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header3.xml" ContentType="application/vnd.openxmlformats-officedocument.wordprocessingml.header+xml"/>
  <Override PartName="/word/footer4.xml" ContentType="application/vnd.openxmlformats-officedocument.wordprocessingml.footer+xml"/>
  <Override PartName="/word/header4.xml" ContentType="application/vnd.openxmlformats-officedocument.wordprocessingml.header+xml"/>
  <Override PartName="/word/footer5.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fontTable.xml" ContentType="application/vnd.openxmlformats-officedocument.wordprocessingml.fontTable+xml"/>
  <Override PartName="/word/webextensions/taskpanes.xml" ContentType="application/vnd.ms-office.webextensiontaskpanes+xml"/>
  <Override PartName="/word/webextensions/webextension1.xml" ContentType="application/vnd.ms-office.webextension+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word/webextensions/taskpanes.xml"/><Relationship Id="rId1" Type="http://schemas.openxmlformats.org/officeDocument/2006/relationships/officeDocument" Target="word/document.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6048" w:type="dxa"/>
        <w:tblInd w:w="0" w:type="dxa"/>
        <w:tblLook w:val="04A0" w:firstRow="1" w:lastRow="0" w:firstColumn="1" w:lastColumn="0" w:noHBand="0" w:noVBand="1"/>
      </w:tblPr>
      <w:tblGrid>
        <w:gridCol w:w="6048"/>
      </w:tblGrid>
      <w:tr w:rsidR="00594F14" w:rsidRPr="00E65686" w14:paraId="00635FA7" w14:textId="77777777" w:rsidTr="00E67BBC">
        <w:trPr>
          <w:trHeight w:val="4819"/>
        </w:trPr>
        <w:tc>
          <w:tcPr>
            <w:tcW w:w="6048" w:type="dxa"/>
            <w:vAlign w:val="bottom"/>
          </w:tcPr>
          <w:p w14:paraId="7309B010" w14:textId="22EA6396" w:rsidR="00594F14" w:rsidRPr="00E65686" w:rsidRDefault="005B618A">
            <w:pPr>
              <w:pStyle w:val="Title"/>
              <w:rPr>
                <w:noProof/>
                <w:lang w:val="tr-TR"/>
              </w:rPr>
            </w:pPr>
            <w:r w:rsidRPr="00E65686">
              <w:rPr>
                <w:lang w:val="tr-TR"/>
              </w:rPr>
              <w:fldChar w:fldCharType="begin"/>
            </w:r>
            <w:r w:rsidRPr="00E65686">
              <w:rPr>
                <w:lang w:val="tr-TR"/>
              </w:rPr>
              <w:instrText>STYLEREF  "Document title"  \* MERGEFORMAT</w:instrText>
            </w:r>
            <w:r w:rsidRPr="00E65686">
              <w:rPr>
                <w:lang w:val="tr-TR"/>
              </w:rPr>
              <w:fldChar w:fldCharType="separate"/>
            </w:r>
            <w:r w:rsidR="001D64DE" w:rsidRPr="00E65686">
              <w:rPr>
                <w:noProof/>
                <w:lang w:val="tr-TR"/>
              </w:rPr>
              <w:t>Gaia Rüzgar Enerji Santrali (</w:t>
            </w:r>
            <w:r w:rsidR="00A83457" w:rsidRPr="00E65686">
              <w:rPr>
                <w:noProof/>
                <w:lang w:val="tr-TR"/>
              </w:rPr>
              <w:t>RES</w:t>
            </w:r>
            <w:r w:rsidR="001D64DE" w:rsidRPr="00E65686">
              <w:rPr>
                <w:noProof/>
                <w:lang w:val="tr-TR"/>
              </w:rPr>
              <w:t>) Projesi</w:t>
            </w:r>
            <w:r w:rsidRPr="00E65686">
              <w:rPr>
                <w:noProof/>
                <w:lang w:val="tr-TR"/>
              </w:rPr>
              <w:fldChar w:fldCharType="end"/>
            </w:r>
          </w:p>
          <w:p w14:paraId="55B4490D" w14:textId="5D0C23C2" w:rsidR="00594F14" w:rsidRPr="00E65686" w:rsidRDefault="001D64DE">
            <w:pPr>
              <w:pStyle w:val="Subtitle"/>
              <w:rPr>
                <w:lang w:val="tr-TR"/>
              </w:rPr>
            </w:pPr>
            <w:r w:rsidRPr="00E65686">
              <w:rPr>
                <w:lang w:val="tr-TR"/>
              </w:rPr>
              <w:fldChar w:fldCharType="begin"/>
            </w:r>
            <w:r w:rsidRPr="00E65686">
              <w:rPr>
                <w:lang w:val="tr-TR"/>
              </w:rPr>
              <w:instrText>STYLEREF "Document Subtitle" \* MERGEFORMAT</w:instrText>
            </w:r>
            <w:r w:rsidRPr="00E65686">
              <w:rPr>
                <w:lang w:val="tr-TR"/>
              </w:rPr>
              <w:fldChar w:fldCharType="separate"/>
            </w:r>
            <w:r w:rsidRPr="00E65686">
              <w:rPr>
                <w:noProof/>
                <w:lang w:val="tr-TR"/>
              </w:rPr>
              <w:t>Teknik Olmayan Özet (</w:t>
            </w:r>
            <w:r w:rsidR="0054216C" w:rsidRPr="00E65686">
              <w:rPr>
                <w:noProof/>
                <w:lang w:val="tr-TR"/>
              </w:rPr>
              <w:t>TOÖ</w:t>
            </w:r>
            <w:r w:rsidRPr="00E65686">
              <w:rPr>
                <w:noProof/>
                <w:lang w:val="tr-TR"/>
              </w:rPr>
              <w:t>)</w:t>
            </w:r>
            <w:r w:rsidRPr="00E65686">
              <w:rPr>
                <w:noProof/>
                <w:lang w:val="tr-TR"/>
              </w:rPr>
              <w:fldChar w:fldCharType="end"/>
            </w:r>
          </w:p>
        </w:tc>
      </w:tr>
    </w:tbl>
    <w:tbl>
      <w:tblPr>
        <w:tblStyle w:val="TableGrid"/>
        <w:tblpPr w:leftFromText="181" w:rightFromText="181" w:vertAnchor="page" w:horzAnchor="margin" w:tblpXSpec="right" w:tblpY="2477"/>
        <w:tblOverlap w:val="never"/>
        <w:tblW w:w="0" w:type="auto"/>
        <w:tblInd w:w="0" w:type="dxa"/>
        <w:tblLayout w:type="fixed"/>
        <w:tblLook w:val="04A0" w:firstRow="1" w:lastRow="0" w:firstColumn="1" w:lastColumn="0" w:noHBand="0" w:noVBand="1"/>
      </w:tblPr>
      <w:tblGrid>
        <w:gridCol w:w="3168"/>
      </w:tblGrid>
      <w:tr w:rsidR="00F73713" w:rsidRPr="00E65686" w14:paraId="4183C5AC" w14:textId="77777777" w:rsidTr="00E67BBC">
        <w:trPr>
          <w:trHeight w:val="3406"/>
        </w:trPr>
        <w:tc>
          <w:tcPr>
            <w:tcW w:w="3168" w:type="dxa"/>
            <w:tcMar>
              <w:bottom w:w="142" w:type="dxa"/>
            </w:tcMar>
            <w:vAlign w:val="bottom"/>
          </w:tcPr>
          <w:p w14:paraId="7F593AAB" w14:textId="6A03429B" w:rsidR="00F73713" w:rsidRPr="00E65686" w:rsidRDefault="00F73713" w:rsidP="00F73713">
            <w:pPr>
              <w:pStyle w:val="CoverHeading"/>
              <w:rPr>
                <w:lang w:val="tr-TR"/>
              </w:rPr>
            </w:pPr>
            <w:bookmarkStart w:id="0" w:name="_Toc143696819"/>
            <w:r w:rsidRPr="00E65686">
              <w:rPr>
                <w:lang w:val="tr-TR"/>
              </w:rPr>
              <w:t>Hazırla</w:t>
            </w:r>
            <w:bookmarkEnd w:id="0"/>
            <w:r w:rsidR="00B5784A" w:rsidRPr="00E65686">
              <w:rPr>
                <w:lang w:val="tr-TR"/>
              </w:rPr>
              <w:t>Nan</w:t>
            </w:r>
          </w:p>
          <w:p w14:paraId="1D2CAA63" w14:textId="11D736A3" w:rsidR="00F73713" w:rsidRPr="00E65686" w:rsidRDefault="006D4FC1" w:rsidP="00F73713">
            <w:pPr>
              <w:pStyle w:val="CoverSubheading"/>
              <w:framePr w:hSpace="0" w:wrap="auto" w:vAnchor="margin" w:hAnchor="text" w:xAlign="left" w:yAlign="inline"/>
              <w:spacing w:before="120"/>
              <w:suppressOverlap w:val="0"/>
              <w:rPr>
                <w:lang w:val="tr-TR"/>
              </w:rPr>
            </w:pPr>
            <w:r w:rsidRPr="00E65686">
              <w:rPr>
                <w:rFonts w:asciiTheme="minorHAnsi" w:hAnsiTheme="minorHAnsi"/>
                <w:noProof/>
                <w:sz w:val="20"/>
                <w:szCs w:val="24"/>
                <w:lang w:val="tr-TR"/>
              </w:rPr>
              <w:drawing>
                <wp:inline distT="0" distB="0" distL="0" distR="0" wp14:anchorId="6A10D947" wp14:editId="4743629C">
                  <wp:extent cx="1123950" cy="209550"/>
                  <wp:effectExtent l="0" t="0" r="0" b="0"/>
                  <wp:docPr id="115920441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1123950" cy="209550"/>
                          </a:xfrm>
                          <a:prstGeom prst="rect">
                            <a:avLst/>
                          </a:prstGeom>
                          <a:noFill/>
                          <a:ln>
                            <a:noFill/>
                          </a:ln>
                        </pic:spPr>
                      </pic:pic>
                    </a:graphicData>
                  </a:graphic>
                </wp:inline>
              </w:drawing>
            </w:r>
          </w:p>
          <w:p w14:paraId="559147FE" w14:textId="3264C797" w:rsidR="00F73713" w:rsidRPr="00E65686" w:rsidRDefault="00D6105A" w:rsidP="00F73713">
            <w:pPr>
              <w:pStyle w:val="CoverSubheading"/>
              <w:framePr w:hSpace="0" w:wrap="auto" w:vAnchor="margin" w:hAnchor="text" w:xAlign="left" w:yAlign="inline"/>
              <w:suppressOverlap w:val="0"/>
              <w:rPr>
                <w:lang w:val="tr-TR"/>
              </w:rPr>
            </w:pPr>
            <w:r w:rsidRPr="00E65686">
              <w:rPr>
                <w:lang w:val="tr-TR"/>
              </w:rPr>
              <w:fldChar w:fldCharType="begin"/>
            </w:r>
            <w:r w:rsidRPr="00E65686">
              <w:rPr>
                <w:lang w:val="tr-TR"/>
              </w:rPr>
              <w:instrText xml:space="preserve"> STYLEREF  Recipient  \* MERGEFORMAT </w:instrText>
            </w:r>
            <w:r w:rsidRPr="00E65686">
              <w:rPr>
                <w:lang w:val="tr-TR"/>
              </w:rPr>
              <w:fldChar w:fldCharType="separate"/>
            </w:r>
            <w:r w:rsidR="001D64DE" w:rsidRPr="00E65686">
              <w:rPr>
                <w:noProof/>
                <w:lang w:val="tr-TR"/>
              </w:rPr>
              <w:t>Enerjisa Enerji Üretim A.Ş.</w:t>
            </w:r>
            <w:r w:rsidRPr="00E65686">
              <w:rPr>
                <w:noProof/>
                <w:lang w:val="tr-TR"/>
              </w:rPr>
              <w:fldChar w:fldCharType="end"/>
            </w:r>
          </w:p>
        </w:tc>
      </w:tr>
      <w:tr w:rsidR="00F73713" w:rsidRPr="00E65686" w14:paraId="7F06AA20" w14:textId="77777777" w:rsidTr="00E67BBC">
        <w:trPr>
          <w:trHeight w:val="567"/>
        </w:trPr>
        <w:tc>
          <w:tcPr>
            <w:tcW w:w="3168" w:type="dxa"/>
            <w:vAlign w:val="bottom"/>
          </w:tcPr>
          <w:p w14:paraId="77432E9F" w14:textId="77777777" w:rsidR="00F73713" w:rsidRPr="00E65686" w:rsidRDefault="00F73713" w:rsidP="00F73713">
            <w:pPr>
              <w:pStyle w:val="CoverHeading"/>
              <w:rPr>
                <w:lang w:val="tr-TR"/>
              </w:rPr>
            </w:pPr>
            <w:bookmarkStart w:id="1" w:name="_Toc143696820"/>
            <w:r w:rsidRPr="00E65686">
              <w:rPr>
                <w:lang w:val="tr-TR"/>
              </w:rPr>
              <w:t>Tarih</w:t>
            </w:r>
            <w:bookmarkEnd w:id="1"/>
          </w:p>
          <w:p w14:paraId="6760937A" w14:textId="2A40C5B6" w:rsidR="00F73713" w:rsidRPr="00E65686" w:rsidRDefault="001D64DE" w:rsidP="00F73713">
            <w:pPr>
              <w:pStyle w:val="CoverSubheading"/>
              <w:framePr w:hSpace="0" w:wrap="auto" w:vAnchor="margin" w:hAnchor="text" w:xAlign="left" w:yAlign="inline"/>
              <w:suppressOverlap w:val="0"/>
              <w:rPr>
                <w:lang w:val="tr-TR"/>
              </w:rPr>
            </w:pPr>
            <w:r w:rsidRPr="00E65686">
              <w:rPr>
                <w:lang w:val="tr-TR"/>
              </w:rPr>
              <w:fldChar w:fldCharType="begin"/>
            </w:r>
            <w:r w:rsidRPr="00E65686">
              <w:rPr>
                <w:lang w:val="tr-TR"/>
              </w:rPr>
              <w:instrText>STYLEREF Date \* MERGEFORMAT</w:instrText>
            </w:r>
            <w:r w:rsidRPr="00E65686">
              <w:rPr>
                <w:lang w:val="tr-TR"/>
              </w:rPr>
              <w:fldChar w:fldCharType="separate"/>
            </w:r>
            <w:r w:rsidRPr="00E65686">
              <w:rPr>
                <w:noProof/>
                <w:lang w:val="tr-TR"/>
              </w:rPr>
              <w:t>Ekim 2025</w:t>
            </w:r>
            <w:r w:rsidRPr="00E65686">
              <w:rPr>
                <w:noProof/>
                <w:lang w:val="tr-TR"/>
              </w:rPr>
              <w:fldChar w:fldCharType="end"/>
            </w:r>
          </w:p>
        </w:tc>
      </w:tr>
      <w:tr w:rsidR="00F73713" w:rsidRPr="00E65686" w14:paraId="10708A5D" w14:textId="77777777" w:rsidTr="00E67BBC">
        <w:trPr>
          <w:trHeight w:val="717"/>
        </w:trPr>
        <w:tc>
          <w:tcPr>
            <w:tcW w:w="3168" w:type="dxa"/>
            <w:vAlign w:val="bottom"/>
          </w:tcPr>
          <w:p w14:paraId="3DB982AA" w14:textId="77777777" w:rsidR="00F73713" w:rsidRPr="00E65686" w:rsidRDefault="00F73713" w:rsidP="00F73713">
            <w:pPr>
              <w:pStyle w:val="CoverHeading"/>
              <w:rPr>
                <w:lang w:val="tr-TR"/>
              </w:rPr>
            </w:pPr>
            <w:bookmarkStart w:id="2" w:name="_Toc143696821"/>
            <w:r w:rsidRPr="00E65686">
              <w:rPr>
                <w:lang w:val="tr-TR"/>
              </w:rPr>
              <w:t>Referans</w:t>
            </w:r>
            <w:bookmarkEnd w:id="2"/>
          </w:p>
          <w:p w14:paraId="10D6831C" w14:textId="6434F4FF" w:rsidR="00F73713" w:rsidRPr="00E65686" w:rsidRDefault="001D64DE" w:rsidP="00F73713">
            <w:pPr>
              <w:pStyle w:val="CoverSubheading"/>
              <w:framePr w:hSpace="0" w:wrap="auto" w:vAnchor="margin" w:hAnchor="text" w:xAlign="left" w:yAlign="inline"/>
              <w:suppressOverlap w:val="0"/>
              <w:rPr>
                <w:lang w:val="tr-TR"/>
              </w:rPr>
            </w:pPr>
            <w:r w:rsidRPr="00E65686">
              <w:rPr>
                <w:lang w:val="tr-TR"/>
              </w:rPr>
              <w:fldChar w:fldCharType="begin"/>
            </w:r>
            <w:r w:rsidRPr="00E65686">
              <w:rPr>
                <w:lang w:val="tr-TR"/>
              </w:rPr>
              <w:instrText>STYLEREF Reference \* MERGEFORMAT</w:instrText>
            </w:r>
            <w:r w:rsidRPr="00E65686">
              <w:rPr>
                <w:lang w:val="tr-TR"/>
              </w:rPr>
              <w:fldChar w:fldCharType="separate"/>
            </w:r>
            <w:r w:rsidRPr="00E65686">
              <w:rPr>
                <w:noProof/>
                <w:lang w:val="tr-TR"/>
              </w:rPr>
              <w:t>0733614</w:t>
            </w:r>
            <w:r w:rsidRPr="00E65686">
              <w:rPr>
                <w:noProof/>
                <w:lang w:val="tr-TR"/>
              </w:rPr>
              <w:fldChar w:fldCharType="end"/>
            </w:r>
          </w:p>
        </w:tc>
      </w:tr>
    </w:tbl>
    <w:p w14:paraId="4878C64F" w14:textId="37918620" w:rsidR="006B394A" w:rsidRPr="00E65686" w:rsidRDefault="005B618A" w:rsidP="00E67BBC">
      <w:pPr>
        <w:tabs>
          <w:tab w:val="left" w:pos="1357"/>
        </w:tabs>
        <w:rPr>
          <w:lang w:val="tr-TR"/>
        </w:rPr>
      </w:pPr>
      <w:r w:rsidRPr="00E65686">
        <w:rPr>
          <w:noProof/>
          <w:lang w:val="tr-TR"/>
        </w:rPr>
        <w:drawing>
          <wp:anchor distT="0" distB="0" distL="114300" distR="114300" simplePos="0" relativeHeight="251658240" behindDoc="0" locked="1" layoutInCell="1" allowOverlap="1" wp14:anchorId="521059B1" wp14:editId="6F5F7AF2">
            <wp:simplePos x="0" y="0"/>
            <wp:positionH relativeFrom="page">
              <wp:posOffset>0</wp:posOffset>
            </wp:positionH>
            <wp:positionV relativeFrom="page">
              <wp:posOffset>5753100</wp:posOffset>
            </wp:positionV>
            <wp:extent cx="7564755" cy="4919345"/>
            <wp:effectExtent l="0" t="0" r="0" b="0"/>
            <wp:wrapNone/>
            <wp:docPr id="1608541203"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08541203" name="Picture 6"/>
                    <pic:cNvPicPr/>
                  </pic:nvPicPr>
                  <pic:blipFill rotWithShape="1">
                    <a:blip r:embed="rId14" cstate="print">
                      <a:extLst>
                        <a:ext uri="{28A0092B-C50C-407E-A947-70E740481C1C}">
                          <a14:useLocalDpi xmlns:a14="http://schemas.microsoft.com/office/drawing/2010/main" val="0"/>
                        </a:ext>
                      </a:extLst>
                    </a:blip>
                    <a:srcRect t="1179" b="1179"/>
                    <a:stretch/>
                  </pic:blipFill>
                  <pic:spPr bwMode="auto">
                    <a:xfrm>
                      <a:off x="0" y="0"/>
                      <a:ext cx="7564755" cy="4919345"/>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6B394A" w:rsidRPr="00E65686">
        <w:rPr>
          <w:lang w:val="tr-TR"/>
        </w:rPr>
        <w:br w:type="page"/>
      </w:r>
    </w:p>
    <w:p w14:paraId="5C5CAB33" w14:textId="77777777" w:rsidR="00C8569A" w:rsidRPr="00E65686" w:rsidRDefault="00C8569A" w:rsidP="00837154">
      <w:pPr>
        <w:pStyle w:val="PageTitle"/>
        <w:rPr>
          <w:lang w:val="tr-TR"/>
        </w:rPr>
      </w:pPr>
      <w:r w:rsidRPr="00E65686">
        <w:rPr>
          <w:lang w:val="tr-TR"/>
        </w:rPr>
        <w:lastRenderedPageBreak/>
        <w:t>Belge detayları</w:t>
      </w:r>
    </w:p>
    <w:tbl>
      <w:tblPr>
        <w:tblStyle w:val="ERMTable1"/>
        <w:tblW w:w="5000" w:type="pct"/>
        <w:tblBorders>
          <w:insideH w:val="single" w:sz="4" w:space="0" w:color="B7B2AA"/>
          <w:insideV w:val="single" w:sz="4" w:space="0" w:color="B7B2AA"/>
        </w:tblBorders>
        <w:tblLook w:val="0620" w:firstRow="1" w:lastRow="0" w:firstColumn="0" w:lastColumn="0" w:noHBand="1" w:noVBand="1"/>
      </w:tblPr>
      <w:tblGrid>
        <w:gridCol w:w="2784"/>
        <w:gridCol w:w="6849"/>
      </w:tblGrid>
      <w:tr w:rsidR="00C8569A" w:rsidRPr="00E65686" w14:paraId="030AD0C0" w14:textId="77777777" w:rsidTr="001D64DE">
        <w:trPr>
          <w:cnfStyle w:val="100000000000" w:firstRow="1" w:lastRow="0" w:firstColumn="0" w:lastColumn="0" w:oddVBand="0" w:evenVBand="0" w:oddHBand="0" w:evenHBand="0" w:firstRowFirstColumn="0" w:firstRowLastColumn="0" w:lastRowFirstColumn="0" w:lastRowLastColumn="0"/>
          <w:trHeight w:hRule="exact" w:val="551"/>
        </w:trPr>
        <w:tc>
          <w:tcPr>
            <w:tcW w:w="10772" w:type="dxa"/>
            <w:gridSpan w:val="2"/>
            <w:tcBorders>
              <w:top w:val="none" w:sz="0" w:space="0" w:color="auto"/>
              <w:left w:val="none" w:sz="0" w:space="0" w:color="auto"/>
              <w:bottom w:val="none" w:sz="0" w:space="0" w:color="auto"/>
              <w:right w:val="none" w:sz="0" w:space="0" w:color="auto"/>
              <w:tl2br w:val="none" w:sz="0" w:space="0" w:color="auto"/>
              <w:tr2bl w:val="none" w:sz="0" w:space="0" w:color="auto"/>
            </w:tcBorders>
          </w:tcPr>
          <w:p w14:paraId="6A20AFF2" w14:textId="2EFC36C6" w:rsidR="00C8569A" w:rsidRPr="00E65686" w:rsidRDefault="00C8569A" w:rsidP="001D64DE">
            <w:pPr>
              <w:pStyle w:val="Tabletextleft"/>
              <w:spacing w:line="480" w:lineRule="auto"/>
              <w:rPr>
                <w:b w:val="0"/>
                <w:bCs/>
                <w:lang w:val="tr-TR"/>
              </w:rPr>
            </w:pPr>
          </w:p>
        </w:tc>
      </w:tr>
      <w:tr w:rsidR="00C8569A" w:rsidRPr="00E65686" w14:paraId="7AD654F3" w14:textId="77777777" w:rsidTr="001D64DE">
        <w:trPr>
          <w:trHeight w:val="227"/>
        </w:trPr>
        <w:tc>
          <w:tcPr>
            <w:tcW w:w="3024" w:type="dxa"/>
          </w:tcPr>
          <w:p w14:paraId="50F71690" w14:textId="77777777" w:rsidR="00C8569A" w:rsidRPr="00E65686" w:rsidRDefault="00C8569A" w:rsidP="001D64DE">
            <w:pPr>
              <w:pStyle w:val="Tabletextleft"/>
              <w:spacing w:line="480" w:lineRule="auto"/>
              <w:rPr>
                <w:lang w:val="tr-TR"/>
              </w:rPr>
            </w:pPr>
            <w:r w:rsidRPr="00E65686">
              <w:rPr>
                <w:lang w:val="tr-TR"/>
              </w:rPr>
              <w:t>BELGE BAŞLIĞI</w:t>
            </w:r>
          </w:p>
        </w:tc>
        <w:tc>
          <w:tcPr>
            <w:tcW w:w="7748" w:type="dxa"/>
          </w:tcPr>
          <w:p w14:paraId="322970BA" w14:textId="204BCF34" w:rsidR="00C8569A" w:rsidRPr="00E65686" w:rsidRDefault="00DB63EB" w:rsidP="001D64DE">
            <w:pPr>
              <w:pStyle w:val="Documenttitle"/>
              <w:spacing w:line="480" w:lineRule="auto"/>
              <w:rPr>
                <w:lang w:val="tr-TR"/>
              </w:rPr>
            </w:pPr>
            <w:r w:rsidRPr="00E65686">
              <w:rPr>
                <w:lang w:val="tr-TR"/>
              </w:rPr>
              <w:t xml:space="preserve">Gaia Rüzgar Enerji Santrali </w:t>
            </w:r>
            <w:r w:rsidR="006D4FC1" w:rsidRPr="00E65686">
              <w:rPr>
                <w:lang w:val="tr-TR"/>
              </w:rPr>
              <w:t>(</w:t>
            </w:r>
            <w:r w:rsidR="00A83457" w:rsidRPr="00E65686">
              <w:rPr>
                <w:lang w:val="tr-TR"/>
              </w:rPr>
              <w:t>RES</w:t>
            </w:r>
            <w:r w:rsidR="006D4FC1" w:rsidRPr="00E65686">
              <w:rPr>
                <w:lang w:val="tr-TR"/>
              </w:rPr>
              <w:t xml:space="preserve">) </w:t>
            </w:r>
            <w:r w:rsidRPr="00E65686">
              <w:rPr>
                <w:lang w:val="tr-TR"/>
              </w:rPr>
              <w:t>Projesi</w:t>
            </w:r>
          </w:p>
        </w:tc>
      </w:tr>
      <w:tr w:rsidR="00C8569A" w:rsidRPr="00E65686" w14:paraId="07E3AB2C" w14:textId="77777777" w:rsidTr="001D64DE">
        <w:trPr>
          <w:trHeight w:val="227"/>
        </w:trPr>
        <w:tc>
          <w:tcPr>
            <w:tcW w:w="3024" w:type="dxa"/>
          </w:tcPr>
          <w:p w14:paraId="0B85F620" w14:textId="77777777" w:rsidR="00C8569A" w:rsidRPr="00E65686" w:rsidRDefault="00C8569A" w:rsidP="001D64DE">
            <w:pPr>
              <w:pStyle w:val="Tabletextleft"/>
              <w:spacing w:line="480" w:lineRule="auto"/>
              <w:rPr>
                <w:lang w:val="tr-TR"/>
              </w:rPr>
            </w:pPr>
            <w:r w:rsidRPr="00E65686">
              <w:rPr>
                <w:lang w:val="tr-TR"/>
              </w:rPr>
              <w:t>BELGE ALT BAŞLIĞI</w:t>
            </w:r>
          </w:p>
        </w:tc>
        <w:tc>
          <w:tcPr>
            <w:tcW w:w="7748" w:type="dxa"/>
          </w:tcPr>
          <w:p w14:paraId="2D3FE93E" w14:textId="03BDACA3" w:rsidR="00C8569A" w:rsidRPr="00E65686" w:rsidRDefault="00DB63EB" w:rsidP="001D64DE">
            <w:pPr>
              <w:pStyle w:val="DocumentSubtitle"/>
              <w:spacing w:line="480" w:lineRule="auto"/>
              <w:rPr>
                <w:lang w:val="tr-TR"/>
              </w:rPr>
            </w:pPr>
            <w:r w:rsidRPr="00E65686">
              <w:rPr>
                <w:lang w:val="tr-TR"/>
              </w:rPr>
              <w:t xml:space="preserve">Teknik Olmayan Özet </w:t>
            </w:r>
            <w:r w:rsidR="006D4FC1" w:rsidRPr="00E65686">
              <w:rPr>
                <w:lang w:val="tr-TR"/>
              </w:rPr>
              <w:t>(</w:t>
            </w:r>
            <w:r w:rsidR="0054216C" w:rsidRPr="00E65686">
              <w:rPr>
                <w:lang w:val="tr-TR"/>
              </w:rPr>
              <w:t>TOÖ</w:t>
            </w:r>
            <w:r w:rsidR="006D4FC1" w:rsidRPr="00E65686">
              <w:rPr>
                <w:lang w:val="tr-TR"/>
              </w:rPr>
              <w:t>)</w:t>
            </w:r>
          </w:p>
        </w:tc>
      </w:tr>
      <w:tr w:rsidR="00C8569A" w:rsidRPr="00E65686" w14:paraId="157590B4" w14:textId="77777777" w:rsidTr="001D64DE">
        <w:trPr>
          <w:trHeight w:val="227"/>
        </w:trPr>
        <w:tc>
          <w:tcPr>
            <w:tcW w:w="3024" w:type="dxa"/>
          </w:tcPr>
          <w:p w14:paraId="442A5A93" w14:textId="77777777" w:rsidR="00C8569A" w:rsidRPr="00E65686" w:rsidRDefault="00C8569A" w:rsidP="001D64DE">
            <w:pPr>
              <w:pStyle w:val="Tabletextleft"/>
              <w:spacing w:line="480" w:lineRule="auto"/>
              <w:rPr>
                <w:lang w:val="tr-TR"/>
              </w:rPr>
            </w:pPr>
            <w:r w:rsidRPr="00E65686">
              <w:rPr>
                <w:lang w:val="tr-TR"/>
              </w:rPr>
              <w:t>PROJE NUMARASI</w:t>
            </w:r>
          </w:p>
        </w:tc>
        <w:tc>
          <w:tcPr>
            <w:tcW w:w="7748" w:type="dxa"/>
          </w:tcPr>
          <w:p w14:paraId="27E19DF5" w14:textId="6F1FC9AE" w:rsidR="00C8569A" w:rsidRPr="00E65686" w:rsidRDefault="00DB63EB" w:rsidP="001D64DE">
            <w:pPr>
              <w:pStyle w:val="Reference"/>
              <w:framePr w:wrap="around"/>
              <w:spacing w:line="480" w:lineRule="auto"/>
              <w:rPr>
                <w:lang w:val="tr-TR"/>
              </w:rPr>
            </w:pPr>
            <w:r w:rsidRPr="00E65686">
              <w:rPr>
                <w:lang w:val="tr-TR"/>
              </w:rPr>
              <w:t xml:space="preserve">0733614  </w:t>
            </w:r>
          </w:p>
        </w:tc>
      </w:tr>
      <w:tr w:rsidR="00C8569A" w:rsidRPr="00E65686" w14:paraId="7C53C414" w14:textId="77777777" w:rsidTr="001D64DE">
        <w:trPr>
          <w:trHeight w:val="227"/>
        </w:trPr>
        <w:tc>
          <w:tcPr>
            <w:tcW w:w="3024" w:type="dxa"/>
          </w:tcPr>
          <w:p w14:paraId="5A3D14EB" w14:textId="77777777" w:rsidR="00C8569A" w:rsidRPr="00E65686" w:rsidRDefault="009F2437" w:rsidP="001D64DE">
            <w:pPr>
              <w:pStyle w:val="Tabletextleft"/>
              <w:spacing w:line="480" w:lineRule="auto"/>
              <w:rPr>
                <w:lang w:val="tr-TR"/>
              </w:rPr>
            </w:pPr>
            <w:r w:rsidRPr="00E65686">
              <w:rPr>
                <w:lang w:val="tr-TR"/>
              </w:rPr>
              <w:t>TARİH</w:t>
            </w:r>
          </w:p>
        </w:tc>
        <w:tc>
          <w:tcPr>
            <w:tcW w:w="7748" w:type="dxa"/>
          </w:tcPr>
          <w:p w14:paraId="745858CE" w14:textId="04AB76EE" w:rsidR="00C8569A" w:rsidRPr="00E65686" w:rsidRDefault="00181021" w:rsidP="001D64DE">
            <w:pPr>
              <w:pStyle w:val="Date"/>
              <w:framePr w:wrap="around"/>
              <w:spacing w:line="480" w:lineRule="auto"/>
              <w:rPr>
                <w:lang w:val="tr-TR"/>
              </w:rPr>
            </w:pPr>
            <w:r w:rsidRPr="00E65686">
              <w:rPr>
                <w:lang w:val="tr-TR"/>
              </w:rPr>
              <w:t>Ekim</w:t>
            </w:r>
            <w:r w:rsidR="00DB63EB" w:rsidRPr="00E65686">
              <w:rPr>
                <w:lang w:val="tr-TR"/>
              </w:rPr>
              <w:t xml:space="preserve"> 2025</w:t>
            </w:r>
          </w:p>
        </w:tc>
      </w:tr>
      <w:tr w:rsidR="00C8569A" w:rsidRPr="00E65686" w14:paraId="1332AF27" w14:textId="77777777" w:rsidTr="001D64DE">
        <w:trPr>
          <w:trHeight w:val="227"/>
        </w:trPr>
        <w:tc>
          <w:tcPr>
            <w:tcW w:w="3024" w:type="dxa"/>
          </w:tcPr>
          <w:p w14:paraId="34962D2D" w14:textId="7D0A2AB0" w:rsidR="00C8569A" w:rsidRPr="00E65686" w:rsidRDefault="009F2437" w:rsidP="001D64DE">
            <w:pPr>
              <w:pStyle w:val="Tabletextleft"/>
              <w:spacing w:line="480" w:lineRule="auto"/>
              <w:rPr>
                <w:lang w:val="tr-TR"/>
              </w:rPr>
            </w:pPr>
            <w:r w:rsidRPr="00E65686">
              <w:rPr>
                <w:lang w:val="tr-TR"/>
              </w:rPr>
              <w:t xml:space="preserve">SÜRÜM </w:t>
            </w:r>
          </w:p>
        </w:tc>
        <w:tc>
          <w:tcPr>
            <w:tcW w:w="7748" w:type="dxa"/>
          </w:tcPr>
          <w:p w14:paraId="004FDF35" w14:textId="78B9CAC6" w:rsidR="00C8569A" w:rsidRPr="00E65686" w:rsidRDefault="001C1EFB" w:rsidP="001D64DE">
            <w:pPr>
              <w:pStyle w:val="Version"/>
              <w:spacing w:line="480" w:lineRule="auto"/>
              <w:rPr>
                <w:lang w:val="tr-TR"/>
              </w:rPr>
            </w:pPr>
            <w:r w:rsidRPr="00E65686">
              <w:rPr>
                <w:lang w:val="tr-TR"/>
              </w:rPr>
              <w:t xml:space="preserve">Nihai </w:t>
            </w:r>
            <w:r w:rsidR="00D5638A" w:rsidRPr="00E65686">
              <w:rPr>
                <w:lang w:val="tr-TR"/>
              </w:rPr>
              <w:t>Taslak</w:t>
            </w:r>
          </w:p>
        </w:tc>
      </w:tr>
      <w:tr w:rsidR="00C8569A" w:rsidRPr="00E65686" w14:paraId="14FFCD88" w14:textId="77777777" w:rsidTr="001D64DE">
        <w:trPr>
          <w:trHeight w:val="227"/>
        </w:trPr>
        <w:tc>
          <w:tcPr>
            <w:tcW w:w="3024" w:type="dxa"/>
            <w:tcBorders>
              <w:bottom w:val="single" w:sz="4" w:space="0" w:color="B7B2AA"/>
            </w:tcBorders>
          </w:tcPr>
          <w:p w14:paraId="1A7615CE" w14:textId="77777777" w:rsidR="00C8569A" w:rsidRPr="00E65686" w:rsidRDefault="009F2437" w:rsidP="001D64DE">
            <w:pPr>
              <w:pStyle w:val="Tabletextleft"/>
              <w:spacing w:line="480" w:lineRule="auto"/>
              <w:rPr>
                <w:lang w:val="tr-TR"/>
              </w:rPr>
            </w:pPr>
            <w:r w:rsidRPr="00E65686">
              <w:rPr>
                <w:lang w:val="tr-TR"/>
              </w:rPr>
              <w:t>YAZAR</w:t>
            </w:r>
          </w:p>
        </w:tc>
        <w:tc>
          <w:tcPr>
            <w:tcW w:w="7748" w:type="dxa"/>
            <w:tcBorders>
              <w:bottom w:val="single" w:sz="4" w:space="0" w:color="B7B2AA"/>
            </w:tcBorders>
          </w:tcPr>
          <w:p w14:paraId="3F2F4F3E" w14:textId="5BEA3059" w:rsidR="00C8569A" w:rsidRPr="00E65686" w:rsidRDefault="002569A4" w:rsidP="001D64DE">
            <w:pPr>
              <w:pStyle w:val="Author"/>
              <w:spacing w:line="480" w:lineRule="auto"/>
              <w:rPr>
                <w:lang w:val="tr-TR"/>
              </w:rPr>
            </w:pPr>
            <w:r w:rsidRPr="00E65686">
              <w:rPr>
                <w:lang w:val="tr-TR"/>
              </w:rPr>
              <w:t>ERM Proje Ekibi</w:t>
            </w:r>
          </w:p>
        </w:tc>
      </w:tr>
      <w:tr w:rsidR="00C8569A" w:rsidRPr="00E65686" w14:paraId="47C59447" w14:textId="77777777" w:rsidTr="001D64DE">
        <w:trPr>
          <w:trHeight w:val="227"/>
        </w:trPr>
        <w:tc>
          <w:tcPr>
            <w:tcW w:w="3024" w:type="dxa"/>
            <w:tcBorders>
              <w:top w:val="single" w:sz="4" w:space="0" w:color="B7B2AA"/>
              <w:bottom w:val="single" w:sz="4" w:space="0" w:color="B7B2AA"/>
            </w:tcBorders>
          </w:tcPr>
          <w:p w14:paraId="347C9573" w14:textId="77777777" w:rsidR="00C8569A" w:rsidRPr="00E65686" w:rsidRDefault="009F2437" w:rsidP="001D64DE">
            <w:pPr>
              <w:pStyle w:val="Tabletextleft"/>
              <w:spacing w:line="480" w:lineRule="auto"/>
              <w:rPr>
                <w:lang w:val="tr-TR"/>
              </w:rPr>
            </w:pPr>
            <w:r w:rsidRPr="00E65686">
              <w:rPr>
                <w:lang w:val="tr-TR"/>
              </w:rPr>
              <w:t>MÜŞTERİ ADI</w:t>
            </w:r>
          </w:p>
        </w:tc>
        <w:tc>
          <w:tcPr>
            <w:tcW w:w="7748" w:type="dxa"/>
            <w:tcBorders>
              <w:top w:val="single" w:sz="4" w:space="0" w:color="B7B2AA"/>
              <w:bottom w:val="single" w:sz="4" w:space="0" w:color="B7B2AA"/>
            </w:tcBorders>
          </w:tcPr>
          <w:p w14:paraId="2A7E3BB7" w14:textId="087C7786" w:rsidR="00C8569A" w:rsidRPr="00E65686" w:rsidRDefault="00DB63EB" w:rsidP="001D64DE">
            <w:pPr>
              <w:pStyle w:val="Recipient"/>
              <w:spacing w:line="480" w:lineRule="auto"/>
              <w:rPr>
                <w:lang w:val="tr-TR"/>
              </w:rPr>
            </w:pPr>
            <w:r w:rsidRPr="00E65686">
              <w:rPr>
                <w:lang w:val="tr-TR"/>
              </w:rPr>
              <w:t>Enerjisa Enerji Üretim A.Ş.</w:t>
            </w:r>
          </w:p>
        </w:tc>
      </w:tr>
    </w:tbl>
    <w:p w14:paraId="01D6357F" w14:textId="77777777" w:rsidR="00C8569A" w:rsidRPr="00E65686" w:rsidRDefault="00C8569A" w:rsidP="00C8569A">
      <w:pPr>
        <w:rPr>
          <w:lang w:val="tr-TR"/>
        </w:rPr>
      </w:pPr>
    </w:p>
    <w:p w14:paraId="11CF0A7A" w14:textId="77777777" w:rsidR="00C8569A" w:rsidRPr="00E65686" w:rsidRDefault="00C8569A" w:rsidP="00837154">
      <w:pPr>
        <w:pStyle w:val="PageTitle"/>
        <w:rPr>
          <w:lang w:val="tr-TR"/>
        </w:rPr>
      </w:pPr>
      <w:r w:rsidRPr="00E65686">
        <w:rPr>
          <w:lang w:val="tr-TR"/>
        </w:rPr>
        <w:t>Belge geçmişi</w:t>
      </w:r>
    </w:p>
    <w:tbl>
      <w:tblPr>
        <w:tblStyle w:val="ERMTable12"/>
        <w:tblW w:w="5000" w:type="pct"/>
        <w:tblLook w:val="0620" w:firstRow="1" w:lastRow="0" w:firstColumn="0" w:lastColumn="0" w:noHBand="1" w:noVBand="1"/>
      </w:tblPr>
      <w:tblGrid>
        <w:gridCol w:w="1368"/>
        <w:gridCol w:w="1393"/>
        <w:gridCol w:w="1337"/>
        <w:gridCol w:w="1528"/>
        <w:gridCol w:w="1179"/>
        <w:gridCol w:w="1382"/>
        <w:gridCol w:w="1446"/>
      </w:tblGrid>
      <w:tr w:rsidR="00420174" w:rsidRPr="00E65686" w14:paraId="716D322E" w14:textId="77777777">
        <w:trPr>
          <w:cnfStyle w:val="100000000000" w:firstRow="1" w:lastRow="0" w:firstColumn="0" w:lastColumn="0" w:oddVBand="0" w:evenVBand="0" w:oddHBand="0" w:evenHBand="0" w:firstRowFirstColumn="0" w:firstRowLastColumn="0" w:lastRowFirstColumn="0" w:lastRowLastColumn="0"/>
          <w:trHeight w:val="170"/>
        </w:trPr>
        <w:tc>
          <w:tcPr>
            <w:tcW w:w="5626" w:type="dxa"/>
            <w:gridSpan w:val="4"/>
          </w:tcPr>
          <w:p w14:paraId="3A8AAC5F" w14:textId="77777777" w:rsidR="00420174" w:rsidRPr="00E65686" w:rsidRDefault="00420174" w:rsidP="00420174">
            <w:pPr>
              <w:spacing w:after="0" w:line="240" w:lineRule="auto"/>
              <w:rPr>
                <w:rFonts w:cs="Times New Roman (Body CS)"/>
                <w:caps/>
                <w:spacing w:val="4"/>
                <w:sz w:val="18"/>
                <w:lang w:val="tr-TR"/>
              </w:rPr>
            </w:pPr>
          </w:p>
        </w:tc>
        <w:tc>
          <w:tcPr>
            <w:tcW w:w="2561" w:type="dxa"/>
            <w:gridSpan w:val="2"/>
          </w:tcPr>
          <w:p w14:paraId="75038B28" w14:textId="0F66DEC7" w:rsidR="00420174" w:rsidRPr="00E65686" w:rsidRDefault="00420174" w:rsidP="00420174">
            <w:pPr>
              <w:spacing w:after="0" w:line="240" w:lineRule="auto"/>
              <w:rPr>
                <w:rFonts w:cs="Times New Roman (Body CS)"/>
                <w:b w:val="0"/>
                <w:bCs/>
                <w:caps/>
                <w:spacing w:val="4"/>
                <w:sz w:val="18"/>
                <w:lang w:val="tr-TR"/>
              </w:rPr>
            </w:pPr>
            <w:r w:rsidRPr="00E65686">
              <w:rPr>
                <w:rFonts w:cs="Times New Roman (Body CS)"/>
                <w:b w:val="0"/>
                <w:bCs/>
                <w:caps/>
                <w:spacing w:val="4"/>
                <w:sz w:val="18"/>
                <w:lang w:val="tr-TR"/>
              </w:rPr>
              <w:t>ERM Onay</w:t>
            </w:r>
            <w:r w:rsidR="00A220A5" w:rsidRPr="00E65686">
              <w:rPr>
                <w:rFonts w:cs="Times New Roman (Body CS)"/>
                <w:b w:val="0"/>
                <w:bCs/>
                <w:caps/>
                <w:spacing w:val="4"/>
                <w:sz w:val="18"/>
                <w:lang w:val="tr-TR"/>
              </w:rPr>
              <w:t>I</w:t>
            </w:r>
          </w:p>
        </w:tc>
        <w:tc>
          <w:tcPr>
            <w:tcW w:w="1446" w:type="dxa"/>
          </w:tcPr>
          <w:p w14:paraId="23FE64C9" w14:textId="77777777" w:rsidR="00420174" w:rsidRPr="00E65686" w:rsidRDefault="00420174" w:rsidP="00420174">
            <w:pPr>
              <w:spacing w:after="0" w:line="240" w:lineRule="auto"/>
              <w:rPr>
                <w:rFonts w:cs="Times New Roman (Body CS)"/>
                <w:caps/>
                <w:spacing w:val="4"/>
                <w:sz w:val="18"/>
                <w:lang w:val="tr-TR"/>
              </w:rPr>
            </w:pPr>
          </w:p>
        </w:tc>
      </w:tr>
      <w:tr w:rsidR="00420174" w:rsidRPr="00E65686" w14:paraId="718A235C" w14:textId="77777777">
        <w:tc>
          <w:tcPr>
            <w:tcW w:w="1368" w:type="dxa"/>
            <w:shd w:val="clear" w:color="auto" w:fill="D1DDD3" w:themeFill="text2"/>
          </w:tcPr>
          <w:p w14:paraId="052B13A3" w14:textId="77777777" w:rsidR="00420174" w:rsidRPr="00E65686" w:rsidRDefault="00420174" w:rsidP="00420174">
            <w:pPr>
              <w:spacing w:after="0" w:line="240" w:lineRule="auto"/>
              <w:rPr>
                <w:rFonts w:cs="Times New Roman (Body CS)"/>
                <w:caps/>
                <w:spacing w:val="4"/>
                <w:sz w:val="18"/>
                <w:lang w:val="tr-TR"/>
              </w:rPr>
            </w:pPr>
            <w:r w:rsidRPr="00E65686">
              <w:rPr>
                <w:rFonts w:cs="Times New Roman (Body CS)"/>
                <w:caps/>
                <w:spacing w:val="4"/>
                <w:sz w:val="18"/>
                <w:lang w:val="tr-TR"/>
              </w:rPr>
              <w:t>Sürüm</w:t>
            </w:r>
          </w:p>
        </w:tc>
        <w:tc>
          <w:tcPr>
            <w:tcW w:w="1393" w:type="dxa"/>
            <w:shd w:val="clear" w:color="auto" w:fill="D1DDD3" w:themeFill="text2"/>
          </w:tcPr>
          <w:p w14:paraId="609D10AE" w14:textId="77777777" w:rsidR="00420174" w:rsidRPr="00E65686" w:rsidRDefault="00420174" w:rsidP="00420174">
            <w:pPr>
              <w:spacing w:after="0" w:line="240" w:lineRule="auto"/>
              <w:rPr>
                <w:rFonts w:cs="Times New Roman (Body CS)"/>
                <w:caps/>
                <w:spacing w:val="4"/>
                <w:sz w:val="18"/>
                <w:lang w:val="tr-TR"/>
              </w:rPr>
            </w:pPr>
            <w:r w:rsidRPr="00E65686">
              <w:rPr>
                <w:rFonts w:cs="Times New Roman (Body CS)"/>
                <w:caps/>
                <w:spacing w:val="4"/>
                <w:sz w:val="18"/>
                <w:lang w:val="tr-TR"/>
              </w:rPr>
              <w:t>Revizyon</w:t>
            </w:r>
          </w:p>
        </w:tc>
        <w:tc>
          <w:tcPr>
            <w:tcW w:w="1337" w:type="dxa"/>
            <w:shd w:val="clear" w:color="auto" w:fill="D1DDD3" w:themeFill="text2"/>
          </w:tcPr>
          <w:p w14:paraId="0495D375" w14:textId="77777777" w:rsidR="00420174" w:rsidRPr="00E65686" w:rsidRDefault="00420174" w:rsidP="00420174">
            <w:pPr>
              <w:spacing w:after="0" w:line="240" w:lineRule="auto"/>
              <w:rPr>
                <w:rFonts w:cs="Times New Roman (Body CS)"/>
                <w:caps/>
                <w:spacing w:val="4"/>
                <w:sz w:val="18"/>
                <w:lang w:val="tr-TR"/>
              </w:rPr>
            </w:pPr>
            <w:r w:rsidRPr="00E65686">
              <w:rPr>
                <w:rFonts w:cs="Times New Roman (Body CS)"/>
                <w:caps/>
                <w:spacing w:val="4"/>
                <w:sz w:val="18"/>
                <w:lang w:val="tr-TR"/>
              </w:rPr>
              <w:t>Yazar</w:t>
            </w:r>
          </w:p>
        </w:tc>
        <w:tc>
          <w:tcPr>
            <w:tcW w:w="1528" w:type="dxa"/>
            <w:shd w:val="clear" w:color="auto" w:fill="D1DDD3" w:themeFill="text2"/>
          </w:tcPr>
          <w:p w14:paraId="02DDE6BB" w14:textId="77777777" w:rsidR="00420174" w:rsidRPr="00E65686" w:rsidRDefault="00420174" w:rsidP="00420174">
            <w:pPr>
              <w:spacing w:after="0" w:line="240" w:lineRule="auto"/>
              <w:rPr>
                <w:rFonts w:cs="Times New Roman (Body CS)"/>
                <w:caps/>
                <w:spacing w:val="4"/>
                <w:sz w:val="18"/>
                <w:lang w:val="tr-TR"/>
              </w:rPr>
            </w:pPr>
            <w:r w:rsidRPr="00E65686">
              <w:rPr>
                <w:rFonts w:cs="Times New Roman (Body CS)"/>
                <w:caps/>
                <w:spacing w:val="4"/>
                <w:sz w:val="18"/>
                <w:lang w:val="tr-TR"/>
              </w:rPr>
              <w:t>İnceleme</w:t>
            </w:r>
          </w:p>
        </w:tc>
        <w:tc>
          <w:tcPr>
            <w:tcW w:w="1179" w:type="dxa"/>
            <w:shd w:val="clear" w:color="auto" w:fill="D1DDD3" w:themeFill="text2"/>
          </w:tcPr>
          <w:p w14:paraId="15E94264" w14:textId="77777777" w:rsidR="00420174" w:rsidRPr="00E65686" w:rsidRDefault="00420174" w:rsidP="00420174">
            <w:pPr>
              <w:spacing w:after="0" w:line="240" w:lineRule="auto"/>
              <w:rPr>
                <w:rFonts w:cs="Times New Roman (Body CS)"/>
                <w:caps/>
                <w:spacing w:val="4"/>
                <w:sz w:val="18"/>
                <w:lang w:val="tr-TR"/>
              </w:rPr>
            </w:pPr>
            <w:r w:rsidRPr="00E65686">
              <w:rPr>
                <w:rFonts w:cs="Times New Roman (Body CS)"/>
                <w:caps/>
                <w:spacing w:val="4"/>
                <w:sz w:val="18"/>
                <w:lang w:val="tr-TR"/>
              </w:rPr>
              <w:t>Ad</w:t>
            </w:r>
          </w:p>
        </w:tc>
        <w:tc>
          <w:tcPr>
            <w:tcW w:w="1382" w:type="dxa"/>
            <w:shd w:val="clear" w:color="auto" w:fill="D1DDD3" w:themeFill="text2"/>
          </w:tcPr>
          <w:p w14:paraId="30A4C17C" w14:textId="77777777" w:rsidR="00420174" w:rsidRPr="00E65686" w:rsidRDefault="00420174" w:rsidP="00420174">
            <w:pPr>
              <w:spacing w:after="0" w:line="240" w:lineRule="auto"/>
              <w:rPr>
                <w:rFonts w:cs="Times New Roman (Body CS)"/>
                <w:caps/>
                <w:spacing w:val="4"/>
                <w:sz w:val="18"/>
                <w:lang w:val="tr-TR"/>
              </w:rPr>
            </w:pPr>
            <w:r w:rsidRPr="00E65686">
              <w:rPr>
                <w:rFonts w:cs="Times New Roman (Body CS)"/>
                <w:caps/>
                <w:spacing w:val="4"/>
                <w:sz w:val="18"/>
                <w:lang w:val="tr-TR"/>
              </w:rPr>
              <w:t>Tarih</w:t>
            </w:r>
          </w:p>
        </w:tc>
        <w:tc>
          <w:tcPr>
            <w:tcW w:w="1446" w:type="dxa"/>
            <w:shd w:val="clear" w:color="auto" w:fill="D1DDD3" w:themeFill="text2"/>
          </w:tcPr>
          <w:p w14:paraId="3B9F83A5" w14:textId="77777777" w:rsidR="00420174" w:rsidRPr="00E65686" w:rsidRDefault="00420174" w:rsidP="00420174">
            <w:pPr>
              <w:spacing w:after="0" w:line="240" w:lineRule="auto"/>
              <w:rPr>
                <w:rFonts w:cs="Times New Roman (Body CS)"/>
                <w:caps/>
                <w:spacing w:val="4"/>
                <w:sz w:val="18"/>
                <w:lang w:val="tr-TR"/>
              </w:rPr>
            </w:pPr>
            <w:r w:rsidRPr="00E65686">
              <w:rPr>
                <w:rFonts w:cs="Times New Roman (Body CS)"/>
                <w:caps/>
                <w:spacing w:val="4"/>
                <w:sz w:val="18"/>
                <w:lang w:val="tr-TR"/>
              </w:rPr>
              <w:t>Yorum</w:t>
            </w:r>
          </w:p>
        </w:tc>
      </w:tr>
      <w:tr w:rsidR="00420174" w:rsidRPr="00E65686" w14:paraId="10B84E61" w14:textId="77777777">
        <w:trPr>
          <w:trHeight w:val="227"/>
        </w:trPr>
        <w:tc>
          <w:tcPr>
            <w:tcW w:w="1368" w:type="dxa"/>
          </w:tcPr>
          <w:p w14:paraId="5B7B7921" w14:textId="35FABC94" w:rsidR="00420174" w:rsidRPr="00E65686" w:rsidRDefault="001C1EFB" w:rsidP="00420174">
            <w:pPr>
              <w:spacing w:after="0" w:line="240" w:lineRule="auto"/>
              <w:rPr>
                <w:rFonts w:cs="Times New Roman (Body CS)"/>
                <w:spacing w:val="4"/>
                <w:sz w:val="18"/>
                <w:lang w:val="tr-TR"/>
              </w:rPr>
            </w:pPr>
            <w:r w:rsidRPr="00E65686">
              <w:rPr>
                <w:rFonts w:cs="Times New Roman (Body CS)"/>
                <w:spacing w:val="4"/>
                <w:sz w:val="18"/>
                <w:lang w:val="tr-TR"/>
              </w:rPr>
              <w:t xml:space="preserve">Nihai </w:t>
            </w:r>
            <w:r w:rsidR="00420174" w:rsidRPr="00E65686">
              <w:rPr>
                <w:rFonts w:cs="Times New Roman (Body CS)"/>
                <w:spacing w:val="4"/>
                <w:sz w:val="18"/>
                <w:lang w:val="tr-TR"/>
              </w:rPr>
              <w:t>Taslak</w:t>
            </w:r>
          </w:p>
        </w:tc>
        <w:tc>
          <w:tcPr>
            <w:tcW w:w="1393" w:type="dxa"/>
          </w:tcPr>
          <w:p w14:paraId="2AE2D8CE" w14:textId="77777777" w:rsidR="00420174" w:rsidRPr="00E65686" w:rsidRDefault="00420174" w:rsidP="00420174">
            <w:pPr>
              <w:spacing w:after="0" w:line="240" w:lineRule="auto"/>
              <w:rPr>
                <w:rFonts w:cs="Times New Roman (Body CS)"/>
                <w:spacing w:val="4"/>
                <w:sz w:val="18"/>
                <w:lang w:val="tr-TR"/>
              </w:rPr>
            </w:pPr>
            <w:r w:rsidRPr="00E65686">
              <w:rPr>
                <w:rFonts w:cs="Times New Roman (Body CS)"/>
                <w:spacing w:val="4"/>
                <w:sz w:val="18"/>
                <w:lang w:val="tr-TR"/>
              </w:rPr>
              <w:t>003</w:t>
            </w:r>
          </w:p>
        </w:tc>
        <w:tc>
          <w:tcPr>
            <w:tcW w:w="1337" w:type="dxa"/>
          </w:tcPr>
          <w:p w14:paraId="5BA42D4D" w14:textId="77777777" w:rsidR="00420174" w:rsidRPr="00E65686" w:rsidRDefault="00420174" w:rsidP="00420174">
            <w:pPr>
              <w:spacing w:after="0" w:line="240" w:lineRule="auto"/>
              <w:rPr>
                <w:rFonts w:cs="Times New Roman (Body CS)"/>
                <w:spacing w:val="4"/>
                <w:sz w:val="18"/>
                <w:lang w:val="tr-TR"/>
              </w:rPr>
            </w:pPr>
            <w:r w:rsidRPr="00E65686">
              <w:rPr>
                <w:rFonts w:cs="Times New Roman (Body CS)"/>
                <w:spacing w:val="4"/>
                <w:sz w:val="18"/>
                <w:lang w:val="tr-TR"/>
              </w:rPr>
              <w:t>ERM Proje Ekibi</w:t>
            </w:r>
          </w:p>
        </w:tc>
        <w:tc>
          <w:tcPr>
            <w:tcW w:w="1528" w:type="dxa"/>
          </w:tcPr>
          <w:p w14:paraId="446AD457" w14:textId="77777777" w:rsidR="00420174" w:rsidRPr="00E65686" w:rsidRDefault="00420174" w:rsidP="00420174">
            <w:pPr>
              <w:spacing w:after="0" w:line="240" w:lineRule="auto"/>
              <w:rPr>
                <w:rFonts w:cs="Times New Roman (Body CS)"/>
                <w:spacing w:val="4"/>
                <w:sz w:val="18"/>
                <w:lang w:val="tr-TR"/>
              </w:rPr>
            </w:pPr>
          </w:p>
        </w:tc>
        <w:tc>
          <w:tcPr>
            <w:tcW w:w="1179" w:type="dxa"/>
          </w:tcPr>
          <w:p w14:paraId="5160E0A0" w14:textId="77777777" w:rsidR="00420174" w:rsidRPr="00E65686" w:rsidRDefault="00420174" w:rsidP="00420174">
            <w:pPr>
              <w:spacing w:after="0" w:line="240" w:lineRule="auto"/>
              <w:rPr>
                <w:rFonts w:cs="Times New Roman (Body CS)"/>
                <w:spacing w:val="4"/>
                <w:sz w:val="18"/>
                <w:lang w:val="tr-TR"/>
              </w:rPr>
            </w:pPr>
          </w:p>
        </w:tc>
        <w:tc>
          <w:tcPr>
            <w:tcW w:w="1382" w:type="dxa"/>
          </w:tcPr>
          <w:p w14:paraId="0C963DDC" w14:textId="77777777" w:rsidR="00420174" w:rsidRPr="00E65686" w:rsidRDefault="00420174" w:rsidP="00420174">
            <w:pPr>
              <w:spacing w:after="0" w:line="240" w:lineRule="auto"/>
              <w:rPr>
                <w:rFonts w:cs="Times New Roman (Body CS)"/>
                <w:spacing w:val="4"/>
                <w:sz w:val="18"/>
                <w:lang w:val="tr-TR"/>
              </w:rPr>
            </w:pPr>
            <w:r w:rsidRPr="00E65686">
              <w:rPr>
                <w:rFonts w:cs="Times New Roman (Body CS)"/>
                <w:spacing w:val="4"/>
                <w:sz w:val="18"/>
                <w:lang w:val="tr-TR"/>
              </w:rPr>
              <w:t>Ekim 2025</w:t>
            </w:r>
          </w:p>
        </w:tc>
        <w:tc>
          <w:tcPr>
            <w:tcW w:w="1446" w:type="dxa"/>
          </w:tcPr>
          <w:p w14:paraId="7ACFCB54" w14:textId="77777777" w:rsidR="00420174" w:rsidRPr="00E65686" w:rsidRDefault="00420174" w:rsidP="00420174">
            <w:pPr>
              <w:spacing w:after="0" w:line="240" w:lineRule="auto"/>
              <w:rPr>
                <w:rFonts w:cs="Times New Roman (Body CS)"/>
                <w:spacing w:val="4"/>
                <w:sz w:val="18"/>
                <w:lang w:val="tr-TR"/>
              </w:rPr>
            </w:pPr>
          </w:p>
        </w:tc>
      </w:tr>
    </w:tbl>
    <w:p w14:paraId="7437959E" w14:textId="77777777" w:rsidR="00C8569A" w:rsidRPr="00E65686" w:rsidRDefault="00C8569A" w:rsidP="00C8569A">
      <w:pPr>
        <w:rPr>
          <w:lang w:val="tr-TR"/>
        </w:rPr>
      </w:pPr>
    </w:p>
    <w:p w14:paraId="1373C9F5" w14:textId="77777777" w:rsidR="00C8569A" w:rsidRPr="00E65686" w:rsidRDefault="00C8569A" w:rsidP="00954DDA">
      <w:pPr>
        <w:pStyle w:val="BodyText"/>
        <w:rPr>
          <w:lang w:val="tr-TR"/>
        </w:rPr>
      </w:pPr>
      <w:r w:rsidRPr="00E65686">
        <w:rPr>
          <w:lang w:val="tr-TR"/>
        </w:rPr>
        <w:br w:type="page"/>
      </w:r>
    </w:p>
    <w:p w14:paraId="5C1783B5" w14:textId="77777777" w:rsidR="00605176" w:rsidRPr="00E65686" w:rsidRDefault="006C5A81" w:rsidP="000F3EF6">
      <w:pPr>
        <w:pStyle w:val="PageTitle"/>
        <w:rPr>
          <w:lang w:val="tr-TR"/>
        </w:rPr>
      </w:pPr>
      <w:r w:rsidRPr="00E65686">
        <w:rPr>
          <w:lang w:val="tr-TR"/>
        </w:rPr>
        <w:lastRenderedPageBreak/>
        <w:t>İmza sayfası</w:t>
      </w:r>
    </w:p>
    <w:p w14:paraId="0D24B071" w14:textId="6CA5B2E7" w:rsidR="003D07EC" w:rsidRPr="00E65686" w:rsidRDefault="003D07EC" w:rsidP="003D07EC">
      <w:pPr>
        <w:pStyle w:val="Title"/>
        <w:rPr>
          <w:sz w:val="48"/>
          <w:szCs w:val="48"/>
          <w:lang w:val="tr-TR"/>
        </w:rPr>
      </w:pPr>
      <w:r w:rsidRPr="00E65686">
        <w:rPr>
          <w:sz w:val="48"/>
          <w:szCs w:val="48"/>
          <w:lang w:val="tr-TR"/>
        </w:rPr>
        <w:fldChar w:fldCharType="begin"/>
      </w:r>
      <w:r w:rsidRPr="00E65686">
        <w:rPr>
          <w:sz w:val="48"/>
          <w:szCs w:val="48"/>
          <w:lang w:val="tr-TR"/>
        </w:rPr>
        <w:instrText xml:space="preserve"> STYLEREF  "Document title"  \* MERGEFORMAT </w:instrText>
      </w:r>
      <w:r w:rsidRPr="00E65686">
        <w:rPr>
          <w:sz w:val="48"/>
          <w:szCs w:val="48"/>
          <w:lang w:val="tr-TR"/>
        </w:rPr>
        <w:fldChar w:fldCharType="separate"/>
      </w:r>
      <w:r w:rsidR="001D64DE" w:rsidRPr="00E65686">
        <w:rPr>
          <w:noProof/>
          <w:sz w:val="48"/>
          <w:szCs w:val="48"/>
          <w:lang w:val="tr-TR"/>
        </w:rPr>
        <w:t>Gaia Rüzgar Enerji Santrali (</w:t>
      </w:r>
      <w:r w:rsidR="00A83457" w:rsidRPr="00E65686">
        <w:rPr>
          <w:noProof/>
          <w:sz w:val="48"/>
          <w:szCs w:val="48"/>
          <w:lang w:val="tr-TR"/>
        </w:rPr>
        <w:t>RES</w:t>
      </w:r>
      <w:r w:rsidR="001D64DE" w:rsidRPr="00E65686">
        <w:rPr>
          <w:noProof/>
          <w:sz w:val="48"/>
          <w:szCs w:val="48"/>
          <w:lang w:val="tr-TR"/>
        </w:rPr>
        <w:t>) Projesi</w:t>
      </w:r>
      <w:r w:rsidRPr="00E65686">
        <w:rPr>
          <w:sz w:val="48"/>
          <w:szCs w:val="48"/>
          <w:lang w:val="tr-TR"/>
        </w:rPr>
        <w:fldChar w:fldCharType="end"/>
      </w:r>
    </w:p>
    <w:p w14:paraId="539191ED" w14:textId="5E95A597" w:rsidR="003D07EC" w:rsidRPr="00E65686" w:rsidRDefault="003D07EC" w:rsidP="003D07EC">
      <w:pPr>
        <w:pStyle w:val="Subtitle"/>
        <w:rPr>
          <w:sz w:val="32"/>
          <w:szCs w:val="32"/>
          <w:lang w:val="tr-TR"/>
        </w:rPr>
      </w:pPr>
      <w:r w:rsidRPr="00E65686">
        <w:rPr>
          <w:sz w:val="32"/>
          <w:szCs w:val="32"/>
          <w:lang w:val="tr-TR"/>
        </w:rPr>
        <w:fldChar w:fldCharType="begin"/>
      </w:r>
      <w:r w:rsidRPr="00E65686">
        <w:rPr>
          <w:sz w:val="32"/>
          <w:szCs w:val="32"/>
          <w:lang w:val="tr-TR"/>
        </w:rPr>
        <w:instrText xml:space="preserve"> STYLEREF "Document Subtitle" \* MERGEFORMAT </w:instrText>
      </w:r>
      <w:r w:rsidRPr="00E65686">
        <w:rPr>
          <w:sz w:val="32"/>
          <w:szCs w:val="32"/>
          <w:lang w:val="tr-TR"/>
        </w:rPr>
        <w:fldChar w:fldCharType="separate"/>
      </w:r>
      <w:r w:rsidR="001D64DE" w:rsidRPr="00E65686">
        <w:rPr>
          <w:noProof/>
          <w:sz w:val="32"/>
          <w:szCs w:val="32"/>
          <w:lang w:val="tr-TR"/>
        </w:rPr>
        <w:t>Teknik Olmayan Özet (</w:t>
      </w:r>
      <w:r w:rsidR="0054216C" w:rsidRPr="00E65686">
        <w:rPr>
          <w:noProof/>
          <w:sz w:val="32"/>
          <w:szCs w:val="32"/>
          <w:lang w:val="tr-TR"/>
        </w:rPr>
        <w:t>TOÖ</w:t>
      </w:r>
      <w:r w:rsidR="001D64DE" w:rsidRPr="00E65686">
        <w:rPr>
          <w:noProof/>
          <w:sz w:val="32"/>
          <w:szCs w:val="32"/>
          <w:lang w:val="tr-TR"/>
        </w:rPr>
        <w:t>)</w:t>
      </w:r>
      <w:r w:rsidRPr="00E65686">
        <w:rPr>
          <w:noProof/>
          <w:sz w:val="32"/>
          <w:szCs w:val="32"/>
          <w:lang w:val="tr-TR"/>
        </w:rPr>
        <w:fldChar w:fldCharType="end"/>
      </w:r>
    </w:p>
    <w:p w14:paraId="129817C1" w14:textId="2D225E58" w:rsidR="003D07EC" w:rsidRPr="00E65686" w:rsidRDefault="001D64DE" w:rsidP="00082B23">
      <w:pPr>
        <w:pStyle w:val="Tabletextleft"/>
        <w:rPr>
          <w:lang w:val="tr-TR"/>
        </w:rPr>
      </w:pPr>
      <w:r w:rsidRPr="00E65686">
        <w:rPr>
          <w:lang w:val="tr-TR"/>
        </w:rPr>
        <w:fldChar w:fldCharType="begin"/>
      </w:r>
      <w:r w:rsidRPr="00E65686">
        <w:rPr>
          <w:lang w:val="tr-TR"/>
        </w:rPr>
        <w:instrText>STYLEREF Reference \* MERGEFORMAT</w:instrText>
      </w:r>
      <w:r w:rsidRPr="00E65686">
        <w:rPr>
          <w:lang w:val="tr-TR"/>
        </w:rPr>
        <w:fldChar w:fldCharType="separate"/>
      </w:r>
      <w:r w:rsidRPr="00E65686">
        <w:rPr>
          <w:noProof/>
          <w:lang w:val="tr-TR"/>
        </w:rPr>
        <w:t>0733614</w:t>
      </w:r>
      <w:r w:rsidRPr="00E65686">
        <w:rPr>
          <w:noProof/>
          <w:lang w:val="tr-TR"/>
        </w:rPr>
        <w:fldChar w:fldCharType="end"/>
      </w:r>
    </w:p>
    <w:p w14:paraId="6FD3F4BE" w14:textId="77777777" w:rsidR="003D07EC" w:rsidRPr="00E65686" w:rsidRDefault="003D07EC" w:rsidP="003D07EC">
      <w:pPr>
        <w:pStyle w:val="BodyText"/>
        <w:rPr>
          <w:lang w:val="tr-TR"/>
        </w:rPr>
      </w:pPr>
    </w:p>
    <w:tbl>
      <w:tblPr>
        <w:tblStyle w:val="TableGrid"/>
        <w:tblW w:w="5000" w:type="pct"/>
        <w:tblInd w:w="0" w:type="dxa"/>
        <w:tblCellMar>
          <w:top w:w="142" w:type="dxa"/>
          <w:bottom w:w="142" w:type="dxa"/>
        </w:tblCellMar>
        <w:tblLook w:val="04A0" w:firstRow="1" w:lastRow="0" w:firstColumn="1" w:lastColumn="0" w:noHBand="0" w:noVBand="1"/>
      </w:tblPr>
      <w:tblGrid>
        <w:gridCol w:w="4541"/>
        <w:gridCol w:w="522"/>
        <w:gridCol w:w="4570"/>
      </w:tblGrid>
      <w:tr w:rsidR="00496C36" w:rsidRPr="00E65686" w14:paraId="77950657" w14:textId="77777777" w:rsidTr="00E67BBC">
        <w:trPr>
          <w:trHeight w:val="1134"/>
        </w:trPr>
        <w:tc>
          <w:tcPr>
            <w:tcW w:w="2357" w:type="pct"/>
            <w:tcBorders>
              <w:bottom w:val="single" w:sz="4" w:space="0" w:color="auto"/>
            </w:tcBorders>
            <w:vAlign w:val="bottom"/>
          </w:tcPr>
          <w:p w14:paraId="31610E9E" w14:textId="77777777" w:rsidR="00496C36" w:rsidRPr="00E65686" w:rsidRDefault="00496C36">
            <w:pPr>
              <w:pStyle w:val="NoSpacing"/>
              <w:rPr>
                <w:b/>
                <w:bCs/>
                <w:lang w:val="tr-TR"/>
              </w:rPr>
            </w:pPr>
            <w:r w:rsidRPr="00E65686">
              <w:rPr>
                <w:sz w:val="18"/>
                <w:szCs w:val="18"/>
                <w:lang w:val="tr-TR"/>
              </w:rPr>
              <w:fldChar w:fldCharType="begin"/>
            </w:r>
            <w:r w:rsidRPr="00E65686">
              <w:rPr>
                <w:sz w:val="18"/>
                <w:szCs w:val="18"/>
                <w:lang w:val="tr-TR"/>
              </w:rPr>
              <w:instrText xml:space="preserve"> MACROBUTTON  InsertPicture [Double click to insert signature] </w:instrText>
            </w:r>
            <w:r w:rsidRPr="00E65686">
              <w:rPr>
                <w:sz w:val="18"/>
                <w:szCs w:val="18"/>
                <w:lang w:val="tr-TR"/>
              </w:rPr>
              <w:fldChar w:fldCharType="end"/>
            </w:r>
          </w:p>
        </w:tc>
        <w:tc>
          <w:tcPr>
            <w:tcW w:w="271" w:type="pct"/>
            <w:vAlign w:val="bottom"/>
          </w:tcPr>
          <w:p w14:paraId="737A84F5" w14:textId="77777777" w:rsidR="00496C36" w:rsidRPr="00E65686" w:rsidRDefault="00496C36">
            <w:pPr>
              <w:rPr>
                <w:lang w:val="tr-TR"/>
              </w:rPr>
            </w:pPr>
          </w:p>
        </w:tc>
        <w:tc>
          <w:tcPr>
            <w:tcW w:w="2372" w:type="pct"/>
            <w:tcBorders>
              <w:bottom w:val="single" w:sz="4" w:space="0" w:color="auto"/>
            </w:tcBorders>
            <w:vAlign w:val="bottom"/>
          </w:tcPr>
          <w:p w14:paraId="3E4BA8BC" w14:textId="77777777" w:rsidR="00496C36" w:rsidRPr="00E65686" w:rsidRDefault="00496C36">
            <w:pPr>
              <w:pStyle w:val="NoSpacing"/>
              <w:rPr>
                <w:b/>
                <w:bCs/>
                <w:lang w:val="tr-TR"/>
              </w:rPr>
            </w:pPr>
            <w:r w:rsidRPr="00E65686">
              <w:rPr>
                <w:sz w:val="18"/>
                <w:szCs w:val="18"/>
                <w:lang w:val="tr-TR"/>
              </w:rPr>
              <w:fldChar w:fldCharType="begin"/>
            </w:r>
            <w:r w:rsidRPr="00E65686">
              <w:rPr>
                <w:sz w:val="18"/>
                <w:szCs w:val="18"/>
                <w:lang w:val="tr-TR"/>
              </w:rPr>
              <w:instrText xml:space="preserve"> MACROBUTTON  InsertPicture [Double click to insert signature] </w:instrText>
            </w:r>
            <w:r w:rsidRPr="00E65686">
              <w:rPr>
                <w:sz w:val="18"/>
                <w:szCs w:val="18"/>
                <w:lang w:val="tr-TR"/>
              </w:rPr>
              <w:fldChar w:fldCharType="end"/>
            </w:r>
          </w:p>
        </w:tc>
      </w:tr>
      <w:tr w:rsidR="00496C36" w:rsidRPr="00E65686" w14:paraId="3DE07857" w14:textId="77777777" w:rsidTr="00E67BBC">
        <w:trPr>
          <w:trHeight w:val="1418"/>
        </w:trPr>
        <w:tc>
          <w:tcPr>
            <w:tcW w:w="2357" w:type="pct"/>
            <w:tcBorders>
              <w:top w:val="single" w:sz="4" w:space="0" w:color="auto"/>
            </w:tcBorders>
          </w:tcPr>
          <w:p w14:paraId="2B2133D7" w14:textId="3E7FAA47" w:rsidR="00496C36" w:rsidRPr="00E65686" w:rsidRDefault="00544172">
            <w:pPr>
              <w:pStyle w:val="NoSpacing"/>
              <w:rPr>
                <w:b/>
                <w:bCs/>
                <w:lang w:val="tr-TR"/>
              </w:rPr>
            </w:pPr>
            <w:r w:rsidRPr="00E65686">
              <w:rPr>
                <w:b/>
                <w:bCs/>
                <w:lang w:val="tr-TR"/>
              </w:rPr>
              <w:t>Caner Şahin</w:t>
            </w:r>
          </w:p>
          <w:p w14:paraId="33CE78E0" w14:textId="7E456286" w:rsidR="00496C36" w:rsidRPr="00E65686" w:rsidRDefault="00770476">
            <w:pPr>
              <w:pStyle w:val="NoSpacing"/>
              <w:rPr>
                <w:lang w:val="tr-TR"/>
              </w:rPr>
            </w:pPr>
            <w:r w:rsidRPr="00E65686">
              <w:rPr>
                <w:lang w:val="tr-TR"/>
              </w:rPr>
              <w:t>Principal Consultant</w:t>
            </w:r>
          </w:p>
        </w:tc>
        <w:tc>
          <w:tcPr>
            <w:tcW w:w="271" w:type="pct"/>
          </w:tcPr>
          <w:p w14:paraId="130004F1" w14:textId="77777777" w:rsidR="00496C36" w:rsidRPr="00E65686" w:rsidRDefault="00496C36">
            <w:pPr>
              <w:rPr>
                <w:lang w:val="tr-TR"/>
              </w:rPr>
            </w:pPr>
          </w:p>
        </w:tc>
        <w:tc>
          <w:tcPr>
            <w:tcW w:w="2372" w:type="pct"/>
            <w:tcBorders>
              <w:top w:val="single" w:sz="4" w:space="0" w:color="auto"/>
            </w:tcBorders>
          </w:tcPr>
          <w:p w14:paraId="02CA43AF" w14:textId="725335B7" w:rsidR="00496C36" w:rsidRPr="00E65686" w:rsidRDefault="00544172">
            <w:pPr>
              <w:pStyle w:val="NoSpacing"/>
              <w:rPr>
                <w:b/>
                <w:bCs/>
                <w:lang w:val="tr-TR"/>
              </w:rPr>
            </w:pPr>
            <w:r w:rsidRPr="00E65686">
              <w:rPr>
                <w:b/>
                <w:bCs/>
                <w:lang w:val="tr-TR"/>
              </w:rPr>
              <w:t>Serkan Kirdogan</w:t>
            </w:r>
          </w:p>
          <w:p w14:paraId="2493318B" w14:textId="24812612" w:rsidR="00496C36" w:rsidRPr="00E65686" w:rsidRDefault="00770476">
            <w:pPr>
              <w:pStyle w:val="NoSpacing"/>
              <w:rPr>
                <w:lang w:val="tr-TR"/>
              </w:rPr>
            </w:pPr>
            <w:r w:rsidRPr="00E65686">
              <w:rPr>
                <w:lang w:val="tr-TR"/>
              </w:rPr>
              <w:t>Partner</w:t>
            </w:r>
          </w:p>
        </w:tc>
      </w:tr>
      <w:tr w:rsidR="00496C36" w:rsidRPr="00E65686" w14:paraId="16CF5095" w14:textId="77777777" w:rsidTr="00E67BBC">
        <w:trPr>
          <w:trHeight w:val="2835"/>
        </w:trPr>
        <w:tc>
          <w:tcPr>
            <w:tcW w:w="2357" w:type="pct"/>
          </w:tcPr>
          <w:p w14:paraId="77CE0EB9" w14:textId="77777777" w:rsidR="005B618A" w:rsidRPr="00E65686" w:rsidRDefault="005B618A" w:rsidP="00DF4F5D">
            <w:pPr>
              <w:pStyle w:val="BodyText"/>
              <w:rPr>
                <w:lang w:val="tr-TR"/>
              </w:rPr>
            </w:pPr>
          </w:p>
          <w:p w14:paraId="1801583A" w14:textId="77777777" w:rsidR="005B618A" w:rsidRPr="00E65686" w:rsidRDefault="005B618A" w:rsidP="00DF4F5D">
            <w:pPr>
              <w:pStyle w:val="BodyText"/>
              <w:rPr>
                <w:lang w:val="tr-TR"/>
              </w:rPr>
            </w:pPr>
          </w:p>
          <w:p w14:paraId="5FC51AD3" w14:textId="77777777" w:rsidR="005B618A" w:rsidRPr="00E65686" w:rsidRDefault="005B618A" w:rsidP="00DF4F5D">
            <w:pPr>
              <w:pStyle w:val="BodyText"/>
              <w:rPr>
                <w:lang w:val="tr-TR"/>
              </w:rPr>
            </w:pPr>
          </w:p>
          <w:p w14:paraId="41A043FA" w14:textId="77777777" w:rsidR="005B618A" w:rsidRPr="00E65686" w:rsidRDefault="005B618A" w:rsidP="00DF4F5D">
            <w:pPr>
              <w:pStyle w:val="BodyText"/>
              <w:rPr>
                <w:lang w:val="tr-TR"/>
              </w:rPr>
            </w:pPr>
          </w:p>
          <w:p w14:paraId="422CE4A4" w14:textId="77777777" w:rsidR="005B618A" w:rsidRPr="00E65686" w:rsidRDefault="005B618A" w:rsidP="00DF4F5D">
            <w:pPr>
              <w:pStyle w:val="BodyText"/>
              <w:rPr>
                <w:lang w:val="tr-TR"/>
              </w:rPr>
            </w:pPr>
          </w:p>
          <w:p w14:paraId="6AE00DF7" w14:textId="77777777" w:rsidR="005B618A" w:rsidRPr="00E65686" w:rsidRDefault="005B618A" w:rsidP="00DF4F5D">
            <w:pPr>
              <w:pStyle w:val="BodyText"/>
              <w:rPr>
                <w:lang w:val="tr-TR"/>
              </w:rPr>
            </w:pPr>
          </w:p>
          <w:p w14:paraId="181FB0FA" w14:textId="6A079A75" w:rsidR="00DF4F5D" w:rsidRPr="00E65686" w:rsidRDefault="005B618A" w:rsidP="00DF4F5D">
            <w:pPr>
              <w:pStyle w:val="BodyText"/>
              <w:rPr>
                <w:lang w:val="tr-TR"/>
              </w:rPr>
            </w:pPr>
            <w:r w:rsidRPr="00E65686">
              <w:rPr>
                <w:lang w:val="tr-TR"/>
              </w:rPr>
              <w:t>ERM GmbH</w:t>
            </w:r>
            <w:r w:rsidR="00DF4F5D" w:rsidRPr="00E65686">
              <w:rPr>
                <w:lang w:val="tr-TR"/>
              </w:rPr>
              <w:br/>
            </w:r>
            <w:r w:rsidRPr="00E65686">
              <w:rPr>
                <w:lang w:val="tr-TR"/>
              </w:rPr>
              <w:t>Brüsseler Str. 1-3</w:t>
            </w:r>
            <w:r w:rsidR="00DF4F5D" w:rsidRPr="00E65686">
              <w:rPr>
                <w:lang w:val="tr-TR"/>
              </w:rPr>
              <w:br/>
            </w:r>
            <w:r w:rsidRPr="00E65686">
              <w:rPr>
                <w:lang w:val="tr-TR"/>
              </w:rPr>
              <w:t>Frankfurt am Main, 60327</w:t>
            </w:r>
            <w:r w:rsidR="00DF4F5D" w:rsidRPr="00E65686">
              <w:rPr>
                <w:lang w:val="tr-TR"/>
              </w:rPr>
              <w:br/>
            </w:r>
          </w:p>
          <w:p w14:paraId="12D53280" w14:textId="7F6B2D1F" w:rsidR="00496C36" w:rsidRPr="00E65686" w:rsidRDefault="00496C36" w:rsidP="00DF4F5D">
            <w:pPr>
              <w:pStyle w:val="BodyText"/>
              <w:rPr>
                <w:lang w:val="tr-TR"/>
              </w:rPr>
            </w:pPr>
          </w:p>
        </w:tc>
        <w:tc>
          <w:tcPr>
            <w:tcW w:w="271" w:type="pct"/>
          </w:tcPr>
          <w:p w14:paraId="17FF1D83" w14:textId="77777777" w:rsidR="00496C36" w:rsidRPr="00E65686" w:rsidRDefault="00496C36" w:rsidP="00DF4F5D">
            <w:pPr>
              <w:pStyle w:val="BodyText"/>
              <w:rPr>
                <w:lang w:val="tr-TR"/>
              </w:rPr>
            </w:pPr>
          </w:p>
        </w:tc>
        <w:tc>
          <w:tcPr>
            <w:tcW w:w="2372" w:type="pct"/>
          </w:tcPr>
          <w:p w14:paraId="311BE93B" w14:textId="77777777" w:rsidR="00496C36" w:rsidRPr="00E65686" w:rsidRDefault="00496C36" w:rsidP="00DF4F5D">
            <w:pPr>
              <w:pStyle w:val="BodyText"/>
              <w:rPr>
                <w:lang w:val="tr-TR"/>
              </w:rPr>
            </w:pPr>
          </w:p>
        </w:tc>
      </w:tr>
    </w:tbl>
    <w:p w14:paraId="2A5316EF" w14:textId="77777777" w:rsidR="00D30B95" w:rsidRPr="00E65686" w:rsidRDefault="00D30B95" w:rsidP="00D30B95">
      <w:pPr>
        <w:pStyle w:val="BodyText"/>
        <w:rPr>
          <w:lang w:val="tr-TR"/>
        </w:rPr>
      </w:pPr>
    </w:p>
    <w:p w14:paraId="50A38825" w14:textId="18330C72" w:rsidR="00B2297D" w:rsidRPr="00E65686" w:rsidRDefault="00B2297D" w:rsidP="00B2297D">
      <w:pPr>
        <w:pStyle w:val="Copyright"/>
        <w:rPr>
          <w:lang w:val="tr-TR"/>
        </w:rPr>
      </w:pPr>
      <w:r w:rsidRPr="00E65686">
        <w:rPr>
          <w:lang w:val="tr-TR"/>
        </w:rPr>
        <w:t>© Telif Hakkı</w:t>
      </w:r>
      <w:r w:rsidR="006B5440" w:rsidRPr="00E65686">
        <w:rPr>
          <w:szCs w:val="12"/>
          <w:lang w:val="tr-TR"/>
        </w:rPr>
        <w:fldChar w:fldCharType="begin"/>
      </w:r>
      <w:r w:rsidR="006B5440" w:rsidRPr="00E65686">
        <w:rPr>
          <w:szCs w:val="12"/>
          <w:lang w:val="tr-TR"/>
        </w:rPr>
        <w:instrText xml:space="preserve"> DATE  \@ "yyyy"  \* MERGEFORMAT </w:instrText>
      </w:r>
      <w:r w:rsidR="006B5440" w:rsidRPr="00E65686">
        <w:rPr>
          <w:szCs w:val="12"/>
          <w:lang w:val="tr-TR"/>
        </w:rPr>
        <w:fldChar w:fldCharType="separate"/>
      </w:r>
      <w:r w:rsidR="006A230F">
        <w:rPr>
          <w:noProof/>
          <w:szCs w:val="12"/>
          <w:lang w:val="tr-TR"/>
        </w:rPr>
        <w:t>2025</w:t>
      </w:r>
      <w:r w:rsidR="006B5440" w:rsidRPr="00E65686">
        <w:rPr>
          <w:szCs w:val="12"/>
          <w:lang w:val="tr-TR"/>
        </w:rPr>
        <w:fldChar w:fldCharType="end"/>
      </w:r>
      <w:r w:rsidRPr="00E65686">
        <w:rPr>
          <w:lang w:val="tr-TR"/>
        </w:rPr>
        <w:t xml:space="preserve"> ERM International Group Limited ve/veya bağlı şirketleri ('ERM') tarafından. Tüm Hakları Saklıdır. </w:t>
      </w:r>
    </w:p>
    <w:p w14:paraId="2CAACB8F" w14:textId="77777777" w:rsidR="00FE2C81" w:rsidRPr="00E65686" w:rsidRDefault="00B2297D" w:rsidP="00B2297D">
      <w:pPr>
        <w:pStyle w:val="Copyright"/>
        <w:rPr>
          <w:lang w:val="tr-TR"/>
        </w:rPr>
      </w:pPr>
      <w:r w:rsidRPr="00E65686">
        <w:rPr>
          <w:lang w:val="tr-TR"/>
        </w:rPr>
        <w:t>Bu eserin hiçbir bölümü, ERM'nin önceden yazılı izni olmadan herhangi bir biçimde veya herhangi bir yolla çoğaltılamaz veya iletilemez.</w:t>
      </w:r>
    </w:p>
    <w:p w14:paraId="2F4FF7CE" w14:textId="77777777" w:rsidR="009279F0" w:rsidRPr="00E65686" w:rsidRDefault="009279F0" w:rsidP="009279F0">
      <w:pPr>
        <w:pStyle w:val="BodyText"/>
        <w:rPr>
          <w:lang w:val="tr-TR"/>
        </w:rPr>
      </w:pPr>
    </w:p>
    <w:p w14:paraId="29E25EEC" w14:textId="77777777" w:rsidR="00DB1260" w:rsidRPr="00E65686" w:rsidRDefault="00DB1260" w:rsidP="009279F0">
      <w:pPr>
        <w:pStyle w:val="BodyText"/>
        <w:rPr>
          <w:lang w:val="tr-TR"/>
        </w:rPr>
      </w:pPr>
    </w:p>
    <w:p w14:paraId="6C604957" w14:textId="77777777" w:rsidR="009279F0" w:rsidRPr="00E65686" w:rsidRDefault="009279F0" w:rsidP="009279F0">
      <w:pPr>
        <w:pStyle w:val="BodyText"/>
        <w:rPr>
          <w:lang w:val="tr-TR"/>
        </w:rPr>
        <w:sectPr w:rsidR="009279F0" w:rsidRPr="00E65686" w:rsidSect="00E67BBC">
          <w:headerReference w:type="default" r:id="rId15"/>
          <w:footerReference w:type="even" r:id="rId16"/>
          <w:footerReference w:type="default" r:id="rId17"/>
          <w:headerReference w:type="first" r:id="rId18"/>
          <w:footerReference w:type="first" r:id="rId19"/>
          <w:pgSz w:w="11909" w:h="16834" w:code="9"/>
          <w:pgMar w:top="1138" w:right="1138" w:bottom="1138" w:left="1138" w:header="562" w:footer="374" w:gutter="0"/>
          <w:cols w:sep="1" w:space="380"/>
          <w:titlePg/>
          <w:docGrid w:linePitch="360"/>
        </w:sectPr>
      </w:pPr>
    </w:p>
    <w:p w14:paraId="44EA84FE" w14:textId="77777777" w:rsidR="00941C42" w:rsidRPr="00E65686" w:rsidRDefault="008F3DA4" w:rsidP="0042629B">
      <w:pPr>
        <w:pStyle w:val="TOCHeading"/>
        <w:rPr>
          <w:lang w:val="tr-TR"/>
        </w:rPr>
      </w:pPr>
      <w:r w:rsidRPr="00E65686">
        <w:rPr>
          <w:lang w:val="tr-TR"/>
        </w:rPr>
        <w:lastRenderedPageBreak/>
        <w:t>İçindekiler</w:t>
      </w:r>
    </w:p>
    <w:p w14:paraId="72A2F440" w14:textId="6E459B49" w:rsidR="005224AA" w:rsidRDefault="00F42841">
      <w:pPr>
        <w:pStyle w:val="TOC1"/>
        <w:rPr>
          <w:rFonts w:asciiTheme="minorHAnsi" w:eastAsiaTheme="minorEastAsia" w:hAnsiTheme="minorHAnsi" w:cstheme="minorBidi"/>
          <w:caps w:val="0"/>
          <w:spacing w:val="0"/>
          <w:sz w:val="24"/>
        </w:rPr>
      </w:pPr>
      <w:r w:rsidRPr="00E65686">
        <w:rPr>
          <w:rFonts w:ascii="Verdana" w:hAnsi="Verdana"/>
          <w:lang w:val="tr-TR"/>
        </w:rPr>
        <w:fldChar w:fldCharType="begin"/>
      </w:r>
      <w:r w:rsidRPr="00E65686">
        <w:rPr>
          <w:rFonts w:ascii="Verdana" w:hAnsi="Verdana"/>
          <w:lang w:val="tr-TR"/>
        </w:rPr>
        <w:instrText xml:space="preserve"> TOC \o "1-3" \h \z \t "Appendix Heading</w:instrText>
      </w:r>
      <w:r w:rsidR="007339C4" w:rsidRPr="00E65686">
        <w:rPr>
          <w:rFonts w:ascii="Verdana" w:hAnsi="Verdana"/>
          <w:lang w:val="tr-TR"/>
        </w:rPr>
        <w:instrText xml:space="preserve"> </w:instrText>
      </w:r>
      <w:r w:rsidR="0042181A" w:rsidRPr="00E65686">
        <w:rPr>
          <w:rFonts w:ascii="Verdana" w:hAnsi="Verdana"/>
          <w:lang w:val="tr-TR"/>
        </w:rPr>
        <w:instrText>1</w:instrText>
      </w:r>
      <w:r w:rsidRPr="00E65686">
        <w:rPr>
          <w:rFonts w:ascii="Verdana" w:hAnsi="Verdana"/>
          <w:lang w:val="tr-TR"/>
        </w:rPr>
        <w:instrText>,4"</w:instrText>
      </w:r>
      <w:r w:rsidR="00885356" w:rsidRPr="00E65686">
        <w:rPr>
          <w:rFonts w:ascii="Verdana" w:hAnsi="Verdana"/>
          <w:lang w:val="tr-TR"/>
        </w:rPr>
        <w:instrText>\n 4-4</w:instrText>
      </w:r>
      <w:r w:rsidRPr="00E65686">
        <w:rPr>
          <w:rFonts w:ascii="Verdana" w:hAnsi="Verdana"/>
          <w:lang w:val="tr-TR"/>
        </w:rPr>
        <w:instrText xml:space="preserve"> </w:instrText>
      </w:r>
      <w:r w:rsidRPr="00E65686">
        <w:rPr>
          <w:rFonts w:ascii="Verdana" w:hAnsi="Verdana"/>
          <w:lang w:val="tr-TR"/>
        </w:rPr>
        <w:fldChar w:fldCharType="separate"/>
      </w:r>
      <w:hyperlink w:anchor="_Toc213092809" w:history="1">
        <w:r w:rsidR="005224AA" w:rsidRPr="00A521FF">
          <w:rPr>
            <w:rStyle w:val="Hyperlink"/>
            <w:lang w:val="tr-TR"/>
          </w:rPr>
          <w:t>1.</w:t>
        </w:r>
        <w:r w:rsidR="005224AA">
          <w:rPr>
            <w:rFonts w:asciiTheme="minorHAnsi" w:eastAsiaTheme="minorEastAsia" w:hAnsiTheme="minorHAnsi" w:cstheme="minorBidi"/>
            <w:caps w:val="0"/>
            <w:spacing w:val="0"/>
            <w:sz w:val="24"/>
          </w:rPr>
          <w:tab/>
        </w:r>
        <w:r w:rsidR="005224AA" w:rsidRPr="00A521FF">
          <w:rPr>
            <w:rStyle w:val="Hyperlink"/>
            <w:lang w:val="tr-TR"/>
          </w:rPr>
          <w:t>Giriş</w:t>
        </w:r>
        <w:r w:rsidR="005224AA">
          <w:rPr>
            <w:webHidden/>
          </w:rPr>
          <w:tab/>
        </w:r>
        <w:r w:rsidR="005224AA">
          <w:rPr>
            <w:webHidden/>
          </w:rPr>
          <w:fldChar w:fldCharType="begin"/>
        </w:r>
        <w:r w:rsidR="005224AA">
          <w:rPr>
            <w:webHidden/>
          </w:rPr>
          <w:instrText xml:space="preserve"> PAGEREF _Toc213092809 \h </w:instrText>
        </w:r>
        <w:r w:rsidR="005224AA">
          <w:rPr>
            <w:webHidden/>
          </w:rPr>
        </w:r>
        <w:r w:rsidR="005224AA">
          <w:rPr>
            <w:webHidden/>
          </w:rPr>
          <w:fldChar w:fldCharType="separate"/>
        </w:r>
        <w:r w:rsidR="005224AA">
          <w:rPr>
            <w:webHidden/>
          </w:rPr>
          <w:t>1</w:t>
        </w:r>
        <w:r w:rsidR="005224AA">
          <w:rPr>
            <w:webHidden/>
          </w:rPr>
          <w:fldChar w:fldCharType="end"/>
        </w:r>
      </w:hyperlink>
    </w:p>
    <w:p w14:paraId="70812DF6" w14:textId="1A68B25F" w:rsidR="005224AA" w:rsidRDefault="005224AA">
      <w:pPr>
        <w:pStyle w:val="TOC2"/>
        <w:rPr>
          <w:rFonts w:asciiTheme="minorHAnsi" w:eastAsiaTheme="minorEastAsia" w:hAnsiTheme="minorHAnsi" w:cstheme="minorBidi"/>
          <w:caps w:val="0"/>
          <w:spacing w:val="0"/>
          <w:sz w:val="24"/>
        </w:rPr>
      </w:pPr>
      <w:hyperlink w:anchor="_Toc213092810" w:history="1">
        <w:r w:rsidRPr="00A521FF">
          <w:rPr>
            <w:rStyle w:val="Hyperlink"/>
            <w:lang w:val="tr-TR"/>
          </w:rPr>
          <w:t>1.1</w:t>
        </w:r>
        <w:r>
          <w:rPr>
            <w:rFonts w:asciiTheme="minorHAnsi" w:eastAsiaTheme="minorEastAsia" w:hAnsiTheme="minorHAnsi" w:cstheme="minorBidi"/>
            <w:caps w:val="0"/>
            <w:spacing w:val="0"/>
            <w:sz w:val="24"/>
          </w:rPr>
          <w:tab/>
        </w:r>
        <w:r w:rsidRPr="00A521FF">
          <w:rPr>
            <w:rStyle w:val="Hyperlink"/>
            <w:lang w:val="tr-TR"/>
          </w:rPr>
          <w:t>Proje Özeti</w:t>
        </w:r>
        <w:r>
          <w:rPr>
            <w:webHidden/>
          </w:rPr>
          <w:tab/>
        </w:r>
        <w:r>
          <w:rPr>
            <w:webHidden/>
          </w:rPr>
          <w:fldChar w:fldCharType="begin"/>
        </w:r>
        <w:r>
          <w:rPr>
            <w:webHidden/>
          </w:rPr>
          <w:instrText xml:space="preserve"> PAGEREF _Toc213092810 \h </w:instrText>
        </w:r>
        <w:r>
          <w:rPr>
            <w:webHidden/>
          </w:rPr>
        </w:r>
        <w:r>
          <w:rPr>
            <w:webHidden/>
          </w:rPr>
          <w:fldChar w:fldCharType="separate"/>
        </w:r>
        <w:r>
          <w:rPr>
            <w:webHidden/>
          </w:rPr>
          <w:t>1</w:t>
        </w:r>
        <w:r>
          <w:rPr>
            <w:webHidden/>
          </w:rPr>
          <w:fldChar w:fldCharType="end"/>
        </w:r>
      </w:hyperlink>
    </w:p>
    <w:p w14:paraId="26CD3A2B" w14:textId="4C2CACE3" w:rsidR="005224AA" w:rsidRDefault="005224AA">
      <w:pPr>
        <w:pStyle w:val="TOC2"/>
        <w:rPr>
          <w:rFonts w:asciiTheme="minorHAnsi" w:eastAsiaTheme="minorEastAsia" w:hAnsiTheme="minorHAnsi" w:cstheme="minorBidi"/>
          <w:caps w:val="0"/>
          <w:spacing w:val="0"/>
          <w:sz w:val="24"/>
        </w:rPr>
      </w:pPr>
      <w:hyperlink w:anchor="_Toc213092811" w:history="1">
        <w:r w:rsidRPr="00A521FF">
          <w:rPr>
            <w:rStyle w:val="Hyperlink"/>
            <w:lang w:val="tr-TR"/>
          </w:rPr>
          <w:t>1.2</w:t>
        </w:r>
        <w:r>
          <w:rPr>
            <w:rFonts w:asciiTheme="minorHAnsi" w:eastAsiaTheme="minorEastAsia" w:hAnsiTheme="minorHAnsi" w:cstheme="minorBidi"/>
            <w:caps w:val="0"/>
            <w:spacing w:val="0"/>
            <w:sz w:val="24"/>
          </w:rPr>
          <w:tab/>
        </w:r>
        <w:r w:rsidRPr="00A521FF">
          <w:rPr>
            <w:rStyle w:val="Hyperlink"/>
            <w:lang w:val="tr-TR"/>
          </w:rPr>
          <w:t>Proje Sahibi</w:t>
        </w:r>
        <w:r>
          <w:rPr>
            <w:webHidden/>
          </w:rPr>
          <w:tab/>
        </w:r>
        <w:r>
          <w:rPr>
            <w:webHidden/>
          </w:rPr>
          <w:fldChar w:fldCharType="begin"/>
        </w:r>
        <w:r>
          <w:rPr>
            <w:webHidden/>
          </w:rPr>
          <w:instrText xml:space="preserve"> PAGEREF _Toc213092811 \h </w:instrText>
        </w:r>
        <w:r>
          <w:rPr>
            <w:webHidden/>
          </w:rPr>
        </w:r>
        <w:r>
          <w:rPr>
            <w:webHidden/>
          </w:rPr>
          <w:fldChar w:fldCharType="separate"/>
        </w:r>
        <w:r>
          <w:rPr>
            <w:webHidden/>
          </w:rPr>
          <w:t>1</w:t>
        </w:r>
        <w:r>
          <w:rPr>
            <w:webHidden/>
          </w:rPr>
          <w:fldChar w:fldCharType="end"/>
        </w:r>
      </w:hyperlink>
    </w:p>
    <w:p w14:paraId="2A3D4A94" w14:textId="10165D82" w:rsidR="005224AA" w:rsidRDefault="005224AA">
      <w:pPr>
        <w:pStyle w:val="TOC2"/>
        <w:rPr>
          <w:rFonts w:asciiTheme="minorHAnsi" w:eastAsiaTheme="minorEastAsia" w:hAnsiTheme="minorHAnsi" w:cstheme="minorBidi"/>
          <w:caps w:val="0"/>
          <w:spacing w:val="0"/>
          <w:sz w:val="24"/>
        </w:rPr>
      </w:pPr>
      <w:hyperlink w:anchor="_Toc213092812" w:history="1">
        <w:r w:rsidRPr="00A521FF">
          <w:rPr>
            <w:rStyle w:val="Hyperlink"/>
            <w:lang w:val="tr-TR"/>
          </w:rPr>
          <w:t>1.3</w:t>
        </w:r>
        <w:r>
          <w:rPr>
            <w:rFonts w:asciiTheme="minorHAnsi" w:eastAsiaTheme="minorEastAsia" w:hAnsiTheme="minorHAnsi" w:cstheme="minorBidi"/>
            <w:caps w:val="0"/>
            <w:spacing w:val="0"/>
            <w:sz w:val="24"/>
          </w:rPr>
          <w:tab/>
        </w:r>
        <w:r w:rsidRPr="00A521FF">
          <w:rPr>
            <w:rStyle w:val="Hyperlink"/>
            <w:lang w:val="tr-TR"/>
          </w:rPr>
          <w:t>Proje Gerekçesi</w:t>
        </w:r>
        <w:r>
          <w:rPr>
            <w:webHidden/>
          </w:rPr>
          <w:tab/>
        </w:r>
        <w:r>
          <w:rPr>
            <w:webHidden/>
          </w:rPr>
          <w:fldChar w:fldCharType="begin"/>
        </w:r>
        <w:r>
          <w:rPr>
            <w:webHidden/>
          </w:rPr>
          <w:instrText xml:space="preserve"> PAGEREF _Toc213092812 \h </w:instrText>
        </w:r>
        <w:r>
          <w:rPr>
            <w:webHidden/>
          </w:rPr>
        </w:r>
        <w:r>
          <w:rPr>
            <w:webHidden/>
          </w:rPr>
          <w:fldChar w:fldCharType="separate"/>
        </w:r>
        <w:r>
          <w:rPr>
            <w:webHidden/>
          </w:rPr>
          <w:t>3</w:t>
        </w:r>
        <w:r>
          <w:rPr>
            <w:webHidden/>
          </w:rPr>
          <w:fldChar w:fldCharType="end"/>
        </w:r>
      </w:hyperlink>
    </w:p>
    <w:p w14:paraId="0C62EA22" w14:textId="45997268" w:rsidR="005224AA" w:rsidRDefault="005224AA">
      <w:pPr>
        <w:pStyle w:val="TOC2"/>
        <w:rPr>
          <w:rFonts w:asciiTheme="minorHAnsi" w:eastAsiaTheme="minorEastAsia" w:hAnsiTheme="minorHAnsi" w:cstheme="minorBidi"/>
          <w:caps w:val="0"/>
          <w:spacing w:val="0"/>
          <w:sz w:val="24"/>
        </w:rPr>
      </w:pPr>
      <w:hyperlink w:anchor="_Toc213092813" w:history="1">
        <w:r w:rsidRPr="00A521FF">
          <w:rPr>
            <w:rStyle w:val="Hyperlink"/>
            <w:lang w:val="tr-TR"/>
          </w:rPr>
          <w:t>1.4</w:t>
        </w:r>
        <w:r>
          <w:rPr>
            <w:rFonts w:asciiTheme="minorHAnsi" w:eastAsiaTheme="minorEastAsia" w:hAnsiTheme="minorHAnsi" w:cstheme="minorBidi"/>
            <w:caps w:val="0"/>
            <w:spacing w:val="0"/>
            <w:sz w:val="24"/>
          </w:rPr>
          <w:tab/>
        </w:r>
        <w:r w:rsidRPr="00A521FF">
          <w:rPr>
            <w:rStyle w:val="Hyperlink"/>
            <w:lang w:val="tr-TR"/>
          </w:rPr>
          <w:t>Bu Belgenin Amacı</w:t>
        </w:r>
        <w:r>
          <w:rPr>
            <w:webHidden/>
          </w:rPr>
          <w:tab/>
        </w:r>
        <w:r>
          <w:rPr>
            <w:webHidden/>
          </w:rPr>
          <w:fldChar w:fldCharType="begin"/>
        </w:r>
        <w:r>
          <w:rPr>
            <w:webHidden/>
          </w:rPr>
          <w:instrText xml:space="preserve"> PAGEREF _Toc213092813 \h </w:instrText>
        </w:r>
        <w:r>
          <w:rPr>
            <w:webHidden/>
          </w:rPr>
        </w:r>
        <w:r>
          <w:rPr>
            <w:webHidden/>
          </w:rPr>
          <w:fldChar w:fldCharType="separate"/>
        </w:r>
        <w:r>
          <w:rPr>
            <w:webHidden/>
          </w:rPr>
          <w:t>3</w:t>
        </w:r>
        <w:r>
          <w:rPr>
            <w:webHidden/>
          </w:rPr>
          <w:fldChar w:fldCharType="end"/>
        </w:r>
      </w:hyperlink>
    </w:p>
    <w:p w14:paraId="49BCD013" w14:textId="27A350F0" w:rsidR="005224AA" w:rsidRDefault="005224AA">
      <w:pPr>
        <w:pStyle w:val="TOC2"/>
        <w:rPr>
          <w:rFonts w:asciiTheme="minorHAnsi" w:eastAsiaTheme="minorEastAsia" w:hAnsiTheme="minorHAnsi" w:cstheme="minorBidi"/>
          <w:caps w:val="0"/>
          <w:spacing w:val="0"/>
          <w:sz w:val="24"/>
        </w:rPr>
      </w:pPr>
      <w:hyperlink w:anchor="_Toc213092814" w:history="1">
        <w:r w:rsidRPr="00A521FF">
          <w:rPr>
            <w:rStyle w:val="Hyperlink"/>
            <w:lang w:val="tr-TR"/>
          </w:rPr>
          <w:t>1.5</w:t>
        </w:r>
        <w:r>
          <w:rPr>
            <w:rFonts w:asciiTheme="minorHAnsi" w:eastAsiaTheme="minorEastAsia" w:hAnsiTheme="minorHAnsi" w:cstheme="minorBidi"/>
            <w:caps w:val="0"/>
            <w:spacing w:val="0"/>
            <w:sz w:val="24"/>
          </w:rPr>
          <w:tab/>
        </w:r>
        <w:r w:rsidRPr="00A521FF">
          <w:rPr>
            <w:rStyle w:val="Hyperlink"/>
            <w:lang w:val="tr-TR"/>
          </w:rPr>
          <w:t>Proje Tarafından Uygulanan Standartlar</w:t>
        </w:r>
        <w:r>
          <w:rPr>
            <w:webHidden/>
          </w:rPr>
          <w:tab/>
        </w:r>
        <w:r>
          <w:rPr>
            <w:webHidden/>
          </w:rPr>
          <w:fldChar w:fldCharType="begin"/>
        </w:r>
        <w:r>
          <w:rPr>
            <w:webHidden/>
          </w:rPr>
          <w:instrText xml:space="preserve"> PAGEREF _Toc213092814 \h </w:instrText>
        </w:r>
        <w:r>
          <w:rPr>
            <w:webHidden/>
          </w:rPr>
        </w:r>
        <w:r>
          <w:rPr>
            <w:webHidden/>
          </w:rPr>
          <w:fldChar w:fldCharType="separate"/>
        </w:r>
        <w:r>
          <w:rPr>
            <w:webHidden/>
          </w:rPr>
          <w:t>3</w:t>
        </w:r>
        <w:r>
          <w:rPr>
            <w:webHidden/>
          </w:rPr>
          <w:fldChar w:fldCharType="end"/>
        </w:r>
      </w:hyperlink>
    </w:p>
    <w:p w14:paraId="6B874BCE" w14:textId="1A42306D" w:rsidR="005224AA" w:rsidRDefault="005224AA">
      <w:pPr>
        <w:pStyle w:val="TOC2"/>
        <w:rPr>
          <w:rFonts w:asciiTheme="minorHAnsi" w:eastAsiaTheme="minorEastAsia" w:hAnsiTheme="minorHAnsi" w:cstheme="minorBidi"/>
          <w:caps w:val="0"/>
          <w:spacing w:val="0"/>
          <w:sz w:val="24"/>
        </w:rPr>
      </w:pPr>
      <w:hyperlink w:anchor="_Toc213092815" w:history="1">
        <w:r w:rsidRPr="00A521FF">
          <w:rPr>
            <w:rStyle w:val="Hyperlink"/>
            <w:lang w:val="tr-TR"/>
          </w:rPr>
          <w:t>1.6</w:t>
        </w:r>
        <w:r>
          <w:rPr>
            <w:rFonts w:asciiTheme="minorHAnsi" w:eastAsiaTheme="minorEastAsia" w:hAnsiTheme="minorHAnsi" w:cstheme="minorBidi"/>
            <w:caps w:val="0"/>
            <w:spacing w:val="0"/>
            <w:sz w:val="24"/>
          </w:rPr>
          <w:tab/>
        </w:r>
        <w:r w:rsidRPr="00A521FF">
          <w:rPr>
            <w:rStyle w:val="Hyperlink"/>
            <w:lang w:val="tr-TR"/>
          </w:rPr>
          <w:t>Proje Sınıflandırması</w:t>
        </w:r>
        <w:r>
          <w:rPr>
            <w:webHidden/>
          </w:rPr>
          <w:tab/>
        </w:r>
        <w:r>
          <w:rPr>
            <w:webHidden/>
          </w:rPr>
          <w:fldChar w:fldCharType="begin"/>
        </w:r>
        <w:r>
          <w:rPr>
            <w:webHidden/>
          </w:rPr>
          <w:instrText xml:space="preserve"> PAGEREF _Toc213092815 \h </w:instrText>
        </w:r>
        <w:r>
          <w:rPr>
            <w:webHidden/>
          </w:rPr>
        </w:r>
        <w:r>
          <w:rPr>
            <w:webHidden/>
          </w:rPr>
          <w:fldChar w:fldCharType="separate"/>
        </w:r>
        <w:r>
          <w:rPr>
            <w:webHidden/>
          </w:rPr>
          <w:t>4</w:t>
        </w:r>
        <w:r>
          <w:rPr>
            <w:webHidden/>
          </w:rPr>
          <w:fldChar w:fldCharType="end"/>
        </w:r>
      </w:hyperlink>
    </w:p>
    <w:p w14:paraId="4074150C" w14:textId="12D4B77C" w:rsidR="005224AA" w:rsidRDefault="005224AA">
      <w:pPr>
        <w:pStyle w:val="TOC1"/>
        <w:rPr>
          <w:rFonts w:asciiTheme="minorHAnsi" w:eastAsiaTheme="minorEastAsia" w:hAnsiTheme="minorHAnsi" w:cstheme="minorBidi"/>
          <w:caps w:val="0"/>
          <w:spacing w:val="0"/>
          <w:sz w:val="24"/>
        </w:rPr>
      </w:pPr>
      <w:hyperlink w:anchor="_Toc213092816" w:history="1">
        <w:r w:rsidRPr="00A521FF">
          <w:rPr>
            <w:rStyle w:val="Hyperlink"/>
            <w:lang w:val="tr-TR"/>
          </w:rPr>
          <w:t>2.</w:t>
        </w:r>
        <w:r>
          <w:rPr>
            <w:rFonts w:asciiTheme="minorHAnsi" w:eastAsiaTheme="minorEastAsia" w:hAnsiTheme="minorHAnsi" w:cstheme="minorBidi"/>
            <w:caps w:val="0"/>
            <w:spacing w:val="0"/>
            <w:sz w:val="24"/>
          </w:rPr>
          <w:tab/>
        </w:r>
        <w:r w:rsidRPr="00A521FF">
          <w:rPr>
            <w:rStyle w:val="Hyperlink"/>
            <w:lang w:val="tr-TR"/>
          </w:rPr>
          <w:t>Proje Tanımı</w:t>
        </w:r>
        <w:r>
          <w:rPr>
            <w:webHidden/>
          </w:rPr>
          <w:tab/>
        </w:r>
        <w:r>
          <w:rPr>
            <w:webHidden/>
          </w:rPr>
          <w:fldChar w:fldCharType="begin"/>
        </w:r>
        <w:r>
          <w:rPr>
            <w:webHidden/>
          </w:rPr>
          <w:instrText xml:space="preserve"> PAGEREF _Toc213092816 \h </w:instrText>
        </w:r>
        <w:r>
          <w:rPr>
            <w:webHidden/>
          </w:rPr>
        </w:r>
        <w:r>
          <w:rPr>
            <w:webHidden/>
          </w:rPr>
          <w:fldChar w:fldCharType="separate"/>
        </w:r>
        <w:r>
          <w:rPr>
            <w:webHidden/>
          </w:rPr>
          <w:t>4</w:t>
        </w:r>
        <w:r>
          <w:rPr>
            <w:webHidden/>
          </w:rPr>
          <w:fldChar w:fldCharType="end"/>
        </w:r>
      </w:hyperlink>
    </w:p>
    <w:p w14:paraId="405846E6" w14:textId="7B408FD3" w:rsidR="005224AA" w:rsidRDefault="005224AA">
      <w:pPr>
        <w:pStyle w:val="TOC2"/>
        <w:rPr>
          <w:rFonts w:asciiTheme="minorHAnsi" w:eastAsiaTheme="minorEastAsia" w:hAnsiTheme="minorHAnsi" w:cstheme="minorBidi"/>
          <w:caps w:val="0"/>
          <w:spacing w:val="0"/>
          <w:sz w:val="24"/>
        </w:rPr>
      </w:pPr>
      <w:hyperlink w:anchor="_Toc213092817" w:history="1">
        <w:r w:rsidRPr="00A521FF">
          <w:rPr>
            <w:rStyle w:val="Hyperlink"/>
            <w:lang w:val="tr-TR"/>
          </w:rPr>
          <w:t>2.1</w:t>
        </w:r>
        <w:r>
          <w:rPr>
            <w:rFonts w:asciiTheme="minorHAnsi" w:eastAsiaTheme="minorEastAsia" w:hAnsiTheme="minorHAnsi" w:cstheme="minorBidi"/>
            <w:caps w:val="0"/>
            <w:spacing w:val="0"/>
            <w:sz w:val="24"/>
          </w:rPr>
          <w:tab/>
        </w:r>
        <w:r w:rsidRPr="00A521FF">
          <w:rPr>
            <w:rStyle w:val="Hyperlink"/>
            <w:lang w:val="tr-TR"/>
          </w:rPr>
          <w:t>Proje Bileşenleri</w:t>
        </w:r>
        <w:r>
          <w:rPr>
            <w:webHidden/>
          </w:rPr>
          <w:tab/>
        </w:r>
        <w:r>
          <w:rPr>
            <w:webHidden/>
          </w:rPr>
          <w:fldChar w:fldCharType="begin"/>
        </w:r>
        <w:r>
          <w:rPr>
            <w:webHidden/>
          </w:rPr>
          <w:instrText xml:space="preserve"> PAGEREF _Toc213092817 \h </w:instrText>
        </w:r>
        <w:r>
          <w:rPr>
            <w:webHidden/>
          </w:rPr>
        </w:r>
        <w:r>
          <w:rPr>
            <w:webHidden/>
          </w:rPr>
          <w:fldChar w:fldCharType="separate"/>
        </w:r>
        <w:r>
          <w:rPr>
            <w:webHidden/>
          </w:rPr>
          <w:t>4</w:t>
        </w:r>
        <w:r>
          <w:rPr>
            <w:webHidden/>
          </w:rPr>
          <w:fldChar w:fldCharType="end"/>
        </w:r>
      </w:hyperlink>
    </w:p>
    <w:p w14:paraId="15A4C1B8" w14:textId="3B1D04AB" w:rsidR="005224AA" w:rsidRDefault="005224AA">
      <w:pPr>
        <w:pStyle w:val="TOC3"/>
        <w:tabs>
          <w:tab w:val="left" w:pos="1412"/>
        </w:tabs>
        <w:rPr>
          <w:rFonts w:eastAsiaTheme="minorEastAsia" w:cstheme="minorBidi"/>
          <w:sz w:val="24"/>
          <w:szCs w:val="24"/>
          <w:lang w:val="en-US"/>
        </w:rPr>
      </w:pPr>
      <w:hyperlink w:anchor="_Toc213092818" w:history="1">
        <w:r w:rsidRPr="00A521FF">
          <w:rPr>
            <w:rStyle w:val="Hyperlink"/>
            <w:lang w:val="tr-TR"/>
          </w:rPr>
          <w:t>2.1.1</w:t>
        </w:r>
        <w:r>
          <w:rPr>
            <w:rFonts w:eastAsiaTheme="minorEastAsia" w:cstheme="minorBidi"/>
            <w:sz w:val="24"/>
            <w:szCs w:val="24"/>
            <w:lang w:val="en-US"/>
          </w:rPr>
          <w:tab/>
        </w:r>
        <w:r w:rsidRPr="00A521FF">
          <w:rPr>
            <w:rStyle w:val="Hyperlink"/>
            <w:lang w:val="tr-TR"/>
          </w:rPr>
          <w:t>Rüzgar Türbinleri</w:t>
        </w:r>
        <w:r>
          <w:rPr>
            <w:webHidden/>
          </w:rPr>
          <w:tab/>
        </w:r>
        <w:r>
          <w:rPr>
            <w:webHidden/>
          </w:rPr>
          <w:fldChar w:fldCharType="begin"/>
        </w:r>
        <w:r>
          <w:rPr>
            <w:webHidden/>
          </w:rPr>
          <w:instrText xml:space="preserve"> PAGEREF _Toc213092818 \h </w:instrText>
        </w:r>
        <w:r>
          <w:rPr>
            <w:webHidden/>
          </w:rPr>
        </w:r>
        <w:r>
          <w:rPr>
            <w:webHidden/>
          </w:rPr>
          <w:fldChar w:fldCharType="separate"/>
        </w:r>
        <w:r>
          <w:rPr>
            <w:webHidden/>
          </w:rPr>
          <w:t>4</w:t>
        </w:r>
        <w:r>
          <w:rPr>
            <w:webHidden/>
          </w:rPr>
          <w:fldChar w:fldCharType="end"/>
        </w:r>
      </w:hyperlink>
    </w:p>
    <w:p w14:paraId="6CA8735A" w14:textId="7D03A8E2" w:rsidR="005224AA" w:rsidRDefault="005224AA">
      <w:pPr>
        <w:pStyle w:val="TOC3"/>
        <w:tabs>
          <w:tab w:val="left" w:pos="1412"/>
        </w:tabs>
        <w:rPr>
          <w:rFonts w:eastAsiaTheme="minorEastAsia" w:cstheme="minorBidi"/>
          <w:sz w:val="24"/>
          <w:szCs w:val="24"/>
          <w:lang w:val="en-US"/>
        </w:rPr>
      </w:pPr>
      <w:hyperlink w:anchor="_Toc213092819" w:history="1">
        <w:r w:rsidRPr="00A521FF">
          <w:rPr>
            <w:rStyle w:val="Hyperlink"/>
            <w:lang w:val="tr-TR"/>
          </w:rPr>
          <w:t>2.1.2</w:t>
        </w:r>
        <w:r>
          <w:rPr>
            <w:rFonts w:eastAsiaTheme="minorEastAsia" w:cstheme="minorBidi"/>
            <w:sz w:val="24"/>
            <w:szCs w:val="24"/>
            <w:lang w:val="en-US"/>
          </w:rPr>
          <w:tab/>
        </w:r>
        <w:r w:rsidRPr="00A521FF">
          <w:rPr>
            <w:rStyle w:val="Hyperlink"/>
            <w:lang w:val="tr-TR"/>
          </w:rPr>
          <w:t>Şalt Sahası</w:t>
        </w:r>
        <w:r>
          <w:rPr>
            <w:webHidden/>
          </w:rPr>
          <w:tab/>
        </w:r>
        <w:r>
          <w:rPr>
            <w:webHidden/>
          </w:rPr>
          <w:fldChar w:fldCharType="begin"/>
        </w:r>
        <w:r>
          <w:rPr>
            <w:webHidden/>
          </w:rPr>
          <w:instrText xml:space="preserve"> PAGEREF _Toc213092819 \h </w:instrText>
        </w:r>
        <w:r>
          <w:rPr>
            <w:webHidden/>
          </w:rPr>
        </w:r>
        <w:r>
          <w:rPr>
            <w:webHidden/>
          </w:rPr>
          <w:fldChar w:fldCharType="separate"/>
        </w:r>
        <w:r>
          <w:rPr>
            <w:webHidden/>
          </w:rPr>
          <w:t>4</w:t>
        </w:r>
        <w:r>
          <w:rPr>
            <w:webHidden/>
          </w:rPr>
          <w:fldChar w:fldCharType="end"/>
        </w:r>
      </w:hyperlink>
    </w:p>
    <w:p w14:paraId="155E36CA" w14:textId="248C7DFB" w:rsidR="005224AA" w:rsidRDefault="005224AA">
      <w:pPr>
        <w:pStyle w:val="TOC3"/>
        <w:tabs>
          <w:tab w:val="left" w:pos="1412"/>
        </w:tabs>
        <w:rPr>
          <w:rFonts w:eastAsiaTheme="minorEastAsia" w:cstheme="minorBidi"/>
          <w:sz w:val="24"/>
          <w:szCs w:val="24"/>
          <w:lang w:val="en-US"/>
        </w:rPr>
      </w:pPr>
      <w:hyperlink w:anchor="_Toc213092820" w:history="1">
        <w:r w:rsidRPr="00A521FF">
          <w:rPr>
            <w:rStyle w:val="Hyperlink"/>
            <w:lang w:val="tr-TR"/>
          </w:rPr>
          <w:t>2.1.3</w:t>
        </w:r>
        <w:r>
          <w:rPr>
            <w:rFonts w:eastAsiaTheme="minorEastAsia" w:cstheme="minorBidi"/>
            <w:sz w:val="24"/>
            <w:szCs w:val="24"/>
            <w:lang w:val="en-US"/>
          </w:rPr>
          <w:tab/>
        </w:r>
        <w:r w:rsidRPr="00A521FF">
          <w:rPr>
            <w:rStyle w:val="Hyperlink"/>
            <w:lang w:val="tr-TR"/>
          </w:rPr>
          <w:t>Ulaşım Yolları</w:t>
        </w:r>
        <w:r>
          <w:rPr>
            <w:webHidden/>
          </w:rPr>
          <w:tab/>
        </w:r>
        <w:r>
          <w:rPr>
            <w:webHidden/>
          </w:rPr>
          <w:fldChar w:fldCharType="begin"/>
        </w:r>
        <w:r>
          <w:rPr>
            <w:webHidden/>
          </w:rPr>
          <w:instrText xml:space="preserve"> PAGEREF _Toc213092820 \h </w:instrText>
        </w:r>
        <w:r>
          <w:rPr>
            <w:webHidden/>
          </w:rPr>
        </w:r>
        <w:r>
          <w:rPr>
            <w:webHidden/>
          </w:rPr>
          <w:fldChar w:fldCharType="separate"/>
        </w:r>
        <w:r>
          <w:rPr>
            <w:webHidden/>
          </w:rPr>
          <w:t>5</w:t>
        </w:r>
        <w:r>
          <w:rPr>
            <w:webHidden/>
          </w:rPr>
          <w:fldChar w:fldCharType="end"/>
        </w:r>
      </w:hyperlink>
    </w:p>
    <w:p w14:paraId="5A6896DB" w14:textId="22A4F167" w:rsidR="005224AA" w:rsidRDefault="005224AA">
      <w:pPr>
        <w:pStyle w:val="TOC2"/>
        <w:rPr>
          <w:rFonts w:asciiTheme="minorHAnsi" w:eastAsiaTheme="minorEastAsia" w:hAnsiTheme="minorHAnsi" w:cstheme="minorBidi"/>
          <w:caps w:val="0"/>
          <w:spacing w:val="0"/>
          <w:sz w:val="24"/>
        </w:rPr>
      </w:pPr>
      <w:hyperlink w:anchor="_Toc213092821" w:history="1">
        <w:r w:rsidRPr="00A521FF">
          <w:rPr>
            <w:rStyle w:val="Hyperlink"/>
            <w:lang w:val="tr-TR"/>
          </w:rPr>
          <w:t>2.2</w:t>
        </w:r>
        <w:r>
          <w:rPr>
            <w:rFonts w:asciiTheme="minorHAnsi" w:eastAsiaTheme="minorEastAsia" w:hAnsiTheme="minorHAnsi" w:cstheme="minorBidi"/>
            <w:caps w:val="0"/>
            <w:spacing w:val="0"/>
            <w:sz w:val="24"/>
          </w:rPr>
          <w:tab/>
        </w:r>
        <w:r w:rsidRPr="00A521FF">
          <w:rPr>
            <w:rStyle w:val="Hyperlink"/>
            <w:lang w:val="tr-TR"/>
          </w:rPr>
          <w:t>Geçici Tesisler</w:t>
        </w:r>
        <w:r>
          <w:rPr>
            <w:webHidden/>
          </w:rPr>
          <w:tab/>
        </w:r>
        <w:r>
          <w:rPr>
            <w:webHidden/>
          </w:rPr>
          <w:fldChar w:fldCharType="begin"/>
        </w:r>
        <w:r>
          <w:rPr>
            <w:webHidden/>
          </w:rPr>
          <w:instrText xml:space="preserve"> PAGEREF _Toc213092821 \h </w:instrText>
        </w:r>
        <w:r>
          <w:rPr>
            <w:webHidden/>
          </w:rPr>
        </w:r>
        <w:r>
          <w:rPr>
            <w:webHidden/>
          </w:rPr>
          <w:fldChar w:fldCharType="separate"/>
        </w:r>
        <w:r>
          <w:rPr>
            <w:webHidden/>
          </w:rPr>
          <w:t>5</w:t>
        </w:r>
        <w:r>
          <w:rPr>
            <w:webHidden/>
          </w:rPr>
          <w:fldChar w:fldCharType="end"/>
        </w:r>
      </w:hyperlink>
    </w:p>
    <w:p w14:paraId="79704797" w14:textId="6E6DE17C" w:rsidR="005224AA" w:rsidRDefault="005224AA">
      <w:pPr>
        <w:pStyle w:val="TOC3"/>
        <w:tabs>
          <w:tab w:val="left" w:pos="1412"/>
        </w:tabs>
        <w:rPr>
          <w:rFonts w:eastAsiaTheme="minorEastAsia" w:cstheme="minorBidi"/>
          <w:sz w:val="24"/>
          <w:szCs w:val="24"/>
          <w:lang w:val="en-US"/>
        </w:rPr>
      </w:pPr>
      <w:hyperlink w:anchor="_Toc213092822" w:history="1">
        <w:r w:rsidRPr="00A521FF">
          <w:rPr>
            <w:rStyle w:val="Hyperlink"/>
            <w:lang w:val="tr-TR"/>
          </w:rPr>
          <w:t>2.2.1</w:t>
        </w:r>
        <w:r>
          <w:rPr>
            <w:rFonts w:eastAsiaTheme="minorEastAsia" w:cstheme="minorBidi"/>
            <w:sz w:val="24"/>
            <w:szCs w:val="24"/>
            <w:lang w:val="en-US"/>
          </w:rPr>
          <w:tab/>
        </w:r>
        <w:r w:rsidRPr="00A521FF">
          <w:rPr>
            <w:rStyle w:val="Hyperlink"/>
            <w:lang w:val="tr-TR"/>
          </w:rPr>
          <w:t>Mobilizasyon Alanları</w:t>
        </w:r>
        <w:r>
          <w:rPr>
            <w:webHidden/>
          </w:rPr>
          <w:tab/>
        </w:r>
        <w:r>
          <w:rPr>
            <w:webHidden/>
          </w:rPr>
          <w:fldChar w:fldCharType="begin"/>
        </w:r>
        <w:r>
          <w:rPr>
            <w:webHidden/>
          </w:rPr>
          <w:instrText xml:space="preserve"> PAGEREF _Toc213092822 \h </w:instrText>
        </w:r>
        <w:r>
          <w:rPr>
            <w:webHidden/>
          </w:rPr>
        </w:r>
        <w:r>
          <w:rPr>
            <w:webHidden/>
          </w:rPr>
          <w:fldChar w:fldCharType="separate"/>
        </w:r>
        <w:r>
          <w:rPr>
            <w:webHidden/>
          </w:rPr>
          <w:t>5</w:t>
        </w:r>
        <w:r>
          <w:rPr>
            <w:webHidden/>
          </w:rPr>
          <w:fldChar w:fldCharType="end"/>
        </w:r>
      </w:hyperlink>
    </w:p>
    <w:p w14:paraId="63776B9B" w14:textId="55167558" w:rsidR="005224AA" w:rsidRDefault="005224AA">
      <w:pPr>
        <w:pStyle w:val="TOC3"/>
        <w:tabs>
          <w:tab w:val="left" w:pos="1412"/>
        </w:tabs>
        <w:rPr>
          <w:rFonts w:eastAsiaTheme="minorEastAsia" w:cstheme="minorBidi"/>
          <w:sz w:val="24"/>
          <w:szCs w:val="24"/>
          <w:lang w:val="en-US"/>
        </w:rPr>
      </w:pPr>
      <w:hyperlink w:anchor="_Toc213092823" w:history="1">
        <w:r w:rsidRPr="00A521FF">
          <w:rPr>
            <w:rStyle w:val="Hyperlink"/>
            <w:lang w:val="tr-TR"/>
          </w:rPr>
          <w:t>2.2.2</w:t>
        </w:r>
        <w:r>
          <w:rPr>
            <w:rFonts w:eastAsiaTheme="minorEastAsia" w:cstheme="minorBidi"/>
            <w:sz w:val="24"/>
            <w:szCs w:val="24"/>
            <w:lang w:val="en-US"/>
          </w:rPr>
          <w:tab/>
        </w:r>
        <w:r w:rsidRPr="00A521FF">
          <w:rPr>
            <w:rStyle w:val="Hyperlink"/>
            <w:lang w:val="tr-TR"/>
          </w:rPr>
          <w:t>Kazı Fazlası Depolama Alanları</w:t>
        </w:r>
        <w:r>
          <w:rPr>
            <w:webHidden/>
          </w:rPr>
          <w:tab/>
        </w:r>
        <w:r>
          <w:rPr>
            <w:webHidden/>
          </w:rPr>
          <w:fldChar w:fldCharType="begin"/>
        </w:r>
        <w:r>
          <w:rPr>
            <w:webHidden/>
          </w:rPr>
          <w:instrText xml:space="preserve"> PAGEREF _Toc213092823 \h </w:instrText>
        </w:r>
        <w:r>
          <w:rPr>
            <w:webHidden/>
          </w:rPr>
        </w:r>
        <w:r>
          <w:rPr>
            <w:webHidden/>
          </w:rPr>
          <w:fldChar w:fldCharType="separate"/>
        </w:r>
        <w:r>
          <w:rPr>
            <w:webHidden/>
          </w:rPr>
          <w:t>5</w:t>
        </w:r>
        <w:r>
          <w:rPr>
            <w:webHidden/>
          </w:rPr>
          <w:fldChar w:fldCharType="end"/>
        </w:r>
      </w:hyperlink>
    </w:p>
    <w:p w14:paraId="77680DF8" w14:textId="7DEEA4E5" w:rsidR="005224AA" w:rsidRDefault="005224AA">
      <w:pPr>
        <w:pStyle w:val="TOC2"/>
        <w:rPr>
          <w:rFonts w:asciiTheme="minorHAnsi" w:eastAsiaTheme="minorEastAsia" w:hAnsiTheme="minorHAnsi" w:cstheme="minorBidi"/>
          <w:caps w:val="0"/>
          <w:spacing w:val="0"/>
          <w:sz w:val="24"/>
        </w:rPr>
      </w:pPr>
      <w:hyperlink w:anchor="_Toc213092824" w:history="1">
        <w:r w:rsidRPr="00A521FF">
          <w:rPr>
            <w:rStyle w:val="Hyperlink"/>
            <w:lang w:val="tr-TR"/>
          </w:rPr>
          <w:t>2.3</w:t>
        </w:r>
        <w:r>
          <w:rPr>
            <w:rFonts w:asciiTheme="minorHAnsi" w:eastAsiaTheme="minorEastAsia" w:hAnsiTheme="minorHAnsi" w:cstheme="minorBidi"/>
            <w:caps w:val="0"/>
            <w:spacing w:val="0"/>
            <w:sz w:val="24"/>
          </w:rPr>
          <w:tab/>
        </w:r>
        <w:r w:rsidRPr="00A521FF">
          <w:rPr>
            <w:rStyle w:val="Hyperlink"/>
            <w:lang w:val="tr-TR"/>
          </w:rPr>
          <w:t>İlgili Tesisler</w:t>
        </w:r>
        <w:r>
          <w:rPr>
            <w:webHidden/>
          </w:rPr>
          <w:tab/>
        </w:r>
        <w:r>
          <w:rPr>
            <w:webHidden/>
          </w:rPr>
          <w:fldChar w:fldCharType="begin"/>
        </w:r>
        <w:r>
          <w:rPr>
            <w:webHidden/>
          </w:rPr>
          <w:instrText xml:space="preserve"> PAGEREF _Toc213092824 \h </w:instrText>
        </w:r>
        <w:r>
          <w:rPr>
            <w:webHidden/>
          </w:rPr>
        </w:r>
        <w:r>
          <w:rPr>
            <w:webHidden/>
          </w:rPr>
          <w:fldChar w:fldCharType="separate"/>
        </w:r>
        <w:r>
          <w:rPr>
            <w:webHidden/>
          </w:rPr>
          <w:t>5</w:t>
        </w:r>
        <w:r>
          <w:rPr>
            <w:webHidden/>
          </w:rPr>
          <w:fldChar w:fldCharType="end"/>
        </w:r>
      </w:hyperlink>
    </w:p>
    <w:p w14:paraId="6DECDC2D" w14:textId="6CA586C9" w:rsidR="005224AA" w:rsidRDefault="005224AA">
      <w:pPr>
        <w:pStyle w:val="TOC3"/>
        <w:tabs>
          <w:tab w:val="left" w:pos="1412"/>
        </w:tabs>
        <w:rPr>
          <w:rFonts w:eastAsiaTheme="minorEastAsia" w:cstheme="minorBidi"/>
          <w:sz w:val="24"/>
          <w:szCs w:val="24"/>
          <w:lang w:val="en-US"/>
        </w:rPr>
      </w:pPr>
      <w:hyperlink w:anchor="_Toc213092825" w:history="1">
        <w:r w:rsidRPr="00A521FF">
          <w:rPr>
            <w:rStyle w:val="Hyperlink"/>
            <w:lang w:val="tr-TR"/>
          </w:rPr>
          <w:t>2.3.1</w:t>
        </w:r>
        <w:r>
          <w:rPr>
            <w:rFonts w:eastAsiaTheme="minorEastAsia" w:cstheme="minorBidi"/>
            <w:sz w:val="24"/>
            <w:szCs w:val="24"/>
            <w:lang w:val="en-US"/>
          </w:rPr>
          <w:tab/>
        </w:r>
        <w:r w:rsidRPr="00A521FF">
          <w:rPr>
            <w:rStyle w:val="Hyperlink"/>
            <w:lang w:val="tr-TR"/>
          </w:rPr>
          <w:t>Enerji İletim Hattı (EİH)</w:t>
        </w:r>
        <w:r>
          <w:rPr>
            <w:webHidden/>
          </w:rPr>
          <w:tab/>
        </w:r>
        <w:r>
          <w:rPr>
            <w:webHidden/>
          </w:rPr>
          <w:fldChar w:fldCharType="begin"/>
        </w:r>
        <w:r>
          <w:rPr>
            <w:webHidden/>
          </w:rPr>
          <w:instrText xml:space="preserve"> PAGEREF _Toc213092825 \h </w:instrText>
        </w:r>
        <w:r>
          <w:rPr>
            <w:webHidden/>
          </w:rPr>
        </w:r>
        <w:r>
          <w:rPr>
            <w:webHidden/>
          </w:rPr>
          <w:fldChar w:fldCharType="separate"/>
        </w:r>
        <w:r>
          <w:rPr>
            <w:webHidden/>
          </w:rPr>
          <w:t>5</w:t>
        </w:r>
        <w:r>
          <w:rPr>
            <w:webHidden/>
          </w:rPr>
          <w:fldChar w:fldCharType="end"/>
        </w:r>
      </w:hyperlink>
    </w:p>
    <w:p w14:paraId="32C79891" w14:textId="57782C7E" w:rsidR="005224AA" w:rsidRDefault="005224AA">
      <w:pPr>
        <w:pStyle w:val="TOC2"/>
        <w:rPr>
          <w:rFonts w:asciiTheme="minorHAnsi" w:eastAsiaTheme="minorEastAsia" w:hAnsiTheme="minorHAnsi" w:cstheme="minorBidi"/>
          <w:caps w:val="0"/>
          <w:spacing w:val="0"/>
          <w:sz w:val="24"/>
        </w:rPr>
      </w:pPr>
      <w:hyperlink w:anchor="_Toc213092826" w:history="1">
        <w:r w:rsidRPr="00A521FF">
          <w:rPr>
            <w:rStyle w:val="Hyperlink"/>
            <w:lang w:val="tr-TR"/>
          </w:rPr>
          <w:t>2.4</w:t>
        </w:r>
        <w:r>
          <w:rPr>
            <w:rFonts w:asciiTheme="minorHAnsi" w:eastAsiaTheme="minorEastAsia" w:hAnsiTheme="minorHAnsi" w:cstheme="minorBidi"/>
            <w:caps w:val="0"/>
            <w:spacing w:val="0"/>
            <w:sz w:val="24"/>
          </w:rPr>
          <w:tab/>
        </w:r>
        <w:r w:rsidRPr="00A521FF">
          <w:rPr>
            <w:rStyle w:val="Hyperlink"/>
            <w:lang w:val="tr-TR"/>
          </w:rPr>
          <w:t>Proje Konumu</w:t>
        </w:r>
        <w:r>
          <w:rPr>
            <w:webHidden/>
          </w:rPr>
          <w:tab/>
        </w:r>
        <w:r>
          <w:rPr>
            <w:webHidden/>
          </w:rPr>
          <w:fldChar w:fldCharType="begin"/>
        </w:r>
        <w:r>
          <w:rPr>
            <w:webHidden/>
          </w:rPr>
          <w:instrText xml:space="preserve"> PAGEREF _Toc213092826 \h </w:instrText>
        </w:r>
        <w:r>
          <w:rPr>
            <w:webHidden/>
          </w:rPr>
        </w:r>
        <w:r>
          <w:rPr>
            <w:webHidden/>
          </w:rPr>
          <w:fldChar w:fldCharType="separate"/>
        </w:r>
        <w:r>
          <w:rPr>
            <w:webHidden/>
          </w:rPr>
          <w:t>5</w:t>
        </w:r>
        <w:r>
          <w:rPr>
            <w:webHidden/>
          </w:rPr>
          <w:fldChar w:fldCharType="end"/>
        </w:r>
      </w:hyperlink>
    </w:p>
    <w:p w14:paraId="2E34D402" w14:textId="654C7351" w:rsidR="005224AA" w:rsidRDefault="005224AA">
      <w:pPr>
        <w:pStyle w:val="TOC2"/>
        <w:rPr>
          <w:rFonts w:asciiTheme="minorHAnsi" w:eastAsiaTheme="minorEastAsia" w:hAnsiTheme="minorHAnsi" w:cstheme="minorBidi"/>
          <w:caps w:val="0"/>
          <w:spacing w:val="0"/>
          <w:sz w:val="24"/>
        </w:rPr>
      </w:pPr>
      <w:hyperlink w:anchor="_Toc213092827" w:history="1">
        <w:r w:rsidRPr="00A521FF">
          <w:rPr>
            <w:rStyle w:val="Hyperlink"/>
            <w:lang w:val="tr-TR"/>
          </w:rPr>
          <w:t>2.5</w:t>
        </w:r>
        <w:r>
          <w:rPr>
            <w:rFonts w:asciiTheme="minorHAnsi" w:eastAsiaTheme="minorEastAsia" w:hAnsiTheme="minorHAnsi" w:cstheme="minorBidi"/>
            <w:caps w:val="0"/>
            <w:spacing w:val="0"/>
            <w:sz w:val="24"/>
          </w:rPr>
          <w:tab/>
        </w:r>
        <w:r w:rsidRPr="00A521FF">
          <w:rPr>
            <w:rStyle w:val="Hyperlink"/>
            <w:lang w:val="tr-TR"/>
          </w:rPr>
          <w:t>Proje Alternatifleri</w:t>
        </w:r>
        <w:r>
          <w:rPr>
            <w:webHidden/>
          </w:rPr>
          <w:tab/>
        </w:r>
        <w:r>
          <w:rPr>
            <w:webHidden/>
          </w:rPr>
          <w:fldChar w:fldCharType="begin"/>
        </w:r>
        <w:r>
          <w:rPr>
            <w:webHidden/>
          </w:rPr>
          <w:instrText xml:space="preserve"> PAGEREF _Toc213092827 \h </w:instrText>
        </w:r>
        <w:r>
          <w:rPr>
            <w:webHidden/>
          </w:rPr>
        </w:r>
        <w:r>
          <w:rPr>
            <w:webHidden/>
          </w:rPr>
          <w:fldChar w:fldCharType="separate"/>
        </w:r>
        <w:r>
          <w:rPr>
            <w:webHidden/>
          </w:rPr>
          <w:t>8</w:t>
        </w:r>
        <w:r>
          <w:rPr>
            <w:webHidden/>
          </w:rPr>
          <w:fldChar w:fldCharType="end"/>
        </w:r>
      </w:hyperlink>
    </w:p>
    <w:p w14:paraId="3BB628B1" w14:textId="737A6A46" w:rsidR="005224AA" w:rsidRDefault="005224AA">
      <w:pPr>
        <w:pStyle w:val="TOC2"/>
        <w:rPr>
          <w:rFonts w:asciiTheme="minorHAnsi" w:eastAsiaTheme="minorEastAsia" w:hAnsiTheme="minorHAnsi" w:cstheme="minorBidi"/>
          <w:caps w:val="0"/>
          <w:spacing w:val="0"/>
          <w:sz w:val="24"/>
        </w:rPr>
      </w:pPr>
      <w:hyperlink w:anchor="_Toc213092828" w:history="1">
        <w:r w:rsidRPr="00A521FF">
          <w:rPr>
            <w:rStyle w:val="Hyperlink"/>
            <w:lang w:val="tr-TR"/>
          </w:rPr>
          <w:t>2.6</w:t>
        </w:r>
        <w:r>
          <w:rPr>
            <w:rFonts w:asciiTheme="minorHAnsi" w:eastAsiaTheme="minorEastAsia" w:hAnsiTheme="minorHAnsi" w:cstheme="minorBidi"/>
            <w:caps w:val="0"/>
            <w:spacing w:val="0"/>
            <w:sz w:val="24"/>
          </w:rPr>
          <w:tab/>
        </w:r>
        <w:r w:rsidRPr="00A521FF">
          <w:rPr>
            <w:rStyle w:val="Hyperlink"/>
            <w:lang w:val="tr-TR"/>
          </w:rPr>
          <w:t>Proje Takvimi</w:t>
        </w:r>
        <w:r>
          <w:rPr>
            <w:webHidden/>
          </w:rPr>
          <w:tab/>
        </w:r>
        <w:r>
          <w:rPr>
            <w:webHidden/>
          </w:rPr>
          <w:fldChar w:fldCharType="begin"/>
        </w:r>
        <w:r>
          <w:rPr>
            <w:webHidden/>
          </w:rPr>
          <w:instrText xml:space="preserve"> PAGEREF _Toc213092828 \h </w:instrText>
        </w:r>
        <w:r>
          <w:rPr>
            <w:webHidden/>
          </w:rPr>
        </w:r>
        <w:r>
          <w:rPr>
            <w:webHidden/>
          </w:rPr>
          <w:fldChar w:fldCharType="separate"/>
        </w:r>
        <w:r>
          <w:rPr>
            <w:webHidden/>
          </w:rPr>
          <w:t>8</w:t>
        </w:r>
        <w:r>
          <w:rPr>
            <w:webHidden/>
          </w:rPr>
          <w:fldChar w:fldCharType="end"/>
        </w:r>
      </w:hyperlink>
    </w:p>
    <w:p w14:paraId="5643F194" w14:textId="0CE9063A" w:rsidR="005224AA" w:rsidRDefault="005224AA">
      <w:pPr>
        <w:pStyle w:val="TOC2"/>
        <w:rPr>
          <w:rFonts w:asciiTheme="minorHAnsi" w:eastAsiaTheme="minorEastAsia" w:hAnsiTheme="minorHAnsi" w:cstheme="minorBidi"/>
          <w:caps w:val="0"/>
          <w:spacing w:val="0"/>
          <w:sz w:val="24"/>
        </w:rPr>
      </w:pPr>
      <w:hyperlink w:anchor="_Toc213092829" w:history="1">
        <w:r w:rsidRPr="00A521FF">
          <w:rPr>
            <w:rStyle w:val="Hyperlink"/>
            <w:lang w:val="tr-TR"/>
          </w:rPr>
          <w:t>2.7</w:t>
        </w:r>
        <w:r>
          <w:rPr>
            <w:rFonts w:asciiTheme="minorHAnsi" w:eastAsiaTheme="minorEastAsia" w:hAnsiTheme="minorHAnsi" w:cstheme="minorBidi"/>
            <w:caps w:val="0"/>
            <w:spacing w:val="0"/>
            <w:sz w:val="24"/>
          </w:rPr>
          <w:tab/>
        </w:r>
        <w:r w:rsidRPr="00A521FF">
          <w:rPr>
            <w:rStyle w:val="Hyperlink"/>
            <w:lang w:val="tr-TR"/>
          </w:rPr>
          <w:t>Projenin Arazi İhtiyacı</w:t>
        </w:r>
        <w:r>
          <w:rPr>
            <w:webHidden/>
          </w:rPr>
          <w:tab/>
        </w:r>
        <w:r>
          <w:rPr>
            <w:webHidden/>
          </w:rPr>
          <w:fldChar w:fldCharType="begin"/>
        </w:r>
        <w:r>
          <w:rPr>
            <w:webHidden/>
          </w:rPr>
          <w:instrText xml:space="preserve"> PAGEREF _Toc213092829 \h </w:instrText>
        </w:r>
        <w:r>
          <w:rPr>
            <w:webHidden/>
          </w:rPr>
        </w:r>
        <w:r>
          <w:rPr>
            <w:webHidden/>
          </w:rPr>
          <w:fldChar w:fldCharType="separate"/>
        </w:r>
        <w:r>
          <w:rPr>
            <w:webHidden/>
          </w:rPr>
          <w:t>11</w:t>
        </w:r>
        <w:r>
          <w:rPr>
            <w:webHidden/>
          </w:rPr>
          <w:fldChar w:fldCharType="end"/>
        </w:r>
      </w:hyperlink>
    </w:p>
    <w:p w14:paraId="0797AE75" w14:textId="435F8AD6" w:rsidR="005224AA" w:rsidRDefault="005224AA">
      <w:pPr>
        <w:pStyle w:val="TOC1"/>
        <w:rPr>
          <w:rFonts w:asciiTheme="minorHAnsi" w:eastAsiaTheme="minorEastAsia" w:hAnsiTheme="minorHAnsi" w:cstheme="minorBidi"/>
          <w:caps w:val="0"/>
          <w:spacing w:val="0"/>
          <w:sz w:val="24"/>
        </w:rPr>
      </w:pPr>
      <w:hyperlink w:anchor="_Toc213092830" w:history="1">
        <w:r w:rsidRPr="00A521FF">
          <w:rPr>
            <w:rStyle w:val="Hyperlink"/>
            <w:lang w:val="tr-TR"/>
          </w:rPr>
          <w:t>3.</w:t>
        </w:r>
        <w:r>
          <w:rPr>
            <w:rFonts w:asciiTheme="minorHAnsi" w:eastAsiaTheme="minorEastAsia" w:hAnsiTheme="minorHAnsi" w:cstheme="minorBidi"/>
            <w:caps w:val="0"/>
            <w:spacing w:val="0"/>
            <w:sz w:val="24"/>
          </w:rPr>
          <w:tab/>
        </w:r>
        <w:r w:rsidRPr="00A521FF">
          <w:rPr>
            <w:rStyle w:val="Hyperlink"/>
            <w:lang w:val="tr-TR"/>
          </w:rPr>
          <w:t>Çevresel ve Sosyal Temel Durum Özeti</w:t>
        </w:r>
        <w:r>
          <w:rPr>
            <w:webHidden/>
          </w:rPr>
          <w:tab/>
        </w:r>
        <w:r>
          <w:rPr>
            <w:webHidden/>
          </w:rPr>
          <w:fldChar w:fldCharType="begin"/>
        </w:r>
        <w:r>
          <w:rPr>
            <w:webHidden/>
          </w:rPr>
          <w:instrText xml:space="preserve"> PAGEREF _Toc213092830 \h </w:instrText>
        </w:r>
        <w:r>
          <w:rPr>
            <w:webHidden/>
          </w:rPr>
        </w:r>
        <w:r>
          <w:rPr>
            <w:webHidden/>
          </w:rPr>
          <w:fldChar w:fldCharType="separate"/>
        </w:r>
        <w:r>
          <w:rPr>
            <w:webHidden/>
          </w:rPr>
          <w:t>13</w:t>
        </w:r>
        <w:r>
          <w:rPr>
            <w:webHidden/>
          </w:rPr>
          <w:fldChar w:fldCharType="end"/>
        </w:r>
      </w:hyperlink>
    </w:p>
    <w:p w14:paraId="610C835C" w14:textId="09644881" w:rsidR="005224AA" w:rsidRDefault="005224AA">
      <w:pPr>
        <w:pStyle w:val="TOC1"/>
        <w:rPr>
          <w:rFonts w:asciiTheme="minorHAnsi" w:eastAsiaTheme="minorEastAsia" w:hAnsiTheme="minorHAnsi" w:cstheme="minorBidi"/>
          <w:caps w:val="0"/>
          <w:spacing w:val="0"/>
          <w:sz w:val="24"/>
        </w:rPr>
      </w:pPr>
      <w:hyperlink w:anchor="_Toc213092831" w:history="1">
        <w:r w:rsidRPr="00A521FF">
          <w:rPr>
            <w:rStyle w:val="Hyperlink"/>
            <w:lang w:val="tr-TR"/>
          </w:rPr>
          <w:t>4.</w:t>
        </w:r>
        <w:r>
          <w:rPr>
            <w:rFonts w:asciiTheme="minorHAnsi" w:eastAsiaTheme="minorEastAsia" w:hAnsiTheme="minorHAnsi" w:cstheme="minorBidi"/>
            <w:caps w:val="0"/>
            <w:spacing w:val="0"/>
            <w:sz w:val="24"/>
          </w:rPr>
          <w:tab/>
        </w:r>
        <w:r w:rsidRPr="00A521FF">
          <w:rPr>
            <w:rStyle w:val="Hyperlink"/>
            <w:lang w:val="tr-TR"/>
          </w:rPr>
          <w:t>Çevresel ve Sosyal Etki Değerlendirmesi Özeti</w:t>
        </w:r>
        <w:r>
          <w:rPr>
            <w:webHidden/>
          </w:rPr>
          <w:tab/>
        </w:r>
        <w:r>
          <w:rPr>
            <w:webHidden/>
          </w:rPr>
          <w:fldChar w:fldCharType="begin"/>
        </w:r>
        <w:r>
          <w:rPr>
            <w:webHidden/>
          </w:rPr>
          <w:instrText xml:space="preserve"> PAGEREF _Toc213092831 \h </w:instrText>
        </w:r>
        <w:r>
          <w:rPr>
            <w:webHidden/>
          </w:rPr>
        </w:r>
        <w:r>
          <w:rPr>
            <w:webHidden/>
          </w:rPr>
          <w:fldChar w:fldCharType="separate"/>
        </w:r>
        <w:r>
          <w:rPr>
            <w:webHidden/>
          </w:rPr>
          <w:t>15</w:t>
        </w:r>
        <w:r>
          <w:rPr>
            <w:webHidden/>
          </w:rPr>
          <w:fldChar w:fldCharType="end"/>
        </w:r>
      </w:hyperlink>
    </w:p>
    <w:p w14:paraId="38185DDA" w14:textId="5813684D" w:rsidR="005224AA" w:rsidRDefault="005224AA">
      <w:pPr>
        <w:pStyle w:val="TOC2"/>
        <w:rPr>
          <w:rFonts w:asciiTheme="minorHAnsi" w:eastAsiaTheme="minorEastAsia" w:hAnsiTheme="minorHAnsi" w:cstheme="minorBidi"/>
          <w:caps w:val="0"/>
          <w:spacing w:val="0"/>
          <w:sz w:val="24"/>
        </w:rPr>
      </w:pPr>
      <w:hyperlink w:anchor="_Toc213092832" w:history="1">
        <w:r w:rsidRPr="00A521FF">
          <w:rPr>
            <w:rStyle w:val="Hyperlink"/>
            <w:lang w:val="tr-TR"/>
          </w:rPr>
          <w:t>4.1</w:t>
        </w:r>
        <w:r>
          <w:rPr>
            <w:rFonts w:asciiTheme="minorHAnsi" w:eastAsiaTheme="minorEastAsia" w:hAnsiTheme="minorHAnsi" w:cstheme="minorBidi"/>
            <w:caps w:val="0"/>
            <w:spacing w:val="0"/>
            <w:sz w:val="24"/>
          </w:rPr>
          <w:tab/>
        </w:r>
        <w:r w:rsidRPr="00A521FF">
          <w:rPr>
            <w:rStyle w:val="Hyperlink"/>
            <w:lang w:val="tr-TR"/>
          </w:rPr>
          <w:t>Çevresel ve Sosyal Yönetim Sistemi (ÇSYS) Uygulamasının Genel Bakışı</w:t>
        </w:r>
        <w:r>
          <w:rPr>
            <w:webHidden/>
          </w:rPr>
          <w:tab/>
        </w:r>
        <w:r>
          <w:rPr>
            <w:webHidden/>
          </w:rPr>
          <w:fldChar w:fldCharType="begin"/>
        </w:r>
        <w:r>
          <w:rPr>
            <w:webHidden/>
          </w:rPr>
          <w:instrText xml:space="preserve"> PAGEREF _Toc213092832 \h </w:instrText>
        </w:r>
        <w:r>
          <w:rPr>
            <w:webHidden/>
          </w:rPr>
        </w:r>
        <w:r>
          <w:rPr>
            <w:webHidden/>
          </w:rPr>
          <w:fldChar w:fldCharType="separate"/>
        </w:r>
        <w:r>
          <w:rPr>
            <w:webHidden/>
          </w:rPr>
          <w:t>43</w:t>
        </w:r>
        <w:r>
          <w:rPr>
            <w:webHidden/>
          </w:rPr>
          <w:fldChar w:fldCharType="end"/>
        </w:r>
      </w:hyperlink>
    </w:p>
    <w:p w14:paraId="19D55096" w14:textId="27B859F7" w:rsidR="005224AA" w:rsidRDefault="005224AA">
      <w:pPr>
        <w:pStyle w:val="TOC2"/>
        <w:rPr>
          <w:rFonts w:asciiTheme="minorHAnsi" w:eastAsiaTheme="minorEastAsia" w:hAnsiTheme="minorHAnsi" w:cstheme="minorBidi"/>
          <w:caps w:val="0"/>
          <w:spacing w:val="0"/>
          <w:sz w:val="24"/>
        </w:rPr>
      </w:pPr>
      <w:hyperlink w:anchor="_Toc213092833" w:history="1">
        <w:r w:rsidRPr="00A521FF">
          <w:rPr>
            <w:rStyle w:val="Hyperlink"/>
            <w:lang w:val="tr-TR"/>
          </w:rPr>
          <w:t>4.2</w:t>
        </w:r>
        <w:r>
          <w:rPr>
            <w:rFonts w:asciiTheme="minorHAnsi" w:eastAsiaTheme="minorEastAsia" w:hAnsiTheme="minorHAnsi" w:cstheme="minorBidi"/>
            <w:caps w:val="0"/>
            <w:spacing w:val="0"/>
            <w:sz w:val="24"/>
          </w:rPr>
          <w:tab/>
        </w:r>
        <w:r w:rsidRPr="00A521FF">
          <w:rPr>
            <w:rStyle w:val="Hyperlink"/>
            <w:lang w:val="tr-TR"/>
          </w:rPr>
          <w:t>Ek Çalışmalar</w:t>
        </w:r>
        <w:r>
          <w:rPr>
            <w:webHidden/>
          </w:rPr>
          <w:tab/>
        </w:r>
        <w:r>
          <w:rPr>
            <w:webHidden/>
          </w:rPr>
          <w:fldChar w:fldCharType="begin"/>
        </w:r>
        <w:r>
          <w:rPr>
            <w:webHidden/>
          </w:rPr>
          <w:instrText xml:space="preserve"> PAGEREF _Toc213092833 \h </w:instrText>
        </w:r>
        <w:r>
          <w:rPr>
            <w:webHidden/>
          </w:rPr>
        </w:r>
        <w:r>
          <w:rPr>
            <w:webHidden/>
          </w:rPr>
          <w:fldChar w:fldCharType="separate"/>
        </w:r>
        <w:r>
          <w:rPr>
            <w:webHidden/>
          </w:rPr>
          <w:t>44</w:t>
        </w:r>
        <w:r>
          <w:rPr>
            <w:webHidden/>
          </w:rPr>
          <w:fldChar w:fldCharType="end"/>
        </w:r>
      </w:hyperlink>
    </w:p>
    <w:p w14:paraId="27813C8C" w14:textId="10C37C45" w:rsidR="005224AA" w:rsidRDefault="005224AA">
      <w:pPr>
        <w:pStyle w:val="TOC1"/>
        <w:rPr>
          <w:rFonts w:asciiTheme="minorHAnsi" w:eastAsiaTheme="minorEastAsia" w:hAnsiTheme="minorHAnsi" w:cstheme="minorBidi"/>
          <w:caps w:val="0"/>
          <w:spacing w:val="0"/>
          <w:sz w:val="24"/>
        </w:rPr>
      </w:pPr>
      <w:hyperlink w:anchor="_Toc213092834" w:history="1">
        <w:r w:rsidRPr="00A521FF">
          <w:rPr>
            <w:rStyle w:val="Hyperlink"/>
            <w:lang w:val="tr-TR"/>
          </w:rPr>
          <w:t>5.</w:t>
        </w:r>
        <w:r>
          <w:rPr>
            <w:rFonts w:asciiTheme="minorHAnsi" w:eastAsiaTheme="minorEastAsia" w:hAnsiTheme="minorHAnsi" w:cstheme="minorBidi"/>
            <w:caps w:val="0"/>
            <w:spacing w:val="0"/>
            <w:sz w:val="24"/>
          </w:rPr>
          <w:tab/>
        </w:r>
        <w:r w:rsidRPr="00A521FF">
          <w:rPr>
            <w:rStyle w:val="Hyperlink"/>
            <w:lang w:val="tr-TR"/>
          </w:rPr>
          <w:t>Paydaş Katılımı</w:t>
        </w:r>
        <w:r>
          <w:rPr>
            <w:webHidden/>
          </w:rPr>
          <w:tab/>
        </w:r>
        <w:r>
          <w:rPr>
            <w:webHidden/>
          </w:rPr>
          <w:fldChar w:fldCharType="begin"/>
        </w:r>
        <w:r>
          <w:rPr>
            <w:webHidden/>
          </w:rPr>
          <w:instrText xml:space="preserve"> PAGEREF _Toc213092834 \h </w:instrText>
        </w:r>
        <w:r>
          <w:rPr>
            <w:webHidden/>
          </w:rPr>
        </w:r>
        <w:r>
          <w:rPr>
            <w:webHidden/>
          </w:rPr>
          <w:fldChar w:fldCharType="separate"/>
        </w:r>
        <w:r>
          <w:rPr>
            <w:webHidden/>
          </w:rPr>
          <w:t>45</w:t>
        </w:r>
        <w:r>
          <w:rPr>
            <w:webHidden/>
          </w:rPr>
          <w:fldChar w:fldCharType="end"/>
        </w:r>
      </w:hyperlink>
    </w:p>
    <w:p w14:paraId="23FC873A" w14:textId="5F29D6FA" w:rsidR="005224AA" w:rsidRDefault="005224AA">
      <w:pPr>
        <w:pStyle w:val="TOC1"/>
        <w:rPr>
          <w:rFonts w:asciiTheme="minorHAnsi" w:eastAsiaTheme="minorEastAsia" w:hAnsiTheme="minorHAnsi" w:cstheme="minorBidi"/>
          <w:caps w:val="0"/>
          <w:spacing w:val="0"/>
          <w:sz w:val="24"/>
        </w:rPr>
      </w:pPr>
      <w:hyperlink w:anchor="_Toc213092835" w:history="1">
        <w:r w:rsidRPr="00A521FF">
          <w:rPr>
            <w:rStyle w:val="Hyperlink"/>
            <w:lang w:val="tr-TR"/>
          </w:rPr>
          <w:t>6.</w:t>
        </w:r>
        <w:r>
          <w:rPr>
            <w:rFonts w:asciiTheme="minorHAnsi" w:eastAsiaTheme="minorEastAsia" w:hAnsiTheme="minorHAnsi" w:cstheme="minorBidi"/>
            <w:caps w:val="0"/>
            <w:spacing w:val="0"/>
            <w:sz w:val="24"/>
          </w:rPr>
          <w:tab/>
        </w:r>
        <w:r w:rsidRPr="00A521FF">
          <w:rPr>
            <w:rStyle w:val="Hyperlink"/>
            <w:lang w:val="tr-TR"/>
          </w:rPr>
          <w:t>ÇSEP Özeti</w:t>
        </w:r>
        <w:r>
          <w:rPr>
            <w:webHidden/>
          </w:rPr>
          <w:tab/>
        </w:r>
        <w:r>
          <w:rPr>
            <w:webHidden/>
          </w:rPr>
          <w:fldChar w:fldCharType="begin"/>
        </w:r>
        <w:r>
          <w:rPr>
            <w:webHidden/>
          </w:rPr>
          <w:instrText xml:space="preserve"> PAGEREF _Toc213092835 \h </w:instrText>
        </w:r>
        <w:r>
          <w:rPr>
            <w:webHidden/>
          </w:rPr>
        </w:r>
        <w:r>
          <w:rPr>
            <w:webHidden/>
          </w:rPr>
          <w:fldChar w:fldCharType="separate"/>
        </w:r>
        <w:r>
          <w:rPr>
            <w:webHidden/>
          </w:rPr>
          <w:t>46</w:t>
        </w:r>
        <w:r>
          <w:rPr>
            <w:webHidden/>
          </w:rPr>
          <w:fldChar w:fldCharType="end"/>
        </w:r>
      </w:hyperlink>
    </w:p>
    <w:p w14:paraId="29DC70AC" w14:textId="395238FF" w:rsidR="005224AA" w:rsidRDefault="005224AA">
      <w:pPr>
        <w:pStyle w:val="TOC1"/>
        <w:rPr>
          <w:rFonts w:asciiTheme="minorHAnsi" w:eastAsiaTheme="minorEastAsia" w:hAnsiTheme="minorHAnsi" w:cstheme="minorBidi"/>
          <w:caps w:val="0"/>
          <w:spacing w:val="0"/>
          <w:sz w:val="24"/>
        </w:rPr>
      </w:pPr>
      <w:hyperlink w:anchor="_Toc213092836" w:history="1">
        <w:r w:rsidRPr="00A521FF">
          <w:rPr>
            <w:rStyle w:val="Hyperlink"/>
            <w:lang w:val="tr-TR"/>
          </w:rPr>
          <w:t>7.</w:t>
        </w:r>
        <w:r>
          <w:rPr>
            <w:rFonts w:asciiTheme="minorHAnsi" w:eastAsiaTheme="minorEastAsia" w:hAnsiTheme="minorHAnsi" w:cstheme="minorBidi"/>
            <w:caps w:val="0"/>
            <w:spacing w:val="0"/>
            <w:sz w:val="24"/>
          </w:rPr>
          <w:tab/>
        </w:r>
        <w:r w:rsidRPr="00A521FF">
          <w:rPr>
            <w:rStyle w:val="Hyperlink"/>
            <w:lang w:val="tr-TR"/>
          </w:rPr>
          <w:t>Daha Fazla Bilgi ve İletişim Bilgileri</w:t>
        </w:r>
        <w:r>
          <w:rPr>
            <w:webHidden/>
          </w:rPr>
          <w:tab/>
        </w:r>
        <w:r>
          <w:rPr>
            <w:webHidden/>
          </w:rPr>
          <w:fldChar w:fldCharType="begin"/>
        </w:r>
        <w:r>
          <w:rPr>
            <w:webHidden/>
          </w:rPr>
          <w:instrText xml:space="preserve"> PAGEREF _Toc213092836 \h </w:instrText>
        </w:r>
        <w:r>
          <w:rPr>
            <w:webHidden/>
          </w:rPr>
        </w:r>
        <w:r>
          <w:rPr>
            <w:webHidden/>
          </w:rPr>
          <w:fldChar w:fldCharType="separate"/>
        </w:r>
        <w:r>
          <w:rPr>
            <w:webHidden/>
          </w:rPr>
          <w:t>48</w:t>
        </w:r>
        <w:r>
          <w:rPr>
            <w:webHidden/>
          </w:rPr>
          <w:fldChar w:fldCharType="end"/>
        </w:r>
      </w:hyperlink>
    </w:p>
    <w:p w14:paraId="7E472AE7" w14:textId="08DB3D98" w:rsidR="0088000B" w:rsidRPr="00E65686" w:rsidRDefault="00F42841" w:rsidP="00BF3A5A">
      <w:pPr>
        <w:pStyle w:val="BodyText"/>
        <w:rPr>
          <w:lang w:val="tr-TR"/>
        </w:rPr>
      </w:pPr>
      <w:r w:rsidRPr="00E65686">
        <w:rPr>
          <w:noProof/>
          <w:lang w:val="tr-TR"/>
        </w:rPr>
        <w:fldChar w:fldCharType="end"/>
      </w:r>
    </w:p>
    <w:p w14:paraId="2657332D" w14:textId="77777777" w:rsidR="00DF7411" w:rsidRPr="00E65686" w:rsidRDefault="00DF7411" w:rsidP="0074487D">
      <w:pPr>
        <w:pStyle w:val="TOC1"/>
        <w:rPr>
          <w:lang w:val="tr-TR"/>
        </w:rPr>
      </w:pPr>
      <w:r w:rsidRPr="00E65686">
        <w:rPr>
          <w:lang w:val="tr-TR"/>
        </w:rPr>
        <w:t>Tablo Listesi</w:t>
      </w:r>
    </w:p>
    <w:p w14:paraId="2517B861" w14:textId="2C6D8A19" w:rsidR="001D64DE" w:rsidRPr="00E65686" w:rsidRDefault="00DF7411">
      <w:pPr>
        <w:pStyle w:val="TableofFigures"/>
        <w:rPr>
          <w:rFonts w:asciiTheme="minorHAnsi" w:eastAsiaTheme="minorEastAsia" w:hAnsiTheme="minorHAnsi" w:cstheme="minorBidi"/>
          <w:caps w:val="0"/>
          <w:spacing w:val="0"/>
          <w:sz w:val="24"/>
          <w:lang w:val="tr-TR"/>
        </w:rPr>
      </w:pPr>
      <w:r w:rsidRPr="00E65686">
        <w:rPr>
          <w:spacing w:val="8"/>
          <w:szCs w:val="16"/>
          <w:lang w:val="tr-TR"/>
        </w:rPr>
        <w:fldChar w:fldCharType="begin"/>
      </w:r>
      <w:r w:rsidR="006878DE" w:rsidRPr="00E65686">
        <w:rPr>
          <w:spacing w:val="8"/>
          <w:szCs w:val="16"/>
          <w:lang w:val="tr-TR"/>
        </w:rPr>
        <w:instrText>TOC \h \z \c "Table"</w:instrText>
      </w:r>
      <w:r w:rsidRPr="00E65686">
        <w:rPr>
          <w:spacing w:val="8"/>
          <w:szCs w:val="16"/>
          <w:lang w:val="tr-TR"/>
        </w:rPr>
        <w:fldChar w:fldCharType="separate"/>
      </w:r>
      <w:hyperlink w:anchor="_Toc212987384" w:history="1">
        <w:r w:rsidR="001D64DE" w:rsidRPr="00E65686">
          <w:rPr>
            <w:rStyle w:val="Hyperlink"/>
            <w:lang w:val="tr-TR"/>
          </w:rPr>
          <w:t xml:space="preserve">Tablo 2-1 GAIA </w:t>
        </w:r>
        <w:r w:rsidR="00D26503" w:rsidRPr="00E65686">
          <w:rPr>
            <w:rStyle w:val="Hyperlink"/>
            <w:lang w:val="tr-TR"/>
          </w:rPr>
          <w:t>RES</w:t>
        </w:r>
        <w:r w:rsidR="001D64DE" w:rsidRPr="00E65686">
          <w:rPr>
            <w:rStyle w:val="Hyperlink"/>
            <w:lang w:val="tr-TR"/>
          </w:rPr>
          <w:t xml:space="preserve"> İÇİN KESİLMESİ GEREKEN AĞAÇ SAYISI</w:t>
        </w:r>
        <w:r w:rsidR="001D64DE" w:rsidRPr="00E65686">
          <w:rPr>
            <w:webHidden/>
            <w:lang w:val="tr-TR"/>
          </w:rPr>
          <w:tab/>
        </w:r>
        <w:r w:rsidR="001D64DE" w:rsidRPr="00E65686">
          <w:rPr>
            <w:webHidden/>
            <w:lang w:val="tr-TR"/>
          </w:rPr>
          <w:fldChar w:fldCharType="begin"/>
        </w:r>
        <w:r w:rsidR="001D64DE" w:rsidRPr="00E65686">
          <w:rPr>
            <w:webHidden/>
            <w:lang w:val="tr-TR"/>
          </w:rPr>
          <w:instrText xml:space="preserve"> PAGEREF _Toc212987384 \h </w:instrText>
        </w:r>
        <w:r w:rsidR="001D64DE" w:rsidRPr="00E65686">
          <w:rPr>
            <w:webHidden/>
            <w:lang w:val="tr-TR"/>
          </w:rPr>
        </w:r>
        <w:r w:rsidR="001D64DE" w:rsidRPr="00E65686">
          <w:rPr>
            <w:webHidden/>
            <w:lang w:val="tr-TR"/>
          </w:rPr>
          <w:fldChar w:fldCharType="separate"/>
        </w:r>
        <w:r w:rsidR="005224AA">
          <w:rPr>
            <w:webHidden/>
            <w:lang w:val="tr-TR"/>
          </w:rPr>
          <w:t>13</w:t>
        </w:r>
        <w:r w:rsidR="001D64DE" w:rsidRPr="00E65686">
          <w:rPr>
            <w:webHidden/>
            <w:lang w:val="tr-TR"/>
          </w:rPr>
          <w:fldChar w:fldCharType="end"/>
        </w:r>
      </w:hyperlink>
    </w:p>
    <w:p w14:paraId="1A092B32" w14:textId="76FD2475" w:rsidR="001D64DE" w:rsidRPr="00E65686" w:rsidRDefault="001D64DE">
      <w:pPr>
        <w:pStyle w:val="TableofFigures"/>
        <w:rPr>
          <w:rFonts w:asciiTheme="minorHAnsi" w:eastAsiaTheme="minorEastAsia" w:hAnsiTheme="minorHAnsi" w:cstheme="minorBidi"/>
          <w:caps w:val="0"/>
          <w:spacing w:val="0"/>
          <w:sz w:val="24"/>
          <w:lang w:val="tr-TR"/>
        </w:rPr>
      </w:pPr>
      <w:hyperlink w:anchor="_Toc212987385" w:history="1">
        <w:r w:rsidRPr="00E65686">
          <w:rPr>
            <w:rStyle w:val="Hyperlink"/>
            <w:lang w:val="tr-TR"/>
          </w:rPr>
          <w:t xml:space="preserve">Tablo 4-1 GAIA </w:t>
        </w:r>
        <w:r w:rsidR="00D26503" w:rsidRPr="00E65686">
          <w:rPr>
            <w:rStyle w:val="Hyperlink"/>
            <w:lang w:val="tr-TR"/>
          </w:rPr>
          <w:t>RES</w:t>
        </w:r>
        <w:r w:rsidRPr="00E65686">
          <w:rPr>
            <w:rStyle w:val="Hyperlink"/>
            <w:lang w:val="tr-TR"/>
          </w:rPr>
          <w:t>'in Olası Etkileri</w:t>
        </w:r>
        <w:r w:rsidRPr="00E65686">
          <w:rPr>
            <w:webHidden/>
            <w:lang w:val="tr-TR"/>
          </w:rPr>
          <w:tab/>
        </w:r>
        <w:r w:rsidRPr="00E65686">
          <w:rPr>
            <w:webHidden/>
            <w:lang w:val="tr-TR"/>
          </w:rPr>
          <w:fldChar w:fldCharType="begin"/>
        </w:r>
        <w:r w:rsidRPr="00E65686">
          <w:rPr>
            <w:webHidden/>
            <w:lang w:val="tr-TR"/>
          </w:rPr>
          <w:instrText xml:space="preserve"> PAGEREF _Toc212987385 \h </w:instrText>
        </w:r>
        <w:r w:rsidRPr="00E65686">
          <w:rPr>
            <w:webHidden/>
            <w:lang w:val="tr-TR"/>
          </w:rPr>
        </w:r>
        <w:r w:rsidRPr="00E65686">
          <w:rPr>
            <w:webHidden/>
            <w:lang w:val="tr-TR"/>
          </w:rPr>
          <w:fldChar w:fldCharType="separate"/>
        </w:r>
        <w:r w:rsidR="005224AA">
          <w:rPr>
            <w:webHidden/>
            <w:lang w:val="tr-TR"/>
          </w:rPr>
          <w:t>16</w:t>
        </w:r>
        <w:r w:rsidRPr="00E65686">
          <w:rPr>
            <w:webHidden/>
            <w:lang w:val="tr-TR"/>
          </w:rPr>
          <w:fldChar w:fldCharType="end"/>
        </w:r>
      </w:hyperlink>
    </w:p>
    <w:p w14:paraId="6CCADB5A" w14:textId="22AC9D20" w:rsidR="001D64DE" w:rsidRPr="00E65686" w:rsidRDefault="001D64DE">
      <w:pPr>
        <w:pStyle w:val="TableofFigures"/>
        <w:rPr>
          <w:rFonts w:asciiTheme="minorHAnsi" w:eastAsiaTheme="minorEastAsia" w:hAnsiTheme="minorHAnsi" w:cstheme="minorBidi"/>
          <w:caps w:val="0"/>
          <w:spacing w:val="0"/>
          <w:sz w:val="24"/>
          <w:lang w:val="tr-TR"/>
        </w:rPr>
      </w:pPr>
      <w:hyperlink w:anchor="_Toc212987386" w:history="1">
        <w:r w:rsidRPr="00E65686">
          <w:rPr>
            <w:rStyle w:val="Hyperlink"/>
            <w:lang w:val="tr-TR"/>
          </w:rPr>
          <w:t>Tablo 4-2 Etki Önemini Derecelendirmek için Kullanılan Matris</w:t>
        </w:r>
        <w:r w:rsidRPr="00E65686">
          <w:rPr>
            <w:webHidden/>
            <w:lang w:val="tr-TR"/>
          </w:rPr>
          <w:tab/>
        </w:r>
        <w:r w:rsidRPr="00E65686">
          <w:rPr>
            <w:webHidden/>
            <w:lang w:val="tr-TR"/>
          </w:rPr>
          <w:fldChar w:fldCharType="begin"/>
        </w:r>
        <w:r w:rsidRPr="00E65686">
          <w:rPr>
            <w:webHidden/>
            <w:lang w:val="tr-TR"/>
          </w:rPr>
          <w:instrText xml:space="preserve"> PAGEREF _Toc212987386 \h </w:instrText>
        </w:r>
        <w:r w:rsidRPr="00E65686">
          <w:rPr>
            <w:webHidden/>
            <w:lang w:val="tr-TR"/>
          </w:rPr>
        </w:r>
        <w:r w:rsidRPr="00E65686">
          <w:rPr>
            <w:webHidden/>
            <w:lang w:val="tr-TR"/>
          </w:rPr>
          <w:fldChar w:fldCharType="separate"/>
        </w:r>
        <w:r w:rsidR="005224AA">
          <w:rPr>
            <w:webHidden/>
            <w:lang w:val="tr-TR"/>
          </w:rPr>
          <w:t>18</w:t>
        </w:r>
        <w:r w:rsidRPr="00E65686">
          <w:rPr>
            <w:webHidden/>
            <w:lang w:val="tr-TR"/>
          </w:rPr>
          <w:fldChar w:fldCharType="end"/>
        </w:r>
      </w:hyperlink>
    </w:p>
    <w:p w14:paraId="3D4E02C2" w14:textId="5A059B05" w:rsidR="001D64DE" w:rsidRPr="00E65686" w:rsidRDefault="001D64DE">
      <w:pPr>
        <w:pStyle w:val="TableofFigures"/>
        <w:rPr>
          <w:rFonts w:asciiTheme="minorHAnsi" w:eastAsiaTheme="minorEastAsia" w:hAnsiTheme="minorHAnsi" w:cstheme="minorBidi"/>
          <w:caps w:val="0"/>
          <w:spacing w:val="0"/>
          <w:sz w:val="24"/>
          <w:lang w:val="tr-TR"/>
        </w:rPr>
      </w:pPr>
      <w:hyperlink w:anchor="_Toc212987387" w:history="1">
        <w:r w:rsidRPr="00E65686">
          <w:rPr>
            <w:rStyle w:val="Hyperlink"/>
            <w:lang w:val="tr-TR"/>
          </w:rPr>
          <w:t>Tablo 4-3 Etki önem kategorileri</w:t>
        </w:r>
        <w:r w:rsidRPr="00E65686">
          <w:rPr>
            <w:webHidden/>
            <w:lang w:val="tr-TR"/>
          </w:rPr>
          <w:tab/>
        </w:r>
        <w:r w:rsidRPr="00E65686">
          <w:rPr>
            <w:webHidden/>
            <w:lang w:val="tr-TR"/>
          </w:rPr>
          <w:fldChar w:fldCharType="begin"/>
        </w:r>
        <w:r w:rsidRPr="00E65686">
          <w:rPr>
            <w:webHidden/>
            <w:lang w:val="tr-TR"/>
          </w:rPr>
          <w:instrText xml:space="preserve"> PAGEREF _Toc212987387 \h </w:instrText>
        </w:r>
        <w:r w:rsidRPr="00E65686">
          <w:rPr>
            <w:webHidden/>
            <w:lang w:val="tr-TR"/>
          </w:rPr>
        </w:r>
        <w:r w:rsidRPr="00E65686">
          <w:rPr>
            <w:webHidden/>
            <w:lang w:val="tr-TR"/>
          </w:rPr>
          <w:fldChar w:fldCharType="separate"/>
        </w:r>
        <w:r w:rsidR="005224AA">
          <w:rPr>
            <w:webHidden/>
            <w:lang w:val="tr-TR"/>
          </w:rPr>
          <w:t>18</w:t>
        </w:r>
        <w:r w:rsidRPr="00E65686">
          <w:rPr>
            <w:webHidden/>
            <w:lang w:val="tr-TR"/>
          </w:rPr>
          <w:fldChar w:fldCharType="end"/>
        </w:r>
      </w:hyperlink>
    </w:p>
    <w:p w14:paraId="74CC9814" w14:textId="5CD70220" w:rsidR="001D64DE" w:rsidRPr="00E65686" w:rsidRDefault="001D64DE">
      <w:pPr>
        <w:pStyle w:val="TableofFigures"/>
        <w:rPr>
          <w:rFonts w:asciiTheme="minorHAnsi" w:eastAsiaTheme="minorEastAsia" w:hAnsiTheme="minorHAnsi" w:cstheme="minorBidi"/>
          <w:caps w:val="0"/>
          <w:spacing w:val="0"/>
          <w:sz w:val="24"/>
          <w:lang w:val="tr-TR"/>
        </w:rPr>
      </w:pPr>
      <w:hyperlink w:anchor="_Toc212987388" w:history="1">
        <w:r w:rsidRPr="00E65686">
          <w:rPr>
            <w:rStyle w:val="Hyperlink"/>
            <w:lang w:val="tr-TR"/>
          </w:rPr>
          <w:t>Tablo 4-4 ESIA'nın etki değerlendirme sonuçları</w:t>
        </w:r>
        <w:r w:rsidRPr="00E65686">
          <w:rPr>
            <w:webHidden/>
            <w:lang w:val="tr-TR"/>
          </w:rPr>
          <w:tab/>
        </w:r>
        <w:r w:rsidRPr="00E65686">
          <w:rPr>
            <w:webHidden/>
            <w:lang w:val="tr-TR"/>
          </w:rPr>
          <w:fldChar w:fldCharType="begin"/>
        </w:r>
        <w:r w:rsidRPr="00E65686">
          <w:rPr>
            <w:webHidden/>
            <w:lang w:val="tr-TR"/>
          </w:rPr>
          <w:instrText xml:space="preserve"> PAGEREF _Toc212987388 \h </w:instrText>
        </w:r>
        <w:r w:rsidRPr="00E65686">
          <w:rPr>
            <w:webHidden/>
            <w:lang w:val="tr-TR"/>
          </w:rPr>
        </w:r>
        <w:r w:rsidRPr="00E65686">
          <w:rPr>
            <w:webHidden/>
            <w:lang w:val="tr-TR"/>
          </w:rPr>
          <w:fldChar w:fldCharType="separate"/>
        </w:r>
        <w:r w:rsidR="005224AA">
          <w:rPr>
            <w:webHidden/>
            <w:lang w:val="tr-TR"/>
          </w:rPr>
          <w:t>19</w:t>
        </w:r>
        <w:r w:rsidRPr="00E65686">
          <w:rPr>
            <w:webHidden/>
            <w:lang w:val="tr-TR"/>
          </w:rPr>
          <w:fldChar w:fldCharType="end"/>
        </w:r>
      </w:hyperlink>
    </w:p>
    <w:p w14:paraId="67F31BAB" w14:textId="0C9C7641" w:rsidR="001D64DE" w:rsidRPr="00E65686" w:rsidRDefault="001D64DE">
      <w:pPr>
        <w:pStyle w:val="TableofFigures"/>
        <w:rPr>
          <w:rFonts w:asciiTheme="minorHAnsi" w:eastAsiaTheme="minorEastAsia" w:hAnsiTheme="minorHAnsi" w:cstheme="minorBidi"/>
          <w:caps w:val="0"/>
          <w:spacing w:val="0"/>
          <w:sz w:val="24"/>
          <w:lang w:val="tr-TR"/>
        </w:rPr>
      </w:pPr>
      <w:hyperlink w:anchor="_Toc212987389" w:history="1">
        <w:r w:rsidRPr="00E65686">
          <w:rPr>
            <w:rStyle w:val="Hyperlink"/>
            <w:lang w:val="tr-TR"/>
          </w:rPr>
          <w:t>Tablo 4-5 Kümülatif Etki Değerlendirme Sonuçları</w:t>
        </w:r>
        <w:r w:rsidRPr="00E65686">
          <w:rPr>
            <w:webHidden/>
            <w:lang w:val="tr-TR"/>
          </w:rPr>
          <w:tab/>
        </w:r>
        <w:r w:rsidRPr="00E65686">
          <w:rPr>
            <w:webHidden/>
            <w:lang w:val="tr-TR"/>
          </w:rPr>
          <w:fldChar w:fldCharType="begin"/>
        </w:r>
        <w:r w:rsidRPr="00E65686">
          <w:rPr>
            <w:webHidden/>
            <w:lang w:val="tr-TR"/>
          </w:rPr>
          <w:instrText xml:space="preserve"> PAGEREF _Toc212987389 \h </w:instrText>
        </w:r>
        <w:r w:rsidRPr="00E65686">
          <w:rPr>
            <w:webHidden/>
            <w:lang w:val="tr-TR"/>
          </w:rPr>
        </w:r>
        <w:r w:rsidRPr="00E65686">
          <w:rPr>
            <w:webHidden/>
            <w:lang w:val="tr-TR"/>
          </w:rPr>
          <w:fldChar w:fldCharType="separate"/>
        </w:r>
        <w:r w:rsidR="005224AA">
          <w:rPr>
            <w:webHidden/>
            <w:lang w:val="tr-TR"/>
          </w:rPr>
          <w:t>20</w:t>
        </w:r>
        <w:r w:rsidRPr="00E65686">
          <w:rPr>
            <w:webHidden/>
            <w:lang w:val="tr-TR"/>
          </w:rPr>
          <w:fldChar w:fldCharType="end"/>
        </w:r>
      </w:hyperlink>
    </w:p>
    <w:p w14:paraId="7479583E" w14:textId="6AF561F1" w:rsidR="001D64DE" w:rsidRPr="00E65686" w:rsidRDefault="001D64DE">
      <w:pPr>
        <w:pStyle w:val="TableofFigures"/>
        <w:rPr>
          <w:rFonts w:asciiTheme="minorHAnsi" w:eastAsiaTheme="minorEastAsia" w:hAnsiTheme="minorHAnsi" w:cstheme="minorBidi"/>
          <w:caps w:val="0"/>
          <w:spacing w:val="0"/>
          <w:sz w:val="24"/>
          <w:lang w:val="tr-TR"/>
        </w:rPr>
      </w:pPr>
      <w:hyperlink w:anchor="_Toc212987390" w:history="1">
        <w:r w:rsidRPr="00E65686">
          <w:rPr>
            <w:rStyle w:val="Hyperlink"/>
            <w:lang w:val="tr-TR"/>
          </w:rPr>
          <w:t xml:space="preserve">Tablo 4-6 GAIA </w:t>
        </w:r>
        <w:r w:rsidR="00D26503" w:rsidRPr="00E65686">
          <w:rPr>
            <w:rStyle w:val="Hyperlink"/>
            <w:lang w:val="tr-TR"/>
          </w:rPr>
          <w:t>RES</w:t>
        </w:r>
        <w:r w:rsidRPr="00E65686">
          <w:rPr>
            <w:rStyle w:val="Hyperlink"/>
            <w:lang w:val="tr-TR"/>
          </w:rPr>
          <w:t xml:space="preserve"> için Önerilen Azaltıcı Önlemler</w:t>
        </w:r>
        <w:r w:rsidRPr="00E65686">
          <w:rPr>
            <w:webHidden/>
            <w:lang w:val="tr-TR"/>
          </w:rPr>
          <w:tab/>
        </w:r>
        <w:r w:rsidRPr="00E65686">
          <w:rPr>
            <w:webHidden/>
            <w:lang w:val="tr-TR"/>
          </w:rPr>
          <w:fldChar w:fldCharType="begin"/>
        </w:r>
        <w:r w:rsidRPr="00E65686">
          <w:rPr>
            <w:webHidden/>
            <w:lang w:val="tr-TR"/>
          </w:rPr>
          <w:instrText xml:space="preserve"> PAGEREF _Toc212987390 \h </w:instrText>
        </w:r>
        <w:r w:rsidRPr="00E65686">
          <w:rPr>
            <w:webHidden/>
            <w:lang w:val="tr-TR"/>
          </w:rPr>
        </w:r>
        <w:r w:rsidRPr="00E65686">
          <w:rPr>
            <w:webHidden/>
            <w:lang w:val="tr-TR"/>
          </w:rPr>
          <w:fldChar w:fldCharType="separate"/>
        </w:r>
        <w:r w:rsidR="005224AA">
          <w:rPr>
            <w:webHidden/>
            <w:lang w:val="tr-TR"/>
          </w:rPr>
          <w:t>22</w:t>
        </w:r>
        <w:r w:rsidRPr="00E65686">
          <w:rPr>
            <w:webHidden/>
            <w:lang w:val="tr-TR"/>
          </w:rPr>
          <w:fldChar w:fldCharType="end"/>
        </w:r>
      </w:hyperlink>
    </w:p>
    <w:p w14:paraId="5D84F849" w14:textId="6E3B3CA7" w:rsidR="00345633" w:rsidRPr="00E65686" w:rsidRDefault="00DF7411" w:rsidP="0042629B">
      <w:pPr>
        <w:rPr>
          <w:lang w:val="tr-TR"/>
        </w:rPr>
      </w:pPr>
      <w:r w:rsidRPr="00E65686">
        <w:rPr>
          <w:rFonts w:ascii="Verdana" w:hAnsi="Verdana" w:cs="Times New Roman (Body CS)"/>
          <w:spacing w:val="8"/>
          <w:sz w:val="16"/>
          <w:szCs w:val="16"/>
          <w:lang w:val="tr-TR"/>
        </w:rPr>
        <w:fldChar w:fldCharType="end"/>
      </w:r>
    </w:p>
    <w:p w14:paraId="5135FC22" w14:textId="77777777" w:rsidR="00345633" w:rsidRPr="00E65686" w:rsidRDefault="00345633" w:rsidP="0074487D">
      <w:pPr>
        <w:pStyle w:val="TOC1"/>
        <w:rPr>
          <w:lang w:val="tr-TR"/>
        </w:rPr>
      </w:pPr>
      <w:r w:rsidRPr="00E65686">
        <w:rPr>
          <w:lang w:val="tr-TR"/>
        </w:rPr>
        <w:lastRenderedPageBreak/>
        <w:t>Şekil Listesi</w:t>
      </w:r>
    </w:p>
    <w:p w14:paraId="638D7778" w14:textId="487F993E" w:rsidR="001D64DE" w:rsidRPr="00E65686" w:rsidRDefault="00533668">
      <w:pPr>
        <w:pStyle w:val="TableofFigures"/>
        <w:rPr>
          <w:rFonts w:asciiTheme="minorHAnsi" w:eastAsiaTheme="minorEastAsia" w:hAnsiTheme="minorHAnsi" w:cstheme="minorBidi"/>
          <w:caps w:val="0"/>
          <w:spacing w:val="0"/>
          <w:sz w:val="24"/>
          <w:lang w:val="tr-TR"/>
        </w:rPr>
      </w:pPr>
      <w:r w:rsidRPr="00E65686">
        <w:rPr>
          <w:sz w:val="16"/>
          <w:lang w:val="tr-TR"/>
        </w:rPr>
        <w:fldChar w:fldCharType="begin"/>
      </w:r>
      <w:r w:rsidRPr="00E65686">
        <w:rPr>
          <w:sz w:val="16"/>
          <w:lang w:val="tr-TR"/>
        </w:rPr>
        <w:instrText xml:space="preserve"> TOC \h \z \c "Figure" </w:instrText>
      </w:r>
      <w:r w:rsidRPr="00E65686">
        <w:rPr>
          <w:sz w:val="16"/>
          <w:lang w:val="tr-TR"/>
        </w:rPr>
        <w:fldChar w:fldCharType="separate"/>
      </w:r>
      <w:hyperlink w:anchor="_Toc212987391" w:history="1">
        <w:r w:rsidR="001D64DE" w:rsidRPr="00E65686">
          <w:rPr>
            <w:rStyle w:val="Hyperlink"/>
            <w:lang w:val="tr-TR"/>
          </w:rPr>
          <w:t>Şekil 1-1 EnErjisa Üretim Organizasyon Şeması</w:t>
        </w:r>
        <w:r w:rsidR="001D64DE" w:rsidRPr="00E65686">
          <w:rPr>
            <w:webHidden/>
            <w:lang w:val="tr-TR"/>
          </w:rPr>
          <w:tab/>
        </w:r>
        <w:r w:rsidR="001D64DE" w:rsidRPr="00E65686">
          <w:rPr>
            <w:webHidden/>
            <w:lang w:val="tr-TR"/>
          </w:rPr>
          <w:fldChar w:fldCharType="begin"/>
        </w:r>
        <w:r w:rsidR="001D64DE" w:rsidRPr="00E65686">
          <w:rPr>
            <w:webHidden/>
            <w:lang w:val="tr-TR"/>
          </w:rPr>
          <w:instrText xml:space="preserve"> PAGEREF _Toc212987391 \h </w:instrText>
        </w:r>
        <w:r w:rsidR="001D64DE" w:rsidRPr="00E65686">
          <w:rPr>
            <w:webHidden/>
            <w:lang w:val="tr-TR"/>
          </w:rPr>
        </w:r>
        <w:r w:rsidR="001D64DE" w:rsidRPr="00E65686">
          <w:rPr>
            <w:webHidden/>
            <w:lang w:val="tr-TR"/>
          </w:rPr>
          <w:fldChar w:fldCharType="separate"/>
        </w:r>
        <w:r w:rsidR="005224AA">
          <w:rPr>
            <w:webHidden/>
            <w:lang w:val="tr-TR"/>
          </w:rPr>
          <w:t>2</w:t>
        </w:r>
        <w:r w:rsidR="001D64DE" w:rsidRPr="00E65686">
          <w:rPr>
            <w:webHidden/>
            <w:lang w:val="tr-TR"/>
          </w:rPr>
          <w:fldChar w:fldCharType="end"/>
        </w:r>
      </w:hyperlink>
    </w:p>
    <w:p w14:paraId="452D12D5" w14:textId="45ECA533" w:rsidR="001D64DE" w:rsidRPr="00E65686" w:rsidRDefault="001D64DE">
      <w:pPr>
        <w:pStyle w:val="TableofFigures"/>
        <w:rPr>
          <w:rFonts w:asciiTheme="minorHAnsi" w:eastAsiaTheme="minorEastAsia" w:hAnsiTheme="minorHAnsi" w:cstheme="minorBidi"/>
          <w:caps w:val="0"/>
          <w:spacing w:val="0"/>
          <w:sz w:val="24"/>
          <w:lang w:val="tr-TR"/>
        </w:rPr>
      </w:pPr>
      <w:hyperlink w:anchor="_Toc212987392" w:history="1">
        <w:r w:rsidRPr="00E65686">
          <w:rPr>
            <w:rStyle w:val="Hyperlink"/>
            <w:lang w:val="tr-TR"/>
          </w:rPr>
          <w:t>Şekil 2-1 Proje Türbininin Genel Görünümü (Enercon E-138 EP3 E2 / IEC S Sınıfı)</w:t>
        </w:r>
        <w:r w:rsidRPr="00E65686">
          <w:rPr>
            <w:webHidden/>
            <w:lang w:val="tr-TR"/>
          </w:rPr>
          <w:tab/>
        </w:r>
        <w:r w:rsidRPr="00E65686">
          <w:rPr>
            <w:webHidden/>
            <w:lang w:val="tr-TR"/>
          </w:rPr>
          <w:fldChar w:fldCharType="begin"/>
        </w:r>
        <w:r w:rsidRPr="00E65686">
          <w:rPr>
            <w:webHidden/>
            <w:lang w:val="tr-TR"/>
          </w:rPr>
          <w:instrText xml:space="preserve"> PAGEREF _Toc212987392 \h </w:instrText>
        </w:r>
        <w:r w:rsidRPr="00E65686">
          <w:rPr>
            <w:webHidden/>
            <w:lang w:val="tr-TR"/>
          </w:rPr>
        </w:r>
        <w:r w:rsidRPr="00E65686">
          <w:rPr>
            <w:webHidden/>
            <w:lang w:val="tr-TR"/>
          </w:rPr>
          <w:fldChar w:fldCharType="separate"/>
        </w:r>
        <w:r w:rsidR="005224AA">
          <w:rPr>
            <w:webHidden/>
            <w:lang w:val="tr-TR"/>
          </w:rPr>
          <w:t>4</w:t>
        </w:r>
        <w:r w:rsidRPr="00E65686">
          <w:rPr>
            <w:webHidden/>
            <w:lang w:val="tr-TR"/>
          </w:rPr>
          <w:fldChar w:fldCharType="end"/>
        </w:r>
      </w:hyperlink>
    </w:p>
    <w:p w14:paraId="6D383FDB" w14:textId="0AA1A862" w:rsidR="001D64DE" w:rsidRPr="00E65686" w:rsidRDefault="001D64DE">
      <w:pPr>
        <w:pStyle w:val="TableofFigures"/>
        <w:rPr>
          <w:rFonts w:asciiTheme="minorHAnsi" w:eastAsiaTheme="minorEastAsia" w:hAnsiTheme="minorHAnsi" w:cstheme="minorBidi"/>
          <w:caps w:val="0"/>
          <w:spacing w:val="0"/>
          <w:sz w:val="24"/>
          <w:lang w:val="tr-TR"/>
        </w:rPr>
      </w:pPr>
      <w:hyperlink w:anchor="_Toc212987393" w:history="1">
        <w:r w:rsidRPr="00E65686">
          <w:rPr>
            <w:rStyle w:val="Hyperlink"/>
            <w:lang w:val="tr-TR"/>
          </w:rPr>
          <w:t>Şekil 2-2 Proje Yerleşim Planı -</w:t>
        </w:r>
        <w:r w:rsidR="00DC392A" w:rsidRPr="00E65686">
          <w:rPr>
            <w:rStyle w:val="Hyperlink"/>
            <w:lang w:val="tr-TR"/>
          </w:rPr>
          <w:t xml:space="preserve"> </w:t>
        </w:r>
        <w:r w:rsidRPr="00E65686">
          <w:rPr>
            <w:rStyle w:val="Hyperlink"/>
            <w:lang w:val="tr-TR"/>
          </w:rPr>
          <w:t>1</w:t>
        </w:r>
        <w:r w:rsidRPr="00E65686">
          <w:rPr>
            <w:webHidden/>
            <w:lang w:val="tr-TR"/>
          </w:rPr>
          <w:tab/>
        </w:r>
        <w:r w:rsidRPr="00E65686">
          <w:rPr>
            <w:webHidden/>
            <w:lang w:val="tr-TR"/>
          </w:rPr>
          <w:fldChar w:fldCharType="begin"/>
        </w:r>
        <w:r w:rsidRPr="00E65686">
          <w:rPr>
            <w:webHidden/>
            <w:lang w:val="tr-TR"/>
          </w:rPr>
          <w:instrText xml:space="preserve"> PAGEREF _Toc212987393 \h </w:instrText>
        </w:r>
        <w:r w:rsidRPr="00E65686">
          <w:rPr>
            <w:webHidden/>
            <w:lang w:val="tr-TR"/>
          </w:rPr>
        </w:r>
        <w:r w:rsidRPr="00E65686">
          <w:rPr>
            <w:webHidden/>
            <w:lang w:val="tr-TR"/>
          </w:rPr>
          <w:fldChar w:fldCharType="separate"/>
        </w:r>
        <w:r w:rsidR="005224AA">
          <w:rPr>
            <w:webHidden/>
            <w:lang w:val="tr-TR"/>
          </w:rPr>
          <w:t>6</w:t>
        </w:r>
        <w:r w:rsidRPr="00E65686">
          <w:rPr>
            <w:webHidden/>
            <w:lang w:val="tr-TR"/>
          </w:rPr>
          <w:fldChar w:fldCharType="end"/>
        </w:r>
      </w:hyperlink>
    </w:p>
    <w:p w14:paraId="21F6A388" w14:textId="1322F27A" w:rsidR="001D64DE" w:rsidRPr="00E65686" w:rsidRDefault="001D64DE">
      <w:pPr>
        <w:pStyle w:val="TableofFigures"/>
        <w:rPr>
          <w:rFonts w:asciiTheme="minorHAnsi" w:eastAsiaTheme="minorEastAsia" w:hAnsiTheme="minorHAnsi" w:cstheme="minorBidi"/>
          <w:caps w:val="0"/>
          <w:spacing w:val="0"/>
          <w:sz w:val="24"/>
          <w:lang w:val="tr-TR"/>
        </w:rPr>
      </w:pPr>
      <w:hyperlink w:anchor="_Toc212987394" w:history="1">
        <w:r w:rsidRPr="00E65686">
          <w:rPr>
            <w:rStyle w:val="Hyperlink"/>
            <w:lang w:val="tr-TR"/>
          </w:rPr>
          <w:t xml:space="preserve">Şekil 2-3 Proje </w:t>
        </w:r>
        <w:r w:rsidR="005C1118" w:rsidRPr="00E65686">
          <w:rPr>
            <w:rStyle w:val="Hyperlink"/>
            <w:lang w:val="tr-TR"/>
          </w:rPr>
          <w:t>Yerleşim Planı</w:t>
        </w:r>
        <w:r w:rsidRPr="00E65686">
          <w:rPr>
            <w:rStyle w:val="Hyperlink"/>
            <w:lang w:val="tr-TR"/>
          </w:rPr>
          <w:t xml:space="preserve"> - 2</w:t>
        </w:r>
        <w:r w:rsidRPr="00E65686">
          <w:rPr>
            <w:webHidden/>
            <w:lang w:val="tr-TR"/>
          </w:rPr>
          <w:tab/>
        </w:r>
        <w:r w:rsidRPr="00E65686">
          <w:rPr>
            <w:webHidden/>
            <w:lang w:val="tr-TR"/>
          </w:rPr>
          <w:fldChar w:fldCharType="begin"/>
        </w:r>
        <w:r w:rsidRPr="00E65686">
          <w:rPr>
            <w:webHidden/>
            <w:lang w:val="tr-TR"/>
          </w:rPr>
          <w:instrText xml:space="preserve"> PAGEREF _Toc212987394 \h </w:instrText>
        </w:r>
        <w:r w:rsidRPr="00E65686">
          <w:rPr>
            <w:webHidden/>
            <w:lang w:val="tr-TR"/>
          </w:rPr>
        </w:r>
        <w:r w:rsidRPr="00E65686">
          <w:rPr>
            <w:webHidden/>
            <w:lang w:val="tr-TR"/>
          </w:rPr>
          <w:fldChar w:fldCharType="separate"/>
        </w:r>
        <w:r w:rsidR="005224AA">
          <w:rPr>
            <w:webHidden/>
            <w:lang w:val="tr-TR"/>
          </w:rPr>
          <w:t>7</w:t>
        </w:r>
        <w:r w:rsidRPr="00E65686">
          <w:rPr>
            <w:webHidden/>
            <w:lang w:val="tr-TR"/>
          </w:rPr>
          <w:fldChar w:fldCharType="end"/>
        </w:r>
      </w:hyperlink>
    </w:p>
    <w:p w14:paraId="0DEC4C56" w14:textId="1E4A681C" w:rsidR="001D64DE" w:rsidRPr="00E65686" w:rsidRDefault="001D64DE">
      <w:pPr>
        <w:pStyle w:val="TableofFigures"/>
        <w:rPr>
          <w:rFonts w:asciiTheme="minorHAnsi" w:eastAsiaTheme="minorEastAsia" w:hAnsiTheme="minorHAnsi" w:cstheme="minorBidi"/>
          <w:caps w:val="0"/>
          <w:spacing w:val="0"/>
          <w:sz w:val="24"/>
          <w:lang w:val="tr-TR"/>
        </w:rPr>
      </w:pPr>
      <w:hyperlink w:anchor="_Toc212987395" w:history="1">
        <w:r w:rsidRPr="00E65686">
          <w:rPr>
            <w:rStyle w:val="Hyperlink"/>
            <w:spacing w:val="4"/>
            <w:lang w:val="tr-TR"/>
          </w:rPr>
          <w:t>Şekil 2-4 Rüzgar santrali projelerinin tipik kuruluşuna ilişkin genel açıklama</w:t>
        </w:r>
        <w:r w:rsidRPr="00E65686">
          <w:rPr>
            <w:webHidden/>
            <w:lang w:val="tr-TR"/>
          </w:rPr>
          <w:tab/>
        </w:r>
        <w:r w:rsidRPr="00E65686">
          <w:rPr>
            <w:webHidden/>
            <w:lang w:val="tr-TR"/>
          </w:rPr>
          <w:fldChar w:fldCharType="begin"/>
        </w:r>
        <w:r w:rsidRPr="00E65686">
          <w:rPr>
            <w:webHidden/>
            <w:lang w:val="tr-TR"/>
          </w:rPr>
          <w:instrText xml:space="preserve"> PAGEREF _Toc212987395 \h </w:instrText>
        </w:r>
        <w:r w:rsidRPr="00E65686">
          <w:rPr>
            <w:webHidden/>
            <w:lang w:val="tr-TR"/>
          </w:rPr>
        </w:r>
        <w:r w:rsidRPr="00E65686">
          <w:rPr>
            <w:webHidden/>
            <w:lang w:val="tr-TR"/>
          </w:rPr>
          <w:fldChar w:fldCharType="separate"/>
        </w:r>
        <w:r w:rsidR="005224AA">
          <w:rPr>
            <w:webHidden/>
            <w:lang w:val="tr-TR"/>
          </w:rPr>
          <w:t>10</w:t>
        </w:r>
        <w:r w:rsidRPr="00E65686">
          <w:rPr>
            <w:webHidden/>
            <w:lang w:val="tr-TR"/>
          </w:rPr>
          <w:fldChar w:fldCharType="end"/>
        </w:r>
      </w:hyperlink>
    </w:p>
    <w:p w14:paraId="3D392DFF" w14:textId="7F4DE283" w:rsidR="001D64DE" w:rsidRPr="00E65686" w:rsidRDefault="001D64DE">
      <w:pPr>
        <w:pStyle w:val="TableofFigures"/>
        <w:rPr>
          <w:rFonts w:asciiTheme="minorHAnsi" w:eastAsiaTheme="minorEastAsia" w:hAnsiTheme="minorHAnsi" w:cstheme="minorBidi"/>
          <w:caps w:val="0"/>
          <w:spacing w:val="0"/>
          <w:sz w:val="24"/>
          <w:lang w:val="tr-TR"/>
        </w:rPr>
      </w:pPr>
      <w:hyperlink w:anchor="_Toc212987396" w:history="1">
        <w:r w:rsidRPr="00E65686">
          <w:rPr>
            <w:rStyle w:val="Hyperlink"/>
            <w:lang w:val="tr-TR"/>
          </w:rPr>
          <w:t>Şekil 4-1 Erişim Yolu Düzenindeki Değişiklikler</w:t>
        </w:r>
        <w:r w:rsidRPr="00E65686">
          <w:rPr>
            <w:webHidden/>
            <w:lang w:val="tr-TR"/>
          </w:rPr>
          <w:tab/>
        </w:r>
        <w:r w:rsidRPr="00E65686">
          <w:rPr>
            <w:webHidden/>
            <w:lang w:val="tr-TR"/>
          </w:rPr>
          <w:fldChar w:fldCharType="begin"/>
        </w:r>
        <w:r w:rsidRPr="00E65686">
          <w:rPr>
            <w:webHidden/>
            <w:lang w:val="tr-TR"/>
          </w:rPr>
          <w:instrText xml:space="preserve"> PAGEREF _Toc212987396 \h </w:instrText>
        </w:r>
        <w:r w:rsidRPr="00E65686">
          <w:rPr>
            <w:webHidden/>
            <w:lang w:val="tr-TR"/>
          </w:rPr>
        </w:r>
        <w:r w:rsidRPr="00E65686">
          <w:rPr>
            <w:webHidden/>
            <w:lang w:val="tr-TR"/>
          </w:rPr>
          <w:fldChar w:fldCharType="separate"/>
        </w:r>
        <w:r w:rsidR="005224AA">
          <w:rPr>
            <w:webHidden/>
            <w:lang w:val="tr-TR"/>
          </w:rPr>
          <w:t>45</w:t>
        </w:r>
        <w:r w:rsidRPr="00E65686">
          <w:rPr>
            <w:webHidden/>
            <w:lang w:val="tr-TR"/>
          </w:rPr>
          <w:fldChar w:fldCharType="end"/>
        </w:r>
      </w:hyperlink>
    </w:p>
    <w:p w14:paraId="17A7ABEA" w14:textId="55A676AA" w:rsidR="0098013B" w:rsidRPr="00E65686" w:rsidRDefault="00533668" w:rsidP="0042629B">
      <w:pPr>
        <w:rPr>
          <w:lang w:val="tr-TR"/>
        </w:rPr>
      </w:pPr>
      <w:r w:rsidRPr="00E65686">
        <w:rPr>
          <w:rFonts w:ascii="Verdana" w:hAnsi="Verdana" w:cs="Times New Roman (Body CS)"/>
          <w:spacing w:val="6"/>
          <w:sz w:val="16"/>
          <w:lang w:val="tr-TR"/>
        </w:rPr>
        <w:fldChar w:fldCharType="end"/>
      </w:r>
    </w:p>
    <w:p w14:paraId="06CC31DC" w14:textId="1D4721E7" w:rsidR="00A90144" w:rsidRPr="00E65686" w:rsidRDefault="00DF7411" w:rsidP="00DF2925">
      <w:pPr>
        <w:pStyle w:val="TableTitle"/>
        <w:rPr>
          <w:szCs w:val="24"/>
          <w:lang w:val="tr-TR"/>
        </w:rPr>
      </w:pPr>
      <w:r w:rsidRPr="00E65686">
        <w:rPr>
          <w:szCs w:val="24"/>
          <w:lang w:val="tr-TR"/>
        </w:rPr>
        <w:t xml:space="preserve">Kısaltmalar </w:t>
      </w:r>
      <w:r w:rsidR="00152BD0" w:rsidRPr="00E65686">
        <w:rPr>
          <w:szCs w:val="24"/>
          <w:lang w:val="tr-TR"/>
        </w:rPr>
        <w:t>LİSTESİ</w:t>
      </w:r>
    </w:p>
    <w:p w14:paraId="47108F30" w14:textId="77777777" w:rsidR="00DF2925" w:rsidRPr="00E65686" w:rsidRDefault="00DF2925" w:rsidP="00082B23">
      <w:pPr>
        <w:pStyle w:val="Tabletextleft"/>
        <w:rPr>
          <w:lang w:val="tr-TR"/>
        </w:rPr>
      </w:pPr>
    </w:p>
    <w:tbl>
      <w:tblPr>
        <w:tblStyle w:val="ERMTable11"/>
        <w:tblW w:w="5000" w:type="pct"/>
        <w:tblLook w:val="0220" w:firstRow="1" w:lastRow="0" w:firstColumn="0" w:lastColumn="0" w:noHBand="1" w:noVBand="0"/>
      </w:tblPr>
      <w:tblGrid>
        <w:gridCol w:w="1339"/>
        <w:gridCol w:w="8294"/>
      </w:tblGrid>
      <w:tr w:rsidR="00A220A5" w:rsidRPr="00E65686" w14:paraId="0415CE10" w14:textId="77777777" w:rsidTr="787C1EAA">
        <w:trPr>
          <w:cnfStyle w:val="100000000000" w:firstRow="1" w:lastRow="0" w:firstColumn="0" w:lastColumn="0" w:oddVBand="0" w:evenVBand="0" w:oddHBand="0" w:evenHBand="0" w:firstRowFirstColumn="0" w:firstRowLastColumn="0" w:lastRowFirstColumn="0" w:lastRowLastColumn="0"/>
        </w:trPr>
        <w:tc>
          <w:tcPr>
            <w:tcW w:w="695" w:type="pct"/>
          </w:tcPr>
          <w:p w14:paraId="13D1C5A8" w14:textId="77777777" w:rsidR="00A220A5" w:rsidRPr="00E65686" w:rsidRDefault="00A220A5" w:rsidP="005224AA">
            <w:pPr>
              <w:spacing w:after="120" w:line="240" w:lineRule="auto"/>
              <w:rPr>
                <w:rFonts w:cs="Times New Roman (Body CS)"/>
                <w:spacing w:val="4"/>
                <w:sz w:val="18"/>
                <w:lang w:val="tr-TR"/>
              </w:rPr>
            </w:pPr>
            <w:r w:rsidRPr="00E65686">
              <w:rPr>
                <w:rFonts w:cs="Times New Roman (Body CS)"/>
                <w:spacing w:val="4"/>
                <w:sz w:val="18"/>
                <w:lang w:val="tr-TR"/>
              </w:rPr>
              <w:t>Kısaltma</w:t>
            </w:r>
          </w:p>
        </w:tc>
        <w:tc>
          <w:tcPr>
            <w:cnfStyle w:val="000001000000" w:firstRow="0" w:lastRow="0" w:firstColumn="0" w:lastColumn="0" w:oddVBand="0" w:evenVBand="1" w:oddHBand="0" w:evenHBand="0" w:firstRowFirstColumn="0" w:firstRowLastColumn="0" w:lastRowFirstColumn="0" w:lastRowLastColumn="0"/>
            <w:tcW w:w="4305" w:type="pct"/>
          </w:tcPr>
          <w:p w14:paraId="71988AE8" w14:textId="77777777" w:rsidR="00A220A5" w:rsidRPr="00E65686" w:rsidRDefault="00A220A5" w:rsidP="005224AA">
            <w:pPr>
              <w:spacing w:after="120" w:line="240" w:lineRule="auto"/>
              <w:rPr>
                <w:rFonts w:cs="Times New Roman (Body CS)"/>
                <w:spacing w:val="4"/>
                <w:sz w:val="18"/>
                <w:lang w:val="tr-TR"/>
              </w:rPr>
            </w:pPr>
            <w:r w:rsidRPr="00E65686">
              <w:rPr>
                <w:rFonts w:cs="Times New Roman (Body CS)"/>
                <w:spacing w:val="4"/>
                <w:sz w:val="18"/>
                <w:lang w:val="tr-TR"/>
              </w:rPr>
              <w:t>Açıklama</w:t>
            </w:r>
          </w:p>
        </w:tc>
      </w:tr>
      <w:tr w:rsidR="00A220A5" w:rsidRPr="00E65686" w14:paraId="09F7E3D0" w14:textId="77777777" w:rsidTr="787C1EAA">
        <w:tc>
          <w:tcPr>
            <w:tcW w:w="695" w:type="pct"/>
          </w:tcPr>
          <w:p w14:paraId="538EDEF4" w14:textId="77777777" w:rsidR="00A220A5" w:rsidRPr="00E65686" w:rsidRDefault="00A220A5" w:rsidP="005224AA">
            <w:pPr>
              <w:spacing w:after="120" w:line="240" w:lineRule="auto"/>
              <w:rPr>
                <w:rFonts w:cs="Times New Roman (Body CS)"/>
                <w:spacing w:val="4"/>
                <w:sz w:val="18"/>
                <w:lang w:val="tr-TR"/>
              </w:rPr>
            </w:pPr>
            <w:r w:rsidRPr="00E65686">
              <w:rPr>
                <w:rFonts w:cs="Times New Roman (Body CS)"/>
                <w:spacing w:val="4"/>
                <w:sz w:val="18"/>
                <w:lang w:val="tr-TR"/>
              </w:rPr>
              <w:t>ÇED</w:t>
            </w:r>
          </w:p>
        </w:tc>
        <w:tc>
          <w:tcPr>
            <w:cnfStyle w:val="000001000000" w:firstRow="0" w:lastRow="0" w:firstColumn="0" w:lastColumn="0" w:oddVBand="0" w:evenVBand="1" w:oddHBand="0" w:evenHBand="0" w:firstRowFirstColumn="0" w:firstRowLastColumn="0" w:lastRowFirstColumn="0" w:lastRowLastColumn="0"/>
            <w:tcW w:w="4305" w:type="pct"/>
          </w:tcPr>
          <w:p w14:paraId="2B0C17C0" w14:textId="77777777" w:rsidR="00A220A5" w:rsidRPr="00E65686" w:rsidRDefault="00A220A5" w:rsidP="005224AA">
            <w:pPr>
              <w:spacing w:after="120" w:line="240" w:lineRule="auto"/>
              <w:rPr>
                <w:rFonts w:cs="Times New Roman (Body CS)"/>
                <w:spacing w:val="4"/>
                <w:sz w:val="18"/>
                <w:lang w:val="tr-TR"/>
              </w:rPr>
            </w:pPr>
            <w:r w:rsidRPr="00E65686">
              <w:rPr>
                <w:rFonts w:cs="Times New Roman (Body CS)"/>
                <w:spacing w:val="4"/>
                <w:sz w:val="18"/>
                <w:lang w:val="tr-TR"/>
              </w:rPr>
              <w:t>Çevresel Etki Değerlendirmesi</w:t>
            </w:r>
          </w:p>
        </w:tc>
      </w:tr>
      <w:tr w:rsidR="00A220A5" w:rsidRPr="00E65686" w14:paraId="77A0DAE8" w14:textId="77777777" w:rsidTr="787C1EAA">
        <w:tc>
          <w:tcPr>
            <w:tcW w:w="695" w:type="pct"/>
          </w:tcPr>
          <w:p w14:paraId="05EB6BD9" w14:textId="77777777" w:rsidR="00A220A5" w:rsidRPr="00E65686" w:rsidRDefault="00A220A5" w:rsidP="005224AA">
            <w:pPr>
              <w:spacing w:after="120" w:line="240" w:lineRule="auto"/>
              <w:rPr>
                <w:rFonts w:cs="Times New Roman (Body CS)"/>
                <w:spacing w:val="4"/>
                <w:sz w:val="18"/>
                <w:lang w:val="tr-TR"/>
              </w:rPr>
            </w:pPr>
            <w:r w:rsidRPr="00E65686">
              <w:rPr>
                <w:rFonts w:cs="Times New Roman (Body CS)"/>
                <w:spacing w:val="4"/>
                <w:sz w:val="18"/>
                <w:lang w:val="tr-TR"/>
              </w:rPr>
              <w:t>Ç&amp;S</w:t>
            </w:r>
          </w:p>
        </w:tc>
        <w:tc>
          <w:tcPr>
            <w:cnfStyle w:val="000001000000" w:firstRow="0" w:lastRow="0" w:firstColumn="0" w:lastColumn="0" w:oddVBand="0" w:evenVBand="1" w:oddHBand="0" w:evenHBand="0" w:firstRowFirstColumn="0" w:firstRowLastColumn="0" w:lastRowFirstColumn="0" w:lastRowLastColumn="0"/>
            <w:tcW w:w="4305" w:type="pct"/>
          </w:tcPr>
          <w:p w14:paraId="339509AC" w14:textId="77777777" w:rsidR="00A220A5" w:rsidRPr="00E65686" w:rsidRDefault="00A220A5" w:rsidP="005224AA">
            <w:pPr>
              <w:spacing w:after="120" w:line="240" w:lineRule="auto"/>
              <w:rPr>
                <w:rFonts w:cs="Times New Roman (Body CS)"/>
                <w:spacing w:val="4"/>
                <w:sz w:val="18"/>
                <w:lang w:val="tr-TR"/>
              </w:rPr>
            </w:pPr>
            <w:r w:rsidRPr="00E65686">
              <w:rPr>
                <w:rFonts w:cs="Times New Roman (Body CS)"/>
                <w:spacing w:val="4"/>
                <w:sz w:val="18"/>
                <w:lang w:val="tr-TR"/>
              </w:rPr>
              <w:t>Çevresel &amp; Sosyal</w:t>
            </w:r>
          </w:p>
        </w:tc>
      </w:tr>
      <w:tr w:rsidR="00A220A5" w:rsidRPr="00627730" w14:paraId="7C76E1FB" w14:textId="77777777" w:rsidTr="787C1EAA">
        <w:tc>
          <w:tcPr>
            <w:tcW w:w="695" w:type="pct"/>
          </w:tcPr>
          <w:p w14:paraId="70FAE4CC" w14:textId="77777777" w:rsidR="00A220A5" w:rsidRPr="00E65686" w:rsidRDefault="00A220A5" w:rsidP="005224AA">
            <w:pPr>
              <w:spacing w:after="120" w:line="240" w:lineRule="auto"/>
              <w:rPr>
                <w:rFonts w:cs="Times New Roman (Body CS)"/>
                <w:spacing w:val="4"/>
                <w:sz w:val="18"/>
                <w:lang w:val="tr-TR"/>
              </w:rPr>
            </w:pPr>
            <w:r w:rsidRPr="00E65686">
              <w:rPr>
                <w:rFonts w:cs="Times New Roman (Body CS)"/>
                <w:spacing w:val="4"/>
                <w:sz w:val="18"/>
                <w:lang w:val="tr-TR"/>
              </w:rPr>
              <w:t>ÇSED</w:t>
            </w:r>
          </w:p>
        </w:tc>
        <w:tc>
          <w:tcPr>
            <w:cnfStyle w:val="000001000000" w:firstRow="0" w:lastRow="0" w:firstColumn="0" w:lastColumn="0" w:oddVBand="0" w:evenVBand="1" w:oddHBand="0" w:evenHBand="0" w:firstRowFirstColumn="0" w:firstRowLastColumn="0" w:lastRowFirstColumn="0" w:lastRowLastColumn="0"/>
            <w:tcW w:w="4305" w:type="pct"/>
          </w:tcPr>
          <w:p w14:paraId="64286350" w14:textId="77777777" w:rsidR="00A220A5" w:rsidRPr="00E65686" w:rsidRDefault="00A220A5" w:rsidP="005224AA">
            <w:pPr>
              <w:spacing w:after="120" w:line="240" w:lineRule="auto"/>
              <w:rPr>
                <w:rFonts w:cs="Times New Roman (Body CS)"/>
                <w:spacing w:val="4"/>
                <w:sz w:val="18"/>
                <w:lang w:val="tr-TR"/>
              </w:rPr>
            </w:pPr>
            <w:r w:rsidRPr="00E65686">
              <w:rPr>
                <w:rFonts w:cs="Times New Roman (Body CS)"/>
                <w:spacing w:val="4"/>
                <w:sz w:val="18"/>
                <w:lang w:val="tr-TR"/>
              </w:rPr>
              <w:t>Çevresel ve Sosyal Etki Değerlendirmesi</w:t>
            </w:r>
          </w:p>
        </w:tc>
      </w:tr>
      <w:tr w:rsidR="00A220A5" w:rsidRPr="00627730" w14:paraId="12AA6F46" w14:textId="77777777" w:rsidTr="787C1EAA">
        <w:tc>
          <w:tcPr>
            <w:tcW w:w="695" w:type="pct"/>
          </w:tcPr>
          <w:p w14:paraId="77C845ED" w14:textId="77777777" w:rsidR="00A220A5" w:rsidRPr="00E65686" w:rsidRDefault="00A220A5" w:rsidP="005224AA">
            <w:pPr>
              <w:spacing w:after="120" w:line="240" w:lineRule="auto"/>
              <w:rPr>
                <w:rFonts w:cs="Times New Roman (Body CS)"/>
                <w:spacing w:val="4"/>
                <w:sz w:val="18"/>
                <w:szCs w:val="18"/>
                <w:lang w:val="tr-TR"/>
              </w:rPr>
            </w:pPr>
            <w:r w:rsidRPr="00E65686">
              <w:rPr>
                <w:sz w:val="18"/>
                <w:szCs w:val="18"/>
                <w:lang w:val="tr-TR"/>
              </w:rPr>
              <w:t>ÇŞİDB</w:t>
            </w:r>
          </w:p>
        </w:tc>
        <w:tc>
          <w:tcPr>
            <w:cnfStyle w:val="000001000000" w:firstRow="0" w:lastRow="0" w:firstColumn="0" w:lastColumn="0" w:oddVBand="0" w:evenVBand="1" w:oddHBand="0" w:evenHBand="0" w:firstRowFirstColumn="0" w:firstRowLastColumn="0" w:lastRowFirstColumn="0" w:lastRowLastColumn="0"/>
            <w:tcW w:w="4305" w:type="pct"/>
          </w:tcPr>
          <w:p w14:paraId="592F9D17" w14:textId="77777777" w:rsidR="00A220A5" w:rsidRPr="00E65686" w:rsidRDefault="00A220A5" w:rsidP="005224AA">
            <w:pPr>
              <w:spacing w:after="120" w:line="240" w:lineRule="auto"/>
              <w:rPr>
                <w:rFonts w:cs="Times New Roman (Body CS)"/>
                <w:spacing w:val="4"/>
                <w:sz w:val="18"/>
                <w:lang w:val="tr-TR"/>
              </w:rPr>
            </w:pPr>
            <w:r w:rsidRPr="00E65686">
              <w:rPr>
                <w:rFonts w:cs="Times New Roman (Body CS)"/>
                <w:spacing w:val="4"/>
                <w:sz w:val="18"/>
                <w:lang w:val="tr-TR"/>
              </w:rPr>
              <w:t>Çevre, Şehircilik ve İklim Değişikliği Bakanlığı</w:t>
            </w:r>
          </w:p>
        </w:tc>
      </w:tr>
      <w:tr w:rsidR="00A220A5" w:rsidRPr="00E65686" w14:paraId="5202FC23" w14:textId="77777777" w:rsidTr="787C1EAA">
        <w:tc>
          <w:tcPr>
            <w:tcW w:w="695" w:type="pct"/>
          </w:tcPr>
          <w:p w14:paraId="2F7B83D5" w14:textId="77777777" w:rsidR="00A220A5" w:rsidRPr="00E65686" w:rsidRDefault="00A220A5" w:rsidP="005224AA">
            <w:pPr>
              <w:spacing w:after="120" w:line="240" w:lineRule="auto"/>
              <w:rPr>
                <w:sz w:val="18"/>
                <w:szCs w:val="18"/>
                <w:lang w:val="tr-TR"/>
              </w:rPr>
            </w:pPr>
            <w:r w:rsidRPr="00E65686">
              <w:rPr>
                <w:rFonts w:cs="Times New Roman (Body CS)"/>
                <w:spacing w:val="4"/>
                <w:sz w:val="18"/>
                <w:lang w:val="tr-TR"/>
              </w:rPr>
              <w:t>ÇSYS</w:t>
            </w:r>
          </w:p>
        </w:tc>
        <w:tc>
          <w:tcPr>
            <w:cnfStyle w:val="000001000000" w:firstRow="0" w:lastRow="0" w:firstColumn="0" w:lastColumn="0" w:oddVBand="0" w:evenVBand="1" w:oddHBand="0" w:evenHBand="0" w:firstRowFirstColumn="0" w:firstRowLastColumn="0" w:lastRowFirstColumn="0" w:lastRowLastColumn="0"/>
            <w:tcW w:w="4305" w:type="pct"/>
          </w:tcPr>
          <w:p w14:paraId="307D4D15" w14:textId="77777777" w:rsidR="00A220A5" w:rsidRPr="00E65686" w:rsidRDefault="00A220A5" w:rsidP="005224AA">
            <w:pPr>
              <w:spacing w:after="120" w:line="240" w:lineRule="auto"/>
              <w:rPr>
                <w:rFonts w:cs="Times New Roman (Body CS)"/>
                <w:spacing w:val="4"/>
                <w:sz w:val="18"/>
                <w:lang w:val="tr-TR"/>
              </w:rPr>
            </w:pPr>
            <w:r w:rsidRPr="00E65686">
              <w:rPr>
                <w:rFonts w:cs="Times New Roman (Body CS)"/>
                <w:spacing w:val="4"/>
                <w:sz w:val="18"/>
                <w:lang w:val="tr-TR"/>
              </w:rPr>
              <w:t>Çevresel ve Sosyal Yönetim Sistemi</w:t>
            </w:r>
          </w:p>
        </w:tc>
      </w:tr>
      <w:tr w:rsidR="00A220A5" w:rsidRPr="00627730" w14:paraId="4EDD2FE1" w14:textId="77777777" w:rsidTr="787C1EAA">
        <w:tc>
          <w:tcPr>
            <w:tcW w:w="695" w:type="pct"/>
          </w:tcPr>
          <w:p w14:paraId="578FBEED" w14:textId="77777777" w:rsidR="00A220A5" w:rsidRPr="00E65686" w:rsidRDefault="00A220A5" w:rsidP="005224AA">
            <w:pPr>
              <w:spacing w:after="120" w:line="240" w:lineRule="auto"/>
              <w:rPr>
                <w:sz w:val="18"/>
                <w:szCs w:val="18"/>
                <w:lang w:val="tr-TR"/>
              </w:rPr>
            </w:pPr>
            <w:r w:rsidRPr="00E65686">
              <w:rPr>
                <w:rFonts w:cs="Times New Roman (Body CS)"/>
                <w:spacing w:val="4"/>
                <w:sz w:val="18"/>
                <w:lang w:val="tr-TR"/>
              </w:rPr>
              <w:t>EBRD</w:t>
            </w:r>
          </w:p>
        </w:tc>
        <w:tc>
          <w:tcPr>
            <w:cnfStyle w:val="000001000000" w:firstRow="0" w:lastRow="0" w:firstColumn="0" w:lastColumn="0" w:oddVBand="0" w:evenVBand="1" w:oddHBand="0" w:evenHBand="0" w:firstRowFirstColumn="0" w:firstRowLastColumn="0" w:lastRowFirstColumn="0" w:lastRowLastColumn="0"/>
            <w:tcW w:w="4305" w:type="pct"/>
          </w:tcPr>
          <w:p w14:paraId="409C7FBC" w14:textId="77777777" w:rsidR="00A220A5" w:rsidRPr="00E65686" w:rsidRDefault="00A220A5" w:rsidP="005224AA">
            <w:pPr>
              <w:spacing w:after="120" w:line="240" w:lineRule="auto"/>
              <w:rPr>
                <w:rFonts w:cs="Times New Roman (Body CS)"/>
                <w:spacing w:val="4"/>
                <w:sz w:val="18"/>
                <w:szCs w:val="18"/>
                <w:lang w:val="tr-TR"/>
              </w:rPr>
            </w:pPr>
            <w:r w:rsidRPr="787C1EAA">
              <w:rPr>
                <w:rFonts w:cs="Times New Roman (Body CS)"/>
                <w:spacing w:val="4"/>
                <w:sz w:val="18"/>
                <w:szCs w:val="18"/>
                <w:lang w:val="tr-TR"/>
              </w:rPr>
              <w:t>Avrupa İmar ve Kalkınma Bankası</w:t>
            </w:r>
          </w:p>
        </w:tc>
      </w:tr>
      <w:tr w:rsidR="00A220A5" w:rsidRPr="00E65686" w14:paraId="5D4F9388" w14:textId="77777777" w:rsidTr="787C1EAA">
        <w:tc>
          <w:tcPr>
            <w:tcW w:w="695" w:type="pct"/>
          </w:tcPr>
          <w:p w14:paraId="1682A9C0" w14:textId="77777777" w:rsidR="00A220A5" w:rsidRPr="00E65686" w:rsidRDefault="00A220A5" w:rsidP="005224AA">
            <w:pPr>
              <w:spacing w:after="120" w:line="240" w:lineRule="auto"/>
              <w:rPr>
                <w:rFonts w:cs="Times New Roman (Body CS)"/>
                <w:spacing w:val="4"/>
                <w:sz w:val="18"/>
                <w:lang w:val="tr-TR"/>
              </w:rPr>
            </w:pPr>
            <w:r w:rsidRPr="00E65686">
              <w:rPr>
                <w:rFonts w:cs="Times New Roman (Body CS)"/>
                <w:spacing w:val="4"/>
                <w:sz w:val="18"/>
                <w:lang w:val="tr-TR"/>
              </w:rPr>
              <w:t>EIB</w:t>
            </w:r>
          </w:p>
        </w:tc>
        <w:tc>
          <w:tcPr>
            <w:cnfStyle w:val="000001000000" w:firstRow="0" w:lastRow="0" w:firstColumn="0" w:lastColumn="0" w:oddVBand="0" w:evenVBand="1" w:oddHBand="0" w:evenHBand="0" w:firstRowFirstColumn="0" w:firstRowLastColumn="0" w:lastRowFirstColumn="0" w:lastRowLastColumn="0"/>
            <w:tcW w:w="4305" w:type="pct"/>
          </w:tcPr>
          <w:p w14:paraId="2DB6EA84" w14:textId="77777777" w:rsidR="00A220A5" w:rsidRPr="00E65686" w:rsidRDefault="00A220A5" w:rsidP="005224AA">
            <w:pPr>
              <w:spacing w:after="120" w:line="240" w:lineRule="auto"/>
              <w:rPr>
                <w:rFonts w:cs="Times New Roman (Body CS)"/>
                <w:spacing w:val="4"/>
                <w:sz w:val="18"/>
                <w:lang w:val="tr-TR"/>
              </w:rPr>
            </w:pPr>
            <w:r w:rsidRPr="00E65686">
              <w:rPr>
                <w:rFonts w:cs="Times New Roman (Body CS)"/>
                <w:spacing w:val="4"/>
                <w:sz w:val="18"/>
                <w:lang w:val="tr-TR"/>
              </w:rPr>
              <w:t>Avrupa Yatırım Bankası</w:t>
            </w:r>
          </w:p>
        </w:tc>
      </w:tr>
      <w:tr w:rsidR="00A220A5" w:rsidRPr="00E65686" w14:paraId="19530A91" w14:textId="77777777" w:rsidTr="787C1EAA">
        <w:tc>
          <w:tcPr>
            <w:tcW w:w="695" w:type="pct"/>
          </w:tcPr>
          <w:p w14:paraId="50DBB07B" w14:textId="77777777" w:rsidR="00A220A5" w:rsidRPr="00E65686" w:rsidRDefault="00A220A5" w:rsidP="005224AA">
            <w:pPr>
              <w:spacing w:after="120" w:line="240" w:lineRule="auto"/>
              <w:rPr>
                <w:rFonts w:cs="Times New Roman (Body CS)"/>
                <w:spacing w:val="4"/>
                <w:sz w:val="18"/>
                <w:lang w:val="tr-TR"/>
              </w:rPr>
            </w:pPr>
            <w:r w:rsidRPr="00E65686">
              <w:rPr>
                <w:rFonts w:cs="Times New Roman (Body CS)"/>
                <w:spacing w:val="4"/>
                <w:sz w:val="18"/>
                <w:lang w:val="tr-TR"/>
              </w:rPr>
              <w:t>EİH</w:t>
            </w:r>
          </w:p>
        </w:tc>
        <w:tc>
          <w:tcPr>
            <w:cnfStyle w:val="000001000000" w:firstRow="0" w:lastRow="0" w:firstColumn="0" w:lastColumn="0" w:oddVBand="0" w:evenVBand="1" w:oddHBand="0" w:evenHBand="0" w:firstRowFirstColumn="0" w:firstRowLastColumn="0" w:lastRowFirstColumn="0" w:lastRowLastColumn="0"/>
            <w:tcW w:w="4305" w:type="pct"/>
          </w:tcPr>
          <w:p w14:paraId="170E43FD" w14:textId="77777777" w:rsidR="00A220A5" w:rsidRPr="00E65686" w:rsidRDefault="00A220A5" w:rsidP="005224AA">
            <w:pPr>
              <w:spacing w:after="120" w:line="240" w:lineRule="auto"/>
              <w:rPr>
                <w:rFonts w:cs="Times New Roman (Body CS)"/>
                <w:spacing w:val="4"/>
                <w:sz w:val="18"/>
                <w:lang w:val="tr-TR"/>
              </w:rPr>
            </w:pPr>
            <w:r w:rsidRPr="00E65686">
              <w:rPr>
                <w:rFonts w:cs="Times New Roman (Body CS)"/>
                <w:spacing w:val="4"/>
                <w:sz w:val="18"/>
                <w:lang w:val="tr-TR"/>
              </w:rPr>
              <w:t>Enerji İletim Hattı</w:t>
            </w:r>
          </w:p>
        </w:tc>
      </w:tr>
      <w:tr w:rsidR="00A220A5" w:rsidRPr="00E65686" w14:paraId="058F158E" w14:textId="77777777" w:rsidTr="787C1EAA">
        <w:tc>
          <w:tcPr>
            <w:tcW w:w="695" w:type="pct"/>
          </w:tcPr>
          <w:p w14:paraId="21C9255C" w14:textId="77777777" w:rsidR="00A220A5" w:rsidRPr="00E65686" w:rsidRDefault="00A220A5" w:rsidP="005224AA">
            <w:pPr>
              <w:spacing w:after="120" w:line="240" w:lineRule="auto"/>
              <w:rPr>
                <w:rFonts w:cs="Times New Roman (Body CS)"/>
                <w:spacing w:val="4"/>
                <w:sz w:val="18"/>
                <w:lang w:val="tr-TR"/>
              </w:rPr>
            </w:pPr>
            <w:r w:rsidRPr="00E65686">
              <w:rPr>
                <w:rFonts w:cs="Times New Roman (Body CS)"/>
                <w:spacing w:val="4"/>
                <w:sz w:val="18"/>
                <w:lang w:val="tr-TR"/>
              </w:rPr>
              <w:t>ERM</w:t>
            </w:r>
          </w:p>
        </w:tc>
        <w:tc>
          <w:tcPr>
            <w:cnfStyle w:val="000001000000" w:firstRow="0" w:lastRow="0" w:firstColumn="0" w:lastColumn="0" w:oddVBand="0" w:evenVBand="1" w:oddHBand="0" w:evenHBand="0" w:firstRowFirstColumn="0" w:firstRowLastColumn="0" w:lastRowFirstColumn="0" w:lastRowLastColumn="0"/>
            <w:tcW w:w="4305" w:type="pct"/>
          </w:tcPr>
          <w:p w14:paraId="3CAAF53E" w14:textId="77777777" w:rsidR="00A220A5" w:rsidRPr="00E65686" w:rsidRDefault="00A220A5" w:rsidP="005224AA">
            <w:pPr>
              <w:spacing w:after="120" w:line="240" w:lineRule="auto"/>
              <w:rPr>
                <w:rFonts w:cs="Times New Roman (Body CS)"/>
                <w:spacing w:val="4"/>
                <w:sz w:val="18"/>
                <w:lang w:val="tr-TR"/>
              </w:rPr>
            </w:pPr>
            <w:r w:rsidRPr="00E65686">
              <w:rPr>
                <w:rFonts w:cs="Times New Roman (Body CS)"/>
                <w:spacing w:val="4"/>
                <w:sz w:val="18"/>
                <w:lang w:val="tr-TR"/>
              </w:rPr>
              <w:t>Environmental Resources Management GmbH</w:t>
            </w:r>
          </w:p>
        </w:tc>
      </w:tr>
      <w:tr w:rsidR="00A220A5" w:rsidRPr="00E65686" w14:paraId="36EA83A2" w14:textId="77777777" w:rsidTr="787C1EAA">
        <w:tc>
          <w:tcPr>
            <w:tcW w:w="695" w:type="pct"/>
          </w:tcPr>
          <w:p w14:paraId="5D3AADBE" w14:textId="77777777" w:rsidR="00A220A5" w:rsidRPr="00E65686" w:rsidRDefault="00A220A5" w:rsidP="005224AA">
            <w:pPr>
              <w:spacing w:after="120" w:line="240" w:lineRule="auto"/>
              <w:rPr>
                <w:rFonts w:cs="Times New Roman (Body CS)"/>
                <w:spacing w:val="4"/>
                <w:sz w:val="18"/>
                <w:lang w:val="tr-TR"/>
              </w:rPr>
            </w:pPr>
            <w:r w:rsidRPr="00E65686">
              <w:rPr>
                <w:rFonts w:cs="Times New Roman (Body CS)"/>
                <w:spacing w:val="4"/>
                <w:sz w:val="18"/>
                <w:lang w:val="tr-TR"/>
              </w:rPr>
              <w:t>IFC</w:t>
            </w:r>
          </w:p>
        </w:tc>
        <w:tc>
          <w:tcPr>
            <w:cnfStyle w:val="000001000000" w:firstRow="0" w:lastRow="0" w:firstColumn="0" w:lastColumn="0" w:oddVBand="0" w:evenVBand="1" w:oddHBand="0" w:evenHBand="0" w:firstRowFirstColumn="0" w:firstRowLastColumn="0" w:lastRowFirstColumn="0" w:lastRowLastColumn="0"/>
            <w:tcW w:w="4305" w:type="pct"/>
          </w:tcPr>
          <w:p w14:paraId="2F2844F7" w14:textId="77777777" w:rsidR="00A220A5" w:rsidRPr="00E65686" w:rsidRDefault="00A220A5" w:rsidP="005224AA">
            <w:pPr>
              <w:spacing w:after="120" w:line="240" w:lineRule="auto"/>
              <w:rPr>
                <w:rFonts w:cs="Times New Roman (Body CS)"/>
                <w:spacing w:val="4"/>
                <w:sz w:val="18"/>
                <w:lang w:val="tr-TR"/>
              </w:rPr>
            </w:pPr>
            <w:r w:rsidRPr="00E65686">
              <w:rPr>
                <w:rFonts w:cs="Times New Roman (Body CS)"/>
                <w:spacing w:val="4"/>
                <w:sz w:val="18"/>
                <w:lang w:val="tr-TR"/>
              </w:rPr>
              <w:t>Uluslararası Finans Kurumu</w:t>
            </w:r>
          </w:p>
        </w:tc>
      </w:tr>
      <w:tr w:rsidR="00A220A5" w:rsidRPr="00E65686" w14:paraId="185FDDBD" w14:textId="77777777" w:rsidTr="787C1EAA">
        <w:tc>
          <w:tcPr>
            <w:tcW w:w="695" w:type="pct"/>
          </w:tcPr>
          <w:p w14:paraId="5DC8B7C4" w14:textId="77777777" w:rsidR="00A220A5" w:rsidRPr="00E65686" w:rsidRDefault="00A220A5" w:rsidP="005224AA">
            <w:pPr>
              <w:spacing w:after="120" w:line="240" w:lineRule="auto"/>
              <w:rPr>
                <w:rFonts w:cs="Times New Roman (Body CS)"/>
                <w:spacing w:val="4"/>
                <w:sz w:val="18"/>
                <w:lang w:val="tr-TR"/>
              </w:rPr>
            </w:pPr>
            <w:r w:rsidRPr="00E65686">
              <w:rPr>
                <w:rFonts w:cs="Times New Roman (Body CS)"/>
                <w:spacing w:val="4"/>
                <w:sz w:val="18"/>
                <w:lang w:val="tr-TR"/>
              </w:rPr>
              <w:t>IFI</w:t>
            </w:r>
          </w:p>
        </w:tc>
        <w:tc>
          <w:tcPr>
            <w:cnfStyle w:val="000001000000" w:firstRow="0" w:lastRow="0" w:firstColumn="0" w:lastColumn="0" w:oddVBand="0" w:evenVBand="1" w:oddHBand="0" w:evenHBand="0" w:firstRowFirstColumn="0" w:firstRowLastColumn="0" w:lastRowFirstColumn="0" w:lastRowLastColumn="0"/>
            <w:tcW w:w="4305" w:type="pct"/>
          </w:tcPr>
          <w:p w14:paraId="783EB2D7" w14:textId="77777777" w:rsidR="00A220A5" w:rsidRPr="00E65686" w:rsidRDefault="00A220A5" w:rsidP="005224AA">
            <w:pPr>
              <w:spacing w:after="120" w:line="240" w:lineRule="auto"/>
              <w:rPr>
                <w:rFonts w:cs="Times New Roman (Body CS)"/>
                <w:spacing w:val="4"/>
                <w:sz w:val="18"/>
                <w:lang w:val="tr-TR"/>
              </w:rPr>
            </w:pPr>
            <w:r w:rsidRPr="00E65686">
              <w:rPr>
                <w:rFonts w:cs="Times New Roman (Body CS)"/>
                <w:spacing w:val="4"/>
                <w:sz w:val="18"/>
                <w:lang w:val="tr-TR"/>
              </w:rPr>
              <w:t>Uluslararası Finans Kuruluşları</w:t>
            </w:r>
          </w:p>
        </w:tc>
      </w:tr>
      <w:tr w:rsidR="00A220A5" w:rsidRPr="00E65686" w14:paraId="0755168F" w14:textId="77777777" w:rsidTr="787C1EAA">
        <w:tc>
          <w:tcPr>
            <w:tcW w:w="695" w:type="pct"/>
          </w:tcPr>
          <w:p w14:paraId="30CA6A69" w14:textId="77777777" w:rsidR="00A220A5" w:rsidRPr="00E65686" w:rsidRDefault="00A220A5" w:rsidP="005224AA">
            <w:pPr>
              <w:spacing w:after="120" w:line="240" w:lineRule="auto"/>
              <w:rPr>
                <w:rFonts w:cs="Times New Roman (Body CS)"/>
                <w:spacing w:val="4"/>
                <w:sz w:val="18"/>
                <w:lang w:val="tr-TR"/>
              </w:rPr>
            </w:pPr>
            <w:r w:rsidRPr="00E65686">
              <w:rPr>
                <w:rFonts w:cs="Times New Roman (Body CS)"/>
                <w:spacing w:val="4"/>
                <w:sz w:val="18"/>
                <w:lang w:val="tr-TR"/>
              </w:rPr>
              <w:t>Müşteri</w:t>
            </w:r>
          </w:p>
        </w:tc>
        <w:tc>
          <w:tcPr>
            <w:cnfStyle w:val="000001000000" w:firstRow="0" w:lastRow="0" w:firstColumn="0" w:lastColumn="0" w:oddVBand="0" w:evenVBand="1" w:oddHBand="0" w:evenHBand="0" w:firstRowFirstColumn="0" w:firstRowLastColumn="0" w:lastRowFirstColumn="0" w:lastRowLastColumn="0"/>
            <w:tcW w:w="4305" w:type="pct"/>
          </w:tcPr>
          <w:p w14:paraId="6061144F" w14:textId="77777777" w:rsidR="00A220A5" w:rsidRPr="00E65686" w:rsidRDefault="00A220A5" w:rsidP="005224AA">
            <w:pPr>
              <w:spacing w:after="120" w:line="240" w:lineRule="auto"/>
              <w:rPr>
                <w:rFonts w:cs="Times New Roman (Body CS)"/>
                <w:spacing w:val="4"/>
                <w:sz w:val="18"/>
                <w:lang w:val="tr-TR"/>
              </w:rPr>
            </w:pPr>
            <w:r w:rsidRPr="00E65686">
              <w:rPr>
                <w:rFonts w:cs="Times New Roman (Body CS)"/>
                <w:spacing w:val="4"/>
                <w:sz w:val="18"/>
                <w:lang w:val="tr-TR"/>
              </w:rPr>
              <w:t>Enerjisa Enerji Üretim A.Ş.</w:t>
            </w:r>
          </w:p>
        </w:tc>
      </w:tr>
      <w:tr w:rsidR="00A220A5" w:rsidRPr="00E65686" w14:paraId="38F60E5A" w14:textId="77777777" w:rsidTr="787C1EAA">
        <w:tc>
          <w:tcPr>
            <w:tcW w:w="695" w:type="pct"/>
          </w:tcPr>
          <w:p w14:paraId="664F2917" w14:textId="77777777" w:rsidR="00A220A5" w:rsidRPr="00E65686" w:rsidRDefault="72192DEC" w:rsidP="005224AA">
            <w:pPr>
              <w:spacing w:after="120" w:line="240" w:lineRule="auto"/>
              <w:rPr>
                <w:rFonts w:cs="Times New Roman (Body CS)"/>
                <w:spacing w:val="4"/>
                <w:sz w:val="18"/>
                <w:szCs w:val="18"/>
                <w:lang w:val="tr-TR"/>
              </w:rPr>
            </w:pPr>
            <w:r w:rsidRPr="787C1EAA">
              <w:rPr>
                <w:rFonts w:cs="Times New Roman (Body CS)"/>
                <w:spacing w:val="4"/>
                <w:sz w:val="18"/>
                <w:szCs w:val="18"/>
                <w:lang w:val="tr-TR"/>
              </w:rPr>
              <w:t>UKB</w:t>
            </w:r>
          </w:p>
        </w:tc>
        <w:tc>
          <w:tcPr>
            <w:cnfStyle w:val="000001000000" w:firstRow="0" w:lastRow="0" w:firstColumn="0" w:lastColumn="0" w:oddVBand="0" w:evenVBand="1" w:oddHBand="0" w:evenHBand="0" w:firstRowFirstColumn="0" w:firstRowLastColumn="0" w:lastRowFirstColumn="0" w:lastRowLastColumn="0"/>
            <w:tcW w:w="4305" w:type="pct"/>
          </w:tcPr>
          <w:p w14:paraId="05E83997" w14:textId="77777777" w:rsidR="00A220A5" w:rsidRPr="00E65686" w:rsidRDefault="72192DEC" w:rsidP="005224AA">
            <w:pPr>
              <w:spacing w:after="120" w:line="240" w:lineRule="auto"/>
              <w:rPr>
                <w:rFonts w:cs="Times New Roman (Body CS)"/>
                <w:spacing w:val="4"/>
                <w:sz w:val="18"/>
                <w:szCs w:val="18"/>
                <w:lang w:val="tr-TR"/>
              </w:rPr>
            </w:pPr>
            <w:r w:rsidRPr="787C1EAA">
              <w:rPr>
                <w:rFonts w:cs="Times New Roman (Body CS)"/>
                <w:spacing w:val="4"/>
                <w:sz w:val="18"/>
                <w:szCs w:val="18"/>
                <w:lang w:val="tr-TR"/>
              </w:rPr>
              <w:t>Ulusal Katkı Beyanları</w:t>
            </w:r>
          </w:p>
        </w:tc>
      </w:tr>
      <w:tr w:rsidR="00A220A5" w:rsidRPr="00E65686" w14:paraId="344DCFD9" w14:textId="77777777" w:rsidTr="787C1EAA">
        <w:tc>
          <w:tcPr>
            <w:tcW w:w="695" w:type="pct"/>
          </w:tcPr>
          <w:p w14:paraId="52916AE3" w14:textId="77777777" w:rsidR="00A220A5" w:rsidRPr="00E65686" w:rsidRDefault="00A220A5" w:rsidP="005224AA">
            <w:pPr>
              <w:spacing w:after="120" w:line="240" w:lineRule="auto"/>
              <w:rPr>
                <w:rFonts w:cs="Times New Roman (Body CS)"/>
                <w:spacing w:val="4"/>
                <w:sz w:val="18"/>
                <w:lang w:val="tr-TR"/>
              </w:rPr>
            </w:pPr>
            <w:r w:rsidRPr="00E65686">
              <w:rPr>
                <w:rFonts w:cs="Times New Roman (Body CS)"/>
                <w:spacing w:val="4"/>
                <w:sz w:val="18"/>
                <w:lang w:val="tr-TR"/>
              </w:rPr>
              <w:t>PS</w:t>
            </w:r>
          </w:p>
        </w:tc>
        <w:tc>
          <w:tcPr>
            <w:cnfStyle w:val="000001000000" w:firstRow="0" w:lastRow="0" w:firstColumn="0" w:lastColumn="0" w:oddVBand="0" w:evenVBand="1" w:oddHBand="0" w:evenHBand="0" w:firstRowFirstColumn="0" w:firstRowLastColumn="0" w:lastRowFirstColumn="0" w:lastRowLastColumn="0"/>
            <w:tcW w:w="4305" w:type="pct"/>
          </w:tcPr>
          <w:p w14:paraId="2FBE584A" w14:textId="77777777" w:rsidR="00A220A5" w:rsidRPr="00E65686" w:rsidRDefault="00A220A5" w:rsidP="005224AA">
            <w:pPr>
              <w:spacing w:after="120" w:line="240" w:lineRule="auto"/>
              <w:rPr>
                <w:rFonts w:cs="Times New Roman (Body CS)"/>
                <w:spacing w:val="4"/>
                <w:sz w:val="18"/>
                <w:lang w:val="tr-TR"/>
              </w:rPr>
            </w:pPr>
            <w:r w:rsidRPr="00E65686">
              <w:rPr>
                <w:rFonts w:cs="Times New Roman (Body CS)"/>
                <w:spacing w:val="4"/>
                <w:sz w:val="18"/>
                <w:lang w:val="tr-TR"/>
              </w:rPr>
              <w:t>Performans Standartları</w:t>
            </w:r>
          </w:p>
        </w:tc>
      </w:tr>
      <w:tr w:rsidR="00A220A5" w:rsidRPr="00E65686" w14:paraId="6F064BE4" w14:textId="77777777" w:rsidTr="787C1EAA">
        <w:tc>
          <w:tcPr>
            <w:tcW w:w="695" w:type="pct"/>
          </w:tcPr>
          <w:p w14:paraId="282B7DD1" w14:textId="77777777" w:rsidR="00A220A5" w:rsidRPr="00E65686" w:rsidRDefault="00A220A5" w:rsidP="005224AA">
            <w:pPr>
              <w:spacing w:after="120" w:line="240" w:lineRule="auto"/>
              <w:rPr>
                <w:rFonts w:cs="Times New Roman (Body CS)"/>
                <w:spacing w:val="4"/>
                <w:sz w:val="18"/>
                <w:lang w:val="tr-TR"/>
              </w:rPr>
            </w:pPr>
            <w:r w:rsidRPr="00E65686">
              <w:rPr>
                <w:rFonts w:cs="Times New Roman (Body CS)"/>
                <w:spacing w:val="4"/>
                <w:sz w:val="18"/>
                <w:lang w:val="tr-TR"/>
              </w:rPr>
              <w:t>PKP</w:t>
            </w:r>
          </w:p>
        </w:tc>
        <w:tc>
          <w:tcPr>
            <w:cnfStyle w:val="000001000000" w:firstRow="0" w:lastRow="0" w:firstColumn="0" w:lastColumn="0" w:oddVBand="0" w:evenVBand="1" w:oddHBand="0" w:evenHBand="0" w:firstRowFirstColumn="0" w:firstRowLastColumn="0" w:lastRowFirstColumn="0" w:lastRowLastColumn="0"/>
            <w:tcW w:w="4305" w:type="pct"/>
          </w:tcPr>
          <w:p w14:paraId="2786876E" w14:textId="77777777" w:rsidR="00A220A5" w:rsidRPr="00E65686" w:rsidRDefault="00A220A5" w:rsidP="005224AA">
            <w:pPr>
              <w:spacing w:after="120" w:line="240" w:lineRule="auto"/>
              <w:rPr>
                <w:rFonts w:cs="Times New Roman (Body CS)"/>
                <w:spacing w:val="4"/>
                <w:sz w:val="18"/>
                <w:lang w:val="tr-TR"/>
              </w:rPr>
            </w:pPr>
            <w:r w:rsidRPr="00E65686">
              <w:rPr>
                <w:rFonts w:cs="Times New Roman (Body CS)"/>
                <w:spacing w:val="4"/>
                <w:sz w:val="18"/>
                <w:lang w:val="tr-TR"/>
              </w:rPr>
              <w:t>Paydaş Katılım Planı</w:t>
            </w:r>
          </w:p>
        </w:tc>
      </w:tr>
      <w:tr w:rsidR="00A220A5" w:rsidRPr="00E65686" w14:paraId="49BBBEE7" w14:textId="77777777" w:rsidTr="787C1EAA">
        <w:tc>
          <w:tcPr>
            <w:tcW w:w="695" w:type="pct"/>
          </w:tcPr>
          <w:p w14:paraId="5F9A6E3A" w14:textId="77777777" w:rsidR="00A220A5" w:rsidRPr="00E65686" w:rsidRDefault="00A220A5" w:rsidP="005224AA">
            <w:pPr>
              <w:spacing w:after="120" w:line="240" w:lineRule="auto"/>
              <w:rPr>
                <w:rFonts w:cs="Times New Roman (Body CS)"/>
                <w:spacing w:val="4"/>
                <w:sz w:val="18"/>
                <w:lang w:val="tr-TR"/>
              </w:rPr>
            </w:pPr>
            <w:r w:rsidRPr="00E65686">
              <w:rPr>
                <w:rFonts w:cs="Times New Roman (Body CS)"/>
                <w:spacing w:val="4"/>
                <w:sz w:val="18"/>
                <w:lang w:val="tr-TR"/>
              </w:rPr>
              <w:t>RES</w:t>
            </w:r>
          </w:p>
        </w:tc>
        <w:tc>
          <w:tcPr>
            <w:cnfStyle w:val="000001000000" w:firstRow="0" w:lastRow="0" w:firstColumn="0" w:lastColumn="0" w:oddVBand="0" w:evenVBand="1" w:oddHBand="0" w:evenHBand="0" w:firstRowFirstColumn="0" w:firstRowLastColumn="0" w:lastRowFirstColumn="0" w:lastRowLastColumn="0"/>
            <w:tcW w:w="4305" w:type="pct"/>
          </w:tcPr>
          <w:p w14:paraId="42837F69" w14:textId="77777777" w:rsidR="00A220A5" w:rsidRPr="00E65686" w:rsidRDefault="00A220A5" w:rsidP="005224AA">
            <w:pPr>
              <w:spacing w:after="120" w:line="240" w:lineRule="auto"/>
              <w:rPr>
                <w:rFonts w:cs="Times New Roman (Body CS)"/>
                <w:spacing w:val="4"/>
                <w:sz w:val="18"/>
                <w:lang w:val="tr-TR"/>
              </w:rPr>
            </w:pPr>
            <w:r w:rsidRPr="00E65686">
              <w:rPr>
                <w:rFonts w:cs="Times New Roman (Body CS)"/>
                <w:spacing w:val="4"/>
                <w:sz w:val="18"/>
                <w:lang w:val="tr-TR"/>
              </w:rPr>
              <w:t>Rüzgar Enerji Santrali</w:t>
            </w:r>
          </w:p>
        </w:tc>
      </w:tr>
      <w:tr w:rsidR="00A220A5" w:rsidRPr="00E65686" w14:paraId="3B9D788B" w14:textId="77777777" w:rsidTr="787C1EAA">
        <w:tc>
          <w:tcPr>
            <w:tcW w:w="695" w:type="pct"/>
          </w:tcPr>
          <w:p w14:paraId="42978301" w14:textId="77777777" w:rsidR="00A220A5" w:rsidRPr="00E65686" w:rsidRDefault="00A220A5" w:rsidP="005224AA">
            <w:pPr>
              <w:spacing w:after="120" w:line="240" w:lineRule="auto"/>
              <w:rPr>
                <w:rFonts w:cs="Times New Roman (Body CS)"/>
                <w:spacing w:val="4"/>
                <w:sz w:val="18"/>
                <w:lang w:val="tr-TR"/>
              </w:rPr>
            </w:pPr>
            <w:r w:rsidRPr="00E65686">
              <w:rPr>
                <w:rFonts w:cs="Times New Roman (Body CS)"/>
                <w:spacing w:val="4"/>
                <w:sz w:val="18"/>
                <w:lang w:val="tr-TR"/>
              </w:rPr>
              <w:t>TİG</w:t>
            </w:r>
          </w:p>
        </w:tc>
        <w:tc>
          <w:tcPr>
            <w:cnfStyle w:val="000001000000" w:firstRow="0" w:lastRow="0" w:firstColumn="0" w:lastColumn="0" w:oddVBand="0" w:evenVBand="1" w:oddHBand="0" w:evenHBand="0" w:firstRowFirstColumn="0" w:firstRowLastColumn="0" w:lastRowFirstColumn="0" w:lastRowLastColumn="0"/>
            <w:tcW w:w="4305" w:type="pct"/>
          </w:tcPr>
          <w:p w14:paraId="49898418" w14:textId="22EEE76F" w:rsidR="00A220A5" w:rsidRPr="00E65686" w:rsidRDefault="00A220A5" w:rsidP="005224AA">
            <w:pPr>
              <w:spacing w:after="120" w:line="240" w:lineRule="auto"/>
              <w:rPr>
                <w:rFonts w:cs="Times New Roman (Body CS)"/>
                <w:spacing w:val="4"/>
                <w:sz w:val="18"/>
                <w:szCs w:val="18"/>
                <w:lang w:val="tr-TR"/>
              </w:rPr>
            </w:pPr>
            <w:r w:rsidRPr="787C1EAA">
              <w:rPr>
                <w:rFonts w:cs="Times New Roman (Body CS)"/>
                <w:spacing w:val="4"/>
                <w:sz w:val="18"/>
                <w:szCs w:val="18"/>
                <w:lang w:val="tr-TR"/>
              </w:rPr>
              <w:t>Toplu</w:t>
            </w:r>
            <w:r w:rsidR="4E61123D" w:rsidRPr="787C1EAA">
              <w:rPr>
                <w:rFonts w:cs="Times New Roman (Body CS)"/>
                <w:spacing w:val="4"/>
                <w:sz w:val="18"/>
                <w:szCs w:val="18"/>
                <w:lang w:val="tr-TR"/>
              </w:rPr>
              <w:t>luk</w:t>
            </w:r>
            <w:r w:rsidRPr="787C1EAA">
              <w:rPr>
                <w:rFonts w:cs="Times New Roman (Body CS)"/>
                <w:spacing w:val="4"/>
                <w:sz w:val="18"/>
                <w:szCs w:val="18"/>
                <w:lang w:val="tr-TR"/>
              </w:rPr>
              <w:t xml:space="preserve"> İrtibat Görevlisi</w:t>
            </w:r>
          </w:p>
        </w:tc>
      </w:tr>
      <w:tr w:rsidR="00A220A5" w:rsidRPr="00E65686" w14:paraId="4BC8250F" w14:textId="77777777" w:rsidTr="787C1EAA">
        <w:tc>
          <w:tcPr>
            <w:tcW w:w="695" w:type="pct"/>
          </w:tcPr>
          <w:p w14:paraId="23262E96" w14:textId="77777777" w:rsidR="00A220A5" w:rsidRPr="00E65686" w:rsidRDefault="00A220A5" w:rsidP="005224AA">
            <w:pPr>
              <w:spacing w:after="120" w:line="240" w:lineRule="auto"/>
              <w:rPr>
                <w:rFonts w:cs="Times New Roman (Body CS)"/>
                <w:spacing w:val="4"/>
                <w:sz w:val="18"/>
                <w:lang w:val="tr-TR"/>
              </w:rPr>
            </w:pPr>
            <w:r w:rsidRPr="00E65686">
              <w:rPr>
                <w:rFonts w:cs="Times New Roman (Body CS)"/>
                <w:spacing w:val="4"/>
                <w:sz w:val="18"/>
                <w:lang w:val="tr-TR"/>
              </w:rPr>
              <w:t>TOÖ</w:t>
            </w:r>
          </w:p>
        </w:tc>
        <w:tc>
          <w:tcPr>
            <w:cnfStyle w:val="000001000000" w:firstRow="0" w:lastRow="0" w:firstColumn="0" w:lastColumn="0" w:oddVBand="0" w:evenVBand="1" w:oddHBand="0" w:evenHBand="0" w:firstRowFirstColumn="0" w:firstRowLastColumn="0" w:lastRowFirstColumn="0" w:lastRowLastColumn="0"/>
            <w:tcW w:w="4305" w:type="pct"/>
          </w:tcPr>
          <w:p w14:paraId="0AD5EBEA" w14:textId="77777777" w:rsidR="00A220A5" w:rsidRPr="00E65686" w:rsidRDefault="00A220A5" w:rsidP="005224AA">
            <w:pPr>
              <w:spacing w:after="120" w:line="240" w:lineRule="auto"/>
              <w:rPr>
                <w:rFonts w:cs="Times New Roman (Body CS)"/>
                <w:spacing w:val="4"/>
                <w:sz w:val="18"/>
                <w:lang w:val="tr-TR"/>
              </w:rPr>
            </w:pPr>
            <w:r w:rsidRPr="00E65686">
              <w:rPr>
                <w:rFonts w:cs="Times New Roman (Body CS)"/>
                <w:spacing w:val="4"/>
                <w:sz w:val="18"/>
                <w:lang w:val="tr-TR"/>
              </w:rPr>
              <w:t>Teknik Olmayan Özet</w:t>
            </w:r>
          </w:p>
        </w:tc>
      </w:tr>
      <w:tr w:rsidR="00A220A5" w:rsidRPr="00E65686" w14:paraId="01456149" w14:textId="77777777" w:rsidTr="787C1EAA">
        <w:trPr>
          <w:trHeight w:val="184"/>
        </w:trPr>
        <w:tc>
          <w:tcPr>
            <w:tcW w:w="695" w:type="pct"/>
          </w:tcPr>
          <w:p w14:paraId="58427B00" w14:textId="77777777" w:rsidR="00A220A5" w:rsidRPr="00E65686" w:rsidRDefault="00A220A5" w:rsidP="005224AA">
            <w:pPr>
              <w:spacing w:after="120" w:line="240" w:lineRule="auto"/>
              <w:rPr>
                <w:rFonts w:cs="Times New Roman (Body CS)"/>
                <w:spacing w:val="4"/>
                <w:sz w:val="18"/>
                <w:lang w:val="tr-TR"/>
              </w:rPr>
            </w:pPr>
            <w:r w:rsidRPr="00E65686">
              <w:rPr>
                <w:rFonts w:cs="Times New Roman (Body CS)"/>
                <w:spacing w:val="4"/>
                <w:sz w:val="18"/>
                <w:lang w:val="tr-TR"/>
              </w:rPr>
              <w:t>YEKA</w:t>
            </w:r>
          </w:p>
        </w:tc>
        <w:tc>
          <w:tcPr>
            <w:cnfStyle w:val="000001000000" w:firstRow="0" w:lastRow="0" w:firstColumn="0" w:lastColumn="0" w:oddVBand="0" w:evenVBand="1" w:oddHBand="0" w:evenHBand="0" w:firstRowFirstColumn="0" w:firstRowLastColumn="0" w:lastRowFirstColumn="0" w:lastRowLastColumn="0"/>
            <w:tcW w:w="4305" w:type="pct"/>
          </w:tcPr>
          <w:p w14:paraId="0975A4F1" w14:textId="77777777" w:rsidR="00A220A5" w:rsidRPr="00E65686" w:rsidRDefault="00A220A5" w:rsidP="005224AA">
            <w:pPr>
              <w:spacing w:after="120" w:line="240" w:lineRule="auto"/>
              <w:rPr>
                <w:rFonts w:cs="Times New Roman (Body CS)"/>
                <w:spacing w:val="4"/>
                <w:sz w:val="18"/>
                <w:lang w:val="tr-TR"/>
              </w:rPr>
            </w:pPr>
            <w:r w:rsidRPr="00E65686">
              <w:rPr>
                <w:rFonts w:cs="Times New Roman (Body CS)"/>
                <w:spacing w:val="4"/>
                <w:sz w:val="18"/>
                <w:lang w:val="tr-TR"/>
              </w:rPr>
              <w:t>Yenilenebilir Enerji Kaynak Alanları</w:t>
            </w:r>
          </w:p>
        </w:tc>
      </w:tr>
    </w:tbl>
    <w:p w14:paraId="44237B24" w14:textId="77777777" w:rsidR="0057086D" w:rsidRPr="00E65686" w:rsidRDefault="0057086D" w:rsidP="00082B23">
      <w:pPr>
        <w:pStyle w:val="Tabletextleft"/>
        <w:rPr>
          <w:lang w:val="tr-TR"/>
        </w:rPr>
        <w:sectPr w:rsidR="0057086D" w:rsidRPr="00E65686" w:rsidSect="00E67BBC">
          <w:headerReference w:type="default" r:id="rId20"/>
          <w:footerReference w:type="default" r:id="rId21"/>
          <w:pgSz w:w="11909" w:h="16834" w:code="9"/>
          <w:pgMar w:top="1138" w:right="1138" w:bottom="1138" w:left="1138" w:header="562" w:footer="374" w:gutter="0"/>
          <w:pgNumType w:fmt="lowerRoman" w:start="1"/>
          <w:cols w:sep="1" w:space="380"/>
          <w:docGrid w:linePitch="360"/>
        </w:sectPr>
      </w:pPr>
    </w:p>
    <w:p w14:paraId="78EA12FE" w14:textId="7E9E803B" w:rsidR="008F60F7" w:rsidRPr="00E65686" w:rsidRDefault="00B96A5C" w:rsidP="004D278D">
      <w:pPr>
        <w:pStyle w:val="Heading1"/>
        <w:rPr>
          <w:lang w:val="tr-TR"/>
        </w:rPr>
      </w:pPr>
      <w:bookmarkStart w:id="3" w:name="_Toc213092809"/>
      <w:r w:rsidRPr="00E65686">
        <w:rPr>
          <w:lang w:val="tr-TR"/>
        </w:rPr>
        <w:lastRenderedPageBreak/>
        <w:t>Giriş</w:t>
      </w:r>
      <w:bookmarkStart w:id="4" w:name="_Toc146578430"/>
      <w:bookmarkEnd w:id="3"/>
    </w:p>
    <w:p w14:paraId="547FFE39" w14:textId="43CE45E8" w:rsidR="008F60F7" w:rsidRPr="00E65686" w:rsidRDefault="00DC392A" w:rsidP="008F60F7">
      <w:pPr>
        <w:pStyle w:val="Heading2"/>
        <w:rPr>
          <w:lang w:val="tr-TR"/>
        </w:rPr>
      </w:pPr>
      <w:r w:rsidRPr="00E65686">
        <w:rPr>
          <w:lang w:val="tr-TR"/>
        </w:rPr>
        <w:t xml:space="preserve"> </w:t>
      </w:r>
      <w:bookmarkStart w:id="5" w:name="_Toc213092810"/>
      <w:r w:rsidR="008F60F7" w:rsidRPr="00E65686">
        <w:rPr>
          <w:lang w:val="tr-TR"/>
        </w:rPr>
        <w:t xml:space="preserve">Proje </w:t>
      </w:r>
      <w:r w:rsidR="00625AE7" w:rsidRPr="00E65686">
        <w:rPr>
          <w:lang w:val="tr-TR"/>
        </w:rPr>
        <w:t>Özeti</w:t>
      </w:r>
      <w:bookmarkEnd w:id="5"/>
    </w:p>
    <w:p w14:paraId="21A896BA" w14:textId="05665FBE" w:rsidR="004F75F5" w:rsidRPr="00E65686" w:rsidRDefault="002E0FE6" w:rsidP="008F60F7">
      <w:pPr>
        <w:jc w:val="both"/>
        <w:rPr>
          <w:lang w:val="tr-TR"/>
        </w:rPr>
      </w:pPr>
      <w:r w:rsidRPr="00E65686">
        <w:rPr>
          <w:lang w:val="tr-TR"/>
        </w:rPr>
        <w:t xml:space="preserve">YEKA (Yenilenebilir Enerji Kaynak Alanları) programı, Türkiye'de hükümet ihaleleri yoluyla büyük ölçekli yenilenebilir enerji projelerini teşvik etmek amacıyla oluşturulmuş ulusal bir programdır. </w:t>
      </w:r>
      <w:r w:rsidR="000E72EA" w:rsidRPr="00E65686">
        <w:rPr>
          <w:lang w:val="tr-TR"/>
        </w:rPr>
        <w:t xml:space="preserve">YEKA </w:t>
      </w:r>
      <w:r w:rsidR="00FA6FA3" w:rsidRPr="00E65686">
        <w:rPr>
          <w:lang w:val="tr-TR"/>
        </w:rPr>
        <w:t>RES</w:t>
      </w:r>
      <w:r w:rsidR="000E72EA" w:rsidRPr="00E65686">
        <w:rPr>
          <w:lang w:val="tr-TR"/>
        </w:rPr>
        <w:t xml:space="preserve">-2 kapsamında </w:t>
      </w:r>
      <w:r w:rsidR="007D408A" w:rsidRPr="00E65686">
        <w:rPr>
          <w:lang w:val="tr-TR"/>
        </w:rPr>
        <w:t xml:space="preserve">Enerjisa Enerji Üretim A.Ş. </w:t>
      </w:r>
      <w:r w:rsidR="004F75F5" w:rsidRPr="00E65686">
        <w:rPr>
          <w:lang w:val="tr-TR"/>
        </w:rPr>
        <w:t>("Enerjisa Üretim" veya "Enerjisa")</w:t>
      </w:r>
      <w:r w:rsidR="004D278D" w:rsidRPr="00E65686">
        <w:rPr>
          <w:lang w:val="tr-TR"/>
        </w:rPr>
        <w:t xml:space="preserve">, Türkiye'nin Muğla iline bağlı Köyceğiz ve Ula ilçelerinin Turgut ve Kavakçalı mahallelerinin sınırları içinde GAIA Rüzgar Enerji Santrali'ni </w:t>
      </w:r>
      <w:r w:rsidR="004F75F5" w:rsidRPr="00E65686">
        <w:rPr>
          <w:lang w:val="tr-TR"/>
        </w:rPr>
        <w:t xml:space="preserve">("Proje" veya "GAIA </w:t>
      </w:r>
      <w:r w:rsidR="00FA6FA3" w:rsidRPr="00E65686">
        <w:rPr>
          <w:lang w:val="tr-TR"/>
        </w:rPr>
        <w:t>RES</w:t>
      </w:r>
      <w:r w:rsidR="004F75F5" w:rsidRPr="00E65686">
        <w:rPr>
          <w:lang w:val="tr-TR"/>
        </w:rPr>
        <w:t xml:space="preserve">") </w:t>
      </w:r>
      <w:r w:rsidR="000E72EA" w:rsidRPr="00E65686">
        <w:rPr>
          <w:lang w:val="tr-TR"/>
        </w:rPr>
        <w:t>kurmayı planlamaktadır</w:t>
      </w:r>
      <w:r w:rsidR="004D278D" w:rsidRPr="00E65686">
        <w:rPr>
          <w:lang w:val="tr-TR"/>
        </w:rPr>
        <w:t xml:space="preserve">. Proje kapsamında yıllık elektrik üretiminin 257.720.400 kWh/yıl olacağı tahmin edilmektedir. </w:t>
      </w:r>
    </w:p>
    <w:p w14:paraId="739D9A64" w14:textId="5B9DA38D" w:rsidR="004D278D" w:rsidRPr="00E65686" w:rsidRDefault="0048646B" w:rsidP="008F60F7">
      <w:pPr>
        <w:jc w:val="both"/>
        <w:rPr>
          <w:lang w:val="tr-TR"/>
        </w:rPr>
      </w:pPr>
      <w:r w:rsidRPr="00E65686">
        <w:rPr>
          <w:lang w:val="tr-TR"/>
        </w:rPr>
        <w:t xml:space="preserve">Yerel </w:t>
      </w:r>
      <w:r w:rsidR="004F75F5" w:rsidRPr="00E65686">
        <w:rPr>
          <w:lang w:val="tr-TR"/>
        </w:rPr>
        <w:t>Çevresel Etki Değerlendirme (ÇED) Raporu yerel bir danışmanlık şirketi tarafından hazırlanmış ve Çevre, Şehircilik ve İklim Değişikliği Bakanlığı (</w:t>
      </w:r>
      <w:r w:rsidR="0077113B" w:rsidRPr="00E65686">
        <w:rPr>
          <w:lang w:val="tr-TR"/>
        </w:rPr>
        <w:t>ÇŞİDB</w:t>
      </w:r>
      <w:r w:rsidR="004F75F5" w:rsidRPr="00E65686">
        <w:rPr>
          <w:lang w:val="tr-TR"/>
        </w:rPr>
        <w:t>) tarafından 6 Haziran 2024 tarihinde ÇED Olumlu Kararı verilmiştir.</w:t>
      </w:r>
    </w:p>
    <w:p w14:paraId="6B06CC2E" w14:textId="7E945D5A" w:rsidR="004F75F5" w:rsidRPr="00E65686" w:rsidRDefault="04477ABD" w:rsidP="004F75F5">
      <w:pPr>
        <w:jc w:val="both"/>
        <w:rPr>
          <w:lang w:val="tr-TR"/>
        </w:rPr>
      </w:pPr>
      <w:r w:rsidRPr="787C1EAA">
        <w:rPr>
          <w:lang w:val="tr-TR"/>
        </w:rPr>
        <w:t xml:space="preserve">Finansman için </w:t>
      </w:r>
      <w:r w:rsidR="43A96E4C" w:rsidRPr="787C1EAA">
        <w:rPr>
          <w:lang w:val="tr-TR"/>
        </w:rPr>
        <w:t>Enerjisa</w:t>
      </w:r>
      <w:r w:rsidRPr="787C1EAA">
        <w:rPr>
          <w:lang w:val="tr-TR"/>
        </w:rPr>
        <w:t xml:space="preserve">, potansiyel uluslararası </w:t>
      </w:r>
      <w:r w:rsidR="74FE5C7F" w:rsidRPr="787C1EAA">
        <w:rPr>
          <w:lang w:val="tr-TR"/>
        </w:rPr>
        <w:t xml:space="preserve">ve/veya </w:t>
      </w:r>
      <w:r w:rsidRPr="787C1EAA">
        <w:rPr>
          <w:lang w:val="tr-TR"/>
        </w:rPr>
        <w:t xml:space="preserve">yerel kredi kuruluşlarının dahil olduğu bir finansman yapısı oluşturmayı hedeflemektedir. Uluslararası finans kuruluşlarından (IFI) finansman alan projeler için kredi kuruluşlarının gerekliliklerine uyum zorunludur. Çevresel ve Sosyal Etki Değerlendirmesi (ÇSED), </w:t>
      </w:r>
      <w:r w:rsidR="694882CF" w:rsidRPr="787C1EAA">
        <w:rPr>
          <w:lang w:val="tr-TR"/>
        </w:rPr>
        <w:t xml:space="preserve">Avrupa </w:t>
      </w:r>
      <w:r w:rsidR="0E1E3F2A" w:rsidRPr="787C1EAA">
        <w:rPr>
          <w:lang w:val="tr-TR"/>
        </w:rPr>
        <w:t xml:space="preserve">İmar ve Kalkınma Bankası (EBRD) </w:t>
      </w:r>
      <w:r w:rsidR="0564152E" w:rsidRPr="787C1EAA">
        <w:rPr>
          <w:lang w:val="tr-TR"/>
        </w:rPr>
        <w:t>Çevresel ve Sosyal Gereklilikleri (</w:t>
      </w:r>
      <w:r w:rsidR="7A8B0DE5" w:rsidRPr="787C1EAA">
        <w:rPr>
          <w:lang w:val="tr-TR"/>
        </w:rPr>
        <w:t>ÇSG</w:t>
      </w:r>
      <w:r w:rsidR="0564152E" w:rsidRPr="787C1EAA">
        <w:rPr>
          <w:lang w:val="tr-TR"/>
        </w:rPr>
        <w:t xml:space="preserve">) </w:t>
      </w:r>
      <w:r w:rsidR="276448E0" w:rsidRPr="787C1EAA">
        <w:rPr>
          <w:lang w:val="tr-TR"/>
        </w:rPr>
        <w:t xml:space="preserve">ve </w:t>
      </w:r>
      <w:r w:rsidRPr="787C1EAA">
        <w:rPr>
          <w:lang w:val="tr-TR"/>
        </w:rPr>
        <w:t xml:space="preserve">Uluslararası Finans Kurumu (IFC) Performans Standartları (PS) ile uyumlu kredi kuruluşlarından finansman arayan projeler için bir gerekliliktir. </w:t>
      </w:r>
    </w:p>
    <w:p w14:paraId="25F1A0AA" w14:textId="5C055783" w:rsidR="004F75F5" w:rsidRPr="00E65686" w:rsidRDefault="007F1CF9" w:rsidP="004F75F5">
      <w:pPr>
        <w:jc w:val="both"/>
        <w:rPr>
          <w:lang w:val="tr-TR"/>
        </w:rPr>
      </w:pPr>
      <w:r w:rsidRPr="00E65686">
        <w:rPr>
          <w:lang w:val="tr-TR"/>
        </w:rPr>
        <w:t xml:space="preserve">Enerjisa Üretim, </w:t>
      </w:r>
      <w:r w:rsidR="004F75F5" w:rsidRPr="00E65686">
        <w:rPr>
          <w:lang w:val="tr-TR"/>
        </w:rPr>
        <w:t xml:space="preserve">GAIA </w:t>
      </w:r>
      <w:r w:rsidR="00FA6FA3" w:rsidRPr="00E65686">
        <w:rPr>
          <w:lang w:val="tr-TR"/>
        </w:rPr>
        <w:t>RES</w:t>
      </w:r>
      <w:r w:rsidR="004F75F5" w:rsidRPr="00E65686">
        <w:rPr>
          <w:lang w:val="tr-TR"/>
        </w:rPr>
        <w:t xml:space="preserve"> için </w:t>
      </w:r>
      <w:r w:rsidR="00B40F66" w:rsidRPr="00E65686">
        <w:rPr>
          <w:lang w:val="tr-TR"/>
        </w:rPr>
        <w:t>ÇSED</w:t>
      </w:r>
      <w:r w:rsidR="004F75F5" w:rsidRPr="00E65686">
        <w:rPr>
          <w:lang w:val="tr-TR"/>
        </w:rPr>
        <w:t>'</w:t>
      </w:r>
      <w:r w:rsidR="00B40F66" w:rsidRPr="00E65686">
        <w:rPr>
          <w:lang w:val="tr-TR"/>
        </w:rPr>
        <w:t>i</w:t>
      </w:r>
      <w:r w:rsidR="004F75F5" w:rsidRPr="00E65686">
        <w:rPr>
          <w:lang w:val="tr-TR"/>
        </w:rPr>
        <w:t xml:space="preserve"> gerçekleştirmek üzere Environmental Resources Management GmbH (ERM) ile sözleşme imzalamıştır. Bu belge, GAIA </w:t>
      </w:r>
      <w:r w:rsidR="00FA6FA3" w:rsidRPr="00E65686">
        <w:rPr>
          <w:lang w:val="tr-TR"/>
        </w:rPr>
        <w:t>RES</w:t>
      </w:r>
      <w:r w:rsidR="004F75F5" w:rsidRPr="00E65686">
        <w:rPr>
          <w:lang w:val="tr-TR"/>
        </w:rPr>
        <w:t xml:space="preserve"> Projesi için Teknik Olmayan Özet (</w:t>
      </w:r>
      <w:r w:rsidR="0054216C" w:rsidRPr="00E65686">
        <w:rPr>
          <w:lang w:val="tr-TR"/>
        </w:rPr>
        <w:t>TOÖ</w:t>
      </w:r>
      <w:r w:rsidR="004F75F5" w:rsidRPr="00E65686">
        <w:rPr>
          <w:lang w:val="tr-TR"/>
        </w:rPr>
        <w:t>) niteliğindedir.</w:t>
      </w:r>
    </w:p>
    <w:p w14:paraId="15392CB9" w14:textId="6FA2FF8A" w:rsidR="004D278D" w:rsidRPr="00E65686" w:rsidRDefault="00DC392A" w:rsidP="004D278D">
      <w:pPr>
        <w:pStyle w:val="Heading2"/>
        <w:rPr>
          <w:lang w:val="tr-TR"/>
        </w:rPr>
      </w:pPr>
      <w:r w:rsidRPr="00E65686">
        <w:rPr>
          <w:lang w:val="tr-TR"/>
        </w:rPr>
        <w:t xml:space="preserve"> </w:t>
      </w:r>
      <w:bookmarkStart w:id="6" w:name="_Toc213092811"/>
      <w:r w:rsidR="004D278D" w:rsidRPr="00E65686">
        <w:rPr>
          <w:lang w:val="tr-TR"/>
        </w:rPr>
        <w:t>Proje Sahibi</w:t>
      </w:r>
      <w:bookmarkEnd w:id="6"/>
    </w:p>
    <w:p w14:paraId="7A7CB450" w14:textId="04462B39" w:rsidR="002E0FE6" w:rsidRPr="00E65686" w:rsidRDefault="000E72EA" w:rsidP="000E72EA">
      <w:pPr>
        <w:pStyle w:val="BodyText"/>
        <w:jc w:val="both"/>
        <w:rPr>
          <w:lang w:val="tr-TR"/>
        </w:rPr>
      </w:pPr>
      <w:r w:rsidRPr="00E65686">
        <w:rPr>
          <w:lang w:val="tr-TR"/>
        </w:rPr>
        <w:t xml:space="preserve">Proje, Enerjisa Enerji Üretim A.Ş. tarafından inşa edilecek ve işletilecektir. </w:t>
      </w:r>
    </w:p>
    <w:p w14:paraId="024ED164" w14:textId="6960A54C" w:rsidR="00C85744" w:rsidRPr="00E65686" w:rsidRDefault="002E0FE6" w:rsidP="002E0FE6">
      <w:pPr>
        <w:pStyle w:val="BodyText"/>
        <w:jc w:val="both"/>
        <w:rPr>
          <w:lang w:val="tr-TR"/>
        </w:rPr>
      </w:pPr>
      <w:r w:rsidRPr="00E65686">
        <w:rPr>
          <w:lang w:val="tr-TR"/>
        </w:rPr>
        <w:t xml:space="preserve">Enerjisa Üretim </w:t>
      </w:r>
      <w:r w:rsidR="00D513D0" w:rsidRPr="00E65686">
        <w:rPr>
          <w:lang w:val="tr-TR"/>
        </w:rPr>
        <w:t>(eski adıyla Enerjisa)</w:t>
      </w:r>
      <w:r w:rsidRPr="00E65686">
        <w:rPr>
          <w:lang w:val="tr-TR"/>
        </w:rPr>
        <w:t xml:space="preserve"> 1996 yılında kurulmuştur ve şirket, doğal gaz, hidroelektrik, rüzgar, güneş ve linyit gibi çeşitlendirilmiş bir portföyden elektrik üretimine odaklanmaktadır ve kurulu gücü</w:t>
      </w:r>
      <w:r w:rsidR="00E11059" w:rsidRPr="00E65686">
        <w:rPr>
          <w:lang w:val="tr-TR"/>
        </w:rPr>
        <w:t xml:space="preserve"> 4.000 </w:t>
      </w:r>
      <w:r w:rsidRPr="00E65686">
        <w:rPr>
          <w:lang w:val="tr-TR"/>
        </w:rPr>
        <w:t>MW'ı aşmaktadır.</w:t>
      </w:r>
    </w:p>
    <w:p w14:paraId="0155FDBA" w14:textId="45217AE3" w:rsidR="00577CFC" w:rsidRPr="00E65686" w:rsidRDefault="00577CFC" w:rsidP="002E0FE6">
      <w:pPr>
        <w:pStyle w:val="BodyText"/>
        <w:jc w:val="both"/>
        <w:rPr>
          <w:lang w:val="tr-TR"/>
        </w:rPr>
        <w:sectPr w:rsidR="00577CFC" w:rsidRPr="00E65686" w:rsidSect="00E67BBC">
          <w:headerReference w:type="default" r:id="rId22"/>
          <w:footerReference w:type="default" r:id="rId23"/>
          <w:pgSz w:w="11909" w:h="16834" w:code="9"/>
          <w:pgMar w:top="1138" w:right="1138" w:bottom="1138" w:left="1138" w:header="562" w:footer="374" w:gutter="0"/>
          <w:pgNumType w:start="1"/>
          <w:cols w:sep="1" w:space="380"/>
          <w:docGrid w:linePitch="360"/>
        </w:sectPr>
      </w:pPr>
      <w:r w:rsidRPr="00E65686">
        <w:rPr>
          <w:lang w:val="tr-TR"/>
        </w:rPr>
        <w:t xml:space="preserve">Aşağıdaki şema, </w:t>
      </w:r>
      <w:r w:rsidR="00585EF8" w:rsidRPr="00E65686">
        <w:rPr>
          <w:lang w:val="tr-TR"/>
        </w:rPr>
        <w:t>YEKA-2 Projeleri için</w:t>
      </w:r>
      <w:r w:rsidRPr="00E65686">
        <w:rPr>
          <w:lang w:val="tr-TR"/>
        </w:rPr>
        <w:t xml:space="preserve"> kilit rolleri özetleyen Enerjisa Üretim'in </w:t>
      </w:r>
      <w:r w:rsidR="00585EF8" w:rsidRPr="00E65686">
        <w:rPr>
          <w:lang w:val="tr-TR"/>
        </w:rPr>
        <w:t>Çevresel, Sosyal ve Yönetişim (</w:t>
      </w:r>
      <w:r w:rsidR="007D12F0">
        <w:rPr>
          <w:lang w:val="tr-TR"/>
        </w:rPr>
        <w:t>ÇSY</w:t>
      </w:r>
      <w:r w:rsidR="00585EF8" w:rsidRPr="00E65686">
        <w:rPr>
          <w:lang w:val="tr-TR"/>
        </w:rPr>
        <w:t xml:space="preserve">) </w:t>
      </w:r>
      <w:r w:rsidRPr="00E65686">
        <w:rPr>
          <w:lang w:val="tr-TR"/>
        </w:rPr>
        <w:t>yapısını göstermektedir.</w:t>
      </w:r>
    </w:p>
    <w:p w14:paraId="06535333" w14:textId="6EA47D51" w:rsidR="00240819" w:rsidRPr="00627730" w:rsidRDefault="00240819" w:rsidP="00240819">
      <w:pPr>
        <w:pStyle w:val="BodyText"/>
        <w:keepNext/>
        <w:jc w:val="both"/>
        <w:rPr>
          <w:lang w:val="tr-TR"/>
        </w:rPr>
      </w:pPr>
    </w:p>
    <w:p w14:paraId="28303552" w14:textId="349B52FA" w:rsidR="00C85744" w:rsidRPr="00E65686" w:rsidRDefault="1BF53057" w:rsidP="00240819">
      <w:pPr>
        <w:pStyle w:val="Caption"/>
        <w:jc w:val="both"/>
        <w:rPr>
          <w:lang w:val="tr-TR"/>
        </w:rPr>
      </w:pPr>
      <w:bookmarkStart w:id="7" w:name="_Toc212987391"/>
      <w:r w:rsidRPr="787C1EAA">
        <w:rPr>
          <w:lang w:val="tr-TR"/>
        </w:rPr>
        <w:t>Şekil -</w:t>
      </w:r>
      <w:r w:rsidR="00240819" w:rsidRPr="787C1EAA">
        <w:rPr>
          <w:lang w:val="tr-TR"/>
        </w:rPr>
        <w:fldChar w:fldCharType="begin"/>
      </w:r>
      <w:r w:rsidR="00240819" w:rsidRPr="787C1EAA">
        <w:rPr>
          <w:lang w:val="tr-TR"/>
        </w:rPr>
        <w:instrText xml:space="preserve"> STYLEREF 1 \s </w:instrText>
      </w:r>
      <w:r w:rsidR="00240819" w:rsidRPr="787C1EAA">
        <w:rPr>
          <w:lang w:val="tr-TR"/>
        </w:rPr>
        <w:fldChar w:fldCharType="separate"/>
      </w:r>
      <w:r w:rsidR="2F3EB121" w:rsidRPr="787C1EAA">
        <w:rPr>
          <w:noProof/>
          <w:lang w:val="tr-TR"/>
        </w:rPr>
        <w:t>1</w:t>
      </w:r>
      <w:r w:rsidR="00240819" w:rsidRPr="787C1EAA">
        <w:rPr>
          <w:lang w:val="tr-TR"/>
        </w:rPr>
        <w:fldChar w:fldCharType="end"/>
      </w:r>
      <w:r w:rsidR="00240819" w:rsidRPr="787C1EAA">
        <w:rPr>
          <w:lang w:val="tr-TR"/>
        </w:rPr>
        <w:fldChar w:fldCharType="begin"/>
      </w:r>
      <w:r w:rsidR="00240819" w:rsidRPr="787C1EAA">
        <w:rPr>
          <w:lang w:val="tr-TR"/>
        </w:rPr>
        <w:instrText xml:space="preserve"> SEQ Figure \* ARABIC \s 1 </w:instrText>
      </w:r>
      <w:r w:rsidR="00240819" w:rsidRPr="787C1EAA">
        <w:rPr>
          <w:lang w:val="tr-TR"/>
        </w:rPr>
        <w:fldChar w:fldCharType="separate"/>
      </w:r>
      <w:r w:rsidR="2F3EB121" w:rsidRPr="787C1EAA">
        <w:rPr>
          <w:noProof/>
          <w:lang w:val="tr-TR"/>
        </w:rPr>
        <w:t>1</w:t>
      </w:r>
      <w:r w:rsidR="00240819" w:rsidRPr="787C1EAA">
        <w:rPr>
          <w:lang w:val="tr-TR"/>
        </w:rPr>
        <w:fldChar w:fldCharType="end"/>
      </w:r>
      <w:r w:rsidRPr="787C1EAA">
        <w:rPr>
          <w:lang w:val="tr-TR"/>
        </w:rPr>
        <w:t xml:space="preserve"> Enerjisa Üretim Organizasyon Şeması</w:t>
      </w:r>
      <w:bookmarkEnd w:id="7"/>
    </w:p>
    <w:p w14:paraId="5E85163F" w14:textId="0C582F47" w:rsidR="729A9B56" w:rsidRDefault="729A9B56" w:rsidP="787C1EAA">
      <w:pPr>
        <w:sectPr w:rsidR="729A9B56" w:rsidSect="00627730">
          <w:pgSz w:w="16834" w:h="11909" w:orient="landscape" w:code="9"/>
          <w:pgMar w:top="1138" w:right="1138" w:bottom="1138" w:left="1138" w:header="562" w:footer="374" w:gutter="0"/>
          <w:cols w:sep="1" w:space="380"/>
          <w:docGrid w:linePitch="360"/>
        </w:sectPr>
      </w:pPr>
      <w:r>
        <w:rPr>
          <w:noProof/>
        </w:rPr>
        <w:drawing>
          <wp:inline distT="0" distB="0" distL="0" distR="0" wp14:anchorId="1089369C" wp14:editId="3C24A57E">
            <wp:extent cx="8785938" cy="4872038"/>
            <wp:effectExtent l="0" t="0" r="0" b="0"/>
            <wp:docPr id="1671440804" name="draw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71440804" name=""/>
                    <pic:cNvPicPr/>
                  </pic:nvPicPr>
                  <pic:blipFill>
                    <a:blip r:embed="rId24">
                      <a:extLst>
                        <a:ext uri="{28A0092B-C50C-407E-A947-70E740481C1C}">
                          <a14:useLocalDpi xmlns:a14="http://schemas.microsoft.com/office/drawing/2010/main"/>
                        </a:ext>
                      </a:extLst>
                    </a:blip>
                    <a:stretch>
                      <a:fillRect/>
                    </a:stretch>
                  </pic:blipFill>
                  <pic:spPr>
                    <a:xfrm>
                      <a:off x="0" y="0"/>
                      <a:ext cx="8785938" cy="4872038"/>
                    </a:xfrm>
                    <a:prstGeom prst="rect">
                      <a:avLst/>
                    </a:prstGeom>
                  </pic:spPr>
                </pic:pic>
              </a:graphicData>
            </a:graphic>
          </wp:inline>
        </w:drawing>
      </w:r>
    </w:p>
    <w:p w14:paraId="3FC27133" w14:textId="77777777" w:rsidR="00C85744" w:rsidRPr="00E65686" w:rsidRDefault="00C85744" w:rsidP="002E0FE6">
      <w:pPr>
        <w:pStyle w:val="BodyText"/>
        <w:jc w:val="both"/>
        <w:rPr>
          <w:lang w:val="tr-TR"/>
        </w:rPr>
      </w:pPr>
    </w:p>
    <w:p w14:paraId="74A80B66" w14:textId="631DCBEB" w:rsidR="004D278D" w:rsidRPr="00E65686" w:rsidRDefault="00E968D9" w:rsidP="004D278D">
      <w:pPr>
        <w:pStyle w:val="Heading2"/>
        <w:rPr>
          <w:lang w:val="tr-TR"/>
        </w:rPr>
      </w:pPr>
      <w:r w:rsidRPr="00E65686">
        <w:rPr>
          <w:lang w:val="tr-TR"/>
        </w:rPr>
        <w:t xml:space="preserve"> </w:t>
      </w:r>
      <w:bookmarkStart w:id="8" w:name="_Toc213092812"/>
      <w:r w:rsidR="004D278D" w:rsidRPr="00E65686">
        <w:rPr>
          <w:lang w:val="tr-TR"/>
        </w:rPr>
        <w:t>Proje Gerekçesi</w:t>
      </w:r>
      <w:bookmarkEnd w:id="8"/>
    </w:p>
    <w:p w14:paraId="7501078D" w14:textId="5C514E6F" w:rsidR="008F60F7" w:rsidRPr="00E65686" w:rsidRDefault="4ACAE765" w:rsidP="008F60F7">
      <w:pPr>
        <w:pStyle w:val="BodyText"/>
        <w:jc w:val="both"/>
        <w:rPr>
          <w:lang w:val="tr-TR"/>
        </w:rPr>
      </w:pPr>
      <w:r w:rsidRPr="787C1EAA">
        <w:rPr>
          <w:lang w:val="tr-TR"/>
        </w:rPr>
        <w:t xml:space="preserve">Rüzgar enerjisi, yenilenebilir ve düşük emisyonlu bir elektrik üretim kaynağıdır. </w:t>
      </w:r>
      <w:r w:rsidR="489DABAC" w:rsidRPr="787C1EAA">
        <w:rPr>
          <w:lang w:val="tr-TR"/>
        </w:rPr>
        <w:t xml:space="preserve">Önerilen Proje, ulusal karbon salımını azaltma hedeflerine ulaşmak için yenilenebilir enerji gelişimine öncelik veren Paris Anlaşması kapsamındaki Türkiye'nin </w:t>
      </w:r>
      <w:r w:rsidR="72192DEC" w:rsidRPr="787C1EAA">
        <w:rPr>
          <w:lang w:val="tr-TR"/>
        </w:rPr>
        <w:t>Ulusal Katkı Beyanları</w:t>
      </w:r>
      <w:r w:rsidR="489DABAC" w:rsidRPr="787C1EAA">
        <w:rPr>
          <w:lang w:val="tr-TR"/>
        </w:rPr>
        <w:t xml:space="preserve"> (</w:t>
      </w:r>
      <w:r w:rsidR="5AE115C6" w:rsidRPr="787C1EAA">
        <w:rPr>
          <w:lang w:val="tr-TR"/>
        </w:rPr>
        <w:t>UKB</w:t>
      </w:r>
      <w:r w:rsidR="489DABAC" w:rsidRPr="787C1EAA">
        <w:rPr>
          <w:lang w:val="tr-TR"/>
        </w:rPr>
        <w:t xml:space="preserve">) ile uyumludur. Türkiye'nin </w:t>
      </w:r>
      <w:r w:rsidR="5AE115C6" w:rsidRPr="787C1EAA">
        <w:rPr>
          <w:lang w:val="tr-TR"/>
        </w:rPr>
        <w:t>UKB</w:t>
      </w:r>
      <w:r w:rsidR="489DABAC" w:rsidRPr="787C1EAA">
        <w:rPr>
          <w:lang w:val="tr-TR"/>
        </w:rPr>
        <w:t>'si, yenilenebilir enerji kapasitesini artırma, fosil yakıtlara bağımlılığı azaltma ve sürdürülebilir uygulamalar yoluyla enerji güvenliğini güçlendirme taahhütlerini özetlemektedir.</w:t>
      </w:r>
    </w:p>
    <w:p w14:paraId="29C19AD4" w14:textId="28418B52" w:rsidR="00683AEA" w:rsidRPr="00E65686" w:rsidRDefault="00683AEA" w:rsidP="008F60F7">
      <w:pPr>
        <w:pStyle w:val="BodyText"/>
        <w:jc w:val="both"/>
        <w:rPr>
          <w:lang w:val="tr-TR"/>
        </w:rPr>
      </w:pPr>
      <w:r w:rsidRPr="00E65686">
        <w:rPr>
          <w:lang w:val="tr-TR"/>
        </w:rPr>
        <w:t>Proje, ulusal iklim hedeflerini desteklemenin yanı sıra, yerel topluluklar üzerinde de olumlu etkiler yaratması beklenmektedir. Bunlar arasında, sera gazı emisyonlarının azaltılmasıyla hava kalitesinde potansiyel iyileşmelerin yanı sıra, inşaat ve işletme aşamalarında yerel istihdam fırsatları da yer alabilir. Proje ayrıca bölgesel ekonomik faaliyete katkıda bulunabilir ve bölgedeki sürdürülebilir kalkınma çabalarını destekleyebilir.</w:t>
      </w:r>
    </w:p>
    <w:p w14:paraId="3C838B9E" w14:textId="0013AF6E" w:rsidR="008F60F7" w:rsidRPr="00E65686" w:rsidRDefault="00A56A84" w:rsidP="008F60F7">
      <w:pPr>
        <w:pStyle w:val="Heading2"/>
        <w:rPr>
          <w:lang w:val="tr-TR"/>
        </w:rPr>
      </w:pPr>
      <w:r w:rsidRPr="00E65686">
        <w:rPr>
          <w:lang w:val="tr-TR"/>
        </w:rPr>
        <w:t xml:space="preserve"> </w:t>
      </w:r>
      <w:bookmarkStart w:id="9" w:name="_Toc213092813"/>
      <w:r w:rsidR="004D278D" w:rsidRPr="00E65686">
        <w:rPr>
          <w:lang w:val="tr-TR"/>
        </w:rPr>
        <w:t>Bu Belgenin Amacı</w:t>
      </w:r>
      <w:bookmarkEnd w:id="9"/>
    </w:p>
    <w:p w14:paraId="3CEE8C89" w14:textId="0776DA3B" w:rsidR="002E0FE6" w:rsidRPr="00E65686" w:rsidRDefault="662A0C66" w:rsidP="009C4A9A">
      <w:pPr>
        <w:pStyle w:val="BodyText"/>
        <w:jc w:val="both"/>
        <w:rPr>
          <w:lang w:val="tr-TR"/>
        </w:rPr>
      </w:pPr>
      <w:r w:rsidRPr="00E65686">
        <w:rPr>
          <w:lang w:val="tr-TR"/>
        </w:rPr>
        <w:t>TOÖ</w:t>
      </w:r>
      <w:r w:rsidR="749026EB" w:rsidRPr="00E65686">
        <w:rPr>
          <w:lang w:val="tr-TR"/>
        </w:rPr>
        <w:t>, ERM</w:t>
      </w:r>
      <w:r w:rsidR="000470D6" w:rsidRPr="00E65686">
        <w:rPr>
          <w:rStyle w:val="FootnoteReference"/>
          <w:lang w:val="tr-TR"/>
        </w:rPr>
        <w:footnoteReference w:id="2"/>
      </w:r>
      <w:r w:rsidR="749026EB" w:rsidRPr="00E65686">
        <w:rPr>
          <w:lang w:val="tr-TR"/>
        </w:rPr>
        <w:t xml:space="preserve"> tarafından şu anda geliştirilmekte olan </w:t>
      </w:r>
      <w:r w:rsidR="2793080C" w:rsidRPr="00E65686">
        <w:rPr>
          <w:lang w:val="tr-TR"/>
        </w:rPr>
        <w:t>ÇSED</w:t>
      </w:r>
      <w:r w:rsidR="04477ABD" w:rsidRPr="00E65686">
        <w:rPr>
          <w:lang w:val="tr-TR"/>
        </w:rPr>
        <w:t>'ın</w:t>
      </w:r>
      <w:r w:rsidR="749026EB" w:rsidRPr="00E65686">
        <w:rPr>
          <w:lang w:val="tr-TR"/>
        </w:rPr>
        <w:t xml:space="preserve"> ön bulgularına genel bir bakış sunmaktadır. Bu belgenin amacı, kamu ve Proje paydaşları için önemli bilgileri açık ve erişilebilir bir biçimde sunmaktır. </w:t>
      </w:r>
    </w:p>
    <w:p w14:paraId="099FFE6B" w14:textId="5C12A238" w:rsidR="004D278D" w:rsidRPr="00E65686" w:rsidRDefault="00A56A84" w:rsidP="004D278D">
      <w:pPr>
        <w:pStyle w:val="Heading2"/>
        <w:rPr>
          <w:lang w:val="tr-TR"/>
        </w:rPr>
      </w:pPr>
      <w:bookmarkStart w:id="10" w:name="_Ref196311796"/>
      <w:r w:rsidRPr="00E65686">
        <w:rPr>
          <w:lang w:val="tr-TR"/>
        </w:rPr>
        <w:t xml:space="preserve"> </w:t>
      </w:r>
      <w:bookmarkStart w:id="11" w:name="_Toc213092814"/>
      <w:r w:rsidR="004D278D" w:rsidRPr="00E65686">
        <w:rPr>
          <w:lang w:val="tr-TR"/>
        </w:rPr>
        <w:t>Proje Tarafından Uygulanan Standartlar</w:t>
      </w:r>
      <w:bookmarkEnd w:id="10"/>
      <w:bookmarkEnd w:id="11"/>
    </w:p>
    <w:p w14:paraId="4009A4D4" w14:textId="702A9679" w:rsidR="00D276B0" w:rsidRPr="00E65686" w:rsidRDefault="004F75F5" w:rsidP="008F60F7">
      <w:pPr>
        <w:pStyle w:val="BodyText"/>
        <w:rPr>
          <w:lang w:val="tr-TR"/>
        </w:rPr>
      </w:pPr>
      <w:r w:rsidRPr="00E65686">
        <w:rPr>
          <w:lang w:val="tr-TR"/>
        </w:rPr>
        <w:t xml:space="preserve">Proje </w:t>
      </w:r>
      <w:r w:rsidR="00D276B0" w:rsidRPr="00E65686">
        <w:rPr>
          <w:lang w:val="tr-TR"/>
        </w:rPr>
        <w:t>aşağıdaki standartlara uyacaktır:</w:t>
      </w:r>
    </w:p>
    <w:p w14:paraId="0188DC8D" w14:textId="03CFA0B8" w:rsidR="00D276B0" w:rsidRPr="00E65686" w:rsidRDefault="00D276B0" w:rsidP="00D276B0">
      <w:pPr>
        <w:pStyle w:val="Bullet"/>
        <w:numPr>
          <w:ilvl w:val="0"/>
          <w:numId w:val="29"/>
        </w:numPr>
        <w:rPr>
          <w:lang w:val="tr-TR"/>
        </w:rPr>
      </w:pPr>
      <w:r w:rsidRPr="00E65686">
        <w:rPr>
          <w:lang w:val="tr-TR"/>
        </w:rPr>
        <w:t>Ulusal çevre, sosyal ve sağlık ve güvenlik düzenlemeleri</w:t>
      </w:r>
    </w:p>
    <w:p w14:paraId="7A81CB43" w14:textId="0DAC1554" w:rsidR="00D276B0" w:rsidRPr="00E65686" w:rsidRDefault="00D276B0" w:rsidP="00D276B0">
      <w:pPr>
        <w:pStyle w:val="Bullet"/>
        <w:numPr>
          <w:ilvl w:val="0"/>
          <w:numId w:val="29"/>
        </w:numPr>
        <w:rPr>
          <w:lang w:val="tr-TR"/>
        </w:rPr>
      </w:pPr>
      <w:r w:rsidRPr="00E65686">
        <w:rPr>
          <w:lang w:val="tr-TR"/>
        </w:rPr>
        <w:t>EBRD'nin Çevresel ve Sosyal Politikası (2024)</w:t>
      </w:r>
    </w:p>
    <w:p w14:paraId="6A960530" w14:textId="35E323A9" w:rsidR="00D276B0" w:rsidRPr="00E65686" w:rsidRDefault="00D276B0" w:rsidP="002E0DF3">
      <w:pPr>
        <w:pStyle w:val="Bullet"/>
        <w:numPr>
          <w:ilvl w:val="0"/>
          <w:numId w:val="29"/>
        </w:numPr>
        <w:rPr>
          <w:lang w:val="tr-TR"/>
        </w:rPr>
      </w:pPr>
      <w:r w:rsidRPr="71B20F0A">
        <w:rPr>
          <w:lang w:val="tr-TR"/>
        </w:rPr>
        <w:t>IFC'nin Çevresel ve Sosyal Sürdürülebilirlik Performans Standartları (2012)</w:t>
      </w:r>
    </w:p>
    <w:p w14:paraId="524E5E9D" w14:textId="0B3BD739" w:rsidR="00D276B0" w:rsidRPr="00E65686" w:rsidRDefault="482D28EF" w:rsidP="002E0DF3">
      <w:pPr>
        <w:pStyle w:val="Bullet"/>
        <w:numPr>
          <w:ilvl w:val="0"/>
          <w:numId w:val="29"/>
        </w:numPr>
        <w:rPr>
          <w:lang w:val="tr-TR"/>
        </w:rPr>
      </w:pPr>
      <w:r w:rsidRPr="71B20F0A">
        <w:rPr>
          <w:lang w:val="tr-TR"/>
        </w:rPr>
        <w:t>Ekvator Pre</w:t>
      </w:r>
      <w:r w:rsidR="583E938B" w:rsidRPr="71B20F0A">
        <w:rPr>
          <w:lang w:val="tr-TR"/>
        </w:rPr>
        <w:t>ns</w:t>
      </w:r>
      <w:r w:rsidRPr="71B20F0A">
        <w:rPr>
          <w:lang w:val="tr-TR"/>
        </w:rPr>
        <w:t>ipleri</w:t>
      </w:r>
      <w:r w:rsidR="32A02C69" w:rsidRPr="71B20F0A">
        <w:rPr>
          <w:lang w:val="tr-TR"/>
        </w:rPr>
        <w:t xml:space="preserve"> IV (2020)</w:t>
      </w:r>
    </w:p>
    <w:p w14:paraId="32BAF77E" w14:textId="26C5D448" w:rsidR="00515855" w:rsidRPr="00E65686" w:rsidRDefault="00D276B0" w:rsidP="002E0DF3">
      <w:pPr>
        <w:pStyle w:val="Bullet"/>
        <w:numPr>
          <w:ilvl w:val="0"/>
          <w:numId w:val="29"/>
        </w:numPr>
        <w:rPr>
          <w:lang w:val="tr-TR"/>
        </w:rPr>
      </w:pPr>
      <w:r w:rsidRPr="71B20F0A">
        <w:rPr>
          <w:lang w:val="tr-TR"/>
        </w:rPr>
        <w:t>EIB Çevre ve Sosyal Standartları (2022)</w:t>
      </w:r>
    </w:p>
    <w:p w14:paraId="15267DFF" w14:textId="240B0FFF" w:rsidR="00515855" w:rsidRPr="00E65686" w:rsidRDefault="32A02C69" w:rsidP="002E0DF3">
      <w:pPr>
        <w:pStyle w:val="Bullet"/>
        <w:numPr>
          <w:ilvl w:val="0"/>
          <w:numId w:val="29"/>
        </w:numPr>
        <w:rPr>
          <w:lang w:val="tr-TR"/>
        </w:rPr>
      </w:pPr>
      <w:r w:rsidRPr="71B20F0A">
        <w:rPr>
          <w:lang w:val="tr-TR"/>
        </w:rPr>
        <w:t>IFC</w:t>
      </w:r>
      <w:r w:rsidR="3207AEE4" w:rsidRPr="71B20F0A">
        <w:rPr>
          <w:lang w:val="tr-TR"/>
        </w:rPr>
        <w:t xml:space="preserve"> </w:t>
      </w:r>
      <w:r w:rsidRPr="71B20F0A">
        <w:rPr>
          <w:lang w:val="tr-TR"/>
        </w:rPr>
        <w:t xml:space="preserve"> Çevre, Sağlık ve Güvenlik  Genel Yönergeleri</w:t>
      </w:r>
    </w:p>
    <w:p w14:paraId="0E6F64B6" w14:textId="447C978E" w:rsidR="00515855" w:rsidRPr="00E65686" w:rsidRDefault="32A02C69" w:rsidP="002E0DF3">
      <w:pPr>
        <w:pStyle w:val="Bullet"/>
        <w:numPr>
          <w:ilvl w:val="0"/>
          <w:numId w:val="29"/>
        </w:numPr>
        <w:rPr>
          <w:lang w:val="tr-TR"/>
        </w:rPr>
      </w:pPr>
      <w:r w:rsidRPr="71B20F0A">
        <w:rPr>
          <w:lang w:val="tr-TR"/>
        </w:rPr>
        <w:t xml:space="preserve">IFC Rüzgar Enerjisi için </w:t>
      </w:r>
      <w:r w:rsidR="216D2638" w:rsidRPr="71B20F0A">
        <w:rPr>
          <w:lang w:val="tr-TR"/>
        </w:rPr>
        <w:t>Çevre, Sağlık ve Güvenlik</w:t>
      </w:r>
      <w:r w:rsidRPr="71B20F0A">
        <w:rPr>
          <w:lang w:val="tr-TR"/>
        </w:rPr>
        <w:t xml:space="preserve"> Kılavuzu (</w:t>
      </w:r>
      <w:r w:rsidR="703BD5B4" w:rsidRPr="71B20F0A">
        <w:rPr>
          <w:lang w:val="tr-TR"/>
        </w:rPr>
        <w:t>2015</w:t>
      </w:r>
      <w:r w:rsidRPr="71B20F0A">
        <w:rPr>
          <w:lang w:val="tr-TR"/>
        </w:rPr>
        <w:t>)</w:t>
      </w:r>
    </w:p>
    <w:p w14:paraId="54D1F16B" w14:textId="0D08BD80" w:rsidR="00515855" w:rsidRPr="00E65686" w:rsidRDefault="3DC9766B" w:rsidP="002E0DF3">
      <w:pPr>
        <w:pStyle w:val="Bullet"/>
        <w:numPr>
          <w:ilvl w:val="0"/>
          <w:numId w:val="29"/>
        </w:numPr>
        <w:rPr>
          <w:lang w:val="tr-TR"/>
        </w:rPr>
      </w:pPr>
      <w:r w:rsidRPr="71B20F0A">
        <w:rPr>
          <w:lang w:val="tr-TR"/>
        </w:rPr>
        <w:t>IFC E</w:t>
      </w:r>
      <w:r w:rsidR="0E1F2B17" w:rsidRPr="71B20F0A">
        <w:rPr>
          <w:lang w:val="tr-TR"/>
        </w:rPr>
        <w:t>nerji İletim Hattı</w:t>
      </w:r>
      <w:r w:rsidRPr="71B20F0A">
        <w:rPr>
          <w:lang w:val="tr-TR"/>
        </w:rPr>
        <w:t xml:space="preserve"> için </w:t>
      </w:r>
      <w:r w:rsidR="7C2AA536" w:rsidRPr="71B20F0A">
        <w:rPr>
          <w:lang w:val="tr-TR"/>
        </w:rPr>
        <w:t xml:space="preserve">Çevre, Sağlık ve Güvenlik </w:t>
      </w:r>
      <w:r w:rsidRPr="71B20F0A">
        <w:rPr>
          <w:lang w:val="tr-TR"/>
        </w:rPr>
        <w:t>Kılavuzları (2007)</w:t>
      </w:r>
    </w:p>
    <w:p w14:paraId="2305B921" w14:textId="77F288D6" w:rsidR="00936D04" w:rsidRPr="00E65686" w:rsidRDefault="00936D04" w:rsidP="002E0DF3">
      <w:pPr>
        <w:pStyle w:val="Bullet"/>
        <w:numPr>
          <w:ilvl w:val="0"/>
          <w:numId w:val="29"/>
        </w:numPr>
        <w:rPr>
          <w:lang w:val="tr-TR"/>
        </w:rPr>
      </w:pPr>
      <w:r w:rsidRPr="71B20F0A">
        <w:rPr>
          <w:lang w:val="tr-TR"/>
        </w:rPr>
        <w:t>IFC/EBRD İşçi Konaklama: Süreçler ve Standartlar (2009)</w:t>
      </w:r>
    </w:p>
    <w:p w14:paraId="24F1CC70" w14:textId="07A20B3F" w:rsidR="00936D04" w:rsidRPr="00E65686" w:rsidRDefault="5C1DAAD8" w:rsidP="002E0DF3">
      <w:pPr>
        <w:pStyle w:val="Bullet"/>
        <w:numPr>
          <w:ilvl w:val="0"/>
          <w:numId w:val="29"/>
        </w:numPr>
        <w:rPr>
          <w:lang w:val="tr-TR"/>
        </w:rPr>
      </w:pPr>
      <w:r w:rsidRPr="71B20F0A">
        <w:rPr>
          <w:lang w:val="tr-TR"/>
        </w:rPr>
        <w:t>IFC İyi Uygulama El Kitabı: Arazi Edinimi ve Zorunlu Yeniden Yerleşim (2023)</w:t>
      </w:r>
    </w:p>
    <w:p w14:paraId="47CBE845" w14:textId="7BF8A462" w:rsidR="0025178E" w:rsidRPr="00E65686" w:rsidRDefault="0025178E" w:rsidP="00936D04">
      <w:pPr>
        <w:pStyle w:val="Bullet"/>
        <w:numPr>
          <w:ilvl w:val="0"/>
          <w:numId w:val="29"/>
        </w:numPr>
        <w:rPr>
          <w:lang w:val="tr-TR"/>
        </w:rPr>
      </w:pPr>
      <w:r w:rsidRPr="00E65686">
        <w:rPr>
          <w:lang w:val="tr-TR"/>
        </w:rPr>
        <w:t>IFC/KfW/EBRD Gelişmekte Olan Ülkelerdeki Kara Rüzgâr Enerji Tesisleri için İnşaat Sonrası Kuş ve Yarasa Ölümlerinin İzlenmesi - İyi Uygulama El Kitabı (2023)</w:t>
      </w:r>
    </w:p>
    <w:p w14:paraId="74CB2C58" w14:textId="4A4EA99F" w:rsidR="00C7202A" w:rsidRPr="00E65686" w:rsidRDefault="00C7202A" w:rsidP="00D276B0">
      <w:pPr>
        <w:pStyle w:val="Bullet"/>
        <w:numPr>
          <w:ilvl w:val="0"/>
          <w:numId w:val="29"/>
        </w:numPr>
        <w:rPr>
          <w:lang w:val="tr-TR"/>
        </w:rPr>
      </w:pPr>
      <w:r w:rsidRPr="00E65686">
        <w:rPr>
          <w:lang w:val="tr-TR"/>
        </w:rPr>
        <w:t>Türkiye'nin onayladığı veya taraf olduğu çevre ve sosyal performansla ilgili tüm uluslararası sözleşmeler ve antlaşmalar.</w:t>
      </w:r>
    </w:p>
    <w:p w14:paraId="770C12F5" w14:textId="5F8EBF5F" w:rsidR="008F60F7" w:rsidRPr="00E65686" w:rsidRDefault="004F75F5" w:rsidP="00D276B0">
      <w:pPr>
        <w:pStyle w:val="BodyText"/>
        <w:jc w:val="both"/>
        <w:rPr>
          <w:lang w:val="tr-TR"/>
        </w:rPr>
      </w:pPr>
      <w:r w:rsidRPr="00E65686">
        <w:rPr>
          <w:lang w:val="tr-TR"/>
        </w:rPr>
        <w:t xml:space="preserve">Ulusal yasal gereklilikler ile uluslararası </w:t>
      </w:r>
      <w:r w:rsidR="00D276B0" w:rsidRPr="00E65686">
        <w:rPr>
          <w:lang w:val="tr-TR"/>
        </w:rPr>
        <w:t>gereklilikler</w:t>
      </w:r>
      <w:r w:rsidRPr="00E65686">
        <w:rPr>
          <w:lang w:val="tr-TR"/>
        </w:rPr>
        <w:t xml:space="preserve"> arasında en katı </w:t>
      </w:r>
      <w:r w:rsidR="00D276B0" w:rsidRPr="00E65686">
        <w:rPr>
          <w:lang w:val="tr-TR"/>
        </w:rPr>
        <w:t xml:space="preserve">olan </w:t>
      </w:r>
      <w:r w:rsidRPr="00E65686">
        <w:rPr>
          <w:lang w:val="tr-TR"/>
        </w:rPr>
        <w:t xml:space="preserve">gereklilik, </w:t>
      </w:r>
      <w:r w:rsidR="00D276B0" w:rsidRPr="00E65686">
        <w:rPr>
          <w:lang w:val="tr-TR"/>
        </w:rPr>
        <w:t>Proje standardı olacaktır</w:t>
      </w:r>
      <w:r w:rsidRPr="00E65686">
        <w:rPr>
          <w:lang w:val="tr-TR"/>
        </w:rPr>
        <w:t>.</w:t>
      </w:r>
    </w:p>
    <w:p w14:paraId="445CDB62" w14:textId="7A6AF2E8" w:rsidR="004D278D" w:rsidRPr="00E65686" w:rsidRDefault="00A56A84" w:rsidP="004D278D">
      <w:pPr>
        <w:pStyle w:val="Heading2"/>
        <w:rPr>
          <w:lang w:val="tr-TR"/>
        </w:rPr>
      </w:pPr>
      <w:r w:rsidRPr="00E65686">
        <w:rPr>
          <w:lang w:val="tr-TR"/>
        </w:rPr>
        <w:lastRenderedPageBreak/>
        <w:t xml:space="preserve"> </w:t>
      </w:r>
      <w:bookmarkStart w:id="12" w:name="_Toc213092815"/>
      <w:r w:rsidR="004D278D" w:rsidRPr="00E65686">
        <w:rPr>
          <w:lang w:val="tr-TR"/>
        </w:rPr>
        <w:t>Proje Sınıflandırması</w:t>
      </w:r>
      <w:bookmarkEnd w:id="12"/>
    </w:p>
    <w:p w14:paraId="25E92672" w14:textId="1AE11911" w:rsidR="003925B8" w:rsidRPr="00E65686" w:rsidRDefault="008F60F7" w:rsidP="008F60F7">
      <w:pPr>
        <w:pStyle w:val="BodyText"/>
        <w:jc w:val="both"/>
        <w:rPr>
          <w:lang w:val="tr-TR"/>
        </w:rPr>
      </w:pPr>
      <w:r w:rsidRPr="00E65686">
        <w:rPr>
          <w:lang w:val="tr-TR"/>
        </w:rPr>
        <w:fldChar w:fldCharType="begin"/>
      </w:r>
      <w:r w:rsidRPr="00E65686">
        <w:rPr>
          <w:lang w:val="tr-TR"/>
        </w:rPr>
        <w:instrText xml:space="preserve"> REF _Ref196311796 \r \h  \* MERGEFORMAT </w:instrText>
      </w:r>
      <w:r w:rsidRPr="00E65686">
        <w:rPr>
          <w:lang w:val="tr-TR"/>
        </w:rPr>
      </w:r>
      <w:r w:rsidRPr="00E65686">
        <w:rPr>
          <w:lang w:val="tr-TR"/>
        </w:rPr>
        <w:fldChar w:fldCharType="separate"/>
      </w:r>
      <w:r w:rsidR="001D64DE" w:rsidRPr="00E65686">
        <w:rPr>
          <w:lang w:val="tr-TR"/>
        </w:rPr>
        <w:t>1.5</w:t>
      </w:r>
      <w:r w:rsidRPr="00E65686">
        <w:rPr>
          <w:lang w:val="tr-TR"/>
        </w:rPr>
        <w:fldChar w:fldCharType="end"/>
      </w:r>
      <w:r w:rsidRPr="00E65686">
        <w:rPr>
          <w:lang w:val="tr-TR"/>
        </w:rPr>
        <w:t xml:space="preserve"> bölümünde belirtilen ilgili standartlarda özetlenen çevresel ve sosyal sınıflandırma kriterlerine, mevcut verilerin analizine, yerel ÇED'in incelenmesine ve saha ziyaretleri </w:t>
      </w:r>
      <w:r w:rsidR="00D276B0" w:rsidRPr="00E65686">
        <w:rPr>
          <w:lang w:val="tr-TR"/>
        </w:rPr>
        <w:t xml:space="preserve">sırasında yapılan gözlemlere </w:t>
      </w:r>
      <w:r w:rsidRPr="00E65686">
        <w:rPr>
          <w:lang w:val="tr-TR"/>
        </w:rPr>
        <w:t xml:space="preserve">göre, Proje "Kategori B" olarak </w:t>
      </w:r>
      <w:r w:rsidR="00D276B0" w:rsidRPr="00E65686">
        <w:rPr>
          <w:lang w:val="tr-TR"/>
        </w:rPr>
        <w:t>sınıflandırılmıştır</w:t>
      </w:r>
      <w:r w:rsidRPr="00E65686">
        <w:rPr>
          <w:lang w:val="tr-TR"/>
        </w:rPr>
        <w:t>.</w:t>
      </w:r>
    </w:p>
    <w:p w14:paraId="25537FBA" w14:textId="2DD1D8B5" w:rsidR="00E32785" w:rsidRPr="00E65686" w:rsidRDefault="00721C70" w:rsidP="00C707F7">
      <w:pPr>
        <w:pStyle w:val="Heading1"/>
        <w:rPr>
          <w:lang w:val="tr-TR"/>
        </w:rPr>
      </w:pPr>
      <w:bookmarkStart w:id="13" w:name="_Toc213092816"/>
      <w:r w:rsidRPr="00E65686">
        <w:rPr>
          <w:lang w:val="tr-TR"/>
        </w:rPr>
        <w:t>Proje Tanımı</w:t>
      </w:r>
      <w:bookmarkEnd w:id="13"/>
    </w:p>
    <w:p w14:paraId="0F57BE37" w14:textId="77777777" w:rsidR="00E32785" w:rsidRPr="00E65686" w:rsidRDefault="00E32785" w:rsidP="00E32785">
      <w:pPr>
        <w:pStyle w:val="Heading2"/>
        <w:rPr>
          <w:lang w:val="tr-TR"/>
        </w:rPr>
      </w:pPr>
      <w:r w:rsidRPr="00E65686">
        <w:rPr>
          <w:lang w:val="tr-TR"/>
        </w:rPr>
        <w:t xml:space="preserve"> </w:t>
      </w:r>
      <w:bookmarkStart w:id="14" w:name="_Toc213092817"/>
      <w:r w:rsidRPr="00E65686">
        <w:rPr>
          <w:lang w:val="tr-TR"/>
        </w:rPr>
        <w:t>Proje Bileşenleri</w:t>
      </w:r>
      <w:bookmarkEnd w:id="14"/>
    </w:p>
    <w:p w14:paraId="34290DF0" w14:textId="77777777" w:rsidR="00E32785" w:rsidRPr="00E65686" w:rsidRDefault="00E32785" w:rsidP="00E32785">
      <w:pPr>
        <w:pStyle w:val="Heading3"/>
        <w:rPr>
          <w:lang w:val="tr-TR"/>
        </w:rPr>
      </w:pPr>
      <w:bookmarkStart w:id="15" w:name="_Toc213092818"/>
      <w:r w:rsidRPr="00E65686">
        <w:rPr>
          <w:lang w:val="tr-TR"/>
        </w:rPr>
        <w:t>Rüzgar Türbinleri</w:t>
      </w:r>
      <w:bookmarkEnd w:id="15"/>
    </w:p>
    <w:p w14:paraId="26086E61" w14:textId="5B07036F" w:rsidR="00E32785" w:rsidRPr="00E65686" w:rsidRDefault="00E32785" w:rsidP="00E32785">
      <w:pPr>
        <w:pStyle w:val="BodyText"/>
        <w:jc w:val="both"/>
        <w:rPr>
          <w:lang w:val="tr-TR"/>
        </w:rPr>
      </w:pPr>
      <w:r w:rsidRPr="00E65686">
        <w:rPr>
          <w:lang w:val="tr-TR"/>
        </w:rPr>
        <w:t xml:space="preserve">Rüzgar türbini, rüzgarla birlikte dönerek elektrik üreten üç büyük kanadı olan yüksek bir yapıdır. Proje kapsamında, her biri 4,2 MWm/4,2 MWe kapasiteli toplam 20 türbinin kurulması planlanmaktadır. Projede kullanılacak rüzgar türbini, 111 metre yüksekliğinde bir kule ve toplam </w:t>
      </w:r>
      <w:r w:rsidR="006D3945" w:rsidRPr="00E65686">
        <w:rPr>
          <w:lang w:val="tr-TR"/>
        </w:rPr>
        <w:t>rotor</w:t>
      </w:r>
      <w:r w:rsidRPr="00E65686">
        <w:rPr>
          <w:lang w:val="tr-TR"/>
        </w:rPr>
        <w:t xml:space="preserve"> çapı 138 metre olan üç adet dönen kanattan oluşmaktadır. Seçilen rüzgar türbini modelinin genel görünümü aşağıdaki</w:t>
      </w:r>
      <w:r w:rsidR="001D64DE" w:rsidRPr="00E65686">
        <w:rPr>
          <w:lang w:val="tr-TR"/>
        </w:rPr>
        <w:fldChar w:fldCharType="begin"/>
      </w:r>
      <w:r w:rsidR="001D64DE" w:rsidRPr="00E65686">
        <w:rPr>
          <w:lang w:val="tr-TR"/>
        </w:rPr>
        <w:instrText xml:space="preserve"> REF _Ref212987397 \h </w:instrText>
      </w:r>
      <w:r w:rsidR="00E65686">
        <w:rPr>
          <w:lang w:val="tr-TR"/>
        </w:rPr>
        <w:instrText xml:space="preserve"> \* MERGEFORMAT </w:instrText>
      </w:r>
      <w:r w:rsidR="001D64DE" w:rsidRPr="00E65686">
        <w:rPr>
          <w:lang w:val="tr-TR"/>
        </w:rPr>
      </w:r>
      <w:r w:rsidR="001D64DE" w:rsidRPr="00E65686">
        <w:rPr>
          <w:lang w:val="tr-TR"/>
        </w:rPr>
        <w:fldChar w:fldCharType="separate"/>
      </w:r>
      <w:r w:rsidR="001D64DE" w:rsidRPr="00E65686">
        <w:rPr>
          <w:lang w:val="tr-TR"/>
        </w:rPr>
        <w:t xml:space="preserve"> Şekil </w:t>
      </w:r>
      <w:r w:rsidR="001E3536" w:rsidRPr="00E65686">
        <w:rPr>
          <w:lang w:val="tr-TR"/>
        </w:rPr>
        <w:t>2</w:t>
      </w:r>
      <w:r w:rsidR="001D64DE" w:rsidRPr="00E65686">
        <w:rPr>
          <w:lang w:val="tr-TR"/>
        </w:rPr>
        <w:t>-</w:t>
      </w:r>
      <w:r w:rsidR="001D64DE" w:rsidRPr="00E65686">
        <w:rPr>
          <w:noProof/>
          <w:lang w:val="tr-TR"/>
        </w:rPr>
        <w:t>1</w:t>
      </w:r>
      <w:r w:rsidR="001D64DE" w:rsidRPr="00E65686">
        <w:rPr>
          <w:lang w:val="tr-TR"/>
        </w:rPr>
        <w:fldChar w:fldCharType="end"/>
      </w:r>
      <w:r w:rsidR="00385070" w:rsidRPr="00E65686">
        <w:rPr>
          <w:lang w:val="tr-TR"/>
        </w:rPr>
        <w:t>’de</w:t>
      </w:r>
      <w:r w:rsidRPr="00E65686">
        <w:rPr>
          <w:lang w:val="tr-TR"/>
        </w:rPr>
        <w:t xml:space="preserve"> gösterilmektedir.</w:t>
      </w:r>
    </w:p>
    <w:p w14:paraId="2C7F4FF0" w14:textId="77777777" w:rsidR="00E32785" w:rsidRPr="00E65686" w:rsidRDefault="00E32785" w:rsidP="00E32785">
      <w:pPr>
        <w:pStyle w:val="BodyText"/>
        <w:keepNext/>
        <w:jc w:val="center"/>
        <w:rPr>
          <w:lang w:val="tr-TR"/>
        </w:rPr>
      </w:pPr>
      <w:r w:rsidRPr="00E65686">
        <w:rPr>
          <w:noProof/>
          <w:lang w:val="tr-TR"/>
        </w:rPr>
        <w:drawing>
          <wp:inline distT="0" distB="0" distL="0" distR="0" wp14:anchorId="6F0F4B5C" wp14:editId="38CAFAD7">
            <wp:extent cx="2176316" cy="4038600"/>
            <wp:effectExtent l="0" t="0" r="0" b="0"/>
            <wp:docPr id="293427432"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5">
                      <a:extLst>
                        <a:ext uri="{28A0092B-C50C-407E-A947-70E740481C1C}">
                          <a14:useLocalDpi xmlns:a14="http://schemas.microsoft.com/office/drawing/2010/main" val="0"/>
                        </a:ext>
                      </a:extLst>
                    </a:blip>
                    <a:srcRect/>
                    <a:stretch>
                      <a:fillRect/>
                    </a:stretch>
                  </pic:blipFill>
                  <pic:spPr bwMode="auto">
                    <a:xfrm>
                      <a:off x="0" y="0"/>
                      <a:ext cx="2178466" cy="4042590"/>
                    </a:xfrm>
                    <a:prstGeom prst="rect">
                      <a:avLst/>
                    </a:prstGeom>
                    <a:noFill/>
                    <a:ln>
                      <a:noFill/>
                    </a:ln>
                  </pic:spPr>
                </pic:pic>
              </a:graphicData>
            </a:graphic>
          </wp:inline>
        </w:drawing>
      </w:r>
    </w:p>
    <w:p w14:paraId="2B2A75B8" w14:textId="380F5398" w:rsidR="00E32785" w:rsidRPr="00E65686" w:rsidRDefault="00E32785" w:rsidP="00E32785">
      <w:pPr>
        <w:pStyle w:val="Caption"/>
        <w:jc w:val="center"/>
        <w:rPr>
          <w:lang w:val="tr-TR"/>
        </w:rPr>
      </w:pPr>
      <w:bookmarkStart w:id="16" w:name="_Ref212987397"/>
      <w:bookmarkStart w:id="17" w:name="_Toc212987392"/>
      <w:r w:rsidRPr="00E65686">
        <w:rPr>
          <w:lang w:val="tr-TR"/>
        </w:rPr>
        <w:t xml:space="preserve">Şekil </w:t>
      </w:r>
      <w:r w:rsidR="001E3536" w:rsidRPr="00E65686">
        <w:rPr>
          <w:lang w:val="tr-TR"/>
        </w:rPr>
        <w:t>2</w:t>
      </w:r>
      <w:r w:rsidRPr="00E65686">
        <w:rPr>
          <w:lang w:val="tr-TR"/>
        </w:rPr>
        <w:t>-</w:t>
      </w:r>
      <w:r w:rsidRPr="00E65686">
        <w:rPr>
          <w:lang w:val="tr-TR"/>
        </w:rPr>
        <w:fldChar w:fldCharType="begin"/>
      </w:r>
      <w:r w:rsidRPr="00E65686">
        <w:rPr>
          <w:lang w:val="tr-TR"/>
        </w:rPr>
        <w:instrText xml:space="preserve"> SEQ Figure \* ARABIC \s 1 </w:instrText>
      </w:r>
      <w:r w:rsidRPr="00E65686">
        <w:rPr>
          <w:lang w:val="tr-TR"/>
        </w:rPr>
        <w:fldChar w:fldCharType="separate"/>
      </w:r>
      <w:r w:rsidR="001D64DE" w:rsidRPr="00E65686">
        <w:rPr>
          <w:noProof/>
          <w:lang w:val="tr-TR"/>
        </w:rPr>
        <w:t>1</w:t>
      </w:r>
      <w:r w:rsidRPr="00E65686">
        <w:rPr>
          <w:lang w:val="tr-TR"/>
        </w:rPr>
        <w:fldChar w:fldCharType="end"/>
      </w:r>
      <w:bookmarkEnd w:id="16"/>
      <w:r w:rsidRPr="00E65686">
        <w:rPr>
          <w:noProof/>
          <w:lang w:val="tr-TR"/>
        </w:rPr>
        <w:t xml:space="preserve"> Proje Türbininin </w:t>
      </w:r>
      <w:r w:rsidRPr="00E65686">
        <w:rPr>
          <w:lang w:val="tr-TR"/>
        </w:rPr>
        <w:t xml:space="preserve">Genel Görünümü </w:t>
      </w:r>
      <w:r w:rsidRPr="00E65686">
        <w:rPr>
          <w:noProof/>
          <w:lang w:val="tr-TR"/>
        </w:rPr>
        <w:t>(Enercon E-138 EP3 E2 / IEC S Sınıfı)</w:t>
      </w:r>
      <w:bookmarkEnd w:id="17"/>
    </w:p>
    <w:p w14:paraId="16F2CAEB" w14:textId="77777777" w:rsidR="00E32785" w:rsidRPr="00E65686" w:rsidRDefault="00E32785" w:rsidP="00E32785">
      <w:pPr>
        <w:pStyle w:val="Heading3"/>
        <w:rPr>
          <w:lang w:val="tr-TR"/>
        </w:rPr>
      </w:pPr>
      <w:bookmarkStart w:id="18" w:name="_Toc213092819"/>
      <w:r w:rsidRPr="00E65686">
        <w:rPr>
          <w:lang w:val="tr-TR"/>
        </w:rPr>
        <w:t>Şalt Sahası</w:t>
      </w:r>
      <w:bookmarkEnd w:id="18"/>
    </w:p>
    <w:p w14:paraId="7B5F6040" w14:textId="3A7CF52D" w:rsidR="00E32785" w:rsidRPr="00E65686" w:rsidRDefault="00E32785" w:rsidP="00E32785">
      <w:pPr>
        <w:pStyle w:val="BodyText"/>
        <w:jc w:val="both"/>
        <w:rPr>
          <w:lang w:val="tr-TR"/>
        </w:rPr>
      </w:pPr>
      <w:r w:rsidRPr="00E65686">
        <w:rPr>
          <w:lang w:val="tr-TR"/>
        </w:rPr>
        <w:t>Şalt sahası, rüzgar türbinlerinden gelen elektriğin toplanarak ulusal şebekeye yönlendirildiği tesistir. GAIA</w:t>
      </w:r>
      <w:r w:rsidR="00717B15" w:rsidRPr="00E65686">
        <w:rPr>
          <w:lang w:val="tr-TR"/>
        </w:rPr>
        <w:t xml:space="preserve"> RES</w:t>
      </w:r>
      <w:r w:rsidRPr="00E65686">
        <w:rPr>
          <w:lang w:val="tr-TR"/>
        </w:rPr>
        <w:t xml:space="preserve"> Projesi kapsamında, 20.044 m²'lik bir alana sahip bir şalt sahası inşa edilecektir. Personelin ihtiyaçlarını karşılamak ve teknik operasyonlar için çalışma ofisleri sağlamak amacıyla, belirlenen şalt sahası alanı içinde bir idari bina inşa edilmesi planlanmaktadır.</w:t>
      </w:r>
    </w:p>
    <w:p w14:paraId="14FC7103" w14:textId="77777777" w:rsidR="00E32785" w:rsidRPr="00E65686" w:rsidRDefault="00E32785" w:rsidP="00E32785">
      <w:pPr>
        <w:pStyle w:val="Heading3"/>
        <w:rPr>
          <w:lang w:val="tr-TR"/>
        </w:rPr>
      </w:pPr>
      <w:bookmarkStart w:id="19" w:name="_Toc213092820"/>
      <w:r w:rsidRPr="00E65686">
        <w:rPr>
          <w:lang w:val="tr-TR"/>
        </w:rPr>
        <w:lastRenderedPageBreak/>
        <w:t>Ulaşım Yolları</w:t>
      </w:r>
      <w:bookmarkEnd w:id="19"/>
    </w:p>
    <w:p w14:paraId="33883A03" w14:textId="39B8DDD2" w:rsidR="00E32785" w:rsidRPr="00E65686" w:rsidRDefault="00E32785" w:rsidP="00E32785">
      <w:pPr>
        <w:pStyle w:val="BodyText"/>
        <w:jc w:val="both"/>
        <w:rPr>
          <w:lang w:val="tr-TR"/>
        </w:rPr>
      </w:pPr>
      <w:r w:rsidRPr="00E65686">
        <w:rPr>
          <w:lang w:val="tr-TR"/>
        </w:rPr>
        <w:t xml:space="preserve">Proje sahasına erişim, </w:t>
      </w:r>
      <w:r w:rsidR="00FA6FA3" w:rsidRPr="00E65686">
        <w:rPr>
          <w:lang w:val="tr-TR"/>
        </w:rPr>
        <w:t>RES</w:t>
      </w:r>
      <w:r w:rsidRPr="00E65686">
        <w:rPr>
          <w:lang w:val="tr-TR"/>
        </w:rPr>
        <w:t>'in batı sınırının yaklaşık 7 km kuzeybatısında bulunan Çakmak-Turgut yönündeki D330 otoyolundan mevcut bağlantı yolu ile sağlanacaktır.</w:t>
      </w:r>
      <w:r w:rsidRPr="00E65686">
        <w:rPr>
          <w:rStyle w:val="FootnoteReference"/>
          <w:lang w:val="tr-TR"/>
        </w:rPr>
        <w:footnoteReference w:id="3"/>
      </w:r>
      <w:r w:rsidRPr="00E65686">
        <w:rPr>
          <w:lang w:val="tr-TR"/>
        </w:rPr>
        <w:t xml:space="preserve"> Ayrıca, türbinler arasında bağlantı sağlamak için erişim yolları inşa edilecektir. İnşaat aşamasında, mevcut yollar gerekli iyileştirmeler, genişletmeler ve sapmalarla mümkün olduğunca kullanılacaktır. Proje için 2024 yılında bir Güzergâh Etüdü hazırlanmıştır.</w:t>
      </w:r>
    </w:p>
    <w:p w14:paraId="0C26483B" w14:textId="77777777" w:rsidR="00E32785" w:rsidRPr="00E65686" w:rsidRDefault="00E32785" w:rsidP="00E32785">
      <w:pPr>
        <w:pStyle w:val="Heading2"/>
        <w:rPr>
          <w:lang w:val="tr-TR"/>
        </w:rPr>
      </w:pPr>
      <w:r w:rsidRPr="00E65686">
        <w:rPr>
          <w:lang w:val="tr-TR"/>
        </w:rPr>
        <w:t xml:space="preserve"> </w:t>
      </w:r>
      <w:bookmarkStart w:id="20" w:name="_Toc213092821"/>
      <w:r w:rsidRPr="00E65686">
        <w:rPr>
          <w:lang w:val="tr-TR"/>
        </w:rPr>
        <w:t>Geçici Tesisler</w:t>
      </w:r>
      <w:bookmarkEnd w:id="20"/>
    </w:p>
    <w:p w14:paraId="33ADA952" w14:textId="77777777" w:rsidR="00E32785" w:rsidRPr="00E65686" w:rsidRDefault="00E32785" w:rsidP="00E32785">
      <w:pPr>
        <w:pStyle w:val="Heading3"/>
        <w:rPr>
          <w:lang w:val="tr-TR"/>
        </w:rPr>
      </w:pPr>
      <w:bookmarkStart w:id="21" w:name="_Toc213092822"/>
      <w:r w:rsidRPr="00E65686">
        <w:rPr>
          <w:lang w:val="tr-TR"/>
        </w:rPr>
        <w:t>Mobilizasyon Alanları</w:t>
      </w:r>
      <w:bookmarkEnd w:id="21"/>
    </w:p>
    <w:p w14:paraId="284576DF" w14:textId="6751674E" w:rsidR="00E32785" w:rsidRPr="00E65686" w:rsidRDefault="00E32785" w:rsidP="00C707F7">
      <w:pPr>
        <w:pStyle w:val="BodyText"/>
        <w:jc w:val="both"/>
        <w:rPr>
          <w:lang w:val="tr-TR"/>
        </w:rPr>
      </w:pPr>
      <w:r w:rsidRPr="00E65686">
        <w:rPr>
          <w:lang w:val="tr-TR"/>
        </w:rPr>
        <w:t>İnşaat aşamasında</w:t>
      </w:r>
      <w:r w:rsidR="00452325" w:rsidRPr="00E65686">
        <w:rPr>
          <w:lang w:val="tr-TR"/>
        </w:rPr>
        <w:t xml:space="preserve">, müteahhit </w:t>
      </w:r>
      <w:r w:rsidR="00826543" w:rsidRPr="00E65686">
        <w:rPr>
          <w:lang w:val="tr-TR"/>
        </w:rPr>
        <w:t>işgücünün</w:t>
      </w:r>
      <w:r w:rsidR="00452325" w:rsidRPr="00E65686">
        <w:rPr>
          <w:lang w:val="tr-TR"/>
        </w:rPr>
        <w:t xml:space="preserve"> çoğu için </w:t>
      </w:r>
      <w:r w:rsidRPr="00E65686">
        <w:rPr>
          <w:lang w:val="tr-TR"/>
        </w:rPr>
        <w:t xml:space="preserve">konaklama, Turgut mahallesinde kurulan bir </w:t>
      </w:r>
      <w:r w:rsidR="002F2F4E" w:rsidRPr="00E65686">
        <w:rPr>
          <w:lang w:val="tr-TR"/>
        </w:rPr>
        <w:t>mobilizasyon</w:t>
      </w:r>
      <w:r w:rsidRPr="00E65686">
        <w:rPr>
          <w:lang w:val="tr-TR"/>
        </w:rPr>
        <w:t xml:space="preserve"> alanında sağlanacaktır. Diğer müteahhitler (örn. E</w:t>
      </w:r>
      <w:r w:rsidR="00D01D8E" w:rsidRPr="00E65686">
        <w:rPr>
          <w:lang w:val="tr-TR"/>
        </w:rPr>
        <w:t>nerji İletim Hattı</w:t>
      </w:r>
      <w:r w:rsidRPr="00E65686">
        <w:rPr>
          <w:lang w:val="tr-TR"/>
        </w:rPr>
        <w:t>) tarafından ek kamp alanlarının kurulması olasılığı henüz teyit edilmemiştir. Mevcut tahminlere göre, en yüksek konaklama ihtiyacının 180 kişiyi aşması beklenmemektedir. İnşaat faaliyetlerinin en yoğun olduğu dönemde şantiyede aynı anda bulunan işçi sayısının</w:t>
      </w:r>
      <w:r w:rsidR="00452325" w:rsidRPr="00E65686">
        <w:rPr>
          <w:lang w:val="tr-TR"/>
        </w:rPr>
        <w:t xml:space="preserve"> 225 olması</w:t>
      </w:r>
      <w:r w:rsidRPr="00E65686">
        <w:rPr>
          <w:lang w:val="tr-TR"/>
        </w:rPr>
        <w:t xml:space="preserve"> öngörülmektedir.</w:t>
      </w:r>
    </w:p>
    <w:p w14:paraId="0BEE18D0" w14:textId="6DFA50F6" w:rsidR="00E32785" w:rsidRPr="00E65686" w:rsidRDefault="00E32785" w:rsidP="00E32785">
      <w:pPr>
        <w:pStyle w:val="Heading3"/>
        <w:rPr>
          <w:lang w:val="tr-TR"/>
        </w:rPr>
      </w:pPr>
      <w:bookmarkStart w:id="22" w:name="_Toc213092823"/>
      <w:r w:rsidRPr="00E65686">
        <w:rPr>
          <w:lang w:val="tr-TR"/>
        </w:rPr>
        <w:t>Kazı</w:t>
      </w:r>
      <w:r w:rsidR="00A56A84" w:rsidRPr="00E65686">
        <w:rPr>
          <w:lang w:val="tr-TR"/>
        </w:rPr>
        <w:t xml:space="preserve"> Fazlası</w:t>
      </w:r>
      <w:r w:rsidRPr="00E65686">
        <w:rPr>
          <w:lang w:val="tr-TR"/>
        </w:rPr>
        <w:t xml:space="preserve"> Depolama Alanları</w:t>
      </w:r>
      <w:bookmarkEnd w:id="22"/>
    </w:p>
    <w:p w14:paraId="483AA832" w14:textId="32B505B7" w:rsidR="00E32785" w:rsidRPr="00E65686" w:rsidRDefault="00E32785" w:rsidP="00E32785">
      <w:pPr>
        <w:pStyle w:val="BodyText"/>
        <w:jc w:val="both"/>
        <w:rPr>
          <w:lang w:val="tr-TR"/>
        </w:rPr>
      </w:pPr>
      <w:r w:rsidRPr="00E65686">
        <w:rPr>
          <w:lang w:val="tr-TR"/>
        </w:rPr>
        <w:t>Projenin inşaat aşamasında fazla kazı toprağının depolanması için toplam beş geçici fazla kazı malzemesi depolama alanı belirlenmiştir. En son ek saha bilgilerine göre</w:t>
      </w:r>
      <w:r w:rsidR="00210FA5" w:rsidRPr="00E65686">
        <w:rPr>
          <w:lang w:val="tr-TR"/>
        </w:rPr>
        <w:t xml:space="preserve">, </w:t>
      </w:r>
      <w:r w:rsidRPr="00E65686">
        <w:rPr>
          <w:lang w:val="tr-TR"/>
        </w:rPr>
        <w:t>kazılan malzemenin kesme-doldurma dengesi sağlanması planlanmaktadır. Bu nedenle, plana göre malzemenin depolanması veya taşınması gerekmeyecektir.</w:t>
      </w:r>
    </w:p>
    <w:p w14:paraId="0D536EB1" w14:textId="77777777" w:rsidR="00E32785" w:rsidRPr="00E65686" w:rsidRDefault="00E32785" w:rsidP="00E32785">
      <w:pPr>
        <w:pStyle w:val="Heading2"/>
        <w:rPr>
          <w:lang w:val="tr-TR"/>
        </w:rPr>
      </w:pPr>
      <w:r w:rsidRPr="00E65686">
        <w:rPr>
          <w:lang w:val="tr-TR"/>
        </w:rPr>
        <w:t xml:space="preserve"> </w:t>
      </w:r>
      <w:bookmarkStart w:id="23" w:name="_Toc213092824"/>
      <w:r w:rsidRPr="00E65686">
        <w:rPr>
          <w:lang w:val="tr-TR"/>
        </w:rPr>
        <w:t>İlgili Tesisler</w:t>
      </w:r>
      <w:bookmarkEnd w:id="23"/>
    </w:p>
    <w:p w14:paraId="54CA3EB0" w14:textId="3C7EF4E1" w:rsidR="00E32785" w:rsidRPr="00E65686" w:rsidRDefault="00E32785" w:rsidP="00E32785">
      <w:pPr>
        <w:pStyle w:val="Heading3"/>
        <w:rPr>
          <w:lang w:val="tr-TR"/>
        </w:rPr>
      </w:pPr>
      <w:bookmarkStart w:id="24" w:name="_Toc213092825"/>
      <w:r w:rsidRPr="00E65686">
        <w:rPr>
          <w:lang w:val="tr-TR"/>
        </w:rPr>
        <w:t>Enerji İletim Hattı (E</w:t>
      </w:r>
      <w:r w:rsidR="00C16CDD" w:rsidRPr="00E65686">
        <w:rPr>
          <w:lang w:val="tr-TR"/>
        </w:rPr>
        <w:t>İH</w:t>
      </w:r>
      <w:r w:rsidRPr="00E65686">
        <w:rPr>
          <w:lang w:val="tr-TR"/>
        </w:rPr>
        <w:t>)</w:t>
      </w:r>
      <w:bookmarkEnd w:id="24"/>
    </w:p>
    <w:p w14:paraId="37D801C0" w14:textId="4FD308D0" w:rsidR="00E32785" w:rsidRPr="00E65686" w:rsidRDefault="00E32785" w:rsidP="00C707F7">
      <w:pPr>
        <w:pStyle w:val="BodyText"/>
        <w:jc w:val="both"/>
        <w:rPr>
          <w:lang w:val="tr-TR"/>
        </w:rPr>
      </w:pPr>
      <w:r w:rsidRPr="00E65686">
        <w:rPr>
          <w:lang w:val="tr-TR"/>
        </w:rPr>
        <w:t>Şalt sahası ile ulusal şebeke arasındaki bağlantı, Proje için planlanan 26 km uzunluğundaki enerji iletim hattının (E</w:t>
      </w:r>
      <w:r w:rsidR="00C16CDD" w:rsidRPr="00E65686">
        <w:rPr>
          <w:lang w:val="tr-TR"/>
        </w:rPr>
        <w:t>İH</w:t>
      </w:r>
      <w:r w:rsidRPr="00E65686">
        <w:rPr>
          <w:lang w:val="tr-TR"/>
        </w:rPr>
        <w:t>) bir parçası olacak 154 kV iletim hattı ile sağlanacaktır. Planlanan iletim hattı</w:t>
      </w:r>
      <w:r w:rsidRPr="00E65686">
        <w:rPr>
          <w:lang w:val="tr-TR"/>
        </w:rPr>
        <w:fldChar w:fldCharType="begin"/>
      </w:r>
      <w:r w:rsidRPr="00E65686">
        <w:rPr>
          <w:lang w:val="tr-TR"/>
        </w:rPr>
        <w:instrText xml:space="preserve"> REF _Ref196328982 \h  \* MERGEFORMAT </w:instrText>
      </w:r>
      <w:r w:rsidRPr="00E65686">
        <w:rPr>
          <w:lang w:val="tr-TR"/>
        </w:rPr>
      </w:r>
      <w:r w:rsidRPr="00E65686">
        <w:rPr>
          <w:lang w:val="tr-TR"/>
        </w:rPr>
        <w:fldChar w:fldCharType="separate"/>
      </w:r>
      <w:r w:rsidR="001D64DE" w:rsidRPr="00E65686">
        <w:rPr>
          <w:lang w:val="tr-TR"/>
        </w:rPr>
        <w:t xml:space="preserve"> Şekil </w:t>
      </w:r>
      <w:r w:rsidR="00664C23" w:rsidRPr="00E65686">
        <w:rPr>
          <w:lang w:val="tr-TR"/>
        </w:rPr>
        <w:t>2</w:t>
      </w:r>
      <w:r w:rsidR="001D64DE" w:rsidRPr="00E65686">
        <w:rPr>
          <w:lang w:val="tr-TR"/>
        </w:rPr>
        <w:t>-</w:t>
      </w:r>
      <w:r w:rsidR="001D64DE" w:rsidRPr="00E65686">
        <w:rPr>
          <w:noProof/>
          <w:lang w:val="tr-TR"/>
        </w:rPr>
        <w:t>2</w:t>
      </w:r>
      <w:r w:rsidRPr="00E65686">
        <w:rPr>
          <w:lang w:val="tr-TR"/>
        </w:rPr>
        <w:fldChar w:fldCharType="end"/>
      </w:r>
      <w:r w:rsidRPr="00E65686">
        <w:rPr>
          <w:lang w:val="tr-TR"/>
        </w:rPr>
        <w:t xml:space="preserve"> ve</w:t>
      </w:r>
      <w:r w:rsidRPr="00E65686">
        <w:rPr>
          <w:lang w:val="tr-TR"/>
        </w:rPr>
        <w:fldChar w:fldCharType="begin"/>
      </w:r>
      <w:r w:rsidRPr="00E65686">
        <w:rPr>
          <w:lang w:val="tr-TR"/>
        </w:rPr>
        <w:instrText xml:space="preserve"> REF _Ref210998975 \h  \* MERGEFORMAT </w:instrText>
      </w:r>
      <w:r w:rsidRPr="00E65686">
        <w:rPr>
          <w:lang w:val="tr-TR"/>
        </w:rPr>
      </w:r>
      <w:r w:rsidRPr="00E65686">
        <w:rPr>
          <w:lang w:val="tr-TR"/>
        </w:rPr>
        <w:fldChar w:fldCharType="separate"/>
      </w:r>
      <w:r w:rsidR="001D64DE" w:rsidRPr="00E65686">
        <w:rPr>
          <w:lang w:val="tr-TR"/>
        </w:rPr>
        <w:t xml:space="preserve"> Şekil </w:t>
      </w:r>
      <w:r w:rsidR="00664C23" w:rsidRPr="00E65686">
        <w:rPr>
          <w:lang w:val="tr-TR"/>
        </w:rPr>
        <w:t>2</w:t>
      </w:r>
      <w:r w:rsidR="001D64DE" w:rsidRPr="00E65686">
        <w:rPr>
          <w:lang w:val="tr-TR"/>
        </w:rPr>
        <w:t>-</w:t>
      </w:r>
      <w:r w:rsidR="001D64DE" w:rsidRPr="00E65686">
        <w:rPr>
          <w:noProof/>
          <w:lang w:val="tr-TR"/>
        </w:rPr>
        <w:t>3</w:t>
      </w:r>
      <w:r w:rsidRPr="00E65686">
        <w:rPr>
          <w:lang w:val="tr-TR"/>
        </w:rPr>
        <w:fldChar w:fldCharType="end"/>
      </w:r>
      <w:r w:rsidRPr="00E65686">
        <w:rPr>
          <w:lang w:val="tr-TR"/>
        </w:rPr>
        <w:t xml:space="preserve"> adreslerinde sunulmaktadır</w:t>
      </w:r>
      <w:r w:rsidR="00210FA5" w:rsidRPr="00E65686">
        <w:rPr>
          <w:lang w:val="tr-TR"/>
        </w:rPr>
        <w:t>.</w:t>
      </w:r>
    </w:p>
    <w:p w14:paraId="756B84A2" w14:textId="13D16AFE" w:rsidR="0011106E" w:rsidRPr="00E65686" w:rsidRDefault="0011106E" w:rsidP="0011106E">
      <w:pPr>
        <w:pStyle w:val="Heading2"/>
        <w:rPr>
          <w:lang w:val="tr-TR"/>
        </w:rPr>
      </w:pPr>
      <w:r w:rsidRPr="00E65686">
        <w:rPr>
          <w:lang w:val="tr-TR"/>
        </w:rPr>
        <w:t xml:space="preserve"> </w:t>
      </w:r>
      <w:bookmarkStart w:id="25" w:name="_Toc213092826"/>
      <w:r w:rsidRPr="00E65686">
        <w:rPr>
          <w:lang w:val="tr-TR"/>
        </w:rPr>
        <w:t xml:space="preserve">Proje </w:t>
      </w:r>
      <w:r w:rsidR="004D278D" w:rsidRPr="00E65686">
        <w:rPr>
          <w:lang w:val="tr-TR"/>
        </w:rPr>
        <w:t>Konumu</w:t>
      </w:r>
      <w:bookmarkEnd w:id="25"/>
    </w:p>
    <w:p w14:paraId="0629A31C" w14:textId="3A2CA080" w:rsidR="00D276B0" w:rsidRPr="00E65686" w:rsidRDefault="0011106E" w:rsidP="00D276B0">
      <w:pPr>
        <w:pStyle w:val="BodyText"/>
        <w:jc w:val="both"/>
        <w:rPr>
          <w:lang w:val="tr-TR"/>
        </w:rPr>
      </w:pPr>
      <w:r w:rsidRPr="00E65686">
        <w:rPr>
          <w:lang w:val="tr-TR"/>
        </w:rPr>
        <w:t xml:space="preserve">Proje, Türkiye'nin Muğla ilinin Köyceğiz ve Ula ilçelerine bağlı Turgut ve Kavakçalı mahallelerinin sınırları içinde geliştirilecektir. </w:t>
      </w:r>
    </w:p>
    <w:p w14:paraId="7403B989" w14:textId="77777777" w:rsidR="00D276B0" w:rsidRPr="00E65686" w:rsidRDefault="00D276B0" w:rsidP="00D276B0">
      <w:pPr>
        <w:pStyle w:val="BodyText"/>
        <w:jc w:val="both"/>
        <w:rPr>
          <w:lang w:val="tr-TR"/>
        </w:rPr>
      </w:pPr>
      <w:r w:rsidRPr="00E65686">
        <w:rPr>
          <w:lang w:val="tr-TR"/>
        </w:rPr>
        <w:t xml:space="preserve">Proje sınırının 2 km'lik tampon bölgesinde bulunan en yakın yerleşim yerleri şunlardır: </w:t>
      </w:r>
    </w:p>
    <w:p w14:paraId="4DF1A704" w14:textId="657D20F7" w:rsidR="00D276B0" w:rsidRPr="00E65686" w:rsidRDefault="00D276B0" w:rsidP="00D276B0">
      <w:pPr>
        <w:pStyle w:val="BodyText"/>
        <w:numPr>
          <w:ilvl w:val="0"/>
          <w:numId w:val="30"/>
        </w:numPr>
        <w:jc w:val="both"/>
        <w:rPr>
          <w:lang w:val="tr-TR"/>
        </w:rPr>
      </w:pPr>
      <w:r w:rsidRPr="00E65686">
        <w:rPr>
          <w:lang w:val="tr-TR"/>
        </w:rPr>
        <w:t>Turgut Mahallesi – Projenin 1 km kuzeyinde;</w:t>
      </w:r>
    </w:p>
    <w:p w14:paraId="00A072E4" w14:textId="11CD1C69" w:rsidR="00D276B0" w:rsidRPr="00E65686" w:rsidRDefault="00D276B0" w:rsidP="00D276B0">
      <w:pPr>
        <w:pStyle w:val="BodyText"/>
        <w:numPr>
          <w:ilvl w:val="0"/>
          <w:numId w:val="30"/>
        </w:numPr>
        <w:jc w:val="both"/>
        <w:rPr>
          <w:lang w:val="tr-TR"/>
        </w:rPr>
      </w:pPr>
      <w:r w:rsidRPr="00E65686">
        <w:rPr>
          <w:lang w:val="tr-TR"/>
        </w:rPr>
        <w:t>Kavakçalı Mahallesi – Projenin 2 km güneybatısında.</w:t>
      </w:r>
    </w:p>
    <w:p w14:paraId="7A712FE5" w14:textId="371BA645" w:rsidR="00D276B0" w:rsidRPr="00E65686" w:rsidRDefault="32A02C69" w:rsidP="00D276B0">
      <w:pPr>
        <w:pStyle w:val="BodyText"/>
        <w:jc w:val="both"/>
        <w:rPr>
          <w:lang w:val="tr-TR"/>
        </w:rPr>
        <w:sectPr w:rsidR="00D276B0" w:rsidRPr="00E65686" w:rsidSect="00627730">
          <w:pgSz w:w="11909" w:h="16834" w:code="9"/>
          <w:pgMar w:top="1138" w:right="1138" w:bottom="1138" w:left="1138" w:header="562" w:footer="374" w:gutter="0"/>
          <w:cols w:sep="1" w:space="380"/>
          <w:docGrid w:linePitch="360"/>
        </w:sectPr>
      </w:pPr>
      <w:r w:rsidRPr="00E65686">
        <w:rPr>
          <w:lang w:val="tr-TR"/>
        </w:rPr>
        <w:t>Projenin yerleşim planı</w:t>
      </w:r>
      <w:r w:rsidR="00D276B0" w:rsidRPr="00E65686">
        <w:rPr>
          <w:lang w:val="tr-TR"/>
        </w:rPr>
        <w:fldChar w:fldCharType="begin"/>
      </w:r>
      <w:r w:rsidR="00D276B0" w:rsidRPr="00E65686">
        <w:rPr>
          <w:lang w:val="tr-TR"/>
        </w:rPr>
        <w:instrText xml:space="preserve"> REF _Ref196328982 \h </w:instrText>
      </w:r>
      <w:r w:rsidR="00E65686">
        <w:rPr>
          <w:lang w:val="tr-TR"/>
        </w:rPr>
        <w:instrText xml:space="preserve"> \* MERGEFORMAT </w:instrText>
      </w:r>
      <w:r w:rsidR="00D276B0" w:rsidRPr="00E65686">
        <w:rPr>
          <w:lang w:val="tr-TR"/>
        </w:rPr>
      </w:r>
      <w:r w:rsidR="00D276B0" w:rsidRPr="00E65686">
        <w:rPr>
          <w:lang w:val="tr-TR"/>
        </w:rPr>
        <w:fldChar w:fldCharType="separate"/>
      </w:r>
      <w:r w:rsidR="2F3EB121" w:rsidRPr="00E65686">
        <w:rPr>
          <w:lang w:val="tr-TR"/>
        </w:rPr>
        <w:t xml:space="preserve"> Şekil </w:t>
      </w:r>
      <w:r w:rsidR="18FEA2CC" w:rsidRPr="00E65686">
        <w:rPr>
          <w:lang w:val="tr-TR"/>
        </w:rPr>
        <w:t>2</w:t>
      </w:r>
      <w:r w:rsidR="2F3EB121" w:rsidRPr="00E65686">
        <w:rPr>
          <w:lang w:val="tr-TR"/>
        </w:rPr>
        <w:t>-</w:t>
      </w:r>
      <w:r w:rsidR="2F3EB121" w:rsidRPr="00E65686">
        <w:rPr>
          <w:noProof/>
          <w:lang w:val="tr-TR"/>
        </w:rPr>
        <w:t>2</w:t>
      </w:r>
      <w:r w:rsidR="00D276B0" w:rsidRPr="00E65686">
        <w:rPr>
          <w:lang w:val="tr-TR"/>
        </w:rPr>
        <w:fldChar w:fldCharType="end"/>
      </w:r>
      <w:r w:rsidR="11487C8F" w:rsidRPr="00E65686">
        <w:rPr>
          <w:lang w:val="tr-TR"/>
        </w:rPr>
        <w:t>’de</w:t>
      </w:r>
      <w:r w:rsidRPr="00E65686">
        <w:rPr>
          <w:lang w:val="tr-TR"/>
        </w:rPr>
        <w:t xml:space="preserve"> verilmiştir.</w:t>
      </w:r>
    </w:p>
    <w:p w14:paraId="6C14D5EF" w14:textId="77777777" w:rsidR="00D276B0" w:rsidRPr="00E65686" w:rsidRDefault="1CE61BC0" w:rsidP="00D276B0">
      <w:pPr>
        <w:pStyle w:val="BodyText"/>
        <w:keepNext/>
        <w:rPr>
          <w:lang w:val="tr-TR"/>
        </w:rPr>
      </w:pPr>
      <w:r>
        <w:rPr>
          <w:noProof/>
        </w:rPr>
        <w:lastRenderedPageBreak/>
        <w:drawing>
          <wp:inline distT="0" distB="0" distL="0" distR="0" wp14:anchorId="202F456C" wp14:editId="0D6B5C71">
            <wp:extent cx="7275098" cy="5143663"/>
            <wp:effectExtent l="0" t="0" r="0" b="0"/>
            <wp:docPr id="307418494" name="Picture 307418494" descr="A map of a fores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7418494" name="Picture 307418494" descr="A map of a forest&#10;&#10;AI-generated content may be incorrect."/>
                    <pic:cNvPicPr>
                      <a:picLocks noChangeAspect="1" noChangeArrowheads="1"/>
                    </pic:cNvPicPr>
                  </pic:nvPicPr>
                  <pic:blipFill>
                    <a:blip r:embed="rId26" cstate="print">
                      <a:extLst>
                        <a:ext uri="{28A0092B-C50C-407E-A947-70E740481C1C}">
                          <a14:useLocalDpi xmlns:a14="http://schemas.microsoft.com/office/drawing/2010/main"/>
                        </a:ext>
                      </a:extLst>
                    </a:blip>
                    <a:srcRect/>
                    <a:stretch>
                      <a:fillRect/>
                    </a:stretch>
                  </pic:blipFill>
                  <pic:spPr bwMode="auto">
                    <a:xfrm>
                      <a:off x="0" y="0"/>
                      <a:ext cx="7275098" cy="5143663"/>
                    </a:xfrm>
                    <a:prstGeom prst="rect">
                      <a:avLst/>
                    </a:prstGeom>
                    <a:noFill/>
                    <a:ln>
                      <a:noFill/>
                    </a:ln>
                  </pic:spPr>
                </pic:pic>
              </a:graphicData>
            </a:graphic>
          </wp:inline>
        </w:drawing>
      </w:r>
    </w:p>
    <w:p w14:paraId="1462ABF4" w14:textId="02752906" w:rsidR="00721C70" w:rsidRPr="00E65686" w:rsidRDefault="00D276B0" w:rsidP="00D276B0">
      <w:pPr>
        <w:pStyle w:val="Caption"/>
        <w:rPr>
          <w:lang w:val="tr-TR"/>
        </w:rPr>
      </w:pPr>
      <w:bookmarkStart w:id="26" w:name="_Ref196328982"/>
      <w:bookmarkStart w:id="27" w:name="_Toc212987393"/>
      <w:r w:rsidRPr="00E65686">
        <w:rPr>
          <w:lang w:val="tr-TR"/>
        </w:rPr>
        <w:t xml:space="preserve">Şekil </w:t>
      </w:r>
      <w:r w:rsidR="00664C23" w:rsidRPr="00E65686">
        <w:rPr>
          <w:lang w:val="tr-TR"/>
        </w:rPr>
        <w:t>2</w:t>
      </w:r>
      <w:r w:rsidRPr="00E65686">
        <w:rPr>
          <w:lang w:val="tr-TR"/>
        </w:rPr>
        <w:t>-</w:t>
      </w:r>
      <w:r w:rsidR="00486963" w:rsidRPr="00E65686">
        <w:rPr>
          <w:lang w:val="tr-TR"/>
        </w:rPr>
        <w:fldChar w:fldCharType="begin"/>
      </w:r>
      <w:r w:rsidR="00486963" w:rsidRPr="00E65686">
        <w:rPr>
          <w:lang w:val="tr-TR"/>
        </w:rPr>
        <w:instrText xml:space="preserve"> SEQ Figure \* ARABIC \s 1 </w:instrText>
      </w:r>
      <w:r w:rsidR="00486963" w:rsidRPr="00E65686">
        <w:rPr>
          <w:lang w:val="tr-TR"/>
        </w:rPr>
        <w:fldChar w:fldCharType="separate"/>
      </w:r>
      <w:r w:rsidR="001D64DE" w:rsidRPr="00E65686">
        <w:rPr>
          <w:noProof/>
          <w:lang w:val="tr-TR"/>
        </w:rPr>
        <w:t>2</w:t>
      </w:r>
      <w:r w:rsidR="00486963" w:rsidRPr="00E65686">
        <w:rPr>
          <w:lang w:val="tr-TR"/>
        </w:rPr>
        <w:fldChar w:fldCharType="end"/>
      </w:r>
      <w:bookmarkEnd w:id="26"/>
      <w:r w:rsidRPr="00E65686">
        <w:rPr>
          <w:lang w:val="tr-TR"/>
        </w:rPr>
        <w:t xml:space="preserve"> Proje Yerleşim Planı </w:t>
      </w:r>
      <w:r w:rsidR="003C065B" w:rsidRPr="00E65686">
        <w:rPr>
          <w:lang w:val="tr-TR"/>
        </w:rPr>
        <w:t>-1</w:t>
      </w:r>
      <w:bookmarkEnd w:id="27"/>
    </w:p>
    <w:p w14:paraId="43A4B143" w14:textId="77777777" w:rsidR="00AE645C" w:rsidRPr="00E65686" w:rsidRDefault="167713E7" w:rsidP="00AE645C">
      <w:pPr>
        <w:keepNext/>
        <w:spacing w:after="0" w:line="240" w:lineRule="auto"/>
        <w:rPr>
          <w:lang w:val="tr-TR"/>
        </w:rPr>
      </w:pPr>
      <w:r>
        <w:rPr>
          <w:noProof/>
        </w:rPr>
        <w:lastRenderedPageBreak/>
        <w:drawing>
          <wp:inline distT="0" distB="0" distL="0" distR="0" wp14:anchorId="1855991D" wp14:editId="1DDF6CF4">
            <wp:extent cx="7412046" cy="5238373"/>
            <wp:effectExtent l="0" t="0" r="0" b="0"/>
            <wp:docPr id="264046112" name="Picture 264046112" descr="A map of a trail&#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4046112" name="Picture 264046112" descr="A map of a trail&#10;&#10;AI-generated content may be incorrect."/>
                    <pic:cNvPicPr>
                      <a:picLocks noChangeAspect="1" noChangeArrowheads="1"/>
                    </pic:cNvPicPr>
                  </pic:nvPicPr>
                  <pic:blipFill>
                    <a:blip r:embed="rId27" cstate="print">
                      <a:extLst>
                        <a:ext uri="{28A0092B-C50C-407E-A947-70E740481C1C}">
                          <a14:useLocalDpi xmlns:a14="http://schemas.microsoft.com/office/drawing/2010/main"/>
                        </a:ext>
                      </a:extLst>
                    </a:blip>
                    <a:srcRect/>
                    <a:stretch>
                      <a:fillRect/>
                    </a:stretch>
                  </pic:blipFill>
                  <pic:spPr bwMode="auto">
                    <a:xfrm>
                      <a:off x="0" y="0"/>
                      <a:ext cx="7412046" cy="5238373"/>
                    </a:xfrm>
                    <a:prstGeom prst="rect">
                      <a:avLst/>
                    </a:prstGeom>
                    <a:noFill/>
                    <a:ln>
                      <a:noFill/>
                    </a:ln>
                  </pic:spPr>
                </pic:pic>
              </a:graphicData>
            </a:graphic>
          </wp:inline>
        </w:drawing>
      </w:r>
    </w:p>
    <w:p w14:paraId="74E60813" w14:textId="560C6FFF" w:rsidR="00AE645C" w:rsidRPr="00E65686" w:rsidRDefault="167713E7" w:rsidP="787C1EAA">
      <w:pPr>
        <w:pStyle w:val="Caption"/>
        <w:rPr>
          <w:rFonts w:ascii="Times New Roman" w:eastAsia="Times New Roman" w:hAnsi="Times New Roman" w:cs="Times New Roman"/>
          <w:sz w:val="24"/>
          <w:szCs w:val="24"/>
          <w:lang w:val="tr-TR"/>
        </w:rPr>
        <w:sectPr w:rsidR="00AE645C" w:rsidRPr="00E65686" w:rsidSect="00C707F7">
          <w:headerReference w:type="default" r:id="rId28"/>
          <w:pgSz w:w="16838" w:h="11906" w:orient="landscape" w:code="9"/>
          <w:pgMar w:top="1138" w:right="1138" w:bottom="1138" w:left="1138" w:header="562" w:footer="374" w:gutter="0"/>
          <w:cols w:sep="1" w:space="380"/>
          <w:docGrid w:linePitch="360"/>
        </w:sectPr>
      </w:pPr>
      <w:bookmarkStart w:id="28" w:name="_Ref210998975"/>
      <w:bookmarkStart w:id="29" w:name="_Toc211525297"/>
      <w:bookmarkStart w:id="30" w:name="_Toc212987394"/>
      <w:r w:rsidRPr="787C1EAA">
        <w:rPr>
          <w:lang w:val="tr-TR"/>
        </w:rPr>
        <w:t xml:space="preserve">Şekil </w:t>
      </w:r>
      <w:r w:rsidR="71F79CE6" w:rsidRPr="787C1EAA">
        <w:rPr>
          <w:lang w:val="tr-TR"/>
        </w:rPr>
        <w:t>2</w:t>
      </w:r>
      <w:r w:rsidRPr="787C1EAA">
        <w:rPr>
          <w:lang w:val="tr-TR"/>
        </w:rPr>
        <w:t>-</w:t>
      </w:r>
      <w:r w:rsidR="00AE645C" w:rsidRPr="787C1EAA">
        <w:rPr>
          <w:lang w:val="tr-TR"/>
        </w:rPr>
        <w:fldChar w:fldCharType="begin"/>
      </w:r>
      <w:r w:rsidR="00AE645C" w:rsidRPr="787C1EAA">
        <w:rPr>
          <w:lang w:val="tr-TR"/>
        </w:rPr>
        <w:instrText xml:space="preserve"> SEQ Figure \* ARABIC \s 1 </w:instrText>
      </w:r>
      <w:r w:rsidR="00AE645C" w:rsidRPr="787C1EAA">
        <w:rPr>
          <w:lang w:val="tr-TR"/>
        </w:rPr>
        <w:fldChar w:fldCharType="separate"/>
      </w:r>
      <w:r w:rsidR="2F3EB121" w:rsidRPr="787C1EAA">
        <w:rPr>
          <w:noProof/>
          <w:lang w:val="tr-TR"/>
        </w:rPr>
        <w:t>3</w:t>
      </w:r>
      <w:r w:rsidR="00AE645C" w:rsidRPr="787C1EAA">
        <w:rPr>
          <w:lang w:val="tr-TR"/>
        </w:rPr>
        <w:fldChar w:fldCharType="end"/>
      </w:r>
      <w:bookmarkEnd w:id="28"/>
      <w:r w:rsidRPr="787C1EAA">
        <w:rPr>
          <w:lang w:val="tr-TR"/>
        </w:rPr>
        <w:t xml:space="preserve"> Proje Yerleşim Planı - 2</w:t>
      </w:r>
      <w:bookmarkEnd w:id="29"/>
      <w:bookmarkEnd w:id="30"/>
    </w:p>
    <w:p w14:paraId="79328FE3" w14:textId="77777777" w:rsidR="00D276B0" w:rsidRPr="00E65686" w:rsidRDefault="00D276B0" w:rsidP="00DE30D4">
      <w:pPr>
        <w:pStyle w:val="Bullet"/>
        <w:numPr>
          <w:ilvl w:val="0"/>
          <w:numId w:val="0"/>
        </w:numPr>
        <w:rPr>
          <w:lang w:val="tr-TR"/>
        </w:rPr>
      </w:pPr>
    </w:p>
    <w:p w14:paraId="45D4AA86" w14:textId="71613A5B" w:rsidR="0088602B" w:rsidRPr="00E65686" w:rsidRDefault="0088602B" w:rsidP="00C707F7">
      <w:pPr>
        <w:pStyle w:val="Heading2"/>
        <w:rPr>
          <w:lang w:val="tr-TR"/>
        </w:rPr>
      </w:pPr>
      <w:r w:rsidRPr="00E65686">
        <w:rPr>
          <w:lang w:val="tr-TR"/>
        </w:rPr>
        <w:t xml:space="preserve"> </w:t>
      </w:r>
      <w:bookmarkStart w:id="31" w:name="_Toc213092827"/>
      <w:r w:rsidRPr="00E65686">
        <w:rPr>
          <w:lang w:val="tr-TR"/>
        </w:rPr>
        <w:t>Proje Alternatifleri</w:t>
      </w:r>
      <w:bookmarkEnd w:id="31"/>
    </w:p>
    <w:p w14:paraId="49AAC120" w14:textId="03D5A8D6" w:rsidR="007A1646" w:rsidRPr="00E65686" w:rsidRDefault="00C16CDD" w:rsidP="007A1646">
      <w:pPr>
        <w:keepNext/>
        <w:numPr>
          <w:ilvl w:val="2"/>
          <w:numId w:val="14"/>
        </w:numPr>
        <w:spacing w:before="240" w:after="120" w:line="240" w:lineRule="auto"/>
        <w:outlineLvl w:val="2"/>
        <w:rPr>
          <w:rFonts w:asciiTheme="majorHAnsi" w:hAnsiTheme="majorHAnsi" w:cs="Times New Roman (Body CS)"/>
          <w:caps/>
          <w:color w:val="018219" w:themeColor="accent1"/>
          <w:spacing w:val="8"/>
          <w:sz w:val="22"/>
          <w:lang w:val="tr-TR"/>
        </w:rPr>
      </w:pPr>
      <w:r w:rsidRPr="00E65686">
        <w:rPr>
          <w:rFonts w:asciiTheme="majorHAnsi" w:hAnsiTheme="majorHAnsi" w:cs="Times New Roman (Body CS)"/>
          <w:caps/>
          <w:color w:val="018219" w:themeColor="accent1"/>
          <w:spacing w:val="8"/>
          <w:sz w:val="22"/>
          <w:lang w:val="tr-TR"/>
        </w:rPr>
        <w:t>Projenin Gerçekleştirilmemesi</w:t>
      </w:r>
    </w:p>
    <w:p w14:paraId="36BFD306" w14:textId="3DB982AA" w:rsidR="007A1646" w:rsidRPr="00E65686" w:rsidRDefault="007A1646" w:rsidP="007A1646">
      <w:pPr>
        <w:spacing w:after="120"/>
        <w:jc w:val="both"/>
        <w:rPr>
          <w:lang w:val="tr-TR"/>
        </w:rPr>
      </w:pPr>
      <w:r w:rsidRPr="00E65686">
        <w:rPr>
          <w:lang w:val="tr-TR"/>
        </w:rPr>
        <w:t>Proj</w:t>
      </w:r>
      <w:r w:rsidR="00C16CDD" w:rsidRPr="00E65686">
        <w:rPr>
          <w:lang w:val="tr-TR"/>
        </w:rPr>
        <w:t>enin Gerçekleştirilmemesi Alternatifi</w:t>
      </w:r>
      <w:r w:rsidRPr="00E65686">
        <w:rPr>
          <w:lang w:val="tr-TR"/>
        </w:rPr>
        <w:t>, Projenin uygulanmayacağını varsayar. Bu durumda, Proje sahası alanı, önerilen Proje ile ilgili herhangi bir değişiklik veya müdahale olmaksızın mevcut fiziksel, biyolojik ve sosyo-ekonomik özelliklerini koruyarak mevcut durumunda kalacaktır.</w:t>
      </w:r>
    </w:p>
    <w:p w14:paraId="780F6451" w14:textId="1CA5E5B3" w:rsidR="007A1646" w:rsidRPr="00E65686" w:rsidRDefault="4C52754A" w:rsidP="007A1646">
      <w:pPr>
        <w:spacing w:after="120"/>
        <w:jc w:val="both"/>
        <w:rPr>
          <w:lang w:val="tr-TR"/>
        </w:rPr>
      </w:pPr>
      <w:r w:rsidRPr="787C1EAA">
        <w:rPr>
          <w:lang w:val="tr-TR"/>
        </w:rPr>
        <w:t>Önerilen Proje, yenilenebilir ve sürdürülebilir bir enerji kaynağı olan rüzgardan elektrik üretmek üzere tasarlanmıştır. Rüzgar enerjisi, fosil yakıtlara dayalı enerji üretimine güçlü bir alternatif sunarak sera gazı emisyonlarının azaltılmasına, hava kalitesinin iyileştirilmesine ve uzun vadeli enerji arzı güvenliğine katkıda bulunur. Proje, Türkiye'nin ulusal enerji stratejisini ve Paris Anlaşması kapsamındaki uluslararası iklim taahhütlerini doğrudan desteklemektedir. Bu faydalar göz önüne alındığında, Proje</w:t>
      </w:r>
      <w:r w:rsidR="15F3C73A" w:rsidRPr="787C1EAA">
        <w:rPr>
          <w:lang w:val="tr-TR"/>
        </w:rPr>
        <w:t xml:space="preserve">nin Gerçekleştirilmemesi </w:t>
      </w:r>
      <w:r w:rsidRPr="787C1EAA">
        <w:rPr>
          <w:lang w:val="tr-TR"/>
        </w:rPr>
        <w:t>alternatifi daha ayrıntılı olarak değerlendirilmemiştir.</w:t>
      </w:r>
    </w:p>
    <w:p w14:paraId="01888126" w14:textId="37B0D4B5" w:rsidR="007A1646" w:rsidRPr="00E65686" w:rsidRDefault="007A1646" w:rsidP="007A1646">
      <w:pPr>
        <w:spacing w:after="120"/>
        <w:jc w:val="both"/>
        <w:rPr>
          <w:lang w:val="tr-TR"/>
        </w:rPr>
      </w:pPr>
      <w:r w:rsidRPr="00E65686">
        <w:rPr>
          <w:lang w:val="tr-TR"/>
        </w:rPr>
        <w:t>Sonuç olarak, Projenin rüzgar enerjisini kullanma taahhüdü göz önüne alındığında, bu Proje için alternatif enerji kaynakları değerlendirilmemiştir.</w:t>
      </w:r>
    </w:p>
    <w:p w14:paraId="6CCF3CE2" w14:textId="77777777" w:rsidR="007A1646" w:rsidRPr="00E65686" w:rsidRDefault="007A1646" w:rsidP="007A1646">
      <w:pPr>
        <w:keepNext/>
        <w:numPr>
          <w:ilvl w:val="2"/>
          <w:numId w:val="14"/>
        </w:numPr>
        <w:spacing w:before="240" w:after="120" w:line="240" w:lineRule="auto"/>
        <w:outlineLvl w:val="2"/>
        <w:rPr>
          <w:rFonts w:asciiTheme="majorHAnsi" w:hAnsiTheme="majorHAnsi" w:cs="Times New Roman (Body CS)"/>
          <w:caps/>
          <w:color w:val="018219" w:themeColor="accent1"/>
          <w:spacing w:val="8"/>
          <w:sz w:val="22"/>
          <w:lang w:val="tr-TR"/>
        </w:rPr>
      </w:pPr>
      <w:bookmarkStart w:id="32" w:name="_Toc169873421"/>
      <w:r w:rsidRPr="00E65686">
        <w:rPr>
          <w:rFonts w:asciiTheme="majorHAnsi" w:hAnsiTheme="majorHAnsi" w:cs="Times New Roman (Body CS)"/>
          <w:caps/>
          <w:color w:val="018219" w:themeColor="accent1"/>
          <w:spacing w:val="8"/>
          <w:sz w:val="22"/>
          <w:lang w:val="tr-TR"/>
        </w:rPr>
        <w:t>Yer Seçimi</w:t>
      </w:r>
      <w:bookmarkEnd w:id="32"/>
    </w:p>
    <w:p w14:paraId="655F9F24" w14:textId="084E4668" w:rsidR="007A1646" w:rsidRPr="00E65686" w:rsidRDefault="007A1646" w:rsidP="007A1646">
      <w:pPr>
        <w:spacing w:after="120"/>
        <w:jc w:val="both"/>
        <w:rPr>
          <w:lang w:val="tr-TR"/>
        </w:rPr>
      </w:pPr>
      <w:r w:rsidRPr="00E65686">
        <w:rPr>
          <w:lang w:val="tr-TR"/>
        </w:rPr>
        <w:t xml:space="preserve">Planlanan GAİA </w:t>
      </w:r>
      <w:r w:rsidR="00FA6FA3" w:rsidRPr="00E65686">
        <w:rPr>
          <w:lang w:val="tr-TR"/>
        </w:rPr>
        <w:t>RES</w:t>
      </w:r>
      <w:r w:rsidRPr="00E65686">
        <w:rPr>
          <w:lang w:val="tr-TR"/>
        </w:rPr>
        <w:t xml:space="preserve"> Projesi alanı YEKA </w:t>
      </w:r>
      <w:r w:rsidR="0067529C" w:rsidRPr="00E65686">
        <w:rPr>
          <w:lang w:val="tr-TR"/>
        </w:rPr>
        <w:t>RES</w:t>
      </w:r>
      <w:r w:rsidRPr="00E65686">
        <w:rPr>
          <w:lang w:val="tr-TR"/>
        </w:rPr>
        <w:t>-2 olarak ilan edilen alan olduğundan, alternatif bir proje yeri değerlendirilmemiştir. İlk saha seçimi ve türbin konumları, Maden ve Petrol İşleri Genel Müdürlüğü, Orman Genel Müdürlüğü, Doğa Koruma ve Milli Parklar Genel Müdürlüğü, Türkiye'deki Büyükşehir Belediyeleri ve Proje kapsamında komisyon üyesi olan diğer tüm kurumların görüşleri doğrultusunda belirlenmiştir. Türbin konumu için seçilen alanlar, habitat bozulmasını ve ağaçların kesilmesini en aza indirecek şekilde planlanmıştır.</w:t>
      </w:r>
    </w:p>
    <w:p w14:paraId="22D3DA7C" w14:textId="6257DA34" w:rsidR="007A1646" w:rsidRPr="00E65686" w:rsidRDefault="007A1646" w:rsidP="00C707F7">
      <w:pPr>
        <w:spacing w:after="120"/>
        <w:jc w:val="both"/>
        <w:rPr>
          <w:lang w:val="tr-TR"/>
        </w:rPr>
      </w:pPr>
      <w:r w:rsidRPr="00E65686">
        <w:rPr>
          <w:lang w:val="tr-TR"/>
        </w:rPr>
        <w:t>Son güzergâh detayları da dahil olmak üzere E</w:t>
      </w:r>
      <w:r w:rsidR="0067529C" w:rsidRPr="00E65686">
        <w:rPr>
          <w:lang w:val="tr-TR"/>
        </w:rPr>
        <w:t>İH</w:t>
      </w:r>
      <w:r w:rsidRPr="00E65686">
        <w:rPr>
          <w:lang w:val="tr-TR"/>
        </w:rPr>
        <w:t xml:space="preserve"> ile ilgili nihai tasarım seçimleri TEİAŞ'ın yetkisi dahilindedir ve Enerjisa Üretim'in yetkisi dışındadır.</w:t>
      </w:r>
    </w:p>
    <w:p w14:paraId="3880F55F" w14:textId="198BFA33" w:rsidR="004D278D" w:rsidRPr="00E65686" w:rsidRDefault="004D278D" w:rsidP="004D278D">
      <w:pPr>
        <w:pStyle w:val="Heading2"/>
        <w:rPr>
          <w:lang w:val="tr-TR"/>
        </w:rPr>
      </w:pPr>
      <w:r w:rsidRPr="00E65686">
        <w:rPr>
          <w:lang w:val="tr-TR"/>
        </w:rPr>
        <w:t xml:space="preserve"> </w:t>
      </w:r>
      <w:bookmarkStart w:id="33" w:name="_Toc213092828"/>
      <w:r w:rsidRPr="00E65686">
        <w:rPr>
          <w:lang w:val="tr-TR"/>
        </w:rPr>
        <w:t>Proje Takvimi</w:t>
      </w:r>
      <w:bookmarkEnd w:id="33"/>
    </w:p>
    <w:p w14:paraId="29A2A810" w14:textId="4033426C" w:rsidR="00DB6BE9" w:rsidRPr="00627730" w:rsidRDefault="00DB6BE9" w:rsidP="3BA37A60">
      <w:pPr>
        <w:pStyle w:val="BodyText"/>
        <w:jc w:val="both"/>
      </w:pPr>
      <w:r w:rsidRPr="3BA37A60">
        <w:t xml:space="preserve">Rüzgar santrali projeleri genellikle, uygun bir yer seçimi, gerekli izinlerin alınması, rüzgar türbinlerinin kurulması ve elektrik şebekesine bağlanması gibi birkaç önemli aşamadan geçerek geliştirilir </w:t>
      </w:r>
      <w:r w:rsidR="001D64DE" w:rsidRPr="3BA37A60">
        <w:t>(</w:t>
      </w:r>
      <w:r w:rsidR="0067529C" w:rsidRPr="3BA37A60">
        <w:t xml:space="preserve">Şekil </w:t>
      </w:r>
      <w:r w:rsidR="00664C23" w:rsidRPr="3BA37A60">
        <w:t>2</w:t>
      </w:r>
      <w:r w:rsidR="00A50C3B" w:rsidRPr="00E65686">
        <w:rPr>
          <w:lang w:val="tr-TR"/>
        </w:rPr>
        <w:fldChar w:fldCharType="begin"/>
      </w:r>
      <w:r w:rsidR="00A50C3B" w:rsidRPr="00E65686">
        <w:rPr>
          <w:lang w:val="tr-TR"/>
        </w:rPr>
        <w:instrText xml:space="preserve"> REF _Ref196385618 \h  \* MERGEFORMAT </w:instrText>
      </w:r>
      <w:r w:rsidR="00A50C3B" w:rsidRPr="00E65686">
        <w:rPr>
          <w:lang w:val="tr-TR"/>
        </w:rPr>
      </w:r>
      <w:r w:rsidR="00A50C3B" w:rsidRPr="00E65686">
        <w:rPr>
          <w:lang w:val="tr-TR"/>
        </w:rPr>
        <w:fldChar w:fldCharType="separate"/>
      </w:r>
      <w:r w:rsidRPr="3BA37A60">
        <w:t>-</w:t>
      </w:r>
      <w:r w:rsidR="001D64DE" w:rsidRPr="3BA37A60">
        <w:t>4</w:t>
      </w:r>
      <w:r w:rsidR="00A50C3B" w:rsidRPr="00E65686">
        <w:rPr>
          <w:lang w:val="tr-TR"/>
        </w:rPr>
        <w:fldChar w:fldCharType="end"/>
      </w:r>
      <w:r w:rsidRPr="3BA37A60">
        <w:t>'d</w:t>
      </w:r>
      <w:r w:rsidR="0067529C" w:rsidRPr="3BA37A60">
        <w:t>e</w:t>
      </w:r>
      <w:r w:rsidR="008F2F1F" w:rsidRPr="3BA37A60">
        <w:t xml:space="preserve"> gösterildiği gibi</w:t>
      </w:r>
      <w:r w:rsidRPr="3BA37A60">
        <w:t xml:space="preserve">).  </w:t>
      </w:r>
    </w:p>
    <w:p w14:paraId="160AB2D9" w14:textId="22BF3944" w:rsidR="00346689" w:rsidRPr="00E65686" w:rsidRDefault="008F60F7" w:rsidP="00E352B6">
      <w:pPr>
        <w:pStyle w:val="BodyText"/>
        <w:jc w:val="both"/>
        <w:rPr>
          <w:lang w:val="tr-TR"/>
        </w:rPr>
      </w:pPr>
      <w:r w:rsidRPr="00E65686">
        <w:rPr>
          <w:lang w:val="tr-TR"/>
        </w:rPr>
        <w:t>Projenin inşaat aşamasının 17 ay sürmesi beklen</w:t>
      </w:r>
      <w:r w:rsidR="0067529C" w:rsidRPr="00E65686">
        <w:rPr>
          <w:lang w:val="tr-TR"/>
        </w:rPr>
        <w:t>mektedir</w:t>
      </w:r>
      <w:r w:rsidRPr="00E65686">
        <w:rPr>
          <w:lang w:val="tr-TR"/>
        </w:rPr>
        <w:t xml:space="preserve"> ve inşaat sırasında </w:t>
      </w:r>
      <w:r w:rsidR="00820855" w:rsidRPr="00E65686">
        <w:rPr>
          <w:lang w:val="tr-TR"/>
        </w:rPr>
        <w:t>en fazla</w:t>
      </w:r>
      <w:r w:rsidR="00463FFE" w:rsidRPr="00E65686">
        <w:rPr>
          <w:lang w:val="tr-TR"/>
        </w:rPr>
        <w:t xml:space="preserve"> 225 </w:t>
      </w:r>
      <w:r w:rsidRPr="00E65686">
        <w:rPr>
          <w:lang w:val="tr-TR"/>
        </w:rPr>
        <w:t xml:space="preserve">personel, işletme aşamasında ise 10 personel istihdam edilmesi </w:t>
      </w:r>
      <w:r w:rsidR="00820855" w:rsidRPr="00E65686">
        <w:rPr>
          <w:lang w:val="tr-TR"/>
        </w:rPr>
        <w:t>öngörül</w:t>
      </w:r>
      <w:r w:rsidR="00411351" w:rsidRPr="00E65686">
        <w:rPr>
          <w:lang w:val="tr-TR"/>
        </w:rPr>
        <w:t>mektedir</w:t>
      </w:r>
      <w:r w:rsidRPr="00E65686">
        <w:rPr>
          <w:lang w:val="tr-TR"/>
        </w:rPr>
        <w:t xml:space="preserve">. </w:t>
      </w:r>
      <w:r w:rsidR="00463FFE" w:rsidRPr="00E65686">
        <w:rPr>
          <w:lang w:val="tr-TR"/>
        </w:rPr>
        <w:t xml:space="preserve">Ekim 2025 itibarıyla, </w:t>
      </w:r>
      <w:r w:rsidR="00363B5D" w:rsidRPr="00E65686">
        <w:rPr>
          <w:lang w:val="tr-TR"/>
        </w:rPr>
        <w:t xml:space="preserve">Proje için </w:t>
      </w:r>
      <w:r w:rsidR="00820855" w:rsidRPr="00E65686">
        <w:rPr>
          <w:lang w:val="tr-TR"/>
        </w:rPr>
        <w:t>toplam</w:t>
      </w:r>
      <w:r w:rsidR="00363B5D" w:rsidRPr="00E65686">
        <w:rPr>
          <w:lang w:val="tr-TR"/>
        </w:rPr>
        <w:t xml:space="preserve"> 210 personel istihdam edilmektedir. </w:t>
      </w:r>
      <w:r w:rsidR="00E352B6" w:rsidRPr="00E65686">
        <w:rPr>
          <w:lang w:val="tr-TR"/>
        </w:rPr>
        <w:t>Projeye ilişkin iş ilanları LinkedIn, Kariyer.net, HR-Web, Enerjisa'nın resmi platformları ve Proje web sitesi</w:t>
      </w:r>
      <w:r w:rsidR="00024A33" w:rsidRPr="00E65686">
        <w:rPr>
          <w:rStyle w:val="FootnoteReference"/>
          <w:lang w:val="tr-TR"/>
        </w:rPr>
        <w:footnoteReference w:id="4"/>
      </w:r>
      <w:r w:rsidR="00E352B6" w:rsidRPr="00E65686">
        <w:rPr>
          <w:lang w:val="tr-TR"/>
        </w:rPr>
        <w:t xml:space="preserve"> üzerinden yayınlanacaktır</w:t>
      </w:r>
      <w:r w:rsidR="00024A33" w:rsidRPr="00E65686">
        <w:rPr>
          <w:lang w:val="tr-TR"/>
        </w:rPr>
        <w:t xml:space="preserve">. </w:t>
      </w:r>
      <w:r w:rsidR="00E352B6" w:rsidRPr="00E65686">
        <w:rPr>
          <w:lang w:val="tr-TR"/>
        </w:rPr>
        <w:t>Adaylar, ilk eleme, mülakatlar ve gerekli değerlendirmeleri içeren şeffaf ve kapsayıcı bir işe alım süreciyle değerlendirilecektir. Yerel başvuru sahipleri, ilgilenen kişilerin Topluluk İrtibat Görevlisi (</w:t>
      </w:r>
      <w:r w:rsidR="00440EFF">
        <w:rPr>
          <w:lang w:val="tr-TR"/>
        </w:rPr>
        <w:t>TİG</w:t>
      </w:r>
      <w:r w:rsidR="00E352B6" w:rsidRPr="00E65686">
        <w:rPr>
          <w:lang w:val="tr-TR"/>
        </w:rPr>
        <w:t xml:space="preserve">) tarafından yönetilen başvuru listelerine kaydolabilecekleri topluluk toplantıları aracılığıyla da bilgilendirilecektir. </w:t>
      </w:r>
      <w:r w:rsidR="00440EFF">
        <w:rPr>
          <w:lang w:val="tr-TR"/>
        </w:rPr>
        <w:t>TİG</w:t>
      </w:r>
      <w:r w:rsidR="00E352B6" w:rsidRPr="00E65686">
        <w:rPr>
          <w:lang w:val="tr-TR"/>
        </w:rPr>
        <w:t xml:space="preserve">, tüm başvuru sahiplerine eşit erişim </w:t>
      </w:r>
      <w:r w:rsidR="00E352B6" w:rsidRPr="00E65686">
        <w:rPr>
          <w:lang w:val="tr-TR"/>
        </w:rPr>
        <w:lastRenderedPageBreak/>
        <w:t xml:space="preserve">sağlayarak sadece kolaylaştırıcı rolünde hareket edecek, nihai işe alım kararları ise yüklenici şirketler tarafından verilecektir. </w:t>
      </w:r>
    </w:p>
    <w:p w14:paraId="33D97F96" w14:textId="6B938964" w:rsidR="00820855" w:rsidRPr="00E65686" w:rsidRDefault="008F60F7" w:rsidP="00E352B6">
      <w:pPr>
        <w:pStyle w:val="BodyText"/>
        <w:jc w:val="both"/>
        <w:rPr>
          <w:lang w:val="tr-TR"/>
        </w:rPr>
      </w:pPr>
      <w:r w:rsidRPr="00E65686">
        <w:rPr>
          <w:lang w:val="tr-TR"/>
        </w:rPr>
        <w:t xml:space="preserve">Projenin ekonomik ömrü 49 yıl olarak öngörülmektedir.  </w:t>
      </w:r>
    </w:p>
    <w:p w14:paraId="3A9299F5" w14:textId="50BF1E83" w:rsidR="008F60F7" w:rsidRPr="00E65686" w:rsidRDefault="000E72EA" w:rsidP="008F60F7">
      <w:pPr>
        <w:pStyle w:val="BodyText"/>
        <w:jc w:val="both"/>
        <w:rPr>
          <w:lang w:val="tr-TR"/>
        </w:rPr>
      </w:pPr>
      <w:r w:rsidRPr="00E65686">
        <w:rPr>
          <w:lang w:val="tr-TR"/>
        </w:rPr>
        <w:t xml:space="preserve">İnşaat aşamasında konaklama, Turgut mahallesinde kurulan </w:t>
      </w:r>
      <w:r w:rsidR="002F2F4E" w:rsidRPr="00E65686">
        <w:rPr>
          <w:lang w:val="tr-TR"/>
        </w:rPr>
        <w:t>mobilizasyon</w:t>
      </w:r>
      <w:r w:rsidRPr="00E65686">
        <w:rPr>
          <w:lang w:val="tr-TR"/>
        </w:rPr>
        <w:t xml:space="preserve"> alanında sağlanacaktır. </w:t>
      </w:r>
      <w:r w:rsidR="006A1E37" w:rsidRPr="00E65686">
        <w:rPr>
          <w:lang w:val="tr-TR"/>
        </w:rPr>
        <w:t>Sahadan gelen</w:t>
      </w:r>
      <w:r w:rsidRPr="00E65686">
        <w:rPr>
          <w:lang w:val="tr-TR"/>
        </w:rPr>
        <w:t xml:space="preserve"> </w:t>
      </w:r>
      <w:r w:rsidR="006A1E37" w:rsidRPr="00E65686">
        <w:rPr>
          <w:lang w:val="tr-TR"/>
        </w:rPr>
        <w:t xml:space="preserve">son </w:t>
      </w:r>
      <w:r w:rsidRPr="00E65686">
        <w:rPr>
          <w:lang w:val="tr-TR"/>
        </w:rPr>
        <w:t xml:space="preserve">bilgilere göre, </w:t>
      </w:r>
      <w:r w:rsidR="002F2F4E" w:rsidRPr="00E65686">
        <w:rPr>
          <w:lang w:val="tr-TR"/>
        </w:rPr>
        <w:t>mobilizasyon</w:t>
      </w:r>
      <w:r w:rsidRPr="00E65686">
        <w:rPr>
          <w:lang w:val="tr-TR"/>
        </w:rPr>
        <w:t xml:space="preserve"> faaliyetleri </w:t>
      </w:r>
      <w:r w:rsidR="00E93483" w:rsidRPr="00E65686">
        <w:rPr>
          <w:lang w:val="tr-TR"/>
        </w:rPr>
        <w:t>Mart</w:t>
      </w:r>
      <w:r w:rsidRPr="00E65686">
        <w:rPr>
          <w:lang w:val="tr-TR"/>
        </w:rPr>
        <w:t xml:space="preserve"> 2025'te başlamıştır</w:t>
      </w:r>
      <w:r w:rsidR="00640F2B" w:rsidRPr="00E65686">
        <w:rPr>
          <w:lang w:val="tr-TR"/>
        </w:rPr>
        <w:t xml:space="preserve">. </w:t>
      </w:r>
      <w:r w:rsidR="007A4D45" w:rsidRPr="00E65686">
        <w:rPr>
          <w:lang w:val="tr-TR"/>
        </w:rPr>
        <w:t xml:space="preserve">Projenin Haziran 2026'ya kadar tam olarak faaliyete geçmesi planlanmaktadır. </w:t>
      </w:r>
    </w:p>
    <w:p w14:paraId="4EEE8C0F" w14:textId="336481C7" w:rsidR="008F60F7" w:rsidRPr="00E65686" w:rsidRDefault="008F60F7" w:rsidP="008F60F7">
      <w:pPr>
        <w:pStyle w:val="BodyText"/>
        <w:jc w:val="both"/>
        <w:rPr>
          <w:lang w:val="tr-TR"/>
        </w:rPr>
      </w:pPr>
    </w:p>
    <w:p w14:paraId="4E76284F" w14:textId="77777777" w:rsidR="00D276B0" w:rsidRPr="00E65686" w:rsidRDefault="00D276B0" w:rsidP="008F60F7">
      <w:pPr>
        <w:pStyle w:val="BodyText"/>
        <w:jc w:val="both"/>
        <w:rPr>
          <w:lang w:val="tr-TR"/>
        </w:rPr>
        <w:sectPr w:rsidR="00D276B0" w:rsidRPr="00E65686" w:rsidSect="00D276B0">
          <w:headerReference w:type="default" r:id="rId29"/>
          <w:pgSz w:w="11909" w:h="16834" w:code="9"/>
          <w:pgMar w:top="1138" w:right="1138" w:bottom="1138" w:left="1138" w:header="562" w:footer="374" w:gutter="0"/>
          <w:cols w:sep="1" w:space="380"/>
          <w:docGrid w:linePitch="360"/>
        </w:sectPr>
      </w:pPr>
    </w:p>
    <w:p w14:paraId="0D35ADEC" w14:textId="77777777" w:rsidR="00D276B0" w:rsidRPr="00E65686" w:rsidRDefault="00D276B0" w:rsidP="008F60F7">
      <w:pPr>
        <w:pStyle w:val="BodyText"/>
        <w:jc w:val="both"/>
        <w:rPr>
          <w:lang w:val="tr-TR"/>
        </w:rPr>
      </w:pPr>
    </w:p>
    <w:p w14:paraId="77A039C9" w14:textId="39CF8F06" w:rsidR="00D276B0" w:rsidRPr="00E65686" w:rsidRDefault="45448345" w:rsidP="00D276B0">
      <w:pPr>
        <w:keepNext/>
        <w:spacing w:after="120"/>
        <w:ind w:left="-851"/>
        <w:jc w:val="center"/>
        <w:rPr>
          <w:lang w:val="tr-TR"/>
        </w:rPr>
      </w:pPr>
      <w:r>
        <w:rPr>
          <w:noProof/>
        </w:rPr>
        <w:drawing>
          <wp:inline distT="0" distB="0" distL="0" distR="0" wp14:anchorId="6B808535" wp14:editId="22E2EDA9">
            <wp:extent cx="8477141" cy="4745755"/>
            <wp:effectExtent l="0" t="0" r="0" b="0"/>
            <wp:docPr id="554181740" name="Picture 1" descr="A diagram of a construction site&#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54181740" name="Picture 1" descr="A diagram of a construction site&#10;&#10;AI-generated content may be incorrect."/>
                    <pic:cNvPicPr/>
                  </pic:nvPicPr>
                  <pic:blipFill>
                    <a:blip r:embed="rId30"/>
                    <a:stretch>
                      <a:fillRect/>
                    </a:stretch>
                  </pic:blipFill>
                  <pic:spPr>
                    <a:xfrm>
                      <a:off x="0" y="0"/>
                      <a:ext cx="8477141" cy="4745755"/>
                    </a:xfrm>
                    <a:prstGeom prst="rect">
                      <a:avLst/>
                    </a:prstGeom>
                  </pic:spPr>
                </pic:pic>
              </a:graphicData>
            </a:graphic>
          </wp:inline>
        </w:drawing>
      </w:r>
    </w:p>
    <w:p w14:paraId="58D5D3EC" w14:textId="77777777" w:rsidR="00D276B0" w:rsidRPr="00E65686" w:rsidRDefault="00D276B0" w:rsidP="00D276B0">
      <w:pPr>
        <w:rPr>
          <w:noProof/>
          <w:lang w:val="tr-TR"/>
        </w:rPr>
      </w:pPr>
      <w:r w:rsidRPr="00E65686">
        <w:rPr>
          <w:noProof/>
          <w:lang w:val="tr-TR"/>
        </w:rPr>
        <w:t>Kaynak: ERM</w:t>
      </w:r>
    </w:p>
    <w:p w14:paraId="25847521" w14:textId="453BF9A9" w:rsidR="00D276B0" w:rsidRPr="00E65686" w:rsidRDefault="00D276B0" w:rsidP="00D276B0">
      <w:pPr>
        <w:keepNext/>
        <w:spacing w:before="240" w:after="120"/>
        <w:ind w:left="1411" w:hanging="1411"/>
        <w:rPr>
          <w:rFonts w:asciiTheme="majorHAnsi" w:hAnsiTheme="majorHAnsi" w:cs="Times New Roman (Body CS)"/>
          <w:caps/>
          <w:noProof/>
          <w:color w:val="018219" w:themeColor="accent1"/>
          <w:spacing w:val="4"/>
          <w:szCs w:val="16"/>
          <w:lang w:val="tr-TR"/>
        </w:rPr>
        <w:sectPr w:rsidR="00D276B0" w:rsidRPr="00E65686" w:rsidSect="00D276B0">
          <w:headerReference w:type="default" r:id="rId31"/>
          <w:pgSz w:w="16834" w:h="11909" w:orient="landscape" w:code="9"/>
          <w:pgMar w:top="1138" w:right="1138" w:bottom="1138" w:left="1138" w:header="562" w:footer="374" w:gutter="0"/>
          <w:cols w:sep="1" w:space="380"/>
          <w:docGrid w:linePitch="360"/>
        </w:sectPr>
      </w:pPr>
      <w:bookmarkStart w:id="34" w:name="_Ref196385618"/>
      <w:bookmarkStart w:id="35" w:name="_Toc169882164"/>
      <w:bookmarkStart w:id="36" w:name="_Toc194678501"/>
      <w:bookmarkStart w:id="37" w:name="_Toc212987395"/>
      <w:r w:rsidRPr="00E65686">
        <w:rPr>
          <w:rFonts w:asciiTheme="majorHAnsi" w:hAnsiTheme="majorHAnsi" w:cs="Times New Roman (Body CS)"/>
          <w:caps/>
          <w:color w:val="018219" w:themeColor="accent1"/>
          <w:spacing w:val="4"/>
          <w:szCs w:val="16"/>
          <w:lang w:val="tr-TR"/>
        </w:rPr>
        <w:t xml:space="preserve">Şekil </w:t>
      </w:r>
      <w:r w:rsidR="00664C23" w:rsidRPr="00E65686">
        <w:rPr>
          <w:rFonts w:asciiTheme="majorHAnsi" w:hAnsiTheme="majorHAnsi" w:cs="Times New Roman (Body CS)"/>
          <w:caps/>
          <w:color w:val="018219" w:themeColor="accent1"/>
          <w:spacing w:val="4"/>
          <w:szCs w:val="16"/>
          <w:lang w:val="tr-TR"/>
        </w:rPr>
        <w:t>2</w:t>
      </w:r>
      <w:r w:rsidRPr="00E65686">
        <w:rPr>
          <w:rFonts w:asciiTheme="majorHAnsi" w:hAnsiTheme="majorHAnsi" w:cs="Times New Roman (Body CS)"/>
          <w:caps/>
          <w:color w:val="018219" w:themeColor="accent1"/>
          <w:spacing w:val="4"/>
          <w:szCs w:val="16"/>
          <w:lang w:val="tr-TR"/>
        </w:rPr>
        <w:t>-</w:t>
      </w:r>
      <w:r w:rsidR="00486963" w:rsidRPr="00E65686">
        <w:rPr>
          <w:rFonts w:asciiTheme="majorHAnsi" w:hAnsiTheme="majorHAnsi" w:cs="Times New Roman (Body CS)"/>
          <w:caps/>
          <w:color w:val="018219" w:themeColor="accent1"/>
          <w:spacing w:val="4"/>
          <w:szCs w:val="16"/>
          <w:lang w:val="tr-TR"/>
        </w:rPr>
        <w:fldChar w:fldCharType="begin"/>
      </w:r>
      <w:r w:rsidR="00486963" w:rsidRPr="00E65686">
        <w:rPr>
          <w:rFonts w:asciiTheme="majorHAnsi" w:hAnsiTheme="majorHAnsi" w:cs="Times New Roman (Body CS)"/>
          <w:caps/>
          <w:color w:val="018219" w:themeColor="accent1"/>
          <w:spacing w:val="4"/>
          <w:szCs w:val="16"/>
          <w:lang w:val="tr-TR"/>
        </w:rPr>
        <w:instrText xml:space="preserve"> SEQ Figure \* ARABIC \s 1 </w:instrText>
      </w:r>
      <w:r w:rsidR="00486963" w:rsidRPr="00E65686">
        <w:rPr>
          <w:rFonts w:asciiTheme="majorHAnsi" w:hAnsiTheme="majorHAnsi" w:cs="Times New Roman (Body CS)"/>
          <w:caps/>
          <w:color w:val="018219" w:themeColor="accent1"/>
          <w:spacing w:val="4"/>
          <w:szCs w:val="16"/>
          <w:lang w:val="tr-TR"/>
        </w:rPr>
        <w:fldChar w:fldCharType="separate"/>
      </w:r>
      <w:r w:rsidR="001D64DE" w:rsidRPr="00E65686">
        <w:rPr>
          <w:rFonts w:asciiTheme="majorHAnsi" w:hAnsiTheme="majorHAnsi" w:cs="Times New Roman (Body CS)"/>
          <w:caps/>
          <w:noProof/>
          <w:color w:val="018219" w:themeColor="accent1"/>
          <w:spacing w:val="4"/>
          <w:szCs w:val="16"/>
          <w:lang w:val="tr-TR"/>
        </w:rPr>
        <w:t>4</w:t>
      </w:r>
      <w:r w:rsidR="00486963" w:rsidRPr="00E65686">
        <w:rPr>
          <w:rFonts w:asciiTheme="majorHAnsi" w:hAnsiTheme="majorHAnsi" w:cs="Times New Roman (Body CS)"/>
          <w:caps/>
          <w:color w:val="018219" w:themeColor="accent1"/>
          <w:spacing w:val="4"/>
          <w:szCs w:val="16"/>
          <w:lang w:val="tr-TR"/>
        </w:rPr>
        <w:fldChar w:fldCharType="end"/>
      </w:r>
      <w:bookmarkEnd w:id="34"/>
      <w:r w:rsidRPr="00E65686">
        <w:rPr>
          <w:rFonts w:asciiTheme="majorHAnsi" w:hAnsiTheme="majorHAnsi" w:cs="Times New Roman (Body CS)"/>
          <w:caps/>
          <w:color w:val="018219" w:themeColor="accent1"/>
          <w:spacing w:val="4"/>
          <w:szCs w:val="16"/>
          <w:lang w:val="tr-TR"/>
        </w:rPr>
        <w:t xml:space="preserve"> Rüzgar santrali projelerinin tipik kuruluşuna ilişkin genel açıklama</w:t>
      </w:r>
      <w:bookmarkEnd w:id="35"/>
      <w:bookmarkEnd w:id="36"/>
      <w:bookmarkEnd w:id="37"/>
    </w:p>
    <w:p w14:paraId="3375AE31" w14:textId="77777777" w:rsidR="00D276B0" w:rsidRPr="00E65686" w:rsidRDefault="00D276B0" w:rsidP="008F60F7">
      <w:pPr>
        <w:pStyle w:val="BodyText"/>
        <w:jc w:val="both"/>
        <w:rPr>
          <w:lang w:val="tr-TR"/>
        </w:rPr>
      </w:pPr>
    </w:p>
    <w:p w14:paraId="287E2833" w14:textId="4DB43B91" w:rsidR="00595C14" w:rsidRPr="00E65686" w:rsidRDefault="00595C14" w:rsidP="00595C14">
      <w:pPr>
        <w:pStyle w:val="Heading2"/>
        <w:rPr>
          <w:lang w:val="tr-TR"/>
        </w:rPr>
      </w:pPr>
      <w:r w:rsidRPr="00E65686">
        <w:rPr>
          <w:lang w:val="tr-TR"/>
        </w:rPr>
        <w:t xml:space="preserve"> </w:t>
      </w:r>
      <w:bookmarkStart w:id="38" w:name="_Toc213092829"/>
      <w:r w:rsidRPr="00E65686">
        <w:rPr>
          <w:lang w:val="tr-TR"/>
        </w:rPr>
        <w:t>Projenin Arazi İhtiyacı</w:t>
      </w:r>
      <w:bookmarkEnd w:id="38"/>
    </w:p>
    <w:p w14:paraId="29E1AAC5" w14:textId="77777777" w:rsidR="007F59B8" w:rsidRPr="00E65686" w:rsidRDefault="007F59B8" w:rsidP="007F59B8">
      <w:pPr>
        <w:pStyle w:val="BodyText"/>
        <w:jc w:val="both"/>
        <w:rPr>
          <w:lang w:val="tr-TR"/>
        </w:rPr>
      </w:pPr>
      <w:r w:rsidRPr="00E65686">
        <w:rPr>
          <w:lang w:val="tr-TR"/>
        </w:rPr>
        <w:t>Proje alanı üç ana arazi mülkiyeti türünü içermektedir: devlet orman arazileri, hazine arazileri ve özel mülkiyet arazileri. Her tür, arazi edinimi, kamulaştırma ve kullanım hakları konusunda farklı yasal prosedürlere tabidir.</w:t>
      </w:r>
    </w:p>
    <w:p w14:paraId="51610229" w14:textId="7DB48E61" w:rsidR="007F59B8" w:rsidRPr="00E65686" w:rsidRDefault="007F59B8" w:rsidP="007F59B8">
      <w:pPr>
        <w:pStyle w:val="BodyText"/>
        <w:numPr>
          <w:ilvl w:val="0"/>
          <w:numId w:val="55"/>
        </w:numPr>
        <w:jc w:val="both"/>
        <w:rPr>
          <w:rStyle w:val="Strong"/>
          <w:b w:val="0"/>
          <w:bCs w:val="0"/>
          <w:lang w:val="tr-TR"/>
        </w:rPr>
      </w:pPr>
      <w:r w:rsidRPr="00E65686">
        <w:rPr>
          <w:rStyle w:val="Strong"/>
          <w:lang w:val="tr-TR"/>
        </w:rPr>
        <w:t xml:space="preserve">Devlet Orman Arazisi: </w:t>
      </w:r>
      <w:r w:rsidRPr="00E65686">
        <w:rPr>
          <w:rStyle w:val="Strong"/>
          <w:b w:val="0"/>
          <w:bCs w:val="0"/>
          <w:lang w:val="tr-TR"/>
        </w:rPr>
        <w:t xml:space="preserve">Tüm rüzgar türbini sahaları ve şalt sahası, resmi olarak devlet orman arazisi olarak kayıtlı parseller üzerinde, Kavakçalı mahallesinde (Ula İlçesi) bulunmaktadır. Bu araziler, 6831 sayılı Orman Kanunu'na tabidir. Bu arazilerin enerji üretimi amacıyla kullanılması, araziye özgü başvuru ve onay sürecinin ardından Tarım ve Orman Bakanlığı tarafından verilen uzun vadeli (49 yıllık) intifa hakkı izni gerektirir. </w:t>
      </w:r>
      <w:r w:rsidR="00C24FB1" w:rsidRPr="00E65686">
        <w:rPr>
          <w:rStyle w:val="Strong"/>
          <w:b w:val="0"/>
          <w:bCs w:val="0"/>
          <w:lang w:val="tr-TR"/>
        </w:rPr>
        <w:t>Bu nedenle, türbin inşaatı için doğrudan arazi edinimi gerekmemektedir.</w:t>
      </w:r>
    </w:p>
    <w:p w14:paraId="119CBA63" w14:textId="1DBD222F" w:rsidR="007F59B8" w:rsidRPr="00E65686" w:rsidRDefault="108BCE7E" w:rsidP="007F59B8">
      <w:pPr>
        <w:pStyle w:val="BodyText"/>
        <w:numPr>
          <w:ilvl w:val="0"/>
          <w:numId w:val="55"/>
        </w:numPr>
        <w:jc w:val="both"/>
        <w:rPr>
          <w:rStyle w:val="Strong"/>
          <w:b w:val="0"/>
          <w:bCs w:val="0"/>
          <w:lang w:val="tr-TR"/>
        </w:rPr>
      </w:pPr>
      <w:r w:rsidRPr="787C1EAA">
        <w:rPr>
          <w:rStyle w:val="Strong"/>
          <w:lang w:val="tr-TR"/>
        </w:rPr>
        <w:t xml:space="preserve">Hazine Arazileri: </w:t>
      </w:r>
      <w:r w:rsidRPr="787C1EAA">
        <w:rPr>
          <w:rStyle w:val="Strong"/>
          <w:b w:val="0"/>
          <w:bCs w:val="0"/>
          <w:lang w:val="tr-TR"/>
        </w:rPr>
        <w:t>Hazine arazisi olarak belirlenen alanlar genellikle erişim yolları ve iletim hattı güzergâhının bir kısmı için kullanılmaktadır. Bu araziler resmi olarak devlete aittir, ancak ormancılık veya diğer özel kamu işlevleri için ayrılmamıştır. Bu araziler, Genel Müdürlük tarafından verilen irtifak hakkı ile proje sahibi</w:t>
      </w:r>
      <w:r w:rsidR="115E6349" w:rsidRPr="787C1EAA">
        <w:rPr>
          <w:rStyle w:val="Strong"/>
          <w:b w:val="0"/>
          <w:bCs w:val="0"/>
          <w:lang w:val="tr-TR"/>
        </w:rPr>
        <w:t>n</w:t>
      </w:r>
      <w:r w:rsidRPr="787C1EAA">
        <w:rPr>
          <w:rStyle w:val="Strong"/>
          <w:b w:val="0"/>
          <w:bCs w:val="0"/>
          <w:lang w:val="tr-TR"/>
        </w:rPr>
        <w:t xml:space="preserve">e devredilmektedir. </w:t>
      </w:r>
      <w:r w:rsidR="3F597AA3" w:rsidRPr="787C1EAA">
        <w:rPr>
          <w:rStyle w:val="Strong"/>
          <w:b w:val="0"/>
          <w:bCs w:val="0"/>
          <w:lang w:val="tr-TR"/>
        </w:rPr>
        <w:t xml:space="preserve">Türk hukukuna göre </w:t>
      </w:r>
      <w:r w:rsidRPr="787C1EAA">
        <w:rPr>
          <w:rStyle w:val="Strong"/>
          <w:b w:val="0"/>
          <w:bCs w:val="0"/>
          <w:lang w:val="tr-TR"/>
        </w:rPr>
        <w:t>hazine arazileri için herhangi bir tazminat ödenmemektedir; süreç idari yazışmalar yoluyla yürütülmektedir.</w:t>
      </w:r>
    </w:p>
    <w:p w14:paraId="6B5097EE" w14:textId="4D890214" w:rsidR="001E7677" w:rsidRPr="00E65686" w:rsidRDefault="108BCE7E">
      <w:pPr>
        <w:pStyle w:val="BodyText"/>
        <w:numPr>
          <w:ilvl w:val="0"/>
          <w:numId w:val="55"/>
        </w:numPr>
        <w:jc w:val="both"/>
        <w:rPr>
          <w:rStyle w:val="Strong"/>
          <w:b w:val="0"/>
          <w:bCs w:val="0"/>
          <w:lang w:val="tr-TR"/>
        </w:rPr>
      </w:pPr>
      <w:r w:rsidRPr="787C1EAA">
        <w:rPr>
          <w:rStyle w:val="Strong"/>
          <w:lang w:val="tr-TR"/>
        </w:rPr>
        <w:t xml:space="preserve">Özel Araziler: </w:t>
      </w:r>
      <w:r w:rsidR="7AA0DC04" w:rsidRPr="787C1EAA">
        <w:rPr>
          <w:rStyle w:val="Strong"/>
          <w:b w:val="0"/>
          <w:bCs w:val="0"/>
          <w:lang w:val="tr-TR"/>
        </w:rPr>
        <w:t>Erişim yolu nedeniyle etkilenen 8 özel parsel bulunmaktadır. Çakmak köyünde bulunan 1 parsel, kamulaştırma sonrası kalan alan</w:t>
      </w:r>
      <w:r w:rsidR="61D578E3" w:rsidRPr="787C1EAA">
        <w:rPr>
          <w:rStyle w:val="Strong"/>
          <w:b w:val="0"/>
          <w:bCs w:val="0"/>
          <w:lang w:val="tr-TR"/>
        </w:rPr>
        <w:t xml:space="preserve"> </w:t>
      </w:r>
      <w:r w:rsidR="7AA0DC04" w:rsidRPr="787C1EAA">
        <w:rPr>
          <w:rStyle w:val="Strong"/>
          <w:b w:val="0"/>
          <w:bCs w:val="0"/>
          <w:lang w:val="tr-TR"/>
        </w:rPr>
        <w:t xml:space="preserve">parsel sahibi tarafından kullanılmayacağı için Enerjisa Üretim tarafından satın alınmıştır. Kalan (7 parsel) etkilenen parsel sahipleriyle beş müzakere toplantısı yapılmış, ancak tapularındaki kayıt sorunları nedeniyle, anlaşmaya varılmasına rağmen kiralama süreci gerçekleştirilememiştir.  </w:t>
      </w:r>
    </w:p>
    <w:p w14:paraId="54671E80" w14:textId="121A5457" w:rsidR="00452325" w:rsidRPr="00E65686" w:rsidRDefault="00452325">
      <w:pPr>
        <w:pStyle w:val="BodyText"/>
        <w:numPr>
          <w:ilvl w:val="0"/>
          <w:numId w:val="55"/>
        </w:numPr>
        <w:jc w:val="both"/>
        <w:rPr>
          <w:rStyle w:val="Strong"/>
          <w:b w:val="0"/>
          <w:bCs w:val="0"/>
          <w:lang w:val="tr-TR"/>
        </w:rPr>
      </w:pPr>
      <w:r w:rsidRPr="00E65686">
        <w:rPr>
          <w:rStyle w:val="Strong"/>
          <w:lang w:val="tr-TR"/>
        </w:rPr>
        <w:t xml:space="preserve">Geçici Araziler: </w:t>
      </w:r>
      <w:r w:rsidR="009A66B5" w:rsidRPr="00E65686">
        <w:rPr>
          <w:rStyle w:val="Strong"/>
          <w:b w:val="0"/>
          <w:bCs w:val="0"/>
          <w:lang w:val="tr-TR"/>
        </w:rPr>
        <w:t>Geçici araziler</w:t>
      </w:r>
      <w:r w:rsidRPr="00E65686">
        <w:rPr>
          <w:rStyle w:val="Strong"/>
          <w:b w:val="0"/>
          <w:bCs w:val="0"/>
          <w:lang w:val="tr-TR"/>
        </w:rPr>
        <w:t xml:space="preserve"> </w:t>
      </w:r>
      <w:r w:rsidR="009A66B5" w:rsidRPr="00E65686">
        <w:rPr>
          <w:rStyle w:val="Strong"/>
          <w:b w:val="0"/>
          <w:bCs w:val="0"/>
          <w:lang w:val="tr-TR"/>
        </w:rPr>
        <w:t>mobilizasyon</w:t>
      </w:r>
      <w:r w:rsidRPr="00E65686">
        <w:rPr>
          <w:rStyle w:val="Strong"/>
          <w:b w:val="0"/>
          <w:bCs w:val="0"/>
          <w:lang w:val="tr-TR"/>
        </w:rPr>
        <w:t xml:space="preserve"> alanı için gereklidir. </w:t>
      </w:r>
      <w:r w:rsidR="00205265" w:rsidRPr="00E65686">
        <w:rPr>
          <w:rStyle w:val="Strong"/>
          <w:b w:val="0"/>
          <w:bCs w:val="0"/>
          <w:lang w:val="tr-TR"/>
        </w:rPr>
        <w:t>Gaia</w:t>
      </w:r>
      <w:r w:rsidRPr="00E65686">
        <w:rPr>
          <w:rStyle w:val="Strong"/>
          <w:b w:val="0"/>
          <w:bCs w:val="0"/>
          <w:lang w:val="tr-TR"/>
        </w:rPr>
        <w:t xml:space="preserve"> Projesi için, Turgut Mahallesi'nde bulunan üç özel arazi parseli bu amaçla geçici olarak kullanılmaktadır. Bir yıllık kira sözleşmesi imzalanmıştır. Projenin </w:t>
      </w:r>
      <w:r w:rsidR="002F2F4E" w:rsidRPr="00E65686">
        <w:rPr>
          <w:rStyle w:val="Strong"/>
          <w:b w:val="0"/>
          <w:bCs w:val="0"/>
          <w:lang w:val="tr-TR"/>
        </w:rPr>
        <w:t>mobilizasyonunun</w:t>
      </w:r>
      <w:r w:rsidRPr="00E65686">
        <w:rPr>
          <w:rStyle w:val="Strong"/>
          <w:b w:val="0"/>
          <w:bCs w:val="0"/>
          <w:lang w:val="tr-TR"/>
        </w:rPr>
        <w:t xml:space="preserve"> tamamlanmasının ardından, arazinin durumunu ve teslimat durumunu teyit etmek için bir arazi çıkış protokolü uygulanacaktır.</w:t>
      </w:r>
    </w:p>
    <w:p w14:paraId="670219A3" w14:textId="57FCFFCC" w:rsidR="007F59B8" w:rsidRPr="00627730" w:rsidRDefault="108BCE7E" w:rsidP="787C1EAA">
      <w:pPr>
        <w:pStyle w:val="BodyText"/>
        <w:jc w:val="both"/>
        <w:rPr>
          <w:rStyle w:val="Strong"/>
          <w:b w:val="0"/>
          <w:bCs w:val="0"/>
          <w:lang w:val="tr-TR"/>
        </w:rPr>
      </w:pPr>
      <w:r w:rsidRPr="00627730">
        <w:rPr>
          <w:rStyle w:val="Strong"/>
          <w:b w:val="0"/>
          <w:bCs w:val="0"/>
          <w:lang w:val="tr-TR"/>
        </w:rPr>
        <w:t xml:space="preserve">Kamulaştırma süreci, 2942 sayılı Kamulaştırma Kanunu'na uygun olarak yürütülmektedir. </w:t>
      </w:r>
      <w:r w:rsidR="27E83599" w:rsidRPr="00627730">
        <w:rPr>
          <w:rStyle w:val="Strong"/>
          <w:b w:val="0"/>
          <w:bCs w:val="0"/>
          <w:lang w:val="tr-TR"/>
        </w:rPr>
        <w:t xml:space="preserve">EBRD </w:t>
      </w:r>
      <w:r w:rsidR="7A8B0DE5" w:rsidRPr="00627730">
        <w:rPr>
          <w:rStyle w:val="Strong"/>
          <w:b w:val="0"/>
          <w:bCs w:val="0"/>
          <w:lang w:val="tr-TR"/>
        </w:rPr>
        <w:t>ÇSG</w:t>
      </w:r>
      <w:r w:rsidR="27E83599" w:rsidRPr="00627730">
        <w:rPr>
          <w:rStyle w:val="Strong"/>
          <w:b w:val="0"/>
          <w:bCs w:val="0"/>
          <w:lang w:val="tr-TR"/>
        </w:rPr>
        <w:t>5'e</w:t>
      </w:r>
      <w:r w:rsidRPr="00627730">
        <w:rPr>
          <w:rStyle w:val="Strong"/>
          <w:b w:val="0"/>
          <w:bCs w:val="0"/>
          <w:lang w:val="tr-TR"/>
        </w:rPr>
        <w:t xml:space="preserve"> uygun olarak, tazminat sadece ulusal tazminat değeri değil, tam yenileme maliyetine göre ödenecektir</w:t>
      </w:r>
      <w:r w:rsidR="002E00A0" w:rsidRPr="36D0E37B">
        <w:rPr>
          <w:rStyle w:val="FootnoteReference"/>
        </w:rPr>
        <w:footnoteReference w:id="5"/>
      </w:r>
      <w:r w:rsidRPr="00627730">
        <w:rPr>
          <w:rStyle w:val="Strong"/>
          <w:b w:val="0"/>
          <w:bCs w:val="0"/>
          <w:lang w:val="tr-TR"/>
        </w:rPr>
        <w:t xml:space="preserve"> . </w:t>
      </w:r>
      <w:r w:rsidR="2A2BB2F8" w:rsidRPr="00627730">
        <w:rPr>
          <w:rStyle w:val="Strong"/>
          <w:b w:val="0"/>
          <w:bCs w:val="0"/>
          <w:lang w:val="tr-TR"/>
        </w:rPr>
        <w:t xml:space="preserve">Enerjisa </w:t>
      </w:r>
      <w:r w:rsidR="3EDB1479" w:rsidRPr="00627730">
        <w:rPr>
          <w:rStyle w:val="Strong"/>
          <w:b w:val="0"/>
          <w:bCs w:val="0"/>
          <w:lang w:val="tr-TR"/>
        </w:rPr>
        <w:t xml:space="preserve">Üretim </w:t>
      </w:r>
      <w:r w:rsidR="2A2BB2F8" w:rsidRPr="00627730">
        <w:rPr>
          <w:rStyle w:val="Strong"/>
          <w:b w:val="0"/>
          <w:bCs w:val="0"/>
          <w:lang w:val="tr-TR"/>
        </w:rPr>
        <w:t>tarafından</w:t>
      </w:r>
      <w:r w:rsidRPr="00627730">
        <w:rPr>
          <w:rStyle w:val="Strong"/>
          <w:b w:val="0"/>
          <w:bCs w:val="0"/>
          <w:lang w:val="tr-TR"/>
        </w:rPr>
        <w:t>, ayakta duran mahsuller ve ağaçlar da dahil olmak üzere, etkilenen özel parsellerin tam sayımı ve varlık envanteri başlatılmıştır.</w:t>
      </w:r>
    </w:p>
    <w:p w14:paraId="5DF59395" w14:textId="38808F17" w:rsidR="00593891" w:rsidRPr="00E65686" w:rsidRDefault="78C22BC3" w:rsidP="00595C14">
      <w:pPr>
        <w:pStyle w:val="BodyText"/>
        <w:jc w:val="both"/>
        <w:rPr>
          <w:lang w:val="tr-TR"/>
        </w:rPr>
      </w:pPr>
      <w:r w:rsidRPr="787C1EAA">
        <w:rPr>
          <w:lang w:val="tr-TR"/>
        </w:rPr>
        <w:t>Enerji İletim Hattı (</w:t>
      </w:r>
      <w:r w:rsidR="6C84F3A7" w:rsidRPr="787C1EAA">
        <w:rPr>
          <w:lang w:val="tr-TR"/>
        </w:rPr>
        <w:t>E</w:t>
      </w:r>
      <w:r w:rsidR="7B7A66AA" w:rsidRPr="787C1EAA">
        <w:rPr>
          <w:lang w:val="tr-TR"/>
        </w:rPr>
        <w:t>İH</w:t>
      </w:r>
      <w:r w:rsidRPr="787C1EAA">
        <w:rPr>
          <w:lang w:val="tr-TR"/>
        </w:rPr>
        <w:t xml:space="preserve">) </w:t>
      </w:r>
      <w:r w:rsidR="6C84F3A7" w:rsidRPr="787C1EAA">
        <w:rPr>
          <w:lang w:val="tr-TR"/>
        </w:rPr>
        <w:t xml:space="preserve">için arazi edinim sürecinin bir parçası olarak, </w:t>
      </w:r>
      <w:r w:rsidR="7E38EDA7" w:rsidRPr="787C1EAA">
        <w:rPr>
          <w:lang w:val="tr-TR"/>
        </w:rPr>
        <w:t xml:space="preserve">toplam </w:t>
      </w:r>
      <w:r w:rsidR="2B84C7DF" w:rsidRPr="787C1EAA">
        <w:rPr>
          <w:lang w:val="tr-TR"/>
        </w:rPr>
        <w:t xml:space="preserve">üç </w:t>
      </w:r>
      <w:r w:rsidR="0F6B0638" w:rsidRPr="787C1EAA">
        <w:rPr>
          <w:lang w:val="tr-TR"/>
        </w:rPr>
        <w:t xml:space="preserve">parsel (1 özel, 2 orman/mülkiyet) etkilenecektir. </w:t>
      </w:r>
      <w:r w:rsidR="6C84F3A7" w:rsidRPr="787C1EAA">
        <w:rPr>
          <w:lang w:val="tr-TR"/>
        </w:rPr>
        <w:t xml:space="preserve">Yaraş Mahallesi sınırları içinde bulunan özel mülkiyetli bir parsel üzerinde irtifak hakkı </w:t>
      </w:r>
      <w:r w:rsidR="04277F43" w:rsidRPr="787C1EAA">
        <w:rPr>
          <w:lang w:val="tr-TR"/>
        </w:rPr>
        <w:t xml:space="preserve">(arazi kullanım kısıtlamaları ile) </w:t>
      </w:r>
      <w:r w:rsidR="6C84F3A7" w:rsidRPr="787C1EAA">
        <w:rPr>
          <w:lang w:val="tr-TR"/>
        </w:rPr>
        <w:t xml:space="preserve">tesis edilmesi planlanmaktadır.  Türkiye'de </w:t>
      </w:r>
      <w:r w:rsidR="4EE02408" w:rsidRPr="787C1EAA">
        <w:rPr>
          <w:lang w:val="tr-TR"/>
        </w:rPr>
        <w:t>EİH'</w:t>
      </w:r>
      <w:r w:rsidRPr="787C1EAA">
        <w:rPr>
          <w:lang w:val="tr-TR"/>
        </w:rPr>
        <w:t>lerin</w:t>
      </w:r>
      <w:r w:rsidR="6C84F3A7" w:rsidRPr="787C1EAA">
        <w:rPr>
          <w:lang w:val="tr-TR"/>
        </w:rPr>
        <w:t xml:space="preserve"> inşaatı ve işletilmesi, Türkiye Elektrik İletim İşletme Kuruluşu (TEİAŞ) yetkisi altındadır. TEİAŞ, proje onayı, arazi edinimi ve irtifak hakkı tesis edilmesi, inşaat yönetimi ve </w:t>
      </w:r>
      <w:r w:rsidR="7C45C35B" w:rsidRPr="787C1EAA">
        <w:rPr>
          <w:lang w:val="tr-TR"/>
        </w:rPr>
        <w:t>EİH'</w:t>
      </w:r>
      <w:r w:rsidR="6C84F3A7" w:rsidRPr="787C1EAA">
        <w:rPr>
          <w:lang w:val="tr-TR"/>
        </w:rPr>
        <w:t xml:space="preserve">lerin uzun vadeli işletilmesinden nihai olarak sorumlu kurumdur. Proje Şirketi, TEİAŞ adına tasarımı hazırlamış ve hazırlık çalışmalarını üstlenmiştir; ancak, süreç boyunca mülkiyet, hesap verebilirlik ve düzenleyici yetki TEİAŞ'a aittir. </w:t>
      </w:r>
      <w:r w:rsidR="5E8FD8F6" w:rsidRPr="787C1EAA">
        <w:rPr>
          <w:lang w:val="tr-TR"/>
        </w:rPr>
        <w:t>EİH'</w:t>
      </w:r>
      <w:r w:rsidR="6CE4413D" w:rsidRPr="787C1EAA">
        <w:rPr>
          <w:lang w:val="tr-TR"/>
        </w:rPr>
        <w:t xml:space="preserve">ler TEİAŞ'a ait olduğundan, kamulaştırma sürecinin tamamı TEİAŞ tarafından yürütülmektedir. Ancak, Enerjisa Üretim'in sahada direk </w:t>
      </w:r>
      <w:r w:rsidR="6CE4413D" w:rsidRPr="787C1EAA">
        <w:rPr>
          <w:lang w:val="tr-TR"/>
        </w:rPr>
        <w:lastRenderedPageBreak/>
        <w:t xml:space="preserve">kurulumlarına daha erken başlamak için süreci hızlandırması gereken durumlarda, Enerjisa Üretim kamulaştırma öncesinde direklerin kurulacağı parsellerin sahipleriyle müzakere yapabilir. Bu gibi durumlarda, direk başına önceden belirlenmiş bir tutar üzerinden arazi sahiplerine yapılan ödemeler karşılığında onay formları imzalanabilir. </w:t>
      </w:r>
    </w:p>
    <w:p w14:paraId="6D2BF3E3" w14:textId="38A2AE69" w:rsidR="002B732C" w:rsidRPr="00E65686" w:rsidRDefault="002B732C" w:rsidP="00595C14">
      <w:pPr>
        <w:pStyle w:val="BodyText"/>
        <w:jc w:val="both"/>
        <w:rPr>
          <w:lang w:val="tr-TR"/>
        </w:rPr>
      </w:pPr>
      <w:r w:rsidRPr="00E65686">
        <w:rPr>
          <w:lang w:val="tr-TR"/>
        </w:rPr>
        <w:t>Bir proje, tarım arazilerinin etkilendiği kırsal alanlarda yer alıyorsa, etkiler sadece arazinin değerinin ötesine geçebilir ve etkilenen araziyle bağlantılı mahsulleri, geçim kaynaklarını ve diğer varlıkları da etkileyebilir. Bu tür alt projelerin arazi ihtiyaçları, ilgili alanlar üzerinde mülkiyet veya irtifak hakkı tesis edilmesini gerektirebilir. Kalıcı arazi edinimi, mülkiyet haklarının devrini gerektirirken, geçici arazi kullanımı irtifak hakkı tesis edilmesini gerektirir. İnşaatın ardından, havai iletim hatlarının altındaki araziler, güvenlik mesafelerinin korunmasını sağlamak için ağaç dikme veya yapı inşa etme yasağı gibi belirli kısıtlamalara tabi olarak, hak sahiplerine geri verilir.</w:t>
      </w:r>
      <w:r w:rsidR="00CF6B0F" w:rsidRPr="00E65686">
        <w:rPr>
          <w:rStyle w:val="FootnoteReference"/>
          <w:lang w:val="tr-TR"/>
        </w:rPr>
        <w:footnoteReference w:id="6"/>
      </w:r>
    </w:p>
    <w:p w14:paraId="1E13978E" w14:textId="71930D3C" w:rsidR="00595C14" w:rsidRPr="00E65686" w:rsidRDefault="00322FCF" w:rsidP="00595C14">
      <w:pPr>
        <w:pStyle w:val="BodyText"/>
        <w:jc w:val="both"/>
        <w:rPr>
          <w:lang w:val="tr-TR"/>
        </w:rPr>
      </w:pPr>
      <w:r w:rsidRPr="00E65686">
        <w:rPr>
          <w:lang w:val="tr-TR"/>
        </w:rPr>
        <w:t>E</w:t>
      </w:r>
      <w:r w:rsidR="009A66B5" w:rsidRPr="00E65686">
        <w:rPr>
          <w:lang w:val="tr-TR"/>
        </w:rPr>
        <w:t>İH</w:t>
      </w:r>
      <w:r w:rsidRPr="00E65686">
        <w:rPr>
          <w:lang w:val="tr-TR"/>
        </w:rPr>
        <w:t xml:space="preserve"> güzergâhı Ekim 2025 itibarıyla kesinleşmiştir. </w:t>
      </w:r>
      <w:r w:rsidR="00F9218B" w:rsidRPr="00E65686">
        <w:rPr>
          <w:lang w:val="tr-TR"/>
        </w:rPr>
        <w:t>E</w:t>
      </w:r>
      <w:r w:rsidR="009A66B5" w:rsidRPr="00E65686">
        <w:rPr>
          <w:lang w:val="tr-TR"/>
        </w:rPr>
        <w:t>İH</w:t>
      </w:r>
      <w:r w:rsidR="00F9218B" w:rsidRPr="00E65686">
        <w:rPr>
          <w:lang w:val="tr-TR"/>
        </w:rPr>
        <w:t xml:space="preserve"> </w:t>
      </w:r>
      <w:r w:rsidR="005B5358" w:rsidRPr="00E65686">
        <w:rPr>
          <w:lang w:val="tr-TR"/>
        </w:rPr>
        <w:t xml:space="preserve">güzergâhı Ekim 2025 itibarıyla </w:t>
      </w:r>
      <w:r w:rsidR="007F7E6C" w:rsidRPr="00E65686">
        <w:rPr>
          <w:lang w:val="tr-TR"/>
        </w:rPr>
        <w:t>kesinleşmiştir</w:t>
      </w:r>
      <w:r w:rsidR="005B5358" w:rsidRPr="00E65686">
        <w:rPr>
          <w:lang w:val="tr-TR"/>
        </w:rPr>
        <w:t xml:space="preserve">. </w:t>
      </w:r>
      <w:r w:rsidR="00950700" w:rsidRPr="00E65686">
        <w:rPr>
          <w:lang w:val="tr-TR"/>
        </w:rPr>
        <w:t xml:space="preserve">Yaraş Mahallesi'ndeki parselin kamulaştırma süreci TEİAŞ tarafından </w:t>
      </w:r>
      <w:r w:rsidR="001F123D" w:rsidRPr="00E65686">
        <w:rPr>
          <w:lang w:val="tr-TR"/>
        </w:rPr>
        <w:t xml:space="preserve">henüz </w:t>
      </w:r>
      <w:r w:rsidR="00950700" w:rsidRPr="00E65686">
        <w:rPr>
          <w:lang w:val="tr-TR"/>
        </w:rPr>
        <w:t xml:space="preserve">başlatılmamıştır. </w:t>
      </w:r>
    </w:p>
    <w:p w14:paraId="4536372D" w14:textId="6EF2F1BA" w:rsidR="00EA09AB" w:rsidRPr="00E65686" w:rsidRDefault="00EA09AB">
      <w:pPr>
        <w:pStyle w:val="BodyText"/>
        <w:jc w:val="both"/>
        <w:rPr>
          <w:lang w:val="tr-TR"/>
        </w:rPr>
      </w:pPr>
      <w:r w:rsidRPr="00E65686">
        <w:rPr>
          <w:lang w:val="tr-TR"/>
        </w:rPr>
        <w:t xml:space="preserve">Proje, hane halklarının fiziksel olarak yerinden edilmesini veya yeniden yerleştirilmesini içermediğinden, bir Yeniden Yerleşim Eylem Planı (RAP) gerekli değildir. Bunun yerine, araziye dayalı geçim kaynaklarının potansiyel kayıpları, erişim kısıtlamaları ve ilgili kırılganlıklar dahil olmak üzere ekonomik yerinden edilme etkilerini özel olarak ele almak üzere bir Geçim Kaynaklarının Yeniden Sağlanması Planı (LRP) hazırlanmıştır. </w:t>
      </w:r>
      <w:r w:rsidR="00770402" w:rsidRPr="00E65686">
        <w:rPr>
          <w:lang w:val="tr-TR"/>
        </w:rPr>
        <w:t xml:space="preserve">LRP, Türk hukuku uyarınca kamulaştırma nedeniyle tam nakit tazminat almayan gayri resmi arazi kullanıcılarının aşağıdakileri alabileceğini belirlemektedir: Geçici Geçim Kaynağı Desteği (TLS), ayni destek, kovan taşıma yardımı. Ayrıca, </w:t>
      </w:r>
      <w:r w:rsidR="00CA3711" w:rsidRPr="00E65686">
        <w:rPr>
          <w:lang w:val="tr-TR"/>
        </w:rPr>
        <w:t>arazi ediniminden</w:t>
      </w:r>
      <w:r w:rsidR="00770402" w:rsidRPr="00E65686">
        <w:rPr>
          <w:lang w:val="tr-TR"/>
        </w:rPr>
        <w:t xml:space="preserve"> etkilenen gayri resmi arazi kullanıcıları</w:t>
      </w:r>
      <w:r w:rsidR="00CA3711" w:rsidRPr="00E65686">
        <w:rPr>
          <w:lang w:val="tr-TR"/>
        </w:rPr>
        <w:t xml:space="preserve">, </w:t>
      </w:r>
      <w:r w:rsidR="00651FB8" w:rsidRPr="00E65686">
        <w:rPr>
          <w:lang w:val="tr-TR"/>
        </w:rPr>
        <w:t xml:space="preserve">ağaçlar, mahsuller ve yer üstü yapılar </w:t>
      </w:r>
      <w:r w:rsidR="00F43314" w:rsidRPr="00E65686">
        <w:rPr>
          <w:lang w:val="tr-TR"/>
        </w:rPr>
        <w:t>için tazminat almaya hak kazanmaktadır</w:t>
      </w:r>
      <w:r w:rsidR="00651FB8" w:rsidRPr="00E65686">
        <w:rPr>
          <w:lang w:val="tr-TR"/>
        </w:rPr>
        <w:t xml:space="preserve">. </w:t>
      </w:r>
      <w:r w:rsidR="00770402" w:rsidRPr="00E65686">
        <w:rPr>
          <w:lang w:val="tr-TR"/>
        </w:rPr>
        <w:t>TLS, araziye dayalı geçim kaynakları olan gayri resmi kullanıcılar ve sadece kaynak kullanıcıları için uygulanacaktır. Devlet ve orman arazilerinin gayri resmi kullanıcıları, kaynak kayıpları için tazminat ve/veya ayni destek alma hakkına sahip olacaktır. LRP, tazminat ve geçim kaynaklarının yeniden sağlanması için ilave önlemler sunmaktadır.</w:t>
      </w:r>
    </w:p>
    <w:p w14:paraId="0B1C258D" w14:textId="25293029" w:rsidR="00AB1690" w:rsidRPr="00E65686" w:rsidRDefault="00AB1690" w:rsidP="00AB1690">
      <w:pPr>
        <w:pStyle w:val="BodyText"/>
        <w:jc w:val="both"/>
        <w:rPr>
          <w:lang w:val="tr-TR"/>
        </w:rPr>
      </w:pPr>
      <w:r w:rsidRPr="00E65686">
        <w:rPr>
          <w:lang w:val="tr-TR"/>
        </w:rPr>
        <w:t xml:space="preserve">Haberlere göre, YEKA-2 projeleri 36.214 ağacın kesilmesine neden olacaktır. Haberlerde, </w:t>
      </w:r>
      <w:r w:rsidR="00FA6FA3" w:rsidRPr="00E65686">
        <w:rPr>
          <w:lang w:val="tr-TR"/>
        </w:rPr>
        <w:t>RES</w:t>
      </w:r>
      <w:r w:rsidRPr="00E65686">
        <w:rPr>
          <w:lang w:val="tr-TR"/>
        </w:rPr>
        <w:t xml:space="preserve"> Projelerinin doğal habitatlara sahip ormanlık alanlarda yer aldığı vurgulanarak, çevreciler ve yerel halk arasında ekolojik etki konusunda endişeler uyandırılmıştır.</w:t>
      </w:r>
      <w:r w:rsidRPr="00E65686">
        <w:rPr>
          <w:rStyle w:val="FootnoteReference"/>
          <w:lang w:val="tr-TR"/>
        </w:rPr>
        <w:footnoteReference w:id="7"/>
      </w:r>
      <w:r w:rsidRPr="00E65686">
        <w:rPr>
          <w:lang w:val="tr-TR"/>
        </w:rPr>
        <w:t xml:space="preserve"> </w:t>
      </w:r>
      <w:r w:rsidRPr="00E65686">
        <w:rPr>
          <w:rStyle w:val="FootnoteReference"/>
          <w:lang w:val="tr-TR"/>
        </w:rPr>
        <w:footnoteReference w:id="8"/>
      </w:r>
      <w:r w:rsidRPr="00E65686">
        <w:rPr>
          <w:lang w:val="tr-TR"/>
        </w:rPr>
        <w:t xml:space="preserve"> </w:t>
      </w:r>
      <w:r w:rsidRPr="00E65686">
        <w:rPr>
          <w:rStyle w:val="FootnoteReference"/>
          <w:lang w:val="tr-TR"/>
        </w:rPr>
        <w:footnoteReference w:id="9"/>
      </w:r>
      <w:r w:rsidRPr="00E65686">
        <w:rPr>
          <w:lang w:val="tr-TR"/>
        </w:rPr>
        <w:t xml:space="preserve"> </w:t>
      </w:r>
      <w:r w:rsidRPr="00E65686">
        <w:rPr>
          <w:rStyle w:val="FootnoteReference"/>
          <w:lang w:val="tr-TR"/>
        </w:rPr>
        <w:footnoteReference w:id="10"/>
      </w:r>
    </w:p>
    <w:p w14:paraId="40E45950" w14:textId="0295AD37" w:rsidR="008975F3" w:rsidRPr="00E65686" w:rsidRDefault="008975F3" w:rsidP="008975F3">
      <w:pPr>
        <w:pStyle w:val="BodyText"/>
        <w:jc w:val="both"/>
        <w:rPr>
          <w:lang w:val="tr-TR"/>
        </w:rPr>
      </w:pPr>
      <w:r w:rsidRPr="00E65686">
        <w:rPr>
          <w:lang w:val="tr-TR"/>
        </w:rPr>
        <w:t xml:space="preserve">Yerel ÇED raporunda, proje sahası ve türbin konumlarının Maden ve Petrol İşleri Genel Müdürlüğü, Orman Genel Müdürlüğü, Doğa Koruma ve Milli Parklar Genel Müdürlüğü, Türkiye'deki büyükşehir belediyeleri ve proje kapsamında komisyon üyesi olan diğer tüm kurumların görüşleri doğrultusunda belirlendiği belirtiliyor. </w:t>
      </w:r>
      <w:r w:rsidR="001C49E3" w:rsidRPr="00E65686">
        <w:rPr>
          <w:lang w:val="tr-TR"/>
        </w:rPr>
        <w:t xml:space="preserve">Yerel ÇED raporuna göre, </w:t>
      </w:r>
      <w:r w:rsidRPr="00E65686">
        <w:rPr>
          <w:lang w:val="tr-TR"/>
        </w:rPr>
        <w:t>seçilen alan, habitat kaybının ve ağaç kesiminin en aza indirilmesi için planlanmıştır.</w:t>
      </w:r>
    </w:p>
    <w:p w14:paraId="13431C65" w14:textId="2EBA7206" w:rsidR="008975F3" w:rsidRPr="00E65686" w:rsidRDefault="008975F3" w:rsidP="008975F3">
      <w:pPr>
        <w:pStyle w:val="BodyText"/>
        <w:jc w:val="both"/>
        <w:rPr>
          <w:lang w:val="tr-TR"/>
        </w:rPr>
      </w:pPr>
      <w:r w:rsidRPr="00E65686">
        <w:rPr>
          <w:lang w:val="tr-TR"/>
        </w:rPr>
        <w:t>Kesilecek ağaç sayısı, türbin platform alanları, erişim yolları, şalt sahası alanı ve fazla kazı malzemesi depolama alanları (gerekirse) için gerekli olan ağaçları içermektedir. Yaklaşık</w:t>
      </w:r>
      <w:r w:rsidR="00507C10" w:rsidRPr="00E65686">
        <w:rPr>
          <w:lang w:val="tr-TR"/>
        </w:rPr>
        <w:t xml:space="preserve"> 75</w:t>
      </w:r>
      <w:r w:rsidRPr="00E65686">
        <w:rPr>
          <w:lang w:val="tr-TR"/>
        </w:rPr>
        <w:t xml:space="preserve">,11 </w:t>
      </w:r>
      <w:r w:rsidRPr="00E65686">
        <w:rPr>
          <w:lang w:val="tr-TR"/>
        </w:rPr>
        <w:lastRenderedPageBreak/>
        <w:t>hektarlık bir alanda toplam 12.</w:t>
      </w:r>
      <w:r w:rsidR="00507C10" w:rsidRPr="00E65686">
        <w:rPr>
          <w:lang w:val="tr-TR"/>
        </w:rPr>
        <w:t xml:space="preserve">470 </w:t>
      </w:r>
      <w:r w:rsidRPr="00E65686">
        <w:rPr>
          <w:lang w:val="tr-TR"/>
        </w:rPr>
        <w:t xml:space="preserve">ağacın kesilmesi planlanmaktadır. Proje alanındaki bitki örtüsü ağırlıklı olarak </w:t>
      </w:r>
      <w:r w:rsidR="000E56C4" w:rsidRPr="00E65686">
        <w:rPr>
          <w:lang w:val="tr-TR"/>
        </w:rPr>
        <w:t xml:space="preserve">Karaçam (Pinus nigra), </w:t>
      </w:r>
      <w:r w:rsidRPr="00E65686">
        <w:rPr>
          <w:lang w:val="tr-TR"/>
        </w:rPr>
        <w:t>Kızılçam (</w:t>
      </w:r>
      <w:r w:rsidRPr="00E65686">
        <w:rPr>
          <w:i/>
          <w:iCs/>
          <w:lang w:val="tr-TR"/>
        </w:rPr>
        <w:t>Pinus brutia</w:t>
      </w:r>
      <w:r w:rsidRPr="00E65686">
        <w:rPr>
          <w:lang w:val="tr-TR"/>
        </w:rPr>
        <w:t xml:space="preserve">) ve maki bitki örtüsünden oluşmaktadır. Sahadan alınan bilgilere göre, zeytinlik alanlarında ağaç kesimi yapılmayacaktır. </w:t>
      </w:r>
      <w:r w:rsidR="00017249" w:rsidRPr="00E65686">
        <w:rPr>
          <w:lang w:val="tr-TR"/>
        </w:rPr>
        <w:t>Y</w:t>
      </w:r>
      <w:r w:rsidRPr="00E65686">
        <w:rPr>
          <w:lang w:val="tr-TR"/>
        </w:rPr>
        <w:t>erel ÇED'de ayrıntılı olarak veril</w:t>
      </w:r>
      <w:r w:rsidR="00017249" w:rsidRPr="00E65686">
        <w:rPr>
          <w:lang w:val="tr-TR"/>
        </w:rPr>
        <w:t>en sayılar Tablo 2-1’de sunulmuştur.</w:t>
      </w:r>
    </w:p>
    <w:p w14:paraId="10A5095D" w14:textId="28494079" w:rsidR="008975F3" w:rsidRPr="00E65686" w:rsidRDefault="008975F3" w:rsidP="008975F3">
      <w:pPr>
        <w:pStyle w:val="Caption"/>
        <w:rPr>
          <w:lang w:val="tr-TR"/>
        </w:rPr>
      </w:pPr>
      <w:bookmarkStart w:id="39" w:name="_Ref194492977"/>
      <w:bookmarkStart w:id="40" w:name="_Toc169878681"/>
      <w:bookmarkStart w:id="41" w:name="_Toc197080890"/>
      <w:bookmarkStart w:id="42" w:name="_Toc212987384"/>
      <w:r w:rsidRPr="1E2BD37F">
        <w:rPr>
          <w:lang w:val="tr-TR"/>
        </w:rPr>
        <w:t xml:space="preserve">Tablo </w:t>
      </w:r>
      <w:r w:rsidR="00664C23" w:rsidRPr="1E2BD37F">
        <w:rPr>
          <w:lang w:val="tr-TR"/>
        </w:rPr>
        <w:t>2</w:t>
      </w:r>
      <w:r w:rsidRPr="1E2BD37F">
        <w:rPr>
          <w:lang w:val="tr-TR"/>
        </w:rPr>
        <w:t>-</w:t>
      </w:r>
      <w:r w:rsidRPr="1E2BD37F">
        <w:rPr>
          <w:lang w:val="tr-TR"/>
        </w:rPr>
        <w:fldChar w:fldCharType="begin"/>
      </w:r>
      <w:r w:rsidRPr="1E2BD37F">
        <w:rPr>
          <w:lang w:val="tr-TR"/>
        </w:rPr>
        <w:instrText xml:space="preserve"> SEQ Table \* ARABIC \s 1 </w:instrText>
      </w:r>
      <w:r w:rsidRPr="1E2BD37F">
        <w:rPr>
          <w:lang w:val="tr-TR"/>
        </w:rPr>
        <w:fldChar w:fldCharType="separate"/>
      </w:r>
      <w:r w:rsidR="001D64DE" w:rsidRPr="1E2BD37F">
        <w:rPr>
          <w:noProof/>
          <w:lang w:val="tr-TR"/>
        </w:rPr>
        <w:t>1</w:t>
      </w:r>
      <w:r w:rsidRPr="1E2BD37F">
        <w:rPr>
          <w:lang w:val="tr-TR"/>
        </w:rPr>
        <w:fldChar w:fldCharType="end"/>
      </w:r>
      <w:bookmarkEnd w:id="39"/>
      <w:r w:rsidR="006858DB" w:rsidRPr="1E2BD37F">
        <w:rPr>
          <w:lang w:val="tr-TR"/>
        </w:rPr>
        <w:t xml:space="preserve"> GAIA </w:t>
      </w:r>
      <w:r w:rsidR="1931F27E" w:rsidRPr="1E2BD37F">
        <w:rPr>
          <w:lang w:val="tr-TR"/>
        </w:rPr>
        <w:t>RES</w:t>
      </w:r>
      <w:r w:rsidRPr="1E2BD37F">
        <w:rPr>
          <w:lang w:val="tr-TR"/>
        </w:rPr>
        <w:t xml:space="preserve"> </w:t>
      </w:r>
      <w:r w:rsidR="002C0730" w:rsidRPr="1E2BD37F">
        <w:rPr>
          <w:lang w:val="tr-TR"/>
        </w:rPr>
        <w:t xml:space="preserve">İÇİN </w:t>
      </w:r>
      <w:r w:rsidRPr="1E2BD37F">
        <w:rPr>
          <w:lang w:val="tr-TR"/>
        </w:rPr>
        <w:t xml:space="preserve">GEREKLİ AĞAÇ KESİM SAYISI </w:t>
      </w:r>
      <w:bookmarkEnd w:id="40"/>
      <w:bookmarkEnd w:id="41"/>
      <w:bookmarkEnd w:id="42"/>
    </w:p>
    <w:tbl>
      <w:tblPr>
        <w:tblStyle w:val="ERMTable1"/>
        <w:tblW w:w="0" w:type="auto"/>
        <w:tblLook w:val="04A0" w:firstRow="1" w:lastRow="0" w:firstColumn="1" w:lastColumn="0" w:noHBand="0" w:noVBand="1"/>
      </w:tblPr>
      <w:tblGrid>
        <w:gridCol w:w="3389"/>
        <w:gridCol w:w="3265"/>
        <w:gridCol w:w="2979"/>
      </w:tblGrid>
      <w:tr w:rsidR="008975F3" w:rsidRPr="00E65686" w14:paraId="7A1B2439"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389" w:type="dxa"/>
          </w:tcPr>
          <w:p w14:paraId="2664F0E1" w14:textId="77777777" w:rsidR="008975F3" w:rsidRPr="00E65686" w:rsidRDefault="008975F3">
            <w:pPr>
              <w:pStyle w:val="BodyText"/>
              <w:jc w:val="both"/>
              <w:rPr>
                <w:sz w:val="18"/>
                <w:szCs w:val="18"/>
                <w:lang w:val="tr-TR"/>
              </w:rPr>
            </w:pPr>
            <w:r w:rsidRPr="00E65686">
              <w:rPr>
                <w:sz w:val="18"/>
                <w:szCs w:val="18"/>
                <w:lang w:val="tr-TR"/>
              </w:rPr>
              <w:t>Bileşen</w:t>
            </w:r>
          </w:p>
        </w:tc>
        <w:tc>
          <w:tcPr>
            <w:tcW w:w="3265" w:type="dxa"/>
          </w:tcPr>
          <w:p w14:paraId="0979B525" w14:textId="77777777" w:rsidR="008975F3" w:rsidRPr="00E65686" w:rsidRDefault="008975F3">
            <w:pPr>
              <w:pStyle w:val="BodyText"/>
              <w:jc w:val="both"/>
              <w:cnfStyle w:val="100000000000" w:firstRow="1"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Toplam Alan (ha)</w:t>
            </w:r>
          </w:p>
        </w:tc>
        <w:tc>
          <w:tcPr>
            <w:tcW w:w="2979" w:type="dxa"/>
          </w:tcPr>
          <w:p w14:paraId="1D26F1E8" w14:textId="77777777" w:rsidR="008975F3" w:rsidRPr="00E65686" w:rsidRDefault="008975F3">
            <w:pPr>
              <w:pStyle w:val="BodyText"/>
              <w:jc w:val="both"/>
              <w:cnfStyle w:val="100000000000" w:firstRow="1"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Kesilecek Ağaç Sayısı</w:t>
            </w:r>
          </w:p>
        </w:tc>
      </w:tr>
      <w:tr w:rsidR="00507C10" w:rsidRPr="00E65686" w14:paraId="14FE49B7" w14:textId="77777777" w:rsidTr="008B20CB">
        <w:tc>
          <w:tcPr>
            <w:cnfStyle w:val="001000000000" w:firstRow="0" w:lastRow="0" w:firstColumn="1" w:lastColumn="0" w:oddVBand="0" w:evenVBand="0" w:oddHBand="0" w:evenHBand="0" w:firstRowFirstColumn="0" w:firstRowLastColumn="0" w:lastRowFirstColumn="0" w:lastRowLastColumn="0"/>
            <w:tcW w:w="3389" w:type="dxa"/>
            <w:tcBorders>
              <w:bottom w:val="single" w:sz="4" w:space="0" w:color="B7B2AA" w:themeColor="accent5"/>
              <w:right w:val="single" w:sz="4" w:space="0" w:color="B7B2AA" w:themeColor="accent5"/>
            </w:tcBorders>
          </w:tcPr>
          <w:p w14:paraId="7E49A1D4" w14:textId="77777777" w:rsidR="00507C10" w:rsidRPr="00E65686" w:rsidRDefault="00507C10" w:rsidP="00507C10">
            <w:pPr>
              <w:pStyle w:val="BodyText"/>
              <w:jc w:val="both"/>
              <w:rPr>
                <w:sz w:val="18"/>
                <w:szCs w:val="18"/>
                <w:lang w:val="tr-TR"/>
              </w:rPr>
            </w:pPr>
            <w:r w:rsidRPr="00E65686">
              <w:rPr>
                <w:sz w:val="18"/>
                <w:szCs w:val="18"/>
                <w:lang w:val="tr-TR"/>
              </w:rPr>
              <w:t>Toplam Türbin Platform Alanı</w:t>
            </w:r>
          </w:p>
        </w:tc>
        <w:tc>
          <w:tcPr>
            <w:tcW w:w="3265" w:type="dxa"/>
            <w:tcBorders>
              <w:left w:val="single" w:sz="4" w:space="0" w:color="B7B2AA" w:themeColor="accent5"/>
              <w:bottom w:val="single" w:sz="4" w:space="0" w:color="B7B2AA" w:themeColor="accent5"/>
              <w:right w:val="single" w:sz="4" w:space="0" w:color="B7B2AA" w:themeColor="accent5"/>
            </w:tcBorders>
            <w:vAlign w:val="center"/>
          </w:tcPr>
          <w:p w14:paraId="69D23D6C" w14:textId="5C654805" w:rsidR="00507C10" w:rsidRPr="00E65686" w:rsidRDefault="00507C10" w:rsidP="00507C10">
            <w:pPr>
              <w:pStyle w:val="BodyText"/>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39,1</w:t>
            </w:r>
          </w:p>
        </w:tc>
        <w:tc>
          <w:tcPr>
            <w:tcW w:w="2979" w:type="dxa"/>
            <w:tcBorders>
              <w:left w:val="single" w:sz="4" w:space="0" w:color="B7B2AA" w:themeColor="accent5"/>
              <w:bottom w:val="single" w:sz="4" w:space="0" w:color="B7B2AA" w:themeColor="accent5"/>
            </w:tcBorders>
            <w:vAlign w:val="center"/>
          </w:tcPr>
          <w:p w14:paraId="418B385E" w14:textId="009937C1" w:rsidR="00507C10" w:rsidRPr="00E65686" w:rsidRDefault="00507C10" w:rsidP="00507C10">
            <w:pPr>
              <w:pStyle w:val="BodyText"/>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5.885</w:t>
            </w:r>
          </w:p>
        </w:tc>
      </w:tr>
      <w:tr w:rsidR="00507C10" w:rsidRPr="00E65686" w14:paraId="617738BC" w14:textId="77777777" w:rsidTr="008B20CB">
        <w:tc>
          <w:tcPr>
            <w:cnfStyle w:val="001000000000" w:firstRow="0" w:lastRow="0" w:firstColumn="1" w:lastColumn="0" w:oddVBand="0" w:evenVBand="0" w:oddHBand="0" w:evenHBand="0" w:firstRowFirstColumn="0" w:firstRowLastColumn="0" w:lastRowFirstColumn="0" w:lastRowLastColumn="0"/>
            <w:tcW w:w="3389" w:type="dxa"/>
            <w:tcBorders>
              <w:top w:val="single" w:sz="4" w:space="0" w:color="B7B2AA" w:themeColor="accent5"/>
              <w:bottom w:val="single" w:sz="4" w:space="0" w:color="B7B2AA" w:themeColor="accent5"/>
              <w:right w:val="single" w:sz="4" w:space="0" w:color="B7B2AA" w:themeColor="accent5"/>
            </w:tcBorders>
          </w:tcPr>
          <w:p w14:paraId="7A5EA39B" w14:textId="7D301900" w:rsidR="00507C10" w:rsidRPr="00E65686" w:rsidRDefault="00507C10" w:rsidP="00507C10">
            <w:pPr>
              <w:pStyle w:val="BodyText"/>
              <w:jc w:val="both"/>
              <w:rPr>
                <w:sz w:val="18"/>
                <w:szCs w:val="18"/>
                <w:lang w:val="tr-TR"/>
              </w:rPr>
            </w:pPr>
            <w:r w:rsidRPr="00E65686">
              <w:rPr>
                <w:sz w:val="18"/>
                <w:szCs w:val="18"/>
                <w:lang w:val="tr-TR"/>
              </w:rPr>
              <w:t>Erişim Yollarının Toplam Alanı</w:t>
            </w:r>
          </w:p>
        </w:tc>
        <w:tc>
          <w:tcPr>
            <w:tcW w:w="3265" w:type="dxa"/>
            <w:tcBorders>
              <w:top w:val="single" w:sz="4" w:space="0" w:color="B7B2AA" w:themeColor="accent5"/>
              <w:left w:val="single" w:sz="4" w:space="0" w:color="B7B2AA" w:themeColor="accent5"/>
              <w:bottom w:val="single" w:sz="4" w:space="0" w:color="B7B2AA" w:themeColor="accent5"/>
              <w:right w:val="single" w:sz="4" w:space="0" w:color="B7B2AA" w:themeColor="accent5"/>
            </w:tcBorders>
            <w:vAlign w:val="center"/>
          </w:tcPr>
          <w:p w14:paraId="1BB75F02" w14:textId="467B5C40" w:rsidR="00507C10" w:rsidRPr="00E65686" w:rsidRDefault="00507C10" w:rsidP="00507C10">
            <w:pPr>
              <w:pStyle w:val="BodyText"/>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1,9</w:t>
            </w:r>
          </w:p>
        </w:tc>
        <w:tc>
          <w:tcPr>
            <w:tcW w:w="2979" w:type="dxa"/>
            <w:tcBorders>
              <w:top w:val="single" w:sz="4" w:space="0" w:color="B7B2AA" w:themeColor="accent5"/>
              <w:left w:val="single" w:sz="4" w:space="0" w:color="B7B2AA" w:themeColor="accent5"/>
              <w:bottom w:val="single" w:sz="4" w:space="0" w:color="B7B2AA" w:themeColor="accent5"/>
            </w:tcBorders>
            <w:vAlign w:val="center"/>
          </w:tcPr>
          <w:p w14:paraId="64C48034" w14:textId="572481B6" w:rsidR="00507C10" w:rsidRPr="00E65686" w:rsidRDefault="00507C10" w:rsidP="00507C10">
            <w:pPr>
              <w:pStyle w:val="BodyText"/>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55</w:t>
            </w:r>
          </w:p>
        </w:tc>
      </w:tr>
      <w:tr w:rsidR="00507C10" w:rsidRPr="00E65686" w14:paraId="090127E4" w14:textId="77777777" w:rsidTr="008B20CB">
        <w:tc>
          <w:tcPr>
            <w:cnfStyle w:val="001000000000" w:firstRow="0" w:lastRow="0" w:firstColumn="1" w:lastColumn="0" w:oddVBand="0" w:evenVBand="0" w:oddHBand="0" w:evenHBand="0" w:firstRowFirstColumn="0" w:firstRowLastColumn="0" w:lastRowFirstColumn="0" w:lastRowLastColumn="0"/>
            <w:tcW w:w="3389" w:type="dxa"/>
            <w:tcBorders>
              <w:top w:val="single" w:sz="4" w:space="0" w:color="B7B2AA" w:themeColor="accent5"/>
              <w:bottom w:val="single" w:sz="4" w:space="0" w:color="B7B2AA" w:themeColor="accent5"/>
              <w:right w:val="single" w:sz="4" w:space="0" w:color="B7B2AA" w:themeColor="accent5"/>
            </w:tcBorders>
          </w:tcPr>
          <w:p w14:paraId="35C86914" w14:textId="77777777" w:rsidR="00507C10" w:rsidRPr="00E65686" w:rsidRDefault="00507C10" w:rsidP="00507C10">
            <w:pPr>
              <w:pStyle w:val="BodyText"/>
              <w:jc w:val="both"/>
              <w:rPr>
                <w:sz w:val="18"/>
                <w:szCs w:val="18"/>
                <w:lang w:val="tr-TR"/>
              </w:rPr>
            </w:pPr>
            <w:r w:rsidRPr="00E65686">
              <w:rPr>
                <w:sz w:val="18"/>
                <w:szCs w:val="18"/>
                <w:lang w:val="tr-TR"/>
              </w:rPr>
              <w:t>Toplam Şalt Sahası Alanı</w:t>
            </w:r>
          </w:p>
        </w:tc>
        <w:tc>
          <w:tcPr>
            <w:tcW w:w="3265" w:type="dxa"/>
            <w:tcBorders>
              <w:top w:val="single" w:sz="4" w:space="0" w:color="B7B2AA" w:themeColor="accent5"/>
              <w:left w:val="single" w:sz="4" w:space="0" w:color="B7B2AA" w:themeColor="accent5"/>
              <w:bottom w:val="single" w:sz="4" w:space="0" w:color="B7B2AA" w:themeColor="accent5"/>
              <w:right w:val="single" w:sz="4" w:space="0" w:color="B7B2AA" w:themeColor="accent5"/>
            </w:tcBorders>
            <w:vAlign w:val="center"/>
          </w:tcPr>
          <w:p w14:paraId="6473E381" w14:textId="0D55FCE2" w:rsidR="00507C10" w:rsidRPr="00E65686" w:rsidRDefault="00507C10" w:rsidP="00507C10">
            <w:pPr>
              <w:pStyle w:val="BodyText"/>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19,6</w:t>
            </w:r>
          </w:p>
        </w:tc>
        <w:tc>
          <w:tcPr>
            <w:tcW w:w="2979" w:type="dxa"/>
            <w:tcBorders>
              <w:top w:val="single" w:sz="4" w:space="0" w:color="B7B2AA" w:themeColor="accent5"/>
              <w:left w:val="single" w:sz="4" w:space="0" w:color="B7B2AA" w:themeColor="accent5"/>
              <w:bottom w:val="single" w:sz="4" w:space="0" w:color="B7B2AA" w:themeColor="accent5"/>
            </w:tcBorders>
            <w:vAlign w:val="center"/>
          </w:tcPr>
          <w:p w14:paraId="4CEBB164" w14:textId="5D6A39B1" w:rsidR="00507C10" w:rsidRPr="00E65686" w:rsidRDefault="00507C10" w:rsidP="00507C10">
            <w:pPr>
              <w:pStyle w:val="BodyText"/>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5.305</w:t>
            </w:r>
          </w:p>
        </w:tc>
      </w:tr>
      <w:tr w:rsidR="00507C10" w:rsidRPr="00E65686" w14:paraId="13DD5221" w14:textId="77777777" w:rsidTr="008B20CB">
        <w:tc>
          <w:tcPr>
            <w:cnfStyle w:val="001000000000" w:firstRow="0" w:lastRow="0" w:firstColumn="1" w:lastColumn="0" w:oddVBand="0" w:evenVBand="0" w:oddHBand="0" w:evenHBand="0" w:firstRowFirstColumn="0" w:firstRowLastColumn="0" w:lastRowFirstColumn="0" w:lastRowLastColumn="0"/>
            <w:tcW w:w="3389" w:type="dxa"/>
            <w:tcBorders>
              <w:top w:val="single" w:sz="4" w:space="0" w:color="B7B2AA" w:themeColor="accent5"/>
              <w:bottom w:val="single" w:sz="4" w:space="0" w:color="B7B2AA" w:themeColor="accent5"/>
              <w:right w:val="single" w:sz="4" w:space="0" w:color="B7B2AA" w:themeColor="accent5"/>
            </w:tcBorders>
          </w:tcPr>
          <w:p w14:paraId="0C641226" w14:textId="1130F5D8" w:rsidR="00507C10" w:rsidRPr="00E65686" w:rsidRDefault="00507C10" w:rsidP="00507C10">
            <w:pPr>
              <w:pStyle w:val="BodyText"/>
              <w:jc w:val="both"/>
              <w:rPr>
                <w:sz w:val="18"/>
                <w:szCs w:val="18"/>
                <w:lang w:val="tr-TR"/>
              </w:rPr>
            </w:pPr>
            <w:r w:rsidRPr="00E65686">
              <w:rPr>
                <w:sz w:val="18"/>
                <w:szCs w:val="18"/>
                <w:lang w:val="tr-TR"/>
              </w:rPr>
              <w:t xml:space="preserve">Toplam Kazı </w:t>
            </w:r>
            <w:r w:rsidR="00F813BA" w:rsidRPr="00E65686">
              <w:rPr>
                <w:sz w:val="18"/>
                <w:szCs w:val="18"/>
                <w:lang w:val="tr-TR"/>
              </w:rPr>
              <w:t>Fazlası</w:t>
            </w:r>
            <w:r w:rsidRPr="00E65686">
              <w:rPr>
                <w:sz w:val="18"/>
                <w:szCs w:val="18"/>
                <w:lang w:val="tr-TR"/>
              </w:rPr>
              <w:t xml:space="preserve"> Depolama Alanı (gerekirse)</w:t>
            </w:r>
          </w:p>
        </w:tc>
        <w:tc>
          <w:tcPr>
            <w:tcW w:w="3265" w:type="dxa"/>
            <w:tcBorders>
              <w:top w:val="single" w:sz="4" w:space="0" w:color="B7B2AA" w:themeColor="accent5"/>
              <w:left w:val="single" w:sz="4" w:space="0" w:color="B7B2AA" w:themeColor="accent5"/>
              <w:bottom w:val="single" w:sz="4" w:space="0" w:color="B7B2AA" w:themeColor="accent5"/>
              <w:right w:val="single" w:sz="4" w:space="0" w:color="B7B2AA" w:themeColor="accent5"/>
            </w:tcBorders>
            <w:vAlign w:val="center"/>
          </w:tcPr>
          <w:p w14:paraId="7618F7BF" w14:textId="2060269C" w:rsidR="00507C10" w:rsidRPr="00E65686" w:rsidRDefault="00507C10" w:rsidP="00507C10">
            <w:pPr>
              <w:pStyle w:val="BodyText"/>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14,45</w:t>
            </w:r>
          </w:p>
        </w:tc>
        <w:tc>
          <w:tcPr>
            <w:tcW w:w="2979" w:type="dxa"/>
            <w:tcBorders>
              <w:top w:val="single" w:sz="4" w:space="0" w:color="B7B2AA" w:themeColor="accent5"/>
              <w:left w:val="single" w:sz="4" w:space="0" w:color="B7B2AA" w:themeColor="accent5"/>
              <w:bottom w:val="single" w:sz="4" w:space="0" w:color="B7B2AA" w:themeColor="accent5"/>
            </w:tcBorders>
            <w:vAlign w:val="center"/>
          </w:tcPr>
          <w:p w14:paraId="36E54037" w14:textId="14A8D25C" w:rsidR="00507C10" w:rsidRPr="00E65686" w:rsidRDefault="00507C10" w:rsidP="00507C10">
            <w:pPr>
              <w:pStyle w:val="BodyText"/>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72</w:t>
            </w:r>
          </w:p>
        </w:tc>
      </w:tr>
      <w:tr w:rsidR="00507C10" w:rsidRPr="00E65686" w14:paraId="01DE8F1B" w14:textId="77777777" w:rsidTr="008B20CB">
        <w:tc>
          <w:tcPr>
            <w:cnfStyle w:val="001000000000" w:firstRow="0" w:lastRow="0" w:firstColumn="1" w:lastColumn="0" w:oddVBand="0" w:evenVBand="0" w:oddHBand="0" w:evenHBand="0" w:firstRowFirstColumn="0" w:firstRowLastColumn="0" w:lastRowFirstColumn="0" w:lastRowLastColumn="0"/>
            <w:tcW w:w="3389" w:type="dxa"/>
            <w:tcBorders>
              <w:top w:val="single" w:sz="4" w:space="0" w:color="B7B2AA" w:themeColor="accent5"/>
              <w:right w:val="single" w:sz="4" w:space="0" w:color="B7B2AA" w:themeColor="accent5"/>
            </w:tcBorders>
          </w:tcPr>
          <w:p w14:paraId="2CA46ECB" w14:textId="77777777" w:rsidR="00507C10" w:rsidRPr="00E65686" w:rsidRDefault="00507C10" w:rsidP="00507C10">
            <w:pPr>
              <w:pStyle w:val="BodyText"/>
              <w:jc w:val="both"/>
              <w:rPr>
                <w:sz w:val="18"/>
                <w:szCs w:val="18"/>
                <w:lang w:val="tr-TR"/>
              </w:rPr>
            </w:pPr>
            <w:r w:rsidRPr="00E65686">
              <w:rPr>
                <w:sz w:val="18"/>
                <w:szCs w:val="18"/>
                <w:lang w:val="tr-TR"/>
              </w:rPr>
              <w:t>Toplam</w:t>
            </w:r>
          </w:p>
        </w:tc>
        <w:tc>
          <w:tcPr>
            <w:tcW w:w="3265" w:type="dxa"/>
            <w:tcBorders>
              <w:top w:val="single" w:sz="4" w:space="0" w:color="B7B2AA" w:themeColor="accent5"/>
              <w:left w:val="single" w:sz="4" w:space="0" w:color="B7B2AA" w:themeColor="accent5"/>
              <w:right w:val="single" w:sz="4" w:space="0" w:color="B7B2AA" w:themeColor="accent5"/>
            </w:tcBorders>
            <w:vAlign w:val="center"/>
          </w:tcPr>
          <w:p w14:paraId="3B3B1B11" w14:textId="6A5D47C7" w:rsidR="00507C10" w:rsidRPr="00E65686" w:rsidRDefault="00507C10" w:rsidP="00507C10">
            <w:pPr>
              <w:pStyle w:val="BodyText"/>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rStyle w:val="Strong"/>
                <w:sz w:val="18"/>
                <w:szCs w:val="18"/>
                <w:lang w:val="tr-TR"/>
              </w:rPr>
              <w:t>75,11</w:t>
            </w:r>
          </w:p>
        </w:tc>
        <w:tc>
          <w:tcPr>
            <w:tcW w:w="2979" w:type="dxa"/>
            <w:tcBorders>
              <w:top w:val="single" w:sz="4" w:space="0" w:color="B7B2AA" w:themeColor="accent5"/>
              <w:left w:val="single" w:sz="4" w:space="0" w:color="B7B2AA" w:themeColor="accent5"/>
            </w:tcBorders>
            <w:vAlign w:val="center"/>
          </w:tcPr>
          <w:p w14:paraId="658A334A" w14:textId="2D00B424" w:rsidR="00507C10" w:rsidRPr="00E65686" w:rsidRDefault="00507C10" w:rsidP="00507C10">
            <w:pPr>
              <w:pStyle w:val="BodyText"/>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rStyle w:val="Strong"/>
                <w:sz w:val="18"/>
                <w:szCs w:val="18"/>
                <w:lang w:val="tr-TR"/>
              </w:rPr>
              <w:t>12.470</w:t>
            </w:r>
          </w:p>
        </w:tc>
      </w:tr>
    </w:tbl>
    <w:p w14:paraId="6A5DFD4C" w14:textId="2E6D255C" w:rsidR="00861949" w:rsidRPr="00E65686" w:rsidRDefault="00861949" w:rsidP="008F60F7">
      <w:pPr>
        <w:pStyle w:val="BodyText"/>
        <w:jc w:val="both"/>
        <w:rPr>
          <w:lang w:val="tr-TR"/>
        </w:rPr>
      </w:pPr>
    </w:p>
    <w:p w14:paraId="1A83DC30" w14:textId="5D193483" w:rsidR="008567C6" w:rsidRPr="00E65686" w:rsidRDefault="008567C6" w:rsidP="004D278D">
      <w:pPr>
        <w:pStyle w:val="Heading1"/>
        <w:rPr>
          <w:lang w:val="tr-TR"/>
        </w:rPr>
      </w:pPr>
      <w:bookmarkStart w:id="43" w:name="_Toc213092830"/>
      <w:r w:rsidRPr="00E65686">
        <w:rPr>
          <w:lang w:val="tr-TR"/>
        </w:rPr>
        <w:t xml:space="preserve">Çevresel ve Sosyal Temel Durum </w:t>
      </w:r>
      <w:r w:rsidR="00C07A3A" w:rsidRPr="00E65686">
        <w:rPr>
          <w:lang w:val="tr-TR"/>
        </w:rPr>
        <w:t>Özeti</w:t>
      </w:r>
      <w:bookmarkEnd w:id="43"/>
    </w:p>
    <w:p w14:paraId="224F194C" w14:textId="63F5CBD9" w:rsidR="00443FA0" w:rsidRPr="00E65686" w:rsidRDefault="00B40F66" w:rsidP="00C707F7">
      <w:pPr>
        <w:pStyle w:val="BodyText"/>
        <w:jc w:val="both"/>
        <w:rPr>
          <w:lang w:val="tr-TR"/>
        </w:rPr>
      </w:pPr>
      <w:r w:rsidRPr="00E65686">
        <w:rPr>
          <w:lang w:val="tr-TR"/>
        </w:rPr>
        <w:t>ÇSED</w:t>
      </w:r>
      <w:r w:rsidR="00443FA0" w:rsidRPr="00E65686">
        <w:rPr>
          <w:lang w:val="tr-TR"/>
        </w:rPr>
        <w:t xml:space="preserve"> sürecinin bir parçası olarak, proje alanının geliştirilmesinden önce mevcut çevresel ve sosyal koşulları belirlemek için temel çalışmalar yapılmıştır. Mevcut çevresel ve sosyal koşulların kapsamlı bir şekilde anlaşılması için saha çalışmaları, literatür incelemeleri, kamuya açık kaynaklar ve paydaşlarla yapılan istişarelerden elde edilen temel veriler toplanmıştır. Birincil veri toplama için aşağıdaki çalışmalar yapılmıştır:</w:t>
      </w:r>
    </w:p>
    <w:p w14:paraId="4F8A3A65" w14:textId="77777777" w:rsidR="00443FA0" w:rsidRPr="00E65686" w:rsidRDefault="00443FA0" w:rsidP="00443FA0">
      <w:pPr>
        <w:pStyle w:val="BodyText"/>
        <w:numPr>
          <w:ilvl w:val="0"/>
          <w:numId w:val="46"/>
        </w:numPr>
        <w:rPr>
          <w:lang w:val="tr-TR"/>
        </w:rPr>
      </w:pPr>
      <w:r w:rsidRPr="00E65686">
        <w:rPr>
          <w:lang w:val="tr-TR"/>
        </w:rPr>
        <w:t xml:space="preserve">Biyoçeşitlilik Saha Çalışmaları, Nisan – Kasım 2024 </w:t>
      </w:r>
    </w:p>
    <w:p w14:paraId="04EF20F7" w14:textId="77777777" w:rsidR="00443FA0" w:rsidRPr="00E65686" w:rsidRDefault="00443FA0" w:rsidP="00443FA0">
      <w:pPr>
        <w:pStyle w:val="BodyText"/>
        <w:numPr>
          <w:ilvl w:val="0"/>
          <w:numId w:val="46"/>
        </w:numPr>
        <w:rPr>
          <w:lang w:val="tr-TR"/>
        </w:rPr>
      </w:pPr>
      <w:r w:rsidRPr="00E65686">
        <w:rPr>
          <w:lang w:val="tr-TR"/>
        </w:rPr>
        <w:t>Kültürel Miras Araştırması, Haziran 2024</w:t>
      </w:r>
    </w:p>
    <w:p w14:paraId="64D06943" w14:textId="77777777" w:rsidR="00443FA0" w:rsidRPr="00E65686" w:rsidRDefault="00443FA0" w:rsidP="00443FA0">
      <w:pPr>
        <w:pStyle w:val="BodyText"/>
        <w:numPr>
          <w:ilvl w:val="0"/>
          <w:numId w:val="46"/>
        </w:numPr>
        <w:rPr>
          <w:lang w:val="tr-TR"/>
        </w:rPr>
      </w:pPr>
      <w:r w:rsidRPr="00E65686">
        <w:rPr>
          <w:lang w:val="tr-TR"/>
        </w:rPr>
        <w:t>Temel Toprak Kalitesi Analizi, Temmuz 2024</w:t>
      </w:r>
    </w:p>
    <w:p w14:paraId="2A631EC3" w14:textId="77777777" w:rsidR="00443FA0" w:rsidRPr="00E65686" w:rsidRDefault="00443FA0" w:rsidP="00443FA0">
      <w:pPr>
        <w:pStyle w:val="BodyText"/>
        <w:numPr>
          <w:ilvl w:val="0"/>
          <w:numId w:val="46"/>
        </w:numPr>
        <w:rPr>
          <w:lang w:val="tr-TR"/>
        </w:rPr>
      </w:pPr>
      <w:r w:rsidRPr="00E65686">
        <w:rPr>
          <w:lang w:val="tr-TR"/>
        </w:rPr>
        <w:t>Temel Hava Kalitesi Ölçümleri, Temmuz – Ağustos 2024</w:t>
      </w:r>
    </w:p>
    <w:p w14:paraId="379FD623" w14:textId="77777777" w:rsidR="00443FA0" w:rsidRPr="00E65686" w:rsidRDefault="00443FA0" w:rsidP="00443FA0">
      <w:pPr>
        <w:pStyle w:val="BodyText"/>
        <w:numPr>
          <w:ilvl w:val="0"/>
          <w:numId w:val="46"/>
        </w:numPr>
        <w:rPr>
          <w:lang w:val="tr-TR"/>
        </w:rPr>
      </w:pPr>
      <w:r w:rsidRPr="00E65686">
        <w:rPr>
          <w:lang w:val="tr-TR"/>
        </w:rPr>
        <w:t>Temel Gürültü Ölçümleri, Temmuz 2024</w:t>
      </w:r>
    </w:p>
    <w:p w14:paraId="09E6D881" w14:textId="77777777" w:rsidR="00443FA0" w:rsidRPr="00E65686" w:rsidRDefault="00443FA0" w:rsidP="00443FA0">
      <w:pPr>
        <w:pStyle w:val="BodyText"/>
        <w:numPr>
          <w:ilvl w:val="0"/>
          <w:numId w:val="46"/>
        </w:numPr>
        <w:rPr>
          <w:lang w:val="tr-TR"/>
        </w:rPr>
      </w:pPr>
      <w:r w:rsidRPr="00E65686">
        <w:rPr>
          <w:lang w:val="tr-TR"/>
        </w:rPr>
        <w:t>Sosyal Saha Çalışması, Mart 2025</w:t>
      </w:r>
    </w:p>
    <w:p w14:paraId="780C93E4" w14:textId="0F44A333" w:rsidR="00443FA0" w:rsidRPr="00E65686" w:rsidRDefault="1BBF47E5" w:rsidP="00976A73">
      <w:pPr>
        <w:pStyle w:val="BodyText"/>
        <w:jc w:val="both"/>
        <w:rPr>
          <w:lang w:val="tr-TR"/>
        </w:rPr>
      </w:pPr>
      <w:r w:rsidRPr="787C1EAA">
        <w:rPr>
          <w:lang w:val="tr-TR"/>
        </w:rPr>
        <w:t xml:space="preserve">Proje alanı, sıcak ve kurak yazlar ile ılıman ve yağışlı kışlar ile karakterize edilen tipik bir Akdeniz iklimine sahiptir. Temel hava kalitesi ölçümleri, PM₁₀ ve SO₂ konsantrasyonlarının Türkiye, </w:t>
      </w:r>
      <w:r w:rsidR="511AC59F" w:rsidRPr="787C1EAA">
        <w:rPr>
          <w:lang w:val="tr-TR"/>
        </w:rPr>
        <w:t>Avrupa Birliği (</w:t>
      </w:r>
      <w:r w:rsidRPr="787C1EAA">
        <w:rPr>
          <w:lang w:val="tr-TR"/>
        </w:rPr>
        <w:t>AB</w:t>
      </w:r>
      <w:r w:rsidR="442F85D4" w:rsidRPr="787C1EAA">
        <w:rPr>
          <w:lang w:val="tr-TR"/>
        </w:rPr>
        <w:t>)</w:t>
      </w:r>
      <w:r w:rsidRPr="787C1EAA">
        <w:rPr>
          <w:lang w:val="tr-TR"/>
        </w:rPr>
        <w:t xml:space="preserve"> ve </w:t>
      </w:r>
      <w:r w:rsidR="368AB656" w:rsidRPr="787C1EAA">
        <w:rPr>
          <w:lang w:val="tr-TR"/>
        </w:rPr>
        <w:t>Dünya Sağlık Örgütü (</w:t>
      </w:r>
      <w:r w:rsidR="05036FCD" w:rsidRPr="787C1EAA">
        <w:rPr>
          <w:lang w:val="tr-TR"/>
        </w:rPr>
        <w:t>DSÖ</w:t>
      </w:r>
      <w:r w:rsidR="7A068C42" w:rsidRPr="787C1EAA">
        <w:rPr>
          <w:lang w:val="tr-TR"/>
        </w:rPr>
        <w:t>)</w:t>
      </w:r>
      <w:r w:rsidRPr="787C1EAA">
        <w:rPr>
          <w:lang w:val="tr-TR"/>
        </w:rPr>
        <w:t xml:space="preserve"> standartları tarafından belirlenen sınırların altında olduğunu göstermektedir. Ancak, NO₂ seviyeleri AB ve DSÖ tarafından belirlenen eşik değerleri aşmaktadır.</w:t>
      </w:r>
    </w:p>
    <w:p w14:paraId="15929987" w14:textId="77777777" w:rsidR="00443FA0" w:rsidRPr="00E65686" w:rsidRDefault="00443FA0" w:rsidP="00C707F7">
      <w:pPr>
        <w:pStyle w:val="BodyText"/>
        <w:jc w:val="both"/>
        <w:rPr>
          <w:lang w:val="tr-TR"/>
        </w:rPr>
      </w:pPr>
      <w:r w:rsidRPr="00E65686">
        <w:rPr>
          <w:lang w:val="tr-TR"/>
        </w:rPr>
        <w:t>Temel gürültü seviyeleri, hem IFC Kılavuzları hem de Türkiye yönetmeliklerinde belirtilen sınırlar içindedir. Temel toprak kalitesi değerlendirmeleri, proje alanında önemli bir kirlilik tespit etmemiştir.</w:t>
      </w:r>
    </w:p>
    <w:p w14:paraId="341881B9" w14:textId="77777777" w:rsidR="00443FA0" w:rsidRPr="00E65686" w:rsidRDefault="00443FA0" w:rsidP="00C707F7">
      <w:pPr>
        <w:pStyle w:val="BodyText"/>
        <w:jc w:val="both"/>
        <w:rPr>
          <w:lang w:val="tr-TR"/>
        </w:rPr>
      </w:pPr>
      <w:r w:rsidRPr="00E65686">
        <w:rPr>
          <w:lang w:val="tr-TR"/>
        </w:rPr>
        <w:t>Saha, yerel hidrolojik sistemin yukarısında yer almaktadır ve akarsu yatakları içinde türbin kurulması planlanmamaktadır. Bölge, deniz seviyesinden 1.000 ila 1.500 metre yükseklikte, dik ve engebeli bir araziye sahip dağlıktır.</w:t>
      </w:r>
    </w:p>
    <w:p w14:paraId="2B355A18" w14:textId="6368EB48" w:rsidR="00443FA0" w:rsidRPr="00E65686" w:rsidRDefault="1BBF47E5" w:rsidP="787C1EAA">
      <w:pPr>
        <w:pStyle w:val="BodyText"/>
        <w:jc w:val="both"/>
        <w:rPr>
          <w:lang w:val="tr-TR"/>
        </w:rPr>
      </w:pPr>
      <w:r w:rsidRPr="787C1EAA">
        <w:rPr>
          <w:lang w:val="tr-TR"/>
        </w:rPr>
        <w:lastRenderedPageBreak/>
        <w:t xml:space="preserve">Gaia </w:t>
      </w:r>
      <w:r w:rsidR="3AADE1FC" w:rsidRPr="787C1EAA">
        <w:rPr>
          <w:lang w:val="tr-TR"/>
        </w:rPr>
        <w:t>RES</w:t>
      </w:r>
      <w:r w:rsidRPr="787C1EAA">
        <w:rPr>
          <w:lang w:val="tr-TR"/>
        </w:rPr>
        <w:t xml:space="preserve"> Projesi sahası, uçan kuşlar için önemli göç rotaları veya darboğazlarla çakışmamaktadır. Proje alanı, zengin bitki çeşitliliği ve çok sayıda endemik türü ile tanınan Sandras Dağı Önemli Biyoçeşitlilik Alanı (KBA) içinde yer almaktadır. Saha araştırmalarında, Proje alanı içinde 18 endemik bitki türü kaydedilmiştir. IUCN Kırmızı Listesi'ne göre iki kuş türü, yani </w:t>
      </w:r>
      <w:r w:rsidR="25517A3A" w:rsidRPr="787C1EAA">
        <w:rPr>
          <w:lang w:val="tr-TR"/>
        </w:rPr>
        <w:t>Üveyik</w:t>
      </w:r>
      <w:r w:rsidRPr="787C1EAA">
        <w:rPr>
          <w:lang w:val="tr-TR"/>
        </w:rPr>
        <w:t xml:space="preserve"> ve </w:t>
      </w:r>
      <w:r w:rsidR="57F1A98A" w:rsidRPr="787C1EAA">
        <w:rPr>
          <w:lang w:val="tr-TR"/>
        </w:rPr>
        <w:t>Ala Doğan</w:t>
      </w:r>
      <w:r w:rsidRPr="787C1EAA">
        <w:rPr>
          <w:lang w:val="tr-TR"/>
        </w:rPr>
        <w:t xml:space="preserve">, tehdit altında olarak belirlenmiştir. Uçuş riski hacminde gözlemlenen dört hedef tür için çarpışma riski tahminleri yapılmış ve sonuçlar düşük risk olduğunu göstermektedir. Toplamda 14 yarasa türü kaydedilmiş olup, baskın tür </w:t>
      </w:r>
      <w:r w:rsidRPr="787C1EAA">
        <w:rPr>
          <w:i/>
          <w:iCs/>
          <w:lang w:val="tr-TR"/>
        </w:rPr>
        <w:t>Pipistrellus pipistrellus'</w:t>
      </w:r>
      <w:r w:rsidRPr="787C1EAA">
        <w:rPr>
          <w:lang w:val="tr-TR"/>
        </w:rPr>
        <w:t>tur</w:t>
      </w:r>
      <w:r w:rsidRPr="787C1EAA">
        <w:rPr>
          <w:i/>
          <w:iCs/>
          <w:lang w:val="tr-TR"/>
        </w:rPr>
        <w:t xml:space="preserve">. Miniopterus schreibersii </w:t>
      </w:r>
      <w:r w:rsidRPr="787C1EAA">
        <w:rPr>
          <w:lang w:val="tr-TR"/>
        </w:rPr>
        <w:t xml:space="preserve">[küresel olarak "Hassas" (VU) olarak tanımlanmıştır], </w:t>
      </w:r>
      <w:r w:rsidRPr="787C1EAA">
        <w:rPr>
          <w:i/>
          <w:iCs/>
          <w:lang w:val="tr-TR"/>
        </w:rPr>
        <w:t xml:space="preserve">Barbastella barbastellus </w:t>
      </w:r>
      <w:r w:rsidRPr="787C1EAA">
        <w:rPr>
          <w:lang w:val="tr-TR"/>
        </w:rPr>
        <w:t xml:space="preserve">ve </w:t>
      </w:r>
      <w:r w:rsidRPr="787C1EAA">
        <w:rPr>
          <w:i/>
          <w:iCs/>
          <w:lang w:val="tr-TR"/>
        </w:rPr>
        <w:t xml:space="preserve">Rhinolophus euryale </w:t>
      </w:r>
      <w:r w:rsidRPr="787C1EAA">
        <w:rPr>
          <w:lang w:val="tr-TR"/>
        </w:rPr>
        <w:t xml:space="preserve">[IUCN Kırmızı Listesi'nde küresel olarak "Neredeyse Tehdit Altında" (NT) olarak tanımlanmıştır] türleri belgelenmiştir. Endemik ve/veya tehdit altındaki memeli türler bulunmamaktadır. </w:t>
      </w:r>
      <w:r w:rsidR="36F5779C" w:rsidRPr="787C1EAA">
        <w:rPr>
          <w:lang w:val="tr-TR"/>
        </w:rPr>
        <w:t xml:space="preserve">En yakın Önemli Kuş Alanı (IBA) 13 km uzaklıktadır. Proje alanında veya yakınında </w:t>
      </w:r>
      <w:r w:rsidR="26D6C9D8" w:rsidRPr="787C1EAA">
        <w:rPr>
          <w:lang w:val="tr-TR"/>
        </w:rPr>
        <w:t xml:space="preserve">Sıfır Yok Oluş İttifakı </w:t>
      </w:r>
      <w:r w:rsidR="36F5779C" w:rsidRPr="787C1EAA">
        <w:rPr>
          <w:lang w:val="tr-TR"/>
        </w:rPr>
        <w:t>(AZE), RAMSAR veya UNESCO Dünya Mirası alanları bulunmamaktadır.</w:t>
      </w:r>
    </w:p>
    <w:p w14:paraId="1229C0EB" w14:textId="388CDF1F" w:rsidR="009E10CB" w:rsidRPr="00E65686" w:rsidRDefault="001B328E" w:rsidP="009E10CB">
      <w:pPr>
        <w:pStyle w:val="BodyText"/>
        <w:jc w:val="both"/>
        <w:rPr>
          <w:lang w:val="tr-TR"/>
        </w:rPr>
      </w:pPr>
      <w:bookmarkStart w:id="44" w:name="_Hlk212966937"/>
      <w:r w:rsidRPr="00E65686">
        <w:rPr>
          <w:lang w:val="tr-TR"/>
        </w:rPr>
        <w:t xml:space="preserve">Kritik Habitat Değerlendirmesi (CHA) temelinde, proje alanı, doğrulanmış CH ve PBF türlerinin yanı sıra, literatür ve dağılım verilerine göre potansiyel olarak mevcut olan ek PBF türlerine de ev sahipliği yapmaktadır. </w:t>
      </w:r>
      <w:r w:rsidR="009E10CB" w:rsidRPr="00E65686">
        <w:rPr>
          <w:lang w:val="tr-TR"/>
        </w:rPr>
        <w:t xml:space="preserve">Onaylanmış CH türleri arasında </w:t>
      </w:r>
      <w:r w:rsidR="009E10CB" w:rsidRPr="00E65686">
        <w:rPr>
          <w:i/>
          <w:iCs/>
          <w:lang w:val="tr-TR"/>
        </w:rPr>
        <w:t xml:space="preserve">Fritillaria sp. nov. </w:t>
      </w:r>
      <w:r w:rsidR="009E10CB" w:rsidRPr="00E65686">
        <w:rPr>
          <w:lang w:val="tr-TR"/>
        </w:rPr>
        <w:t xml:space="preserve">(CR, bilim için yeni tür), </w:t>
      </w:r>
      <w:r w:rsidR="009E10CB" w:rsidRPr="00E65686">
        <w:rPr>
          <w:i/>
          <w:iCs/>
          <w:lang w:val="tr-TR"/>
        </w:rPr>
        <w:t xml:space="preserve">Muscari muglaensis </w:t>
      </w:r>
      <w:r w:rsidR="009E10CB" w:rsidRPr="00E65686">
        <w:rPr>
          <w:lang w:val="tr-TR"/>
        </w:rPr>
        <w:t xml:space="preserve">(VU), </w:t>
      </w:r>
      <w:r w:rsidR="009E10CB" w:rsidRPr="00E65686">
        <w:rPr>
          <w:i/>
          <w:iCs/>
          <w:lang w:val="tr-TR"/>
        </w:rPr>
        <w:t xml:space="preserve">Verbascum ebubekirceylanii </w:t>
      </w:r>
      <w:r w:rsidR="009E10CB" w:rsidRPr="00E65686">
        <w:rPr>
          <w:lang w:val="tr-TR"/>
        </w:rPr>
        <w:t xml:space="preserve">(CR), </w:t>
      </w:r>
      <w:r w:rsidR="009E10CB" w:rsidRPr="00E65686">
        <w:rPr>
          <w:i/>
          <w:iCs/>
          <w:lang w:val="tr-TR"/>
        </w:rPr>
        <w:t xml:space="preserve">Genista sandrasica </w:t>
      </w:r>
      <w:r w:rsidR="009E10CB" w:rsidRPr="00E65686">
        <w:rPr>
          <w:lang w:val="tr-TR"/>
        </w:rPr>
        <w:t xml:space="preserve">(EN), </w:t>
      </w:r>
      <w:r w:rsidR="009E10CB" w:rsidRPr="00E65686">
        <w:rPr>
          <w:i/>
          <w:iCs/>
          <w:lang w:val="tr-TR"/>
        </w:rPr>
        <w:t xml:space="preserve">Ornithogalum sandrasicum </w:t>
      </w:r>
      <w:r w:rsidR="009E10CB" w:rsidRPr="00E65686">
        <w:rPr>
          <w:lang w:val="tr-TR"/>
        </w:rPr>
        <w:t xml:space="preserve">(CR) ve </w:t>
      </w:r>
      <w:r w:rsidR="009E10CB" w:rsidRPr="00E65686">
        <w:rPr>
          <w:i/>
          <w:iCs/>
          <w:lang w:val="tr-TR"/>
        </w:rPr>
        <w:t xml:space="preserve">Teucrium alyssifolium </w:t>
      </w:r>
      <w:r w:rsidR="009E10CB" w:rsidRPr="00E65686">
        <w:rPr>
          <w:lang w:val="tr-TR"/>
        </w:rPr>
        <w:t xml:space="preserve">(VU) bulunmaktadır. Proje alanında teyit edilen PBF'ler arasında </w:t>
      </w:r>
      <w:r w:rsidR="009E10CB" w:rsidRPr="00E65686">
        <w:rPr>
          <w:i/>
          <w:iCs/>
          <w:lang w:val="tr-TR"/>
        </w:rPr>
        <w:t xml:space="preserve">Astragalus dirmilensis, Vinca ispartensis, Acantholimon ulicinum var. purpurascens ve Cyclamen alpinum </w:t>
      </w:r>
      <w:r w:rsidR="009E10CB" w:rsidRPr="00E65686">
        <w:rPr>
          <w:lang w:val="tr-TR"/>
        </w:rPr>
        <w:t xml:space="preserve">gibi endemik ve sınırlı yayılımlı bitki türleri ile PBF doğal habitatları; </w:t>
      </w:r>
      <w:r w:rsidR="009E10CB" w:rsidRPr="00E65686">
        <w:rPr>
          <w:i/>
          <w:iCs/>
          <w:lang w:val="tr-TR"/>
        </w:rPr>
        <w:t xml:space="preserve">Pinus nigra </w:t>
      </w:r>
      <w:r w:rsidR="009E10CB" w:rsidRPr="00E65686">
        <w:rPr>
          <w:lang w:val="tr-TR"/>
        </w:rPr>
        <w:t xml:space="preserve">ve </w:t>
      </w:r>
      <w:r w:rsidR="009E10CB" w:rsidRPr="00E65686">
        <w:rPr>
          <w:i/>
          <w:iCs/>
          <w:lang w:val="tr-TR"/>
        </w:rPr>
        <w:t xml:space="preserve">Pinus brutia </w:t>
      </w:r>
      <w:r w:rsidR="009E10CB" w:rsidRPr="00E65686">
        <w:rPr>
          <w:lang w:val="tr-TR"/>
        </w:rPr>
        <w:t xml:space="preserve">ormanları ve serpantin bozkırları bulunmaktadır. Fauna PBF'leri arasında </w:t>
      </w:r>
      <w:r w:rsidR="009E10CB" w:rsidRPr="00E65686">
        <w:rPr>
          <w:i/>
          <w:iCs/>
          <w:lang w:val="tr-TR"/>
        </w:rPr>
        <w:t xml:space="preserve">Streptopelia turtur </w:t>
      </w:r>
      <w:r w:rsidR="009E10CB" w:rsidRPr="00E65686">
        <w:rPr>
          <w:lang w:val="tr-TR"/>
        </w:rPr>
        <w:t xml:space="preserve">(Avrupa kumru), </w:t>
      </w:r>
      <w:r w:rsidR="009E10CB" w:rsidRPr="00E65686">
        <w:rPr>
          <w:i/>
          <w:iCs/>
          <w:lang w:val="tr-TR"/>
        </w:rPr>
        <w:t xml:space="preserve">Falco vespertinus </w:t>
      </w:r>
      <w:r w:rsidR="009E10CB" w:rsidRPr="00E65686">
        <w:rPr>
          <w:lang w:val="tr-TR"/>
        </w:rPr>
        <w:t xml:space="preserve">(kırmızı ayaklı şahin) </w:t>
      </w:r>
      <w:r w:rsidR="004C6BE5" w:rsidRPr="00E65686">
        <w:rPr>
          <w:lang w:val="tr-TR"/>
        </w:rPr>
        <w:t xml:space="preserve">ve Bern Sözleşmesi'nin 6. Kararında listelenen LC statüsündeki birkaç kuş türü, </w:t>
      </w:r>
      <w:r w:rsidR="009E10CB" w:rsidRPr="00E65686">
        <w:rPr>
          <w:i/>
          <w:iCs/>
          <w:lang w:val="tr-TR"/>
        </w:rPr>
        <w:t xml:space="preserve">Testudo graeca </w:t>
      </w:r>
      <w:r w:rsidR="009E10CB" w:rsidRPr="00E65686">
        <w:rPr>
          <w:lang w:val="tr-TR"/>
        </w:rPr>
        <w:t xml:space="preserve">(Akdeniz dikenli kaplumbağa) ve yarasa türleri </w:t>
      </w:r>
      <w:r w:rsidR="009E10CB" w:rsidRPr="00E65686">
        <w:rPr>
          <w:i/>
          <w:iCs/>
          <w:lang w:val="tr-TR"/>
        </w:rPr>
        <w:t xml:space="preserve">Miniopterus schreibersii, Rhinolophus euryale, Barbastella barbastellus </w:t>
      </w:r>
      <w:r w:rsidR="009E10CB" w:rsidRPr="00E65686">
        <w:rPr>
          <w:lang w:val="tr-TR"/>
        </w:rPr>
        <w:t xml:space="preserve">ve </w:t>
      </w:r>
      <w:r w:rsidR="009E10CB" w:rsidRPr="00E65686">
        <w:rPr>
          <w:i/>
          <w:iCs/>
          <w:lang w:val="tr-TR"/>
        </w:rPr>
        <w:t xml:space="preserve">Rhinolophus blasii, Rhinolophus ferrumequinum, Rhinolophus hipposideros </w:t>
      </w:r>
      <w:r w:rsidR="009E10CB" w:rsidRPr="00E65686">
        <w:rPr>
          <w:lang w:val="tr-TR"/>
        </w:rPr>
        <w:t xml:space="preserve">yer almaktadır.  </w:t>
      </w:r>
    </w:p>
    <w:p w14:paraId="3FA963C8" w14:textId="6CB3E5B1" w:rsidR="009E10CB" w:rsidRPr="00E65686" w:rsidRDefault="009E10CB" w:rsidP="009E10CB">
      <w:pPr>
        <w:pStyle w:val="BodyText"/>
        <w:jc w:val="both"/>
        <w:rPr>
          <w:lang w:val="tr-TR"/>
        </w:rPr>
      </w:pPr>
      <w:r w:rsidRPr="00E65686">
        <w:rPr>
          <w:lang w:val="tr-TR"/>
        </w:rPr>
        <w:t xml:space="preserve">Potansiyel PBF türleri arasında </w:t>
      </w:r>
      <w:r w:rsidRPr="00E65686">
        <w:rPr>
          <w:i/>
          <w:iCs/>
          <w:lang w:val="tr-TR"/>
        </w:rPr>
        <w:t xml:space="preserve">Unio crassus, Cerambyx dux, Lucanus busignyi </w:t>
      </w:r>
      <w:r w:rsidRPr="00E65686">
        <w:rPr>
          <w:lang w:val="tr-TR"/>
        </w:rPr>
        <w:t xml:space="preserve">ve </w:t>
      </w:r>
      <w:r w:rsidRPr="00E65686">
        <w:rPr>
          <w:i/>
          <w:iCs/>
          <w:lang w:val="tr-TR"/>
        </w:rPr>
        <w:t xml:space="preserve">Myotis capaccinii, M. bechsteinii, M. blythii, M. emarginatus, M. myotis, Nyctalus lasiopterus ve Rhinolophus mehelyi, Vespertilio murinus </w:t>
      </w:r>
      <w:r w:rsidRPr="00E65686">
        <w:rPr>
          <w:lang w:val="tr-TR"/>
        </w:rPr>
        <w:t>gibi uygun beslenme habitatına sahip birkaç yarasa türü bulunmaktadır.</w:t>
      </w:r>
    </w:p>
    <w:bookmarkEnd w:id="44"/>
    <w:p w14:paraId="14CFD00E" w14:textId="64AAB7A9" w:rsidR="000A000E" w:rsidRPr="00E65686" w:rsidRDefault="00A13FD6">
      <w:pPr>
        <w:pStyle w:val="BodyText"/>
        <w:jc w:val="both"/>
        <w:rPr>
          <w:lang w:val="tr-TR"/>
        </w:rPr>
      </w:pPr>
      <w:r w:rsidRPr="00E65686">
        <w:rPr>
          <w:lang w:val="tr-TR"/>
        </w:rPr>
        <w:t>İklim Değişikliği Risk Değerlendirmesi (CCRA)</w:t>
      </w:r>
      <w:r w:rsidR="000A000E" w:rsidRPr="00E65686">
        <w:rPr>
          <w:lang w:val="tr-TR"/>
        </w:rPr>
        <w:t xml:space="preserve">, orman yangınlarını proje için yüksek fiziksel risk teşkil eden en önemli iklimle ilgili tehlike olarak belirlemiştir. </w:t>
      </w:r>
      <w:r w:rsidR="00983CA2" w:rsidRPr="00E65686">
        <w:rPr>
          <w:lang w:val="tr-TR"/>
        </w:rPr>
        <w:t>CCRA'da orman yangınları ve heyelanları hafifletmek ve bunlara uyum sağlamak için çeşitli önlemler önerilmektedir.</w:t>
      </w:r>
    </w:p>
    <w:p w14:paraId="5AA3BF0E" w14:textId="5BB6B57B" w:rsidR="0008182A" w:rsidRPr="00E65686" w:rsidRDefault="0008182A">
      <w:pPr>
        <w:pStyle w:val="BodyText"/>
        <w:jc w:val="both"/>
        <w:rPr>
          <w:lang w:val="tr-TR"/>
        </w:rPr>
      </w:pPr>
      <w:r w:rsidRPr="00E65686">
        <w:rPr>
          <w:lang w:val="tr-TR"/>
        </w:rPr>
        <w:t xml:space="preserve">Türbinlerin yerleştirileceği alanların hem arkeolojik hem de günümüz yerleşimleri için uygun olmadığı tespit edilmiştir. </w:t>
      </w:r>
      <w:r w:rsidR="00D63D1F" w:rsidRPr="00E65686">
        <w:rPr>
          <w:lang w:val="tr-TR"/>
        </w:rPr>
        <w:t xml:space="preserve">Proje sahasını kapsayan kültürel miras araştırması sırasında, </w:t>
      </w:r>
      <w:r w:rsidR="00C770C6" w:rsidRPr="00E65686">
        <w:rPr>
          <w:lang w:val="tr-TR"/>
        </w:rPr>
        <w:t xml:space="preserve">Projenin lisans alanı içinde </w:t>
      </w:r>
      <w:r w:rsidR="00D63D1F" w:rsidRPr="00E65686">
        <w:rPr>
          <w:lang w:val="tr-TR"/>
        </w:rPr>
        <w:t xml:space="preserve">toplam 1 arkeolojik ve kültürel miras alanı </w:t>
      </w:r>
      <w:r w:rsidR="00C770C6" w:rsidRPr="00E65686">
        <w:rPr>
          <w:lang w:val="tr-TR"/>
        </w:rPr>
        <w:t xml:space="preserve">(bir mezarlık) </w:t>
      </w:r>
      <w:r w:rsidR="00D63D1F" w:rsidRPr="00E65686">
        <w:rPr>
          <w:lang w:val="tr-TR"/>
        </w:rPr>
        <w:t xml:space="preserve">tespit edilmiştir. </w:t>
      </w:r>
      <w:r w:rsidRPr="00E65686">
        <w:rPr>
          <w:lang w:val="tr-TR"/>
        </w:rPr>
        <w:t>Proje sahasının hemen yakınında, Proje tarafından olumsuz etkilenecek hiçbir somut olmayan kültürel miras unsuru tespit edilmemiştir.</w:t>
      </w:r>
    </w:p>
    <w:p w14:paraId="6A2D0E80" w14:textId="77777777" w:rsidR="00943215" w:rsidRPr="00E65686" w:rsidRDefault="00443FA0">
      <w:pPr>
        <w:pStyle w:val="BodyText"/>
        <w:jc w:val="both"/>
        <w:rPr>
          <w:lang w:val="tr-TR"/>
        </w:rPr>
      </w:pPr>
      <w:r w:rsidRPr="00E65686">
        <w:rPr>
          <w:lang w:val="tr-TR"/>
        </w:rPr>
        <w:t xml:space="preserve">Projeden etkilenen mahallelerde başlıca geçim kaynakları arasında tarım, hayvancılık, arıcılık, ormancılık ve emeklilik maaşları bulunmaktadır. </w:t>
      </w:r>
    </w:p>
    <w:p w14:paraId="7E51807E" w14:textId="166DB093" w:rsidR="00443FA0" w:rsidRPr="00E65686" w:rsidRDefault="00FF66DD">
      <w:pPr>
        <w:pStyle w:val="BodyText"/>
        <w:jc w:val="both"/>
        <w:rPr>
          <w:lang w:val="tr-TR"/>
        </w:rPr>
      </w:pPr>
      <w:r w:rsidRPr="00E65686">
        <w:rPr>
          <w:lang w:val="tr-TR"/>
        </w:rPr>
        <w:t>Proje Ç</w:t>
      </w:r>
      <w:r w:rsidR="00420BE3" w:rsidRPr="00E65686">
        <w:rPr>
          <w:lang w:val="tr-TR"/>
        </w:rPr>
        <w:t>S</w:t>
      </w:r>
      <w:r w:rsidRPr="00E65686">
        <w:rPr>
          <w:lang w:val="tr-TR"/>
        </w:rPr>
        <w:t>ED</w:t>
      </w:r>
      <w:r w:rsidR="00420BE3" w:rsidRPr="00E65686">
        <w:rPr>
          <w:lang w:val="tr-TR"/>
        </w:rPr>
        <w:t>’i</w:t>
      </w:r>
      <w:r w:rsidRPr="00E65686">
        <w:rPr>
          <w:lang w:val="tr-TR"/>
        </w:rPr>
        <w:t xml:space="preserve"> kapsamında, bir insan hakları etki değerlendirmesi de yapılmıştır. Bu değerlendirme, üst düzey bir ülke risk taraması, insan haklarıyla ilgili yönetim kapasitesinin değerlendirilmesi ve mevcut Proje bilgilerine dayalı bir insan hakları etki değerlendirmesini içermektedir. İnsan </w:t>
      </w:r>
      <w:r w:rsidRPr="00E65686">
        <w:rPr>
          <w:lang w:val="tr-TR"/>
        </w:rPr>
        <w:lastRenderedPageBreak/>
        <w:t>haklarıyla ilgili temel Proje riskleri ve olumsuz etkiler, esas olarak işgücü ve çalışma koşulları (yani işçi hakları, iş sağlığı ve güvenliği, zorla çalıştırma ve çocuk işçiliği vb.) ile kadınlar ve göçmenler/iltica başvuru sahipleri gibi savunmasız gruplar üzerindeki özel etkilerle ilgilidir. Sağlanan ve incelenen verilere dayanarak, Projenin yerel etkilerini daha ayrıntılı olarak anlamak için takip değerlendirmeleri yapılması gerekmektedir.</w:t>
      </w:r>
    </w:p>
    <w:p w14:paraId="30FEDD59" w14:textId="1A11A344" w:rsidR="005D3203" w:rsidRPr="00E65686" w:rsidRDefault="005D3203" w:rsidP="00C707F7">
      <w:pPr>
        <w:pStyle w:val="BodyText"/>
        <w:jc w:val="both"/>
        <w:rPr>
          <w:lang w:val="tr-TR"/>
        </w:rPr>
      </w:pPr>
      <w:r w:rsidRPr="00E65686">
        <w:rPr>
          <w:lang w:val="tr-TR"/>
        </w:rPr>
        <w:t>En güncel bilgilere göre, inşaat sırasında türbin konumlarına erişim sağlamak için proje tasarımına bir erişim yolu dahil edilmiştir. Bu yol, ana şantiye ile bireysel türbin platformları arasında malzeme ve ekipman nakliyesini kolaylaştıracaktır. Yol halihazırda mevcuttur, ancak inşaat erişimini kolaylaştırmak için genişletilecek ve iyileştirilecektir. Yol, birkaç küçük dere geçişini içermektedir ve bu dereler düşük akışlıdır ve bazı bölümlerde mevsime bağlı olarak tamamen kurur.</w:t>
      </w:r>
    </w:p>
    <w:p w14:paraId="6EF87101" w14:textId="7E11DEC0" w:rsidR="005D3203" w:rsidRPr="00E65686" w:rsidRDefault="00B40F66" w:rsidP="00C707F7">
      <w:pPr>
        <w:pStyle w:val="BodyText"/>
        <w:jc w:val="both"/>
        <w:rPr>
          <w:lang w:val="tr-TR"/>
        </w:rPr>
      </w:pPr>
      <w:r w:rsidRPr="00E65686">
        <w:rPr>
          <w:lang w:val="tr-TR"/>
        </w:rPr>
        <w:t>ÇSED</w:t>
      </w:r>
      <w:r w:rsidR="005D3203" w:rsidRPr="00E65686">
        <w:rPr>
          <w:lang w:val="tr-TR"/>
        </w:rPr>
        <w:t>, daha önce temel çalışmaların yapılmadığı erişim yolu kesiti için geriye dönük biyolojik çeşitlilik temel araştırmaları ve etki değerlendirmeleri içeren ek bilgi paketi hazırlanarak güncellenmelidir.</w:t>
      </w:r>
    </w:p>
    <w:p w14:paraId="46911DBA" w14:textId="74B9CADE" w:rsidR="004D278D" w:rsidRPr="00E65686" w:rsidRDefault="004D278D" w:rsidP="004D278D">
      <w:pPr>
        <w:pStyle w:val="Heading1"/>
        <w:rPr>
          <w:lang w:val="tr-TR"/>
        </w:rPr>
      </w:pPr>
      <w:bookmarkStart w:id="45" w:name="_Toc213092831"/>
      <w:r w:rsidRPr="00E65686">
        <w:rPr>
          <w:lang w:val="tr-TR"/>
        </w:rPr>
        <w:t xml:space="preserve">Çevresel ve Sosyal </w:t>
      </w:r>
      <w:r w:rsidR="00086697" w:rsidRPr="00E65686">
        <w:rPr>
          <w:lang w:val="tr-TR"/>
        </w:rPr>
        <w:t xml:space="preserve">Etki </w:t>
      </w:r>
      <w:r w:rsidR="00771F9F" w:rsidRPr="00E65686">
        <w:rPr>
          <w:lang w:val="tr-TR"/>
        </w:rPr>
        <w:t xml:space="preserve">Değerlendirmesi </w:t>
      </w:r>
      <w:r w:rsidR="00330973" w:rsidRPr="00E65686">
        <w:rPr>
          <w:lang w:val="tr-TR"/>
        </w:rPr>
        <w:t>Özeti</w:t>
      </w:r>
      <w:bookmarkEnd w:id="45"/>
    </w:p>
    <w:p w14:paraId="34F52E5F" w14:textId="54B41417" w:rsidR="000C39C9" w:rsidRPr="00E65686" w:rsidRDefault="00B40F66" w:rsidP="007E6BC7">
      <w:pPr>
        <w:pStyle w:val="BodyText"/>
        <w:jc w:val="both"/>
        <w:rPr>
          <w:lang w:val="tr-TR"/>
        </w:rPr>
      </w:pPr>
      <w:r w:rsidRPr="00E65686">
        <w:rPr>
          <w:lang w:val="tr-TR"/>
        </w:rPr>
        <w:t>ÇSED</w:t>
      </w:r>
      <w:r w:rsidR="00A76C17" w:rsidRPr="00E65686">
        <w:rPr>
          <w:lang w:val="tr-TR"/>
        </w:rPr>
        <w:t xml:space="preserve"> sürecinin bir parçası olarak, Projenin potansiyel çevresel ve sosyal etkileri, etkinin büyüklüğü, etkilenen alıcıların duyarlılığı ve önerilen etki azaltma önlemlerinin etkinliği dikkate alınarak değerlendirilmiştir. </w:t>
      </w:r>
      <w:r w:rsidR="00DD5C41" w:rsidRPr="00E65686">
        <w:rPr>
          <w:lang w:val="tr-TR"/>
        </w:rPr>
        <w:t>Aşağıdaki tablo, Proje ile ilişkili potansiyel etkileri özetlemekte ve etkilenebilecek başlıca çevresel ve sosyal unsurları göstermektedir.</w:t>
      </w:r>
    </w:p>
    <w:p w14:paraId="39DE27D7" w14:textId="77777777" w:rsidR="00A34207" w:rsidRPr="00E65686" w:rsidRDefault="00A34207" w:rsidP="007E6BC7">
      <w:pPr>
        <w:pStyle w:val="BodyText"/>
        <w:jc w:val="both"/>
        <w:rPr>
          <w:lang w:val="tr-TR"/>
        </w:rPr>
        <w:sectPr w:rsidR="00A34207" w:rsidRPr="00E65686" w:rsidSect="002F40BF">
          <w:pgSz w:w="11909" w:h="16834" w:code="9"/>
          <w:pgMar w:top="1138" w:right="1138" w:bottom="1138" w:left="1138" w:header="562" w:footer="374" w:gutter="0"/>
          <w:cols w:sep="1" w:space="380"/>
          <w:docGrid w:linePitch="360"/>
        </w:sectPr>
      </w:pPr>
    </w:p>
    <w:p w14:paraId="2A1CE219" w14:textId="77777777" w:rsidR="00A34207" w:rsidRPr="00E65686" w:rsidRDefault="00A34207" w:rsidP="007E6BC7">
      <w:pPr>
        <w:pStyle w:val="BodyText"/>
        <w:jc w:val="both"/>
        <w:rPr>
          <w:lang w:val="tr-TR"/>
        </w:rPr>
      </w:pPr>
    </w:p>
    <w:p w14:paraId="45FB150A" w14:textId="5E60DDA8" w:rsidR="00084231" w:rsidRPr="00E65686" w:rsidRDefault="00084231" w:rsidP="00C707F7">
      <w:pPr>
        <w:pStyle w:val="Caption"/>
        <w:rPr>
          <w:lang w:val="tr-TR"/>
        </w:rPr>
      </w:pPr>
      <w:bookmarkStart w:id="46" w:name="_Toc212987385"/>
      <w:r w:rsidRPr="00E65686">
        <w:rPr>
          <w:lang w:val="tr-TR"/>
        </w:rPr>
        <w:t xml:space="preserve">Tablo </w:t>
      </w:r>
      <w:r w:rsidR="00664C23" w:rsidRPr="00E65686">
        <w:rPr>
          <w:lang w:val="tr-TR"/>
        </w:rPr>
        <w:t>4</w:t>
      </w:r>
      <w:r w:rsidRPr="00E65686">
        <w:rPr>
          <w:lang w:val="tr-TR"/>
        </w:rPr>
        <w:t>-</w:t>
      </w:r>
      <w:r w:rsidR="002E3ECD" w:rsidRPr="00E65686">
        <w:rPr>
          <w:lang w:val="tr-TR"/>
        </w:rPr>
        <w:fldChar w:fldCharType="begin"/>
      </w:r>
      <w:r w:rsidR="002E3ECD" w:rsidRPr="00E65686">
        <w:rPr>
          <w:lang w:val="tr-TR"/>
        </w:rPr>
        <w:instrText xml:space="preserve"> SEQ Table \* ARABIC \s 1 </w:instrText>
      </w:r>
      <w:r w:rsidR="002E3ECD" w:rsidRPr="00E65686">
        <w:rPr>
          <w:lang w:val="tr-TR"/>
        </w:rPr>
        <w:fldChar w:fldCharType="separate"/>
      </w:r>
      <w:r w:rsidR="001D64DE" w:rsidRPr="00E65686">
        <w:rPr>
          <w:noProof/>
          <w:lang w:val="tr-TR"/>
        </w:rPr>
        <w:t>1</w:t>
      </w:r>
      <w:r w:rsidR="002E3ECD" w:rsidRPr="00E65686">
        <w:rPr>
          <w:lang w:val="tr-TR"/>
        </w:rPr>
        <w:fldChar w:fldCharType="end"/>
      </w:r>
      <w:r w:rsidRPr="00E65686">
        <w:rPr>
          <w:lang w:val="tr-TR"/>
        </w:rPr>
        <w:t xml:space="preserve"> GAIA </w:t>
      </w:r>
      <w:r w:rsidR="00FA6FA3" w:rsidRPr="00E65686">
        <w:rPr>
          <w:lang w:val="tr-TR"/>
        </w:rPr>
        <w:t>RES</w:t>
      </w:r>
      <w:r w:rsidRPr="00E65686">
        <w:rPr>
          <w:lang w:val="tr-TR"/>
        </w:rPr>
        <w:t>'in Olası Etkileri</w:t>
      </w:r>
      <w:bookmarkEnd w:id="46"/>
    </w:p>
    <w:tbl>
      <w:tblPr>
        <w:tblStyle w:val="ERMTable1"/>
        <w:tblW w:w="4860" w:type="pct"/>
        <w:tblLook w:val="04A0" w:firstRow="1" w:lastRow="0" w:firstColumn="1" w:lastColumn="0" w:noHBand="0" w:noVBand="1"/>
      </w:tblPr>
      <w:tblGrid>
        <w:gridCol w:w="1610"/>
        <w:gridCol w:w="7750"/>
      </w:tblGrid>
      <w:tr w:rsidR="00DE37D1" w:rsidRPr="00E65686" w14:paraId="6B0BA3C6" w14:textId="77777777" w:rsidTr="36D0E37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60" w:type="pct"/>
          </w:tcPr>
          <w:p w14:paraId="162AFD08" w14:textId="6209762A" w:rsidR="00957012" w:rsidRPr="00E65686" w:rsidRDefault="009E3F31" w:rsidP="007E6BC7">
            <w:pPr>
              <w:pStyle w:val="BodyText"/>
              <w:jc w:val="both"/>
              <w:rPr>
                <w:sz w:val="16"/>
                <w:szCs w:val="16"/>
                <w:lang w:val="tr-TR"/>
              </w:rPr>
            </w:pPr>
            <w:r w:rsidRPr="00E65686">
              <w:rPr>
                <w:sz w:val="16"/>
                <w:szCs w:val="16"/>
                <w:lang w:val="tr-TR"/>
              </w:rPr>
              <w:t>Bileşen</w:t>
            </w:r>
          </w:p>
        </w:tc>
        <w:tc>
          <w:tcPr>
            <w:tcW w:w="4140" w:type="pct"/>
          </w:tcPr>
          <w:p w14:paraId="0A39EB7C" w14:textId="43289073" w:rsidR="00957012" w:rsidRPr="00E65686" w:rsidRDefault="00944721" w:rsidP="007E6BC7">
            <w:pPr>
              <w:pStyle w:val="BodyText"/>
              <w:jc w:val="both"/>
              <w:cnfStyle w:val="100000000000" w:firstRow="1" w:lastRow="0" w:firstColumn="0" w:lastColumn="0" w:oddVBand="0" w:evenVBand="0" w:oddHBand="0" w:evenHBand="0" w:firstRowFirstColumn="0" w:firstRowLastColumn="0" w:lastRowFirstColumn="0" w:lastRowLastColumn="0"/>
              <w:rPr>
                <w:sz w:val="16"/>
                <w:szCs w:val="16"/>
                <w:lang w:val="tr-TR"/>
              </w:rPr>
            </w:pPr>
            <w:r w:rsidRPr="00E65686">
              <w:rPr>
                <w:sz w:val="16"/>
                <w:szCs w:val="16"/>
                <w:lang w:val="tr-TR"/>
              </w:rPr>
              <w:t>Olası Etkiler</w:t>
            </w:r>
          </w:p>
        </w:tc>
      </w:tr>
      <w:tr w:rsidR="00DE37D1" w:rsidRPr="00627730" w14:paraId="74C2B17A" w14:textId="77777777" w:rsidTr="36D0E37B">
        <w:trPr>
          <w:trHeight w:val="9782"/>
        </w:trPr>
        <w:tc>
          <w:tcPr>
            <w:cnfStyle w:val="001000000000" w:firstRow="0" w:lastRow="0" w:firstColumn="1" w:lastColumn="0" w:oddVBand="0" w:evenVBand="0" w:oddHBand="0" w:evenHBand="0" w:firstRowFirstColumn="0" w:firstRowLastColumn="0" w:lastRowFirstColumn="0" w:lastRowLastColumn="0"/>
            <w:tcW w:w="0" w:type="pct"/>
            <w:tcBorders>
              <w:top w:val="nil"/>
              <w:left w:val="single" w:sz="4" w:space="0" w:color="B7B2AA" w:themeColor="accent5"/>
              <w:bottom w:val="single" w:sz="4" w:space="0" w:color="B7B2AA" w:themeColor="accent5"/>
              <w:right w:val="single" w:sz="4" w:space="0" w:color="B7B2AA" w:themeColor="accent5"/>
            </w:tcBorders>
          </w:tcPr>
          <w:p w14:paraId="3896D7D2" w14:textId="32E92C7A" w:rsidR="00CA1191" w:rsidRPr="00E65686" w:rsidRDefault="00CA1191" w:rsidP="000C5748">
            <w:pPr>
              <w:pStyle w:val="BodyText"/>
              <w:jc w:val="both"/>
              <w:rPr>
                <w:sz w:val="16"/>
                <w:szCs w:val="16"/>
                <w:lang w:val="tr-TR"/>
              </w:rPr>
            </w:pPr>
            <w:r w:rsidRPr="00E65686">
              <w:rPr>
                <w:bCs/>
                <w:sz w:val="16"/>
                <w:szCs w:val="16"/>
                <w:lang w:val="tr-TR"/>
              </w:rPr>
              <w:t xml:space="preserve">Fiziksel </w:t>
            </w:r>
            <w:r w:rsidR="00CB2B33" w:rsidRPr="00E65686">
              <w:rPr>
                <w:bCs/>
                <w:sz w:val="16"/>
                <w:szCs w:val="16"/>
                <w:lang w:val="tr-TR"/>
              </w:rPr>
              <w:t xml:space="preserve">(İklim, Hava, Toprak, Su, Gürültü </w:t>
            </w:r>
            <w:r w:rsidR="00F97517" w:rsidRPr="00E65686">
              <w:rPr>
                <w:bCs/>
                <w:sz w:val="16"/>
                <w:szCs w:val="16"/>
                <w:lang w:val="tr-TR"/>
              </w:rPr>
              <w:t>Peyzaj</w:t>
            </w:r>
            <w:r w:rsidR="00CB2B33" w:rsidRPr="00E65686">
              <w:rPr>
                <w:bCs/>
                <w:sz w:val="16"/>
                <w:szCs w:val="16"/>
                <w:lang w:val="tr-TR"/>
              </w:rPr>
              <w:t>)</w:t>
            </w:r>
          </w:p>
        </w:tc>
        <w:tc>
          <w:tcPr>
            <w:tcW w:w="0" w:type="pct"/>
            <w:tcBorders>
              <w:top w:val="nil"/>
              <w:left w:val="single" w:sz="4" w:space="0" w:color="B7B2AA" w:themeColor="accent5"/>
              <w:bottom w:val="single" w:sz="4" w:space="0" w:color="B7B2AA" w:themeColor="accent5"/>
              <w:right w:val="single" w:sz="4" w:space="0" w:color="B7B2AA" w:themeColor="accent5"/>
            </w:tcBorders>
          </w:tcPr>
          <w:p w14:paraId="6F887F6A" w14:textId="77777777" w:rsidR="00CA1191" w:rsidRPr="00E65686" w:rsidRDefault="00CA1191" w:rsidP="009A6EA1">
            <w:pPr>
              <w:pStyle w:val="BodyText"/>
              <w:numPr>
                <w:ilvl w:val="0"/>
                <w:numId w:val="48"/>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E65686">
              <w:rPr>
                <w:sz w:val="16"/>
                <w:szCs w:val="16"/>
                <w:lang w:val="tr-TR"/>
              </w:rPr>
              <w:t>İnşaat makine ve ekipmanlarının kullanımından ve/veya patlatma faaliyetlerinden (gerçekleştirilirse) kaynaklanan hava ve toz emisyonları</w:t>
            </w:r>
          </w:p>
          <w:p w14:paraId="628D0AE1" w14:textId="77777777" w:rsidR="00CA1191" w:rsidRPr="00E65686" w:rsidRDefault="00CA1191" w:rsidP="00C707F7">
            <w:pPr>
              <w:pStyle w:val="BodyText"/>
              <w:numPr>
                <w:ilvl w:val="0"/>
                <w:numId w:val="48"/>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E65686">
              <w:rPr>
                <w:sz w:val="16"/>
                <w:szCs w:val="16"/>
                <w:lang w:val="tr-TR"/>
              </w:rPr>
              <w:t>İnşaat makineleri, araçları ve ekipmanlarından kaynaklanan sera gazı emisyonları.</w:t>
            </w:r>
          </w:p>
          <w:p w14:paraId="5D89F13A" w14:textId="77777777" w:rsidR="00CA1191" w:rsidRPr="00E65686" w:rsidRDefault="00CA1191" w:rsidP="00C707F7">
            <w:pPr>
              <w:pStyle w:val="BodyText"/>
              <w:numPr>
                <w:ilvl w:val="0"/>
                <w:numId w:val="48"/>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E65686">
              <w:rPr>
                <w:sz w:val="16"/>
                <w:szCs w:val="16"/>
                <w:lang w:val="tr-TR"/>
              </w:rPr>
              <w:t>Bakım araçları ve ekipmanlarından kaynaklanan operasyonel emisyonlar.</w:t>
            </w:r>
          </w:p>
          <w:p w14:paraId="0FF82626" w14:textId="77777777" w:rsidR="00CA1191" w:rsidRPr="00E65686" w:rsidRDefault="00CA1191" w:rsidP="006734D2">
            <w:pPr>
              <w:pStyle w:val="BodyText"/>
              <w:numPr>
                <w:ilvl w:val="0"/>
                <w:numId w:val="48"/>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E65686">
              <w:rPr>
                <w:sz w:val="16"/>
                <w:szCs w:val="16"/>
                <w:lang w:val="tr-TR"/>
              </w:rPr>
              <w:t>Yenilenebilir enerji üretimi nedeniyle geleneksel enerji üretimine kıyasla toplam emisyonlarda azalma.</w:t>
            </w:r>
          </w:p>
          <w:p w14:paraId="3DDC3EBF" w14:textId="77777777" w:rsidR="00CA1191" w:rsidRPr="00E65686" w:rsidRDefault="00CA1191" w:rsidP="00DB784B">
            <w:pPr>
              <w:pStyle w:val="BodyText"/>
              <w:numPr>
                <w:ilvl w:val="0"/>
                <w:numId w:val="48"/>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E65686">
              <w:rPr>
                <w:sz w:val="16"/>
                <w:szCs w:val="16"/>
                <w:lang w:val="tr-TR"/>
              </w:rPr>
              <w:t>Bitki örtüsünün temizlenmesi, kazı çalışmaları ve araç hareketleri nedeniyle toprağın erozyonu ve sıkışması.</w:t>
            </w:r>
          </w:p>
          <w:p w14:paraId="455FEF0B" w14:textId="77777777" w:rsidR="00CA1191" w:rsidRPr="00E65686" w:rsidRDefault="00CA1191" w:rsidP="00DB784B">
            <w:pPr>
              <w:pStyle w:val="BodyText"/>
              <w:numPr>
                <w:ilvl w:val="0"/>
                <w:numId w:val="48"/>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E65686">
              <w:rPr>
                <w:sz w:val="16"/>
                <w:szCs w:val="16"/>
                <w:lang w:val="tr-TR"/>
              </w:rPr>
              <w:t>Yakıt ve malzemelerin kazara dökülmesi veya sızması nedeniyle toprağın kirlenmesi.</w:t>
            </w:r>
          </w:p>
          <w:p w14:paraId="0C6241AE" w14:textId="77777777" w:rsidR="00CA1191" w:rsidRPr="00E65686" w:rsidRDefault="00CA1191" w:rsidP="00DB784B">
            <w:pPr>
              <w:pStyle w:val="BodyText"/>
              <w:numPr>
                <w:ilvl w:val="0"/>
                <w:numId w:val="48"/>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E65686">
              <w:rPr>
                <w:sz w:val="16"/>
                <w:szCs w:val="16"/>
                <w:lang w:val="tr-TR"/>
              </w:rPr>
              <w:t>Kazı ve temel çalışmaları sırasında jeolojik oluşumların bozulması.</w:t>
            </w:r>
          </w:p>
          <w:p w14:paraId="307E6B08" w14:textId="77777777" w:rsidR="00CA1191" w:rsidRPr="00E65686" w:rsidRDefault="00CA1191" w:rsidP="00DB784B">
            <w:pPr>
              <w:pStyle w:val="BodyText"/>
              <w:numPr>
                <w:ilvl w:val="0"/>
                <w:numId w:val="48"/>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E65686">
              <w:rPr>
                <w:sz w:val="16"/>
                <w:szCs w:val="16"/>
                <w:lang w:val="tr-TR"/>
              </w:rPr>
              <w:t>Hizmetten çıkarma ve saha restorasyonu sırasında toprağın bozulması ve erozyonu</w:t>
            </w:r>
          </w:p>
          <w:p w14:paraId="7CDCDBEF" w14:textId="77777777" w:rsidR="00CA1191" w:rsidRPr="00E65686" w:rsidRDefault="00CA1191" w:rsidP="00C707F7">
            <w:pPr>
              <w:pStyle w:val="BodyText"/>
              <w:numPr>
                <w:ilvl w:val="0"/>
                <w:numId w:val="48"/>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E65686">
              <w:rPr>
                <w:sz w:val="16"/>
                <w:szCs w:val="16"/>
                <w:lang w:val="tr-TR"/>
              </w:rPr>
              <w:t>Kazı ve hafriyat çalışmaları nedeniyle yüzey suyu akış düzeninin değişmesi.</w:t>
            </w:r>
          </w:p>
          <w:p w14:paraId="3FEE4B59" w14:textId="77777777" w:rsidR="00CA1191" w:rsidRPr="00E65686" w:rsidRDefault="00CA1191" w:rsidP="00C707F7">
            <w:pPr>
              <w:pStyle w:val="BodyText"/>
              <w:numPr>
                <w:ilvl w:val="0"/>
                <w:numId w:val="48"/>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E65686">
              <w:rPr>
                <w:sz w:val="16"/>
                <w:szCs w:val="16"/>
                <w:lang w:val="tr-TR"/>
              </w:rPr>
              <w:t>Yakındaki su kütlelerinde artan sedimantasyon ve bulanıklık.</w:t>
            </w:r>
          </w:p>
          <w:p w14:paraId="33CD61FC" w14:textId="77777777" w:rsidR="00CA1191" w:rsidRPr="00E65686" w:rsidRDefault="00CA1191" w:rsidP="00C707F7">
            <w:pPr>
              <w:pStyle w:val="BodyText"/>
              <w:numPr>
                <w:ilvl w:val="0"/>
                <w:numId w:val="48"/>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E65686">
              <w:rPr>
                <w:sz w:val="16"/>
                <w:szCs w:val="16"/>
                <w:lang w:val="tr-TR"/>
              </w:rPr>
              <w:t>Kazara dökülmeler veya sızıntılar nedeniyle yüzey suyu ve yeraltı suyunun kirlenmesi.</w:t>
            </w:r>
          </w:p>
          <w:p w14:paraId="6934D36A" w14:textId="77777777" w:rsidR="00CA1191" w:rsidRPr="00E65686" w:rsidRDefault="00CA1191" w:rsidP="00C707F7">
            <w:pPr>
              <w:pStyle w:val="BodyText"/>
              <w:numPr>
                <w:ilvl w:val="0"/>
                <w:numId w:val="48"/>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E65686">
              <w:rPr>
                <w:sz w:val="16"/>
                <w:szCs w:val="16"/>
                <w:lang w:val="tr-TR"/>
              </w:rPr>
              <w:t>Toprak sıkışması nedeniyle doğal drenaj ve yeraltı suyu yenilenmesinde değişiklikler.</w:t>
            </w:r>
          </w:p>
          <w:p w14:paraId="2A9F85AA" w14:textId="77777777" w:rsidR="00CA1191" w:rsidRPr="00E65686" w:rsidRDefault="00CA1191" w:rsidP="00A34207">
            <w:pPr>
              <w:pStyle w:val="BodyText"/>
              <w:numPr>
                <w:ilvl w:val="0"/>
                <w:numId w:val="48"/>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E65686">
              <w:rPr>
                <w:sz w:val="16"/>
                <w:szCs w:val="16"/>
                <w:lang w:val="tr-TR"/>
              </w:rPr>
              <w:t>Susuzlaştırma ve restorasyon faaliyetleri sırasında hidrolojik koşulların geçici olarak değişmesi.</w:t>
            </w:r>
          </w:p>
          <w:p w14:paraId="44D7A3C6" w14:textId="77777777" w:rsidR="00CA1191" w:rsidRPr="00E65686" w:rsidRDefault="00CA1191" w:rsidP="00C21237">
            <w:pPr>
              <w:pStyle w:val="BodyText"/>
              <w:numPr>
                <w:ilvl w:val="0"/>
                <w:numId w:val="48"/>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E65686">
              <w:rPr>
                <w:sz w:val="16"/>
                <w:szCs w:val="16"/>
                <w:lang w:val="tr-TR"/>
              </w:rPr>
              <w:t>İnşaat faaliyetleri, erişim ve ulaşım inşaatı ve/veya patlatma faaliyetleri (gerçekleştirilirse) nedeniyle gürültü emisyonları ve titreşim etkileri</w:t>
            </w:r>
          </w:p>
          <w:p w14:paraId="1FB2B4AE" w14:textId="77777777" w:rsidR="00CA1191" w:rsidRPr="00E65686" w:rsidRDefault="00CA1191" w:rsidP="00C707F7">
            <w:pPr>
              <w:pStyle w:val="ListParagraph"/>
              <w:numPr>
                <w:ilvl w:val="0"/>
                <w:numId w:val="48"/>
              </w:numPr>
              <w:cnfStyle w:val="000000000000" w:firstRow="0" w:lastRow="0" w:firstColumn="0" w:lastColumn="0" w:oddVBand="0" w:evenVBand="0" w:oddHBand="0" w:evenHBand="0" w:firstRowFirstColumn="0" w:firstRowLastColumn="0" w:lastRowFirstColumn="0" w:lastRowLastColumn="0"/>
              <w:rPr>
                <w:sz w:val="16"/>
                <w:szCs w:val="16"/>
                <w:lang w:val="tr-TR"/>
              </w:rPr>
            </w:pPr>
            <w:r w:rsidRPr="00E65686">
              <w:rPr>
                <w:sz w:val="16"/>
                <w:szCs w:val="16"/>
                <w:lang w:val="tr-TR"/>
              </w:rPr>
              <w:t>Rüzgar türbinlerinden kaynaklanan gürültü emisyonu.</w:t>
            </w:r>
          </w:p>
          <w:p w14:paraId="25CA3135" w14:textId="77777777" w:rsidR="00CA1191" w:rsidRPr="00E65686" w:rsidRDefault="00CA1191" w:rsidP="002833F1">
            <w:pPr>
              <w:pStyle w:val="ListParagraph"/>
              <w:numPr>
                <w:ilvl w:val="0"/>
                <w:numId w:val="48"/>
              </w:numPr>
              <w:cnfStyle w:val="000000000000" w:firstRow="0" w:lastRow="0" w:firstColumn="0" w:lastColumn="0" w:oddVBand="0" w:evenVBand="0" w:oddHBand="0" w:evenHBand="0" w:firstRowFirstColumn="0" w:firstRowLastColumn="0" w:lastRowFirstColumn="0" w:lastRowLastColumn="0"/>
              <w:rPr>
                <w:sz w:val="16"/>
                <w:szCs w:val="16"/>
                <w:lang w:val="tr-TR"/>
              </w:rPr>
            </w:pPr>
            <w:r w:rsidRPr="00E65686">
              <w:rPr>
                <w:sz w:val="16"/>
                <w:szCs w:val="16"/>
                <w:lang w:val="tr-TR"/>
              </w:rPr>
              <w:t>Saha içinde hizmet dışı bırakma araçlarının hareketleri sırasında gürültü emisyonu (ör. hafriyat, kazı, nakliye);</w:t>
            </w:r>
          </w:p>
          <w:p w14:paraId="58CE885B" w14:textId="77777777" w:rsidR="00CA1191" w:rsidRPr="00E65686" w:rsidRDefault="00CA1191" w:rsidP="00C707F7">
            <w:pPr>
              <w:pStyle w:val="BodyText"/>
              <w:numPr>
                <w:ilvl w:val="0"/>
                <w:numId w:val="49"/>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E65686">
              <w:rPr>
                <w:sz w:val="16"/>
                <w:szCs w:val="16"/>
                <w:lang w:val="tr-TR"/>
              </w:rPr>
              <w:t>Şantiyede inşaat araçlarının, ekipmanlarının ve geçici altyapının görünürlüğü.</w:t>
            </w:r>
          </w:p>
          <w:p w14:paraId="0651FD8E" w14:textId="77777777" w:rsidR="00CA1191" w:rsidRPr="00E65686" w:rsidRDefault="00CA1191" w:rsidP="00C707F7">
            <w:pPr>
              <w:pStyle w:val="BodyText"/>
              <w:numPr>
                <w:ilvl w:val="0"/>
                <w:numId w:val="49"/>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E65686">
              <w:rPr>
                <w:sz w:val="16"/>
                <w:szCs w:val="16"/>
                <w:lang w:val="tr-TR"/>
              </w:rPr>
              <w:t>Kazı ve arazi hazırlığı sırasında zemin bozulması ve toz oluşumu.</w:t>
            </w:r>
          </w:p>
          <w:p w14:paraId="1278D2AE" w14:textId="77777777" w:rsidR="00CA1191" w:rsidRPr="00E65686" w:rsidRDefault="00CA1191" w:rsidP="00C707F7">
            <w:pPr>
              <w:pStyle w:val="BodyText"/>
              <w:numPr>
                <w:ilvl w:val="0"/>
                <w:numId w:val="49"/>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E65686">
              <w:rPr>
                <w:sz w:val="16"/>
                <w:szCs w:val="16"/>
                <w:lang w:val="tr-TR"/>
              </w:rPr>
              <w:t>Düşük ışık koşullarında inşaat sırasında yapay aydınlatma kullanımı.</w:t>
            </w:r>
          </w:p>
          <w:p w14:paraId="4037297D" w14:textId="77777777" w:rsidR="00CA1191" w:rsidRPr="00E65686" w:rsidRDefault="00CA1191" w:rsidP="00C707F7">
            <w:pPr>
              <w:pStyle w:val="BodyText"/>
              <w:numPr>
                <w:ilvl w:val="0"/>
                <w:numId w:val="49"/>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E65686">
              <w:rPr>
                <w:sz w:val="16"/>
                <w:szCs w:val="16"/>
                <w:lang w:val="tr-TR"/>
              </w:rPr>
              <w:t>Çalışma sırasında rüzgar türbinlerinin manzarada kalıcı unsurlar olarak görünürlüğü.</w:t>
            </w:r>
          </w:p>
          <w:p w14:paraId="1F3F76CE" w14:textId="77777777" w:rsidR="00CA1191" w:rsidRPr="00E65686" w:rsidRDefault="00CA1191" w:rsidP="00C707F7">
            <w:pPr>
              <w:pStyle w:val="BodyText"/>
              <w:numPr>
                <w:ilvl w:val="0"/>
                <w:numId w:val="49"/>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E65686">
              <w:rPr>
                <w:sz w:val="16"/>
                <w:szCs w:val="16"/>
                <w:lang w:val="tr-TR"/>
              </w:rPr>
              <w:t>Belirli aydınlatma koşullarında gölge titremesinin meydana gelmesi.</w:t>
            </w:r>
          </w:p>
          <w:p w14:paraId="0DE2548E" w14:textId="056F3E61" w:rsidR="00AF74BE" w:rsidRPr="00E65686" w:rsidRDefault="00CA1191" w:rsidP="00C707F7">
            <w:pPr>
              <w:pStyle w:val="BodyText"/>
              <w:numPr>
                <w:ilvl w:val="0"/>
                <w:numId w:val="49"/>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E65686">
              <w:rPr>
                <w:sz w:val="16"/>
                <w:szCs w:val="16"/>
                <w:lang w:val="tr-TR"/>
              </w:rPr>
              <w:t>Hizmetten çıkarma sırasında araç ve ekipmanların varlığı ve saha rehabilitasyonuna kadar geçici görsel değişiklikler.</w:t>
            </w:r>
          </w:p>
        </w:tc>
      </w:tr>
      <w:tr w:rsidR="00030879" w:rsidRPr="00627730" w14:paraId="5476181A" w14:textId="77777777" w:rsidTr="36D0E37B">
        <w:tc>
          <w:tcPr>
            <w:cnfStyle w:val="001000000000" w:firstRow="0" w:lastRow="0" w:firstColumn="1" w:lastColumn="0" w:oddVBand="0" w:evenVBand="0" w:oddHBand="0" w:evenHBand="0" w:firstRowFirstColumn="0" w:firstRowLastColumn="0" w:lastRowFirstColumn="0" w:lastRowLastColumn="0"/>
            <w:tcW w:w="860" w:type="pct"/>
            <w:tcBorders>
              <w:top w:val="single" w:sz="4" w:space="0" w:color="B7B2AA" w:themeColor="accent5"/>
              <w:left w:val="single" w:sz="4" w:space="0" w:color="B7B2AA" w:themeColor="accent5"/>
              <w:right w:val="single" w:sz="4" w:space="0" w:color="B7B2AA" w:themeColor="accent5"/>
            </w:tcBorders>
          </w:tcPr>
          <w:p w14:paraId="5EEC8574" w14:textId="6F5AD87B" w:rsidR="000C5748" w:rsidRPr="00E65686" w:rsidRDefault="00B421C4" w:rsidP="000C5748">
            <w:pPr>
              <w:pStyle w:val="BodyText"/>
              <w:jc w:val="both"/>
              <w:rPr>
                <w:sz w:val="16"/>
                <w:szCs w:val="16"/>
                <w:lang w:val="tr-TR"/>
              </w:rPr>
            </w:pPr>
            <w:r w:rsidRPr="00E65686">
              <w:rPr>
                <w:bCs/>
                <w:sz w:val="16"/>
                <w:szCs w:val="16"/>
                <w:lang w:val="tr-TR"/>
              </w:rPr>
              <w:t>Biyolojik (Habitat</w:t>
            </w:r>
            <w:r w:rsidR="00AF74BE" w:rsidRPr="00E65686">
              <w:rPr>
                <w:bCs/>
                <w:sz w:val="16"/>
                <w:szCs w:val="16"/>
                <w:lang w:val="tr-TR"/>
              </w:rPr>
              <w:t xml:space="preserve">, </w:t>
            </w:r>
            <w:r w:rsidRPr="00E65686">
              <w:rPr>
                <w:bCs/>
                <w:sz w:val="16"/>
                <w:szCs w:val="16"/>
                <w:lang w:val="tr-TR"/>
              </w:rPr>
              <w:t>flora, fauna)</w:t>
            </w:r>
          </w:p>
        </w:tc>
        <w:tc>
          <w:tcPr>
            <w:tcW w:w="4140" w:type="pct"/>
            <w:tcBorders>
              <w:top w:val="single" w:sz="4" w:space="0" w:color="B7B2AA" w:themeColor="accent5"/>
              <w:left w:val="single" w:sz="4" w:space="0" w:color="B7B2AA" w:themeColor="accent5"/>
              <w:bottom w:val="single" w:sz="4" w:space="0" w:color="B7B2AA" w:themeColor="accent5"/>
              <w:right w:val="single" w:sz="4" w:space="0" w:color="B7B2AA" w:themeColor="accent5"/>
            </w:tcBorders>
          </w:tcPr>
          <w:p w14:paraId="10B05342" w14:textId="77777777" w:rsidR="0047007B" w:rsidRPr="00E65686" w:rsidRDefault="00A004EE" w:rsidP="00A004EE">
            <w:pPr>
              <w:pStyle w:val="BodyText"/>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E65686">
              <w:rPr>
                <w:sz w:val="16"/>
                <w:szCs w:val="16"/>
                <w:lang w:val="tr-TR"/>
              </w:rPr>
              <w:t>Habitat ve flora üzerindeki etkiler:</w:t>
            </w:r>
          </w:p>
          <w:p w14:paraId="47C14169" w14:textId="1AB0EE3D" w:rsidR="00A004EE" w:rsidRPr="00E65686" w:rsidRDefault="00A004EE" w:rsidP="00C707F7">
            <w:pPr>
              <w:pStyle w:val="BodyText"/>
              <w:numPr>
                <w:ilvl w:val="0"/>
                <w:numId w:val="50"/>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E65686">
              <w:rPr>
                <w:sz w:val="16"/>
                <w:szCs w:val="16"/>
                <w:lang w:val="tr-TR"/>
              </w:rPr>
              <w:t>Bitki örtüsü ve habitatın fiziksel tahribatı/bozulması</w:t>
            </w:r>
          </w:p>
          <w:p w14:paraId="5BF7371A" w14:textId="1340BF35" w:rsidR="00A004EE" w:rsidRPr="00E65686" w:rsidRDefault="00A004EE" w:rsidP="00C707F7">
            <w:pPr>
              <w:pStyle w:val="BodyText"/>
              <w:numPr>
                <w:ilvl w:val="0"/>
                <w:numId w:val="50"/>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E65686">
              <w:rPr>
                <w:sz w:val="16"/>
                <w:szCs w:val="16"/>
                <w:lang w:val="tr-TR"/>
              </w:rPr>
              <w:t>Habitat Bağlantısının Azalması</w:t>
            </w:r>
          </w:p>
          <w:p w14:paraId="3609D81B" w14:textId="03A70B10" w:rsidR="00A004EE" w:rsidRPr="00E65686" w:rsidRDefault="00A004EE" w:rsidP="00C707F7">
            <w:pPr>
              <w:pStyle w:val="BodyText"/>
              <w:numPr>
                <w:ilvl w:val="0"/>
                <w:numId w:val="50"/>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E65686">
              <w:rPr>
                <w:sz w:val="16"/>
                <w:szCs w:val="16"/>
                <w:lang w:val="tr-TR"/>
              </w:rPr>
              <w:t>İstilacı Yabancı Bitkilerin Girişi/Yayılması</w:t>
            </w:r>
          </w:p>
          <w:p w14:paraId="32B460B9" w14:textId="6D208FDC" w:rsidR="00A004EE" w:rsidRPr="00E65686" w:rsidRDefault="00A004EE" w:rsidP="00C707F7">
            <w:pPr>
              <w:pStyle w:val="BodyText"/>
              <w:numPr>
                <w:ilvl w:val="0"/>
                <w:numId w:val="50"/>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E65686">
              <w:rPr>
                <w:sz w:val="16"/>
                <w:szCs w:val="16"/>
                <w:lang w:val="tr-TR"/>
              </w:rPr>
              <w:t>Su ve Toprak Kirliliği</w:t>
            </w:r>
          </w:p>
          <w:p w14:paraId="4CEF55AC" w14:textId="798E8438" w:rsidR="00A004EE" w:rsidRPr="00E65686" w:rsidRDefault="00A004EE" w:rsidP="00C707F7">
            <w:pPr>
              <w:pStyle w:val="BodyText"/>
              <w:numPr>
                <w:ilvl w:val="0"/>
                <w:numId w:val="50"/>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E65686">
              <w:rPr>
                <w:sz w:val="16"/>
                <w:szCs w:val="16"/>
                <w:lang w:val="tr-TR"/>
              </w:rPr>
              <w:t>Toz Kirliliği</w:t>
            </w:r>
          </w:p>
          <w:p w14:paraId="14B697BB" w14:textId="77777777" w:rsidR="00A004EE" w:rsidRPr="00E65686" w:rsidRDefault="00A004EE" w:rsidP="00A004EE">
            <w:pPr>
              <w:pStyle w:val="BodyText"/>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E65686">
              <w:rPr>
                <w:sz w:val="16"/>
                <w:szCs w:val="16"/>
                <w:lang w:val="tr-TR"/>
              </w:rPr>
              <w:t>Fauna üzerindeki etkiler:</w:t>
            </w:r>
          </w:p>
          <w:p w14:paraId="3BE79828" w14:textId="45D03129" w:rsidR="00A004EE" w:rsidRPr="00E65686" w:rsidRDefault="00A004EE" w:rsidP="00C707F7">
            <w:pPr>
              <w:pStyle w:val="BodyText"/>
              <w:numPr>
                <w:ilvl w:val="0"/>
                <w:numId w:val="52"/>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E65686">
              <w:rPr>
                <w:sz w:val="16"/>
                <w:szCs w:val="16"/>
                <w:lang w:val="tr-TR"/>
              </w:rPr>
              <w:lastRenderedPageBreak/>
              <w:t>Gürültü, ışık ve titreşimden kaynaklanan rahatsızlık</w:t>
            </w:r>
          </w:p>
          <w:p w14:paraId="3EC50B5A" w14:textId="37010E60" w:rsidR="00A004EE" w:rsidRPr="00E65686" w:rsidRDefault="00A004EE" w:rsidP="00C707F7">
            <w:pPr>
              <w:pStyle w:val="BodyText"/>
              <w:numPr>
                <w:ilvl w:val="0"/>
                <w:numId w:val="52"/>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E65686">
              <w:rPr>
                <w:sz w:val="16"/>
                <w:szCs w:val="16"/>
                <w:lang w:val="tr-TR"/>
              </w:rPr>
              <w:t>Fauna ile Araç Çarpışmaları</w:t>
            </w:r>
          </w:p>
          <w:p w14:paraId="285146DA" w14:textId="28368D5C" w:rsidR="00A004EE" w:rsidRPr="00E65686" w:rsidRDefault="00A004EE" w:rsidP="00C707F7">
            <w:pPr>
              <w:pStyle w:val="BodyText"/>
              <w:numPr>
                <w:ilvl w:val="0"/>
                <w:numId w:val="51"/>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E65686">
              <w:rPr>
                <w:sz w:val="16"/>
                <w:szCs w:val="16"/>
                <w:lang w:val="tr-TR"/>
              </w:rPr>
              <w:t>Fauna türlerinin hareketine engel teşkil eden bariyerlerin oluşması</w:t>
            </w:r>
          </w:p>
          <w:p w14:paraId="5117D3CA" w14:textId="27A1EF49" w:rsidR="00A004EE" w:rsidRPr="00E65686" w:rsidRDefault="00A004EE" w:rsidP="00C707F7">
            <w:pPr>
              <w:pStyle w:val="BodyText"/>
              <w:numPr>
                <w:ilvl w:val="0"/>
                <w:numId w:val="51"/>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E65686">
              <w:rPr>
                <w:sz w:val="16"/>
                <w:szCs w:val="16"/>
                <w:lang w:val="tr-TR"/>
              </w:rPr>
              <w:t>Üreyen Kuş Türlerinin Rahatsız Edilmesi/Yerinden Edilmesi</w:t>
            </w:r>
          </w:p>
          <w:p w14:paraId="1A24C7DF" w14:textId="528A4BDB" w:rsidR="00A004EE" w:rsidRPr="00E65686" w:rsidRDefault="00A004EE" w:rsidP="00C707F7">
            <w:pPr>
              <w:pStyle w:val="BodyText"/>
              <w:numPr>
                <w:ilvl w:val="0"/>
                <w:numId w:val="51"/>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E65686">
              <w:rPr>
                <w:sz w:val="16"/>
                <w:szCs w:val="16"/>
                <w:lang w:val="tr-TR"/>
              </w:rPr>
              <w:t>Kuş türlerinin rüzgar türbinleriyle çarpışması</w:t>
            </w:r>
          </w:p>
          <w:p w14:paraId="32C897D8" w14:textId="55887AD2" w:rsidR="000C5748" w:rsidRPr="00E65686" w:rsidRDefault="00A004EE" w:rsidP="00C707F7">
            <w:pPr>
              <w:pStyle w:val="BodyText"/>
              <w:numPr>
                <w:ilvl w:val="0"/>
                <w:numId w:val="51"/>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E65686">
              <w:rPr>
                <w:sz w:val="16"/>
                <w:szCs w:val="16"/>
                <w:lang w:val="tr-TR"/>
              </w:rPr>
              <w:t>Kuş türlerinin havai elektrik hatlarıyla çarpışması</w:t>
            </w:r>
          </w:p>
        </w:tc>
      </w:tr>
      <w:tr w:rsidR="00DE37D1" w:rsidRPr="00627730" w14:paraId="43E8052A" w14:textId="77777777" w:rsidTr="36D0E37B">
        <w:trPr>
          <w:trHeight w:val="6080"/>
        </w:trPr>
        <w:tc>
          <w:tcPr>
            <w:cnfStyle w:val="001000000000" w:firstRow="0" w:lastRow="0" w:firstColumn="1" w:lastColumn="0" w:oddVBand="0" w:evenVBand="0" w:oddHBand="0" w:evenHBand="0" w:firstRowFirstColumn="0" w:firstRowLastColumn="0" w:lastRowFirstColumn="0" w:lastRowLastColumn="0"/>
            <w:tcW w:w="0" w:type="pct"/>
            <w:tcBorders>
              <w:top w:val="single" w:sz="4" w:space="0" w:color="B7B2AA" w:themeColor="accent5"/>
              <w:left w:val="single" w:sz="4" w:space="0" w:color="B7B2AA" w:themeColor="accent5"/>
              <w:bottom w:val="single" w:sz="4" w:space="0" w:color="B7B2AA" w:themeColor="accent5"/>
              <w:right w:val="single" w:sz="4" w:space="0" w:color="B7B2AA" w:themeColor="accent5"/>
            </w:tcBorders>
          </w:tcPr>
          <w:p w14:paraId="3471862B" w14:textId="2D7AF085" w:rsidR="009E3F31" w:rsidRPr="00627730" w:rsidRDefault="009E3F31" w:rsidP="36D0E37B">
            <w:pPr>
              <w:pStyle w:val="BodyText"/>
              <w:jc w:val="both"/>
              <w:rPr>
                <w:sz w:val="16"/>
                <w:szCs w:val="16"/>
                <w:lang w:val="tr-TR"/>
              </w:rPr>
            </w:pPr>
            <w:r w:rsidRPr="00627730">
              <w:rPr>
                <w:sz w:val="16"/>
                <w:szCs w:val="16"/>
                <w:lang w:val="tr-TR"/>
              </w:rPr>
              <w:lastRenderedPageBreak/>
              <w:t xml:space="preserve">Sosyal (Nüfus ve Göç, </w:t>
            </w:r>
            <w:r w:rsidR="00594F65" w:rsidRPr="00627730">
              <w:rPr>
                <w:sz w:val="16"/>
                <w:szCs w:val="16"/>
                <w:lang w:val="tr-TR"/>
              </w:rPr>
              <w:t xml:space="preserve">Toplum Sağlığı ve Güvenliği, Araziler ve Geçim Kaynakları, </w:t>
            </w:r>
            <w:r w:rsidR="007C5A7C" w:rsidRPr="00627730">
              <w:rPr>
                <w:sz w:val="16"/>
                <w:szCs w:val="16"/>
                <w:lang w:val="tr-TR"/>
              </w:rPr>
              <w:t xml:space="preserve">Altyapı ve Hizmetler, </w:t>
            </w:r>
            <w:r w:rsidR="00F979C3" w:rsidRPr="00627730">
              <w:rPr>
                <w:sz w:val="16"/>
                <w:szCs w:val="16"/>
                <w:lang w:val="tr-TR"/>
              </w:rPr>
              <w:t xml:space="preserve">Tedarik Zinciri, </w:t>
            </w:r>
            <w:r w:rsidR="007C5A7C" w:rsidRPr="00627730">
              <w:rPr>
                <w:sz w:val="16"/>
                <w:szCs w:val="16"/>
                <w:lang w:val="tr-TR"/>
              </w:rPr>
              <w:t>Savunmasız Gruplar</w:t>
            </w:r>
            <w:r w:rsidR="0025346D" w:rsidRPr="00627730">
              <w:rPr>
                <w:sz w:val="16"/>
                <w:szCs w:val="16"/>
                <w:lang w:val="tr-TR"/>
              </w:rPr>
              <w:t>, Kültürel Miras</w:t>
            </w:r>
            <w:r w:rsidR="00505C84" w:rsidRPr="36D0E37B">
              <w:rPr>
                <w:rStyle w:val="FootnoteReference"/>
                <w:sz w:val="16"/>
                <w:szCs w:val="16"/>
              </w:rPr>
              <w:footnoteReference w:id="11"/>
            </w:r>
            <w:r w:rsidR="007C5A7C" w:rsidRPr="00627730">
              <w:rPr>
                <w:sz w:val="16"/>
                <w:szCs w:val="16"/>
                <w:lang w:val="tr-TR"/>
              </w:rPr>
              <w:t xml:space="preserve"> )</w:t>
            </w:r>
          </w:p>
        </w:tc>
        <w:tc>
          <w:tcPr>
            <w:tcW w:w="0" w:type="pct"/>
            <w:tcBorders>
              <w:top w:val="single" w:sz="4" w:space="0" w:color="B7B2AA" w:themeColor="accent5"/>
              <w:left w:val="single" w:sz="4" w:space="0" w:color="B7B2AA" w:themeColor="accent5"/>
              <w:bottom w:val="single" w:sz="4" w:space="0" w:color="B7B2AA" w:themeColor="accent5"/>
              <w:right w:val="single" w:sz="4" w:space="0" w:color="B7B2AA" w:themeColor="accent5"/>
            </w:tcBorders>
          </w:tcPr>
          <w:p w14:paraId="01C8E549" w14:textId="617F47B7" w:rsidR="005F2B58" w:rsidRPr="00E65686" w:rsidRDefault="005F2B58" w:rsidP="00C707F7">
            <w:pPr>
              <w:pStyle w:val="BodyText"/>
              <w:numPr>
                <w:ilvl w:val="0"/>
                <w:numId w:val="53"/>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E65686">
              <w:rPr>
                <w:sz w:val="16"/>
                <w:szCs w:val="16"/>
                <w:lang w:val="tr-TR"/>
              </w:rPr>
              <w:t xml:space="preserve">Yerel </w:t>
            </w:r>
            <w:r w:rsidR="00675626" w:rsidRPr="00E65686">
              <w:rPr>
                <w:sz w:val="16"/>
                <w:szCs w:val="16"/>
                <w:lang w:val="tr-TR"/>
              </w:rPr>
              <w:t xml:space="preserve">enflasyonda </w:t>
            </w:r>
            <w:r w:rsidRPr="00E65686">
              <w:rPr>
                <w:sz w:val="16"/>
                <w:szCs w:val="16"/>
                <w:lang w:val="tr-TR"/>
              </w:rPr>
              <w:t>artış</w:t>
            </w:r>
          </w:p>
          <w:p w14:paraId="1310CABC" w14:textId="77CDB65B" w:rsidR="005F2B58" w:rsidRPr="00E65686" w:rsidRDefault="005F2B58" w:rsidP="00C707F7">
            <w:pPr>
              <w:pStyle w:val="BodyText"/>
              <w:numPr>
                <w:ilvl w:val="0"/>
                <w:numId w:val="53"/>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E65686">
              <w:rPr>
                <w:sz w:val="16"/>
                <w:szCs w:val="16"/>
                <w:lang w:val="tr-TR"/>
              </w:rPr>
              <w:t>Bulaşıcı hastalık riski</w:t>
            </w:r>
          </w:p>
          <w:p w14:paraId="2B8BB478" w14:textId="3E6D5C5F" w:rsidR="009E3F31" w:rsidRPr="00E65686" w:rsidRDefault="005F2B58" w:rsidP="005F2B58">
            <w:pPr>
              <w:pStyle w:val="BodyText"/>
              <w:numPr>
                <w:ilvl w:val="0"/>
                <w:numId w:val="53"/>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E65686">
              <w:rPr>
                <w:sz w:val="16"/>
                <w:szCs w:val="16"/>
                <w:lang w:val="tr-TR"/>
              </w:rPr>
              <w:t>Cinsel sömürü ve istismar riskinde artış.</w:t>
            </w:r>
          </w:p>
          <w:p w14:paraId="0CDF0E50" w14:textId="6903C15D" w:rsidR="00F66B15" w:rsidRPr="00E65686" w:rsidRDefault="00F66B15" w:rsidP="00F66B15">
            <w:pPr>
              <w:pStyle w:val="BodyText"/>
              <w:numPr>
                <w:ilvl w:val="0"/>
                <w:numId w:val="53"/>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E65686">
              <w:rPr>
                <w:sz w:val="16"/>
                <w:szCs w:val="16"/>
                <w:lang w:val="tr-TR"/>
              </w:rPr>
              <w:t>Kazı ve yol yapım faaliyetlerinden kaynaklanan toz emisyonlarında artış.</w:t>
            </w:r>
          </w:p>
          <w:p w14:paraId="6434BAEC" w14:textId="415D6C7C" w:rsidR="00F66B15" w:rsidRPr="00E65686" w:rsidRDefault="00F66B15" w:rsidP="00F66B15">
            <w:pPr>
              <w:pStyle w:val="BodyText"/>
              <w:numPr>
                <w:ilvl w:val="0"/>
                <w:numId w:val="53"/>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E65686">
              <w:rPr>
                <w:sz w:val="16"/>
                <w:szCs w:val="16"/>
                <w:lang w:val="tr-TR"/>
              </w:rPr>
              <w:t xml:space="preserve">İnşaat ekipmanları ve trafikten </w:t>
            </w:r>
            <w:r w:rsidR="00360B31" w:rsidRPr="00E65686">
              <w:rPr>
                <w:sz w:val="16"/>
                <w:szCs w:val="16"/>
                <w:lang w:val="tr-TR"/>
              </w:rPr>
              <w:t xml:space="preserve">veya/veya patlatma işlemlerinden (yapılırsa) </w:t>
            </w:r>
            <w:r w:rsidRPr="00E65686">
              <w:rPr>
                <w:sz w:val="16"/>
                <w:szCs w:val="16"/>
                <w:lang w:val="tr-TR"/>
              </w:rPr>
              <w:t>kaynaklanan gürültü seviyelerinin yükselmesi</w:t>
            </w:r>
          </w:p>
          <w:p w14:paraId="55F3E1D9" w14:textId="77777777" w:rsidR="00F66B15" w:rsidRPr="00E65686" w:rsidRDefault="00F66B15" w:rsidP="00F66B15">
            <w:pPr>
              <w:pStyle w:val="BodyText"/>
              <w:numPr>
                <w:ilvl w:val="0"/>
                <w:numId w:val="53"/>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E65686">
              <w:rPr>
                <w:sz w:val="16"/>
                <w:szCs w:val="16"/>
                <w:lang w:val="tr-TR"/>
              </w:rPr>
              <w:t>Özellikle erişim yollarına veya türbin alanlarına yakın yaşayan kişiler için inşaatla ilgili güvenlik riskleri.</w:t>
            </w:r>
          </w:p>
          <w:p w14:paraId="6468EBF9" w14:textId="5EEAAC23" w:rsidR="00C77F39" w:rsidRPr="00E65686" w:rsidRDefault="00C77F39" w:rsidP="00A77A3E">
            <w:pPr>
              <w:pStyle w:val="BodyText"/>
              <w:numPr>
                <w:ilvl w:val="0"/>
                <w:numId w:val="54"/>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E65686">
              <w:rPr>
                <w:sz w:val="16"/>
                <w:szCs w:val="16"/>
                <w:lang w:val="tr-TR"/>
              </w:rPr>
              <w:t>Tarım arazilerine, otlak alanlarına veya orman bölgelerine erişimin kaybı veya kısıtlanması.</w:t>
            </w:r>
          </w:p>
          <w:p w14:paraId="0BBD4F43" w14:textId="49350E02" w:rsidR="000578BF" w:rsidRPr="00E65686" w:rsidRDefault="000578BF" w:rsidP="00C707F7">
            <w:pPr>
              <w:pStyle w:val="ListParagraph"/>
              <w:numPr>
                <w:ilvl w:val="0"/>
                <w:numId w:val="54"/>
              </w:numPr>
              <w:cnfStyle w:val="000000000000" w:firstRow="0" w:lastRow="0" w:firstColumn="0" w:lastColumn="0" w:oddVBand="0" w:evenVBand="0" w:oddHBand="0" w:evenHBand="0" w:firstRowFirstColumn="0" w:firstRowLastColumn="0" w:lastRowFirstColumn="0" w:lastRowLastColumn="0"/>
              <w:rPr>
                <w:sz w:val="16"/>
                <w:szCs w:val="16"/>
                <w:lang w:val="tr-TR"/>
              </w:rPr>
            </w:pPr>
            <w:r w:rsidRPr="00E65686">
              <w:rPr>
                <w:sz w:val="16"/>
                <w:szCs w:val="16"/>
                <w:lang w:val="tr-TR"/>
              </w:rPr>
              <w:t>Arazi ve zeytinliklerin kamulaştırılması nedeniyle tarım ve hayvancılık faaliyetlerinden elde edilen geçim kaynağı gelirinin kaybı.</w:t>
            </w:r>
          </w:p>
          <w:p w14:paraId="2E521860" w14:textId="77777777" w:rsidR="00F66B15" w:rsidRPr="00E65686" w:rsidRDefault="00A0018E" w:rsidP="005F2B58">
            <w:pPr>
              <w:pStyle w:val="BodyText"/>
              <w:numPr>
                <w:ilvl w:val="0"/>
                <w:numId w:val="53"/>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E65686">
              <w:rPr>
                <w:sz w:val="16"/>
                <w:szCs w:val="16"/>
                <w:lang w:val="tr-TR"/>
              </w:rPr>
              <w:t>Özellikle inşaat sırasında, halihazırda zayıf olan hizmetlerin (internet, GSM) geçici olarak aşırı kullanımı ve rekabet.</w:t>
            </w:r>
          </w:p>
          <w:p w14:paraId="78B182EC" w14:textId="77777777" w:rsidR="00A0018E" w:rsidRPr="00E65686" w:rsidRDefault="00E97A0D" w:rsidP="005F2B58">
            <w:pPr>
              <w:pStyle w:val="BodyText"/>
              <w:numPr>
                <w:ilvl w:val="0"/>
                <w:numId w:val="53"/>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E65686">
              <w:rPr>
                <w:sz w:val="16"/>
                <w:szCs w:val="16"/>
                <w:lang w:val="tr-TR"/>
              </w:rPr>
              <w:t>İnşaat ve işletme sırasında yerel istihdamda artış</w:t>
            </w:r>
          </w:p>
          <w:p w14:paraId="64EAD59B" w14:textId="566CFE8E" w:rsidR="0086637A" w:rsidRPr="00E65686" w:rsidRDefault="0086637A" w:rsidP="0086637A">
            <w:pPr>
              <w:pStyle w:val="BodyText"/>
              <w:numPr>
                <w:ilvl w:val="0"/>
                <w:numId w:val="53"/>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E65686">
              <w:rPr>
                <w:sz w:val="16"/>
                <w:szCs w:val="16"/>
                <w:lang w:val="tr-TR"/>
              </w:rPr>
              <w:t xml:space="preserve">Trafik yükünde ve potansiyel risklerde artış. </w:t>
            </w:r>
          </w:p>
          <w:p w14:paraId="54EFBEBD" w14:textId="77777777" w:rsidR="00675626" w:rsidRPr="00E65686" w:rsidRDefault="0086637A" w:rsidP="00675626">
            <w:pPr>
              <w:pStyle w:val="BodyText"/>
              <w:numPr>
                <w:ilvl w:val="0"/>
                <w:numId w:val="53"/>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E65686">
              <w:rPr>
                <w:sz w:val="16"/>
                <w:szCs w:val="16"/>
                <w:lang w:val="tr-TR"/>
              </w:rPr>
              <w:t>Topluluk üyeleri ve işçiler arasında olası iletişim sorunları</w:t>
            </w:r>
          </w:p>
          <w:p w14:paraId="2BB078D3" w14:textId="1ED39F45" w:rsidR="00675626" w:rsidRPr="00E65686" w:rsidRDefault="00675626" w:rsidP="00675626">
            <w:pPr>
              <w:pStyle w:val="BodyText"/>
              <w:numPr>
                <w:ilvl w:val="0"/>
                <w:numId w:val="53"/>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E65686">
              <w:rPr>
                <w:sz w:val="16"/>
                <w:szCs w:val="16"/>
                <w:lang w:val="tr-TR"/>
              </w:rPr>
              <w:t xml:space="preserve">İşletme sürecinde buz </w:t>
            </w:r>
            <w:r w:rsidR="007B48FE" w:rsidRPr="00E65686">
              <w:rPr>
                <w:sz w:val="16"/>
                <w:szCs w:val="16"/>
                <w:lang w:val="tr-TR"/>
              </w:rPr>
              <w:t xml:space="preserve">ve </w:t>
            </w:r>
            <w:r w:rsidR="00C64601" w:rsidRPr="00E65686">
              <w:rPr>
                <w:sz w:val="16"/>
                <w:szCs w:val="16"/>
                <w:lang w:val="tr-TR"/>
              </w:rPr>
              <w:t>kanat</w:t>
            </w:r>
            <w:r w:rsidRPr="00E65686">
              <w:rPr>
                <w:sz w:val="16"/>
                <w:szCs w:val="16"/>
                <w:lang w:val="tr-TR"/>
              </w:rPr>
              <w:t xml:space="preserve"> fırlaması </w:t>
            </w:r>
            <w:r w:rsidR="007B48FE" w:rsidRPr="00E65686">
              <w:rPr>
                <w:sz w:val="16"/>
                <w:szCs w:val="16"/>
                <w:lang w:val="tr-TR"/>
              </w:rPr>
              <w:t>riski</w:t>
            </w:r>
          </w:p>
          <w:p w14:paraId="573E3114" w14:textId="77777777" w:rsidR="0086637A" w:rsidRPr="00E65686" w:rsidRDefault="00675626">
            <w:pPr>
              <w:pStyle w:val="BodyText"/>
              <w:numPr>
                <w:ilvl w:val="0"/>
                <w:numId w:val="53"/>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E65686">
              <w:rPr>
                <w:sz w:val="16"/>
                <w:szCs w:val="16"/>
                <w:lang w:val="tr-TR"/>
              </w:rPr>
              <w:t>Güvenlik Sorunları</w:t>
            </w:r>
          </w:p>
          <w:p w14:paraId="0234FCFC" w14:textId="2E33A4C3" w:rsidR="00F979C3" w:rsidRPr="00E65686" w:rsidRDefault="00F979C3" w:rsidP="00C707F7">
            <w:pPr>
              <w:pStyle w:val="BodyText"/>
              <w:numPr>
                <w:ilvl w:val="0"/>
                <w:numId w:val="53"/>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E65686">
              <w:rPr>
                <w:sz w:val="16"/>
                <w:szCs w:val="16"/>
                <w:lang w:val="tr-TR"/>
              </w:rPr>
              <w:t xml:space="preserve">İşgücü ve çalışma koşulları dahil olmak üzere tedarik zinciri ile ilgili riskler </w:t>
            </w:r>
          </w:p>
        </w:tc>
      </w:tr>
    </w:tbl>
    <w:p w14:paraId="475C0D7B" w14:textId="77777777" w:rsidR="00957012" w:rsidRPr="00E65686" w:rsidRDefault="00957012" w:rsidP="007E6BC7">
      <w:pPr>
        <w:pStyle w:val="BodyText"/>
        <w:jc w:val="both"/>
        <w:rPr>
          <w:lang w:val="tr-TR"/>
        </w:rPr>
      </w:pPr>
    </w:p>
    <w:p w14:paraId="4FD6E79D" w14:textId="77777777" w:rsidR="00A34207" w:rsidRPr="00E65686" w:rsidRDefault="00A34207" w:rsidP="000C39C9">
      <w:pPr>
        <w:pStyle w:val="BodyText"/>
        <w:rPr>
          <w:lang w:val="tr-TR"/>
        </w:rPr>
        <w:sectPr w:rsidR="00A34207" w:rsidRPr="00E65686" w:rsidSect="00C707F7">
          <w:pgSz w:w="11906" w:h="16838" w:code="9"/>
          <w:pgMar w:top="1138" w:right="1138" w:bottom="1138" w:left="1138" w:header="562" w:footer="374" w:gutter="0"/>
          <w:cols w:sep="1" w:space="380"/>
          <w:docGrid w:linePitch="360"/>
        </w:sectPr>
      </w:pPr>
      <w:bookmarkStart w:id="47" w:name="_Ref148017032"/>
      <w:bookmarkStart w:id="48" w:name="_Toc152149304"/>
    </w:p>
    <w:p w14:paraId="66F43972" w14:textId="77777777" w:rsidR="00A34207" w:rsidRPr="00E65686" w:rsidRDefault="00A34207" w:rsidP="000C39C9">
      <w:pPr>
        <w:pStyle w:val="BodyText"/>
        <w:rPr>
          <w:lang w:val="tr-TR"/>
        </w:rPr>
      </w:pPr>
    </w:p>
    <w:p w14:paraId="12CD1C1E" w14:textId="4B216E67" w:rsidR="000C39C9" w:rsidRPr="00E65686" w:rsidRDefault="000C39C9" w:rsidP="00BF55F1">
      <w:pPr>
        <w:pStyle w:val="BodyText"/>
        <w:jc w:val="both"/>
        <w:rPr>
          <w:lang w:val="tr-TR"/>
        </w:rPr>
      </w:pPr>
      <w:r w:rsidRPr="00E65686">
        <w:rPr>
          <w:rStyle w:val="BodyTextChar"/>
          <w:lang w:val="tr-TR"/>
        </w:rPr>
        <w:t>Etki büyüklüğü ve alıcıların önemi/duyarlılığı hakkında elde edilen bilgilerin birleştirilmesiyle etki önemini derecelendirmek için niteliksel</w:t>
      </w:r>
      <w:r w:rsidRPr="00E65686">
        <w:rPr>
          <w:lang w:val="tr-TR"/>
        </w:rPr>
        <w:t xml:space="preserve"> bir </w:t>
      </w:r>
      <w:r w:rsidRPr="00E65686">
        <w:rPr>
          <w:rStyle w:val="BodyTextChar"/>
          <w:lang w:val="tr-TR"/>
        </w:rPr>
        <w:t>etki derecelendirme matrisi (</w:t>
      </w:r>
      <w:r w:rsidRPr="00E65686">
        <w:rPr>
          <w:rStyle w:val="BodyTextChar"/>
          <w:lang w:val="tr-TR"/>
        </w:rPr>
        <w:fldChar w:fldCharType="begin"/>
      </w:r>
      <w:r w:rsidRPr="00E65686">
        <w:rPr>
          <w:rStyle w:val="BodyTextChar"/>
          <w:lang w:val="tr-TR"/>
        </w:rPr>
        <w:instrText xml:space="preserve"> REF _Ref178072652 \h </w:instrText>
      </w:r>
      <w:r w:rsidR="00BF55F1" w:rsidRPr="00E65686">
        <w:rPr>
          <w:rStyle w:val="BodyTextChar"/>
          <w:lang w:val="tr-TR"/>
        </w:rPr>
        <w:instrText xml:space="preserve"> \* MERGEFORMAT </w:instrText>
      </w:r>
      <w:r w:rsidRPr="00E65686">
        <w:rPr>
          <w:rStyle w:val="BodyTextChar"/>
          <w:lang w:val="tr-TR"/>
        </w:rPr>
      </w:r>
      <w:r w:rsidRPr="00E65686">
        <w:rPr>
          <w:rStyle w:val="BodyTextChar"/>
          <w:lang w:val="tr-TR"/>
        </w:rPr>
        <w:fldChar w:fldCharType="separate"/>
      </w:r>
      <w:r w:rsidR="001D64DE" w:rsidRPr="00E65686">
        <w:rPr>
          <w:lang w:val="tr-TR"/>
        </w:rPr>
        <w:t xml:space="preserve">Tablo </w:t>
      </w:r>
      <w:r w:rsidR="00BF55F1" w:rsidRPr="00E65686">
        <w:rPr>
          <w:lang w:val="tr-TR"/>
        </w:rPr>
        <w:t>4</w:t>
      </w:r>
      <w:r w:rsidR="001D64DE" w:rsidRPr="00E65686">
        <w:rPr>
          <w:lang w:val="tr-TR"/>
        </w:rPr>
        <w:t>-</w:t>
      </w:r>
      <w:r w:rsidR="001D64DE" w:rsidRPr="00E65686">
        <w:rPr>
          <w:noProof/>
          <w:lang w:val="tr-TR"/>
        </w:rPr>
        <w:t>2</w:t>
      </w:r>
      <w:r w:rsidRPr="00E65686">
        <w:rPr>
          <w:rStyle w:val="BodyTextChar"/>
          <w:lang w:val="tr-TR"/>
        </w:rPr>
        <w:fldChar w:fldCharType="end"/>
      </w:r>
      <w:r w:rsidRPr="00E65686">
        <w:rPr>
          <w:rStyle w:val="BodyTextChar"/>
          <w:lang w:val="tr-TR"/>
        </w:rPr>
        <w:t xml:space="preserve"> ) kullanıl</w:t>
      </w:r>
      <w:r w:rsidR="0067066B" w:rsidRPr="00E65686">
        <w:rPr>
          <w:rStyle w:val="BodyTextChar"/>
          <w:lang w:val="tr-TR"/>
        </w:rPr>
        <w:t>mıştır</w:t>
      </w:r>
      <w:r w:rsidRPr="00E65686">
        <w:rPr>
          <w:rStyle w:val="BodyTextChar"/>
          <w:lang w:val="tr-TR"/>
        </w:rPr>
        <w:t>.</w:t>
      </w:r>
    </w:p>
    <w:p w14:paraId="61BC67BD" w14:textId="0F3C9322" w:rsidR="000C39C9" w:rsidRPr="00E65686" w:rsidRDefault="000C39C9" w:rsidP="000C39C9">
      <w:pPr>
        <w:pStyle w:val="Caption"/>
        <w:jc w:val="both"/>
        <w:rPr>
          <w:lang w:val="tr-TR"/>
        </w:rPr>
      </w:pPr>
      <w:bookmarkStart w:id="49" w:name="_Ref178072652"/>
      <w:bookmarkStart w:id="50" w:name="_Toc197080869"/>
      <w:bookmarkStart w:id="51" w:name="_Toc212987386"/>
      <w:r w:rsidRPr="00E65686">
        <w:rPr>
          <w:lang w:val="tr-TR"/>
        </w:rPr>
        <w:t xml:space="preserve">Tablo </w:t>
      </w:r>
      <w:r w:rsidR="00BF55F1" w:rsidRPr="00E65686">
        <w:rPr>
          <w:lang w:val="tr-TR"/>
        </w:rPr>
        <w:t>4</w:t>
      </w:r>
      <w:r w:rsidRPr="00E65686">
        <w:rPr>
          <w:lang w:val="tr-TR"/>
        </w:rPr>
        <w:t>-</w:t>
      </w:r>
      <w:r w:rsidR="002E3ECD" w:rsidRPr="00E65686">
        <w:rPr>
          <w:lang w:val="tr-TR"/>
        </w:rPr>
        <w:fldChar w:fldCharType="begin"/>
      </w:r>
      <w:r w:rsidR="002E3ECD" w:rsidRPr="00E65686">
        <w:rPr>
          <w:lang w:val="tr-TR"/>
        </w:rPr>
        <w:instrText xml:space="preserve"> SEQ Table \* ARABIC \s 1 </w:instrText>
      </w:r>
      <w:r w:rsidR="002E3ECD" w:rsidRPr="00E65686">
        <w:rPr>
          <w:lang w:val="tr-TR"/>
        </w:rPr>
        <w:fldChar w:fldCharType="separate"/>
      </w:r>
      <w:r w:rsidR="001D64DE" w:rsidRPr="00E65686">
        <w:rPr>
          <w:noProof/>
          <w:lang w:val="tr-TR"/>
        </w:rPr>
        <w:t>2</w:t>
      </w:r>
      <w:r w:rsidR="002E3ECD" w:rsidRPr="00E65686">
        <w:rPr>
          <w:lang w:val="tr-TR"/>
        </w:rPr>
        <w:fldChar w:fldCharType="end"/>
      </w:r>
      <w:bookmarkEnd w:id="47"/>
      <w:bookmarkEnd w:id="49"/>
      <w:r w:rsidRPr="00E65686">
        <w:rPr>
          <w:lang w:val="tr-TR"/>
        </w:rPr>
        <w:t xml:space="preserve"> Etki Önemini derecelendirmek için kullanılan matris</w:t>
      </w:r>
      <w:bookmarkEnd w:id="48"/>
      <w:bookmarkEnd w:id="50"/>
      <w:bookmarkEnd w:id="51"/>
    </w:p>
    <w:tbl>
      <w:tblPr>
        <w:tblW w:w="5000" w:type="pct"/>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580"/>
        <w:gridCol w:w="1720"/>
        <w:gridCol w:w="2008"/>
        <w:gridCol w:w="1624"/>
        <w:gridCol w:w="1701"/>
      </w:tblGrid>
      <w:tr w:rsidR="000C39C9" w:rsidRPr="00E65686" w14:paraId="4DF93CD2" w14:textId="77777777">
        <w:trPr>
          <w:trHeight w:val="215"/>
          <w:tblHeader/>
        </w:trPr>
        <w:tc>
          <w:tcPr>
            <w:tcW w:w="1339" w:type="pct"/>
            <w:vMerge w:val="restart"/>
            <w:tcBorders>
              <w:top w:val="single" w:sz="6" w:space="0" w:color="007A5F"/>
              <w:left w:val="nil"/>
              <w:bottom w:val="single" w:sz="6" w:space="0" w:color="007A5F"/>
              <w:right w:val="single" w:sz="6" w:space="0" w:color="666F74"/>
            </w:tcBorders>
            <w:shd w:val="clear" w:color="auto" w:fill="D1DDD3" w:themeFill="text2"/>
            <w:vAlign w:val="center"/>
            <w:hideMark/>
          </w:tcPr>
          <w:p w14:paraId="13E4AA62" w14:textId="77777777" w:rsidR="000C39C9" w:rsidRPr="00E65686" w:rsidRDefault="000C39C9">
            <w:pPr>
              <w:pStyle w:val="BodyText"/>
              <w:jc w:val="center"/>
              <w:rPr>
                <w:bCs/>
                <w:sz w:val="18"/>
                <w:szCs w:val="22"/>
                <w:lang w:val="tr-TR"/>
              </w:rPr>
            </w:pPr>
            <w:r w:rsidRPr="00E65686">
              <w:rPr>
                <w:b/>
                <w:bCs/>
                <w:sz w:val="18"/>
                <w:szCs w:val="22"/>
                <w:lang w:val="tr-TR"/>
              </w:rPr>
              <w:t>Çevresel Alıcı Önem / Hassasiyet</w:t>
            </w:r>
          </w:p>
        </w:tc>
        <w:tc>
          <w:tcPr>
            <w:tcW w:w="3661" w:type="pct"/>
            <w:gridSpan w:val="4"/>
            <w:tcBorders>
              <w:top w:val="single" w:sz="6" w:space="0" w:color="007A5F"/>
              <w:left w:val="single" w:sz="6" w:space="0" w:color="666F74"/>
              <w:bottom w:val="single" w:sz="6" w:space="0" w:color="007A5F"/>
              <w:right w:val="nil"/>
            </w:tcBorders>
            <w:shd w:val="clear" w:color="auto" w:fill="D1DDD3" w:themeFill="text2"/>
            <w:vAlign w:val="center"/>
            <w:hideMark/>
          </w:tcPr>
          <w:p w14:paraId="46693A95" w14:textId="77777777" w:rsidR="000C39C9" w:rsidRPr="00E65686" w:rsidRDefault="000C39C9">
            <w:pPr>
              <w:pStyle w:val="BodyText"/>
              <w:jc w:val="center"/>
              <w:rPr>
                <w:bCs/>
                <w:sz w:val="18"/>
                <w:szCs w:val="22"/>
                <w:lang w:val="tr-TR"/>
              </w:rPr>
            </w:pPr>
            <w:r w:rsidRPr="00E65686">
              <w:rPr>
                <w:b/>
                <w:bCs/>
                <w:sz w:val="18"/>
                <w:szCs w:val="22"/>
                <w:lang w:val="tr-TR"/>
              </w:rPr>
              <w:t>Etkinin Büyüklüğü</w:t>
            </w:r>
          </w:p>
        </w:tc>
      </w:tr>
      <w:tr w:rsidR="000C39C9" w:rsidRPr="00E65686" w14:paraId="7AE0912D" w14:textId="77777777">
        <w:trPr>
          <w:trHeight w:val="231"/>
          <w:tblHeader/>
        </w:trPr>
        <w:tc>
          <w:tcPr>
            <w:tcW w:w="1339" w:type="pct"/>
            <w:vMerge/>
            <w:tcBorders>
              <w:top w:val="single" w:sz="6" w:space="0" w:color="007A5F"/>
              <w:left w:val="nil"/>
              <w:bottom w:val="single" w:sz="6" w:space="0" w:color="007A5F"/>
              <w:right w:val="single" w:sz="6" w:space="0" w:color="666F74"/>
            </w:tcBorders>
            <w:shd w:val="clear" w:color="auto" w:fill="D1DDD3" w:themeFill="text2"/>
            <w:vAlign w:val="center"/>
            <w:hideMark/>
          </w:tcPr>
          <w:p w14:paraId="6D9F2432" w14:textId="77777777" w:rsidR="000C39C9" w:rsidRPr="00E65686" w:rsidRDefault="000C39C9">
            <w:pPr>
              <w:pStyle w:val="BodyText"/>
              <w:jc w:val="center"/>
              <w:rPr>
                <w:bCs/>
                <w:sz w:val="18"/>
                <w:szCs w:val="22"/>
                <w:lang w:val="tr-TR"/>
              </w:rPr>
            </w:pPr>
          </w:p>
        </w:tc>
        <w:tc>
          <w:tcPr>
            <w:tcW w:w="893" w:type="pct"/>
            <w:tcBorders>
              <w:top w:val="single" w:sz="6" w:space="0" w:color="666F74"/>
              <w:left w:val="single" w:sz="6" w:space="0" w:color="666F74"/>
              <w:bottom w:val="single" w:sz="6" w:space="0" w:color="666F74"/>
              <w:right w:val="single" w:sz="6" w:space="0" w:color="666F74"/>
            </w:tcBorders>
            <w:vAlign w:val="bottom"/>
            <w:hideMark/>
          </w:tcPr>
          <w:p w14:paraId="0D3C7F30" w14:textId="77777777" w:rsidR="000C39C9" w:rsidRPr="00E65686" w:rsidRDefault="000C39C9">
            <w:pPr>
              <w:pStyle w:val="BodyText"/>
              <w:jc w:val="center"/>
              <w:rPr>
                <w:bCs/>
                <w:sz w:val="18"/>
                <w:szCs w:val="22"/>
                <w:lang w:val="tr-TR"/>
              </w:rPr>
            </w:pPr>
            <w:r w:rsidRPr="00E65686">
              <w:rPr>
                <w:b/>
                <w:bCs/>
                <w:sz w:val="18"/>
                <w:szCs w:val="22"/>
                <w:lang w:val="tr-TR"/>
              </w:rPr>
              <w:t>İhmal Edilebilir</w:t>
            </w:r>
          </w:p>
        </w:tc>
        <w:tc>
          <w:tcPr>
            <w:tcW w:w="1042" w:type="pct"/>
            <w:tcBorders>
              <w:top w:val="single" w:sz="6" w:space="0" w:color="666F74"/>
              <w:left w:val="single" w:sz="6" w:space="0" w:color="666F74"/>
              <w:bottom w:val="single" w:sz="6" w:space="0" w:color="666F74"/>
              <w:right w:val="single" w:sz="6" w:space="0" w:color="666F74"/>
            </w:tcBorders>
            <w:vAlign w:val="bottom"/>
            <w:hideMark/>
          </w:tcPr>
          <w:p w14:paraId="64E81300" w14:textId="77777777" w:rsidR="000C39C9" w:rsidRPr="00E65686" w:rsidRDefault="000C39C9">
            <w:pPr>
              <w:pStyle w:val="BodyText"/>
              <w:jc w:val="center"/>
              <w:rPr>
                <w:bCs/>
                <w:sz w:val="18"/>
                <w:szCs w:val="22"/>
                <w:lang w:val="tr-TR"/>
              </w:rPr>
            </w:pPr>
            <w:r w:rsidRPr="00E65686">
              <w:rPr>
                <w:b/>
                <w:bCs/>
                <w:sz w:val="18"/>
                <w:szCs w:val="22"/>
                <w:lang w:val="tr-TR"/>
              </w:rPr>
              <w:t>Küçük</w:t>
            </w:r>
          </w:p>
        </w:tc>
        <w:tc>
          <w:tcPr>
            <w:tcW w:w="843" w:type="pct"/>
            <w:tcBorders>
              <w:top w:val="single" w:sz="6" w:space="0" w:color="666F74"/>
              <w:left w:val="single" w:sz="6" w:space="0" w:color="666F74"/>
              <w:bottom w:val="single" w:sz="6" w:space="0" w:color="666F74"/>
              <w:right w:val="single" w:sz="6" w:space="0" w:color="666F74"/>
            </w:tcBorders>
            <w:vAlign w:val="bottom"/>
            <w:hideMark/>
          </w:tcPr>
          <w:p w14:paraId="362DDA8A" w14:textId="77777777" w:rsidR="000C39C9" w:rsidRPr="00E65686" w:rsidRDefault="000C39C9">
            <w:pPr>
              <w:pStyle w:val="BodyText"/>
              <w:jc w:val="center"/>
              <w:rPr>
                <w:bCs/>
                <w:sz w:val="18"/>
                <w:szCs w:val="22"/>
                <w:lang w:val="tr-TR"/>
              </w:rPr>
            </w:pPr>
            <w:r w:rsidRPr="00E65686">
              <w:rPr>
                <w:b/>
                <w:bCs/>
                <w:sz w:val="18"/>
                <w:szCs w:val="22"/>
                <w:lang w:val="tr-TR"/>
              </w:rPr>
              <w:t>Orta</w:t>
            </w:r>
          </w:p>
        </w:tc>
        <w:tc>
          <w:tcPr>
            <w:tcW w:w="883" w:type="pct"/>
            <w:tcBorders>
              <w:top w:val="single" w:sz="6" w:space="0" w:color="666F74"/>
              <w:left w:val="single" w:sz="6" w:space="0" w:color="666F74"/>
              <w:bottom w:val="single" w:sz="6" w:space="0" w:color="666F74"/>
              <w:right w:val="nil"/>
            </w:tcBorders>
            <w:vAlign w:val="bottom"/>
            <w:hideMark/>
          </w:tcPr>
          <w:p w14:paraId="1825BD6C" w14:textId="77777777" w:rsidR="000C39C9" w:rsidRPr="00E65686" w:rsidRDefault="000C39C9">
            <w:pPr>
              <w:pStyle w:val="BodyText"/>
              <w:jc w:val="center"/>
              <w:rPr>
                <w:bCs/>
                <w:sz w:val="18"/>
                <w:szCs w:val="22"/>
                <w:lang w:val="tr-TR"/>
              </w:rPr>
            </w:pPr>
            <w:r w:rsidRPr="00E65686">
              <w:rPr>
                <w:b/>
                <w:bCs/>
                <w:sz w:val="18"/>
                <w:szCs w:val="22"/>
                <w:lang w:val="tr-TR"/>
              </w:rPr>
              <w:t>Büyük</w:t>
            </w:r>
          </w:p>
        </w:tc>
      </w:tr>
      <w:tr w:rsidR="000C39C9" w:rsidRPr="00E65686" w14:paraId="5A5E2FA9" w14:textId="77777777">
        <w:trPr>
          <w:trHeight w:val="755"/>
        </w:trPr>
        <w:tc>
          <w:tcPr>
            <w:tcW w:w="1339" w:type="pct"/>
            <w:tcBorders>
              <w:top w:val="single" w:sz="6" w:space="0" w:color="666F74"/>
              <w:left w:val="nil"/>
              <w:bottom w:val="single" w:sz="6" w:space="0" w:color="666F74"/>
              <w:right w:val="single" w:sz="6" w:space="0" w:color="666F74"/>
            </w:tcBorders>
            <w:vAlign w:val="center"/>
          </w:tcPr>
          <w:p w14:paraId="142E6D5A" w14:textId="77777777" w:rsidR="000C39C9" w:rsidRPr="00E65686" w:rsidRDefault="000C39C9">
            <w:pPr>
              <w:spacing w:line="240" w:lineRule="auto"/>
              <w:jc w:val="center"/>
              <w:rPr>
                <w:rFonts w:cs="Arial"/>
                <w:b/>
                <w:sz w:val="18"/>
                <w:szCs w:val="18"/>
                <w:lang w:val="tr-TR"/>
              </w:rPr>
            </w:pPr>
            <w:r w:rsidRPr="00E65686">
              <w:rPr>
                <w:rFonts w:cs="Arial"/>
                <w:b/>
                <w:sz w:val="18"/>
                <w:szCs w:val="18"/>
                <w:lang w:val="tr-TR"/>
              </w:rPr>
              <w:t>İhmal Edilebilir</w:t>
            </w:r>
          </w:p>
        </w:tc>
        <w:tc>
          <w:tcPr>
            <w:tcW w:w="893" w:type="pct"/>
            <w:tcBorders>
              <w:top w:val="single" w:sz="6" w:space="0" w:color="666F74"/>
              <w:left w:val="single" w:sz="6" w:space="0" w:color="666F74"/>
              <w:bottom w:val="single" w:sz="6" w:space="0" w:color="666F74"/>
              <w:right w:val="single" w:sz="6" w:space="0" w:color="666F74"/>
            </w:tcBorders>
            <w:shd w:val="clear" w:color="auto" w:fill="F2F2F2" w:themeFill="background1" w:themeFillShade="F2"/>
            <w:vAlign w:val="center"/>
          </w:tcPr>
          <w:p w14:paraId="5425CEDD" w14:textId="77777777" w:rsidR="000C39C9" w:rsidRPr="00E65686" w:rsidRDefault="000C39C9">
            <w:pPr>
              <w:spacing w:line="240" w:lineRule="auto"/>
              <w:ind w:left="144" w:right="144"/>
              <w:jc w:val="center"/>
              <w:rPr>
                <w:rFonts w:cs="Arial"/>
                <w:sz w:val="18"/>
                <w:szCs w:val="18"/>
                <w:lang w:val="tr-TR"/>
              </w:rPr>
            </w:pPr>
            <w:r w:rsidRPr="00E65686">
              <w:rPr>
                <w:rFonts w:cs="Arial"/>
                <w:sz w:val="18"/>
                <w:szCs w:val="18"/>
                <w:lang w:val="tr-TR"/>
              </w:rPr>
              <w:t>Önemsiz</w:t>
            </w:r>
          </w:p>
        </w:tc>
        <w:tc>
          <w:tcPr>
            <w:tcW w:w="1042" w:type="pct"/>
            <w:tcBorders>
              <w:top w:val="single" w:sz="6" w:space="0" w:color="666F74"/>
              <w:left w:val="single" w:sz="6" w:space="0" w:color="666F74"/>
              <w:bottom w:val="single" w:sz="6" w:space="0" w:color="666F74"/>
              <w:right w:val="single" w:sz="6" w:space="0" w:color="666F74"/>
            </w:tcBorders>
            <w:shd w:val="clear" w:color="auto" w:fill="F2F2F2" w:themeFill="background1" w:themeFillShade="F2"/>
            <w:vAlign w:val="center"/>
          </w:tcPr>
          <w:p w14:paraId="497DE4D4" w14:textId="77777777" w:rsidR="000C39C9" w:rsidRPr="00E65686" w:rsidRDefault="000C39C9">
            <w:pPr>
              <w:spacing w:line="240" w:lineRule="auto"/>
              <w:ind w:left="144" w:right="144"/>
              <w:jc w:val="center"/>
              <w:rPr>
                <w:rFonts w:cs="Arial"/>
                <w:sz w:val="18"/>
                <w:szCs w:val="18"/>
                <w:lang w:val="tr-TR"/>
              </w:rPr>
            </w:pPr>
            <w:r w:rsidRPr="00E65686">
              <w:rPr>
                <w:rFonts w:cs="Arial"/>
                <w:sz w:val="18"/>
                <w:szCs w:val="18"/>
                <w:lang w:val="tr-TR"/>
              </w:rPr>
              <w:t>Önemsiz</w:t>
            </w:r>
          </w:p>
        </w:tc>
        <w:tc>
          <w:tcPr>
            <w:tcW w:w="843" w:type="pct"/>
            <w:tcBorders>
              <w:top w:val="single" w:sz="6" w:space="0" w:color="666F74"/>
              <w:left w:val="single" w:sz="6" w:space="0" w:color="666F74"/>
              <w:bottom w:val="single" w:sz="6" w:space="0" w:color="666F74"/>
              <w:right w:val="single" w:sz="6" w:space="0" w:color="666F74"/>
            </w:tcBorders>
            <w:shd w:val="clear" w:color="auto" w:fill="F2F2F2" w:themeFill="background1" w:themeFillShade="F2"/>
            <w:vAlign w:val="center"/>
          </w:tcPr>
          <w:p w14:paraId="7DC06C1C" w14:textId="77777777" w:rsidR="000C39C9" w:rsidRPr="00E65686" w:rsidRDefault="000C39C9">
            <w:pPr>
              <w:spacing w:line="240" w:lineRule="auto"/>
              <w:ind w:left="144" w:right="144"/>
              <w:jc w:val="center"/>
              <w:rPr>
                <w:rFonts w:cs="Arial"/>
                <w:sz w:val="18"/>
                <w:szCs w:val="18"/>
                <w:lang w:val="tr-TR"/>
              </w:rPr>
            </w:pPr>
            <w:r w:rsidRPr="00E65686">
              <w:rPr>
                <w:rFonts w:cs="Arial"/>
                <w:sz w:val="18"/>
                <w:szCs w:val="18"/>
                <w:lang w:val="tr-TR"/>
              </w:rPr>
              <w:t>Önemsiz</w:t>
            </w:r>
          </w:p>
        </w:tc>
        <w:tc>
          <w:tcPr>
            <w:tcW w:w="883" w:type="pct"/>
            <w:tcBorders>
              <w:top w:val="single" w:sz="6" w:space="0" w:color="666F74"/>
              <w:left w:val="single" w:sz="6" w:space="0" w:color="666F74"/>
              <w:bottom w:val="single" w:sz="6" w:space="0" w:color="666F74"/>
              <w:right w:val="nil"/>
            </w:tcBorders>
            <w:shd w:val="clear" w:color="auto" w:fill="F2F2F2" w:themeFill="background1" w:themeFillShade="F2"/>
            <w:vAlign w:val="center"/>
          </w:tcPr>
          <w:p w14:paraId="5A0058DE" w14:textId="77777777" w:rsidR="000C39C9" w:rsidRPr="00E65686" w:rsidRDefault="000C39C9">
            <w:pPr>
              <w:spacing w:line="240" w:lineRule="auto"/>
              <w:ind w:left="144" w:right="144"/>
              <w:jc w:val="center"/>
              <w:rPr>
                <w:rFonts w:cs="Arial"/>
                <w:sz w:val="18"/>
                <w:szCs w:val="18"/>
                <w:lang w:val="tr-TR"/>
              </w:rPr>
            </w:pPr>
            <w:r w:rsidRPr="00E65686">
              <w:rPr>
                <w:rFonts w:cs="Arial"/>
                <w:sz w:val="18"/>
                <w:szCs w:val="18"/>
                <w:lang w:val="tr-TR"/>
              </w:rPr>
              <w:t>Önemsiz</w:t>
            </w:r>
          </w:p>
        </w:tc>
      </w:tr>
      <w:tr w:rsidR="000C39C9" w:rsidRPr="00E65686" w14:paraId="4775FE5A" w14:textId="77777777">
        <w:trPr>
          <w:trHeight w:val="503"/>
        </w:trPr>
        <w:tc>
          <w:tcPr>
            <w:tcW w:w="1339" w:type="pct"/>
            <w:tcBorders>
              <w:top w:val="single" w:sz="6" w:space="0" w:color="666F74"/>
              <w:left w:val="nil"/>
              <w:bottom w:val="single" w:sz="6" w:space="0" w:color="666F74"/>
              <w:right w:val="single" w:sz="6" w:space="0" w:color="666F74"/>
            </w:tcBorders>
            <w:vAlign w:val="center"/>
            <w:hideMark/>
          </w:tcPr>
          <w:p w14:paraId="6A575FA0" w14:textId="77777777" w:rsidR="000C39C9" w:rsidRPr="00E65686" w:rsidRDefault="000C39C9">
            <w:pPr>
              <w:spacing w:line="240" w:lineRule="auto"/>
              <w:jc w:val="center"/>
              <w:rPr>
                <w:rFonts w:cs="Arial"/>
                <w:b/>
                <w:sz w:val="18"/>
                <w:szCs w:val="18"/>
                <w:lang w:val="tr-TR"/>
              </w:rPr>
            </w:pPr>
            <w:r w:rsidRPr="00E65686">
              <w:rPr>
                <w:rFonts w:cs="Arial"/>
                <w:b/>
                <w:sz w:val="18"/>
                <w:szCs w:val="18"/>
                <w:lang w:val="tr-TR"/>
              </w:rPr>
              <w:t>Düşük</w:t>
            </w:r>
          </w:p>
        </w:tc>
        <w:tc>
          <w:tcPr>
            <w:tcW w:w="893" w:type="pct"/>
            <w:tcBorders>
              <w:top w:val="single" w:sz="6" w:space="0" w:color="666F74"/>
              <w:left w:val="single" w:sz="6" w:space="0" w:color="666F74"/>
              <w:bottom w:val="single" w:sz="6" w:space="0" w:color="666F74"/>
              <w:right w:val="single" w:sz="6" w:space="0" w:color="666F74"/>
            </w:tcBorders>
            <w:shd w:val="clear" w:color="auto" w:fill="F2F2F2" w:themeFill="background1" w:themeFillShade="F2"/>
            <w:vAlign w:val="center"/>
            <w:hideMark/>
          </w:tcPr>
          <w:p w14:paraId="34FC7948" w14:textId="77777777" w:rsidR="000C39C9" w:rsidRPr="00E65686" w:rsidRDefault="000C39C9">
            <w:pPr>
              <w:spacing w:line="240" w:lineRule="auto"/>
              <w:ind w:left="144" w:right="144"/>
              <w:jc w:val="center"/>
              <w:rPr>
                <w:rFonts w:cs="Arial"/>
                <w:sz w:val="18"/>
                <w:szCs w:val="18"/>
                <w:lang w:val="tr-TR"/>
              </w:rPr>
            </w:pPr>
            <w:r w:rsidRPr="00E65686">
              <w:rPr>
                <w:rFonts w:cs="Arial"/>
                <w:sz w:val="18"/>
                <w:szCs w:val="18"/>
                <w:lang w:val="tr-TR"/>
              </w:rPr>
              <w:t>Önemsiz</w:t>
            </w:r>
          </w:p>
        </w:tc>
        <w:tc>
          <w:tcPr>
            <w:tcW w:w="1042" w:type="pct"/>
            <w:tcBorders>
              <w:top w:val="single" w:sz="6" w:space="0" w:color="666F74"/>
              <w:left w:val="single" w:sz="6" w:space="0" w:color="666F74"/>
              <w:bottom w:val="single" w:sz="6" w:space="0" w:color="666F74"/>
              <w:right w:val="single" w:sz="6" w:space="0" w:color="666F74"/>
            </w:tcBorders>
            <w:shd w:val="clear" w:color="auto" w:fill="F2F2F2" w:themeFill="background1" w:themeFillShade="F2"/>
            <w:vAlign w:val="center"/>
            <w:hideMark/>
          </w:tcPr>
          <w:p w14:paraId="54C5982C" w14:textId="77777777" w:rsidR="000C39C9" w:rsidRPr="00E65686" w:rsidRDefault="000C39C9">
            <w:pPr>
              <w:spacing w:line="240" w:lineRule="auto"/>
              <w:ind w:left="144" w:right="144"/>
              <w:jc w:val="center"/>
              <w:rPr>
                <w:rFonts w:cs="Arial"/>
                <w:sz w:val="18"/>
                <w:szCs w:val="18"/>
                <w:lang w:val="tr-TR"/>
              </w:rPr>
            </w:pPr>
            <w:r w:rsidRPr="00E65686">
              <w:rPr>
                <w:rFonts w:cs="Arial"/>
                <w:sz w:val="18"/>
                <w:szCs w:val="18"/>
                <w:lang w:val="tr-TR"/>
              </w:rPr>
              <w:t>Önemsiz</w:t>
            </w:r>
          </w:p>
        </w:tc>
        <w:tc>
          <w:tcPr>
            <w:tcW w:w="843" w:type="pct"/>
            <w:tcBorders>
              <w:top w:val="single" w:sz="6" w:space="0" w:color="666F74"/>
              <w:left w:val="single" w:sz="6" w:space="0" w:color="666F74"/>
              <w:bottom w:val="single" w:sz="6" w:space="0" w:color="666F74"/>
              <w:right w:val="single" w:sz="6" w:space="0" w:color="666F74"/>
            </w:tcBorders>
            <w:shd w:val="clear" w:color="auto" w:fill="FFFF00"/>
            <w:vAlign w:val="center"/>
            <w:hideMark/>
          </w:tcPr>
          <w:p w14:paraId="3B6BA1BB" w14:textId="1D6C1759" w:rsidR="000C39C9" w:rsidRPr="00E65686" w:rsidRDefault="00C859E8">
            <w:pPr>
              <w:spacing w:line="240" w:lineRule="auto"/>
              <w:ind w:left="144" w:right="144"/>
              <w:jc w:val="center"/>
              <w:rPr>
                <w:rFonts w:cs="Arial"/>
                <w:sz w:val="18"/>
                <w:szCs w:val="18"/>
                <w:lang w:val="tr-TR"/>
              </w:rPr>
            </w:pPr>
            <w:r w:rsidRPr="00E65686">
              <w:rPr>
                <w:rFonts w:cs="Arial"/>
                <w:sz w:val="18"/>
                <w:szCs w:val="18"/>
                <w:lang w:val="tr-TR"/>
              </w:rPr>
              <w:t>Hafif</w:t>
            </w:r>
          </w:p>
        </w:tc>
        <w:tc>
          <w:tcPr>
            <w:tcW w:w="883" w:type="pct"/>
            <w:tcBorders>
              <w:top w:val="single" w:sz="6" w:space="0" w:color="666F74"/>
              <w:left w:val="single" w:sz="6" w:space="0" w:color="666F74"/>
              <w:bottom w:val="single" w:sz="6" w:space="0" w:color="666F74"/>
              <w:right w:val="nil"/>
            </w:tcBorders>
            <w:shd w:val="clear" w:color="auto" w:fill="FFC000"/>
            <w:vAlign w:val="center"/>
            <w:hideMark/>
          </w:tcPr>
          <w:p w14:paraId="2B28634B" w14:textId="77777777" w:rsidR="000C39C9" w:rsidRPr="00E65686" w:rsidRDefault="000C39C9">
            <w:pPr>
              <w:spacing w:line="240" w:lineRule="auto"/>
              <w:ind w:left="144" w:right="144"/>
              <w:jc w:val="center"/>
              <w:rPr>
                <w:rFonts w:cs="Arial"/>
                <w:sz w:val="18"/>
                <w:szCs w:val="18"/>
                <w:lang w:val="tr-TR"/>
              </w:rPr>
            </w:pPr>
            <w:r w:rsidRPr="00E65686">
              <w:rPr>
                <w:rFonts w:cs="Arial"/>
                <w:sz w:val="18"/>
                <w:szCs w:val="18"/>
                <w:lang w:val="tr-TR"/>
              </w:rPr>
              <w:t>Orta</w:t>
            </w:r>
          </w:p>
        </w:tc>
      </w:tr>
      <w:tr w:rsidR="000C39C9" w:rsidRPr="00E65686" w14:paraId="7434A7F5" w14:textId="77777777">
        <w:trPr>
          <w:trHeight w:val="683"/>
        </w:trPr>
        <w:tc>
          <w:tcPr>
            <w:tcW w:w="1339" w:type="pct"/>
            <w:tcBorders>
              <w:top w:val="single" w:sz="6" w:space="0" w:color="666F74"/>
              <w:left w:val="nil"/>
              <w:bottom w:val="single" w:sz="6" w:space="0" w:color="666F74"/>
              <w:right w:val="single" w:sz="6" w:space="0" w:color="666F74"/>
            </w:tcBorders>
            <w:vAlign w:val="center"/>
            <w:hideMark/>
          </w:tcPr>
          <w:p w14:paraId="14AB8ED3" w14:textId="77777777" w:rsidR="000C39C9" w:rsidRPr="00E65686" w:rsidRDefault="000C39C9">
            <w:pPr>
              <w:spacing w:line="240" w:lineRule="auto"/>
              <w:jc w:val="center"/>
              <w:rPr>
                <w:rFonts w:cs="Arial"/>
                <w:b/>
                <w:sz w:val="18"/>
                <w:szCs w:val="18"/>
                <w:lang w:val="tr-TR"/>
              </w:rPr>
            </w:pPr>
            <w:r w:rsidRPr="00E65686">
              <w:rPr>
                <w:rFonts w:cs="Arial"/>
                <w:b/>
                <w:sz w:val="18"/>
                <w:szCs w:val="18"/>
                <w:lang w:val="tr-TR"/>
              </w:rPr>
              <w:t>Orta</w:t>
            </w:r>
          </w:p>
        </w:tc>
        <w:tc>
          <w:tcPr>
            <w:tcW w:w="893" w:type="pct"/>
            <w:tcBorders>
              <w:top w:val="single" w:sz="6" w:space="0" w:color="666F74"/>
              <w:left w:val="single" w:sz="6" w:space="0" w:color="666F74"/>
              <w:bottom w:val="single" w:sz="6" w:space="0" w:color="666F74"/>
              <w:right w:val="single" w:sz="6" w:space="0" w:color="666F74"/>
            </w:tcBorders>
            <w:shd w:val="clear" w:color="auto" w:fill="F2F2F2" w:themeFill="background1" w:themeFillShade="F2"/>
            <w:vAlign w:val="center"/>
            <w:hideMark/>
          </w:tcPr>
          <w:p w14:paraId="1492FD1C" w14:textId="77777777" w:rsidR="000C39C9" w:rsidRPr="00E65686" w:rsidRDefault="000C39C9">
            <w:pPr>
              <w:spacing w:line="240" w:lineRule="auto"/>
              <w:ind w:left="144" w:right="144"/>
              <w:jc w:val="center"/>
              <w:rPr>
                <w:rFonts w:cs="Arial"/>
                <w:sz w:val="18"/>
                <w:szCs w:val="18"/>
                <w:lang w:val="tr-TR"/>
              </w:rPr>
            </w:pPr>
            <w:r w:rsidRPr="00E65686">
              <w:rPr>
                <w:rFonts w:cs="Arial"/>
                <w:sz w:val="18"/>
                <w:szCs w:val="18"/>
                <w:lang w:val="tr-TR"/>
              </w:rPr>
              <w:t>Önemsiz</w:t>
            </w:r>
          </w:p>
        </w:tc>
        <w:tc>
          <w:tcPr>
            <w:tcW w:w="1042" w:type="pct"/>
            <w:tcBorders>
              <w:top w:val="single" w:sz="6" w:space="0" w:color="666F74"/>
              <w:left w:val="single" w:sz="6" w:space="0" w:color="666F74"/>
              <w:bottom w:val="single" w:sz="6" w:space="0" w:color="666F74"/>
              <w:right w:val="single" w:sz="6" w:space="0" w:color="666F74"/>
            </w:tcBorders>
            <w:shd w:val="clear" w:color="auto" w:fill="FFFF00"/>
            <w:vAlign w:val="center"/>
            <w:hideMark/>
          </w:tcPr>
          <w:p w14:paraId="6604E772" w14:textId="241CC264" w:rsidR="000C39C9" w:rsidRPr="00E65686" w:rsidRDefault="00C859E8">
            <w:pPr>
              <w:spacing w:line="240" w:lineRule="auto"/>
              <w:ind w:left="144" w:right="144"/>
              <w:jc w:val="center"/>
              <w:rPr>
                <w:rFonts w:cs="Arial"/>
                <w:sz w:val="18"/>
                <w:szCs w:val="18"/>
                <w:lang w:val="tr-TR"/>
              </w:rPr>
            </w:pPr>
            <w:r w:rsidRPr="00E65686">
              <w:rPr>
                <w:rFonts w:cs="Arial"/>
                <w:sz w:val="18"/>
                <w:szCs w:val="18"/>
                <w:lang w:val="tr-TR"/>
              </w:rPr>
              <w:t>Hafif</w:t>
            </w:r>
          </w:p>
        </w:tc>
        <w:tc>
          <w:tcPr>
            <w:tcW w:w="843" w:type="pct"/>
            <w:tcBorders>
              <w:top w:val="single" w:sz="6" w:space="0" w:color="666F74"/>
              <w:left w:val="single" w:sz="6" w:space="0" w:color="666F74"/>
              <w:bottom w:val="single" w:sz="6" w:space="0" w:color="666F74"/>
              <w:right w:val="single" w:sz="6" w:space="0" w:color="666F74"/>
            </w:tcBorders>
            <w:shd w:val="clear" w:color="auto" w:fill="FFC000"/>
            <w:vAlign w:val="center"/>
            <w:hideMark/>
          </w:tcPr>
          <w:p w14:paraId="652FFD2B" w14:textId="77777777" w:rsidR="000C39C9" w:rsidRPr="00E65686" w:rsidRDefault="000C39C9">
            <w:pPr>
              <w:spacing w:line="240" w:lineRule="auto"/>
              <w:ind w:left="144" w:right="144"/>
              <w:jc w:val="center"/>
              <w:rPr>
                <w:rFonts w:cs="Arial"/>
                <w:sz w:val="18"/>
                <w:szCs w:val="18"/>
                <w:lang w:val="tr-TR"/>
              </w:rPr>
            </w:pPr>
            <w:r w:rsidRPr="00E65686">
              <w:rPr>
                <w:rFonts w:cs="Arial"/>
                <w:sz w:val="18"/>
                <w:szCs w:val="18"/>
                <w:lang w:val="tr-TR"/>
              </w:rPr>
              <w:t>Orta</w:t>
            </w:r>
          </w:p>
        </w:tc>
        <w:tc>
          <w:tcPr>
            <w:tcW w:w="883" w:type="pct"/>
            <w:tcBorders>
              <w:top w:val="single" w:sz="6" w:space="0" w:color="666F74"/>
              <w:left w:val="single" w:sz="6" w:space="0" w:color="666F74"/>
              <w:bottom w:val="single" w:sz="6" w:space="0" w:color="666F74"/>
              <w:right w:val="nil"/>
            </w:tcBorders>
            <w:shd w:val="clear" w:color="auto" w:fill="FF0000"/>
            <w:vAlign w:val="center"/>
            <w:hideMark/>
          </w:tcPr>
          <w:p w14:paraId="7D104504" w14:textId="5AF8FBB7" w:rsidR="000C39C9" w:rsidRPr="00E65686" w:rsidRDefault="00C859E8">
            <w:pPr>
              <w:spacing w:line="240" w:lineRule="auto"/>
              <w:ind w:left="144" w:right="144"/>
              <w:jc w:val="center"/>
              <w:rPr>
                <w:rFonts w:cs="Arial"/>
                <w:sz w:val="18"/>
                <w:szCs w:val="18"/>
                <w:lang w:val="tr-TR"/>
              </w:rPr>
            </w:pPr>
            <w:r w:rsidRPr="00E65686">
              <w:rPr>
                <w:rFonts w:cs="Arial"/>
                <w:sz w:val="18"/>
                <w:szCs w:val="18"/>
                <w:lang w:val="tr-TR"/>
              </w:rPr>
              <w:t>Ciddi</w:t>
            </w:r>
          </w:p>
        </w:tc>
      </w:tr>
      <w:tr w:rsidR="000C39C9" w:rsidRPr="00E65686" w14:paraId="5904475E" w14:textId="77777777">
        <w:trPr>
          <w:trHeight w:val="611"/>
        </w:trPr>
        <w:tc>
          <w:tcPr>
            <w:tcW w:w="1339" w:type="pct"/>
            <w:tcBorders>
              <w:top w:val="single" w:sz="6" w:space="0" w:color="666F74"/>
              <w:left w:val="nil"/>
              <w:bottom w:val="single" w:sz="6" w:space="0" w:color="666F74"/>
              <w:right w:val="single" w:sz="6" w:space="0" w:color="666F74"/>
            </w:tcBorders>
            <w:vAlign w:val="center"/>
            <w:hideMark/>
          </w:tcPr>
          <w:p w14:paraId="231C4570" w14:textId="77777777" w:rsidR="000C39C9" w:rsidRPr="00E65686" w:rsidRDefault="000C39C9">
            <w:pPr>
              <w:spacing w:line="240" w:lineRule="auto"/>
              <w:jc w:val="center"/>
              <w:rPr>
                <w:rFonts w:cs="Arial"/>
                <w:b/>
                <w:sz w:val="18"/>
                <w:szCs w:val="18"/>
                <w:lang w:val="tr-TR"/>
              </w:rPr>
            </w:pPr>
            <w:r w:rsidRPr="00E65686">
              <w:rPr>
                <w:rFonts w:cs="Arial"/>
                <w:b/>
                <w:sz w:val="18"/>
                <w:szCs w:val="18"/>
                <w:lang w:val="tr-TR"/>
              </w:rPr>
              <w:t>Yüksek</w:t>
            </w:r>
          </w:p>
        </w:tc>
        <w:tc>
          <w:tcPr>
            <w:tcW w:w="893" w:type="pct"/>
            <w:tcBorders>
              <w:top w:val="single" w:sz="6" w:space="0" w:color="666F74"/>
              <w:left w:val="single" w:sz="6" w:space="0" w:color="666F74"/>
              <w:bottom w:val="single" w:sz="6" w:space="0" w:color="666F74"/>
              <w:right w:val="single" w:sz="6" w:space="0" w:color="666F74"/>
            </w:tcBorders>
            <w:shd w:val="clear" w:color="auto" w:fill="F2F2F2" w:themeFill="background1" w:themeFillShade="F2"/>
            <w:vAlign w:val="center"/>
            <w:hideMark/>
          </w:tcPr>
          <w:p w14:paraId="0EA08EAA" w14:textId="77777777" w:rsidR="000C39C9" w:rsidRPr="00E65686" w:rsidRDefault="000C39C9">
            <w:pPr>
              <w:spacing w:line="240" w:lineRule="auto"/>
              <w:ind w:left="144" w:right="144"/>
              <w:jc w:val="center"/>
              <w:rPr>
                <w:rFonts w:cs="Arial"/>
                <w:sz w:val="18"/>
                <w:szCs w:val="18"/>
                <w:lang w:val="tr-TR"/>
              </w:rPr>
            </w:pPr>
            <w:r w:rsidRPr="00E65686">
              <w:rPr>
                <w:rFonts w:cs="Arial"/>
                <w:sz w:val="18"/>
                <w:szCs w:val="18"/>
                <w:lang w:val="tr-TR"/>
              </w:rPr>
              <w:t>Önemsiz</w:t>
            </w:r>
          </w:p>
        </w:tc>
        <w:tc>
          <w:tcPr>
            <w:tcW w:w="1042" w:type="pct"/>
            <w:tcBorders>
              <w:top w:val="single" w:sz="6" w:space="0" w:color="666F74"/>
              <w:left w:val="single" w:sz="6" w:space="0" w:color="666F74"/>
              <w:bottom w:val="single" w:sz="6" w:space="0" w:color="666F74"/>
              <w:right w:val="single" w:sz="6" w:space="0" w:color="666F74"/>
            </w:tcBorders>
            <w:shd w:val="clear" w:color="auto" w:fill="FFC000"/>
            <w:vAlign w:val="center"/>
            <w:hideMark/>
          </w:tcPr>
          <w:p w14:paraId="408DD358" w14:textId="77777777" w:rsidR="000C39C9" w:rsidRPr="00E65686" w:rsidRDefault="000C39C9">
            <w:pPr>
              <w:spacing w:line="240" w:lineRule="auto"/>
              <w:ind w:left="144" w:right="144"/>
              <w:jc w:val="center"/>
              <w:rPr>
                <w:rFonts w:cs="Arial"/>
                <w:sz w:val="18"/>
                <w:szCs w:val="18"/>
                <w:lang w:val="tr-TR"/>
              </w:rPr>
            </w:pPr>
            <w:r w:rsidRPr="00E65686">
              <w:rPr>
                <w:rFonts w:cs="Arial"/>
                <w:sz w:val="18"/>
                <w:szCs w:val="18"/>
                <w:lang w:val="tr-TR"/>
              </w:rPr>
              <w:t>Orta</w:t>
            </w:r>
          </w:p>
        </w:tc>
        <w:tc>
          <w:tcPr>
            <w:tcW w:w="843" w:type="pct"/>
            <w:tcBorders>
              <w:top w:val="single" w:sz="6" w:space="0" w:color="666F74"/>
              <w:left w:val="single" w:sz="6" w:space="0" w:color="666F74"/>
              <w:bottom w:val="single" w:sz="6" w:space="0" w:color="666F74"/>
              <w:right w:val="single" w:sz="6" w:space="0" w:color="666F74"/>
            </w:tcBorders>
            <w:shd w:val="clear" w:color="auto" w:fill="FF0000"/>
            <w:vAlign w:val="center"/>
            <w:hideMark/>
          </w:tcPr>
          <w:p w14:paraId="1BF1AAAB" w14:textId="10107F33" w:rsidR="000C39C9" w:rsidRPr="00E65686" w:rsidRDefault="00C859E8">
            <w:pPr>
              <w:spacing w:line="240" w:lineRule="auto"/>
              <w:ind w:left="144" w:right="144"/>
              <w:jc w:val="center"/>
              <w:rPr>
                <w:rFonts w:cs="Arial"/>
                <w:sz w:val="18"/>
                <w:szCs w:val="18"/>
                <w:lang w:val="tr-TR"/>
              </w:rPr>
            </w:pPr>
            <w:r w:rsidRPr="00E65686">
              <w:rPr>
                <w:rFonts w:cs="Arial"/>
                <w:sz w:val="18"/>
                <w:szCs w:val="18"/>
                <w:lang w:val="tr-TR"/>
              </w:rPr>
              <w:t>Ciddi</w:t>
            </w:r>
          </w:p>
        </w:tc>
        <w:tc>
          <w:tcPr>
            <w:tcW w:w="883" w:type="pct"/>
            <w:tcBorders>
              <w:top w:val="single" w:sz="6" w:space="0" w:color="666F74"/>
              <w:left w:val="single" w:sz="6" w:space="0" w:color="666F74"/>
              <w:bottom w:val="single" w:sz="6" w:space="0" w:color="666F74"/>
              <w:right w:val="nil"/>
            </w:tcBorders>
            <w:shd w:val="clear" w:color="auto" w:fill="C00000"/>
            <w:vAlign w:val="center"/>
            <w:hideMark/>
          </w:tcPr>
          <w:p w14:paraId="212D117A" w14:textId="77777777" w:rsidR="000C39C9" w:rsidRPr="00E65686" w:rsidRDefault="000C39C9">
            <w:pPr>
              <w:spacing w:line="240" w:lineRule="auto"/>
              <w:ind w:left="144" w:right="144"/>
              <w:jc w:val="center"/>
              <w:rPr>
                <w:rFonts w:cs="Arial"/>
                <w:sz w:val="18"/>
                <w:szCs w:val="18"/>
                <w:lang w:val="tr-TR"/>
              </w:rPr>
            </w:pPr>
            <w:r w:rsidRPr="00E65686">
              <w:rPr>
                <w:rFonts w:cs="Arial"/>
                <w:sz w:val="18"/>
                <w:szCs w:val="18"/>
                <w:lang w:val="tr-TR"/>
              </w:rPr>
              <w:t>Kritik</w:t>
            </w:r>
          </w:p>
        </w:tc>
      </w:tr>
    </w:tbl>
    <w:p w14:paraId="2EE41073" w14:textId="77777777" w:rsidR="000C39C9" w:rsidRPr="00E65686" w:rsidRDefault="000C39C9" w:rsidP="007E6BC7">
      <w:pPr>
        <w:pStyle w:val="BodyText"/>
        <w:jc w:val="both"/>
        <w:rPr>
          <w:lang w:val="tr-TR"/>
        </w:rPr>
      </w:pPr>
    </w:p>
    <w:p w14:paraId="3D7BA98C" w14:textId="3AC682F4" w:rsidR="007E6BC7" w:rsidRPr="00E65686" w:rsidRDefault="007E6BC7" w:rsidP="007E6BC7">
      <w:pPr>
        <w:pStyle w:val="BodyText"/>
        <w:jc w:val="both"/>
        <w:rPr>
          <w:lang w:val="tr-TR"/>
        </w:rPr>
      </w:pPr>
      <w:r w:rsidRPr="00E65686">
        <w:rPr>
          <w:lang w:val="tr-TR"/>
        </w:rPr>
        <w:t>Önemlilik için etki kategorileri</w:t>
      </w:r>
      <w:r w:rsidRPr="00E65686">
        <w:rPr>
          <w:lang w:val="tr-TR"/>
        </w:rPr>
        <w:fldChar w:fldCharType="begin"/>
      </w:r>
      <w:r w:rsidRPr="00E65686">
        <w:rPr>
          <w:lang w:val="tr-TR"/>
        </w:rPr>
        <w:instrText xml:space="preserve"> REF _Ref194679236 \h </w:instrText>
      </w:r>
      <w:r w:rsidR="00E65686">
        <w:rPr>
          <w:lang w:val="tr-TR"/>
        </w:rPr>
        <w:instrText xml:space="preserve"> \* MERGEFORMAT </w:instrText>
      </w:r>
      <w:r w:rsidRPr="00E65686">
        <w:rPr>
          <w:lang w:val="tr-TR"/>
        </w:rPr>
      </w:r>
      <w:r w:rsidRPr="00E65686">
        <w:rPr>
          <w:lang w:val="tr-TR"/>
        </w:rPr>
        <w:fldChar w:fldCharType="separate"/>
      </w:r>
      <w:r w:rsidR="001D64DE" w:rsidRPr="00E65686">
        <w:rPr>
          <w:lang w:val="tr-TR"/>
        </w:rPr>
        <w:t xml:space="preserve"> Tablo </w:t>
      </w:r>
      <w:r w:rsidR="00385070" w:rsidRPr="00E65686">
        <w:rPr>
          <w:lang w:val="tr-TR"/>
        </w:rPr>
        <w:t>4</w:t>
      </w:r>
      <w:r w:rsidR="001D64DE" w:rsidRPr="00E65686">
        <w:rPr>
          <w:lang w:val="tr-TR"/>
        </w:rPr>
        <w:t>-</w:t>
      </w:r>
      <w:r w:rsidR="001D64DE" w:rsidRPr="00E65686">
        <w:rPr>
          <w:noProof/>
          <w:lang w:val="tr-TR"/>
        </w:rPr>
        <w:t>3</w:t>
      </w:r>
      <w:r w:rsidRPr="00E65686">
        <w:rPr>
          <w:lang w:val="tr-TR"/>
        </w:rPr>
        <w:fldChar w:fldCharType="end"/>
      </w:r>
      <w:r w:rsidR="00385070" w:rsidRPr="00E65686">
        <w:rPr>
          <w:lang w:val="tr-TR"/>
        </w:rPr>
        <w:t xml:space="preserve">’te </w:t>
      </w:r>
      <w:r w:rsidRPr="00E65686">
        <w:rPr>
          <w:lang w:val="tr-TR"/>
        </w:rPr>
        <w:t>açıklanmaktadır.</w:t>
      </w:r>
    </w:p>
    <w:p w14:paraId="4C243ABF" w14:textId="571BFD5A" w:rsidR="007E6BC7" w:rsidRPr="00E65686" w:rsidRDefault="00BF55F1" w:rsidP="007E6BC7">
      <w:pPr>
        <w:pStyle w:val="Caption"/>
        <w:jc w:val="both"/>
        <w:rPr>
          <w:lang w:val="tr-TR"/>
        </w:rPr>
      </w:pPr>
      <w:bookmarkStart w:id="52" w:name="_Ref194679236"/>
      <w:bookmarkStart w:id="53" w:name="_Toc197080866"/>
      <w:bookmarkStart w:id="54" w:name="_Toc212987387"/>
      <w:r w:rsidRPr="00E65686">
        <w:rPr>
          <w:lang w:val="tr-TR"/>
        </w:rPr>
        <w:t>Tablo 4</w:t>
      </w:r>
      <w:r w:rsidR="007E6BC7" w:rsidRPr="00E65686">
        <w:rPr>
          <w:lang w:val="tr-TR"/>
        </w:rPr>
        <w:t>-</w:t>
      </w:r>
      <w:r w:rsidR="002E3ECD" w:rsidRPr="00E65686">
        <w:rPr>
          <w:lang w:val="tr-TR"/>
        </w:rPr>
        <w:fldChar w:fldCharType="begin"/>
      </w:r>
      <w:r w:rsidR="002E3ECD" w:rsidRPr="00E65686">
        <w:rPr>
          <w:lang w:val="tr-TR"/>
        </w:rPr>
        <w:instrText xml:space="preserve"> SEQ Table \* ARABIC \s 1 </w:instrText>
      </w:r>
      <w:r w:rsidR="002E3ECD" w:rsidRPr="00E65686">
        <w:rPr>
          <w:lang w:val="tr-TR"/>
        </w:rPr>
        <w:fldChar w:fldCharType="separate"/>
      </w:r>
      <w:r w:rsidR="001D64DE" w:rsidRPr="00E65686">
        <w:rPr>
          <w:noProof/>
          <w:lang w:val="tr-TR"/>
        </w:rPr>
        <w:t>3</w:t>
      </w:r>
      <w:r w:rsidR="002E3ECD" w:rsidRPr="00E65686">
        <w:rPr>
          <w:lang w:val="tr-TR"/>
        </w:rPr>
        <w:fldChar w:fldCharType="end"/>
      </w:r>
      <w:bookmarkEnd w:id="52"/>
      <w:r w:rsidR="007E6BC7" w:rsidRPr="00E65686">
        <w:rPr>
          <w:lang w:val="tr-TR"/>
        </w:rPr>
        <w:t xml:space="preserve"> tablosu Etki önem kategorileri</w:t>
      </w:r>
      <w:bookmarkEnd w:id="53"/>
      <w:bookmarkEnd w:id="54"/>
    </w:p>
    <w:tbl>
      <w:tblPr>
        <w:tblStyle w:val="TableGrid"/>
        <w:tblW w:w="0" w:type="auto"/>
        <w:tblInd w:w="0" w:type="dxa"/>
        <w:tblLook w:val="04A0" w:firstRow="1" w:lastRow="0" w:firstColumn="1" w:lastColumn="0" w:noHBand="0" w:noVBand="1"/>
      </w:tblPr>
      <w:tblGrid>
        <w:gridCol w:w="1575"/>
        <w:gridCol w:w="7717"/>
      </w:tblGrid>
      <w:tr w:rsidR="007E6BC7" w:rsidRPr="00E65686" w14:paraId="40AB96EF" w14:textId="77777777" w:rsidTr="008B20CB">
        <w:trPr>
          <w:tblHeader/>
        </w:trPr>
        <w:tc>
          <w:tcPr>
            <w:tcW w:w="1575" w:type="dxa"/>
            <w:tcBorders>
              <w:bottom w:val="single" w:sz="4" w:space="0" w:color="B7B2AA" w:themeColor="accent5"/>
              <w:right w:val="single" w:sz="4" w:space="0" w:color="B7B2AA" w:themeColor="accent5"/>
            </w:tcBorders>
            <w:shd w:val="clear" w:color="auto" w:fill="D1DDD3" w:themeFill="text2"/>
            <w:vAlign w:val="center"/>
          </w:tcPr>
          <w:p w14:paraId="24EE97E4" w14:textId="77777777" w:rsidR="007E6BC7" w:rsidRPr="00E65686" w:rsidRDefault="007E6BC7">
            <w:pPr>
              <w:pStyle w:val="BodyText"/>
              <w:jc w:val="both"/>
              <w:rPr>
                <w:b/>
                <w:bCs/>
                <w:lang w:val="tr-TR"/>
              </w:rPr>
            </w:pPr>
            <w:r w:rsidRPr="00E65686">
              <w:rPr>
                <w:b/>
                <w:bCs/>
                <w:lang w:val="tr-TR"/>
              </w:rPr>
              <w:t>Etki Önem</w:t>
            </w:r>
          </w:p>
        </w:tc>
        <w:tc>
          <w:tcPr>
            <w:tcW w:w="7717" w:type="dxa"/>
            <w:tcBorders>
              <w:left w:val="single" w:sz="4" w:space="0" w:color="B7B2AA" w:themeColor="accent5"/>
            </w:tcBorders>
            <w:shd w:val="clear" w:color="auto" w:fill="D1DDD3" w:themeFill="text2"/>
            <w:vAlign w:val="center"/>
          </w:tcPr>
          <w:p w14:paraId="7045CBE2" w14:textId="77777777" w:rsidR="007E6BC7" w:rsidRPr="00E65686" w:rsidRDefault="007E6BC7">
            <w:pPr>
              <w:pStyle w:val="BodyText"/>
              <w:jc w:val="both"/>
              <w:rPr>
                <w:b/>
                <w:bCs/>
                <w:lang w:val="tr-TR"/>
              </w:rPr>
            </w:pPr>
            <w:r w:rsidRPr="00E65686">
              <w:rPr>
                <w:b/>
                <w:bCs/>
                <w:lang w:val="tr-TR"/>
              </w:rPr>
              <w:t>Açıklama ve olası sonuçlar</w:t>
            </w:r>
          </w:p>
        </w:tc>
      </w:tr>
      <w:tr w:rsidR="007E6BC7" w:rsidRPr="00627730" w14:paraId="001355E9" w14:textId="77777777" w:rsidTr="008B20CB">
        <w:tc>
          <w:tcPr>
            <w:tcW w:w="1575" w:type="dxa"/>
            <w:tcBorders>
              <w:top w:val="single" w:sz="4" w:space="0" w:color="B7B2AA" w:themeColor="accent5"/>
              <w:bottom w:val="single" w:sz="4" w:space="0" w:color="B7B2AA" w:themeColor="accent5"/>
              <w:right w:val="single" w:sz="4" w:space="0" w:color="B7B2AA" w:themeColor="accent5"/>
            </w:tcBorders>
            <w:shd w:val="clear" w:color="auto" w:fill="C00000"/>
            <w:vAlign w:val="center"/>
          </w:tcPr>
          <w:p w14:paraId="11CA3627" w14:textId="77777777" w:rsidR="007E6BC7" w:rsidRPr="00E65686" w:rsidRDefault="007E6BC7">
            <w:pPr>
              <w:pStyle w:val="BodyText"/>
              <w:jc w:val="both"/>
              <w:rPr>
                <w:b/>
                <w:lang w:val="tr-TR"/>
              </w:rPr>
            </w:pPr>
            <w:r w:rsidRPr="00E65686">
              <w:rPr>
                <w:b/>
                <w:lang w:val="tr-TR"/>
              </w:rPr>
              <w:t>Kritik</w:t>
            </w:r>
          </w:p>
        </w:tc>
        <w:tc>
          <w:tcPr>
            <w:tcW w:w="7717" w:type="dxa"/>
            <w:tcBorders>
              <w:left w:val="single" w:sz="4" w:space="0" w:color="B7B2AA" w:themeColor="accent5"/>
              <w:bottom w:val="single" w:sz="4" w:space="0" w:color="B7B2AA" w:themeColor="accent5"/>
            </w:tcBorders>
            <w:vAlign w:val="center"/>
          </w:tcPr>
          <w:p w14:paraId="158C3C27" w14:textId="77777777" w:rsidR="007E6BC7" w:rsidRPr="00E65686" w:rsidRDefault="007E6BC7">
            <w:pPr>
              <w:pStyle w:val="TableBullet1"/>
              <w:ind w:left="360" w:hanging="360"/>
              <w:jc w:val="both"/>
              <w:rPr>
                <w:lang w:val="tr-TR"/>
              </w:rPr>
            </w:pPr>
            <w:r w:rsidRPr="00E65686">
              <w:rPr>
                <w:lang w:val="tr-TR"/>
              </w:rPr>
              <w:t xml:space="preserve">Genellikle kabul edilemez ve ölümcül kusurlu bir etki veya faaliyet ile karakterize edilir. </w:t>
            </w:r>
          </w:p>
          <w:p w14:paraId="3FEC70AC" w14:textId="77777777" w:rsidR="007E6BC7" w:rsidRPr="00E65686" w:rsidRDefault="007E6BC7">
            <w:pPr>
              <w:pStyle w:val="TableBullet1"/>
              <w:ind w:left="360" w:hanging="360"/>
              <w:jc w:val="both"/>
              <w:rPr>
                <w:lang w:val="tr-TR"/>
              </w:rPr>
            </w:pPr>
            <w:r w:rsidRPr="00E65686">
              <w:rPr>
                <w:lang w:val="tr-TR"/>
              </w:rPr>
              <w:t xml:space="preserve">Bu tür etkilerden kaçınılmalıdır ve etkilenen çevresel bileşenin yüksek düzeyde yeri doldurulamaz olması nedeniyle, genellikle telafi/telafi edici hafifletme fırsatları sınırlıdır. </w:t>
            </w:r>
          </w:p>
          <w:p w14:paraId="6CAB3B6A" w14:textId="77777777" w:rsidR="007E6BC7" w:rsidRPr="00E65686" w:rsidRDefault="007E6BC7">
            <w:pPr>
              <w:pStyle w:val="TableBullet1"/>
              <w:ind w:left="360" w:hanging="360"/>
              <w:jc w:val="both"/>
              <w:rPr>
                <w:lang w:val="tr-TR"/>
              </w:rPr>
            </w:pPr>
            <w:r w:rsidRPr="00E65686">
              <w:rPr>
                <w:lang w:val="tr-TR"/>
              </w:rPr>
              <w:t>Önerilen faaliyet yalnızca özel koşullar altında onaylanmalıdır.</w:t>
            </w:r>
          </w:p>
        </w:tc>
      </w:tr>
      <w:tr w:rsidR="007E6BC7" w:rsidRPr="00627730" w14:paraId="040C789E" w14:textId="77777777" w:rsidTr="008B20CB">
        <w:tc>
          <w:tcPr>
            <w:tcW w:w="1575" w:type="dxa"/>
            <w:tcBorders>
              <w:top w:val="single" w:sz="4" w:space="0" w:color="B7B2AA" w:themeColor="accent5"/>
              <w:bottom w:val="single" w:sz="4" w:space="0" w:color="B7B2AA" w:themeColor="accent5"/>
              <w:right w:val="single" w:sz="4" w:space="0" w:color="B7B2AA" w:themeColor="accent5"/>
            </w:tcBorders>
            <w:shd w:val="clear" w:color="auto" w:fill="FF0000"/>
            <w:vAlign w:val="center"/>
          </w:tcPr>
          <w:p w14:paraId="00D37DA0" w14:textId="3B22907C" w:rsidR="007E6BC7" w:rsidRPr="00E65686" w:rsidRDefault="00C859E8">
            <w:pPr>
              <w:pStyle w:val="BodyText"/>
              <w:jc w:val="both"/>
              <w:rPr>
                <w:b/>
                <w:lang w:val="tr-TR"/>
              </w:rPr>
            </w:pPr>
            <w:r w:rsidRPr="00E65686">
              <w:rPr>
                <w:b/>
                <w:lang w:val="tr-TR"/>
              </w:rPr>
              <w:t>Ciddi</w:t>
            </w:r>
          </w:p>
        </w:tc>
        <w:tc>
          <w:tcPr>
            <w:tcW w:w="7717" w:type="dxa"/>
            <w:tcBorders>
              <w:top w:val="single" w:sz="4" w:space="0" w:color="B7B2AA" w:themeColor="accent5"/>
              <w:left w:val="single" w:sz="4" w:space="0" w:color="B7B2AA" w:themeColor="accent5"/>
              <w:bottom w:val="single" w:sz="4" w:space="0" w:color="B7B2AA" w:themeColor="accent5"/>
            </w:tcBorders>
            <w:vAlign w:val="center"/>
          </w:tcPr>
          <w:p w14:paraId="4C871C85" w14:textId="77777777" w:rsidR="007E6BC7" w:rsidRPr="00E65686" w:rsidRDefault="007E6BC7">
            <w:pPr>
              <w:pStyle w:val="TableBullet1"/>
              <w:ind w:left="360" w:hanging="360"/>
              <w:jc w:val="both"/>
              <w:rPr>
                <w:lang w:val="tr-TR"/>
              </w:rPr>
            </w:pPr>
            <w:r w:rsidRPr="00E65686">
              <w:rPr>
                <w:lang w:val="tr-TR"/>
              </w:rPr>
              <w:t>Kabul edilen bir sınır veya standart aşılabilir veya çok değerli/hassas kaynaklar/alıcılar üzerinde büyük ölçekli etkiler meydana gelebilir.</w:t>
            </w:r>
          </w:p>
          <w:p w14:paraId="765E070D" w14:textId="77777777" w:rsidR="007E6BC7" w:rsidRPr="00E65686" w:rsidRDefault="007E6BC7">
            <w:pPr>
              <w:pStyle w:val="TableBullet1"/>
              <w:ind w:left="360" w:hanging="360"/>
              <w:jc w:val="both"/>
              <w:rPr>
                <w:lang w:val="tr-TR"/>
              </w:rPr>
            </w:pPr>
            <w:r w:rsidRPr="00E65686">
              <w:rPr>
                <w:lang w:val="tr-TR"/>
              </w:rPr>
              <w:t xml:space="preserve">Genellikle, kritik öneme sahip (yani yalnızca ulusal veya uluslararası öneme sahip) çevrenin diğer yönlerinde olumlu kazançlarla dengelenmedikçe/telafi edilmedikçe kabul edilemez. </w:t>
            </w:r>
          </w:p>
          <w:p w14:paraId="104185DF" w14:textId="77777777" w:rsidR="007E6BC7" w:rsidRPr="00E65686" w:rsidRDefault="007E6BC7">
            <w:pPr>
              <w:pStyle w:val="TableBullet1"/>
              <w:ind w:left="360" w:hanging="360"/>
              <w:jc w:val="both"/>
              <w:rPr>
                <w:lang w:val="tr-TR"/>
              </w:rPr>
            </w:pPr>
            <w:r w:rsidRPr="00E65686">
              <w:rPr>
                <w:lang w:val="tr-TR"/>
              </w:rPr>
              <w:t xml:space="preserve">Sıkı koşullar ve yüksek düzeyde uyum ve uygulama gereklidir. </w:t>
            </w:r>
          </w:p>
          <w:p w14:paraId="3CB97123" w14:textId="77777777" w:rsidR="007E6BC7" w:rsidRPr="00E65686" w:rsidRDefault="007E6BC7">
            <w:pPr>
              <w:pStyle w:val="TableBullet1"/>
              <w:ind w:left="360" w:hanging="360"/>
              <w:jc w:val="both"/>
              <w:rPr>
                <w:lang w:val="tr-TR"/>
              </w:rPr>
            </w:pPr>
            <w:r w:rsidRPr="00E65686">
              <w:rPr>
                <w:lang w:val="tr-TR"/>
              </w:rPr>
              <w:t xml:space="preserve">Potansiyel etki, önerilen faaliyetle ilgili karara güçlü bir şekilde etki edecektir ve bu nedenle, ilgili ekolojik riskleri haklı çıkarmak için projenin açık ve kanıtlanmış bir gerekliliği ve arzu edilirliği sunulmalıdır.  </w:t>
            </w:r>
          </w:p>
          <w:p w14:paraId="31361D3D" w14:textId="77777777" w:rsidR="007E6BC7" w:rsidRPr="00E65686" w:rsidRDefault="007E6BC7">
            <w:pPr>
              <w:pStyle w:val="TableBullet1"/>
              <w:ind w:left="360" w:hanging="360"/>
              <w:jc w:val="both"/>
              <w:rPr>
                <w:lang w:val="tr-TR"/>
              </w:rPr>
            </w:pPr>
            <w:r w:rsidRPr="00E65686">
              <w:rPr>
                <w:lang w:val="tr-TR"/>
              </w:rPr>
              <w:t>Nihai olarak, projeye ilişkin bir karar verirken, bu tür olumsuz faktörleri, istihdam fırsatlarının yaratılması gibi projenin olumlu faktörleriyle karşılaştırmak düzenleyicilerin ve paydaşların görevidir.</w:t>
            </w:r>
          </w:p>
        </w:tc>
      </w:tr>
      <w:tr w:rsidR="007E6BC7" w:rsidRPr="00627730" w14:paraId="157869CC" w14:textId="77777777" w:rsidTr="008B20CB">
        <w:tc>
          <w:tcPr>
            <w:tcW w:w="1575" w:type="dxa"/>
            <w:tcBorders>
              <w:top w:val="single" w:sz="4" w:space="0" w:color="B7B2AA" w:themeColor="accent5"/>
              <w:bottom w:val="single" w:sz="4" w:space="0" w:color="B7B2AA" w:themeColor="accent5"/>
              <w:right w:val="single" w:sz="4" w:space="0" w:color="B7B2AA" w:themeColor="accent5"/>
            </w:tcBorders>
            <w:shd w:val="clear" w:color="auto" w:fill="FFC000"/>
            <w:vAlign w:val="center"/>
          </w:tcPr>
          <w:p w14:paraId="6D7BF580" w14:textId="77777777" w:rsidR="007E6BC7" w:rsidRPr="00E65686" w:rsidRDefault="007E6BC7">
            <w:pPr>
              <w:pStyle w:val="BodyText"/>
              <w:jc w:val="both"/>
              <w:rPr>
                <w:b/>
                <w:lang w:val="tr-TR"/>
              </w:rPr>
            </w:pPr>
            <w:r w:rsidRPr="00E65686">
              <w:rPr>
                <w:b/>
                <w:lang w:val="tr-TR"/>
              </w:rPr>
              <w:t>Orta</w:t>
            </w:r>
          </w:p>
        </w:tc>
        <w:tc>
          <w:tcPr>
            <w:tcW w:w="7717" w:type="dxa"/>
            <w:tcBorders>
              <w:top w:val="single" w:sz="4" w:space="0" w:color="B7B2AA" w:themeColor="accent5"/>
              <w:left w:val="single" w:sz="4" w:space="0" w:color="B7B2AA" w:themeColor="accent5"/>
              <w:bottom w:val="single" w:sz="4" w:space="0" w:color="B7B2AA" w:themeColor="accent5"/>
            </w:tcBorders>
            <w:vAlign w:val="center"/>
          </w:tcPr>
          <w:p w14:paraId="478620DE" w14:textId="77777777" w:rsidR="007E6BC7" w:rsidRPr="00E65686" w:rsidRDefault="007E6BC7">
            <w:pPr>
              <w:pStyle w:val="TableBullet1"/>
              <w:ind w:left="360" w:hanging="360"/>
              <w:jc w:val="both"/>
              <w:rPr>
                <w:lang w:val="tr-TR"/>
              </w:rPr>
            </w:pPr>
            <w:r w:rsidRPr="00E65686">
              <w:rPr>
                <w:lang w:val="tr-TR"/>
              </w:rPr>
              <w:t>Etki önemli olabilir, ancak etki kabul edilebilir sınırlar ve standartlar içinde kalacak şekilde sıkı koşullar ve yüksek düzeyde uyum ve uygulama sağlanması koşuluyla kabul edilebilir.</w:t>
            </w:r>
          </w:p>
          <w:p w14:paraId="7FA7B7BE" w14:textId="77777777" w:rsidR="007E6BC7" w:rsidRPr="00E65686" w:rsidRDefault="007E6BC7">
            <w:pPr>
              <w:pStyle w:val="TableBullet1"/>
              <w:ind w:left="360" w:hanging="360"/>
              <w:jc w:val="both"/>
              <w:rPr>
                <w:lang w:val="tr-TR"/>
              </w:rPr>
            </w:pPr>
            <w:r w:rsidRPr="00E65686">
              <w:rPr>
                <w:lang w:val="tr-TR"/>
              </w:rPr>
              <w:t>Sıkı hafifletme önlemlerinin başarılı bir şekilde uygulanacağına dair makul şüphe varsa, etki kabul edilemez olarak değerlendirilmelidir.</w:t>
            </w:r>
          </w:p>
          <w:p w14:paraId="6040DEB8" w14:textId="77777777" w:rsidR="007E6BC7" w:rsidRPr="00E65686" w:rsidRDefault="007E6BC7">
            <w:pPr>
              <w:pStyle w:val="TableBullet1"/>
              <w:ind w:left="360" w:hanging="360"/>
              <w:jc w:val="both"/>
              <w:rPr>
                <w:lang w:val="tr-TR"/>
              </w:rPr>
            </w:pPr>
            <w:r w:rsidRPr="00E65686">
              <w:rPr>
                <w:lang w:val="tr-TR"/>
              </w:rPr>
              <w:t>Orta düzeydeki etkilerde, etkinin makul olarak uygulanabilir en düşük düzeye indirildiğinin gösterilmesi önemlidir.</w:t>
            </w:r>
          </w:p>
          <w:p w14:paraId="33AD2BDC" w14:textId="77777777" w:rsidR="007E6BC7" w:rsidRPr="00E65686" w:rsidRDefault="007E6BC7">
            <w:pPr>
              <w:pStyle w:val="TableBullet1"/>
              <w:ind w:left="360" w:hanging="360"/>
              <w:jc w:val="both"/>
              <w:rPr>
                <w:lang w:val="tr-TR"/>
              </w:rPr>
            </w:pPr>
            <w:r w:rsidRPr="00E65686">
              <w:rPr>
                <w:lang w:val="tr-TR"/>
              </w:rPr>
              <w:t>Potansiyel etki, önerilen faaliyetle ilgili kararı etkilemelidir ve riskleri haklı çıkarmak için projenin açık ve kanıtlanmış bir ihtiyaç ve arzu edilebilirliği olmalıdır.</w:t>
            </w:r>
          </w:p>
        </w:tc>
      </w:tr>
      <w:tr w:rsidR="007E6BC7" w:rsidRPr="00627730" w14:paraId="0B121F1B" w14:textId="77777777" w:rsidTr="008B20CB">
        <w:tc>
          <w:tcPr>
            <w:tcW w:w="1575" w:type="dxa"/>
            <w:tcBorders>
              <w:top w:val="single" w:sz="4" w:space="0" w:color="B7B2AA" w:themeColor="accent5"/>
              <w:right w:val="single" w:sz="4" w:space="0" w:color="B7B2AA" w:themeColor="accent5"/>
            </w:tcBorders>
            <w:shd w:val="clear" w:color="auto" w:fill="FFFF00"/>
            <w:vAlign w:val="center"/>
          </w:tcPr>
          <w:p w14:paraId="477F668A" w14:textId="03479113" w:rsidR="007E6BC7" w:rsidRPr="00E65686" w:rsidRDefault="00C859E8">
            <w:pPr>
              <w:pStyle w:val="BodyText"/>
              <w:jc w:val="both"/>
              <w:rPr>
                <w:b/>
                <w:lang w:val="tr-TR"/>
              </w:rPr>
            </w:pPr>
            <w:r w:rsidRPr="00E65686">
              <w:rPr>
                <w:b/>
                <w:lang w:val="tr-TR"/>
              </w:rPr>
              <w:t>Hafif</w:t>
            </w:r>
          </w:p>
        </w:tc>
        <w:tc>
          <w:tcPr>
            <w:tcW w:w="7717" w:type="dxa"/>
            <w:tcBorders>
              <w:top w:val="single" w:sz="4" w:space="0" w:color="B7B2AA" w:themeColor="accent5"/>
              <w:left w:val="single" w:sz="4" w:space="0" w:color="B7B2AA" w:themeColor="accent5"/>
              <w:bottom w:val="single" w:sz="4" w:space="0" w:color="B7B2AA" w:themeColor="accent5"/>
            </w:tcBorders>
            <w:vAlign w:val="center"/>
          </w:tcPr>
          <w:p w14:paraId="7D8D9525" w14:textId="16C30924" w:rsidR="007E6BC7" w:rsidRPr="00E65686" w:rsidRDefault="002A1D7D">
            <w:pPr>
              <w:pStyle w:val="TableBullet1"/>
              <w:ind w:left="360" w:hanging="360"/>
              <w:jc w:val="both"/>
              <w:rPr>
                <w:lang w:val="tr-TR"/>
              </w:rPr>
            </w:pPr>
            <w:r w:rsidRPr="00E65686">
              <w:rPr>
                <w:lang w:val="tr-TR"/>
              </w:rPr>
              <w:t>Hafif</w:t>
            </w:r>
            <w:r w:rsidR="007E6BC7" w:rsidRPr="00E65686">
              <w:rPr>
                <w:lang w:val="tr-TR"/>
              </w:rPr>
              <w:t xml:space="preserve"> öneme sahip bir etki, bir etkinin yaşanacağı, ancak etkinin büyüklüğünün yeterince küçük olduğu (azaltma önlemleri alınmış olsun veya olmasın) ve </w:t>
            </w:r>
            <w:r w:rsidR="007E6BC7" w:rsidRPr="00E65686">
              <w:rPr>
                <w:lang w:val="tr-TR"/>
              </w:rPr>
              <w:lastRenderedPageBreak/>
              <w:t>kabul edilen standartlar içinde kalacağı ve/veya alıcının duyarlılığının/değerinin düşük olduğu bir etkidir.</w:t>
            </w:r>
          </w:p>
          <w:p w14:paraId="3B9FA48D" w14:textId="77777777" w:rsidR="007E6BC7" w:rsidRPr="00E65686" w:rsidRDefault="007E6BC7">
            <w:pPr>
              <w:pStyle w:val="TableBullet1"/>
              <w:ind w:left="360" w:hanging="360"/>
              <w:jc w:val="both"/>
              <w:rPr>
                <w:lang w:val="tr-TR"/>
              </w:rPr>
            </w:pPr>
            <w:r w:rsidRPr="00E65686">
              <w:rPr>
                <w:lang w:val="tr-TR"/>
              </w:rPr>
              <w:t xml:space="preserve">Genellikle, genel hafifletme önlemleri uygulandığı ve rutin denetimler yapıldığı takdirde, orta-düşük ila orta düzeyde risklerle kabul edilebilir. </w:t>
            </w:r>
          </w:p>
          <w:p w14:paraId="767895A7" w14:textId="77777777" w:rsidR="007E6BC7" w:rsidRPr="00E65686" w:rsidRDefault="007E6BC7">
            <w:pPr>
              <w:pStyle w:val="TableBullet1"/>
              <w:ind w:left="360" w:hanging="360"/>
              <w:jc w:val="both"/>
              <w:rPr>
                <w:lang w:val="tr-TR"/>
              </w:rPr>
            </w:pPr>
            <w:r w:rsidRPr="00E65686">
              <w:rPr>
                <w:lang w:val="tr-TR"/>
              </w:rPr>
              <w:t>Potansiyel etki, önerilen faaliyetle ilgili karar üzerinde anlamlı bir etkiye sahip olmayabilir.</w:t>
            </w:r>
          </w:p>
        </w:tc>
      </w:tr>
      <w:tr w:rsidR="007E6BC7" w:rsidRPr="00E65686" w14:paraId="2189BD24" w14:textId="77777777" w:rsidTr="008B20CB">
        <w:tc>
          <w:tcPr>
            <w:tcW w:w="1575" w:type="dxa"/>
            <w:tcBorders>
              <w:top w:val="single" w:sz="4" w:space="0" w:color="B7B2AA" w:themeColor="accent5"/>
              <w:right w:val="single" w:sz="4" w:space="0" w:color="B7B2AA" w:themeColor="accent5"/>
            </w:tcBorders>
            <w:shd w:val="clear" w:color="auto" w:fill="D9D9D9" w:themeFill="background1" w:themeFillShade="D9"/>
            <w:vAlign w:val="center"/>
          </w:tcPr>
          <w:p w14:paraId="514016F7" w14:textId="77777777" w:rsidR="007E6BC7" w:rsidRPr="00E65686" w:rsidRDefault="007E6BC7">
            <w:pPr>
              <w:pStyle w:val="BodyText"/>
              <w:jc w:val="both"/>
              <w:rPr>
                <w:b/>
                <w:lang w:val="tr-TR"/>
              </w:rPr>
            </w:pPr>
            <w:r w:rsidRPr="00E65686">
              <w:rPr>
                <w:b/>
                <w:lang w:val="tr-TR"/>
              </w:rPr>
              <w:lastRenderedPageBreak/>
              <w:t>Önemsiz</w:t>
            </w:r>
          </w:p>
        </w:tc>
        <w:tc>
          <w:tcPr>
            <w:tcW w:w="7717" w:type="dxa"/>
            <w:tcBorders>
              <w:top w:val="single" w:sz="4" w:space="0" w:color="B7B2AA" w:themeColor="accent5"/>
              <w:left w:val="single" w:sz="4" w:space="0" w:color="B7B2AA" w:themeColor="accent5"/>
            </w:tcBorders>
            <w:vAlign w:val="center"/>
          </w:tcPr>
          <w:p w14:paraId="22BDD880" w14:textId="77777777" w:rsidR="007E6BC7" w:rsidRPr="00E65686" w:rsidRDefault="007E6BC7">
            <w:pPr>
              <w:pStyle w:val="TableBullet1"/>
              <w:ind w:left="360" w:hanging="360"/>
              <w:jc w:val="both"/>
              <w:rPr>
                <w:lang w:val="tr-TR"/>
              </w:rPr>
            </w:pPr>
            <w:r w:rsidRPr="00E65686">
              <w:rPr>
                <w:lang w:val="tr-TR"/>
              </w:rPr>
              <w:t>Önemsiz öneme sahip bir etki (veya önemsiz bir etki), bir kaynağın veya alıcının belirli bir faaliyetten hiçbir şekilde etkilenmeyeceği veya öngörülen etkinin "önemsiz" veya "algılanamaz" olduğu veya doğal arka plan varyasyonlarından ayırt edilemeyeceği durumdur.</w:t>
            </w:r>
          </w:p>
          <w:p w14:paraId="68276703" w14:textId="77777777" w:rsidR="007E6BC7" w:rsidRPr="00E65686" w:rsidRDefault="007E6BC7">
            <w:pPr>
              <w:pStyle w:val="TableBullet1"/>
              <w:ind w:left="360" w:hanging="360"/>
              <w:jc w:val="both"/>
              <w:rPr>
                <w:lang w:val="tr-TR"/>
              </w:rPr>
            </w:pPr>
            <w:r w:rsidRPr="00E65686">
              <w:rPr>
                <w:lang w:val="tr-TR"/>
              </w:rPr>
              <w:t xml:space="preserve">Önerilen faaliyetle ilgili kararda anlamlı bir etkisi olmamalıdır. </w:t>
            </w:r>
          </w:p>
          <w:p w14:paraId="4AA7C6FD" w14:textId="77777777" w:rsidR="007E6BC7" w:rsidRPr="00E65686" w:rsidRDefault="007E6BC7">
            <w:pPr>
              <w:pStyle w:val="TableBullet1"/>
              <w:ind w:left="360" w:hanging="360"/>
              <w:jc w:val="both"/>
              <w:rPr>
                <w:lang w:val="tr-TR"/>
              </w:rPr>
            </w:pPr>
            <w:r w:rsidRPr="00E65686">
              <w:rPr>
                <w:lang w:val="tr-TR"/>
              </w:rPr>
              <w:t>Temel özen yükümlülüğü sağlanmalıdır.</w:t>
            </w:r>
          </w:p>
        </w:tc>
      </w:tr>
    </w:tbl>
    <w:p w14:paraId="3C29D0C4" w14:textId="77777777" w:rsidR="007E6BC7" w:rsidRPr="00E65686" w:rsidRDefault="007E6BC7" w:rsidP="007E6BC7">
      <w:pPr>
        <w:pStyle w:val="BodyText"/>
        <w:rPr>
          <w:lang w:val="tr-TR"/>
        </w:rPr>
      </w:pPr>
    </w:p>
    <w:p w14:paraId="4083DBC7" w14:textId="6C9A94F8" w:rsidR="009F7E43" w:rsidRPr="00E65686" w:rsidRDefault="00B40F66" w:rsidP="00C707F7">
      <w:pPr>
        <w:pStyle w:val="BodyText"/>
        <w:jc w:val="both"/>
        <w:rPr>
          <w:lang w:val="tr-TR"/>
        </w:rPr>
      </w:pPr>
      <w:r w:rsidRPr="00E65686">
        <w:rPr>
          <w:lang w:val="tr-TR"/>
        </w:rPr>
        <w:t>ÇSED</w:t>
      </w:r>
      <w:r w:rsidR="00552319" w:rsidRPr="00E65686">
        <w:rPr>
          <w:lang w:val="tr-TR"/>
        </w:rPr>
        <w:t xml:space="preserve"> çalışmalarının </w:t>
      </w:r>
      <w:r w:rsidR="00DA0F15" w:rsidRPr="00E65686">
        <w:rPr>
          <w:lang w:val="tr-TR"/>
        </w:rPr>
        <w:t xml:space="preserve">etki değerlendirme </w:t>
      </w:r>
      <w:r w:rsidR="00552319" w:rsidRPr="00E65686">
        <w:rPr>
          <w:lang w:val="tr-TR"/>
        </w:rPr>
        <w:t>sonuçları</w:t>
      </w:r>
      <w:r w:rsidR="00084231" w:rsidRPr="00E65686">
        <w:rPr>
          <w:lang w:val="tr-TR"/>
        </w:rPr>
        <w:fldChar w:fldCharType="begin"/>
      </w:r>
      <w:r w:rsidR="00084231" w:rsidRPr="00E65686">
        <w:rPr>
          <w:lang w:val="tr-TR"/>
        </w:rPr>
        <w:instrText xml:space="preserve"> REF _Ref212116996 \h </w:instrText>
      </w:r>
      <w:r w:rsidR="00E65686">
        <w:rPr>
          <w:lang w:val="tr-TR"/>
        </w:rPr>
        <w:instrText xml:space="preserve"> \* MERGEFORMAT </w:instrText>
      </w:r>
      <w:r w:rsidR="00084231" w:rsidRPr="00E65686">
        <w:rPr>
          <w:lang w:val="tr-TR"/>
        </w:rPr>
      </w:r>
      <w:r w:rsidR="00084231" w:rsidRPr="00E65686">
        <w:rPr>
          <w:lang w:val="tr-TR"/>
        </w:rPr>
        <w:fldChar w:fldCharType="separate"/>
      </w:r>
      <w:r w:rsidR="001D64DE" w:rsidRPr="00E65686">
        <w:rPr>
          <w:lang w:val="tr-TR"/>
        </w:rPr>
        <w:t xml:space="preserve"> Tablo </w:t>
      </w:r>
      <w:r w:rsidR="00BF55F1" w:rsidRPr="00E65686">
        <w:rPr>
          <w:lang w:val="tr-TR"/>
        </w:rPr>
        <w:t>4</w:t>
      </w:r>
      <w:r w:rsidR="001D64DE" w:rsidRPr="00E65686">
        <w:rPr>
          <w:lang w:val="tr-TR"/>
        </w:rPr>
        <w:t>-</w:t>
      </w:r>
      <w:r w:rsidR="001D64DE" w:rsidRPr="00E65686">
        <w:rPr>
          <w:noProof/>
          <w:lang w:val="tr-TR"/>
        </w:rPr>
        <w:t>4</w:t>
      </w:r>
      <w:r w:rsidR="00084231" w:rsidRPr="00E65686">
        <w:rPr>
          <w:lang w:val="tr-TR"/>
        </w:rPr>
        <w:fldChar w:fldCharType="end"/>
      </w:r>
      <w:r w:rsidR="00385070" w:rsidRPr="00E65686">
        <w:rPr>
          <w:lang w:val="tr-TR"/>
        </w:rPr>
        <w:t>’te</w:t>
      </w:r>
      <w:r w:rsidR="00552319" w:rsidRPr="00E65686">
        <w:rPr>
          <w:lang w:val="tr-TR"/>
        </w:rPr>
        <w:t xml:space="preserve"> özetlenmiştir. Tablo, her bir anahtar alıcı/kaynağın duyarlılığını ve hafifletici önlemlerin uygulanmasının ardından Projenin inşaat, işletme ve </w:t>
      </w:r>
      <w:r w:rsidR="004B2EFA" w:rsidRPr="00E65686">
        <w:rPr>
          <w:lang w:val="tr-TR"/>
        </w:rPr>
        <w:t>kapanış</w:t>
      </w:r>
      <w:r w:rsidR="00552319" w:rsidRPr="00E65686">
        <w:rPr>
          <w:lang w:val="tr-TR"/>
        </w:rPr>
        <w:t xml:space="preserve"> aşamalarında beklenen karşılık gelen kalıntı etki düzeylerini göstermektedir.</w:t>
      </w:r>
    </w:p>
    <w:p w14:paraId="747E3C4B" w14:textId="60953AED" w:rsidR="00084231" w:rsidRPr="00E65686" w:rsidRDefault="00084231" w:rsidP="00C707F7">
      <w:pPr>
        <w:pStyle w:val="Caption"/>
        <w:rPr>
          <w:lang w:val="tr-TR"/>
        </w:rPr>
      </w:pPr>
      <w:bookmarkStart w:id="55" w:name="_Ref212116996"/>
      <w:bookmarkStart w:id="56" w:name="_Toc212987388"/>
      <w:r w:rsidRPr="00E65686">
        <w:rPr>
          <w:lang w:val="tr-TR"/>
        </w:rPr>
        <w:t xml:space="preserve">Tablo </w:t>
      </w:r>
      <w:r w:rsidR="00BF55F1" w:rsidRPr="00E65686">
        <w:rPr>
          <w:lang w:val="tr-TR"/>
        </w:rPr>
        <w:t>4</w:t>
      </w:r>
      <w:r w:rsidRPr="00E65686">
        <w:rPr>
          <w:lang w:val="tr-TR"/>
        </w:rPr>
        <w:t>-</w:t>
      </w:r>
      <w:r w:rsidR="002E3ECD" w:rsidRPr="00E65686">
        <w:rPr>
          <w:lang w:val="tr-TR"/>
        </w:rPr>
        <w:fldChar w:fldCharType="begin"/>
      </w:r>
      <w:r w:rsidR="002E3ECD" w:rsidRPr="00E65686">
        <w:rPr>
          <w:lang w:val="tr-TR"/>
        </w:rPr>
        <w:instrText xml:space="preserve"> SEQ Table \* ARABIC \s 1 </w:instrText>
      </w:r>
      <w:r w:rsidR="002E3ECD" w:rsidRPr="00E65686">
        <w:rPr>
          <w:lang w:val="tr-TR"/>
        </w:rPr>
        <w:fldChar w:fldCharType="separate"/>
      </w:r>
      <w:r w:rsidR="001D64DE" w:rsidRPr="00E65686">
        <w:rPr>
          <w:noProof/>
          <w:lang w:val="tr-TR"/>
        </w:rPr>
        <w:t>4</w:t>
      </w:r>
      <w:r w:rsidR="002E3ECD" w:rsidRPr="00E65686">
        <w:rPr>
          <w:lang w:val="tr-TR"/>
        </w:rPr>
        <w:fldChar w:fldCharType="end"/>
      </w:r>
      <w:bookmarkEnd w:id="55"/>
      <w:r w:rsidRPr="00E65686">
        <w:rPr>
          <w:lang w:val="tr-TR"/>
        </w:rPr>
        <w:t xml:space="preserve"> </w:t>
      </w:r>
      <w:r w:rsidR="00B40F66" w:rsidRPr="00E65686">
        <w:rPr>
          <w:lang w:val="tr-TR"/>
        </w:rPr>
        <w:t>ÇSED</w:t>
      </w:r>
      <w:r w:rsidRPr="00E65686">
        <w:rPr>
          <w:lang w:val="tr-TR"/>
        </w:rPr>
        <w:t>'in etki değerlendirme sonuçları</w:t>
      </w:r>
      <w:bookmarkEnd w:id="56"/>
    </w:p>
    <w:tbl>
      <w:tblPr>
        <w:tblW w:w="9507" w:type="dxa"/>
        <w:tblBorders>
          <w:top w:val="single" w:sz="8" w:space="0" w:color="A3A3A3"/>
          <w:left w:val="single" w:sz="8" w:space="0" w:color="A3A3A3"/>
          <w:bottom w:val="single" w:sz="8" w:space="0" w:color="A3A3A3"/>
          <w:right w:val="single" w:sz="8" w:space="0" w:color="A3A3A3"/>
        </w:tblBorders>
        <w:tblCellMar>
          <w:left w:w="0" w:type="dxa"/>
          <w:right w:w="0" w:type="dxa"/>
        </w:tblCellMar>
        <w:tblLook w:val="04A0" w:firstRow="1" w:lastRow="0" w:firstColumn="1" w:lastColumn="0" w:noHBand="0" w:noVBand="1"/>
        <w:tblCaption w:val=""/>
        <w:tblDescription w:val=""/>
      </w:tblPr>
      <w:tblGrid>
        <w:gridCol w:w="2835"/>
        <w:gridCol w:w="1320"/>
        <w:gridCol w:w="1554"/>
        <w:gridCol w:w="1875"/>
        <w:gridCol w:w="1923"/>
      </w:tblGrid>
      <w:tr w:rsidR="00552319" w:rsidRPr="00E65686" w14:paraId="22804747" w14:textId="77777777" w:rsidTr="007000EF">
        <w:tc>
          <w:tcPr>
            <w:tcW w:w="2835" w:type="dxa"/>
            <w:vMerge w:val="restart"/>
            <w:tcBorders>
              <w:top w:val="single" w:sz="8" w:space="0" w:color="A3A3A3"/>
              <w:left w:val="single" w:sz="8" w:space="0" w:color="A3A3A3"/>
              <w:right w:val="single" w:sz="8" w:space="0" w:color="A3A3A3"/>
            </w:tcBorders>
            <w:shd w:val="clear" w:color="auto" w:fill="D2DED3"/>
            <w:tcMar>
              <w:top w:w="80" w:type="dxa"/>
              <w:left w:w="80" w:type="dxa"/>
              <w:bottom w:w="80" w:type="dxa"/>
              <w:right w:w="80" w:type="dxa"/>
            </w:tcMar>
            <w:hideMark/>
          </w:tcPr>
          <w:p w14:paraId="0847AB47" w14:textId="77777777" w:rsidR="00552319" w:rsidRPr="00E65686" w:rsidRDefault="00552319">
            <w:pPr>
              <w:pStyle w:val="Tabletextleft"/>
              <w:rPr>
                <w:b/>
                <w:szCs w:val="20"/>
                <w:lang w:val="tr-TR"/>
              </w:rPr>
            </w:pPr>
          </w:p>
          <w:p w14:paraId="408286E7" w14:textId="77777777" w:rsidR="00552319" w:rsidRPr="00E65686" w:rsidRDefault="00552319">
            <w:pPr>
              <w:pStyle w:val="Tabletextleft"/>
              <w:rPr>
                <w:b/>
                <w:szCs w:val="20"/>
                <w:lang w:val="tr-TR"/>
              </w:rPr>
            </w:pPr>
            <w:r w:rsidRPr="00E65686">
              <w:rPr>
                <w:b/>
                <w:bCs/>
                <w:szCs w:val="20"/>
                <w:lang w:val="tr-TR"/>
              </w:rPr>
              <w:t>Alıcı/Kaynak</w:t>
            </w:r>
          </w:p>
        </w:tc>
        <w:tc>
          <w:tcPr>
            <w:tcW w:w="1320" w:type="dxa"/>
            <w:vMerge w:val="restart"/>
            <w:tcBorders>
              <w:top w:val="single" w:sz="8" w:space="0" w:color="A3A3A3"/>
              <w:left w:val="single" w:sz="8" w:space="0" w:color="A3A3A3"/>
              <w:right w:val="single" w:sz="8" w:space="0" w:color="A3A3A3"/>
            </w:tcBorders>
            <w:shd w:val="clear" w:color="auto" w:fill="D2DED3"/>
            <w:tcMar>
              <w:top w:w="80" w:type="dxa"/>
              <w:left w:w="80" w:type="dxa"/>
              <w:bottom w:w="80" w:type="dxa"/>
              <w:right w:w="80" w:type="dxa"/>
            </w:tcMar>
            <w:hideMark/>
          </w:tcPr>
          <w:p w14:paraId="6A7E2A07" w14:textId="77777777" w:rsidR="00552319" w:rsidRPr="00E65686" w:rsidRDefault="00552319">
            <w:pPr>
              <w:pStyle w:val="Tabletextleft"/>
              <w:rPr>
                <w:b/>
                <w:szCs w:val="20"/>
                <w:lang w:val="tr-TR"/>
              </w:rPr>
            </w:pPr>
          </w:p>
          <w:p w14:paraId="051F2DC8" w14:textId="77777777" w:rsidR="00552319" w:rsidRPr="00E65686" w:rsidRDefault="00552319">
            <w:pPr>
              <w:pStyle w:val="Tabletextleft"/>
              <w:rPr>
                <w:b/>
                <w:szCs w:val="20"/>
                <w:lang w:val="tr-TR"/>
              </w:rPr>
            </w:pPr>
            <w:r w:rsidRPr="00E65686">
              <w:rPr>
                <w:b/>
                <w:bCs/>
                <w:szCs w:val="20"/>
                <w:lang w:val="tr-TR"/>
              </w:rPr>
              <w:t>Duyarlılık</w:t>
            </w:r>
          </w:p>
        </w:tc>
        <w:tc>
          <w:tcPr>
            <w:tcW w:w="5352" w:type="dxa"/>
            <w:gridSpan w:val="3"/>
            <w:tcBorders>
              <w:top w:val="single" w:sz="8" w:space="0" w:color="A3A3A3"/>
              <w:left w:val="single" w:sz="8" w:space="0" w:color="A3A3A3"/>
              <w:bottom w:val="single" w:sz="8" w:space="0" w:color="A3A3A3"/>
              <w:right w:val="single" w:sz="8" w:space="0" w:color="A3A3A3"/>
            </w:tcBorders>
            <w:shd w:val="clear" w:color="auto" w:fill="D2DED3"/>
            <w:tcMar>
              <w:top w:w="80" w:type="dxa"/>
              <w:left w:w="80" w:type="dxa"/>
              <w:bottom w:w="80" w:type="dxa"/>
              <w:right w:w="80" w:type="dxa"/>
            </w:tcMar>
            <w:hideMark/>
          </w:tcPr>
          <w:p w14:paraId="182BFFF7" w14:textId="77777777" w:rsidR="00552319" w:rsidRPr="00E65686" w:rsidRDefault="00552319">
            <w:pPr>
              <w:pStyle w:val="Tabletextleft"/>
              <w:rPr>
                <w:b/>
                <w:szCs w:val="20"/>
                <w:lang w:val="tr-TR"/>
              </w:rPr>
            </w:pPr>
            <w:r w:rsidRPr="00E65686">
              <w:rPr>
                <w:b/>
                <w:bCs/>
                <w:szCs w:val="20"/>
                <w:lang w:val="tr-TR"/>
              </w:rPr>
              <w:t>Projeye bağlı kalıntı etki</w:t>
            </w:r>
          </w:p>
          <w:p w14:paraId="6B0763F2" w14:textId="77777777" w:rsidR="00552319" w:rsidRPr="00E65686" w:rsidRDefault="00552319">
            <w:pPr>
              <w:pStyle w:val="Tabletextleft"/>
              <w:rPr>
                <w:b/>
                <w:szCs w:val="20"/>
                <w:lang w:val="tr-TR"/>
              </w:rPr>
            </w:pPr>
          </w:p>
          <w:p w14:paraId="1592241E" w14:textId="77777777" w:rsidR="00552319" w:rsidRPr="00E65686" w:rsidRDefault="00552319">
            <w:pPr>
              <w:pStyle w:val="Tabletextleft"/>
              <w:rPr>
                <w:b/>
                <w:szCs w:val="20"/>
                <w:lang w:val="tr-TR"/>
              </w:rPr>
            </w:pPr>
          </w:p>
        </w:tc>
      </w:tr>
      <w:tr w:rsidR="00552319" w:rsidRPr="00E65686" w14:paraId="1860E97A" w14:textId="77777777" w:rsidTr="007000EF">
        <w:tc>
          <w:tcPr>
            <w:tcW w:w="2835" w:type="dxa"/>
            <w:vMerge/>
            <w:tcBorders>
              <w:left w:val="single" w:sz="8" w:space="0" w:color="A3A3A3"/>
              <w:bottom w:val="single" w:sz="8" w:space="0" w:color="A3A3A3"/>
              <w:right w:val="single" w:sz="8" w:space="0" w:color="A3A3A3"/>
            </w:tcBorders>
            <w:shd w:val="clear" w:color="auto" w:fill="D2DED3"/>
            <w:tcMar>
              <w:top w:w="80" w:type="dxa"/>
              <w:left w:w="80" w:type="dxa"/>
              <w:bottom w:w="80" w:type="dxa"/>
              <w:right w:w="80" w:type="dxa"/>
            </w:tcMar>
            <w:hideMark/>
          </w:tcPr>
          <w:p w14:paraId="2E3B20FF" w14:textId="77777777" w:rsidR="00552319" w:rsidRPr="00E65686" w:rsidRDefault="00552319">
            <w:pPr>
              <w:pStyle w:val="Tabletextleft"/>
              <w:rPr>
                <w:b/>
                <w:szCs w:val="20"/>
                <w:lang w:val="tr-TR"/>
              </w:rPr>
            </w:pPr>
          </w:p>
        </w:tc>
        <w:tc>
          <w:tcPr>
            <w:tcW w:w="1320" w:type="dxa"/>
            <w:vMerge/>
            <w:tcBorders>
              <w:left w:val="single" w:sz="8" w:space="0" w:color="A3A3A3"/>
              <w:bottom w:val="single" w:sz="8" w:space="0" w:color="A3A3A3"/>
              <w:right w:val="single" w:sz="8" w:space="0" w:color="A3A3A3"/>
            </w:tcBorders>
            <w:shd w:val="clear" w:color="auto" w:fill="D2DED3"/>
            <w:tcMar>
              <w:top w:w="80" w:type="dxa"/>
              <w:left w:w="80" w:type="dxa"/>
              <w:bottom w:w="80" w:type="dxa"/>
              <w:right w:w="80" w:type="dxa"/>
            </w:tcMar>
            <w:hideMark/>
          </w:tcPr>
          <w:p w14:paraId="2D6DA4F0" w14:textId="77777777" w:rsidR="00552319" w:rsidRPr="00E65686" w:rsidRDefault="00552319">
            <w:pPr>
              <w:pStyle w:val="Tabletextleft"/>
              <w:rPr>
                <w:b/>
                <w:szCs w:val="20"/>
                <w:lang w:val="tr-TR"/>
              </w:rPr>
            </w:pPr>
          </w:p>
        </w:tc>
        <w:tc>
          <w:tcPr>
            <w:tcW w:w="1554" w:type="dxa"/>
            <w:tcBorders>
              <w:top w:val="single" w:sz="8" w:space="0" w:color="A3A3A3"/>
              <w:left w:val="single" w:sz="8" w:space="0" w:color="A3A3A3"/>
              <w:bottom w:val="single" w:sz="8" w:space="0" w:color="A3A3A3"/>
              <w:right w:val="single" w:sz="8" w:space="0" w:color="A3A3A3"/>
            </w:tcBorders>
            <w:shd w:val="clear" w:color="auto" w:fill="D2DED3"/>
            <w:tcMar>
              <w:top w:w="80" w:type="dxa"/>
              <w:left w:w="80" w:type="dxa"/>
              <w:bottom w:w="80" w:type="dxa"/>
              <w:right w:w="80" w:type="dxa"/>
            </w:tcMar>
            <w:hideMark/>
          </w:tcPr>
          <w:p w14:paraId="625D5DE8" w14:textId="77777777" w:rsidR="00552319" w:rsidRPr="00E65686" w:rsidRDefault="00552319">
            <w:pPr>
              <w:pStyle w:val="Tabletextleft"/>
              <w:rPr>
                <w:b/>
                <w:szCs w:val="20"/>
                <w:lang w:val="tr-TR"/>
              </w:rPr>
            </w:pPr>
            <w:r w:rsidRPr="00E65686">
              <w:rPr>
                <w:b/>
                <w:bCs/>
                <w:szCs w:val="20"/>
                <w:lang w:val="tr-TR"/>
              </w:rPr>
              <w:t>İnşaat</w:t>
            </w:r>
          </w:p>
        </w:tc>
        <w:tc>
          <w:tcPr>
            <w:tcW w:w="1875" w:type="dxa"/>
            <w:tcBorders>
              <w:top w:val="single" w:sz="8" w:space="0" w:color="A3A3A3"/>
              <w:left w:val="single" w:sz="8" w:space="0" w:color="A3A3A3"/>
              <w:bottom w:val="single" w:sz="8" w:space="0" w:color="A3A3A3"/>
              <w:right w:val="single" w:sz="8" w:space="0" w:color="A3A3A3"/>
            </w:tcBorders>
            <w:shd w:val="clear" w:color="auto" w:fill="D2DED3"/>
            <w:tcMar>
              <w:top w:w="80" w:type="dxa"/>
              <w:left w:w="80" w:type="dxa"/>
              <w:bottom w:w="80" w:type="dxa"/>
              <w:right w:w="80" w:type="dxa"/>
            </w:tcMar>
            <w:hideMark/>
          </w:tcPr>
          <w:p w14:paraId="32E87B80" w14:textId="77777777" w:rsidR="00552319" w:rsidRPr="00E65686" w:rsidRDefault="00552319">
            <w:pPr>
              <w:pStyle w:val="Tabletextleft"/>
              <w:rPr>
                <w:b/>
                <w:szCs w:val="20"/>
                <w:lang w:val="tr-TR"/>
              </w:rPr>
            </w:pPr>
            <w:r w:rsidRPr="00E65686">
              <w:rPr>
                <w:b/>
                <w:bCs/>
                <w:szCs w:val="20"/>
                <w:lang w:val="tr-TR"/>
              </w:rPr>
              <w:t>İşletme</w:t>
            </w:r>
          </w:p>
        </w:tc>
        <w:tc>
          <w:tcPr>
            <w:tcW w:w="1923" w:type="dxa"/>
            <w:tcBorders>
              <w:top w:val="single" w:sz="8" w:space="0" w:color="A3A3A3"/>
              <w:left w:val="single" w:sz="8" w:space="0" w:color="A3A3A3"/>
              <w:bottom w:val="single" w:sz="8" w:space="0" w:color="A3A3A3"/>
              <w:right w:val="single" w:sz="8" w:space="0" w:color="A3A3A3"/>
            </w:tcBorders>
            <w:shd w:val="clear" w:color="auto" w:fill="D2DED3"/>
            <w:tcMar>
              <w:top w:w="80" w:type="dxa"/>
              <w:left w:w="80" w:type="dxa"/>
              <w:bottom w:w="80" w:type="dxa"/>
              <w:right w:w="80" w:type="dxa"/>
            </w:tcMar>
            <w:hideMark/>
          </w:tcPr>
          <w:p w14:paraId="1BD6BEC2" w14:textId="6E224E88" w:rsidR="00552319" w:rsidRPr="00E65686" w:rsidRDefault="008A7B91">
            <w:pPr>
              <w:pStyle w:val="Tabletextleft"/>
              <w:rPr>
                <w:b/>
                <w:szCs w:val="20"/>
                <w:lang w:val="tr-TR"/>
              </w:rPr>
            </w:pPr>
            <w:r w:rsidRPr="00E65686">
              <w:rPr>
                <w:b/>
                <w:bCs/>
                <w:szCs w:val="20"/>
                <w:lang w:val="tr-TR"/>
              </w:rPr>
              <w:t>Kapanış</w:t>
            </w:r>
          </w:p>
        </w:tc>
      </w:tr>
      <w:tr w:rsidR="00552319" w:rsidRPr="00E65686" w14:paraId="06B0EFEF" w14:textId="77777777" w:rsidTr="007000EF">
        <w:tc>
          <w:tcPr>
            <w:tcW w:w="2835"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58E9AE5B" w14:textId="77777777" w:rsidR="00552319" w:rsidRPr="00E65686" w:rsidRDefault="00552319">
            <w:pPr>
              <w:pStyle w:val="Tabletextleft"/>
              <w:rPr>
                <w:bCs/>
                <w:szCs w:val="20"/>
                <w:lang w:val="tr-TR"/>
              </w:rPr>
            </w:pPr>
            <w:r w:rsidRPr="00E65686">
              <w:rPr>
                <w:bCs/>
                <w:szCs w:val="20"/>
                <w:lang w:val="tr-TR"/>
              </w:rPr>
              <w:t>Hava kalitesi</w:t>
            </w:r>
          </w:p>
        </w:tc>
        <w:tc>
          <w:tcPr>
            <w:tcW w:w="132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17D2CC60" w14:textId="77777777" w:rsidR="00552319" w:rsidRPr="00E65686" w:rsidRDefault="00552319">
            <w:pPr>
              <w:pStyle w:val="Tabletextleft"/>
              <w:rPr>
                <w:bCs/>
                <w:szCs w:val="20"/>
                <w:lang w:val="tr-TR"/>
              </w:rPr>
            </w:pPr>
            <w:r w:rsidRPr="00E65686">
              <w:rPr>
                <w:bCs/>
                <w:szCs w:val="20"/>
                <w:lang w:val="tr-TR"/>
              </w:rPr>
              <w:t>Orta ila Yüksek</w:t>
            </w:r>
          </w:p>
        </w:tc>
        <w:tc>
          <w:tcPr>
            <w:tcW w:w="1554" w:type="dxa"/>
            <w:tcBorders>
              <w:top w:val="single" w:sz="8" w:space="0" w:color="A3A3A3"/>
              <w:left w:val="single" w:sz="8" w:space="0" w:color="A3A3A3"/>
              <w:bottom w:val="single" w:sz="8" w:space="0" w:color="A3A3A3"/>
              <w:right w:val="single" w:sz="8" w:space="0" w:color="A3A3A3"/>
            </w:tcBorders>
            <w:shd w:val="clear" w:color="auto" w:fill="FFFF00"/>
            <w:tcMar>
              <w:top w:w="80" w:type="dxa"/>
              <w:left w:w="80" w:type="dxa"/>
              <w:bottom w:w="80" w:type="dxa"/>
              <w:right w:w="80" w:type="dxa"/>
            </w:tcMar>
            <w:hideMark/>
          </w:tcPr>
          <w:p w14:paraId="0CF74742" w14:textId="02510406" w:rsidR="00552319" w:rsidRPr="00E65686" w:rsidRDefault="00552319">
            <w:pPr>
              <w:pStyle w:val="Tabletextleft"/>
              <w:rPr>
                <w:bCs/>
                <w:szCs w:val="20"/>
                <w:lang w:val="tr-TR"/>
              </w:rPr>
            </w:pPr>
            <w:r w:rsidRPr="00E65686">
              <w:rPr>
                <w:bCs/>
                <w:szCs w:val="20"/>
                <w:lang w:val="tr-TR"/>
              </w:rPr>
              <w:t xml:space="preserve">Önemsiz ila </w:t>
            </w:r>
            <w:r w:rsidR="008A3B5B" w:rsidRPr="00E65686">
              <w:rPr>
                <w:bCs/>
                <w:szCs w:val="20"/>
                <w:lang w:val="tr-TR"/>
              </w:rPr>
              <w:t>Hafif</w:t>
            </w:r>
          </w:p>
        </w:tc>
        <w:tc>
          <w:tcPr>
            <w:tcW w:w="1875"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0575744A" w14:textId="77777777" w:rsidR="00552319" w:rsidRPr="00E65686" w:rsidRDefault="00552319">
            <w:pPr>
              <w:pStyle w:val="Tabletextleft"/>
              <w:rPr>
                <w:bCs/>
                <w:szCs w:val="20"/>
                <w:lang w:val="tr-TR"/>
              </w:rPr>
            </w:pPr>
            <w:r w:rsidRPr="00E65686">
              <w:rPr>
                <w:bCs/>
                <w:szCs w:val="20"/>
                <w:lang w:val="tr-TR"/>
              </w:rPr>
              <w:t>Önemsiz</w:t>
            </w:r>
          </w:p>
        </w:tc>
        <w:tc>
          <w:tcPr>
            <w:tcW w:w="1923" w:type="dxa"/>
            <w:tcBorders>
              <w:top w:val="single" w:sz="8" w:space="0" w:color="A3A3A3"/>
              <w:left w:val="single" w:sz="8" w:space="0" w:color="A3A3A3"/>
              <w:bottom w:val="single" w:sz="8" w:space="0" w:color="A3A3A3"/>
              <w:right w:val="single" w:sz="8" w:space="0" w:color="A3A3A3"/>
            </w:tcBorders>
            <w:shd w:val="clear" w:color="auto" w:fill="FFFF00"/>
            <w:tcMar>
              <w:top w:w="80" w:type="dxa"/>
              <w:left w:w="80" w:type="dxa"/>
              <w:bottom w:w="80" w:type="dxa"/>
              <w:right w:w="80" w:type="dxa"/>
            </w:tcMar>
            <w:hideMark/>
          </w:tcPr>
          <w:p w14:paraId="05FAEF09" w14:textId="5234710B" w:rsidR="00552319" w:rsidRPr="00E65686" w:rsidRDefault="00552319">
            <w:pPr>
              <w:pStyle w:val="Tabletextleft"/>
              <w:rPr>
                <w:bCs/>
                <w:szCs w:val="20"/>
                <w:lang w:val="tr-TR"/>
              </w:rPr>
            </w:pPr>
            <w:r w:rsidRPr="00E65686">
              <w:rPr>
                <w:bCs/>
                <w:szCs w:val="20"/>
                <w:lang w:val="tr-TR"/>
              </w:rPr>
              <w:t xml:space="preserve">Önemsiz ila </w:t>
            </w:r>
            <w:r w:rsidR="00026056" w:rsidRPr="00E65686">
              <w:rPr>
                <w:bCs/>
                <w:szCs w:val="20"/>
                <w:lang w:val="tr-TR"/>
              </w:rPr>
              <w:t>Hafif</w:t>
            </w:r>
          </w:p>
        </w:tc>
      </w:tr>
      <w:tr w:rsidR="00552319" w:rsidRPr="00E65686" w14:paraId="54A13342" w14:textId="77777777" w:rsidTr="007000EF">
        <w:tc>
          <w:tcPr>
            <w:tcW w:w="2835"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4CF15820" w14:textId="77777777" w:rsidR="00552319" w:rsidRPr="00E65686" w:rsidRDefault="00552319">
            <w:pPr>
              <w:pStyle w:val="Tabletextleft"/>
              <w:rPr>
                <w:bCs/>
                <w:szCs w:val="20"/>
                <w:lang w:val="tr-TR"/>
              </w:rPr>
            </w:pPr>
            <w:r w:rsidRPr="00E65686">
              <w:rPr>
                <w:bCs/>
                <w:szCs w:val="20"/>
                <w:lang w:val="tr-TR"/>
              </w:rPr>
              <w:t>Sera Gazı Emisyonları</w:t>
            </w:r>
          </w:p>
        </w:tc>
        <w:tc>
          <w:tcPr>
            <w:tcW w:w="132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61CE9538" w14:textId="77777777" w:rsidR="00552319" w:rsidRPr="00E65686" w:rsidRDefault="00552319">
            <w:pPr>
              <w:pStyle w:val="Tabletextleft"/>
              <w:rPr>
                <w:bCs/>
                <w:szCs w:val="20"/>
                <w:lang w:val="tr-TR"/>
              </w:rPr>
            </w:pPr>
            <w:r w:rsidRPr="00E65686">
              <w:rPr>
                <w:bCs/>
                <w:szCs w:val="20"/>
                <w:lang w:val="tr-TR"/>
              </w:rPr>
              <w:t>Düşük</w:t>
            </w:r>
          </w:p>
        </w:tc>
        <w:tc>
          <w:tcPr>
            <w:tcW w:w="1554"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4D3F7E21" w14:textId="77777777" w:rsidR="00552319" w:rsidRPr="00E65686" w:rsidRDefault="00552319">
            <w:pPr>
              <w:pStyle w:val="Tabletextleft"/>
              <w:rPr>
                <w:bCs/>
                <w:szCs w:val="20"/>
                <w:lang w:val="tr-TR"/>
              </w:rPr>
            </w:pPr>
            <w:r w:rsidRPr="00E65686">
              <w:rPr>
                <w:bCs/>
                <w:szCs w:val="20"/>
                <w:lang w:val="tr-TR"/>
              </w:rPr>
              <w:t>Önemsiz</w:t>
            </w:r>
          </w:p>
        </w:tc>
        <w:tc>
          <w:tcPr>
            <w:tcW w:w="1875"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17D68A56" w14:textId="77777777" w:rsidR="00552319" w:rsidRPr="00E65686" w:rsidRDefault="00552319">
            <w:pPr>
              <w:pStyle w:val="Tabletextleft"/>
              <w:rPr>
                <w:bCs/>
                <w:szCs w:val="20"/>
                <w:lang w:val="tr-TR"/>
              </w:rPr>
            </w:pPr>
            <w:r w:rsidRPr="00E65686">
              <w:rPr>
                <w:bCs/>
                <w:szCs w:val="20"/>
                <w:lang w:val="tr-TR"/>
              </w:rPr>
              <w:t>Önemsiz</w:t>
            </w:r>
          </w:p>
        </w:tc>
        <w:tc>
          <w:tcPr>
            <w:tcW w:w="1923"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1C85D09F" w14:textId="77777777" w:rsidR="00552319" w:rsidRPr="00E65686" w:rsidRDefault="00552319">
            <w:pPr>
              <w:pStyle w:val="Tabletextleft"/>
              <w:rPr>
                <w:bCs/>
                <w:szCs w:val="20"/>
                <w:lang w:val="tr-TR"/>
              </w:rPr>
            </w:pPr>
            <w:r w:rsidRPr="00E65686">
              <w:rPr>
                <w:bCs/>
                <w:szCs w:val="20"/>
                <w:lang w:val="tr-TR"/>
              </w:rPr>
              <w:t>Önemsiz</w:t>
            </w:r>
          </w:p>
        </w:tc>
      </w:tr>
      <w:tr w:rsidR="00552319" w:rsidRPr="00E65686" w14:paraId="0DB989A7" w14:textId="77777777" w:rsidTr="007000EF">
        <w:tc>
          <w:tcPr>
            <w:tcW w:w="2835"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47386077" w14:textId="77777777" w:rsidR="00552319" w:rsidRPr="00E65686" w:rsidRDefault="00552319">
            <w:pPr>
              <w:pStyle w:val="Tabletextleft"/>
              <w:rPr>
                <w:bCs/>
                <w:szCs w:val="20"/>
                <w:lang w:val="tr-TR"/>
              </w:rPr>
            </w:pPr>
            <w:r w:rsidRPr="00E65686">
              <w:rPr>
                <w:bCs/>
                <w:szCs w:val="20"/>
                <w:lang w:val="tr-TR"/>
              </w:rPr>
              <w:t>Jeoloji ve Toprak</w:t>
            </w:r>
          </w:p>
        </w:tc>
        <w:tc>
          <w:tcPr>
            <w:tcW w:w="132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58D987E0" w14:textId="77777777" w:rsidR="00552319" w:rsidRPr="00E65686" w:rsidRDefault="00552319">
            <w:pPr>
              <w:pStyle w:val="Tabletextleft"/>
              <w:rPr>
                <w:bCs/>
                <w:szCs w:val="20"/>
                <w:lang w:val="tr-TR"/>
              </w:rPr>
            </w:pPr>
            <w:r w:rsidRPr="00E65686">
              <w:rPr>
                <w:bCs/>
                <w:szCs w:val="20"/>
                <w:lang w:val="tr-TR"/>
              </w:rPr>
              <w:t>İhmal Edilebilir/</w:t>
            </w:r>
          </w:p>
          <w:p w14:paraId="2C3E83A1" w14:textId="77777777" w:rsidR="00552319" w:rsidRPr="00E65686" w:rsidRDefault="00552319">
            <w:pPr>
              <w:pStyle w:val="Tabletextleft"/>
              <w:rPr>
                <w:bCs/>
                <w:szCs w:val="20"/>
                <w:lang w:val="tr-TR"/>
              </w:rPr>
            </w:pPr>
            <w:r w:rsidRPr="00E65686">
              <w:rPr>
                <w:bCs/>
                <w:szCs w:val="20"/>
                <w:lang w:val="tr-TR"/>
              </w:rPr>
              <w:t>Düşük ila Orta</w:t>
            </w:r>
          </w:p>
        </w:tc>
        <w:tc>
          <w:tcPr>
            <w:tcW w:w="1554" w:type="dxa"/>
            <w:tcBorders>
              <w:top w:val="single" w:sz="8" w:space="0" w:color="A3A3A3"/>
              <w:left w:val="single" w:sz="8" w:space="0" w:color="A3A3A3"/>
              <w:bottom w:val="single" w:sz="8" w:space="0" w:color="A3A3A3"/>
              <w:right w:val="single" w:sz="8" w:space="0" w:color="A3A3A3"/>
            </w:tcBorders>
            <w:shd w:val="clear" w:color="auto" w:fill="FFFF00"/>
            <w:tcMar>
              <w:top w:w="80" w:type="dxa"/>
              <w:left w:w="80" w:type="dxa"/>
              <w:bottom w:w="80" w:type="dxa"/>
              <w:right w:w="80" w:type="dxa"/>
            </w:tcMar>
            <w:hideMark/>
          </w:tcPr>
          <w:p w14:paraId="754C7680" w14:textId="4A85AAE7" w:rsidR="00552319" w:rsidRPr="00E65686" w:rsidRDefault="004427C8">
            <w:pPr>
              <w:pStyle w:val="Tabletextleft"/>
              <w:rPr>
                <w:bCs/>
                <w:szCs w:val="20"/>
                <w:lang w:val="tr-TR"/>
              </w:rPr>
            </w:pPr>
            <w:r w:rsidRPr="00E65686">
              <w:rPr>
                <w:bCs/>
                <w:szCs w:val="20"/>
                <w:lang w:val="tr-TR"/>
              </w:rPr>
              <w:t>Hafif</w:t>
            </w:r>
          </w:p>
        </w:tc>
        <w:tc>
          <w:tcPr>
            <w:tcW w:w="1875"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116B037D" w14:textId="77777777" w:rsidR="00552319" w:rsidRPr="00E65686" w:rsidRDefault="00552319">
            <w:pPr>
              <w:pStyle w:val="Tabletextleft"/>
              <w:rPr>
                <w:bCs/>
                <w:szCs w:val="20"/>
                <w:lang w:val="tr-TR"/>
              </w:rPr>
            </w:pPr>
            <w:r w:rsidRPr="00E65686">
              <w:rPr>
                <w:bCs/>
                <w:szCs w:val="20"/>
                <w:lang w:val="tr-TR"/>
              </w:rPr>
              <w:t>Önemsiz</w:t>
            </w:r>
          </w:p>
        </w:tc>
        <w:tc>
          <w:tcPr>
            <w:tcW w:w="1923" w:type="dxa"/>
            <w:tcBorders>
              <w:top w:val="single" w:sz="8" w:space="0" w:color="A3A3A3"/>
              <w:left w:val="single" w:sz="8" w:space="0" w:color="A3A3A3"/>
              <w:bottom w:val="single" w:sz="8" w:space="0" w:color="A3A3A3"/>
              <w:right w:val="single" w:sz="8" w:space="0" w:color="A3A3A3"/>
            </w:tcBorders>
            <w:shd w:val="clear" w:color="auto" w:fill="FFFF00"/>
            <w:tcMar>
              <w:top w:w="80" w:type="dxa"/>
              <w:left w:w="80" w:type="dxa"/>
              <w:bottom w:w="80" w:type="dxa"/>
              <w:right w:w="80" w:type="dxa"/>
            </w:tcMar>
            <w:hideMark/>
          </w:tcPr>
          <w:p w14:paraId="517196F8" w14:textId="047CEE71" w:rsidR="00552319" w:rsidRPr="00E65686" w:rsidRDefault="008A7B91">
            <w:pPr>
              <w:pStyle w:val="Tabletextleft"/>
              <w:rPr>
                <w:bCs/>
                <w:szCs w:val="20"/>
                <w:lang w:val="tr-TR"/>
              </w:rPr>
            </w:pPr>
            <w:r w:rsidRPr="00E65686">
              <w:rPr>
                <w:bCs/>
                <w:szCs w:val="20"/>
                <w:lang w:val="tr-TR"/>
              </w:rPr>
              <w:t>Hafif</w:t>
            </w:r>
          </w:p>
        </w:tc>
      </w:tr>
      <w:tr w:rsidR="00552319" w:rsidRPr="00E65686" w14:paraId="3707387F" w14:textId="77777777" w:rsidTr="007000EF">
        <w:tc>
          <w:tcPr>
            <w:tcW w:w="2835"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21E2922D" w14:textId="77777777" w:rsidR="00552319" w:rsidRPr="00E65686" w:rsidRDefault="00552319">
            <w:pPr>
              <w:pStyle w:val="Tabletextleft"/>
              <w:rPr>
                <w:bCs/>
                <w:szCs w:val="20"/>
                <w:lang w:val="tr-TR"/>
              </w:rPr>
            </w:pPr>
            <w:r w:rsidRPr="00E65686">
              <w:rPr>
                <w:bCs/>
                <w:szCs w:val="20"/>
                <w:lang w:val="tr-TR"/>
              </w:rPr>
              <w:t>Hidroloji ve Hidrojeoloji</w:t>
            </w:r>
          </w:p>
        </w:tc>
        <w:tc>
          <w:tcPr>
            <w:tcW w:w="132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0C0E9F45" w14:textId="77777777" w:rsidR="00552319" w:rsidRPr="00E65686" w:rsidRDefault="00552319">
            <w:pPr>
              <w:pStyle w:val="Tabletextleft"/>
              <w:rPr>
                <w:bCs/>
                <w:szCs w:val="20"/>
                <w:lang w:val="tr-TR"/>
              </w:rPr>
            </w:pPr>
            <w:r w:rsidRPr="00E65686">
              <w:rPr>
                <w:bCs/>
                <w:szCs w:val="20"/>
                <w:lang w:val="tr-TR"/>
              </w:rPr>
              <w:t>Orta ila Yüksek</w:t>
            </w:r>
          </w:p>
        </w:tc>
        <w:tc>
          <w:tcPr>
            <w:tcW w:w="1554" w:type="dxa"/>
            <w:tcBorders>
              <w:top w:val="single" w:sz="8" w:space="0" w:color="A3A3A3"/>
              <w:left w:val="single" w:sz="8" w:space="0" w:color="A3A3A3"/>
              <w:bottom w:val="single" w:sz="8" w:space="0" w:color="A3A3A3"/>
              <w:right w:val="single" w:sz="8" w:space="0" w:color="A3A3A3"/>
            </w:tcBorders>
            <w:shd w:val="clear" w:color="auto" w:fill="FFFF00"/>
            <w:tcMar>
              <w:top w:w="80" w:type="dxa"/>
              <w:left w:w="80" w:type="dxa"/>
              <w:bottom w:w="80" w:type="dxa"/>
              <w:right w:w="80" w:type="dxa"/>
            </w:tcMar>
            <w:hideMark/>
          </w:tcPr>
          <w:p w14:paraId="2800C228" w14:textId="297D0B8B" w:rsidR="00552319" w:rsidRPr="00E65686" w:rsidRDefault="00552319">
            <w:pPr>
              <w:pStyle w:val="Tabletextleft"/>
              <w:rPr>
                <w:bCs/>
                <w:szCs w:val="20"/>
                <w:lang w:val="tr-TR"/>
              </w:rPr>
            </w:pPr>
            <w:r w:rsidRPr="00E65686">
              <w:rPr>
                <w:bCs/>
                <w:szCs w:val="20"/>
                <w:lang w:val="tr-TR"/>
              </w:rPr>
              <w:t xml:space="preserve">Önemsiz ila </w:t>
            </w:r>
            <w:r w:rsidR="004427C8" w:rsidRPr="00E65686">
              <w:rPr>
                <w:bCs/>
                <w:szCs w:val="20"/>
                <w:lang w:val="tr-TR"/>
              </w:rPr>
              <w:t>Hafif</w:t>
            </w:r>
          </w:p>
        </w:tc>
        <w:tc>
          <w:tcPr>
            <w:tcW w:w="1875"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402532D3" w14:textId="77777777" w:rsidR="00552319" w:rsidRPr="00E65686" w:rsidRDefault="00552319">
            <w:pPr>
              <w:pStyle w:val="Tabletextleft"/>
              <w:rPr>
                <w:bCs/>
                <w:szCs w:val="20"/>
                <w:lang w:val="tr-TR"/>
              </w:rPr>
            </w:pPr>
            <w:r w:rsidRPr="00E65686">
              <w:rPr>
                <w:bCs/>
                <w:szCs w:val="20"/>
                <w:lang w:val="tr-TR"/>
              </w:rPr>
              <w:t>Önemsiz</w:t>
            </w:r>
          </w:p>
        </w:tc>
        <w:tc>
          <w:tcPr>
            <w:tcW w:w="1923" w:type="dxa"/>
            <w:tcBorders>
              <w:top w:val="single" w:sz="8" w:space="0" w:color="A3A3A3"/>
              <w:left w:val="single" w:sz="8" w:space="0" w:color="A3A3A3"/>
              <w:bottom w:val="single" w:sz="8" w:space="0" w:color="A3A3A3"/>
              <w:right w:val="single" w:sz="8" w:space="0" w:color="A3A3A3"/>
            </w:tcBorders>
            <w:shd w:val="clear" w:color="auto" w:fill="FFFF00"/>
            <w:tcMar>
              <w:top w:w="80" w:type="dxa"/>
              <w:left w:w="80" w:type="dxa"/>
              <w:bottom w:w="80" w:type="dxa"/>
              <w:right w:w="80" w:type="dxa"/>
            </w:tcMar>
            <w:hideMark/>
          </w:tcPr>
          <w:p w14:paraId="6E1BAEA1" w14:textId="06C70FAB" w:rsidR="00552319" w:rsidRPr="00E65686" w:rsidRDefault="00552319">
            <w:pPr>
              <w:pStyle w:val="Tabletextleft"/>
              <w:rPr>
                <w:bCs/>
                <w:szCs w:val="20"/>
                <w:lang w:val="tr-TR"/>
              </w:rPr>
            </w:pPr>
            <w:r w:rsidRPr="00E65686">
              <w:rPr>
                <w:bCs/>
                <w:szCs w:val="20"/>
                <w:lang w:val="tr-TR"/>
              </w:rPr>
              <w:t xml:space="preserve">Önemsiz ila </w:t>
            </w:r>
            <w:r w:rsidR="00026056" w:rsidRPr="00E65686">
              <w:rPr>
                <w:bCs/>
                <w:szCs w:val="20"/>
                <w:lang w:val="tr-TR"/>
              </w:rPr>
              <w:t>Hafif</w:t>
            </w:r>
          </w:p>
        </w:tc>
      </w:tr>
      <w:tr w:rsidR="00552319" w:rsidRPr="00E65686" w14:paraId="448B3B2D" w14:textId="77777777" w:rsidTr="007000EF">
        <w:tc>
          <w:tcPr>
            <w:tcW w:w="2835"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2B0F2A18" w14:textId="77777777" w:rsidR="00552319" w:rsidRPr="00E65686" w:rsidRDefault="00552319">
            <w:pPr>
              <w:pStyle w:val="Tabletextleft"/>
              <w:rPr>
                <w:bCs/>
                <w:szCs w:val="20"/>
                <w:lang w:val="tr-TR"/>
              </w:rPr>
            </w:pPr>
            <w:r w:rsidRPr="00E65686">
              <w:rPr>
                <w:bCs/>
                <w:szCs w:val="20"/>
                <w:lang w:val="tr-TR"/>
              </w:rPr>
              <w:t>Gürültü ve Titreşim</w:t>
            </w:r>
          </w:p>
        </w:tc>
        <w:tc>
          <w:tcPr>
            <w:tcW w:w="132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7FCE98E8" w14:textId="77777777" w:rsidR="00552319" w:rsidRPr="00E65686" w:rsidRDefault="00552319">
            <w:pPr>
              <w:pStyle w:val="Tabletextleft"/>
              <w:rPr>
                <w:bCs/>
                <w:szCs w:val="20"/>
                <w:lang w:val="tr-TR"/>
              </w:rPr>
            </w:pPr>
            <w:r w:rsidRPr="00E65686">
              <w:rPr>
                <w:bCs/>
                <w:szCs w:val="20"/>
                <w:lang w:val="tr-TR"/>
              </w:rPr>
              <w:t>Yüksek</w:t>
            </w:r>
          </w:p>
        </w:tc>
        <w:tc>
          <w:tcPr>
            <w:tcW w:w="1554"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33CCF358" w14:textId="77777777" w:rsidR="00552319" w:rsidRPr="00E65686" w:rsidRDefault="00552319">
            <w:pPr>
              <w:pStyle w:val="Tabletextleft"/>
              <w:rPr>
                <w:bCs/>
                <w:szCs w:val="20"/>
                <w:lang w:val="tr-TR"/>
              </w:rPr>
            </w:pPr>
            <w:r w:rsidRPr="00E65686">
              <w:rPr>
                <w:bCs/>
                <w:szCs w:val="20"/>
                <w:lang w:val="tr-TR"/>
              </w:rPr>
              <w:t>Önemsiz</w:t>
            </w:r>
          </w:p>
        </w:tc>
        <w:tc>
          <w:tcPr>
            <w:tcW w:w="1875"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58A04292" w14:textId="77777777" w:rsidR="00552319" w:rsidRPr="00E65686" w:rsidRDefault="00552319">
            <w:pPr>
              <w:pStyle w:val="Tabletextleft"/>
              <w:rPr>
                <w:bCs/>
                <w:szCs w:val="20"/>
                <w:lang w:val="tr-TR"/>
              </w:rPr>
            </w:pPr>
            <w:r w:rsidRPr="00E65686">
              <w:rPr>
                <w:bCs/>
                <w:szCs w:val="20"/>
                <w:lang w:val="tr-TR"/>
              </w:rPr>
              <w:t>Önemsiz</w:t>
            </w:r>
          </w:p>
        </w:tc>
        <w:tc>
          <w:tcPr>
            <w:tcW w:w="1923"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1726BF72" w14:textId="77777777" w:rsidR="00552319" w:rsidRPr="00E65686" w:rsidRDefault="00552319">
            <w:pPr>
              <w:pStyle w:val="Tabletextleft"/>
              <w:rPr>
                <w:bCs/>
                <w:szCs w:val="20"/>
                <w:lang w:val="tr-TR"/>
              </w:rPr>
            </w:pPr>
            <w:r w:rsidRPr="00E65686">
              <w:rPr>
                <w:bCs/>
                <w:szCs w:val="20"/>
                <w:lang w:val="tr-TR"/>
              </w:rPr>
              <w:t>Önemsiz</w:t>
            </w:r>
          </w:p>
        </w:tc>
      </w:tr>
      <w:tr w:rsidR="00552319" w:rsidRPr="00E65686" w14:paraId="0310B106" w14:textId="77777777" w:rsidTr="007000EF">
        <w:tc>
          <w:tcPr>
            <w:tcW w:w="2835"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2C6A011E" w14:textId="77777777" w:rsidR="00552319" w:rsidRPr="00E65686" w:rsidRDefault="00552319">
            <w:pPr>
              <w:pStyle w:val="Tabletextleft"/>
              <w:rPr>
                <w:bCs/>
                <w:szCs w:val="20"/>
                <w:lang w:val="tr-TR"/>
              </w:rPr>
            </w:pPr>
            <w:r w:rsidRPr="00E65686">
              <w:rPr>
                <w:bCs/>
                <w:szCs w:val="20"/>
                <w:lang w:val="tr-TR"/>
              </w:rPr>
              <w:t>Manzara ve Görsel</w:t>
            </w:r>
          </w:p>
        </w:tc>
        <w:tc>
          <w:tcPr>
            <w:tcW w:w="132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79B9B895" w14:textId="77777777" w:rsidR="00552319" w:rsidRPr="00E65686" w:rsidRDefault="00552319">
            <w:pPr>
              <w:pStyle w:val="Tabletextleft"/>
              <w:rPr>
                <w:bCs/>
                <w:szCs w:val="20"/>
                <w:lang w:val="tr-TR"/>
              </w:rPr>
            </w:pPr>
            <w:r w:rsidRPr="00E65686">
              <w:rPr>
                <w:bCs/>
                <w:szCs w:val="20"/>
                <w:lang w:val="tr-TR"/>
              </w:rPr>
              <w:t>Yüksek</w:t>
            </w:r>
          </w:p>
        </w:tc>
        <w:tc>
          <w:tcPr>
            <w:tcW w:w="1554"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64EB206A" w14:textId="77777777" w:rsidR="00552319" w:rsidRPr="00E65686" w:rsidRDefault="00552319">
            <w:pPr>
              <w:pStyle w:val="Tabletextleft"/>
              <w:rPr>
                <w:bCs/>
                <w:szCs w:val="20"/>
                <w:lang w:val="tr-TR"/>
              </w:rPr>
            </w:pPr>
            <w:r w:rsidRPr="00E65686">
              <w:rPr>
                <w:bCs/>
                <w:szCs w:val="20"/>
                <w:lang w:val="tr-TR"/>
              </w:rPr>
              <w:t>Önemsiz</w:t>
            </w:r>
          </w:p>
        </w:tc>
        <w:tc>
          <w:tcPr>
            <w:tcW w:w="1875" w:type="dxa"/>
            <w:tcBorders>
              <w:top w:val="single" w:sz="8" w:space="0" w:color="A3A3A3"/>
              <w:left w:val="single" w:sz="8" w:space="0" w:color="A3A3A3"/>
              <w:bottom w:val="single" w:sz="8" w:space="0" w:color="A3A3A3"/>
              <w:right w:val="single" w:sz="8" w:space="0" w:color="A3A3A3"/>
            </w:tcBorders>
            <w:shd w:val="clear" w:color="auto" w:fill="FFC000"/>
            <w:tcMar>
              <w:top w:w="80" w:type="dxa"/>
              <w:left w:w="80" w:type="dxa"/>
              <w:bottom w:w="80" w:type="dxa"/>
              <w:right w:w="80" w:type="dxa"/>
            </w:tcMar>
            <w:hideMark/>
          </w:tcPr>
          <w:p w14:paraId="2B477F1D" w14:textId="77777777" w:rsidR="00552319" w:rsidRPr="00E65686" w:rsidRDefault="00552319">
            <w:pPr>
              <w:pStyle w:val="Tabletextleft"/>
              <w:rPr>
                <w:bCs/>
                <w:szCs w:val="20"/>
                <w:lang w:val="tr-TR"/>
              </w:rPr>
            </w:pPr>
            <w:r w:rsidRPr="00E65686">
              <w:rPr>
                <w:bCs/>
                <w:szCs w:val="20"/>
                <w:lang w:val="tr-TR"/>
              </w:rPr>
              <w:t>Orta</w:t>
            </w:r>
          </w:p>
        </w:tc>
        <w:tc>
          <w:tcPr>
            <w:tcW w:w="1923"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70E457FE" w14:textId="77777777" w:rsidR="00552319" w:rsidRPr="00E65686" w:rsidRDefault="00552319">
            <w:pPr>
              <w:pStyle w:val="Tabletextleft"/>
              <w:rPr>
                <w:bCs/>
                <w:szCs w:val="20"/>
                <w:lang w:val="tr-TR"/>
              </w:rPr>
            </w:pPr>
            <w:r w:rsidRPr="00E65686">
              <w:rPr>
                <w:bCs/>
                <w:szCs w:val="20"/>
                <w:lang w:val="tr-TR"/>
              </w:rPr>
              <w:t>Önemsiz</w:t>
            </w:r>
          </w:p>
        </w:tc>
      </w:tr>
      <w:tr w:rsidR="00552319" w:rsidRPr="00E65686" w14:paraId="2312E3BF" w14:textId="77777777" w:rsidTr="007000EF">
        <w:tc>
          <w:tcPr>
            <w:tcW w:w="2835"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3263EF80" w14:textId="77777777" w:rsidR="00552319" w:rsidRPr="00E65686" w:rsidRDefault="00552319">
            <w:pPr>
              <w:pStyle w:val="Tabletextleft"/>
              <w:rPr>
                <w:bCs/>
                <w:szCs w:val="20"/>
                <w:lang w:val="tr-TR"/>
              </w:rPr>
            </w:pPr>
            <w:r w:rsidRPr="00E65686">
              <w:rPr>
                <w:bCs/>
                <w:szCs w:val="20"/>
                <w:lang w:val="tr-TR"/>
              </w:rPr>
              <w:t>Bitki Örtüsü ve Habitatın Fiziksel Tahribatı/Bozulması</w:t>
            </w:r>
          </w:p>
        </w:tc>
        <w:tc>
          <w:tcPr>
            <w:tcW w:w="132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3EE7BD72" w14:textId="77777777" w:rsidR="00552319" w:rsidRPr="00E65686" w:rsidRDefault="00552319">
            <w:pPr>
              <w:pStyle w:val="Tabletextleft"/>
              <w:rPr>
                <w:bCs/>
                <w:szCs w:val="20"/>
                <w:lang w:val="tr-TR"/>
              </w:rPr>
            </w:pPr>
            <w:r w:rsidRPr="00E65686">
              <w:rPr>
                <w:bCs/>
                <w:szCs w:val="20"/>
                <w:lang w:val="tr-TR"/>
              </w:rPr>
              <w:t>Düşük ila Yüksek</w:t>
            </w:r>
          </w:p>
        </w:tc>
        <w:tc>
          <w:tcPr>
            <w:tcW w:w="1554" w:type="dxa"/>
            <w:tcBorders>
              <w:top w:val="single" w:sz="8" w:space="0" w:color="A3A3A3"/>
              <w:left w:val="single" w:sz="8" w:space="0" w:color="A3A3A3"/>
              <w:bottom w:val="single" w:sz="8" w:space="0" w:color="A3A3A3"/>
              <w:right w:val="single" w:sz="8" w:space="0" w:color="A3A3A3"/>
            </w:tcBorders>
            <w:shd w:val="clear" w:color="auto" w:fill="FFC000"/>
            <w:tcMar>
              <w:top w:w="80" w:type="dxa"/>
              <w:left w:w="80" w:type="dxa"/>
              <w:bottom w:w="80" w:type="dxa"/>
              <w:right w:w="80" w:type="dxa"/>
            </w:tcMar>
            <w:hideMark/>
          </w:tcPr>
          <w:p w14:paraId="5B5B94E1" w14:textId="77777777" w:rsidR="00552319" w:rsidRPr="00E65686" w:rsidRDefault="00552319">
            <w:pPr>
              <w:pStyle w:val="Tabletextleft"/>
              <w:rPr>
                <w:bCs/>
                <w:szCs w:val="20"/>
                <w:lang w:val="tr-TR"/>
              </w:rPr>
            </w:pPr>
            <w:r w:rsidRPr="00E65686">
              <w:rPr>
                <w:bCs/>
                <w:szCs w:val="20"/>
                <w:lang w:val="tr-TR"/>
              </w:rPr>
              <w:t>Orta</w:t>
            </w:r>
          </w:p>
        </w:tc>
        <w:tc>
          <w:tcPr>
            <w:tcW w:w="1875"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636B6D1A" w14:textId="781280A2" w:rsidR="00552319" w:rsidRPr="00E65686" w:rsidRDefault="0067066B">
            <w:pPr>
              <w:pStyle w:val="Tabletextleft"/>
              <w:rPr>
                <w:bCs/>
                <w:szCs w:val="20"/>
                <w:lang w:val="tr-TR"/>
              </w:rPr>
            </w:pPr>
            <w:r w:rsidRPr="00E65686">
              <w:rPr>
                <w:bCs/>
                <w:szCs w:val="20"/>
                <w:lang w:val="tr-TR"/>
              </w:rPr>
              <w:t>U</w:t>
            </w:r>
            <w:r w:rsidR="00552319" w:rsidRPr="00E65686">
              <w:rPr>
                <w:bCs/>
                <w:szCs w:val="20"/>
                <w:lang w:val="tr-TR"/>
              </w:rPr>
              <w:t>ygulan</w:t>
            </w:r>
            <w:r w:rsidR="008A7B91" w:rsidRPr="00E65686">
              <w:rPr>
                <w:bCs/>
                <w:szCs w:val="20"/>
                <w:lang w:val="tr-TR"/>
              </w:rPr>
              <w:t>a</w:t>
            </w:r>
            <w:r w:rsidR="00552319" w:rsidRPr="00E65686">
              <w:rPr>
                <w:bCs/>
                <w:szCs w:val="20"/>
                <w:lang w:val="tr-TR"/>
              </w:rPr>
              <w:t>maz</w:t>
            </w:r>
          </w:p>
        </w:tc>
        <w:tc>
          <w:tcPr>
            <w:tcW w:w="1923"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2B4577D5" w14:textId="76A8A9FF" w:rsidR="00552319" w:rsidRPr="00E65686" w:rsidRDefault="00327EB3">
            <w:pPr>
              <w:pStyle w:val="Tabletextleft"/>
              <w:rPr>
                <w:bCs/>
                <w:szCs w:val="20"/>
                <w:lang w:val="tr-TR"/>
              </w:rPr>
            </w:pPr>
            <w:r w:rsidRPr="00E65686">
              <w:rPr>
                <w:bCs/>
                <w:szCs w:val="20"/>
                <w:lang w:val="tr-TR"/>
              </w:rPr>
              <w:t>Uygulanamaz</w:t>
            </w:r>
          </w:p>
        </w:tc>
      </w:tr>
      <w:tr w:rsidR="00552319" w:rsidRPr="00E65686" w14:paraId="1326532C" w14:textId="77777777" w:rsidTr="007000EF">
        <w:tc>
          <w:tcPr>
            <w:tcW w:w="2835"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26B7E729" w14:textId="77777777" w:rsidR="00552319" w:rsidRPr="00E65686" w:rsidRDefault="00552319">
            <w:pPr>
              <w:pStyle w:val="Tabletextleft"/>
              <w:rPr>
                <w:bCs/>
                <w:szCs w:val="20"/>
                <w:lang w:val="tr-TR"/>
              </w:rPr>
            </w:pPr>
            <w:r w:rsidRPr="00E65686">
              <w:rPr>
                <w:bCs/>
                <w:szCs w:val="20"/>
                <w:lang w:val="tr-TR"/>
              </w:rPr>
              <w:t>Habitat Bağlantısının Azalması</w:t>
            </w:r>
          </w:p>
        </w:tc>
        <w:tc>
          <w:tcPr>
            <w:tcW w:w="132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782BE263" w14:textId="77777777" w:rsidR="00552319" w:rsidRPr="00E65686" w:rsidRDefault="00552319">
            <w:pPr>
              <w:pStyle w:val="Tabletextleft"/>
              <w:rPr>
                <w:bCs/>
                <w:szCs w:val="20"/>
                <w:lang w:val="tr-TR"/>
              </w:rPr>
            </w:pPr>
            <w:r w:rsidRPr="00E65686">
              <w:rPr>
                <w:bCs/>
                <w:szCs w:val="20"/>
                <w:lang w:val="tr-TR"/>
              </w:rPr>
              <w:t>Düşük ila Yüksek</w:t>
            </w:r>
          </w:p>
        </w:tc>
        <w:tc>
          <w:tcPr>
            <w:tcW w:w="1554" w:type="dxa"/>
            <w:tcBorders>
              <w:top w:val="single" w:sz="8" w:space="0" w:color="A3A3A3"/>
              <w:left w:val="single" w:sz="8" w:space="0" w:color="A3A3A3"/>
              <w:bottom w:val="single" w:sz="8" w:space="0" w:color="A3A3A3"/>
              <w:right w:val="single" w:sz="8" w:space="0" w:color="A3A3A3"/>
            </w:tcBorders>
            <w:shd w:val="clear" w:color="auto" w:fill="FFC000"/>
            <w:tcMar>
              <w:top w:w="80" w:type="dxa"/>
              <w:left w:w="80" w:type="dxa"/>
              <w:bottom w:w="80" w:type="dxa"/>
              <w:right w:w="80" w:type="dxa"/>
            </w:tcMar>
            <w:hideMark/>
          </w:tcPr>
          <w:p w14:paraId="4698EFA4" w14:textId="77777777" w:rsidR="00552319" w:rsidRPr="00E65686" w:rsidRDefault="00552319">
            <w:pPr>
              <w:pStyle w:val="Tabletextleft"/>
              <w:rPr>
                <w:bCs/>
                <w:szCs w:val="20"/>
                <w:lang w:val="tr-TR"/>
              </w:rPr>
            </w:pPr>
            <w:r w:rsidRPr="00E65686">
              <w:rPr>
                <w:bCs/>
                <w:szCs w:val="20"/>
                <w:lang w:val="tr-TR"/>
              </w:rPr>
              <w:t xml:space="preserve">Orta </w:t>
            </w:r>
          </w:p>
        </w:tc>
        <w:tc>
          <w:tcPr>
            <w:tcW w:w="1875"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742E5432" w14:textId="77777777" w:rsidR="00552319" w:rsidRPr="00E65686" w:rsidRDefault="00552319">
            <w:pPr>
              <w:pStyle w:val="Tabletextleft"/>
              <w:rPr>
                <w:bCs/>
                <w:szCs w:val="20"/>
                <w:lang w:val="tr-TR"/>
              </w:rPr>
            </w:pPr>
            <w:r w:rsidRPr="00E65686">
              <w:rPr>
                <w:bCs/>
                <w:szCs w:val="20"/>
                <w:lang w:val="tr-TR"/>
              </w:rPr>
              <w:t>Etki inşaat aşaması için değerlendirilmiştir ancak işletme aşamasında da devam edecektir.</w:t>
            </w:r>
          </w:p>
        </w:tc>
        <w:tc>
          <w:tcPr>
            <w:tcW w:w="1923"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3060F867" w14:textId="366DDDC0" w:rsidR="00552319" w:rsidRPr="00E65686" w:rsidRDefault="007000EF">
            <w:pPr>
              <w:pStyle w:val="Tabletextleft"/>
              <w:rPr>
                <w:bCs/>
                <w:szCs w:val="20"/>
                <w:lang w:val="tr-TR"/>
              </w:rPr>
            </w:pPr>
            <w:r w:rsidRPr="00E65686">
              <w:rPr>
                <w:bCs/>
                <w:szCs w:val="20"/>
                <w:lang w:val="tr-TR"/>
              </w:rPr>
              <w:t>Uygulanamaz</w:t>
            </w:r>
          </w:p>
        </w:tc>
      </w:tr>
      <w:tr w:rsidR="00552319" w:rsidRPr="00E65686" w14:paraId="75A50AA6" w14:textId="77777777" w:rsidTr="007000EF">
        <w:tc>
          <w:tcPr>
            <w:tcW w:w="2835"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40518AF6" w14:textId="38D82180" w:rsidR="00552319" w:rsidRPr="00E65686" w:rsidRDefault="00552319">
            <w:pPr>
              <w:pStyle w:val="Tabletextleft"/>
              <w:rPr>
                <w:bCs/>
                <w:szCs w:val="20"/>
                <w:lang w:val="tr-TR"/>
              </w:rPr>
            </w:pPr>
            <w:r w:rsidRPr="00E65686">
              <w:rPr>
                <w:bCs/>
                <w:szCs w:val="20"/>
                <w:lang w:val="tr-TR"/>
              </w:rPr>
              <w:t>İstilacı Türlerin Girişi/Yayılması</w:t>
            </w:r>
          </w:p>
        </w:tc>
        <w:tc>
          <w:tcPr>
            <w:tcW w:w="132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134CE041" w14:textId="77777777" w:rsidR="00552319" w:rsidRPr="00E65686" w:rsidRDefault="00552319">
            <w:pPr>
              <w:pStyle w:val="Tabletextleft"/>
              <w:rPr>
                <w:bCs/>
                <w:szCs w:val="20"/>
                <w:lang w:val="tr-TR"/>
              </w:rPr>
            </w:pPr>
            <w:r w:rsidRPr="00E65686">
              <w:rPr>
                <w:bCs/>
                <w:szCs w:val="20"/>
                <w:lang w:val="tr-TR"/>
              </w:rPr>
              <w:t xml:space="preserve"> Düşük ila Yüksek</w:t>
            </w:r>
          </w:p>
        </w:tc>
        <w:tc>
          <w:tcPr>
            <w:tcW w:w="1554" w:type="dxa"/>
            <w:tcBorders>
              <w:top w:val="single" w:sz="8" w:space="0" w:color="A3A3A3"/>
              <w:left w:val="single" w:sz="8" w:space="0" w:color="A3A3A3"/>
              <w:bottom w:val="single" w:sz="8" w:space="0" w:color="A3A3A3"/>
              <w:right w:val="single" w:sz="8" w:space="0" w:color="A3A3A3"/>
            </w:tcBorders>
            <w:shd w:val="clear" w:color="auto" w:fill="FFFF00"/>
            <w:tcMar>
              <w:top w:w="80" w:type="dxa"/>
              <w:left w:w="80" w:type="dxa"/>
              <w:bottom w:w="80" w:type="dxa"/>
              <w:right w:w="80" w:type="dxa"/>
            </w:tcMar>
            <w:hideMark/>
          </w:tcPr>
          <w:p w14:paraId="0743CBC6" w14:textId="02D542ED" w:rsidR="00552319" w:rsidRPr="00E65686" w:rsidRDefault="00552319">
            <w:pPr>
              <w:pStyle w:val="Tabletextleft"/>
              <w:rPr>
                <w:bCs/>
                <w:szCs w:val="20"/>
                <w:lang w:val="tr-TR"/>
              </w:rPr>
            </w:pPr>
            <w:r w:rsidRPr="00E65686">
              <w:rPr>
                <w:bCs/>
                <w:szCs w:val="20"/>
                <w:lang w:val="tr-TR"/>
              </w:rPr>
              <w:t xml:space="preserve"> </w:t>
            </w:r>
            <w:r w:rsidR="004427C8" w:rsidRPr="00E65686">
              <w:rPr>
                <w:bCs/>
                <w:szCs w:val="20"/>
                <w:lang w:val="tr-TR"/>
              </w:rPr>
              <w:t>Hafif</w:t>
            </w:r>
          </w:p>
        </w:tc>
        <w:tc>
          <w:tcPr>
            <w:tcW w:w="1875"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4EED1A35" w14:textId="77777777" w:rsidR="00552319" w:rsidRPr="00E65686" w:rsidRDefault="00552319">
            <w:pPr>
              <w:pStyle w:val="Tabletextleft"/>
              <w:rPr>
                <w:bCs/>
                <w:szCs w:val="20"/>
                <w:lang w:val="tr-TR"/>
              </w:rPr>
            </w:pPr>
            <w:r w:rsidRPr="00E65686">
              <w:rPr>
                <w:bCs/>
                <w:szCs w:val="20"/>
                <w:lang w:val="tr-TR"/>
              </w:rPr>
              <w:t xml:space="preserve">Etki inşaat aşaması için değerlendirilmiştir ancak işletme aşaması boyunca devam edecektir. </w:t>
            </w:r>
          </w:p>
        </w:tc>
        <w:tc>
          <w:tcPr>
            <w:tcW w:w="1923"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791354B1" w14:textId="4CC5EFE0" w:rsidR="00552319" w:rsidRPr="00E65686" w:rsidRDefault="00327EB3">
            <w:pPr>
              <w:pStyle w:val="Tabletextleft"/>
              <w:rPr>
                <w:bCs/>
                <w:szCs w:val="20"/>
                <w:lang w:val="tr-TR"/>
              </w:rPr>
            </w:pPr>
            <w:r w:rsidRPr="00E65686">
              <w:rPr>
                <w:bCs/>
                <w:szCs w:val="20"/>
                <w:lang w:val="tr-TR"/>
              </w:rPr>
              <w:t>Uygulanamaz</w:t>
            </w:r>
          </w:p>
        </w:tc>
      </w:tr>
      <w:tr w:rsidR="00552319" w:rsidRPr="00E65686" w14:paraId="47AF796D" w14:textId="77777777" w:rsidTr="007000EF">
        <w:tc>
          <w:tcPr>
            <w:tcW w:w="2835"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5796885A" w14:textId="77777777" w:rsidR="00552319" w:rsidRPr="00E65686" w:rsidRDefault="00552319">
            <w:pPr>
              <w:pStyle w:val="Tabletextleft"/>
              <w:rPr>
                <w:bCs/>
                <w:szCs w:val="20"/>
                <w:lang w:val="tr-TR"/>
              </w:rPr>
            </w:pPr>
            <w:r w:rsidRPr="00E65686">
              <w:rPr>
                <w:bCs/>
                <w:szCs w:val="20"/>
                <w:lang w:val="tr-TR"/>
              </w:rPr>
              <w:lastRenderedPageBreak/>
              <w:t xml:space="preserve"> Su ve Toprak Kirliliği</w:t>
            </w:r>
          </w:p>
        </w:tc>
        <w:tc>
          <w:tcPr>
            <w:tcW w:w="132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44F9BCE3" w14:textId="77777777" w:rsidR="00552319" w:rsidRPr="00E65686" w:rsidRDefault="00552319">
            <w:pPr>
              <w:pStyle w:val="Tabletextleft"/>
              <w:rPr>
                <w:bCs/>
                <w:szCs w:val="20"/>
                <w:lang w:val="tr-TR"/>
              </w:rPr>
            </w:pPr>
            <w:r w:rsidRPr="00E65686">
              <w:rPr>
                <w:bCs/>
                <w:szCs w:val="20"/>
                <w:lang w:val="tr-TR"/>
              </w:rPr>
              <w:t xml:space="preserve"> Düşük ila Yüksek</w:t>
            </w:r>
          </w:p>
        </w:tc>
        <w:tc>
          <w:tcPr>
            <w:tcW w:w="1554"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3BD0224A" w14:textId="77777777" w:rsidR="00552319" w:rsidRPr="00E65686" w:rsidRDefault="00552319">
            <w:pPr>
              <w:pStyle w:val="Tabletextleft"/>
              <w:rPr>
                <w:bCs/>
                <w:szCs w:val="20"/>
                <w:lang w:val="tr-TR"/>
              </w:rPr>
            </w:pPr>
            <w:r w:rsidRPr="00E65686">
              <w:rPr>
                <w:bCs/>
                <w:szCs w:val="20"/>
                <w:lang w:val="tr-TR"/>
              </w:rPr>
              <w:t xml:space="preserve"> Önemsiz</w:t>
            </w:r>
          </w:p>
        </w:tc>
        <w:tc>
          <w:tcPr>
            <w:tcW w:w="1875"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3AC031D9" w14:textId="6A0DF769" w:rsidR="00552319" w:rsidRPr="00E65686" w:rsidRDefault="007000EF">
            <w:pPr>
              <w:pStyle w:val="Tabletextleft"/>
              <w:rPr>
                <w:bCs/>
                <w:szCs w:val="20"/>
                <w:lang w:val="tr-TR"/>
              </w:rPr>
            </w:pPr>
            <w:r w:rsidRPr="00E65686">
              <w:rPr>
                <w:bCs/>
                <w:szCs w:val="20"/>
                <w:lang w:val="tr-TR"/>
              </w:rPr>
              <w:t>Uygulanamaz</w:t>
            </w:r>
          </w:p>
        </w:tc>
        <w:tc>
          <w:tcPr>
            <w:tcW w:w="1923"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7A4517D0" w14:textId="77777777" w:rsidR="00552319" w:rsidRPr="00E65686" w:rsidRDefault="00552319">
            <w:pPr>
              <w:pStyle w:val="Tabletextleft"/>
              <w:rPr>
                <w:bCs/>
                <w:szCs w:val="20"/>
                <w:lang w:val="tr-TR"/>
              </w:rPr>
            </w:pPr>
            <w:r w:rsidRPr="00E65686">
              <w:rPr>
                <w:bCs/>
                <w:szCs w:val="20"/>
                <w:lang w:val="tr-TR"/>
              </w:rPr>
              <w:t>Önemsiz</w:t>
            </w:r>
          </w:p>
        </w:tc>
      </w:tr>
      <w:tr w:rsidR="00552319" w:rsidRPr="00E65686" w14:paraId="314318CD" w14:textId="77777777" w:rsidTr="007000EF">
        <w:tc>
          <w:tcPr>
            <w:tcW w:w="2835"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31D235F9" w14:textId="77777777" w:rsidR="00552319" w:rsidRPr="00E65686" w:rsidRDefault="00552319">
            <w:pPr>
              <w:pStyle w:val="Tabletextleft"/>
              <w:rPr>
                <w:bCs/>
                <w:szCs w:val="20"/>
                <w:lang w:val="tr-TR"/>
              </w:rPr>
            </w:pPr>
            <w:r w:rsidRPr="00E65686">
              <w:rPr>
                <w:bCs/>
                <w:szCs w:val="20"/>
                <w:lang w:val="tr-TR"/>
              </w:rPr>
              <w:t xml:space="preserve"> Toz Kirliliği</w:t>
            </w:r>
          </w:p>
        </w:tc>
        <w:tc>
          <w:tcPr>
            <w:tcW w:w="132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686D5018" w14:textId="77777777" w:rsidR="00552319" w:rsidRPr="00E65686" w:rsidRDefault="00552319">
            <w:pPr>
              <w:pStyle w:val="Tabletextleft"/>
              <w:rPr>
                <w:bCs/>
                <w:szCs w:val="20"/>
                <w:lang w:val="tr-TR"/>
              </w:rPr>
            </w:pPr>
            <w:r w:rsidRPr="00E65686">
              <w:rPr>
                <w:bCs/>
                <w:szCs w:val="20"/>
                <w:lang w:val="tr-TR"/>
              </w:rPr>
              <w:t xml:space="preserve"> Düşük ila Yüksek</w:t>
            </w:r>
          </w:p>
        </w:tc>
        <w:tc>
          <w:tcPr>
            <w:tcW w:w="1554"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44A6A33A" w14:textId="77777777" w:rsidR="00552319" w:rsidRPr="00E65686" w:rsidRDefault="00552319">
            <w:pPr>
              <w:pStyle w:val="Tabletextleft"/>
              <w:rPr>
                <w:bCs/>
                <w:szCs w:val="20"/>
                <w:lang w:val="tr-TR"/>
              </w:rPr>
            </w:pPr>
            <w:r w:rsidRPr="00E65686">
              <w:rPr>
                <w:bCs/>
                <w:szCs w:val="20"/>
                <w:lang w:val="tr-TR"/>
              </w:rPr>
              <w:t xml:space="preserve"> Önemsiz</w:t>
            </w:r>
          </w:p>
        </w:tc>
        <w:tc>
          <w:tcPr>
            <w:tcW w:w="1875"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47D0C13C" w14:textId="73FEBEA0" w:rsidR="00552319" w:rsidRPr="00E65686" w:rsidRDefault="007000EF">
            <w:pPr>
              <w:pStyle w:val="Tabletextleft"/>
              <w:rPr>
                <w:bCs/>
                <w:szCs w:val="20"/>
                <w:lang w:val="tr-TR"/>
              </w:rPr>
            </w:pPr>
            <w:r w:rsidRPr="00E65686">
              <w:rPr>
                <w:bCs/>
                <w:szCs w:val="20"/>
                <w:lang w:val="tr-TR"/>
              </w:rPr>
              <w:t>Uygulanamaz</w:t>
            </w:r>
          </w:p>
        </w:tc>
        <w:tc>
          <w:tcPr>
            <w:tcW w:w="1923"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2E91FA7B" w14:textId="77777777" w:rsidR="00552319" w:rsidRPr="00E65686" w:rsidRDefault="00552319">
            <w:pPr>
              <w:pStyle w:val="Tabletextleft"/>
              <w:rPr>
                <w:bCs/>
                <w:szCs w:val="20"/>
                <w:lang w:val="tr-TR"/>
              </w:rPr>
            </w:pPr>
            <w:r w:rsidRPr="00E65686">
              <w:rPr>
                <w:bCs/>
                <w:szCs w:val="20"/>
                <w:lang w:val="tr-TR"/>
              </w:rPr>
              <w:t>Önemsiz</w:t>
            </w:r>
          </w:p>
        </w:tc>
      </w:tr>
      <w:tr w:rsidR="00552319" w:rsidRPr="00E65686" w14:paraId="0846DC30" w14:textId="77777777" w:rsidTr="007000EF">
        <w:tc>
          <w:tcPr>
            <w:tcW w:w="2835"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761B3B53" w14:textId="26F27725" w:rsidR="00552319" w:rsidRPr="00E65686" w:rsidRDefault="00552319">
            <w:pPr>
              <w:pStyle w:val="Tabletextleft"/>
              <w:rPr>
                <w:bCs/>
                <w:szCs w:val="20"/>
                <w:lang w:val="tr-TR"/>
              </w:rPr>
            </w:pPr>
            <w:r w:rsidRPr="00E65686">
              <w:rPr>
                <w:bCs/>
                <w:szCs w:val="20"/>
                <w:lang w:val="tr-TR"/>
              </w:rPr>
              <w:t>Gürültü, Işık ve Titreşimden Kaynaklanan Rahatsızlık</w:t>
            </w:r>
          </w:p>
        </w:tc>
        <w:tc>
          <w:tcPr>
            <w:tcW w:w="132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0DBFCA9A" w14:textId="77777777" w:rsidR="00552319" w:rsidRPr="00E65686" w:rsidRDefault="00552319">
            <w:pPr>
              <w:pStyle w:val="Tabletextleft"/>
              <w:rPr>
                <w:bCs/>
                <w:szCs w:val="20"/>
                <w:lang w:val="tr-TR"/>
              </w:rPr>
            </w:pPr>
            <w:r w:rsidRPr="00E65686">
              <w:rPr>
                <w:bCs/>
                <w:szCs w:val="20"/>
                <w:lang w:val="tr-TR"/>
              </w:rPr>
              <w:t xml:space="preserve"> Düşük ila Orta</w:t>
            </w:r>
          </w:p>
        </w:tc>
        <w:tc>
          <w:tcPr>
            <w:tcW w:w="1554" w:type="dxa"/>
            <w:tcBorders>
              <w:top w:val="single" w:sz="8" w:space="0" w:color="A3A3A3"/>
              <w:left w:val="single" w:sz="8" w:space="0" w:color="A3A3A3"/>
              <w:bottom w:val="single" w:sz="8" w:space="0" w:color="A3A3A3"/>
              <w:right w:val="single" w:sz="8" w:space="0" w:color="A3A3A3"/>
            </w:tcBorders>
            <w:shd w:val="clear" w:color="auto" w:fill="FFFF00"/>
            <w:tcMar>
              <w:top w:w="80" w:type="dxa"/>
              <w:left w:w="80" w:type="dxa"/>
              <w:bottom w:w="80" w:type="dxa"/>
              <w:right w:w="80" w:type="dxa"/>
            </w:tcMar>
            <w:hideMark/>
          </w:tcPr>
          <w:p w14:paraId="11CC3BB5" w14:textId="6190A3AA" w:rsidR="00552319" w:rsidRPr="00E65686" w:rsidRDefault="007000EF">
            <w:pPr>
              <w:pStyle w:val="Tabletextleft"/>
              <w:rPr>
                <w:bCs/>
                <w:szCs w:val="20"/>
                <w:lang w:val="tr-TR"/>
              </w:rPr>
            </w:pPr>
            <w:r w:rsidRPr="00E65686">
              <w:rPr>
                <w:bCs/>
                <w:szCs w:val="20"/>
                <w:lang w:val="tr-TR"/>
              </w:rPr>
              <w:t>Hafif</w:t>
            </w:r>
          </w:p>
        </w:tc>
        <w:tc>
          <w:tcPr>
            <w:tcW w:w="1875"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631B4659" w14:textId="77777777" w:rsidR="00552319" w:rsidRPr="00E65686" w:rsidRDefault="00552319">
            <w:pPr>
              <w:pStyle w:val="Tabletextleft"/>
              <w:rPr>
                <w:bCs/>
                <w:szCs w:val="20"/>
                <w:lang w:val="tr-TR"/>
              </w:rPr>
            </w:pPr>
            <w:r w:rsidRPr="00E65686">
              <w:rPr>
                <w:bCs/>
                <w:szCs w:val="20"/>
                <w:lang w:val="tr-TR"/>
              </w:rPr>
              <w:t>Önemsiz</w:t>
            </w:r>
          </w:p>
        </w:tc>
        <w:tc>
          <w:tcPr>
            <w:tcW w:w="1923"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2866BBFF" w14:textId="77777777" w:rsidR="00552319" w:rsidRPr="00E65686" w:rsidRDefault="00552319">
            <w:pPr>
              <w:pStyle w:val="Tabletextleft"/>
              <w:rPr>
                <w:bCs/>
                <w:szCs w:val="20"/>
                <w:lang w:val="tr-TR"/>
              </w:rPr>
            </w:pPr>
            <w:r w:rsidRPr="00E65686">
              <w:rPr>
                <w:bCs/>
                <w:szCs w:val="20"/>
                <w:lang w:val="tr-TR"/>
              </w:rPr>
              <w:t>Önemsiz</w:t>
            </w:r>
          </w:p>
        </w:tc>
      </w:tr>
      <w:tr w:rsidR="00552319" w:rsidRPr="00E65686" w14:paraId="29899269" w14:textId="77777777" w:rsidTr="007000EF">
        <w:tc>
          <w:tcPr>
            <w:tcW w:w="2835"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2179D9E8" w14:textId="77777777" w:rsidR="00552319" w:rsidRPr="00E65686" w:rsidRDefault="00552319">
            <w:pPr>
              <w:pStyle w:val="Tabletextleft"/>
              <w:rPr>
                <w:bCs/>
                <w:szCs w:val="20"/>
                <w:lang w:val="tr-TR"/>
              </w:rPr>
            </w:pPr>
            <w:r w:rsidRPr="00E65686">
              <w:rPr>
                <w:bCs/>
                <w:szCs w:val="20"/>
                <w:lang w:val="tr-TR"/>
              </w:rPr>
              <w:t>Fauna ile Araç Çarpışmaları</w:t>
            </w:r>
          </w:p>
        </w:tc>
        <w:tc>
          <w:tcPr>
            <w:tcW w:w="132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5AA96329" w14:textId="77777777" w:rsidR="00552319" w:rsidRPr="00E65686" w:rsidRDefault="00552319">
            <w:pPr>
              <w:pStyle w:val="Tabletextleft"/>
              <w:rPr>
                <w:bCs/>
                <w:szCs w:val="20"/>
                <w:lang w:val="tr-TR"/>
              </w:rPr>
            </w:pPr>
            <w:r w:rsidRPr="00E65686">
              <w:rPr>
                <w:bCs/>
                <w:szCs w:val="20"/>
                <w:lang w:val="tr-TR"/>
              </w:rPr>
              <w:t xml:space="preserve"> Düşük ila Orta</w:t>
            </w:r>
          </w:p>
        </w:tc>
        <w:tc>
          <w:tcPr>
            <w:tcW w:w="1554"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2F4DF97B" w14:textId="7BACFA71" w:rsidR="00552319" w:rsidRPr="00E65686" w:rsidRDefault="00552319">
            <w:pPr>
              <w:pStyle w:val="Tabletextleft"/>
              <w:rPr>
                <w:bCs/>
                <w:szCs w:val="20"/>
                <w:lang w:val="tr-TR"/>
              </w:rPr>
            </w:pPr>
            <w:r w:rsidRPr="00E65686">
              <w:rPr>
                <w:bCs/>
                <w:szCs w:val="20"/>
                <w:lang w:val="tr-TR"/>
              </w:rPr>
              <w:t>Önemsiz</w:t>
            </w:r>
          </w:p>
        </w:tc>
        <w:tc>
          <w:tcPr>
            <w:tcW w:w="1875"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5D68B880" w14:textId="77777777" w:rsidR="00552319" w:rsidRPr="00E65686" w:rsidRDefault="00552319">
            <w:pPr>
              <w:pStyle w:val="Tabletextleft"/>
              <w:rPr>
                <w:bCs/>
                <w:szCs w:val="20"/>
                <w:lang w:val="tr-TR"/>
              </w:rPr>
            </w:pPr>
            <w:r w:rsidRPr="00E65686">
              <w:rPr>
                <w:bCs/>
                <w:szCs w:val="20"/>
                <w:lang w:val="tr-TR"/>
              </w:rPr>
              <w:t xml:space="preserve"> Önemsiz</w:t>
            </w:r>
          </w:p>
        </w:tc>
        <w:tc>
          <w:tcPr>
            <w:tcW w:w="1923"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157AF805" w14:textId="77777777" w:rsidR="00552319" w:rsidRPr="00E65686" w:rsidRDefault="00552319">
            <w:pPr>
              <w:pStyle w:val="Tabletextleft"/>
              <w:rPr>
                <w:bCs/>
                <w:szCs w:val="20"/>
                <w:lang w:val="tr-TR"/>
              </w:rPr>
            </w:pPr>
            <w:r w:rsidRPr="00E65686">
              <w:rPr>
                <w:bCs/>
                <w:szCs w:val="20"/>
                <w:lang w:val="tr-TR"/>
              </w:rPr>
              <w:t>Önemsiz</w:t>
            </w:r>
          </w:p>
        </w:tc>
      </w:tr>
      <w:tr w:rsidR="00552319" w:rsidRPr="00E65686" w14:paraId="4A18E151" w14:textId="77777777" w:rsidTr="007000EF">
        <w:tc>
          <w:tcPr>
            <w:tcW w:w="2835"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1DC2A1A2" w14:textId="77777777" w:rsidR="00552319" w:rsidRPr="00E65686" w:rsidRDefault="00552319">
            <w:pPr>
              <w:pStyle w:val="Tabletextleft"/>
              <w:rPr>
                <w:bCs/>
                <w:szCs w:val="20"/>
                <w:lang w:val="tr-TR"/>
              </w:rPr>
            </w:pPr>
            <w:r w:rsidRPr="00E65686">
              <w:rPr>
                <w:bCs/>
                <w:szCs w:val="20"/>
                <w:lang w:val="tr-TR"/>
              </w:rPr>
              <w:t>Hayvan Türlerinin Hareketine Engel Oluşturma</w:t>
            </w:r>
          </w:p>
        </w:tc>
        <w:tc>
          <w:tcPr>
            <w:tcW w:w="132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4EBF955F" w14:textId="77777777" w:rsidR="00552319" w:rsidRPr="00E65686" w:rsidRDefault="00552319">
            <w:pPr>
              <w:pStyle w:val="Tabletextleft"/>
              <w:rPr>
                <w:bCs/>
                <w:szCs w:val="20"/>
                <w:lang w:val="tr-TR"/>
              </w:rPr>
            </w:pPr>
            <w:r w:rsidRPr="00E65686">
              <w:rPr>
                <w:bCs/>
                <w:szCs w:val="20"/>
                <w:lang w:val="tr-TR"/>
              </w:rPr>
              <w:t>Düşük ila Orta</w:t>
            </w:r>
          </w:p>
        </w:tc>
        <w:tc>
          <w:tcPr>
            <w:tcW w:w="1554"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26D24F54" w14:textId="7A434237" w:rsidR="00552319" w:rsidRPr="00E65686" w:rsidRDefault="00552319">
            <w:pPr>
              <w:pStyle w:val="Tabletextleft"/>
              <w:rPr>
                <w:bCs/>
                <w:szCs w:val="20"/>
                <w:lang w:val="tr-TR"/>
              </w:rPr>
            </w:pPr>
            <w:r w:rsidRPr="00E65686">
              <w:rPr>
                <w:bCs/>
                <w:szCs w:val="20"/>
                <w:lang w:val="tr-TR"/>
              </w:rPr>
              <w:t>Önemsiz</w:t>
            </w:r>
          </w:p>
        </w:tc>
        <w:tc>
          <w:tcPr>
            <w:tcW w:w="1875"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6D3A1FFB" w14:textId="77777777" w:rsidR="00552319" w:rsidRPr="00E65686" w:rsidRDefault="00552319">
            <w:pPr>
              <w:pStyle w:val="Tabletextleft"/>
              <w:rPr>
                <w:bCs/>
                <w:szCs w:val="20"/>
                <w:lang w:val="tr-TR"/>
              </w:rPr>
            </w:pPr>
            <w:r w:rsidRPr="00E65686">
              <w:rPr>
                <w:bCs/>
                <w:szCs w:val="20"/>
                <w:lang w:val="tr-TR"/>
              </w:rPr>
              <w:t xml:space="preserve"> Önemsiz</w:t>
            </w:r>
          </w:p>
        </w:tc>
        <w:tc>
          <w:tcPr>
            <w:tcW w:w="1923"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69E9D18C" w14:textId="1B22A208" w:rsidR="00552319" w:rsidRPr="00E65686" w:rsidRDefault="007000EF">
            <w:pPr>
              <w:pStyle w:val="Tabletextleft"/>
              <w:rPr>
                <w:bCs/>
                <w:szCs w:val="20"/>
                <w:lang w:val="tr-TR"/>
              </w:rPr>
            </w:pPr>
            <w:r w:rsidRPr="00E65686">
              <w:rPr>
                <w:bCs/>
                <w:szCs w:val="20"/>
                <w:lang w:val="tr-TR"/>
              </w:rPr>
              <w:t>U</w:t>
            </w:r>
            <w:r w:rsidR="00552319" w:rsidRPr="00E65686">
              <w:rPr>
                <w:bCs/>
                <w:szCs w:val="20"/>
                <w:lang w:val="tr-TR"/>
              </w:rPr>
              <w:t>ygulanamaz</w:t>
            </w:r>
          </w:p>
        </w:tc>
      </w:tr>
      <w:tr w:rsidR="00552319" w:rsidRPr="00E65686" w14:paraId="2FD323E9" w14:textId="77777777" w:rsidTr="007000EF">
        <w:tc>
          <w:tcPr>
            <w:tcW w:w="2835"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3788CB20" w14:textId="77777777" w:rsidR="00552319" w:rsidRPr="00E65686" w:rsidRDefault="00552319">
            <w:pPr>
              <w:pStyle w:val="Tabletextleft"/>
              <w:rPr>
                <w:bCs/>
                <w:szCs w:val="20"/>
                <w:lang w:val="tr-TR"/>
              </w:rPr>
            </w:pPr>
            <w:r w:rsidRPr="00E65686">
              <w:rPr>
                <w:bCs/>
                <w:szCs w:val="20"/>
                <w:lang w:val="tr-TR"/>
              </w:rPr>
              <w:t>Üreyen Kuş Türlerinin Rahatsız Edilmesi/Yerinden Edilmesi</w:t>
            </w:r>
          </w:p>
        </w:tc>
        <w:tc>
          <w:tcPr>
            <w:tcW w:w="132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15E55748" w14:textId="77777777" w:rsidR="00552319" w:rsidRPr="00E65686" w:rsidRDefault="00552319">
            <w:pPr>
              <w:pStyle w:val="Tabletextleft"/>
              <w:rPr>
                <w:bCs/>
                <w:szCs w:val="20"/>
                <w:lang w:val="tr-TR"/>
              </w:rPr>
            </w:pPr>
            <w:r w:rsidRPr="00E65686">
              <w:rPr>
                <w:bCs/>
                <w:szCs w:val="20"/>
                <w:lang w:val="tr-TR"/>
              </w:rPr>
              <w:t>Orta</w:t>
            </w:r>
          </w:p>
        </w:tc>
        <w:tc>
          <w:tcPr>
            <w:tcW w:w="1554"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1A5211AB" w14:textId="2C4857AF" w:rsidR="00552319" w:rsidRPr="00E65686" w:rsidRDefault="00552319">
            <w:pPr>
              <w:pStyle w:val="Tabletextleft"/>
              <w:rPr>
                <w:bCs/>
                <w:szCs w:val="20"/>
                <w:lang w:val="tr-TR"/>
              </w:rPr>
            </w:pPr>
            <w:r w:rsidRPr="00E65686">
              <w:rPr>
                <w:bCs/>
                <w:szCs w:val="20"/>
                <w:lang w:val="tr-TR"/>
              </w:rPr>
              <w:t>Önemsiz</w:t>
            </w:r>
          </w:p>
        </w:tc>
        <w:tc>
          <w:tcPr>
            <w:tcW w:w="1875"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597C7C8D" w14:textId="77777777" w:rsidR="00552319" w:rsidRPr="00E65686" w:rsidRDefault="00552319">
            <w:pPr>
              <w:pStyle w:val="Tabletextleft"/>
              <w:rPr>
                <w:bCs/>
                <w:szCs w:val="20"/>
                <w:lang w:val="tr-TR"/>
              </w:rPr>
            </w:pPr>
            <w:r w:rsidRPr="00E65686">
              <w:rPr>
                <w:bCs/>
                <w:szCs w:val="20"/>
                <w:lang w:val="tr-TR"/>
              </w:rPr>
              <w:t xml:space="preserve"> Önemsiz</w:t>
            </w:r>
          </w:p>
        </w:tc>
        <w:tc>
          <w:tcPr>
            <w:tcW w:w="1923"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17C3063E" w14:textId="77777777" w:rsidR="00552319" w:rsidRPr="00E65686" w:rsidRDefault="00552319">
            <w:pPr>
              <w:pStyle w:val="Tabletextleft"/>
              <w:rPr>
                <w:bCs/>
                <w:szCs w:val="20"/>
                <w:lang w:val="tr-TR"/>
              </w:rPr>
            </w:pPr>
            <w:r w:rsidRPr="00E65686">
              <w:rPr>
                <w:bCs/>
                <w:szCs w:val="20"/>
                <w:lang w:val="tr-TR"/>
              </w:rPr>
              <w:t xml:space="preserve"> Önemsiz</w:t>
            </w:r>
          </w:p>
        </w:tc>
      </w:tr>
      <w:tr w:rsidR="007000EF" w:rsidRPr="00E65686" w14:paraId="5A714390" w14:textId="77777777" w:rsidTr="007000EF">
        <w:tc>
          <w:tcPr>
            <w:tcW w:w="2835"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52155BA3" w14:textId="77777777" w:rsidR="007000EF" w:rsidRPr="00E65686" w:rsidRDefault="007000EF" w:rsidP="007000EF">
            <w:pPr>
              <w:pStyle w:val="Tabletextleft"/>
              <w:rPr>
                <w:bCs/>
                <w:szCs w:val="20"/>
                <w:lang w:val="tr-TR"/>
              </w:rPr>
            </w:pPr>
            <w:r w:rsidRPr="00E65686">
              <w:rPr>
                <w:bCs/>
                <w:szCs w:val="20"/>
                <w:lang w:val="tr-TR"/>
              </w:rPr>
              <w:t>Kuş Türlerinin Rüzgar Türbinleriyle Çarpışması</w:t>
            </w:r>
          </w:p>
        </w:tc>
        <w:tc>
          <w:tcPr>
            <w:tcW w:w="132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18696CAF" w14:textId="77777777" w:rsidR="007000EF" w:rsidRPr="00E65686" w:rsidRDefault="007000EF" w:rsidP="007000EF">
            <w:pPr>
              <w:pStyle w:val="Tabletextleft"/>
              <w:rPr>
                <w:bCs/>
                <w:szCs w:val="20"/>
                <w:lang w:val="tr-TR"/>
              </w:rPr>
            </w:pPr>
            <w:r w:rsidRPr="00E65686">
              <w:rPr>
                <w:bCs/>
                <w:szCs w:val="20"/>
                <w:lang w:val="tr-TR"/>
              </w:rPr>
              <w:t>Orta</w:t>
            </w:r>
          </w:p>
        </w:tc>
        <w:tc>
          <w:tcPr>
            <w:tcW w:w="1554"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1F7B41B4" w14:textId="049FEC39" w:rsidR="007000EF" w:rsidRPr="00E65686" w:rsidRDefault="007000EF" w:rsidP="007000EF">
            <w:pPr>
              <w:pStyle w:val="Tabletextleft"/>
              <w:rPr>
                <w:bCs/>
                <w:szCs w:val="20"/>
                <w:lang w:val="tr-TR"/>
              </w:rPr>
            </w:pPr>
            <w:r w:rsidRPr="00E65686">
              <w:t>Uygulanamaz</w:t>
            </w:r>
          </w:p>
        </w:tc>
        <w:tc>
          <w:tcPr>
            <w:tcW w:w="1875" w:type="dxa"/>
            <w:tcBorders>
              <w:top w:val="single" w:sz="8" w:space="0" w:color="A3A3A3"/>
              <w:left w:val="single" w:sz="8" w:space="0" w:color="A3A3A3"/>
              <w:bottom w:val="single" w:sz="8" w:space="0" w:color="A3A3A3"/>
              <w:right w:val="single" w:sz="8" w:space="0" w:color="A3A3A3"/>
            </w:tcBorders>
            <w:shd w:val="clear" w:color="auto" w:fill="FFFF00"/>
            <w:tcMar>
              <w:top w:w="80" w:type="dxa"/>
              <w:left w:w="80" w:type="dxa"/>
              <w:bottom w:w="80" w:type="dxa"/>
              <w:right w:w="80" w:type="dxa"/>
            </w:tcMar>
            <w:hideMark/>
          </w:tcPr>
          <w:p w14:paraId="56945ED8" w14:textId="03673CC3" w:rsidR="007000EF" w:rsidRPr="00E65686" w:rsidRDefault="007000EF" w:rsidP="007000EF">
            <w:pPr>
              <w:pStyle w:val="Tabletextleft"/>
              <w:rPr>
                <w:bCs/>
                <w:szCs w:val="20"/>
                <w:lang w:val="tr-TR"/>
              </w:rPr>
            </w:pPr>
            <w:r w:rsidRPr="00E65686">
              <w:rPr>
                <w:bCs/>
                <w:szCs w:val="20"/>
                <w:lang w:val="tr-TR"/>
              </w:rPr>
              <w:t>Önemsiz ila Hafif</w:t>
            </w:r>
          </w:p>
        </w:tc>
        <w:tc>
          <w:tcPr>
            <w:tcW w:w="1923"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1507771D" w14:textId="4F3A68B2" w:rsidR="007000EF" w:rsidRPr="00E65686" w:rsidRDefault="007000EF" w:rsidP="007000EF">
            <w:pPr>
              <w:pStyle w:val="Tabletextleft"/>
              <w:rPr>
                <w:bCs/>
                <w:szCs w:val="20"/>
                <w:lang w:val="tr-TR"/>
              </w:rPr>
            </w:pPr>
            <w:r w:rsidRPr="00E65686">
              <w:t>Uygulanamaz</w:t>
            </w:r>
          </w:p>
        </w:tc>
      </w:tr>
      <w:tr w:rsidR="007000EF" w:rsidRPr="00E65686" w14:paraId="3569E06F" w14:textId="77777777" w:rsidTr="007000EF">
        <w:tc>
          <w:tcPr>
            <w:tcW w:w="2835"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4639D5B6" w14:textId="77777777" w:rsidR="007000EF" w:rsidRPr="00E65686" w:rsidRDefault="007000EF" w:rsidP="007000EF">
            <w:pPr>
              <w:pStyle w:val="Tabletextleft"/>
              <w:rPr>
                <w:bCs/>
                <w:szCs w:val="20"/>
                <w:lang w:val="tr-TR"/>
              </w:rPr>
            </w:pPr>
            <w:r w:rsidRPr="00E65686">
              <w:rPr>
                <w:bCs/>
                <w:szCs w:val="20"/>
                <w:lang w:val="tr-TR"/>
              </w:rPr>
              <w:t>Kuş Türlerinin Enerji İletim Hatlarıyla Çarpışmaları</w:t>
            </w:r>
          </w:p>
        </w:tc>
        <w:tc>
          <w:tcPr>
            <w:tcW w:w="132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33C87E43" w14:textId="77777777" w:rsidR="007000EF" w:rsidRPr="00E65686" w:rsidRDefault="007000EF" w:rsidP="007000EF">
            <w:pPr>
              <w:pStyle w:val="Tabletextleft"/>
              <w:rPr>
                <w:bCs/>
                <w:szCs w:val="20"/>
                <w:lang w:val="tr-TR"/>
              </w:rPr>
            </w:pPr>
            <w:r w:rsidRPr="00E65686">
              <w:rPr>
                <w:bCs/>
                <w:szCs w:val="20"/>
                <w:lang w:val="tr-TR"/>
              </w:rPr>
              <w:t>Orta</w:t>
            </w:r>
          </w:p>
        </w:tc>
        <w:tc>
          <w:tcPr>
            <w:tcW w:w="1554"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2DA08D55" w14:textId="5E0E22CA" w:rsidR="007000EF" w:rsidRPr="00E65686" w:rsidRDefault="007000EF" w:rsidP="007000EF">
            <w:pPr>
              <w:pStyle w:val="Tabletextleft"/>
              <w:rPr>
                <w:bCs/>
                <w:szCs w:val="20"/>
                <w:lang w:val="tr-TR"/>
              </w:rPr>
            </w:pPr>
            <w:r w:rsidRPr="00E65686">
              <w:t>Uygulanamaz</w:t>
            </w:r>
          </w:p>
        </w:tc>
        <w:tc>
          <w:tcPr>
            <w:tcW w:w="1875" w:type="dxa"/>
            <w:tcBorders>
              <w:top w:val="single" w:sz="8" w:space="0" w:color="A3A3A3"/>
              <w:left w:val="single" w:sz="8" w:space="0" w:color="A3A3A3"/>
              <w:bottom w:val="single" w:sz="8" w:space="0" w:color="A3A3A3"/>
              <w:right w:val="single" w:sz="8" w:space="0" w:color="A3A3A3"/>
            </w:tcBorders>
            <w:shd w:val="clear" w:color="auto" w:fill="FFFF00"/>
            <w:tcMar>
              <w:top w:w="80" w:type="dxa"/>
              <w:left w:w="80" w:type="dxa"/>
              <w:bottom w:w="80" w:type="dxa"/>
              <w:right w:w="80" w:type="dxa"/>
            </w:tcMar>
            <w:hideMark/>
          </w:tcPr>
          <w:p w14:paraId="035ACA2D" w14:textId="1E1531CC" w:rsidR="007000EF" w:rsidRPr="00E65686" w:rsidRDefault="007000EF" w:rsidP="007000EF">
            <w:pPr>
              <w:pStyle w:val="Tabletextleft"/>
              <w:rPr>
                <w:bCs/>
                <w:szCs w:val="20"/>
                <w:lang w:val="tr-TR"/>
              </w:rPr>
            </w:pPr>
            <w:r w:rsidRPr="00E65686">
              <w:rPr>
                <w:bCs/>
                <w:szCs w:val="20"/>
                <w:lang w:val="tr-TR"/>
              </w:rPr>
              <w:t>Önemsiz ila Hafif</w:t>
            </w:r>
          </w:p>
        </w:tc>
        <w:tc>
          <w:tcPr>
            <w:tcW w:w="1923"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4D0AE116" w14:textId="4311B061" w:rsidR="007000EF" w:rsidRPr="00E65686" w:rsidRDefault="007000EF" w:rsidP="007000EF">
            <w:pPr>
              <w:pStyle w:val="Tabletextleft"/>
              <w:rPr>
                <w:bCs/>
                <w:szCs w:val="20"/>
                <w:lang w:val="tr-TR"/>
              </w:rPr>
            </w:pPr>
            <w:r w:rsidRPr="00E65686">
              <w:t>Uygulanamaz</w:t>
            </w:r>
          </w:p>
        </w:tc>
      </w:tr>
      <w:tr w:rsidR="00552319" w:rsidRPr="00E65686" w14:paraId="1D883A1B" w14:textId="77777777" w:rsidTr="007000EF">
        <w:tc>
          <w:tcPr>
            <w:tcW w:w="2835"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tcPr>
          <w:p w14:paraId="39D3DB31" w14:textId="77777777" w:rsidR="00552319" w:rsidRPr="00E65686" w:rsidRDefault="00552319">
            <w:pPr>
              <w:pStyle w:val="Tabletextleft"/>
              <w:rPr>
                <w:bCs/>
                <w:szCs w:val="20"/>
                <w:lang w:val="tr-TR"/>
              </w:rPr>
            </w:pPr>
            <w:r w:rsidRPr="00E65686">
              <w:rPr>
                <w:bCs/>
                <w:szCs w:val="20"/>
                <w:lang w:val="tr-TR"/>
              </w:rPr>
              <w:t>Nüfus ve Göç</w:t>
            </w:r>
          </w:p>
        </w:tc>
        <w:tc>
          <w:tcPr>
            <w:tcW w:w="132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tcPr>
          <w:p w14:paraId="0F8CAA9D" w14:textId="77777777" w:rsidR="00552319" w:rsidRPr="00E65686" w:rsidRDefault="00552319">
            <w:pPr>
              <w:pStyle w:val="Tabletextleft"/>
              <w:rPr>
                <w:bCs/>
                <w:szCs w:val="20"/>
                <w:lang w:val="tr-TR"/>
              </w:rPr>
            </w:pPr>
            <w:r w:rsidRPr="00E65686">
              <w:rPr>
                <w:bCs/>
                <w:szCs w:val="20"/>
                <w:lang w:val="tr-TR"/>
              </w:rPr>
              <w:t>Orta</w:t>
            </w:r>
          </w:p>
        </w:tc>
        <w:tc>
          <w:tcPr>
            <w:tcW w:w="1554" w:type="dxa"/>
            <w:tcBorders>
              <w:top w:val="single" w:sz="8" w:space="0" w:color="A3A3A3"/>
              <w:left w:val="single" w:sz="8" w:space="0" w:color="A3A3A3"/>
              <w:bottom w:val="single" w:sz="8" w:space="0" w:color="A3A3A3"/>
              <w:right w:val="single" w:sz="8" w:space="0" w:color="A3A3A3"/>
            </w:tcBorders>
            <w:shd w:val="clear" w:color="auto" w:fill="FFFF00"/>
            <w:tcMar>
              <w:top w:w="80" w:type="dxa"/>
              <w:left w:w="80" w:type="dxa"/>
              <w:bottom w:w="80" w:type="dxa"/>
              <w:right w:w="80" w:type="dxa"/>
            </w:tcMar>
          </w:tcPr>
          <w:p w14:paraId="227A0B46" w14:textId="6970AAAE" w:rsidR="00552319" w:rsidRPr="00E65686" w:rsidRDefault="007000EF">
            <w:pPr>
              <w:pStyle w:val="Tabletextleft"/>
              <w:rPr>
                <w:bCs/>
                <w:szCs w:val="20"/>
                <w:lang w:val="tr-TR"/>
              </w:rPr>
            </w:pPr>
            <w:r w:rsidRPr="00E65686">
              <w:rPr>
                <w:bCs/>
                <w:szCs w:val="20"/>
                <w:lang w:val="tr-TR"/>
              </w:rPr>
              <w:t>Hafif</w:t>
            </w:r>
          </w:p>
        </w:tc>
        <w:tc>
          <w:tcPr>
            <w:tcW w:w="1875"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tcPr>
          <w:p w14:paraId="3F0F45C9" w14:textId="77777777" w:rsidR="00552319" w:rsidRPr="00E65686" w:rsidRDefault="00552319">
            <w:pPr>
              <w:pStyle w:val="Tabletextleft"/>
              <w:rPr>
                <w:bCs/>
                <w:szCs w:val="20"/>
                <w:lang w:val="tr-TR"/>
              </w:rPr>
            </w:pPr>
            <w:r w:rsidRPr="00E65686">
              <w:rPr>
                <w:bCs/>
                <w:szCs w:val="20"/>
                <w:lang w:val="tr-TR"/>
              </w:rPr>
              <w:t>Önemsiz</w:t>
            </w:r>
          </w:p>
        </w:tc>
        <w:tc>
          <w:tcPr>
            <w:tcW w:w="1923" w:type="dxa"/>
            <w:tcBorders>
              <w:top w:val="single" w:sz="8" w:space="0" w:color="A3A3A3"/>
              <w:left w:val="single" w:sz="8" w:space="0" w:color="A3A3A3"/>
              <w:bottom w:val="single" w:sz="8" w:space="0" w:color="A3A3A3"/>
              <w:right w:val="single" w:sz="8" w:space="0" w:color="A3A3A3"/>
            </w:tcBorders>
            <w:shd w:val="clear" w:color="auto" w:fill="FFFF00"/>
            <w:tcMar>
              <w:top w:w="80" w:type="dxa"/>
              <w:left w:w="80" w:type="dxa"/>
              <w:bottom w:w="80" w:type="dxa"/>
              <w:right w:w="80" w:type="dxa"/>
            </w:tcMar>
          </w:tcPr>
          <w:p w14:paraId="47F50331" w14:textId="453B7132" w:rsidR="00552319" w:rsidRPr="00E65686" w:rsidRDefault="007000EF">
            <w:pPr>
              <w:pStyle w:val="Tabletextleft"/>
              <w:rPr>
                <w:bCs/>
                <w:szCs w:val="20"/>
                <w:lang w:val="tr-TR"/>
              </w:rPr>
            </w:pPr>
            <w:r w:rsidRPr="00E65686">
              <w:rPr>
                <w:bCs/>
                <w:szCs w:val="20"/>
                <w:lang w:val="tr-TR"/>
              </w:rPr>
              <w:t>Hafif</w:t>
            </w:r>
          </w:p>
        </w:tc>
      </w:tr>
      <w:tr w:rsidR="00552319" w:rsidRPr="00E65686" w14:paraId="4D3175F3" w14:textId="77777777" w:rsidTr="007000EF">
        <w:tc>
          <w:tcPr>
            <w:tcW w:w="2835"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0E29E658" w14:textId="77777777" w:rsidR="00552319" w:rsidRPr="00E65686" w:rsidRDefault="00552319">
            <w:pPr>
              <w:pStyle w:val="Tabletextleft"/>
              <w:rPr>
                <w:bCs/>
                <w:szCs w:val="20"/>
                <w:lang w:val="tr-TR"/>
              </w:rPr>
            </w:pPr>
            <w:r w:rsidRPr="00E65686">
              <w:rPr>
                <w:bCs/>
                <w:szCs w:val="20"/>
                <w:lang w:val="tr-TR"/>
              </w:rPr>
              <w:t>Sağlık Koşulları</w:t>
            </w:r>
          </w:p>
        </w:tc>
        <w:tc>
          <w:tcPr>
            <w:tcW w:w="132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78766AD9" w14:textId="77777777" w:rsidR="00552319" w:rsidRPr="00E65686" w:rsidRDefault="00552319">
            <w:pPr>
              <w:pStyle w:val="Tabletextleft"/>
              <w:rPr>
                <w:bCs/>
                <w:szCs w:val="20"/>
                <w:lang w:val="tr-TR"/>
              </w:rPr>
            </w:pPr>
            <w:r w:rsidRPr="00E65686">
              <w:rPr>
                <w:bCs/>
                <w:szCs w:val="20"/>
                <w:lang w:val="tr-TR"/>
              </w:rPr>
              <w:t>Orta</w:t>
            </w:r>
          </w:p>
        </w:tc>
        <w:tc>
          <w:tcPr>
            <w:tcW w:w="1554"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71EDFF77" w14:textId="77777777" w:rsidR="00552319" w:rsidRPr="00E65686" w:rsidRDefault="00552319">
            <w:pPr>
              <w:pStyle w:val="Tabletextleft"/>
              <w:rPr>
                <w:bCs/>
                <w:szCs w:val="20"/>
                <w:lang w:val="tr-TR"/>
              </w:rPr>
            </w:pPr>
            <w:r w:rsidRPr="00E65686">
              <w:rPr>
                <w:bCs/>
                <w:szCs w:val="20"/>
                <w:lang w:val="tr-TR"/>
              </w:rPr>
              <w:t>Önemsiz</w:t>
            </w:r>
          </w:p>
        </w:tc>
        <w:tc>
          <w:tcPr>
            <w:tcW w:w="1875"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526E6327" w14:textId="77777777" w:rsidR="00552319" w:rsidRPr="00E65686" w:rsidRDefault="00552319">
            <w:pPr>
              <w:pStyle w:val="Tabletextleft"/>
              <w:rPr>
                <w:bCs/>
                <w:szCs w:val="20"/>
                <w:lang w:val="tr-TR"/>
              </w:rPr>
            </w:pPr>
            <w:r w:rsidRPr="00E65686">
              <w:rPr>
                <w:bCs/>
                <w:szCs w:val="20"/>
                <w:lang w:val="tr-TR"/>
              </w:rPr>
              <w:t>Önemsiz</w:t>
            </w:r>
          </w:p>
        </w:tc>
        <w:tc>
          <w:tcPr>
            <w:tcW w:w="1923"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6FDEB0CC" w14:textId="77777777" w:rsidR="00552319" w:rsidRPr="00E65686" w:rsidRDefault="00552319">
            <w:pPr>
              <w:pStyle w:val="Tabletextleft"/>
              <w:rPr>
                <w:bCs/>
                <w:szCs w:val="20"/>
                <w:lang w:val="tr-TR"/>
              </w:rPr>
            </w:pPr>
            <w:r w:rsidRPr="00E65686">
              <w:rPr>
                <w:bCs/>
                <w:szCs w:val="20"/>
                <w:lang w:val="tr-TR"/>
              </w:rPr>
              <w:t>Önemsiz</w:t>
            </w:r>
          </w:p>
        </w:tc>
      </w:tr>
      <w:tr w:rsidR="00552319" w:rsidRPr="00E65686" w14:paraId="261F0ECB" w14:textId="77777777" w:rsidTr="007000EF">
        <w:tc>
          <w:tcPr>
            <w:tcW w:w="2835"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7D86BE38" w14:textId="77777777" w:rsidR="00552319" w:rsidRPr="00E65686" w:rsidRDefault="00552319">
            <w:pPr>
              <w:pStyle w:val="Tabletextleft"/>
              <w:rPr>
                <w:bCs/>
                <w:szCs w:val="20"/>
                <w:lang w:val="tr-TR"/>
              </w:rPr>
            </w:pPr>
            <w:r w:rsidRPr="00E65686">
              <w:rPr>
                <w:bCs/>
                <w:szCs w:val="20"/>
                <w:lang w:val="tr-TR"/>
              </w:rPr>
              <w:t>Trafik Etkileri</w:t>
            </w:r>
          </w:p>
        </w:tc>
        <w:tc>
          <w:tcPr>
            <w:tcW w:w="132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353C6D78" w14:textId="77777777" w:rsidR="00552319" w:rsidRPr="00E65686" w:rsidRDefault="00552319">
            <w:pPr>
              <w:pStyle w:val="Tabletextleft"/>
              <w:rPr>
                <w:bCs/>
                <w:szCs w:val="20"/>
                <w:lang w:val="tr-TR"/>
              </w:rPr>
            </w:pPr>
            <w:r w:rsidRPr="00E65686">
              <w:rPr>
                <w:bCs/>
                <w:szCs w:val="20"/>
                <w:lang w:val="tr-TR"/>
              </w:rPr>
              <w:t>Orta</w:t>
            </w:r>
          </w:p>
        </w:tc>
        <w:tc>
          <w:tcPr>
            <w:tcW w:w="1554" w:type="dxa"/>
            <w:tcBorders>
              <w:top w:val="single" w:sz="8" w:space="0" w:color="A3A3A3"/>
              <w:left w:val="single" w:sz="8" w:space="0" w:color="A3A3A3"/>
              <w:bottom w:val="single" w:sz="8" w:space="0" w:color="A3A3A3"/>
              <w:right w:val="single" w:sz="8" w:space="0" w:color="A3A3A3"/>
            </w:tcBorders>
            <w:shd w:val="clear" w:color="auto" w:fill="FFFF00"/>
            <w:tcMar>
              <w:top w:w="80" w:type="dxa"/>
              <w:left w:w="80" w:type="dxa"/>
              <w:bottom w:w="80" w:type="dxa"/>
              <w:right w:w="80" w:type="dxa"/>
            </w:tcMar>
            <w:hideMark/>
          </w:tcPr>
          <w:p w14:paraId="6A4069A3" w14:textId="3BED1389" w:rsidR="00552319" w:rsidRPr="00E65686" w:rsidRDefault="007000EF">
            <w:pPr>
              <w:pStyle w:val="Tabletextleft"/>
              <w:rPr>
                <w:bCs/>
                <w:szCs w:val="20"/>
                <w:lang w:val="tr-TR"/>
              </w:rPr>
            </w:pPr>
            <w:r w:rsidRPr="00E65686">
              <w:rPr>
                <w:bCs/>
                <w:szCs w:val="20"/>
                <w:lang w:val="tr-TR"/>
              </w:rPr>
              <w:t>Hafif</w:t>
            </w:r>
          </w:p>
        </w:tc>
        <w:tc>
          <w:tcPr>
            <w:tcW w:w="1875"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44217246" w14:textId="77777777" w:rsidR="00552319" w:rsidRPr="00E65686" w:rsidRDefault="00552319">
            <w:pPr>
              <w:pStyle w:val="Tabletextleft"/>
              <w:rPr>
                <w:bCs/>
                <w:szCs w:val="20"/>
                <w:lang w:val="tr-TR"/>
              </w:rPr>
            </w:pPr>
            <w:r w:rsidRPr="00E65686">
              <w:rPr>
                <w:bCs/>
                <w:szCs w:val="20"/>
                <w:lang w:val="tr-TR"/>
              </w:rPr>
              <w:t>Önemsiz</w:t>
            </w:r>
          </w:p>
        </w:tc>
        <w:tc>
          <w:tcPr>
            <w:tcW w:w="1923" w:type="dxa"/>
            <w:tcBorders>
              <w:top w:val="single" w:sz="8" w:space="0" w:color="A3A3A3"/>
              <w:left w:val="single" w:sz="8" w:space="0" w:color="A3A3A3"/>
              <w:bottom w:val="single" w:sz="8" w:space="0" w:color="A3A3A3"/>
              <w:right w:val="single" w:sz="8" w:space="0" w:color="A3A3A3"/>
            </w:tcBorders>
            <w:shd w:val="clear" w:color="auto" w:fill="FFFF00"/>
            <w:tcMar>
              <w:top w:w="80" w:type="dxa"/>
              <w:left w:w="80" w:type="dxa"/>
              <w:bottom w:w="80" w:type="dxa"/>
              <w:right w:w="80" w:type="dxa"/>
            </w:tcMar>
            <w:hideMark/>
          </w:tcPr>
          <w:p w14:paraId="5229BC06" w14:textId="1D1E40C9" w:rsidR="00552319" w:rsidRPr="00E65686" w:rsidRDefault="007000EF">
            <w:pPr>
              <w:pStyle w:val="Tabletextleft"/>
              <w:rPr>
                <w:bCs/>
                <w:szCs w:val="20"/>
                <w:lang w:val="tr-TR"/>
              </w:rPr>
            </w:pPr>
            <w:r w:rsidRPr="00E65686">
              <w:rPr>
                <w:bCs/>
                <w:szCs w:val="20"/>
                <w:lang w:val="tr-TR"/>
              </w:rPr>
              <w:t>Hafif</w:t>
            </w:r>
          </w:p>
        </w:tc>
      </w:tr>
      <w:tr w:rsidR="00552319" w:rsidRPr="00E65686" w14:paraId="23380A73" w14:textId="77777777" w:rsidTr="007000EF">
        <w:tc>
          <w:tcPr>
            <w:tcW w:w="2835"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108748B5" w14:textId="77777777" w:rsidR="00552319" w:rsidRPr="00E65686" w:rsidRDefault="00552319">
            <w:pPr>
              <w:pStyle w:val="Tabletextleft"/>
              <w:rPr>
                <w:bCs/>
                <w:szCs w:val="20"/>
                <w:lang w:val="tr-TR"/>
              </w:rPr>
            </w:pPr>
            <w:r w:rsidRPr="00E65686">
              <w:rPr>
                <w:bCs/>
                <w:szCs w:val="20"/>
                <w:lang w:val="tr-TR"/>
              </w:rPr>
              <w:t>Güvenlik</w:t>
            </w:r>
          </w:p>
        </w:tc>
        <w:tc>
          <w:tcPr>
            <w:tcW w:w="132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30FCFBC1" w14:textId="77777777" w:rsidR="00552319" w:rsidRPr="00E65686" w:rsidRDefault="00552319">
            <w:pPr>
              <w:pStyle w:val="Tabletextleft"/>
              <w:rPr>
                <w:bCs/>
                <w:szCs w:val="20"/>
                <w:lang w:val="tr-TR"/>
              </w:rPr>
            </w:pPr>
            <w:r w:rsidRPr="00E65686">
              <w:rPr>
                <w:bCs/>
                <w:szCs w:val="20"/>
                <w:lang w:val="tr-TR"/>
              </w:rPr>
              <w:t>Düşük</w:t>
            </w:r>
          </w:p>
        </w:tc>
        <w:tc>
          <w:tcPr>
            <w:tcW w:w="1554"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7452F733" w14:textId="77777777" w:rsidR="00552319" w:rsidRPr="00E65686" w:rsidRDefault="00552319">
            <w:pPr>
              <w:pStyle w:val="Tabletextleft"/>
              <w:rPr>
                <w:bCs/>
                <w:szCs w:val="20"/>
                <w:lang w:val="tr-TR"/>
              </w:rPr>
            </w:pPr>
            <w:r w:rsidRPr="00E65686">
              <w:rPr>
                <w:bCs/>
                <w:szCs w:val="20"/>
                <w:lang w:val="tr-TR"/>
              </w:rPr>
              <w:t>Önemsiz</w:t>
            </w:r>
          </w:p>
        </w:tc>
        <w:tc>
          <w:tcPr>
            <w:tcW w:w="1875"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2DE2426F" w14:textId="77777777" w:rsidR="00552319" w:rsidRPr="00E65686" w:rsidRDefault="00552319">
            <w:pPr>
              <w:pStyle w:val="Tabletextleft"/>
              <w:rPr>
                <w:bCs/>
                <w:szCs w:val="20"/>
                <w:lang w:val="tr-TR"/>
              </w:rPr>
            </w:pPr>
            <w:r w:rsidRPr="00E65686">
              <w:rPr>
                <w:bCs/>
                <w:szCs w:val="20"/>
                <w:lang w:val="tr-TR"/>
              </w:rPr>
              <w:t>Önemsiz</w:t>
            </w:r>
          </w:p>
        </w:tc>
        <w:tc>
          <w:tcPr>
            <w:tcW w:w="1923"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5C1B6D2C" w14:textId="77777777" w:rsidR="00552319" w:rsidRPr="00E65686" w:rsidRDefault="00552319">
            <w:pPr>
              <w:pStyle w:val="Tabletextleft"/>
              <w:rPr>
                <w:bCs/>
                <w:szCs w:val="20"/>
                <w:lang w:val="tr-TR"/>
              </w:rPr>
            </w:pPr>
            <w:r w:rsidRPr="00E65686">
              <w:rPr>
                <w:bCs/>
                <w:szCs w:val="20"/>
                <w:lang w:val="tr-TR"/>
              </w:rPr>
              <w:t>Önemsiz</w:t>
            </w:r>
          </w:p>
        </w:tc>
      </w:tr>
      <w:tr w:rsidR="00552319" w:rsidRPr="00E65686" w14:paraId="014EC615" w14:textId="77777777" w:rsidTr="007000EF">
        <w:tc>
          <w:tcPr>
            <w:tcW w:w="2835"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37F5B2F9" w14:textId="140E71BE" w:rsidR="00552319" w:rsidRPr="00E65686" w:rsidRDefault="00552319">
            <w:pPr>
              <w:pStyle w:val="Tabletextleft"/>
              <w:rPr>
                <w:bCs/>
                <w:szCs w:val="20"/>
                <w:lang w:val="tr-TR"/>
              </w:rPr>
            </w:pPr>
            <w:r w:rsidRPr="00E65686">
              <w:rPr>
                <w:bCs/>
                <w:szCs w:val="20"/>
                <w:lang w:val="tr-TR"/>
              </w:rPr>
              <w:t xml:space="preserve">Buz ve </w:t>
            </w:r>
            <w:r w:rsidR="00C64601" w:rsidRPr="00E65686">
              <w:rPr>
                <w:bCs/>
                <w:szCs w:val="20"/>
                <w:lang w:val="tr-TR"/>
              </w:rPr>
              <w:t>Kanat</w:t>
            </w:r>
            <w:r w:rsidRPr="00E65686">
              <w:rPr>
                <w:bCs/>
                <w:szCs w:val="20"/>
                <w:lang w:val="tr-TR"/>
              </w:rPr>
              <w:t xml:space="preserve"> Fırlatma</w:t>
            </w:r>
          </w:p>
        </w:tc>
        <w:tc>
          <w:tcPr>
            <w:tcW w:w="132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67DFC216" w14:textId="77777777" w:rsidR="00552319" w:rsidRPr="00E65686" w:rsidRDefault="00552319">
            <w:pPr>
              <w:pStyle w:val="Tabletextleft"/>
              <w:rPr>
                <w:bCs/>
                <w:szCs w:val="20"/>
                <w:lang w:val="tr-TR"/>
              </w:rPr>
            </w:pPr>
            <w:r w:rsidRPr="00E65686">
              <w:rPr>
                <w:bCs/>
                <w:szCs w:val="20"/>
                <w:lang w:val="tr-TR"/>
              </w:rPr>
              <w:t>Orta</w:t>
            </w:r>
          </w:p>
        </w:tc>
        <w:tc>
          <w:tcPr>
            <w:tcW w:w="1554"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0E25B8B6" w14:textId="77777777" w:rsidR="00552319" w:rsidRPr="00E65686" w:rsidRDefault="00552319">
            <w:pPr>
              <w:pStyle w:val="Tabletextleft"/>
              <w:rPr>
                <w:bCs/>
                <w:szCs w:val="20"/>
                <w:lang w:val="tr-TR"/>
              </w:rPr>
            </w:pPr>
            <w:r w:rsidRPr="00E65686">
              <w:rPr>
                <w:bCs/>
                <w:szCs w:val="20"/>
                <w:lang w:val="tr-TR"/>
              </w:rPr>
              <w:t>Önemsiz</w:t>
            </w:r>
          </w:p>
        </w:tc>
        <w:tc>
          <w:tcPr>
            <w:tcW w:w="1875"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582BD51D" w14:textId="77777777" w:rsidR="00552319" w:rsidRPr="00E65686" w:rsidRDefault="00552319">
            <w:pPr>
              <w:pStyle w:val="Tabletextleft"/>
              <w:rPr>
                <w:bCs/>
                <w:szCs w:val="20"/>
                <w:lang w:val="tr-TR"/>
              </w:rPr>
            </w:pPr>
            <w:r w:rsidRPr="00E65686">
              <w:rPr>
                <w:bCs/>
                <w:szCs w:val="20"/>
                <w:lang w:val="tr-TR"/>
              </w:rPr>
              <w:t>Önemsiz</w:t>
            </w:r>
          </w:p>
        </w:tc>
        <w:tc>
          <w:tcPr>
            <w:tcW w:w="1923"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249B9FD0" w14:textId="77777777" w:rsidR="00552319" w:rsidRPr="00E65686" w:rsidRDefault="00552319">
            <w:pPr>
              <w:pStyle w:val="Tabletextleft"/>
              <w:rPr>
                <w:bCs/>
                <w:szCs w:val="20"/>
                <w:lang w:val="tr-TR"/>
              </w:rPr>
            </w:pPr>
            <w:r w:rsidRPr="00E65686">
              <w:rPr>
                <w:bCs/>
                <w:szCs w:val="20"/>
                <w:lang w:val="tr-TR"/>
              </w:rPr>
              <w:t>Önemsiz</w:t>
            </w:r>
          </w:p>
        </w:tc>
      </w:tr>
      <w:tr w:rsidR="00552319" w:rsidRPr="00E65686" w14:paraId="11F3F48B" w14:textId="77777777" w:rsidTr="007000EF">
        <w:tc>
          <w:tcPr>
            <w:tcW w:w="2835"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4611CD19" w14:textId="77777777" w:rsidR="00552319" w:rsidRPr="00E65686" w:rsidRDefault="00552319">
            <w:pPr>
              <w:pStyle w:val="Tabletextleft"/>
              <w:rPr>
                <w:bCs/>
                <w:szCs w:val="20"/>
                <w:lang w:val="tr-TR"/>
              </w:rPr>
            </w:pPr>
            <w:r w:rsidRPr="00E65686">
              <w:rPr>
                <w:bCs/>
                <w:szCs w:val="20"/>
                <w:lang w:val="tr-TR"/>
              </w:rPr>
              <w:t>Arazi ve Geçim Kaynakları</w:t>
            </w:r>
          </w:p>
        </w:tc>
        <w:tc>
          <w:tcPr>
            <w:tcW w:w="132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33F61E23" w14:textId="77777777" w:rsidR="00552319" w:rsidRPr="00E65686" w:rsidRDefault="00552319">
            <w:pPr>
              <w:pStyle w:val="Tabletextleft"/>
              <w:rPr>
                <w:bCs/>
                <w:szCs w:val="20"/>
                <w:lang w:val="tr-TR"/>
              </w:rPr>
            </w:pPr>
            <w:r w:rsidRPr="00E65686">
              <w:rPr>
                <w:bCs/>
                <w:szCs w:val="20"/>
                <w:lang w:val="tr-TR"/>
              </w:rPr>
              <w:t>Orta</w:t>
            </w:r>
          </w:p>
        </w:tc>
        <w:tc>
          <w:tcPr>
            <w:tcW w:w="1554" w:type="dxa"/>
            <w:tcBorders>
              <w:top w:val="single" w:sz="8" w:space="0" w:color="A3A3A3"/>
              <w:left w:val="single" w:sz="8" w:space="0" w:color="A3A3A3"/>
              <w:bottom w:val="single" w:sz="8" w:space="0" w:color="A3A3A3"/>
              <w:right w:val="single" w:sz="8" w:space="0" w:color="A3A3A3"/>
            </w:tcBorders>
            <w:shd w:val="clear" w:color="auto" w:fill="FFFF00"/>
            <w:tcMar>
              <w:top w:w="80" w:type="dxa"/>
              <w:left w:w="80" w:type="dxa"/>
              <w:bottom w:w="80" w:type="dxa"/>
              <w:right w:w="80" w:type="dxa"/>
            </w:tcMar>
            <w:hideMark/>
          </w:tcPr>
          <w:p w14:paraId="03EEF2CB" w14:textId="1054BA43" w:rsidR="00552319" w:rsidRPr="00E65686" w:rsidRDefault="007000EF">
            <w:pPr>
              <w:pStyle w:val="Tabletextleft"/>
              <w:rPr>
                <w:bCs/>
                <w:szCs w:val="20"/>
                <w:lang w:val="tr-TR"/>
              </w:rPr>
            </w:pPr>
            <w:r w:rsidRPr="00E65686">
              <w:rPr>
                <w:bCs/>
                <w:szCs w:val="20"/>
                <w:lang w:val="tr-TR"/>
              </w:rPr>
              <w:t>Hafif</w:t>
            </w:r>
          </w:p>
        </w:tc>
        <w:tc>
          <w:tcPr>
            <w:tcW w:w="1875"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00E51391" w14:textId="77777777" w:rsidR="00552319" w:rsidRPr="00E65686" w:rsidRDefault="00552319">
            <w:pPr>
              <w:pStyle w:val="Tabletextleft"/>
              <w:rPr>
                <w:bCs/>
                <w:szCs w:val="20"/>
                <w:lang w:val="tr-TR"/>
              </w:rPr>
            </w:pPr>
            <w:r w:rsidRPr="00E65686">
              <w:rPr>
                <w:bCs/>
                <w:szCs w:val="20"/>
                <w:lang w:val="tr-TR"/>
              </w:rPr>
              <w:t>Önemsiz</w:t>
            </w:r>
          </w:p>
        </w:tc>
        <w:tc>
          <w:tcPr>
            <w:tcW w:w="1923"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6F2C4F88" w14:textId="77777777" w:rsidR="00552319" w:rsidRPr="00E65686" w:rsidRDefault="00552319">
            <w:pPr>
              <w:pStyle w:val="Tabletextleft"/>
              <w:rPr>
                <w:bCs/>
                <w:szCs w:val="20"/>
                <w:lang w:val="tr-TR"/>
              </w:rPr>
            </w:pPr>
            <w:r w:rsidRPr="00E65686">
              <w:rPr>
                <w:bCs/>
                <w:szCs w:val="20"/>
                <w:lang w:val="tr-TR"/>
              </w:rPr>
              <w:t>Önemsiz</w:t>
            </w:r>
          </w:p>
        </w:tc>
      </w:tr>
      <w:tr w:rsidR="00552319" w:rsidRPr="00E65686" w14:paraId="51B2CB9C" w14:textId="77777777" w:rsidTr="007000EF">
        <w:tc>
          <w:tcPr>
            <w:tcW w:w="2835"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56F9394F" w14:textId="77777777" w:rsidR="00552319" w:rsidRPr="00E65686" w:rsidRDefault="00552319">
            <w:pPr>
              <w:pStyle w:val="Tabletextleft"/>
              <w:rPr>
                <w:bCs/>
                <w:szCs w:val="20"/>
                <w:lang w:val="tr-TR"/>
              </w:rPr>
            </w:pPr>
            <w:r w:rsidRPr="00E65686">
              <w:rPr>
                <w:bCs/>
                <w:szCs w:val="20"/>
                <w:lang w:val="tr-TR"/>
              </w:rPr>
              <w:t>Altyapı ve Hizmetler</w:t>
            </w:r>
          </w:p>
        </w:tc>
        <w:tc>
          <w:tcPr>
            <w:tcW w:w="132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32186A1C" w14:textId="77777777" w:rsidR="00552319" w:rsidRPr="00E65686" w:rsidRDefault="00552319">
            <w:pPr>
              <w:pStyle w:val="Tabletextleft"/>
              <w:rPr>
                <w:bCs/>
                <w:szCs w:val="20"/>
                <w:lang w:val="tr-TR"/>
              </w:rPr>
            </w:pPr>
            <w:r w:rsidRPr="00E65686">
              <w:rPr>
                <w:bCs/>
                <w:szCs w:val="20"/>
                <w:lang w:val="tr-TR"/>
              </w:rPr>
              <w:t>Orta</w:t>
            </w:r>
          </w:p>
        </w:tc>
        <w:tc>
          <w:tcPr>
            <w:tcW w:w="1554"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6DAB88EA" w14:textId="77777777" w:rsidR="00552319" w:rsidRPr="00E65686" w:rsidRDefault="00552319">
            <w:pPr>
              <w:pStyle w:val="Tabletextleft"/>
              <w:rPr>
                <w:bCs/>
                <w:szCs w:val="20"/>
                <w:lang w:val="tr-TR"/>
              </w:rPr>
            </w:pPr>
            <w:r w:rsidRPr="00E65686">
              <w:rPr>
                <w:bCs/>
                <w:szCs w:val="20"/>
                <w:lang w:val="tr-TR"/>
              </w:rPr>
              <w:t>Önemsiz</w:t>
            </w:r>
          </w:p>
        </w:tc>
        <w:tc>
          <w:tcPr>
            <w:tcW w:w="1875"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68B0638E" w14:textId="77777777" w:rsidR="00552319" w:rsidRPr="00E65686" w:rsidRDefault="00552319">
            <w:pPr>
              <w:pStyle w:val="Tabletextleft"/>
              <w:rPr>
                <w:bCs/>
                <w:szCs w:val="20"/>
                <w:lang w:val="tr-TR"/>
              </w:rPr>
            </w:pPr>
            <w:r w:rsidRPr="00E65686">
              <w:rPr>
                <w:bCs/>
                <w:szCs w:val="20"/>
                <w:lang w:val="tr-TR"/>
              </w:rPr>
              <w:t>Önemsiz</w:t>
            </w:r>
          </w:p>
        </w:tc>
        <w:tc>
          <w:tcPr>
            <w:tcW w:w="1923"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51E823D0" w14:textId="77777777" w:rsidR="00552319" w:rsidRPr="00E65686" w:rsidRDefault="00552319">
            <w:pPr>
              <w:pStyle w:val="Tabletextleft"/>
              <w:rPr>
                <w:bCs/>
                <w:szCs w:val="20"/>
                <w:lang w:val="tr-TR"/>
              </w:rPr>
            </w:pPr>
            <w:r w:rsidRPr="00E65686">
              <w:rPr>
                <w:bCs/>
                <w:szCs w:val="20"/>
                <w:lang w:val="tr-TR"/>
              </w:rPr>
              <w:t>Önemsiz</w:t>
            </w:r>
          </w:p>
        </w:tc>
      </w:tr>
      <w:tr w:rsidR="007000EF" w:rsidRPr="00E65686" w14:paraId="5C98E78C" w14:textId="77777777" w:rsidTr="007000EF">
        <w:tc>
          <w:tcPr>
            <w:tcW w:w="2835"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533A12D6" w14:textId="77777777" w:rsidR="007000EF" w:rsidRPr="00E65686" w:rsidRDefault="007000EF" w:rsidP="007000EF">
            <w:pPr>
              <w:pStyle w:val="Tabletextleft"/>
              <w:rPr>
                <w:bCs/>
                <w:szCs w:val="20"/>
                <w:lang w:val="tr-TR"/>
              </w:rPr>
            </w:pPr>
            <w:r w:rsidRPr="00E65686">
              <w:rPr>
                <w:bCs/>
                <w:szCs w:val="20"/>
                <w:lang w:val="tr-TR"/>
              </w:rPr>
              <w:t>İşgücü ve Çalışma Koşulları</w:t>
            </w:r>
          </w:p>
        </w:tc>
        <w:tc>
          <w:tcPr>
            <w:tcW w:w="132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75F17C8C" w14:textId="77777777" w:rsidR="007000EF" w:rsidRPr="00E65686" w:rsidRDefault="007000EF" w:rsidP="007000EF">
            <w:pPr>
              <w:pStyle w:val="Tabletextleft"/>
              <w:rPr>
                <w:bCs/>
                <w:szCs w:val="20"/>
                <w:lang w:val="tr-TR"/>
              </w:rPr>
            </w:pPr>
            <w:r w:rsidRPr="00E65686">
              <w:rPr>
                <w:bCs/>
                <w:szCs w:val="20"/>
                <w:lang w:val="tr-TR"/>
              </w:rPr>
              <w:t>Orta</w:t>
            </w:r>
          </w:p>
        </w:tc>
        <w:tc>
          <w:tcPr>
            <w:tcW w:w="1554" w:type="dxa"/>
            <w:tcBorders>
              <w:top w:val="single" w:sz="8" w:space="0" w:color="A3A3A3"/>
              <w:left w:val="single" w:sz="8" w:space="0" w:color="A3A3A3"/>
              <w:bottom w:val="single" w:sz="8" w:space="0" w:color="A3A3A3"/>
              <w:right w:val="single" w:sz="8" w:space="0" w:color="A3A3A3"/>
            </w:tcBorders>
            <w:shd w:val="clear" w:color="auto" w:fill="FFFF00"/>
            <w:tcMar>
              <w:top w:w="80" w:type="dxa"/>
              <w:left w:w="80" w:type="dxa"/>
              <w:bottom w:w="80" w:type="dxa"/>
              <w:right w:w="80" w:type="dxa"/>
            </w:tcMar>
            <w:hideMark/>
          </w:tcPr>
          <w:p w14:paraId="4C43FAC6" w14:textId="09A2D02A" w:rsidR="007000EF" w:rsidRPr="00E65686" w:rsidRDefault="007000EF" w:rsidP="007000EF">
            <w:pPr>
              <w:pStyle w:val="Tabletextleft"/>
              <w:rPr>
                <w:bCs/>
                <w:szCs w:val="20"/>
                <w:lang w:val="tr-TR"/>
              </w:rPr>
            </w:pPr>
            <w:r w:rsidRPr="00E65686">
              <w:t>Hafif</w:t>
            </w:r>
          </w:p>
        </w:tc>
        <w:tc>
          <w:tcPr>
            <w:tcW w:w="1875"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66F857C4" w14:textId="77777777" w:rsidR="007000EF" w:rsidRPr="00E65686" w:rsidRDefault="007000EF" w:rsidP="007000EF">
            <w:pPr>
              <w:pStyle w:val="Tabletextleft"/>
              <w:rPr>
                <w:bCs/>
                <w:szCs w:val="20"/>
                <w:lang w:val="tr-TR"/>
              </w:rPr>
            </w:pPr>
            <w:r w:rsidRPr="00E65686">
              <w:rPr>
                <w:bCs/>
                <w:szCs w:val="20"/>
                <w:lang w:val="tr-TR"/>
              </w:rPr>
              <w:t>Önemsiz</w:t>
            </w:r>
          </w:p>
        </w:tc>
        <w:tc>
          <w:tcPr>
            <w:tcW w:w="1923" w:type="dxa"/>
            <w:tcBorders>
              <w:top w:val="single" w:sz="8" w:space="0" w:color="A3A3A3"/>
              <w:left w:val="single" w:sz="8" w:space="0" w:color="A3A3A3"/>
              <w:bottom w:val="single" w:sz="8" w:space="0" w:color="A3A3A3"/>
              <w:right w:val="single" w:sz="8" w:space="0" w:color="A3A3A3"/>
            </w:tcBorders>
            <w:shd w:val="clear" w:color="auto" w:fill="FFFF00"/>
            <w:tcMar>
              <w:top w:w="80" w:type="dxa"/>
              <w:left w:w="80" w:type="dxa"/>
              <w:bottom w:w="80" w:type="dxa"/>
              <w:right w:w="80" w:type="dxa"/>
            </w:tcMar>
            <w:hideMark/>
          </w:tcPr>
          <w:p w14:paraId="604BF23D" w14:textId="3369500C" w:rsidR="007000EF" w:rsidRPr="00E65686" w:rsidRDefault="007000EF" w:rsidP="007000EF">
            <w:pPr>
              <w:pStyle w:val="Tabletextleft"/>
              <w:rPr>
                <w:bCs/>
                <w:szCs w:val="20"/>
                <w:lang w:val="tr-TR"/>
              </w:rPr>
            </w:pPr>
            <w:r w:rsidRPr="00E65686">
              <w:t>Hafif</w:t>
            </w:r>
          </w:p>
        </w:tc>
      </w:tr>
      <w:tr w:rsidR="007000EF" w:rsidRPr="00E65686" w14:paraId="0A57E96A" w14:textId="77777777" w:rsidTr="007000EF">
        <w:tc>
          <w:tcPr>
            <w:tcW w:w="2835"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70F7DA72" w14:textId="77777777" w:rsidR="007000EF" w:rsidRPr="00E65686" w:rsidRDefault="007000EF" w:rsidP="007000EF">
            <w:pPr>
              <w:pStyle w:val="Tabletextleft"/>
              <w:rPr>
                <w:bCs/>
                <w:szCs w:val="20"/>
                <w:lang w:val="tr-TR"/>
              </w:rPr>
            </w:pPr>
            <w:r w:rsidRPr="00E65686">
              <w:rPr>
                <w:bCs/>
                <w:szCs w:val="20"/>
                <w:lang w:val="tr-TR"/>
              </w:rPr>
              <w:t>Kültürel miras</w:t>
            </w:r>
          </w:p>
        </w:tc>
        <w:tc>
          <w:tcPr>
            <w:tcW w:w="132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6F843987" w14:textId="77777777" w:rsidR="007000EF" w:rsidRPr="00E65686" w:rsidRDefault="007000EF" w:rsidP="007000EF">
            <w:pPr>
              <w:pStyle w:val="Tabletextleft"/>
              <w:rPr>
                <w:bCs/>
                <w:szCs w:val="20"/>
                <w:lang w:val="tr-TR"/>
              </w:rPr>
            </w:pPr>
            <w:r w:rsidRPr="00E65686">
              <w:rPr>
                <w:bCs/>
                <w:szCs w:val="20"/>
                <w:lang w:val="tr-TR"/>
              </w:rPr>
              <w:t>Orta</w:t>
            </w:r>
          </w:p>
        </w:tc>
        <w:tc>
          <w:tcPr>
            <w:tcW w:w="1554" w:type="dxa"/>
            <w:tcBorders>
              <w:top w:val="single" w:sz="8" w:space="0" w:color="A3A3A3"/>
              <w:left w:val="single" w:sz="8" w:space="0" w:color="A3A3A3"/>
              <w:bottom w:val="single" w:sz="8" w:space="0" w:color="A3A3A3"/>
              <w:right w:val="single" w:sz="8" w:space="0" w:color="A3A3A3"/>
            </w:tcBorders>
            <w:shd w:val="clear" w:color="auto" w:fill="FFFF00"/>
            <w:tcMar>
              <w:top w:w="80" w:type="dxa"/>
              <w:left w:w="80" w:type="dxa"/>
              <w:bottom w:w="80" w:type="dxa"/>
              <w:right w:w="80" w:type="dxa"/>
            </w:tcMar>
            <w:hideMark/>
          </w:tcPr>
          <w:p w14:paraId="3E9FE275" w14:textId="363FBE72" w:rsidR="007000EF" w:rsidRPr="00E65686" w:rsidRDefault="007000EF" w:rsidP="007000EF">
            <w:pPr>
              <w:pStyle w:val="Tabletextleft"/>
              <w:rPr>
                <w:bCs/>
                <w:szCs w:val="20"/>
                <w:lang w:val="tr-TR"/>
              </w:rPr>
            </w:pPr>
            <w:r w:rsidRPr="00E65686">
              <w:t>Hafif</w:t>
            </w:r>
          </w:p>
        </w:tc>
        <w:tc>
          <w:tcPr>
            <w:tcW w:w="1875"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16BF8A6F" w14:textId="77777777" w:rsidR="007000EF" w:rsidRPr="00E65686" w:rsidRDefault="007000EF" w:rsidP="007000EF">
            <w:pPr>
              <w:pStyle w:val="Tabletextleft"/>
              <w:rPr>
                <w:bCs/>
                <w:szCs w:val="20"/>
                <w:lang w:val="tr-TR"/>
              </w:rPr>
            </w:pPr>
            <w:r w:rsidRPr="00E65686">
              <w:rPr>
                <w:bCs/>
                <w:szCs w:val="20"/>
                <w:lang w:val="tr-TR"/>
              </w:rPr>
              <w:t>Önemsiz</w:t>
            </w:r>
          </w:p>
        </w:tc>
        <w:tc>
          <w:tcPr>
            <w:tcW w:w="1923" w:type="dxa"/>
            <w:tcBorders>
              <w:top w:val="single" w:sz="8" w:space="0" w:color="A3A3A3"/>
              <w:left w:val="single" w:sz="8" w:space="0" w:color="A3A3A3"/>
              <w:bottom w:val="single" w:sz="8" w:space="0" w:color="A3A3A3"/>
              <w:right w:val="single" w:sz="8" w:space="0" w:color="A3A3A3"/>
            </w:tcBorders>
            <w:shd w:val="clear" w:color="auto" w:fill="FFFF00"/>
            <w:tcMar>
              <w:top w:w="80" w:type="dxa"/>
              <w:left w:w="80" w:type="dxa"/>
              <w:bottom w:w="80" w:type="dxa"/>
              <w:right w:w="80" w:type="dxa"/>
            </w:tcMar>
            <w:hideMark/>
          </w:tcPr>
          <w:p w14:paraId="4D2E7554" w14:textId="6A296FEE" w:rsidR="007000EF" w:rsidRPr="00E65686" w:rsidRDefault="007000EF" w:rsidP="007000EF">
            <w:pPr>
              <w:pStyle w:val="Tabletextleft"/>
              <w:rPr>
                <w:bCs/>
                <w:szCs w:val="20"/>
                <w:lang w:val="tr-TR"/>
              </w:rPr>
            </w:pPr>
            <w:r w:rsidRPr="00E65686">
              <w:t>Hafif</w:t>
            </w:r>
          </w:p>
        </w:tc>
      </w:tr>
    </w:tbl>
    <w:p w14:paraId="2D4943F2" w14:textId="77777777" w:rsidR="009F7E43" w:rsidRPr="00E65686" w:rsidRDefault="009F7E43" w:rsidP="009C4A9A">
      <w:pPr>
        <w:pStyle w:val="BodyText"/>
        <w:rPr>
          <w:lang w:val="tr-TR"/>
        </w:rPr>
      </w:pPr>
    </w:p>
    <w:p w14:paraId="494C2F45" w14:textId="59B6D503" w:rsidR="00D00670" w:rsidRPr="00E65686" w:rsidRDefault="00D00670" w:rsidP="00BF55F1">
      <w:pPr>
        <w:pStyle w:val="BodyText"/>
        <w:jc w:val="both"/>
        <w:rPr>
          <w:lang w:val="tr-TR"/>
        </w:rPr>
      </w:pPr>
      <w:r w:rsidRPr="00E65686">
        <w:rPr>
          <w:lang w:val="tr-TR"/>
        </w:rPr>
        <w:t>Ayrıca, önerilen Projenin çevredeki diğer mevcut ve planlanan projelerle birlikte potansiyel birleşik etkilerini değerlendirmek için kümülatif etki değerlendirmesi de yapılmıştır. Sonuçlar aşağıdaki tabloda özetlenmiştir ve kümülatif etkilerin genel olarak küçük ila orta derecede olduğunu ve önemli bir kalıntı etki beklenmediğini göstermektedir.</w:t>
      </w:r>
    </w:p>
    <w:p w14:paraId="0CD728C0" w14:textId="0030DF95" w:rsidR="00084231" w:rsidRPr="00E65686" w:rsidRDefault="00084231" w:rsidP="00C707F7">
      <w:pPr>
        <w:pStyle w:val="Caption"/>
        <w:rPr>
          <w:lang w:val="tr-TR"/>
        </w:rPr>
      </w:pPr>
      <w:bookmarkStart w:id="57" w:name="_Toc212987389"/>
      <w:r w:rsidRPr="00E65686">
        <w:rPr>
          <w:lang w:val="tr-TR"/>
        </w:rPr>
        <w:t xml:space="preserve">Tablo </w:t>
      </w:r>
      <w:r w:rsidR="00BF55F1" w:rsidRPr="00E65686">
        <w:rPr>
          <w:lang w:val="tr-TR"/>
        </w:rPr>
        <w:t>4</w:t>
      </w:r>
      <w:r w:rsidRPr="00E65686">
        <w:rPr>
          <w:lang w:val="tr-TR"/>
        </w:rPr>
        <w:t>-</w:t>
      </w:r>
      <w:r w:rsidR="002E3ECD" w:rsidRPr="00E65686">
        <w:rPr>
          <w:lang w:val="tr-TR"/>
        </w:rPr>
        <w:fldChar w:fldCharType="begin"/>
      </w:r>
      <w:r w:rsidR="002E3ECD" w:rsidRPr="00E65686">
        <w:rPr>
          <w:lang w:val="tr-TR"/>
        </w:rPr>
        <w:instrText xml:space="preserve"> SEQ Table \* ARABIC \s 1 </w:instrText>
      </w:r>
      <w:r w:rsidR="002E3ECD" w:rsidRPr="00E65686">
        <w:rPr>
          <w:lang w:val="tr-TR"/>
        </w:rPr>
        <w:fldChar w:fldCharType="separate"/>
      </w:r>
      <w:r w:rsidR="001D64DE" w:rsidRPr="00E65686">
        <w:rPr>
          <w:noProof/>
          <w:lang w:val="tr-TR"/>
        </w:rPr>
        <w:t>5</w:t>
      </w:r>
      <w:r w:rsidR="002E3ECD" w:rsidRPr="00E65686">
        <w:rPr>
          <w:lang w:val="tr-TR"/>
        </w:rPr>
        <w:fldChar w:fldCharType="end"/>
      </w:r>
      <w:r w:rsidRPr="00E65686">
        <w:rPr>
          <w:lang w:val="tr-TR"/>
        </w:rPr>
        <w:t xml:space="preserve"> Kümülatif Etki Değerlendirme Sonuçları</w:t>
      </w:r>
      <w:bookmarkEnd w:id="57"/>
    </w:p>
    <w:tbl>
      <w:tblPr>
        <w:tblStyle w:val="ERMTable1"/>
        <w:tblW w:w="0" w:type="auto"/>
        <w:tblLook w:val="04A0" w:firstRow="1" w:lastRow="0" w:firstColumn="1" w:lastColumn="0" w:noHBand="0" w:noVBand="1"/>
      </w:tblPr>
      <w:tblGrid>
        <w:gridCol w:w="1928"/>
        <w:gridCol w:w="3341"/>
        <w:gridCol w:w="4354"/>
      </w:tblGrid>
      <w:tr w:rsidR="00D00670" w:rsidRPr="00627730" w14:paraId="2D71415D" w14:textId="77777777" w:rsidTr="008B20C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Borders>
              <w:top w:val="single" w:sz="4" w:space="0" w:color="B7B2AA" w:themeColor="accent5"/>
              <w:left w:val="single" w:sz="4" w:space="0" w:color="B7B2AA" w:themeColor="accent5"/>
            </w:tcBorders>
          </w:tcPr>
          <w:p w14:paraId="0ABE44BC" w14:textId="77777777" w:rsidR="00D00670" w:rsidRPr="00E65686" w:rsidRDefault="00D00670">
            <w:pPr>
              <w:pStyle w:val="BodyText"/>
              <w:rPr>
                <w:lang w:val="tr-TR"/>
              </w:rPr>
            </w:pPr>
            <w:r w:rsidRPr="00E65686">
              <w:rPr>
                <w:lang w:val="tr-TR"/>
              </w:rPr>
              <w:t>VEC</w:t>
            </w:r>
            <w:r w:rsidRPr="00E65686">
              <w:rPr>
                <w:rStyle w:val="FootnoteReference"/>
                <w:lang w:val="tr-TR"/>
              </w:rPr>
              <w:footnoteReference w:id="12"/>
            </w:r>
          </w:p>
        </w:tc>
        <w:tc>
          <w:tcPr>
            <w:tcW w:w="0" w:type="auto"/>
            <w:tcBorders>
              <w:top w:val="single" w:sz="4" w:space="0" w:color="B7B2AA" w:themeColor="accent5"/>
            </w:tcBorders>
          </w:tcPr>
          <w:p w14:paraId="405F8B88" w14:textId="77777777" w:rsidR="00D00670" w:rsidRPr="00E65686" w:rsidRDefault="00D00670">
            <w:pPr>
              <w:pStyle w:val="BodyText"/>
              <w:cnfStyle w:val="100000000000" w:firstRow="1" w:lastRow="0" w:firstColumn="0" w:lastColumn="0" w:oddVBand="0" w:evenVBand="0" w:oddHBand="0" w:evenHBand="0" w:firstRowFirstColumn="0" w:firstRowLastColumn="0" w:lastRowFirstColumn="0" w:lastRowLastColumn="0"/>
              <w:rPr>
                <w:lang w:val="tr-TR"/>
              </w:rPr>
            </w:pPr>
            <w:r w:rsidRPr="00E65686">
              <w:rPr>
                <w:lang w:val="tr-TR"/>
              </w:rPr>
              <w:t>Alıcı</w:t>
            </w:r>
          </w:p>
        </w:tc>
        <w:tc>
          <w:tcPr>
            <w:tcW w:w="0" w:type="auto"/>
            <w:tcBorders>
              <w:top w:val="single" w:sz="4" w:space="0" w:color="B7B2AA" w:themeColor="accent5"/>
              <w:right w:val="single" w:sz="4" w:space="0" w:color="B7B2AA" w:themeColor="accent5"/>
            </w:tcBorders>
          </w:tcPr>
          <w:p w14:paraId="2C78B2D4" w14:textId="77777777" w:rsidR="00D00670" w:rsidRPr="00E65686" w:rsidRDefault="00D00670">
            <w:pPr>
              <w:pStyle w:val="BodyText"/>
              <w:cnfStyle w:val="100000000000" w:firstRow="1" w:lastRow="0" w:firstColumn="0" w:lastColumn="0" w:oddVBand="0" w:evenVBand="0" w:oddHBand="0" w:evenHBand="0" w:firstRowFirstColumn="0" w:firstRowLastColumn="0" w:lastRowFirstColumn="0" w:lastRowLastColumn="0"/>
              <w:rPr>
                <w:lang w:val="tr-TR"/>
              </w:rPr>
            </w:pPr>
            <w:r w:rsidRPr="00E65686">
              <w:rPr>
                <w:lang w:val="tr-TR"/>
              </w:rPr>
              <w:t>Mevcut/Planlanan Projelerle Birlikte Genel Etki Önemliliği</w:t>
            </w:r>
          </w:p>
        </w:tc>
      </w:tr>
      <w:tr w:rsidR="007000EF" w:rsidRPr="00E65686" w14:paraId="482FA576" w14:textId="77777777" w:rsidTr="008B20CB">
        <w:tc>
          <w:tcPr>
            <w:cnfStyle w:val="001000000000" w:firstRow="0" w:lastRow="0" w:firstColumn="1" w:lastColumn="0" w:oddVBand="0" w:evenVBand="0" w:oddHBand="0" w:evenHBand="0" w:firstRowFirstColumn="0" w:firstRowLastColumn="0" w:lastRowFirstColumn="0" w:lastRowLastColumn="0"/>
            <w:tcW w:w="0" w:type="auto"/>
            <w:tcBorders>
              <w:left w:val="single" w:sz="4" w:space="0" w:color="B7B2AA" w:themeColor="accent5"/>
              <w:bottom w:val="single" w:sz="4" w:space="0" w:color="B7B2AA" w:themeColor="accent5"/>
              <w:right w:val="single" w:sz="4" w:space="0" w:color="B7B2AA" w:themeColor="accent5"/>
            </w:tcBorders>
          </w:tcPr>
          <w:p w14:paraId="6CE55829" w14:textId="77777777" w:rsidR="007000EF" w:rsidRPr="00E65686" w:rsidRDefault="007000EF" w:rsidP="007000EF">
            <w:pPr>
              <w:pStyle w:val="BodyText"/>
              <w:rPr>
                <w:lang w:val="tr-TR"/>
              </w:rPr>
            </w:pPr>
            <w:r w:rsidRPr="00E65686">
              <w:rPr>
                <w:lang w:val="tr-TR"/>
              </w:rPr>
              <w:t>Hava Kalitesi</w:t>
            </w:r>
          </w:p>
        </w:tc>
        <w:tc>
          <w:tcPr>
            <w:tcW w:w="0" w:type="auto"/>
            <w:tcBorders>
              <w:left w:val="single" w:sz="4" w:space="0" w:color="B7B2AA" w:themeColor="accent5"/>
              <w:bottom w:val="single" w:sz="4" w:space="0" w:color="B7B2AA" w:themeColor="accent5"/>
              <w:right w:val="single" w:sz="4" w:space="0" w:color="B7B2AA" w:themeColor="accent5"/>
            </w:tcBorders>
          </w:tcPr>
          <w:p w14:paraId="357412C2" w14:textId="77777777" w:rsidR="007000EF" w:rsidRPr="00E65686" w:rsidRDefault="007000EF" w:rsidP="007000EF">
            <w:pPr>
              <w:pStyle w:val="BodyText"/>
              <w:cnfStyle w:val="000000000000" w:firstRow="0" w:lastRow="0" w:firstColumn="0" w:lastColumn="0" w:oddVBand="0" w:evenVBand="0" w:oddHBand="0" w:evenHBand="0" w:firstRowFirstColumn="0" w:firstRowLastColumn="0" w:lastRowFirstColumn="0" w:lastRowLastColumn="0"/>
              <w:rPr>
                <w:lang w:val="tr-TR"/>
              </w:rPr>
            </w:pPr>
            <w:r w:rsidRPr="00E65686">
              <w:rPr>
                <w:lang w:val="tr-TR"/>
              </w:rPr>
              <w:t>Yerel topluluklar</w:t>
            </w:r>
          </w:p>
        </w:tc>
        <w:tc>
          <w:tcPr>
            <w:tcW w:w="0" w:type="auto"/>
            <w:tcBorders>
              <w:left w:val="single" w:sz="4" w:space="0" w:color="B7B2AA" w:themeColor="accent5"/>
              <w:bottom w:val="single" w:sz="4" w:space="0" w:color="B7B2AA" w:themeColor="accent5"/>
              <w:right w:val="single" w:sz="4" w:space="0" w:color="B7B2AA" w:themeColor="accent5"/>
            </w:tcBorders>
          </w:tcPr>
          <w:p w14:paraId="41006BAD" w14:textId="10BF0B13" w:rsidR="007000EF" w:rsidRPr="00E65686" w:rsidRDefault="007000EF" w:rsidP="007000EF">
            <w:pPr>
              <w:pStyle w:val="BodyText"/>
              <w:cnfStyle w:val="000000000000" w:firstRow="0" w:lastRow="0" w:firstColumn="0" w:lastColumn="0" w:oddVBand="0" w:evenVBand="0" w:oddHBand="0" w:evenHBand="0" w:firstRowFirstColumn="0" w:firstRowLastColumn="0" w:lastRowFirstColumn="0" w:lastRowLastColumn="0"/>
              <w:rPr>
                <w:lang w:val="tr-TR"/>
              </w:rPr>
            </w:pPr>
            <w:r w:rsidRPr="00E65686">
              <w:t>Hafif</w:t>
            </w:r>
          </w:p>
        </w:tc>
      </w:tr>
      <w:tr w:rsidR="007000EF" w:rsidRPr="00E65686" w14:paraId="3501DD5B" w14:textId="77777777" w:rsidTr="008B20CB">
        <w:tc>
          <w:tcPr>
            <w:cnfStyle w:val="001000000000" w:firstRow="0" w:lastRow="0" w:firstColumn="1" w:lastColumn="0" w:oddVBand="0" w:evenVBand="0" w:oddHBand="0" w:evenHBand="0" w:firstRowFirstColumn="0" w:firstRowLastColumn="0" w:lastRowFirstColumn="0" w:lastRowLastColumn="0"/>
            <w:tcW w:w="0" w:type="auto"/>
            <w:tcBorders>
              <w:top w:val="single" w:sz="4" w:space="0" w:color="B7B2AA" w:themeColor="accent5"/>
              <w:left w:val="single" w:sz="4" w:space="0" w:color="B7B2AA" w:themeColor="accent5"/>
              <w:bottom w:val="single" w:sz="4" w:space="0" w:color="B7B2AA" w:themeColor="accent5"/>
              <w:right w:val="single" w:sz="4" w:space="0" w:color="B7B2AA" w:themeColor="accent5"/>
            </w:tcBorders>
          </w:tcPr>
          <w:p w14:paraId="66EB82FF" w14:textId="77777777" w:rsidR="007000EF" w:rsidRPr="00E65686" w:rsidRDefault="007000EF" w:rsidP="007000EF">
            <w:pPr>
              <w:pStyle w:val="BodyText"/>
              <w:rPr>
                <w:lang w:val="tr-TR"/>
              </w:rPr>
            </w:pPr>
            <w:r w:rsidRPr="00E65686">
              <w:rPr>
                <w:lang w:val="tr-TR"/>
              </w:rPr>
              <w:t>Toprak</w:t>
            </w:r>
          </w:p>
        </w:tc>
        <w:tc>
          <w:tcPr>
            <w:tcW w:w="0" w:type="auto"/>
            <w:tcBorders>
              <w:top w:val="single" w:sz="4" w:space="0" w:color="B7B2AA" w:themeColor="accent5"/>
              <w:left w:val="single" w:sz="4" w:space="0" w:color="B7B2AA" w:themeColor="accent5"/>
              <w:bottom w:val="single" w:sz="4" w:space="0" w:color="B7B2AA" w:themeColor="accent5"/>
              <w:right w:val="single" w:sz="4" w:space="0" w:color="B7B2AA" w:themeColor="accent5"/>
            </w:tcBorders>
          </w:tcPr>
          <w:p w14:paraId="740D5663" w14:textId="77777777" w:rsidR="007000EF" w:rsidRPr="00E65686" w:rsidRDefault="007000EF" w:rsidP="007000EF">
            <w:pPr>
              <w:pStyle w:val="BodyText"/>
              <w:cnfStyle w:val="000000000000" w:firstRow="0" w:lastRow="0" w:firstColumn="0" w:lastColumn="0" w:oddVBand="0" w:evenVBand="0" w:oddHBand="0" w:evenHBand="0" w:firstRowFirstColumn="0" w:firstRowLastColumn="0" w:lastRowFirstColumn="0" w:lastRowLastColumn="0"/>
              <w:rPr>
                <w:lang w:val="tr-TR"/>
              </w:rPr>
            </w:pPr>
            <w:r w:rsidRPr="00E65686">
              <w:rPr>
                <w:lang w:val="tr-TR"/>
              </w:rPr>
              <w:t>Toprak kaynakları</w:t>
            </w:r>
          </w:p>
        </w:tc>
        <w:tc>
          <w:tcPr>
            <w:tcW w:w="0" w:type="auto"/>
            <w:tcBorders>
              <w:top w:val="single" w:sz="4" w:space="0" w:color="B7B2AA" w:themeColor="accent5"/>
              <w:left w:val="single" w:sz="4" w:space="0" w:color="B7B2AA" w:themeColor="accent5"/>
              <w:bottom w:val="single" w:sz="4" w:space="0" w:color="B7B2AA" w:themeColor="accent5"/>
              <w:right w:val="single" w:sz="4" w:space="0" w:color="B7B2AA" w:themeColor="accent5"/>
            </w:tcBorders>
          </w:tcPr>
          <w:p w14:paraId="3EB8076E" w14:textId="23E74294" w:rsidR="007000EF" w:rsidRPr="00E65686" w:rsidRDefault="007000EF" w:rsidP="007000EF">
            <w:pPr>
              <w:pStyle w:val="BodyText"/>
              <w:cnfStyle w:val="000000000000" w:firstRow="0" w:lastRow="0" w:firstColumn="0" w:lastColumn="0" w:oddVBand="0" w:evenVBand="0" w:oddHBand="0" w:evenHBand="0" w:firstRowFirstColumn="0" w:firstRowLastColumn="0" w:lastRowFirstColumn="0" w:lastRowLastColumn="0"/>
              <w:rPr>
                <w:lang w:val="tr-TR"/>
              </w:rPr>
            </w:pPr>
            <w:r w:rsidRPr="00E65686">
              <w:t>Hafif</w:t>
            </w:r>
          </w:p>
        </w:tc>
      </w:tr>
      <w:tr w:rsidR="00D00670" w:rsidRPr="00E65686" w14:paraId="2F889E17" w14:textId="77777777" w:rsidTr="008B20CB">
        <w:tc>
          <w:tcPr>
            <w:cnfStyle w:val="001000000000" w:firstRow="0" w:lastRow="0" w:firstColumn="1" w:lastColumn="0" w:oddVBand="0" w:evenVBand="0" w:oddHBand="0" w:evenHBand="0" w:firstRowFirstColumn="0" w:firstRowLastColumn="0" w:lastRowFirstColumn="0" w:lastRowLastColumn="0"/>
            <w:tcW w:w="0" w:type="auto"/>
            <w:tcBorders>
              <w:top w:val="single" w:sz="4" w:space="0" w:color="B7B2AA" w:themeColor="accent5"/>
              <w:left w:val="single" w:sz="4" w:space="0" w:color="B7B2AA" w:themeColor="accent5"/>
              <w:bottom w:val="single" w:sz="4" w:space="0" w:color="B7B2AA" w:themeColor="accent5"/>
              <w:right w:val="single" w:sz="4" w:space="0" w:color="B7B2AA" w:themeColor="accent5"/>
            </w:tcBorders>
          </w:tcPr>
          <w:p w14:paraId="2395B018" w14:textId="77777777" w:rsidR="00D00670" w:rsidRPr="00E65686" w:rsidRDefault="00D00670">
            <w:pPr>
              <w:pStyle w:val="BodyText"/>
              <w:rPr>
                <w:lang w:val="tr-TR"/>
              </w:rPr>
            </w:pPr>
            <w:r w:rsidRPr="00E65686">
              <w:rPr>
                <w:lang w:val="tr-TR"/>
              </w:rPr>
              <w:lastRenderedPageBreak/>
              <w:t>Hidroloji ve Hidrojeoloji</w:t>
            </w:r>
          </w:p>
        </w:tc>
        <w:tc>
          <w:tcPr>
            <w:tcW w:w="0" w:type="auto"/>
            <w:tcBorders>
              <w:top w:val="single" w:sz="4" w:space="0" w:color="B7B2AA" w:themeColor="accent5"/>
              <w:left w:val="single" w:sz="4" w:space="0" w:color="B7B2AA" w:themeColor="accent5"/>
              <w:bottom w:val="single" w:sz="4" w:space="0" w:color="B7B2AA" w:themeColor="accent5"/>
              <w:right w:val="single" w:sz="4" w:space="0" w:color="B7B2AA" w:themeColor="accent5"/>
            </w:tcBorders>
          </w:tcPr>
          <w:p w14:paraId="40915FDC" w14:textId="77777777" w:rsidR="00D00670" w:rsidRPr="00E65686" w:rsidRDefault="00D00670">
            <w:pPr>
              <w:pStyle w:val="BodyText"/>
              <w:cnfStyle w:val="000000000000" w:firstRow="0" w:lastRow="0" w:firstColumn="0" w:lastColumn="0" w:oddVBand="0" w:evenVBand="0" w:oddHBand="0" w:evenHBand="0" w:firstRowFirstColumn="0" w:firstRowLastColumn="0" w:lastRowFirstColumn="0" w:lastRowLastColumn="0"/>
              <w:rPr>
                <w:lang w:val="tr-TR"/>
              </w:rPr>
            </w:pPr>
            <w:r w:rsidRPr="00E65686">
              <w:rPr>
                <w:lang w:val="tr-TR"/>
              </w:rPr>
              <w:t>İşçiler, yerel topluluklar, yüzey ve yeraltı suları</w:t>
            </w:r>
          </w:p>
        </w:tc>
        <w:tc>
          <w:tcPr>
            <w:tcW w:w="0" w:type="auto"/>
            <w:tcBorders>
              <w:top w:val="single" w:sz="4" w:space="0" w:color="B7B2AA" w:themeColor="accent5"/>
              <w:left w:val="single" w:sz="4" w:space="0" w:color="B7B2AA" w:themeColor="accent5"/>
              <w:bottom w:val="single" w:sz="4" w:space="0" w:color="B7B2AA" w:themeColor="accent5"/>
              <w:right w:val="single" w:sz="4" w:space="0" w:color="B7B2AA" w:themeColor="accent5"/>
            </w:tcBorders>
          </w:tcPr>
          <w:p w14:paraId="24175E47" w14:textId="5A2465A1" w:rsidR="00D00670" w:rsidRPr="00E65686" w:rsidRDefault="00D00670">
            <w:pPr>
              <w:pStyle w:val="BodyText"/>
              <w:cnfStyle w:val="000000000000" w:firstRow="0" w:lastRow="0" w:firstColumn="0" w:lastColumn="0" w:oddVBand="0" w:evenVBand="0" w:oddHBand="0" w:evenHBand="0" w:firstRowFirstColumn="0" w:firstRowLastColumn="0" w:lastRowFirstColumn="0" w:lastRowLastColumn="0"/>
              <w:rPr>
                <w:lang w:val="tr-TR"/>
              </w:rPr>
            </w:pPr>
            <w:r w:rsidRPr="00E65686">
              <w:rPr>
                <w:lang w:val="tr-TR"/>
              </w:rPr>
              <w:t xml:space="preserve">Önemsiz ila </w:t>
            </w:r>
            <w:r w:rsidR="007000EF" w:rsidRPr="00E65686">
              <w:rPr>
                <w:lang w:val="tr-TR"/>
              </w:rPr>
              <w:t>Hafif</w:t>
            </w:r>
          </w:p>
        </w:tc>
      </w:tr>
      <w:tr w:rsidR="00D00670" w:rsidRPr="00E65686" w14:paraId="7379D2A6" w14:textId="77777777" w:rsidTr="008B20CB">
        <w:tc>
          <w:tcPr>
            <w:cnfStyle w:val="001000000000" w:firstRow="0" w:lastRow="0" w:firstColumn="1" w:lastColumn="0" w:oddVBand="0" w:evenVBand="0" w:oddHBand="0" w:evenHBand="0" w:firstRowFirstColumn="0" w:firstRowLastColumn="0" w:lastRowFirstColumn="0" w:lastRowLastColumn="0"/>
            <w:tcW w:w="0" w:type="auto"/>
            <w:tcBorders>
              <w:top w:val="single" w:sz="4" w:space="0" w:color="B7B2AA" w:themeColor="accent5"/>
              <w:left w:val="single" w:sz="4" w:space="0" w:color="B7B2AA" w:themeColor="accent5"/>
              <w:bottom w:val="single" w:sz="4" w:space="0" w:color="B7B2AA" w:themeColor="accent5"/>
              <w:right w:val="single" w:sz="4" w:space="0" w:color="B7B2AA" w:themeColor="accent5"/>
            </w:tcBorders>
          </w:tcPr>
          <w:p w14:paraId="27259918" w14:textId="77777777" w:rsidR="00D00670" w:rsidRPr="00E65686" w:rsidRDefault="00D00670">
            <w:pPr>
              <w:pStyle w:val="BodyText"/>
              <w:rPr>
                <w:lang w:val="tr-TR"/>
              </w:rPr>
            </w:pPr>
            <w:r w:rsidRPr="00E65686">
              <w:rPr>
                <w:lang w:val="tr-TR"/>
              </w:rPr>
              <w:t>Manzara ve görsel</w:t>
            </w:r>
          </w:p>
        </w:tc>
        <w:tc>
          <w:tcPr>
            <w:tcW w:w="0" w:type="auto"/>
            <w:tcBorders>
              <w:top w:val="single" w:sz="4" w:space="0" w:color="B7B2AA" w:themeColor="accent5"/>
              <w:left w:val="single" w:sz="4" w:space="0" w:color="B7B2AA" w:themeColor="accent5"/>
              <w:bottom w:val="single" w:sz="4" w:space="0" w:color="B7B2AA" w:themeColor="accent5"/>
              <w:right w:val="single" w:sz="4" w:space="0" w:color="B7B2AA" w:themeColor="accent5"/>
            </w:tcBorders>
          </w:tcPr>
          <w:p w14:paraId="686F0528" w14:textId="77777777" w:rsidR="00D00670" w:rsidRPr="00E65686" w:rsidRDefault="00D00670">
            <w:pPr>
              <w:pStyle w:val="BodyText"/>
              <w:cnfStyle w:val="000000000000" w:firstRow="0" w:lastRow="0" w:firstColumn="0" w:lastColumn="0" w:oddVBand="0" w:evenVBand="0" w:oddHBand="0" w:evenHBand="0" w:firstRowFirstColumn="0" w:firstRowLastColumn="0" w:lastRowFirstColumn="0" w:lastRowLastColumn="0"/>
              <w:rPr>
                <w:lang w:val="tr-TR"/>
              </w:rPr>
            </w:pPr>
            <w:r w:rsidRPr="00E65686">
              <w:rPr>
                <w:lang w:val="tr-TR"/>
              </w:rPr>
              <w:t>Yerel topluluklar</w:t>
            </w:r>
          </w:p>
        </w:tc>
        <w:tc>
          <w:tcPr>
            <w:tcW w:w="0" w:type="auto"/>
            <w:tcBorders>
              <w:top w:val="single" w:sz="4" w:space="0" w:color="B7B2AA" w:themeColor="accent5"/>
              <w:left w:val="single" w:sz="4" w:space="0" w:color="B7B2AA" w:themeColor="accent5"/>
              <w:bottom w:val="single" w:sz="4" w:space="0" w:color="B7B2AA" w:themeColor="accent5"/>
              <w:right w:val="single" w:sz="4" w:space="0" w:color="B7B2AA" w:themeColor="accent5"/>
            </w:tcBorders>
          </w:tcPr>
          <w:p w14:paraId="0625CEC3" w14:textId="77777777" w:rsidR="00D00670" w:rsidRPr="00E65686" w:rsidRDefault="00D00670">
            <w:pPr>
              <w:pStyle w:val="BodyText"/>
              <w:cnfStyle w:val="000000000000" w:firstRow="0" w:lastRow="0" w:firstColumn="0" w:lastColumn="0" w:oddVBand="0" w:evenVBand="0" w:oddHBand="0" w:evenHBand="0" w:firstRowFirstColumn="0" w:firstRowLastColumn="0" w:lastRowFirstColumn="0" w:lastRowLastColumn="0"/>
              <w:rPr>
                <w:lang w:val="tr-TR"/>
              </w:rPr>
            </w:pPr>
            <w:r w:rsidRPr="00E65686">
              <w:rPr>
                <w:lang w:val="tr-TR"/>
              </w:rPr>
              <w:t>Önemsiz</w:t>
            </w:r>
          </w:p>
        </w:tc>
      </w:tr>
      <w:tr w:rsidR="00D00670" w:rsidRPr="00E65686" w14:paraId="6103C82D" w14:textId="77777777" w:rsidTr="008B20CB">
        <w:tc>
          <w:tcPr>
            <w:cnfStyle w:val="001000000000" w:firstRow="0" w:lastRow="0" w:firstColumn="1" w:lastColumn="0" w:oddVBand="0" w:evenVBand="0" w:oddHBand="0" w:evenHBand="0" w:firstRowFirstColumn="0" w:firstRowLastColumn="0" w:lastRowFirstColumn="0" w:lastRowLastColumn="0"/>
            <w:tcW w:w="0" w:type="auto"/>
            <w:tcBorders>
              <w:top w:val="single" w:sz="4" w:space="0" w:color="B7B2AA" w:themeColor="accent5"/>
              <w:left w:val="single" w:sz="4" w:space="0" w:color="B7B2AA" w:themeColor="accent5"/>
              <w:bottom w:val="single" w:sz="4" w:space="0" w:color="B7B2AA" w:themeColor="accent5"/>
              <w:right w:val="single" w:sz="4" w:space="0" w:color="B7B2AA" w:themeColor="accent5"/>
            </w:tcBorders>
          </w:tcPr>
          <w:p w14:paraId="239312E8" w14:textId="77777777" w:rsidR="00D00670" w:rsidRPr="00E65686" w:rsidRDefault="00D00670">
            <w:pPr>
              <w:pStyle w:val="BodyText"/>
              <w:rPr>
                <w:lang w:val="tr-TR"/>
              </w:rPr>
            </w:pPr>
            <w:r w:rsidRPr="00E65686">
              <w:rPr>
                <w:lang w:val="tr-TR"/>
              </w:rPr>
              <w:t>Habitat ve flora</w:t>
            </w:r>
          </w:p>
        </w:tc>
        <w:tc>
          <w:tcPr>
            <w:tcW w:w="0" w:type="auto"/>
            <w:tcBorders>
              <w:top w:val="single" w:sz="4" w:space="0" w:color="B7B2AA" w:themeColor="accent5"/>
              <w:left w:val="single" w:sz="4" w:space="0" w:color="B7B2AA" w:themeColor="accent5"/>
              <w:bottom w:val="single" w:sz="4" w:space="0" w:color="B7B2AA" w:themeColor="accent5"/>
              <w:right w:val="single" w:sz="4" w:space="0" w:color="B7B2AA" w:themeColor="accent5"/>
            </w:tcBorders>
          </w:tcPr>
          <w:p w14:paraId="5C4917A2" w14:textId="77777777" w:rsidR="00D00670" w:rsidRPr="00E65686" w:rsidRDefault="00D00670">
            <w:pPr>
              <w:pStyle w:val="Tabletextcentered"/>
              <w:cnfStyle w:val="000000000000" w:firstRow="0" w:lastRow="0" w:firstColumn="0" w:lastColumn="0" w:oddVBand="0" w:evenVBand="0" w:oddHBand="0" w:evenHBand="0" w:firstRowFirstColumn="0" w:firstRowLastColumn="0" w:lastRowFirstColumn="0" w:lastRowLastColumn="0"/>
              <w:rPr>
                <w:lang w:val="tr-TR"/>
              </w:rPr>
            </w:pPr>
            <w:r w:rsidRPr="00E65686">
              <w:rPr>
                <w:lang w:val="tr-TR"/>
              </w:rPr>
              <w:t>Serpantin bozkır</w:t>
            </w:r>
          </w:p>
          <w:p w14:paraId="7B1C9B62" w14:textId="77777777" w:rsidR="00D00670" w:rsidRPr="00E65686" w:rsidRDefault="00D00670">
            <w:pPr>
              <w:pStyle w:val="Tabletextcentered"/>
              <w:cnfStyle w:val="000000000000" w:firstRow="0" w:lastRow="0" w:firstColumn="0" w:lastColumn="0" w:oddVBand="0" w:evenVBand="0" w:oddHBand="0" w:evenHBand="0" w:firstRowFirstColumn="0" w:firstRowLastColumn="0" w:lastRowFirstColumn="0" w:lastRowLastColumn="0"/>
              <w:rPr>
                <w:lang w:val="tr-TR"/>
              </w:rPr>
            </w:pPr>
            <w:r w:rsidRPr="00E65686">
              <w:rPr>
                <w:lang w:val="tr-TR"/>
              </w:rPr>
              <w:t>Karaçam (</w:t>
            </w:r>
            <w:r w:rsidRPr="00E65686">
              <w:rPr>
                <w:i/>
                <w:lang w:val="tr-TR"/>
              </w:rPr>
              <w:t>Pinus nigra</w:t>
            </w:r>
            <w:r w:rsidRPr="00E65686">
              <w:rPr>
                <w:lang w:val="tr-TR"/>
              </w:rPr>
              <w:t>) ormanı</w:t>
            </w:r>
          </w:p>
          <w:p w14:paraId="1381F045" w14:textId="77777777" w:rsidR="00D00670" w:rsidRPr="00E65686" w:rsidRDefault="00D00670">
            <w:pPr>
              <w:pStyle w:val="Tabletextcentered"/>
              <w:cnfStyle w:val="000000000000" w:firstRow="0" w:lastRow="0" w:firstColumn="0" w:lastColumn="0" w:oddVBand="0" w:evenVBand="0" w:oddHBand="0" w:evenHBand="0" w:firstRowFirstColumn="0" w:firstRowLastColumn="0" w:lastRowFirstColumn="0" w:lastRowLastColumn="0"/>
              <w:rPr>
                <w:lang w:val="tr-TR"/>
              </w:rPr>
            </w:pPr>
            <w:r w:rsidRPr="00E65686">
              <w:rPr>
                <w:i/>
                <w:lang w:val="tr-TR"/>
              </w:rPr>
              <w:t xml:space="preserve">Pinus brutia </w:t>
            </w:r>
            <w:r w:rsidRPr="00E65686">
              <w:rPr>
                <w:lang w:val="tr-TR"/>
              </w:rPr>
              <w:t>ormanı</w:t>
            </w:r>
          </w:p>
          <w:p w14:paraId="7AEB4FAB" w14:textId="77777777" w:rsidR="00D00670" w:rsidRPr="00E65686" w:rsidRDefault="00D00670">
            <w:pPr>
              <w:pStyle w:val="BodyText"/>
              <w:cnfStyle w:val="000000000000" w:firstRow="0" w:lastRow="0" w:firstColumn="0" w:lastColumn="0" w:oddVBand="0" w:evenVBand="0" w:oddHBand="0" w:evenHBand="0" w:firstRowFirstColumn="0" w:firstRowLastColumn="0" w:lastRowFirstColumn="0" w:lastRowLastColumn="0"/>
              <w:rPr>
                <w:lang w:val="tr-TR"/>
              </w:rPr>
            </w:pPr>
            <w:r w:rsidRPr="00E65686">
              <w:rPr>
                <w:lang w:val="tr-TR"/>
              </w:rPr>
              <w:t>İğne yapraklı çalılık ormanlık</w:t>
            </w:r>
          </w:p>
        </w:tc>
        <w:tc>
          <w:tcPr>
            <w:tcW w:w="0" w:type="auto"/>
            <w:tcBorders>
              <w:top w:val="single" w:sz="4" w:space="0" w:color="B7B2AA" w:themeColor="accent5"/>
              <w:left w:val="single" w:sz="4" w:space="0" w:color="B7B2AA" w:themeColor="accent5"/>
              <w:bottom w:val="single" w:sz="4" w:space="0" w:color="B7B2AA" w:themeColor="accent5"/>
              <w:right w:val="single" w:sz="4" w:space="0" w:color="B7B2AA" w:themeColor="accent5"/>
            </w:tcBorders>
          </w:tcPr>
          <w:p w14:paraId="305C53B3" w14:textId="77777777" w:rsidR="00D00670" w:rsidRPr="00E65686" w:rsidRDefault="00D00670">
            <w:pPr>
              <w:pStyle w:val="BodyText"/>
              <w:cnfStyle w:val="000000000000" w:firstRow="0" w:lastRow="0" w:firstColumn="0" w:lastColumn="0" w:oddVBand="0" w:evenVBand="0" w:oddHBand="0" w:evenHBand="0" w:firstRowFirstColumn="0" w:firstRowLastColumn="0" w:lastRowFirstColumn="0" w:lastRowLastColumn="0"/>
              <w:rPr>
                <w:lang w:val="tr-TR"/>
              </w:rPr>
            </w:pPr>
            <w:r w:rsidRPr="00E65686">
              <w:rPr>
                <w:lang w:val="tr-TR"/>
              </w:rPr>
              <w:t>Hafif ila orta derecede</w:t>
            </w:r>
          </w:p>
        </w:tc>
      </w:tr>
      <w:tr w:rsidR="00D00670" w:rsidRPr="00E65686" w14:paraId="0F6F5B61" w14:textId="77777777" w:rsidTr="008B20CB">
        <w:tc>
          <w:tcPr>
            <w:cnfStyle w:val="001000000000" w:firstRow="0" w:lastRow="0" w:firstColumn="1" w:lastColumn="0" w:oddVBand="0" w:evenVBand="0" w:oddHBand="0" w:evenHBand="0" w:firstRowFirstColumn="0" w:firstRowLastColumn="0" w:lastRowFirstColumn="0" w:lastRowLastColumn="0"/>
            <w:tcW w:w="0" w:type="auto"/>
            <w:tcBorders>
              <w:top w:val="single" w:sz="4" w:space="0" w:color="B7B2AA" w:themeColor="accent5"/>
              <w:left w:val="single" w:sz="4" w:space="0" w:color="B7B2AA" w:themeColor="accent5"/>
              <w:bottom w:val="single" w:sz="4" w:space="0" w:color="B7B2AA" w:themeColor="accent5"/>
              <w:right w:val="single" w:sz="4" w:space="0" w:color="B7B2AA" w:themeColor="accent5"/>
            </w:tcBorders>
          </w:tcPr>
          <w:p w14:paraId="6923517E" w14:textId="77777777" w:rsidR="00D00670" w:rsidRPr="00E65686" w:rsidRDefault="00D00670">
            <w:pPr>
              <w:pStyle w:val="BodyText"/>
              <w:rPr>
                <w:lang w:val="tr-TR"/>
              </w:rPr>
            </w:pPr>
            <w:r w:rsidRPr="00E65686">
              <w:rPr>
                <w:lang w:val="tr-TR"/>
              </w:rPr>
              <w:t>Fauna</w:t>
            </w:r>
          </w:p>
        </w:tc>
        <w:tc>
          <w:tcPr>
            <w:tcW w:w="0" w:type="auto"/>
            <w:tcBorders>
              <w:top w:val="single" w:sz="4" w:space="0" w:color="B7B2AA" w:themeColor="accent5"/>
              <w:left w:val="single" w:sz="4" w:space="0" w:color="B7B2AA" w:themeColor="accent5"/>
              <w:bottom w:val="single" w:sz="4" w:space="0" w:color="B7B2AA" w:themeColor="accent5"/>
              <w:right w:val="single" w:sz="4" w:space="0" w:color="B7B2AA" w:themeColor="accent5"/>
            </w:tcBorders>
          </w:tcPr>
          <w:p w14:paraId="0AFA453D" w14:textId="77777777" w:rsidR="00D00670" w:rsidRPr="00E65686" w:rsidRDefault="00D00670">
            <w:pPr>
              <w:pStyle w:val="BodyText"/>
              <w:cnfStyle w:val="000000000000" w:firstRow="0" w:lastRow="0" w:firstColumn="0" w:lastColumn="0" w:oddVBand="0" w:evenVBand="0" w:oddHBand="0" w:evenHBand="0" w:firstRowFirstColumn="0" w:firstRowLastColumn="0" w:lastRowFirstColumn="0" w:lastRowLastColumn="0"/>
              <w:rPr>
                <w:lang w:val="tr-TR"/>
              </w:rPr>
            </w:pPr>
            <w:r w:rsidRPr="00E65686">
              <w:rPr>
                <w:lang w:val="tr-TR"/>
              </w:rPr>
              <w:t>Kuşlar, yarasalar, küçük memeliler, sürüngenler</w:t>
            </w:r>
          </w:p>
        </w:tc>
        <w:tc>
          <w:tcPr>
            <w:tcW w:w="0" w:type="auto"/>
            <w:tcBorders>
              <w:top w:val="single" w:sz="4" w:space="0" w:color="B7B2AA" w:themeColor="accent5"/>
              <w:left w:val="single" w:sz="4" w:space="0" w:color="B7B2AA" w:themeColor="accent5"/>
              <w:bottom w:val="single" w:sz="4" w:space="0" w:color="B7B2AA" w:themeColor="accent5"/>
              <w:right w:val="single" w:sz="4" w:space="0" w:color="B7B2AA" w:themeColor="accent5"/>
            </w:tcBorders>
          </w:tcPr>
          <w:p w14:paraId="3E3EEF4E" w14:textId="1A1C977C" w:rsidR="00D00670" w:rsidRPr="00E65686" w:rsidRDefault="00D00670">
            <w:pPr>
              <w:pStyle w:val="BodyText"/>
              <w:cnfStyle w:val="000000000000" w:firstRow="0" w:lastRow="0" w:firstColumn="0" w:lastColumn="0" w:oddVBand="0" w:evenVBand="0" w:oddHBand="0" w:evenHBand="0" w:firstRowFirstColumn="0" w:firstRowLastColumn="0" w:lastRowFirstColumn="0" w:lastRowLastColumn="0"/>
              <w:rPr>
                <w:lang w:val="tr-TR"/>
              </w:rPr>
            </w:pPr>
            <w:r w:rsidRPr="00E65686">
              <w:rPr>
                <w:lang w:val="tr-TR"/>
              </w:rPr>
              <w:t xml:space="preserve">Önemsiz ila </w:t>
            </w:r>
            <w:r w:rsidR="007000EF" w:rsidRPr="00E65686">
              <w:rPr>
                <w:lang w:val="tr-TR"/>
              </w:rPr>
              <w:t>Hafif</w:t>
            </w:r>
          </w:p>
        </w:tc>
      </w:tr>
      <w:tr w:rsidR="00D00670" w:rsidRPr="00E65686" w14:paraId="5DC84A94" w14:textId="77777777" w:rsidTr="008B20CB">
        <w:tc>
          <w:tcPr>
            <w:cnfStyle w:val="001000000000" w:firstRow="0" w:lastRow="0" w:firstColumn="1" w:lastColumn="0" w:oddVBand="0" w:evenVBand="0" w:oddHBand="0" w:evenHBand="0" w:firstRowFirstColumn="0" w:firstRowLastColumn="0" w:lastRowFirstColumn="0" w:lastRowLastColumn="0"/>
            <w:tcW w:w="0" w:type="auto"/>
            <w:tcBorders>
              <w:top w:val="single" w:sz="4" w:space="0" w:color="B7B2AA" w:themeColor="accent5"/>
              <w:left w:val="single" w:sz="4" w:space="0" w:color="B7B2AA" w:themeColor="accent5"/>
              <w:bottom w:val="single" w:sz="4" w:space="0" w:color="B7B2AA" w:themeColor="accent5"/>
              <w:right w:val="single" w:sz="4" w:space="0" w:color="B7B2AA" w:themeColor="accent5"/>
            </w:tcBorders>
          </w:tcPr>
          <w:p w14:paraId="3E115C20" w14:textId="77777777" w:rsidR="00D00670" w:rsidRPr="00E65686" w:rsidRDefault="00D00670">
            <w:pPr>
              <w:pStyle w:val="BodyText"/>
              <w:rPr>
                <w:lang w:val="tr-TR"/>
              </w:rPr>
            </w:pPr>
            <w:r w:rsidRPr="00E65686">
              <w:rPr>
                <w:lang w:val="tr-TR"/>
              </w:rPr>
              <w:t>Yerel topluluklar</w:t>
            </w:r>
          </w:p>
        </w:tc>
        <w:tc>
          <w:tcPr>
            <w:tcW w:w="0" w:type="auto"/>
            <w:tcBorders>
              <w:top w:val="single" w:sz="4" w:space="0" w:color="B7B2AA" w:themeColor="accent5"/>
              <w:left w:val="single" w:sz="4" w:space="0" w:color="B7B2AA" w:themeColor="accent5"/>
              <w:bottom w:val="single" w:sz="4" w:space="0" w:color="B7B2AA" w:themeColor="accent5"/>
              <w:right w:val="single" w:sz="4" w:space="0" w:color="B7B2AA" w:themeColor="accent5"/>
            </w:tcBorders>
          </w:tcPr>
          <w:p w14:paraId="3B0800D5" w14:textId="77777777" w:rsidR="00D00670" w:rsidRPr="00E65686" w:rsidRDefault="00D00670">
            <w:pPr>
              <w:pStyle w:val="BodyText"/>
              <w:cnfStyle w:val="000000000000" w:firstRow="0" w:lastRow="0" w:firstColumn="0" w:lastColumn="0" w:oddVBand="0" w:evenVBand="0" w:oddHBand="0" w:evenHBand="0" w:firstRowFirstColumn="0" w:firstRowLastColumn="0" w:lastRowFirstColumn="0" w:lastRowLastColumn="0"/>
              <w:rPr>
                <w:lang w:val="tr-TR"/>
              </w:rPr>
            </w:pPr>
            <w:r w:rsidRPr="00E65686">
              <w:rPr>
                <w:lang w:val="tr-TR"/>
              </w:rPr>
              <w:t xml:space="preserve">Projeden etkilenen hane halkları ve geçim kaynakları </w:t>
            </w:r>
          </w:p>
        </w:tc>
        <w:tc>
          <w:tcPr>
            <w:tcW w:w="0" w:type="auto"/>
            <w:tcBorders>
              <w:top w:val="single" w:sz="4" w:space="0" w:color="B7B2AA" w:themeColor="accent5"/>
              <w:left w:val="single" w:sz="4" w:space="0" w:color="B7B2AA" w:themeColor="accent5"/>
              <w:bottom w:val="single" w:sz="4" w:space="0" w:color="B7B2AA" w:themeColor="accent5"/>
              <w:right w:val="single" w:sz="4" w:space="0" w:color="B7B2AA" w:themeColor="accent5"/>
            </w:tcBorders>
          </w:tcPr>
          <w:p w14:paraId="3D14B09D" w14:textId="64DCCA3D" w:rsidR="00D00670" w:rsidRPr="00E65686" w:rsidRDefault="007000EF">
            <w:pPr>
              <w:pStyle w:val="BodyText"/>
              <w:cnfStyle w:val="000000000000" w:firstRow="0" w:lastRow="0" w:firstColumn="0" w:lastColumn="0" w:oddVBand="0" w:evenVBand="0" w:oddHBand="0" w:evenHBand="0" w:firstRowFirstColumn="0" w:firstRowLastColumn="0" w:lastRowFirstColumn="0" w:lastRowLastColumn="0"/>
              <w:rPr>
                <w:lang w:val="tr-TR"/>
              </w:rPr>
            </w:pPr>
            <w:r w:rsidRPr="00E65686">
              <w:rPr>
                <w:lang w:val="tr-TR"/>
              </w:rPr>
              <w:t>Hafif</w:t>
            </w:r>
            <w:r w:rsidR="00D00670" w:rsidRPr="00E65686">
              <w:rPr>
                <w:lang w:val="tr-TR"/>
              </w:rPr>
              <w:t xml:space="preserve"> ila Orta</w:t>
            </w:r>
          </w:p>
        </w:tc>
      </w:tr>
    </w:tbl>
    <w:p w14:paraId="7B9A23C4" w14:textId="77777777" w:rsidR="00D00670" w:rsidRPr="00E65686" w:rsidRDefault="00D00670" w:rsidP="009C4A9A">
      <w:pPr>
        <w:pStyle w:val="BodyText"/>
        <w:rPr>
          <w:lang w:val="tr-TR"/>
        </w:rPr>
      </w:pPr>
    </w:p>
    <w:p w14:paraId="01B7C227" w14:textId="1AEB445D" w:rsidR="009C4A9A" w:rsidRPr="00E65686" w:rsidRDefault="00803796" w:rsidP="009C4A9A">
      <w:pPr>
        <w:pStyle w:val="BodyText"/>
        <w:rPr>
          <w:lang w:val="tr-TR"/>
        </w:rPr>
      </w:pPr>
      <w:r w:rsidRPr="00E65686">
        <w:rPr>
          <w:lang w:val="tr-TR"/>
        </w:rPr>
        <w:t xml:space="preserve">Yukarıda açıklanan </w:t>
      </w:r>
      <w:r w:rsidR="009C4A9A" w:rsidRPr="00E65686">
        <w:rPr>
          <w:lang w:val="tr-TR"/>
        </w:rPr>
        <w:t xml:space="preserve">çevresel ve sosyal sorunların yönetimi için, Projenin inşaat ve işletme aşamalarında aşağıdaki </w:t>
      </w:r>
      <w:r w:rsidR="00215844" w:rsidRPr="00E65686">
        <w:rPr>
          <w:lang w:val="tr-TR"/>
        </w:rPr>
        <w:t>azaltıcı</w:t>
      </w:r>
      <w:r w:rsidR="009C4A9A" w:rsidRPr="00E65686">
        <w:rPr>
          <w:lang w:val="tr-TR"/>
        </w:rPr>
        <w:t xml:space="preserve"> önlemler uygulanacaktır.</w:t>
      </w:r>
    </w:p>
    <w:p w14:paraId="64BCAAC4" w14:textId="77777777" w:rsidR="002F40BF" w:rsidRPr="00E65686" w:rsidRDefault="002F40BF" w:rsidP="002F40BF">
      <w:pPr>
        <w:spacing w:after="120"/>
        <w:jc w:val="both"/>
        <w:rPr>
          <w:lang w:val="tr-TR"/>
        </w:rPr>
        <w:sectPr w:rsidR="002F40BF" w:rsidRPr="00E65686" w:rsidSect="002F40BF">
          <w:pgSz w:w="11909" w:h="16834" w:code="9"/>
          <w:pgMar w:top="1138" w:right="1138" w:bottom="1138" w:left="1138" w:header="562" w:footer="374" w:gutter="0"/>
          <w:cols w:sep="1" w:space="380"/>
          <w:docGrid w:linePitch="360"/>
        </w:sectPr>
      </w:pPr>
    </w:p>
    <w:p w14:paraId="5F833E75" w14:textId="6DA24B66" w:rsidR="002E3ECD" w:rsidRPr="00E65686" w:rsidRDefault="002E3ECD" w:rsidP="00C707F7">
      <w:pPr>
        <w:pStyle w:val="Caption"/>
        <w:rPr>
          <w:lang w:val="tr-TR"/>
        </w:rPr>
      </w:pPr>
      <w:bookmarkStart w:id="58" w:name="_Toc212987390"/>
      <w:r w:rsidRPr="00E65686">
        <w:rPr>
          <w:lang w:val="tr-TR"/>
        </w:rPr>
        <w:lastRenderedPageBreak/>
        <w:t xml:space="preserve">Tablo </w:t>
      </w:r>
      <w:r w:rsidR="00BF55F1" w:rsidRPr="00E65686">
        <w:rPr>
          <w:lang w:val="tr-TR"/>
        </w:rPr>
        <w:t>4</w:t>
      </w:r>
      <w:r w:rsidRPr="00E65686">
        <w:rPr>
          <w:lang w:val="tr-TR"/>
        </w:rPr>
        <w:t>-</w:t>
      </w:r>
      <w:r w:rsidRPr="00E65686">
        <w:rPr>
          <w:lang w:val="tr-TR"/>
        </w:rPr>
        <w:fldChar w:fldCharType="begin"/>
      </w:r>
      <w:r w:rsidRPr="00E65686">
        <w:rPr>
          <w:lang w:val="tr-TR"/>
        </w:rPr>
        <w:instrText xml:space="preserve"> SEQ Table \* ARABIC \s 1 </w:instrText>
      </w:r>
      <w:r w:rsidRPr="00E65686">
        <w:rPr>
          <w:lang w:val="tr-TR"/>
        </w:rPr>
        <w:fldChar w:fldCharType="separate"/>
      </w:r>
      <w:r w:rsidR="001D64DE" w:rsidRPr="00E65686">
        <w:rPr>
          <w:noProof/>
          <w:lang w:val="tr-TR"/>
        </w:rPr>
        <w:t>6</w:t>
      </w:r>
      <w:r w:rsidRPr="00E65686">
        <w:rPr>
          <w:lang w:val="tr-TR"/>
        </w:rPr>
        <w:fldChar w:fldCharType="end"/>
      </w:r>
      <w:r w:rsidRPr="00E65686">
        <w:rPr>
          <w:lang w:val="tr-TR"/>
        </w:rPr>
        <w:t xml:space="preserve"> GAIA </w:t>
      </w:r>
      <w:r w:rsidR="00FA6FA3" w:rsidRPr="00E65686">
        <w:rPr>
          <w:lang w:val="tr-TR"/>
        </w:rPr>
        <w:t>RES</w:t>
      </w:r>
      <w:r w:rsidRPr="00E65686">
        <w:rPr>
          <w:lang w:val="tr-TR"/>
        </w:rPr>
        <w:t xml:space="preserve"> için Önerilen Azaltıcı Önlemler</w:t>
      </w:r>
      <w:bookmarkEnd w:id="58"/>
    </w:p>
    <w:tbl>
      <w:tblPr>
        <w:tblStyle w:val="ERMTable1"/>
        <w:tblW w:w="5000" w:type="pct"/>
        <w:tblInd w:w="-108" w:type="dxa"/>
        <w:tblLook w:val="04A0" w:firstRow="1" w:lastRow="0" w:firstColumn="1" w:lastColumn="0" w:noHBand="0" w:noVBand="1"/>
      </w:tblPr>
      <w:tblGrid>
        <w:gridCol w:w="1899"/>
        <w:gridCol w:w="19636"/>
      </w:tblGrid>
      <w:tr w:rsidR="00AA7012" w:rsidRPr="00E65686" w14:paraId="4CFB4300" w14:textId="77777777" w:rsidTr="1E2BD37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41" w:type="pct"/>
          </w:tcPr>
          <w:p w14:paraId="34EFFE0A" w14:textId="77777777" w:rsidR="00AA7012" w:rsidRPr="00E65686" w:rsidRDefault="00AA7012" w:rsidP="002F40BF">
            <w:pPr>
              <w:spacing w:after="120"/>
              <w:jc w:val="both"/>
              <w:rPr>
                <w:sz w:val="18"/>
                <w:szCs w:val="18"/>
                <w:lang w:val="tr-TR"/>
              </w:rPr>
            </w:pPr>
            <w:r w:rsidRPr="00E65686">
              <w:rPr>
                <w:sz w:val="18"/>
                <w:szCs w:val="18"/>
                <w:lang w:val="tr-TR"/>
              </w:rPr>
              <w:t>Konu</w:t>
            </w:r>
          </w:p>
        </w:tc>
        <w:tc>
          <w:tcPr>
            <w:tcW w:w="4559" w:type="pct"/>
          </w:tcPr>
          <w:p w14:paraId="75F1A17E" w14:textId="77777777" w:rsidR="00AA7012" w:rsidRPr="00E65686" w:rsidRDefault="00AA7012" w:rsidP="002F40BF">
            <w:pPr>
              <w:spacing w:after="120"/>
              <w:jc w:val="both"/>
              <w:cnfStyle w:val="100000000000" w:firstRow="1"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Önerilen Azaltıcı Önlemler</w:t>
            </w:r>
          </w:p>
        </w:tc>
      </w:tr>
      <w:tr w:rsidR="00AA7012" w:rsidRPr="00627730" w14:paraId="5541C8D9" w14:textId="77777777" w:rsidTr="1E2BD37F">
        <w:tc>
          <w:tcPr>
            <w:cnfStyle w:val="001000000000" w:firstRow="0" w:lastRow="0" w:firstColumn="1" w:lastColumn="0" w:oddVBand="0" w:evenVBand="0" w:oddHBand="0" w:evenHBand="0" w:firstRowFirstColumn="0" w:firstRowLastColumn="0" w:lastRowFirstColumn="0" w:lastRowLastColumn="0"/>
            <w:tcW w:w="441" w:type="pct"/>
            <w:tcBorders>
              <w:bottom w:val="single" w:sz="4" w:space="0" w:color="B7B2AA" w:themeColor="accent5"/>
              <w:right w:val="single" w:sz="4" w:space="0" w:color="B7B2AA" w:themeColor="accent5"/>
            </w:tcBorders>
          </w:tcPr>
          <w:p w14:paraId="5E46364F" w14:textId="77777777" w:rsidR="00AA7012" w:rsidRPr="00E65686" w:rsidRDefault="00AA7012" w:rsidP="002F40BF">
            <w:pPr>
              <w:spacing w:after="120"/>
              <w:jc w:val="both"/>
              <w:rPr>
                <w:b/>
                <w:bCs/>
                <w:sz w:val="18"/>
                <w:szCs w:val="18"/>
                <w:lang w:val="tr-TR"/>
              </w:rPr>
            </w:pPr>
            <w:r w:rsidRPr="00E65686">
              <w:rPr>
                <w:b/>
                <w:bCs/>
                <w:sz w:val="18"/>
                <w:szCs w:val="18"/>
                <w:lang w:val="tr-TR"/>
              </w:rPr>
              <w:t>Hava Kalitesi</w:t>
            </w:r>
          </w:p>
        </w:tc>
        <w:tc>
          <w:tcPr>
            <w:tcW w:w="4559" w:type="pct"/>
            <w:tcBorders>
              <w:left w:val="single" w:sz="4" w:space="0" w:color="B7B2AA" w:themeColor="accent5"/>
              <w:bottom w:val="single" w:sz="4" w:space="0" w:color="B7B2AA" w:themeColor="accent5"/>
            </w:tcBorders>
          </w:tcPr>
          <w:p w14:paraId="469E5056" w14:textId="77777777" w:rsidR="00AA7012" w:rsidRPr="00E65686" w:rsidRDefault="00AA7012" w:rsidP="002F40BF">
            <w:pPr>
              <w:spacing w:after="120"/>
              <w:jc w:val="both"/>
              <w:cnfStyle w:val="000000000000" w:firstRow="0" w:lastRow="0" w:firstColumn="0" w:lastColumn="0" w:oddVBand="0" w:evenVBand="0" w:oddHBand="0" w:evenHBand="0" w:firstRowFirstColumn="0" w:firstRowLastColumn="0" w:lastRowFirstColumn="0" w:lastRowLastColumn="0"/>
              <w:rPr>
                <w:b/>
                <w:bCs/>
                <w:sz w:val="18"/>
                <w:szCs w:val="18"/>
                <w:lang w:val="tr-TR"/>
              </w:rPr>
            </w:pPr>
            <w:r w:rsidRPr="00E65686">
              <w:rPr>
                <w:b/>
                <w:bCs/>
                <w:sz w:val="18"/>
                <w:szCs w:val="18"/>
                <w:lang w:val="tr-TR"/>
              </w:rPr>
              <w:t xml:space="preserve">Hava ve Toz Emisyonları </w:t>
            </w:r>
          </w:p>
          <w:p w14:paraId="427CD2B3" w14:textId="40EFE0D5"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İnşaat faaliyetleri sırasında düzenli hava kalitesi izleme</w:t>
            </w:r>
            <w:r w:rsidR="00492B4C" w:rsidRPr="00E65686">
              <w:rPr>
                <w:sz w:val="18"/>
                <w:szCs w:val="18"/>
                <w:lang w:val="tr-TR"/>
              </w:rPr>
              <w:t>si yapılacaktır</w:t>
            </w:r>
            <w:r w:rsidRPr="00E65686">
              <w:rPr>
                <w:sz w:val="18"/>
                <w:szCs w:val="18"/>
                <w:lang w:val="tr-TR"/>
              </w:rPr>
              <w:t>.</w:t>
            </w:r>
          </w:p>
          <w:p w14:paraId="49AC069A" w14:textId="084DB948"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Özellikle kuru ve rüzgarlı dönemlerde hafriyat faaliyetleri sınırlandı</w:t>
            </w:r>
            <w:r w:rsidR="00492B4C" w:rsidRPr="00E65686">
              <w:rPr>
                <w:sz w:val="18"/>
                <w:szCs w:val="18"/>
                <w:lang w:val="tr-TR"/>
              </w:rPr>
              <w:t>rılacaktır</w:t>
            </w:r>
            <w:r w:rsidRPr="00E65686">
              <w:rPr>
                <w:sz w:val="18"/>
                <w:szCs w:val="18"/>
                <w:lang w:val="tr-TR"/>
              </w:rPr>
              <w:t>.</w:t>
            </w:r>
          </w:p>
          <w:p w14:paraId="67861929" w14:textId="478EF36B"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Kullanılmadığında makineler ve araçla</w:t>
            </w:r>
            <w:r w:rsidR="00492B4C" w:rsidRPr="00E65686">
              <w:rPr>
                <w:sz w:val="18"/>
                <w:szCs w:val="18"/>
                <w:lang w:val="tr-TR"/>
              </w:rPr>
              <w:t>r</w:t>
            </w:r>
            <w:r w:rsidRPr="00E65686">
              <w:rPr>
                <w:sz w:val="18"/>
                <w:szCs w:val="18"/>
                <w:lang w:val="tr-TR"/>
              </w:rPr>
              <w:t xml:space="preserve"> kapat</w:t>
            </w:r>
            <w:r w:rsidR="00492B4C" w:rsidRPr="00E65686">
              <w:rPr>
                <w:sz w:val="18"/>
                <w:szCs w:val="18"/>
                <w:lang w:val="tr-TR"/>
              </w:rPr>
              <w:t>ılacaktır</w:t>
            </w:r>
            <w:r w:rsidRPr="00E65686">
              <w:rPr>
                <w:sz w:val="18"/>
                <w:szCs w:val="18"/>
                <w:lang w:val="tr-TR"/>
              </w:rPr>
              <w:t>.</w:t>
            </w:r>
          </w:p>
          <w:p w14:paraId="1E802438" w14:textId="6060F9B5"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 xml:space="preserve">Makine ve toz oluşturan faaliyetlerin mümkün olduğunca alıcıların uzağında yer alacağı şekilde şantiye düzeni </w:t>
            </w:r>
            <w:r w:rsidR="0095075A" w:rsidRPr="00E65686">
              <w:rPr>
                <w:sz w:val="18"/>
                <w:szCs w:val="18"/>
                <w:lang w:val="tr-TR"/>
              </w:rPr>
              <w:t>planla</w:t>
            </w:r>
            <w:r w:rsidR="00091BFD" w:rsidRPr="00E65686">
              <w:rPr>
                <w:sz w:val="18"/>
                <w:szCs w:val="18"/>
                <w:lang w:val="tr-TR"/>
              </w:rPr>
              <w:t>nacaktır</w:t>
            </w:r>
            <w:r w:rsidRPr="00E65686">
              <w:rPr>
                <w:sz w:val="18"/>
                <w:szCs w:val="18"/>
                <w:lang w:val="tr-TR"/>
              </w:rPr>
              <w:t>.</w:t>
            </w:r>
          </w:p>
          <w:p w14:paraId="34FA4885" w14:textId="68379B19"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 xml:space="preserve">Şantiyede yeniden kullanılmayacaksa, toz üretme potansiyeli olan malzemeleri mümkün olan en kısa sürede şantiyeden </w:t>
            </w:r>
            <w:r w:rsidR="0095075A" w:rsidRPr="00E65686">
              <w:rPr>
                <w:sz w:val="18"/>
                <w:szCs w:val="18"/>
                <w:lang w:val="tr-TR"/>
              </w:rPr>
              <w:t>uzaklaştırmak</w:t>
            </w:r>
            <w:r w:rsidRPr="00E65686">
              <w:rPr>
                <w:sz w:val="18"/>
                <w:szCs w:val="18"/>
                <w:lang w:val="tr-TR"/>
              </w:rPr>
              <w:t>. Bu malzemeler şantiyede yeniden kullanılacaksa, gerekli önlemler alınacaktır.</w:t>
            </w:r>
          </w:p>
          <w:p w14:paraId="00BCD76F" w14:textId="636E0A30"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 xml:space="preserve">Etkili toz/partikül madde bastırma/azaltma için şantiyede yeterli su temini </w:t>
            </w:r>
            <w:r w:rsidR="0095075A" w:rsidRPr="00E65686">
              <w:rPr>
                <w:sz w:val="18"/>
                <w:szCs w:val="18"/>
                <w:lang w:val="tr-TR"/>
              </w:rPr>
              <w:t>sağlamak</w:t>
            </w:r>
            <w:r w:rsidRPr="00E65686">
              <w:rPr>
                <w:sz w:val="18"/>
                <w:szCs w:val="18"/>
                <w:lang w:val="tr-TR"/>
              </w:rPr>
              <w:t>, mümkün ve uygun olduğunda içilemeyen su kulla</w:t>
            </w:r>
            <w:r w:rsidR="00091BFD" w:rsidRPr="00E65686">
              <w:rPr>
                <w:sz w:val="18"/>
                <w:szCs w:val="18"/>
                <w:lang w:val="tr-TR"/>
              </w:rPr>
              <w:t>nılacaktır</w:t>
            </w:r>
            <w:r w:rsidRPr="00E65686">
              <w:rPr>
                <w:sz w:val="18"/>
                <w:szCs w:val="18"/>
                <w:lang w:val="tr-TR"/>
              </w:rPr>
              <w:t>.</w:t>
            </w:r>
          </w:p>
          <w:p w14:paraId="67A16AE1" w14:textId="5C25BCEF"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Kuru hava koşullarında tozlu yüzeylerin ve depolama yığınları nemlendiril</w:t>
            </w:r>
            <w:r w:rsidR="003F259C" w:rsidRPr="00E65686">
              <w:rPr>
                <w:sz w:val="18"/>
                <w:szCs w:val="18"/>
                <w:lang w:val="tr-TR"/>
              </w:rPr>
              <w:t>ecektir</w:t>
            </w:r>
            <w:r w:rsidRPr="00E65686">
              <w:rPr>
                <w:sz w:val="18"/>
                <w:szCs w:val="18"/>
                <w:lang w:val="tr-TR"/>
              </w:rPr>
              <w:t>.</w:t>
            </w:r>
          </w:p>
          <w:p w14:paraId="368E245D" w14:textId="07274CCF"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 xml:space="preserve">Kapalı oluklar, konveyörler ve kapalı </w:t>
            </w:r>
            <w:r w:rsidR="008E1C8D" w:rsidRPr="00E65686">
              <w:rPr>
                <w:sz w:val="18"/>
                <w:szCs w:val="18"/>
                <w:lang w:val="tr-TR"/>
              </w:rPr>
              <w:t xml:space="preserve">atık konteynerleri </w:t>
            </w:r>
            <w:r w:rsidR="0095075A" w:rsidRPr="00E65686">
              <w:rPr>
                <w:sz w:val="18"/>
                <w:szCs w:val="18"/>
                <w:lang w:val="tr-TR"/>
              </w:rPr>
              <w:t>kullan</w:t>
            </w:r>
            <w:r w:rsidR="003F259C" w:rsidRPr="00E65686">
              <w:rPr>
                <w:sz w:val="18"/>
                <w:szCs w:val="18"/>
                <w:lang w:val="tr-TR"/>
              </w:rPr>
              <w:t>ılacaktır</w:t>
            </w:r>
            <w:r w:rsidR="008E1C8D" w:rsidRPr="00E65686">
              <w:rPr>
                <w:sz w:val="18"/>
                <w:szCs w:val="18"/>
                <w:lang w:val="tr-TR"/>
              </w:rPr>
              <w:t>.</w:t>
            </w:r>
          </w:p>
          <w:p w14:paraId="0615D4F0" w14:textId="70FD0D8C"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 xml:space="preserve">Konveyörler, yükleme kepçeleri, huniler ve diğer yükleme veya taşıma ekipmanlarından düşme yüksekliklerini </w:t>
            </w:r>
            <w:r w:rsidR="0095075A" w:rsidRPr="00E65686">
              <w:rPr>
                <w:sz w:val="18"/>
                <w:szCs w:val="18"/>
                <w:lang w:val="tr-TR"/>
              </w:rPr>
              <w:t>en aza indiri</w:t>
            </w:r>
            <w:r w:rsidR="003F259C" w:rsidRPr="00E65686">
              <w:rPr>
                <w:sz w:val="18"/>
                <w:szCs w:val="18"/>
                <w:lang w:val="tr-TR"/>
              </w:rPr>
              <w:t>lecek</w:t>
            </w:r>
            <w:r w:rsidR="0095075A" w:rsidRPr="00E65686">
              <w:rPr>
                <w:sz w:val="18"/>
                <w:szCs w:val="18"/>
                <w:lang w:val="tr-TR"/>
              </w:rPr>
              <w:t xml:space="preserve"> </w:t>
            </w:r>
            <w:r w:rsidRPr="00E65686">
              <w:rPr>
                <w:sz w:val="18"/>
                <w:szCs w:val="18"/>
                <w:lang w:val="tr-TR"/>
              </w:rPr>
              <w:t xml:space="preserve">ve uygun olduğunda bu tür ekipmanlarda ince su püskürtme </w:t>
            </w:r>
            <w:r w:rsidR="008E1C8D" w:rsidRPr="00E65686">
              <w:rPr>
                <w:sz w:val="18"/>
                <w:szCs w:val="18"/>
                <w:lang w:val="tr-TR"/>
              </w:rPr>
              <w:t>kulla</w:t>
            </w:r>
            <w:r w:rsidR="003F259C" w:rsidRPr="00E65686">
              <w:rPr>
                <w:sz w:val="18"/>
                <w:szCs w:val="18"/>
                <w:lang w:val="tr-TR"/>
              </w:rPr>
              <w:t>nılacaktır</w:t>
            </w:r>
            <w:r w:rsidRPr="00E65686">
              <w:rPr>
                <w:sz w:val="18"/>
                <w:szCs w:val="18"/>
                <w:lang w:val="tr-TR"/>
              </w:rPr>
              <w:t>.</w:t>
            </w:r>
          </w:p>
          <w:p w14:paraId="0E96A3CD" w14:textId="0955E02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Kamyon yükleri örtül</w:t>
            </w:r>
            <w:r w:rsidR="009A45CA" w:rsidRPr="00E65686">
              <w:rPr>
                <w:sz w:val="18"/>
                <w:szCs w:val="18"/>
                <w:lang w:val="tr-TR"/>
              </w:rPr>
              <w:t>ecektir</w:t>
            </w:r>
            <w:r w:rsidRPr="00E65686">
              <w:rPr>
                <w:sz w:val="18"/>
                <w:szCs w:val="18"/>
                <w:lang w:val="tr-TR"/>
              </w:rPr>
              <w:t>.</w:t>
            </w:r>
          </w:p>
          <w:p w14:paraId="4416B42F" w14:textId="089DBC1A"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Şantiye alanından ayrılırken kamyon tekerleklerinin temizle</w:t>
            </w:r>
            <w:r w:rsidR="009A45CA" w:rsidRPr="00E65686">
              <w:rPr>
                <w:sz w:val="18"/>
                <w:szCs w:val="18"/>
                <w:lang w:val="tr-TR"/>
              </w:rPr>
              <w:t>necektir</w:t>
            </w:r>
            <w:r w:rsidRPr="00E65686">
              <w:rPr>
                <w:sz w:val="18"/>
                <w:szCs w:val="18"/>
                <w:lang w:val="tr-TR"/>
              </w:rPr>
              <w:t>.</w:t>
            </w:r>
          </w:p>
          <w:p w14:paraId="360B3835" w14:textId="3A7E0D0D"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Egzoz sınırlarına uyumu sağlamak için araç emisyonlarının rutin olarak test edil</w:t>
            </w:r>
            <w:r w:rsidR="009A45CA" w:rsidRPr="00E65686">
              <w:rPr>
                <w:sz w:val="18"/>
                <w:szCs w:val="18"/>
                <w:lang w:val="tr-TR"/>
              </w:rPr>
              <w:t>ecektir</w:t>
            </w:r>
            <w:r w:rsidRPr="00E65686">
              <w:rPr>
                <w:sz w:val="18"/>
                <w:szCs w:val="18"/>
                <w:lang w:val="tr-TR"/>
              </w:rPr>
              <w:t>.</w:t>
            </w:r>
          </w:p>
          <w:p w14:paraId="67780784" w14:textId="5EC35B11"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Operatörler ve sürücüler için faaliyetleri sırasında kirletici emisyonların oluşumu konusunda farkındalık eğitimi</w:t>
            </w:r>
            <w:r w:rsidR="001A4D45" w:rsidRPr="00E65686">
              <w:rPr>
                <w:sz w:val="18"/>
                <w:szCs w:val="18"/>
                <w:lang w:val="tr-TR"/>
              </w:rPr>
              <w:t xml:space="preserve"> verilecektir</w:t>
            </w:r>
            <w:r w:rsidRPr="00E65686">
              <w:rPr>
                <w:sz w:val="18"/>
                <w:szCs w:val="18"/>
                <w:lang w:val="tr-TR"/>
              </w:rPr>
              <w:t>.</w:t>
            </w:r>
          </w:p>
          <w:p w14:paraId="02C550FD" w14:textId="77777777" w:rsidR="00AA7012" w:rsidRPr="00E65686" w:rsidRDefault="00AA7012" w:rsidP="002F40BF">
            <w:pPr>
              <w:spacing w:after="120"/>
              <w:jc w:val="both"/>
              <w:cnfStyle w:val="000000000000" w:firstRow="0" w:lastRow="0" w:firstColumn="0" w:lastColumn="0" w:oddVBand="0" w:evenVBand="0" w:oddHBand="0" w:evenHBand="0" w:firstRowFirstColumn="0" w:firstRowLastColumn="0" w:lastRowFirstColumn="0" w:lastRowLastColumn="0"/>
              <w:rPr>
                <w:b/>
                <w:bCs/>
                <w:sz w:val="18"/>
                <w:szCs w:val="18"/>
                <w:lang w:val="tr-TR"/>
              </w:rPr>
            </w:pPr>
            <w:r w:rsidRPr="00E65686">
              <w:rPr>
                <w:b/>
                <w:bCs/>
                <w:sz w:val="18"/>
                <w:szCs w:val="18"/>
                <w:lang w:val="tr-TR"/>
              </w:rPr>
              <w:t>Sera Gazı Emisyonları</w:t>
            </w:r>
          </w:p>
          <w:p w14:paraId="66C09AF4"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Araç ve makinelerin gereksiz yere rölantide çalıştırılması önlenecek, kullanılmadıkları zaman ekipmanların kapatılması sağlanacaktır.</w:t>
            </w:r>
          </w:p>
          <w:p w14:paraId="06056075"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Aşırı yükleme nedeniyle aşırı yakıt tüketimini önlemek için aks ağırlık sınırları ve yük kapasiteleri sıkı bir şekilde uygulanacaktır.</w:t>
            </w:r>
          </w:p>
          <w:p w14:paraId="17521C82"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Yakıt verimliliğini artırmak ve emisyonları azaltmak için hız sınırları ve ağırlık düzenlemelerine uyulacaktır.</w:t>
            </w:r>
          </w:p>
          <w:p w14:paraId="441C5CF3"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Yakıt verimliliği yüksek sürüş uygulamalarını teşvik etmek için personele eko-sürüş (ileri sürüş) eğitimi verilecektir.</w:t>
            </w:r>
          </w:p>
          <w:p w14:paraId="0F26B930"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Araçların verimli çalışmasını sağlamak için düzenli araç bakımı, muayeneleri ve emisyon testleri yapılacaktır.</w:t>
            </w:r>
          </w:p>
          <w:p w14:paraId="5B9B10EC"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Motor performansını en üst düzeyde tutmak ve emisyonları en aza indirmek için yakıt filtreleri düzenli aralıklarla değiştirilecektir.</w:t>
            </w:r>
          </w:p>
          <w:p w14:paraId="66E50732"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Proje, genel karbon ayak izini azaltmak için mümkün olduğunca düşük karbonlu malzemeler kullanmaya çalışacaktır.</w:t>
            </w:r>
          </w:p>
          <w:p w14:paraId="7B5204B8"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Proje faaliyetlerinden kaynaklanan doğrudan ve dolaylı sera gazı emisyonlarını azaltmak için Kaynak Verimliliği ve Kirlilik Önleme Planı uygulanacaktır.</w:t>
            </w:r>
          </w:p>
          <w:p w14:paraId="148BF4D7"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Patlatma gerekliyse, aşağıdaki hafifletici önlemler alınacaktır:</w:t>
            </w:r>
          </w:p>
          <w:p w14:paraId="583CA875" w14:textId="52ED7846"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 xml:space="preserve">Patlatma işlemleri, patlayıcıların verimli kullanımını sağlamak için optimize edilecek ve patlatma olaylarının sıklığı ve yoğunluğu azaltılacaktır </w:t>
            </w:r>
            <w:r w:rsidR="003A200E" w:rsidRPr="00E65686">
              <w:rPr>
                <w:sz w:val="18"/>
                <w:szCs w:val="18"/>
                <w:lang w:val="tr-TR"/>
              </w:rPr>
              <w:t>(</w:t>
            </w:r>
            <w:r w:rsidR="009A76AD" w:rsidRPr="00E65686">
              <w:rPr>
                <w:sz w:val="18"/>
                <w:szCs w:val="18"/>
                <w:lang w:val="tr-TR"/>
              </w:rPr>
              <w:t>patlatma faaliyetleri gerçekleşecekse)</w:t>
            </w:r>
            <w:r w:rsidRPr="00E65686">
              <w:rPr>
                <w:sz w:val="18"/>
                <w:szCs w:val="18"/>
                <w:lang w:val="tr-TR"/>
              </w:rPr>
              <w:t>.</w:t>
            </w:r>
          </w:p>
          <w:p w14:paraId="2A176DDE"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Patlatma faaliyetlerinin toplam karbon ayak izini azaltmak için, mümkün olduğunda düşük emisyonlu patlayıcılar tercih edilecektir.</w:t>
            </w:r>
          </w:p>
        </w:tc>
      </w:tr>
      <w:tr w:rsidR="00AA7012" w:rsidRPr="00AF2B1E" w14:paraId="10CAFA33" w14:textId="77777777" w:rsidTr="1E2BD37F">
        <w:tc>
          <w:tcPr>
            <w:cnfStyle w:val="001000000000" w:firstRow="0" w:lastRow="0" w:firstColumn="1" w:lastColumn="0" w:oddVBand="0" w:evenVBand="0" w:oddHBand="0" w:evenHBand="0" w:firstRowFirstColumn="0" w:firstRowLastColumn="0" w:lastRowFirstColumn="0" w:lastRowLastColumn="0"/>
            <w:tcW w:w="441" w:type="pct"/>
            <w:tcBorders>
              <w:top w:val="single" w:sz="4" w:space="0" w:color="B7B2AA" w:themeColor="accent5"/>
              <w:right w:val="single" w:sz="4" w:space="0" w:color="B7B2AA" w:themeColor="accent5"/>
            </w:tcBorders>
          </w:tcPr>
          <w:p w14:paraId="57C312F5" w14:textId="7BFF3868" w:rsidR="00AA7012" w:rsidRPr="00E65686" w:rsidRDefault="00AA7012" w:rsidP="002F40BF">
            <w:pPr>
              <w:spacing w:after="120"/>
              <w:jc w:val="both"/>
              <w:rPr>
                <w:b/>
                <w:bCs/>
                <w:sz w:val="18"/>
                <w:szCs w:val="18"/>
                <w:lang w:val="tr-TR"/>
              </w:rPr>
            </w:pPr>
            <w:r w:rsidRPr="00E65686">
              <w:rPr>
                <w:b/>
                <w:bCs/>
                <w:sz w:val="18"/>
                <w:szCs w:val="18"/>
                <w:lang w:val="tr-TR"/>
              </w:rPr>
              <w:t>Biyoçeşitlilik</w:t>
            </w:r>
          </w:p>
        </w:tc>
        <w:tc>
          <w:tcPr>
            <w:tcW w:w="4559" w:type="pct"/>
            <w:tcBorders>
              <w:top w:val="single" w:sz="4" w:space="0" w:color="B7B2AA" w:themeColor="accent5"/>
              <w:left w:val="single" w:sz="4" w:space="0" w:color="B7B2AA" w:themeColor="accent5"/>
            </w:tcBorders>
          </w:tcPr>
          <w:p w14:paraId="295736F6" w14:textId="06CFC771" w:rsidR="00E97B05" w:rsidRPr="00E65686" w:rsidRDefault="00E97B05" w:rsidP="002F40BF">
            <w:pPr>
              <w:spacing w:after="120"/>
              <w:contextualSpacing/>
              <w:cnfStyle w:val="000000000000" w:firstRow="0" w:lastRow="0" w:firstColumn="0" w:lastColumn="0" w:oddVBand="0" w:evenVBand="0" w:oddHBand="0" w:evenHBand="0" w:firstRowFirstColumn="0" w:firstRowLastColumn="0" w:lastRowFirstColumn="0" w:lastRowLastColumn="0"/>
              <w:rPr>
                <w:rFonts w:cs="Arial"/>
                <w:sz w:val="18"/>
                <w:szCs w:val="18"/>
                <w:lang w:val="tr-TR"/>
              </w:rPr>
            </w:pPr>
            <w:r w:rsidRPr="00E65686">
              <w:rPr>
                <w:rFonts w:cs="Arial"/>
                <w:sz w:val="18"/>
                <w:szCs w:val="18"/>
                <w:lang w:val="tr-TR"/>
              </w:rPr>
              <w:t>Biyoçeşitlilik için hafifletici önlemler, Biyoçeşitlilik Yönetim Planı (</w:t>
            </w:r>
            <w:r w:rsidR="00AB40AE" w:rsidRPr="00E65686">
              <w:rPr>
                <w:rFonts w:cs="Arial"/>
                <w:sz w:val="18"/>
                <w:szCs w:val="18"/>
                <w:lang w:val="tr-TR"/>
              </w:rPr>
              <w:t>BYP</w:t>
            </w:r>
            <w:r w:rsidRPr="00E65686">
              <w:rPr>
                <w:rFonts w:cs="Arial"/>
                <w:sz w:val="18"/>
                <w:szCs w:val="18"/>
                <w:lang w:val="tr-TR"/>
              </w:rPr>
              <w:t>) aracılığıyla uygulanacak ve yönetilecektir.</w:t>
            </w:r>
          </w:p>
          <w:p w14:paraId="71BB30F2" w14:textId="7A97B712" w:rsidR="00AA7012" w:rsidRPr="00E65686" w:rsidRDefault="00AA7012" w:rsidP="002F40BF">
            <w:pPr>
              <w:spacing w:after="120"/>
              <w:contextualSpacing/>
              <w:cnfStyle w:val="000000000000" w:firstRow="0" w:lastRow="0" w:firstColumn="0" w:lastColumn="0" w:oddVBand="0" w:evenVBand="0" w:oddHBand="0" w:evenHBand="0" w:firstRowFirstColumn="0" w:firstRowLastColumn="0" w:lastRowFirstColumn="0" w:lastRowLastColumn="0"/>
              <w:rPr>
                <w:rFonts w:cs="Arial"/>
                <w:b/>
                <w:bCs/>
                <w:sz w:val="18"/>
                <w:szCs w:val="18"/>
                <w:lang w:val="tr-TR"/>
              </w:rPr>
            </w:pPr>
            <w:r w:rsidRPr="00E65686">
              <w:rPr>
                <w:rFonts w:cs="Arial"/>
                <w:b/>
                <w:bCs/>
                <w:sz w:val="18"/>
                <w:szCs w:val="18"/>
                <w:lang w:val="tr-TR"/>
              </w:rPr>
              <w:t>Habitat ve flora üzerindeki etkiler</w:t>
            </w:r>
          </w:p>
          <w:p w14:paraId="35519BFE" w14:textId="77777777" w:rsidR="00AA7012" w:rsidRPr="00E65686" w:rsidRDefault="00AA7012" w:rsidP="002F40BF">
            <w:pPr>
              <w:spacing w:after="120"/>
              <w:contextualSpacing/>
              <w:cnfStyle w:val="000000000000" w:firstRow="0" w:lastRow="0" w:firstColumn="0" w:lastColumn="0" w:oddVBand="0" w:evenVBand="0" w:oddHBand="0" w:evenHBand="0" w:firstRowFirstColumn="0" w:firstRowLastColumn="0" w:lastRowFirstColumn="0" w:lastRowLastColumn="0"/>
              <w:rPr>
                <w:rFonts w:eastAsia="SimSun" w:cs="Arial"/>
                <w:b/>
                <w:bCs/>
                <w:sz w:val="18"/>
                <w:szCs w:val="18"/>
                <w:lang w:val="tr-TR"/>
              </w:rPr>
            </w:pPr>
            <w:r w:rsidRPr="00E65686">
              <w:rPr>
                <w:rFonts w:eastAsia="SimSun" w:cs="Arial"/>
                <w:b/>
                <w:bCs/>
                <w:sz w:val="18"/>
                <w:szCs w:val="18"/>
                <w:lang w:val="tr-TR"/>
              </w:rPr>
              <w:t>Bitki Örtüsü ve Habitatın Fiziksel Yıkımı/Bozulması</w:t>
            </w:r>
          </w:p>
          <w:p w14:paraId="066A4E99"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Tüm proje faaliyetleri, türbinler, vinç pedleri, yollar, trafo merkezleri ve ilgili tesisler gibi altyapının tanımlanmış ayak izleri içinde kalmalıdır. Mikro konumlandırma, ekolojik olarak daha az hassas alanlara öncelik vermeli ve özellikle rüzgar santralinin batı kesiminde bulunan önemli biyolojik çeşitlilik bölgelerinden kaçınmalıdır. Stepler veya ormanlık alanların yakınında kalıcı ve geçici bileşenlerin (örneğin, depolama ve saklama alanları) yerleştirilmesi en aza indirilmelidir.</w:t>
            </w:r>
          </w:p>
          <w:p w14:paraId="48C8CD81"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İnşaat alanları açıkça işaretlenmeli ve güvenli hale getirilmelidir. Makineler, ulusal düzenlemeler ve izinler doğrultusunda bakımdan geçirilmelidir. Bitki örtüsünün temizlenmesi, kesinlikle gerekli olanlarla sınırlı tutulmalıdır. Mümkünse, tohum bankalarını ve toprağın bütünlüğünü korumak için bitki örtüsü sökülmek yerine zemin seviyesine kadar kesilmelidir.</w:t>
            </w:r>
          </w:p>
          <w:p w14:paraId="3755E573"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lastRenderedPageBreak/>
              <w:t>Temizlenen bitki örtüsünün yakılması veya gömülmesi yasaktır. İnşaat süresince, özellikle yangın mevsimi boyunca yangın önleme tedbirleri alınmalıdır. Yakıt depolama alanlarının yakınında yangın önleme şeritleri ve yerinde yangın söndürme ekipmanı bulunmalıdır.</w:t>
            </w:r>
          </w:p>
          <w:p w14:paraId="173DD894"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Toprak yönetimi, en iyi uygulama standartlarına (örneğin, DEFRA 2009) uygun olmalıdır. Üst toprak ve alt toprak ayrı ayrı sıyrılmalı, depolanmalı ve yeniden uygulanmalıdır. Geri kazanılan üst toprak, malç, bitki örtüsü veya erozyona dayanıklı malzeme ile korunmalıdır. Toprak sıkışması önlenmeli veya düzeltilmeli ve geri doldurma ile kazılar stabilize edilmelidir. Üst toprak mümkün olduğunda (yaklaşık 200 m içinde) orijinal yerine geri konulmalıdır.</w:t>
            </w:r>
          </w:p>
          <w:p w14:paraId="75504A82"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Bitki örtüsünün temizlenmesi, yaban hayatının komşu habitatlara doğal olarak kaçabilmesi için aşamalı olarak yapılmalıdır. İnşaat öncesi yaban hayatı araştırmaları (temizlemeden en az 7 gün önce), nitelikli bir biyolog tarafından gündüz ve gece dönemlerini kapsayacak ve mikrohabitatları (örneğin, kayaların veya kütüklerin altı) içerecek şekilde yapılmalıdır. Karşılaşılan tüm fauna dikkatlice başka bir yere taşınmalıdır.</w:t>
            </w:r>
          </w:p>
          <w:p w14:paraId="24476659"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Herpetofauna üreme mevsimi (15 Şubat – 15 Nisan) boyunca, mümkün olduğunca sucul habitatlarda veya bunların yakınında çalışma yapılmamalıdır. Gerekirse, herhangi bir çalışmadan önce Görsel Karşılaşma Araştırması yapılmalıdır. Bulunan amfibiler (yumurtalar, larvalar, yavrular, yetişkinler) yakındaki uygun habitatlara taşınmalıdır. Geçici su kütleleri (örneğin su birikintileri) üreyen amfibileri çekip istenmeyen ölümlere yol açabileceğinden kaçınılmalıdır.</w:t>
            </w:r>
          </w:p>
          <w:p w14:paraId="549D2071" w14:textId="199053AB" w:rsidR="00A82766" w:rsidRPr="00E65686" w:rsidRDefault="00A82766" w:rsidP="00A82766">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 xml:space="preserve">İnşaat öncesi ve inşaatın ilk aşamalarında yapılan fauna araştırmaları, proje alanında birkaç sürüngen türünün varlığını doğruladı. </w:t>
            </w:r>
            <w:r w:rsidRPr="00E65686">
              <w:rPr>
                <w:i/>
                <w:iCs/>
                <w:sz w:val="18"/>
                <w:szCs w:val="18"/>
                <w:lang w:val="tr-TR"/>
              </w:rPr>
              <w:t xml:space="preserve">Lyciasalamandra flavimembris </w:t>
            </w:r>
            <w:r w:rsidRPr="00E65686">
              <w:rPr>
                <w:sz w:val="18"/>
                <w:szCs w:val="18"/>
                <w:lang w:val="tr-TR"/>
              </w:rPr>
              <w:t>(EN) hiçbir araştırmada kaydedilmezken, Anatololacerta pelasgiana birkaç türbin ve erişim yolu konumunda tespit edil</w:t>
            </w:r>
            <w:r w:rsidR="00C854BC" w:rsidRPr="00E65686">
              <w:rPr>
                <w:sz w:val="18"/>
                <w:szCs w:val="18"/>
                <w:lang w:val="tr-TR"/>
              </w:rPr>
              <w:t>miştir</w:t>
            </w:r>
            <w:r w:rsidRPr="00E65686">
              <w:rPr>
                <w:sz w:val="18"/>
                <w:szCs w:val="18"/>
                <w:lang w:val="tr-TR"/>
              </w:rPr>
              <w:t xml:space="preserve">. </w:t>
            </w:r>
          </w:p>
          <w:p w14:paraId="47823B2A" w14:textId="689F82E5" w:rsidR="008A6393" w:rsidRPr="00E65686" w:rsidRDefault="00A82766" w:rsidP="008A6393">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i/>
                <w:iCs/>
                <w:sz w:val="18"/>
                <w:szCs w:val="18"/>
                <w:lang w:val="tr-TR"/>
              </w:rPr>
              <w:t xml:space="preserve">Testudo graeca </w:t>
            </w:r>
            <w:r w:rsidRPr="00E65686">
              <w:rPr>
                <w:sz w:val="18"/>
                <w:szCs w:val="18"/>
                <w:lang w:val="tr-TR"/>
              </w:rPr>
              <w:t xml:space="preserve">(Akdeniz dikenli kaplumbağası) az sayıda tespit edilmiş ve her biri inşaat sırasında ölümleri önlemek için dikkatlice bozulmamış habitatlara taşınmıştır. Mayıs ve Haziran aylarında yapılan inşaat öncesi araştırmalarda Caracal caracal'ın varlığı doğrulanmamıştır; ancak, bu türün daha geniş ormanlık alanda potansiyel olarak bulunup bulunmadığını değerlendirmek için Temmuz 2025'te bir kamera tuzağı izleme programı başlatılmış ve proje alanı içinde ve çevresinde stratejik konumlara dört kamera yerleştirilmiştir. </w:t>
            </w:r>
            <w:r w:rsidR="008A6393" w:rsidRPr="00E65686">
              <w:rPr>
                <w:sz w:val="18"/>
                <w:szCs w:val="18"/>
                <w:lang w:val="tr-TR"/>
              </w:rPr>
              <w:t>Saha gözlemleri</w:t>
            </w:r>
            <w:r w:rsidRPr="00E65686">
              <w:rPr>
                <w:sz w:val="18"/>
                <w:szCs w:val="18"/>
                <w:lang w:val="tr-TR"/>
              </w:rPr>
              <w:t>,</w:t>
            </w:r>
            <w:r w:rsidR="008A6393" w:rsidRPr="00E65686">
              <w:rPr>
                <w:sz w:val="18"/>
                <w:szCs w:val="18"/>
                <w:lang w:val="tr-TR"/>
              </w:rPr>
              <w:t xml:space="preserve"> inşaat öncesi araştırmalarda daha önce tespit edilen birkaç endemik ve tehdit altındaki bitki türünün varlığının devam ettiğini doğrulamıştır. Bilinen koordinatlarda popülasyonlar yeniden ziyaret edi</w:t>
            </w:r>
            <w:r w:rsidR="00AA74AD" w:rsidRPr="00E65686">
              <w:rPr>
                <w:sz w:val="18"/>
                <w:szCs w:val="18"/>
                <w:lang w:val="tr-TR"/>
              </w:rPr>
              <w:t>lmiş</w:t>
            </w:r>
            <w:r w:rsidR="008A6393" w:rsidRPr="00E65686">
              <w:rPr>
                <w:sz w:val="18"/>
                <w:szCs w:val="18"/>
                <w:lang w:val="tr-TR"/>
              </w:rPr>
              <w:t xml:space="preserve"> ve inşaatın etkilerinden korumak için hem yerinde hem de yerinde olmayan koruma önlemleri uygulan</w:t>
            </w:r>
            <w:r w:rsidR="00AA74AD" w:rsidRPr="00E65686">
              <w:rPr>
                <w:sz w:val="18"/>
                <w:szCs w:val="18"/>
                <w:lang w:val="tr-TR"/>
              </w:rPr>
              <w:t>mıştır</w:t>
            </w:r>
            <w:r w:rsidR="008A6393" w:rsidRPr="00E65686">
              <w:rPr>
                <w:sz w:val="18"/>
                <w:szCs w:val="18"/>
                <w:lang w:val="tr-TR"/>
              </w:rPr>
              <w:t xml:space="preserve">. 2025 izleme sezonunda, </w:t>
            </w:r>
            <w:r w:rsidR="008A6393" w:rsidRPr="00E65686">
              <w:rPr>
                <w:i/>
                <w:iCs/>
                <w:sz w:val="18"/>
                <w:szCs w:val="18"/>
                <w:lang w:val="tr-TR"/>
              </w:rPr>
              <w:t xml:space="preserve">Fritillaria ozgeana, Verbascum ebubekirceylanii, Vinca ispartensis, Ornithogalum sandrasicum, Genista sandrasica, Muscari muglaensis, Astragalus dirmilensis, Teucrium alyssifolium, Acantholimon ulicinum var. purpurascens </w:t>
            </w:r>
            <w:r w:rsidR="008A6393" w:rsidRPr="00E65686">
              <w:rPr>
                <w:sz w:val="18"/>
                <w:szCs w:val="18"/>
                <w:lang w:val="tr-TR"/>
              </w:rPr>
              <w:t xml:space="preserve">ve </w:t>
            </w:r>
            <w:r w:rsidR="008A6393" w:rsidRPr="00E65686">
              <w:rPr>
                <w:i/>
                <w:iCs/>
                <w:sz w:val="18"/>
                <w:szCs w:val="18"/>
                <w:lang w:val="tr-TR"/>
              </w:rPr>
              <w:t xml:space="preserve">Cyclamen alpinum </w:t>
            </w:r>
            <w:r w:rsidR="008A6393" w:rsidRPr="00E65686">
              <w:rPr>
                <w:sz w:val="18"/>
                <w:szCs w:val="18"/>
                <w:lang w:val="tr-TR"/>
              </w:rPr>
              <w:t>gibi önemli endemik ve tehdit altındaki türler Ekogen tarafından tohum toplama ve yer değiştirme yoluyla izlen</w:t>
            </w:r>
            <w:r w:rsidR="00CB6130" w:rsidRPr="00E65686">
              <w:rPr>
                <w:sz w:val="18"/>
                <w:szCs w:val="18"/>
                <w:lang w:val="tr-TR"/>
              </w:rPr>
              <w:t>miştir</w:t>
            </w:r>
            <w:r w:rsidR="008A6393" w:rsidRPr="00E65686">
              <w:rPr>
                <w:sz w:val="18"/>
                <w:szCs w:val="18"/>
                <w:lang w:val="tr-TR"/>
              </w:rPr>
              <w:t xml:space="preserve"> ve yönetil</w:t>
            </w:r>
            <w:r w:rsidR="00CB6130" w:rsidRPr="00E65686">
              <w:rPr>
                <w:sz w:val="18"/>
                <w:szCs w:val="18"/>
                <w:lang w:val="tr-TR"/>
              </w:rPr>
              <w:t>miştir</w:t>
            </w:r>
            <w:r w:rsidR="008A6393" w:rsidRPr="00E65686">
              <w:rPr>
                <w:sz w:val="18"/>
                <w:szCs w:val="18"/>
                <w:lang w:val="tr-TR"/>
              </w:rPr>
              <w:t>.</w:t>
            </w:r>
          </w:p>
          <w:p w14:paraId="0A910B40" w14:textId="1BE51460" w:rsidR="004A7196" w:rsidRPr="00E65686" w:rsidRDefault="008A6393">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Bozulmuş alanlarda, üst toprak soyulup daha sonra rehabilitasyon için depolanırken, tohumlar toplanıp doğal yenilenmeyi teşvik etmek için dağıtıl</w:t>
            </w:r>
            <w:r w:rsidR="00AA74AD" w:rsidRPr="00E65686">
              <w:rPr>
                <w:sz w:val="18"/>
                <w:szCs w:val="18"/>
                <w:lang w:val="tr-TR"/>
              </w:rPr>
              <w:t>mıştır</w:t>
            </w:r>
            <w:r w:rsidRPr="00E65686">
              <w:rPr>
                <w:sz w:val="18"/>
                <w:szCs w:val="18"/>
                <w:lang w:val="tr-TR"/>
              </w:rPr>
              <w:t>. Canlı tohumlar paketlenip uzun süreli saklama için Ege Tarım Araştırma Enstitüsü Gen Bankası'na gönderil</w:t>
            </w:r>
            <w:r w:rsidR="00FA6FA0" w:rsidRPr="00E65686">
              <w:rPr>
                <w:sz w:val="18"/>
                <w:szCs w:val="18"/>
                <w:lang w:val="tr-TR"/>
              </w:rPr>
              <w:t>miştir</w:t>
            </w:r>
            <w:r w:rsidRPr="00E65686">
              <w:rPr>
                <w:sz w:val="18"/>
                <w:szCs w:val="18"/>
                <w:lang w:val="tr-TR"/>
              </w:rPr>
              <w:t>. Yer değiştirme için alıcı alanlar, benzer toprak ve rakım koşullarını sağlamak amacıyla proje sınırları içinde veya yakınında belirlen</w:t>
            </w:r>
            <w:r w:rsidR="00FA6FA0" w:rsidRPr="00E65686">
              <w:rPr>
                <w:sz w:val="18"/>
                <w:szCs w:val="18"/>
                <w:lang w:val="tr-TR"/>
              </w:rPr>
              <w:t>miştir</w:t>
            </w:r>
            <w:r w:rsidRPr="00E65686">
              <w:rPr>
                <w:sz w:val="18"/>
                <w:szCs w:val="18"/>
                <w:lang w:val="tr-TR"/>
              </w:rPr>
              <w:t xml:space="preserve">. Yer değiştiren bireylerin ve tohum yayılma alanlarının aylık izlemesi, Mayıs 2025'ten bu yana devam etmekte olup, bulgular Enerjisa'ya rapor edilmektedir. </w:t>
            </w:r>
          </w:p>
          <w:p w14:paraId="1A3EF988" w14:textId="508620FE" w:rsidR="00FD0543" w:rsidRPr="00E65686" w:rsidRDefault="004A7196"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Biyoçeşitlilik Yönetim Planı (</w:t>
            </w:r>
            <w:r w:rsidR="00AB40AE" w:rsidRPr="00E65686">
              <w:rPr>
                <w:sz w:val="18"/>
                <w:szCs w:val="18"/>
                <w:lang w:val="tr-TR"/>
              </w:rPr>
              <w:t>BYP</w:t>
            </w:r>
            <w:r w:rsidRPr="00E65686">
              <w:rPr>
                <w:sz w:val="18"/>
                <w:szCs w:val="18"/>
                <w:lang w:val="tr-TR"/>
              </w:rPr>
              <w:t>), saha bulguları ve izleme sonuçlarına göre uygulanmaya devam edecek ve uyarlanarak güncellenecektir. Gerekli hallerde, belirli koruma gerekliliklerini ele almak için bir Biyoçeşitlilik Eylem Planı (B</w:t>
            </w:r>
            <w:r w:rsidR="001E7322" w:rsidRPr="00E65686">
              <w:rPr>
                <w:sz w:val="18"/>
                <w:szCs w:val="18"/>
                <w:lang w:val="tr-TR"/>
              </w:rPr>
              <w:t>E</w:t>
            </w:r>
            <w:r w:rsidRPr="00E65686">
              <w:rPr>
                <w:sz w:val="18"/>
                <w:szCs w:val="18"/>
                <w:lang w:val="tr-TR"/>
              </w:rPr>
              <w:t>P) da geliştirilecek ve aynı şekilde, devam eden sonuçları ve öğrenilen dersleri yansıtacak şekilde uyarlanarak revize edilecektir.</w:t>
            </w:r>
          </w:p>
          <w:p w14:paraId="02347DA5"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 xml:space="preserve">Geçici olarak etkilenen doğal habitatlar, özellikle serpantin bozkırları ve </w:t>
            </w:r>
            <w:r w:rsidRPr="00E65686">
              <w:rPr>
                <w:i/>
                <w:iCs/>
                <w:sz w:val="18"/>
                <w:szCs w:val="18"/>
                <w:lang w:val="tr-TR"/>
              </w:rPr>
              <w:t xml:space="preserve">Pinus nigra </w:t>
            </w:r>
            <w:r w:rsidRPr="00E65686">
              <w:rPr>
                <w:sz w:val="18"/>
                <w:szCs w:val="18"/>
                <w:lang w:val="tr-TR"/>
              </w:rPr>
              <w:t>ormanları, inşaat sonrası restore edilmelidir. Pasif ve aktif restorasyon eylemlerine rehberlik etmek için sahaya özgü bir Habitat Restorasyon Planı geliştirilmelidir. Restorasyon, SER standartlarına uygun olmalı ve habitat türüne ve bilinen iyileşme eğilimlerine göre uyarlanmalıdır.</w:t>
            </w:r>
          </w:p>
          <w:p w14:paraId="622E2764"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Nakledilen ve yerinde kalan türlerin hayatta kalma, sağlık ve popülasyon eğilimlerini değerlendirmek için izleme programları uygulanmalıdır. Restorasyonun başarısı, uyarlanabilir yönetimi mümkün kılan önceden tanımlanmış göstergelerle ölçülmelidir.</w:t>
            </w:r>
          </w:p>
          <w:p w14:paraId="420133F6" w14:textId="793562B1"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 xml:space="preserve">NatureScot (2022) tarafından önerildiği üzere, proje sahası çevresindeki habitat iyileştirme ve ekolojik bağlantı fırsatları araştırılmalı ve hem işletme hem de </w:t>
            </w:r>
            <w:r w:rsidR="00465EAA" w:rsidRPr="00E65686">
              <w:rPr>
                <w:sz w:val="18"/>
                <w:szCs w:val="18"/>
                <w:lang w:val="tr-TR"/>
              </w:rPr>
              <w:t>kapanış</w:t>
            </w:r>
            <w:r w:rsidRPr="00E65686">
              <w:rPr>
                <w:sz w:val="18"/>
                <w:szCs w:val="18"/>
                <w:lang w:val="tr-TR"/>
              </w:rPr>
              <w:t xml:space="preserve"> aşamalarına dahil edilmelidir.</w:t>
            </w:r>
          </w:p>
          <w:p w14:paraId="1FAA16F9" w14:textId="6FA2EEE2" w:rsidR="00AA7012" w:rsidRPr="00E65686" w:rsidRDefault="3912924C"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787C1EAA">
              <w:rPr>
                <w:sz w:val="18"/>
                <w:szCs w:val="18"/>
                <w:lang w:val="tr-TR"/>
              </w:rPr>
              <w:t xml:space="preserve">Etkilerin önlenemediği ve doğal habitatların geçici veya kalıcı olarak tahrip edileceği veya bozulacağı durumlarda, EBRD </w:t>
            </w:r>
            <w:r w:rsidR="7A8B0DE5" w:rsidRPr="787C1EAA">
              <w:rPr>
                <w:sz w:val="18"/>
                <w:szCs w:val="18"/>
                <w:lang w:val="tr-TR"/>
              </w:rPr>
              <w:t>ÇSG</w:t>
            </w:r>
            <w:r w:rsidRPr="787C1EAA">
              <w:rPr>
                <w:sz w:val="18"/>
                <w:szCs w:val="18"/>
                <w:lang w:val="tr-TR"/>
              </w:rPr>
              <w:t>6 gerekliliklerine uygun olarak, en azından biyolojik çeşitlilikte Net Kayıp Olmaması (NNL) hedeflenen doğal bozkır ve ormanlık habitatlar için aşağıdakiler gereklidir:</w:t>
            </w:r>
          </w:p>
          <w:p w14:paraId="21FA1101"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Geçici altyapı ve faaliyetler için arazi kullanımı nedeniyle oluşan geçici kayıplar için strateji, etkilenen habitatları (öncelikle karaçam (Pinus nigra) ormanlık alanları) orijinal veya daha iyi ekolojik durumlarına geri döndürmek olacaktır (azaltma hiyerarşisinin 3. adımı: geri döndürme/iyileştirme). GAIA Rüzgar Enerji Santrali Projesi'nde, geçici habitat kaybının 16,86 HH olduğu tahmin edilmektedir ve bu, 14,75 hektarlık Pinus nigra ormanlık alanını etkilemektedir. SER standartlarına uygun ekolojik eşdeğerliği sağlamak için 28,10 hektarlık bir restorasyon alanı gerekmektedir.</w:t>
            </w:r>
          </w:p>
          <w:p w14:paraId="116B0B43"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Habitat kaybının kalıcı olacağı durumlarda (erişim yolları, türbin platformları vb. ile ilişkili kalıcı altyapı nedeniyle), hafifletme hiyerarşisinin 4. adımı uygulanır. Bu adım, örneğin geleneksel habitat dengeleme yoluyla gerçekleştirilebilecek bir habitat değiştirme/restorasyon programı aracılığıyla doğal habitatın kalıcı kaybının telafi edilmesini içerir. Kalıcı kayıp miktarı şöyledir:</w:t>
            </w:r>
          </w:p>
          <w:p w14:paraId="529BD025" w14:textId="77777777" w:rsidR="00AA7012" w:rsidRPr="00E65686" w:rsidRDefault="00AA7012" w:rsidP="002F40BF">
            <w:pPr>
              <w:numPr>
                <w:ilvl w:val="1"/>
                <w:numId w:val="11"/>
              </w:numPr>
              <w:spacing w:after="120"/>
              <w:contextualSpacing/>
              <w:jc w:val="both"/>
              <w:cnfStyle w:val="000000000000" w:firstRow="0" w:lastRow="0" w:firstColumn="0" w:lastColumn="0" w:oddVBand="0" w:evenVBand="0" w:oddHBand="0" w:evenHBand="0" w:firstRowFirstColumn="0" w:firstRowLastColumn="0" w:lastRowFirstColumn="0" w:lastRowLastColumn="0"/>
              <w:rPr>
                <w:rFonts w:ascii="Verdana" w:hAnsi="Verdana"/>
                <w:sz w:val="18"/>
                <w:szCs w:val="18"/>
                <w:lang w:val="tr-TR"/>
              </w:rPr>
            </w:pPr>
            <w:r w:rsidRPr="00E65686">
              <w:rPr>
                <w:rFonts w:ascii="Verdana" w:hAnsi="Verdana"/>
                <w:sz w:val="18"/>
                <w:szCs w:val="18"/>
                <w:lang w:val="tr-TR"/>
              </w:rPr>
              <w:t>Karaçam (</w:t>
            </w:r>
            <w:r w:rsidRPr="00E65686">
              <w:rPr>
                <w:rFonts w:ascii="Verdana" w:hAnsi="Verdana"/>
                <w:i/>
                <w:iCs/>
                <w:sz w:val="18"/>
                <w:szCs w:val="18"/>
                <w:lang w:val="tr-TR"/>
              </w:rPr>
              <w:t>Pinus nigra</w:t>
            </w:r>
            <w:r w:rsidRPr="00E65686">
              <w:rPr>
                <w:rFonts w:ascii="Verdana" w:hAnsi="Verdana"/>
                <w:sz w:val="18"/>
                <w:szCs w:val="18"/>
                <w:lang w:val="tr-TR"/>
              </w:rPr>
              <w:t>) ormanı: 65,27 hektar (57,74 HH) kalıntı etki</w:t>
            </w:r>
          </w:p>
          <w:p w14:paraId="3E8D0E3B" w14:textId="77777777" w:rsidR="00AA7012" w:rsidRPr="00E65686" w:rsidRDefault="00AA7012" w:rsidP="002F40BF">
            <w:pPr>
              <w:numPr>
                <w:ilvl w:val="1"/>
                <w:numId w:val="11"/>
              </w:numPr>
              <w:spacing w:after="120"/>
              <w:contextualSpacing/>
              <w:jc w:val="both"/>
              <w:cnfStyle w:val="000000000000" w:firstRow="0" w:lastRow="0" w:firstColumn="0" w:lastColumn="0" w:oddVBand="0" w:evenVBand="0" w:oddHBand="0" w:evenHBand="0" w:firstRowFirstColumn="0" w:firstRowLastColumn="0" w:lastRowFirstColumn="0" w:lastRowLastColumn="0"/>
              <w:rPr>
                <w:rFonts w:ascii="Verdana" w:hAnsi="Verdana"/>
                <w:sz w:val="18"/>
                <w:szCs w:val="18"/>
                <w:lang w:val="tr-TR"/>
              </w:rPr>
            </w:pPr>
            <w:r w:rsidRPr="00E65686">
              <w:rPr>
                <w:rFonts w:ascii="Verdana" w:hAnsi="Verdana"/>
                <w:sz w:val="18"/>
                <w:szCs w:val="18"/>
                <w:lang w:val="tr-TR"/>
              </w:rPr>
              <w:t>Serpantin bozkır (E1.B): 7,21 ha (5,77 HH) kalıntı etki</w:t>
            </w:r>
          </w:p>
          <w:p w14:paraId="4467D1C3" w14:textId="77777777" w:rsidR="00AA7012" w:rsidRPr="00E65686" w:rsidRDefault="00AA7012" w:rsidP="002F40BF">
            <w:pPr>
              <w:numPr>
                <w:ilvl w:val="1"/>
                <w:numId w:val="11"/>
              </w:numPr>
              <w:spacing w:after="120"/>
              <w:contextualSpacing/>
              <w:jc w:val="both"/>
              <w:cnfStyle w:val="000000000000" w:firstRow="0" w:lastRow="0" w:firstColumn="0" w:lastColumn="0" w:oddVBand="0" w:evenVBand="0" w:oddHBand="0" w:evenHBand="0" w:firstRowFirstColumn="0" w:firstRowLastColumn="0" w:lastRowFirstColumn="0" w:lastRowLastColumn="0"/>
              <w:rPr>
                <w:rFonts w:ascii="Verdana" w:hAnsi="Verdana"/>
                <w:sz w:val="18"/>
                <w:szCs w:val="18"/>
                <w:lang w:val="tr-TR"/>
              </w:rPr>
            </w:pPr>
            <w:r w:rsidRPr="00E65686">
              <w:rPr>
                <w:rFonts w:ascii="Verdana" w:hAnsi="Verdana"/>
                <w:i/>
                <w:iCs/>
                <w:sz w:val="18"/>
                <w:szCs w:val="18"/>
                <w:lang w:val="tr-TR"/>
              </w:rPr>
              <w:t xml:space="preserve">Pinus brutia </w:t>
            </w:r>
            <w:r w:rsidRPr="00E65686">
              <w:rPr>
                <w:rFonts w:ascii="Verdana" w:hAnsi="Verdana"/>
                <w:sz w:val="18"/>
                <w:szCs w:val="18"/>
                <w:lang w:val="tr-TR"/>
              </w:rPr>
              <w:t>ormanı (G3.7): 3,54 ha (3,94 HH) kalıcı etki</w:t>
            </w:r>
          </w:p>
          <w:p w14:paraId="5DE707FF" w14:textId="77777777" w:rsidR="00AA7012" w:rsidRPr="00E65686" w:rsidRDefault="00AA7012" w:rsidP="002F40BF">
            <w:pPr>
              <w:autoSpaceDE w:val="0"/>
              <w:autoSpaceDN w:val="0"/>
              <w:adjustRightInd w:val="0"/>
              <w:spacing w:after="180"/>
              <w:jc w:val="both"/>
              <w:cnfStyle w:val="000000000000" w:firstRow="0" w:lastRow="0" w:firstColumn="0" w:lastColumn="0" w:oddVBand="0" w:evenVBand="0" w:oddHBand="0" w:evenHBand="0" w:firstRowFirstColumn="0" w:firstRowLastColumn="0" w:lastRowFirstColumn="0" w:lastRowLastColumn="0"/>
              <w:rPr>
                <w:rFonts w:cstheme="minorHAnsi"/>
                <w:b/>
                <w:bCs/>
                <w:sz w:val="18"/>
                <w:szCs w:val="22"/>
                <w:lang w:val="tr-TR"/>
              </w:rPr>
            </w:pPr>
            <w:r w:rsidRPr="00E65686">
              <w:rPr>
                <w:rFonts w:cstheme="minorHAnsi"/>
                <w:b/>
                <w:bCs/>
                <w:sz w:val="18"/>
                <w:szCs w:val="22"/>
                <w:lang w:val="tr-TR"/>
              </w:rPr>
              <w:t>Geçici çalışmaların (örneğin depolama alanı) etkilediği habitatın yerinde restorasyonu:</w:t>
            </w:r>
          </w:p>
          <w:p w14:paraId="032A9988" w14:textId="77777777" w:rsidR="00AA7012" w:rsidRPr="00E65686" w:rsidRDefault="00AA7012" w:rsidP="002F40BF">
            <w:pPr>
              <w:autoSpaceDE w:val="0"/>
              <w:autoSpaceDN w:val="0"/>
              <w:adjustRightInd w:val="0"/>
              <w:spacing w:after="180"/>
              <w:jc w:val="both"/>
              <w:cnfStyle w:val="000000000000" w:firstRow="0" w:lastRow="0" w:firstColumn="0" w:lastColumn="0" w:oddVBand="0" w:evenVBand="0" w:oddHBand="0" w:evenHBand="0" w:firstRowFirstColumn="0" w:firstRowLastColumn="0" w:lastRowFirstColumn="0" w:lastRowLastColumn="0"/>
              <w:rPr>
                <w:rFonts w:cstheme="minorHAnsi"/>
                <w:sz w:val="18"/>
                <w:szCs w:val="22"/>
                <w:lang w:val="tr-TR"/>
              </w:rPr>
            </w:pPr>
            <w:r w:rsidRPr="00E65686">
              <w:rPr>
                <w:rFonts w:cstheme="minorHAnsi"/>
                <w:sz w:val="18"/>
                <w:szCs w:val="22"/>
                <w:lang w:val="tr-TR"/>
              </w:rPr>
              <w:t>İnşaat aşamasının tamamlanmasının ardından, geçici işler veya geçici tesisler/altyapı aşağıdaki şekilde devreden çıkarılacak ve kaldırılacaktır:</w:t>
            </w:r>
          </w:p>
          <w:p w14:paraId="5B401AA8"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lastRenderedPageBreak/>
              <w:t>Geçici altyapı ve malzemelerin sahadan sökülmesi ve kaldırılması;</w:t>
            </w:r>
          </w:p>
          <w:p w14:paraId="75F0F081"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Atık malzeme veya kirlenmiş maddelerin kaldırılması ve uygun şekilde saha dışında bertaraf edilmesi için nakliyesi;</w:t>
            </w:r>
          </w:p>
          <w:p w14:paraId="374786B7"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Geçici kazı veya hendeklerin, kazı sırasında ortaya çıkan malzeme ile doldurularak kapatılması;</w:t>
            </w:r>
          </w:p>
          <w:p w14:paraId="4E07EC14"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Gerektiğinde üst toprakla peyzaj düzenlemesi; ve</w:t>
            </w:r>
          </w:p>
          <w:p w14:paraId="20F88DB0"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Gerekirse hızlı büyüyen çim türleri ile yeniden bitkilendirme (sadece yerli çim türleri kullanılacaktır).</w:t>
            </w:r>
          </w:p>
          <w:p w14:paraId="7A606B48"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İnşaat faaliyetlerinden etkilenen habitatların eski haline getirilmesi ve inşaatın tamamlanmasının ardından geçici işlerin şantiyeden kaldırılması için genel ilkeler aşağıda açıklanmıştır:</w:t>
            </w:r>
          </w:p>
          <w:p w14:paraId="60009AE5"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Geçici olarak bozulmuş/etkilenen doğal habitatlar için, çalışmalar tamamlandıkça etkilenen alanların gerektiği şekilde rehabilite edilmesi ve restore edilmesi için aşamalı rehabilitasyon/restorasyon yapılması önerilir.</w:t>
            </w:r>
          </w:p>
          <w:p w14:paraId="1F02349D" w14:textId="77777777" w:rsidR="00F96261" w:rsidRPr="00E65686" w:rsidRDefault="00F96261" w:rsidP="00F96261">
            <w:pPr>
              <w:pStyle w:val="ListParagraph"/>
              <w:numPr>
                <w:ilvl w:val="0"/>
                <w:numId w:val="39"/>
              </w:numPr>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Orijinal toprak tabakaları korunmalı ve üst toprak ile alt toprak karıştırılmamalıdır.</w:t>
            </w:r>
          </w:p>
          <w:p w14:paraId="3A44EC34" w14:textId="77777777" w:rsidR="008715E0" w:rsidRPr="00E65686" w:rsidRDefault="008715E0" w:rsidP="008715E0">
            <w:pPr>
              <w:pStyle w:val="ListParagraph"/>
              <w:numPr>
                <w:ilvl w:val="0"/>
                <w:numId w:val="39"/>
              </w:numPr>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Topraklar, çıkarıldıkları sıranın tersine (önce alt toprak, ardından üst toprak) geri serilmelidir.</w:t>
            </w:r>
          </w:p>
          <w:p w14:paraId="71D2451E" w14:textId="77777777" w:rsidR="00D42BF6" w:rsidRPr="00E65686" w:rsidRDefault="00D42BF6" w:rsidP="00D42BF6">
            <w:pPr>
              <w:pStyle w:val="ListParagraph"/>
              <w:numPr>
                <w:ilvl w:val="0"/>
                <w:numId w:val="39"/>
              </w:numPr>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Üst toprağın, çıkarıldığı alanın aynı genel bölgesinde (yaklaşık 200 m mesafe içinde) habitat restorasyonunda kullanılması ve başka bir yere taşınmaması sağlanmalıdır.</w:t>
            </w:r>
          </w:p>
          <w:p w14:paraId="45D8D8FF"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Toprak erozyonu özellikleri, uygun şekilde geri doldurma yoluyla stabilize edilecektir.</w:t>
            </w:r>
          </w:p>
          <w:p w14:paraId="39A3EAC6" w14:textId="77777777" w:rsidR="00A5421A" w:rsidRPr="00E65686" w:rsidRDefault="00A5421A" w:rsidP="00A5421A">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Yeniden serilen çıplak toprak yüzeyleri, ince bir malç tabakası veya jeotekstil/erozyon kontrol matı gibi fiziksel bariyerlerle korunmalıdır.</w:t>
            </w:r>
          </w:p>
          <w:p w14:paraId="60728392" w14:textId="77777777" w:rsidR="00A5421A" w:rsidRPr="00E65686" w:rsidRDefault="00A5421A" w:rsidP="00A5421A">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Ağır araç geçişleri nedeniyle toprağın sıkışması önlenmeli; sıkışmış alanlar, bitki örtüsünün yeniden gelişimini desteklemek için gevşetilmelidir.</w:t>
            </w:r>
          </w:p>
          <w:p w14:paraId="39516451"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Arazilerin tarımsal üretime geri döndürüleceği durumlarda, yüzeyi inşaat öncesi koşullarına geri döndürmek için toprak geri kazanımı ve temel peyzaj düzenlemesi dışında başka bir gereklilik önerilmez.</w:t>
            </w:r>
          </w:p>
          <w:p w14:paraId="078B3499" w14:textId="66188DFF" w:rsidR="009314AC" w:rsidRPr="00E65686" w:rsidRDefault="00B02064" w:rsidP="009314AC">
            <w:pPr>
              <w:pStyle w:val="ListParagraph"/>
              <w:numPr>
                <w:ilvl w:val="0"/>
                <w:numId w:val="39"/>
              </w:numPr>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Dikim için yerli türler ve uygun tohum ile bitki kaynakları belirlenmelidir. Mümkün olduğunca yerel kaynaklı tohumlar kullanılmalı ve yalnızca yerel kaynaklı tohum bulunmadığı durumlarda diğer tohumlarla desteklenmelidir.</w:t>
            </w:r>
            <w:r w:rsidR="009314AC" w:rsidRPr="00E65686">
              <w:rPr>
                <w:sz w:val="18"/>
                <w:szCs w:val="18"/>
                <w:lang w:val="tr-TR"/>
              </w:rPr>
              <w:t>Örneğin, yerel fidanlıklardan elde edilebilecek ticari tohum veya bitki kaynakları tercih edilmelidir.</w:t>
            </w:r>
          </w:p>
          <w:p w14:paraId="606D4BCB" w14:textId="1EA25D53" w:rsidR="00AA7012" w:rsidRPr="00E65686" w:rsidRDefault="009D6C50"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Hızlı büyüyen, yerli sürünen otlar kullanarak yeniden tohumlama yapılmalı ve böylece ikinci bir çayır habitatı (çayır veya otlak) oluşturacak şekilde hızlı bitki örtüsü yenilenmesi teşvik edilmelidir. Tür seçimi için yalnızca yerli/yerel bitkiler kullanılmalı, egzotik türlerden kaçınılmalı ve yerel toprak ve iklim koşullarına uygun tür karışımları tercih edilmelidir.</w:t>
            </w:r>
          </w:p>
          <w:p w14:paraId="454B94D2"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Bu alanlarda çalışmaların tamamlanmasından sonraki 2 ay içinde bitki örtüsünden yoksun alanları hemen stabilize etmek için tohumların serpilmesi veya hidrolik tohumlama yoluyla doğrudan tohumlama önerilir.</w:t>
            </w:r>
          </w:p>
          <w:p w14:paraId="445BDCBB"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Kabloların/boru hatlarının gömüldüğü hendeklerin yeniden bitkilendirilmesi için uygun türlerin kullanılmasına özen gösterilmelidir (örneğin, gömülü kablolara/borulara zarar verebilecek derin köklü bitkiler/ağaçlar seçilmemelidir).</w:t>
            </w:r>
          </w:p>
          <w:p w14:paraId="132FBAB1"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Kısa ve orta vadede uygulanan alana girişleri önlemek, hayvanların aşırı otlamasını önlemek ve toprak yüzeyini stabilize etmek için bitki örtüsünün yeniden büyümesini sağlamak amacıyla, gerekli yerlere geçici çitler veya diğer uygun bariyerler kurulmalıdır.</w:t>
            </w:r>
          </w:p>
          <w:p w14:paraId="2919DA17" w14:textId="2576DBD7" w:rsidR="00AA7012" w:rsidRPr="00E65686" w:rsidRDefault="00AB40AE"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lang w:val="tr-TR"/>
              </w:rPr>
            </w:pPr>
            <w:r w:rsidRPr="00E65686">
              <w:rPr>
                <w:lang w:val="tr-TR"/>
              </w:rPr>
              <w:t>BYP</w:t>
            </w:r>
            <w:r w:rsidR="00AA7012" w:rsidRPr="00E65686">
              <w:rPr>
                <w:lang w:val="tr-TR"/>
              </w:rPr>
              <w:t xml:space="preserve">'deki </w:t>
            </w:r>
            <w:r w:rsidR="00AA7012" w:rsidRPr="00E65686">
              <w:rPr>
                <w:sz w:val="18"/>
                <w:szCs w:val="18"/>
                <w:lang w:val="tr-TR"/>
              </w:rPr>
              <w:t>önlemlere uygun olarak, yeniden oluşturulan habitatı kolonize edebilecek istilacı ve yabancı bitki türlerini kontrol edi</w:t>
            </w:r>
            <w:r w:rsidR="0069743A" w:rsidRPr="00E65686">
              <w:rPr>
                <w:sz w:val="18"/>
                <w:szCs w:val="18"/>
                <w:lang w:val="tr-TR"/>
              </w:rPr>
              <w:t>lmelidir</w:t>
            </w:r>
            <w:r w:rsidR="00AA7012" w:rsidRPr="00E65686">
              <w:rPr>
                <w:lang w:val="tr-TR"/>
              </w:rPr>
              <w:t>.</w:t>
            </w:r>
          </w:p>
          <w:p w14:paraId="43C63E7C" w14:textId="77777777" w:rsidR="00630C84" w:rsidRPr="00E65686" w:rsidRDefault="00630C84" w:rsidP="00630C84">
            <w:p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rFonts w:eastAsia="SimSun" w:cs="Arial"/>
                <w:b/>
                <w:bCs/>
                <w:sz w:val="18"/>
                <w:szCs w:val="18"/>
                <w:lang w:val="tr-TR"/>
              </w:rPr>
              <w:t xml:space="preserve">Habitat bağlantısının azalması </w:t>
            </w:r>
          </w:p>
          <w:p w14:paraId="5989783C" w14:textId="723058A9"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"Etki 1: Bitki Örtüsü ve Habitatın Fiziksel Yıkımı/Bozulması" için geçerli olan aynı hafifletme önlemleri, habitat bağlantısının etkilerini de hafifleteceğinden, burada da geçerlidir.</w:t>
            </w:r>
          </w:p>
          <w:p w14:paraId="09D68538"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Doğal habitatın geri kazanılmasını sağlamak ve türlerin hareketine yönelik uzun vadeli engelleri azaltmak için, kazılar, çitler ve toprak veya malzeme yığınları gibi tüm geçici inşaat unsurları, inşaatın tamamlanmasının ardından tamamen kaldırılmalıdır.</w:t>
            </w:r>
          </w:p>
          <w:p w14:paraId="05C16CA5"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Küçük memelilerin ve herpetofaunanın saha içinde hareket etmesine izin vermek ve fauna popülasyonlarının izolasyonunu en aza indirmek için geçirgen çitlerin kullanılması (uzun vadede işletme için öngörülmüşse) önerilir.</w:t>
            </w:r>
          </w:p>
          <w:p w14:paraId="7F990471"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 xml:space="preserve">Yeni erişim yollarının sayısı en aza indirilmeli, inşaat sırasında türbinlere erişim ve bakım amaçlı erişim için gerekli olanlarla sınırlandırılmalıdır. Mümkün olduğunda, peyzajın parçalanmasını azaltmak için ortak erişim yolları ve iç türbin bağlantı yolları kullanılmalıdır.  </w:t>
            </w:r>
          </w:p>
          <w:p w14:paraId="6BC7FC2E" w14:textId="74DF903E" w:rsidR="00AA7012" w:rsidRPr="00E65686" w:rsidRDefault="3912924C"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787C1EAA">
              <w:rPr>
                <w:sz w:val="18"/>
                <w:szCs w:val="18"/>
                <w:lang w:val="tr-TR"/>
              </w:rPr>
              <w:t xml:space="preserve">Erişim yolu tasarımında, ayrı habitat birimlerinin geçiş sayısını en aza indirecek ve özellikle tespit edilen yaban hayatı koridorlarının geçişlerini önleyecek tasarım seçenekleri de dikkate alınmalıdır. Örneğin, bu durum, birden fazla erişim noktasının gerekli olabileceği </w:t>
            </w:r>
            <w:r w:rsidR="4379B393" w:rsidRPr="787C1EAA">
              <w:rPr>
                <w:sz w:val="18"/>
                <w:szCs w:val="18"/>
                <w:lang w:val="tr-TR"/>
              </w:rPr>
              <w:t xml:space="preserve">EİH </w:t>
            </w:r>
            <w:r w:rsidRPr="787C1EAA">
              <w:rPr>
                <w:sz w:val="18"/>
                <w:szCs w:val="18"/>
                <w:lang w:val="tr-TR"/>
              </w:rPr>
              <w:t>için özellikle önemli olabilir.</w:t>
            </w:r>
          </w:p>
          <w:p w14:paraId="7222520A"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Etkilenen PBF habitatları için NNL stratejisinin bir parçası olarak, habitat restorasyonu, koridor iyileştirme ve uzun vadede ekolojik bağlantıların restorasyonu/iyileştirilmesi fırsatları araştırılmalıdır.</w:t>
            </w:r>
          </w:p>
          <w:p w14:paraId="29B2480A" w14:textId="77777777" w:rsidR="00AA7012" w:rsidRPr="00E65686" w:rsidRDefault="00AA7012" w:rsidP="002F40BF">
            <w:pPr>
              <w:spacing w:after="120"/>
              <w:contextualSpacing/>
              <w:cnfStyle w:val="000000000000" w:firstRow="0" w:lastRow="0" w:firstColumn="0" w:lastColumn="0" w:oddVBand="0" w:evenVBand="0" w:oddHBand="0" w:evenHBand="0" w:firstRowFirstColumn="0" w:firstRowLastColumn="0" w:lastRowFirstColumn="0" w:lastRowLastColumn="0"/>
              <w:rPr>
                <w:rFonts w:eastAsia="SimSun" w:cs="Arial"/>
                <w:b/>
                <w:bCs/>
                <w:sz w:val="18"/>
                <w:szCs w:val="18"/>
                <w:lang w:val="tr-TR"/>
              </w:rPr>
            </w:pPr>
            <w:r w:rsidRPr="00E65686">
              <w:rPr>
                <w:rFonts w:eastAsia="SimSun" w:cs="Arial"/>
                <w:b/>
                <w:bCs/>
                <w:sz w:val="18"/>
                <w:szCs w:val="18"/>
                <w:lang w:val="tr-TR"/>
              </w:rPr>
              <w:t>İstilacı Yabancı Bitkilerin Girişi/Yayılması</w:t>
            </w:r>
          </w:p>
          <w:p w14:paraId="317F8B5B" w14:textId="07F82E95" w:rsidR="00E65686" w:rsidRPr="00E65686" w:rsidRDefault="000C48A7" w:rsidP="00E65686">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Pr>
                <w:sz w:val="18"/>
                <w:szCs w:val="18"/>
                <w:lang w:val="tr-TR"/>
              </w:rPr>
              <w:lastRenderedPageBreak/>
              <w:t>O</w:t>
            </w:r>
            <w:r w:rsidR="00E65686" w:rsidRPr="00E65686">
              <w:rPr>
                <w:sz w:val="18"/>
                <w:szCs w:val="18"/>
                <w:lang w:val="tr-TR"/>
              </w:rPr>
              <w:t>naylanmış inşaat alanı dışındaki doğal habitatlara (özellikle bozkır ve ormanlık alanlar) araçların, inşaat işçilerinin ve makinelerin erişimi yasaklanmalı ve böylece yabancı bitki türlerinin (İstilacı Yabancı Türler – IAP) ve yabani ot türlerinin olası girişi ve yayılması önlenmeli ve sınırlandırılmalıdır.</w:t>
            </w:r>
          </w:p>
          <w:p w14:paraId="0511F469" w14:textId="3A590A73" w:rsidR="00E65686" w:rsidRPr="00E65686" w:rsidRDefault="00E65686" w:rsidP="00E65686">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Yabancı bitki türlerinin potansiyel yayılmasını sınırlamak için, doğal bozkır ve ormanlık alanlarda kazılardan kaynaklanan toprağın depolanması yasaklanmalıdır.</w:t>
            </w:r>
          </w:p>
          <w:p w14:paraId="1CDA0529" w14:textId="0007168F" w:rsidR="00E65686" w:rsidRPr="00E65686" w:rsidRDefault="00E65686" w:rsidP="00E65686">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Proje sahasında tespit edilen istilacı bitkiler ortadan kaldırılmalı ve etkili imha yöntemleri uygulanmalıdır.</w:t>
            </w:r>
          </w:p>
          <w:p w14:paraId="7304C564" w14:textId="1B62E6C7" w:rsidR="00E65686" w:rsidRPr="00E65686" w:rsidRDefault="00E65686" w:rsidP="00E65686">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İnşaat ekipmanları, araçlar ve malzemeler proje sahasına girmeden önce tohum, spor veya organizma taşıma ihtimaline karşı kontrol edilmelidir.</w:t>
            </w:r>
          </w:p>
          <w:p w14:paraId="78AE1D63" w14:textId="29BBDC13" w:rsidR="00E65686" w:rsidRPr="00E65686" w:rsidRDefault="00E65686" w:rsidP="00E65686">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Yerel topraklar kullanılmalı ve yabancı bitki materyali taşıyabilecek diğer bölgelerden gelen toprak ihtiyacı bu topraklar işlenmemişse azaltılmalıdır.</w:t>
            </w:r>
          </w:p>
          <w:p w14:paraId="3CDC5D58" w14:textId="43DFB84C" w:rsidR="00AA7012" w:rsidRPr="00E65686" w:rsidRDefault="00AA7012" w:rsidP="00E65686">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Her türbin dizisi ve erişim yolları için kazılan alanın dibinde, daha geniş bir alanda bulunan istilacı bitki türlerinin yayılmasını kontrol etmek için düz bir yüzey oluşturulmalıdır (biçme, otlatma, sıkıştırma vb. yoluyla).</w:t>
            </w:r>
          </w:p>
          <w:p w14:paraId="57DED789" w14:textId="71FB2A4D"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IAS'yi kontrol etmenin çeşitli yolları vardır ve genellikle entegre bir kontrolün uygulanması önerilir (manuel ve kimyasal kontrol).</w:t>
            </w:r>
          </w:p>
          <w:p w14:paraId="1AFF7EDC" w14:textId="774B87ED"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Kontrol yöntemlerinin uygunluğu</w:t>
            </w:r>
            <w:r w:rsidRPr="00E65686">
              <w:rPr>
                <w:sz w:val="18"/>
                <w:szCs w:val="18"/>
                <w:vertAlign w:val="superscript"/>
                <w:lang w:val="tr-TR"/>
              </w:rPr>
              <w:footnoteReference w:id="13"/>
            </w:r>
            <w:r w:rsidRPr="00E65686">
              <w:rPr>
                <w:sz w:val="18"/>
                <w:szCs w:val="18"/>
                <w:vertAlign w:val="superscript"/>
                <w:lang w:val="tr-TR"/>
              </w:rPr>
              <w:t xml:space="preserve"> </w:t>
            </w:r>
            <w:r w:rsidRPr="00E65686">
              <w:rPr>
                <w:sz w:val="18"/>
                <w:szCs w:val="18"/>
                <w:lang w:val="tr-TR"/>
              </w:rPr>
              <w:t>, pratik kısıtlamalar, ekonomik kısıtlamalar ve belirli IAS türleri için yöntemlerin uygulanabilirliği gibi çeşitli faktörlere bağlı olduğundan değerlendirilmelidir;</w:t>
            </w:r>
          </w:p>
          <w:p w14:paraId="56B27A76"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Çoğu kontrol yönteminin (herbisit kullanımı dahil) en iyi şekilde büyüme mevsiminde (ilkbahar-yaz: Nisan-Eylül) uygulandığına dikkat edilmelidir;</w:t>
            </w:r>
          </w:p>
          <w:p w14:paraId="1810F815"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Kullanılan herbisitin yerli bitki veya hayvan türlerine ek bir etki ve kayıp yaratmamasını sağlamak için herbisit seçiminde dikkatli olunmalıdır.</w:t>
            </w:r>
          </w:p>
          <w:p w14:paraId="5E09F0BA"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Bazı herbisitler için "taşıyıcı" olarak su veya dizel kullanılabilir, ancak dizel pahalı olduğu ve doğal çevre üzerinde çok olumsuz etkileri olabileceği için genellikle su tercih edilir (dizel, çevre üzerinde çok olumsuz etkileri olduğu için yaprak uygulamalarında asla kullanılmamalıdır).</w:t>
            </w:r>
          </w:p>
          <w:p w14:paraId="3E650B21"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Üretici tarafından belirtilen herbisit karışım oranları, optimum sonuçlar elde etmek için test edilmiştir ve bu oranlara uyulması önemlidir;</w:t>
            </w:r>
          </w:p>
          <w:p w14:paraId="4568B89F"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Herbisit her zaman seçilen mekanik kontrol yönteminden hemen sonra uygulanmalıdır (örneğin, frilling, ringbarking, kesme veya şerit kabuk soyma işlemlerinden sonra);</w:t>
            </w:r>
          </w:p>
          <w:p w14:paraId="5D7F781D" w14:textId="23DE44FF"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Herbisitler her zaman orijinal ambalajında, ilgili MSDS ile birlikte ve çocukların ve hayvanların ulaşamayacağı güvenli depolama alanlarında sakla</w:t>
            </w:r>
            <w:r w:rsidR="00A53848" w:rsidRPr="00E65686">
              <w:rPr>
                <w:sz w:val="18"/>
                <w:szCs w:val="18"/>
                <w:lang w:val="tr-TR"/>
              </w:rPr>
              <w:t>nmalıdır</w:t>
            </w:r>
            <w:r w:rsidRPr="00E65686">
              <w:rPr>
                <w:sz w:val="18"/>
                <w:szCs w:val="18"/>
                <w:lang w:val="tr-TR"/>
              </w:rPr>
              <w:t>;</w:t>
            </w:r>
          </w:p>
          <w:p w14:paraId="7E2FCDE4"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İstilacı/yabancı bitki türlerini ortadan kaldırırken, doğal habitat içindeki ayak izi alanları mümkün olduğunca küçük tutulmalıdır;</w:t>
            </w:r>
          </w:p>
          <w:p w14:paraId="2E3E8302"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Özellikle hızlı büyüme/çoğalma ile karakterize edilen yabancı bitkilerin yoğun istilası durumunda, fideler, kök sürgünleri ve çalı büyümesini hedeflemek için genellikle yeterli takip kontrolü gerekir ve izleme yoluyla değerlendirilen yeniden büyüme oranına bağlı olarak 3 ila 6 aylık aralıklarla takip çalışmaları yapılmalıdır.</w:t>
            </w:r>
          </w:p>
          <w:p w14:paraId="2C4C602F"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Temizleme işlemlerinin ve kontrol sonrası yabancı bitki seviyelerinin düzenli olarak izlenmesi, mülkteki yabancı bitkilerin yayılmasını ve yoğunluğunu kontrol etmek için gerekli olan ilave çabalar hakkında bilgi vereceği ve mevcut kontrol yöntemlerinin gözden geçirilmesi gerekip gerekmediğini ve ileride yabancı bitki kontrolü için hangi alanlara öncelik verilmesi gerektiğini belirleyeceği için son derece önemlidir:</w:t>
            </w:r>
          </w:p>
          <w:p w14:paraId="14CF3B8F" w14:textId="77777777" w:rsidR="00AA7012" w:rsidRPr="00E65686" w:rsidRDefault="00AA7012" w:rsidP="00636DB2">
            <w:pPr>
              <w:numPr>
                <w:ilvl w:val="1"/>
                <w:numId w:val="11"/>
              </w:numPr>
              <w:spacing w:before="60" w:after="60" w:line="260" w:lineRule="atLeast"/>
              <w:cnfStyle w:val="000000000000" w:firstRow="0" w:lastRow="0" w:firstColumn="0" w:lastColumn="0" w:oddVBand="0" w:evenVBand="0" w:oddHBand="0" w:evenHBand="0" w:firstRowFirstColumn="0" w:firstRowLastColumn="0" w:lastRowFirstColumn="0" w:lastRowLastColumn="0"/>
              <w:rPr>
                <w:rFonts w:eastAsia="Times New Roman" w:cs="Arial"/>
                <w:sz w:val="18"/>
                <w:szCs w:val="18"/>
                <w:lang w:val="tr-TR"/>
              </w:rPr>
            </w:pPr>
            <w:r w:rsidRPr="00E65686">
              <w:rPr>
                <w:rFonts w:eastAsia="Times New Roman" w:cs="Arial"/>
                <w:sz w:val="18"/>
                <w:szCs w:val="18"/>
                <w:lang w:val="tr-TR"/>
              </w:rPr>
              <w:t>Günlük operasyonların basit kayıtları (örneğin, saha numarası, temizleme tarihi, sahanın durumu – başlangıç, takip, kullanılan herbisit miktarı vb.) dahil olmak üzere, ilerleme kaydı tutulmalıdır.</w:t>
            </w:r>
          </w:p>
          <w:p w14:paraId="6D2C95F8" w14:textId="77777777" w:rsidR="00AA7012" w:rsidRPr="00E65686" w:rsidRDefault="00AA7012" w:rsidP="00636DB2">
            <w:pPr>
              <w:numPr>
                <w:ilvl w:val="1"/>
                <w:numId w:val="11"/>
              </w:numPr>
              <w:spacing w:before="60" w:after="60" w:line="260" w:lineRule="atLeast"/>
              <w:cnfStyle w:val="000000000000" w:firstRow="0" w:lastRow="0" w:firstColumn="0" w:lastColumn="0" w:oddVBand="0" w:evenVBand="0" w:oddHBand="0" w:evenHBand="0" w:firstRowFirstColumn="0" w:firstRowLastColumn="0" w:lastRowFirstColumn="0" w:lastRowLastColumn="0"/>
              <w:rPr>
                <w:rFonts w:eastAsia="Times New Roman" w:cs="Arial"/>
                <w:sz w:val="18"/>
                <w:szCs w:val="18"/>
                <w:lang w:val="tr-TR"/>
              </w:rPr>
            </w:pPr>
            <w:r w:rsidRPr="00E65686">
              <w:rPr>
                <w:rFonts w:eastAsia="Times New Roman" w:cs="Arial"/>
                <w:sz w:val="18"/>
                <w:szCs w:val="18"/>
                <w:lang w:val="tr-TR"/>
              </w:rPr>
              <w:t>Çalışma öncesinde ve sonrasında coğrafi referanslı dijital fotoğraflar çekilmeli ve merkezi bir veritabanında saklanmalıdır.</w:t>
            </w:r>
          </w:p>
          <w:p w14:paraId="62822DB3" w14:textId="77777777" w:rsidR="00AA7012" w:rsidRPr="00E65686" w:rsidRDefault="00AA7012" w:rsidP="00636DB2">
            <w:pPr>
              <w:numPr>
                <w:ilvl w:val="1"/>
                <w:numId w:val="11"/>
              </w:numPr>
              <w:spacing w:before="60" w:after="60" w:line="260" w:lineRule="atLeast"/>
              <w:cnfStyle w:val="000000000000" w:firstRow="0" w:lastRow="0" w:firstColumn="0" w:lastColumn="0" w:oddVBand="0" w:evenVBand="0" w:oddHBand="0" w:evenHBand="0" w:firstRowFirstColumn="0" w:firstRowLastColumn="0" w:lastRowFirstColumn="0" w:lastRowLastColumn="0"/>
              <w:rPr>
                <w:rFonts w:eastAsia="Times New Roman" w:cs="Arial"/>
                <w:sz w:val="18"/>
                <w:szCs w:val="18"/>
                <w:lang w:val="tr-TR"/>
              </w:rPr>
            </w:pPr>
            <w:r w:rsidRPr="00E65686">
              <w:rPr>
                <w:rFonts w:eastAsia="Times New Roman" w:cs="Arial"/>
                <w:sz w:val="18"/>
                <w:szCs w:val="18"/>
                <w:lang w:val="tr-TR"/>
              </w:rPr>
              <w:t>İlerlemeyi belgelemek, temizleme yaklaşımında gerekli değişiklikleri bildirmek ve hangi alanların hala daha fazla çalışma gerektirdiğini belirlemek için yıllık olarak görsel bir inceleme yapılmalıdır (yabancı bitki örtüsü konusunda bilgi sahibi bir değerlendirici, sahadaki durumu görsel olarak değerlendirmelidir).</w:t>
            </w:r>
          </w:p>
          <w:p w14:paraId="6CC10480" w14:textId="6DEA4D6F" w:rsidR="001D5C0F" w:rsidRPr="00E65686" w:rsidRDefault="001D5C0F" w:rsidP="001D5C0F">
            <w:pPr>
              <w:pStyle w:val="Bullet"/>
              <w:ind w:left="397"/>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 xml:space="preserve">Flora ve fauna türlerini kapsayan bir IAS kontrol planı </w:t>
            </w:r>
            <w:r w:rsidR="006E262D" w:rsidRPr="00E65686">
              <w:rPr>
                <w:sz w:val="18"/>
                <w:szCs w:val="18"/>
                <w:lang w:val="tr-TR"/>
              </w:rPr>
              <w:t xml:space="preserve">(gerekli olduğunda) </w:t>
            </w:r>
            <w:r w:rsidRPr="00E65686">
              <w:rPr>
                <w:sz w:val="18"/>
                <w:szCs w:val="18"/>
                <w:lang w:val="tr-TR"/>
              </w:rPr>
              <w:t xml:space="preserve">geliştirilecek ve uygulanacaktır. </w:t>
            </w:r>
          </w:p>
          <w:p w14:paraId="3720075E" w14:textId="77777777" w:rsidR="00AA7012" w:rsidRPr="00E65686" w:rsidRDefault="00AA7012" w:rsidP="002F40BF">
            <w:pPr>
              <w:spacing w:after="120"/>
              <w:contextualSpacing/>
              <w:cnfStyle w:val="000000000000" w:firstRow="0" w:lastRow="0" w:firstColumn="0" w:lastColumn="0" w:oddVBand="0" w:evenVBand="0" w:oddHBand="0" w:evenHBand="0" w:firstRowFirstColumn="0" w:firstRowLastColumn="0" w:lastRowFirstColumn="0" w:lastRowLastColumn="0"/>
              <w:rPr>
                <w:rFonts w:eastAsia="SimSun" w:cs="Arial"/>
                <w:b/>
                <w:bCs/>
                <w:sz w:val="18"/>
                <w:szCs w:val="18"/>
                <w:lang w:val="tr-TR"/>
              </w:rPr>
            </w:pPr>
          </w:p>
          <w:p w14:paraId="62C764BB" w14:textId="77777777" w:rsidR="00AA7012" w:rsidRPr="00E65686" w:rsidRDefault="00AA7012" w:rsidP="002F40BF">
            <w:pPr>
              <w:spacing w:after="120"/>
              <w:contextualSpacing/>
              <w:cnfStyle w:val="000000000000" w:firstRow="0" w:lastRow="0" w:firstColumn="0" w:lastColumn="0" w:oddVBand="0" w:evenVBand="0" w:oddHBand="0" w:evenHBand="0" w:firstRowFirstColumn="0" w:firstRowLastColumn="0" w:lastRowFirstColumn="0" w:lastRowLastColumn="0"/>
              <w:rPr>
                <w:rFonts w:eastAsia="SimSun" w:cs="Arial"/>
                <w:b/>
                <w:bCs/>
                <w:sz w:val="18"/>
                <w:szCs w:val="18"/>
                <w:lang w:val="tr-TR"/>
              </w:rPr>
            </w:pPr>
            <w:r w:rsidRPr="00E65686">
              <w:rPr>
                <w:rFonts w:eastAsia="SimSun" w:cs="Arial"/>
                <w:b/>
                <w:bCs/>
                <w:sz w:val="18"/>
                <w:szCs w:val="18"/>
                <w:lang w:val="tr-TR"/>
              </w:rPr>
              <w:t>Su ve Toprak Kirliliği</w:t>
            </w:r>
          </w:p>
          <w:p w14:paraId="167053FF"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Saha veya çevresinde katı veya sıvı haldeki atıkların yakılması veya gömülmesi yasaktır.</w:t>
            </w:r>
          </w:p>
          <w:p w14:paraId="6E530CFD"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lastRenderedPageBreak/>
              <w:t>Atıkların çevreye atılması yasaktır. Atık ürünler toplanacak ve sahada geçici olarak uygun şekilde depolanacak, ardından sadece uygun şekilde bertaraf edilmek üzere kayıtlı atık tesislerine taşınacaktır.</w:t>
            </w:r>
          </w:p>
          <w:p w14:paraId="03263E53"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İnşaat çalışmaları sırasında ortaya çıkan atıklar (beton, metal, plastik, kablolar) toplanmalı ve her atık türü için ayrı ayrı toplama merkezlerine teslim edilmelidir.</w:t>
            </w:r>
          </w:p>
          <w:p w14:paraId="6D31A5BB"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Tüm kimyasalların depolanması için geçirimsiz bir kapak ve yeterli depolama hacmine sahip, güvenli bir yakıt ve kimyasal depolama alanı oluşturulmalıdır.</w:t>
            </w:r>
          </w:p>
          <w:p w14:paraId="24AFDDE4" w14:textId="579CF7F2"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Araçların veya ekipmanların yakıt ikmalini, sızıntı kontrollerinin sıkı olduğu geçirimsiz sert zeminli alanlarla sınırlandırı</w:t>
            </w:r>
            <w:r w:rsidR="0037392D" w:rsidRPr="00E65686">
              <w:rPr>
                <w:sz w:val="18"/>
                <w:szCs w:val="18"/>
                <w:lang w:val="tr-TR"/>
              </w:rPr>
              <w:t>lmalıdır</w:t>
            </w:r>
            <w:r w:rsidRPr="00E65686">
              <w:rPr>
                <w:sz w:val="18"/>
                <w:szCs w:val="18"/>
                <w:lang w:val="tr-TR"/>
              </w:rPr>
              <w:t>.</w:t>
            </w:r>
          </w:p>
          <w:p w14:paraId="09E02E0D" w14:textId="2F4E8F3C"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Yakıtları geçici olarak depolarken veya taşırken ya da sahada araçların bakımını/onarımını yaparken daima damlama tepsileri kullanı</w:t>
            </w:r>
            <w:r w:rsidR="0037392D" w:rsidRPr="00E65686">
              <w:rPr>
                <w:sz w:val="18"/>
                <w:szCs w:val="18"/>
                <w:lang w:val="tr-TR"/>
              </w:rPr>
              <w:t>lmalıdır</w:t>
            </w:r>
            <w:r w:rsidRPr="00E65686">
              <w:rPr>
                <w:sz w:val="18"/>
                <w:szCs w:val="18"/>
                <w:lang w:val="tr-TR"/>
              </w:rPr>
              <w:t>.</w:t>
            </w:r>
          </w:p>
          <w:p w14:paraId="7853615E" w14:textId="6C33E3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Dökülme riski olan yakıt, yağ ve kimyasalların taşınması ve depolanmasında en iyi uygulama önlemlerini alın</w:t>
            </w:r>
            <w:r w:rsidR="0037392D" w:rsidRPr="00E65686">
              <w:rPr>
                <w:sz w:val="18"/>
                <w:szCs w:val="18"/>
                <w:lang w:val="tr-TR"/>
              </w:rPr>
              <w:t>malıdır</w:t>
            </w:r>
            <w:r w:rsidRPr="00E65686">
              <w:rPr>
                <w:sz w:val="18"/>
                <w:szCs w:val="18"/>
                <w:lang w:val="tr-TR"/>
              </w:rPr>
              <w:t>.</w:t>
            </w:r>
          </w:p>
          <w:p w14:paraId="31CB3947" w14:textId="3C8C457E"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Acil durum/dökülme müdahalesi ve yakıt, inşaat malzemeleri ve atıkların depolanması ve taşınması için prosedürler geliştiri</w:t>
            </w:r>
            <w:r w:rsidR="0037392D" w:rsidRPr="00E65686">
              <w:rPr>
                <w:sz w:val="18"/>
                <w:szCs w:val="18"/>
                <w:lang w:val="tr-TR"/>
              </w:rPr>
              <w:t>lmelidir</w:t>
            </w:r>
            <w:r w:rsidRPr="00E65686">
              <w:rPr>
                <w:sz w:val="18"/>
                <w:szCs w:val="18"/>
                <w:lang w:val="tr-TR"/>
              </w:rPr>
              <w:t>.</w:t>
            </w:r>
          </w:p>
          <w:p w14:paraId="5C612272"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Acil durum dökülme kiti temini ve dökülme müdahalesi konusunda eğitim sağlanmalıdır.</w:t>
            </w:r>
          </w:p>
          <w:p w14:paraId="15735E76" w14:textId="2EFB1262"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Dökülmele</w:t>
            </w:r>
            <w:r w:rsidR="0037392D" w:rsidRPr="00E65686">
              <w:rPr>
                <w:sz w:val="18"/>
                <w:szCs w:val="18"/>
                <w:lang w:val="tr-TR"/>
              </w:rPr>
              <w:t>r</w:t>
            </w:r>
            <w:r w:rsidRPr="00E65686">
              <w:rPr>
                <w:sz w:val="18"/>
                <w:szCs w:val="18"/>
                <w:lang w:val="tr-TR"/>
              </w:rPr>
              <w:t xml:space="preserve"> derhal temizle</w:t>
            </w:r>
            <w:r w:rsidR="0037392D" w:rsidRPr="00E65686">
              <w:rPr>
                <w:sz w:val="18"/>
                <w:szCs w:val="18"/>
                <w:lang w:val="tr-TR"/>
              </w:rPr>
              <w:t>nmelidir</w:t>
            </w:r>
            <w:r w:rsidRPr="00E65686">
              <w:rPr>
                <w:sz w:val="18"/>
                <w:szCs w:val="18"/>
                <w:lang w:val="tr-TR"/>
              </w:rPr>
              <w:t>.</w:t>
            </w:r>
          </w:p>
          <w:p w14:paraId="05FB8FB1" w14:textId="6357CFD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Dökülmenin meydana geldiği toprakları veya habitatlar iyileştiri</w:t>
            </w:r>
            <w:r w:rsidR="0037392D" w:rsidRPr="00E65686">
              <w:rPr>
                <w:sz w:val="18"/>
                <w:szCs w:val="18"/>
                <w:lang w:val="tr-TR"/>
              </w:rPr>
              <w:t>lmelidir</w:t>
            </w:r>
            <w:r w:rsidRPr="00E65686">
              <w:rPr>
                <w:sz w:val="18"/>
                <w:szCs w:val="18"/>
                <w:lang w:val="tr-TR"/>
              </w:rPr>
              <w:t>. Önemli veya büyük bir dökülme meydana geldiğinde ilgili yetkililer derhal bilgilendiri</w:t>
            </w:r>
            <w:r w:rsidR="00AE55E9" w:rsidRPr="00E65686">
              <w:rPr>
                <w:sz w:val="18"/>
                <w:szCs w:val="18"/>
                <w:lang w:val="tr-TR"/>
              </w:rPr>
              <w:t>lmelidir</w:t>
            </w:r>
            <w:r w:rsidRPr="00E65686">
              <w:rPr>
                <w:sz w:val="18"/>
                <w:szCs w:val="18"/>
                <w:lang w:val="tr-TR"/>
              </w:rPr>
              <w:t>.</w:t>
            </w:r>
          </w:p>
          <w:p w14:paraId="1EC41CF8" w14:textId="6AAC964D"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Hortumlar ve vanala</w:t>
            </w:r>
            <w:r w:rsidR="00AE55E9" w:rsidRPr="00E65686">
              <w:rPr>
                <w:sz w:val="18"/>
                <w:szCs w:val="18"/>
                <w:lang w:val="tr-TR"/>
              </w:rPr>
              <w:t>r</w:t>
            </w:r>
            <w:r w:rsidRPr="00E65686">
              <w:rPr>
                <w:sz w:val="18"/>
                <w:szCs w:val="18"/>
                <w:lang w:val="tr-TR"/>
              </w:rPr>
              <w:t xml:space="preserve"> düzenli olarak sızıntı açısından kontrol edi</w:t>
            </w:r>
            <w:r w:rsidR="00AE55E9" w:rsidRPr="00E65686">
              <w:rPr>
                <w:sz w:val="18"/>
                <w:szCs w:val="18"/>
                <w:lang w:val="tr-TR"/>
              </w:rPr>
              <w:t>lmelidir</w:t>
            </w:r>
            <w:r w:rsidRPr="00E65686">
              <w:rPr>
                <w:sz w:val="18"/>
                <w:szCs w:val="18"/>
                <w:lang w:val="tr-TR"/>
              </w:rPr>
              <w:t>, kullanılmadıklarında kapalı ve güvenli bir şekilde kilitli olduklarından emin olun</w:t>
            </w:r>
            <w:r w:rsidR="00AE55E9" w:rsidRPr="00E65686">
              <w:rPr>
                <w:sz w:val="18"/>
                <w:szCs w:val="18"/>
                <w:lang w:val="tr-TR"/>
              </w:rPr>
              <w:t>malıdır</w:t>
            </w:r>
            <w:r w:rsidRPr="00E65686">
              <w:rPr>
                <w:sz w:val="18"/>
                <w:szCs w:val="18"/>
                <w:lang w:val="tr-TR"/>
              </w:rPr>
              <w:t>.</w:t>
            </w:r>
          </w:p>
          <w:p w14:paraId="64981B40" w14:textId="75BCDADA"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Sızıntı durumunda yakıtları toplayabilecek kapların yanı sıra, yakıt ve diğer dökülmeleri emebilecek en az 3 kg çevre dostu madde bulunduğundan emin olun</w:t>
            </w:r>
            <w:r w:rsidR="00AE55E9" w:rsidRPr="00E65686">
              <w:rPr>
                <w:sz w:val="18"/>
                <w:szCs w:val="18"/>
                <w:lang w:val="tr-TR"/>
              </w:rPr>
              <w:t>malıdır</w:t>
            </w:r>
            <w:r w:rsidRPr="00E65686">
              <w:rPr>
                <w:sz w:val="18"/>
                <w:szCs w:val="18"/>
                <w:lang w:val="tr-TR"/>
              </w:rPr>
              <w:t>.</w:t>
            </w:r>
          </w:p>
          <w:p w14:paraId="3A5A5931" w14:textId="708EA77A"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Sızıntıları veya hasarlı yakıt/yağlama hatlar tespit e</w:t>
            </w:r>
            <w:r w:rsidR="00AE55E9" w:rsidRPr="00E65686">
              <w:rPr>
                <w:sz w:val="18"/>
                <w:szCs w:val="18"/>
                <w:lang w:val="tr-TR"/>
              </w:rPr>
              <w:t>dilmeli</w:t>
            </w:r>
            <w:r w:rsidRPr="00E65686">
              <w:rPr>
                <w:sz w:val="18"/>
                <w:szCs w:val="18"/>
                <w:lang w:val="tr-TR"/>
              </w:rPr>
              <w:t xml:space="preserve"> ve onarmak için inşaat araçları düzenli olarak kontrol edi</w:t>
            </w:r>
            <w:r w:rsidR="00AE55E9" w:rsidRPr="00E65686">
              <w:rPr>
                <w:sz w:val="18"/>
                <w:szCs w:val="18"/>
                <w:lang w:val="tr-TR"/>
              </w:rPr>
              <w:t>lmelidir</w:t>
            </w:r>
            <w:r w:rsidRPr="00E65686">
              <w:rPr>
                <w:sz w:val="18"/>
                <w:szCs w:val="18"/>
                <w:lang w:val="tr-TR"/>
              </w:rPr>
              <w:t>.</w:t>
            </w:r>
          </w:p>
          <w:p w14:paraId="371C78B4" w14:textId="39653B44"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Araçların veya ekipmanların yakıt ikmali, sızıntıların sıkı bir şekilde kontrol edildiği geçirimsiz sert zeminli alanlarla sınırlandı</w:t>
            </w:r>
            <w:r w:rsidR="00AE55E9" w:rsidRPr="00E65686">
              <w:rPr>
                <w:sz w:val="18"/>
                <w:szCs w:val="18"/>
                <w:lang w:val="tr-TR"/>
              </w:rPr>
              <w:t>rılmalıdır</w:t>
            </w:r>
            <w:r w:rsidRPr="00E65686">
              <w:rPr>
                <w:sz w:val="18"/>
                <w:szCs w:val="18"/>
                <w:lang w:val="tr-TR"/>
              </w:rPr>
              <w:t>.</w:t>
            </w:r>
          </w:p>
          <w:p w14:paraId="5A4F6B4E" w14:textId="522E09B2"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Dizel pompaları ve benzeri öğeler, küçük sızıntıları toplamak için damlama tepsilerine yerleştiri</w:t>
            </w:r>
            <w:r w:rsidR="00AE55E9" w:rsidRPr="00E65686">
              <w:rPr>
                <w:sz w:val="18"/>
                <w:szCs w:val="18"/>
                <w:lang w:val="tr-TR"/>
              </w:rPr>
              <w:t>lmelidir</w:t>
            </w:r>
            <w:r w:rsidRPr="00E65686">
              <w:rPr>
                <w:sz w:val="18"/>
                <w:szCs w:val="18"/>
                <w:lang w:val="tr-TR"/>
              </w:rPr>
              <w:t>. Tepsiler düzenli olarak kontrol edi</w:t>
            </w:r>
            <w:r w:rsidR="00AE55E9" w:rsidRPr="00E65686">
              <w:rPr>
                <w:sz w:val="18"/>
                <w:szCs w:val="18"/>
                <w:lang w:val="tr-TR"/>
              </w:rPr>
              <w:t>lmeli</w:t>
            </w:r>
            <w:r w:rsidRPr="00E65686">
              <w:rPr>
                <w:sz w:val="18"/>
                <w:szCs w:val="18"/>
                <w:lang w:val="tr-TR"/>
              </w:rPr>
              <w:t xml:space="preserve"> ve biriken yağ temizle</w:t>
            </w:r>
            <w:r w:rsidR="00AE55E9" w:rsidRPr="00E65686">
              <w:rPr>
                <w:sz w:val="18"/>
                <w:szCs w:val="18"/>
                <w:lang w:val="tr-TR"/>
              </w:rPr>
              <w:t>nmelidir</w:t>
            </w:r>
            <w:r w:rsidRPr="00E65686">
              <w:rPr>
                <w:sz w:val="18"/>
                <w:szCs w:val="18"/>
                <w:lang w:val="tr-TR"/>
              </w:rPr>
              <w:t>.</w:t>
            </w:r>
          </w:p>
          <w:p w14:paraId="33D467FA" w14:textId="77777777" w:rsidR="00AA7012" w:rsidRPr="00E65686" w:rsidRDefault="00AA7012" w:rsidP="002F40BF">
            <w:pPr>
              <w:spacing w:after="120"/>
              <w:contextualSpacing/>
              <w:cnfStyle w:val="000000000000" w:firstRow="0" w:lastRow="0" w:firstColumn="0" w:lastColumn="0" w:oddVBand="0" w:evenVBand="0" w:oddHBand="0" w:evenHBand="0" w:firstRowFirstColumn="0" w:firstRowLastColumn="0" w:lastRowFirstColumn="0" w:lastRowLastColumn="0"/>
              <w:rPr>
                <w:rFonts w:eastAsia="SimSun" w:cs="Arial"/>
                <w:b/>
                <w:bCs/>
                <w:sz w:val="18"/>
                <w:szCs w:val="18"/>
                <w:lang w:val="tr-TR"/>
              </w:rPr>
            </w:pPr>
            <w:r w:rsidRPr="00E65686">
              <w:rPr>
                <w:rFonts w:eastAsia="SimSun" w:cs="Arial"/>
                <w:b/>
                <w:bCs/>
                <w:sz w:val="18"/>
                <w:szCs w:val="18"/>
                <w:lang w:val="tr-TR"/>
              </w:rPr>
              <w:t>Toz Kirliliği</w:t>
            </w:r>
          </w:p>
          <w:p w14:paraId="277A8F35" w14:textId="613A9B7F" w:rsidR="005530B1" w:rsidRPr="00E65686" w:rsidRDefault="00AA7012" w:rsidP="002F40BF">
            <w:pPr>
              <w:spacing w:before="120" w:after="60" w:line="260" w:lineRule="atLeast"/>
              <w:cnfStyle w:val="000000000000" w:firstRow="0" w:lastRow="0" w:firstColumn="0" w:lastColumn="0" w:oddVBand="0" w:evenVBand="0" w:oddHBand="0" w:evenHBand="0" w:firstRowFirstColumn="0" w:firstRowLastColumn="0" w:lastRowFirstColumn="0" w:lastRowLastColumn="0"/>
              <w:rPr>
                <w:rFonts w:cs="Arial"/>
                <w:sz w:val="18"/>
                <w:szCs w:val="18"/>
                <w:lang w:val="tr-TR" w:eastAsia="en-GB"/>
              </w:rPr>
            </w:pPr>
            <w:r w:rsidRPr="00E65686">
              <w:rPr>
                <w:rFonts w:cs="Arial"/>
                <w:sz w:val="18"/>
                <w:szCs w:val="18"/>
                <w:lang w:val="tr-TR" w:eastAsia="en-GB"/>
              </w:rPr>
              <w:t>Aşağıdakiler dikkate al</w:t>
            </w:r>
            <w:r w:rsidR="00AC2ADE" w:rsidRPr="00E65686">
              <w:rPr>
                <w:rFonts w:cs="Arial"/>
                <w:sz w:val="18"/>
                <w:szCs w:val="18"/>
                <w:lang w:val="tr-TR" w:eastAsia="en-GB"/>
              </w:rPr>
              <w:t>ınarak</w:t>
            </w:r>
            <w:r w:rsidRPr="00E65686">
              <w:rPr>
                <w:rFonts w:cs="Arial"/>
                <w:sz w:val="18"/>
                <w:szCs w:val="18"/>
                <w:lang w:val="tr-TR" w:eastAsia="en-GB"/>
              </w:rPr>
              <w:t xml:space="preserve"> kaçak toz emisyonları riskini azaltı</w:t>
            </w:r>
            <w:r w:rsidR="00AC2ADE" w:rsidRPr="00E65686">
              <w:rPr>
                <w:rFonts w:cs="Arial"/>
                <w:sz w:val="18"/>
                <w:szCs w:val="18"/>
                <w:lang w:val="tr-TR" w:eastAsia="en-GB"/>
              </w:rPr>
              <w:t>lacaktır</w:t>
            </w:r>
            <w:r w:rsidRPr="00E65686">
              <w:rPr>
                <w:rFonts w:cs="Arial"/>
                <w:sz w:val="18"/>
                <w:szCs w:val="18"/>
                <w:lang w:val="tr-TR" w:eastAsia="en-GB"/>
              </w:rPr>
              <w:t xml:space="preserve">: </w:t>
            </w:r>
          </w:p>
          <w:p w14:paraId="4E6DBBF4" w14:textId="70E3C8DE"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 xml:space="preserve">Yüzey temizliğini operasyonlar için gerekli minimum düzeyde </w:t>
            </w:r>
            <w:r w:rsidR="00AB6463" w:rsidRPr="00E65686">
              <w:rPr>
                <w:sz w:val="18"/>
                <w:szCs w:val="18"/>
                <w:lang w:val="tr-TR"/>
              </w:rPr>
              <w:t>tut</w:t>
            </w:r>
            <w:r w:rsidR="00AC2ADE" w:rsidRPr="00E65686">
              <w:rPr>
                <w:sz w:val="18"/>
                <w:szCs w:val="18"/>
                <w:lang w:val="tr-TR"/>
              </w:rPr>
              <w:t>mak</w:t>
            </w:r>
            <w:r w:rsidRPr="00E65686">
              <w:rPr>
                <w:sz w:val="18"/>
                <w:szCs w:val="18"/>
                <w:lang w:val="tr-TR"/>
              </w:rPr>
              <w:t xml:space="preserve">, </w:t>
            </w:r>
          </w:p>
          <w:p w14:paraId="62D06E4F" w14:textId="211C752E"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Özellikle rüzgarlı dönemlerde toprak işlerinden kaçın</w:t>
            </w:r>
            <w:r w:rsidR="00AC2ADE" w:rsidRPr="00E65686">
              <w:rPr>
                <w:sz w:val="18"/>
                <w:szCs w:val="18"/>
                <w:lang w:val="tr-TR"/>
              </w:rPr>
              <w:t>mak</w:t>
            </w:r>
          </w:p>
          <w:p w14:paraId="7124B166" w14:textId="6455264A"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Malzeme/atık depolama yığınlarının boyutunu en aza indirin</w:t>
            </w:r>
            <w:r w:rsidR="00AC2ADE" w:rsidRPr="00E65686">
              <w:rPr>
                <w:sz w:val="18"/>
                <w:szCs w:val="18"/>
                <w:lang w:val="tr-TR"/>
              </w:rPr>
              <w:t>mek</w:t>
            </w:r>
            <w:r w:rsidRPr="00E65686">
              <w:rPr>
                <w:sz w:val="18"/>
                <w:szCs w:val="18"/>
                <w:lang w:val="tr-TR"/>
              </w:rPr>
              <w:t xml:space="preserve">, </w:t>
            </w:r>
          </w:p>
          <w:p w14:paraId="27B69B0E" w14:textId="37330902"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Rüzgarlı dönemlerde toprak stoklarını uygun kaplama malzemeleriyle ör</w:t>
            </w:r>
            <w:r w:rsidR="00AC2ADE" w:rsidRPr="00E65686">
              <w:rPr>
                <w:sz w:val="18"/>
                <w:szCs w:val="18"/>
                <w:lang w:val="tr-TR"/>
              </w:rPr>
              <w:t>tmek</w:t>
            </w:r>
            <w:r w:rsidRPr="00E65686">
              <w:rPr>
                <w:sz w:val="18"/>
                <w:szCs w:val="18"/>
                <w:lang w:val="tr-TR"/>
              </w:rPr>
              <w:t>.</w:t>
            </w:r>
          </w:p>
          <w:p w14:paraId="23672B73" w14:textId="1B099068"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Gereksiz trafiği kısıtla</w:t>
            </w:r>
            <w:r w:rsidR="00AC2ADE" w:rsidRPr="00E65686">
              <w:rPr>
                <w:sz w:val="18"/>
                <w:szCs w:val="18"/>
                <w:lang w:val="tr-TR"/>
              </w:rPr>
              <w:t>mak</w:t>
            </w:r>
            <w:r w:rsidRPr="00E65686">
              <w:rPr>
                <w:sz w:val="18"/>
                <w:szCs w:val="18"/>
                <w:lang w:val="tr-TR"/>
              </w:rPr>
              <w:t xml:space="preserve">, </w:t>
            </w:r>
          </w:p>
          <w:p w14:paraId="47FA9991"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Dökülme veya toz kirliliği riski olan toprak/kumun kamyonla taşınması sırasında uygun bir örtü/branda kullanmak.</w:t>
            </w:r>
          </w:p>
          <w:p w14:paraId="73E231C1"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 xml:space="preserve">Şantiye dışına atık taşınmasını en aza indirmek ve sıkı bir şekilde düzenlemek, </w:t>
            </w:r>
          </w:p>
          <w:p w14:paraId="479BB066"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 xml:space="preserve">Malzeme taşırken kamyon kasası örtülerini kullanmak, </w:t>
            </w:r>
          </w:p>
          <w:p w14:paraId="3ACB197D"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 xml:space="preserve">Erişim yolları için çakıl kullanmak, </w:t>
            </w:r>
          </w:p>
          <w:p w14:paraId="1C9DA17C"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 xml:space="preserve">Rüzgara maruz kalan çıplak toprak yüzeylerde ve ağır inşaat araçlarının kullandığı toprak yollarda uygun toz önleme yöntemleri kullanmak, </w:t>
            </w:r>
          </w:p>
          <w:p w14:paraId="6648DA0D"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Atık su, ulusal yasalara göre sulama amaçlı kullanım için kabul edilebilir seviyelere kadar arıtılmadıkça toz bastırma amacıyla yeniden kullanılamaz.</w:t>
            </w:r>
          </w:p>
          <w:p w14:paraId="13E213EB"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 xml:space="preserve">Suyun kıt veya bulunmadığı yerlerde, toz bastırma için uygun bağlayıcı maddeler (katkı maddeleri) kullanılmalıdır, </w:t>
            </w:r>
          </w:p>
          <w:p w14:paraId="6322E720"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Uygun olduğu durumlarda bitki dikimi.</w:t>
            </w:r>
          </w:p>
          <w:p w14:paraId="4D099EC6" w14:textId="77777777" w:rsidR="00AA7012" w:rsidRPr="00E65686" w:rsidRDefault="00AA7012" w:rsidP="002F40BF">
            <w:pPr>
              <w:spacing w:after="0"/>
              <w:cnfStyle w:val="000000000000" w:firstRow="0" w:lastRow="0" w:firstColumn="0" w:lastColumn="0" w:oddVBand="0" w:evenVBand="0" w:oddHBand="0" w:evenHBand="0" w:firstRowFirstColumn="0" w:firstRowLastColumn="0" w:lastRowFirstColumn="0" w:lastRowLastColumn="0"/>
              <w:rPr>
                <w:rFonts w:cs="Arial"/>
                <w:b/>
                <w:bCs/>
                <w:sz w:val="18"/>
                <w:szCs w:val="18"/>
                <w:lang w:val="tr-TR"/>
              </w:rPr>
            </w:pPr>
            <w:r w:rsidRPr="00E65686">
              <w:rPr>
                <w:rFonts w:cs="Arial"/>
                <w:b/>
                <w:bCs/>
                <w:sz w:val="18"/>
                <w:szCs w:val="18"/>
                <w:lang w:val="tr-TR"/>
              </w:rPr>
              <w:t>Fauna üzerindeki etkiler</w:t>
            </w:r>
          </w:p>
          <w:p w14:paraId="051CFE34" w14:textId="77777777" w:rsidR="00AA7012" w:rsidRPr="00E65686" w:rsidRDefault="00AA7012" w:rsidP="002F40BF">
            <w:pPr>
              <w:spacing w:after="120"/>
              <w:contextualSpacing/>
              <w:cnfStyle w:val="000000000000" w:firstRow="0" w:lastRow="0" w:firstColumn="0" w:lastColumn="0" w:oddVBand="0" w:evenVBand="0" w:oddHBand="0" w:evenHBand="0" w:firstRowFirstColumn="0" w:firstRowLastColumn="0" w:lastRowFirstColumn="0" w:lastRowLastColumn="0"/>
              <w:rPr>
                <w:rFonts w:eastAsia="SimSun" w:cs="Arial"/>
                <w:b/>
                <w:bCs/>
                <w:sz w:val="18"/>
                <w:szCs w:val="18"/>
                <w:lang w:val="tr-TR"/>
              </w:rPr>
            </w:pPr>
            <w:r w:rsidRPr="00E65686">
              <w:rPr>
                <w:rFonts w:eastAsia="SimSun" w:cs="Arial"/>
                <w:b/>
                <w:bCs/>
                <w:sz w:val="18"/>
                <w:szCs w:val="18"/>
                <w:lang w:val="tr-TR"/>
              </w:rPr>
              <w:t>Gürültü, Işık, Titreşimden Kaynaklanan Rahatsızlık</w:t>
            </w:r>
          </w:p>
          <w:p w14:paraId="4450D66D"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Geçici çalışma alanları mümkün olduğunca küçük olacak şekilde tasarlanacak ve malzeme depolama için seçilen alanlar görsel etki yüksek alanlardan kaçınılacaktır.</w:t>
            </w:r>
          </w:p>
          <w:p w14:paraId="0912ABBE"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Mevcut yarasa türlerini korumak için, yarasaların en aktif olduğu alacakaranlık ile şafak arası saatlerde (Nisan-Ekim dönemi) inşaat çalışmalarının yoğunluğunun azaltılması gerekmektedir. Bu dönemde, yapay aydınlatma sadece inşaat çalışmaları alanıyla sınırlandırılmalı ve ışığın yayılmasını önlemek için projektörler koruyucu kapaklarla kapatılmalıdır.</w:t>
            </w:r>
          </w:p>
          <w:p w14:paraId="42A3D054"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lastRenderedPageBreak/>
              <w:t>Gürültü seviyelerini azaltmak için, kullanılmayan ekipmanlar kapatılmalıdır. Işıklar da ihtiyaç duyulmadığında kapatılmalıdır.</w:t>
            </w:r>
          </w:p>
          <w:p w14:paraId="217C0274"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EPC Yüklenicisi, kurulu tüm ekipman, cihaz ve iş kaynaklarını izlemek ve uygun çalışma koşullarında tutmakla yükümlüdür.</w:t>
            </w:r>
          </w:p>
          <w:p w14:paraId="2D76F11C"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Personel ve ziyaretçiler, özellikle yuvalama dönemlerinde, şantiyede veya çevresindeki doğal ormanlık habitatlarda yuvalama faaliyetlerinin gerçekleştiği dönemlerde, kuşları rahatsız etmemeleri konusunda uyarılmalıdır.</w:t>
            </w:r>
          </w:p>
          <w:p w14:paraId="470C9843"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İzleme: Uygun fonometrelerle aylık gürültü ölçümü.</w:t>
            </w:r>
          </w:p>
          <w:p w14:paraId="493A1B0E" w14:textId="1C08F0AD"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Gececi türlere olan etkileri mümkün olduğunca sınırlamak için inşaat faaliyetlerini gündüz saatleriyle sınırlayın, aksi takdirde rahatsızlığı azaltmak için gece faaliyetlerini sadece gerekli işlerle sınırla</w:t>
            </w:r>
            <w:r w:rsidR="00C37A85" w:rsidRPr="00E65686">
              <w:rPr>
                <w:sz w:val="18"/>
                <w:szCs w:val="18"/>
                <w:lang w:val="tr-TR"/>
              </w:rPr>
              <w:t>nmalıdır</w:t>
            </w:r>
            <w:r w:rsidR="002664A0">
              <w:rPr>
                <w:sz w:val="18"/>
                <w:szCs w:val="18"/>
                <w:lang w:val="tr-TR"/>
              </w:rPr>
              <w:t>.</w:t>
            </w:r>
          </w:p>
          <w:p w14:paraId="552CC452" w14:textId="22009026"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Araç ve ekipmanları iyi çalışma koşullarında tutu</w:t>
            </w:r>
            <w:r w:rsidR="00C37A85" w:rsidRPr="00E65686">
              <w:rPr>
                <w:sz w:val="18"/>
                <w:szCs w:val="18"/>
                <w:lang w:val="tr-TR"/>
              </w:rPr>
              <w:t>lmalıdır</w:t>
            </w:r>
            <w:r w:rsidRPr="00E65686">
              <w:rPr>
                <w:sz w:val="18"/>
                <w:szCs w:val="18"/>
                <w:lang w:val="tr-TR"/>
              </w:rPr>
              <w:t>.</w:t>
            </w:r>
          </w:p>
          <w:p w14:paraId="31746EA2"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Mümkün olduğunda gürültüyü en aza indiren teknolojiler kullanın. Örnekler arasında inşaat ekipmanlarında gürültü bariyerleri ve susturucular sayılabilir.</w:t>
            </w:r>
          </w:p>
          <w:p w14:paraId="5AC50575" w14:textId="6E14EB0A"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Işıkları, komşu hassas habitatlardan uzağa yöneltin. Işık sızıntısını azaltmak ve çalılar ve ormanlık habitatlar gibi komşu hassas habitatlarda ışık artışını önlemek için yönlü aydınlatma kullanı</w:t>
            </w:r>
            <w:r w:rsidR="00C37A85" w:rsidRPr="00E65686">
              <w:rPr>
                <w:sz w:val="18"/>
                <w:szCs w:val="18"/>
                <w:lang w:val="tr-TR"/>
              </w:rPr>
              <w:t>lmalıdır</w:t>
            </w:r>
            <w:r w:rsidRPr="00E65686">
              <w:rPr>
                <w:sz w:val="18"/>
                <w:szCs w:val="18"/>
                <w:lang w:val="tr-TR"/>
              </w:rPr>
              <w:t>.</w:t>
            </w:r>
          </w:p>
          <w:p w14:paraId="536F33B7" w14:textId="59CC6779"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Mümkün olduğunda düşük yoğunluklu ışıklar kullanı</w:t>
            </w:r>
            <w:r w:rsidR="00C37A85" w:rsidRPr="00E65686">
              <w:rPr>
                <w:sz w:val="18"/>
                <w:szCs w:val="18"/>
                <w:lang w:val="tr-TR"/>
              </w:rPr>
              <w:t>lmalıdır</w:t>
            </w:r>
            <w:r w:rsidRPr="00E65686">
              <w:rPr>
                <w:sz w:val="18"/>
                <w:szCs w:val="18"/>
                <w:lang w:val="tr-TR"/>
              </w:rPr>
              <w:t>.</w:t>
            </w:r>
          </w:p>
          <w:p w14:paraId="6C1FE7FE" w14:textId="48968C76"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İnşaat işçilerinin avlanma, tuzak kurma, balık tutma ve vahşi hayvanları rahatsız etme gibi davranışlarını yasaklayarak iyi davranışları teşvik edi</w:t>
            </w:r>
            <w:r w:rsidR="00C37A85" w:rsidRPr="00E65686">
              <w:rPr>
                <w:sz w:val="18"/>
                <w:szCs w:val="18"/>
                <w:lang w:val="tr-TR"/>
              </w:rPr>
              <w:t>lmelidir</w:t>
            </w:r>
            <w:r w:rsidRPr="00E65686">
              <w:rPr>
                <w:sz w:val="18"/>
                <w:szCs w:val="18"/>
                <w:lang w:val="tr-TR"/>
              </w:rPr>
              <w:t>.</w:t>
            </w:r>
          </w:p>
          <w:p w14:paraId="1F13E66C" w14:textId="06AFE730"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Titreşim genliğini ve gürültüyü azaltmak için düşük yoğunluklu, küçük yüklemeli, kontrollü patlatma kullanı</w:t>
            </w:r>
            <w:r w:rsidR="00C37A85" w:rsidRPr="00E65686">
              <w:rPr>
                <w:sz w:val="18"/>
                <w:szCs w:val="18"/>
                <w:lang w:val="tr-TR"/>
              </w:rPr>
              <w:t>lmalıdır</w:t>
            </w:r>
            <w:r w:rsidRPr="00E65686">
              <w:rPr>
                <w:sz w:val="18"/>
                <w:szCs w:val="18"/>
                <w:lang w:val="tr-TR"/>
              </w:rPr>
              <w:t>.</w:t>
            </w:r>
          </w:p>
          <w:p w14:paraId="597B8D7B" w14:textId="6EE03DB5"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Patlatma sırasında (gerekirse) birden fazla eşzamanlı patlamadan kaçının. Toplam enerji salınımını azaltmak için yükleri kademeli olarak patlatı</w:t>
            </w:r>
            <w:r w:rsidR="00C37A85" w:rsidRPr="00E65686">
              <w:rPr>
                <w:sz w:val="18"/>
                <w:szCs w:val="18"/>
                <w:lang w:val="tr-TR"/>
              </w:rPr>
              <w:t>lmalıdır</w:t>
            </w:r>
            <w:r w:rsidRPr="00E65686">
              <w:rPr>
                <w:sz w:val="18"/>
                <w:szCs w:val="18"/>
                <w:lang w:val="tr-TR"/>
              </w:rPr>
              <w:t>.</w:t>
            </w:r>
          </w:p>
          <w:p w14:paraId="73EF9620" w14:textId="0E7589FB"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Çalışma alanlarından, vahşi hayvanları bu alanlara çekebilecek atık ürünleri ve çöpleri toplayın ve uzaklaştır</w:t>
            </w:r>
            <w:r w:rsidR="00C37A85" w:rsidRPr="00E65686">
              <w:rPr>
                <w:sz w:val="18"/>
                <w:szCs w:val="18"/>
                <w:lang w:val="tr-TR"/>
              </w:rPr>
              <w:t>ılmalıdır</w:t>
            </w:r>
            <w:r w:rsidRPr="00E65686">
              <w:rPr>
                <w:sz w:val="18"/>
                <w:szCs w:val="18"/>
                <w:lang w:val="tr-TR"/>
              </w:rPr>
              <w:t>.</w:t>
            </w:r>
          </w:p>
          <w:p w14:paraId="77171E9B" w14:textId="77777777" w:rsidR="00E93121" w:rsidRPr="00E65686" w:rsidRDefault="00E93121" w:rsidP="00E93121">
            <w:p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rFonts w:eastAsia="SimSun" w:cs="Arial"/>
                <w:b/>
                <w:bCs/>
                <w:sz w:val="18"/>
                <w:szCs w:val="18"/>
                <w:lang w:val="tr-TR"/>
              </w:rPr>
              <w:t xml:space="preserve">Fauna ile Araç Çarpışmaları </w:t>
            </w:r>
          </w:p>
          <w:p w14:paraId="661EED17" w14:textId="73C88B80"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Şantiyede inşaat araçları ve şantiyeye giren araçların hızı sınırla</w:t>
            </w:r>
            <w:r w:rsidR="00C37A85" w:rsidRPr="00E65686">
              <w:rPr>
                <w:sz w:val="18"/>
                <w:szCs w:val="18"/>
                <w:lang w:val="tr-TR"/>
              </w:rPr>
              <w:t>nmalıdır</w:t>
            </w:r>
            <w:r w:rsidRPr="00E65686">
              <w:rPr>
                <w:sz w:val="18"/>
                <w:szCs w:val="18"/>
                <w:lang w:val="tr-TR"/>
              </w:rPr>
              <w:t xml:space="preserve"> (hız sınırını 30 km/saat'in altında belirleyin).</w:t>
            </w:r>
          </w:p>
          <w:p w14:paraId="4B7A7AD9" w14:textId="0EFD5EDF"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Gerekirse, araçlar için hız tümsekleri gibi sakinleştirici önlemler alın</w:t>
            </w:r>
            <w:r w:rsidR="00C37A85" w:rsidRPr="00E65686">
              <w:rPr>
                <w:sz w:val="18"/>
                <w:szCs w:val="18"/>
                <w:lang w:val="tr-TR"/>
              </w:rPr>
              <w:t>malıdır</w:t>
            </w:r>
            <w:r w:rsidRPr="00E65686">
              <w:rPr>
                <w:sz w:val="18"/>
                <w:szCs w:val="18"/>
                <w:lang w:val="tr-TR"/>
              </w:rPr>
              <w:t>.</w:t>
            </w:r>
          </w:p>
          <w:p w14:paraId="34C7BB76" w14:textId="67C094AB"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Uygun durumlarda, sürücüleri potansiyel hayvan geçitlerine karşı uyarmak için yollar boyunca uyarı işaretleri yerleştiri</w:t>
            </w:r>
            <w:r w:rsidR="00C37A85" w:rsidRPr="00E65686">
              <w:rPr>
                <w:sz w:val="18"/>
                <w:szCs w:val="18"/>
                <w:lang w:val="tr-TR"/>
              </w:rPr>
              <w:t>lmelidir</w:t>
            </w:r>
            <w:r w:rsidRPr="00E65686">
              <w:rPr>
                <w:sz w:val="18"/>
                <w:szCs w:val="18"/>
                <w:lang w:val="tr-TR"/>
              </w:rPr>
              <w:t>.</w:t>
            </w:r>
          </w:p>
          <w:p w14:paraId="6D6F7588" w14:textId="608B8043"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Şantiyeye gelen ve şantiyeden ayrılan araçların sayısına uygun sınırlamalar geti</w:t>
            </w:r>
            <w:r w:rsidR="00C37A85" w:rsidRPr="00E65686">
              <w:rPr>
                <w:sz w:val="18"/>
                <w:szCs w:val="18"/>
                <w:lang w:val="tr-TR"/>
              </w:rPr>
              <w:t>rilmelidir</w:t>
            </w:r>
            <w:r w:rsidRPr="00E65686">
              <w:rPr>
                <w:sz w:val="18"/>
                <w:szCs w:val="18"/>
                <w:lang w:val="tr-TR"/>
              </w:rPr>
              <w:t>.</w:t>
            </w:r>
          </w:p>
          <w:p w14:paraId="67FCD02D" w14:textId="1A33AC61"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Araçların yalnızca izin verilen erişim yollarını kullanmasını sağla</w:t>
            </w:r>
            <w:r w:rsidR="00C37A85" w:rsidRPr="00E65686">
              <w:rPr>
                <w:sz w:val="18"/>
                <w:szCs w:val="18"/>
                <w:lang w:val="tr-TR"/>
              </w:rPr>
              <w:t>nmalıdır</w:t>
            </w:r>
            <w:r w:rsidRPr="00E65686">
              <w:rPr>
                <w:sz w:val="18"/>
                <w:szCs w:val="18"/>
                <w:lang w:val="tr-TR"/>
              </w:rPr>
              <w:t>.</w:t>
            </w:r>
          </w:p>
          <w:p w14:paraId="68CB2C3B" w14:textId="584E90C2"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İşçi/personel ve araçların erişimini yalnızca izin verilen inşaat sahasına sınırla</w:t>
            </w:r>
            <w:r w:rsidR="00C37A85" w:rsidRPr="00E65686">
              <w:rPr>
                <w:sz w:val="18"/>
                <w:szCs w:val="18"/>
                <w:lang w:val="tr-TR"/>
              </w:rPr>
              <w:t>nmalıdır</w:t>
            </w:r>
            <w:r w:rsidRPr="00E65686">
              <w:rPr>
                <w:sz w:val="18"/>
                <w:szCs w:val="18"/>
                <w:lang w:val="tr-TR"/>
              </w:rPr>
              <w:t>.</w:t>
            </w:r>
          </w:p>
          <w:p w14:paraId="556CC420"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Mümkün olduğunda, görüşün iyi olduğu ve hayvanların araçlarla çarpışma riskinin daha kolay önlenebileceği gündüz saatlerinde faaliyetleri sınırlayın. Bunun mümkün olmadığı durumlarda, sürücü farkındalık eğitimi ve iç yollarda hız sınırlarının düşürülmesi önlemleri alınacaktır.</w:t>
            </w:r>
          </w:p>
          <w:p w14:paraId="48ACE0A8"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Yaralanma/ölümle sonuçlanan yaban hayatı ile çarpışma riskini azaltmak için, yer kuşlarının üreme mevsiminde inşaat çalışmalarının sınırlandırılması önerilmektedir.</w:t>
            </w:r>
          </w:p>
          <w:p w14:paraId="2C534222"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Yerde üreyen kuşlar üzerindeki etkileri önlemek için yaygın olarak kullanılan bir başka önlem, öncelikle bu kuşların ilgili alanlarda üremesini engellemektir. Üreme dönemi başlamadan önce, rüzgarda hareket eden direklere/sopalara bağlanan renkli şeritler gibi uygun görsel caydırıcılar kullanılarak yerde üreyen kuşlar korkutulabilir.</w:t>
            </w:r>
          </w:p>
          <w:p w14:paraId="6F48DBCF"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Yaban hayatının inşaat alanına girmesini önlemek için, hendeklerin, siperlerin ve boruların geceleri geçici olarak çitle çevrilmesi ve kapatılması sağlanmalıdır.</w:t>
            </w:r>
          </w:p>
          <w:p w14:paraId="59258664"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Herhangi bir kazı çalışması gece boyunca açık bırakılmamalıdır, aksi takdirde güvenli bir şekilde kapatılmalı veya sıkışıp kalabilecek hayvanlar için tahta levha veya toprak rampa gibi bir kaçış yolu sağlanmalıdır.</w:t>
            </w:r>
          </w:p>
          <w:p w14:paraId="0FA17D47"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Her sabah ve açık kazıların/siperlerin doldurulmasından hemen önce, tüm açık kazılarda hayvan olup olmadığı kontrol edilmelidir.</w:t>
            </w:r>
          </w:p>
          <w:p w14:paraId="414FC331"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Devrilmiş ağaçlar, çürümüş kütükler, çalı yığınları, taş yığınları ve yaprak döküntüleri gibi örtü nesnelerini, hayvanların faaliyetleri açısından kontrol edilene kadar rahatsız etmekten veya kaldırmaktan kaçının; bunlar daha sonra kaldırılabilir ve inşaat alanı dışındaki benzer uygun bitişik habitatlara taşınabilir.</w:t>
            </w:r>
          </w:p>
          <w:p w14:paraId="2C0003B2"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Yaralı hayvanlar, mümkün olan en kısa sürede tedavi için yerel bir veterinere dikkatli ama verimli bir şekilde nakledilmelidir.</w:t>
            </w:r>
          </w:p>
          <w:p w14:paraId="20711CDC"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Arazide tespit edilen Akdeniz dikenli kaplumbağası (Testudo graeca) gözlemlenirse, başka bir yere taşınması önerilir. Ayrıca, bu tür inşaat alanında tespit edilirse, inşaat alanı dışındaki uygun doğal yaşam alanına yönlendirilmelidir.</w:t>
            </w:r>
          </w:p>
          <w:p w14:paraId="111CEF57" w14:textId="474C0A18"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1E2BD37F">
              <w:rPr>
                <w:sz w:val="18"/>
                <w:szCs w:val="18"/>
                <w:lang w:val="tr-TR"/>
              </w:rPr>
              <w:t xml:space="preserve">Yaban hayatı türlerinin ölüm oranını en aza indirmek için, fauna türlerini belirlemek ve potansiyel olarak başka yerlere nakletmek amacıyla biyolojik araştırmalar (inşaat öncesi araştırmalar) yapılması önerilmektedir. Bu araştırmalar, geçici ve kalıcı tesislerin kurulacağı alanlarda, inşaatın başlamasından en geç bir hafta (7 gün) önce, uzman bir yaban hayatı ekoloğu tarafından yürütülecektir. Araştırma, inşaat </w:t>
            </w:r>
            <w:r w:rsidRPr="1E2BD37F">
              <w:rPr>
                <w:sz w:val="18"/>
                <w:szCs w:val="18"/>
                <w:lang w:val="tr-TR"/>
              </w:rPr>
              <w:lastRenderedPageBreak/>
              <w:t xml:space="preserve">başlamadan önce hareket edemeyebilecek memeliler ve sürüngenler gibi hareket kabiliyeti sınırlı fauna türlerine odaklanacaktır. Bu türlerden herhangi biri bulunursa, ekolojist tarafından yakalanacak ve </w:t>
            </w:r>
            <w:r w:rsidR="7D3ECCC3" w:rsidRPr="1E2BD37F">
              <w:rPr>
                <w:sz w:val="18"/>
                <w:szCs w:val="18"/>
                <w:lang w:val="tr-TR"/>
              </w:rPr>
              <w:t xml:space="preserve">Etki </w:t>
            </w:r>
            <w:r w:rsidRPr="1E2BD37F">
              <w:rPr>
                <w:sz w:val="18"/>
                <w:szCs w:val="18"/>
                <w:lang w:val="tr-TR"/>
              </w:rPr>
              <w:t>Alanı (</w:t>
            </w:r>
            <w:r w:rsidR="45D0FEB0" w:rsidRPr="1E2BD37F">
              <w:rPr>
                <w:sz w:val="18"/>
                <w:szCs w:val="18"/>
                <w:lang w:val="tr-TR"/>
              </w:rPr>
              <w:t>EA</w:t>
            </w:r>
            <w:r w:rsidRPr="1E2BD37F">
              <w:rPr>
                <w:sz w:val="18"/>
                <w:szCs w:val="18"/>
                <w:lang w:val="tr-TR"/>
              </w:rPr>
              <w:t>) içinde bozulmamış ancak benzer yerlere taşınacaktır.</w:t>
            </w:r>
          </w:p>
          <w:p w14:paraId="20DDD23D"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Sürüngenler yakalanacak ve yakalandıkları yerden daha küçük olmayan, benzer habitat özelliklerine ve av kaynaklarına sahip, inşaat aşamasında inşaat alanından uzakta bulunan uygun bir alana nakledilecektir.</w:t>
            </w:r>
          </w:p>
          <w:p w14:paraId="78D72501" w14:textId="4D9B6502" w:rsidR="00AA7012" w:rsidRPr="00E65686" w:rsidRDefault="00691FE5" w:rsidP="002F40BF">
            <w:pPr>
              <w:spacing w:after="120"/>
              <w:contextualSpacing/>
              <w:cnfStyle w:val="000000000000" w:firstRow="0" w:lastRow="0" w:firstColumn="0" w:lastColumn="0" w:oddVBand="0" w:evenVBand="0" w:oddHBand="0" w:evenHBand="0" w:firstRowFirstColumn="0" w:firstRowLastColumn="0" w:lastRowFirstColumn="0" w:lastRowLastColumn="0"/>
              <w:rPr>
                <w:rFonts w:eastAsia="SimSun" w:cs="Arial"/>
                <w:b/>
                <w:bCs/>
                <w:sz w:val="18"/>
                <w:szCs w:val="18"/>
                <w:lang w:val="tr-TR"/>
              </w:rPr>
            </w:pPr>
            <w:r w:rsidRPr="00E65686">
              <w:rPr>
                <w:rFonts w:eastAsia="SimSun" w:cs="Arial"/>
                <w:b/>
                <w:bCs/>
                <w:sz w:val="18"/>
                <w:szCs w:val="18"/>
                <w:lang w:val="tr-TR"/>
              </w:rPr>
              <w:t>Fauna türlerinin hareketine engel teşkil eden bariyerlerin oluşması</w:t>
            </w:r>
          </w:p>
          <w:p w14:paraId="70B39610"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Türlerin hareketini engelleyebilecek geçirimsiz çitler yerleştirilmemelidir.</w:t>
            </w:r>
          </w:p>
          <w:p w14:paraId="3490EA03"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Bu, sürüngenlerin/küçük memelilerin inşaat alanlarına erişimini önlemek için önerilen tür bariyerlerini hariç tutar.</w:t>
            </w:r>
          </w:p>
          <w:p w14:paraId="366E34DB"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Geçici kazılar, çitler veya toprak ve malzeme yığınları, inşaat tamamlandıktan sonra sahadan kaldırılmalıdır.</w:t>
            </w:r>
          </w:p>
          <w:p w14:paraId="1E16A00B" w14:textId="580E7CF9"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İnşaatın yapıldığı yerde, inşaat öncesinde çalışılacak alanları kontrol etmek ve inşaat sahasında bulunan yaban hayatı hayvanlarını kaldırmak veya bitişik doğal habitatlara güvenli bir şekilde götürmek için (bu hayvanların inşaat sahasından kendi başlarına güvenli bir şekilde çıkamayacakları durumlarda) yaban hayatı güdüm protokolü hazırlanmalı ve uygulanmalıdır. Hayvanlar yakala</w:t>
            </w:r>
            <w:r w:rsidR="0020277B">
              <w:rPr>
                <w:sz w:val="18"/>
                <w:szCs w:val="18"/>
                <w:lang w:val="tr-TR"/>
              </w:rPr>
              <w:t>nı</w:t>
            </w:r>
            <w:r w:rsidRPr="00E65686">
              <w:rPr>
                <w:sz w:val="18"/>
                <w:szCs w:val="18"/>
                <w:lang w:val="tr-TR"/>
              </w:rPr>
              <w:t>rken/taşı</w:t>
            </w:r>
            <w:r w:rsidR="0020277B">
              <w:rPr>
                <w:sz w:val="18"/>
                <w:szCs w:val="18"/>
                <w:lang w:val="tr-TR"/>
              </w:rPr>
              <w:t>nı</w:t>
            </w:r>
            <w:r w:rsidRPr="00E65686">
              <w:rPr>
                <w:sz w:val="18"/>
                <w:szCs w:val="18"/>
                <w:lang w:val="tr-TR"/>
              </w:rPr>
              <w:t>rken, büyük hayvanlar havlu veya battaniye ile örtü</w:t>
            </w:r>
            <w:r w:rsidR="0020277B">
              <w:rPr>
                <w:sz w:val="18"/>
                <w:szCs w:val="18"/>
                <w:lang w:val="tr-TR"/>
              </w:rPr>
              <w:t>lmeli</w:t>
            </w:r>
            <w:r w:rsidRPr="00E65686">
              <w:rPr>
                <w:sz w:val="18"/>
                <w:szCs w:val="18"/>
                <w:lang w:val="tr-TR"/>
              </w:rPr>
              <w:t xml:space="preserve"> ve karton kutuya ve/veya çuval bezi torbaya koyu</w:t>
            </w:r>
            <w:r w:rsidR="0020277B">
              <w:rPr>
                <w:sz w:val="18"/>
                <w:szCs w:val="18"/>
                <w:lang w:val="tr-TR"/>
              </w:rPr>
              <w:t>lmalı</w:t>
            </w:r>
            <w:r w:rsidRPr="00E65686">
              <w:rPr>
                <w:sz w:val="18"/>
                <w:szCs w:val="18"/>
                <w:lang w:val="tr-TR"/>
              </w:rPr>
              <w:t>, küçük hayvanla</w:t>
            </w:r>
            <w:r w:rsidR="0020277B">
              <w:rPr>
                <w:sz w:val="18"/>
                <w:szCs w:val="18"/>
                <w:lang w:val="tr-TR"/>
              </w:rPr>
              <w:t>r</w:t>
            </w:r>
            <w:r w:rsidRPr="00E65686">
              <w:rPr>
                <w:sz w:val="18"/>
                <w:szCs w:val="18"/>
                <w:lang w:val="tr-TR"/>
              </w:rPr>
              <w:t xml:space="preserve"> ise üstü bağlanmış pamuklu torbaya koyu</w:t>
            </w:r>
            <w:r w:rsidR="0020277B">
              <w:rPr>
                <w:sz w:val="18"/>
                <w:szCs w:val="18"/>
                <w:lang w:val="tr-TR"/>
              </w:rPr>
              <w:t>lmalıdır</w:t>
            </w:r>
            <w:r w:rsidRPr="00E65686">
              <w:rPr>
                <w:sz w:val="18"/>
                <w:szCs w:val="18"/>
                <w:lang w:val="tr-TR"/>
              </w:rPr>
              <w:t>.</w:t>
            </w:r>
          </w:p>
          <w:p w14:paraId="249049CB"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İnşaat alanlarında bulunan ve inşaat alanından kendi başlarına çıkamayan vahşi hayvanların güdülmesi için protokoller geliştirilmelidir. Tehlikeli veya zehirli/zararlı olduğu düşünülen türler, profesyoneller tarafından ele alınmalıdır.</w:t>
            </w:r>
          </w:p>
          <w:p w14:paraId="4E6BAFAF" w14:textId="7BE9EF49" w:rsidR="00AA7012" w:rsidRPr="00E65686" w:rsidRDefault="00AA7012" w:rsidP="002F40BF">
            <w:pPr>
              <w:spacing w:after="120"/>
              <w:contextualSpacing/>
              <w:cnfStyle w:val="000000000000" w:firstRow="0" w:lastRow="0" w:firstColumn="0" w:lastColumn="0" w:oddVBand="0" w:evenVBand="0" w:oddHBand="0" w:evenHBand="0" w:firstRowFirstColumn="0" w:firstRowLastColumn="0" w:lastRowFirstColumn="0" w:lastRowLastColumn="0"/>
              <w:rPr>
                <w:rFonts w:eastAsia="SimSun" w:cs="Arial"/>
                <w:b/>
                <w:bCs/>
                <w:sz w:val="18"/>
                <w:szCs w:val="18"/>
                <w:lang w:val="tr-TR"/>
              </w:rPr>
            </w:pPr>
            <w:r w:rsidRPr="00E65686">
              <w:rPr>
                <w:rFonts w:eastAsia="SimSun" w:cs="Arial"/>
                <w:b/>
                <w:bCs/>
                <w:sz w:val="18"/>
                <w:szCs w:val="18"/>
                <w:lang w:val="tr-TR"/>
              </w:rPr>
              <w:t>Üreyen Kuş Türlerinin Rahatsız Edilmesi/</w:t>
            </w:r>
            <w:r w:rsidR="00DB5A9E" w:rsidRPr="00627730">
              <w:rPr>
                <w:lang w:val="tr-TR"/>
              </w:rPr>
              <w:t xml:space="preserve"> </w:t>
            </w:r>
            <w:r w:rsidR="00DB5A9E" w:rsidRPr="00E65686">
              <w:rPr>
                <w:rFonts w:eastAsia="SimSun" w:cs="Arial"/>
                <w:b/>
                <w:bCs/>
                <w:sz w:val="18"/>
                <w:szCs w:val="18"/>
                <w:lang w:val="tr-TR"/>
              </w:rPr>
              <w:t>Yer Değiştirmesi</w:t>
            </w:r>
          </w:p>
          <w:p w14:paraId="143FBC98" w14:textId="77777777" w:rsidR="00AA7012" w:rsidRPr="00E65686" w:rsidRDefault="00AA7012" w:rsidP="002F40BF">
            <w:pPr>
              <w:spacing w:before="60" w:after="60"/>
              <w:ind w:left="397" w:hanging="397"/>
              <w:cnfStyle w:val="000000000000" w:firstRow="0" w:lastRow="0" w:firstColumn="0" w:lastColumn="0" w:oddVBand="0" w:evenVBand="0" w:oddHBand="0" w:evenHBand="0" w:firstRowFirstColumn="0" w:firstRowLastColumn="0" w:lastRowFirstColumn="0" w:lastRowLastColumn="0"/>
              <w:rPr>
                <w:i/>
                <w:iCs/>
                <w:sz w:val="18"/>
                <w:szCs w:val="18"/>
                <w:lang w:val="tr-TR"/>
              </w:rPr>
            </w:pPr>
            <w:r w:rsidRPr="00E65686">
              <w:rPr>
                <w:i/>
                <w:iCs/>
                <w:sz w:val="18"/>
                <w:szCs w:val="18"/>
                <w:lang w:val="tr-TR"/>
              </w:rPr>
              <w:t>Üreyen Kuşlar:</w:t>
            </w:r>
          </w:p>
          <w:p w14:paraId="6C32DBE6" w14:textId="04CFAB7D"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Üreyen/yuvalayan kuşlar (aktif yuvaların bulunduğu şantiyede yuvaladığı tespit edilenler) için uygun önleyici/koruyucu tampon bölgeler düşünülmelidir. En az 200 m'lik bir tampon mesafesi önerilir (Tolvanen et al., 2023 ve NatureScot, 2022 ile uyumlu).</w:t>
            </w:r>
          </w:p>
          <w:p w14:paraId="762AE7BC" w14:textId="5866E180"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Mümkünse, ana kuş üreme mevsimi boyunca (türlerin üreme mevsimi genellikle ilkbahar aylarından yaz başlarına, Nisan'dan Haziran'a kadar sürer) saha temizliğinden kaçının.  Dikkate alınması gereken olası üreyen kuşlar için etki açıklamasını incel</w:t>
            </w:r>
            <w:r w:rsidR="00821BC3" w:rsidRPr="00E65686">
              <w:rPr>
                <w:sz w:val="18"/>
                <w:szCs w:val="18"/>
                <w:lang w:val="tr-TR"/>
              </w:rPr>
              <w:t>enmelidir</w:t>
            </w:r>
            <w:r w:rsidRPr="00E65686">
              <w:rPr>
                <w:sz w:val="18"/>
                <w:szCs w:val="18"/>
                <w:lang w:val="tr-TR"/>
              </w:rPr>
              <w:t>.</w:t>
            </w:r>
          </w:p>
          <w:p w14:paraId="670907C3"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Mümkün olmadığı durumlarda, "Ekolojik İşler Sorumlusu" (ECoW), müteahhitlerin önemli geliştirme aşamalarını tamamlayabilmeleri için inşaat faaliyetleri başlamadan önce sahaya ekolojik gerekliliklerin teslimine ilişkin çevre belgelerini hazırlayacaktır. ECoW, sahadaki inşaat faaliyetlerinin ilgili yasalar ve Proje taahhütlerine uygun olarak gerçekleştirilmesini izleyecektir.</w:t>
            </w:r>
          </w:p>
          <w:p w14:paraId="607BB667" w14:textId="12E18B32"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Bitki örtüsünün temizlenmesinin olası yer ve ağaç yuvalayan kuşlar üzerindeki etkilerini en aza indirmek için çalışma alanlarını çitlerle çevirin ve/veya sınırlarını belirle</w:t>
            </w:r>
            <w:r w:rsidR="00821BC3" w:rsidRPr="00E65686">
              <w:rPr>
                <w:sz w:val="18"/>
                <w:szCs w:val="18"/>
                <w:lang w:val="tr-TR"/>
              </w:rPr>
              <w:t>nmelidir</w:t>
            </w:r>
            <w:r w:rsidRPr="00E65686">
              <w:rPr>
                <w:sz w:val="18"/>
                <w:szCs w:val="18"/>
                <w:lang w:val="tr-TR"/>
              </w:rPr>
              <w:t>.</w:t>
            </w:r>
          </w:p>
          <w:p w14:paraId="05118336" w14:textId="0DC79AF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 xml:space="preserve">Ana kuş yuvalama mevsiminde, açık alanlarda ve geçici tesis ve yapılarda aktif yuvaların oluşmasını </w:t>
            </w:r>
            <w:r w:rsidR="00752790" w:rsidRPr="00E65686">
              <w:rPr>
                <w:sz w:val="18"/>
                <w:szCs w:val="18"/>
                <w:lang w:val="tr-TR"/>
              </w:rPr>
              <w:t xml:space="preserve">önlemek </w:t>
            </w:r>
            <w:r w:rsidRPr="00E65686">
              <w:rPr>
                <w:sz w:val="18"/>
                <w:szCs w:val="18"/>
                <w:lang w:val="tr-TR"/>
              </w:rPr>
              <w:t>için, açıklıkları ve havalandırma deliklerini kapatın ve çalıştırmadan önce ekipmanı kontrol edi</w:t>
            </w:r>
            <w:r w:rsidR="00821BC3" w:rsidRPr="00E65686">
              <w:rPr>
                <w:sz w:val="18"/>
                <w:szCs w:val="18"/>
                <w:lang w:val="tr-TR"/>
              </w:rPr>
              <w:t>lmelidir</w:t>
            </w:r>
            <w:r w:rsidRPr="00E65686">
              <w:rPr>
                <w:sz w:val="18"/>
                <w:szCs w:val="18"/>
                <w:lang w:val="tr-TR"/>
              </w:rPr>
              <w:t>.</w:t>
            </w:r>
          </w:p>
          <w:p w14:paraId="0BE3506A"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Yaban hayatı avcılığı veya orman türlerinin toplanması gibi yasa dışı faaliyetler inşaat işçileriyle görüşülmeli ve bu tür faaliyetler, uygunsuz davranışlar için cezalar/para cezaları mekanizması uygulanarak yasaklanmalıdır.</w:t>
            </w:r>
          </w:p>
          <w:p w14:paraId="2A90A2EA" w14:textId="6C4C9A0B"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 xml:space="preserve">Hassas fauna türlerinin üreme/yuvalama mevsimlerinde (örneğin, kuşlar için Mart-Temmuz, sürüngenler ve amfibiler için ilkbahar ortaya çıkış dönemi) patlatma </w:t>
            </w:r>
            <w:r w:rsidR="00752790" w:rsidRPr="00E65686">
              <w:rPr>
                <w:sz w:val="18"/>
                <w:szCs w:val="18"/>
                <w:lang w:val="tr-TR"/>
              </w:rPr>
              <w:t>yapılmamalıdır</w:t>
            </w:r>
            <w:r w:rsidRPr="00E65686">
              <w:rPr>
                <w:sz w:val="18"/>
                <w:szCs w:val="18"/>
                <w:lang w:val="tr-TR"/>
              </w:rPr>
              <w:t>. Patlatma işlemleri, gececi ve alacakaranlık türlerinin daha az aktif olduğu öğle saatlerinde planlanmalıdır.</w:t>
            </w:r>
          </w:p>
          <w:p w14:paraId="36F2869A" w14:textId="7149E48B" w:rsidR="00636DB2" w:rsidRPr="00E65686" w:rsidRDefault="00636DB2" w:rsidP="00636DB2">
            <w:pPr>
              <w:pStyle w:val="Bullet"/>
              <w:ind w:left="397"/>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Kuş ve yarasa izleme faaliyetlerini içeren (uluslararası iyi uygulamalara uygun PCFM) bir Kuş Faunası Uyarlanabilir Yönetim Planı hazırla</w:t>
            </w:r>
            <w:r w:rsidR="00CF3601">
              <w:rPr>
                <w:sz w:val="18"/>
                <w:szCs w:val="18"/>
                <w:lang w:val="tr-TR"/>
              </w:rPr>
              <w:t>nmalı</w:t>
            </w:r>
            <w:r w:rsidRPr="00E65686">
              <w:rPr>
                <w:sz w:val="18"/>
                <w:szCs w:val="18"/>
                <w:lang w:val="tr-TR"/>
              </w:rPr>
              <w:t xml:space="preserve"> ve uygula</w:t>
            </w:r>
            <w:r w:rsidR="00CF3601">
              <w:rPr>
                <w:sz w:val="18"/>
                <w:szCs w:val="18"/>
                <w:lang w:val="tr-TR"/>
              </w:rPr>
              <w:t>nmalıdır</w:t>
            </w:r>
            <w:r w:rsidRPr="00E65686">
              <w:rPr>
                <w:sz w:val="18"/>
                <w:szCs w:val="18"/>
                <w:lang w:val="tr-TR"/>
              </w:rPr>
              <w:t>. Bu, ayrı bir plan şeklinde olabilir veya Enerjisa'nın bölgedeki diğer YEKA-2 rüzgar santrali projeleri için benimsenen yaklaşımı temel alabilir/uyarlayabilir. Bu yaklaşım şunları içerir:</w:t>
            </w:r>
          </w:p>
          <w:p w14:paraId="11228C81" w14:textId="77777777" w:rsidR="00636DB2" w:rsidRPr="00E65686" w:rsidRDefault="00636DB2" w:rsidP="00636DB2">
            <w:pPr>
              <w:pStyle w:val="BodyText"/>
              <w:spacing w:before="20" w:after="20" w:line="240" w:lineRule="auto"/>
              <w:ind w:left="942"/>
              <w:jc w:val="both"/>
              <w:cnfStyle w:val="000000000000" w:firstRow="0" w:lastRow="0" w:firstColumn="0" w:lastColumn="0" w:oddVBand="0" w:evenVBand="0" w:oddHBand="0" w:evenHBand="0" w:firstRowFirstColumn="0" w:firstRowLastColumn="0" w:lastRowFirstColumn="0" w:lastRowLastColumn="0"/>
              <w:rPr>
                <w:rFonts w:ascii="Verdana" w:hAnsi="Verdana"/>
                <w:sz w:val="18"/>
                <w:szCs w:val="18"/>
                <w:lang w:val="tr-TR"/>
              </w:rPr>
            </w:pPr>
            <w:r w:rsidRPr="00E65686">
              <w:rPr>
                <w:rFonts w:ascii="Verdana" w:hAnsi="Verdana"/>
                <w:sz w:val="18"/>
                <w:szCs w:val="18"/>
                <w:lang w:val="tr-TR"/>
              </w:rPr>
              <w:t>1. Azaltıcı önlemlerin etkinliğinin izlenmesini içeren kuşlar ve yarasalar için PCFM Protokolü</w:t>
            </w:r>
          </w:p>
          <w:p w14:paraId="7574DA12" w14:textId="77777777" w:rsidR="00636DB2" w:rsidRPr="00E65686" w:rsidRDefault="00636DB2" w:rsidP="00636DB2">
            <w:pPr>
              <w:pStyle w:val="BodyText"/>
              <w:spacing w:before="20" w:after="20" w:line="240" w:lineRule="auto"/>
              <w:ind w:left="942"/>
              <w:jc w:val="both"/>
              <w:cnfStyle w:val="000000000000" w:firstRow="0" w:lastRow="0" w:firstColumn="0" w:lastColumn="0" w:oddVBand="0" w:evenVBand="0" w:oddHBand="0" w:evenHBand="0" w:firstRowFirstColumn="0" w:firstRowLastColumn="0" w:lastRowFirstColumn="0" w:lastRowLastColumn="0"/>
              <w:rPr>
                <w:rFonts w:ascii="Verdana" w:hAnsi="Verdana"/>
                <w:sz w:val="18"/>
                <w:szCs w:val="18"/>
                <w:lang w:val="tr-TR"/>
              </w:rPr>
            </w:pPr>
            <w:r w:rsidRPr="00E65686">
              <w:rPr>
                <w:rFonts w:ascii="Verdana" w:hAnsi="Verdana"/>
                <w:sz w:val="18"/>
                <w:szCs w:val="18"/>
                <w:lang w:val="tr-TR"/>
              </w:rPr>
              <w:t>2. Talep üzerine türbin kapatma (SDOD) / Kısıtlama Protokolü</w:t>
            </w:r>
          </w:p>
          <w:p w14:paraId="1EDEE0FF" w14:textId="77777777" w:rsidR="00636DB2" w:rsidRPr="00E65686" w:rsidRDefault="00636DB2" w:rsidP="00636DB2">
            <w:pPr>
              <w:pStyle w:val="BodyText"/>
              <w:spacing w:before="20" w:after="20" w:line="240" w:lineRule="auto"/>
              <w:ind w:left="942"/>
              <w:jc w:val="both"/>
              <w:cnfStyle w:val="000000000000" w:firstRow="0" w:lastRow="0" w:firstColumn="0" w:lastColumn="0" w:oddVBand="0" w:evenVBand="0" w:oddHBand="0" w:evenHBand="0" w:firstRowFirstColumn="0" w:firstRowLastColumn="0" w:lastRowFirstColumn="0" w:lastRowLastColumn="0"/>
              <w:rPr>
                <w:rFonts w:ascii="Verdana" w:hAnsi="Verdana"/>
                <w:sz w:val="18"/>
                <w:szCs w:val="18"/>
                <w:lang w:val="tr-TR"/>
              </w:rPr>
            </w:pPr>
            <w:r w:rsidRPr="00E65686">
              <w:rPr>
                <w:rFonts w:ascii="Verdana" w:hAnsi="Verdana"/>
                <w:sz w:val="18"/>
                <w:szCs w:val="18"/>
                <w:lang w:val="tr-TR"/>
              </w:rPr>
              <w:t>3. Gerektiğinde Biyoçeşitlilik Eylem Planı (BAP)</w:t>
            </w:r>
          </w:p>
          <w:p w14:paraId="065B2A07" w14:textId="2E6ABEBB" w:rsidR="005F67DC" w:rsidRPr="00E65686" w:rsidRDefault="005F67DC" w:rsidP="00C707F7">
            <w:pPr>
              <w:pStyle w:val="Bullet"/>
              <w:ind w:left="397"/>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Enerji İletim Hattı (ETL) için tasarım ve operasyonel azaltma önlemleri, hat tasarımı ve inşaatı üzerinde nihai yetkiye sahip olan TEİAŞ ile koordineli olarak uygulanacaktır. Enerjisa, IUCN (2022) ve Raptor Protection Slovakia (2021) kılavuzlarına uygun olarak uygulanabilir azaltma önlemlerini tartışmak ve önermek üzere TEİAŞ ile erken danışma görüşmeleri gerçekleştirecektir.</w:t>
            </w:r>
          </w:p>
          <w:p w14:paraId="09C6AB86" w14:textId="77777777" w:rsidR="00AA7012" w:rsidRPr="00E65686" w:rsidRDefault="00AA7012" w:rsidP="002F40BF">
            <w:pPr>
              <w:spacing w:before="60" w:after="60"/>
              <w:cnfStyle w:val="000000000000" w:firstRow="0" w:lastRow="0" w:firstColumn="0" w:lastColumn="0" w:oddVBand="0" w:evenVBand="0" w:oddHBand="0" w:evenHBand="0" w:firstRowFirstColumn="0" w:firstRowLastColumn="0" w:lastRowFirstColumn="0" w:lastRowLastColumn="0"/>
              <w:rPr>
                <w:i/>
                <w:iCs/>
                <w:sz w:val="18"/>
                <w:szCs w:val="18"/>
                <w:lang w:val="tr-TR"/>
              </w:rPr>
            </w:pPr>
            <w:r w:rsidRPr="00E65686">
              <w:rPr>
                <w:i/>
                <w:iCs/>
                <w:sz w:val="18"/>
                <w:szCs w:val="18"/>
                <w:lang w:val="tr-TR"/>
              </w:rPr>
              <w:t>Yarasalar:</w:t>
            </w:r>
          </w:p>
          <w:p w14:paraId="25AEF638" w14:textId="17B730DC"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 xml:space="preserve">Yarasaları en aktif oldukları hassas dönemlerden kaçınmak için gece faaliyetlerine ilişkin inşaat programları </w:t>
            </w:r>
            <w:r w:rsidR="00752790" w:rsidRPr="00E65686">
              <w:rPr>
                <w:sz w:val="18"/>
                <w:szCs w:val="18"/>
                <w:lang w:val="tr-TR"/>
              </w:rPr>
              <w:t>ayarlanacaktır</w:t>
            </w:r>
            <w:r w:rsidRPr="00E65686">
              <w:rPr>
                <w:sz w:val="18"/>
                <w:szCs w:val="18"/>
                <w:lang w:val="tr-TR"/>
              </w:rPr>
              <w:t>. Faaliyetler mümkün olduğunca gündüz saatleriyle sınırlandırılacaktır.</w:t>
            </w:r>
          </w:p>
          <w:p w14:paraId="65068BC1" w14:textId="134173D6"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Yarasa türlerini korumak için, alacakaranlıktan şafağa kadar olan dönemde gece inşaat çalışmalarının yoğunluğunun azaltılması gerekli görülmektedir (yarasa türlerini korumak için, bölgede yarasaların en aktif olduğu dönem olarak kabul edilen ve temel izleme sonuçlarına dayalı olarak 3 aylık yaz dönemi olan Haziran-Ağustos ayları arasında, alacakaranlıktan şafağa kadar olan dönemde gece inşaat çalışmalarının yoğunluğunun azaltılması gerekli görülmektedir).</w:t>
            </w:r>
          </w:p>
          <w:p w14:paraId="3BA44FB9" w14:textId="77777777" w:rsidR="00AA7012" w:rsidRPr="00E65686" w:rsidRDefault="00AA7012" w:rsidP="00636DB2">
            <w:pPr>
              <w:pStyle w:val="Bullet"/>
              <w:ind w:left="397"/>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lastRenderedPageBreak/>
              <w:t xml:space="preserve">Kısıtlamanın mümkün olmadığı gece faaliyetleri için, yönlü kapaklar kullanarak inşaat alanlarının dışına ışık sızmasını önlemek, ışığı komşu doğal habitatlardan uzaklaştırmak gibi rahatsızlığı en aza indirecek uygun aydınlatma protokolleri </w:t>
            </w:r>
            <w:r w:rsidR="00752790" w:rsidRPr="00E65686">
              <w:rPr>
                <w:sz w:val="18"/>
                <w:szCs w:val="18"/>
                <w:lang w:val="tr-TR"/>
              </w:rPr>
              <w:t>uygulanacaktır</w:t>
            </w:r>
            <w:r w:rsidRPr="00E65686">
              <w:rPr>
                <w:sz w:val="18"/>
                <w:szCs w:val="18"/>
                <w:lang w:val="tr-TR"/>
              </w:rPr>
              <w:t>.</w:t>
            </w:r>
          </w:p>
          <w:p w14:paraId="60F1B74D" w14:textId="2E13D17C" w:rsidR="00AA7012" w:rsidRPr="00E65686" w:rsidRDefault="0092731B"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lang w:val="tr-TR"/>
              </w:rPr>
            </w:pPr>
            <w:r w:rsidRPr="00E65686">
              <w:rPr>
                <w:sz w:val="18"/>
                <w:szCs w:val="18"/>
                <w:lang w:val="tr-TR"/>
              </w:rPr>
              <w:t>Türbin devreye girme hızlarının ayarlanması, kuşlar ve yarasalar için İnşaat Sonrası Ölüm İzleme (PCFM) programının sonuçlarına göre tetiklenen, uyarlanabilir bir operasyonel azaltma önlemi olarak uygulanacaktır.</w:t>
            </w:r>
          </w:p>
        </w:tc>
      </w:tr>
      <w:tr w:rsidR="00AA7012" w:rsidRPr="00AF2B1E" w14:paraId="1FFC4FF5" w14:textId="77777777" w:rsidTr="1E2BD37F">
        <w:tc>
          <w:tcPr>
            <w:cnfStyle w:val="001000000000" w:firstRow="0" w:lastRow="0" w:firstColumn="1" w:lastColumn="0" w:oddVBand="0" w:evenVBand="0" w:oddHBand="0" w:evenHBand="0" w:firstRowFirstColumn="0" w:firstRowLastColumn="0" w:lastRowFirstColumn="0" w:lastRowLastColumn="0"/>
            <w:tcW w:w="441" w:type="pct"/>
            <w:tcBorders>
              <w:top w:val="single" w:sz="4" w:space="0" w:color="B7B2AA" w:themeColor="accent5"/>
              <w:right w:val="single" w:sz="4" w:space="0" w:color="B7B2AA" w:themeColor="accent5"/>
            </w:tcBorders>
          </w:tcPr>
          <w:p w14:paraId="55ED413B" w14:textId="77777777" w:rsidR="00AA7012" w:rsidRPr="00E65686" w:rsidRDefault="00AA7012" w:rsidP="002F40BF">
            <w:pPr>
              <w:spacing w:after="120"/>
              <w:jc w:val="both"/>
              <w:rPr>
                <w:b/>
                <w:bCs/>
                <w:sz w:val="18"/>
                <w:szCs w:val="18"/>
                <w:lang w:val="tr-TR"/>
              </w:rPr>
            </w:pPr>
            <w:r w:rsidRPr="00E65686">
              <w:rPr>
                <w:b/>
                <w:bCs/>
                <w:sz w:val="18"/>
                <w:szCs w:val="18"/>
                <w:lang w:val="tr-TR"/>
              </w:rPr>
              <w:lastRenderedPageBreak/>
              <w:t>Toplum Sağlığı ve Güvenliği</w:t>
            </w:r>
          </w:p>
        </w:tc>
        <w:tc>
          <w:tcPr>
            <w:tcW w:w="4559" w:type="pct"/>
            <w:tcBorders>
              <w:top w:val="single" w:sz="4" w:space="0" w:color="B7B2AA" w:themeColor="accent5"/>
              <w:left w:val="single" w:sz="4" w:space="0" w:color="B7B2AA" w:themeColor="accent5"/>
              <w:bottom w:val="single" w:sz="4" w:space="0" w:color="B7B2AA" w:themeColor="accent5"/>
            </w:tcBorders>
          </w:tcPr>
          <w:p w14:paraId="09EC51F3" w14:textId="77777777" w:rsidR="00AA7012" w:rsidRPr="00E65686" w:rsidRDefault="00AA7012" w:rsidP="002F40BF">
            <w:pPr>
              <w:spacing w:before="60" w:after="60"/>
              <w:ind w:left="397" w:hanging="397"/>
              <w:cnfStyle w:val="000000000000" w:firstRow="0" w:lastRow="0" w:firstColumn="0" w:lastColumn="0" w:oddVBand="0" w:evenVBand="0" w:oddHBand="0" w:evenHBand="0" w:firstRowFirstColumn="0" w:firstRowLastColumn="0" w:lastRowFirstColumn="0" w:lastRowLastColumn="0"/>
              <w:rPr>
                <w:b/>
                <w:bCs/>
                <w:sz w:val="18"/>
                <w:szCs w:val="18"/>
                <w:lang w:val="tr-TR"/>
              </w:rPr>
            </w:pPr>
            <w:r w:rsidRPr="00E65686">
              <w:rPr>
                <w:b/>
                <w:bCs/>
                <w:sz w:val="18"/>
                <w:szCs w:val="18"/>
                <w:lang w:val="tr-TR"/>
              </w:rPr>
              <w:t>Toplum Sağlığı</w:t>
            </w:r>
          </w:p>
          <w:p w14:paraId="02AF8ABA" w14:textId="77777777" w:rsidR="00C404B8" w:rsidRPr="00E65686" w:rsidRDefault="00C404B8" w:rsidP="00C404B8">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Kuru ve rüzgârlı koşullarda, havadaki tozu bastırmak amacıyla inşaat sahalarında ve erişim yollarında günde en az üç kez toz bastırma işlemi yapılacaktır.</w:t>
            </w:r>
          </w:p>
          <w:p w14:paraId="2A13F65F" w14:textId="77777777" w:rsidR="00C404B8" w:rsidRPr="00E65686" w:rsidRDefault="00C404B8" w:rsidP="00C404B8">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Gevşek malzeme taşıyan kamyonların üzeri kapatılacak ve asfaltlanmamış yollarda hız sınırları uygulanacaktır.</w:t>
            </w:r>
          </w:p>
          <w:p w14:paraId="45FE9AB7" w14:textId="77777777" w:rsidR="00C404B8" w:rsidRPr="00E65686" w:rsidRDefault="00C404B8" w:rsidP="00C404B8">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Gece rahatsızlıklarını azaltmak için inşaat faaliyetleri gündüz saatleriyle sınırlandırılacaktır.</w:t>
            </w:r>
          </w:p>
          <w:p w14:paraId="489D1218" w14:textId="77777777" w:rsidR="00C404B8" w:rsidRPr="00E65686" w:rsidRDefault="00C404B8" w:rsidP="00C404B8">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İyi bakımlı makineler kullanılacak ve gerekli görüldüğünde hassas alıcıların yakınlarına gürültü bariyerleri kurulacaktır.</w:t>
            </w:r>
          </w:p>
          <w:p w14:paraId="4A373984" w14:textId="70E54A0B" w:rsidR="00C404B8" w:rsidRPr="00E65686" w:rsidRDefault="00C404B8" w:rsidP="00C404B8">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Yerel topluluklara, özellikle okuma yazma bilmeyen kişiler ve yaşlılar gibi savunmasız hane halklarına — yaklaşan yüksek gürültülü veya yoğun trafikli inşaat dönemleri hakkında önceden sözlü ve görsel bilgilendirme yapılacaktır.</w:t>
            </w:r>
          </w:p>
          <w:p w14:paraId="5F11BEC7" w14:textId="77777777" w:rsidR="00C404B8" w:rsidRPr="00E65686" w:rsidRDefault="00C404B8" w:rsidP="00C404B8">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Sağlıkla ilgili endişelerin derhâl iletilmesi ve ele alınmasını sağlamak üzere erişilebilir bir şikâyet mekanizması oluşturulacaktır.</w:t>
            </w:r>
          </w:p>
          <w:p w14:paraId="53CC604B" w14:textId="77777777" w:rsidR="00C404B8" w:rsidRPr="00E65686" w:rsidRDefault="00C404B8" w:rsidP="00C404B8">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İnşaat işçilerine ve alt yüklenicilere, özellikle ormanlık ve uzak alanlara odaklanarak yangın önleme ve kaza müdahalesi konularında eğitim verilecektir.</w:t>
            </w:r>
          </w:p>
          <w:p w14:paraId="54AE975F" w14:textId="77777777" w:rsidR="00C404B8" w:rsidRPr="00E65686" w:rsidRDefault="00C404B8" w:rsidP="00C404B8">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İnşaat süresince acil tıbbi yardım yollarına ve hizmetlerine kesintisiz erişim sağlanacaktır.</w:t>
            </w:r>
          </w:p>
          <w:p w14:paraId="04466110" w14:textId="77777777" w:rsidR="00C404B8" w:rsidRPr="00E65686" w:rsidRDefault="00C404B8" w:rsidP="00C404B8">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Yerel sağlık yetkilileriyle iş birliği yapılarak, inşaatın yoğun olduğu dönemlerde sağlıkla ilgili şikâyetler izlenecek ve gerekli müdahaleler gerçekleştirilecektir.</w:t>
            </w:r>
          </w:p>
          <w:p w14:paraId="5B85796F" w14:textId="77777777" w:rsidR="00C404B8" w:rsidRPr="00E65686" w:rsidRDefault="00C404B8" w:rsidP="00C404B8">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Azaltma protokollerine uyumu sağlamak amacıyla periyodik sağlık ve güvenlik denetimleri yapılacaktır.</w:t>
            </w:r>
          </w:p>
          <w:p w14:paraId="062EFD72" w14:textId="77777777" w:rsidR="00C404B8" w:rsidRPr="00E65686" w:rsidRDefault="00C404B8" w:rsidP="00C404B8">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Yakındaki tarlalarda yem üzerindeki toz birikimi izlenecek ve hayvan sağlığını korumak amacıyla gerektiğinde ilave toz önleme tedbirleri uygulanacaktır.</w:t>
            </w:r>
          </w:p>
          <w:p w14:paraId="0A3FE415" w14:textId="047D4440" w:rsidR="00AA7012" w:rsidRPr="00E65686" w:rsidRDefault="00C404B8" w:rsidP="00C404B8">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Tüm yeni çalışanlar için işe alım öncesinde sağlık kontrolleri yapılacaktır. Bulaşıcı hastalıkların erken teşhisi için düzenli sağlık izlemesi yapılacak ve tıbbi kayıtlar tutulacaktır.</w:t>
            </w:r>
          </w:p>
          <w:p w14:paraId="501DA40A" w14:textId="77777777" w:rsidR="00AA7012" w:rsidRPr="00E65686" w:rsidRDefault="00AA7012" w:rsidP="002F40BF">
            <w:pPr>
              <w:spacing w:after="120"/>
              <w:jc w:val="both"/>
              <w:cnfStyle w:val="000000000000" w:firstRow="0" w:lastRow="0" w:firstColumn="0" w:lastColumn="0" w:oddVBand="0" w:evenVBand="0" w:oddHBand="0" w:evenHBand="0" w:firstRowFirstColumn="0" w:firstRowLastColumn="0" w:lastRowFirstColumn="0" w:lastRowLastColumn="0"/>
              <w:rPr>
                <w:b/>
                <w:bCs/>
                <w:sz w:val="18"/>
                <w:szCs w:val="18"/>
                <w:lang w:val="tr-TR"/>
              </w:rPr>
            </w:pPr>
            <w:r w:rsidRPr="00E65686">
              <w:rPr>
                <w:b/>
                <w:bCs/>
                <w:sz w:val="18"/>
                <w:szCs w:val="18"/>
                <w:lang w:val="tr-TR"/>
              </w:rPr>
              <w:t>Trafik</w:t>
            </w:r>
          </w:p>
          <w:p w14:paraId="11485D5C" w14:textId="6700EBB1" w:rsidR="007D5F08" w:rsidRPr="00E65686" w:rsidRDefault="007D5F08" w:rsidP="007D5F08">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Güzergâh haritaları ve teslimat programları hazırlanacaktır.</w:t>
            </w:r>
          </w:p>
          <w:p w14:paraId="203246A6" w14:textId="77777777" w:rsidR="007D5F08" w:rsidRPr="00E65686" w:rsidRDefault="007D5F08" w:rsidP="007D5F08">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Yoğun trafik dönemleri ve hassas konumlar için risk azaltma stratejileri belirlenecektir.</w:t>
            </w:r>
          </w:p>
          <w:p w14:paraId="2E425F5E" w14:textId="77777777" w:rsidR="007D5F08" w:rsidRPr="00E65686" w:rsidRDefault="007D5F08" w:rsidP="007D5F08">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Yüksek riskli bölümleri belirlemek ve iyileştirmelere öncelik vermek amacıyla inşaat öncesinde yol güvenliği değerlendirmeleri yapılacaktır.</w:t>
            </w:r>
          </w:p>
          <w:p w14:paraId="2587532A" w14:textId="77777777" w:rsidR="007D5F08" w:rsidRPr="00E65686" w:rsidRDefault="007D5F08" w:rsidP="0098031F">
            <w:p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Turgut ve Çakmak’ta halkı bilgilendirmek amacıyla kamu istişareleri ve farkındalık kampanyaları yürütülecektir. Bu kapsamda:</w:t>
            </w:r>
          </w:p>
          <w:p w14:paraId="10D43D41" w14:textId="77777777" w:rsidR="007D5F08" w:rsidRPr="00E65686" w:rsidRDefault="007D5F08" w:rsidP="007D5F08">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Yol kullanım programları ve beklenen aksaklıklar hakkında bilgi verilecektir.</w:t>
            </w:r>
          </w:p>
          <w:p w14:paraId="3339C40D" w14:textId="77777777" w:rsidR="007D5F08" w:rsidRPr="00E65686" w:rsidRDefault="007D5F08" w:rsidP="007D5F08">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Acil durum erişim protokolleri paylaşılacaktır.</w:t>
            </w:r>
          </w:p>
          <w:p w14:paraId="3C2CC23C" w14:textId="77777777" w:rsidR="007D5F08" w:rsidRPr="00E65686" w:rsidRDefault="007D5F08" w:rsidP="007D5F08">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Ağır araçların çevresinde güvenli davranışlara yönelik bilgilendirme yapılacaktır.</w:t>
            </w:r>
          </w:p>
          <w:p w14:paraId="37A1D44B" w14:textId="77777777" w:rsidR="007D5F08" w:rsidRPr="00E65686" w:rsidRDefault="007D5F08" w:rsidP="007D5F08">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Hassas kavşaklarda (örneğin okullar, camiler ve pazarların yakınlarında) eğitimli trafik görevlileri ve bayrakçılar görevlendirilecektir.</w:t>
            </w:r>
          </w:p>
          <w:p w14:paraId="1D01FA2D" w14:textId="59A2CE9A" w:rsidR="00AA7012" w:rsidRPr="00E65686" w:rsidRDefault="007D5F08" w:rsidP="007D5F08">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Nakliye güzergâhları boyunca toz önleme tedbirleri (örneğin düzenli yol sulama) uygulanacaktır.</w:t>
            </w:r>
            <w:r w:rsidR="00AA7012" w:rsidRPr="00E65686">
              <w:rPr>
                <w:sz w:val="18"/>
                <w:szCs w:val="18"/>
                <w:lang w:val="tr-TR"/>
              </w:rPr>
              <w:t>Gürültü etkisini azaltmak için mümkün olduğunda nakliye faaliyetlerini gündüz saatleriyle sınırlandır</w:t>
            </w:r>
            <w:r w:rsidR="00117440" w:rsidRPr="00E65686">
              <w:rPr>
                <w:sz w:val="18"/>
                <w:szCs w:val="18"/>
                <w:lang w:val="tr-TR"/>
              </w:rPr>
              <w:t>ılacaktır</w:t>
            </w:r>
            <w:r w:rsidR="00AA7012" w:rsidRPr="00E65686">
              <w:rPr>
                <w:sz w:val="18"/>
                <w:szCs w:val="18"/>
                <w:lang w:val="tr-TR"/>
              </w:rPr>
              <w:t>.</w:t>
            </w:r>
          </w:p>
          <w:p w14:paraId="6FE74998" w14:textId="16282F35"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Etkilenen güzergâhlarda açık yol işaretleri, aydınlatma ve hız kontrol önlemleri kurul</w:t>
            </w:r>
            <w:r w:rsidR="009B39AB" w:rsidRPr="00E65686">
              <w:rPr>
                <w:sz w:val="18"/>
                <w:szCs w:val="18"/>
                <w:lang w:val="tr-TR"/>
              </w:rPr>
              <w:t>acaktır</w:t>
            </w:r>
            <w:r w:rsidRPr="00E65686">
              <w:rPr>
                <w:sz w:val="18"/>
                <w:szCs w:val="18"/>
                <w:lang w:val="tr-TR"/>
              </w:rPr>
              <w:t>.</w:t>
            </w:r>
          </w:p>
          <w:p w14:paraId="16FF345F" w14:textId="13496178"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Tüm tehlikeli maddelerin nakliye sırasında kapalı, etiketli ve sertifikalı konteynerlerde taşınmasını sağla</w:t>
            </w:r>
            <w:r w:rsidR="009B39AB" w:rsidRPr="00E65686">
              <w:rPr>
                <w:sz w:val="18"/>
                <w:szCs w:val="18"/>
                <w:lang w:val="tr-TR"/>
              </w:rPr>
              <w:t>nacak</w:t>
            </w:r>
            <w:r w:rsidRPr="00E65686">
              <w:rPr>
                <w:sz w:val="18"/>
                <w:szCs w:val="18"/>
                <w:lang w:val="tr-TR"/>
              </w:rPr>
              <w:t xml:space="preserve"> ve güvenli uygulamalar için güzergah planlaması yap</w:t>
            </w:r>
            <w:r w:rsidR="009B39AB" w:rsidRPr="00E65686">
              <w:rPr>
                <w:sz w:val="18"/>
                <w:szCs w:val="18"/>
                <w:lang w:val="tr-TR"/>
              </w:rPr>
              <w:t>ılacaktır</w:t>
            </w:r>
            <w:r w:rsidRPr="00E65686">
              <w:rPr>
                <w:sz w:val="18"/>
                <w:szCs w:val="18"/>
                <w:lang w:val="tr-TR"/>
              </w:rPr>
              <w:t xml:space="preserve">. </w:t>
            </w:r>
          </w:p>
          <w:p w14:paraId="5788E692" w14:textId="236EAD78"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Yol çalışmaları sırasında geçici sapaklar ve güvenli yaya geçitleri sağlan</w:t>
            </w:r>
            <w:r w:rsidR="009B39AB" w:rsidRPr="00E65686">
              <w:rPr>
                <w:sz w:val="18"/>
                <w:szCs w:val="18"/>
                <w:lang w:val="tr-TR"/>
              </w:rPr>
              <w:t>acaktır</w:t>
            </w:r>
            <w:r w:rsidRPr="00E65686">
              <w:rPr>
                <w:sz w:val="18"/>
                <w:szCs w:val="18"/>
                <w:lang w:val="tr-TR"/>
              </w:rPr>
              <w:t>.</w:t>
            </w:r>
          </w:p>
          <w:p w14:paraId="3A024283" w14:textId="25920565"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Trafik kazalarını izlemek ve gerektiğinde hafifletici önlemleri ayarla</w:t>
            </w:r>
            <w:r w:rsidR="009B39AB" w:rsidRPr="00E65686">
              <w:rPr>
                <w:sz w:val="18"/>
                <w:szCs w:val="18"/>
                <w:lang w:val="tr-TR"/>
              </w:rPr>
              <w:t>nacaktır</w:t>
            </w:r>
            <w:r w:rsidRPr="00E65686">
              <w:rPr>
                <w:sz w:val="18"/>
                <w:szCs w:val="18"/>
                <w:lang w:val="tr-TR"/>
              </w:rPr>
              <w:t>.</w:t>
            </w:r>
          </w:p>
          <w:p w14:paraId="03BE5C68" w14:textId="5C12AF36"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Yol genişletme için arazi edinimi gerektiğinde, IFC Performans Standardı 5'e uygun tazminat prosedürlerini uygula</w:t>
            </w:r>
            <w:r w:rsidR="009B39AB" w:rsidRPr="00E65686">
              <w:rPr>
                <w:sz w:val="18"/>
                <w:szCs w:val="18"/>
                <w:lang w:val="tr-TR"/>
              </w:rPr>
              <w:t>nacaktır</w:t>
            </w:r>
            <w:r w:rsidRPr="00E65686">
              <w:rPr>
                <w:sz w:val="18"/>
                <w:szCs w:val="18"/>
                <w:lang w:val="tr-TR"/>
              </w:rPr>
              <w:t>.</w:t>
            </w:r>
          </w:p>
          <w:p w14:paraId="38EBB9D4" w14:textId="73993F0A"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İnşaat sırasında tarım arazilerine ve konutlara erişimin devamlılığı sağla</w:t>
            </w:r>
            <w:r w:rsidR="009B39AB" w:rsidRPr="00E65686">
              <w:rPr>
                <w:sz w:val="18"/>
                <w:szCs w:val="18"/>
                <w:lang w:val="tr-TR"/>
              </w:rPr>
              <w:t>nacaktır</w:t>
            </w:r>
            <w:r w:rsidRPr="00E65686">
              <w:rPr>
                <w:sz w:val="18"/>
                <w:szCs w:val="18"/>
                <w:lang w:val="tr-TR"/>
              </w:rPr>
              <w:t>.</w:t>
            </w:r>
          </w:p>
          <w:p w14:paraId="4644CEC2" w14:textId="5C3EC962"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lastRenderedPageBreak/>
              <w:t>Mekanik arıza ve trafik kazası riskini azaltmak için inşaat araçlarının düzenli olarak denetlenmesi ve önleyici bakımının yapılması</w:t>
            </w:r>
            <w:r w:rsidR="009B39AB" w:rsidRPr="00E65686">
              <w:rPr>
                <w:sz w:val="18"/>
                <w:szCs w:val="18"/>
                <w:lang w:val="tr-TR"/>
              </w:rPr>
              <w:t xml:space="preserve"> sağlanacaktır</w:t>
            </w:r>
            <w:r w:rsidRPr="00E65686">
              <w:rPr>
                <w:sz w:val="18"/>
                <w:szCs w:val="18"/>
                <w:lang w:val="tr-TR"/>
              </w:rPr>
              <w:t>. Bakımı yetersiz araçların şantiye faaliyetlerinde kullanılması yasaklanacaktır.</w:t>
            </w:r>
          </w:p>
          <w:p w14:paraId="58BCD306" w14:textId="77777777" w:rsidR="00AA7012" w:rsidRPr="00E65686" w:rsidRDefault="00AA7012" w:rsidP="002F40BF">
            <w:pPr>
              <w:spacing w:after="120"/>
              <w:jc w:val="both"/>
              <w:cnfStyle w:val="000000000000" w:firstRow="0" w:lastRow="0" w:firstColumn="0" w:lastColumn="0" w:oddVBand="0" w:evenVBand="0" w:oddHBand="0" w:evenHBand="0" w:firstRowFirstColumn="0" w:firstRowLastColumn="0" w:lastRowFirstColumn="0" w:lastRowLastColumn="0"/>
              <w:rPr>
                <w:b/>
                <w:bCs/>
                <w:sz w:val="18"/>
                <w:szCs w:val="18"/>
                <w:lang w:val="tr-TR"/>
              </w:rPr>
            </w:pPr>
            <w:r w:rsidRPr="00E65686">
              <w:rPr>
                <w:b/>
                <w:bCs/>
                <w:sz w:val="18"/>
                <w:szCs w:val="18"/>
                <w:lang w:val="tr-TR"/>
              </w:rPr>
              <w:t>Güvenlik</w:t>
            </w:r>
          </w:p>
          <w:p w14:paraId="5EF87242" w14:textId="00CB90E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Potansiyel güvenlik tehditlerini ve toplumun hassasiyetlerini belirlemek için risk değerlendirmesi yap</w:t>
            </w:r>
            <w:r w:rsidR="00B44513" w:rsidRPr="00E65686">
              <w:rPr>
                <w:sz w:val="18"/>
                <w:szCs w:val="18"/>
                <w:lang w:val="tr-TR"/>
              </w:rPr>
              <w:t>ılacaktır</w:t>
            </w:r>
            <w:r w:rsidRPr="00E65686">
              <w:rPr>
                <w:sz w:val="18"/>
                <w:szCs w:val="18"/>
                <w:lang w:val="tr-TR"/>
              </w:rPr>
              <w:t>.</w:t>
            </w:r>
          </w:p>
          <w:p w14:paraId="7C442916"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Tüm güvenlik önlemleri risklerle orantılı olacak ve önleyici ve savunma amaçlı olacaktır.</w:t>
            </w:r>
          </w:p>
          <w:p w14:paraId="5DE92C66"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Kültürel duyarlılığı ve toplumun güvenini artırmak için Proje Etki Alanı içinden nitelikli yerel güvenlik personelinin istihdamına öncelik verilecektir.</w:t>
            </w:r>
          </w:p>
          <w:p w14:paraId="55592530"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Tüm güvenlik personelinin suç veya taciz geçmişi olmayacak ve geçerli özel güvenlik sertifikalarına sahip olacaktır.</w:t>
            </w:r>
          </w:p>
          <w:p w14:paraId="57F47E00"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Tüm güvenlik personeline aşağıdaki konularda zorunlu eğitim verilmesi:</w:t>
            </w:r>
          </w:p>
          <w:p w14:paraId="59929E7D" w14:textId="77777777" w:rsidR="00AA7012" w:rsidRPr="00E65686" w:rsidRDefault="00AA7012" w:rsidP="002F40BF">
            <w:pPr>
              <w:numPr>
                <w:ilvl w:val="0"/>
                <w:numId w:val="37"/>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kern w:val="0"/>
                <w:sz w:val="18"/>
                <w:szCs w:val="18"/>
                <w:lang w:val="tr-TR"/>
                <w14:ligatures w14:val="none"/>
              </w:rPr>
            </w:pPr>
            <w:r w:rsidRPr="00E65686">
              <w:rPr>
                <w:rFonts w:eastAsia="Times New Roman" w:cs="Segoe UI"/>
                <w:kern w:val="0"/>
                <w:sz w:val="18"/>
                <w:szCs w:val="18"/>
                <w:lang w:val="tr-TR"/>
                <w14:ligatures w14:val="none"/>
              </w:rPr>
              <w:t>İnsan hakları ve onuru</w:t>
            </w:r>
          </w:p>
          <w:p w14:paraId="68D70F1A" w14:textId="77777777" w:rsidR="00AA7012" w:rsidRPr="00E65686" w:rsidRDefault="00AA7012" w:rsidP="002F40BF">
            <w:pPr>
              <w:numPr>
                <w:ilvl w:val="0"/>
                <w:numId w:val="37"/>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kern w:val="0"/>
                <w:sz w:val="18"/>
                <w:szCs w:val="18"/>
                <w:lang w:val="tr-TR"/>
                <w14:ligatures w14:val="none"/>
              </w:rPr>
            </w:pPr>
            <w:r w:rsidRPr="00E65686">
              <w:rPr>
                <w:rFonts w:eastAsia="Times New Roman" w:cs="Segoe UI"/>
                <w:kern w:val="0"/>
                <w:sz w:val="18"/>
                <w:szCs w:val="18"/>
                <w:lang w:val="tr-TR"/>
                <w14:ligatures w14:val="none"/>
              </w:rPr>
              <w:t>Çatışma çözümü ve gerilimi azaltma teknikleri</w:t>
            </w:r>
          </w:p>
          <w:p w14:paraId="1D6B55A7" w14:textId="77777777" w:rsidR="00AA7012" w:rsidRPr="00E65686" w:rsidRDefault="00AA7012" w:rsidP="002F40BF">
            <w:pPr>
              <w:numPr>
                <w:ilvl w:val="0"/>
                <w:numId w:val="37"/>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kern w:val="0"/>
                <w:sz w:val="18"/>
                <w:szCs w:val="18"/>
                <w:lang w:val="tr-TR"/>
                <w14:ligatures w14:val="none"/>
              </w:rPr>
            </w:pPr>
            <w:r w:rsidRPr="00E65686">
              <w:rPr>
                <w:rFonts w:eastAsia="Times New Roman" w:cs="Segoe UI"/>
                <w:kern w:val="0"/>
                <w:sz w:val="18"/>
                <w:szCs w:val="18"/>
                <w:lang w:val="tr-TR"/>
                <w14:ligatures w14:val="none"/>
              </w:rPr>
              <w:t>Kültürel farkındalık ve yerel gelenekler</w:t>
            </w:r>
          </w:p>
          <w:p w14:paraId="39C1AF26" w14:textId="268F9323" w:rsidR="00AA7012" w:rsidRPr="00E65686" w:rsidRDefault="00AA7012" w:rsidP="002F40BF">
            <w:pPr>
              <w:numPr>
                <w:ilvl w:val="0"/>
                <w:numId w:val="37"/>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kern w:val="0"/>
                <w:sz w:val="18"/>
                <w:szCs w:val="18"/>
                <w:lang w:val="tr-TR"/>
                <w14:ligatures w14:val="none"/>
              </w:rPr>
            </w:pPr>
            <w:r w:rsidRPr="00E65686">
              <w:rPr>
                <w:rFonts w:eastAsia="Times New Roman" w:cs="Segoe UI"/>
                <w:kern w:val="0"/>
                <w:sz w:val="18"/>
                <w:szCs w:val="18"/>
                <w:lang w:val="tr-TR"/>
                <w14:ligatures w14:val="none"/>
              </w:rPr>
              <w:t>Cinsiyete dayalı şiddet (</w:t>
            </w:r>
            <w:r w:rsidR="0D2E732C" w:rsidRPr="00E65686">
              <w:rPr>
                <w:rFonts w:eastAsia="Times New Roman" w:cs="Segoe UI"/>
                <w:kern w:val="0"/>
                <w:sz w:val="18"/>
                <w:szCs w:val="18"/>
                <w:lang w:val="tr-TR"/>
                <w14:ligatures w14:val="none"/>
              </w:rPr>
              <w:t>CDŞ</w:t>
            </w:r>
            <w:r w:rsidRPr="00E65686">
              <w:rPr>
                <w:rFonts w:eastAsia="Times New Roman" w:cs="Segoe UI"/>
                <w:kern w:val="0"/>
                <w:sz w:val="18"/>
                <w:szCs w:val="18"/>
                <w:lang w:val="tr-TR"/>
                <w14:ligatures w14:val="none"/>
              </w:rPr>
              <w:t>), cinsel sömürü, istismar ve taciz (SEA/SH) önleme</w:t>
            </w:r>
          </w:p>
          <w:p w14:paraId="56692995" w14:textId="77777777" w:rsidR="00AA7012" w:rsidRPr="00E65686" w:rsidRDefault="00AA7012" w:rsidP="002F40BF">
            <w:pPr>
              <w:numPr>
                <w:ilvl w:val="0"/>
                <w:numId w:val="37"/>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kern w:val="0"/>
                <w:sz w:val="18"/>
                <w:szCs w:val="18"/>
                <w:lang w:val="tr-TR"/>
                <w14:ligatures w14:val="none"/>
              </w:rPr>
            </w:pPr>
            <w:r w:rsidRPr="00E65686">
              <w:rPr>
                <w:rFonts w:eastAsia="Times New Roman" w:cs="Segoe UI"/>
                <w:kern w:val="0"/>
                <w:sz w:val="18"/>
                <w:szCs w:val="18"/>
                <w:lang w:val="tr-TR"/>
                <w14:ligatures w14:val="none"/>
              </w:rPr>
              <w:t>Toplum ilişkileri ve şikayetlerin ele alınması</w:t>
            </w:r>
          </w:p>
          <w:p w14:paraId="1B6D1EBC" w14:textId="77777777" w:rsidR="00AA7012" w:rsidRPr="00E65686" w:rsidRDefault="00AA7012" w:rsidP="002F40BF">
            <w:pPr>
              <w:numPr>
                <w:ilvl w:val="0"/>
                <w:numId w:val="37"/>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kern w:val="0"/>
                <w:sz w:val="18"/>
                <w:szCs w:val="18"/>
                <w:lang w:val="tr-TR"/>
                <w14:ligatures w14:val="none"/>
              </w:rPr>
            </w:pPr>
            <w:r w:rsidRPr="00E65686">
              <w:rPr>
                <w:rFonts w:eastAsia="Times New Roman" w:cs="Segoe UI"/>
                <w:kern w:val="0"/>
                <w:sz w:val="18"/>
                <w:szCs w:val="18"/>
                <w:lang w:val="tr-TR"/>
                <w14:ligatures w14:val="none"/>
              </w:rPr>
              <w:t>Yerel toplulukların örgütlenme, toplanma ve endişelerini dile getirme hakları</w:t>
            </w:r>
          </w:p>
          <w:p w14:paraId="472C4913"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 xml:space="preserve">Alt yükleniciler dahil tüm güvenlik ve proje çalışanları için </w:t>
            </w:r>
            <w:r w:rsidRPr="00E65686">
              <w:rPr>
                <w:rFonts w:eastAsia="Times New Roman" w:cs="Segoe UI"/>
                <w:kern w:val="0"/>
                <w:sz w:val="18"/>
                <w:szCs w:val="18"/>
                <w:lang w:val="tr-TR"/>
                <w14:ligatures w14:val="none"/>
              </w:rPr>
              <w:t xml:space="preserve">bir </w:t>
            </w:r>
            <w:r w:rsidRPr="00E65686">
              <w:rPr>
                <w:sz w:val="18"/>
                <w:szCs w:val="18"/>
                <w:lang w:val="tr-TR"/>
              </w:rPr>
              <w:t>Davranış Kuralları belgesi hazırlanacak ve uygulanacaktır. Davranış Kuralları, nüfus akını ile yerel proje etkilenen taraflar arasında sosyal çatışmaları önlemek için uygulanacaktır. Tüm çalışanlara yerel gelenekler, görenekler ve saygılı davranışlar konusunda eğitim verilecektir.</w:t>
            </w:r>
          </w:p>
          <w:p w14:paraId="05B07A6E"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Saygılı davranış, ayrımcılık yapmama ve istismar veya tacize sıfır tolerans konusunda net bir iletişim sürdürülecektir.</w:t>
            </w:r>
          </w:p>
          <w:p w14:paraId="5E558A47"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Tüm güvenlik personelinin ateşli silah kullanımı yasaklanacaktır.</w:t>
            </w:r>
          </w:p>
          <w:p w14:paraId="12A6A81A"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Güvenlik konusunda şiddet içermeyen, önleyici ve savunmacı yaklaşımlara vurgu yapılacaktır.</w:t>
            </w:r>
          </w:p>
          <w:p w14:paraId="1E8BACE9"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Tüm personel, barışçıl çatışma çözümü önceliği verecek ve çatışmanın tırmanmasını önleyecektir.</w:t>
            </w:r>
          </w:p>
          <w:p w14:paraId="6F753AB6"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Kontrollü bir saha erişim sistemi, tüm ziyaretçiler ve çalışanlar için resmi kimlik ve kayıt gerektirir.</w:t>
            </w:r>
          </w:p>
          <w:p w14:paraId="7F5A50AC"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Erişim protokolleri, topluluğun hareketlerini kısıtlamaz veya yerel hakları ihlal etmez.</w:t>
            </w:r>
          </w:p>
          <w:p w14:paraId="46D5E0BA"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Toplum üyeleri, güvenlik personeli ile ilgili herhangi bir suistimal veya endişeyi bildirmek için mevcut toplum şikayet mekanizmasını kullanabileceklerdir.</w:t>
            </w:r>
          </w:p>
          <w:p w14:paraId="161B1E5C"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Güvenlik personeli, gizlilik ve misillemeden korunma garantisi sağlayan çalışanların şikayet mekanizması aracılığıyla endişelerini bildirebilecek.</w:t>
            </w:r>
          </w:p>
          <w:p w14:paraId="29685A48"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Güvenlikle ilgili tüm olayları izlemek ve belgelemek ve gerektiğinde düzeltici önlemler almak.</w:t>
            </w:r>
          </w:p>
          <w:p w14:paraId="235C521A" w14:textId="77777777" w:rsidR="00AA7012" w:rsidRPr="00E65686" w:rsidRDefault="00AA7012" w:rsidP="002F40BF">
            <w:pPr>
              <w:spacing w:after="120"/>
              <w:jc w:val="both"/>
              <w:cnfStyle w:val="000000000000" w:firstRow="0" w:lastRow="0" w:firstColumn="0" w:lastColumn="0" w:oddVBand="0" w:evenVBand="0" w:oddHBand="0" w:evenHBand="0" w:firstRowFirstColumn="0" w:firstRowLastColumn="0" w:lastRowFirstColumn="0" w:lastRowLastColumn="0"/>
              <w:rPr>
                <w:b/>
                <w:bCs/>
                <w:sz w:val="18"/>
                <w:szCs w:val="18"/>
                <w:lang w:val="tr-TR"/>
              </w:rPr>
            </w:pPr>
            <w:r w:rsidRPr="00E65686">
              <w:rPr>
                <w:b/>
                <w:bCs/>
                <w:sz w:val="18"/>
                <w:szCs w:val="18"/>
                <w:lang w:val="tr-TR"/>
              </w:rPr>
              <w:t xml:space="preserve">Ziyaretçi Güvenliği </w:t>
            </w:r>
          </w:p>
          <w:p w14:paraId="27C67009"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Tüm ziyaretçiler, inşaat sahasında kaldıkları süre boyunca her zaman yetkili Proje personeli tarafından eşlik edilecektir.</w:t>
            </w:r>
          </w:p>
          <w:p w14:paraId="02C4D2C7"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Ziyaretçiler, girişte şantiyeye özgü tehlikeler ve güvenlik protokolleri hakkında bilgilendirilecektir.</w:t>
            </w:r>
          </w:p>
          <w:p w14:paraId="53D6D709"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Tüm giriş noktalarında ziyaretçi kayıt defteri tutulacaktır.</w:t>
            </w:r>
          </w:p>
          <w:p w14:paraId="74045DB1"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Güvenlik protokollerine uyulmasını sağlamak için ziyaretçilerin şantiye içindeki hareketleri izlenecektir.</w:t>
            </w:r>
          </w:p>
          <w:p w14:paraId="668B55F2"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Tüm ziyaretçilere şantiyede bulundukları süre boyunca uygun KKD (ör. baret, yüksek görünürlük yelekleri, güvenlik botları) sağlanacak ve bunları giymeleri zorunlu olacaktır.</w:t>
            </w:r>
          </w:p>
          <w:p w14:paraId="0A6D0E7E"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Ziyaretçilerin, gerekli olmadıkça ve sıkı denetim altında olmadıkça, yüksek riskli veya kısıtlı alanlara (örneğin, aktif kazı alanları, türbin montaj alanları) girmelerine izin verilmeyecektir.</w:t>
            </w:r>
          </w:p>
          <w:p w14:paraId="14D1A8A1"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Ziyaretçilere, tahliye yolları ve toplanma noktaları dahil olmak üzere acil durum prosedürleri hakkında bilgi verilecektir.</w:t>
            </w:r>
          </w:p>
          <w:p w14:paraId="4A3EEC73"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İlk yardım ve acil durum müdahale ekipleri, planlanan tüm ziyaretler sırasında hazırda bekliyor olacaktır.</w:t>
            </w:r>
          </w:p>
          <w:p w14:paraId="6B01C7F3" w14:textId="77777777" w:rsidR="00AA7012" w:rsidRPr="00E65686" w:rsidRDefault="00AA7012" w:rsidP="002F40BF">
            <w:pPr>
              <w:spacing w:after="120"/>
              <w:jc w:val="both"/>
              <w:cnfStyle w:val="000000000000" w:firstRow="0" w:lastRow="0" w:firstColumn="0" w:lastColumn="0" w:oddVBand="0" w:evenVBand="0" w:oddHBand="0" w:evenHBand="0" w:firstRowFirstColumn="0" w:firstRowLastColumn="0" w:lastRowFirstColumn="0" w:lastRowLastColumn="0"/>
              <w:rPr>
                <w:b/>
                <w:bCs/>
                <w:sz w:val="18"/>
                <w:szCs w:val="18"/>
                <w:lang w:val="tr-TR"/>
              </w:rPr>
            </w:pPr>
            <w:r w:rsidRPr="00E65686">
              <w:rPr>
                <w:b/>
                <w:bCs/>
                <w:sz w:val="18"/>
                <w:szCs w:val="18"/>
                <w:lang w:val="tr-TR"/>
              </w:rPr>
              <w:t>Patlatma (gerekirse)</w:t>
            </w:r>
          </w:p>
          <w:p w14:paraId="2A00857D" w14:textId="77777777" w:rsidR="005C0709" w:rsidRPr="00E65686" w:rsidRDefault="005C0709" w:rsidP="005C0709">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lastRenderedPageBreak/>
              <w:t>Güvenilir ve erişilebilir iletişim kanalları (örneğin yerel liderler, SMS uyarıları, topluluk panoları) kullanılarak tüm patlatma olayları en az 48 saat önceden bildirilecektir.</w:t>
            </w:r>
          </w:p>
          <w:p w14:paraId="710DD9A9" w14:textId="77777777" w:rsidR="005C0709" w:rsidRPr="00E65686" w:rsidRDefault="005C0709" w:rsidP="005C0709">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Bozulmaları en aza indirmek amacıyla patlatma programları yerel rutinlerle koordine edilecektir (örneğin okul saatlerinden, namaz saatlerinden veya pazar günlerinden kaçınılacaktır).</w:t>
            </w:r>
          </w:p>
          <w:p w14:paraId="3B640CA6" w14:textId="77777777" w:rsidR="005C0709" w:rsidRPr="00E65686" w:rsidRDefault="005C0709" w:rsidP="005C0709">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Stresi azaltmak ve gece rahatsızlıklarını önlemek için tüm patlatma faaliyetleri gündüz saatleriyle sınırlandırılacaktır.</w:t>
            </w:r>
          </w:p>
          <w:p w14:paraId="084617A5" w14:textId="77777777" w:rsidR="005C0709" w:rsidRPr="00E65686" w:rsidRDefault="005C0709" w:rsidP="005C0709">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Tüm patlatma işlemlerinin ulusal güvenlik protokollerine uygun olarak sertifikalı profesyonellerin gözetiminde gerçekleştirildiğinden emin olunacaktır.</w:t>
            </w:r>
          </w:p>
          <w:p w14:paraId="0405D888" w14:textId="77777777" w:rsidR="005C0709" w:rsidRPr="00E65686" w:rsidRDefault="005C0709" w:rsidP="005C0709">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Havadaki partikül maddeleri en aza indirmek için her patlama sırasında ve sonrasında toz bastırma önlemleri (örn. su püskürtme) uygulanacaktır.</w:t>
            </w:r>
          </w:p>
          <w:p w14:paraId="6F5086BC" w14:textId="77777777" w:rsidR="005C0709" w:rsidRPr="00E65686" w:rsidRDefault="005C0709" w:rsidP="005C0709">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En yakın yerleşim yerleri ve hassas topluluk altyapısı dahil olmak üzere önemli alıcı noktalarda gürültü ve titreşim seviyeleri izlenecektir.</w:t>
            </w:r>
          </w:p>
          <w:p w14:paraId="7F4DD660" w14:textId="77777777" w:rsidR="005C0709" w:rsidRPr="00E65686" w:rsidRDefault="005C0709" w:rsidP="005C0709">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Patlatma ile ilgili endişeler projenin şikayet mekanizmasına entegre edilecek, böylece bölge sakinleri algıladıkları hasarları, sağlık üzerindeki etkileri veya aksaklıkları bildirebilecektir.</w:t>
            </w:r>
          </w:p>
          <w:p w14:paraId="6ACDD274" w14:textId="77777777" w:rsidR="005C0709" w:rsidRPr="00E65686" w:rsidRDefault="005C0709" w:rsidP="005C0709">
            <w:pPr>
              <w:numPr>
                <w:ilvl w:val="0"/>
                <w:numId w:val="39"/>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b/>
                <w:bCs/>
                <w:kern w:val="0"/>
                <w:sz w:val="18"/>
                <w:szCs w:val="18"/>
                <w:lang w:val="tr-TR"/>
                <w14:ligatures w14:val="none"/>
              </w:rPr>
            </w:pPr>
            <w:r w:rsidRPr="00E65686">
              <w:rPr>
                <w:sz w:val="18"/>
                <w:szCs w:val="18"/>
                <w:lang w:val="tr-TR"/>
              </w:rPr>
              <w:t>Toplumun geri bildirimlerini ve teknik uyumluluğu takip etmek amacıyla patlatma günlüğü ve olay kaydı tutulacaktır.</w:t>
            </w:r>
          </w:p>
          <w:p w14:paraId="220F226C" w14:textId="7645B215" w:rsidR="00AA7012" w:rsidRPr="00E65686" w:rsidRDefault="00C64601" w:rsidP="005C0709">
            <w:p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b/>
                <w:bCs/>
                <w:kern w:val="0"/>
                <w:sz w:val="18"/>
                <w:szCs w:val="18"/>
                <w:lang w:val="tr-TR"/>
                <w14:ligatures w14:val="none"/>
              </w:rPr>
            </w:pPr>
            <w:r w:rsidRPr="00E65686">
              <w:rPr>
                <w:rFonts w:eastAsia="Times New Roman" w:cs="Segoe UI"/>
                <w:b/>
                <w:bCs/>
                <w:kern w:val="0"/>
                <w:sz w:val="18"/>
                <w:szCs w:val="18"/>
                <w:lang w:val="tr-TR"/>
                <w14:ligatures w14:val="none"/>
              </w:rPr>
              <w:t xml:space="preserve">Kanat </w:t>
            </w:r>
            <w:r w:rsidR="00AA7012" w:rsidRPr="00E65686">
              <w:rPr>
                <w:rFonts w:eastAsia="Times New Roman" w:cs="Segoe UI"/>
                <w:b/>
                <w:bCs/>
                <w:kern w:val="0"/>
                <w:sz w:val="18"/>
                <w:szCs w:val="18"/>
                <w:lang w:val="tr-TR"/>
                <w14:ligatures w14:val="none"/>
              </w:rPr>
              <w:t>ve Buz Atma</w:t>
            </w:r>
          </w:p>
          <w:p w14:paraId="39A84ACC"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Hava koşulları 0°C'nin altına düştüğünde ve buzlanma riski tespit edildiğinde otomatik kapatma protokolleri uygulanacaktır.</w:t>
            </w:r>
          </w:p>
          <w:p w14:paraId="084A4B7B"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Erişim, türbin çalışmasıyla çakışabilecek alanlara, özellikle servis yolları veya altyapı yakınlarına statik ve ışıklı uyarı işaretleri yerleştirilecektir.</w:t>
            </w:r>
          </w:p>
          <w:p w14:paraId="253E5938"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Düzenli bakım prosedürleri, türbin yeniden çalıştırılmadan önce buz oluşumunun kontrol edilmesini ve giderilmesini içerecektir.</w:t>
            </w:r>
          </w:p>
          <w:p w14:paraId="4ACF5D9F"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Uzaktan izleme sistemi, buzlanma olaylarını önceden tahmin etmek için çevresel koşulları ve türbin durumunu takip edecektir.</w:t>
            </w:r>
          </w:p>
          <w:p w14:paraId="6C965C87" w14:textId="77777777" w:rsidR="003D7976" w:rsidRPr="00E65686" w:rsidRDefault="003D7976" w:rsidP="003172DE">
            <w:pPr>
              <w:spacing w:before="60" w:after="60"/>
              <w:cnfStyle w:val="000000000000" w:firstRow="0" w:lastRow="0" w:firstColumn="0" w:lastColumn="0" w:oddVBand="0" w:evenVBand="0" w:oddHBand="0" w:evenHBand="0" w:firstRowFirstColumn="0" w:firstRowLastColumn="0" w:lastRowFirstColumn="0" w:lastRowLastColumn="0"/>
              <w:rPr>
                <w:b/>
                <w:bCs/>
                <w:sz w:val="18"/>
                <w:szCs w:val="22"/>
                <w:lang w:val="tr-TR"/>
              </w:rPr>
            </w:pPr>
            <w:r w:rsidRPr="00E65686">
              <w:rPr>
                <w:b/>
                <w:bCs/>
                <w:sz w:val="18"/>
                <w:szCs w:val="22"/>
                <w:lang w:val="tr-TR"/>
              </w:rPr>
              <w:t>Gölge Titreşimi</w:t>
            </w:r>
          </w:p>
          <w:p w14:paraId="63F18146" w14:textId="1CF6D3E0" w:rsidR="003D7976" w:rsidRPr="00E65686" w:rsidRDefault="003D7976"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22"/>
                <w:lang w:val="tr-TR"/>
              </w:rPr>
            </w:pPr>
            <w:r w:rsidRPr="00E65686">
              <w:rPr>
                <w:sz w:val="18"/>
                <w:szCs w:val="18"/>
                <w:lang w:val="tr-TR"/>
              </w:rPr>
              <w:t>Hassas alıcılar (özellikle T4 ile ilgili olarak) gölge titremesine maruz kalmayı en aza indirmek için operasyonel kontroller uygulayın, örneğin eşik değerler 30 saat/yıla yaklaştığında gölge titremesinin en yoğun olduğu dönemlerde türbinlerin kapatılmasını programlayın ve görsel etkileri azaltmak için etkilenen alanların çevresine ağaç dikerek bitkisel perdeleme oluşturun.</w:t>
            </w:r>
          </w:p>
        </w:tc>
      </w:tr>
      <w:tr w:rsidR="00AA7012" w:rsidRPr="00AF2B1E" w14:paraId="6FAB5328" w14:textId="77777777" w:rsidTr="1E2BD37F">
        <w:tc>
          <w:tcPr>
            <w:cnfStyle w:val="001000000000" w:firstRow="0" w:lastRow="0" w:firstColumn="1" w:lastColumn="0" w:oddVBand="0" w:evenVBand="0" w:oddHBand="0" w:evenHBand="0" w:firstRowFirstColumn="0" w:firstRowLastColumn="0" w:lastRowFirstColumn="0" w:lastRowLastColumn="0"/>
            <w:tcW w:w="441" w:type="pct"/>
            <w:tcBorders>
              <w:top w:val="single" w:sz="4" w:space="0" w:color="B7B2AA" w:themeColor="accent5"/>
              <w:bottom w:val="single" w:sz="4" w:space="0" w:color="B7B2AA" w:themeColor="accent5"/>
              <w:right w:val="single" w:sz="4" w:space="0" w:color="B7B2AA" w:themeColor="accent5"/>
            </w:tcBorders>
          </w:tcPr>
          <w:p w14:paraId="2D9424D3" w14:textId="77777777" w:rsidR="00AA7012" w:rsidRPr="00E65686" w:rsidRDefault="00AA7012" w:rsidP="002F40BF">
            <w:pPr>
              <w:spacing w:after="120"/>
              <w:jc w:val="both"/>
              <w:rPr>
                <w:b/>
                <w:bCs/>
                <w:sz w:val="18"/>
                <w:szCs w:val="18"/>
                <w:lang w:val="tr-TR"/>
              </w:rPr>
            </w:pPr>
            <w:r w:rsidRPr="00E65686">
              <w:rPr>
                <w:b/>
                <w:bCs/>
                <w:sz w:val="18"/>
                <w:szCs w:val="18"/>
                <w:lang w:val="tr-TR"/>
              </w:rPr>
              <w:lastRenderedPageBreak/>
              <w:t xml:space="preserve">Yüklenici Yönetimi </w:t>
            </w:r>
          </w:p>
        </w:tc>
        <w:tc>
          <w:tcPr>
            <w:tcW w:w="4559" w:type="pct"/>
            <w:tcBorders>
              <w:top w:val="single" w:sz="4" w:space="0" w:color="B7B2AA" w:themeColor="accent5"/>
              <w:left w:val="single" w:sz="4" w:space="0" w:color="B7B2AA" w:themeColor="accent5"/>
              <w:bottom w:val="single" w:sz="4" w:space="0" w:color="B7B2AA" w:themeColor="accent5"/>
            </w:tcBorders>
          </w:tcPr>
          <w:p w14:paraId="27557CAF"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Yükleniciler, tüm Proje Standartlarına uyacak ve hafifletme önlemleri dahil olmak üzere gerekli yönetim planlarını uygulayacaktır.</w:t>
            </w:r>
          </w:p>
          <w:p w14:paraId="159D0ABC"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Yükleniciler, sahada çalışmaya başlamadan önce sorumlu ekipten gerekli tüm izinleri alacaktır. İlgili OHS yönetim planına göre yüksek riskli olarak sınıflandırılan işler (yüksekte çalışma, elektrik ve kaynak işleri, kaldırma işlemleri vb.) için tüm standartları korumakla sorumlu olacaklardır. Yüklenici, gerekli tüm KKD'yi sağlamakla yükümlüdür.</w:t>
            </w:r>
          </w:p>
          <w:p w14:paraId="44B19AE0"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Yükleniciler, malzeme, ekipman, hizmet ve işçilikle ilgili riskleri belirlemek ve değerlendirmek için bir sistem kuracak ve Proje Standartlarına uyulmamasının risklerini değerlendirecektir.</w:t>
            </w:r>
          </w:p>
          <w:p w14:paraId="6C8F4F46"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Risk değerlendirmesi, sağlık, güvenlik, çevresel etkiler, toplumsal kaygılar ve uyum risklerine odaklanan kapsamlı bir tehlike tanımlama sürecini içerecektir. Yüklenici, tehlikeli atık ve kimyasalların yönetimi için Tehlikeli Madde Yönetim Planına (HMMP) uymak zorundadır. Yükleniciler tarafından sahada kullanılan tüm tehlikeli maddeler kaydedilecektir. Tüm malzemelerin özellikleri anlaşılmalı, belgelenmeli ve maruz kalmanın önemli HSE riskleri oluşturduğu durumlarda prosedürlere entegre edilmelidir.</w:t>
            </w:r>
          </w:p>
          <w:p w14:paraId="50E130B5"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Tüm çalışma alanlarına, çalışanları ve ziyaretçileri mevcut tehlikeler ve potansiyel olarak tehlikeli durumlar, belirli davranışların yasaklanması, belirli ekipmanların kullanımı ve acil durum yardımı için rehberlik hakkında açık ve zamanında bilgilendirmek için uygun güvenlik işaretleri yerleştirilecektir.</w:t>
            </w:r>
          </w:p>
          <w:p w14:paraId="6A166864"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 xml:space="preserve">Yüklenici, yönetim sistemi dahilinde atık ve atık suların toplanması, sınıflandırılması, taşınması, geri dönüştürülmesi ve/veya bertaraf edilmesi için Atık ve Atık Su Yönetimi Planı'nda (WWMP) belirtilen planları takip edecektir. </w:t>
            </w:r>
          </w:p>
          <w:p w14:paraId="78AFBFF5"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Yükleniciler, belirtilen şartnamelere, tasarım kriterlerine ve Proje Standartlarına uygun malzeme, ekipman ve hizmetleri sağlama konusunda tedarikçilerin yeteneklerini değerlendirmek için bir sistem kuracaktır. Tüm değerlendirmeler ve ilgili eylemler belgelenecektir.</w:t>
            </w:r>
          </w:p>
          <w:p w14:paraId="09640EF8"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Sözleşme yükümlülükleri dahil tüm yasal gereklilikler, Enerjisa ve yüklenicileri tarafından tutulan bir kayıt defterinde yasal gereklilikler olarak belgelenecektir.</w:t>
            </w:r>
          </w:p>
          <w:p w14:paraId="5E9F0866"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Yükleniciler tarafından sağlanan tüm malzemeler, ekipmanlar, hizmetler ve işçilik, sağlık, güvenlik, çevre (HSE), topluma etkileri ve uyum risklerini kontrol etmek için gerekli şartnamelere uygun olmalıdır.</w:t>
            </w:r>
          </w:p>
          <w:p w14:paraId="161215C3"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Yüklenici, saha çalışmaları başlamadan önce Proje için genel OHS Planına uygun olarak tüm OHS risklerini ve özel OHS Yönetim Planlarını değerlendirecektir.</w:t>
            </w:r>
          </w:p>
          <w:p w14:paraId="4ED9921C"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Yüklenici, yerel istihdam fırsatlarına öncelik verecek ve işe alım süreçleri hakkında net bilgiler sağlayacaktır.</w:t>
            </w:r>
          </w:p>
          <w:p w14:paraId="0BC725D3"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Tüm yüklenici araç ve ekipmanlarının (ör. inşaat makineleri, kişisel koruyucu ekipman) güvenli olduğundan emin olmak için denetim süreçleri hazırlanacaktır.</w:t>
            </w:r>
          </w:p>
        </w:tc>
      </w:tr>
      <w:tr w:rsidR="00AA7012" w:rsidRPr="00AF2B1E" w14:paraId="40739D44" w14:textId="77777777" w:rsidTr="1E2BD37F">
        <w:tc>
          <w:tcPr>
            <w:cnfStyle w:val="001000000000" w:firstRow="0" w:lastRow="0" w:firstColumn="1" w:lastColumn="0" w:oddVBand="0" w:evenVBand="0" w:oddHBand="0" w:evenHBand="0" w:firstRowFirstColumn="0" w:firstRowLastColumn="0" w:lastRowFirstColumn="0" w:lastRowLastColumn="0"/>
            <w:tcW w:w="441" w:type="pct"/>
            <w:tcBorders>
              <w:top w:val="single" w:sz="4" w:space="0" w:color="B7B2AA" w:themeColor="accent5"/>
              <w:right w:val="single" w:sz="4" w:space="0" w:color="B7B2AA" w:themeColor="accent5"/>
            </w:tcBorders>
          </w:tcPr>
          <w:p w14:paraId="1AA21C72" w14:textId="77777777" w:rsidR="00AA7012" w:rsidRPr="00E65686" w:rsidRDefault="00AA7012" w:rsidP="002F40BF">
            <w:pPr>
              <w:spacing w:after="120"/>
              <w:jc w:val="both"/>
              <w:rPr>
                <w:b/>
                <w:bCs/>
                <w:sz w:val="18"/>
                <w:szCs w:val="18"/>
                <w:lang w:val="tr-TR"/>
              </w:rPr>
            </w:pPr>
            <w:r w:rsidRPr="00E65686">
              <w:rPr>
                <w:b/>
                <w:bCs/>
                <w:sz w:val="18"/>
                <w:szCs w:val="18"/>
                <w:lang w:val="tr-TR"/>
              </w:rPr>
              <w:t>Kültürel Miras</w:t>
            </w:r>
          </w:p>
        </w:tc>
        <w:tc>
          <w:tcPr>
            <w:tcW w:w="4559" w:type="pct"/>
            <w:tcBorders>
              <w:top w:val="single" w:sz="4" w:space="0" w:color="B7B2AA" w:themeColor="accent5"/>
              <w:left w:val="single" w:sz="4" w:space="0" w:color="B7B2AA" w:themeColor="accent5"/>
              <w:bottom w:val="single" w:sz="4" w:space="0" w:color="B7B2AA" w:themeColor="accent5"/>
            </w:tcBorders>
          </w:tcPr>
          <w:p w14:paraId="5829FF14"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 xml:space="preserve">Proje Sahası ve etki alanında bulunan arkeolojik taşınmaz varlıklar, tamamen bitki örtüsü ile kaplı veya gömülü olabilir. Bu nedenle, Proje Sahasında ormansızlaştırma faaliyetleri sırasında, Müşteri görsel bir inceleme yapmalıdır. 5226 ve 3386 sayılı kanunlar ile 2863 sayılı kanunun 4. maddesi uyarınca, saha hazırlık ve inşaat aşamalarında yürütülen faaliyetler sonucunda herhangi bir taşınır-taşınmaz kültürel varlık ile karşılaşılması durumunda, faaliyetler durdurulmalı ve Muğla Müze Müdürlüğü derhal bilgilendirilmelidir. </w:t>
            </w:r>
          </w:p>
          <w:p w14:paraId="5E2B8EE9"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lastRenderedPageBreak/>
              <w:t xml:space="preserve">"Tesadüfi buluntuların" yönetimi için gerekli olan Kültürel Miras Yönetim Planı ve Tesadüfi Buluntu Prosedürü hazırlanmış ve ÇED Raporunun Ek G'sinde sunulmuştur. Toprak işlerinde görev alacak tüm operatörler ve Proje çalışanları, "proje gereklilikleri, kültürel ve arkeolojik mirasın korunması, arkeolojik ve kültürel miras  ile ilgili kanun ve yönetmelikler ve kültürel miras yönetim planı ve tesadüfi buluntu prosedürleri"  konusunda eğitim almalıdır.  </w:t>
            </w:r>
          </w:p>
          <w:p w14:paraId="48166905"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İnşaat faaliyetleri sırasında tesadüfi bir buluntu ile karşılaşılması durumunda, plan ve prosedürler ile ilgili kurumlara uygun olarak gerekli adımlar atılmalı ve Müze Müdürlüğü derhal bilgilendirilmelidir. Arkeolojik açıdan potansiyel bir varlık keşfedilmesi durumunda, inşaat faaliyetlerinden birkaç gün önce, sitenin hassasiyeti ile ilgili talimatlar tüm inşaat ekiplerine iletilmelidir. İnşaat faaliyetleri uygun ekipman ve yöntemler kullanılarak yürütülecektir. Uygun ekipman, müze müdürlüğü ve inşaat ekipleri ile birlikte belirlenecektir.</w:t>
            </w:r>
          </w:p>
          <w:p w14:paraId="1EC7BFA2"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 xml:space="preserve">Arkeolojik alanlar derhal ilgili müze müdürlüklerine bildirilmelidir.  </w:t>
            </w:r>
          </w:p>
          <w:p w14:paraId="700F6305"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İnşaat öncesi dönemde muhtarlarla toplantılar yapılmalıdır. Bölgede düzenlenmesi planlanan yerel günler veya daha uzun süreli etkinlikler için etkinlik tarihleri, ritüeller vb. muhtarlar ve yerel halkla yapılan toplantılar yoluyla öğrenilmelidir. Toplumun, yerel olarak yaşanabilecek olası geleneksel uygulamalarda inşaatın etkisinden korunması sağlanmalıdır.</w:t>
            </w:r>
          </w:p>
          <w:p w14:paraId="1956A75D"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Bölgede düzenlenmesi planlanan etkinlikler sırasında insanların ve araçların hareketliliği engellenmemelidir.</w:t>
            </w:r>
          </w:p>
          <w:p w14:paraId="2C5F47AB"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Halkın düzenli olarak ziyaret ettiği alanlara kesintisiz erişim için transit güzergâhlar düzenlenmelidir.</w:t>
            </w:r>
          </w:p>
          <w:p w14:paraId="5E4D3D64"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Yükleniciler ve alt yükleniciler, istihdam aşamasında ve Proje süresince düzenli aralıklarla, yerel topluluklarla ilişkilerinde izleyecekleri yaklaşım da dahil olmak üzere davranış kuralları konusunda eğitilmelidir.</w:t>
            </w:r>
          </w:p>
          <w:p w14:paraId="5439101A"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Yüklenicilere ve alt yüklenicilere, sahaya özgü hassasiyetler/sorunlar (örneğin festival yerleri, tarihleri, etkinlikler vb.) hakkında somut olmayan kültürel mirasla ilgili bilgiler verilmelidir.</w:t>
            </w:r>
          </w:p>
        </w:tc>
      </w:tr>
      <w:tr w:rsidR="00AA7012" w:rsidRPr="00AF2B1E" w14:paraId="236F384E" w14:textId="77777777" w:rsidTr="1E2BD37F">
        <w:tc>
          <w:tcPr>
            <w:cnfStyle w:val="001000000000" w:firstRow="0" w:lastRow="0" w:firstColumn="1" w:lastColumn="0" w:oddVBand="0" w:evenVBand="0" w:oddHBand="0" w:evenHBand="0" w:firstRowFirstColumn="0" w:firstRowLastColumn="0" w:lastRowFirstColumn="0" w:lastRowLastColumn="0"/>
            <w:tcW w:w="441" w:type="pct"/>
            <w:tcBorders>
              <w:top w:val="single" w:sz="4" w:space="0" w:color="B7B2AA" w:themeColor="accent5"/>
              <w:bottom w:val="single" w:sz="4" w:space="0" w:color="B7B2AA" w:themeColor="accent5"/>
              <w:right w:val="single" w:sz="4" w:space="0" w:color="B7B2AA" w:themeColor="accent5"/>
            </w:tcBorders>
          </w:tcPr>
          <w:p w14:paraId="2E650F33" w14:textId="77777777" w:rsidR="00AA7012" w:rsidRPr="00E65686" w:rsidRDefault="00AA7012" w:rsidP="002F40BF">
            <w:pPr>
              <w:spacing w:after="120"/>
              <w:jc w:val="both"/>
              <w:rPr>
                <w:b/>
                <w:bCs/>
                <w:sz w:val="18"/>
                <w:szCs w:val="18"/>
                <w:lang w:val="tr-TR"/>
              </w:rPr>
            </w:pPr>
            <w:r w:rsidRPr="00E65686">
              <w:rPr>
                <w:b/>
                <w:bCs/>
                <w:sz w:val="18"/>
                <w:szCs w:val="18"/>
                <w:lang w:val="tr-TR"/>
              </w:rPr>
              <w:lastRenderedPageBreak/>
              <w:t>Acil Durum Hazırlığı ve Müdahale</w:t>
            </w:r>
          </w:p>
        </w:tc>
        <w:tc>
          <w:tcPr>
            <w:tcW w:w="4559" w:type="pct"/>
            <w:tcBorders>
              <w:top w:val="single" w:sz="4" w:space="0" w:color="B7B2AA" w:themeColor="accent5"/>
              <w:left w:val="single" w:sz="4" w:space="0" w:color="B7B2AA" w:themeColor="accent5"/>
              <w:bottom w:val="single" w:sz="4" w:space="0" w:color="B7B2AA" w:themeColor="accent5"/>
            </w:tcBorders>
          </w:tcPr>
          <w:p w14:paraId="35C1B938" w14:textId="77777777" w:rsidR="00BD552E" w:rsidRPr="00E65686" w:rsidRDefault="00BD552E" w:rsidP="00BD552E">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Tehlike değerlendirmesine dayalı olarak olası acil durumlar belirlenecektir.</w:t>
            </w:r>
          </w:p>
          <w:p w14:paraId="63EB72E2" w14:textId="60F511B0" w:rsidR="00BD552E" w:rsidRPr="00E65686" w:rsidRDefault="621F3AB7" w:rsidP="00BD552E">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787C1EAA">
              <w:rPr>
                <w:sz w:val="18"/>
                <w:szCs w:val="18"/>
                <w:lang w:val="tr-TR"/>
              </w:rPr>
              <w:t>ADHMP</w:t>
            </w:r>
            <w:r w:rsidR="357D1B8B" w:rsidRPr="787C1EAA">
              <w:rPr>
                <w:sz w:val="18"/>
                <w:szCs w:val="18"/>
                <w:lang w:val="tr-TR"/>
              </w:rPr>
              <w:t>'nin uygulanması için net rol ve sorumluluklar belirlenecektir.</w:t>
            </w:r>
          </w:p>
          <w:p w14:paraId="5AA32443" w14:textId="77777777" w:rsidR="00BD552E" w:rsidRPr="00E65686" w:rsidRDefault="00BD552E" w:rsidP="00BD552E">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Tespit edilen acil durumlara yönelik müdahale prosedürleri belirlenecektir.</w:t>
            </w:r>
          </w:p>
          <w:p w14:paraId="3FB30837" w14:textId="77777777" w:rsidR="00BD552E" w:rsidRPr="00E65686" w:rsidRDefault="00BD552E" w:rsidP="00BD552E">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Ekipmanı kapatma prosedürleri özetlenecektir.</w:t>
            </w:r>
          </w:p>
          <w:p w14:paraId="524EF2B5" w14:textId="77777777" w:rsidR="00BD552E" w:rsidRPr="00E65686" w:rsidRDefault="00BD552E" w:rsidP="00BD552E">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Kurtarma ve tahliye prosedürleri belirlenecektir.</w:t>
            </w:r>
          </w:p>
          <w:p w14:paraId="39C1E398" w14:textId="77777777" w:rsidR="00BD552E" w:rsidRPr="00E65686" w:rsidRDefault="00BD552E" w:rsidP="00BD552E">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Alarmların listesi, yerleri ve bakım programı oluşturulacak ve kayıt altına alınacaktır.</w:t>
            </w:r>
          </w:p>
          <w:p w14:paraId="5E450FE4" w14:textId="77777777" w:rsidR="00BD552E" w:rsidRPr="00E65686" w:rsidRDefault="00BD552E" w:rsidP="00BD552E">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Acil durum müdahale ekipmanlarının (yangın söndürme, sızıntı müdahale, ilk yardım çantaları, acil müdahale ekipleri için KKD) listesi ve yerleri belirlenecek ve kayıt altına alınacaktır.</w:t>
            </w:r>
          </w:p>
          <w:p w14:paraId="1A7F7738" w14:textId="77777777" w:rsidR="00BD552E" w:rsidRPr="00E65686" w:rsidRDefault="00BD552E" w:rsidP="00BD552E">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Acil durum ekipman ve tesislerinin kullanımına ilişkin protokoller tanımlanacaktır.</w:t>
            </w:r>
          </w:p>
          <w:p w14:paraId="270D6D92" w14:textId="77777777" w:rsidR="00BD552E" w:rsidRPr="00E65686" w:rsidRDefault="00BD552E" w:rsidP="00BD552E">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Acil durum ekipmanlarının periyodik olarak incelenmesi, test edilmesi ve bakımı için bir program uygulanacaktır.</w:t>
            </w:r>
          </w:p>
          <w:p w14:paraId="493145CB" w14:textId="77777777" w:rsidR="00BD552E" w:rsidRPr="00E65686" w:rsidRDefault="00BD552E" w:rsidP="00BD552E">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Tahliye yolları ve buluşma noktaları açıkça belirlenecektir.</w:t>
            </w:r>
          </w:p>
          <w:p w14:paraId="024F48BA" w14:textId="77777777" w:rsidR="00BD552E" w:rsidRPr="00E65686" w:rsidRDefault="00BD552E" w:rsidP="00BD552E">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Yerel acil durum müdahale hizmetleri (örn. itfaiye) dahil edilerek eğitim ve tatbikat programı uygulanacaktır.</w:t>
            </w:r>
          </w:p>
          <w:p w14:paraId="36A5C217" w14:textId="77777777" w:rsidR="00BD552E" w:rsidRPr="00E65686" w:rsidRDefault="00BD552E" w:rsidP="00BD552E">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Acil durum tatbikatları için prosedürler geliştirilecektir.</w:t>
            </w:r>
          </w:p>
          <w:p w14:paraId="1013C0E1" w14:textId="77777777" w:rsidR="00BD552E" w:rsidRPr="00E65686" w:rsidRDefault="00BD552E" w:rsidP="00BD552E">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Acil durum iletişim bilgileri ve iletişim protokolleri güncel tutulacaktır.</w:t>
            </w:r>
          </w:p>
          <w:p w14:paraId="205FAFBA" w14:textId="39204167" w:rsidR="00AA7012" w:rsidRPr="00E65686" w:rsidRDefault="621F3AB7" w:rsidP="00BD552E">
            <w:pPr>
              <w:numPr>
                <w:ilvl w:val="0"/>
                <w:numId w:val="39"/>
              </w:numPr>
              <w:spacing w:after="120"/>
              <w:cnfStyle w:val="000000000000" w:firstRow="0" w:lastRow="0" w:firstColumn="0" w:lastColumn="0" w:oddVBand="0" w:evenVBand="0" w:oddHBand="0" w:evenHBand="0" w:firstRowFirstColumn="0" w:firstRowLastColumn="0" w:lastRowFirstColumn="0" w:lastRowLastColumn="0"/>
              <w:rPr>
                <w:lang w:val="tr-TR"/>
              </w:rPr>
            </w:pPr>
            <w:r w:rsidRPr="787C1EAA">
              <w:rPr>
                <w:sz w:val="18"/>
                <w:szCs w:val="18"/>
                <w:lang w:val="tr-TR"/>
              </w:rPr>
              <w:t>ADHMP</w:t>
            </w:r>
            <w:r w:rsidR="357D1B8B" w:rsidRPr="787C1EAA">
              <w:rPr>
                <w:sz w:val="18"/>
                <w:szCs w:val="18"/>
                <w:lang w:val="tr-TR"/>
              </w:rPr>
              <w:t>'nin periyodik olarak gözden geçirilmesi ve güncellenmesi için prosedürler oluşturulacaktır.</w:t>
            </w:r>
          </w:p>
        </w:tc>
      </w:tr>
      <w:tr w:rsidR="00AA7012" w:rsidRPr="00AF2B1E" w14:paraId="08BD9097" w14:textId="77777777" w:rsidTr="1E2BD37F">
        <w:tc>
          <w:tcPr>
            <w:cnfStyle w:val="001000000000" w:firstRow="0" w:lastRow="0" w:firstColumn="1" w:lastColumn="0" w:oddVBand="0" w:evenVBand="0" w:oddHBand="0" w:evenHBand="0" w:firstRowFirstColumn="0" w:firstRowLastColumn="0" w:lastRowFirstColumn="0" w:lastRowLastColumn="0"/>
            <w:tcW w:w="441" w:type="pct"/>
            <w:tcBorders>
              <w:top w:val="single" w:sz="4" w:space="0" w:color="B7B2AA" w:themeColor="accent5"/>
              <w:right w:val="single" w:sz="4" w:space="0" w:color="B7B2AA" w:themeColor="accent5"/>
            </w:tcBorders>
          </w:tcPr>
          <w:p w14:paraId="7CCFBC8F" w14:textId="77777777" w:rsidR="00AA7012" w:rsidRPr="00E65686" w:rsidRDefault="00AA7012" w:rsidP="002F40BF">
            <w:pPr>
              <w:spacing w:after="120"/>
              <w:jc w:val="both"/>
              <w:rPr>
                <w:b/>
                <w:bCs/>
                <w:sz w:val="18"/>
                <w:szCs w:val="18"/>
                <w:lang w:val="tr-TR"/>
              </w:rPr>
            </w:pPr>
            <w:r w:rsidRPr="00E65686">
              <w:rPr>
                <w:b/>
                <w:bCs/>
                <w:sz w:val="18"/>
                <w:szCs w:val="18"/>
                <w:lang w:val="tr-TR"/>
              </w:rPr>
              <w:t>Tehlikeli Madde Yönetimi</w:t>
            </w:r>
          </w:p>
        </w:tc>
        <w:tc>
          <w:tcPr>
            <w:tcW w:w="4559" w:type="pct"/>
            <w:tcBorders>
              <w:top w:val="single" w:sz="4" w:space="0" w:color="B7B2AA" w:themeColor="accent5"/>
              <w:left w:val="single" w:sz="4" w:space="0" w:color="B7B2AA" w:themeColor="accent5"/>
              <w:bottom w:val="single" w:sz="4" w:space="0" w:color="B7B2AA" w:themeColor="accent5"/>
            </w:tcBorders>
          </w:tcPr>
          <w:p w14:paraId="4881AAF1"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İnşaatta kullanılan ve tehlikeli olarak sınıflandırılabilecek tüm malzemelerin kapsamlı bir envanteri çıkarılacak ve sınıflandırılacaktır.</w:t>
            </w:r>
          </w:p>
          <w:p w14:paraId="3187B618"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Üreticinin talimatlarına (SDS formları) uygun olarak tehlikeli malzemelerin taşınması ve depolanması için prosedürler uygulanacaktır.</w:t>
            </w:r>
          </w:p>
          <w:p w14:paraId="3E6188B1"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Tüm tehlikeli malzemeler kaydedilecek ve bu malzemelerin proje sahasında oluşturduğu tehlikeler belirlenecektir.</w:t>
            </w:r>
          </w:p>
          <w:p w14:paraId="3EC5BD33"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Yakıt, yağlar ve tehlikeli malzemeler geçirimsiz ve setli bir taban üzerinde depolanacak ve yakıt ikmali için damlama tepsileri kullanılacaktır. Mümkünse, su kaynaklarının veya kazılmış arazilerin yakınında (yaklaşık 50 m) yakıt ikmali yapılmayacaktır. Gerektiğinde, inşaat ekipmanlarına, jeneratörlere, makinelere, tesislere ve araçlara yakıt sağlamak için yüzey üstü depolama tankı (AST) içeren bir dizel yakıt istasyonu yüklenicinin tesisine kurulacaktır.</w:t>
            </w:r>
          </w:p>
          <w:p w14:paraId="42F831A2"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Sahadaki tüm tehlikeli maddeler, uygun semboller ve kullanım talimatları ile açıkça etiketlenecektir. Depolama alanında, tehlikeli maddelerin varlığını ve gerekli güvenlik önlemlerini belirten uygun işaretler konulacaktır.</w:t>
            </w:r>
          </w:p>
          <w:p w14:paraId="4694E11A"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Tehlikeli madde kapları kapalı tutulacak ve kimyasal reaksiyonlara girmeyecek şekilde depolanacaktır.</w:t>
            </w:r>
          </w:p>
          <w:p w14:paraId="588C86B3"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lastRenderedPageBreak/>
              <w:t>Şantiye personeli, tehlikeli maddelerin varlığı, kullanımı, taşınması ve bertarafı ile acil durum müdahale yönetimi konusunda eğitilecektir.</w:t>
            </w:r>
          </w:p>
          <w:p w14:paraId="22185C38"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Tehlikeli maddeler ve kimyasallarla çalışan personele uygun KKD sağlanacaktır.</w:t>
            </w:r>
          </w:p>
          <w:p w14:paraId="1B9685FF"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 xml:space="preserve">Halk, tehlikeli maddelerle ilgili olaylar veya süreç arızaları ile gürültü, koku ve diğer emisyonlarla ilgili rahatsızlık sorunlarından korunacaktır. </w:t>
            </w:r>
          </w:p>
          <w:p w14:paraId="789F3D35"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Yerel topluluklarla uygun iletişim ve işbirliği sağlanacaktır.</w:t>
            </w:r>
          </w:p>
          <w:p w14:paraId="0FFC1597"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lang w:val="tr-TR"/>
              </w:rPr>
            </w:pPr>
            <w:r w:rsidRPr="00E65686">
              <w:rPr>
                <w:sz w:val="18"/>
                <w:szCs w:val="18"/>
                <w:lang w:val="tr-TR"/>
              </w:rPr>
              <w:t>Yakıt ikmal noktasına taşınamayan ağır ekipmanların yakıt ikmali için, toprağa ve dolayısıyla potansiyel yeraltı su kaynaklarına kazara sızıntıyı önlemek amacıyla uygun tepsiler kullanılacaktır.</w:t>
            </w:r>
          </w:p>
        </w:tc>
      </w:tr>
      <w:tr w:rsidR="00AA7012" w:rsidRPr="00AF2B1E" w14:paraId="039B9F9E" w14:textId="77777777" w:rsidTr="1E2BD37F">
        <w:tc>
          <w:tcPr>
            <w:cnfStyle w:val="001000000000" w:firstRow="0" w:lastRow="0" w:firstColumn="1" w:lastColumn="0" w:oddVBand="0" w:evenVBand="0" w:oddHBand="0" w:evenHBand="0" w:firstRowFirstColumn="0" w:firstRowLastColumn="0" w:lastRowFirstColumn="0" w:lastRowLastColumn="0"/>
            <w:tcW w:w="441" w:type="pct"/>
            <w:tcBorders>
              <w:top w:val="single" w:sz="4" w:space="0" w:color="B7B2AA" w:themeColor="accent5"/>
              <w:bottom w:val="single" w:sz="4" w:space="0" w:color="B7B2AA" w:themeColor="accent5"/>
              <w:right w:val="single" w:sz="4" w:space="0" w:color="B7B2AA" w:themeColor="accent5"/>
            </w:tcBorders>
          </w:tcPr>
          <w:p w14:paraId="6B609E7C" w14:textId="77777777" w:rsidR="00AA7012" w:rsidRPr="00E65686" w:rsidRDefault="00AA7012" w:rsidP="002F40BF">
            <w:pPr>
              <w:spacing w:after="120"/>
              <w:jc w:val="both"/>
              <w:rPr>
                <w:b/>
                <w:bCs/>
                <w:sz w:val="18"/>
                <w:szCs w:val="18"/>
                <w:lang w:val="tr-TR"/>
              </w:rPr>
            </w:pPr>
            <w:r w:rsidRPr="00E65686">
              <w:rPr>
                <w:b/>
                <w:bCs/>
                <w:sz w:val="18"/>
                <w:szCs w:val="18"/>
                <w:lang w:val="tr-TR"/>
              </w:rPr>
              <w:lastRenderedPageBreak/>
              <w:t>Altyapı ve Hizmetler</w:t>
            </w:r>
          </w:p>
        </w:tc>
        <w:tc>
          <w:tcPr>
            <w:tcW w:w="4559" w:type="pct"/>
            <w:tcBorders>
              <w:top w:val="single" w:sz="4" w:space="0" w:color="B7B2AA" w:themeColor="accent5"/>
              <w:left w:val="single" w:sz="4" w:space="0" w:color="B7B2AA" w:themeColor="accent5"/>
              <w:bottom w:val="single" w:sz="4" w:space="0" w:color="B7B2AA" w:themeColor="accent5"/>
            </w:tcBorders>
          </w:tcPr>
          <w:p w14:paraId="74ACECA3"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Yerel yetkililerle koordinasyon içinde, özellikle Turgut'taki su ve sanitasyon altyapısının kapasitesi değerlendirilecektir.</w:t>
            </w:r>
          </w:p>
          <w:p w14:paraId="28FF1124" w14:textId="6F4FB592"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Köyün su ve elektrik sistemlerinden yararlanmamak için işçi kampının kendi kendine yeterliliğini sağla</w:t>
            </w:r>
            <w:r w:rsidR="00BE04A6" w:rsidRPr="00E65686">
              <w:rPr>
                <w:sz w:val="18"/>
                <w:szCs w:val="18"/>
                <w:lang w:val="tr-TR"/>
              </w:rPr>
              <w:t>nacaktır.</w:t>
            </w:r>
          </w:p>
          <w:p w14:paraId="5C416985" w14:textId="6C63EF92"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GSM ve internet kapsama alanının zayıf olduğu bölgelerde iletişim altyapısının rehabilitasyonunu destekle</w:t>
            </w:r>
            <w:r w:rsidR="00BE04A6" w:rsidRPr="00E65686">
              <w:rPr>
                <w:sz w:val="18"/>
                <w:szCs w:val="18"/>
                <w:lang w:val="tr-TR"/>
              </w:rPr>
              <w:t>necektir.</w:t>
            </w:r>
          </w:p>
          <w:p w14:paraId="5479EC2E" w14:textId="2A920005"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Özellikle savunmasız nüfusların bulunduğu bölgelerde, hizmet sürekliliği ve acil durum müdahalesi planlamasına topluluklar dahil e</w:t>
            </w:r>
            <w:r w:rsidR="00BE04A6" w:rsidRPr="00E65686">
              <w:rPr>
                <w:sz w:val="18"/>
                <w:szCs w:val="18"/>
                <w:lang w:val="tr-TR"/>
              </w:rPr>
              <w:t>dilecektir</w:t>
            </w:r>
            <w:r w:rsidRPr="00E65686">
              <w:rPr>
                <w:sz w:val="18"/>
                <w:szCs w:val="18"/>
                <w:lang w:val="tr-TR"/>
              </w:rPr>
              <w:t>.</w:t>
            </w:r>
          </w:p>
          <w:p w14:paraId="64668AE2" w14:textId="746CD6E8"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Proje kampı alanlarında ilk yardım ve sağlık birimi ku</w:t>
            </w:r>
            <w:r w:rsidR="00BE04A6" w:rsidRPr="00E65686">
              <w:rPr>
                <w:sz w:val="18"/>
                <w:szCs w:val="18"/>
                <w:lang w:val="tr-TR"/>
              </w:rPr>
              <w:t>rulacaktır.</w:t>
            </w:r>
          </w:p>
          <w:p w14:paraId="4CEAE8B3"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En yakın donanımlı ilçe veya il devlet hastaneleri belirlenecek ve gerekli danışma ve bilgilendirmeler yapılacaktır.</w:t>
            </w:r>
          </w:p>
          <w:p w14:paraId="6AEE0ABE"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Telekomünikasyon, elektrik, yollar ve su kaynakları dahil ancak bunlarla sınırlı olmamak üzere yerel altyapıda hasar meydana gelmesi durumunda, acil bakım sağlanacaktır.</w:t>
            </w:r>
          </w:p>
          <w:p w14:paraId="491F148F" w14:textId="4A70512E"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22"/>
                <w:lang w:val="tr-TR"/>
              </w:rPr>
            </w:pPr>
            <w:r w:rsidRPr="00E65686">
              <w:rPr>
                <w:sz w:val="18"/>
                <w:szCs w:val="18"/>
                <w:lang w:val="tr-TR"/>
              </w:rPr>
              <w:t>Projeye özgü bir Şikayet Mekanizması (</w:t>
            </w:r>
            <w:r w:rsidR="000C3AF7" w:rsidRPr="00E65686">
              <w:rPr>
                <w:sz w:val="18"/>
                <w:szCs w:val="18"/>
                <w:lang w:val="tr-TR"/>
              </w:rPr>
              <w:t>Ş</w:t>
            </w:r>
            <w:r w:rsidRPr="00E65686">
              <w:rPr>
                <w:sz w:val="18"/>
                <w:szCs w:val="18"/>
                <w:lang w:val="tr-TR"/>
              </w:rPr>
              <w:t>M) kullanılarak, Proje'nin yerel altyapıda neden olduğu olaylar kaydedilecek, önlenecek ve çözülecektir.</w:t>
            </w:r>
          </w:p>
        </w:tc>
      </w:tr>
      <w:tr w:rsidR="00AA7012" w:rsidRPr="00AF2B1E" w14:paraId="2F6F3A57" w14:textId="77777777" w:rsidTr="1E2BD37F">
        <w:tc>
          <w:tcPr>
            <w:cnfStyle w:val="001000000000" w:firstRow="0" w:lastRow="0" w:firstColumn="1" w:lastColumn="0" w:oddVBand="0" w:evenVBand="0" w:oddHBand="0" w:evenHBand="0" w:firstRowFirstColumn="0" w:firstRowLastColumn="0" w:lastRowFirstColumn="0" w:lastRowLastColumn="0"/>
            <w:tcW w:w="441" w:type="pct"/>
            <w:tcBorders>
              <w:top w:val="single" w:sz="4" w:space="0" w:color="B7B2AA" w:themeColor="accent5"/>
              <w:right w:val="single" w:sz="4" w:space="0" w:color="B7B2AA" w:themeColor="accent5"/>
            </w:tcBorders>
          </w:tcPr>
          <w:p w14:paraId="04472DC5" w14:textId="77777777" w:rsidR="00AA7012" w:rsidRPr="00E65686" w:rsidRDefault="44596BF0" w:rsidP="002F40BF">
            <w:pPr>
              <w:spacing w:after="120"/>
              <w:jc w:val="both"/>
              <w:rPr>
                <w:b/>
                <w:bCs/>
                <w:sz w:val="18"/>
                <w:szCs w:val="18"/>
                <w:lang w:val="tr-TR"/>
              </w:rPr>
            </w:pPr>
            <w:r w:rsidRPr="00E65686">
              <w:rPr>
                <w:b/>
                <w:bCs/>
                <w:sz w:val="18"/>
                <w:szCs w:val="18"/>
                <w:lang w:val="tr-TR"/>
              </w:rPr>
              <w:t>İşgücü ve Çalışma Koşulları</w:t>
            </w:r>
          </w:p>
        </w:tc>
        <w:tc>
          <w:tcPr>
            <w:tcW w:w="4559" w:type="pct"/>
            <w:tcBorders>
              <w:top w:val="single" w:sz="4" w:space="0" w:color="B7B2AA" w:themeColor="accent5"/>
              <w:left w:val="single" w:sz="4" w:space="0" w:color="B7B2AA" w:themeColor="accent5"/>
              <w:bottom w:val="single" w:sz="4" w:space="0" w:color="B7B2AA" w:themeColor="accent5"/>
            </w:tcBorders>
          </w:tcPr>
          <w:p w14:paraId="39B388FA" w14:textId="77777777" w:rsidR="00AA7012" w:rsidRPr="00E65686" w:rsidRDefault="00AA7012" w:rsidP="002F40BF">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22"/>
                <w:lang w:val="tr-TR"/>
              </w:rPr>
            </w:pPr>
            <w:r w:rsidRPr="00E65686">
              <w:rPr>
                <w:sz w:val="18"/>
                <w:szCs w:val="22"/>
                <w:lang w:val="tr-TR"/>
              </w:rPr>
              <w:t>Proje, IFC PS2'ye uygun olarak insan kaynakları politikaları ve prosedürleri oluşturacaktır.</w:t>
            </w:r>
          </w:p>
          <w:p w14:paraId="379AB151"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İşçi sözleşmeleri, işçi haklarını koruyacak ve ILO ve IFC PS2'ye uygun olarak aşağıdaki hususları içerecektir:</w:t>
            </w:r>
          </w:p>
          <w:p w14:paraId="449149BE" w14:textId="77777777" w:rsidR="00AA7012" w:rsidRPr="00E65686" w:rsidRDefault="00AA7012" w:rsidP="002F40BF">
            <w:pPr>
              <w:numPr>
                <w:ilvl w:val="1"/>
                <w:numId w:val="11"/>
              </w:numPr>
              <w:spacing w:after="120"/>
              <w:cnfStyle w:val="000000000000" w:firstRow="0" w:lastRow="0" w:firstColumn="0" w:lastColumn="0" w:oddVBand="0" w:evenVBand="0" w:oddHBand="0" w:evenHBand="0" w:firstRowFirstColumn="0" w:firstRowLastColumn="0" w:lastRowFirstColumn="0" w:lastRowLastColumn="0"/>
              <w:rPr>
                <w:sz w:val="18"/>
                <w:szCs w:val="22"/>
                <w:lang w:val="tr-TR"/>
              </w:rPr>
            </w:pPr>
            <w:r w:rsidRPr="00E65686">
              <w:rPr>
                <w:sz w:val="18"/>
                <w:szCs w:val="22"/>
                <w:lang w:val="tr-TR"/>
              </w:rPr>
              <w:t>Ücretler, ödeme koşulları ve sosyal güvenlik</w:t>
            </w:r>
          </w:p>
          <w:p w14:paraId="14C6C549" w14:textId="77777777" w:rsidR="00AA7012" w:rsidRPr="00E65686" w:rsidRDefault="00AA7012" w:rsidP="002F40BF">
            <w:pPr>
              <w:numPr>
                <w:ilvl w:val="1"/>
                <w:numId w:val="11"/>
              </w:numPr>
              <w:spacing w:after="120"/>
              <w:cnfStyle w:val="000000000000" w:firstRow="0" w:lastRow="0" w:firstColumn="0" w:lastColumn="0" w:oddVBand="0" w:evenVBand="0" w:oddHBand="0" w:evenHBand="0" w:firstRowFirstColumn="0" w:firstRowLastColumn="0" w:lastRowFirstColumn="0" w:lastRowLastColumn="0"/>
              <w:rPr>
                <w:sz w:val="18"/>
                <w:szCs w:val="22"/>
                <w:lang w:val="tr-TR"/>
              </w:rPr>
            </w:pPr>
            <w:r w:rsidRPr="00E65686">
              <w:rPr>
                <w:sz w:val="18"/>
                <w:szCs w:val="22"/>
                <w:lang w:val="tr-TR"/>
              </w:rPr>
              <w:t>Sosyal haklar</w:t>
            </w:r>
          </w:p>
          <w:p w14:paraId="288B2B08" w14:textId="77777777" w:rsidR="00AA7012" w:rsidRPr="00E65686" w:rsidRDefault="00AA7012" w:rsidP="002F40BF">
            <w:pPr>
              <w:numPr>
                <w:ilvl w:val="1"/>
                <w:numId w:val="11"/>
              </w:numPr>
              <w:spacing w:after="120"/>
              <w:cnfStyle w:val="000000000000" w:firstRow="0" w:lastRow="0" w:firstColumn="0" w:lastColumn="0" w:oddVBand="0" w:evenVBand="0" w:oddHBand="0" w:evenHBand="0" w:firstRowFirstColumn="0" w:firstRowLastColumn="0" w:lastRowFirstColumn="0" w:lastRowLastColumn="0"/>
              <w:rPr>
                <w:sz w:val="18"/>
                <w:szCs w:val="22"/>
                <w:lang w:val="tr-TR"/>
              </w:rPr>
            </w:pPr>
            <w:r w:rsidRPr="00E65686">
              <w:rPr>
                <w:sz w:val="18"/>
                <w:szCs w:val="22"/>
                <w:lang w:val="tr-TR"/>
              </w:rPr>
              <w:t>İş ve görev tanımı</w:t>
            </w:r>
          </w:p>
          <w:p w14:paraId="7DFE9D81" w14:textId="77777777" w:rsidR="00AA7012" w:rsidRPr="00E65686" w:rsidRDefault="00AA7012" w:rsidP="002F40BF">
            <w:pPr>
              <w:numPr>
                <w:ilvl w:val="1"/>
                <w:numId w:val="11"/>
              </w:numPr>
              <w:spacing w:after="120"/>
              <w:cnfStyle w:val="000000000000" w:firstRow="0" w:lastRow="0" w:firstColumn="0" w:lastColumn="0" w:oddVBand="0" w:evenVBand="0" w:oddHBand="0" w:evenHBand="0" w:firstRowFirstColumn="0" w:firstRowLastColumn="0" w:lastRowFirstColumn="0" w:lastRowLastColumn="0"/>
              <w:rPr>
                <w:sz w:val="18"/>
                <w:szCs w:val="22"/>
                <w:lang w:val="tr-TR"/>
              </w:rPr>
            </w:pPr>
            <w:r w:rsidRPr="00E65686">
              <w:rPr>
                <w:sz w:val="18"/>
                <w:szCs w:val="22"/>
                <w:lang w:val="tr-TR"/>
              </w:rPr>
              <w:t>Çalışma saatleri</w:t>
            </w:r>
          </w:p>
          <w:p w14:paraId="2BED68A2" w14:textId="77777777" w:rsidR="00AA7012" w:rsidRPr="00E65686" w:rsidRDefault="00AA7012" w:rsidP="002F40BF">
            <w:pPr>
              <w:numPr>
                <w:ilvl w:val="1"/>
                <w:numId w:val="11"/>
              </w:numPr>
              <w:spacing w:after="120"/>
              <w:cnfStyle w:val="000000000000" w:firstRow="0" w:lastRow="0" w:firstColumn="0" w:lastColumn="0" w:oddVBand="0" w:evenVBand="0" w:oddHBand="0" w:evenHBand="0" w:firstRowFirstColumn="0" w:firstRowLastColumn="0" w:lastRowFirstColumn="0" w:lastRowLastColumn="0"/>
              <w:rPr>
                <w:sz w:val="18"/>
                <w:szCs w:val="22"/>
                <w:lang w:val="tr-TR"/>
              </w:rPr>
            </w:pPr>
            <w:r w:rsidRPr="00E65686">
              <w:rPr>
                <w:sz w:val="18"/>
                <w:szCs w:val="22"/>
                <w:lang w:val="tr-TR"/>
              </w:rPr>
              <w:t>İzin ve tatiller</w:t>
            </w:r>
          </w:p>
          <w:p w14:paraId="4DD3D19D" w14:textId="77777777" w:rsidR="00AA7012" w:rsidRPr="00E65686" w:rsidRDefault="00AA7012" w:rsidP="002F40BF">
            <w:pPr>
              <w:numPr>
                <w:ilvl w:val="1"/>
                <w:numId w:val="11"/>
              </w:numPr>
              <w:spacing w:after="120"/>
              <w:cnfStyle w:val="000000000000" w:firstRow="0" w:lastRow="0" w:firstColumn="0" w:lastColumn="0" w:oddVBand="0" w:evenVBand="0" w:oddHBand="0" w:evenHBand="0" w:firstRowFirstColumn="0" w:firstRowLastColumn="0" w:lastRowFirstColumn="0" w:lastRowLastColumn="0"/>
              <w:rPr>
                <w:sz w:val="18"/>
                <w:szCs w:val="22"/>
                <w:lang w:val="tr-TR"/>
              </w:rPr>
            </w:pPr>
            <w:r w:rsidRPr="00E65686">
              <w:rPr>
                <w:sz w:val="18"/>
                <w:szCs w:val="22"/>
                <w:lang w:val="tr-TR"/>
              </w:rPr>
              <w:t>Hastalık, doğum izni,</w:t>
            </w:r>
          </w:p>
          <w:p w14:paraId="521D47CE" w14:textId="77777777" w:rsidR="00AA7012" w:rsidRPr="00E65686" w:rsidRDefault="00AA7012" w:rsidP="002F40BF">
            <w:pPr>
              <w:numPr>
                <w:ilvl w:val="1"/>
                <w:numId w:val="11"/>
              </w:numPr>
              <w:spacing w:after="120"/>
              <w:cnfStyle w:val="000000000000" w:firstRow="0" w:lastRow="0" w:firstColumn="0" w:lastColumn="0" w:oddVBand="0" w:evenVBand="0" w:oddHBand="0" w:evenHBand="0" w:firstRowFirstColumn="0" w:firstRowLastColumn="0" w:lastRowFirstColumn="0" w:lastRowLastColumn="0"/>
              <w:rPr>
                <w:sz w:val="18"/>
                <w:szCs w:val="22"/>
                <w:lang w:val="tr-TR"/>
              </w:rPr>
            </w:pPr>
            <w:r w:rsidRPr="00E65686">
              <w:rPr>
                <w:sz w:val="18"/>
                <w:szCs w:val="22"/>
                <w:lang w:val="tr-TR"/>
              </w:rPr>
              <w:t>Fazla mesai ücreti</w:t>
            </w:r>
          </w:p>
          <w:p w14:paraId="48588686" w14:textId="77777777" w:rsidR="00AA7012" w:rsidRPr="00E65686" w:rsidRDefault="00AA7012" w:rsidP="002F40BF">
            <w:pPr>
              <w:numPr>
                <w:ilvl w:val="1"/>
                <w:numId w:val="11"/>
              </w:numPr>
              <w:spacing w:after="120"/>
              <w:cnfStyle w:val="000000000000" w:firstRow="0" w:lastRow="0" w:firstColumn="0" w:lastColumn="0" w:oddVBand="0" w:evenVBand="0" w:oddHBand="0" w:evenHBand="0" w:firstRowFirstColumn="0" w:firstRowLastColumn="0" w:lastRowFirstColumn="0" w:lastRowLastColumn="0"/>
              <w:rPr>
                <w:sz w:val="18"/>
                <w:szCs w:val="22"/>
                <w:lang w:val="tr-TR"/>
              </w:rPr>
            </w:pPr>
            <w:r w:rsidRPr="00E65686">
              <w:rPr>
                <w:sz w:val="18"/>
                <w:szCs w:val="22"/>
                <w:lang w:val="tr-TR"/>
              </w:rPr>
              <w:t>Kıdem tazminatı</w:t>
            </w:r>
          </w:p>
          <w:p w14:paraId="072D909C" w14:textId="77777777" w:rsidR="00AA7012" w:rsidRPr="00E65686" w:rsidRDefault="00AA7012" w:rsidP="002F40BF">
            <w:pPr>
              <w:numPr>
                <w:ilvl w:val="1"/>
                <w:numId w:val="11"/>
              </w:numPr>
              <w:spacing w:after="120"/>
              <w:cnfStyle w:val="000000000000" w:firstRow="0" w:lastRow="0" w:firstColumn="0" w:lastColumn="0" w:oddVBand="0" w:evenVBand="0" w:oddHBand="0" w:evenHBand="0" w:firstRowFirstColumn="0" w:firstRowLastColumn="0" w:lastRowFirstColumn="0" w:lastRowLastColumn="0"/>
              <w:rPr>
                <w:sz w:val="18"/>
                <w:szCs w:val="22"/>
                <w:lang w:val="tr-TR"/>
              </w:rPr>
            </w:pPr>
            <w:r w:rsidRPr="00E65686">
              <w:rPr>
                <w:sz w:val="18"/>
                <w:szCs w:val="22"/>
                <w:lang w:val="tr-TR"/>
              </w:rPr>
              <w:t>İşten ayrılma/işten çıkarma koşulları</w:t>
            </w:r>
          </w:p>
          <w:p w14:paraId="7A11608C"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Tüm doğrudan veya üçüncü taraf çalışanlar, sözleşmelerinin eki olarak çocuk işçiliği, zorla çalıştırma, ayrımcılık, cinsiyete dayalı taciz ve şiddeti yasaklayan Davranış Kuralları'nı imzalayacaklardır.</w:t>
            </w:r>
          </w:p>
          <w:p w14:paraId="07B1DDB0"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Proje, tüm faaliyet alanlarındaki tüm çalışanların çalışma haklarını koruyacak ve uluslararası iyi uygulamalar ve IFC PS2 ile uyumlu çalışma ve konaklama koşulları sağlayacaktır.</w:t>
            </w:r>
          </w:p>
          <w:p w14:paraId="4D92621B" w14:textId="3960CFD4" w:rsidR="00AA7012" w:rsidRPr="00E65686" w:rsidRDefault="3912924C"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787C1EAA">
              <w:rPr>
                <w:sz w:val="18"/>
                <w:szCs w:val="18"/>
                <w:lang w:val="tr-TR"/>
              </w:rPr>
              <w:t xml:space="preserve">Proje kapsamında ve Proje yönetim sisteminin bir parçası olarak bir İşgücü Yönetimi Planı hazırlanacaktır; bu plan, çalışanların fiziksel ve sosyal çalışma koşullarını, örgütlenme özgürlüğünü, çocuk/zorla çalıştırma, ayrımcılık yapmama ve eşit muamele, işten çıkarma, </w:t>
            </w:r>
            <w:r w:rsidR="59493894" w:rsidRPr="787C1EAA">
              <w:rPr>
                <w:sz w:val="18"/>
                <w:szCs w:val="18"/>
                <w:lang w:val="tr-TR"/>
              </w:rPr>
              <w:t>CDŞT</w:t>
            </w:r>
            <w:r w:rsidRPr="787C1EAA">
              <w:rPr>
                <w:sz w:val="18"/>
                <w:szCs w:val="18"/>
                <w:lang w:val="tr-TR"/>
              </w:rPr>
              <w:t xml:space="preserve"> şikayetleri dahil olmak üzere çalışanların şikayet mekanizması, üçüncü taraflarca istihdam edilen çalışanlar, iş sağlığı ve güvenliği hükümleri ve sorunlarını yönetmek ve izlemek için projeye özgü bir yönetim mekanizması tanımlayacaktır.</w:t>
            </w:r>
          </w:p>
          <w:p w14:paraId="03CA965B" w14:textId="60A24B3E"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 xml:space="preserve">İnsan kaynakları ve insan hakları politikası, bir işgücü yönetim planı, iş sağlığı ve güvenliği planı, kamp alanı yönetim planı, eğitim planı, işten çıkarma yönetim planları, iş ve çalışma koşulları mekanizması oluşturacak ve tüm iş ve çalışma koşullarının </w:t>
            </w:r>
            <w:r w:rsidR="00A220A5" w:rsidRPr="00E65686">
              <w:rPr>
                <w:sz w:val="18"/>
                <w:szCs w:val="18"/>
                <w:lang w:val="tr-TR"/>
              </w:rPr>
              <w:t>Ç&amp;S</w:t>
            </w:r>
            <w:r w:rsidRPr="00E65686">
              <w:rPr>
                <w:sz w:val="18"/>
                <w:szCs w:val="18"/>
                <w:lang w:val="tr-TR"/>
              </w:rPr>
              <w:t xml:space="preserve"> yönetim sisteminin alt planları olarak IFC PS2'ye uygun olarak yönetilmesini sağlayacaktır.</w:t>
            </w:r>
          </w:p>
          <w:p w14:paraId="0DF6CDCB"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Zorunlu OHS eğitimine ek olarak, tüm çalışanlar projeye özgü güvenlik, sağlık, cinsiyet riskleri, sosyal uyum, çocuk ve zorla çalıştırmanın önlenmesi, ayrımcılık yapmama, eşitlik, şikayet mekanizması ve çalışan hakları eğitimi alacaklardır.</w:t>
            </w:r>
          </w:p>
          <w:p w14:paraId="5041A914"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Tüm çalışanlar, sözleşme ve davranış kuralları imzalayarak ve kimlik, sabıka kaydı, sağlık durumu, eğitim durumu ve gerekli niteliklerin belgeleri gibi gerekli koşulları belgelendirerek işe başlayabileceklerdir.</w:t>
            </w:r>
          </w:p>
          <w:p w14:paraId="02005749"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22"/>
                <w:lang w:val="tr-TR"/>
              </w:rPr>
            </w:pPr>
            <w:r w:rsidRPr="00E65686">
              <w:rPr>
                <w:sz w:val="18"/>
                <w:szCs w:val="18"/>
                <w:lang w:val="tr-TR"/>
              </w:rPr>
              <w:lastRenderedPageBreak/>
              <w:t>İşçilerin sözleşmelerinin bir parçası olan Davranış Kurallarında yazılı konular; her türlü taciz, şiddet, ayrımcılık, zorla çalıştırma, çocuk işçiliği ve izin verilmeyen ve hoş görülmeyen tüm tutum, yaklaşım, davranış ve yaptırımlar, eğitim yoluyla işçilere açıklanacaktır.</w:t>
            </w:r>
          </w:p>
        </w:tc>
      </w:tr>
      <w:tr w:rsidR="00AA7012" w:rsidRPr="00AF2B1E" w14:paraId="13232BD0" w14:textId="77777777" w:rsidTr="1E2BD37F">
        <w:tc>
          <w:tcPr>
            <w:cnfStyle w:val="001000000000" w:firstRow="0" w:lastRow="0" w:firstColumn="1" w:lastColumn="0" w:oddVBand="0" w:evenVBand="0" w:oddHBand="0" w:evenHBand="0" w:firstRowFirstColumn="0" w:firstRowLastColumn="0" w:lastRowFirstColumn="0" w:lastRowLastColumn="0"/>
            <w:tcW w:w="441" w:type="pct"/>
            <w:tcBorders>
              <w:top w:val="single" w:sz="4" w:space="0" w:color="B7B2AA" w:themeColor="accent5"/>
              <w:bottom w:val="single" w:sz="4" w:space="0" w:color="B7B2AA" w:themeColor="accent5"/>
              <w:right w:val="single" w:sz="4" w:space="0" w:color="B7B2AA" w:themeColor="accent5"/>
            </w:tcBorders>
          </w:tcPr>
          <w:p w14:paraId="591DE542" w14:textId="77777777" w:rsidR="00AA7012" w:rsidRPr="00E65686" w:rsidRDefault="00AA7012" w:rsidP="002F40BF">
            <w:pPr>
              <w:spacing w:after="120"/>
              <w:jc w:val="both"/>
              <w:rPr>
                <w:b/>
                <w:bCs/>
                <w:sz w:val="18"/>
                <w:szCs w:val="18"/>
                <w:lang w:val="tr-TR"/>
              </w:rPr>
            </w:pPr>
            <w:r w:rsidRPr="00E65686">
              <w:rPr>
                <w:b/>
                <w:bCs/>
                <w:sz w:val="18"/>
                <w:szCs w:val="18"/>
                <w:lang w:val="tr-TR"/>
              </w:rPr>
              <w:lastRenderedPageBreak/>
              <w:t>Arazi ve Geçim Kaynakları</w:t>
            </w:r>
          </w:p>
        </w:tc>
        <w:tc>
          <w:tcPr>
            <w:tcW w:w="4559" w:type="pct"/>
            <w:tcBorders>
              <w:top w:val="single" w:sz="4" w:space="0" w:color="B7B2AA" w:themeColor="accent5"/>
              <w:left w:val="single" w:sz="4" w:space="0" w:color="B7B2AA" w:themeColor="accent5"/>
              <w:bottom w:val="single" w:sz="4" w:space="0" w:color="B7B2AA" w:themeColor="accent5"/>
              <w:right w:val="single" w:sz="4" w:space="0" w:color="B7B2AA" w:themeColor="accent5"/>
            </w:tcBorders>
          </w:tcPr>
          <w:p w14:paraId="28675B15" w14:textId="77777777" w:rsidR="00B5497E" w:rsidRPr="00E65686" w:rsidRDefault="00B5497E" w:rsidP="00B5497E">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LRP kapsamındaki tüm tazminatlar, tam yenileme maliyetiyle (yani, varlığın piyasa değerine ek olarak, varlığı yenilemek için gereken işlem maliyetleri veya diğer maliyetleri yansıtacak şekilde) sağlanacaktır.</w:t>
            </w:r>
          </w:p>
          <w:p w14:paraId="201E0734" w14:textId="77777777" w:rsidR="00B5497E" w:rsidRPr="00E65686" w:rsidRDefault="00B5497E" w:rsidP="00B5497E">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Arazi ediniminden etkilenen gayri resmi arazi kullanıcıları, ağaçlar, mahsuller ve yer üstü yapılar için tazminat alacaklardır.</w:t>
            </w:r>
          </w:p>
          <w:p w14:paraId="58166B1A"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İşe alım sürecinde, Proje kapsamında ortaya çıkabilecek istihdam fırsatları kapsamında, Projenin kurulması nedeniyle geçim kaynaklarını kaybedenlere öncelik verilecektir.</w:t>
            </w:r>
          </w:p>
          <w:p w14:paraId="6F17B6EF" w14:textId="5CB7D4FD"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1E2BD37F">
              <w:rPr>
                <w:sz w:val="18"/>
                <w:szCs w:val="18"/>
                <w:lang w:val="tr-TR"/>
              </w:rPr>
              <w:t xml:space="preserve">Proje </w:t>
            </w:r>
            <w:r w:rsidR="45D0FEB0" w:rsidRPr="1E2BD37F">
              <w:rPr>
                <w:sz w:val="18"/>
                <w:szCs w:val="18"/>
                <w:lang w:val="tr-TR"/>
              </w:rPr>
              <w:t>EA</w:t>
            </w:r>
            <w:r w:rsidRPr="1E2BD37F">
              <w:rPr>
                <w:sz w:val="18"/>
                <w:szCs w:val="18"/>
                <w:lang w:val="tr-TR"/>
              </w:rPr>
              <w:t>'s</w:t>
            </w:r>
            <w:r w:rsidR="6498CED4" w:rsidRPr="1E2BD37F">
              <w:rPr>
                <w:sz w:val="18"/>
                <w:szCs w:val="18"/>
                <w:lang w:val="tr-TR"/>
              </w:rPr>
              <w:t>ında</w:t>
            </w:r>
            <w:r w:rsidRPr="1E2BD37F">
              <w:rPr>
                <w:sz w:val="18"/>
                <w:szCs w:val="18"/>
                <w:lang w:val="tr-TR"/>
              </w:rPr>
              <w:t xml:space="preserve"> veya toz ve titreşimden etkilenebilecek alanlarda bulunan arıcılar, inşaat başlamadan önce tespit edilecek ve Proje tarafından kovan nakliyesi desteği sağlanacaktır.</w:t>
            </w:r>
          </w:p>
          <w:p w14:paraId="7BD1DDA4"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Tüm inşaat faaliyetleri belirlenen alanlarla sınırlı olacak ve Proje'nin inşaat ve nakliye sürecinde zarar gören varlıklar, mahsuller, yollar vb. yükleniciler tarafından tazmin edilecektir.</w:t>
            </w:r>
          </w:p>
          <w:p w14:paraId="3D30CF4B"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Arazilere erişimin kısıtlandığı dönemde geçim kaynaklarının kaybını azaltmak ve telafi etmek için IFC gerekliliklerine uygun destek programları uygulanacaktır.</w:t>
            </w:r>
          </w:p>
          <w:p w14:paraId="148D4DAF"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Projenin inşaat alanını sınırlandırarak ve hasar gören alanları derhal restore ederek orman arazileri üzerindeki etkilerin en aza indirilmesi için çaba gösterilecektir.</w:t>
            </w:r>
          </w:p>
          <w:p w14:paraId="0BE9F976"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Meydana gelen iş kayıpları için tam tazminat sağlanacaktır.</w:t>
            </w:r>
          </w:p>
          <w:p w14:paraId="2A13D0E7"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Proje paydaş katılım planı, Projenin LRP'si için gerekli danışma süreçlerini de içerecek ve tanımlayacaktır.</w:t>
            </w:r>
          </w:p>
          <w:p w14:paraId="5541E7C3"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Toplumun endişelerini gidermek için bir şikayet mekanizması kurulacaktır.</w:t>
            </w:r>
          </w:p>
          <w:p w14:paraId="5C65065E"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lang w:val="tr-TR" w:eastAsia="tr-TR"/>
              </w:rPr>
            </w:pPr>
            <w:r w:rsidRPr="00E65686">
              <w:rPr>
                <w:sz w:val="18"/>
                <w:szCs w:val="18"/>
                <w:lang w:val="tr-TR"/>
              </w:rPr>
              <w:t>Arazi edinim sürecini denetlemek ve topluluk içindeki şikayetleri ele almak üzere iki Topluluk İrtibat Görevlisi istihdam edilecektir.</w:t>
            </w:r>
          </w:p>
        </w:tc>
      </w:tr>
      <w:tr w:rsidR="00AA7012" w:rsidRPr="00AF2B1E" w14:paraId="387DD34C" w14:textId="77777777" w:rsidTr="1E2BD37F">
        <w:tc>
          <w:tcPr>
            <w:cnfStyle w:val="001000000000" w:firstRow="0" w:lastRow="0" w:firstColumn="1" w:lastColumn="0" w:oddVBand="0" w:evenVBand="0" w:oddHBand="0" w:evenHBand="0" w:firstRowFirstColumn="0" w:firstRowLastColumn="0" w:lastRowFirstColumn="0" w:lastRowLastColumn="0"/>
            <w:tcW w:w="441" w:type="pct"/>
            <w:tcBorders>
              <w:top w:val="single" w:sz="4" w:space="0" w:color="B7B2AA" w:themeColor="accent5"/>
              <w:bottom w:val="single" w:sz="4" w:space="0" w:color="B7B2AA" w:themeColor="accent5"/>
              <w:right w:val="single" w:sz="4" w:space="0" w:color="B7B2AA" w:themeColor="accent5"/>
            </w:tcBorders>
          </w:tcPr>
          <w:p w14:paraId="47547785" w14:textId="77777777" w:rsidR="00AA7012" w:rsidRPr="00E65686" w:rsidRDefault="00AA7012" w:rsidP="002F40BF">
            <w:pPr>
              <w:spacing w:after="120"/>
              <w:jc w:val="both"/>
              <w:rPr>
                <w:b/>
                <w:bCs/>
                <w:sz w:val="18"/>
                <w:szCs w:val="18"/>
                <w:lang w:val="tr-TR"/>
              </w:rPr>
            </w:pPr>
            <w:r w:rsidRPr="00E65686">
              <w:rPr>
                <w:b/>
                <w:bCs/>
                <w:sz w:val="18"/>
                <w:szCs w:val="18"/>
                <w:lang w:val="tr-TR"/>
              </w:rPr>
              <w:t>Peyzaj ve Görsel</w:t>
            </w:r>
          </w:p>
        </w:tc>
        <w:tc>
          <w:tcPr>
            <w:tcW w:w="4559" w:type="pct"/>
            <w:tcBorders>
              <w:top w:val="single" w:sz="4" w:space="0" w:color="B7B2AA" w:themeColor="accent5"/>
              <w:left w:val="single" w:sz="4" w:space="0" w:color="B7B2AA" w:themeColor="accent5"/>
              <w:bottom w:val="single" w:sz="4" w:space="0" w:color="B7B2AA" w:themeColor="accent5"/>
              <w:right w:val="single" w:sz="4" w:space="0" w:color="B7B2AA" w:themeColor="accent5"/>
            </w:tcBorders>
          </w:tcPr>
          <w:p w14:paraId="0E7A028F"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Mümkün olduğunda, görsel etkiyi en aza indirmek için inşaat faaliyetleri belirlenen alanlarla sınırlandırılacaktır.</w:t>
            </w:r>
          </w:p>
          <w:p w14:paraId="79C0E83C"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Gölge titremesinin belirlenen alıcı noktalarda yıllık 30 saatlik kabul edilebilir sınırı aşacağı tahmin edilen dönemlerde rüzgar türbinleri geçici olarak kapatılacaktır.</w:t>
            </w:r>
          </w:p>
          <w:p w14:paraId="789A4027"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Etkilenen sakinler, devam eden paydaş katılım faaliyetleri aracılığıyla gölge titremesinin olası etkileri hakkında düzenli olarak bilgilendirilecektir.</w:t>
            </w:r>
          </w:p>
          <w:p w14:paraId="509C09D5"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Gölge titremesiyle ilgili şikayetler düzenli olarak incelenip ele alınacaktır.</w:t>
            </w:r>
          </w:p>
          <w:p w14:paraId="0D321F5A"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Gölge titremesinin toplam 1.575,00 hektarlık bir alanda yılda 30 saati aşması beklendiği durumlarda, gölge titremesinin etkilerini azaltmak için mümkün olan yerlerde ağaç dikimi yapılacaktır.</w:t>
            </w:r>
          </w:p>
          <w:p w14:paraId="56E9738B"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Uygulanabilir olduğu durumlarda, depolama alanları ve işçi tesisleri gibi geçici altyapılar doğal perdeleme bulunan yerlere yerleştirilecektir.</w:t>
            </w:r>
          </w:p>
          <w:p w14:paraId="55029002"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Mümkün olan yerlerde, açıkta kalan yüzeylere ve ulaşım yollarına su püskürtme gibi toz bastırma önlemleri uygulanacaktır.</w:t>
            </w:r>
          </w:p>
          <w:p w14:paraId="5E5B87DF"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Uygulanabilir olduğu durumlarda, gece inşaatı için kullanılan yapay aydınlatma, ışık sızıntısını en aza indirmek için aşağıya doğru yönlendirilecektir.</w:t>
            </w:r>
          </w:p>
          <w:p w14:paraId="78786C78"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Uzun vadeli görsel etkiyi azaltmak için, mümkün olan yerlerde inşaat ilerledikçe bozulan alanlar kademeli olarak restore edilecektir.</w:t>
            </w:r>
          </w:p>
          <w:p w14:paraId="3EE63E77"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Uygulanabilir olduğu durumlarda, türbin konumları, önemli bakış açılarından görünürlüğü en aza indirecek şekilde ayarlanacaktır.</w:t>
            </w:r>
          </w:p>
          <w:p w14:paraId="21F73346"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Türbinler, çevredeki manzara ile kontrastı azaltmak için nötr, yansıtıcı olmayan renklerle boyanacaktır.</w:t>
            </w:r>
          </w:p>
          <w:p w14:paraId="2376C851"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Uygulanabilir olduğu durumlarda, türbin kanatları ışık yansımasını en aza indirmek ve görsel rahatsızlığı azaltmak için mat, yansıtıcı olmayan tonlarda boyanacaktır.</w:t>
            </w:r>
          </w:p>
          <w:p w14:paraId="1EEF94A2"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Uygulanabilir olduğu durumlarda, doğal bir perde sağlamak için önemli alıcıların çevresinde bitki örtüsü tamponları korunacak veya geliştirilecektir.</w:t>
            </w:r>
          </w:p>
          <w:p w14:paraId="6825D015"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Görsel etkilerle ilgili endişeleri gidermek için, mümkün olduğunda paydaş katılımı faaliyetleri yürütülecektir.</w:t>
            </w:r>
          </w:p>
          <w:p w14:paraId="0DACAF8A"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22"/>
                <w:lang w:val="tr-TR"/>
              </w:rPr>
            </w:pPr>
            <w:r w:rsidRPr="00E65686">
              <w:rPr>
                <w:sz w:val="18"/>
                <w:szCs w:val="18"/>
                <w:lang w:val="tr-TR"/>
              </w:rPr>
              <w:t>Uygulanabilir olduğu durumlarda, arazinin görünümünü eski haline getirmek için tesviye ve yeniden dikim gibi arazi rehabilitasyon önlemleri uygulanacaktır.</w:t>
            </w:r>
          </w:p>
        </w:tc>
      </w:tr>
      <w:tr w:rsidR="00AA7012" w:rsidRPr="00AF2B1E" w14:paraId="2A6EEC9E" w14:textId="77777777" w:rsidTr="1E2BD37F">
        <w:tc>
          <w:tcPr>
            <w:cnfStyle w:val="001000000000" w:firstRow="0" w:lastRow="0" w:firstColumn="1" w:lastColumn="0" w:oddVBand="0" w:evenVBand="0" w:oddHBand="0" w:evenHBand="0" w:firstRowFirstColumn="0" w:firstRowLastColumn="0" w:lastRowFirstColumn="0" w:lastRowLastColumn="0"/>
            <w:tcW w:w="441" w:type="pct"/>
            <w:tcBorders>
              <w:top w:val="single" w:sz="4" w:space="0" w:color="B7B2AA" w:themeColor="accent5"/>
              <w:right w:val="single" w:sz="4" w:space="0" w:color="B7B2AA" w:themeColor="accent5"/>
            </w:tcBorders>
          </w:tcPr>
          <w:p w14:paraId="4E1FDFBA" w14:textId="77777777" w:rsidR="00AA7012" w:rsidRPr="00E65686" w:rsidRDefault="00AA7012" w:rsidP="002F40BF">
            <w:pPr>
              <w:spacing w:after="120"/>
              <w:jc w:val="both"/>
              <w:rPr>
                <w:b/>
                <w:bCs/>
                <w:sz w:val="18"/>
                <w:szCs w:val="18"/>
                <w:lang w:val="tr-TR"/>
              </w:rPr>
            </w:pPr>
            <w:r w:rsidRPr="00E65686">
              <w:rPr>
                <w:b/>
                <w:bCs/>
                <w:sz w:val="18"/>
                <w:szCs w:val="18"/>
                <w:lang w:val="tr-TR"/>
              </w:rPr>
              <w:t>Yerel İstihdam ve Tedarik</w:t>
            </w:r>
          </w:p>
        </w:tc>
        <w:tc>
          <w:tcPr>
            <w:tcW w:w="4559" w:type="pct"/>
            <w:tcBorders>
              <w:top w:val="single" w:sz="4" w:space="0" w:color="B7B2AA" w:themeColor="accent5"/>
              <w:left w:val="single" w:sz="4" w:space="0" w:color="B7B2AA" w:themeColor="accent5"/>
              <w:bottom w:val="single" w:sz="4" w:space="0" w:color="B7B2AA" w:themeColor="accent5"/>
            </w:tcBorders>
          </w:tcPr>
          <w:p w14:paraId="37D6C999" w14:textId="61AFBCE4"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1E2BD37F">
              <w:rPr>
                <w:sz w:val="18"/>
                <w:szCs w:val="18"/>
                <w:lang w:val="tr-TR"/>
              </w:rPr>
              <w:t xml:space="preserve">Proje, yerel istihdam oranını artırmak amacıyla </w:t>
            </w:r>
            <w:r w:rsidR="45D0FEB0" w:rsidRPr="1E2BD37F">
              <w:rPr>
                <w:sz w:val="18"/>
                <w:szCs w:val="18"/>
                <w:lang w:val="tr-TR"/>
              </w:rPr>
              <w:t>EA</w:t>
            </w:r>
            <w:r w:rsidRPr="1E2BD37F">
              <w:rPr>
                <w:sz w:val="18"/>
                <w:szCs w:val="18"/>
                <w:lang w:val="tr-TR"/>
              </w:rPr>
              <w:t xml:space="preserve"> içindeki tüm yerleşim yerlerine iş fırsatları ve hizmet tedarik fırsatları hakkında doğrudan duyuru ve bilgi verecektir.</w:t>
            </w:r>
          </w:p>
          <w:p w14:paraId="4600C30E"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Yerel kadın işgücüne iş ve istihdam fırsatlarını duyurmak için kadın toplantıları düzenlenecek ve iş talepleri belirlenecektir.</w:t>
            </w:r>
          </w:p>
          <w:p w14:paraId="2647CD13"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Kadınların istihdamını artırmak için yerel yerleşim yerlerine ulaşım hizmetleri sağlanacaktır.</w:t>
            </w:r>
          </w:p>
          <w:p w14:paraId="2B931557"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Erkekler ve kadınlar için eşit çalışma koşulları sağlamak amacıyla, uygun sayıda tuvalet, soyunma odası, dinlenme alanı, yiyecek ve içecek tesisleri ve hizmet tesisleri sağlanacaktır.</w:t>
            </w:r>
          </w:p>
          <w:p w14:paraId="44A6705D" w14:textId="201466A4" w:rsidR="00AA7012" w:rsidRPr="00E65686" w:rsidRDefault="3912924C"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787C1EAA">
              <w:rPr>
                <w:sz w:val="18"/>
                <w:szCs w:val="18"/>
                <w:lang w:val="tr-TR"/>
              </w:rPr>
              <w:t xml:space="preserve">Bir şikayet mekanizması kurulacak ve bu mekanizma, istihdam süreciyle ilgili cinsiyete dayalı şikayetleri, işçilerin şikayetlerini ve </w:t>
            </w:r>
            <w:r w:rsidR="601E7A25" w:rsidRPr="787C1EAA">
              <w:rPr>
                <w:sz w:val="18"/>
                <w:szCs w:val="18"/>
                <w:lang w:val="tr-TR"/>
              </w:rPr>
              <w:t>PEK</w:t>
            </w:r>
            <w:r w:rsidRPr="787C1EAA">
              <w:rPr>
                <w:sz w:val="18"/>
                <w:szCs w:val="18"/>
                <w:lang w:val="tr-TR"/>
              </w:rPr>
              <w:t>'lerin şikayetlerini kaydedecek ve buna göre gerekli önlemler alınacaktır.</w:t>
            </w:r>
          </w:p>
          <w:p w14:paraId="40317DBF" w14:textId="5A01D3F3" w:rsidR="00AA7012" w:rsidRPr="00E65686" w:rsidRDefault="3912924C"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787C1EAA">
              <w:rPr>
                <w:sz w:val="18"/>
                <w:szCs w:val="18"/>
                <w:lang w:val="tr-TR"/>
              </w:rPr>
              <w:t xml:space="preserve">İşçilerin şikayet mekanizması, IFC PS2'ye göre </w:t>
            </w:r>
            <w:r w:rsidR="59493894" w:rsidRPr="787C1EAA">
              <w:rPr>
                <w:sz w:val="18"/>
                <w:szCs w:val="18"/>
                <w:lang w:val="tr-TR"/>
              </w:rPr>
              <w:t>CDŞT</w:t>
            </w:r>
            <w:r w:rsidRPr="787C1EAA">
              <w:rPr>
                <w:sz w:val="18"/>
                <w:szCs w:val="18"/>
                <w:lang w:val="tr-TR"/>
              </w:rPr>
              <w:t xml:space="preserve"> şikayetlerini değerlendirmek için bir mekanizma da içerecek ve tüm işçilere açıklanarak uygulanacaktır.</w:t>
            </w:r>
          </w:p>
          <w:p w14:paraId="45B1D9AF"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lastRenderedPageBreak/>
              <w:t>Proje istihdamında, Proje'nin etkileri nedeniyle geçim kaynakları etkilenen kişilere öncelik verilecektir.</w:t>
            </w:r>
          </w:p>
          <w:p w14:paraId="52F8EB7C"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Yerel işgücüne maksimum fayda sağlamak amacıyla, istihdam edilen yerel halka mesleki gelişim eğitim fırsatları sunulacaktır.</w:t>
            </w:r>
          </w:p>
          <w:p w14:paraId="326ED6E1"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Bu eğitimler, inşaat döneminde sağlanan geçici istihdamın sona ermesinden sonra, işten çıkarılacak işgücünün becerilerini geliştirmek ve istihdama katılımlarını sürdürmek amacıyla, resmi eğitimi olmayan işçilere sağlanacaktır.</w:t>
            </w:r>
          </w:p>
          <w:p w14:paraId="61363F9E"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Yerel istihdam ve mesleki eğitim kurumlarıyla işbirliği yapılacak ve işletme aşamasında işçilerle birlikte yerel fırsatlara ve yerel sektörlere uygun eğitimler belirlenecektir.</w:t>
            </w:r>
          </w:p>
          <w:p w14:paraId="79336DFB"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Yerel ve yerel olmayan işgücüne eşit iş için eşit ücret ödenecektir.</w:t>
            </w:r>
          </w:p>
          <w:p w14:paraId="450F315E"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Köyler ve ardından ilçelere öncelik verilerek projeye gıda, temizlik, bakım, hizmet ve mal ihtiyaçları sağlanacaktır.</w:t>
            </w:r>
          </w:p>
          <w:p w14:paraId="72E5AE4C"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lang w:val="tr-TR"/>
              </w:rPr>
            </w:pPr>
            <w:r w:rsidRPr="00E65686">
              <w:rPr>
                <w:sz w:val="18"/>
                <w:szCs w:val="18"/>
                <w:lang w:val="tr-TR"/>
              </w:rPr>
              <w:t>Proje alanındaki yerel kooperatiflerin kapasitelerinin belirlenmesi ve bu kuruluşlardan hizmet alınması ve IFC PS'lerine uygun olarak hizmet sunumu ve koşulları hakkında kooperatiflere önceden destek sağlanması.</w:t>
            </w:r>
          </w:p>
        </w:tc>
      </w:tr>
      <w:tr w:rsidR="00AA7012" w:rsidRPr="00AF2B1E" w14:paraId="10F83289" w14:textId="77777777" w:rsidTr="1E2BD37F">
        <w:tc>
          <w:tcPr>
            <w:cnfStyle w:val="001000000000" w:firstRow="0" w:lastRow="0" w:firstColumn="1" w:lastColumn="0" w:oddVBand="0" w:evenVBand="0" w:oddHBand="0" w:evenHBand="0" w:firstRowFirstColumn="0" w:firstRowLastColumn="0" w:lastRowFirstColumn="0" w:lastRowLastColumn="0"/>
            <w:tcW w:w="441" w:type="pct"/>
            <w:tcBorders>
              <w:top w:val="single" w:sz="4" w:space="0" w:color="B7B2AA" w:themeColor="accent5"/>
              <w:right w:val="single" w:sz="4" w:space="0" w:color="B7B2AA" w:themeColor="accent5"/>
            </w:tcBorders>
          </w:tcPr>
          <w:p w14:paraId="7C783393" w14:textId="77777777" w:rsidR="00AA7012" w:rsidRPr="00E65686" w:rsidRDefault="00AA7012" w:rsidP="002F40BF">
            <w:pPr>
              <w:spacing w:after="120"/>
              <w:jc w:val="both"/>
              <w:rPr>
                <w:b/>
                <w:bCs/>
                <w:sz w:val="18"/>
                <w:szCs w:val="18"/>
                <w:lang w:val="tr-TR"/>
              </w:rPr>
            </w:pPr>
            <w:r w:rsidRPr="00E65686">
              <w:rPr>
                <w:b/>
                <w:bCs/>
                <w:sz w:val="18"/>
                <w:szCs w:val="18"/>
                <w:lang w:val="tr-TR"/>
              </w:rPr>
              <w:lastRenderedPageBreak/>
              <w:t>Gürültü ve Titreşim</w:t>
            </w:r>
          </w:p>
        </w:tc>
        <w:tc>
          <w:tcPr>
            <w:tcW w:w="4559" w:type="pct"/>
            <w:tcBorders>
              <w:top w:val="single" w:sz="4" w:space="0" w:color="B7B2AA" w:themeColor="accent5"/>
              <w:left w:val="single" w:sz="4" w:space="0" w:color="B7B2AA" w:themeColor="accent5"/>
              <w:bottom w:val="single" w:sz="4" w:space="0" w:color="B7B2AA" w:themeColor="accent5"/>
            </w:tcBorders>
          </w:tcPr>
          <w:p w14:paraId="2A5F87DD" w14:textId="77777777" w:rsidR="00AA7012" w:rsidRPr="00E65686" w:rsidRDefault="00AA7012" w:rsidP="002F40BF">
            <w:pPr>
              <w:spacing w:after="120"/>
              <w:jc w:val="both"/>
              <w:cnfStyle w:val="000000000000" w:firstRow="0" w:lastRow="0" w:firstColumn="0" w:lastColumn="0" w:oddVBand="0" w:evenVBand="0" w:oddHBand="0" w:evenHBand="0" w:firstRowFirstColumn="0" w:firstRowLastColumn="0" w:lastRowFirstColumn="0" w:lastRowLastColumn="0"/>
              <w:rPr>
                <w:b/>
                <w:bCs/>
                <w:sz w:val="18"/>
                <w:szCs w:val="18"/>
                <w:lang w:val="tr-TR"/>
              </w:rPr>
            </w:pPr>
            <w:r w:rsidRPr="00E65686">
              <w:rPr>
                <w:b/>
                <w:bCs/>
                <w:sz w:val="18"/>
                <w:szCs w:val="18"/>
                <w:lang w:val="tr-TR"/>
              </w:rPr>
              <w:t>Gürültü</w:t>
            </w:r>
          </w:p>
          <w:p w14:paraId="1DB862CC" w14:textId="77777777" w:rsidR="00263301" w:rsidRPr="00E65686" w:rsidRDefault="00263301" w:rsidP="00263301">
            <w:pPr>
              <w:numPr>
                <w:ilvl w:val="0"/>
                <w:numId w:val="38"/>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İnşaat işlerinde yalnızca son teknoloji makine ve ekipmanlar kullanılacaktır.</w:t>
            </w:r>
          </w:p>
          <w:p w14:paraId="7DA7E796" w14:textId="77777777" w:rsidR="00263301" w:rsidRPr="00E65686" w:rsidRDefault="00263301" w:rsidP="00263301">
            <w:pPr>
              <w:numPr>
                <w:ilvl w:val="0"/>
                <w:numId w:val="38"/>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Mümkün olduğunda, gürültülü ekipmanlar alıcılardan mümkün olduğunca uzağa yerleştirilecektir.</w:t>
            </w:r>
          </w:p>
          <w:p w14:paraId="3332A7A7" w14:textId="77777777" w:rsidR="00263301" w:rsidRPr="00E65686" w:rsidRDefault="00263301" w:rsidP="00263301">
            <w:pPr>
              <w:numPr>
                <w:ilvl w:val="0"/>
                <w:numId w:val="38"/>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Uygulanabilir olduğunda, gürültülü ekipmanlar, orta veya yüksek düzeyde gürültü etkilerinin öngörüldüğü alıcıların aksi yönüne bakacak şekilde konumlandırılacaktır.</w:t>
            </w:r>
          </w:p>
          <w:p w14:paraId="469D7E22" w14:textId="77777777" w:rsidR="00263301" w:rsidRPr="00E65686" w:rsidRDefault="00263301" w:rsidP="00263301">
            <w:pPr>
              <w:numPr>
                <w:ilvl w:val="0"/>
                <w:numId w:val="38"/>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Mümkün olduğunda, dizel ve benzinli motorlar ile pnömatik üniteler yerine hidrolik veya elektrikle çalışan üniteler kullanılacaktır.</w:t>
            </w:r>
          </w:p>
          <w:p w14:paraId="54F9588C" w14:textId="77777777" w:rsidR="00263301" w:rsidRPr="00E65686" w:rsidRDefault="00263301" w:rsidP="00263301">
            <w:pPr>
              <w:numPr>
                <w:ilvl w:val="0"/>
                <w:numId w:val="38"/>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Mümkün olduğunda, sabit ekipmanlar akustik olarak izole edilmiş bir muhafaza içerisine yerleştirilecektir.</w:t>
            </w:r>
          </w:p>
          <w:p w14:paraId="74F7BA8C" w14:textId="77777777" w:rsidR="00263301" w:rsidRPr="00E65686" w:rsidRDefault="00263301" w:rsidP="00263301">
            <w:pPr>
              <w:numPr>
                <w:ilvl w:val="0"/>
                <w:numId w:val="38"/>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Kullanılmadığı zamanlarda ekipmanların gaz ayarları düşürülecek ve ekipman kapatılacaktır.</w:t>
            </w:r>
          </w:p>
          <w:p w14:paraId="7E775EDB" w14:textId="77777777" w:rsidR="00263301" w:rsidRPr="00E65686" w:rsidRDefault="00263301" w:rsidP="00263301">
            <w:pPr>
              <w:numPr>
                <w:ilvl w:val="0"/>
                <w:numId w:val="38"/>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Şantiyedeki şutlar ve çöp konteynerleri sönümleme malzemesi ile kaplanacaktır.</w:t>
            </w:r>
          </w:p>
          <w:p w14:paraId="53CEBE36" w14:textId="77777777" w:rsidR="00263301" w:rsidRPr="00E65686" w:rsidRDefault="00263301" w:rsidP="00263301">
            <w:pPr>
              <w:numPr>
                <w:ilvl w:val="0"/>
                <w:numId w:val="38"/>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Ekipmanlar, iyi çalışır durumda olduklarından emin olmak amacıyla düzenli olarak denetlenecek ve bakımları yapılacaktır. Susturucuların durumu da kontrol edilecektir. Bakım veya onarımın rahatsız edici gürültüyü gidereceği tespit edilirse, ilgili ekipman bakım veya onarım yapılana kadar çalıştırılmayacaktır.</w:t>
            </w:r>
          </w:p>
          <w:p w14:paraId="420193AE" w14:textId="77777777" w:rsidR="00263301" w:rsidRPr="00E65686" w:rsidRDefault="00263301" w:rsidP="00263301">
            <w:pPr>
              <w:numPr>
                <w:ilvl w:val="0"/>
                <w:numId w:val="38"/>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Makineler kullanımdayken kapalı tutulacak, uygun şekilde kaplanmış ve akustik izolasyonlu kompresörler, jeneratörler ve pompalar kullanılacaktır. Tüm yardımcı ekipmanlar (ör. jeneratörler, kompresörler) gürültü rahatsızlığını en aza indirecek şekilde konumlandırılacaktır.</w:t>
            </w:r>
          </w:p>
          <w:p w14:paraId="6A189D66" w14:textId="77777777" w:rsidR="00263301" w:rsidRPr="00E65686" w:rsidRDefault="00263301" w:rsidP="00263301">
            <w:pPr>
              <w:numPr>
                <w:ilvl w:val="0"/>
                <w:numId w:val="38"/>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Üreticiler tarafından önerilen tipte susturucular veya ses kesiciler takılacaktır.</w:t>
            </w:r>
          </w:p>
          <w:p w14:paraId="429DA917" w14:textId="77777777" w:rsidR="00263301" w:rsidRPr="00E65686" w:rsidRDefault="00263301" w:rsidP="00263301">
            <w:pPr>
              <w:numPr>
                <w:ilvl w:val="0"/>
                <w:numId w:val="38"/>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Muhafaza içinde bulunan makinelerde kapılar ve kapı contalarının durumları kontrol edilecek; kapıların contalara tam olarak kapanması sağlanacaktır.</w:t>
            </w:r>
          </w:p>
          <w:p w14:paraId="24DC8817" w14:textId="77777777" w:rsidR="00263301" w:rsidRPr="00E65686" w:rsidRDefault="00263301" w:rsidP="00263301">
            <w:pPr>
              <w:numPr>
                <w:ilvl w:val="0"/>
                <w:numId w:val="38"/>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Aralıklı olarak kullanılan makineler, çalışma aralarında kapatılacaktır.</w:t>
            </w:r>
          </w:p>
          <w:p w14:paraId="11027FF0" w14:textId="77777777" w:rsidR="00263301" w:rsidRPr="00E65686" w:rsidRDefault="00263301" w:rsidP="00263301">
            <w:pPr>
              <w:numPr>
                <w:ilvl w:val="0"/>
                <w:numId w:val="38"/>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Kazılan malzemeler, toz erozyonunu önlemek amacıyla örtü altında tutulmak koşuluyla, inşaat sahası ile hassas alıcılar arasında doğal bir gürültü bariyeri oluşturacak şekilde depolanacaktır.</w:t>
            </w:r>
          </w:p>
          <w:p w14:paraId="2C57FB6F" w14:textId="77777777" w:rsidR="00263301" w:rsidRPr="00E65686" w:rsidRDefault="00263301" w:rsidP="00263301">
            <w:pPr>
              <w:numPr>
                <w:ilvl w:val="0"/>
                <w:numId w:val="38"/>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Malzemelerin düşme yüksekliği en aza indirilecektir.</w:t>
            </w:r>
          </w:p>
          <w:p w14:paraId="5F356032" w14:textId="77777777" w:rsidR="00263301" w:rsidRPr="00E65686" w:rsidRDefault="00263301" w:rsidP="00263301">
            <w:pPr>
              <w:numPr>
                <w:ilvl w:val="0"/>
                <w:numId w:val="38"/>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Gürültüyü azaltmak amacıyla doğal topografyadan mümkün olduğunca yararlanılacaktır.</w:t>
            </w:r>
          </w:p>
          <w:p w14:paraId="425A0CBB" w14:textId="77777777" w:rsidR="00263301" w:rsidRPr="00E65686" w:rsidRDefault="00263301" w:rsidP="00263301">
            <w:pPr>
              <w:numPr>
                <w:ilvl w:val="0"/>
                <w:numId w:val="38"/>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Şantiyelere gidip gelen kamyonlar için, binaların içinden geçen ve kötü durumdaki köy yollarında dâhil olmak üzere hız sınırı (örneğin 30 km/sa) uygulanacaktır.</w:t>
            </w:r>
          </w:p>
          <w:p w14:paraId="0FBBA2FA" w14:textId="77777777" w:rsidR="00263301" w:rsidRPr="00E65686" w:rsidRDefault="00263301" w:rsidP="00263301">
            <w:pPr>
              <w:numPr>
                <w:ilvl w:val="0"/>
                <w:numId w:val="38"/>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Özellikle inşaat faaliyetlerinin başlamasından en az bir ay önce belirlenecek hassas kullanım alanlarının yakınında, köylerde düşük hız kuralları (örneğin 30 km/sa) uygulanacaktır.</w:t>
            </w:r>
          </w:p>
          <w:p w14:paraId="30C3E364" w14:textId="77777777" w:rsidR="00263301" w:rsidRPr="00E65686" w:rsidRDefault="00263301" w:rsidP="00263301">
            <w:pPr>
              <w:numPr>
                <w:ilvl w:val="0"/>
                <w:numId w:val="38"/>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Topluluk alanlarından geçen proje trafiği mümkün olduğunca azaltılacaktır.</w:t>
            </w:r>
          </w:p>
          <w:p w14:paraId="588C7C7E" w14:textId="77777777" w:rsidR="00263301" w:rsidRPr="00E65686" w:rsidRDefault="00263301" w:rsidP="00263301">
            <w:pPr>
              <w:numPr>
                <w:ilvl w:val="0"/>
                <w:numId w:val="38"/>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Köylerden geçmeyen alternatif şantiye erişim yolları kullanılacaktır.</w:t>
            </w:r>
          </w:p>
          <w:p w14:paraId="718252F3" w14:textId="77777777" w:rsidR="00263301" w:rsidRPr="00E65686" w:rsidRDefault="00263301" w:rsidP="00263301">
            <w:pPr>
              <w:numPr>
                <w:ilvl w:val="0"/>
                <w:numId w:val="38"/>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Gerekirse, alıcıların yakınındaki dar alanlardan kaçınmak amacıyla yeni bir erişim yolu inşası değerlendirilecektir.</w:t>
            </w:r>
          </w:p>
          <w:p w14:paraId="258304C3" w14:textId="52BCE642" w:rsidR="00AA7012" w:rsidRPr="00E65686" w:rsidRDefault="00263301" w:rsidP="00263301">
            <w:pPr>
              <w:numPr>
                <w:ilvl w:val="0"/>
                <w:numId w:val="38"/>
              </w:numPr>
              <w:spacing w:after="120"/>
              <w:jc w:val="both"/>
              <w:cnfStyle w:val="000000000000" w:firstRow="0" w:lastRow="0" w:firstColumn="0" w:lastColumn="0" w:oddVBand="0" w:evenVBand="0" w:oddHBand="0" w:evenHBand="0" w:firstRowFirstColumn="0" w:firstRowLastColumn="0" w:lastRowFirstColumn="0" w:lastRowLastColumn="0"/>
              <w:rPr>
                <w:b/>
                <w:bCs/>
                <w:sz w:val="18"/>
                <w:szCs w:val="18"/>
                <w:lang w:val="tr-TR"/>
              </w:rPr>
            </w:pPr>
            <w:r w:rsidRPr="00E65686">
              <w:rPr>
                <w:sz w:val="18"/>
                <w:szCs w:val="18"/>
                <w:lang w:val="tr-TR"/>
              </w:rPr>
              <w:t>Belirli ekipman veya faaliyetlerin (örneğin topluluk alanlarında çalışan veya bu alanlardan geçen kamyonlar veya makineler) çalışma saatleri sınırlandırılacaktır.</w:t>
            </w:r>
            <w:r w:rsidR="00AA7012" w:rsidRPr="00E65686">
              <w:rPr>
                <w:b/>
                <w:bCs/>
                <w:sz w:val="18"/>
                <w:szCs w:val="18"/>
                <w:lang w:val="tr-TR"/>
              </w:rPr>
              <w:t>Titreşim</w:t>
            </w:r>
          </w:p>
          <w:p w14:paraId="2E5A7D04" w14:textId="77777777" w:rsidR="00AA7012" w:rsidRPr="00E65686" w:rsidRDefault="00AA7012" w:rsidP="002F40BF">
            <w:pPr>
              <w:numPr>
                <w:ilvl w:val="0"/>
                <w:numId w:val="38"/>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İnşaat faaliyetleri sırasında hassas alıcılar üzerinde titreşim izleme programı uygulanarak belirlenen sınırlara (yerleşim alanlarında sürekli titreşim için 5 mm/s) uyulması sağlanacaktır.</w:t>
            </w:r>
          </w:p>
          <w:p w14:paraId="607AC390" w14:textId="0AD130B4" w:rsidR="00AA7012" w:rsidRPr="00E65686" w:rsidRDefault="00AA7012" w:rsidP="002F40BF">
            <w:pPr>
              <w:numPr>
                <w:ilvl w:val="0"/>
                <w:numId w:val="38"/>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Ağır makinelerin altına titreşim önleyici pedler veya paspaslar gibi titreşimi en aza indirecek ekipmanlar kullanı</w:t>
            </w:r>
            <w:r w:rsidR="0066213E" w:rsidRPr="00E65686">
              <w:rPr>
                <w:sz w:val="18"/>
                <w:szCs w:val="18"/>
                <w:lang w:val="tr-TR"/>
              </w:rPr>
              <w:t>lacaktır</w:t>
            </w:r>
            <w:r w:rsidRPr="00E65686">
              <w:rPr>
                <w:sz w:val="18"/>
                <w:szCs w:val="18"/>
                <w:lang w:val="tr-TR"/>
              </w:rPr>
              <w:t>.</w:t>
            </w:r>
          </w:p>
          <w:p w14:paraId="60AD6598" w14:textId="77777777" w:rsidR="00AA7012" w:rsidRPr="00E65686" w:rsidRDefault="00AA7012" w:rsidP="002F40BF">
            <w:pPr>
              <w:spacing w:after="120"/>
              <w:jc w:val="both"/>
              <w:cnfStyle w:val="000000000000" w:firstRow="0" w:lastRow="0" w:firstColumn="0" w:lastColumn="0" w:oddVBand="0" w:evenVBand="0" w:oddHBand="0" w:evenHBand="0" w:firstRowFirstColumn="0" w:firstRowLastColumn="0" w:lastRowFirstColumn="0" w:lastRowLastColumn="0"/>
              <w:rPr>
                <w:b/>
                <w:bCs/>
                <w:sz w:val="18"/>
                <w:szCs w:val="18"/>
                <w:lang w:val="tr-TR"/>
              </w:rPr>
            </w:pPr>
            <w:r w:rsidRPr="00E65686">
              <w:rPr>
                <w:b/>
                <w:bCs/>
                <w:sz w:val="18"/>
                <w:szCs w:val="18"/>
                <w:lang w:val="tr-TR"/>
              </w:rPr>
              <w:t>Patlatma (gerekirse)</w:t>
            </w:r>
          </w:p>
          <w:p w14:paraId="771F62D7" w14:textId="77777777" w:rsidR="00AA7012" w:rsidRPr="00E65686" w:rsidRDefault="00AA7012" w:rsidP="002F40BF">
            <w:pPr>
              <w:spacing w:before="60" w:after="60"/>
              <w:ind w:left="397" w:hanging="397"/>
              <w:jc w:val="both"/>
              <w:cnfStyle w:val="000000000000" w:firstRow="0" w:lastRow="0" w:firstColumn="0" w:lastColumn="0" w:oddVBand="0" w:evenVBand="0" w:oddHBand="0" w:evenHBand="0" w:firstRowFirstColumn="0" w:firstRowLastColumn="0" w:lastRowFirstColumn="0" w:lastRowLastColumn="0"/>
              <w:rPr>
                <w:rFonts w:eastAsiaTheme="minorEastAsia"/>
                <w:kern w:val="0"/>
                <w:sz w:val="18"/>
                <w:szCs w:val="18"/>
                <w:lang w:val="tr-TR"/>
                <w14:ligatures w14:val="none"/>
              </w:rPr>
            </w:pPr>
            <w:r w:rsidRPr="00E65686">
              <w:rPr>
                <w:rFonts w:eastAsiaTheme="minorEastAsia"/>
                <w:kern w:val="0"/>
                <w:sz w:val="18"/>
                <w:szCs w:val="18"/>
                <w:lang w:val="tr-TR"/>
                <w14:ligatures w14:val="none"/>
              </w:rPr>
              <w:t>Patlatma gerekliyse, aşağıdaki hafifletici önlemler alınmalıdır:</w:t>
            </w:r>
          </w:p>
          <w:p w14:paraId="05F88074" w14:textId="1F8A2748" w:rsidR="007D5B60" w:rsidRPr="00E65686" w:rsidRDefault="007D5B60" w:rsidP="007D5B60">
            <w:pPr>
              <w:numPr>
                <w:ilvl w:val="0"/>
                <w:numId w:val="38"/>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Çevreye olan etkileri en aza indiren uygun ve ayrıntılı bir protokol hazırlanacaktır.</w:t>
            </w:r>
          </w:p>
          <w:p w14:paraId="14B54A16" w14:textId="5CEBB9FD" w:rsidR="007D5B60" w:rsidRPr="00E65686" w:rsidRDefault="007D5B60" w:rsidP="007D5B60">
            <w:pPr>
              <w:numPr>
                <w:ilvl w:val="0"/>
                <w:numId w:val="38"/>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lastRenderedPageBreak/>
              <w:t>Maksimum Anlık Yük (MIC), patlama boyunca herhangi bir 8 ms'lik sürede patlatılan maksimum patlayıcı kütlesi olarak tanımlanacaktır. MIC'nin azaltılmasıyla hava patlama seviyesi düşecektir. MIC, herhangi bir anda ateşlenen delik sayısı azaltılarak kolayca düşürülecek; bu da hava patlama seviyelerinin yaklaşık 1 dB ila 3 dB (doğrusal) arasında azalmasına neden olacaktır. Ayrıca, patlama öncesi değerlendirme protokolü patlama etkilerinin yönetiminde önemli bir rol oynayacaktır.</w:t>
            </w:r>
          </w:p>
          <w:p w14:paraId="23EEDA29" w14:textId="4BCA3927" w:rsidR="007D5B60" w:rsidRPr="00E65686" w:rsidRDefault="007D5B60" w:rsidP="007D5B60">
            <w:pPr>
              <w:numPr>
                <w:ilvl w:val="0"/>
                <w:numId w:val="38"/>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Uygun yük kütlesi tasarımı ve yüklemesi kullanılacaktır.</w:t>
            </w:r>
          </w:p>
          <w:p w14:paraId="70A6EE5F" w14:textId="1954A2FC" w:rsidR="007D5B60" w:rsidRPr="00E65686" w:rsidRDefault="007D5B60" w:rsidP="007D5B60">
            <w:pPr>
              <w:numPr>
                <w:ilvl w:val="0"/>
                <w:numId w:val="38"/>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Delik etkileşimi olasılığını en aza indirmek için her patlama için uygun bir başlatma sırası uygulanacak; böylece güçlendirme etkisi önlenecek ve tek bir delik başlatılması hedeflenecektir.</w:t>
            </w:r>
          </w:p>
          <w:p w14:paraId="3EC50A5F" w14:textId="5BB4FE50" w:rsidR="007D5B60" w:rsidRPr="00E65686" w:rsidRDefault="007D5B60" w:rsidP="007D5B60">
            <w:pPr>
              <w:numPr>
                <w:ilvl w:val="0"/>
                <w:numId w:val="38"/>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Yüz patlaması ve aşırı hava patlaması emisyonlarını önlemek amacıyla, belirlenen jeolojik özellikler dikkate alınarak alternatif bir patlama tasarımı gerçekleştirilecektir.</w:t>
            </w:r>
          </w:p>
          <w:p w14:paraId="2D976589" w14:textId="76812E84" w:rsidR="007D5B60" w:rsidRPr="00E65686" w:rsidRDefault="007D5B60" w:rsidP="007D5B60">
            <w:pPr>
              <w:numPr>
                <w:ilvl w:val="0"/>
                <w:numId w:val="38"/>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Patlayıcı yüklerin doğru şekilde sınırlandırılmasını sağlamak ve hava patlaması emisyonlarını en aza indirmek için uygun kalitede dolgu malzemesi ve yeterli dolgu yüksekliği kullanılacaktır.</w:t>
            </w:r>
          </w:p>
          <w:p w14:paraId="5664A47D" w14:textId="6667655C" w:rsidR="007D5B60" w:rsidRPr="00E65686" w:rsidRDefault="007D5B60" w:rsidP="007D5B60">
            <w:pPr>
              <w:numPr>
                <w:ilvl w:val="0"/>
                <w:numId w:val="38"/>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Olumsuz meteorolojik koşullarda patlatma yapılmasını önlemek için uygun bir patlama öncesi meteorolojik koşul protokolü uygulanacaktır.</w:t>
            </w:r>
          </w:p>
          <w:p w14:paraId="281EBBE0" w14:textId="43895986" w:rsidR="007D5B60" w:rsidRPr="00E65686" w:rsidRDefault="16D846AB" w:rsidP="007D5B60">
            <w:pPr>
              <w:numPr>
                <w:ilvl w:val="0"/>
                <w:numId w:val="38"/>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787C1EAA">
              <w:rPr>
                <w:sz w:val="18"/>
                <w:szCs w:val="18"/>
                <w:lang w:val="tr-TR"/>
              </w:rPr>
              <w:t>Bir Acil Durum Hazırlık ve Müdahale Planı</w:t>
            </w:r>
            <w:r w:rsidR="516FA2FC" w:rsidRPr="787C1EAA">
              <w:rPr>
                <w:sz w:val="18"/>
                <w:szCs w:val="18"/>
                <w:lang w:val="tr-TR"/>
              </w:rPr>
              <w:t xml:space="preserve"> (ADHMP) </w:t>
            </w:r>
            <w:r w:rsidRPr="787C1EAA">
              <w:rPr>
                <w:sz w:val="18"/>
                <w:szCs w:val="18"/>
                <w:lang w:val="tr-TR"/>
              </w:rPr>
              <w:t xml:space="preserve"> hazırlanacak ve uygulanacaktır; bu plan patlama alanlarına üçüncü şahısların (hayvan otlatma faaliyetleri dahil) erişimini kontrol etmeyi de içerecektir.</w:t>
            </w:r>
          </w:p>
          <w:p w14:paraId="2B654026" w14:textId="3E1A43E3" w:rsidR="00AA7012" w:rsidRPr="00E65686" w:rsidRDefault="007D5B60" w:rsidP="007D5B60">
            <w:pPr>
              <w:numPr>
                <w:ilvl w:val="0"/>
                <w:numId w:val="38"/>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Patlatma, etkilenebilecek paydaşlarla mutabık kalınan tutarlı bir zaman çizelgesine göre gerçekleştirilecektir. Zaman çizelgesinde değişiklik olması durumunda yakın topluluklar derhal bilgilendirilecektir.</w:t>
            </w:r>
            <w:r w:rsidR="00AA7012" w:rsidRPr="00E65686">
              <w:rPr>
                <w:sz w:val="18"/>
                <w:szCs w:val="18"/>
                <w:lang w:val="tr-TR"/>
              </w:rPr>
              <w:t>Patlama sırasında hayvanların veya yetkisiz kişilerin patlama alanına girmesini önlemek için erişim kontrol edilecektir. Operatörün yetkili bir temsilcisi, yakın zamanda meydana gelebilecek heyelanlar veya patlamamış patlayıcılar gibi olağan dışı tehlikelerin bulunmadığını ve patlama alanına erişimin ve bu alanda seyrin güvenli bir şekilde yeniden başlatılabileceğini makul bir şekilde belirleyene kadar erişim kontrol altında tutulacaktır.</w:t>
            </w:r>
          </w:p>
          <w:p w14:paraId="665AAB1F" w14:textId="77777777" w:rsidR="00AA7012" w:rsidRPr="00E65686" w:rsidRDefault="00AA7012" w:rsidP="002F40BF">
            <w:pPr>
              <w:numPr>
                <w:ilvl w:val="0"/>
                <w:numId w:val="38"/>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Patlatma programları, otlatma alanlarının kullanıcılarına, bölge sakinlerine ve yerel yönetimlere dağıtılacaktır. Bu programlar şunları içerecektir:</w:t>
            </w:r>
          </w:p>
          <w:p w14:paraId="3F63C2BE" w14:textId="77777777" w:rsidR="00AA7012" w:rsidRPr="00E65686" w:rsidRDefault="00AA7012" w:rsidP="002F40BF">
            <w:pPr>
              <w:numPr>
                <w:ilvl w:val="1"/>
                <w:numId w:val="38"/>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Operatörün adı, adresi ve telefon numarası</w:t>
            </w:r>
          </w:p>
          <w:p w14:paraId="7132BDE0" w14:textId="77777777" w:rsidR="00AA7012" w:rsidRPr="00E65686" w:rsidRDefault="00AA7012" w:rsidP="002F40BF">
            <w:pPr>
              <w:numPr>
                <w:ilvl w:val="1"/>
                <w:numId w:val="38"/>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Patlatmanın gerçekleştirileceği belirli alanların tanımlanması.</w:t>
            </w:r>
          </w:p>
          <w:p w14:paraId="42AB25D3" w14:textId="77777777" w:rsidR="00AA7012" w:rsidRPr="00E65686" w:rsidRDefault="00AA7012" w:rsidP="002F40BF">
            <w:pPr>
              <w:numPr>
                <w:ilvl w:val="1"/>
                <w:numId w:val="38"/>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Patlayıcıların patlatılacağı tarihler ve zaman dilimleri.</w:t>
            </w:r>
          </w:p>
          <w:p w14:paraId="3AD6D569" w14:textId="77777777" w:rsidR="00AA7012" w:rsidRPr="00E65686" w:rsidRDefault="00AA7012" w:rsidP="002F40BF">
            <w:pPr>
              <w:numPr>
                <w:ilvl w:val="1"/>
                <w:numId w:val="38"/>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Patlama alanlarına erişimi kontrol etmek için kullanılacak yöntemler</w:t>
            </w:r>
          </w:p>
          <w:p w14:paraId="5EC5FB1A" w14:textId="77777777" w:rsidR="00AA7012" w:rsidRPr="00E65686" w:rsidRDefault="00AA7012" w:rsidP="002F40BF">
            <w:pPr>
              <w:numPr>
                <w:ilvl w:val="1"/>
                <w:numId w:val="38"/>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Patlamadan önce ve sonra kullanılacak sesli uyarı ve tehlike geçmedi sinyallerinin türü.</w:t>
            </w:r>
          </w:p>
          <w:p w14:paraId="6C3F0C1A" w14:textId="77777777" w:rsidR="00AA7012" w:rsidRPr="00E65686" w:rsidRDefault="00AA7012" w:rsidP="002F40BF">
            <w:pPr>
              <w:numPr>
                <w:ilvl w:val="0"/>
                <w:numId w:val="38"/>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Her patlatma faaliyetinden önce, çevredeki tüm çalışanları ve üçüncü şahısları (örneğin yerel toplulukları) uyarmak için özel uyarı cihazları (örneğin korna sinyalleri ve yanıp sönen ışıklar) ve prosedürler uygulanmalıdır. Uyarı prosedürleri, yerel karayolları ve demiryolları boyunca trafik kısıtlamalarını içermelidir.</w:t>
            </w:r>
          </w:p>
          <w:p w14:paraId="49C044B8" w14:textId="77777777" w:rsidR="00AA7012" w:rsidRPr="00E65686" w:rsidRDefault="00AA7012" w:rsidP="002F40BF">
            <w:pPr>
              <w:numPr>
                <w:ilvl w:val="0"/>
                <w:numId w:val="38"/>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Patlayıcıların kullanımı ve güvenlik yönetimi konusunda özel personel eğitimi verilmelidir.</w:t>
            </w:r>
          </w:p>
          <w:p w14:paraId="701929AC" w14:textId="77777777" w:rsidR="00AA7012" w:rsidRPr="00E65686" w:rsidRDefault="00AA7012" w:rsidP="002F40BF">
            <w:pPr>
              <w:numPr>
                <w:ilvl w:val="0"/>
                <w:numId w:val="38"/>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Patlayıcılarla ilgilenen tüm personel için (örneğin, kullanılmayan veya fazla patlayıcıların kullanımı, taşınması, depolanması, doldurulması, patlatılması ve imha edilmesi) patlatma izni prosedürleri uygulanmalıdır.</w:t>
            </w:r>
          </w:p>
          <w:p w14:paraId="10609BBB" w14:textId="77777777" w:rsidR="00AA7012" w:rsidRPr="00E65686" w:rsidRDefault="00AA7012" w:rsidP="002F40BF">
            <w:pPr>
              <w:numPr>
                <w:ilvl w:val="0"/>
                <w:numId w:val="38"/>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Patlatma alanları, çalışmaya devam edilmeden önce, patlatma sonrası kalifiye personel tarafından arızalar ve patlamamış patlayıcı maddeler açısından kontrol edilmelidir.</w:t>
            </w:r>
          </w:p>
          <w:p w14:paraId="65430C4E" w14:textId="77777777" w:rsidR="00AA7012" w:rsidRPr="00E65686" w:rsidRDefault="00AA7012" w:rsidP="002F40BF">
            <w:pPr>
              <w:numPr>
                <w:ilvl w:val="0"/>
                <w:numId w:val="38"/>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Hırsızlık/uygunsuz kullanımı önlemek için tüm patlayıcı madde kullanımı aşamalarına özel dikkat gösterilmelidir.</w:t>
            </w:r>
          </w:p>
          <w:p w14:paraId="583BEF17" w14:textId="77777777" w:rsidR="00AA7012" w:rsidRPr="00E65686" w:rsidRDefault="00AA7012" w:rsidP="002F40BF">
            <w:pPr>
              <w:numPr>
                <w:ilvl w:val="0"/>
                <w:numId w:val="38"/>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Kaya ve taşların sıçramasını önlemek için patlama örtüleri de önerilir.</w:t>
            </w:r>
          </w:p>
          <w:p w14:paraId="0E502EA2" w14:textId="77777777" w:rsidR="00AA7012" w:rsidRPr="00E65686" w:rsidRDefault="00AA7012" w:rsidP="002F40BF">
            <w:pPr>
              <w:numPr>
                <w:ilvl w:val="0"/>
                <w:numId w:val="38"/>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Patlama işaretleri, patlama sahasının kenarları ve uçan enkazın oluşabileceği alanlar boyunca göze çarpan bir şekilde yerleştirilmelidir.</w:t>
            </w:r>
          </w:p>
          <w:p w14:paraId="3519B832" w14:textId="77777777" w:rsidR="00AA7012" w:rsidRPr="00E65686" w:rsidRDefault="00AA7012" w:rsidP="002F40BF">
            <w:pPr>
              <w:numPr>
                <w:ilvl w:val="0"/>
                <w:numId w:val="38"/>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Patlatma ile ilgili listelenen tüm önlemleri içeren bir Patlatma Yönetim Planı uygulanmalıdır.</w:t>
            </w:r>
          </w:p>
        </w:tc>
      </w:tr>
      <w:tr w:rsidR="00AA7012" w:rsidRPr="00AF2B1E" w14:paraId="426F9730" w14:textId="77777777" w:rsidTr="1E2BD37F">
        <w:tc>
          <w:tcPr>
            <w:cnfStyle w:val="001000000000" w:firstRow="0" w:lastRow="0" w:firstColumn="1" w:lastColumn="0" w:oddVBand="0" w:evenVBand="0" w:oddHBand="0" w:evenHBand="0" w:firstRowFirstColumn="0" w:firstRowLastColumn="0" w:lastRowFirstColumn="0" w:lastRowLastColumn="0"/>
            <w:tcW w:w="441" w:type="pct"/>
            <w:tcBorders>
              <w:top w:val="single" w:sz="4" w:space="0" w:color="B7B2AA" w:themeColor="accent5"/>
              <w:right w:val="single" w:sz="4" w:space="0" w:color="B7B2AA" w:themeColor="accent5"/>
            </w:tcBorders>
          </w:tcPr>
          <w:p w14:paraId="1CB76519" w14:textId="77777777" w:rsidR="00AA7012" w:rsidRPr="00E65686" w:rsidRDefault="00AA7012" w:rsidP="002F40BF">
            <w:pPr>
              <w:spacing w:after="120"/>
              <w:jc w:val="both"/>
              <w:rPr>
                <w:b/>
                <w:bCs/>
                <w:sz w:val="18"/>
                <w:szCs w:val="18"/>
                <w:lang w:val="tr-TR"/>
              </w:rPr>
            </w:pPr>
            <w:r w:rsidRPr="00E65686">
              <w:rPr>
                <w:b/>
                <w:bCs/>
                <w:sz w:val="18"/>
                <w:szCs w:val="18"/>
                <w:lang w:val="tr-TR"/>
              </w:rPr>
              <w:lastRenderedPageBreak/>
              <w:t>İş Sağlığı ve Güvenliği</w:t>
            </w:r>
          </w:p>
        </w:tc>
        <w:tc>
          <w:tcPr>
            <w:tcW w:w="4559" w:type="pct"/>
            <w:tcBorders>
              <w:top w:val="single" w:sz="4" w:space="0" w:color="B7B2AA" w:themeColor="accent5"/>
              <w:left w:val="single" w:sz="4" w:space="0" w:color="B7B2AA" w:themeColor="accent5"/>
              <w:bottom w:val="single" w:sz="4" w:space="0" w:color="B7B2AA" w:themeColor="accent5"/>
            </w:tcBorders>
          </w:tcPr>
          <w:p w14:paraId="42AE33D1"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Şiddetli hava koşullarında inşaat çalışmalarını güvenli bir şekilde durdurmak için protokoller oluşturulacaktır. Çalışmaya başlamadan önce hava tahminleri kontrol edilecektir. Fırtınalar, kasırgalar ve genel olarak aşırı rüzgarlar durumunda, şantiye alanlarına erişim kesinlikle yasaklanacaktır.</w:t>
            </w:r>
          </w:p>
          <w:p w14:paraId="3006BA8F"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İçme suyu ve hijyen amaçlı içme suyu temini sağlanacaktır. Yemek ve gıda depolama için temiz bir alan ayrılacaktır.</w:t>
            </w:r>
          </w:p>
          <w:p w14:paraId="0D2FCD6E"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Uygun erişim yolları ve bakım yolları dahil olmak üzere şantiyenin tüm alanlarına güvenli erişim sağlanacaktır. Şantiye içi ve şantiye dışı trafik hareketleri, riskler, önlemler ve kurallar ile eğitim gerekliliklerini içeren Trafik Yönetimi yöntemleri hazırlanacaktır. Bu plan, sürücü eğitimini de içerecektir.</w:t>
            </w:r>
          </w:p>
          <w:p w14:paraId="7DE8A164"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 xml:space="preserve">İnşaat çalışmaları sırasında kullanılan tüm elektrik kaynaklarına kazara veya yetkisiz erişimi önlemek için kilitleme/etiketleme yöntemi kullanılacaktır. </w:t>
            </w:r>
          </w:p>
          <w:p w14:paraId="60846E84" w14:textId="60B05352" w:rsidR="00AA7012" w:rsidRPr="00E65686" w:rsidRDefault="3912924C"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787C1EAA">
              <w:rPr>
                <w:sz w:val="18"/>
                <w:szCs w:val="18"/>
                <w:lang w:val="tr-TR"/>
              </w:rPr>
              <w:t>Tıbbi acil durumlara müdahale etmek için ilk yardım çantaları ve eğitimli personel hazır bulundurulacaktır. İlk sağlık muayeneleri ve periyodik sağlık muayeneleri sürekli olarak yapılacaktır ve raporlanacaktır. Hassas gruplar (+65 yaş ve üzeri ve kronik hastalığı olan P</w:t>
            </w:r>
            <w:r w:rsidR="4CE53F94" w:rsidRPr="787C1EAA">
              <w:rPr>
                <w:sz w:val="18"/>
                <w:szCs w:val="18"/>
                <w:lang w:val="tr-TR"/>
              </w:rPr>
              <w:t>EK</w:t>
            </w:r>
            <w:r w:rsidRPr="787C1EAA">
              <w:rPr>
                <w:sz w:val="18"/>
                <w:szCs w:val="18"/>
                <w:lang w:val="tr-TR"/>
              </w:rPr>
              <w:t>'ler) için düzenli sağlık kontrolleri yapılacaktır.</w:t>
            </w:r>
          </w:p>
          <w:p w14:paraId="53909B17"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 xml:space="preserve">Sıcak havalarda su istasyonları ve soğuk havalarda ısıtmalı barınaklar, giysiler gibi uygun önlemler alınacaktır. </w:t>
            </w:r>
          </w:p>
          <w:p w14:paraId="6D9A92BA"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Proje, proje çalışanları (doğrudan istihdam edilenler veya alt yükleniciler) arasında, özellikle iş kaybına, farklı düzeylerde sakatlığa veya hatta ölümlere neden olabilecek kazaların sayısını sıfıra indirmeyi hedefleyecektir.</w:t>
            </w:r>
          </w:p>
          <w:p w14:paraId="5DFBCD73"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Şantiyedeki tüm inşaat faaliyetleri sırasında tek başına çalışmaktan kaçınılacaktır.</w:t>
            </w:r>
          </w:p>
          <w:p w14:paraId="20059390"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lastRenderedPageBreak/>
              <w:t>Uzaktan çalışma ile ilgili herhangi bir iş varsa, Proje uygun iletişim ekipmanı, eğitimli ve yetkin personel, etkili denetim, konum takibi, yerel acil durum planı ve ilk yardım eğitimi almış ekip üyeleri sağlayacaktır.</w:t>
            </w:r>
          </w:p>
          <w:p w14:paraId="10FACC8A"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Sahaya özgü acil durum eylem planı, IFC PS2'ye uygun olarak hazırlanacak ve Projenin tüm risklerini içerecektir. Plan tüm çalışanlara açıklanacak ve gerekli eğitim verilecektir.</w:t>
            </w:r>
          </w:p>
          <w:p w14:paraId="008579B7"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Proje, IFC PS2 ve uluslararası iyi uygulamalara göre bir uygunsuzluk izleme prosedürü, uygunsuzluk kayıt günlüğü ve uygunsuzluk bildirim mekanizması geliştirecektir. Bu prosedür ve uygulama süreci tüm çalışanlara açıklanacaktır.</w:t>
            </w:r>
          </w:p>
          <w:p w14:paraId="1B9B2212" w14:textId="5F5B679D"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 xml:space="preserve">Proje, </w:t>
            </w:r>
            <w:r w:rsidR="007528DB" w:rsidRPr="00E65686">
              <w:rPr>
                <w:sz w:val="18"/>
                <w:szCs w:val="18"/>
                <w:lang w:val="tr-TR"/>
              </w:rPr>
              <w:t>ramak kala</w:t>
            </w:r>
            <w:r w:rsidRPr="00E65686">
              <w:rPr>
                <w:sz w:val="18"/>
                <w:szCs w:val="18"/>
                <w:lang w:val="tr-TR"/>
              </w:rPr>
              <w:t xml:space="preserve"> kaza bildirim mekanizması kuracak, </w:t>
            </w:r>
            <w:r w:rsidR="007528DB" w:rsidRPr="00E65686">
              <w:rPr>
                <w:sz w:val="18"/>
                <w:szCs w:val="18"/>
                <w:lang w:val="tr-TR"/>
              </w:rPr>
              <w:t>ramak kala</w:t>
            </w:r>
            <w:r w:rsidRPr="00E65686">
              <w:rPr>
                <w:sz w:val="18"/>
                <w:szCs w:val="18"/>
                <w:lang w:val="tr-TR"/>
              </w:rPr>
              <w:t xml:space="preserve"> kaza bildirimleri yapmak için gerekli araçlarla </w:t>
            </w:r>
            <w:r w:rsidR="007528DB" w:rsidRPr="00E65686">
              <w:rPr>
                <w:sz w:val="18"/>
                <w:szCs w:val="18"/>
                <w:lang w:val="tr-TR"/>
              </w:rPr>
              <w:t>ramak kala</w:t>
            </w:r>
            <w:r w:rsidRPr="00E65686">
              <w:rPr>
                <w:sz w:val="18"/>
                <w:szCs w:val="18"/>
                <w:lang w:val="tr-TR"/>
              </w:rPr>
              <w:t xml:space="preserve"> kaza durumlarını takip edecek ve bunları sağlanan günlük araç kutusuna dahil edecektir.</w:t>
            </w:r>
          </w:p>
          <w:p w14:paraId="2976D60C" w14:textId="70D507CF"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 xml:space="preserve">Proje, </w:t>
            </w:r>
            <w:r w:rsidR="007528DB" w:rsidRPr="00E65686">
              <w:rPr>
                <w:sz w:val="18"/>
                <w:szCs w:val="18"/>
                <w:lang w:val="tr-TR"/>
              </w:rPr>
              <w:t>ramak kala</w:t>
            </w:r>
            <w:r w:rsidRPr="00E65686">
              <w:rPr>
                <w:sz w:val="18"/>
                <w:szCs w:val="18"/>
                <w:lang w:val="tr-TR"/>
              </w:rPr>
              <w:t xml:space="preserve"> kaçırma raporlama mekanizması oluşturacak ve tüm Proje çalışanlarının </w:t>
            </w:r>
            <w:r w:rsidR="007528DB" w:rsidRPr="00E65686">
              <w:rPr>
                <w:sz w:val="18"/>
                <w:szCs w:val="18"/>
                <w:lang w:val="tr-TR"/>
              </w:rPr>
              <w:t>ramak kala</w:t>
            </w:r>
            <w:r w:rsidRPr="00E65686">
              <w:rPr>
                <w:sz w:val="18"/>
                <w:szCs w:val="18"/>
                <w:lang w:val="tr-TR"/>
              </w:rPr>
              <w:t xml:space="preserve"> kaçırma durumlarını bildirmeleri için </w:t>
            </w:r>
            <w:r w:rsidR="007528DB" w:rsidRPr="00E65686">
              <w:rPr>
                <w:sz w:val="18"/>
                <w:szCs w:val="18"/>
                <w:lang w:val="tr-TR"/>
              </w:rPr>
              <w:t>ramak kala</w:t>
            </w:r>
            <w:r w:rsidRPr="00E65686">
              <w:rPr>
                <w:sz w:val="18"/>
                <w:szCs w:val="18"/>
                <w:lang w:val="tr-TR"/>
              </w:rPr>
              <w:t xml:space="preserve"> kaçırma kutuları ve telefon hatları gibi uygun araçlar sağlanacaktır. </w:t>
            </w:r>
            <w:r w:rsidR="007528DB" w:rsidRPr="00E65686">
              <w:rPr>
                <w:sz w:val="18"/>
                <w:szCs w:val="18"/>
                <w:lang w:val="tr-TR"/>
              </w:rPr>
              <w:t>Ramak kala</w:t>
            </w:r>
            <w:r w:rsidRPr="00E65686">
              <w:rPr>
                <w:sz w:val="18"/>
                <w:szCs w:val="18"/>
                <w:lang w:val="tr-TR"/>
              </w:rPr>
              <w:t xml:space="preserve"> kaçırma raporları izlenecek ve analiz edilecek ve sağlanan günlük araç kutusuna dahil edilecektir.</w:t>
            </w:r>
          </w:p>
          <w:p w14:paraId="4EFE509B"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Tehlikeyle ilgili brifing dahil olmak üzere, güvenlik için açık iletişim protokolleri geliştirilecektir.</w:t>
            </w:r>
          </w:p>
          <w:p w14:paraId="0D671C05"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Düşme koruması, ekipman kullanımı ve acil durum müdahale prosedürleri dahil olmak üzere inşaat güvenliği konusunda eğitim verilecektir. İnşaatla ilgili özel modüller şantiyede hazır bulunacaktır.</w:t>
            </w:r>
          </w:p>
          <w:p w14:paraId="47AAB58C"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Yeni personel, inşaat işleriyle ilgili riskler konusunda şantiyede eğitilecektir.</w:t>
            </w:r>
          </w:p>
          <w:p w14:paraId="7B038B81"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 xml:space="preserve">İnşaat alanlarına uyarı levhaları yerleştirilecektir. </w:t>
            </w:r>
          </w:p>
          <w:p w14:paraId="520BD749"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İnşaat malzemeleri ve ekipmanları, tehlikeleri belirtmek için açıkça etiketlenecektir.</w:t>
            </w:r>
          </w:p>
          <w:p w14:paraId="2B4EFC70"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Yıllık eğitim planları, zorunlu OHS eğitim kurslarının yanı sıra işin tüm teknik konularının güvenliğini de içerecek ve ayrıca:</w:t>
            </w:r>
          </w:p>
          <w:p w14:paraId="10372444" w14:textId="77777777" w:rsidR="00AA7012" w:rsidRPr="00E65686" w:rsidRDefault="00AA7012" w:rsidP="002F40BF">
            <w:pPr>
              <w:numPr>
                <w:ilvl w:val="1"/>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İşçilerin hakları,</w:t>
            </w:r>
          </w:p>
          <w:p w14:paraId="2E76F46F" w14:textId="77777777" w:rsidR="00AA7012" w:rsidRPr="00E65686" w:rsidRDefault="00AA7012" w:rsidP="002F40BF">
            <w:pPr>
              <w:numPr>
                <w:ilvl w:val="1"/>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Çalışma ve sosyal haklar,</w:t>
            </w:r>
          </w:p>
          <w:p w14:paraId="248C14DA" w14:textId="77777777" w:rsidR="00AA7012" w:rsidRPr="00E65686" w:rsidRDefault="00AA7012" w:rsidP="002F40BF">
            <w:pPr>
              <w:numPr>
                <w:ilvl w:val="1"/>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IFC PS2 sosyal uyum konuları,</w:t>
            </w:r>
          </w:p>
          <w:p w14:paraId="2D08B076" w14:textId="77777777" w:rsidR="00AA7012" w:rsidRPr="00E65686" w:rsidRDefault="00AA7012" w:rsidP="002F40BF">
            <w:pPr>
              <w:numPr>
                <w:ilvl w:val="1"/>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SEA/SH konuları,</w:t>
            </w:r>
          </w:p>
          <w:p w14:paraId="41665A5C" w14:textId="77777777" w:rsidR="00AA7012" w:rsidRPr="00E65686" w:rsidRDefault="00AA7012" w:rsidP="002F40BF">
            <w:pPr>
              <w:numPr>
                <w:ilvl w:val="1"/>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İşçi şikayet mekanizması,</w:t>
            </w:r>
          </w:p>
          <w:p w14:paraId="0EA55DCE" w14:textId="77777777" w:rsidR="00AA7012" w:rsidRPr="00E65686" w:rsidRDefault="00AA7012" w:rsidP="002F40BF">
            <w:pPr>
              <w:numPr>
                <w:ilvl w:val="1"/>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Bulaşıcı hastalıklar,</w:t>
            </w:r>
          </w:p>
          <w:p w14:paraId="790C6E44" w14:textId="77777777" w:rsidR="00AA7012" w:rsidRPr="00E65686" w:rsidRDefault="00AA7012" w:rsidP="002F40BF">
            <w:pPr>
              <w:numPr>
                <w:ilvl w:val="1"/>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Yerel toplulukla sosyal ve kültürel uyum,</w:t>
            </w:r>
          </w:p>
          <w:p w14:paraId="6CEF1D03" w14:textId="77777777" w:rsidR="00AA7012" w:rsidRPr="00E65686" w:rsidRDefault="00AA7012" w:rsidP="002F40BF">
            <w:pPr>
              <w:numPr>
                <w:ilvl w:val="1"/>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Davranış kuralları ve yaptırımlar, yasaklar,</w:t>
            </w:r>
          </w:p>
          <w:p w14:paraId="2C38F51A" w14:textId="3D4D409E" w:rsidR="00AA7012" w:rsidRPr="00E65686" w:rsidRDefault="00A220A5" w:rsidP="002F40BF">
            <w:pPr>
              <w:numPr>
                <w:ilvl w:val="1"/>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ÇSYS</w:t>
            </w:r>
            <w:r w:rsidR="00AA7012" w:rsidRPr="00E65686">
              <w:rPr>
                <w:sz w:val="18"/>
                <w:szCs w:val="18"/>
                <w:lang w:val="tr-TR"/>
              </w:rPr>
              <w:t xml:space="preserve"> Politikasında belirtildiği üzere, işe alım sürecinde insan kaynakları politikası ve prosedürleri konusunda da eğitim verilecektir. </w:t>
            </w:r>
          </w:p>
          <w:p w14:paraId="201FA769"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Çalışanlar, hareketli ekipmanların mekanik parçalarından güvenli bir mesafe bırakmak üzere eğitilecektir. Olası yaralanmaları önlemek için uygun aletler kullanılacaktır.</w:t>
            </w:r>
          </w:p>
          <w:p w14:paraId="79662D20"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Gürültülü faaliyetler, uzun süreli maruziyeti sınırlamak için belirlenen zamanlarda planlanacaktır. Çalışanların maruziyetini en aza indirmek için titreşim sönümleyici aletler kullanılacaktır. Ayrıntılar için Gürültü ve Titreşim Yönetim Planına bakınız.</w:t>
            </w:r>
          </w:p>
          <w:p w14:paraId="5FDE177D"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Elektriksel tehlikeler, göz tehlikeleri ve kaynak/sıcak işlerden kaynaklanan tehlikelerden korunmak için çalışanlara güvenlik talimatları ve ekipmanları sağlanacaktır.</w:t>
            </w:r>
          </w:p>
          <w:p w14:paraId="663801C8"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Operatörler, ağır araçların güvenli kullanımı konusunda eğitilecektir.</w:t>
            </w:r>
          </w:p>
          <w:p w14:paraId="0DA93AAA"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Görsel yorgunluğu önlemek, gözlere parlama ve yansımayı önlemek için tüm inşaat alanlarında yeterli aydınlatma sağlanacaktır.</w:t>
            </w:r>
          </w:p>
          <w:p w14:paraId="303C398A"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 xml:space="preserve">Büyük parçaların ve bileşenlerin yüklenmesi ve boşaltılması, uygun makine ve geçerli sertifikalara sahip uygun operatörler tarafından gerçekleştirilecektir. </w:t>
            </w:r>
          </w:p>
          <w:p w14:paraId="11783C4D"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Tüm yapılar, yüksekte çalışma sistemleri takılmış olarak (örneğin, uygun koşullarda sertifikalı çalışanlar tarafından kurulan, değiştirilen ve sökülen iskele çalışmaları gibi) uygun standartlara (</w:t>
            </w:r>
            <w:r w:rsidRPr="00E65686">
              <w:rPr>
                <w:sz w:val="18"/>
                <w:szCs w:val="18"/>
                <w:lang w:val="tr-TR"/>
              </w:rPr>
              <w:footnoteReference w:id="14"/>
            </w:r>
            <w:r w:rsidRPr="00E65686">
              <w:rPr>
                <w:sz w:val="18"/>
                <w:szCs w:val="18"/>
                <w:lang w:val="tr-TR"/>
              </w:rPr>
              <w:t xml:space="preserve"> ) göre kontrol edilecektir.</w:t>
            </w:r>
          </w:p>
          <w:p w14:paraId="4CAE0F4B"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Çalışanları düşen nesnelerden korumak için uygun yasak bölgeler oluşturulacaktır.</w:t>
            </w:r>
          </w:p>
          <w:p w14:paraId="4C8D885C"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Yüksekte çalışan çalışanların yüksekte çalışma yeterlilikleri garanti altına alınacaktır.</w:t>
            </w:r>
          </w:p>
          <w:p w14:paraId="6CB522A3"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Kaldırma ekipmanı uygun şekilde derecelendirilecek ve bakımı yapılacaktır.</w:t>
            </w:r>
          </w:p>
          <w:p w14:paraId="7BFEB2A9"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lastRenderedPageBreak/>
              <w:t>Mümkün olduğunda tüm alet ve ekipmanlara bir halat takılacak ve yakalama ağı kullanılacaktır.</w:t>
            </w:r>
          </w:p>
          <w:p w14:paraId="7518E983"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Yüksek yapılarda çalışanlara alet veya malzeme kaldırmak veya indirmek için onaylı bir alet çantası kullanılacaktır.</w:t>
            </w:r>
          </w:p>
          <w:p w14:paraId="57C34AFD"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Olası acil durumları (örneğin: ölüm dahil kişisel kazalar, yüksekten kurtarma, maddi hasar, salgın hastalıklar, yangın, dökülmeler vb.) ele almak için kurtarma operasyonları sırasında acil kurtarma yöntemleri ve planlaması uygulanacaktır.</w:t>
            </w:r>
          </w:p>
          <w:p w14:paraId="7A20A43F"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 xml:space="preserve">Yük (örneğin boyut, ağırlık) ve kaldırma ekipmanı ile ilgili tüm bilgiler sağlanacak ve denetlenecektir. </w:t>
            </w:r>
          </w:p>
          <w:p w14:paraId="4EF2B512"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Mümkün olduğunda, kaldırma alanlarına yetkisiz erişimi önlemek için yasak bölgeler oluşturulacak ve korunacaktır.</w:t>
            </w:r>
          </w:p>
          <w:p w14:paraId="20952AF6"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Tüm süpervizörlerin, operatörlerin ve halatçıların yetkinlikleri garanti altına alınacaktır.</w:t>
            </w:r>
          </w:p>
          <w:p w14:paraId="159DF40A"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 xml:space="preserve">Büyük yükleri kaldırmadan önce hava koşulları kontrol edilecek ve kaldırma ekipmanının güvenli çalışma parametreleri kontrol edilecektir. </w:t>
            </w:r>
          </w:p>
          <w:p w14:paraId="67A7E0D9" w14:textId="1B4980AD"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 xml:space="preserve">Şantiyede bulunan tehlikeli maddeler için tanımlama ve kontrol önlemleri uygulanacaktır. Tüm kimyasallar için Güvenlik Bilgi Formu (SDS) sağlanacak ve çalışanlar güvenli kullanım uygulamaları konusunda eğitilecektir. Tehlikeli kimyasallar, dökülmeleri önlemek için uygun kaplarda saklanacaktır. Ayrıntılar için Tehlikeli Madde Yönetim Planı ve </w:t>
            </w:r>
            <w:r w:rsidR="00DE517D" w:rsidRPr="00E65686">
              <w:rPr>
                <w:sz w:val="18"/>
                <w:szCs w:val="18"/>
                <w:lang w:val="tr-TR"/>
              </w:rPr>
              <w:t>Sızıntı</w:t>
            </w:r>
            <w:r w:rsidRPr="00E65686">
              <w:rPr>
                <w:sz w:val="18"/>
                <w:szCs w:val="18"/>
                <w:lang w:val="tr-TR"/>
              </w:rPr>
              <w:t xml:space="preserve"> Müdahale Planına bakınız.</w:t>
            </w:r>
          </w:p>
          <w:p w14:paraId="2E69CE08"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İnşaat sırasında hava kalitesi izlenecektir. Ayrıntılar için Hava Kalitesi Yönetim Planına bakınız.</w:t>
            </w:r>
          </w:p>
          <w:p w14:paraId="2C11E3A5"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Yangın güvenliği ve önleme tedbirleri uygulanacaktır. Herhangi bir yapıda asbest içeren malzemeler (ACM) bulunması durumunda, bu malzemelerin güvenli kullanımı kurallarına uyulacaktır.</w:t>
            </w:r>
          </w:p>
          <w:p w14:paraId="45570982" w14:textId="254672DA" w:rsidR="00AA7012" w:rsidRPr="00E65686" w:rsidRDefault="3912924C"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787C1EAA">
              <w:rPr>
                <w:sz w:val="18"/>
                <w:szCs w:val="18"/>
                <w:lang w:val="tr-TR"/>
              </w:rPr>
              <w:t>Baret, emniyet kemeri, güvenlik ipi, gözlük/yüz kalkanı, uygun eldivenler, kaymaz tabanlı çelik burunlu botlar, kaynak işine maruz kalan çalışanlar için aleve dayanıklı giysiler ve düşme, düşen nesneler, elektrik tehlikeleri gibi çeşitli tehlikelerden çalışanları korumak için düşme koruma ekipmanı gibi kişisel koruyucu ekipman (</w:t>
            </w:r>
            <w:r w:rsidR="2A9F3317" w:rsidRPr="787C1EAA">
              <w:rPr>
                <w:sz w:val="18"/>
                <w:szCs w:val="18"/>
                <w:lang w:val="tr-TR"/>
              </w:rPr>
              <w:t>KKD</w:t>
            </w:r>
            <w:r w:rsidRPr="787C1EAA">
              <w:rPr>
                <w:sz w:val="18"/>
                <w:szCs w:val="18"/>
                <w:lang w:val="tr-TR"/>
              </w:rPr>
              <w:t>) sağlanacaktır.</w:t>
            </w:r>
          </w:p>
          <w:p w14:paraId="37148E87" w14:textId="5F1CE112" w:rsidR="00AA7012" w:rsidRPr="00E65686" w:rsidRDefault="3912924C"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787C1EAA">
              <w:rPr>
                <w:sz w:val="18"/>
                <w:szCs w:val="18"/>
                <w:lang w:val="tr-TR"/>
              </w:rPr>
              <w:t xml:space="preserve">İşçiler, kaza ve yaralanma risklerini azaltmak için bu tür </w:t>
            </w:r>
            <w:r w:rsidR="09E42FFF" w:rsidRPr="787C1EAA">
              <w:rPr>
                <w:sz w:val="18"/>
                <w:szCs w:val="18"/>
                <w:lang w:val="tr-TR"/>
              </w:rPr>
              <w:t>KKD'</w:t>
            </w:r>
            <w:r w:rsidRPr="787C1EAA">
              <w:rPr>
                <w:sz w:val="18"/>
                <w:szCs w:val="18"/>
                <w:lang w:val="tr-TR"/>
              </w:rPr>
              <w:t xml:space="preserve">'leri doğru şekilde kullanma ve bakımını yapma konusunda eğitilecektir. Hasar gören </w:t>
            </w:r>
            <w:r w:rsidR="09E42FFF" w:rsidRPr="787C1EAA">
              <w:rPr>
                <w:sz w:val="18"/>
                <w:szCs w:val="18"/>
                <w:lang w:val="tr-TR"/>
              </w:rPr>
              <w:t>KKD'</w:t>
            </w:r>
            <w:r w:rsidRPr="787C1EAA">
              <w:rPr>
                <w:sz w:val="18"/>
                <w:szCs w:val="18"/>
                <w:lang w:val="tr-TR"/>
              </w:rPr>
              <w:t xml:space="preserve">'ler değiştirilecektir. </w:t>
            </w:r>
          </w:p>
          <w:p w14:paraId="2AACA3C4" w14:textId="583FEB50" w:rsidR="00AA7012" w:rsidRPr="00E65686" w:rsidRDefault="3912924C"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787C1EAA">
              <w:rPr>
                <w:sz w:val="18"/>
                <w:szCs w:val="18"/>
                <w:lang w:val="tr-TR"/>
              </w:rPr>
              <w:t>Cinsiyete dayalı şiddet ve taciz (</w:t>
            </w:r>
            <w:r w:rsidR="59493894" w:rsidRPr="787C1EAA">
              <w:rPr>
                <w:sz w:val="18"/>
                <w:szCs w:val="18"/>
                <w:lang w:val="tr-TR"/>
              </w:rPr>
              <w:t>CDŞT</w:t>
            </w:r>
            <w:r w:rsidRPr="787C1EAA">
              <w:rPr>
                <w:sz w:val="18"/>
                <w:szCs w:val="18"/>
                <w:lang w:val="tr-TR"/>
              </w:rPr>
              <w:t xml:space="preserve">) dahil olmak üzere, işyerinde her türlü taciz ve şiddeti yasaklayan açık ve yazılı bir politika, </w:t>
            </w:r>
            <w:r w:rsidR="00A220A5" w:rsidRPr="787C1EAA">
              <w:rPr>
                <w:sz w:val="18"/>
                <w:szCs w:val="18"/>
                <w:lang w:val="tr-TR"/>
              </w:rPr>
              <w:t>ÇSYS</w:t>
            </w:r>
            <w:r w:rsidRPr="787C1EAA">
              <w:rPr>
                <w:sz w:val="18"/>
                <w:szCs w:val="18"/>
                <w:lang w:val="tr-TR"/>
              </w:rPr>
              <w:t xml:space="preserve"> Politika belgesine dahil edilecek şekilde oluşturulacaktır. </w:t>
            </w:r>
          </w:p>
          <w:p w14:paraId="3C135E0F"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Kabul edilebilir davranışları ve ihlallerin sonuçlarını özetleyen bir davranış kuralları geliştirilecek ve uygulanacaktır.</w:t>
            </w:r>
          </w:p>
          <w:p w14:paraId="4E0C46B5"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Tüm çalışanlar, amirler ve yükleniciler için aşağıdaki konularda düzenli eğitimler verilecektir:</w:t>
            </w:r>
          </w:p>
          <w:p w14:paraId="48015EC0" w14:textId="77777777" w:rsidR="00AA7012" w:rsidRPr="00E65686" w:rsidRDefault="00AA7012" w:rsidP="002F40BF">
            <w:pPr>
              <w:numPr>
                <w:ilvl w:val="1"/>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Taciz ve şiddeti tanıma</w:t>
            </w:r>
          </w:p>
          <w:p w14:paraId="779CD326" w14:textId="77777777" w:rsidR="00AA7012" w:rsidRPr="00E65686" w:rsidRDefault="00AA7012" w:rsidP="002F40BF">
            <w:pPr>
              <w:numPr>
                <w:ilvl w:val="1"/>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Tanık müdahalesi</w:t>
            </w:r>
          </w:p>
          <w:p w14:paraId="565D4C1E" w14:textId="77777777" w:rsidR="00AA7012" w:rsidRPr="00E65686" w:rsidRDefault="00AA7012" w:rsidP="002F40BF">
            <w:pPr>
              <w:numPr>
                <w:ilvl w:val="1"/>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Bildirim prosedürleri</w:t>
            </w:r>
          </w:p>
          <w:p w14:paraId="543E09B7" w14:textId="77777777" w:rsidR="00AA7012" w:rsidRPr="00E65686" w:rsidRDefault="00AA7012" w:rsidP="002F40BF">
            <w:pPr>
              <w:numPr>
                <w:ilvl w:val="1"/>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Saygılı işyeri davranışları</w:t>
            </w:r>
          </w:p>
          <w:p w14:paraId="6B07A41E" w14:textId="77777777" w:rsidR="00AA7012" w:rsidRPr="00E65686" w:rsidRDefault="00AA7012" w:rsidP="002F40BF">
            <w:pPr>
              <w:numPr>
                <w:ilvl w:val="1"/>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Cinsiyet duyarlılığı ve kültürel farkındalık.</w:t>
            </w:r>
          </w:p>
        </w:tc>
      </w:tr>
      <w:tr w:rsidR="00AA7012" w:rsidRPr="00AF2B1E" w14:paraId="6C50DA23" w14:textId="77777777" w:rsidTr="1E2BD37F">
        <w:tc>
          <w:tcPr>
            <w:cnfStyle w:val="001000000000" w:firstRow="0" w:lastRow="0" w:firstColumn="1" w:lastColumn="0" w:oddVBand="0" w:evenVBand="0" w:oddHBand="0" w:evenHBand="0" w:firstRowFirstColumn="0" w:firstRowLastColumn="0" w:lastRowFirstColumn="0" w:lastRowLastColumn="0"/>
            <w:tcW w:w="441" w:type="pct"/>
            <w:tcBorders>
              <w:top w:val="single" w:sz="4" w:space="0" w:color="B7B2AA" w:themeColor="accent5"/>
              <w:right w:val="single" w:sz="4" w:space="0" w:color="B7B2AA" w:themeColor="accent5"/>
            </w:tcBorders>
          </w:tcPr>
          <w:p w14:paraId="4E07EBAC" w14:textId="77777777" w:rsidR="00AA7012" w:rsidRPr="00E65686" w:rsidRDefault="00AA7012" w:rsidP="002F40BF">
            <w:pPr>
              <w:spacing w:after="120"/>
              <w:jc w:val="both"/>
              <w:rPr>
                <w:b/>
                <w:bCs/>
                <w:sz w:val="18"/>
                <w:szCs w:val="18"/>
                <w:lang w:val="tr-TR"/>
              </w:rPr>
            </w:pPr>
            <w:r w:rsidRPr="00E65686">
              <w:rPr>
                <w:b/>
                <w:bCs/>
                <w:sz w:val="18"/>
                <w:szCs w:val="18"/>
                <w:lang w:val="tr-TR"/>
              </w:rPr>
              <w:lastRenderedPageBreak/>
              <w:t>Nüfus Akını</w:t>
            </w:r>
          </w:p>
        </w:tc>
        <w:tc>
          <w:tcPr>
            <w:tcW w:w="4559" w:type="pct"/>
            <w:tcBorders>
              <w:top w:val="single" w:sz="4" w:space="0" w:color="B7B2AA" w:themeColor="accent5"/>
              <w:left w:val="single" w:sz="4" w:space="0" w:color="B7B2AA" w:themeColor="accent5"/>
              <w:bottom w:val="single" w:sz="4" w:space="0" w:color="B7B2AA" w:themeColor="accent5"/>
            </w:tcBorders>
          </w:tcPr>
          <w:p w14:paraId="20E8FA28"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Proje sahibi ve yükleniciler (tüm alt yükleniciler dahil) ulusal iş kanunu, IFC PS2 ve IFC PS4 ile iş sağlığı ve güvenliği gerekliliklerine uymakla yükümlüdür. Proje kapsamında bir İş ve Çalışma Koşulları planı geliştirilecek ve bu plan en azından aşağıdakileri kapsayacaktır:</w:t>
            </w:r>
          </w:p>
          <w:p w14:paraId="24D18DC0" w14:textId="06CB5D67" w:rsidR="00AA7012" w:rsidRPr="00E65686" w:rsidRDefault="3912924C"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787C1EAA">
              <w:rPr>
                <w:sz w:val="18"/>
                <w:szCs w:val="18"/>
                <w:lang w:val="tr-TR"/>
              </w:rPr>
              <w:t xml:space="preserve">İnşaat süreci boyunca, proje kapsamındaki tüm çalışanlar ve alt yüklenici çalışanları, işe başlamadan önce zorunlu eğitimlerinin yanı sıra sosyal çatışma, </w:t>
            </w:r>
            <w:r w:rsidR="59493894" w:rsidRPr="787C1EAA">
              <w:rPr>
                <w:sz w:val="18"/>
                <w:szCs w:val="18"/>
                <w:lang w:val="tr-TR"/>
              </w:rPr>
              <w:t>CDŞT</w:t>
            </w:r>
            <w:r w:rsidRPr="787C1EAA">
              <w:rPr>
                <w:sz w:val="18"/>
                <w:szCs w:val="18"/>
                <w:lang w:val="tr-TR"/>
              </w:rPr>
              <w:t>, sosyal ve kültürel gereklilikler konusunda eğitim alacaklardır.</w:t>
            </w:r>
          </w:p>
          <w:p w14:paraId="1637C197"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Projedeki tüm çalışanlar, sözleşmelerinin bir parçası olarak IFC PS2'ye uygun olarak geliştirilen davranış kurallarını da imzalayacaklardır. Proje, tüm çalışanlara davranış kurallarının içeriği ve kapsamı, Proje standartları ve davranış kuralları hakkında eğitim verecek ve farkındalığı yüksek tutmak için yenileme eğitimi sağlayacaktır.</w:t>
            </w:r>
          </w:p>
          <w:p w14:paraId="740A723A"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Çalışanlar, başlangıç eğitimleri sırasında projeye özgü Çalışan Şikayet Mekanizması hakkında bilgilendirilecek ve bu mekanizmayı kullanmaya teşvik edileceklerdir.</w:t>
            </w:r>
          </w:p>
          <w:p w14:paraId="4FCD1A00"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Kamp alanında kalan veya proje kapsamındaki diğer bölgelerde konaklama kiralayan tüm işçilerin konaklama, günlük ihtiyaçları, yiyecek ve içecek ihtiyaçları proje tarafından karşılanacaktır.</w:t>
            </w:r>
          </w:p>
          <w:p w14:paraId="0A6B4074"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Tüm çalışanlar, sağlık raporları belgelendikten sonra işe başlayacak ve düzenli sağlık kontrolleri yapılacak ve kişisel dosyalarına kaydedilecektir.</w:t>
            </w:r>
          </w:p>
          <w:p w14:paraId="4F945C6F" w14:textId="1790BFBB" w:rsidR="00AA7012" w:rsidRPr="00E65686" w:rsidRDefault="3912924C"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lang w:val="tr-TR"/>
              </w:rPr>
            </w:pPr>
            <w:r w:rsidRPr="787C1EAA">
              <w:rPr>
                <w:sz w:val="18"/>
                <w:szCs w:val="18"/>
                <w:lang w:val="tr-TR"/>
              </w:rPr>
              <w:t xml:space="preserve">Projenin dış şikayet mekanizması, etki alanındaki tüm yerleşim yerlerinde görünür olacak ve tüm </w:t>
            </w:r>
            <w:r w:rsidR="601E7A25" w:rsidRPr="787C1EAA">
              <w:rPr>
                <w:sz w:val="18"/>
                <w:szCs w:val="18"/>
                <w:lang w:val="tr-TR"/>
              </w:rPr>
              <w:t>PEK</w:t>
            </w:r>
            <w:r w:rsidRPr="787C1EAA">
              <w:rPr>
                <w:sz w:val="18"/>
                <w:szCs w:val="18"/>
                <w:lang w:val="tr-TR"/>
              </w:rPr>
              <w:t>'lerin sosyal ve kültürel koşullarına uygun iletişim kanalları aracılığıyla erişilebilir olacaktır.</w:t>
            </w:r>
          </w:p>
        </w:tc>
      </w:tr>
      <w:tr w:rsidR="00AA7012" w:rsidRPr="00AF2B1E" w14:paraId="725FBA53" w14:textId="77777777" w:rsidTr="1E2BD37F">
        <w:tc>
          <w:tcPr>
            <w:cnfStyle w:val="001000000000" w:firstRow="0" w:lastRow="0" w:firstColumn="1" w:lastColumn="0" w:oddVBand="0" w:evenVBand="0" w:oddHBand="0" w:evenHBand="0" w:firstRowFirstColumn="0" w:firstRowLastColumn="0" w:lastRowFirstColumn="0" w:lastRowLastColumn="0"/>
            <w:tcW w:w="441" w:type="pct"/>
            <w:tcBorders>
              <w:top w:val="single" w:sz="4" w:space="0" w:color="B7B2AA" w:themeColor="accent5"/>
              <w:right w:val="single" w:sz="4" w:space="0" w:color="B7B2AA" w:themeColor="accent5"/>
            </w:tcBorders>
          </w:tcPr>
          <w:p w14:paraId="74CD5557" w14:textId="77777777" w:rsidR="00AA7012" w:rsidRPr="00E65686" w:rsidRDefault="00AA7012" w:rsidP="002F40BF">
            <w:pPr>
              <w:spacing w:after="120"/>
              <w:jc w:val="both"/>
              <w:rPr>
                <w:b/>
                <w:bCs/>
                <w:sz w:val="18"/>
                <w:szCs w:val="18"/>
                <w:lang w:val="tr-TR"/>
              </w:rPr>
            </w:pPr>
            <w:r w:rsidRPr="00E65686">
              <w:rPr>
                <w:b/>
                <w:bCs/>
                <w:sz w:val="18"/>
                <w:szCs w:val="18"/>
                <w:lang w:val="tr-TR"/>
              </w:rPr>
              <w:t xml:space="preserve">Kaynak Verimliliği ve Kirliliğin Önlenmesi </w:t>
            </w:r>
          </w:p>
        </w:tc>
        <w:tc>
          <w:tcPr>
            <w:tcW w:w="4559" w:type="pct"/>
            <w:tcBorders>
              <w:top w:val="single" w:sz="4" w:space="0" w:color="B7B2AA" w:themeColor="accent5"/>
              <w:left w:val="single" w:sz="4" w:space="0" w:color="B7B2AA" w:themeColor="accent5"/>
              <w:bottom w:val="single" w:sz="4" w:space="0" w:color="B7B2AA" w:themeColor="accent5"/>
              <w:right w:val="single" w:sz="4" w:space="0" w:color="B7B2AA" w:themeColor="accent5"/>
            </w:tcBorders>
          </w:tcPr>
          <w:p w14:paraId="044FE8B7" w14:textId="77777777" w:rsidR="00AA7012" w:rsidRPr="00E65686" w:rsidRDefault="00AA7012" w:rsidP="002F40BF">
            <w:pPr>
              <w:spacing w:after="120"/>
              <w:jc w:val="both"/>
              <w:cnfStyle w:val="000000000000" w:firstRow="0" w:lastRow="0" w:firstColumn="0" w:lastColumn="0" w:oddVBand="0" w:evenVBand="0" w:oddHBand="0" w:evenHBand="0" w:firstRowFirstColumn="0" w:firstRowLastColumn="0" w:lastRowFirstColumn="0" w:lastRowLastColumn="0"/>
              <w:rPr>
                <w:b/>
                <w:bCs/>
                <w:sz w:val="18"/>
                <w:szCs w:val="18"/>
                <w:lang w:val="tr-TR"/>
              </w:rPr>
            </w:pPr>
            <w:r w:rsidRPr="00E65686">
              <w:rPr>
                <w:b/>
                <w:bCs/>
                <w:sz w:val="18"/>
                <w:szCs w:val="18"/>
                <w:lang w:val="tr-TR"/>
              </w:rPr>
              <w:t>Enerji Kullanımı</w:t>
            </w:r>
          </w:p>
          <w:p w14:paraId="089F5C92" w14:textId="1758D9BF"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Enerji tüketimini en aza indirmek için enerji/elektrik verimli makine ve aletler kullanılacaktır (örneğin, enerji sistemlerinin yükünü azaltmak, enerji dağıtımındaki kayıpları azaltmak, enerji tasarruf verimliliğini artırmak vb.</w:t>
            </w:r>
            <w:r w:rsidR="00BB1FDD" w:rsidRPr="00E65686">
              <w:rPr>
                <w:sz w:val="18"/>
                <w:szCs w:val="18"/>
                <w:lang w:val="tr-TR"/>
              </w:rPr>
              <w:t>)</w:t>
            </w:r>
          </w:p>
          <w:p w14:paraId="64AF0755"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İnşaat aşamasında daha düşük karbonlu yakıtlar kullanılacaktır.</w:t>
            </w:r>
          </w:p>
          <w:p w14:paraId="29B92DDC" w14:textId="77777777" w:rsidR="00AA7012" w:rsidRPr="00E65686" w:rsidRDefault="00AA7012" w:rsidP="002F40BF">
            <w:pPr>
              <w:spacing w:after="120"/>
              <w:jc w:val="both"/>
              <w:cnfStyle w:val="000000000000" w:firstRow="0" w:lastRow="0" w:firstColumn="0" w:lastColumn="0" w:oddVBand="0" w:evenVBand="0" w:oddHBand="0" w:evenHBand="0" w:firstRowFirstColumn="0" w:firstRowLastColumn="0" w:lastRowFirstColumn="0" w:lastRowLastColumn="0"/>
              <w:rPr>
                <w:b/>
                <w:bCs/>
                <w:sz w:val="18"/>
                <w:szCs w:val="18"/>
                <w:lang w:val="tr-TR"/>
              </w:rPr>
            </w:pPr>
            <w:r w:rsidRPr="00E65686">
              <w:rPr>
                <w:b/>
                <w:bCs/>
                <w:sz w:val="18"/>
                <w:szCs w:val="18"/>
                <w:lang w:val="tr-TR"/>
              </w:rPr>
              <w:lastRenderedPageBreak/>
              <w:t>Su Kullanımı</w:t>
            </w:r>
          </w:p>
          <w:p w14:paraId="40210C91"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Su kullanım verimliliği ve su yeniden kullanımında iyileştirme fırsatları belirlenecek ve uygulanacaktır.</w:t>
            </w:r>
          </w:p>
          <w:p w14:paraId="4EEBE0A1"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Spesifik su kullanımı değerlendirilecek ve bu işlemler mevcut endüstri su kullanım verimliliği standartlarına göre karşılaştırılacaktır.</w:t>
            </w:r>
          </w:p>
          <w:p w14:paraId="4A15650B"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Proje faaliyetleri gereği yeraltı suyu veya yüzey suyu kullanımı durumunda su izinleri alınacaktır.</w:t>
            </w:r>
          </w:p>
          <w:p w14:paraId="31D227B2" w14:textId="1084B138" w:rsidR="00AA7012" w:rsidRPr="00E65686" w:rsidRDefault="3912924C"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787C1EAA">
              <w:rPr>
                <w:sz w:val="18"/>
                <w:szCs w:val="18"/>
                <w:lang w:val="tr-TR"/>
              </w:rPr>
              <w:t xml:space="preserve">Su, insan tüketimi için sağlanıyorsa, </w:t>
            </w:r>
            <w:r w:rsidR="3FDC0C0C" w:rsidRPr="787C1EAA">
              <w:rPr>
                <w:sz w:val="18"/>
                <w:szCs w:val="18"/>
                <w:lang w:val="tr-TR"/>
              </w:rPr>
              <w:t>DSÖ</w:t>
            </w:r>
            <w:r w:rsidRPr="787C1EAA">
              <w:rPr>
                <w:sz w:val="18"/>
                <w:szCs w:val="18"/>
                <w:lang w:val="tr-TR"/>
              </w:rPr>
              <w:t xml:space="preserve"> Standartlarına uygun olarak su analizi yapılacaktır.</w:t>
            </w:r>
          </w:p>
          <w:p w14:paraId="6649A331"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Sahadaki su dağıtım sistemi (örneğin musluklar, tuvalet sifonları, mutfak lavaboları) düzenli olarak kontrol edilecek ve düzgün çalıştığından ve kullanılmadığında muslukların açık bırakılmadığından emin olunacaktır.</w:t>
            </w:r>
          </w:p>
          <w:p w14:paraId="32066C3D"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İnşaat sahasındaki su kaynakları yerel topluluğun talebini engelliyorsa, alternatifler düzenlenecektir.</w:t>
            </w:r>
          </w:p>
          <w:p w14:paraId="3B73270B" w14:textId="77777777" w:rsidR="00AA7012" w:rsidRPr="00E65686" w:rsidRDefault="00AA7012" w:rsidP="002F40BF">
            <w:pPr>
              <w:spacing w:after="120"/>
              <w:jc w:val="both"/>
              <w:cnfStyle w:val="000000000000" w:firstRow="0" w:lastRow="0" w:firstColumn="0" w:lastColumn="0" w:oddVBand="0" w:evenVBand="0" w:oddHBand="0" w:evenHBand="0" w:firstRowFirstColumn="0" w:firstRowLastColumn="0" w:lastRowFirstColumn="0" w:lastRowLastColumn="0"/>
              <w:rPr>
                <w:b/>
                <w:bCs/>
                <w:sz w:val="18"/>
                <w:szCs w:val="18"/>
                <w:lang w:val="tr-TR"/>
              </w:rPr>
            </w:pPr>
            <w:r w:rsidRPr="00E65686">
              <w:rPr>
                <w:b/>
                <w:bCs/>
                <w:sz w:val="18"/>
                <w:szCs w:val="18"/>
                <w:lang w:val="tr-TR"/>
              </w:rPr>
              <w:t>Hammadde Kullanımı</w:t>
            </w:r>
          </w:p>
          <w:p w14:paraId="4BADA464"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Yeniden kullanım, geri dönüşüm ve verimli sürdürülebilir malzemeler planlanacaktır.</w:t>
            </w:r>
          </w:p>
          <w:p w14:paraId="5F887089"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Toksik veya tehlikeli kimyasal hammaddelerin kullanımı mümkün olduğunca azaltılacak veya ortadan kaldırılacaktır.</w:t>
            </w:r>
          </w:p>
          <w:p w14:paraId="10521A4E"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İnşaat sırasında ortaya çıkan malzemelerin yeniden kullanılması ve atıkların geri dönüştürülmesi yoluyla atık azaltma stratejileri uygulanacaktır.</w:t>
            </w:r>
          </w:p>
          <w:p w14:paraId="38C7D058"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Malzeme tedariki için taş ocaklarından yararlanılması gerektiğinde, mümkün olduğunca yeni taş ocakları açmak yerine mevcut taş ocaklarının kullanılmasına genel olarak öncelik verilecektir.</w:t>
            </w:r>
          </w:p>
          <w:p w14:paraId="649087AC"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Yakıt ikmali, yetkili operatörler tarafından sahada yapılacaktır. Yakıt depolama alanları uygun şekilde çevrilecektir.</w:t>
            </w:r>
          </w:p>
          <w:p w14:paraId="17B1CB2C" w14:textId="77777777" w:rsidR="00AA7012" w:rsidRPr="00E65686" w:rsidRDefault="00AA7012" w:rsidP="002F40BF">
            <w:pPr>
              <w:spacing w:after="120"/>
              <w:jc w:val="both"/>
              <w:cnfStyle w:val="000000000000" w:firstRow="0" w:lastRow="0" w:firstColumn="0" w:lastColumn="0" w:oddVBand="0" w:evenVBand="0" w:oddHBand="0" w:evenHBand="0" w:firstRowFirstColumn="0" w:firstRowLastColumn="0" w:lastRowFirstColumn="0" w:lastRowLastColumn="0"/>
              <w:rPr>
                <w:b/>
                <w:bCs/>
                <w:sz w:val="18"/>
                <w:szCs w:val="18"/>
                <w:lang w:val="tr-TR"/>
              </w:rPr>
            </w:pPr>
            <w:r w:rsidRPr="00E65686">
              <w:rPr>
                <w:b/>
                <w:bCs/>
                <w:sz w:val="18"/>
                <w:szCs w:val="18"/>
                <w:lang w:val="tr-TR"/>
              </w:rPr>
              <w:t>Hava Kirliliği Yönetimi</w:t>
            </w:r>
          </w:p>
          <w:p w14:paraId="1ACC09DD" w14:textId="17B0D4D5"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Proje, inşaat sırasında hava emisyonlarını önlemek veya en aza indirmek için teknik ve pratik olarak uygulanabilir seçenekleri uygulayacaktır. Ayrıntılı azaltma planları için lütfen Hava Kalitesi Yönetim Planı'na  bakın</w:t>
            </w:r>
            <w:r w:rsidR="00292CB2" w:rsidRPr="00E65686">
              <w:rPr>
                <w:sz w:val="18"/>
                <w:szCs w:val="18"/>
                <w:lang w:val="tr-TR"/>
              </w:rPr>
              <w:t>ız</w:t>
            </w:r>
            <w:r w:rsidRPr="00E65686">
              <w:rPr>
                <w:sz w:val="18"/>
                <w:szCs w:val="18"/>
                <w:lang w:val="tr-TR"/>
              </w:rPr>
              <w:t xml:space="preserve">. </w:t>
            </w:r>
          </w:p>
          <w:p w14:paraId="20A32393" w14:textId="77777777" w:rsidR="00AA7012" w:rsidRPr="00E65686" w:rsidRDefault="00AA7012" w:rsidP="002F40BF">
            <w:pPr>
              <w:spacing w:before="60" w:after="60"/>
              <w:jc w:val="both"/>
              <w:cnfStyle w:val="000000000000" w:firstRow="0" w:lastRow="0" w:firstColumn="0" w:lastColumn="0" w:oddVBand="0" w:evenVBand="0" w:oddHBand="0" w:evenHBand="0" w:firstRowFirstColumn="0" w:firstRowLastColumn="0" w:lastRowFirstColumn="0" w:lastRowLastColumn="0"/>
              <w:rPr>
                <w:b/>
                <w:bCs/>
                <w:sz w:val="18"/>
                <w:szCs w:val="18"/>
                <w:lang w:val="tr-TR"/>
              </w:rPr>
            </w:pPr>
            <w:r w:rsidRPr="00E65686">
              <w:rPr>
                <w:b/>
                <w:bCs/>
                <w:sz w:val="18"/>
                <w:szCs w:val="18"/>
                <w:lang w:val="tr-TR"/>
              </w:rPr>
              <w:t>Gürültü ve Titreşim Yönetimi</w:t>
            </w:r>
          </w:p>
          <w:p w14:paraId="2D989266" w14:textId="36A89132"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Proje tesisinden veya faaliyetlerinden kaynaklanan öngörülen veya ölçülen gürültü etkileri, en hassas alım noktasında geçerli gürültü seviyesi kılavuzunu aştığı durumlarda gürültü önleme ve azaltma tedbirleri uygula</w:t>
            </w:r>
            <w:r w:rsidR="00C35241" w:rsidRPr="00E65686">
              <w:rPr>
                <w:sz w:val="18"/>
                <w:szCs w:val="18"/>
                <w:lang w:val="tr-TR"/>
              </w:rPr>
              <w:t>nacaktır</w:t>
            </w:r>
            <w:r w:rsidRPr="00E65686">
              <w:rPr>
                <w:sz w:val="18"/>
                <w:szCs w:val="18"/>
                <w:lang w:val="tr-TR"/>
              </w:rPr>
              <w:t>. Gürültü Yönetim Planına bakınız.</w:t>
            </w:r>
          </w:p>
          <w:p w14:paraId="51351E48" w14:textId="77777777" w:rsidR="00AA7012" w:rsidRPr="00E65686" w:rsidRDefault="00AA7012" w:rsidP="002F40BF">
            <w:pPr>
              <w:spacing w:before="60" w:after="60"/>
              <w:ind w:left="397" w:hanging="397"/>
              <w:jc w:val="both"/>
              <w:cnfStyle w:val="000000000000" w:firstRow="0" w:lastRow="0" w:firstColumn="0" w:lastColumn="0" w:oddVBand="0" w:evenVBand="0" w:oddHBand="0" w:evenHBand="0" w:firstRowFirstColumn="0" w:firstRowLastColumn="0" w:lastRowFirstColumn="0" w:lastRowLastColumn="0"/>
              <w:rPr>
                <w:b/>
                <w:bCs/>
                <w:sz w:val="18"/>
                <w:szCs w:val="18"/>
                <w:lang w:val="tr-TR"/>
              </w:rPr>
            </w:pPr>
            <w:r w:rsidRPr="00E65686">
              <w:rPr>
                <w:b/>
                <w:bCs/>
                <w:sz w:val="18"/>
                <w:szCs w:val="18"/>
                <w:lang w:val="tr-TR"/>
              </w:rPr>
              <w:t xml:space="preserve">Yüzey ve yeraltı sularında kirliliğin önlenmesi </w:t>
            </w:r>
          </w:p>
          <w:p w14:paraId="7DD79814" w14:textId="7A461655"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Proje sahasındaki tüm inşaat alanlarından ve ilgili tesislerden kaynaklanan atık sular, yerel kanalizasyon şebekesine deşarj edilecek veya deşarj edilmeden önce arıtılacaktır.</w:t>
            </w:r>
          </w:p>
          <w:p w14:paraId="52F234FF"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İnşaat sırasında oluşan atık su, yerel yönetmeliklere uygun olarak toplanacak, arıtılacak ve bertaraf edilecektir.</w:t>
            </w:r>
          </w:p>
          <w:p w14:paraId="30E7ECAF"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Araçlar gerektiği gibi bakımdan geçirilecek ve yağ sızıntıları önlenecektir. Herhangi bir sızıntı durumunda, çeşitli yerlere sızıntı kitleri yerleştirilecektir. Yakıt ikmal tesislerinde yağ-su ayırıcılar ve yağ tutucular kullanılacaktır.</w:t>
            </w:r>
          </w:p>
          <w:p w14:paraId="4C6FCB71"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Dökülme önleme ve müdahale tedbirleri uygulanacak ve inşaat sahalarında dökülme kitleri hazır bulundurulacaktır.</w:t>
            </w:r>
          </w:p>
          <w:p w14:paraId="77DC8E08"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Yağmur suyu, arıtılmadan önce arıtılacak atık su hacmini azaltmak için proses ve sıhhi atık sudan ayrılacaktır.</w:t>
            </w:r>
          </w:p>
          <w:p w14:paraId="6341BCE5"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Uygulanabilir olduğu durumlarda, su birikimini önlemek ve erozyon risklerini azaltmak için yağmur suyu yönetimi önlemleri uygulanacaktır.</w:t>
            </w:r>
          </w:p>
          <w:p w14:paraId="6BF87DEC"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Su kalitesi kriterleri izin verdiği durumlarda, yağmur suyu bir kaynak olarak kullanılacaktır.</w:t>
            </w:r>
          </w:p>
          <w:p w14:paraId="3703B3AE"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Potansiyel kirlenme kaynaklarından gelen yüzey akışı önlenecek veya önleme pratik olmadığında ayrılacaktır.</w:t>
            </w:r>
          </w:p>
          <w:p w14:paraId="2410F83F"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Yakındaki su kütlelerinde bulanıklığın artmasını önlemek için yalnızca uygun erozyon ve sediment kontrol önlemleri (örneğin, silt çitleri, sediment tutucular ve sedimentasyon havuzları) uygulanacaktır.</w:t>
            </w:r>
          </w:p>
          <w:p w14:paraId="3A106127"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Uygulanabilir olduğunda, toprak erozyonu ve sediment akışını azaltmak için bitki örtüsünün temizlenmesi en aza indirilecektir.</w:t>
            </w:r>
          </w:p>
          <w:p w14:paraId="216BEDF6"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Uygulanabilir olduğunda, aşırı yüzey akışını ve erozyonu önlemek için inşaat faaliyetleri şiddetli yağış dönemlerinden kaçınacak şekilde planlanacaktır.</w:t>
            </w:r>
          </w:p>
          <w:p w14:paraId="4494B336"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Kazılan alanlardan ve toprak depolama yığınlarından erozyonu önlemek için önlemler alınacaktır.</w:t>
            </w:r>
          </w:p>
          <w:p w14:paraId="17ABE4FA"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Yerel kontrol önlemleri (örneğin, sediman çitleri, kontrol barajları, sediman havuzları) ve eğim açısını ve dikliğini optimize etmek için konturlandırma ile sedimanların yüzey sularına ve drenaj kanallarına akması önlenecektir.</w:t>
            </w:r>
          </w:p>
          <w:p w14:paraId="387C13CD"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lastRenderedPageBreak/>
              <w:t>Çitler ve örtülerle rüzgar erozyonu önlenecektir.</w:t>
            </w:r>
          </w:p>
          <w:p w14:paraId="0B10762B"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Bozulmuş üst toprak, bitki örtüsü, malç veya erozyona dayanıklı malzeme ile örtülecek ve korunacaktır.</w:t>
            </w:r>
          </w:p>
          <w:p w14:paraId="1192092B"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Tüm drenaj yapılarının (örneğin, menfezler, tortu havzaları ve toplama kanalları) inşaatı mümkün olduğunca erken gerçekleştirilecektir.</w:t>
            </w:r>
          </w:p>
          <w:p w14:paraId="2A767D48"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Tespit edilen mevcut drenajlar, erozyon ve sediman kontrolü için sediman bariyerleri ve tampon şeritleri gibi önlemler kullanılarak sahada korunacaktır.</w:t>
            </w:r>
          </w:p>
          <w:p w14:paraId="1EB0F1A6"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Yeraltı sularının kirlenmesini önlemek için, uygun ikincil muhafaza sistemine sahip, yakıt depolama, araç bakımı ve yakıt ikmali için belirlenmiş alanlar kullanılacaktır.</w:t>
            </w:r>
          </w:p>
          <w:p w14:paraId="05333384"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Yüzey suyu ve yeraltı suyunun kirlenmesini önlemek için sızıntı önleme tedbirleri ve acil durum müdahale planları uygulanacaktır.</w:t>
            </w:r>
          </w:p>
          <w:p w14:paraId="184C0A00"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Mümkün olduğunda, inşaat faaliyetlerinden kaynaklanabilecek olası kirlenmeleri tespit etmek için bir su kalitesi izleme programı uygulanacaktır.</w:t>
            </w:r>
          </w:p>
          <w:p w14:paraId="38285A92"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Kirlenme risklerini en aza indirmek için yağlayıcılar, hidrolik sıvılar ve diğer kimyasalların kullanımında yalnızca en iyi uygulamalar izlenecektir.</w:t>
            </w:r>
          </w:p>
          <w:p w14:paraId="7F277232"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Uygulanabilir olduğu durumlarda, su kütlelerinin çevresinde bitki örtüsüyle kaplı tampon bölgeler oluşturularak akış suyu filtrelenecek ve kirlilik önlenecektir.</w:t>
            </w:r>
          </w:p>
          <w:p w14:paraId="2754DC3B"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Uygulanabilir olduğu durumlarda, bozulmuş alanlar doğal su sızmasını artırmak ve erozyonu önlemek için restore edilecek ve yeniden bitkilendirilecektir.</w:t>
            </w:r>
          </w:p>
          <w:p w14:paraId="7D9184D8"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Su kaynaklarının kirlenmesini önlemek için yalnızca atık ve tehlikeli madde yönetimi için en iyi uygulamalar uygulanacaktır.</w:t>
            </w:r>
          </w:p>
          <w:p w14:paraId="52A24243" w14:textId="77777777" w:rsidR="00AA7012" w:rsidRPr="00E65686" w:rsidRDefault="00AA7012" w:rsidP="004627DD">
            <w:p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Patlatma gerekliyse, aşağıdaki hafifletici önlemler alınacaktır:</w:t>
            </w:r>
          </w:p>
          <w:p w14:paraId="35D4DE7B" w14:textId="6CA762E8"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Mevcut çatlakların genişlemesini ve yeraltı suyu akış yollarını değiştirebilecek yeni mikro çatlakların oluşumunu önlemek için patlayıcı kullanımını sınırla</w:t>
            </w:r>
            <w:r w:rsidR="004627DD" w:rsidRPr="00E65686">
              <w:rPr>
                <w:sz w:val="18"/>
                <w:szCs w:val="18"/>
                <w:lang w:val="tr-TR"/>
              </w:rPr>
              <w:t>nacaktır</w:t>
            </w:r>
            <w:r w:rsidRPr="00E65686">
              <w:rPr>
                <w:sz w:val="18"/>
                <w:szCs w:val="18"/>
                <w:lang w:val="tr-TR"/>
              </w:rPr>
              <w:t>.</w:t>
            </w:r>
          </w:p>
          <w:p w14:paraId="4267DBDE"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Su fazlalığının en olası olduğu Aralık-Mart döneminde patlatma ve kazı faaliyetlerinden kaçınılacaktır. Bu yaklaşım, parçacık maddelerin kırık, yüksek geçirgenlikli ve karstik yapılar yoluyla hidrojeolojik sisteme hızla girme riskini azaltacaktır.</w:t>
            </w:r>
          </w:p>
          <w:p w14:paraId="256A9C8E" w14:textId="77777777" w:rsidR="00AA7012" w:rsidRPr="00E65686" w:rsidRDefault="00AA7012" w:rsidP="002F40BF">
            <w:pPr>
              <w:spacing w:before="60" w:after="60"/>
              <w:jc w:val="both"/>
              <w:cnfStyle w:val="000000000000" w:firstRow="0" w:lastRow="0" w:firstColumn="0" w:lastColumn="0" w:oddVBand="0" w:evenVBand="0" w:oddHBand="0" w:evenHBand="0" w:firstRowFirstColumn="0" w:firstRowLastColumn="0" w:lastRowFirstColumn="0" w:lastRowLastColumn="0"/>
              <w:rPr>
                <w:b/>
                <w:bCs/>
                <w:sz w:val="18"/>
                <w:szCs w:val="18"/>
                <w:lang w:val="tr-TR"/>
              </w:rPr>
            </w:pPr>
            <w:r w:rsidRPr="00E65686">
              <w:rPr>
                <w:b/>
                <w:bCs/>
                <w:sz w:val="18"/>
                <w:szCs w:val="18"/>
                <w:lang w:val="tr-TR"/>
              </w:rPr>
              <w:t>Atık Yönetimi</w:t>
            </w:r>
          </w:p>
          <w:p w14:paraId="0604C350" w14:textId="0C8D96B6"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 xml:space="preserve">Atık oluşumu kaçınılmazsa, </w:t>
            </w:r>
            <w:r w:rsidR="006E05E3" w:rsidRPr="00E65686">
              <w:rPr>
                <w:sz w:val="18"/>
                <w:szCs w:val="18"/>
                <w:lang w:val="tr-TR"/>
              </w:rPr>
              <w:t>P</w:t>
            </w:r>
            <w:r w:rsidRPr="00E65686">
              <w:rPr>
                <w:sz w:val="18"/>
                <w:szCs w:val="18"/>
                <w:lang w:val="tr-TR"/>
              </w:rPr>
              <w:t>roje atık oluşumunu azaltacak ve atıkları insan sağlığı ve çevre için güvenli bir şekilde yeniden kullanacak, geri dönüştürecek ve geri kazanacaktır. Atıkların yeniden kullanılması, geri dönüştürülmesi veya geri kazanılması mümkün değilse, atıkların işlenmesi ve işlenmesinden kaynaklanan emisyonların ve kalıntıların uygun şekilde kontrolünü içeren, çevreye duyarlı ve güvenli bir şekilde arıtılacak, imha edilecek veya bertaraf edilecektir. Ayrıntılı önlemler Atık ve Atık Yönetim Planına eklenmiştir.</w:t>
            </w:r>
          </w:p>
          <w:p w14:paraId="7FC591BA" w14:textId="77777777" w:rsidR="00AA7012" w:rsidRPr="00E65686" w:rsidRDefault="00AA7012" w:rsidP="002F40BF">
            <w:pPr>
              <w:spacing w:before="60" w:after="60"/>
              <w:jc w:val="both"/>
              <w:cnfStyle w:val="000000000000" w:firstRow="0" w:lastRow="0" w:firstColumn="0" w:lastColumn="0" w:oddVBand="0" w:evenVBand="0" w:oddHBand="0" w:evenHBand="0" w:firstRowFirstColumn="0" w:firstRowLastColumn="0" w:lastRowFirstColumn="0" w:lastRowLastColumn="0"/>
              <w:rPr>
                <w:b/>
                <w:bCs/>
                <w:sz w:val="18"/>
                <w:szCs w:val="18"/>
                <w:lang w:val="tr-TR"/>
              </w:rPr>
            </w:pPr>
            <w:r w:rsidRPr="00E65686">
              <w:rPr>
                <w:b/>
                <w:bCs/>
                <w:sz w:val="18"/>
                <w:szCs w:val="18"/>
                <w:lang w:val="tr-TR"/>
              </w:rPr>
              <w:t>Kimyasalların ve Tehlikeli Atıkların Yönetimi</w:t>
            </w:r>
          </w:p>
          <w:p w14:paraId="59747937"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 xml:space="preserve">Üretilen atık tehlikeli kabul edilirse, proje sahibi, sınır ötesi taşıma ile ilgili olanlar da dahil olmak üzere ulusal mevzuat ve geçerli uluslararası sözleşmeler dahil olmak üzere tehlikeli atıkların yönetimi (depolama, taşıma ve bertaraf dahil) için mevcut gerekliliklere uyacaktır. Bu tür gerekliliklerin bulunmadığı durumlarda, sahibi, çevreye duyarlı ve güvenli yönetim ve bertaraf için alternatifler benimseyecektir. Tehlikeli atık yönetimi üçüncü taraflarca gerçekleştiriliyorsa, proje sahipleri, ilgili devlet düzenleme kurumları tarafından lisanslanmış saygın ve meşru işletmelerden oluşan yükleniciler kullanacak ve nakliye ve bertaraf ile ilgili olarak, varış noktasına kadar bir gözetim zinciri belgesi temin edecektir. Proje sahibi, lisanslı bertaraf sahalarının kabul edilebilir standartlara göre işletilip işletilmediğini tespit edecek ve bu sahaların bulunduğu yerlerde, proje sahibi bu sahaları kullanacaktır. Lisanslı sahaların kabul edilebilir standartlara göre işletilmediği durumlarda, atıklar en aza indirilecek ve bu sahalara gönderilecek ve alternatif bertaraf seçenekleri değerlendirilecektir. </w:t>
            </w:r>
          </w:p>
          <w:p w14:paraId="645B1B81" w14:textId="00EECAF3" w:rsidR="00AA7012" w:rsidRPr="00E65686" w:rsidRDefault="00AA7012" w:rsidP="0007704B">
            <w:pPr>
              <w:pStyle w:val="ListParagraph"/>
              <w:numPr>
                <w:ilvl w:val="0"/>
                <w:numId w:val="39"/>
              </w:numPr>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 xml:space="preserve">Ayrıntılı önlemler için Tehlikeli Madde Yönetim Planı ve </w:t>
            </w:r>
            <w:r w:rsidR="0007704B" w:rsidRPr="00E65686">
              <w:rPr>
                <w:sz w:val="18"/>
                <w:szCs w:val="18"/>
                <w:lang w:val="tr-TR"/>
              </w:rPr>
              <w:t>Sızıntı Müdahale Planına</w:t>
            </w:r>
            <w:r w:rsidRPr="00E65686">
              <w:rPr>
                <w:sz w:val="18"/>
                <w:szCs w:val="18"/>
                <w:lang w:val="tr-TR"/>
              </w:rPr>
              <w:t xml:space="preserve"> bakınız.</w:t>
            </w:r>
          </w:p>
        </w:tc>
      </w:tr>
      <w:tr w:rsidR="00AA7012" w:rsidRPr="00AF2B1E" w14:paraId="4461679B" w14:textId="77777777" w:rsidTr="1E2BD37F">
        <w:tc>
          <w:tcPr>
            <w:cnfStyle w:val="001000000000" w:firstRow="0" w:lastRow="0" w:firstColumn="1" w:lastColumn="0" w:oddVBand="0" w:evenVBand="0" w:oddHBand="0" w:evenHBand="0" w:firstRowFirstColumn="0" w:firstRowLastColumn="0" w:lastRowFirstColumn="0" w:lastRowLastColumn="0"/>
            <w:tcW w:w="441" w:type="pct"/>
            <w:tcBorders>
              <w:top w:val="single" w:sz="4" w:space="0" w:color="B7B2AA" w:themeColor="accent5"/>
              <w:right w:val="single" w:sz="4" w:space="0" w:color="B7B2AA" w:themeColor="accent5"/>
            </w:tcBorders>
          </w:tcPr>
          <w:p w14:paraId="5D7BF371" w14:textId="77777777" w:rsidR="00AA7012" w:rsidRPr="00E65686" w:rsidRDefault="00AA7012" w:rsidP="002F40BF">
            <w:pPr>
              <w:spacing w:after="120"/>
              <w:jc w:val="both"/>
              <w:rPr>
                <w:b/>
                <w:bCs/>
                <w:sz w:val="18"/>
                <w:szCs w:val="18"/>
                <w:lang w:val="tr-TR"/>
              </w:rPr>
            </w:pPr>
            <w:r w:rsidRPr="00E65686">
              <w:rPr>
                <w:b/>
                <w:bCs/>
                <w:sz w:val="18"/>
                <w:szCs w:val="18"/>
                <w:lang w:val="tr-TR"/>
              </w:rPr>
              <w:lastRenderedPageBreak/>
              <w:t>Toprak</w:t>
            </w:r>
          </w:p>
        </w:tc>
        <w:tc>
          <w:tcPr>
            <w:tcW w:w="4559" w:type="pct"/>
            <w:tcBorders>
              <w:top w:val="single" w:sz="4" w:space="0" w:color="B7B2AA" w:themeColor="accent5"/>
              <w:left w:val="single" w:sz="4" w:space="0" w:color="B7B2AA" w:themeColor="accent5"/>
              <w:bottom w:val="single" w:sz="4" w:space="0" w:color="B7B2AA" w:themeColor="accent5"/>
              <w:right w:val="single" w:sz="4" w:space="0" w:color="B7B2AA" w:themeColor="accent5"/>
            </w:tcBorders>
          </w:tcPr>
          <w:p w14:paraId="77372877"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Toprak kaybını en aza indirmek için sahaya özgü erozyon ve sediment kontrol önlemleri uygulanacaktır.</w:t>
            </w:r>
          </w:p>
          <w:p w14:paraId="1A184515"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Uygulanabilir olduğu durumlarda, toprak bozulmasını azaltmak için kazı ve hafriyat çalışmaları sadece gerekli alanlarla sınırlandırılacaktır.</w:t>
            </w:r>
          </w:p>
          <w:p w14:paraId="301F072E" w14:textId="7D5397C3"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 xml:space="preserve">Tehlikeli maddelerden kaynaklanan toprak kirliliğini önlemek için </w:t>
            </w:r>
            <w:r w:rsidR="00DE517D" w:rsidRPr="00E65686">
              <w:rPr>
                <w:sz w:val="18"/>
                <w:szCs w:val="18"/>
                <w:lang w:val="tr-TR"/>
              </w:rPr>
              <w:t>Sızıntı</w:t>
            </w:r>
            <w:r w:rsidRPr="00E65686">
              <w:rPr>
                <w:sz w:val="18"/>
                <w:szCs w:val="18"/>
                <w:lang w:val="tr-TR"/>
              </w:rPr>
              <w:t xml:space="preserve"> Müdahale Planı uygulanacaktır. Dökülme önleme tedbirleri uygulanacak ve sızıntı durumunda acil müdahale prosedürleri devreye girecektir.</w:t>
            </w:r>
          </w:p>
          <w:p w14:paraId="31632D4E"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Kazılan toprak ve stoklar, su kütlelerinden uzakta belirlenen fazla kazı malzemesi depolama alanlarında depolanacak ve erozyonu önlemek için stabilize edilecektir.</w:t>
            </w:r>
          </w:p>
          <w:p w14:paraId="44CDC8A6"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Erozyona maruz kalan alanlar, malçlama, hidrolik tohumlama veya diğer uygun toprak koruma yöntemleri ile stabilize edilecektir.</w:t>
            </w:r>
          </w:p>
          <w:p w14:paraId="259774CE"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Yalnızca yakıt depolama ve araç yakıt ikmali için belirlenmiş alanlar ve uygun ikincil sınırlama önlemleri kullanılacaktır.</w:t>
            </w:r>
          </w:p>
          <w:p w14:paraId="3E68B6E9"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Ağır yağış dönemlerinde toprağın aşırı maruz kalmasını önlemek için inşaat faaliyetleri planlanacaktır.</w:t>
            </w:r>
          </w:p>
          <w:p w14:paraId="523DEBB3"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Mümkün olduğunda, erişim yolları ve çalışma alanları, toprak dengesizliğini önlemek için düzenli olarak denetlenecek ve bakımdan geçirilecektir.</w:t>
            </w:r>
          </w:p>
          <w:p w14:paraId="2C8810D0"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Mümkün olduğunda, su birikmesini ve toprak erozyonunu önlemek için drenaj sistemleri bakımdan geçirilecektir.</w:t>
            </w:r>
          </w:p>
          <w:p w14:paraId="7AF9CCC8"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lastRenderedPageBreak/>
              <w:t>Aşırı sıkışmayı önlemek için hassas toprak alanlarına sadece kontrollü araç erişimi izin verilecektir.</w:t>
            </w:r>
          </w:p>
          <w:p w14:paraId="5C3210F6"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Mümkün olduğunda, bozulmuş alanlar toprak istikrarını geri kazanmak ve erozyonu önlemek için bitkilendirilecektir.</w:t>
            </w:r>
          </w:p>
          <w:p w14:paraId="07C19466"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Toprak bozulmasını en aza indirmek için altyapı sadece kontrollü bir şekilde kaldırılacaktır.</w:t>
            </w:r>
          </w:p>
          <w:p w14:paraId="2866B72B"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Uygulanabilir olduğu durumlarda, toprak dengesizliğini azaltmak için türbin temelleri aşamalı olarak kazılacaktır.</w:t>
            </w:r>
          </w:p>
          <w:p w14:paraId="078DA33F"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Uygulanabilir olduğu durumlarda, hizmetten çıkarma faaliyetleri sırasında erozyon kontrol önlemleri uygulanacaktır.</w:t>
            </w:r>
          </w:p>
          <w:p w14:paraId="5FBC6B52"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Kazılan malzeme, mümkün olduğunda uygun stabilizasyon ile saha restorasyonu için yeniden kullanılacaktır.</w:t>
            </w:r>
          </w:p>
          <w:p w14:paraId="5A6E14E9" w14:textId="77777777" w:rsidR="00AA7012" w:rsidRPr="00E65686" w:rsidRDefault="00AA7012" w:rsidP="00C707F7">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Toprak kirliliğini önlemek için tüm tehlikeli malzemeler ve atıklar uygun şekilde yönetilecek ve bertaraf edilecektir.</w:t>
            </w:r>
          </w:p>
        </w:tc>
      </w:tr>
      <w:tr w:rsidR="00AA7012" w:rsidRPr="00AF2B1E" w14:paraId="112FE4DB" w14:textId="77777777" w:rsidTr="1E2BD37F">
        <w:tc>
          <w:tcPr>
            <w:cnfStyle w:val="001000000000" w:firstRow="0" w:lastRow="0" w:firstColumn="1" w:lastColumn="0" w:oddVBand="0" w:evenVBand="0" w:oddHBand="0" w:evenHBand="0" w:firstRowFirstColumn="0" w:firstRowLastColumn="0" w:lastRowFirstColumn="0" w:lastRowLastColumn="0"/>
            <w:tcW w:w="441" w:type="pct"/>
            <w:tcBorders>
              <w:top w:val="single" w:sz="4" w:space="0" w:color="B7B2AA" w:themeColor="accent5"/>
              <w:bottom w:val="single" w:sz="4" w:space="0" w:color="B7B2AA" w:themeColor="accent5"/>
              <w:right w:val="single" w:sz="4" w:space="0" w:color="B7B2AA" w:themeColor="accent5"/>
            </w:tcBorders>
          </w:tcPr>
          <w:p w14:paraId="67D08238" w14:textId="77777777" w:rsidR="00AA7012" w:rsidRPr="00E65686" w:rsidRDefault="00AA7012" w:rsidP="002F40BF">
            <w:pPr>
              <w:spacing w:after="120"/>
              <w:jc w:val="both"/>
              <w:rPr>
                <w:b/>
                <w:bCs/>
                <w:sz w:val="18"/>
                <w:szCs w:val="18"/>
                <w:lang w:val="tr-TR"/>
              </w:rPr>
            </w:pPr>
            <w:r w:rsidRPr="00E65686">
              <w:rPr>
                <w:b/>
                <w:bCs/>
                <w:sz w:val="18"/>
                <w:szCs w:val="18"/>
                <w:lang w:val="tr-TR"/>
              </w:rPr>
              <w:lastRenderedPageBreak/>
              <w:t>Dökülme Önleme ve Müdahale</w:t>
            </w:r>
          </w:p>
        </w:tc>
        <w:tc>
          <w:tcPr>
            <w:tcW w:w="4559" w:type="pct"/>
            <w:tcBorders>
              <w:top w:val="single" w:sz="4" w:space="0" w:color="B7B2AA" w:themeColor="accent5"/>
              <w:left w:val="single" w:sz="4" w:space="0" w:color="B7B2AA" w:themeColor="accent5"/>
              <w:bottom w:val="single" w:sz="4" w:space="0" w:color="B7B2AA" w:themeColor="accent5"/>
            </w:tcBorders>
          </w:tcPr>
          <w:p w14:paraId="4520812D" w14:textId="77777777" w:rsidR="00AA7012" w:rsidRPr="00E65686" w:rsidRDefault="00AA7012" w:rsidP="002F40BF">
            <w:pPr>
              <w:spacing w:after="120"/>
              <w:jc w:val="both"/>
              <w:cnfStyle w:val="000000000000" w:firstRow="0" w:lastRow="0" w:firstColumn="0" w:lastColumn="0" w:oddVBand="0" w:evenVBand="0" w:oddHBand="0" w:evenHBand="0" w:firstRowFirstColumn="0" w:firstRowLastColumn="0" w:lastRowFirstColumn="0" w:lastRowLastColumn="0"/>
              <w:rPr>
                <w:b/>
                <w:bCs/>
                <w:sz w:val="18"/>
                <w:szCs w:val="18"/>
                <w:lang w:val="tr-TR"/>
              </w:rPr>
            </w:pPr>
            <w:r w:rsidRPr="00E65686">
              <w:rPr>
                <w:b/>
                <w:bCs/>
                <w:sz w:val="18"/>
                <w:szCs w:val="18"/>
                <w:lang w:val="tr-TR"/>
              </w:rPr>
              <w:t>Dökülme Önleme</w:t>
            </w:r>
          </w:p>
          <w:p w14:paraId="0B08653B" w14:textId="00B554CD" w:rsidR="00AA7012" w:rsidRPr="00E65686" w:rsidRDefault="00AA7012" w:rsidP="002F40BF">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Yakıt ve kimyasal depolama için çift cidarlı tanklar veya geçirimsiz yüzeyler veya ikincil muhafaza kullanımı</w:t>
            </w:r>
            <w:r w:rsidR="00A428F6" w:rsidRPr="00E65686">
              <w:rPr>
                <w:sz w:val="18"/>
                <w:szCs w:val="18"/>
                <w:lang w:val="tr-TR"/>
              </w:rPr>
              <w:t xml:space="preserve"> gerçekleştirilecektir</w:t>
            </w:r>
            <w:r w:rsidRPr="00E65686">
              <w:rPr>
                <w:sz w:val="18"/>
                <w:szCs w:val="18"/>
                <w:lang w:val="tr-TR"/>
              </w:rPr>
              <w:t>. Konteynerler kimyasal adı ve ilgili tehlike ile işaretlenecektir.</w:t>
            </w:r>
          </w:p>
          <w:p w14:paraId="5C203FA8" w14:textId="77777777" w:rsidR="00AA7012" w:rsidRPr="00E65686" w:rsidRDefault="00AA7012" w:rsidP="002F40BF">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Depolama alanları ve kaplar düzenli olarak denetlenecektir.</w:t>
            </w:r>
          </w:p>
          <w:p w14:paraId="5C36E4D9" w14:textId="77777777" w:rsidR="00AA7012" w:rsidRPr="00E65686" w:rsidRDefault="00AA7012" w:rsidP="002F40BF">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Tüm depolama ve elleçleme yerlerinde dökülme kitleri sağlanacaktır.</w:t>
            </w:r>
          </w:p>
          <w:p w14:paraId="40F64A59" w14:textId="77777777" w:rsidR="00AA7012" w:rsidRPr="00E65686" w:rsidRDefault="00AA7012" w:rsidP="002F40BF">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Yakıt ikmali ve bakım faaliyetleri için belirli alanların tahsis edilmesi. Bu tür faaliyetler için damlama tepsileri kullanılacaktır.</w:t>
            </w:r>
          </w:p>
          <w:p w14:paraId="438F194A" w14:textId="77777777" w:rsidR="00AA7012" w:rsidRPr="00E65686" w:rsidRDefault="00AA7012" w:rsidP="002F40BF">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Yakıt ikmali ve bakım faaliyetleri için uygun eğitim verilecektir.</w:t>
            </w:r>
          </w:p>
          <w:p w14:paraId="63CA075E" w14:textId="77777777" w:rsidR="00AA7012" w:rsidRPr="00E65686" w:rsidRDefault="00AA7012" w:rsidP="002F40BF">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Sızıntıları önlemek için ekipmanın düzenli olarak denetlenmesi ve bakımı. Aşınmış veya hasarlı parçalar değiştirilecektir.</w:t>
            </w:r>
          </w:p>
          <w:p w14:paraId="58899908" w14:textId="77777777" w:rsidR="00AA7012" w:rsidRPr="00E65686" w:rsidRDefault="00AA7012" w:rsidP="002F40BF">
            <w:pPr>
              <w:numPr>
                <w:ilvl w:val="0"/>
                <w:numId w:val="39"/>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Tüm personel, dökülme önleme, tanımlama ve raporlama konusunda eğitilecektir. Düzenli olarak yenileme eğitimleri düzenlenecektir.</w:t>
            </w:r>
          </w:p>
          <w:p w14:paraId="31C0B9B9" w14:textId="77777777" w:rsidR="00AA7012" w:rsidRPr="00E65686" w:rsidRDefault="00AA7012" w:rsidP="002F40BF">
            <w:pPr>
              <w:spacing w:after="120"/>
              <w:jc w:val="both"/>
              <w:cnfStyle w:val="000000000000" w:firstRow="0" w:lastRow="0" w:firstColumn="0" w:lastColumn="0" w:oddVBand="0" w:evenVBand="0" w:oddHBand="0" w:evenHBand="0" w:firstRowFirstColumn="0" w:firstRowLastColumn="0" w:lastRowFirstColumn="0" w:lastRowLastColumn="0"/>
              <w:rPr>
                <w:b/>
                <w:bCs/>
                <w:sz w:val="18"/>
                <w:szCs w:val="18"/>
                <w:lang w:val="tr-TR"/>
              </w:rPr>
            </w:pPr>
            <w:r w:rsidRPr="00E65686">
              <w:rPr>
                <w:b/>
                <w:bCs/>
                <w:sz w:val="18"/>
                <w:szCs w:val="18"/>
                <w:lang w:val="tr-TR"/>
              </w:rPr>
              <w:t>Sızıntı Müdahalesi</w:t>
            </w:r>
          </w:p>
          <w:p w14:paraId="49A1C4AD" w14:textId="77777777" w:rsidR="00AA7012" w:rsidRPr="00E65686" w:rsidRDefault="00AA7012" w:rsidP="002F40BF">
            <w:pPr>
              <w:numPr>
                <w:ilvl w:val="0"/>
                <w:numId w:val="40"/>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Dökülme değerlendirilecek (kaynak, hacim, madde ve potansiyel maruz kalma) ve kişisel güvenlik sağlanacaktır.</w:t>
            </w:r>
          </w:p>
          <w:p w14:paraId="5E02EBD9" w14:textId="77777777" w:rsidR="00AA7012" w:rsidRPr="00E65686" w:rsidRDefault="00AA7012" w:rsidP="002F40BF">
            <w:pPr>
              <w:numPr>
                <w:ilvl w:val="0"/>
                <w:numId w:val="40"/>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Sızıntı, uygun yöntemler (örneğin, emiciler, setler) kullanılarak kontrol altına alınacaktır.</w:t>
            </w:r>
          </w:p>
          <w:p w14:paraId="311EDD38" w14:textId="77777777" w:rsidR="00AA7012" w:rsidRPr="00E65686" w:rsidRDefault="00AA7012" w:rsidP="002F40BF">
            <w:pPr>
              <w:numPr>
                <w:ilvl w:val="0"/>
                <w:numId w:val="40"/>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Sızıntı, HSE Direktörü ve ilgili makamlara bildirilecektir. Daha sonra uygun teknikler kullanılarak temizlenecek ve atıklar uygun şekilde bertaraf edilecektir.</w:t>
            </w:r>
          </w:p>
          <w:p w14:paraId="08196AB7" w14:textId="77777777" w:rsidR="00AA7012" w:rsidRPr="00E65686" w:rsidRDefault="00AA7012" w:rsidP="002F40BF">
            <w:pPr>
              <w:numPr>
                <w:ilvl w:val="0"/>
                <w:numId w:val="40"/>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Proje tesisinin stratejik noktalarına dökülme kitleri sağlanacaktır. Dökülme müdahale ekipmanları düzenli olarak denetlenecektir.</w:t>
            </w:r>
          </w:p>
          <w:p w14:paraId="521F98E4" w14:textId="77777777" w:rsidR="00AA7012" w:rsidRPr="00E65686" w:rsidRDefault="00AA7012" w:rsidP="002F40BF">
            <w:pPr>
              <w:numPr>
                <w:ilvl w:val="0"/>
                <w:numId w:val="40"/>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Dökülmeler temizlenecek ve kirlenmiş malzemeler uygun şekilde karakterize edilerek tehlikeli atık olarak bertaraf edilecektir.</w:t>
            </w:r>
          </w:p>
          <w:p w14:paraId="21393554" w14:textId="77777777" w:rsidR="00AA7012" w:rsidRPr="00E65686" w:rsidRDefault="00AA7012" w:rsidP="002F40BF">
            <w:pPr>
              <w:numPr>
                <w:ilvl w:val="0"/>
                <w:numId w:val="40"/>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Acil durum müdahale önlemleri, dökülmenin kontrol altına alınması, temizlenmesi ve raporlanması için prosedürleri içerir.</w:t>
            </w:r>
          </w:p>
        </w:tc>
      </w:tr>
      <w:tr w:rsidR="00AA7012" w:rsidRPr="00AF2B1E" w14:paraId="5E2C0CF3" w14:textId="77777777" w:rsidTr="1E2BD37F">
        <w:tc>
          <w:tcPr>
            <w:cnfStyle w:val="001000000000" w:firstRow="0" w:lastRow="0" w:firstColumn="1" w:lastColumn="0" w:oddVBand="0" w:evenVBand="0" w:oddHBand="0" w:evenHBand="0" w:firstRowFirstColumn="0" w:firstRowLastColumn="0" w:lastRowFirstColumn="0" w:lastRowLastColumn="0"/>
            <w:tcW w:w="441" w:type="pct"/>
            <w:tcBorders>
              <w:top w:val="single" w:sz="4" w:space="0" w:color="B7B2AA" w:themeColor="accent5"/>
              <w:bottom w:val="single" w:sz="4" w:space="0" w:color="B7B2AA" w:themeColor="accent5"/>
              <w:right w:val="single" w:sz="4" w:space="0" w:color="B7B2AA" w:themeColor="accent5"/>
            </w:tcBorders>
          </w:tcPr>
          <w:p w14:paraId="756B4F11" w14:textId="77777777" w:rsidR="00AA7012" w:rsidRPr="00E65686" w:rsidRDefault="00AA7012" w:rsidP="002F40BF">
            <w:pPr>
              <w:spacing w:after="120"/>
              <w:jc w:val="both"/>
              <w:rPr>
                <w:b/>
                <w:bCs/>
                <w:sz w:val="18"/>
                <w:szCs w:val="18"/>
                <w:lang w:val="tr-TR"/>
              </w:rPr>
            </w:pPr>
            <w:r w:rsidRPr="00E65686">
              <w:rPr>
                <w:b/>
                <w:bCs/>
                <w:sz w:val="18"/>
                <w:szCs w:val="18"/>
                <w:lang w:val="tr-TR"/>
              </w:rPr>
              <w:t>Savunmasız Gruplar</w:t>
            </w:r>
          </w:p>
        </w:tc>
        <w:tc>
          <w:tcPr>
            <w:tcW w:w="4559" w:type="pct"/>
            <w:tcBorders>
              <w:top w:val="single" w:sz="4" w:space="0" w:color="B7B2AA" w:themeColor="accent5"/>
              <w:left w:val="single" w:sz="4" w:space="0" w:color="B7B2AA" w:themeColor="accent5"/>
              <w:bottom w:val="single" w:sz="4" w:space="0" w:color="B7B2AA" w:themeColor="accent5"/>
            </w:tcBorders>
          </w:tcPr>
          <w:p w14:paraId="30C53125" w14:textId="2298E1DC" w:rsidR="00AA7012" w:rsidRPr="00E65686" w:rsidRDefault="00AA7012" w:rsidP="003F2B83">
            <w:pPr>
              <w:pStyle w:val="ListParagraph"/>
              <w:numPr>
                <w:ilvl w:val="0"/>
                <w:numId w:val="40"/>
              </w:numPr>
              <w:spacing w:before="60" w:after="60" w:line="480" w:lineRule="auto"/>
              <w:cnfStyle w:val="000000000000" w:firstRow="0" w:lastRow="0" w:firstColumn="0" w:lastColumn="0" w:oddVBand="0" w:evenVBand="0" w:oddHBand="0" w:evenHBand="0" w:firstRowFirstColumn="0" w:firstRowLastColumn="0" w:lastRowFirstColumn="0" w:lastRowLastColumn="0"/>
              <w:rPr>
                <w:rFonts w:eastAsia="Times New Roman" w:cs="Times New Roman"/>
                <w:kern w:val="0"/>
                <w:sz w:val="18"/>
                <w:szCs w:val="22"/>
                <w:lang w:val="tr-TR" w:eastAsia="tr-TR"/>
                <w14:ligatures w14:val="none"/>
              </w:rPr>
            </w:pPr>
            <w:r w:rsidRPr="00E65686">
              <w:rPr>
                <w:sz w:val="18"/>
                <w:szCs w:val="22"/>
                <w:lang w:val="tr-TR"/>
              </w:rPr>
              <w:t>Gerekirse belediye hizmetlerine ve sağlık tesislerine erişim sürecini kolaylaştı</w:t>
            </w:r>
            <w:r w:rsidR="00DC5AC7" w:rsidRPr="00E65686">
              <w:rPr>
                <w:sz w:val="18"/>
                <w:szCs w:val="22"/>
                <w:lang w:val="tr-TR"/>
              </w:rPr>
              <w:t>rılıcaktır</w:t>
            </w:r>
            <w:r w:rsidR="0098031F" w:rsidRPr="00E65686">
              <w:rPr>
                <w:sz w:val="18"/>
                <w:szCs w:val="22"/>
                <w:lang w:val="tr-TR"/>
              </w:rPr>
              <w:t>.</w:t>
            </w:r>
          </w:p>
          <w:p w14:paraId="17FB168F" w14:textId="1CF7980F" w:rsidR="00AA7012" w:rsidRPr="00E65686" w:rsidRDefault="3912924C" w:rsidP="003F2B83">
            <w:pPr>
              <w:pStyle w:val="ListParagraph"/>
              <w:numPr>
                <w:ilvl w:val="0"/>
                <w:numId w:val="40"/>
              </w:numPr>
              <w:spacing w:before="60" w:after="60" w:line="480" w:lineRule="auto"/>
              <w:cnfStyle w:val="000000000000" w:firstRow="0" w:lastRow="0" w:firstColumn="0" w:lastColumn="0" w:oddVBand="0" w:evenVBand="0" w:oddHBand="0" w:evenHBand="0" w:firstRowFirstColumn="0" w:firstRowLastColumn="0" w:lastRowFirstColumn="0" w:lastRowLastColumn="0"/>
              <w:rPr>
                <w:rFonts w:eastAsia="Times New Roman" w:cs="Times New Roman"/>
                <w:kern w:val="0"/>
                <w:sz w:val="18"/>
                <w:szCs w:val="18"/>
                <w:lang w:val="tr-TR" w:eastAsia="tr-TR"/>
                <w14:ligatures w14:val="none"/>
              </w:rPr>
            </w:pPr>
            <w:r w:rsidRPr="787C1EAA">
              <w:rPr>
                <w:sz w:val="18"/>
                <w:szCs w:val="18"/>
                <w:lang w:val="tr-TR"/>
              </w:rPr>
              <w:t xml:space="preserve">Yaşlı veya bakıma muhtaç </w:t>
            </w:r>
            <w:r w:rsidR="601E7A25" w:rsidRPr="787C1EAA">
              <w:rPr>
                <w:sz w:val="18"/>
                <w:szCs w:val="18"/>
                <w:lang w:val="tr-TR"/>
              </w:rPr>
              <w:t>PEK</w:t>
            </w:r>
            <w:r w:rsidRPr="787C1EAA">
              <w:rPr>
                <w:sz w:val="18"/>
                <w:szCs w:val="18"/>
                <w:lang w:val="tr-TR"/>
              </w:rPr>
              <w:t xml:space="preserve">'leri içeren arazi edinim süreçleri sırasında özel koruma önlemleri </w:t>
            </w:r>
            <w:r w:rsidR="436DE4C4" w:rsidRPr="787C1EAA">
              <w:rPr>
                <w:sz w:val="18"/>
                <w:szCs w:val="18"/>
                <w:lang w:val="tr-TR"/>
              </w:rPr>
              <w:t>alınacaktır.</w:t>
            </w:r>
          </w:p>
          <w:p w14:paraId="169D35AE" w14:textId="303EDA84" w:rsidR="00AA7012" w:rsidRPr="00E65686" w:rsidRDefault="00AA7012" w:rsidP="003F2B83">
            <w:pPr>
              <w:pStyle w:val="ListParagraph"/>
              <w:numPr>
                <w:ilvl w:val="0"/>
                <w:numId w:val="40"/>
              </w:numPr>
              <w:spacing w:before="60" w:after="60" w:line="480" w:lineRule="auto"/>
              <w:cnfStyle w:val="000000000000" w:firstRow="0" w:lastRow="0" w:firstColumn="0" w:lastColumn="0" w:oddVBand="0" w:evenVBand="0" w:oddHBand="0" w:evenHBand="0" w:firstRowFirstColumn="0" w:firstRowLastColumn="0" w:lastRowFirstColumn="0" w:lastRowLastColumn="0"/>
              <w:rPr>
                <w:sz w:val="18"/>
                <w:szCs w:val="22"/>
                <w:lang w:val="tr-TR" w:eastAsia="tr-TR"/>
              </w:rPr>
            </w:pPr>
            <w:r w:rsidRPr="00E65686">
              <w:rPr>
                <w:sz w:val="18"/>
                <w:szCs w:val="22"/>
                <w:lang w:val="tr-TR"/>
              </w:rPr>
              <w:t>Birincil gelir kaynaklarını kaybeden haneler için geçim kaynaklarının yeniden sağlanmasına yönelik destek</w:t>
            </w:r>
            <w:r w:rsidR="006A2490" w:rsidRPr="00E65686">
              <w:rPr>
                <w:sz w:val="18"/>
                <w:szCs w:val="22"/>
                <w:lang w:val="tr-TR"/>
              </w:rPr>
              <w:t xml:space="preserve"> verilecektir</w:t>
            </w:r>
            <w:r w:rsidRPr="00E65686">
              <w:rPr>
                <w:sz w:val="18"/>
                <w:szCs w:val="22"/>
                <w:lang w:val="tr-TR"/>
              </w:rPr>
              <w:t xml:space="preserve">. </w:t>
            </w:r>
            <w:r w:rsidRPr="00E65686">
              <w:rPr>
                <w:sz w:val="18"/>
                <w:szCs w:val="22"/>
                <w:lang w:val="tr-TR" w:eastAsia="tr-TR"/>
              </w:rPr>
              <w:t>Proje, özellikle yaşlı hane halkı üyelerinin gelir kaynağı olan araziler kamulaştırıldığında, savunmasız hanelere yeni arazi ediniminde destek sağlayacaktır.</w:t>
            </w:r>
          </w:p>
          <w:p w14:paraId="282123DD" w14:textId="77777777" w:rsidR="00AA7012" w:rsidRPr="00E65686" w:rsidRDefault="00AA7012" w:rsidP="003F2B83">
            <w:pPr>
              <w:pStyle w:val="ListParagraph"/>
              <w:numPr>
                <w:ilvl w:val="0"/>
                <w:numId w:val="40"/>
              </w:numPr>
              <w:spacing w:before="60" w:after="60" w:line="480" w:lineRule="auto"/>
              <w:cnfStyle w:val="000000000000" w:firstRow="0" w:lastRow="0" w:firstColumn="0" w:lastColumn="0" w:oddVBand="0" w:evenVBand="0" w:oddHBand="0" w:evenHBand="0" w:firstRowFirstColumn="0" w:firstRowLastColumn="0" w:lastRowFirstColumn="0" w:lastRowLastColumn="0"/>
              <w:rPr>
                <w:sz w:val="18"/>
                <w:szCs w:val="22"/>
                <w:lang w:val="tr-TR" w:eastAsia="tr-TR"/>
              </w:rPr>
            </w:pPr>
            <w:r w:rsidRPr="00E65686">
              <w:rPr>
                <w:sz w:val="18"/>
                <w:szCs w:val="22"/>
                <w:lang w:val="tr-TR" w:eastAsia="tr-TR"/>
              </w:rPr>
              <w:t>Kadınlar ve savunmasız gruplar, plan geliştirme sürecinin tamamında anlamlı bir şekilde yer alacaktır.</w:t>
            </w:r>
          </w:p>
        </w:tc>
      </w:tr>
      <w:tr w:rsidR="00F979C3" w:rsidRPr="00AF2B1E" w14:paraId="1E9306CA" w14:textId="77777777" w:rsidTr="1E2BD37F">
        <w:tc>
          <w:tcPr>
            <w:cnfStyle w:val="001000000000" w:firstRow="0" w:lastRow="0" w:firstColumn="1" w:lastColumn="0" w:oddVBand="0" w:evenVBand="0" w:oddHBand="0" w:evenHBand="0" w:firstRowFirstColumn="0" w:firstRowLastColumn="0" w:lastRowFirstColumn="0" w:lastRowLastColumn="0"/>
            <w:tcW w:w="441" w:type="pct"/>
            <w:tcBorders>
              <w:top w:val="single" w:sz="4" w:space="0" w:color="B7B2AA" w:themeColor="accent5"/>
              <w:right w:val="single" w:sz="4" w:space="0" w:color="B7B2AA" w:themeColor="accent5"/>
            </w:tcBorders>
          </w:tcPr>
          <w:p w14:paraId="32E962F0" w14:textId="4243E47C" w:rsidR="00F979C3" w:rsidRPr="00E65686" w:rsidRDefault="00F979C3" w:rsidP="002F40BF">
            <w:pPr>
              <w:spacing w:after="120"/>
              <w:jc w:val="both"/>
              <w:rPr>
                <w:b/>
                <w:bCs/>
                <w:sz w:val="18"/>
                <w:szCs w:val="18"/>
                <w:lang w:val="tr-TR"/>
              </w:rPr>
            </w:pPr>
            <w:r w:rsidRPr="00E65686">
              <w:rPr>
                <w:b/>
                <w:bCs/>
                <w:sz w:val="18"/>
                <w:szCs w:val="18"/>
                <w:lang w:val="tr-TR"/>
              </w:rPr>
              <w:t>Tedarik Zinciri</w:t>
            </w:r>
          </w:p>
        </w:tc>
        <w:tc>
          <w:tcPr>
            <w:tcW w:w="4559" w:type="pct"/>
            <w:tcBorders>
              <w:top w:val="single" w:sz="4" w:space="0" w:color="B7B2AA" w:themeColor="accent5"/>
              <w:left w:val="single" w:sz="4" w:space="0" w:color="B7B2AA" w:themeColor="accent5"/>
              <w:bottom w:val="single" w:sz="4" w:space="0" w:color="B7B2AA" w:themeColor="accent5"/>
            </w:tcBorders>
          </w:tcPr>
          <w:p w14:paraId="60814B3F" w14:textId="77777777" w:rsidR="001A3189" w:rsidRPr="00E65686" w:rsidRDefault="001A3189" w:rsidP="003F2B83">
            <w:pPr>
              <w:pStyle w:val="ListParagraph"/>
              <w:numPr>
                <w:ilvl w:val="0"/>
                <w:numId w:val="40"/>
              </w:numPr>
              <w:spacing w:before="60" w:after="60" w:line="480" w:lineRule="auto"/>
              <w:cnfStyle w:val="000000000000" w:firstRow="0" w:lastRow="0" w:firstColumn="0" w:lastColumn="0" w:oddVBand="0" w:evenVBand="0" w:oddHBand="0" w:evenHBand="0" w:firstRowFirstColumn="0" w:firstRowLastColumn="0" w:lastRowFirstColumn="0" w:lastRowLastColumn="0"/>
              <w:rPr>
                <w:sz w:val="18"/>
                <w:szCs w:val="22"/>
                <w:lang w:val="tr-TR"/>
              </w:rPr>
            </w:pPr>
            <w:r w:rsidRPr="00E65686">
              <w:rPr>
                <w:sz w:val="18"/>
                <w:szCs w:val="22"/>
                <w:lang w:val="tr-TR"/>
              </w:rPr>
              <w:t>Tedarikçiler ve yükleniciler, çalışma koşulları, barınma, çocuk/zorla çalıştırma ve ayrımcılık yapmama konularını kapsayan ESG odaklı risk değerlendirme anketleri ile taranacaktır.</w:t>
            </w:r>
          </w:p>
          <w:p w14:paraId="0C4F8539" w14:textId="77777777" w:rsidR="001A3189" w:rsidRPr="00E65686" w:rsidRDefault="001A3189" w:rsidP="003F2B83">
            <w:pPr>
              <w:pStyle w:val="ListParagraph"/>
              <w:numPr>
                <w:ilvl w:val="0"/>
                <w:numId w:val="40"/>
              </w:numPr>
              <w:spacing w:before="60" w:after="60" w:line="480" w:lineRule="auto"/>
              <w:cnfStyle w:val="000000000000" w:firstRow="0" w:lastRow="0" w:firstColumn="0" w:lastColumn="0" w:oddVBand="0" w:evenVBand="0" w:oddHBand="0" w:evenHBand="0" w:firstRowFirstColumn="0" w:firstRowLastColumn="0" w:lastRowFirstColumn="0" w:lastRowLastColumn="0"/>
              <w:rPr>
                <w:sz w:val="18"/>
                <w:szCs w:val="22"/>
                <w:lang w:val="tr-TR"/>
              </w:rPr>
            </w:pPr>
            <w:r w:rsidRPr="00E65686">
              <w:rPr>
                <w:sz w:val="18"/>
                <w:szCs w:val="22"/>
                <w:lang w:val="tr-TR"/>
              </w:rPr>
              <w:t>Tedarik zinciri haritası, yüksek riskli tedarik alanlarının ve tedarikçilerin görünürlüğünü sağlamak için düzenli olarak güncellenecektir.</w:t>
            </w:r>
          </w:p>
          <w:p w14:paraId="069E0B15" w14:textId="77777777" w:rsidR="001A3189" w:rsidRPr="00E65686" w:rsidRDefault="001A3189" w:rsidP="003F2B83">
            <w:pPr>
              <w:pStyle w:val="ListParagraph"/>
              <w:numPr>
                <w:ilvl w:val="0"/>
                <w:numId w:val="40"/>
              </w:numPr>
              <w:spacing w:before="60" w:after="60" w:line="480" w:lineRule="auto"/>
              <w:cnfStyle w:val="000000000000" w:firstRow="0" w:lastRow="0" w:firstColumn="0" w:lastColumn="0" w:oddVBand="0" w:evenVBand="0" w:oddHBand="0" w:evenHBand="0" w:firstRowFirstColumn="0" w:firstRowLastColumn="0" w:lastRowFirstColumn="0" w:lastRowLastColumn="0"/>
              <w:rPr>
                <w:sz w:val="18"/>
                <w:szCs w:val="22"/>
                <w:lang w:val="tr-TR"/>
              </w:rPr>
            </w:pPr>
            <w:r w:rsidRPr="00E65686">
              <w:rPr>
                <w:sz w:val="18"/>
                <w:szCs w:val="22"/>
                <w:lang w:val="tr-TR"/>
              </w:rPr>
              <w:t>Zorla ve çocuk işçiliği, cinsiyete dayalı riskler ve çevresel kaygıları belirlemek için ülke ve malzeme bazlı risk değerlendirmeleri yapılacaktır.</w:t>
            </w:r>
          </w:p>
          <w:p w14:paraId="54381B4B" w14:textId="77777777" w:rsidR="001A3189" w:rsidRPr="00E65686" w:rsidRDefault="001A3189" w:rsidP="003F2B83">
            <w:pPr>
              <w:pStyle w:val="ListParagraph"/>
              <w:numPr>
                <w:ilvl w:val="0"/>
                <w:numId w:val="40"/>
              </w:numPr>
              <w:spacing w:before="60" w:after="60" w:line="480" w:lineRule="auto"/>
              <w:cnfStyle w:val="000000000000" w:firstRow="0" w:lastRow="0" w:firstColumn="0" w:lastColumn="0" w:oddVBand="0" w:evenVBand="0" w:oddHBand="0" w:evenHBand="0" w:firstRowFirstColumn="0" w:firstRowLastColumn="0" w:lastRowFirstColumn="0" w:lastRowLastColumn="0"/>
              <w:rPr>
                <w:sz w:val="18"/>
                <w:szCs w:val="22"/>
                <w:lang w:val="tr-TR"/>
              </w:rPr>
            </w:pPr>
            <w:r w:rsidRPr="00E65686">
              <w:rPr>
                <w:sz w:val="18"/>
                <w:szCs w:val="22"/>
                <w:lang w:val="tr-TR"/>
              </w:rPr>
              <w:t>Tüm yükleniciler ve ana tedarikçiler, sözleşme imzalanmadan önce ve sözleşme süresi boyunca periyodik olarak işgücü ve insan hakları risk değerlendirmelerine tabi tutulacaktır.</w:t>
            </w:r>
          </w:p>
          <w:p w14:paraId="6F1C2860" w14:textId="77777777" w:rsidR="001A3189" w:rsidRPr="00E65686" w:rsidRDefault="001A3189" w:rsidP="003F2B83">
            <w:pPr>
              <w:pStyle w:val="ListParagraph"/>
              <w:numPr>
                <w:ilvl w:val="0"/>
                <w:numId w:val="40"/>
              </w:numPr>
              <w:spacing w:before="60" w:after="60" w:line="480" w:lineRule="auto"/>
              <w:cnfStyle w:val="000000000000" w:firstRow="0" w:lastRow="0" w:firstColumn="0" w:lastColumn="0" w:oddVBand="0" w:evenVBand="0" w:oddHBand="0" w:evenHBand="0" w:firstRowFirstColumn="0" w:firstRowLastColumn="0" w:lastRowFirstColumn="0" w:lastRowLastColumn="0"/>
              <w:rPr>
                <w:sz w:val="18"/>
                <w:szCs w:val="22"/>
                <w:lang w:val="tr-TR"/>
              </w:rPr>
            </w:pPr>
            <w:r w:rsidRPr="00E65686">
              <w:rPr>
                <w:sz w:val="18"/>
                <w:szCs w:val="22"/>
                <w:lang w:val="tr-TR"/>
              </w:rPr>
              <w:t>Denetimler veya değerlendirmeler sırasında tespit edilen uygunsuzluklar için Düzeltici Eylem Planları (CAP) geliştirilecektir. CAP'ler kapanışa kadar takip edilecektir.</w:t>
            </w:r>
          </w:p>
          <w:p w14:paraId="3E85657B" w14:textId="3C644E49" w:rsidR="00F979C3" w:rsidRPr="00E65686" w:rsidRDefault="001A3189" w:rsidP="003F2B83">
            <w:pPr>
              <w:pStyle w:val="ListParagraph"/>
              <w:numPr>
                <w:ilvl w:val="0"/>
                <w:numId w:val="40"/>
              </w:numPr>
              <w:spacing w:before="60" w:after="60" w:line="480" w:lineRule="auto"/>
              <w:cnfStyle w:val="000000000000" w:firstRow="0" w:lastRow="0" w:firstColumn="0" w:lastColumn="0" w:oddVBand="0" w:evenVBand="0" w:oddHBand="0" w:evenHBand="0" w:firstRowFirstColumn="0" w:firstRowLastColumn="0" w:lastRowFirstColumn="0" w:lastRowLastColumn="0"/>
              <w:rPr>
                <w:sz w:val="18"/>
                <w:szCs w:val="22"/>
                <w:lang w:val="tr-TR"/>
              </w:rPr>
            </w:pPr>
            <w:r w:rsidRPr="00E65686">
              <w:rPr>
                <w:sz w:val="18"/>
                <w:szCs w:val="22"/>
                <w:lang w:val="tr-TR"/>
              </w:rPr>
              <w:lastRenderedPageBreak/>
              <w:t>Tedarikçiler ve yükleniciler, sözleşme yükümlülüklerinin bir parçası olarak iç sorumlu tedarik ve insan hakları standartlarına uymakla yükümlü olacaklardır.</w:t>
            </w:r>
          </w:p>
        </w:tc>
      </w:tr>
      <w:tr w:rsidR="00AA7012" w:rsidRPr="00AF2B1E" w14:paraId="4CC50189" w14:textId="77777777" w:rsidTr="1E2BD37F">
        <w:tc>
          <w:tcPr>
            <w:cnfStyle w:val="001000000000" w:firstRow="0" w:lastRow="0" w:firstColumn="1" w:lastColumn="0" w:oddVBand="0" w:evenVBand="0" w:oddHBand="0" w:evenHBand="0" w:firstRowFirstColumn="0" w:firstRowLastColumn="0" w:lastRowFirstColumn="0" w:lastRowLastColumn="0"/>
            <w:tcW w:w="441" w:type="pct"/>
            <w:tcBorders>
              <w:top w:val="single" w:sz="4" w:space="0" w:color="B7B2AA" w:themeColor="accent5"/>
              <w:bottom w:val="single" w:sz="4" w:space="0" w:color="B7B2AA" w:themeColor="accent5"/>
              <w:right w:val="single" w:sz="4" w:space="0" w:color="B7B2AA" w:themeColor="accent5"/>
            </w:tcBorders>
          </w:tcPr>
          <w:p w14:paraId="5AF9AE47" w14:textId="77777777" w:rsidR="00AA7012" w:rsidRPr="00E65686" w:rsidRDefault="00AA7012" w:rsidP="002F40BF">
            <w:pPr>
              <w:spacing w:after="120"/>
              <w:jc w:val="both"/>
              <w:rPr>
                <w:b/>
                <w:bCs/>
                <w:sz w:val="18"/>
                <w:szCs w:val="18"/>
                <w:lang w:val="tr-TR"/>
              </w:rPr>
            </w:pPr>
            <w:r w:rsidRPr="00E65686">
              <w:rPr>
                <w:b/>
                <w:bCs/>
                <w:sz w:val="18"/>
                <w:szCs w:val="18"/>
                <w:lang w:val="tr-TR"/>
              </w:rPr>
              <w:lastRenderedPageBreak/>
              <w:t xml:space="preserve">Atık ve Atık Su </w:t>
            </w:r>
          </w:p>
        </w:tc>
        <w:tc>
          <w:tcPr>
            <w:tcW w:w="4559" w:type="pct"/>
            <w:tcBorders>
              <w:top w:val="single" w:sz="4" w:space="0" w:color="B7B2AA" w:themeColor="accent5"/>
              <w:left w:val="single" w:sz="4" w:space="0" w:color="B7B2AA" w:themeColor="accent5"/>
              <w:bottom w:val="single" w:sz="4" w:space="0" w:color="B7B2AA" w:themeColor="accent5"/>
              <w:right w:val="single" w:sz="4" w:space="0" w:color="B7B2AA" w:themeColor="accent5"/>
            </w:tcBorders>
          </w:tcPr>
          <w:p w14:paraId="61C84E5B" w14:textId="77777777" w:rsidR="007E672B" w:rsidRPr="00E65686" w:rsidRDefault="00753664" w:rsidP="002F40BF">
            <w:pPr>
              <w:numPr>
                <w:ilvl w:val="0"/>
                <w:numId w:val="41"/>
              </w:numPr>
              <w:spacing w:after="12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Atık su, septik tanklarda toplanacak ve daha sonra vakumlu kamyonlarla periyodik olarak toplanarak en yakın lisanslı atık su arıtma tesisine boşaltılacaktır.</w:t>
            </w:r>
          </w:p>
          <w:p w14:paraId="1D0B19EF" w14:textId="3B590958" w:rsidR="00AA7012" w:rsidRPr="00E65686" w:rsidRDefault="00AA7012" w:rsidP="002F40BF">
            <w:pPr>
              <w:numPr>
                <w:ilvl w:val="0"/>
                <w:numId w:val="41"/>
              </w:numPr>
              <w:spacing w:after="12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Geri dönüştürülemeyen atıklar sızdırmaz kaplarda toplanacaktır.</w:t>
            </w:r>
          </w:p>
          <w:p w14:paraId="4DEE9E18" w14:textId="77777777" w:rsidR="00AA7012" w:rsidRPr="00E65686" w:rsidRDefault="00AA7012" w:rsidP="002F40BF">
            <w:pPr>
              <w:numPr>
                <w:ilvl w:val="0"/>
                <w:numId w:val="41"/>
              </w:numPr>
              <w:spacing w:after="12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Atıklar, belediye veya lisanslı bir atık yüklenicisi tarafından düzenli olarak onaylı bir bertaraf sahasına taşınacaktır.</w:t>
            </w:r>
          </w:p>
          <w:p w14:paraId="5633E85E" w14:textId="77777777" w:rsidR="00AA7012" w:rsidRPr="00E65686" w:rsidRDefault="00AA7012" w:rsidP="002F40BF">
            <w:pPr>
              <w:numPr>
                <w:ilvl w:val="0"/>
                <w:numId w:val="41"/>
              </w:numPr>
              <w:spacing w:after="12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Mümkün olduğunda atık ayrıştırma kaynağında uygulanacaktır.</w:t>
            </w:r>
          </w:p>
          <w:p w14:paraId="20663C56" w14:textId="77777777" w:rsidR="00AA7012" w:rsidRPr="00E65686" w:rsidRDefault="00AA7012" w:rsidP="002F40BF">
            <w:pPr>
              <w:numPr>
                <w:ilvl w:val="0"/>
                <w:numId w:val="41"/>
              </w:numPr>
              <w:spacing w:after="12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Yağ değişimi sadece yetkili servis sağlayıcılar tarafından yapılacaktır.</w:t>
            </w:r>
          </w:p>
          <w:p w14:paraId="0D256F16" w14:textId="77777777" w:rsidR="00AA7012" w:rsidRPr="00E65686" w:rsidRDefault="00AA7012" w:rsidP="002F40BF">
            <w:pPr>
              <w:numPr>
                <w:ilvl w:val="0"/>
                <w:numId w:val="41"/>
              </w:numPr>
              <w:spacing w:after="12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Atık yağ toplanacak ve ikincil muhafaza özelliğine sahip özel kaplarda geçici olarak depolanacaktır.</w:t>
            </w:r>
          </w:p>
          <w:p w14:paraId="7023492D" w14:textId="77777777" w:rsidR="00AA7012" w:rsidRPr="00E65686" w:rsidRDefault="00AA7012" w:rsidP="002F40BF">
            <w:pPr>
              <w:numPr>
                <w:ilvl w:val="0"/>
                <w:numId w:val="41"/>
              </w:numPr>
              <w:spacing w:after="12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Atık yağ, lisanslı tehlikeli atık nakliyecileri tarafından alınacak ve lisanslı geri kazanım/bertaraf tesislerine teslim edilecektir.</w:t>
            </w:r>
          </w:p>
          <w:p w14:paraId="14BB274E" w14:textId="77777777" w:rsidR="00AA7012" w:rsidRPr="00E65686" w:rsidRDefault="00AA7012" w:rsidP="002F40BF">
            <w:pPr>
              <w:numPr>
                <w:ilvl w:val="0"/>
                <w:numId w:val="41"/>
              </w:numPr>
              <w:spacing w:after="12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Lastikler, yetkili servis sağlayıcılar tarafından değiştirilecektir.</w:t>
            </w:r>
          </w:p>
          <w:p w14:paraId="6ADF9ACC" w14:textId="77777777" w:rsidR="00AA7012" w:rsidRPr="00E65686" w:rsidRDefault="00AA7012" w:rsidP="002F40BF">
            <w:pPr>
              <w:numPr>
                <w:ilvl w:val="0"/>
                <w:numId w:val="41"/>
              </w:numPr>
              <w:spacing w:after="12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Atık lastikler sahada çok uzun süre depolanmayacak; kaldırıldıktan sonra lisanslı geri dönüşüm tesislerine teslim edilecektir.</w:t>
            </w:r>
          </w:p>
          <w:p w14:paraId="1F427E8B" w14:textId="77777777" w:rsidR="00AA7012" w:rsidRPr="00E65686" w:rsidRDefault="00AA7012" w:rsidP="002F40BF">
            <w:pPr>
              <w:numPr>
                <w:ilvl w:val="0"/>
                <w:numId w:val="41"/>
              </w:numPr>
              <w:spacing w:after="12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Hurda metal ayrıştırılacak ve tesis içindeki özel geçici depolama alanında depolanacaktır.</w:t>
            </w:r>
          </w:p>
          <w:p w14:paraId="54FD6CD7" w14:textId="6DD3C738" w:rsidR="00AA7012" w:rsidRPr="00E65686" w:rsidRDefault="00AA7012" w:rsidP="002F40BF">
            <w:pPr>
              <w:numPr>
                <w:ilvl w:val="0"/>
                <w:numId w:val="41"/>
              </w:numPr>
              <w:spacing w:after="12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 xml:space="preserve">Geri dönüştürülebilir malzemeler lisanslı tesislere </w:t>
            </w:r>
            <w:r w:rsidR="00805495" w:rsidRPr="00E65686">
              <w:rPr>
                <w:sz w:val="18"/>
                <w:szCs w:val="18"/>
                <w:lang w:val="tr-TR"/>
              </w:rPr>
              <w:t xml:space="preserve">gönderilecek </w:t>
            </w:r>
            <w:r w:rsidRPr="00E65686">
              <w:rPr>
                <w:sz w:val="18"/>
                <w:szCs w:val="18"/>
                <w:lang w:val="tr-TR"/>
              </w:rPr>
              <w:t>ve geri dönüştürülemeyenler belediye atık sistemi aracılığıyla yönetilecektir.</w:t>
            </w:r>
          </w:p>
          <w:p w14:paraId="194565D9" w14:textId="77777777" w:rsidR="00AA7012" w:rsidRPr="00E65686" w:rsidRDefault="00AA7012" w:rsidP="002F40BF">
            <w:pPr>
              <w:numPr>
                <w:ilvl w:val="0"/>
                <w:numId w:val="41"/>
              </w:numPr>
              <w:spacing w:after="12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Satın alma sırasında yeniden kullanılabilir ambalajlara öncelik verilecektir.</w:t>
            </w:r>
          </w:p>
          <w:p w14:paraId="16610555" w14:textId="77777777" w:rsidR="00AA7012" w:rsidRPr="00E65686" w:rsidRDefault="00AA7012" w:rsidP="002F40BF">
            <w:pPr>
              <w:numPr>
                <w:ilvl w:val="0"/>
                <w:numId w:val="41"/>
              </w:numPr>
              <w:spacing w:after="12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Tek kullanımlık ambalaj atıkları ayrıştırılarak, belirlenen geçici atık depolama alanında saklanacaktır.</w:t>
            </w:r>
          </w:p>
          <w:p w14:paraId="23165D01" w14:textId="77777777" w:rsidR="00AA7012" w:rsidRPr="00E65686" w:rsidRDefault="00AA7012" w:rsidP="002F40BF">
            <w:pPr>
              <w:numPr>
                <w:ilvl w:val="0"/>
                <w:numId w:val="41"/>
              </w:numPr>
              <w:spacing w:after="12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Hurda değeri olan malzemeler lisanslı tesislere satılacak ve diğer ambalajlar belediyeye teslim edilecektir.</w:t>
            </w:r>
          </w:p>
          <w:p w14:paraId="2BFAC203" w14:textId="77777777" w:rsidR="00AA7012" w:rsidRPr="00E65686" w:rsidRDefault="00AA7012" w:rsidP="002F40BF">
            <w:pPr>
              <w:numPr>
                <w:ilvl w:val="0"/>
                <w:numId w:val="41"/>
              </w:numPr>
              <w:spacing w:after="12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Arızalı veya eskimiş elektronik ekipmanlar, lisanslı elektronik atık işleme tesislerine teslim edilecektir.</w:t>
            </w:r>
          </w:p>
          <w:p w14:paraId="4DF1ADFA" w14:textId="77777777" w:rsidR="00AA7012" w:rsidRPr="00E65686" w:rsidRDefault="00AA7012" w:rsidP="002F40BF">
            <w:pPr>
              <w:numPr>
                <w:ilvl w:val="0"/>
                <w:numId w:val="41"/>
              </w:numPr>
              <w:spacing w:after="12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Kullanılmış piller ve aküler, etiketli toplama kutularında toplanacaktır.</w:t>
            </w:r>
          </w:p>
          <w:p w14:paraId="4BAC3533" w14:textId="10213B24" w:rsidR="00AA7012" w:rsidRPr="00E65686" w:rsidRDefault="00AA7012" w:rsidP="002F40BF">
            <w:pPr>
              <w:numPr>
                <w:ilvl w:val="0"/>
                <w:numId w:val="41"/>
              </w:numPr>
              <w:spacing w:after="12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 xml:space="preserve">İnşaat ve </w:t>
            </w:r>
            <w:r w:rsidR="00AD0B1D" w:rsidRPr="00E65686">
              <w:rPr>
                <w:sz w:val="18"/>
                <w:szCs w:val="18"/>
                <w:lang w:val="tr-TR"/>
              </w:rPr>
              <w:t>hafriyat</w:t>
            </w:r>
            <w:r w:rsidRPr="00E65686">
              <w:rPr>
                <w:sz w:val="18"/>
                <w:szCs w:val="18"/>
                <w:lang w:val="tr-TR"/>
              </w:rPr>
              <w:t xml:space="preserve"> atıkları yerinde ayrıştırılacaktır.</w:t>
            </w:r>
          </w:p>
          <w:p w14:paraId="2881B627" w14:textId="77777777" w:rsidR="00AA7012" w:rsidRPr="00E65686" w:rsidRDefault="00AA7012" w:rsidP="002F40BF">
            <w:pPr>
              <w:numPr>
                <w:ilvl w:val="0"/>
                <w:numId w:val="41"/>
              </w:numPr>
              <w:spacing w:after="12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Yeniden kullanılabilir malzemeler mümkün olduğunda geri kazanılacaktır.</w:t>
            </w:r>
          </w:p>
          <w:p w14:paraId="1335BABB" w14:textId="77777777" w:rsidR="00AA7012" w:rsidRPr="00E65686" w:rsidRDefault="00AA7012" w:rsidP="002F40BF">
            <w:pPr>
              <w:numPr>
                <w:ilvl w:val="0"/>
                <w:numId w:val="41"/>
              </w:numPr>
              <w:spacing w:after="12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Kalan atıklar, sertifikalı bir atık taşıyıcı tarafından lisanslı bertaraf alanlarına taşınacaktır.</w:t>
            </w:r>
          </w:p>
          <w:p w14:paraId="0F495321" w14:textId="77777777" w:rsidR="00AA7012" w:rsidRPr="00E65686" w:rsidRDefault="00AA7012" w:rsidP="002F40BF">
            <w:pPr>
              <w:numPr>
                <w:ilvl w:val="0"/>
                <w:numId w:val="41"/>
              </w:numPr>
              <w:spacing w:after="12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Sahada üretilen tıbbi atıklar, renk kodlu, etiketli, kapalı kaplarda toplanacaktır.</w:t>
            </w:r>
          </w:p>
          <w:p w14:paraId="0B06DF80" w14:textId="77777777" w:rsidR="00AA7012" w:rsidRPr="00E65686" w:rsidRDefault="00AA7012" w:rsidP="002F40BF">
            <w:pPr>
              <w:numPr>
                <w:ilvl w:val="0"/>
                <w:numId w:val="41"/>
              </w:numPr>
              <w:spacing w:after="12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Bertaraf işlemi, lisanslı tıbbi atık yönetim hizmetleri aracılığıyla gerçekleştirilecektir.</w:t>
            </w:r>
          </w:p>
        </w:tc>
      </w:tr>
    </w:tbl>
    <w:p w14:paraId="3CD8C56D" w14:textId="77777777" w:rsidR="002F40BF" w:rsidRPr="00E65686" w:rsidRDefault="002F40BF" w:rsidP="002F40BF">
      <w:pPr>
        <w:spacing w:after="120"/>
        <w:jc w:val="both"/>
        <w:rPr>
          <w:lang w:val="tr-TR"/>
        </w:rPr>
        <w:sectPr w:rsidR="002F40BF" w:rsidRPr="00E65686" w:rsidSect="002F40BF">
          <w:pgSz w:w="23811" w:h="16838" w:orient="landscape" w:code="8"/>
          <w:pgMar w:top="1138" w:right="1138" w:bottom="1138" w:left="1138" w:header="562" w:footer="374" w:gutter="0"/>
          <w:cols w:sep="1" w:space="380"/>
          <w:docGrid w:linePitch="360"/>
        </w:sectPr>
      </w:pPr>
    </w:p>
    <w:p w14:paraId="2A9EEF76" w14:textId="77777777" w:rsidR="002F40BF" w:rsidRPr="00E65686" w:rsidRDefault="002F40BF" w:rsidP="009C4A9A">
      <w:pPr>
        <w:pStyle w:val="BodyText"/>
        <w:rPr>
          <w:lang w:val="tr-TR"/>
        </w:rPr>
      </w:pPr>
    </w:p>
    <w:p w14:paraId="136FF661" w14:textId="6106A7CD" w:rsidR="003264BB" w:rsidRPr="00E65686" w:rsidRDefault="007D12DD" w:rsidP="00C707F7">
      <w:pPr>
        <w:pStyle w:val="Heading2"/>
        <w:rPr>
          <w:lang w:val="tr-TR"/>
        </w:rPr>
      </w:pPr>
      <w:bookmarkStart w:id="59" w:name="_Toc212118594"/>
      <w:bookmarkStart w:id="60" w:name="_Toc212118659"/>
      <w:bookmarkStart w:id="61" w:name="_Toc212118660"/>
      <w:bookmarkStart w:id="62" w:name="_Toc212118702"/>
      <w:bookmarkEnd w:id="59"/>
      <w:bookmarkEnd w:id="60"/>
      <w:bookmarkEnd w:id="61"/>
      <w:bookmarkEnd w:id="62"/>
      <w:r w:rsidRPr="00E65686">
        <w:rPr>
          <w:lang w:val="tr-TR"/>
        </w:rPr>
        <w:t xml:space="preserve"> </w:t>
      </w:r>
      <w:bookmarkStart w:id="63" w:name="_Toc213092832"/>
      <w:r w:rsidRPr="00E65686">
        <w:rPr>
          <w:lang w:val="tr-TR"/>
        </w:rPr>
        <w:t>Çevresel ve Sosyal Yönetim Sistemi (</w:t>
      </w:r>
      <w:r w:rsidR="00A220A5" w:rsidRPr="00E65686">
        <w:rPr>
          <w:lang w:val="tr-TR"/>
        </w:rPr>
        <w:t>ÇSYS</w:t>
      </w:r>
      <w:r w:rsidRPr="00E65686">
        <w:rPr>
          <w:lang w:val="tr-TR"/>
        </w:rPr>
        <w:t xml:space="preserve">) </w:t>
      </w:r>
      <w:r w:rsidR="00C75CCA" w:rsidRPr="00E65686">
        <w:rPr>
          <w:lang w:val="tr-TR"/>
        </w:rPr>
        <w:t>Uygulamasının Genel Bakışı</w:t>
      </w:r>
      <w:bookmarkEnd w:id="63"/>
    </w:p>
    <w:p w14:paraId="0FD9B05C" w14:textId="4545BE3E" w:rsidR="003C05A2" w:rsidRPr="00E65686" w:rsidRDefault="003C05A2" w:rsidP="003C05A2">
      <w:pPr>
        <w:pStyle w:val="BodyText"/>
        <w:jc w:val="both"/>
        <w:rPr>
          <w:lang w:val="tr-TR"/>
        </w:rPr>
      </w:pPr>
      <w:r w:rsidRPr="00E65686">
        <w:rPr>
          <w:lang w:val="tr-TR"/>
        </w:rPr>
        <w:t>Çevre ve Sosyal Politika, Çevre ve Sosyal Yönetim Sisteminin (</w:t>
      </w:r>
      <w:r w:rsidR="00A220A5" w:rsidRPr="00E65686">
        <w:rPr>
          <w:lang w:val="tr-TR"/>
        </w:rPr>
        <w:t>ÇSYS</w:t>
      </w:r>
      <w:r w:rsidRPr="00E65686">
        <w:rPr>
          <w:lang w:val="tr-TR"/>
        </w:rPr>
        <w:t xml:space="preserve">) temelini oluşturan önemli bir unsurdur. </w:t>
      </w:r>
      <w:r w:rsidR="001B1D51" w:rsidRPr="00E65686">
        <w:rPr>
          <w:lang w:val="tr-TR"/>
        </w:rPr>
        <w:t xml:space="preserve">Enerjisa, Sosyal, İnsan Kaynakları, İnsan Hakları, Güvenlik, Misilleme Yapmama, İş Sürekliliği, Kurumsal Risk Yönetimi, Şiddet ve Tacize Sıfır Tolerans Politikası, ESG, Kurumsal Kemer Sıkma, Sosyal Sorumluluk, İş Etiği Kuralları Politikaları dahil olmak üzere bir dizi kurumsal düzeyde </w:t>
      </w:r>
      <w:r w:rsidR="00A220A5" w:rsidRPr="00E65686">
        <w:rPr>
          <w:lang w:val="tr-TR"/>
        </w:rPr>
        <w:t>ÇSYS</w:t>
      </w:r>
      <w:r w:rsidR="001B1D51" w:rsidRPr="00E65686">
        <w:rPr>
          <w:lang w:val="tr-TR"/>
        </w:rPr>
        <w:t xml:space="preserve"> politikası uygulamaktadır.</w:t>
      </w:r>
    </w:p>
    <w:p w14:paraId="3CF91920" w14:textId="5913C628" w:rsidR="003C05A2" w:rsidRPr="00E65686" w:rsidRDefault="003C05A2" w:rsidP="004F75F5">
      <w:pPr>
        <w:pStyle w:val="BodyText"/>
        <w:jc w:val="both"/>
        <w:rPr>
          <w:lang w:val="tr-TR"/>
        </w:rPr>
      </w:pPr>
      <w:r w:rsidRPr="00E65686">
        <w:rPr>
          <w:lang w:val="tr-TR"/>
        </w:rPr>
        <w:t xml:space="preserve">Enerjisa, </w:t>
      </w:r>
      <w:r w:rsidR="00A220A5" w:rsidRPr="00E65686">
        <w:rPr>
          <w:lang w:val="tr-TR"/>
        </w:rPr>
        <w:t>Ç&amp;S</w:t>
      </w:r>
      <w:r w:rsidRPr="00E65686">
        <w:rPr>
          <w:lang w:val="tr-TR"/>
        </w:rPr>
        <w:t xml:space="preserve"> risk yönetiminin, yasal ve geçerli gerekliliklere uygun olarak Enerjisa'nın tüm faaliyetlerinde </w:t>
      </w:r>
      <w:r w:rsidR="00A220A5" w:rsidRPr="00E65686">
        <w:rPr>
          <w:lang w:val="tr-TR"/>
        </w:rPr>
        <w:t>Ç&amp;S</w:t>
      </w:r>
      <w:r w:rsidRPr="00E65686">
        <w:rPr>
          <w:lang w:val="tr-TR"/>
        </w:rPr>
        <w:t xml:space="preserve">'yi izlemek ve kontrol etmek için sistemler gerektiren kritik bir konu olduğunu kabul etmektedir. </w:t>
      </w:r>
      <w:r w:rsidR="00A220A5" w:rsidRPr="00E65686">
        <w:rPr>
          <w:lang w:val="tr-TR"/>
        </w:rPr>
        <w:t>Ç&amp;S</w:t>
      </w:r>
      <w:r w:rsidRPr="00E65686">
        <w:rPr>
          <w:lang w:val="tr-TR"/>
        </w:rPr>
        <w:t xml:space="preserve"> Politikası, Enerjisa'nın sürdürülebilir kalkınmaya olan bağlılığını ve bunun Enerjisa'nın temel iş süreçlerine nasıl tam olarak entegre edildiğini açıklamaktadır. </w:t>
      </w:r>
      <w:r w:rsidR="001B1D51" w:rsidRPr="00E65686">
        <w:rPr>
          <w:lang w:val="tr-TR"/>
        </w:rPr>
        <w:t>Enerjisa'nın</w:t>
      </w:r>
      <w:r w:rsidRPr="00E65686">
        <w:rPr>
          <w:lang w:val="tr-TR"/>
        </w:rPr>
        <w:t xml:space="preserve"> </w:t>
      </w:r>
      <w:r w:rsidR="00A220A5" w:rsidRPr="00E65686">
        <w:rPr>
          <w:lang w:val="tr-TR"/>
        </w:rPr>
        <w:t>Ç&amp;S</w:t>
      </w:r>
      <w:r w:rsidRPr="00E65686">
        <w:rPr>
          <w:lang w:val="tr-TR"/>
        </w:rPr>
        <w:t xml:space="preserve"> politikası, i) ulusal yasalar, ii) Türkiye tarafından imzalanan uluslararası taahhütler ve beyanlar ve iii) </w:t>
      </w:r>
      <w:r w:rsidR="00A220A5" w:rsidRPr="00E65686">
        <w:rPr>
          <w:lang w:val="tr-TR"/>
        </w:rPr>
        <w:t>ÇSYS</w:t>
      </w:r>
      <w:r w:rsidRPr="00E65686">
        <w:rPr>
          <w:lang w:val="tr-TR"/>
        </w:rPr>
        <w:t xml:space="preserve">'de belirtilen uluslararası çevre, sosyal ve insan hakları standartları ve en iyi uygulamalarla uyumlu olarak Enerjisa'nın tüm </w:t>
      </w:r>
      <w:r w:rsidR="00A220A5" w:rsidRPr="00E65686">
        <w:rPr>
          <w:lang w:val="tr-TR"/>
        </w:rPr>
        <w:t>ÇSYS</w:t>
      </w:r>
      <w:r w:rsidRPr="00E65686">
        <w:rPr>
          <w:lang w:val="tr-TR"/>
        </w:rPr>
        <w:t>'sinin temelini oluşturur.</w:t>
      </w:r>
    </w:p>
    <w:p w14:paraId="478F3468" w14:textId="760082ED" w:rsidR="004F75F5" w:rsidRPr="00E65686" w:rsidRDefault="04477ABD" w:rsidP="004F75F5">
      <w:pPr>
        <w:pStyle w:val="BodyText"/>
        <w:jc w:val="both"/>
        <w:rPr>
          <w:lang w:val="tr-TR"/>
        </w:rPr>
      </w:pPr>
      <w:r w:rsidRPr="787C1EAA">
        <w:rPr>
          <w:lang w:val="tr-TR"/>
        </w:rPr>
        <w:t xml:space="preserve">Etkili azaltma ve izleme önlemlerinin uygulanmasını desteklemek için, </w:t>
      </w:r>
      <w:r w:rsidR="2793080C" w:rsidRPr="787C1EAA">
        <w:rPr>
          <w:lang w:val="tr-TR"/>
        </w:rPr>
        <w:t>ÇSED</w:t>
      </w:r>
      <w:r w:rsidRPr="787C1EAA">
        <w:rPr>
          <w:lang w:val="tr-TR"/>
        </w:rPr>
        <w:t xml:space="preserve"> kapsamında aşağıdaki çevre ve sosyal yönetim planları (</w:t>
      </w:r>
      <w:r w:rsidR="2DAB7A1C" w:rsidRPr="787C1EAA">
        <w:rPr>
          <w:lang w:val="tr-TR"/>
        </w:rPr>
        <w:t>ÇSYP</w:t>
      </w:r>
      <w:r w:rsidRPr="787C1EAA">
        <w:rPr>
          <w:lang w:val="tr-TR"/>
        </w:rPr>
        <w:t xml:space="preserve">'ler) geliştirilmiştir: </w:t>
      </w:r>
    </w:p>
    <w:p w14:paraId="5BDA4C5A" w14:textId="77777777" w:rsidR="004F75F5" w:rsidRPr="00E65686" w:rsidRDefault="004F75F5" w:rsidP="00D276B0">
      <w:pPr>
        <w:pStyle w:val="BodyText"/>
        <w:numPr>
          <w:ilvl w:val="0"/>
          <w:numId w:val="27"/>
        </w:numPr>
        <w:rPr>
          <w:lang w:val="tr-TR"/>
        </w:rPr>
      </w:pPr>
      <w:r w:rsidRPr="00E65686">
        <w:rPr>
          <w:lang w:val="tr-TR"/>
        </w:rPr>
        <w:t>Kaynak Verimliliği ve Kirlilik Önleme Planı</w:t>
      </w:r>
    </w:p>
    <w:p w14:paraId="60AFF8FA" w14:textId="77777777" w:rsidR="004F75F5" w:rsidRPr="00E65686" w:rsidRDefault="004F75F5" w:rsidP="00D276B0">
      <w:pPr>
        <w:pStyle w:val="BodyText"/>
        <w:numPr>
          <w:ilvl w:val="0"/>
          <w:numId w:val="27"/>
        </w:numPr>
        <w:rPr>
          <w:lang w:val="tr-TR"/>
        </w:rPr>
      </w:pPr>
      <w:r w:rsidRPr="00E65686">
        <w:rPr>
          <w:lang w:val="tr-TR"/>
        </w:rPr>
        <w:t>Gürültü Yönetim Planı</w:t>
      </w:r>
    </w:p>
    <w:p w14:paraId="59EF7851" w14:textId="77777777" w:rsidR="004F75F5" w:rsidRPr="00E65686" w:rsidRDefault="004F75F5" w:rsidP="00D276B0">
      <w:pPr>
        <w:pStyle w:val="BodyText"/>
        <w:numPr>
          <w:ilvl w:val="0"/>
          <w:numId w:val="27"/>
        </w:numPr>
        <w:rPr>
          <w:lang w:val="tr-TR"/>
        </w:rPr>
      </w:pPr>
      <w:r w:rsidRPr="00E65686">
        <w:rPr>
          <w:lang w:val="tr-TR"/>
        </w:rPr>
        <w:t>Hava Kalitesi Yönetim Planı</w:t>
      </w:r>
    </w:p>
    <w:p w14:paraId="52E7B209" w14:textId="77777777" w:rsidR="004F75F5" w:rsidRPr="00E65686" w:rsidRDefault="004F75F5" w:rsidP="00D276B0">
      <w:pPr>
        <w:pStyle w:val="BodyText"/>
        <w:numPr>
          <w:ilvl w:val="0"/>
          <w:numId w:val="27"/>
        </w:numPr>
        <w:rPr>
          <w:lang w:val="tr-TR"/>
        </w:rPr>
      </w:pPr>
      <w:r w:rsidRPr="00E65686">
        <w:rPr>
          <w:lang w:val="tr-TR"/>
        </w:rPr>
        <w:t>Şikayet Mekanizması Prosedürü</w:t>
      </w:r>
    </w:p>
    <w:p w14:paraId="18DB7FC8" w14:textId="7681E62C" w:rsidR="00310694" w:rsidRPr="00E65686" w:rsidRDefault="00310694" w:rsidP="00D276B0">
      <w:pPr>
        <w:pStyle w:val="BodyText"/>
        <w:numPr>
          <w:ilvl w:val="0"/>
          <w:numId w:val="27"/>
        </w:numPr>
        <w:rPr>
          <w:lang w:val="tr-TR"/>
        </w:rPr>
      </w:pPr>
      <w:r w:rsidRPr="00E65686">
        <w:rPr>
          <w:lang w:val="tr-TR"/>
        </w:rPr>
        <w:t>Paydaş Katılım Planı</w:t>
      </w:r>
    </w:p>
    <w:p w14:paraId="1DA5F1B7" w14:textId="77777777" w:rsidR="004F75F5" w:rsidRPr="00E65686" w:rsidRDefault="004F75F5" w:rsidP="00D276B0">
      <w:pPr>
        <w:pStyle w:val="BodyText"/>
        <w:numPr>
          <w:ilvl w:val="0"/>
          <w:numId w:val="27"/>
        </w:numPr>
        <w:rPr>
          <w:lang w:val="tr-TR"/>
        </w:rPr>
      </w:pPr>
      <w:r w:rsidRPr="00E65686">
        <w:rPr>
          <w:lang w:val="tr-TR"/>
        </w:rPr>
        <w:t xml:space="preserve">Atık ve Atık Su Yönetimi Planı </w:t>
      </w:r>
    </w:p>
    <w:p w14:paraId="0236C948" w14:textId="77777777" w:rsidR="004F75F5" w:rsidRPr="00E65686" w:rsidRDefault="004F75F5" w:rsidP="00D276B0">
      <w:pPr>
        <w:pStyle w:val="BodyText"/>
        <w:numPr>
          <w:ilvl w:val="0"/>
          <w:numId w:val="27"/>
        </w:numPr>
        <w:rPr>
          <w:lang w:val="tr-TR"/>
        </w:rPr>
      </w:pPr>
      <w:r w:rsidRPr="00E65686">
        <w:rPr>
          <w:lang w:val="tr-TR"/>
        </w:rPr>
        <w:t>Tehlikeli Madde Yönetim Planı</w:t>
      </w:r>
    </w:p>
    <w:p w14:paraId="0AD493CB" w14:textId="77777777" w:rsidR="004F75F5" w:rsidRPr="00E65686" w:rsidRDefault="004F75F5" w:rsidP="00D276B0">
      <w:pPr>
        <w:pStyle w:val="BodyText"/>
        <w:numPr>
          <w:ilvl w:val="0"/>
          <w:numId w:val="27"/>
        </w:numPr>
        <w:rPr>
          <w:lang w:val="tr-TR"/>
        </w:rPr>
      </w:pPr>
      <w:r w:rsidRPr="00E65686">
        <w:rPr>
          <w:lang w:val="tr-TR"/>
        </w:rPr>
        <w:t>Sızıntı Müdahale Planı</w:t>
      </w:r>
    </w:p>
    <w:p w14:paraId="183694EA" w14:textId="77777777" w:rsidR="004F75F5" w:rsidRPr="00E65686" w:rsidRDefault="004F75F5" w:rsidP="00D276B0">
      <w:pPr>
        <w:pStyle w:val="BodyText"/>
        <w:numPr>
          <w:ilvl w:val="0"/>
          <w:numId w:val="27"/>
        </w:numPr>
        <w:rPr>
          <w:lang w:val="tr-TR"/>
        </w:rPr>
      </w:pPr>
      <w:r w:rsidRPr="00E65686">
        <w:rPr>
          <w:lang w:val="tr-TR"/>
        </w:rPr>
        <w:t>İş Sağlığı ve Güvenliği Planı</w:t>
      </w:r>
    </w:p>
    <w:p w14:paraId="00FB8807" w14:textId="77777777" w:rsidR="004F75F5" w:rsidRPr="00E65686" w:rsidRDefault="004F75F5" w:rsidP="00D276B0">
      <w:pPr>
        <w:pStyle w:val="BodyText"/>
        <w:numPr>
          <w:ilvl w:val="0"/>
          <w:numId w:val="27"/>
        </w:numPr>
        <w:rPr>
          <w:lang w:val="tr-TR"/>
        </w:rPr>
      </w:pPr>
      <w:r w:rsidRPr="00E65686">
        <w:rPr>
          <w:lang w:val="tr-TR"/>
        </w:rPr>
        <w:t>Toplum Sağlığı ve Güvenliği Planı</w:t>
      </w:r>
    </w:p>
    <w:p w14:paraId="4C9E3385" w14:textId="77777777" w:rsidR="004F75F5" w:rsidRPr="00E65686" w:rsidRDefault="004F75F5" w:rsidP="00D276B0">
      <w:pPr>
        <w:pStyle w:val="BodyText"/>
        <w:numPr>
          <w:ilvl w:val="0"/>
          <w:numId w:val="27"/>
        </w:numPr>
        <w:rPr>
          <w:lang w:val="tr-TR"/>
        </w:rPr>
      </w:pPr>
      <w:r w:rsidRPr="00E65686">
        <w:rPr>
          <w:lang w:val="tr-TR"/>
        </w:rPr>
        <w:t>Yüklenici Yönetim Planı</w:t>
      </w:r>
    </w:p>
    <w:p w14:paraId="50B1BE1B" w14:textId="14EAB1A6" w:rsidR="0018339F" w:rsidRPr="00E65686" w:rsidRDefault="004F75F5" w:rsidP="00AF74BE">
      <w:pPr>
        <w:pStyle w:val="BodyText"/>
        <w:numPr>
          <w:ilvl w:val="0"/>
          <w:numId w:val="27"/>
        </w:numPr>
        <w:rPr>
          <w:lang w:val="tr-TR"/>
        </w:rPr>
      </w:pPr>
      <w:r w:rsidRPr="00E65686">
        <w:rPr>
          <w:lang w:val="tr-TR"/>
        </w:rPr>
        <w:t xml:space="preserve">Biyoçeşitlilik Yönetim Planı </w:t>
      </w:r>
    </w:p>
    <w:p w14:paraId="74F9BB90" w14:textId="70F9E560" w:rsidR="005264D8" w:rsidRPr="00E65686" w:rsidRDefault="001B1D51" w:rsidP="00E8422F">
      <w:pPr>
        <w:pStyle w:val="BodyText"/>
        <w:jc w:val="both"/>
        <w:rPr>
          <w:lang w:val="tr-TR"/>
        </w:rPr>
      </w:pPr>
      <w:r w:rsidRPr="00E65686">
        <w:rPr>
          <w:lang w:val="tr-TR"/>
        </w:rPr>
        <w:t xml:space="preserve">Ayrıca, </w:t>
      </w:r>
      <w:r w:rsidR="00795414" w:rsidRPr="00E65686">
        <w:rPr>
          <w:lang w:val="tr-TR"/>
        </w:rPr>
        <w:t xml:space="preserve">çevresel ve sosyal yönetim önlemlerinin etkili bir şekilde uygulanmasını desteklemek için aşağıdaki planlar </w:t>
      </w:r>
      <w:r w:rsidR="00EE2460" w:rsidRPr="00E65686">
        <w:rPr>
          <w:lang w:val="tr-TR"/>
        </w:rPr>
        <w:t>geliştirilmektedir</w:t>
      </w:r>
      <w:r w:rsidR="00795414" w:rsidRPr="00E65686">
        <w:rPr>
          <w:lang w:val="tr-TR"/>
        </w:rPr>
        <w:t>:</w:t>
      </w:r>
    </w:p>
    <w:p w14:paraId="2D4484EB" w14:textId="77777777" w:rsidR="0018339F" w:rsidRPr="00E65686" w:rsidRDefault="004040AA" w:rsidP="0018339F">
      <w:pPr>
        <w:pStyle w:val="BodyText"/>
        <w:numPr>
          <w:ilvl w:val="0"/>
          <w:numId w:val="27"/>
        </w:numPr>
        <w:rPr>
          <w:lang w:val="tr-TR"/>
        </w:rPr>
      </w:pPr>
      <w:r w:rsidRPr="00E65686">
        <w:rPr>
          <w:rFonts w:eastAsia="Times New Roman"/>
          <w:lang w:val="tr-TR"/>
        </w:rPr>
        <w:t>Trafik Yönetim Planı</w:t>
      </w:r>
    </w:p>
    <w:p w14:paraId="58E91B60" w14:textId="77777777" w:rsidR="0018339F" w:rsidRPr="00E65686" w:rsidRDefault="004040AA" w:rsidP="0018339F">
      <w:pPr>
        <w:pStyle w:val="BodyText"/>
        <w:numPr>
          <w:ilvl w:val="0"/>
          <w:numId w:val="27"/>
        </w:numPr>
        <w:rPr>
          <w:lang w:val="tr-TR"/>
        </w:rPr>
      </w:pPr>
      <w:r w:rsidRPr="00E65686">
        <w:rPr>
          <w:rFonts w:eastAsia="Times New Roman"/>
          <w:lang w:val="tr-TR"/>
        </w:rPr>
        <w:t>İK ve İşçi Yönetim Planı</w:t>
      </w:r>
    </w:p>
    <w:p w14:paraId="4B7B97DD" w14:textId="77777777" w:rsidR="0018339F" w:rsidRPr="00E65686" w:rsidRDefault="004040AA" w:rsidP="0018339F">
      <w:pPr>
        <w:pStyle w:val="BodyText"/>
        <w:numPr>
          <w:ilvl w:val="0"/>
          <w:numId w:val="27"/>
        </w:numPr>
        <w:rPr>
          <w:lang w:val="tr-TR"/>
        </w:rPr>
      </w:pPr>
      <w:r w:rsidRPr="00E65686">
        <w:rPr>
          <w:rFonts w:eastAsia="Times New Roman"/>
          <w:lang w:val="tr-TR"/>
        </w:rPr>
        <w:t>Güvenlik Yönetim Planı</w:t>
      </w:r>
    </w:p>
    <w:p w14:paraId="3904CD53" w14:textId="77777777" w:rsidR="0018339F" w:rsidRPr="00E65686" w:rsidRDefault="004040AA" w:rsidP="0018339F">
      <w:pPr>
        <w:pStyle w:val="BodyText"/>
        <w:numPr>
          <w:ilvl w:val="0"/>
          <w:numId w:val="27"/>
        </w:numPr>
        <w:rPr>
          <w:lang w:val="tr-TR"/>
        </w:rPr>
      </w:pPr>
      <w:r w:rsidRPr="00E65686">
        <w:rPr>
          <w:rFonts w:eastAsia="Times New Roman"/>
          <w:lang w:val="tr-TR"/>
        </w:rPr>
        <w:t>Konaklama Kampı Yönetim Planı</w:t>
      </w:r>
    </w:p>
    <w:p w14:paraId="3634384D" w14:textId="77777777" w:rsidR="00803990" w:rsidRPr="00E65686" w:rsidRDefault="004040AA" w:rsidP="0018339F">
      <w:pPr>
        <w:pStyle w:val="BodyText"/>
        <w:numPr>
          <w:ilvl w:val="0"/>
          <w:numId w:val="27"/>
        </w:numPr>
        <w:rPr>
          <w:lang w:val="tr-TR"/>
        </w:rPr>
      </w:pPr>
      <w:r w:rsidRPr="00E65686">
        <w:rPr>
          <w:rFonts w:eastAsia="Times New Roman"/>
          <w:lang w:val="tr-TR"/>
        </w:rPr>
        <w:t>Peyzaj ve Görsel Yönetim Planı</w:t>
      </w:r>
    </w:p>
    <w:p w14:paraId="4E53D1FE" w14:textId="77777777" w:rsidR="007B4636" w:rsidRPr="00E65686" w:rsidRDefault="00803990">
      <w:pPr>
        <w:pStyle w:val="BodyText"/>
        <w:numPr>
          <w:ilvl w:val="0"/>
          <w:numId w:val="27"/>
        </w:numPr>
        <w:rPr>
          <w:lang w:val="tr-TR"/>
        </w:rPr>
      </w:pPr>
      <w:r w:rsidRPr="00E65686">
        <w:rPr>
          <w:rFonts w:eastAsia="Times New Roman"/>
          <w:lang w:val="tr-TR"/>
        </w:rPr>
        <w:lastRenderedPageBreak/>
        <w:t>Biyoçeşitlilik Eylem Planı</w:t>
      </w:r>
    </w:p>
    <w:p w14:paraId="1181B1E7" w14:textId="53CF37F0" w:rsidR="004040AA" w:rsidRPr="00E65686" w:rsidRDefault="007B4636" w:rsidP="00C707F7">
      <w:pPr>
        <w:pStyle w:val="BodyText"/>
        <w:numPr>
          <w:ilvl w:val="0"/>
          <w:numId w:val="27"/>
        </w:numPr>
        <w:rPr>
          <w:lang w:val="tr-TR"/>
        </w:rPr>
      </w:pPr>
      <w:r w:rsidRPr="00E65686">
        <w:rPr>
          <w:rFonts w:eastAsia="Times New Roman"/>
          <w:lang w:val="tr-TR"/>
        </w:rPr>
        <w:t>Acil Durum Hazırlık ve Müdahale Planı</w:t>
      </w:r>
    </w:p>
    <w:p w14:paraId="0BA06190" w14:textId="69A0B6D7" w:rsidR="004E1C0A" w:rsidRPr="00E65686" w:rsidRDefault="004E1C0A" w:rsidP="00C707F7">
      <w:pPr>
        <w:pStyle w:val="BodyText"/>
        <w:jc w:val="both"/>
        <w:rPr>
          <w:lang w:val="tr-TR"/>
        </w:rPr>
      </w:pPr>
      <w:r w:rsidRPr="00E65686">
        <w:rPr>
          <w:lang w:val="tr-TR"/>
        </w:rPr>
        <w:t xml:space="preserve">Enerjisa, </w:t>
      </w:r>
      <w:r w:rsidR="00A220A5" w:rsidRPr="00E65686">
        <w:rPr>
          <w:lang w:val="tr-TR"/>
        </w:rPr>
        <w:t>ÇSYS</w:t>
      </w:r>
      <w:r w:rsidRPr="00E65686">
        <w:rPr>
          <w:lang w:val="tr-TR"/>
        </w:rPr>
        <w:t xml:space="preserve"> çerçevesi aracılığıyla tüm yüklenicileri ve alt yüklenicileri denetler. Yükleniciler, proje standartlarına uymak ve Enerjisa'nın gerekliliklerine uygun ilgili yönetim planları geliştirmekle yükümlüdür. Denetim mekanizmaları arasında yüklenici oryantasyon ve eğitim programları, düzenli saha denetimleri, </w:t>
      </w:r>
      <w:r w:rsidR="00A220A5" w:rsidRPr="00E65686">
        <w:rPr>
          <w:lang w:val="tr-TR"/>
        </w:rPr>
        <w:t>Ç&amp;S</w:t>
      </w:r>
      <w:r w:rsidR="001739CD" w:rsidRPr="00E65686">
        <w:rPr>
          <w:lang w:val="tr-TR"/>
        </w:rPr>
        <w:t xml:space="preserve"> </w:t>
      </w:r>
      <w:r w:rsidRPr="00E65686">
        <w:rPr>
          <w:lang w:val="tr-TR"/>
        </w:rPr>
        <w:t>ekipleri tarafından denetim ve performans değerlendirmeleri yer alır. Uygunsuzluklar düzeltici eylemler veya cezalarla sonuçlanırken, iyi performans teşviklerle ödüllendirilebilir.</w:t>
      </w:r>
    </w:p>
    <w:p w14:paraId="7C957EF0" w14:textId="5CD01754" w:rsidR="00CF1CDB" w:rsidRPr="00E65686" w:rsidRDefault="03AF8191" w:rsidP="00C707F7">
      <w:pPr>
        <w:pStyle w:val="BodyText"/>
        <w:jc w:val="both"/>
        <w:rPr>
          <w:lang w:val="tr-TR"/>
        </w:rPr>
      </w:pPr>
      <w:r w:rsidRPr="787C1EAA">
        <w:rPr>
          <w:lang w:val="tr-TR"/>
        </w:rPr>
        <w:t xml:space="preserve">Tüm </w:t>
      </w:r>
      <w:r w:rsidR="2DAB7A1C" w:rsidRPr="787C1EAA">
        <w:rPr>
          <w:lang w:val="tr-TR"/>
        </w:rPr>
        <w:t>ÇSYP</w:t>
      </w:r>
      <w:r w:rsidRPr="787C1EAA">
        <w:rPr>
          <w:lang w:val="tr-TR"/>
        </w:rPr>
        <w:t>'ler ve prosedürler iç denetime ve periyodik denetimlere tabidir ve sonuçlar inceleme için yönetime raporlanır. Bu yapılandırılmış yaklaşım, çevresel ve sosyal risklerin etkin bir şekilde yönetilmesini, hafifletme önlemlerinin planlandığı gibi uygulanmasını ve proje yaşam döngüsü boyunca sürekli iyileştirme sağlanmasını garanti eder.</w:t>
      </w:r>
    </w:p>
    <w:p w14:paraId="45E83230" w14:textId="0EC04F99" w:rsidR="00515F07" w:rsidRPr="00E65686" w:rsidRDefault="00515F07" w:rsidP="00C707F7">
      <w:pPr>
        <w:pStyle w:val="Heading2"/>
        <w:rPr>
          <w:lang w:val="tr-TR"/>
        </w:rPr>
      </w:pPr>
      <w:r w:rsidRPr="00E65686">
        <w:rPr>
          <w:lang w:val="tr-TR"/>
        </w:rPr>
        <w:t xml:space="preserve"> </w:t>
      </w:r>
      <w:bookmarkStart w:id="64" w:name="_Toc213092833"/>
      <w:r w:rsidRPr="00E65686">
        <w:rPr>
          <w:lang w:val="tr-TR"/>
        </w:rPr>
        <w:t>Ek Çalışmalar</w:t>
      </w:r>
      <w:bookmarkEnd w:id="64"/>
    </w:p>
    <w:p w14:paraId="1C4707ED" w14:textId="3FAB1ABE" w:rsidR="00F85FB5" w:rsidRPr="00E65686" w:rsidRDefault="00F85FB5" w:rsidP="00E75DC5">
      <w:pPr>
        <w:pStyle w:val="BodyText"/>
        <w:jc w:val="both"/>
        <w:rPr>
          <w:lang w:val="tr-TR"/>
        </w:rPr>
      </w:pPr>
      <w:r w:rsidRPr="00E65686">
        <w:rPr>
          <w:lang w:val="tr-TR"/>
        </w:rPr>
        <w:t>Müşteriden alınan en güncel bilgilere göre, inşaat sırasında türbin konumlarına erişim sağlamak için proje tasarımına bir erişim yolu dahil edilmiştir. Bu yol, ana şantiye ile bireysel türbin platformları arasında malzeme ve ekipman nakliyesini kolaylaştıracaktır.</w:t>
      </w:r>
    </w:p>
    <w:p w14:paraId="7F61B8E2" w14:textId="7623FB32" w:rsidR="00515F07" w:rsidRPr="00E65686" w:rsidRDefault="00E75DC5" w:rsidP="00E75DC5">
      <w:pPr>
        <w:pStyle w:val="BodyText"/>
        <w:jc w:val="both"/>
        <w:rPr>
          <w:lang w:val="tr-TR"/>
        </w:rPr>
      </w:pPr>
      <w:r w:rsidRPr="00E65686">
        <w:rPr>
          <w:lang w:val="tr-TR"/>
        </w:rPr>
        <w:t>Erişim yolu düzeninde yapılan son değişikliklerin</w:t>
      </w:r>
      <w:r w:rsidR="00047D3E" w:rsidRPr="00E65686">
        <w:rPr>
          <w:lang w:val="tr-TR"/>
        </w:rPr>
        <w:t xml:space="preserve"> ardından</w:t>
      </w:r>
      <w:r w:rsidRPr="00E65686">
        <w:rPr>
          <w:lang w:val="tr-TR"/>
        </w:rPr>
        <w:t>, bu değişikliklerin</w:t>
      </w:r>
      <w:r w:rsidR="00047D3E" w:rsidRPr="00E65686">
        <w:rPr>
          <w:lang w:val="tr-TR"/>
        </w:rPr>
        <w:t xml:space="preserve"> yol açabileceği </w:t>
      </w:r>
      <w:r w:rsidRPr="00E65686">
        <w:rPr>
          <w:lang w:val="tr-TR"/>
        </w:rPr>
        <w:t xml:space="preserve">potansiyel çevresel, </w:t>
      </w:r>
      <w:r w:rsidR="009F7E25" w:rsidRPr="00E65686">
        <w:rPr>
          <w:lang w:val="tr-TR"/>
        </w:rPr>
        <w:t xml:space="preserve">biyolojik </w:t>
      </w:r>
      <w:r w:rsidRPr="00E65686">
        <w:rPr>
          <w:lang w:val="tr-TR"/>
        </w:rPr>
        <w:t xml:space="preserve">ve sosyal </w:t>
      </w:r>
      <w:r w:rsidR="005420B3" w:rsidRPr="00E65686">
        <w:rPr>
          <w:lang w:val="tr-TR"/>
        </w:rPr>
        <w:t>etkileri</w:t>
      </w:r>
      <w:r w:rsidRPr="00E65686">
        <w:rPr>
          <w:lang w:val="tr-TR"/>
        </w:rPr>
        <w:t xml:space="preserve"> değerlendirmek için ek çalışmalar yapılması gerekmektedir </w:t>
      </w:r>
      <w:r w:rsidR="00AB2EB0" w:rsidRPr="00E65686">
        <w:rPr>
          <w:lang w:val="tr-TR"/>
        </w:rPr>
        <w:t>(bkz.</w:t>
      </w:r>
      <w:r w:rsidR="00AB2EB0" w:rsidRPr="00E65686">
        <w:rPr>
          <w:lang w:val="tr-TR"/>
        </w:rPr>
        <w:fldChar w:fldCharType="begin"/>
      </w:r>
      <w:r w:rsidR="00AB2EB0" w:rsidRPr="00E65686">
        <w:rPr>
          <w:lang w:val="tr-TR"/>
        </w:rPr>
        <w:instrText xml:space="preserve"> REF _Ref212219849 \h </w:instrText>
      </w:r>
      <w:r w:rsidR="00047D3E" w:rsidRPr="00E65686">
        <w:rPr>
          <w:lang w:val="tr-TR"/>
        </w:rPr>
        <w:instrText xml:space="preserve"> \* MERGEFORMAT </w:instrText>
      </w:r>
      <w:r w:rsidR="00AB2EB0" w:rsidRPr="00E65686">
        <w:rPr>
          <w:lang w:val="tr-TR"/>
        </w:rPr>
      </w:r>
      <w:r w:rsidR="00AB2EB0" w:rsidRPr="00E65686">
        <w:rPr>
          <w:lang w:val="tr-TR"/>
        </w:rPr>
        <w:fldChar w:fldCharType="separate"/>
      </w:r>
      <w:r w:rsidR="001D64DE" w:rsidRPr="00E65686">
        <w:rPr>
          <w:lang w:val="tr-TR"/>
        </w:rPr>
        <w:t xml:space="preserve"> Şekil </w:t>
      </w:r>
      <w:r w:rsidR="005C7377" w:rsidRPr="00E65686">
        <w:rPr>
          <w:lang w:val="tr-TR"/>
        </w:rPr>
        <w:t>4</w:t>
      </w:r>
      <w:r w:rsidR="001D64DE" w:rsidRPr="00E65686">
        <w:rPr>
          <w:lang w:val="tr-TR"/>
        </w:rPr>
        <w:t>-</w:t>
      </w:r>
      <w:r w:rsidR="001D64DE" w:rsidRPr="00E65686">
        <w:rPr>
          <w:noProof/>
          <w:lang w:val="tr-TR"/>
        </w:rPr>
        <w:t>1</w:t>
      </w:r>
      <w:r w:rsidR="00AB2EB0" w:rsidRPr="00E65686">
        <w:rPr>
          <w:lang w:val="tr-TR"/>
        </w:rPr>
        <w:fldChar w:fldCharType="end"/>
      </w:r>
      <w:r w:rsidR="00AB2EB0" w:rsidRPr="00E65686">
        <w:rPr>
          <w:lang w:val="tr-TR"/>
        </w:rPr>
        <w:t xml:space="preserve"> )</w:t>
      </w:r>
      <w:r w:rsidRPr="00E65686">
        <w:rPr>
          <w:lang w:val="tr-TR"/>
        </w:rPr>
        <w:t>.</w:t>
      </w:r>
    </w:p>
    <w:p w14:paraId="2704E9C3" w14:textId="77777777" w:rsidR="0010024A" w:rsidRPr="00E65686" w:rsidRDefault="001826EA" w:rsidP="00E75DC5">
      <w:pPr>
        <w:pStyle w:val="BodyText"/>
        <w:jc w:val="both"/>
        <w:rPr>
          <w:lang w:val="tr-TR"/>
        </w:rPr>
      </w:pPr>
      <w:r w:rsidRPr="00E65686">
        <w:rPr>
          <w:lang w:val="tr-TR"/>
        </w:rPr>
        <w:t>Biyoçeşitlilik çalışmalarının bir parçası olarak, rüzgar santralinin işletimi sırasında kuşları ve yarasaları izlemek ve korumak için bir Uyarlanabilir Yönetim Planı hazırlanacaktır. Bu plan, uluslararası iyi uygulamaları (PCFM) takip edecek ve türbinlerden herhangi bir kuş veya yarasanın etkilenip etkilenmediğini anlamak için düzenli izlemeyi içerecektir. Türbinlerin Talep Üzerine Kapatılması (SDOD) / Kısıtlama Protokolü, izleme sonuçlarının çarpışma riskinin arttığını gösterdiği durumlarda, hedefli ve kanıta dayalı bir şekilde uygulanacaktır.</w:t>
      </w:r>
    </w:p>
    <w:p w14:paraId="539C5EF0" w14:textId="77777777" w:rsidR="00486963" w:rsidRPr="00E65686" w:rsidRDefault="0010024A" w:rsidP="00C707F7">
      <w:pPr>
        <w:pStyle w:val="BodyText"/>
        <w:keepNext/>
        <w:jc w:val="both"/>
        <w:rPr>
          <w:lang w:val="tr-TR"/>
        </w:rPr>
      </w:pPr>
      <w:r w:rsidRPr="00E65686">
        <w:rPr>
          <w:noProof/>
          <w:lang w:val="tr-TR"/>
        </w:rPr>
        <w:lastRenderedPageBreak/>
        <w:drawing>
          <wp:inline distT="0" distB="0" distL="0" distR="0" wp14:anchorId="7CDADF75" wp14:editId="114D8C80">
            <wp:extent cx="6116955" cy="4069715"/>
            <wp:effectExtent l="0" t="0" r="0" b="6985"/>
            <wp:docPr id="1199799826" name="Picture 1" descr="A map of a mountain&#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99799826" name="Picture 1" descr="A map of a mountain&#10;&#10;AI-generated content may be incorrect."/>
                    <pic:cNvPicPr/>
                  </pic:nvPicPr>
                  <pic:blipFill>
                    <a:blip r:embed="rId32"/>
                    <a:stretch>
                      <a:fillRect/>
                    </a:stretch>
                  </pic:blipFill>
                  <pic:spPr>
                    <a:xfrm>
                      <a:off x="0" y="0"/>
                      <a:ext cx="6116955" cy="4069715"/>
                    </a:xfrm>
                    <a:prstGeom prst="rect">
                      <a:avLst/>
                    </a:prstGeom>
                  </pic:spPr>
                </pic:pic>
              </a:graphicData>
            </a:graphic>
          </wp:inline>
        </w:drawing>
      </w:r>
    </w:p>
    <w:p w14:paraId="1C241D01" w14:textId="7916D19A" w:rsidR="00192962" w:rsidRPr="00E65686" w:rsidRDefault="00486963" w:rsidP="00BF55F1">
      <w:pPr>
        <w:pStyle w:val="Caption"/>
        <w:jc w:val="both"/>
        <w:rPr>
          <w:lang w:val="tr-TR"/>
        </w:rPr>
      </w:pPr>
      <w:bookmarkStart w:id="65" w:name="_Ref212219849"/>
      <w:bookmarkStart w:id="66" w:name="_Toc212987396"/>
      <w:r w:rsidRPr="00E65686">
        <w:rPr>
          <w:lang w:val="tr-TR"/>
        </w:rPr>
        <w:t xml:space="preserve">Şekil </w:t>
      </w:r>
      <w:r w:rsidR="00BF55F1" w:rsidRPr="00E65686">
        <w:rPr>
          <w:lang w:val="tr-TR"/>
        </w:rPr>
        <w:t>4</w:t>
      </w:r>
      <w:r w:rsidRPr="00E65686">
        <w:rPr>
          <w:lang w:val="tr-TR"/>
        </w:rPr>
        <w:t>-</w:t>
      </w:r>
      <w:r w:rsidRPr="00E65686">
        <w:rPr>
          <w:lang w:val="tr-TR"/>
        </w:rPr>
        <w:fldChar w:fldCharType="begin"/>
      </w:r>
      <w:r w:rsidRPr="00E65686">
        <w:rPr>
          <w:lang w:val="tr-TR"/>
        </w:rPr>
        <w:instrText xml:space="preserve"> SEQ Figure \* ARABIC \s 1 </w:instrText>
      </w:r>
      <w:r w:rsidRPr="00E65686">
        <w:rPr>
          <w:lang w:val="tr-TR"/>
        </w:rPr>
        <w:fldChar w:fldCharType="separate"/>
      </w:r>
      <w:r w:rsidR="001D64DE" w:rsidRPr="00E65686">
        <w:rPr>
          <w:noProof/>
          <w:lang w:val="tr-TR"/>
        </w:rPr>
        <w:t>1</w:t>
      </w:r>
      <w:r w:rsidRPr="00E65686">
        <w:rPr>
          <w:lang w:val="tr-TR"/>
        </w:rPr>
        <w:fldChar w:fldCharType="end"/>
      </w:r>
      <w:bookmarkEnd w:id="65"/>
      <w:r w:rsidR="00AB2EB0" w:rsidRPr="00E65686">
        <w:rPr>
          <w:lang w:val="tr-TR"/>
        </w:rPr>
        <w:t xml:space="preserve"> Erişim Yolu Düzeninde Değişiklikler</w:t>
      </w:r>
      <w:bookmarkEnd w:id="66"/>
    </w:p>
    <w:p w14:paraId="6D8C1BCD" w14:textId="65D5609C" w:rsidR="004D278D" w:rsidRPr="00E65686" w:rsidRDefault="004D278D" w:rsidP="004D278D">
      <w:pPr>
        <w:pStyle w:val="Heading1"/>
        <w:rPr>
          <w:lang w:val="tr-TR"/>
        </w:rPr>
      </w:pPr>
      <w:bookmarkStart w:id="67" w:name="_Toc213092834"/>
      <w:r w:rsidRPr="00E65686">
        <w:rPr>
          <w:lang w:val="tr-TR"/>
        </w:rPr>
        <w:t>Paydaş Katılımı</w:t>
      </w:r>
      <w:bookmarkEnd w:id="67"/>
    </w:p>
    <w:p w14:paraId="78E5585D" w14:textId="515B1989" w:rsidR="00C77572" w:rsidRPr="00E65686" w:rsidRDefault="00C77572" w:rsidP="000E72EA">
      <w:pPr>
        <w:pStyle w:val="BodyText"/>
        <w:jc w:val="both"/>
        <w:rPr>
          <w:lang w:val="tr-TR"/>
        </w:rPr>
      </w:pPr>
      <w:r w:rsidRPr="00E65686">
        <w:rPr>
          <w:lang w:val="tr-TR"/>
        </w:rPr>
        <w:t>Proje kapsamında yatırım hakkında bilgi vermek ve Proje ile ilgili görüş ve önerileri almak amacıyla,</w:t>
      </w:r>
      <w:r w:rsidR="004C7C65" w:rsidRPr="00E65686">
        <w:rPr>
          <w:lang w:val="tr-TR"/>
        </w:rPr>
        <w:t xml:space="preserve"> 7 Mart 2023 tarihinde Muğla'nın Ula ilçesinde bir Halk Katılım Toplantısı düzenlenmiştir. Toplantı sırasında katılımcılar, Proje'nin etki alanı içindeki olası sonuçlar ve olası zararlar ile ilgili çeşitli endişelerini dile getirmişlerdir. Ortaya konulan başlıca konular arasında </w:t>
      </w:r>
      <w:r w:rsidR="001F2491" w:rsidRPr="00E65686">
        <w:rPr>
          <w:lang w:val="tr-TR"/>
        </w:rPr>
        <w:t xml:space="preserve">Kavakçalı </w:t>
      </w:r>
      <w:r w:rsidR="004C7C65" w:rsidRPr="00E65686">
        <w:rPr>
          <w:lang w:val="tr-TR"/>
        </w:rPr>
        <w:t>Mahallesi ve Nannam Deresi üzerinde olası olumsuz etkiler ile Turgut köyünde arıcılık faaliyetleri için açık alanların bulunması konusundaki endişeler yer al</w:t>
      </w:r>
      <w:r w:rsidR="00A60809" w:rsidRPr="00E65686">
        <w:rPr>
          <w:lang w:val="tr-TR"/>
        </w:rPr>
        <w:t>mıştır</w:t>
      </w:r>
      <w:r w:rsidR="004C7C65" w:rsidRPr="00E65686">
        <w:rPr>
          <w:lang w:val="tr-TR"/>
        </w:rPr>
        <w:t>. Katılımcılar ayrıca projenin Turgut köyüne yakınlığı, hassas toprak yapısı ve şiddetli yağış dönemlerinde yol yapımının olası etkilerinden de bahset</w:t>
      </w:r>
      <w:r w:rsidR="00766C5D" w:rsidRPr="00E65686">
        <w:rPr>
          <w:lang w:val="tr-TR"/>
        </w:rPr>
        <w:t>m</w:t>
      </w:r>
      <w:r w:rsidR="004C7C65" w:rsidRPr="00E65686">
        <w:rPr>
          <w:lang w:val="tr-TR"/>
        </w:rPr>
        <w:t>i</w:t>
      </w:r>
      <w:r w:rsidR="00766C5D" w:rsidRPr="00E65686">
        <w:rPr>
          <w:lang w:val="tr-TR"/>
        </w:rPr>
        <w:t>ştir.</w:t>
      </w:r>
      <w:r w:rsidR="004C7C65" w:rsidRPr="00E65686">
        <w:rPr>
          <w:lang w:val="tr-TR"/>
        </w:rPr>
        <w:t xml:space="preserve"> Diğer endişeler arasında inşaat sırasında yaban hayatı, koruma altındaki türler ve arıcılık faaliyetleri üzerindeki olası etkiler, türbin nakliyesinin etkileri, işletme sırasında yakın köyler için faydalar, radyo sinyallerine olası müdahale ve inşaat sırasında sulak alan koşullarının dikkate alınması gerekliliği yer al</w:t>
      </w:r>
      <w:r w:rsidR="00755FDB" w:rsidRPr="00E65686">
        <w:rPr>
          <w:lang w:val="tr-TR"/>
        </w:rPr>
        <w:t>mıştır</w:t>
      </w:r>
      <w:r w:rsidR="004C7C65" w:rsidRPr="00E65686">
        <w:rPr>
          <w:lang w:val="tr-TR"/>
        </w:rPr>
        <w:t>.</w:t>
      </w:r>
    </w:p>
    <w:p w14:paraId="1838065E" w14:textId="06695577" w:rsidR="003925B8" w:rsidRPr="00E65686" w:rsidRDefault="2E7CB35A" w:rsidP="000E72EA">
      <w:pPr>
        <w:pStyle w:val="BodyText"/>
        <w:jc w:val="both"/>
        <w:rPr>
          <w:lang w:val="tr-TR"/>
        </w:rPr>
      </w:pPr>
      <w:r w:rsidRPr="787C1EAA">
        <w:rPr>
          <w:lang w:val="tr-TR"/>
        </w:rPr>
        <w:t xml:space="preserve">Paydaş Katılımı, paydaşların proje sürecine anlamlı bir şekilde katılımını sağlamak, bilgi paylaşmak, paydaşların sorunlarını anlamak ve sorularına ve endişelerine yanıt vermek için devam eden bir süreçtir. ERM, müşterinin mevcut kamu katılımı uygulamaları ve prosedürlerini, ulusal düzenlemeleri dikkate alarak ve IFC el kitabında "Paydaş Katılımı" (2007) başlığı altında yer alan kılavuzu kullanarak, IFC'nin PS1 ve </w:t>
      </w:r>
      <w:r w:rsidR="32FF8A23" w:rsidRPr="787C1EAA">
        <w:rPr>
          <w:lang w:val="tr-TR"/>
        </w:rPr>
        <w:t>EBR</w:t>
      </w:r>
      <w:r w:rsidRPr="787C1EAA">
        <w:rPr>
          <w:lang w:val="tr-TR"/>
        </w:rPr>
        <w:t xml:space="preserve">D </w:t>
      </w:r>
      <w:r w:rsidR="7A8B0DE5" w:rsidRPr="787C1EAA">
        <w:rPr>
          <w:lang w:val="tr-TR"/>
        </w:rPr>
        <w:t>ÇSG</w:t>
      </w:r>
      <w:r w:rsidRPr="787C1EAA">
        <w:rPr>
          <w:lang w:val="tr-TR"/>
        </w:rPr>
        <w:t>10'a uygun olarak</w:t>
      </w:r>
      <w:r w:rsidR="1285FFAA" w:rsidRPr="787C1EAA">
        <w:rPr>
          <w:lang w:val="tr-TR"/>
        </w:rPr>
        <w:t xml:space="preserve"> 2024 yılında </w:t>
      </w:r>
      <w:r w:rsidRPr="787C1EAA">
        <w:rPr>
          <w:lang w:val="tr-TR"/>
        </w:rPr>
        <w:t xml:space="preserve">bir Ön </w:t>
      </w:r>
      <w:r w:rsidR="670F43AB" w:rsidRPr="787C1EAA">
        <w:rPr>
          <w:lang w:val="tr-TR"/>
        </w:rPr>
        <w:t xml:space="preserve">Paydaş Katılım Planı </w:t>
      </w:r>
      <w:r w:rsidRPr="787C1EAA">
        <w:rPr>
          <w:lang w:val="tr-TR"/>
        </w:rPr>
        <w:t>(</w:t>
      </w:r>
      <w:r w:rsidR="3D11C5A0" w:rsidRPr="787C1EAA">
        <w:rPr>
          <w:lang w:val="tr-TR"/>
        </w:rPr>
        <w:t>PKP</w:t>
      </w:r>
      <w:r w:rsidRPr="787C1EAA">
        <w:rPr>
          <w:lang w:val="tr-TR"/>
        </w:rPr>
        <w:t xml:space="preserve">) hazırlamıştır. </w:t>
      </w:r>
      <w:r w:rsidR="3D11C5A0" w:rsidRPr="787C1EAA">
        <w:rPr>
          <w:lang w:val="tr-TR"/>
        </w:rPr>
        <w:t>PKP</w:t>
      </w:r>
      <w:r w:rsidR="405F421A" w:rsidRPr="787C1EAA">
        <w:rPr>
          <w:lang w:val="tr-TR"/>
        </w:rPr>
        <w:t xml:space="preserve">, kilit paydaşların sistematik olarak tanımlanması ve analiz edilmesi, danışma faaliyetlerinin planlanması ve uygulanması ve savunmasız grupların ihtiyaçlarına göre uyarlanmış katılım önlemlerinin geliştirilmesi için bir çerçeve tanımlamaktadır. </w:t>
      </w:r>
      <w:r w:rsidR="3D11C5A0" w:rsidRPr="787C1EAA">
        <w:rPr>
          <w:lang w:val="tr-TR"/>
        </w:rPr>
        <w:lastRenderedPageBreak/>
        <w:t>PKP</w:t>
      </w:r>
      <w:r w:rsidR="405F421A" w:rsidRPr="787C1EAA">
        <w:rPr>
          <w:lang w:val="tr-TR"/>
        </w:rPr>
        <w:t>, paydaşlarla iletişimin yapılandırılmış, şeffaf ve ulusal mevzuat ve kredi verenlerin gerekliliklerine uygun olmasını sağlamaktadır.</w:t>
      </w:r>
    </w:p>
    <w:p w14:paraId="3D3E7F36" w14:textId="24ABDE77" w:rsidR="003925B8" w:rsidRPr="00E65686" w:rsidRDefault="2793080C" w:rsidP="000E72EA">
      <w:pPr>
        <w:pStyle w:val="BodyText"/>
        <w:jc w:val="both"/>
        <w:rPr>
          <w:lang w:val="tr-TR"/>
        </w:rPr>
      </w:pPr>
      <w:r w:rsidRPr="787C1EAA">
        <w:rPr>
          <w:lang w:val="tr-TR"/>
        </w:rPr>
        <w:t>ÇSED</w:t>
      </w:r>
      <w:r w:rsidR="1EF62799" w:rsidRPr="787C1EAA">
        <w:rPr>
          <w:lang w:val="tr-TR"/>
        </w:rPr>
        <w:t xml:space="preserve"> </w:t>
      </w:r>
      <w:r w:rsidR="0D3B522E" w:rsidRPr="787C1EAA">
        <w:rPr>
          <w:lang w:val="tr-TR"/>
        </w:rPr>
        <w:t xml:space="preserve">sosyal </w:t>
      </w:r>
      <w:r w:rsidR="1EF62799" w:rsidRPr="787C1EAA">
        <w:rPr>
          <w:lang w:val="tr-TR"/>
        </w:rPr>
        <w:t xml:space="preserve">saha çalışmaları 20-23 Mart 2025 tarihlerinde gerçekleştirilmiştir. Bu çalışma sırasında, Projenin etki alanındaki yerleşim yerlerinin muhtarları ve </w:t>
      </w:r>
      <w:r w:rsidR="0D310661" w:rsidRPr="787C1EAA">
        <w:rPr>
          <w:lang w:val="tr-TR"/>
        </w:rPr>
        <w:t>Proje Etkilenen Kişiler (</w:t>
      </w:r>
      <w:r w:rsidR="601E7A25" w:rsidRPr="787C1EAA">
        <w:rPr>
          <w:lang w:val="tr-TR"/>
        </w:rPr>
        <w:t>PEK</w:t>
      </w:r>
      <w:r w:rsidR="0D310661" w:rsidRPr="787C1EAA">
        <w:rPr>
          <w:lang w:val="tr-TR"/>
        </w:rPr>
        <w:t>)</w:t>
      </w:r>
      <w:r w:rsidR="1EF62799" w:rsidRPr="787C1EAA">
        <w:rPr>
          <w:lang w:val="tr-TR"/>
        </w:rPr>
        <w:t xml:space="preserve"> ile toplantılar yapılmıştır. Yerel paydaşlar Projenin mevcut durumu hakkında bilgilendirilmiş ve Projeye ilişkin beklentileri ve endişeleri tartışılmıştır.</w:t>
      </w:r>
    </w:p>
    <w:p w14:paraId="578951FC" w14:textId="44C01FF6" w:rsidR="003D7018" w:rsidRPr="00E65686" w:rsidRDefault="00A300B0" w:rsidP="000E72EA">
      <w:pPr>
        <w:pStyle w:val="BodyText"/>
        <w:jc w:val="both"/>
        <w:rPr>
          <w:lang w:val="tr-TR"/>
        </w:rPr>
      </w:pPr>
      <w:r w:rsidRPr="00E65686">
        <w:rPr>
          <w:lang w:val="tr-TR"/>
        </w:rPr>
        <w:t>PKP</w:t>
      </w:r>
      <w:r w:rsidR="00E856E9" w:rsidRPr="00E65686">
        <w:rPr>
          <w:lang w:val="tr-TR"/>
        </w:rPr>
        <w:t xml:space="preserve"> belgesi, </w:t>
      </w:r>
      <w:r w:rsidR="00B40F66" w:rsidRPr="00E65686">
        <w:rPr>
          <w:lang w:val="tr-TR"/>
        </w:rPr>
        <w:t>ÇSED</w:t>
      </w:r>
      <w:r w:rsidR="00E856E9" w:rsidRPr="00E65686">
        <w:rPr>
          <w:lang w:val="tr-TR"/>
        </w:rPr>
        <w:t xml:space="preserve"> sürecinin bulguları ve 2025 yılında yapılan paydaş istişareleri temelinde, kredi verenin gerekliliklerine uyum sağlamak ve </w:t>
      </w:r>
      <w:r w:rsidR="00B40F66" w:rsidRPr="00E65686">
        <w:rPr>
          <w:lang w:val="tr-TR"/>
        </w:rPr>
        <w:t>ÇSED</w:t>
      </w:r>
      <w:r w:rsidR="00E856E9" w:rsidRPr="00E65686">
        <w:rPr>
          <w:lang w:val="tr-TR"/>
        </w:rPr>
        <w:t xml:space="preserve"> belgesinin uygulanmasını desteklemek amacıyla revize edilmiştir. Revize edilen </w:t>
      </w:r>
      <w:r w:rsidRPr="00E65686">
        <w:rPr>
          <w:lang w:val="tr-TR"/>
        </w:rPr>
        <w:t>PKP</w:t>
      </w:r>
      <w:r w:rsidR="00E856E9" w:rsidRPr="00E65686">
        <w:rPr>
          <w:lang w:val="tr-TR"/>
        </w:rPr>
        <w:t xml:space="preserve">, yerel topluluk ve bu kilit paydaşlarla istişareye açılacaktır. İstişare sonuçları ve paydaşların geri bildirimleri temelinde, revize edilen </w:t>
      </w:r>
      <w:r w:rsidRPr="00E65686">
        <w:rPr>
          <w:lang w:val="tr-TR"/>
        </w:rPr>
        <w:t>PKP</w:t>
      </w:r>
      <w:r w:rsidR="00E856E9" w:rsidRPr="00E65686">
        <w:rPr>
          <w:lang w:val="tr-TR"/>
        </w:rPr>
        <w:t>, uygulama için Proje web sitesinde yayınlanacaktır.</w:t>
      </w:r>
    </w:p>
    <w:p w14:paraId="28459D24" w14:textId="16A53D4A" w:rsidR="00F82505" w:rsidRPr="00E65686" w:rsidRDefault="3D11C5A0" w:rsidP="00AB6463">
      <w:pPr>
        <w:pStyle w:val="BodyText"/>
        <w:jc w:val="both"/>
        <w:rPr>
          <w:lang w:val="tr-TR"/>
        </w:rPr>
      </w:pPr>
      <w:r w:rsidRPr="787C1EAA">
        <w:rPr>
          <w:lang w:val="tr-TR"/>
        </w:rPr>
        <w:t>PKP</w:t>
      </w:r>
      <w:r w:rsidR="03F8FA31" w:rsidRPr="787C1EAA">
        <w:rPr>
          <w:lang w:val="tr-TR"/>
        </w:rPr>
        <w:t xml:space="preserve">'ye ek olarak, şeffaflığı sağlamak ve bilgilendirilmiş paydaş katılımını kolaylaştırmak için, </w:t>
      </w:r>
      <w:r w:rsidR="44BD7094" w:rsidRPr="787C1EAA">
        <w:rPr>
          <w:lang w:val="tr-TR"/>
        </w:rPr>
        <w:t>Arazi Edinimi Kılavuzu  ve Biyoçeşitlilik Yönetim Planı (</w:t>
      </w:r>
      <w:r w:rsidR="54D2BADA" w:rsidRPr="787C1EAA">
        <w:rPr>
          <w:lang w:val="tr-TR"/>
        </w:rPr>
        <w:t>BYP</w:t>
      </w:r>
      <w:r w:rsidR="44BD7094" w:rsidRPr="787C1EAA">
        <w:rPr>
          <w:lang w:val="tr-TR"/>
        </w:rPr>
        <w:t xml:space="preserve">) gibi </w:t>
      </w:r>
      <w:r w:rsidR="03F8FA31" w:rsidRPr="787C1EAA">
        <w:rPr>
          <w:lang w:val="tr-TR"/>
        </w:rPr>
        <w:t xml:space="preserve">diğer önemli Proje belgeleri de </w:t>
      </w:r>
      <w:r w:rsidR="06B18B63" w:rsidRPr="787C1EAA">
        <w:rPr>
          <w:lang w:val="tr-TR"/>
        </w:rPr>
        <w:t>kamuyla paylaşılacaktır</w:t>
      </w:r>
      <w:r w:rsidR="03F8FA31" w:rsidRPr="787C1EAA">
        <w:rPr>
          <w:lang w:val="tr-TR"/>
        </w:rPr>
        <w:t xml:space="preserve">. Bu belgeler, Projenin çevresel </w:t>
      </w:r>
      <w:r w:rsidR="6255EDF8" w:rsidRPr="787C1EAA">
        <w:rPr>
          <w:lang w:val="tr-TR"/>
        </w:rPr>
        <w:t xml:space="preserve">ve sosyal yönleri </w:t>
      </w:r>
      <w:r w:rsidR="03F8FA31" w:rsidRPr="787C1EAA">
        <w:rPr>
          <w:lang w:val="tr-TR"/>
        </w:rPr>
        <w:t>hakkında temel bilgiler sağlar ve etkili danışma ve iletişim süreçlerini destekle</w:t>
      </w:r>
      <w:r w:rsidR="3B78A5C9" w:rsidRPr="787C1EAA">
        <w:rPr>
          <w:lang w:val="tr-TR"/>
        </w:rPr>
        <w:t>mektedir</w:t>
      </w:r>
      <w:r w:rsidR="03F8FA31" w:rsidRPr="787C1EAA">
        <w:rPr>
          <w:lang w:val="tr-TR"/>
        </w:rPr>
        <w:t xml:space="preserve">. </w:t>
      </w:r>
      <w:r w:rsidR="01815BD0" w:rsidRPr="787C1EAA">
        <w:rPr>
          <w:lang w:val="tr-TR"/>
        </w:rPr>
        <w:t>Bu süreçte paydaşlarla istişare edilecek ve Proje ile ilgili görüş, endişe ve önerilerini ifade etme fırsatı bulacaklardır.</w:t>
      </w:r>
    </w:p>
    <w:p w14:paraId="63DF9684" w14:textId="64ECEF9F" w:rsidR="004F75F5" w:rsidRPr="00E65686" w:rsidRDefault="00AE0B66" w:rsidP="00C707F7">
      <w:pPr>
        <w:pStyle w:val="BodyText"/>
        <w:jc w:val="both"/>
        <w:rPr>
          <w:lang w:val="tr-TR"/>
        </w:rPr>
      </w:pPr>
      <w:r w:rsidRPr="00E65686">
        <w:rPr>
          <w:lang w:val="tr-TR"/>
        </w:rPr>
        <w:t>Enerjisa</w:t>
      </w:r>
      <w:r w:rsidR="004F75F5" w:rsidRPr="00E65686">
        <w:rPr>
          <w:lang w:val="tr-TR"/>
        </w:rPr>
        <w:t>, etkilenen topluluklara ve diğer paydaşlara şeffaf ve zamanında bilgi sağlayacaktır. İletişim yöntemleri, Proje aşamasına, ele alınan konuya ve paydaş türüne göre değişiklik gösterecektir. Bu yöntemler arasında aşağıdakiler yer almaktadır, ancak bunlarla sınırlı değildir:</w:t>
      </w:r>
    </w:p>
    <w:p w14:paraId="139E2E68" w14:textId="77777777" w:rsidR="004F75F5" w:rsidRPr="00E65686" w:rsidRDefault="004F75F5" w:rsidP="00D276B0">
      <w:pPr>
        <w:pStyle w:val="Bullet"/>
        <w:numPr>
          <w:ilvl w:val="0"/>
          <w:numId w:val="28"/>
        </w:numPr>
        <w:rPr>
          <w:lang w:val="tr-TR"/>
        </w:rPr>
      </w:pPr>
      <w:r w:rsidRPr="00E65686">
        <w:rPr>
          <w:lang w:val="tr-TR"/>
        </w:rPr>
        <w:t xml:space="preserve">Halka açık duruşmalar veya toplantılar </w:t>
      </w:r>
    </w:p>
    <w:p w14:paraId="36670733" w14:textId="77777777" w:rsidR="004F75F5" w:rsidRPr="00E65686" w:rsidRDefault="004F75F5" w:rsidP="00D276B0">
      <w:pPr>
        <w:pStyle w:val="Bullet"/>
        <w:numPr>
          <w:ilvl w:val="0"/>
          <w:numId w:val="28"/>
        </w:numPr>
        <w:rPr>
          <w:lang w:val="tr-TR"/>
        </w:rPr>
      </w:pPr>
      <w:r w:rsidRPr="00E65686">
        <w:rPr>
          <w:lang w:val="tr-TR"/>
        </w:rPr>
        <w:t xml:space="preserve">Çalıştaylar ve seminerler </w:t>
      </w:r>
    </w:p>
    <w:p w14:paraId="298C0AF1" w14:textId="77777777" w:rsidR="004F75F5" w:rsidRPr="00E65686" w:rsidRDefault="004F75F5" w:rsidP="00D276B0">
      <w:pPr>
        <w:pStyle w:val="Bullet"/>
        <w:numPr>
          <w:ilvl w:val="0"/>
          <w:numId w:val="28"/>
        </w:numPr>
        <w:rPr>
          <w:lang w:val="tr-TR"/>
        </w:rPr>
      </w:pPr>
      <w:r w:rsidRPr="00E65686">
        <w:rPr>
          <w:lang w:val="tr-TR"/>
        </w:rPr>
        <w:t xml:space="preserve">Önemli bilgi kaynaklarıyla istişareler </w:t>
      </w:r>
    </w:p>
    <w:p w14:paraId="7C8C8A1A" w14:textId="39905FAF" w:rsidR="004F75F5" w:rsidRPr="00E65686" w:rsidRDefault="004F75F5" w:rsidP="00D276B0">
      <w:pPr>
        <w:pStyle w:val="Bullet"/>
        <w:numPr>
          <w:ilvl w:val="0"/>
          <w:numId w:val="28"/>
        </w:numPr>
        <w:rPr>
          <w:lang w:val="tr-TR"/>
        </w:rPr>
      </w:pPr>
      <w:r w:rsidRPr="00E65686">
        <w:rPr>
          <w:lang w:val="tr-TR"/>
        </w:rPr>
        <w:t xml:space="preserve">Odak grupları </w:t>
      </w:r>
      <w:r w:rsidR="00386F37" w:rsidRPr="00E65686">
        <w:rPr>
          <w:lang w:val="tr-TR"/>
        </w:rPr>
        <w:t>(sadece kadınların katıldığı Odak Grup Tartışmaları dahil)</w:t>
      </w:r>
    </w:p>
    <w:p w14:paraId="369AFD62" w14:textId="77777777" w:rsidR="004F75F5" w:rsidRPr="00E65686" w:rsidRDefault="004F75F5" w:rsidP="00D276B0">
      <w:pPr>
        <w:pStyle w:val="Bullet"/>
        <w:numPr>
          <w:ilvl w:val="0"/>
          <w:numId w:val="28"/>
        </w:numPr>
        <w:rPr>
          <w:lang w:val="tr-TR"/>
        </w:rPr>
      </w:pPr>
      <w:r w:rsidRPr="00E65686">
        <w:rPr>
          <w:lang w:val="tr-TR"/>
        </w:rPr>
        <w:t xml:space="preserve">Yuvarlak masa toplantıları </w:t>
      </w:r>
    </w:p>
    <w:p w14:paraId="72F76ED7" w14:textId="77777777" w:rsidR="004F75F5" w:rsidRPr="00E65686" w:rsidRDefault="004F75F5" w:rsidP="00D276B0">
      <w:pPr>
        <w:pStyle w:val="Bullet"/>
        <w:numPr>
          <w:ilvl w:val="0"/>
          <w:numId w:val="28"/>
        </w:numPr>
        <w:rPr>
          <w:lang w:val="tr-TR"/>
        </w:rPr>
      </w:pPr>
      <w:r w:rsidRPr="00E65686">
        <w:rPr>
          <w:lang w:val="tr-TR"/>
        </w:rPr>
        <w:t xml:space="preserve">Anket veya nüfus sayımı çalışmaları kapsamında yapılan tartışmalar </w:t>
      </w:r>
    </w:p>
    <w:p w14:paraId="196430EF" w14:textId="77777777" w:rsidR="004F75F5" w:rsidRPr="00E65686" w:rsidRDefault="004F75F5" w:rsidP="00D276B0">
      <w:pPr>
        <w:pStyle w:val="Bullet"/>
        <w:numPr>
          <w:ilvl w:val="0"/>
          <w:numId w:val="28"/>
        </w:numPr>
        <w:rPr>
          <w:lang w:val="tr-TR"/>
        </w:rPr>
      </w:pPr>
      <w:r w:rsidRPr="00E65686">
        <w:rPr>
          <w:lang w:val="tr-TR"/>
        </w:rPr>
        <w:t xml:space="preserve">Elektronik medya kullanılarak yapılan danışmalar </w:t>
      </w:r>
    </w:p>
    <w:p w14:paraId="33B5F9FF" w14:textId="77777777" w:rsidR="004F75F5" w:rsidRPr="00E65686" w:rsidRDefault="004F75F5" w:rsidP="00D276B0">
      <w:pPr>
        <w:pStyle w:val="Bullet"/>
        <w:numPr>
          <w:ilvl w:val="0"/>
          <w:numId w:val="28"/>
        </w:numPr>
        <w:rPr>
          <w:lang w:val="tr-TR"/>
        </w:rPr>
      </w:pPr>
      <w:r w:rsidRPr="00E65686">
        <w:rPr>
          <w:lang w:val="tr-TR"/>
        </w:rPr>
        <w:t xml:space="preserve">Farkındalık kampanyaları ve sosyal yardım </w:t>
      </w:r>
    </w:p>
    <w:p w14:paraId="0749184B" w14:textId="34ABC509" w:rsidR="00AB6463" w:rsidRPr="00E65686" w:rsidRDefault="004F75F5" w:rsidP="00E96C79">
      <w:pPr>
        <w:pStyle w:val="Bullet"/>
        <w:numPr>
          <w:ilvl w:val="0"/>
          <w:numId w:val="28"/>
        </w:numPr>
        <w:rPr>
          <w:lang w:val="tr-TR"/>
        </w:rPr>
      </w:pPr>
      <w:r w:rsidRPr="00E65686">
        <w:rPr>
          <w:lang w:val="tr-TR"/>
        </w:rPr>
        <w:t xml:space="preserve">İç/dış şikayet mekanizması </w:t>
      </w:r>
    </w:p>
    <w:p w14:paraId="713A2750" w14:textId="29FC095D" w:rsidR="004F75F5" w:rsidRPr="00E65686" w:rsidRDefault="004F75F5" w:rsidP="00AB6463">
      <w:pPr>
        <w:pStyle w:val="BodyText"/>
        <w:jc w:val="both"/>
        <w:rPr>
          <w:lang w:val="tr-TR"/>
        </w:rPr>
      </w:pPr>
      <w:r w:rsidRPr="00E65686">
        <w:rPr>
          <w:lang w:val="tr-TR"/>
        </w:rPr>
        <w:t xml:space="preserve">Bu yöntemler inşaat ve işletme dönemleri boyunca devam edecektir. Gaia </w:t>
      </w:r>
      <w:r w:rsidR="00FA6FA3" w:rsidRPr="00E65686">
        <w:rPr>
          <w:lang w:val="tr-TR"/>
        </w:rPr>
        <w:t>RES</w:t>
      </w:r>
      <w:r w:rsidRPr="00E65686">
        <w:rPr>
          <w:lang w:val="tr-TR"/>
        </w:rPr>
        <w:t xml:space="preserve"> Projesi'nin inşaat ve işletme yöneticileri, etkilenen yerleşim yerlerinin yerel muhtarlarıyla düzenli diyalog halinde olacaktır.</w:t>
      </w:r>
    </w:p>
    <w:p w14:paraId="0CBC7BEE" w14:textId="40FA98F9" w:rsidR="006A230F" w:rsidRDefault="006A230F" w:rsidP="009C4A9A">
      <w:pPr>
        <w:pStyle w:val="Heading1"/>
        <w:rPr>
          <w:lang w:val="tr-TR"/>
        </w:rPr>
      </w:pPr>
      <w:bookmarkStart w:id="68" w:name="_Toc213092835"/>
      <w:r>
        <w:rPr>
          <w:lang w:val="tr-TR"/>
        </w:rPr>
        <w:t>ÇS</w:t>
      </w:r>
      <w:r w:rsidR="000E60A0">
        <w:rPr>
          <w:lang w:val="tr-TR"/>
        </w:rPr>
        <w:t>EP Özeti</w:t>
      </w:r>
      <w:bookmarkEnd w:id="68"/>
    </w:p>
    <w:p w14:paraId="7D71DF3B" w14:textId="6E03034A" w:rsidR="000E60A0" w:rsidRPr="000E60A0" w:rsidRDefault="000E60A0" w:rsidP="000E60A0">
      <w:pPr>
        <w:pStyle w:val="BodyText"/>
        <w:jc w:val="both"/>
        <w:rPr>
          <w:lang w:val="tr-TR"/>
        </w:rPr>
      </w:pPr>
      <w:r w:rsidRPr="000E60A0">
        <w:rPr>
          <w:lang w:val="tr-TR"/>
        </w:rPr>
        <w:t>EBRD finansman çerçevesi kapsamında yürütülen çevresel ve sosyal durum tespiti (due diligence) sürecinin bir parçası olarak, Enerjisa Üretim ile EBRD arasında kapsamlı bir Çevresel ve Sosyal Eylem Planı (</w:t>
      </w:r>
      <w:r w:rsidR="00962867">
        <w:rPr>
          <w:lang w:val="tr-TR"/>
        </w:rPr>
        <w:t>ÇSYP</w:t>
      </w:r>
      <w:r w:rsidRPr="000E60A0">
        <w:rPr>
          <w:lang w:val="tr-TR"/>
        </w:rPr>
        <w:t xml:space="preserve">) geliştirilmiştir. </w:t>
      </w:r>
      <w:r w:rsidR="00962867">
        <w:rPr>
          <w:lang w:val="tr-TR"/>
        </w:rPr>
        <w:t>ÇSYP</w:t>
      </w:r>
      <w:r w:rsidRPr="000E60A0">
        <w:rPr>
          <w:lang w:val="tr-TR"/>
        </w:rPr>
        <w:t>, Enerjisa Üretim’in çevresel ve sosyal yönetim sistemlerini güçlendirmeye, EBRD’nin Çevresel ve Sosyal Gereklilikleri (</w:t>
      </w:r>
      <w:r w:rsidR="00962867">
        <w:rPr>
          <w:lang w:val="tr-TR"/>
        </w:rPr>
        <w:t>ÇSG</w:t>
      </w:r>
      <w:r w:rsidRPr="000E60A0">
        <w:rPr>
          <w:lang w:val="tr-TR"/>
        </w:rPr>
        <w:t xml:space="preserve">) ile uyumu sağlamaya ve Enerjisa Üretim’in kurumsal ve proje düzeyindeki genel çevresel ve sosyal performansını </w:t>
      </w:r>
      <w:r w:rsidR="00962867">
        <w:rPr>
          <w:lang w:val="tr-TR"/>
        </w:rPr>
        <w:t>geliştirmeye</w:t>
      </w:r>
      <w:r w:rsidRPr="000E60A0">
        <w:rPr>
          <w:lang w:val="tr-TR"/>
        </w:rPr>
        <w:t xml:space="preserve"> yönelik hedefli </w:t>
      </w:r>
      <w:r w:rsidR="00962867">
        <w:rPr>
          <w:lang w:val="tr-TR"/>
        </w:rPr>
        <w:t>eylemleri</w:t>
      </w:r>
      <w:r w:rsidRPr="000E60A0">
        <w:rPr>
          <w:lang w:val="tr-TR"/>
        </w:rPr>
        <w:t xml:space="preserve"> içermektedir. Aşağıdaki başlıklar, bu çerçevede üzerinde mutabık kalınan temel taahhütleri ve ilerleme alanlarını özetlemektedir.</w:t>
      </w:r>
    </w:p>
    <w:p w14:paraId="148DCA28" w14:textId="77777777" w:rsidR="000E60A0" w:rsidRPr="000E60A0" w:rsidRDefault="000E60A0" w:rsidP="00352CEB">
      <w:pPr>
        <w:pStyle w:val="BodyText"/>
        <w:jc w:val="both"/>
        <w:rPr>
          <w:b/>
          <w:bCs/>
          <w:lang w:val="tr-TR"/>
        </w:rPr>
      </w:pPr>
      <w:r w:rsidRPr="000E60A0">
        <w:rPr>
          <w:b/>
          <w:bCs/>
          <w:lang w:val="tr-TR"/>
        </w:rPr>
        <w:t>ÇS Yönetimi ve Sistemler</w:t>
      </w:r>
    </w:p>
    <w:p w14:paraId="1E910D6A" w14:textId="6C854553" w:rsidR="000E60A0" w:rsidRPr="000E60A0" w:rsidRDefault="000E60A0" w:rsidP="0027773D">
      <w:pPr>
        <w:pStyle w:val="Bullet"/>
        <w:numPr>
          <w:ilvl w:val="0"/>
          <w:numId w:val="28"/>
        </w:numPr>
        <w:rPr>
          <w:lang w:val="tr-TR"/>
        </w:rPr>
      </w:pPr>
      <w:r w:rsidRPr="000E60A0">
        <w:rPr>
          <w:lang w:val="tr-TR"/>
        </w:rPr>
        <w:lastRenderedPageBreak/>
        <w:t xml:space="preserve">İnşaat ve işletme dönemleri için; roller, sorumluluklar, yüklenici denetimi, eğitim ve izleme bileşenlerini içeren bir </w:t>
      </w:r>
      <w:r w:rsidR="002F50C6">
        <w:rPr>
          <w:lang w:val="tr-TR"/>
        </w:rPr>
        <w:t xml:space="preserve">Çerçeve </w:t>
      </w:r>
      <w:r w:rsidRPr="000E60A0">
        <w:rPr>
          <w:lang w:val="tr-TR"/>
        </w:rPr>
        <w:t>ÇYSMP (</w:t>
      </w:r>
      <w:r w:rsidR="002F50C6">
        <w:rPr>
          <w:lang w:val="tr-TR"/>
        </w:rPr>
        <w:t>ÇSYP</w:t>
      </w:r>
      <w:r w:rsidRPr="000E60A0">
        <w:rPr>
          <w:lang w:val="tr-TR"/>
        </w:rPr>
        <w:t>) geliştirilmesi</w:t>
      </w:r>
    </w:p>
    <w:p w14:paraId="3DBC6DC8" w14:textId="66769B9F" w:rsidR="000E60A0" w:rsidRPr="000E60A0" w:rsidRDefault="000E60A0" w:rsidP="0027773D">
      <w:pPr>
        <w:pStyle w:val="Bullet"/>
        <w:numPr>
          <w:ilvl w:val="0"/>
          <w:numId w:val="28"/>
        </w:numPr>
        <w:rPr>
          <w:lang w:val="tr-TR"/>
        </w:rPr>
      </w:pPr>
      <w:r w:rsidRPr="000E60A0">
        <w:rPr>
          <w:lang w:val="tr-TR"/>
        </w:rPr>
        <w:t xml:space="preserve">Bir </w:t>
      </w:r>
      <w:r w:rsidR="002F50C6">
        <w:rPr>
          <w:lang w:val="tr-TR"/>
        </w:rPr>
        <w:t>Devreden Çıkarma</w:t>
      </w:r>
      <w:r w:rsidRPr="000E60A0">
        <w:rPr>
          <w:lang w:val="tr-TR"/>
        </w:rPr>
        <w:t xml:space="preserve"> (Decommissioning) Stratejisinin hazırlanması</w:t>
      </w:r>
    </w:p>
    <w:p w14:paraId="00CC5612" w14:textId="05883298" w:rsidR="000E60A0" w:rsidRPr="000E60A0" w:rsidRDefault="000E60A0" w:rsidP="0027773D">
      <w:pPr>
        <w:pStyle w:val="Bullet"/>
        <w:numPr>
          <w:ilvl w:val="0"/>
          <w:numId w:val="28"/>
        </w:numPr>
        <w:rPr>
          <w:lang w:val="tr-TR"/>
        </w:rPr>
      </w:pPr>
      <w:r w:rsidRPr="000E60A0">
        <w:rPr>
          <w:lang w:val="tr-TR"/>
        </w:rPr>
        <w:t xml:space="preserve">Tüm </w:t>
      </w:r>
      <w:r w:rsidR="002F50C6">
        <w:rPr>
          <w:lang w:val="tr-TR"/>
        </w:rPr>
        <w:t>ÇSYP</w:t>
      </w:r>
      <w:r w:rsidRPr="000E60A0">
        <w:rPr>
          <w:lang w:val="tr-TR"/>
        </w:rPr>
        <w:t>/ÇSYS dokümanlarının tamamlanarak yüklenicilere resmî olarak iletilmesi</w:t>
      </w:r>
    </w:p>
    <w:p w14:paraId="3A0E9DCC" w14:textId="0FEDFF37" w:rsidR="000E60A0" w:rsidRPr="000E60A0" w:rsidRDefault="000E60A0" w:rsidP="0027773D">
      <w:pPr>
        <w:pStyle w:val="Bullet"/>
        <w:numPr>
          <w:ilvl w:val="0"/>
          <w:numId w:val="28"/>
        </w:numPr>
        <w:rPr>
          <w:lang w:val="tr-TR"/>
        </w:rPr>
      </w:pPr>
      <w:r w:rsidRPr="000E60A0">
        <w:rPr>
          <w:lang w:val="tr-TR"/>
        </w:rPr>
        <w:t>Gerekli olduğunda Gürültü ve Titreşim, Tehlikeli Maddeler, Kaynak Verimliliği, Atık ve Atıksu, Hava Kalitesi, Acil Durum Müdahalesi, İSG, Toplum Sağlığı ve Güvenliği</w:t>
      </w:r>
      <w:r w:rsidR="002F50C6">
        <w:rPr>
          <w:lang w:val="tr-TR"/>
        </w:rPr>
        <w:t xml:space="preserve"> </w:t>
      </w:r>
      <w:r w:rsidRPr="000E60A0">
        <w:rPr>
          <w:lang w:val="tr-TR"/>
        </w:rPr>
        <w:t>ve Acil Durum Müdahale planlarının güncellenmesi/düzenlenmesi</w:t>
      </w:r>
    </w:p>
    <w:p w14:paraId="5DC869DC" w14:textId="0A2D9736" w:rsidR="000E60A0" w:rsidRPr="000E60A0" w:rsidRDefault="000E60A0" w:rsidP="0027773D">
      <w:pPr>
        <w:pStyle w:val="Bullet"/>
        <w:numPr>
          <w:ilvl w:val="0"/>
          <w:numId w:val="28"/>
        </w:numPr>
        <w:rPr>
          <w:lang w:val="tr-TR"/>
        </w:rPr>
      </w:pPr>
      <w:r w:rsidRPr="000E60A0">
        <w:rPr>
          <w:lang w:val="tr-TR"/>
        </w:rPr>
        <w:t xml:space="preserve">Trafik, Çalışma/İK ve İşgücü Yönetimi (konaklama kampı yönetimi dâhil), Güvenlik, Sediment ve Erozyon Kontrolü ve uygulanabilir ise Patlatma için ek inşaat </w:t>
      </w:r>
      <w:r w:rsidR="002F50C6">
        <w:rPr>
          <w:lang w:val="tr-TR"/>
        </w:rPr>
        <w:t xml:space="preserve">yönetim </w:t>
      </w:r>
      <w:r w:rsidRPr="000E60A0">
        <w:rPr>
          <w:lang w:val="tr-TR"/>
        </w:rPr>
        <w:t xml:space="preserve">planlarının </w:t>
      </w:r>
      <w:r w:rsidR="002F50C6">
        <w:rPr>
          <w:lang w:val="tr-TR"/>
        </w:rPr>
        <w:t>hazırlanması</w:t>
      </w:r>
    </w:p>
    <w:p w14:paraId="6C91FE8D" w14:textId="29753C49" w:rsidR="000E60A0" w:rsidRPr="000E60A0" w:rsidRDefault="000E60A0" w:rsidP="0027773D">
      <w:pPr>
        <w:pStyle w:val="Bullet"/>
        <w:numPr>
          <w:ilvl w:val="0"/>
          <w:numId w:val="28"/>
        </w:numPr>
        <w:rPr>
          <w:lang w:val="tr-TR"/>
        </w:rPr>
      </w:pPr>
      <w:r w:rsidRPr="000E60A0">
        <w:rPr>
          <w:lang w:val="tr-TR"/>
        </w:rPr>
        <w:t xml:space="preserve">İşletme dönemi için; Gürültü, Paydaş Katılımı ve Şikâyet Mekanizması, İSG, </w:t>
      </w:r>
      <w:r w:rsidR="001F3A0E">
        <w:rPr>
          <w:lang w:val="tr-TR"/>
        </w:rPr>
        <w:t>Toplum Sağlığı ve Güvenliği</w:t>
      </w:r>
      <w:r w:rsidRPr="000E60A0">
        <w:rPr>
          <w:lang w:val="tr-TR"/>
        </w:rPr>
        <w:t xml:space="preserve">, Değişiklik Yönetimi, Acil Duruma Hazırlık ve Müdahale (döküntü/sızıntı müdahalesi dâhil) ve Güvenlik </w:t>
      </w:r>
      <w:r w:rsidR="001F3A0E">
        <w:rPr>
          <w:lang w:val="tr-TR"/>
        </w:rPr>
        <w:t xml:space="preserve">yönetim </w:t>
      </w:r>
      <w:r w:rsidRPr="000E60A0">
        <w:rPr>
          <w:lang w:val="tr-TR"/>
        </w:rPr>
        <w:t xml:space="preserve">planlarının </w:t>
      </w:r>
      <w:r w:rsidR="001F3A0E">
        <w:rPr>
          <w:lang w:val="tr-TR"/>
        </w:rPr>
        <w:t>hazırlanması</w:t>
      </w:r>
    </w:p>
    <w:p w14:paraId="37DF5B10" w14:textId="77777777" w:rsidR="000E60A0" w:rsidRPr="000E60A0" w:rsidRDefault="000E60A0" w:rsidP="00352CEB">
      <w:pPr>
        <w:pStyle w:val="BodyText"/>
        <w:jc w:val="both"/>
        <w:rPr>
          <w:b/>
          <w:bCs/>
          <w:lang w:val="tr-TR"/>
        </w:rPr>
      </w:pPr>
      <w:r w:rsidRPr="000E60A0">
        <w:rPr>
          <w:b/>
          <w:bCs/>
          <w:lang w:val="tr-TR"/>
        </w:rPr>
        <w:t>Çevresel ve Sosyal Değerlendirmeler</w:t>
      </w:r>
    </w:p>
    <w:p w14:paraId="0EB547C3" w14:textId="440CE692" w:rsidR="000E60A0" w:rsidRPr="000E60A0" w:rsidRDefault="001F3A0E" w:rsidP="0027773D">
      <w:pPr>
        <w:pStyle w:val="Bullet"/>
        <w:numPr>
          <w:ilvl w:val="0"/>
          <w:numId w:val="28"/>
        </w:numPr>
        <w:rPr>
          <w:lang w:val="tr-TR"/>
        </w:rPr>
      </w:pPr>
      <w:r>
        <w:rPr>
          <w:lang w:val="tr-TR"/>
        </w:rPr>
        <w:t xml:space="preserve">ENH </w:t>
      </w:r>
      <w:r w:rsidR="000E60A0" w:rsidRPr="000E60A0">
        <w:rPr>
          <w:lang w:val="tr-TR"/>
        </w:rPr>
        <w:t>etkileri</w:t>
      </w:r>
      <w:r>
        <w:rPr>
          <w:lang w:val="tr-TR"/>
        </w:rPr>
        <w:t xml:space="preserve"> kapsamında;</w:t>
      </w:r>
      <w:r w:rsidR="000E60A0" w:rsidRPr="000E60A0">
        <w:rPr>
          <w:lang w:val="tr-TR"/>
        </w:rPr>
        <w:t xml:space="preserve"> tehlikeler, peyzaj/görsel etkiler (gölge titremesi dâhil), kaynak kullanımı, atık, hava kalitesi, gürültü, Sera Gazı, iklim riski ve kültürel mirası kapsayan Tamamlayıcı Çevresel ve Sosyal Değerlendirmenin </w:t>
      </w:r>
      <w:r>
        <w:rPr>
          <w:lang w:val="tr-TR"/>
        </w:rPr>
        <w:t>hazırlanması</w:t>
      </w:r>
    </w:p>
    <w:p w14:paraId="5B8EBA3D" w14:textId="203F7C24" w:rsidR="000E60A0" w:rsidRPr="000E60A0" w:rsidRDefault="000E60A0" w:rsidP="0027773D">
      <w:pPr>
        <w:pStyle w:val="Bullet"/>
        <w:numPr>
          <w:ilvl w:val="0"/>
          <w:numId w:val="28"/>
        </w:numPr>
        <w:rPr>
          <w:lang w:val="tr-TR"/>
        </w:rPr>
      </w:pPr>
      <w:r w:rsidRPr="000E60A0">
        <w:rPr>
          <w:lang w:val="tr-TR"/>
        </w:rPr>
        <w:t>Tamamlayıcı Kümülatif Etki Değerlendirmesinin sağlanması</w:t>
      </w:r>
    </w:p>
    <w:p w14:paraId="0D8B8B0F" w14:textId="77777777" w:rsidR="000E60A0" w:rsidRPr="000E60A0" w:rsidRDefault="000E60A0" w:rsidP="00352CEB">
      <w:pPr>
        <w:pStyle w:val="BodyText"/>
        <w:jc w:val="both"/>
        <w:rPr>
          <w:b/>
          <w:bCs/>
          <w:lang w:val="tr-TR"/>
        </w:rPr>
      </w:pPr>
      <w:r w:rsidRPr="000E60A0">
        <w:rPr>
          <w:b/>
          <w:bCs/>
          <w:lang w:val="tr-TR"/>
        </w:rPr>
        <w:t>İzinler ve Uyum</w:t>
      </w:r>
    </w:p>
    <w:p w14:paraId="3D626A35" w14:textId="45DB9629" w:rsidR="000E60A0" w:rsidRPr="000E60A0" w:rsidRDefault="000E60A0" w:rsidP="0027773D">
      <w:pPr>
        <w:pStyle w:val="Bullet"/>
        <w:numPr>
          <w:ilvl w:val="0"/>
          <w:numId w:val="28"/>
        </w:numPr>
        <w:rPr>
          <w:lang w:val="tr-TR"/>
        </w:rPr>
      </w:pPr>
      <w:r w:rsidRPr="000E60A0">
        <w:rPr>
          <w:lang w:val="tr-TR"/>
        </w:rPr>
        <w:t>Güncel bir İzin Kayıt</w:t>
      </w:r>
      <w:r w:rsidR="00001188">
        <w:rPr>
          <w:lang w:val="tr-TR"/>
        </w:rPr>
        <w:t xml:space="preserve"> tablosu</w:t>
      </w:r>
      <w:r w:rsidRPr="000E60A0">
        <w:rPr>
          <w:lang w:val="tr-TR"/>
        </w:rPr>
        <w:t xml:space="preserve"> oluşturulması</w:t>
      </w:r>
    </w:p>
    <w:p w14:paraId="03915018" w14:textId="1EEEE366" w:rsidR="000E60A0" w:rsidRPr="000E60A0" w:rsidRDefault="000E60A0" w:rsidP="0027773D">
      <w:pPr>
        <w:pStyle w:val="Bullet"/>
        <w:numPr>
          <w:ilvl w:val="0"/>
          <w:numId w:val="28"/>
        </w:numPr>
        <w:rPr>
          <w:lang w:val="tr-TR"/>
        </w:rPr>
      </w:pPr>
      <w:r w:rsidRPr="000E60A0">
        <w:rPr>
          <w:lang w:val="tr-TR"/>
        </w:rPr>
        <w:t xml:space="preserve">Patlatma, su temini, </w:t>
      </w:r>
      <w:r w:rsidR="00001188">
        <w:rPr>
          <w:lang w:val="tr-TR"/>
        </w:rPr>
        <w:t>enerji</w:t>
      </w:r>
      <w:r w:rsidRPr="000E60A0">
        <w:rPr>
          <w:lang w:val="tr-TR"/>
        </w:rPr>
        <w:t xml:space="preserve"> bağlantısı, arazi izinleri vb. için gerekli onayların zamanında alınmasının sağlanması</w:t>
      </w:r>
    </w:p>
    <w:p w14:paraId="78BA5E37" w14:textId="77777777" w:rsidR="000E60A0" w:rsidRPr="000E60A0" w:rsidRDefault="000E60A0" w:rsidP="0027773D">
      <w:pPr>
        <w:pStyle w:val="Bullet"/>
        <w:numPr>
          <w:ilvl w:val="0"/>
          <w:numId w:val="28"/>
        </w:numPr>
        <w:rPr>
          <w:lang w:val="tr-TR"/>
        </w:rPr>
      </w:pPr>
      <w:r w:rsidRPr="000E60A0">
        <w:rPr>
          <w:lang w:val="tr-TR"/>
        </w:rPr>
        <w:t>Mera parsellerine etkilerin, inşaat öncesi izinlerin ve kamulaştırma uyumunun teyit edilmesi</w:t>
      </w:r>
    </w:p>
    <w:p w14:paraId="20BD5859" w14:textId="779567E0" w:rsidR="000E60A0" w:rsidRPr="000E60A0" w:rsidRDefault="0078170A" w:rsidP="00352CEB">
      <w:pPr>
        <w:pStyle w:val="BodyText"/>
        <w:jc w:val="both"/>
        <w:rPr>
          <w:b/>
          <w:bCs/>
          <w:lang w:val="tr-TR"/>
        </w:rPr>
      </w:pPr>
      <w:r>
        <w:rPr>
          <w:b/>
          <w:bCs/>
          <w:lang w:val="tr-TR"/>
        </w:rPr>
        <w:t>Çalışma</w:t>
      </w:r>
      <w:r w:rsidR="000E60A0" w:rsidRPr="000E60A0">
        <w:rPr>
          <w:b/>
          <w:bCs/>
          <w:lang w:val="tr-TR"/>
        </w:rPr>
        <w:t>, İnsan Hakları ve Tedarik Zinciri</w:t>
      </w:r>
    </w:p>
    <w:p w14:paraId="1AF30542" w14:textId="77777777" w:rsidR="000E60A0" w:rsidRPr="000E60A0" w:rsidRDefault="000E60A0" w:rsidP="0027773D">
      <w:pPr>
        <w:pStyle w:val="Bullet"/>
        <w:numPr>
          <w:ilvl w:val="0"/>
          <w:numId w:val="28"/>
        </w:numPr>
        <w:rPr>
          <w:lang w:val="tr-TR"/>
        </w:rPr>
      </w:pPr>
      <w:r w:rsidRPr="000E60A0">
        <w:rPr>
          <w:lang w:val="tr-TR"/>
        </w:rPr>
        <w:t>İnsan Hakları Değerlendirmesi/Taramasının (tedarik zinciri riskleri dâhil) tamamlanarak paylaşılması</w:t>
      </w:r>
    </w:p>
    <w:p w14:paraId="781D6DEB" w14:textId="3978DC8A" w:rsidR="000E60A0" w:rsidRPr="000E60A0" w:rsidRDefault="000E60A0" w:rsidP="0027773D">
      <w:pPr>
        <w:pStyle w:val="Bullet"/>
        <w:numPr>
          <w:ilvl w:val="0"/>
          <w:numId w:val="28"/>
        </w:numPr>
        <w:rPr>
          <w:lang w:val="tr-TR"/>
        </w:rPr>
      </w:pPr>
      <w:r w:rsidRPr="000E60A0">
        <w:rPr>
          <w:lang w:val="tr-TR"/>
        </w:rPr>
        <w:t>Tedarikçi</w:t>
      </w:r>
      <w:r w:rsidR="00FF2448">
        <w:rPr>
          <w:lang w:val="tr-TR"/>
        </w:rPr>
        <w:t xml:space="preserve">lerde çevresel ve sosyal kapsamda tespit edilen boşluklar </w:t>
      </w:r>
      <w:r w:rsidRPr="000E60A0">
        <w:rPr>
          <w:lang w:val="tr-TR"/>
        </w:rPr>
        <w:t>için gerektiğinde Düzeltici Eylem Planı geliştirilmesi</w:t>
      </w:r>
    </w:p>
    <w:p w14:paraId="1C0ED260" w14:textId="77777777" w:rsidR="000E60A0" w:rsidRPr="000E60A0" w:rsidRDefault="000E60A0" w:rsidP="0027773D">
      <w:pPr>
        <w:pStyle w:val="Bullet"/>
        <w:numPr>
          <w:ilvl w:val="0"/>
          <w:numId w:val="28"/>
        </w:numPr>
        <w:rPr>
          <w:lang w:val="tr-TR"/>
        </w:rPr>
      </w:pPr>
      <w:r w:rsidRPr="000E60A0">
        <w:rPr>
          <w:lang w:val="tr-TR"/>
        </w:rPr>
        <w:t>Fazla mesai ve yorgunluk yönetimi dâhil olmak üzere İşgücü Denetiminin yapılması</w:t>
      </w:r>
    </w:p>
    <w:p w14:paraId="7FA9660B" w14:textId="77777777" w:rsidR="000E60A0" w:rsidRPr="000E60A0" w:rsidRDefault="000E60A0" w:rsidP="0027773D">
      <w:pPr>
        <w:pStyle w:val="Bullet"/>
        <w:numPr>
          <w:ilvl w:val="0"/>
          <w:numId w:val="28"/>
        </w:numPr>
        <w:rPr>
          <w:lang w:val="tr-TR"/>
        </w:rPr>
      </w:pPr>
      <w:r w:rsidRPr="000E60A0">
        <w:rPr>
          <w:lang w:val="tr-TR"/>
        </w:rPr>
        <w:t>Tedarik zinciri izlemesinin sürdürülmesi ve güçlendirilmesi</w:t>
      </w:r>
    </w:p>
    <w:p w14:paraId="20BCA48A" w14:textId="77777777" w:rsidR="000E60A0" w:rsidRPr="000E60A0" w:rsidRDefault="000E60A0" w:rsidP="00352CEB">
      <w:pPr>
        <w:pStyle w:val="BodyText"/>
        <w:jc w:val="both"/>
        <w:rPr>
          <w:b/>
          <w:bCs/>
          <w:lang w:val="tr-TR"/>
        </w:rPr>
      </w:pPr>
      <w:r w:rsidRPr="000E60A0">
        <w:rPr>
          <w:b/>
          <w:bCs/>
          <w:lang w:val="tr-TR"/>
        </w:rPr>
        <w:t>Biyoçeşitlilik ve Ekoloji</w:t>
      </w:r>
    </w:p>
    <w:p w14:paraId="00011562" w14:textId="4AE7659A" w:rsidR="000E60A0" w:rsidRPr="000E60A0" w:rsidRDefault="000E60A0" w:rsidP="0027773D">
      <w:pPr>
        <w:pStyle w:val="Bullet"/>
        <w:numPr>
          <w:ilvl w:val="0"/>
          <w:numId w:val="28"/>
        </w:numPr>
        <w:rPr>
          <w:lang w:val="tr-TR"/>
        </w:rPr>
      </w:pPr>
      <w:r w:rsidRPr="000E60A0">
        <w:rPr>
          <w:lang w:val="tr-TR"/>
        </w:rPr>
        <w:t xml:space="preserve">Kuşlar, </w:t>
      </w:r>
      <w:r w:rsidR="00FF2448">
        <w:rPr>
          <w:lang w:val="tr-TR"/>
        </w:rPr>
        <w:t>ENH</w:t>
      </w:r>
      <w:r w:rsidRPr="000E60A0">
        <w:rPr>
          <w:lang w:val="tr-TR"/>
        </w:rPr>
        <w:t xml:space="preserve"> etkileri, sucul habitatlar, toz, fıstık çamları ve habitat haritalama konularını içeren tamamlayıcı biyoçeşitlilik değerlendirmelerinin yapılması</w:t>
      </w:r>
    </w:p>
    <w:p w14:paraId="449DFC82" w14:textId="0E37015E" w:rsidR="000E60A0" w:rsidRPr="000E60A0" w:rsidRDefault="000E60A0" w:rsidP="0027773D">
      <w:pPr>
        <w:pStyle w:val="Bullet"/>
        <w:numPr>
          <w:ilvl w:val="0"/>
          <w:numId w:val="28"/>
        </w:numPr>
        <w:rPr>
          <w:lang w:val="tr-TR"/>
        </w:rPr>
      </w:pPr>
      <w:r w:rsidRPr="000E60A0">
        <w:rPr>
          <w:lang w:val="tr-TR"/>
        </w:rPr>
        <w:t>Kritik Habitat Değerlendirmelerinin güncellenmesi</w:t>
      </w:r>
    </w:p>
    <w:p w14:paraId="7BECF1FF" w14:textId="2D41A0AD" w:rsidR="000E60A0" w:rsidRPr="000E60A0" w:rsidRDefault="000E60A0" w:rsidP="0027773D">
      <w:pPr>
        <w:pStyle w:val="Bullet"/>
        <w:numPr>
          <w:ilvl w:val="0"/>
          <w:numId w:val="28"/>
        </w:numPr>
        <w:rPr>
          <w:lang w:val="tr-TR"/>
        </w:rPr>
      </w:pPr>
      <w:r w:rsidRPr="000E60A0">
        <w:rPr>
          <w:lang w:val="tr-TR"/>
        </w:rPr>
        <w:t>Gerekli yerlerde Biyoçeşitlilik Eylem Planı (B</w:t>
      </w:r>
      <w:r w:rsidR="00FF2448">
        <w:rPr>
          <w:lang w:val="tr-TR"/>
        </w:rPr>
        <w:t>E</w:t>
      </w:r>
      <w:r w:rsidRPr="000E60A0">
        <w:rPr>
          <w:lang w:val="tr-TR"/>
        </w:rPr>
        <w:t>P) hazırlanması veya mevcut Biyoçeşitlilik Yönetim Planlarının (B</w:t>
      </w:r>
      <w:r w:rsidR="00FF2448">
        <w:rPr>
          <w:lang w:val="tr-TR"/>
        </w:rPr>
        <w:t>Y</w:t>
      </w:r>
      <w:r w:rsidRPr="000E60A0">
        <w:rPr>
          <w:lang w:val="tr-TR"/>
        </w:rPr>
        <w:t>P) güncellenmesi ya da Uyarlanabilir Kuş ve Yarasa İzleme ve Yönetim Planının (</w:t>
      </w:r>
      <w:r w:rsidR="007D283D">
        <w:rPr>
          <w:lang w:val="tr-TR"/>
        </w:rPr>
        <w:t>UKYİYP</w:t>
      </w:r>
      <w:r w:rsidRPr="000E60A0">
        <w:rPr>
          <w:lang w:val="tr-TR"/>
        </w:rPr>
        <w:t>) geliştirilmesi</w:t>
      </w:r>
    </w:p>
    <w:p w14:paraId="4C0CCB7B" w14:textId="54E23F05" w:rsidR="000E60A0" w:rsidRPr="000E60A0" w:rsidRDefault="007D283D" w:rsidP="0027773D">
      <w:pPr>
        <w:pStyle w:val="Bullet"/>
        <w:numPr>
          <w:ilvl w:val="0"/>
          <w:numId w:val="28"/>
        </w:numPr>
        <w:rPr>
          <w:lang w:val="tr-TR"/>
        </w:rPr>
      </w:pPr>
      <w:r>
        <w:rPr>
          <w:lang w:val="tr-TR"/>
        </w:rPr>
        <w:t>ENH’ler</w:t>
      </w:r>
      <w:r w:rsidR="000E60A0" w:rsidRPr="000E60A0">
        <w:rPr>
          <w:lang w:val="tr-TR"/>
        </w:rPr>
        <w:t xml:space="preserve"> için kuş saptırıcılarının uygulanması konusunda TEİAŞ ile iletişime geçilmesi</w:t>
      </w:r>
    </w:p>
    <w:p w14:paraId="21E713AA" w14:textId="77777777" w:rsidR="000E60A0" w:rsidRPr="000E60A0" w:rsidRDefault="000E60A0" w:rsidP="00352CEB">
      <w:pPr>
        <w:pStyle w:val="BodyText"/>
        <w:jc w:val="both"/>
        <w:rPr>
          <w:b/>
          <w:bCs/>
          <w:lang w:val="tr-TR"/>
        </w:rPr>
      </w:pPr>
      <w:r w:rsidRPr="000E60A0">
        <w:rPr>
          <w:b/>
          <w:bCs/>
          <w:lang w:val="tr-TR"/>
        </w:rPr>
        <w:t>Kültürel Miras</w:t>
      </w:r>
    </w:p>
    <w:p w14:paraId="38EA1C67" w14:textId="77777777" w:rsidR="000E60A0" w:rsidRPr="000E60A0" w:rsidRDefault="000E60A0" w:rsidP="0027773D">
      <w:pPr>
        <w:pStyle w:val="Bullet"/>
        <w:numPr>
          <w:ilvl w:val="0"/>
          <w:numId w:val="28"/>
        </w:numPr>
        <w:rPr>
          <w:lang w:val="tr-TR"/>
        </w:rPr>
      </w:pPr>
      <w:r w:rsidRPr="000E60A0">
        <w:rPr>
          <w:lang w:val="tr-TR"/>
        </w:rPr>
        <w:lastRenderedPageBreak/>
        <w:t>Tüm proje bileşenlerinin arazi çalışmaları/kayıtlarına dâhil edildiğinin teyit edilmesi; gerekirse inşaat öncesi yürüyüş/keşif çalışmalarının yapılması</w:t>
      </w:r>
    </w:p>
    <w:p w14:paraId="08506560" w14:textId="77777777" w:rsidR="000E60A0" w:rsidRPr="000E60A0" w:rsidRDefault="000E60A0" w:rsidP="0027773D">
      <w:pPr>
        <w:pStyle w:val="Bullet"/>
        <w:numPr>
          <w:ilvl w:val="0"/>
          <w:numId w:val="28"/>
        </w:numPr>
        <w:rPr>
          <w:lang w:val="tr-TR"/>
        </w:rPr>
      </w:pPr>
      <w:r w:rsidRPr="000E60A0">
        <w:rPr>
          <w:lang w:val="tr-TR"/>
        </w:rPr>
        <w:t>İzleme için arkeolog atanması ve kültürel miras eğitimlerinin verilmesi</w:t>
      </w:r>
    </w:p>
    <w:p w14:paraId="0F4DD212" w14:textId="77777777" w:rsidR="000E60A0" w:rsidRPr="000E60A0" w:rsidRDefault="000E60A0" w:rsidP="0027773D">
      <w:pPr>
        <w:pStyle w:val="Bullet"/>
        <w:numPr>
          <w:ilvl w:val="0"/>
          <w:numId w:val="28"/>
        </w:numPr>
        <w:rPr>
          <w:lang w:val="tr-TR"/>
        </w:rPr>
      </w:pPr>
      <w:r w:rsidRPr="000E60A0">
        <w:rPr>
          <w:lang w:val="tr-TR"/>
        </w:rPr>
        <w:t>Somut olmayan kültürel miras konusunda paydaşlarla istişare edilmesi</w:t>
      </w:r>
    </w:p>
    <w:p w14:paraId="3780A6E0" w14:textId="59A2BEE2" w:rsidR="000E60A0" w:rsidRPr="000E60A0" w:rsidRDefault="000E60A0" w:rsidP="0027773D">
      <w:pPr>
        <w:pStyle w:val="Bullet"/>
        <w:numPr>
          <w:ilvl w:val="0"/>
          <w:numId w:val="28"/>
        </w:numPr>
        <w:rPr>
          <w:lang w:val="tr-TR"/>
        </w:rPr>
      </w:pPr>
      <w:r w:rsidRPr="000E60A0">
        <w:rPr>
          <w:lang w:val="tr-TR"/>
        </w:rPr>
        <w:t xml:space="preserve">Herhangi bir </w:t>
      </w:r>
      <w:r w:rsidR="007D283D">
        <w:rPr>
          <w:lang w:val="tr-TR"/>
        </w:rPr>
        <w:t xml:space="preserve">kültürel </w:t>
      </w:r>
      <w:r w:rsidRPr="000E60A0">
        <w:rPr>
          <w:lang w:val="tr-TR"/>
        </w:rPr>
        <w:t>miras bulgusunun yetkili makamlara bildirilmesi</w:t>
      </w:r>
    </w:p>
    <w:p w14:paraId="5D8EAAE7" w14:textId="77777777" w:rsidR="000E60A0" w:rsidRPr="000E60A0" w:rsidRDefault="000E60A0" w:rsidP="00352CEB">
      <w:pPr>
        <w:pStyle w:val="BodyText"/>
        <w:jc w:val="both"/>
        <w:rPr>
          <w:b/>
          <w:bCs/>
          <w:lang w:val="tr-TR"/>
        </w:rPr>
      </w:pPr>
      <w:r w:rsidRPr="000E60A0">
        <w:rPr>
          <w:b/>
          <w:bCs/>
          <w:lang w:val="tr-TR"/>
        </w:rPr>
        <w:t>Güvenlik ve Risk Yönetimi</w:t>
      </w:r>
    </w:p>
    <w:p w14:paraId="453F3D5B" w14:textId="77777777" w:rsidR="000E60A0" w:rsidRPr="000E60A0" w:rsidRDefault="000E60A0" w:rsidP="0027773D">
      <w:pPr>
        <w:pStyle w:val="Bullet"/>
        <w:numPr>
          <w:ilvl w:val="0"/>
          <w:numId w:val="28"/>
        </w:numPr>
        <w:rPr>
          <w:lang w:val="tr-TR"/>
        </w:rPr>
      </w:pPr>
      <w:r w:rsidRPr="000E60A0">
        <w:rPr>
          <w:lang w:val="tr-TR"/>
        </w:rPr>
        <w:t>Tüm sahalar için Şev Stabilitesi Eylem Planlarının tamamlanması</w:t>
      </w:r>
    </w:p>
    <w:p w14:paraId="262192F1" w14:textId="7043DAD7" w:rsidR="000E60A0" w:rsidRPr="000E60A0" w:rsidRDefault="000E60A0" w:rsidP="0027773D">
      <w:pPr>
        <w:pStyle w:val="Bullet"/>
        <w:numPr>
          <w:ilvl w:val="0"/>
          <w:numId w:val="28"/>
        </w:numPr>
        <w:rPr>
          <w:lang w:val="tr-TR"/>
        </w:rPr>
      </w:pPr>
      <w:r w:rsidRPr="000E60A0">
        <w:rPr>
          <w:lang w:val="tr-TR"/>
        </w:rPr>
        <w:t>Gaia ve Arturna için Yol Güvenliği Değerlendirmelerinin tamamlanması; gerektiğinde Falp’in güncellenmesi; yüksek riskli kavşaklarda düzeltici eylemlerin uygulanması</w:t>
      </w:r>
    </w:p>
    <w:p w14:paraId="710EFAF1" w14:textId="5F1EE134" w:rsidR="000E60A0" w:rsidRPr="000E60A0" w:rsidRDefault="000E60A0" w:rsidP="0027773D">
      <w:pPr>
        <w:pStyle w:val="Bullet"/>
        <w:numPr>
          <w:ilvl w:val="0"/>
          <w:numId w:val="28"/>
        </w:numPr>
        <w:rPr>
          <w:lang w:val="tr-TR"/>
        </w:rPr>
      </w:pPr>
      <w:r w:rsidRPr="000E60A0">
        <w:rPr>
          <w:lang w:val="tr-TR"/>
        </w:rPr>
        <w:t>Acil Durum Hazırlık ve Müdahale Planları hakkında topluluklarla istişare edilmesi</w:t>
      </w:r>
    </w:p>
    <w:p w14:paraId="66BDF61F" w14:textId="77777777" w:rsidR="000E60A0" w:rsidRPr="000E60A0" w:rsidRDefault="000E60A0" w:rsidP="0027773D">
      <w:pPr>
        <w:pStyle w:val="Bullet"/>
        <w:numPr>
          <w:ilvl w:val="0"/>
          <w:numId w:val="28"/>
        </w:numPr>
        <w:rPr>
          <w:lang w:val="tr-TR"/>
        </w:rPr>
      </w:pPr>
      <w:r w:rsidRPr="000E60A0">
        <w:rPr>
          <w:lang w:val="tr-TR"/>
        </w:rPr>
        <w:t>Arturna sahasında güvenlik personelinin görevlendirilmesi</w:t>
      </w:r>
    </w:p>
    <w:p w14:paraId="2097E5CB" w14:textId="77777777" w:rsidR="000E60A0" w:rsidRPr="000E60A0" w:rsidRDefault="000E60A0" w:rsidP="00352CEB">
      <w:pPr>
        <w:pStyle w:val="BodyText"/>
        <w:jc w:val="both"/>
        <w:rPr>
          <w:b/>
          <w:bCs/>
          <w:lang w:val="tr-TR"/>
        </w:rPr>
      </w:pPr>
      <w:r w:rsidRPr="000E60A0">
        <w:rPr>
          <w:b/>
          <w:bCs/>
          <w:lang w:val="tr-TR"/>
        </w:rPr>
        <w:t>Arazi Edinimi</w:t>
      </w:r>
    </w:p>
    <w:p w14:paraId="7E57711D" w14:textId="0068F9D2" w:rsidR="000E60A0" w:rsidRPr="000E60A0" w:rsidRDefault="007D283D" w:rsidP="0027773D">
      <w:pPr>
        <w:pStyle w:val="Bullet"/>
        <w:numPr>
          <w:ilvl w:val="0"/>
          <w:numId w:val="28"/>
        </w:numPr>
        <w:rPr>
          <w:lang w:val="tr-TR"/>
        </w:rPr>
      </w:pPr>
      <w:r>
        <w:rPr>
          <w:lang w:val="tr-TR"/>
        </w:rPr>
        <w:t>LRP’nin</w:t>
      </w:r>
      <w:r w:rsidR="000E60A0" w:rsidRPr="000E60A0">
        <w:rPr>
          <w:lang w:val="tr-TR"/>
        </w:rPr>
        <w:t xml:space="preserve"> güncellenmesi, paydaşlara açıklanması ve toplumsal cinsiyete duyarlı geçim çalışmaları yapılması</w:t>
      </w:r>
    </w:p>
    <w:p w14:paraId="7B9B539A" w14:textId="5EB91248" w:rsidR="000E60A0" w:rsidRPr="000E60A0" w:rsidRDefault="007D283D" w:rsidP="0027773D">
      <w:pPr>
        <w:pStyle w:val="Bullet"/>
        <w:numPr>
          <w:ilvl w:val="0"/>
          <w:numId w:val="28"/>
        </w:numPr>
        <w:rPr>
          <w:lang w:val="tr-TR"/>
        </w:rPr>
      </w:pPr>
      <w:r>
        <w:rPr>
          <w:lang w:val="tr-TR"/>
        </w:rPr>
        <w:t>ENH’lerden</w:t>
      </w:r>
      <w:r w:rsidR="000E60A0" w:rsidRPr="000E60A0">
        <w:rPr>
          <w:lang w:val="tr-TR"/>
        </w:rPr>
        <w:t xml:space="preserve"> etkilenenler özellikle dâhil olmak üzere tüm etkilenen tarafları kapsayacak şekilde sosyoekonomik anketlerin ve sayımların güncellenmesi</w:t>
      </w:r>
    </w:p>
    <w:p w14:paraId="10E334B5" w14:textId="3CF1AB59" w:rsidR="000E60A0" w:rsidRPr="000E60A0" w:rsidRDefault="000E60A0" w:rsidP="0027773D">
      <w:pPr>
        <w:pStyle w:val="Bullet"/>
        <w:numPr>
          <w:ilvl w:val="0"/>
          <w:numId w:val="28"/>
        </w:numPr>
        <w:rPr>
          <w:lang w:val="tr-TR"/>
        </w:rPr>
      </w:pPr>
      <w:r w:rsidRPr="000E60A0">
        <w:rPr>
          <w:lang w:val="tr-TR"/>
        </w:rPr>
        <w:t>Geçmiş arazi edinimlerinin denetlenmesi/gözden geçirilmesi; eksik ödemeler, ödenmemiş hak sahipleri (</w:t>
      </w:r>
      <w:r w:rsidR="0027773D">
        <w:rPr>
          <w:lang w:val="tr-TR"/>
        </w:rPr>
        <w:t>PEK</w:t>
      </w:r>
      <w:r w:rsidRPr="000E60A0">
        <w:rPr>
          <w:lang w:val="tr-TR"/>
        </w:rPr>
        <w:t>) ve tamamlayıcı ödemelerin tespit edilmesi</w:t>
      </w:r>
    </w:p>
    <w:p w14:paraId="7769BDAC" w14:textId="77777777" w:rsidR="000E60A0" w:rsidRPr="000E60A0" w:rsidRDefault="000E60A0" w:rsidP="00352CEB">
      <w:pPr>
        <w:pStyle w:val="BodyText"/>
        <w:jc w:val="both"/>
        <w:rPr>
          <w:b/>
          <w:bCs/>
          <w:lang w:val="tr-TR"/>
        </w:rPr>
      </w:pPr>
      <w:r w:rsidRPr="000E60A0">
        <w:rPr>
          <w:b/>
          <w:bCs/>
          <w:lang w:val="tr-TR"/>
        </w:rPr>
        <w:t>Paydaş Katılımı</w:t>
      </w:r>
    </w:p>
    <w:p w14:paraId="2E9E58FC" w14:textId="54A4879D" w:rsidR="000E60A0" w:rsidRPr="000E60A0" w:rsidRDefault="000E60A0" w:rsidP="0027773D">
      <w:pPr>
        <w:pStyle w:val="Bullet"/>
        <w:numPr>
          <w:ilvl w:val="0"/>
          <w:numId w:val="28"/>
        </w:numPr>
        <w:rPr>
          <w:lang w:val="tr-TR"/>
        </w:rPr>
      </w:pPr>
      <w:r w:rsidRPr="000E60A0">
        <w:rPr>
          <w:lang w:val="tr-TR"/>
        </w:rPr>
        <w:t>Her bir RES projesi için Paydaş Katılım Planlarının (</w:t>
      </w:r>
      <w:r w:rsidR="0027773D">
        <w:rPr>
          <w:lang w:val="tr-TR"/>
        </w:rPr>
        <w:t>PKP</w:t>
      </w:r>
      <w:r w:rsidRPr="000E60A0">
        <w:rPr>
          <w:lang w:val="tr-TR"/>
        </w:rPr>
        <w:t>) sürdürülmesi</w:t>
      </w:r>
    </w:p>
    <w:p w14:paraId="0BC88BCC" w14:textId="77777777" w:rsidR="000E60A0" w:rsidRPr="000E60A0" w:rsidRDefault="000E60A0" w:rsidP="0027773D">
      <w:pPr>
        <w:pStyle w:val="Bullet"/>
        <w:numPr>
          <w:ilvl w:val="0"/>
          <w:numId w:val="28"/>
        </w:numPr>
        <w:rPr>
          <w:lang w:val="tr-TR"/>
        </w:rPr>
      </w:pPr>
      <w:r w:rsidRPr="000E60A0">
        <w:rPr>
          <w:lang w:val="tr-TR"/>
        </w:rPr>
        <w:t>Katılım ve şikâyet mekanizmalarının izlenmesi ve belgelenmesi</w:t>
      </w:r>
    </w:p>
    <w:p w14:paraId="27A7D931" w14:textId="25B59A89" w:rsidR="000E60A0" w:rsidRPr="000E60A0" w:rsidRDefault="0027773D" w:rsidP="0027773D">
      <w:pPr>
        <w:pStyle w:val="Bullet"/>
        <w:numPr>
          <w:ilvl w:val="0"/>
          <w:numId w:val="28"/>
        </w:numPr>
        <w:rPr>
          <w:lang w:val="tr-TR"/>
        </w:rPr>
      </w:pPr>
      <w:r>
        <w:rPr>
          <w:lang w:val="tr-TR"/>
        </w:rPr>
        <w:t>PKP’lerin</w:t>
      </w:r>
      <w:r w:rsidR="000E60A0" w:rsidRPr="000E60A0">
        <w:rPr>
          <w:lang w:val="tr-TR"/>
        </w:rPr>
        <w:t xml:space="preserve"> yıllık olarak veya proje değişiklikleri meydana geldiğinde gözden geçirilmesi ve güncellenmesi</w:t>
      </w:r>
    </w:p>
    <w:p w14:paraId="0EE554A7" w14:textId="40FEDEF7" w:rsidR="009C4A9A" w:rsidRPr="00E65686" w:rsidRDefault="009C4A9A" w:rsidP="009C4A9A">
      <w:pPr>
        <w:pStyle w:val="Heading1"/>
        <w:rPr>
          <w:lang w:val="tr-TR"/>
        </w:rPr>
      </w:pPr>
      <w:bookmarkStart w:id="69" w:name="_Toc213092836"/>
      <w:r w:rsidRPr="00E65686">
        <w:rPr>
          <w:lang w:val="tr-TR"/>
        </w:rPr>
        <w:t>Daha Fazla Bilgi ve İletiş</w:t>
      </w:r>
      <w:r w:rsidR="00BF55F1" w:rsidRPr="00E65686">
        <w:rPr>
          <w:lang w:val="tr-TR"/>
        </w:rPr>
        <w:t>i</w:t>
      </w:r>
      <w:r w:rsidRPr="00E65686">
        <w:rPr>
          <w:lang w:val="tr-TR"/>
        </w:rPr>
        <w:t>m Bilgileri</w:t>
      </w:r>
      <w:bookmarkEnd w:id="69"/>
    </w:p>
    <w:p w14:paraId="2D3ABDE2" w14:textId="7DCFC021" w:rsidR="000470D6" w:rsidRPr="00E65686" w:rsidRDefault="000470D6" w:rsidP="000470D6">
      <w:pPr>
        <w:pStyle w:val="BodyText"/>
        <w:jc w:val="both"/>
        <w:rPr>
          <w:lang w:val="tr-TR"/>
        </w:rPr>
      </w:pPr>
      <w:r w:rsidRPr="00E65686">
        <w:rPr>
          <w:lang w:val="tr-TR"/>
        </w:rPr>
        <w:t xml:space="preserve">Enerjisa </w:t>
      </w:r>
      <w:r w:rsidR="004C1B9F" w:rsidRPr="00E65686">
        <w:rPr>
          <w:lang w:val="tr-TR"/>
        </w:rPr>
        <w:t>Üretim</w:t>
      </w:r>
      <w:r w:rsidRPr="00E65686">
        <w:rPr>
          <w:lang w:val="tr-TR"/>
        </w:rPr>
        <w:t>, kamuoyunun hem Enerjisa Üretim'in genel hedeflerini hem de projeye özgü planlarını net bir şekilde anlamasını sağlamak için açık ve şeffaf bir iletişim yaklaşımı benimsemektedir.</w:t>
      </w:r>
    </w:p>
    <w:p w14:paraId="4BD25567" w14:textId="1D1B6029" w:rsidR="00D276B0" w:rsidRPr="00E65686" w:rsidRDefault="000470D6" w:rsidP="00D276B0">
      <w:pPr>
        <w:pStyle w:val="BodyText"/>
        <w:jc w:val="both"/>
        <w:rPr>
          <w:lang w:val="tr-TR"/>
        </w:rPr>
      </w:pPr>
      <w:r w:rsidRPr="00E65686">
        <w:rPr>
          <w:lang w:val="tr-TR"/>
        </w:rPr>
        <w:t xml:space="preserve">Halk ve ilgili paydaşlar, süreçle ilgili her türlü yorum, öneri, soru veya şikayeti iletebilir ve paylaşabilir. </w:t>
      </w:r>
      <w:r w:rsidR="00932BB1" w:rsidRPr="00E65686">
        <w:rPr>
          <w:lang w:val="tr-TR"/>
        </w:rPr>
        <w:t xml:space="preserve">Şikayet mekanizmasıyla ilgili daha ayrıntılı bilgiler </w:t>
      </w:r>
      <w:r w:rsidR="00A300B0" w:rsidRPr="00E65686">
        <w:rPr>
          <w:lang w:val="tr-TR"/>
        </w:rPr>
        <w:t>PKP</w:t>
      </w:r>
      <w:r w:rsidR="00932BB1" w:rsidRPr="00E65686">
        <w:rPr>
          <w:lang w:val="tr-TR"/>
        </w:rPr>
        <w:t xml:space="preserve">'te bulunabilir. </w:t>
      </w:r>
      <w:r w:rsidR="00D276B0" w:rsidRPr="00E65686">
        <w:rPr>
          <w:lang w:val="tr-TR"/>
        </w:rPr>
        <w:t xml:space="preserve">Paydaşlar şikayetlerini şu şekilde iletebilir: </w:t>
      </w:r>
    </w:p>
    <w:p w14:paraId="70A1161E" w14:textId="303B34F5" w:rsidR="00C12B1C" w:rsidRPr="00E65686" w:rsidRDefault="3B7F2D5E" w:rsidP="00C12B1C">
      <w:pPr>
        <w:pStyle w:val="BodyText"/>
        <w:numPr>
          <w:ilvl w:val="0"/>
          <w:numId w:val="31"/>
        </w:numPr>
        <w:jc w:val="both"/>
        <w:rPr>
          <w:lang w:val="tr-TR"/>
        </w:rPr>
      </w:pPr>
      <w:r w:rsidRPr="787C1EAA">
        <w:rPr>
          <w:lang w:val="tr-TR"/>
        </w:rPr>
        <w:t>Sözlü veya yazılı olarak Proje Toplu</w:t>
      </w:r>
      <w:r w:rsidR="7C068172" w:rsidRPr="787C1EAA">
        <w:rPr>
          <w:lang w:val="tr-TR"/>
        </w:rPr>
        <w:t>luk</w:t>
      </w:r>
      <w:r w:rsidRPr="787C1EAA">
        <w:rPr>
          <w:lang w:val="tr-TR"/>
        </w:rPr>
        <w:t xml:space="preserve"> İrtibat Görevlisi'ne (</w:t>
      </w:r>
      <w:r w:rsidR="0D4919CE" w:rsidRPr="787C1EAA">
        <w:rPr>
          <w:lang w:val="tr-TR"/>
        </w:rPr>
        <w:t>TİG</w:t>
      </w:r>
      <w:r w:rsidRPr="787C1EAA">
        <w:rPr>
          <w:lang w:val="tr-TR"/>
        </w:rPr>
        <w:t>) aşağıdaki iletişim bilgileri üzerinden: yekares2@enerjisauretim.com</w:t>
      </w:r>
    </w:p>
    <w:p w14:paraId="55264417" w14:textId="6474B32F" w:rsidR="000470D6" w:rsidRPr="00E65686" w:rsidRDefault="00C12B1C" w:rsidP="00C12B1C">
      <w:pPr>
        <w:pStyle w:val="BodyText"/>
        <w:numPr>
          <w:ilvl w:val="0"/>
          <w:numId w:val="31"/>
        </w:numPr>
        <w:rPr>
          <w:lang w:val="tr-TR"/>
        </w:rPr>
      </w:pPr>
      <w:r w:rsidRPr="00E65686">
        <w:rPr>
          <w:lang w:val="tr-TR"/>
        </w:rPr>
        <w:t>Şikayet formunu ortak alanlarda bulunan şikayet kutularına atarak.</w:t>
      </w:r>
    </w:p>
    <w:p w14:paraId="602A9F18" w14:textId="4D5DE3D8" w:rsidR="000470D6" w:rsidRPr="00E65686" w:rsidRDefault="000470D6" w:rsidP="000470D6">
      <w:pPr>
        <w:pStyle w:val="BodyText"/>
        <w:rPr>
          <w:lang w:val="tr-TR"/>
        </w:rPr>
      </w:pPr>
      <w:r w:rsidRPr="00E65686">
        <w:rPr>
          <w:lang w:val="tr-TR"/>
        </w:rPr>
        <w:t xml:space="preserve">Proje hakkında </w:t>
      </w:r>
      <w:r w:rsidR="00D6501E" w:rsidRPr="00E65686">
        <w:rPr>
          <w:lang w:val="tr-TR"/>
        </w:rPr>
        <w:t xml:space="preserve">ek bilgi için Enerjisa </w:t>
      </w:r>
      <w:r w:rsidR="00794623" w:rsidRPr="00E65686">
        <w:rPr>
          <w:lang w:val="tr-TR"/>
        </w:rPr>
        <w:t xml:space="preserve">Üretim'e </w:t>
      </w:r>
      <w:r w:rsidRPr="00E65686">
        <w:rPr>
          <w:lang w:val="tr-TR"/>
        </w:rPr>
        <w:t>aşağıdaki iletişim bilgileriyle</w:t>
      </w:r>
      <w:r w:rsidR="008C3D3F" w:rsidRPr="00E65686">
        <w:rPr>
          <w:lang w:val="tr-TR"/>
        </w:rPr>
        <w:t xml:space="preserve"> ulaşılabilir</w:t>
      </w:r>
      <w:r w:rsidRPr="00E65686">
        <w:rPr>
          <w:lang w:val="tr-TR"/>
        </w:rPr>
        <w:t xml:space="preserve">: </w:t>
      </w:r>
    </w:p>
    <w:p w14:paraId="27F6EA59" w14:textId="37B6E454" w:rsidR="00C705DE" w:rsidRPr="00E65686" w:rsidRDefault="00FC5085" w:rsidP="00D276B0">
      <w:pPr>
        <w:pStyle w:val="BodyText"/>
        <w:numPr>
          <w:ilvl w:val="0"/>
          <w:numId w:val="32"/>
        </w:numPr>
        <w:rPr>
          <w:lang w:val="tr-TR"/>
        </w:rPr>
      </w:pPr>
      <w:hyperlink r:id="rId33" w:history="1">
        <w:r w:rsidRPr="00E65686">
          <w:rPr>
            <w:rStyle w:val="Hyperlink"/>
            <w:lang w:val="tr-TR"/>
          </w:rPr>
          <w:t>https://yekares2.enerjisauretim.com/en</w:t>
        </w:r>
      </w:hyperlink>
    </w:p>
    <w:p w14:paraId="5DC512B0" w14:textId="4DC93C37" w:rsidR="000470D6" w:rsidRPr="00E65686" w:rsidRDefault="000470D6" w:rsidP="00D276B0">
      <w:pPr>
        <w:pStyle w:val="BodyText"/>
        <w:numPr>
          <w:ilvl w:val="0"/>
          <w:numId w:val="32"/>
        </w:numPr>
        <w:rPr>
          <w:lang w:val="tr-TR"/>
        </w:rPr>
        <w:sectPr w:rsidR="000470D6" w:rsidRPr="00E65686" w:rsidSect="00D276B0">
          <w:headerReference w:type="default" r:id="rId34"/>
          <w:pgSz w:w="11909" w:h="16834" w:code="9"/>
          <w:pgMar w:top="1138" w:right="1138" w:bottom="1138" w:left="1138" w:header="562" w:footer="374" w:gutter="0"/>
          <w:cols w:sep="1" w:space="380"/>
          <w:docGrid w:linePitch="360"/>
        </w:sectPr>
      </w:pPr>
      <w:r w:rsidRPr="00E65686">
        <w:rPr>
          <w:lang w:val="tr-TR"/>
        </w:rPr>
        <w:t xml:space="preserve">Barbaros, Lale Sok. My Office İş Merkezi No:1/16, 34746 Ataşehir/İstanbul, Türkiye; Telefon: </w:t>
      </w:r>
      <w:hyperlink r:id="rId35" w:history="1">
        <w:r w:rsidRPr="00E65686">
          <w:rPr>
            <w:rStyle w:val="Hyperlink"/>
            <w:lang w:val="tr-TR"/>
          </w:rPr>
          <w:t>+90 216 512 40 00</w:t>
        </w:r>
      </w:hyperlink>
      <w:r w:rsidRPr="00E65686">
        <w:rPr>
          <w:lang w:val="tr-TR"/>
        </w:rPr>
        <w:t xml:space="preserve">, e-posta: </w:t>
      </w:r>
      <w:hyperlink r:id="rId36" w:history="1">
        <w:r w:rsidRPr="00E65686">
          <w:rPr>
            <w:rStyle w:val="Hyperlink"/>
            <w:lang w:val="tr-TR"/>
          </w:rPr>
          <w:t>kurumsal@enerjisauretim.com</w:t>
        </w:r>
      </w:hyperlink>
    </w:p>
    <w:tbl>
      <w:tblPr>
        <w:tblStyle w:val="TableGrid"/>
        <w:tblW w:w="5000" w:type="pct"/>
        <w:tblInd w:w="0" w:type="dxa"/>
        <w:tblLook w:val="0620" w:firstRow="1" w:lastRow="0" w:firstColumn="0" w:lastColumn="0" w:noHBand="1" w:noVBand="1"/>
      </w:tblPr>
      <w:tblGrid>
        <w:gridCol w:w="2933"/>
        <w:gridCol w:w="2932"/>
        <w:gridCol w:w="418"/>
        <w:gridCol w:w="3350"/>
      </w:tblGrid>
      <w:tr w:rsidR="00E162AE" w:rsidRPr="00627730" w14:paraId="3C0D575F" w14:textId="77777777" w:rsidTr="00E162AE">
        <w:trPr>
          <w:trHeight w:val="709"/>
        </w:trPr>
        <w:tc>
          <w:tcPr>
            <w:tcW w:w="3044" w:type="pct"/>
            <w:gridSpan w:val="2"/>
          </w:tcPr>
          <w:bookmarkEnd w:id="4"/>
          <w:p w14:paraId="1C3C987B" w14:textId="77777777" w:rsidR="00685D1C" w:rsidRPr="00E65686" w:rsidRDefault="00685D1C" w:rsidP="00837154">
            <w:pPr>
              <w:pStyle w:val="PageTitle"/>
              <w:rPr>
                <w:lang w:val="tr-TR"/>
              </w:rPr>
            </w:pPr>
            <w:r w:rsidRPr="00E65686">
              <w:rPr>
                <w:lang w:val="tr-TR"/>
              </w:rPr>
              <w:lastRenderedPageBreak/>
              <w:t>ERM, dünya çapında aşağıdaki ülke ve bölgelerde</w:t>
            </w:r>
            <w:r w:rsidR="00377AE5" w:rsidRPr="00E65686">
              <w:rPr>
                <w:lang w:val="tr-TR"/>
              </w:rPr>
              <w:t xml:space="preserve"> 140'tan</w:t>
            </w:r>
            <w:r w:rsidRPr="00E65686">
              <w:rPr>
                <w:lang w:val="tr-TR"/>
              </w:rPr>
              <w:t xml:space="preserve"> fazla ofise sahiptir</w:t>
            </w:r>
          </w:p>
        </w:tc>
        <w:tc>
          <w:tcPr>
            <w:tcW w:w="217" w:type="pct"/>
          </w:tcPr>
          <w:p w14:paraId="5BB266F9" w14:textId="77777777" w:rsidR="00685D1C" w:rsidRPr="00E65686" w:rsidRDefault="00685D1C">
            <w:pPr>
              <w:pStyle w:val="BodyText"/>
              <w:rPr>
                <w:lang w:val="tr-TR"/>
              </w:rPr>
            </w:pPr>
          </w:p>
        </w:tc>
        <w:tc>
          <w:tcPr>
            <w:tcW w:w="1739" w:type="pct"/>
          </w:tcPr>
          <w:p w14:paraId="66253273" w14:textId="77777777" w:rsidR="00685D1C" w:rsidRPr="00E65686" w:rsidRDefault="00685D1C">
            <w:pPr>
              <w:pStyle w:val="BodyText"/>
              <w:rPr>
                <w:lang w:val="tr-TR"/>
              </w:rPr>
            </w:pPr>
          </w:p>
        </w:tc>
      </w:tr>
      <w:tr w:rsidR="00377AE5" w:rsidRPr="00117609" w14:paraId="4E38BA49" w14:textId="77777777" w:rsidTr="00E162AE">
        <w:trPr>
          <w:trHeight w:val="8504"/>
        </w:trPr>
        <w:tc>
          <w:tcPr>
            <w:tcW w:w="1522" w:type="pct"/>
            <w:tcMar>
              <w:top w:w="113" w:type="dxa"/>
            </w:tcMar>
          </w:tcPr>
          <w:p w14:paraId="66DD9912" w14:textId="77777777" w:rsidR="00377AE5" w:rsidRPr="00E65686" w:rsidRDefault="00377AE5" w:rsidP="00377AE5">
            <w:pPr>
              <w:pStyle w:val="BodyText"/>
              <w:rPr>
                <w:lang w:val="tr-TR"/>
              </w:rPr>
            </w:pPr>
            <w:r w:rsidRPr="00E65686">
              <w:rPr>
                <w:lang w:val="tr-TR"/>
              </w:rPr>
              <w:t>Arjantin</w:t>
            </w:r>
          </w:p>
          <w:p w14:paraId="5E464544" w14:textId="77777777" w:rsidR="00377AE5" w:rsidRPr="00E65686" w:rsidRDefault="00377AE5" w:rsidP="00377AE5">
            <w:pPr>
              <w:pStyle w:val="BodyText"/>
              <w:rPr>
                <w:lang w:val="tr-TR"/>
              </w:rPr>
            </w:pPr>
            <w:r w:rsidRPr="00E65686">
              <w:rPr>
                <w:lang w:val="tr-TR"/>
              </w:rPr>
              <w:t>Avustralya</w:t>
            </w:r>
          </w:p>
          <w:p w14:paraId="48DC39F6" w14:textId="77777777" w:rsidR="00377AE5" w:rsidRPr="00E65686" w:rsidRDefault="00377AE5" w:rsidP="00377AE5">
            <w:pPr>
              <w:pStyle w:val="BodyText"/>
              <w:rPr>
                <w:lang w:val="tr-TR"/>
              </w:rPr>
            </w:pPr>
            <w:r w:rsidRPr="00E65686">
              <w:rPr>
                <w:lang w:val="tr-TR"/>
              </w:rPr>
              <w:t>Belçika</w:t>
            </w:r>
          </w:p>
          <w:p w14:paraId="43A880A9" w14:textId="77777777" w:rsidR="00377AE5" w:rsidRPr="00E65686" w:rsidRDefault="00377AE5" w:rsidP="00377AE5">
            <w:pPr>
              <w:pStyle w:val="BodyText"/>
              <w:rPr>
                <w:lang w:val="tr-TR"/>
              </w:rPr>
            </w:pPr>
            <w:r w:rsidRPr="00E65686">
              <w:rPr>
                <w:lang w:val="tr-TR"/>
              </w:rPr>
              <w:t>Brezilya</w:t>
            </w:r>
          </w:p>
          <w:p w14:paraId="325CBB9F" w14:textId="77777777" w:rsidR="00377AE5" w:rsidRPr="00E65686" w:rsidRDefault="00377AE5" w:rsidP="00377AE5">
            <w:pPr>
              <w:pStyle w:val="BodyText"/>
              <w:rPr>
                <w:lang w:val="tr-TR"/>
              </w:rPr>
            </w:pPr>
            <w:r w:rsidRPr="00E65686">
              <w:rPr>
                <w:lang w:val="tr-TR"/>
              </w:rPr>
              <w:t>Kanada</w:t>
            </w:r>
          </w:p>
          <w:p w14:paraId="2A968FA4" w14:textId="77777777" w:rsidR="00377AE5" w:rsidRPr="00E65686" w:rsidRDefault="00377AE5" w:rsidP="00377AE5">
            <w:pPr>
              <w:pStyle w:val="BodyText"/>
              <w:rPr>
                <w:lang w:val="tr-TR"/>
              </w:rPr>
            </w:pPr>
            <w:r w:rsidRPr="00E65686">
              <w:rPr>
                <w:lang w:val="tr-TR"/>
              </w:rPr>
              <w:t>Çin</w:t>
            </w:r>
          </w:p>
          <w:p w14:paraId="6D1147FD" w14:textId="77777777" w:rsidR="00377AE5" w:rsidRPr="00E65686" w:rsidRDefault="00377AE5" w:rsidP="00377AE5">
            <w:pPr>
              <w:pStyle w:val="BodyText"/>
              <w:rPr>
                <w:lang w:val="tr-TR"/>
              </w:rPr>
            </w:pPr>
            <w:r w:rsidRPr="00E65686">
              <w:rPr>
                <w:lang w:val="tr-TR"/>
              </w:rPr>
              <w:t>Kolombiya</w:t>
            </w:r>
          </w:p>
          <w:p w14:paraId="4B03A4B4" w14:textId="77777777" w:rsidR="00377AE5" w:rsidRPr="00E65686" w:rsidRDefault="00377AE5" w:rsidP="00377AE5">
            <w:pPr>
              <w:pStyle w:val="BodyText"/>
              <w:rPr>
                <w:lang w:val="tr-TR"/>
              </w:rPr>
            </w:pPr>
            <w:r w:rsidRPr="00E65686">
              <w:rPr>
                <w:lang w:val="tr-TR"/>
              </w:rPr>
              <w:t>Danimarka</w:t>
            </w:r>
          </w:p>
          <w:p w14:paraId="65D26787" w14:textId="77777777" w:rsidR="00377AE5" w:rsidRPr="00E65686" w:rsidRDefault="00377AE5" w:rsidP="00377AE5">
            <w:pPr>
              <w:pStyle w:val="BodyText"/>
              <w:rPr>
                <w:lang w:val="tr-TR"/>
              </w:rPr>
            </w:pPr>
            <w:r w:rsidRPr="00E65686">
              <w:rPr>
                <w:lang w:val="tr-TR"/>
              </w:rPr>
              <w:t>Fransa</w:t>
            </w:r>
          </w:p>
          <w:p w14:paraId="53DA9396" w14:textId="77777777" w:rsidR="00377AE5" w:rsidRPr="00E65686" w:rsidRDefault="00377AE5" w:rsidP="00377AE5">
            <w:pPr>
              <w:pStyle w:val="BodyText"/>
              <w:rPr>
                <w:lang w:val="tr-TR"/>
              </w:rPr>
            </w:pPr>
            <w:r w:rsidRPr="00E65686">
              <w:rPr>
                <w:lang w:val="tr-TR"/>
              </w:rPr>
              <w:t>Almanya</w:t>
            </w:r>
          </w:p>
          <w:p w14:paraId="035CD0C4" w14:textId="77777777" w:rsidR="00377AE5" w:rsidRPr="00E65686" w:rsidRDefault="00377AE5" w:rsidP="00377AE5">
            <w:pPr>
              <w:pStyle w:val="BodyText"/>
              <w:rPr>
                <w:lang w:val="tr-TR"/>
              </w:rPr>
            </w:pPr>
            <w:r w:rsidRPr="00E65686">
              <w:rPr>
                <w:lang w:val="tr-TR"/>
              </w:rPr>
              <w:t>Hong Kong</w:t>
            </w:r>
          </w:p>
          <w:p w14:paraId="1AC19891" w14:textId="77777777" w:rsidR="00377AE5" w:rsidRPr="00E65686" w:rsidRDefault="00377AE5" w:rsidP="00377AE5">
            <w:pPr>
              <w:pStyle w:val="BodyText"/>
              <w:rPr>
                <w:lang w:val="tr-TR"/>
              </w:rPr>
            </w:pPr>
            <w:r w:rsidRPr="00E65686">
              <w:rPr>
                <w:lang w:val="tr-TR"/>
              </w:rPr>
              <w:t>Hindistan</w:t>
            </w:r>
          </w:p>
          <w:p w14:paraId="1006B058" w14:textId="77777777" w:rsidR="00377AE5" w:rsidRPr="00E65686" w:rsidRDefault="00377AE5" w:rsidP="00377AE5">
            <w:pPr>
              <w:pStyle w:val="BodyText"/>
              <w:rPr>
                <w:lang w:val="tr-TR"/>
              </w:rPr>
            </w:pPr>
            <w:r w:rsidRPr="00E65686">
              <w:rPr>
                <w:lang w:val="tr-TR"/>
              </w:rPr>
              <w:t>Endonezya</w:t>
            </w:r>
          </w:p>
          <w:p w14:paraId="6BA7E640" w14:textId="77777777" w:rsidR="00377AE5" w:rsidRPr="00E65686" w:rsidRDefault="00377AE5" w:rsidP="00377AE5">
            <w:pPr>
              <w:pStyle w:val="BodyText"/>
              <w:rPr>
                <w:lang w:val="tr-TR"/>
              </w:rPr>
            </w:pPr>
            <w:r w:rsidRPr="00E65686">
              <w:rPr>
                <w:lang w:val="tr-TR"/>
              </w:rPr>
              <w:t>İrlanda</w:t>
            </w:r>
          </w:p>
          <w:p w14:paraId="23390DA1" w14:textId="77777777" w:rsidR="00377AE5" w:rsidRPr="00E65686" w:rsidRDefault="00377AE5" w:rsidP="00377AE5">
            <w:pPr>
              <w:pStyle w:val="BodyText"/>
              <w:rPr>
                <w:lang w:val="tr-TR"/>
              </w:rPr>
            </w:pPr>
            <w:r w:rsidRPr="00E65686">
              <w:rPr>
                <w:lang w:val="tr-TR"/>
              </w:rPr>
              <w:t>İtalya</w:t>
            </w:r>
          </w:p>
          <w:p w14:paraId="5ECC8E03" w14:textId="77777777" w:rsidR="00377AE5" w:rsidRPr="00E65686" w:rsidRDefault="00377AE5" w:rsidP="00377AE5">
            <w:pPr>
              <w:pStyle w:val="BodyText"/>
              <w:rPr>
                <w:lang w:val="tr-TR"/>
              </w:rPr>
            </w:pPr>
            <w:r w:rsidRPr="00E65686">
              <w:rPr>
                <w:lang w:val="tr-TR"/>
              </w:rPr>
              <w:t>Japonya</w:t>
            </w:r>
          </w:p>
          <w:p w14:paraId="6870EF97" w14:textId="77777777" w:rsidR="00377AE5" w:rsidRPr="00E65686" w:rsidRDefault="00377AE5" w:rsidP="00377AE5">
            <w:pPr>
              <w:pStyle w:val="BodyText"/>
              <w:rPr>
                <w:lang w:val="tr-TR"/>
              </w:rPr>
            </w:pPr>
            <w:r w:rsidRPr="00E65686">
              <w:rPr>
                <w:lang w:val="tr-TR"/>
              </w:rPr>
              <w:t>Kazakistan</w:t>
            </w:r>
          </w:p>
          <w:p w14:paraId="4FA46047" w14:textId="77777777" w:rsidR="00377AE5" w:rsidRPr="00E65686" w:rsidRDefault="00377AE5" w:rsidP="00377AE5">
            <w:pPr>
              <w:pStyle w:val="BodyText"/>
              <w:rPr>
                <w:lang w:val="tr-TR"/>
              </w:rPr>
            </w:pPr>
            <w:r w:rsidRPr="00E65686">
              <w:rPr>
                <w:lang w:val="tr-TR"/>
              </w:rPr>
              <w:t>Kenya</w:t>
            </w:r>
          </w:p>
          <w:p w14:paraId="700E5743" w14:textId="77777777" w:rsidR="00377AE5" w:rsidRPr="00E65686" w:rsidRDefault="00377AE5" w:rsidP="00377AE5">
            <w:pPr>
              <w:pStyle w:val="BodyText"/>
              <w:rPr>
                <w:lang w:val="tr-TR"/>
              </w:rPr>
            </w:pPr>
            <w:r w:rsidRPr="00E65686">
              <w:rPr>
                <w:lang w:val="tr-TR"/>
              </w:rPr>
              <w:t>Malezya</w:t>
            </w:r>
          </w:p>
          <w:p w14:paraId="71368C83" w14:textId="77777777" w:rsidR="00377AE5" w:rsidRPr="00E65686" w:rsidRDefault="00377AE5" w:rsidP="00377AE5">
            <w:pPr>
              <w:pStyle w:val="BodyText"/>
              <w:rPr>
                <w:lang w:val="tr-TR"/>
              </w:rPr>
            </w:pPr>
            <w:r w:rsidRPr="00E65686">
              <w:rPr>
                <w:lang w:val="tr-TR"/>
              </w:rPr>
              <w:t>Meksika</w:t>
            </w:r>
          </w:p>
        </w:tc>
        <w:tc>
          <w:tcPr>
            <w:tcW w:w="1522" w:type="pct"/>
            <w:tcMar>
              <w:top w:w="113" w:type="dxa"/>
            </w:tcMar>
          </w:tcPr>
          <w:p w14:paraId="54B98270" w14:textId="77777777" w:rsidR="00377AE5" w:rsidRPr="00E65686" w:rsidRDefault="00377AE5" w:rsidP="00377AE5">
            <w:pPr>
              <w:pStyle w:val="BodyText"/>
              <w:rPr>
                <w:lang w:val="tr-TR"/>
              </w:rPr>
            </w:pPr>
            <w:r w:rsidRPr="00E65686">
              <w:rPr>
                <w:lang w:val="tr-TR"/>
              </w:rPr>
              <w:t>Mozambik</w:t>
            </w:r>
          </w:p>
          <w:p w14:paraId="6BCDDE79" w14:textId="77777777" w:rsidR="00377AE5" w:rsidRPr="00E65686" w:rsidRDefault="00377AE5" w:rsidP="00377AE5">
            <w:pPr>
              <w:pStyle w:val="BodyText"/>
              <w:rPr>
                <w:lang w:val="tr-TR"/>
              </w:rPr>
            </w:pPr>
            <w:r w:rsidRPr="00E65686">
              <w:rPr>
                <w:lang w:val="tr-TR"/>
              </w:rPr>
              <w:t xml:space="preserve">Hollanda </w:t>
            </w:r>
          </w:p>
          <w:p w14:paraId="53DCB55A" w14:textId="77777777" w:rsidR="00377AE5" w:rsidRPr="00E65686" w:rsidRDefault="00377AE5" w:rsidP="00377AE5">
            <w:pPr>
              <w:pStyle w:val="BodyText"/>
              <w:rPr>
                <w:lang w:val="tr-TR"/>
              </w:rPr>
            </w:pPr>
            <w:r w:rsidRPr="00E65686">
              <w:rPr>
                <w:lang w:val="tr-TR"/>
              </w:rPr>
              <w:t>Yeni Zelanda</w:t>
            </w:r>
          </w:p>
          <w:p w14:paraId="55261F07" w14:textId="77777777" w:rsidR="00377AE5" w:rsidRPr="00E65686" w:rsidRDefault="00377AE5" w:rsidP="00377AE5">
            <w:pPr>
              <w:pStyle w:val="BodyText"/>
              <w:rPr>
                <w:lang w:val="tr-TR"/>
              </w:rPr>
            </w:pPr>
            <w:r w:rsidRPr="00E65686">
              <w:rPr>
                <w:lang w:val="tr-TR"/>
              </w:rPr>
              <w:t>Panama</w:t>
            </w:r>
          </w:p>
          <w:p w14:paraId="32812783" w14:textId="77777777" w:rsidR="00377AE5" w:rsidRPr="00E65686" w:rsidRDefault="00377AE5" w:rsidP="00377AE5">
            <w:pPr>
              <w:pStyle w:val="BodyText"/>
              <w:rPr>
                <w:lang w:val="tr-TR"/>
              </w:rPr>
            </w:pPr>
            <w:r w:rsidRPr="00E65686">
              <w:rPr>
                <w:lang w:val="tr-TR"/>
              </w:rPr>
              <w:t>Peru</w:t>
            </w:r>
          </w:p>
          <w:p w14:paraId="1FD58982" w14:textId="77777777" w:rsidR="00377AE5" w:rsidRPr="00E65686" w:rsidRDefault="00377AE5" w:rsidP="00377AE5">
            <w:pPr>
              <w:pStyle w:val="BodyText"/>
              <w:rPr>
                <w:lang w:val="tr-TR"/>
              </w:rPr>
            </w:pPr>
            <w:r w:rsidRPr="00E65686">
              <w:rPr>
                <w:lang w:val="tr-TR"/>
              </w:rPr>
              <w:t>Polonya</w:t>
            </w:r>
          </w:p>
          <w:p w14:paraId="5E090D8D" w14:textId="77777777" w:rsidR="00377AE5" w:rsidRPr="00E65686" w:rsidRDefault="00377AE5" w:rsidP="00377AE5">
            <w:pPr>
              <w:pStyle w:val="BodyText"/>
              <w:rPr>
                <w:lang w:val="tr-TR"/>
              </w:rPr>
            </w:pPr>
            <w:r w:rsidRPr="00E65686">
              <w:rPr>
                <w:lang w:val="tr-TR"/>
              </w:rPr>
              <w:t>Portekiz</w:t>
            </w:r>
          </w:p>
          <w:p w14:paraId="1C59C573" w14:textId="77777777" w:rsidR="00377AE5" w:rsidRPr="00E65686" w:rsidRDefault="00377AE5" w:rsidP="00377AE5">
            <w:pPr>
              <w:pStyle w:val="BodyText"/>
              <w:rPr>
                <w:lang w:val="tr-TR"/>
              </w:rPr>
            </w:pPr>
            <w:r w:rsidRPr="00E65686">
              <w:rPr>
                <w:lang w:val="tr-TR"/>
              </w:rPr>
              <w:t>Romanya</w:t>
            </w:r>
          </w:p>
          <w:p w14:paraId="3AF87D7B" w14:textId="77777777" w:rsidR="00377AE5" w:rsidRPr="00E65686" w:rsidRDefault="00377AE5" w:rsidP="00377AE5">
            <w:pPr>
              <w:pStyle w:val="BodyText"/>
              <w:rPr>
                <w:lang w:val="tr-TR"/>
              </w:rPr>
            </w:pPr>
            <w:r w:rsidRPr="00E65686">
              <w:rPr>
                <w:lang w:val="tr-TR"/>
              </w:rPr>
              <w:t>Singapur</w:t>
            </w:r>
          </w:p>
          <w:p w14:paraId="69F2B411" w14:textId="77777777" w:rsidR="00377AE5" w:rsidRPr="00E65686" w:rsidRDefault="00377AE5" w:rsidP="00377AE5">
            <w:pPr>
              <w:pStyle w:val="BodyText"/>
              <w:rPr>
                <w:lang w:val="tr-TR"/>
              </w:rPr>
            </w:pPr>
            <w:r w:rsidRPr="00E65686">
              <w:rPr>
                <w:lang w:val="tr-TR"/>
              </w:rPr>
              <w:t>Güney Afrika</w:t>
            </w:r>
          </w:p>
          <w:p w14:paraId="1EF2EEF5" w14:textId="77777777" w:rsidR="00377AE5" w:rsidRPr="00E65686" w:rsidRDefault="00377AE5" w:rsidP="00377AE5">
            <w:pPr>
              <w:pStyle w:val="BodyText"/>
              <w:rPr>
                <w:lang w:val="tr-TR"/>
              </w:rPr>
            </w:pPr>
            <w:r w:rsidRPr="00E65686">
              <w:rPr>
                <w:lang w:val="tr-TR"/>
              </w:rPr>
              <w:t>Güney Kore</w:t>
            </w:r>
          </w:p>
          <w:p w14:paraId="68C5ED5D" w14:textId="77777777" w:rsidR="00377AE5" w:rsidRPr="00E65686" w:rsidRDefault="00377AE5" w:rsidP="00377AE5">
            <w:pPr>
              <w:pStyle w:val="BodyText"/>
              <w:rPr>
                <w:lang w:val="tr-TR"/>
              </w:rPr>
            </w:pPr>
            <w:r w:rsidRPr="00E65686">
              <w:rPr>
                <w:lang w:val="tr-TR"/>
              </w:rPr>
              <w:t>İspanya</w:t>
            </w:r>
          </w:p>
          <w:p w14:paraId="0C300A1D" w14:textId="77777777" w:rsidR="00377AE5" w:rsidRPr="00E65686" w:rsidRDefault="00377AE5" w:rsidP="00377AE5">
            <w:pPr>
              <w:pStyle w:val="BodyText"/>
              <w:rPr>
                <w:lang w:val="tr-TR"/>
              </w:rPr>
            </w:pPr>
            <w:r w:rsidRPr="00E65686">
              <w:rPr>
                <w:lang w:val="tr-TR"/>
              </w:rPr>
              <w:t>İsviçre</w:t>
            </w:r>
          </w:p>
          <w:p w14:paraId="2A00C1A5" w14:textId="77777777" w:rsidR="00377AE5" w:rsidRPr="00E65686" w:rsidRDefault="00377AE5" w:rsidP="00377AE5">
            <w:pPr>
              <w:pStyle w:val="BodyText"/>
              <w:rPr>
                <w:lang w:val="tr-TR"/>
              </w:rPr>
            </w:pPr>
            <w:r w:rsidRPr="00E65686">
              <w:rPr>
                <w:lang w:val="tr-TR"/>
              </w:rPr>
              <w:t>Tayvan</w:t>
            </w:r>
          </w:p>
          <w:p w14:paraId="7A1198E0" w14:textId="77777777" w:rsidR="00377AE5" w:rsidRPr="00E65686" w:rsidRDefault="00377AE5" w:rsidP="00377AE5">
            <w:pPr>
              <w:pStyle w:val="BodyText"/>
              <w:rPr>
                <w:lang w:val="tr-TR"/>
              </w:rPr>
            </w:pPr>
            <w:r w:rsidRPr="00E65686">
              <w:rPr>
                <w:lang w:val="tr-TR"/>
              </w:rPr>
              <w:t>Tayland</w:t>
            </w:r>
          </w:p>
          <w:p w14:paraId="1022C396" w14:textId="77777777" w:rsidR="00377AE5" w:rsidRPr="00E65686" w:rsidRDefault="00377AE5" w:rsidP="00377AE5">
            <w:pPr>
              <w:pStyle w:val="BodyText"/>
              <w:rPr>
                <w:lang w:val="tr-TR"/>
              </w:rPr>
            </w:pPr>
            <w:r w:rsidRPr="00E65686">
              <w:rPr>
                <w:lang w:val="tr-TR"/>
              </w:rPr>
              <w:t>BAE</w:t>
            </w:r>
          </w:p>
          <w:p w14:paraId="20B60EDC" w14:textId="77777777" w:rsidR="00377AE5" w:rsidRPr="00E65686" w:rsidRDefault="00377AE5" w:rsidP="00377AE5">
            <w:pPr>
              <w:pStyle w:val="BodyText"/>
              <w:rPr>
                <w:lang w:val="tr-TR"/>
              </w:rPr>
            </w:pPr>
            <w:r w:rsidRPr="00E65686">
              <w:rPr>
                <w:lang w:val="tr-TR"/>
              </w:rPr>
              <w:t>Birleşik Krallık</w:t>
            </w:r>
          </w:p>
          <w:p w14:paraId="0364DEB3" w14:textId="77777777" w:rsidR="00377AE5" w:rsidRPr="00E65686" w:rsidRDefault="00377AE5" w:rsidP="00377AE5">
            <w:pPr>
              <w:pStyle w:val="BodyText"/>
              <w:rPr>
                <w:lang w:val="tr-TR"/>
              </w:rPr>
            </w:pPr>
            <w:r w:rsidRPr="00E65686">
              <w:rPr>
                <w:lang w:val="tr-TR"/>
              </w:rPr>
              <w:t>ABD</w:t>
            </w:r>
          </w:p>
          <w:p w14:paraId="4FC02529" w14:textId="77777777" w:rsidR="00377AE5" w:rsidRPr="00E65686" w:rsidRDefault="00377AE5" w:rsidP="00377AE5">
            <w:pPr>
              <w:pStyle w:val="BodyText"/>
              <w:rPr>
                <w:lang w:val="tr-TR"/>
              </w:rPr>
            </w:pPr>
            <w:r w:rsidRPr="00E65686">
              <w:rPr>
                <w:lang w:val="tr-TR"/>
              </w:rPr>
              <w:t xml:space="preserve">Vietnam </w:t>
            </w:r>
          </w:p>
        </w:tc>
        <w:tc>
          <w:tcPr>
            <w:tcW w:w="217" w:type="pct"/>
          </w:tcPr>
          <w:p w14:paraId="195E6F36" w14:textId="77777777" w:rsidR="00377AE5" w:rsidRPr="00E65686" w:rsidRDefault="00377AE5" w:rsidP="00377AE5">
            <w:pPr>
              <w:pStyle w:val="BodyText"/>
              <w:rPr>
                <w:lang w:val="tr-TR"/>
              </w:rPr>
            </w:pPr>
          </w:p>
        </w:tc>
        <w:tc>
          <w:tcPr>
            <w:tcW w:w="1739" w:type="pct"/>
          </w:tcPr>
          <w:p w14:paraId="56DD31DF" w14:textId="1565BF32" w:rsidR="00377AE5" w:rsidRPr="00E65686" w:rsidRDefault="00377AE5" w:rsidP="00377AE5">
            <w:pPr>
              <w:pStyle w:val="BodyText"/>
              <w:rPr>
                <w:b/>
                <w:bCs/>
                <w:lang w:val="tr-TR"/>
              </w:rPr>
            </w:pPr>
            <w:r w:rsidRPr="00E65686">
              <w:rPr>
                <w:b/>
                <w:bCs/>
                <w:lang w:val="tr-TR"/>
              </w:rPr>
              <w:t xml:space="preserve">ERM'nin </w:t>
            </w:r>
            <w:r w:rsidR="003925B8" w:rsidRPr="00E65686">
              <w:rPr>
                <w:b/>
                <w:bCs/>
                <w:lang w:val="tr-TR"/>
              </w:rPr>
              <w:t>Frankfurt Ofisi</w:t>
            </w:r>
          </w:p>
          <w:p w14:paraId="40C5F5CD" w14:textId="77777777" w:rsidR="003925B8" w:rsidRPr="00E65686" w:rsidRDefault="003925B8" w:rsidP="003925B8">
            <w:pPr>
              <w:pStyle w:val="BodyText"/>
              <w:rPr>
                <w:lang w:val="tr-TR"/>
              </w:rPr>
            </w:pPr>
            <w:r w:rsidRPr="00E65686">
              <w:rPr>
                <w:lang w:val="tr-TR"/>
              </w:rPr>
              <w:t>ERM GmbH</w:t>
            </w:r>
          </w:p>
          <w:p w14:paraId="057387C7" w14:textId="77777777" w:rsidR="003925B8" w:rsidRPr="00E65686" w:rsidRDefault="003925B8" w:rsidP="003925B8">
            <w:pPr>
              <w:pStyle w:val="BodyText"/>
              <w:rPr>
                <w:lang w:val="tr-TR"/>
              </w:rPr>
            </w:pPr>
            <w:r w:rsidRPr="00E65686">
              <w:rPr>
                <w:lang w:val="tr-TR"/>
              </w:rPr>
              <w:t>Brüsseler Str. 1-3</w:t>
            </w:r>
          </w:p>
          <w:p w14:paraId="6D2E18DA" w14:textId="29265457" w:rsidR="00377AE5" w:rsidRPr="00E65686" w:rsidRDefault="003925B8" w:rsidP="003925B8">
            <w:pPr>
              <w:pStyle w:val="BodyText"/>
              <w:rPr>
                <w:lang w:val="tr-TR"/>
              </w:rPr>
            </w:pPr>
            <w:r w:rsidRPr="00E65686">
              <w:rPr>
                <w:lang w:val="tr-TR"/>
              </w:rPr>
              <w:t>Frankfurt am Main, 60327</w:t>
            </w:r>
          </w:p>
          <w:p w14:paraId="1C7C47AD" w14:textId="77777777" w:rsidR="00377AE5" w:rsidRPr="00E65686" w:rsidRDefault="00377AE5" w:rsidP="00377AE5">
            <w:pPr>
              <w:pStyle w:val="BodyText"/>
              <w:rPr>
                <w:lang w:val="tr-TR"/>
              </w:rPr>
            </w:pPr>
          </w:p>
          <w:p w14:paraId="66D681A6" w14:textId="4180A7E8" w:rsidR="00377AE5" w:rsidRPr="00CC4280" w:rsidRDefault="00377AE5" w:rsidP="00377AE5">
            <w:pPr>
              <w:pStyle w:val="BodyText"/>
              <w:rPr>
                <w:b/>
                <w:bCs/>
                <w:u w:val="single"/>
                <w:lang w:val="tr-TR"/>
              </w:rPr>
            </w:pPr>
            <w:hyperlink r:id="rId37" w:history="1">
              <w:r w:rsidRPr="00E65686">
                <w:rPr>
                  <w:rStyle w:val="Hyperlink"/>
                  <w:b/>
                  <w:bCs/>
                  <w:lang w:val="tr-TR"/>
                </w:rPr>
                <w:t>www.erm.</w:t>
              </w:r>
            </w:hyperlink>
            <w:r w:rsidRPr="00E65686">
              <w:rPr>
                <w:b/>
                <w:bCs/>
                <w:u w:val="single"/>
                <w:lang w:val="tr-TR"/>
              </w:rPr>
              <w:t>com</w:t>
            </w:r>
            <w:r w:rsidRPr="00CC4280">
              <w:rPr>
                <w:b/>
                <w:bCs/>
                <w:u w:val="single"/>
                <w:lang w:val="tr-TR"/>
              </w:rPr>
              <w:t xml:space="preserve"> </w:t>
            </w:r>
          </w:p>
        </w:tc>
      </w:tr>
    </w:tbl>
    <w:p w14:paraId="714F5B75" w14:textId="77777777" w:rsidR="00685D1C" w:rsidRPr="00117609" w:rsidRDefault="00685D1C" w:rsidP="00685D1C">
      <w:pPr>
        <w:rPr>
          <w:lang w:val="tr-TR"/>
        </w:rPr>
      </w:pPr>
    </w:p>
    <w:sectPr w:rsidR="00685D1C" w:rsidRPr="00117609" w:rsidSect="00627730">
      <w:headerReference w:type="default" r:id="rId38"/>
      <w:pgSz w:w="11909" w:h="16834" w:code="9"/>
      <w:pgMar w:top="1138" w:right="1138" w:bottom="1138" w:left="1138" w:header="562" w:footer="374" w:gutter="0"/>
      <w:cols w:sep="1" w:space="38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30D1928" w14:textId="77777777" w:rsidR="001B087D" w:rsidRDefault="001B087D" w:rsidP="00A95726">
      <w:pPr>
        <w:spacing w:after="0" w:line="240" w:lineRule="auto"/>
      </w:pPr>
      <w:r>
        <w:separator/>
      </w:r>
    </w:p>
    <w:p w14:paraId="588AF6E3" w14:textId="77777777" w:rsidR="001B087D" w:rsidRDefault="001B087D"/>
    <w:p w14:paraId="662E36E8" w14:textId="77777777" w:rsidR="001B087D" w:rsidRDefault="001B087D"/>
    <w:p w14:paraId="15FD5752" w14:textId="77777777" w:rsidR="001B087D" w:rsidRDefault="001B087D"/>
    <w:p w14:paraId="330BB3FD" w14:textId="77777777" w:rsidR="001B087D" w:rsidRDefault="001B087D"/>
  </w:endnote>
  <w:endnote w:type="continuationSeparator" w:id="0">
    <w:p w14:paraId="49DA59CF" w14:textId="77777777" w:rsidR="001B087D" w:rsidRDefault="001B087D" w:rsidP="00A95726">
      <w:pPr>
        <w:spacing w:after="0" w:line="240" w:lineRule="auto"/>
      </w:pPr>
      <w:r>
        <w:continuationSeparator/>
      </w:r>
    </w:p>
    <w:p w14:paraId="58B43FF3" w14:textId="77777777" w:rsidR="001B087D" w:rsidRDefault="001B087D"/>
    <w:p w14:paraId="160640BF" w14:textId="77777777" w:rsidR="001B087D" w:rsidRDefault="001B087D"/>
    <w:p w14:paraId="08EE8F58" w14:textId="77777777" w:rsidR="001B087D" w:rsidRDefault="001B087D"/>
    <w:p w14:paraId="42FDE009" w14:textId="77777777" w:rsidR="001B087D" w:rsidRDefault="001B087D"/>
  </w:endnote>
  <w:endnote w:type="continuationNotice" w:id="1">
    <w:p w14:paraId="32B70863" w14:textId="77777777" w:rsidR="001B087D" w:rsidRDefault="001B087D">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Verdana">
    <w:panose1 w:val="020B0604030504040204"/>
    <w:charset w:val="00"/>
    <w:family w:val="swiss"/>
    <w:pitch w:val="variable"/>
    <w:sig w:usb0="A00006FF" w:usb1="4000205B" w:usb2="00000010" w:usb3="00000000" w:csb0="0000019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Georgia">
    <w:panose1 w:val="02040502050405020303"/>
    <w:charset w:val="00"/>
    <w:family w:val="roman"/>
    <w:pitch w:val="variable"/>
    <w:sig w:usb0="00000287" w:usb1="00000000" w:usb2="00000000" w:usb3="00000000" w:csb0="0000009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Times New Roman (Body CS)">
    <w:altName w:val="Times New Roman"/>
    <w:panose1 w:val="00000000000000000000"/>
    <w:charset w:val="00"/>
    <w:family w:val="roman"/>
    <w:notTrueType/>
    <w:pitch w:val="default"/>
  </w:font>
  <w:font w:name="Cambria">
    <w:panose1 w:val="02040503050406030204"/>
    <w:charset w:val="00"/>
    <w:family w:val="roman"/>
    <w:pitch w:val="variable"/>
    <w:sig w:usb0="E00006FF" w:usb1="420024FF" w:usb2="02000000" w:usb3="00000000" w:csb0="0000019F" w:csb1="00000000"/>
  </w:font>
  <w:font w:name="MinionPro-Regular">
    <w:altName w:val="Calibri"/>
    <w:panose1 w:val="00000000000000000000"/>
    <w:charset w:val="4D"/>
    <w:family w:val="auto"/>
    <w:notTrueType/>
    <w:pitch w:val="default"/>
    <w:sig w:usb0="00000003" w:usb1="00000000" w:usb2="0000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MS Mincho">
    <w:altName w:val="ＭＳ 明朝"/>
    <w:panose1 w:val="020206090402050803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9A178B" w14:textId="6FB8EF6F" w:rsidR="004C1B9F" w:rsidRDefault="00F53E3E">
    <w:pPr>
      <w:pStyle w:val="Footer"/>
    </w:pPr>
    <w:r>
      <w:rPr>
        <w:noProof/>
      </w:rPr>
      <mc:AlternateContent>
        <mc:Choice Requires="wps">
          <w:drawing>
            <wp:anchor distT="0" distB="0" distL="0" distR="0" simplePos="0" relativeHeight="251658246" behindDoc="0" locked="0" layoutInCell="1" allowOverlap="1" wp14:anchorId="24C671A2" wp14:editId="69BB0841">
              <wp:simplePos x="635" y="635"/>
              <wp:positionH relativeFrom="page">
                <wp:align>center</wp:align>
              </wp:positionH>
              <wp:positionV relativeFrom="page">
                <wp:align>bottom</wp:align>
              </wp:positionV>
              <wp:extent cx="530225" cy="325755"/>
              <wp:effectExtent l="0" t="0" r="3175" b="0"/>
              <wp:wrapNone/>
              <wp:docPr id="1928492667" name="Text Box 2" descr="Confident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30225" cy="325755"/>
                      </a:xfrm>
                      <a:prstGeom prst="rect">
                        <a:avLst/>
                      </a:prstGeom>
                      <a:noFill/>
                      <a:ln>
                        <a:noFill/>
                      </a:ln>
                    </wps:spPr>
                    <wps:txbx>
                      <w:txbxContent>
                        <w:p w14:paraId="5F14B120" w14:textId="37DC01FA" w:rsidR="00F53E3E" w:rsidRPr="00F53E3E" w:rsidRDefault="00F53E3E" w:rsidP="00F53E3E">
                          <w:pPr>
                            <w:spacing w:after="0"/>
                            <w:rPr>
                              <w:rFonts w:ascii="Verdana" w:eastAsia="Verdana" w:hAnsi="Verdana" w:cs="Verdana"/>
                              <w:noProof/>
                              <w:color w:val="000000"/>
                              <w:sz w:val="14"/>
                              <w:szCs w:val="14"/>
                            </w:rPr>
                          </w:pPr>
                          <w:r w:rsidRPr="00F53E3E">
                            <w:rPr>
                              <w:rFonts w:ascii="Verdana" w:eastAsia="Verdana" w:hAnsi="Verdana" w:cs="Verdana"/>
                              <w:noProof/>
                              <w:color w:val="000000"/>
                              <w:sz w:val="14"/>
                              <w:szCs w:val="14"/>
                            </w:rPr>
                            <w:t>Gizli</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24C671A2" id="_x0000_t202" coordsize="21600,21600" o:spt="202" path="m,l,21600r21600,l21600,xe">
              <v:stroke joinstyle="miter"/>
              <v:path gradientshapeok="t" o:connecttype="rect"/>
            </v:shapetype>
            <v:shape id="Text Box 2" o:spid="_x0000_s1026" type="#_x0000_t202" alt="Confidential" style="position:absolute;left:0;text-align:left;margin-left:0;margin-top:0;width:41.75pt;height:25.65pt;z-index:25165824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iO5wCgIAABUEAAAOAAAAZHJzL2Uyb0RvYy54bWysU8Fu2zAMvQ/YPwi6L3ZSeFuNOEXWIsOA&#10;oC2QDj0rshQbkERBUmJnXz9KtpOt22nYRaZJ6pF8fFre9VqRk3C+BVPR+SynRBgOdWsOFf3+svnw&#10;mRIfmKmZAiMqehae3q3ev1t2thQLaEDVwhEEMb7sbEWbEGyZZZ43QjM/AysMBiU4zQL+ukNWO9Yh&#10;ulbZIs8/Zh242jrgwnv0PgxBukr4UgoenqT0IhBVUewtpNOlcx/PbLVk5cEx27R8bIP9QxeatQaL&#10;XqAeWGDk6No/oHTLHXiQYcZBZyBly0WaAaeZ52+m2TXMijQLkuPthSb//2D542lnnx0J/RfocYGR&#10;kM760qMzztNLp+MXOyUYRwrPF9pEHwhHZ3GTLxYFJRxDN4viU1FElOx62TofvgrQJBoVdbiVRBY7&#10;bX0YUqeUWMvAplUqbUaZ3xyIGT3ZtcNohX7fj23voT7jNA6GRXvLNy3W3DIfnpnDzeIAqNbwhIdU&#10;0FUURouSBtyPv/ljPhKOUUo6VEpFDUqZEvXN4CKiqCbDTcY+GfPbvMgxbo76HlB/c3wKlicTvS6o&#10;yZQO9CvqeB0LYYgZjuUqup/M+zBIFt8BF+t1SkL9WBa2Zmd5hI48RRJf+lfm7Mh0wBU9wiQjVr4h&#10;fMiNN71dHwPSnrYROR2IHKlG7aV9ju8kivvX/5R1fc2rnwAAAP//AwBQSwMEFAAGAAgAAAAhADQY&#10;u/HZAAAAAwEAAA8AAABkcnMvZG93bnJldi54bWxMj8FKw0AQhu+C77CM4M1u2lApMZsiBU8Voa0X&#10;b9vdaRLNzobspE3f3tGLXgaG/+ebb8r1FDp1xiG1kQzMZxkoJBd9S7WB98PLwwpUYkvedpHQwBUT&#10;rKvbm9IWPl5oh+c910oglAproGHuC62TazDYNIs9kmSnOATLsg619oO9CDx0epFljzrYluRCY3vc&#10;NOi+9mMwsNzx6/hGh/xjWlw/t/3G5aetM+b+bnp+AsU48V8ZfvRFHSpxOsaRfFKdAXmEf6dkq3wJ&#10;6ijceQ66KvV/9+obAAD//wMAUEsBAi0AFAAGAAgAAAAhALaDOJL+AAAA4QEAABMAAAAAAAAAAAAA&#10;AAAAAAAAAFtDb250ZW50X1R5cGVzXS54bWxQSwECLQAUAAYACAAAACEAOP0h/9YAAACUAQAACwAA&#10;AAAAAAAAAAAAAAAvAQAAX3JlbHMvLnJlbHNQSwECLQAUAAYACAAAACEAFYjucAoCAAAVBAAADgAA&#10;AAAAAAAAAAAAAAAuAgAAZHJzL2Uyb0RvYy54bWxQSwECLQAUAAYACAAAACEANBi78dkAAAADAQAA&#10;DwAAAAAAAAAAAAAAAABkBAAAZHJzL2Rvd25yZXYueG1sUEsFBgAAAAAEAAQA8wAAAGoFAAAAAA==&#10;" filled="f" stroked="f">
              <v:textbox style="mso-fit-shape-to-text:t" inset="0,0,0,15pt">
                <w:txbxContent>
                  <w:p w14:paraId="5F14B120" w14:textId="37DC01FA" w:rsidR="00F53E3E" w:rsidRPr="00F53E3E" w:rsidRDefault="00F53E3E" w:rsidP="00F53E3E">
                    <w:pPr>
                      <w:spacing w:after="0"/>
                      <w:rPr>
                        <w:rFonts w:ascii="Verdana" w:eastAsia="Verdana" w:hAnsi="Verdana" w:cs="Verdana"/>
                        <w:noProof/>
                        <w:color w:val="000000"/>
                        <w:sz w:val="14"/>
                        <w:szCs w:val="14"/>
                      </w:rPr>
                    </w:pPr>
                    <w:r w:rsidRPr="00F53E3E">
                      <w:rPr>
                        <w:rFonts w:ascii="Verdana" w:eastAsia="Verdana" w:hAnsi="Verdana" w:cs="Verdana"/>
                        <w:noProof/>
                        <w:color w:val="000000"/>
                        <w:sz w:val="14"/>
                        <w:szCs w:val="14"/>
                      </w:rPr>
                      <w:t>Gizli</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09D0E0" w14:textId="2B822B37" w:rsidR="00D56278" w:rsidRPr="000F7191" w:rsidRDefault="00F53E3E" w:rsidP="000F7191">
    <w:pPr>
      <w:pStyle w:val="Footer"/>
    </w:pPr>
    <w:r>
      <w:rPr>
        <w:noProof/>
      </w:rPr>
      <mc:AlternateContent>
        <mc:Choice Requires="wps">
          <w:drawing>
            <wp:anchor distT="0" distB="0" distL="0" distR="0" simplePos="0" relativeHeight="251658247" behindDoc="0" locked="0" layoutInCell="1" allowOverlap="1" wp14:anchorId="547DECCD" wp14:editId="4BA5E243">
              <wp:simplePos x="724486" y="9896622"/>
              <wp:positionH relativeFrom="page">
                <wp:align>center</wp:align>
              </wp:positionH>
              <wp:positionV relativeFrom="page">
                <wp:align>bottom</wp:align>
              </wp:positionV>
              <wp:extent cx="530225" cy="325755"/>
              <wp:effectExtent l="0" t="0" r="3175" b="0"/>
              <wp:wrapNone/>
              <wp:docPr id="1185353741" name="Text Box 3" descr="Confident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30225" cy="325755"/>
                      </a:xfrm>
                      <a:prstGeom prst="rect">
                        <a:avLst/>
                      </a:prstGeom>
                      <a:noFill/>
                      <a:ln>
                        <a:noFill/>
                      </a:ln>
                    </wps:spPr>
                    <wps:txbx>
                      <w:txbxContent>
                        <w:p w14:paraId="516A85F0" w14:textId="7EA13415" w:rsidR="00F53E3E" w:rsidRPr="00F53E3E" w:rsidRDefault="00F53E3E" w:rsidP="00F53E3E">
                          <w:pPr>
                            <w:spacing w:after="0"/>
                            <w:rPr>
                              <w:rFonts w:ascii="Verdana" w:eastAsia="Verdana" w:hAnsi="Verdana" w:cs="Verdana"/>
                              <w:noProof/>
                              <w:color w:val="000000"/>
                              <w:sz w:val="14"/>
                              <w:szCs w:val="14"/>
                            </w:rPr>
                          </w:pPr>
                          <w:r w:rsidRPr="00F53E3E">
                            <w:rPr>
                              <w:rFonts w:ascii="Verdana" w:eastAsia="Verdana" w:hAnsi="Verdana" w:cs="Verdana"/>
                              <w:noProof/>
                              <w:color w:val="000000"/>
                              <w:sz w:val="14"/>
                              <w:szCs w:val="14"/>
                            </w:rPr>
                            <w:t>Gizli</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47DECCD" id="_x0000_t202" coordsize="21600,21600" o:spt="202" path="m,l,21600r21600,l21600,xe">
              <v:stroke joinstyle="miter"/>
              <v:path gradientshapeok="t" o:connecttype="rect"/>
            </v:shapetype>
            <v:shape id="Text Box 3" o:spid="_x0000_s1027" type="#_x0000_t202" alt="Confidential" style="position:absolute;left:0;text-align:left;margin-left:0;margin-top:0;width:41.75pt;height:25.65pt;z-index:251658247;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ZoRbDAIAABwEAAAOAAAAZHJzL2Uyb0RvYy54bWysU01v2zAMvQ/YfxB0X+yk8D6MOEXWIsOA&#10;oC2QDj3LshQbkERBUmJnv36UHCddt9Owi0yT1CP5+LS8HbQiR+F8B6ai81lOiTAcms7sK/rjefPh&#10;MyU+MNMwBUZU9CQ8vV29f7fsbSkW0IJqhCMIYnzZ24q2IdgyyzxvhWZ+BlYYDEpwmgX8dfuscaxH&#10;dK2yRZ5/zHpwjXXAhffovR+DdJXwpRQ8PErpRSCqothbSKdLZx3PbLVk5d4x23b83Ab7hy406wwW&#10;vUDds8DIwXV/QOmOO/Agw4yDzkDKjos0A04zz99Ms2uZFWkWJMfbC03+/8Hyh+POPjkShq8w4AIj&#10;Ib31pUdnnGeQTscvdkowjhSeLrSJIRCOzuImXywKSjiGbhbFp6KIKNn1snU+fBOgSTQq6nAriSx2&#10;3Powpk4psZaBTadU2owyvzkQM3qya4fRCkM9kK551X0NzQmHcjDu21u+6bD0lvnwxBwuGOdA0YZH&#10;PKSCvqJwtihpwf38mz/mI+8YpaRHwVTUoKIpUd8N7iNqazLcZNTJmH/Jixzj5qDvAGU4xxdheTLR&#10;64KaTOlAv6Cc17EQhpjhWK6i9WTehVG5+By4WK9TEsrIsrA1O8sjdKQrcvk8vDBnz4QH3NQDTGpi&#10;5Rvex9x409v1ISD7aSmR2pHIM+MowbTW83OJGn/9n7Kuj3r1CwAA//8DAFBLAwQUAAYACAAAACEA&#10;NBi78dkAAAADAQAADwAAAGRycy9kb3ducmV2LnhtbEyPwUrDQBCG74LvsIzgzW7aUCkxmyIFTxWh&#10;rRdv291pEs3OhuykTd/e0YteBob/55tvyvUUOnXGIbWRDMxnGSgkF31LtYH3w8vDClRiS952kdDA&#10;FROsq9ub0hY+XmiH5z3XSiCUCmugYe4LrZNrMNg0iz2SZKc4BMuyDrX2g70IPHR6kWWPOtiW5EJj&#10;e9w06L72YzCw3PHr+EaH/GNaXD+3/cblp60z5v5uen4CxTjxXxl+9EUdKnE6xpF8Up0BeYR/p2Sr&#10;fAnqKNx5Droq9X/36hsAAP//AwBQSwECLQAUAAYACAAAACEAtoM4kv4AAADhAQAAEwAAAAAAAAAA&#10;AAAAAAAAAAAAW0NvbnRlbnRfVHlwZXNdLnhtbFBLAQItABQABgAIAAAAIQA4/SH/1gAAAJQBAAAL&#10;AAAAAAAAAAAAAAAAAC8BAABfcmVscy8ucmVsc1BLAQItABQABgAIAAAAIQBRZoRbDAIAABwEAAAO&#10;AAAAAAAAAAAAAAAAAC4CAABkcnMvZTJvRG9jLnhtbFBLAQItABQABgAIAAAAIQA0GLvx2QAAAAMB&#10;AAAPAAAAAAAAAAAAAAAAAGYEAABkcnMvZG93bnJldi54bWxQSwUGAAAAAAQABADzAAAAbAUAAAAA&#10;" filled="f" stroked="f">
              <v:textbox style="mso-fit-shape-to-text:t" inset="0,0,0,15pt">
                <w:txbxContent>
                  <w:p w14:paraId="516A85F0" w14:textId="7EA13415" w:rsidR="00F53E3E" w:rsidRPr="00F53E3E" w:rsidRDefault="00F53E3E" w:rsidP="00F53E3E">
                    <w:pPr>
                      <w:spacing w:after="0"/>
                      <w:rPr>
                        <w:rFonts w:ascii="Verdana" w:eastAsia="Verdana" w:hAnsi="Verdana" w:cs="Verdana"/>
                        <w:noProof/>
                        <w:color w:val="000000"/>
                        <w:sz w:val="14"/>
                        <w:szCs w:val="14"/>
                      </w:rPr>
                    </w:pPr>
                    <w:r w:rsidRPr="00F53E3E">
                      <w:rPr>
                        <w:rFonts w:ascii="Verdana" w:eastAsia="Verdana" w:hAnsi="Verdana" w:cs="Verdana"/>
                        <w:noProof/>
                        <w:color w:val="000000"/>
                        <w:sz w:val="14"/>
                        <w:szCs w:val="14"/>
                      </w:rPr>
                      <w:t>Gizli</w:t>
                    </w:r>
                  </w:p>
                </w:txbxContent>
              </v:textbox>
              <w10:wrap anchorx="page" anchory="page"/>
            </v:shape>
          </w:pict>
        </mc:Fallback>
      </mc:AlternateContent>
    </w:r>
    <w:r w:rsidR="00D56278">
      <w:t xml:space="preserve">MÜŞTERİ: </w:t>
    </w:r>
    <w:fldSimple w:instr="STYLEREF Recipient \* MERGEFORMAT">
      <w:r w:rsidR="002E0DF3" w:rsidRPr="002E0DF3">
        <w:rPr>
          <w:noProof/>
          <w:lang w:val="en-GB"/>
        </w:rPr>
        <w:t xml:space="preserve">Enerjisa Enerji Üretim </w:t>
      </w:r>
      <w:r w:rsidR="002E0DF3">
        <w:rPr>
          <w:noProof/>
        </w:rPr>
        <w:t>A.Ş.</w:t>
      </w:r>
    </w:fldSimple>
  </w:p>
  <w:p w14:paraId="239F00C3" w14:textId="32033475" w:rsidR="009750BC" w:rsidRPr="00B21A41" w:rsidRDefault="00B40C7E" w:rsidP="002B7BCC">
    <w:pPr>
      <w:pStyle w:val="Footer"/>
      <w:rPr>
        <w:rStyle w:val="PageNumber"/>
      </w:rPr>
    </w:pPr>
    <w:r>
      <w:rPr>
        <w:noProof/>
      </w:rPr>
      <w:drawing>
        <wp:anchor distT="0" distB="0" distL="114300" distR="114300" simplePos="0" relativeHeight="251658241" behindDoc="0" locked="1" layoutInCell="1" allowOverlap="1" wp14:anchorId="6C2E5222" wp14:editId="4811C94E">
          <wp:simplePos x="0" y="0"/>
          <wp:positionH relativeFrom="page">
            <wp:posOffset>612140</wp:posOffset>
          </wp:positionH>
          <wp:positionV relativeFrom="bottomMargin">
            <wp:posOffset>90170</wp:posOffset>
          </wp:positionV>
          <wp:extent cx="910800" cy="356400"/>
          <wp:effectExtent l="0" t="0" r="3810" b="0"/>
          <wp:wrapNone/>
          <wp:docPr id="1030999064" name="Graphic 1030999064" descr="ERM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71221085" name="Graphic 671221085" descr="ERM logo"/>
                  <pic:cNvPicPr/>
                </pic:nvPicPr>
                <pic: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ic:blipFill>
                <pic:spPr>
                  <a:xfrm>
                    <a:off x="0" y="0"/>
                    <a:ext cx="910800" cy="356400"/>
                  </a:xfrm>
                  <a:prstGeom prst="rect">
                    <a:avLst/>
                  </a:prstGeom>
                </pic:spPr>
              </pic:pic>
            </a:graphicData>
          </a:graphic>
          <wp14:sizeRelH relativeFrom="page">
            <wp14:pctWidth>0</wp14:pctWidth>
          </wp14:sizeRelH>
          <wp14:sizeRelV relativeFrom="page">
            <wp14:pctHeight>0</wp14:pctHeight>
          </wp14:sizeRelV>
        </wp:anchor>
      </w:drawing>
    </w:r>
    <w:r w:rsidR="00FD1445">
      <w:t>PROJE NO:</w:t>
    </w:r>
    <w:fldSimple w:instr="STYLEREF Reference \* MERGEFORMAT">
      <w:r w:rsidR="002E0DF3" w:rsidRPr="002E0DF3">
        <w:rPr>
          <w:noProof/>
          <w:lang w:val="en-GB"/>
        </w:rPr>
        <w:t>0733614</w:t>
      </w:r>
    </w:fldSimple>
    <w:r w:rsidR="00FD1445" w:rsidRPr="000F7191">
      <w:tab/>
    </w:r>
    <w:r w:rsidR="00FD1445" w:rsidRPr="00DC3EE7">
      <w:t>TARİH:</w:t>
    </w:r>
    <w:r w:rsidR="00507421" w:rsidRPr="00DC3EE7">
      <w:fldChar w:fldCharType="begin"/>
    </w:r>
    <w:r w:rsidR="00507421" w:rsidRPr="00DC3EE7">
      <w:instrText xml:space="preserve"> STYLEREF </w:instrText>
    </w:r>
    <w:r w:rsidR="00DC3EE7" w:rsidRPr="00DC3EE7">
      <w:instrText>D1</w:instrText>
    </w:r>
    <w:r w:rsidR="00507421" w:rsidRPr="00DC3EE7">
      <w:instrText xml:space="preserve"> \* MERGEFORMAT </w:instrText>
    </w:r>
    <w:r w:rsidR="00507421" w:rsidRPr="00DC3EE7">
      <w:fldChar w:fldCharType="separate"/>
    </w:r>
    <w:r w:rsidR="002E0DF3">
      <w:rPr>
        <w:noProof/>
      </w:rPr>
      <w:t>Ekim 2025</w:t>
    </w:r>
    <w:r w:rsidR="00507421" w:rsidRPr="00DC3EE7">
      <w:fldChar w:fldCharType="end"/>
    </w:r>
    <w:r w:rsidR="00C27272">
      <w:tab/>
    </w:r>
    <w:r w:rsidR="00FD1445" w:rsidRPr="00DC3EE7">
      <w:t xml:space="preserve"> SÜRÜM</w:t>
    </w:r>
    <w:r w:rsidR="00FD1445" w:rsidRPr="000F7191">
      <w:t xml:space="preserve">: </w:t>
    </w:r>
    <w:fldSimple w:instr="STYLEREF  Version  \* MERGEFORMAT">
      <w:r w:rsidR="002E0DF3">
        <w:rPr>
          <w:noProof/>
        </w:rPr>
        <w:t>Nihai Taslak</w:t>
      </w:r>
    </w:fldSimple>
    <w:r w:rsidR="00FD1445">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C42481" w14:textId="30CEF00C" w:rsidR="004C1B9F" w:rsidRDefault="00F53E3E">
    <w:pPr>
      <w:pStyle w:val="Footer"/>
    </w:pPr>
    <w:r>
      <w:rPr>
        <w:noProof/>
      </w:rPr>
      <mc:AlternateContent>
        <mc:Choice Requires="wps">
          <w:drawing>
            <wp:anchor distT="0" distB="0" distL="0" distR="0" simplePos="0" relativeHeight="251658245" behindDoc="0" locked="0" layoutInCell="1" allowOverlap="1" wp14:anchorId="0DDBCDBC" wp14:editId="0A7D40A3">
              <wp:simplePos x="635" y="635"/>
              <wp:positionH relativeFrom="page">
                <wp:align>center</wp:align>
              </wp:positionH>
              <wp:positionV relativeFrom="page">
                <wp:align>bottom</wp:align>
              </wp:positionV>
              <wp:extent cx="530225" cy="325755"/>
              <wp:effectExtent l="0" t="0" r="3175" b="0"/>
              <wp:wrapNone/>
              <wp:docPr id="1502319813" name="Text Box 1" descr="Confident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30225" cy="325755"/>
                      </a:xfrm>
                      <a:prstGeom prst="rect">
                        <a:avLst/>
                      </a:prstGeom>
                      <a:noFill/>
                      <a:ln>
                        <a:noFill/>
                      </a:ln>
                    </wps:spPr>
                    <wps:txbx>
                      <w:txbxContent>
                        <w:p w14:paraId="5629DBAF" w14:textId="1EDDA2A4" w:rsidR="00F53E3E" w:rsidRPr="00F53E3E" w:rsidRDefault="00F53E3E" w:rsidP="00F53E3E">
                          <w:pPr>
                            <w:spacing w:after="0"/>
                            <w:rPr>
                              <w:rFonts w:ascii="Verdana" w:eastAsia="Verdana" w:hAnsi="Verdana" w:cs="Verdana"/>
                              <w:noProof/>
                              <w:color w:val="000000"/>
                              <w:sz w:val="14"/>
                              <w:szCs w:val="14"/>
                            </w:rPr>
                          </w:pPr>
                          <w:r w:rsidRPr="00F53E3E">
                            <w:rPr>
                              <w:rFonts w:ascii="Verdana" w:eastAsia="Verdana" w:hAnsi="Verdana" w:cs="Verdana"/>
                              <w:noProof/>
                              <w:color w:val="000000"/>
                              <w:sz w:val="14"/>
                              <w:szCs w:val="14"/>
                            </w:rPr>
                            <w:t>Gizli</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0DDBCDBC" id="_x0000_t202" coordsize="21600,21600" o:spt="202" path="m,l,21600r21600,l21600,xe">
              <v:stroke joinstyle="miter"/>
              <v:path gradientshapeok="t" o:connecttype="rect"/>
            </v:shapetype>
            <v:shape id="Text Box 1" o:spid="_x0000_s1028" type="#_x0000_t202" alt="Confidential" style="position:absolute;left:0;text-align:left;margin-left:0;margin-top:0;width:41.75pt;height:25.65pt;z-index:251658245;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p1MdDgIAABwEAAAOAAAAZHJzL2Uyb0RvYy54bWysU8Fu2zAMvQ/YPwi6L3ZceFuNOEXWIsOA&#10;oC2QDj0rshQbkERBUmJnXz9KjpOt22nYRaZJ6pF8fFrcDVqRo3C+A1PT+SynRBgOTWf2Nf3+sv7w&#10;mRIfmGmYAiNqehKe3i3fv1v0thIFtKAa4QiCGF/1tqZtCLbKMs9boZmfgRUGgxKcZgF/3T5rHOsR&#10;XausyPOPWQ+usQ648B69D2OQLhO+lIKHJym9CETVFHsL6XTp3MUzWy5YtXfMth0/t8H+oQvNOoNF&#10;L1APLDBycN0fULrjDjzIMOOgM5Cy4yLNgNPM8zfTbFtmRZoFyfH2QpP/f7D88bi1z46E4QsMuMBI&#10;SG995dEZ5xmk0/GLnRKMI4WnC21iCISjs7zJi6KkhGPopig/lWVEya6XrfPhqwBNolFTh1tJZLHj&#10;xocxdUqJtQysO6XSZpT5zYGY0ZNdO4xWGHYD6ZqaFlP3O2hOOJSDcd/e8nWHpTfMh2fmcME4B4o2&#10;POEhFfQ1hbNFSQvux9/8MR95xyglPQqmpgYVTYn6ZnAfUVuT4SZjl4z5bV7mGDcHfQ8owzm+CMuT&#10;iV4X1GRKB/oV5byKhTDEDMdyNd1N5n0YlYvPgYvVKiWhjCwLG7O1PEJHuiKXL8Mrc/ZMeMBNPcKk&#10;Jla94X3MjTe9XR0Csp+WEqkdiTwzjhJMaz0/l6jxX/9T1vVRL38CAAD//wMAUEsDBBQABgAIAAAA&#10;IQA0GLvx2QAAAAMBAAAPAAAAZHJzL2Rvd25yZXYueG1sTI/BSsNAEIbvgu+wjODNbtpQKTGbIgVP&#10;FaGtF2/b3WkSzc6G7KRN397Ri14Ghv/nm2/K9RQ6dcYhtZEMzGcZKCQXfUu1gffDy8MKVGJL3naR&#10;0MAVE6yr25vSFj5eaIfnPddKIJQKa6Bh7gutk2sw2DSLPZJkpzgEy7IOtfaDvQg8dHqRZY862Jbk&#10;QmN73DTovvZjMLDc8ev4Rof8Y1pcP7f9xuWnrTPm/m56fgLFOPFfGX70RR0qcTrGkXxSnQF5hH+n&#10;ZKt8Ceoo3HkOuir1f/fqGwAA//8DAFBLAQItABQABgAIAAAAIQC2gziS/gAAAOEBAAATAAAAAAAA&#10;AAAAAAAAAAAAAABbQ29udGVudF9UeXBlc10ueG1sUEsBAi0AFAAGAAgAAAAhADj9If/WAAAAlAEA&#10;AAsAAAAAAAAAAAAAAAAALwEAAF9yZWxzLy5yZWxzUEsBAi0AFAAGAAgAAAAhAOanUx0OAgAAHAQA&#10;AA4AAAAAAAAAAAAAAAAALgIAAGRycy9lMm9Eb2MueG1sUEsBAi0AFAAGAAgAAAAhADQYu/HZAAAA&#10;AwEAAA8AAAAAAAAAAAAAAAAAaAQAAGRycy9kb3ducmV2LnhtbFBLBQYAAAAABAAEAPMAAABuBQAA&#10;AAA=&#10;" filled="f" stroked="f">
              <v:textbox style="mso-fit-shape-to-text:t" inset="0,0,0,15pt">
                <w:txbxContent>
                  <w:p w14:paraId="5629DBAF" w14:textId="1EDDA2A4" w:rsidR="00F53E3E" w:rsidRPr="00F53E3E" w:rsidRDefault="00F53E3E" w:rsidP="00F53E3E">
                    <w:pPr>
                      <w:spacing w:after="0"/>
                      <w:rPr>
                        <w:rFonts w:ascii="Verdana" w:eastAsia="Verdana" w:hAnsi="Verdana" w:cs="Verdana"/>
                        <w:noProof/>
                        <w:color w:val="000000"/>
                        <w:sz w:val="14"/>
                        <w:szCs w:val="14"/>
                      </w:rPr>
                    </w:pPr>
                    <w:r w:rsidRPr="00F53E3E">
                      <w:rPr>
                        <w:rFonts w:ascii="Verdana" w:eastAsia="Verdana" w:hAnsi="Verdana" w:cs="Verdana"/>
                        <w:noProof/>
                        <w:color w:val="000000"/>
                        <w:sz w:val="14"/>
                        <w:szCs w:val="14"/>
                      </w:rPr>
                      <w:t>Gizli</w:t>
                    </w:r>
                  </w:p>
                </w:txbxContent>
              </v:textbox>
              <w10:wrap anchorx="page" anchory="page"/>
            </v:shape>
          </w:pict>
        </mc:Fallback>
      </mc:AlternateConten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F749AB" w14:textId="4C4F21A2" w:rsidR="00577777" w:rsidRPr="000F7191" w:rsidRDefault="00F53E3E" w:rsidP="00577777">
    <w:pPr>
      <w:pStyle w:val="Footer"/>
    </w:pPr>
    <w:r>
      <w:rPr>
        <w:noProof/>
      </w:rPr>
      <mc:AlternateContent>
        <mc:Choice Requires="wps">
          <w:drawing>
            <wp:anchor distT="0" distB="0" distL="0" distR="0" simplePos="0" relativeHeight="251658248" behindDoc="0" locked="0" layoutInCell="1" allowOverlap="1" wp14:anchorId="723F0DF7" wp14:editId="7A8F9B42">
              <wp:simplePos x="723265" y="9893935"/>
              <wp:positionH relativeFrom="page">
                <wp:align>center</wp:align>
              </wp:positionH>
              <wp:positionV relativeFrom="page">
                <wp:align>bottom</wp:align>
              </wp:positionV>
              <wp:extent cx="530225" cy="325755"/>
              <wp:effectExtent l="0" t="0" r="3175" b="0"/>
              <wp:wrapNone/>
              <wp:docPr id="247219899" name="Text Box 4" descr="Confident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30225" cy="325755"/>
                      </a:xfrm>
                      <a:prstGeom prst="rect">
                        <a:avLst/>
                      </a:prstGeom>
                      <a:noFill/>
                      <a:ln>
                        <a:noFill/>
                      </a:ln>
                    </wps:spPr>
                    <wps:txbx>
                      <w:txbxContent>
                        <w:p w14:paraId="50BD4720" w14:textId="085E8945" w:rsidR="00F53E3E" w:rsidRPr="00F53E3E" w:rsidRDefault="00F53E3E" w:rsidP="00F53E3E">
                          <w:pPr>
                            <w:spacing w:after="0"/>
                            <w:rPr>
                              <w:rFonts w:ascii="Verdana" w:eastAsia="Verdana" w:hAnsi="Verdana" w:cs="Verdana"/>
                              <w:noProof/>
                              <w:color w:val="000000"/>
                              <w:sz w:val="14"/>
                              <w:szCs w:val="14"/>
                            </w:rPr>
                          </w:pPr>
                          <w:r w:rsidRPr="00F53E3E">
                            <w:rPr>
                              <w:rFonts w:ascii="Verdana" w:eastAsia="Verdana" w:hAnsi="Verdana" w:cs="Verdana"/>
                              <w:noProof/>
                              <w:color w:val="000000"/>
                              <w:sz w:val="14"/>
                              <w:szCs w:val="14"/>
                            </w:rPr>
                            <w:t>Gizli</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723F0DF7" id="_x0000_t202" coordsize="21600,21600" o:spt="202" path="m,l,21600r21600,l21600,xe">
              <v:stroke joinstyle="miter"/>
              <v:path gradientshapeok="t" o:connecttype="rect"/>
            </v:shapetype>
            <v:shape id="Text Box 4" o:spid="_x0000_s1029" type="#_x0000_t202" alt="Confidential" style="position:absolute;left:0;text-align:left;margin-left:0;margin-top:0;width:41.75pt;height:25.65pt;z-index:251658248;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GOEgDgIAABwEAAAOAAAAZHJzL2Uyb0RvYy54bWysU8Fu2zAMvQ/YPwi6L3ZSeFuNOEXWIsOA&#10;oC2QDj3LshQbkERBUmJnXz9KjpOt22nYRaZJ6pF8fFreDVqRo3C+A1PR+SynRBgOTWf2Ff3+svnw&#10;mRIfmGmYAiMqehKe3q3ev1v2thQLaEE1whEEMb7sbUXbEGyZZZ63QjM/AysMBiU4zQL+un3WONYj&#10;ulbZIs8/Zj24xjrgwnv0PoxBukr4UgoenqT0IhBVUewtpNOls45ntlqycu+YbTt+boP9QxeadQaL&#10;XqAeWGDk4Lo/oHTHHXiQYcZBZyBlx0WaAaeZ52+m2bXMijQLkuPthSb//2D543Fnnx0JwxcYcIGR&#10;kN760qMzzjNIp+MXOyUYRwpPF9rEEAhHZ3GTLxYFJRxDN4viU1FElOx62TofvgrQJBoVdbiVRBY7&#10;bn0YU6eUWMvAplMqbUaZ3xyIGT3ZtcNohaEeSNdg8an7GpoTDuVg3Le3fNNh6S3z4Zk5XDDOgaIN&#10;T3hIBX1F4WxR0oL78Td/zEfeMUpJj4KpqEFFU6K+GdxH1NZkuMmokzG/zYsc4+ag7wFlOMcXYXky&#10;0euCmkzpQL+inNexEIaY4ViuovVk3odRufgcuFivUxLKyLKwNTvLI3SkK3L5MrwyZ8+EB9zUI0xq&#10;YuUb3sfceNPb9SEg+2kpkdqRyDPjKMG01vNziRr/9T9lXR/16icAAAD//wMAUEsDBBQABgAIAAAA&#10;IQA0GLvx2QAAAAMBAAAPAAAAZHJzL2Rvd25yZXYueG1sTI/BSsNAEIbvgu+wjODNbtpQKTGbIgVP&#10;FaGtF2/b3WkSzc6G7KRN397Ri14Ghv/nm2/K9RQ6dcYhtZEMzGcZKCQXfUu1gffDy8MKVGJL3naR&#10;0MAVE6yr25vSFj5eaIfnPddKIJQKa6Bh7gutk2sw2DSLPZJkpzgEy7IOtfaDvQg8dHqRZY862Jbk&#10;QmN73DTovvZjMLDc8ev4Rof8Y1pcP7f9xuWnrTPm/m56fgLFOPFfGX70RR0qcTrGkXxSnQF5hH+n&#10;ZKt8Ceoo3HkOuir1f/fqGwAA//8DAFBLAQItABQABgAIAAAAIQC2gziS/gAAAOEBAAATAAAAAAAA&#10;AAAAAAAAAAAAAABbQ29udGVudF9UeXBlc10ueG1sUEsBAi0AFAAGAAgAAAAhADj9If/WAAAAlAEA&#10;AAsAAAAAAAAAAAAAAAAALwEAAF9yZWxzLy5yZWxzUEsBAi0AFAAGAAgAAAAhAIsY4SAOAgAAHAQA&#10;AA4AAAAAAAAAAAAAAAAALgIAAGRycy9lMm9Eb2MueG1sUEsBAi0AFAAGAAgAAAAhADQYu/HZAAAA&#10;AwEAAA8AAAAAAAAAAAAAAAAAaAQAAGRycy9kb3ducmV2LnhtbFBLBQYAAAAABAAEAPMAAABuBQAA&#10;AAA=&#10;" filled="f" stroked="f">
              <v:textbox style="mso-fit-shape-to-text:t" inset="0,0,0,15pt">
                <w:txbxContent>
                  <w:p w14:paraId="50BD4720" w14:textId="085E8945" w:rsidR="00F53E3E" w:rsidRPr="00F53E3E" w:rsidRDefault="00F53E3E" w:rsidP="00F53E3E">
                    <w:pPr>
                      <w:spacing w:after="0"/>
                      <w:rPr>
                        <w:rFonts w:ascii="Verdana" w:eastAsia="Verdana" w:hAnsi="Verdana" w:cs="Verdana"/>
                        <w:noProof/>
                        <w:color w:val="000000"/>
                        <w:sz w:val="14"/>
                        <w:szCs w:val="14"/>
                      </w:rPr>
                    </w:pPr>
                    <w:r w:rsidRPr="00F53E3E">
                      <w:rPr>
                        <w:rFonts w:ascii="Verdana" w:eastAsia="Verdana" w:hAnsi="Verdana" w:cs="Verdana"/>
                        <w:noProof/>
                        <w:color w:val="000000"/>
                        <w:sz w:val="14"/>
                        <w:szCs w:val="14"/>
                      </w:rPr>
                      <w:t>Gizli</w:t>
                    </w:r>
                  </w:p>
                </w:txbxContent>
              </v:textbox>
              <w10:wrap anchorx="page" anchory="page"/>
            </v:shape>
          </w:pict>
        </mc:Fallback>
      </mc:AlternateContent>
    </w:r>
    <w:r w:rsidR="00577777">
      <w:t xml:space="preserve">MÜŞTERİ: </w:t>
    </w:r>
    <w:fldSimple w:instr="STYLEREF Recipient \* MERGEFORMAT">
      <w:r w:rsidR="002E0DF3" w:rsidRPr="002E0DF3">
        <w:rPr>
          <w:noProof/>
          <w:lang w:val="en-GB"/>
        </w:rPr>
        <w:t xml:space="preserve">Enerjisa Enerji Üretim </w:t>
      </w:r>
      <w:r w:rsidR="002E0DF3">
        <w:rPr>
          <w:noProof/>
        </w:rPr>
        <w:t>A.Ş.</w:t>
      </w:r>
    </w:fldSimple>
  </w:p>
  <w:p w14:paraId="4FD220AD" w14:textId="474559EE" w:rsidR="00932F34" w:rsidRPr="00577777" w:rsidRDefault="00577777" w:rsidP="00577777">
    <w:pPr>
      <w:pStyle w:val="Footer"/>
      <w:rPr>
        <w:rStyle w:val="PageNumber"/>
      </w:rPr>
    </w:pPr>
    <w:r>
      <w:rPr>
        <w:noProof/>
      </w:rPr>
      <w:drawing>
        <wp:anchor distT="0" distB="0" distL="114300" distR="114300" simplePos="0" relativeHeight="251658244" behindDoc="0" locked="1" layoutInCell="1" allowOverlap="1" wp14:anchorId="1FA6D7FA" wp14:editId="5EB8436C">
          <wp:simplePos x="0" y="0"/>
          <wp:positionH relativeFrom="page">
            <wp:posOffset>612140</wp:posOffset>
          </wp:positionH>
          <wp:positionV relativeFrom="bottomMargin">
            <wp:posOffset>90170</wp:posOffset>
          </wp:positionV>
          <wp:extent cx="910800" cy="356400"/>
          <wp:effectExtent l="0" t="0" r="3810" b="0"/>
          <wp:wrapNone/>
          <wp:docPr id="1525202898" name="Graphic 1525202898" descr="ERM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71221085" name="Graphic 671221085" descr="ERM logo"/>
                  <pic:cNvPicPr/>
                </pic:nvPicPr>
                <pic: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ic:blipFill>
                <pic:spPr>
                  <a:xfrm>
                    <a:off x="0" y="0"/>
                    <a:ext cx="910800" cy="356400"/>
                  </a:xfrm>
                  <a:prstGeom prst="rect">
                    <a:avLst/>
                  </a:prstGeom>
                </pic:spPr>
              </pic:pic>
            </a:graphicData>
          </a:graphic>
          <wp14:sizeRelH relativeFrom="page">
            <wp14:pctWidth>0</wp14:pctWidth>
          </wp14:sizeRelH>
          <wp14:sizeRelV relativeFrom="page">
            <wp14:pctHeight>0</wp14:pctHeight>
          </wp14:sizeRelV>
        </wp:anchor>
      </w:drawing>
    </w:r>
    <w:r w:rsidR="71B20F0A">
      <w:t>PROJE NO:</w:t>
    </w:r>
    <w:fldSimple w:instr="STYLEREF Reference \* MERGEFORMAT">
      <w:r w:rsidR="002E0DF3" w:rsidRPr="002E0DF3">
        <w:rPr>
          <w:noProof/>
          <w:lang w:val="en-GB"/>
        </w:rPr>
        <w:t>0733614</w:t>
      </w:r>
    </w:fldSimple>
    <w:r w:rsidRPr="000F7191">
      <w:tab/>
    </w:r>
    <w:r w:rsidR="71B20F0A" w:rsidRPr="00DC3EE7">
      <w:t xml:space="preserve">TARİH: </w:t>
    </w:r>
    <w:fldSimple w:instr="STYLEREF D1 \* MERGEFORMAT">
      <w:r w:rsidR="002E0DF3">
        <w:rPr>
          <w:noProof/>
        </w:rPr>
        <w:t>Ekim 2025</w:t>
      </w:r>
    </w:fldSimple>
    <w:r>
      <w:tab/>
    </w:r>
    <w:r w:rsidR="71B20F0A" w:rsidRPr="00DC3EE7">
      <w:t>SÜRÜM</w:t>
    </w:r>
    <w:r w:rsidR="71B20F0A" w:rsidRPr="000F7191">
      <w:t xml:space="preserve">: </w:t>
    </w:r>
    <w:fldSimple w:instr="STYLEREF  Version  \* MERGEFORMAT">
      <w:r w:rsidR="002E0DF3">
        <w:rPr>
          <w:noProof/>
        </w:rPr>
        <w:t>Nihai Taslak</w:t>
      </w:r>
    </w:fldSimple>
    <w:r>
      <w:tab/>
    </w:r>
    <w:r w:rsidR="71B20F0A">
      <w:rPr>
        <w:noProof/>
      </w:rPr>
      <w:t xml:space="preserve">Sayfa </w:t>
    </w:r>
    <w:r w:rsidR="00DA21B4" w:rsidRPr="71B20F0A">
      <w:rPr>
        <w:noProof/>
      </w:rPr>
      <w:fldChar w:fldCharType="begin"/>
    </w:r>
    <w:r w:rsidR="00DA21B4">
      <w:instrText xml:space="preserve"> PAGE  \* roman  \* MERGEFORMAT </w:instrText>
    </w:r>
    <w:r w:rsidR="00DA21B4" w:rsidRPr="71B20F0A">
      <w:fldChar w:fldCharType="separate"/>
    </w:r>
    <w:r w:rsidR="71B20F0A">
      <w:rPr>
        <w:noProof/>
      </w:rPr>
      <w:t>i</w:t>
    </w:r>
    <w:r w:rsidR="00DA21B4" w:rsidRPr="71B20F0A">
      <w:rPr>
        <w:noProof/>
      </w:rPr>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1D080B" w14:textId="75F8CE7B" w:rsidR="00932F34" w:rsidRDefault="00F53E3E" w:rsidP="00B34041">
    <w:pPr>
      <w:pStyle w:val="Footer"/>
      <w:spacing w:before="400"/>
    </w:pPr>
    <w:r>
      <w:rPr>
        <w:noProof/>
      </w:rPr>
      <mc:AlternateContent>
        <mc:Choice Requires="wps">
          <w:drawing>
            <wp:anchor distT="0" distB="0" distL="0" distR="0" simplePos="0" relativeHeight="251658249" behindDoc="0" locked="0" layoutInCell="1" allowOverlap="1" wp14:anchorId="5B3083FF" wp14:editId="6B08B829">
              <wp:simplePos x="635" y="635"/>
              <wp:positionH relativeFrom="page">
                <wp:align>center</wp:align>
              </wp:positionH>
              <wp:positionV relativeFrom="page">
                <wp:align>bottom</wp:align>
              </wp:positionV>
              <wp:extent cx="530225" cy="325755"/>
              <wp:effectExtent l="0" t="0" r="3175" b="0"/>
              <wp:wrapNone/>
              <wp:docPr id="1191632677" name="Text Box 5" descr="Confident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30225" cy="325755"/>
                      </a:xfrm>
                      <a:prstGeom prst="rect">
                        <a:avLst/>
                      </a:prstGeom>
                      <a:noFill/>
                      <a:ln>
                        <a:noFill/>
                      </a:ln>
                    </wps:spPr>
                    <wps:txbx>
                      <w:txbxContent>
                        <w:p w14:paraId="38863AD8" w14:textId="108C53AD" w:rsidR="00F53E3E" w:rsidRPr="00F53E3E" w:rsidRDefault="00F53E3E" w:rsidP="00F53E3E">
                          <w:pPr>
                            <w:spacing w:after="0"/>
                            <w:rPr>
                              <w:rFonts w:ascii="Verdana" w:eastAsia="Verdana" w:hAnsi="Verdana" w:cs="Verdana"/>
                              <w:noProof/>
                              <w:color w:val="000000"/>
                              <w:sz w:val="14"/>
                              <w:szCs w:val="14"/>
                            </w:rPr>
                          </w:pPr>
                          <w:r w:rsidRPr="00F53E3E">
                            <w:rPr>
                              <w:rFonts w:ascii="Verdana" w:eastAsia="Verdana" w:hAnsi="Verdana" w:cs="Verdana"/>
                              <w:noProof/>
                              <w:color w:val="000000"/>
                              <w:sz w:val="14"/>
                              <w:szCs w:val="14"/>
                            </w:rPr>
                            <w:t>Gizli</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B3083FF" id="_x0000_t202" coordsize="21600,21600" o:spt="202" path="m,l,21600r21600,l21600,xe">
              <v:stroke joinstyle="miter"/>
              <v:path gradientshapeok="t" o:connecttype="rect"/>
            </v:shapetype>
            <v:shape id="Text Box 5" o:spid="_x0000_s1030" type="#_x0000_t202" alt="Confidential" style="position:absolute;left:0;text-align:left;margin-left:0;margin-top:0;width:41.75pt;height:25.65pt;z-index:251658249;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JPyQDwIAABwEAAAOAAAAZHJzL2Uyb0RvYy54bWysU01v2zAMvQ/YfxB0X+yk8z6MOEXWIsOA&#10;oC2QDj3LshQbkERBUmJnv36UHCdbt9Owi0yT1CP5+LS8HbQiR+F8B6ai81lOiTAcms7sK/r9efPu&#10;EyU+MNMwBUZU9CQ8vV29fbPsbSkW0IJqhCMIYnzZ24q2IdgyyzxvhWZ+BlYYDEpwmgX8dfuscaxH&#10;dK2yRZ5/yHpwjXXAhffovR+DdJXwpRQ8PErpRSCqothbSKdLZx3PbLVk5d4x23b83Ab7hy406wwW&#10;vUDds8DIwXV/QOmOO/Agw4yDzkDKjos0A04zz19Ns2uZFWkWJMfbC03+/8Hyh+POPjkShi8w4AIj&#10;Ib31pUdnnGeQTscvdkowjhSeLrSJIRCOzuImXywKSjiGbhbFx6KIKNn1snU+fBWgSTQq6nAriSx2&#10;3Powpk4psZaBTadU2owyvzkQM3qya4fRCkM9kK6p6Pup+xqaEw7lYNy3t3zTYekt8+GJOVwwzoGi&#10;DY94SAV9ReFsUdKC+/E3f8xH3jFKSY+CqahBRVOivhncR9TWZLjJqJMx/5wXOcbNQd8BynCOL8Ly&#10;ZKLXBTWZ0oF+QTmvYyEMMcOxXEXrybwLo3LxOXCxXqcklJFlYWt2lkfoSFfk8nl4Yc6eCQ+4qQeY&#10;1MTKV7yPufGmt+tDQPbTUiK1I5FnxlGCaa3n5xI1/ut/yro+6tVPAAAA//8DAFBLAwQUAAYACAAA&#10;ACEANBi78dkAAAADAQAADwAAAGRycy9kb3ducmV2LnhtbEyPwUrDQBCG74LvsIzgzW7aUCkxmyIF&#10;TxWhrRdv291pEs3OhuykTd/e0YteBob/55tvyvUUOnXGIbWRDMxnGSgkF31LtYH3w8vDClRiS952&#10;kdDAFROsq9ub0hY+XmiH5z3XSiCUCmugYe4LrZNrMNg0iz2SZKc4BMuyDrX2g70IPHR6kWWPOtiW&#10;5EJje9w06L72YzCw3PHr+EaH/GNaXD+3/cblp60z5v5uen4CxTjxXxl+9EUdKnE6xpF8Up0BeYR/&#10;p2SrfAnqKNx5Droq9X/36hsAAP//AwBQSwECLQAUAAYACAAAACEAtoM4kv4AAADhAQAAEwAAAAAA&#10;AAAAAAAAAAAAAAAAW0NvbnRlbnRfVHlwZXNdLnhtbFBLAQItABQABgAIAAAAIQA4/SH/1gAAAJQB&#10;AAALAAAAAAAAAAAAAAAAAC8BAABfcmVscy8ucmVsc1BLAQItABQABgAIAAAAIQCIJPyQDwIAABwE&#10;AAAOAAAAAAAAAAAAAAAAAC4CAABkcnMvZTJvRG9jLnhtbFBLAQItABQABgAIAAAAIQA0GLvx2QAA&#10;AAMBAAAPAAAAAAAAAAAAAAAAAGkEAABkcnMvZG93bnJldi54bWxQSwUGAAAAAAQABADzAAAAbwUA&#10;AAAA&#10;" filled="f" stroked="f">
              <v:textbox style="mso-fit-shape-to-text:t" inset="0,0,0,15pt">
                <w:txbxContent>
                  <w:p w14:paraId="38863AD8" w14:textId="108C53AD" w:rsidR="00F53E3E" w:rsidRPr="00F53E3E" w:rsidRDefault="00F53E3E" w:rsidP="00F53E3E">
                    <w:pPr>
                      <w:spacing w:after="0"/>
                      <w:rPr>
                        <w:rFonts w:ascii="Verdana" w:eastAsia="Verdana" w:hAnsi="Verdana" w:cs="Verdana"/>
                        <w:noProof/>
                        <w:color w:val="000000"/>
                        <w:sz w:val="14"/>
                        <w:szCs w:val="14"/>
                      </w:rPr>
                    </w:pPr>
                    <w:r w:rsidRPr="00F53E3E">
                      <w:rPr>
                        <w:rFonts w:ascii="Verdana" w:eastAsia="Verdana" w:hAnsi="Verdana" w:cs="Verdana"/>
                        <w:noProof/>
                        <w:color w:val="000000"/>
                        <w:sz w:val="14"/>
                        <w:szCs w:val="14"/>
                      </w:rPr>
                      <w:t>Gizli</w:t>
                    </w:r>
                  </w:p>
                </w:txbxContent>
              </v:textbox>
              <w10:wrap anchorx="page" anchory="page"/>
            </v:shape>
          </w:pict>
        </mc:Fallback>
      </mc:AlternateContent>
    </w:r>
    <w:r w:rsidR="00932F34">
      <w:t xml:space="preserve">MÜŞTERİ: </w:t>
    </w:r>
    <w:fldSimple w:instr="STYLEREF Recipient \* MERGEFORMAT">
      <w:r w:rsidR="002E0DF3">
        <w:rPr>
          <w:noProof/>
        </w:rPr>
        <w:t>Enerjisa Enerji Üretim A.Ş.</w:t>
      </w:r>
    </w:fldSimple>
  </w:p>
  <w:p w14:paraId="49CA612B" w14:textId="6ADFBAA0" w:rsidR="00932F34" w:rsidRPr="00B21A41" w:rsidRDefault="00932F34" w:rsidP="00A90144">
    <w:pPr>
      <w:pStyle w:val="Footer"/>
      <w:tabs>
        <w:tab w:val="left" w:pos="9555"/>
      </w:tabs>
      <w:rPr>
        <w:rStyle w:val="PageNumber"/>
      </w:rPr>
    </w:pPr>
    <w:r>
      <w:rPr>
        <w:noProof/>
      </w:rPr>
      <w:drawing>
        <wp:anchor distT="0" distB="0" distL="114300" distR="114300" simplePos="0" relativeHeight="251658242" behindDoc="0" locked="1" layoutInCell="1" allowOverlap="1" wp14:anchorId="5DFF6983" wp14:editId="2A7FBA48">
          <wp:simplePos x="0" y="0"/>
          <wp:positionH relativeFrom="page">
            <wp:posOffset>612140</wp:posOffset>
          </wp:positionH>
          <wp:positionV relativeFrom="bottomMargin">
            <wp:posOffset>215900</wp:posOffset>
          </wp:positionV>
          <wp:extent cx="910800" cy="356400"/>
          <wp:effectExtent l="0" t="0" r="3810" b="0"/>
          <wp:wrapNone/>
          <wp:docPr id="6701693" name="Graphic 6701693" descr="ERM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15641144" name="Graphic 1215641144" descr="ERM logo"/>
                  <pic:cNvPicPr/>
                </pic:nvPicPr>
                <pic: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ic:blipFill>
                <pic:spPr>
                  <a:xfrm>
                    <a:off x="0" y="0"/>
                    <a:ext cx="910800" cy="356400"/>
                  </a:xfrm>
                  <a:prstGeom prst="rect">
                    <a:avLst/>
                  </a:prstGeom>
                </pic:spPr>
              </pic:pic>
            </a:graphicData>
          </a:graphic>
          <wp14:sizeRelH relativeFrom="page">
            <wp14:pctWidth>0</wp14:pctWidth>
          </wp14:sizeRelH>
          <wp14:sizeRelV relativeFrom="page">
            <wp14:pctHeight>0</wp14:pctHeight>
          </wp14:sizeRelV>
        </wp:anchor>
      </w:drawing>
    </w:r>
    <w:r w:rsidR="71B20F0A">
      <w:t>PROJE NO:</w:t>
    </w:r>
    <w:fldSimple w:instr="STYLEREF Reference \* MERGEFORMAT">
      <w:r w:rsidR="002E0DF3">
        <w:rPr>
          <w:noProof/>
        </w:rPr>
        <w:t>0733614</w:t>
      </w:r>
    </w:fldSimple>
    <w:r>
      <w:tab/>
    </w:r>
    <w:r w:rsidR="71B20F0A" w:rsidRPr="00D56278">
      <w:t>TARİH</w:t>
    </w:r>
    <w:r w:rsidR="71B20F0A">
      <w:t xml:space="preserve">: </w:t>
    </w:r>
    <w:r w:rsidR="00507421" w:rsidRPr="007E242A">
      <w:fldChar w:fldCharType="begin"/>
    </w:r>
    <w:r w:rsidR="00507421" w:rsidRPr="007E242A">
      <w:instrText xml:space="preserve"> STYLEREF </w:instrText>
    </w:r>
    <w:r w:rsidR="007E242A" w:rsidRPr="007E242A">
      <w:instrText>D1</w:instrText>
    </w:r>
    <w:r w:rsidR="00507421" w:rsidRPr="007E242A">
      <w:instrText xml:space="preserve"> \* MERGEFORMAT </w:instrText>
    </w:r>
    <w:r w:rsidR="00507421" w:rsidRPr="007E242A">
      <w:fldChar w:fldCharType="separate"/>
    </w:r>
    <w:r w:rsidR="002E0DF3">
      <w:rPr>
        <w:noProof/>
      </w:rPr>
      <w:t>Ekim 2025</w:t>
    </w:r>
    <w:r w:rsidR="00507421" w:rsidRPr="007E242A">
      <w:fldChar w:fldCharType="end"/>
    </w:r>
    <w:r w:rsidR="71B20F0A">
      <w:t xml:space="preserve"> SÜRÜM: </w:t>
    </w:r>
    <w:fldSimple w:instr="STYLEREF  Version  \* MERGEFORMAT">
      <w:r w:rsidR="002E0DF3">
        <w:rPr>
          <w:noProof/>
        </w:rPr>
        <w:t>Nihai Taslak</w:t>
      </w:r>
    </w:fldSimple>
    <w:r>
      <w:ptab w:relativeTo="margin" w:alignment="right" w:leader="none"/>
    </w:r>
    <w:r w:rsidR="71B20F0A" w:rsidRPr="00932F34">
      <w:t xml:space="preserve"> </w:t>
    </w:r>
    <w:r>
      <w:tab/>
    </w:r>
    <w:r w:rsidR="71B20F0A" w:rsidRPr="00932F34">
      <w:t xml:space="preserve">Sayfa </w:t>
    </w:r>
    <w:r w:rsidR="00596BA0" w:rsidRPr="00932F34">
      <w:fldChar w:fldCharType="begin"/>
    </w:r>
    <w:r w:rsidR="00596BA0" w:rsidRPr="00932F34">
      <w:instrText xml:space="preserve"> PAGE  \* Arabic  \* MERGEFORMAT </w:instrText>
    </w:r>
    <w:r w:rsidR="00596BA0" w:rsidRPr="00932F34">
      <w:fldChar w:fldCharType="separate"/>
    </w:r>
    <w:r w:rsidR="71B20F0A">
      <w:t>4</w:t>
    </w:r>
    <w:r w:rsidR="00596BA0" w:rsidRPr="00932F34">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71EEB3A" w14:textId="77777777" w:rsidR="001B087D" w:rsidRDefault="001B087D" w:rsidP="0067634E">
      <w:pPr>
        <w:spacing w:after="0" w:line="240" w:lineRule="auto"/>
      </w:pPr>
      <w:r>
        <w:separator/>
      </w:r>
    </w:p>
  </w:footnote>
  <w:footnote w:type="continuationSeparator" w:id="0">
    <w:p w14:paraId="23687B40" w14:textId="77777777" w:rsidR="001B087D" w:rsidRDefault="001B087D" w:rsidP="00A95726">
      <w:pPr>
        <w:spacing w:after="0" w:line="240" w:lineRule="auto"/>
      </w:pPr>
      <w:r>
        <w:continuationSeparator/>
      </w:r>
    </w:p>
    <w:p w14:paraId="7A4D051D" w14:textId="77777777" w:rsidR="001B087D" w:rsidRDefault="001B087D"/>
    <w:p w14:paraId="77CA1295" w14:textId="77777777" w:rsidR="001B087D" w:rsidRDefault="001B087D"/>
  </w:footnote>
  <w:footnote w:type="continuationNotice" w:id="1">
    <w:p w14:paraId="5E6ACADE" w14:textId="77777777" w:rsidR="001B087D" w:rsidRDefault="001B087D">
      <w:pPr>
        <w:spacing w:after="0" w:line="240" w:lineRule="auto"/>
      </w:pPr>
    </w:p>
    <w:p w14:paraId="41F5994A" w14:textId="77777777" w:rsidR="001B087D" w:rsidRDefault="001B087D"/>
    <w:p w14:paraId="06068247" w14:textId="77777777" w:rsidR="001B087D" w:rsidRDefault="001B087D"/>
  </w:footnote>
  <w:footnote w:id="2">
    <w:p w14:paraId="317D60C9" w14:textId="3BF53D38" w:rsidR="000470D6" w:rsidRPr="000470D6" w:rsidRDefault="000470D6">
      <w:pPr>
        <w:pStyle w:val="FootnoteText"/>
        <w:rPr>
          <w:lang w:val="tr-TR"/>
        </w:rPr>
      </w:pPr>
      <w:r>
        <w:rPr>
          <w:rStyle w:val="FootnoteReference"/>
        </w:rPr>
        <w:footnoteRef/>
      </w:r>
      <w:r w:rsidRPr="000470D6">
        <w:t xml:space="preserve"> </w:t>
      </w:r>
      <w:r w:rsidR="00B40F66">
        <w:t>ÇSED</w:t>
      </w:r>
      <w:r w:rsidRPr="000470D6">
        <w:t xml:space="preserve"> çalışması </w:t>
      </w:r>
      <w:r w:rsidR="001A2405">
        <w:t xml:space="preserve">henüz tamamlanmadığından, </w:t>
      </w:r>
      <w:r w:rsidRPr="000470D6">
        <w:t xml:space="preserve">bu </w:t>
      </w:r>
      <w:r w:rsidR="0054216C">
        <w:t>TOÖ</w:t>
      </w:r>
      <w:r w:rsidRPr="000470D6">
        <w:t xml:space="preserve"> ek veriler ve değerlendirmeler elde edildikçe güncellenebilir.</w:t>
      </w:r>
    </w:p>
  </w:footnote>
  <w:footnote w:id="3">
    <w:p w14:paraId="2211B8D6" w14:textId="77777777" w:rsidR="00E32785" w:rsidRPr="001E1460" w:rsidRDefault="00E32785" w:rsidP="00E32785">
      <w:pPr>
        <w:pStyle w:val="FootnoteText"/>
        <w:rPr>
          <w:lang w:val="tr-TR"/>
        </w:rPr>
      </w:pPr>
      <w:r>
        <w:rPr>
          <w:rStyle w:val="FootnoteReference"/>
        </w:rPr>
        <w:footnoteRef/>
      </w:r>
      <w:r>
        <w:rPr>
          <w:lang w:val="tr-TR"/>
        </w:rPr>
        <w:t xml:space="preserve"> Lütfen Bölüm 4.2'ye bakınız.</w:t>
      </w:r>
    </w:p>
  </w:footnote>
  <w:footnote w:id="4">
    <w:p w14:paraId="2EDE20D7" w14:textId="2DBCD5A5" w:rsidR="00024A33" w:rsidRPr="00C707F7" w:rsidRDefault="00024A33">
      <w:pPr>
        <w:pStyle w:val="FootnoteText"/>
        <w:rPr>
          <w:lang w:val="tr-TR"/>
        </w:rPr>
      </w:pPr>
      <w:r>
        <w:rPr>
          <w:rStyle w:val="FootnoteReference"/>
        </w:rPr>
        <w:footnoteRef/>
      </w:r>
      <w:r w:rsidRPr="00AF2B1E">
        <w:rPr>
          <w:lang w:val="tr-TR"/>
        </w:rPr>
        <w:t xml:space="preserve"> https://yekares2.enerjisauretim.com/</w:t>
      </w:r>
    </w:p>
  </w:footnote>
  <w:footnote w:id="5">
    <w:p w14:paraId="6ED2D0E6" w14:textId="4911A828" w:rsidR="002E00A0" w:rsidRPr="00C707F7" w:rsidRDefault="002E00A0">
      <w:pPr>
        <w:pStyle w:val="FootnoteText"/>
        <w:rPr>
          <w:lang w:val="tr-TR"/>
        </w:rPr>
      </w:pPr>
      <w:r>
        <w:rPr>
          <w:rStyle w:val="FootnoteReference"/>
        </w:rPr>
        <w:footnoteRef/>
      </w:r>
      <w:r w:rsidRPr="00AF2B1E">
        <w:rPr>
          <w:lang w:val="tr-TR"/>
        </w:rPr>
        <w:t xml:space="preserve"> Yenileme maliyeti, </w:t>
      </w:r>
      <w:r w:rsidR="00015BCC" w:rsidRPr="00AF2B1E">
        <w:rPr>
          <w:lang w:val="tr-TR"/>
        </w:rPr>
        <w:t>varlığın piyasa değerine ek olarak, varlığı yenilemek için gereken işlem maliyetleri veya diğer maliyetleri yansıtmaktadır.</w:t>
      </w:r>
    </w:p>
  </w:footnote>
  <w:footnote w:id="6">
    <w:p w14:paraId="5409B67A" w14:textId="25FD7E8C" w:rsidR="00CF6B0F" w:rsidRPr="00C707F7" w:rsidRDefault="00CF6B0F">
      <w:pPr>
        <w:pStyle w:val="FootnoteText"/>
        <w:rPr>
          <w:lang w:val="tr-TR"/>
        </w:rPr>
      </w:pPr>
      <w:r>
        <w:rPr>
          <w:rStyle w:val="FootnoteReference"/>
        </w:rPr>
        <w:footnoteRef/>
      </w:r>
      <w:r w:rsidRPr="00C707F7">
        <w:rPr>
          <w:lang w:val="pt-PT"/>
        </w:rPr>
        <w:t xml:space="preserve"> TEİAŞ, 2025</w:t>
      </w:r>
    </w:p>
  </w:footnote>
  <w:footnote w:id="7">
    <w:p w14:paraId="51D954D5" w14:textId="77777777" w:rsidR="00AB1690" w:rsidRPr="00077D4F" w:rsidRDefault="00AB1690" w:rsidP="00AB1690">
      <w:pPr>
        <w:pStyle w:val="FootnoteText"/>
        <w:rPr>
          <w:lang w:val="tr-TR"/>
        </w:rPr>
      </w:pPr>
      <w:r>
        <w:rPr>
          <w:rStyle w:val="FootnoteReference"/>
        </w:rPr>
        <w:footnoteRef/>
      </w:r>
      <w:r w:rsidRPr="009A08DC">
        <w:rPr>
          <w:lang w:val="tr-TR"/>
        </w:rPr>
        <w:t xml:space="preserve"> https://www.birgun.net/haber/36-bin-agaci-kesecekler-538480</w:t>
      </w:r>
    </w:p>
  </w:footnote>
  <w:footnote w:id="8">
    <w:p w14:paraId="19985B94" w14:textId="77777777" w:rsidR="00AB1690" w:rsidRPr="00077D4F" w:rsidRDefault="00AB1690" w:rsidP="00AB1690">
      <w:pPr>
        <w:pStyle w:val="FootnoteText"/>
        <w:rPr>
          <w:lang w:val="tr-TR"/>
        </w:rPr>
      </w:pPr>
      <w:r>
        <w:rPr>
          <w:rStyle w:val="FootnoteReference"/>
        </w:rPr>
        <w:footnoteRef/>
      </w:r>
      <w:r w:rsidRPr="00C22D51">
        <w:rPr>
          <w:lang w:val="tr-TR"/>
        </w:rPr>
        <w:t xml:space="preserve"> https://yeniyasamgazetesi5.com/bakanligin-mugla-talani-bitmiyor-res-turbinleri-icin-36-bin-agac-kesilecek/</w:t>
      </w:r>
    </w:p>
  </w:footnote>
  <w:footnote w:id="9">
    <w:p w14:paraId="04FDFB56" w14:textId="77777777" w:rsidR="00AB1690" w:rsidRPr="00C22D51" w:rsidRDefault="00AB1690" w:rsidP="00AB1690">
      <w:pPr>
        <w:pStyle w:val="FootnoteText"/>
        <w:rPr>
          <w:lang w:val="tr-TR"/>
        </w:rPr>
      </w:pPr>
      <w:r>
        <w:rPr>
          <w:rStyle w:val="FootnoteReference"/>
        </w:rPr>
        <w:footnoteRef/>
      </w:r>
      <w:r w:rsidRPr="00C22D51">
        <w:rPr>
          <w:lang w:val="tr-TR"/>
        </w:rPr>
        <w:t xml:space="preserve"> https://www.evrensel.net/haber/521266/res-turbinleri-icin-36-bin-agac-kesilecek</w:t>
      </w:r>
    </w:p>
  </w:footnote>
  <w:footnote w:id="10">
    <w:p w14:paraId="1E9FB90F" w14:textId="77777777" w:rsidR="00AB1690" w:rsidRPr="00077D4F" w:rsidRDefault="00AB1690" w:rsidP="00AB1690">
      <w:pPr>
        <w:pStyle w:val="FootnoteText"/>
        <w:rPr>
          <w:lang w:val="tr-TR"/>
        </w:rPr>
      </w:pPr>
      <w:r>
        <w:rPr>
          <w:rStyle w:val="FootnoteReference"/>
        </w:rPr>
        <w:footnoteRef/>
      </w:r>
      <w:r w:rsidRPr="00C22D51">
        <w:rPr>
          <w:lang w:val="tr-TR"/>
        </w:rPr>
        <w:t xml:space="preserve"> https://artigercek.com/cevre/muglada-alman-sirketinin-res-projelerine-onay-36-bin-agac-kesilecek-308415h</w:t>
      </w:r>
    </w:p>
  </w:footnote>
  <w:footnote w:id="11">
    <w:p w14:paraId="1E629CE9" w14:textId="24358978" w:rsidR="00505C84" w:rsidRPr="00C707F7" w:rsidRDefault="00505C84">
      <w:pPr>
        <w:pStyle w:val="FootnoteText"/>
        <w:rPr>
          <w:lang w:val="tr-TR"/>
        </w:rPr>
      </w:pPr>
      <w:r>
        <w:rPr>
          <w:rStyle w:val="FootnoteReference"/>
        </w:rPr>
        <w:footnoteRef/>
      </w:r>
      <w:r w:rsidRPr="00AF2B1E">
        <w:rPr>
          <w:lang w:val="tr-TR"/>
        </w:rPr>
        <w:t xml:space="preserve"> Somut veya somut olmayan kültürel miras varlıkları tespit edilmemiştir.</w:t>
      </w:r>
    </w:p>
  </w:footnote>
  <w:footnote w:id="12">
    <w:p w14:paraId="67E1FDE8" w14:textId="77777777" w:rsidR="00D00670" w:rsidRPr="002D2B48" w:rsidRDefault="00D00670" w:rsidP="00D00670">
      <w:pPr>
        <w:pStyle w:val="FootnoteText"/>
        <w:rPr>
          <w:lang w:val="tr-TR"/>
        </w:rPr>
      </w:pPr>
      <w:r>
        <w:rPr>
          <w:rStyle w:val="FootnoteReference"/>
        </w:rPr>
        <w:footnoteRef/>
      </w:r>
      <w:r w:rsidRPr="00AF2B1E">
        <w:rPr>
          <w:lang w:val="tr-TR"/>
        </w:rPr>
        <w:t xml:space="preserve"> VEC (Değerli Çevresel ve Sosyal Bileşen), hava, su, toprak, doğal habitatlar veya yerel topluluklar gibi, Projeden etkilenebilecek bölgenin önemli çevresel veya sosyal özelliklerini ifade eder.</w:t>
      </w:r>
    </w:p>
  </w:footnote>
  <w:footnote w:id="13">
    <w:p w14:paraId="631ACC93" w14:textId="77777777" w:rsidR="00AA7012" w:rsidRPr="00946D5C" w:rsidRDefault="00AA7012" w:rsidP="002F40BF">
      <w:pPr>
        <w:pStyle w:val="ListBullet"/>
        <w:spacing w:before="0" w:after="0" w:line="240" w:lineRule="auto"/>
        <w:jc w:val="both"/>
        <w:rPr>
          <w:color w:val="1C1C1C" w:themeColor="text1"/>
          <w:sz w:val="16"/>
          <w:szCs w:val="16"/>
        </w:rPr>
      </w:pPr>
      <w:r w:rsidRPr="00946D5C">
        <w:rPr>
          <w:rStyle w:val="FootnoteReference"/>
          <w:sz w:val="16"/>
          <w:szCs w:val="16"/>
        </w:rPr>
        <w:footnoteRef/>
      </w:r>
      <w:r w:rsidRPr="00AF2B1E">
        <w:rPr>
          <w:color w:val="1C1C1C" w:themeColor="text1"/>
          <w:sz w:val="16"/>
          <w:szCs w:val="16"/>
          <w:lang w:val="tr-TR"/>
        </w:rPr>
        <w:t xml:space="preserve"> Kontrol yöntemlerinin uygunluğu, pratik kısıtlamalar, ekonomik kısıtlamalar ve belirli IAS türleri için yöntemlerin uygulanabilirliği gibi bir dizi faktöre bağlıdır. </w:t>
      </w:r>
      <w:r w:rsidRPr="00946D5C">
        <w:rPr>
          <w:color w:val="1C1C1C" w:themeColor="text1"/>
          <w:sz w:val="16"/>
          <w:szCs w:val="16"/>
        </w:rPr>
        <w:t>Uygun kontrol yöntemlerinin seçimi aşağıdaki kriterlere dayalı olmalıdır:</w:t>
      </w:r>
    </w:p>
    <w:p w14:paraId="16270569" w14:textId="77777777" w:rsidR="00AA7012" w:rsidRPr="00946D5C" w:rsidRDefault="00AA7012" w:rsidP="002F40BF">
      <w:pPr>
        <w:pStyle w:val="ListBullet"/>
        <w:numPr>
          <w:ilvl w:val="0"/>
          <w:numId w:val="43"/>
        </w:numPr>
        <w:spacing w:before="0" w:after="0" w:line="240" w:lineRule="auto"/>
        <w:jc w:val="both"/>
        <w:rPr>
          <w:sz w:val="16"/>
          <w:szCs w:val="16"/>
        </w:rPr>
      </w:pPr>
      <w:r w:rsidRPr="00946D5C">
        <w:rPr>
          <w:b/>
          <w:bCs/>
          <w:color w:val="1C1C1C" w:themeColor="text1"/>
          <w:sz w:val="16"/>
          <w:szCs w:val="16"/>
        </w:rPr>
        <w:t>Kontrol edilecek türler</w:t>
      </w:r>
      <w:r w:rsidRPr="00946D5C">
        <w:rPr>
          <w:color w:val="1C1C1C" w:themeColor="text1"/>
          <w:sz w:val="16"/>
          <w:szCs w:val="16"/>
        </w:rPr>
        <w:t>: herbisitler belirli türler için tescil edilmiştir</w:t>
      </w:r>
    </w:p>
    <w:p w14:paraId="72075719" w14:textId="77777777" w:rsidR="00AA7012" w:rsidRPr="00946D5C" w:rsidRDefault="00AA7012" w:rsidP="002F40BF">
      <w:pPr>
        <w:pStyle w:val="ListBullet"/>
        <w:numPr>
          <w:ilvl w:val="0"/>
          <w:numId w:val="43"/>
        </w:numPr>
        <w:spacing w:before="0" w:after="0" w:line="240" w:lineRule="auto"/>
        <w:jc w:val="both"/>
        <w:rPr>
          <w:sz w:val="16"/>
          <w:szCs w:val="16"/>
        </w:rPr>
      </w:pPr>
      <w:r w:rsidRPr="00946D5C">
        <w:rPr>
          <w:b/>
          <w:bCs/>
          <w:color w:val="1C1C1C" w:themeColor="text1"/>
          <w:sz w:val="16"/>
          <w:szCs w:val="16"/>
        </w:rPr>
        <w:t>Hedef bitkilerin boyutu/yaşı</w:t>
      </w:r>
      <w:r w:rsidRPr="00946D5C">
        <w:rPr>
          <w:color w:val="1C1C1C" w:themeColor="text1"/>
          <w:sz w:val="16"/>
          <w:szCs w:val="16"/>
        </w:rPr>
        <w:t>:</w:t>
      </w:r>
    </w:p>
    <w:p w14:paraId="1EA53EA3" w14:textId="77777777" w:rsidR="00AA7012" w:rsidRPr="00946D5C" w:rsidRDefault="00AA7012" w:rsidP="002F40BF">
      <w:pPr>
        <w:pStyle w:val="ListBullet"/>
        <w:numPr>
          <w:ilvl w:val="1"/>
          <w:numId w:val="43"/>
        </w:numPr>
        <w:spacing w:before="0" w:after="0" w:line="240" w:lineRule="auto"/>
        <w:jc w:val="both"/>
        <w:rPr>
          <w:sz w:val="16"/>
          <w:szCs w:val="16"/>
        </w:rPr>
      </w:pPr>
      <w:r w:rsidRPr="00946D5C">
        <w:rPr>
          <w:b/>
          <w:bCs/>
          <w:sz w:val="16"/>
          <w:szCs w:val="16"/>
        </w:rPr>
        <w:t>Fideler için</w:t>
      </w:r>
      <w:r w:rsidRPr="00946D5C">
        <w:rPr>
          <w:sz w:val="16"/>
          <w:szCs w:val="16"/>
        </w:rPr>
        <w:t>: elle çekme veya çapalama ve yoğun bitki örtüsü için yaprak üstü herbisit uygulamaları</w:t>
      </w:r>
    </w:p>
    <w:p w14:paraId="4460C410" w14:textId="77777777" w:rsidR="00AA7012" w:rsidRPr="00946D5C" w:rsidRDefault="00AA7012" w:rsidP="002F40BF">
      <w:pPr>
        <w:pStyle w:val="ListBullet"/>
        <w:numPr>
          <w:ilvl w:val="1"/>
          <w:numId w:val="43"/>
        </w:numPr>
        <w:spacing w:before="0" w:after="0" w:line="240" w:lineRule="auto"/>
        <w:jc w:val="both"/>
        <w:rPr>
          <w:sz w:val="16"/>
          <w:szCs w:val="16"/>
        </w:rPr>
      </w:pPr>
      <w:r w:rsidRPr="00946D5C">
        <w:rPr>
          <w:b/>
          <w:bCs/>
          <w:sz w:val="16"/>
          <w:szCs w:val="16"/>
        </w:rPr>
        <w:t>Fidanlar için</w:t>
      </w:r>
      <w:r w:rsidRPr="00946D5C">
        <w:rPr>
          <w:sz w:val="16"/>
          <w:szCs w:val="16"/>
        </w:rPr>
        <w:t>: elle çekme veya çapalama, yoğun ağaçlar için yaprak yüzeyine herbisit uygulaması, gövde tabanı tedavisi ve kesik kütük tedavisi önerilir.</w:t>
      </w:r>
    </w:p>
    <w:p w14:paraId="4F4E7347" w14:textId="77777777" w:rsidR="00AA7012" w:rsidRPr="00946D5C" w:rsidRDefault="00AA7012" w:rsidP="002F40BF">
      <w:pPr>
        <w:pStyle w:val="ListBullet"/>
        <w:numPr>
          <w:ilvl w:val="1"/>
          <w:numId w:val="43"/>
        </w:numPr>
        <w:spacing w:before="0" w:after="0" w:line="240" w:lineRule="auto"/>
        <w:jc w:val="both"/>
        <w:rPr>
          <w:sz w:val="16"/>
          <w:szCs w:val="16"/>
        </w:rPr>
      </w:pPr>
      <w:r w:rsidRPr="00946D5C">
        <w:rPr>
          <w:b/>
          <w:bCs/>
          <w:sz w:val="16"/>
          <w:szCs w:val="16"/>
        </w:rPr>
        <w:t>Olgun ağaçlar için</w:t>
      </w:r>
      <w:r w:rsidRPr="00946D5C">
        <w:rPr>
          <w:sz w:val="16"/>
          <w:szCs w:val="16"/>
        </w:rPr>
        <w:t>: halka şeklinde kabuk soyma, frilling, bazal gövde tedavileri ve kesik kütük tedavileri önerilir.</w:t>
      </w:r>
    </w:p>
    <w:p w14:paraId="0FA93FFD" w14:textId="77777777" w:rsidR="00AA7012" w:rsidRPr="00946D5C" w:rsidRDefault="00AA7012" w:rsidP="002F40BF">
      <w:pPr>
        <w:pStyle w:val="ListBullet"/>
        <w:numPr>
          <w:ilvl w:val="0"/>
          <w:numId w:val="43"/>
        </w:numPr>
        <w:spacing w:before="0" w:after="0" w:line="240" w:lineRule="auto"/>
        <w:jc w:val="both"/>
        <w:rPr>
          <w:sz w:val="16"/>
          <w:szCs w:val="16"/>
        </w:rPr>
      </w:pPr>
      <w:r w:rsidRPr="00946D5C">
        <w:rPr>
          <w:b/>
          <w:bCs/>
          <w:color w:val="1C1C1C" w:themeColor="text1"/>
          <w:sz w:val="16"/>
          <w:szCs w:val="16"/>
        </w:rPr>
        <w:t xml:space="preserve">Ağaçların yoğunluğu: </w:t>
      </w:r>
      <w:r w:rsidRPr="00946D5C">
        <w:rPr>
          <w:color w:val="1C1C1C" w:themeColor="text1"/>
          <w:sz w:val="16"/>
          <w:szCs w:val="16"/>
        </w:rPr>
        <w:t>Yoğun fide veya fidan ağaçlarına genel herbisit uygulaması yapılabilir.  Yoğun büyük ağaçların bulunduğu yerlerde, kesilen ağaçların bertarafı sorununu ortadan kaldırmak için ayakta duran ağaçların tedavisi uygun olabilir.</w:t>
      </w:r>
    </w:p>
    <w:p w14:paraId="6B08948A" w14:textId="77777777" w:rsidR="00AA7012" w:rsidRPr="00946D5C" w:rsidRDefault="00AA7012" w:rsidP="002F40BF">
      <w:pPr>
        <w:pStyle w:val="ListBullet"/>
        <w:numPr>
          <w:ilvl w:val="0"/>
          <w:numId w:val="43"/>
        </w:numPr>
        <w:spacing w:before="0" w:after="0" w:line="240" w:lineRule="auto"/>
        <w:jc w:val="both"/>
        <w:rPr>
          <w:sz w:val="16"/>
          <w:szCs w:val="16"/>
        </w:rPr>
      </w:pPr>
      <w:r w:rsidRPr="00946D5C">
        <w:rPr>
          <w:b/>
          <w:bCs/>
          <w:color w:val="1C1C1C" w:themeColor="text1"/>
          <w:sz w:val="16"/>
          <w:szCs w:val="16"/>
        </w:rPr>
        <w:t>Arazinin erişilebilirliği</w:t>
      </w:r>
      <w:r w:rsidRPr="00946D5C">
        <w:rPr>
          <w:color w:val="1C1C1C" w:themeColor="text1"/>
          <w:sz w:val="16"/>
          <w:szCs w:val="16"/>
        </w:rPr>
        <w:t>: Erişilemeyen alanlarda, ekipman ve kimyasal maddelerin minimum miktarda taşınmasına dayanan yöntemler tercih edilmelidir.</w:t>
      </w:r>
    </w:p>
    <w:p w14:paraId="433764D9" w14:textId="77777777" w:rsidR="00AA7012" w:rsidRPr="00946D5C" w:rsidRDefault="00AA7012" w:rsidP="002F40BF">
      <w:pPr>
        <w:pStyle w:val="ListBullet"/>
        <w:numPr>
          <w:ilvl w:val="0"/>
          <w:numId w:val="43"/>
        </w:numPr>
        <w:spacing w:before="0" w:after="0" w:line="240" w:lineRule="auto"/>
        <w:jc w:val="both"/>
        <w:rPr>
          <w:sz w:val="16"/>
          <w:szCs w:val="16"/>
        </w:rPr>
      </w:pPr>
      <w:r w:rsidRPr="00946D5C">
        <w:rPr>
          <w:b/>
          <w:bCs/>
          <w:color w:val="1C1C1C" w:themeColor="text1"/>
          <w:sz w:val="16"/>
          <w:szCs w:val="16"/>
        </w:rPr>
        <w:t>Çevresel hususlar</w:t>
      </w:r>
      <w:r w:rsidRPr="00946D5C">
        <w:rPr>
          <w:color w:val="1C1C1C" w:themeColor="text1"/>
          <w:sz w:val="16"/>
          <w:szCs w:val="16"/>
        </w:rPr>
        <w:t>: Nehir kenarı/sulak alanlar, tedavi/kontrol konusunda dikkatli bir yaklaşım gerektirir.  Sadece sulak alanlarda/nehir kenarlarında kullanım için onaylanmış herbisitler dikkate alınmalıdır.  Sulak alanların/nehir kenarlarının kirlenme riski bulunan alanlarda veya bu alanların yakınında ekipmanların yıkanması veya kimyasal maddelerin bertaraf edilmesi yasaktır.</w:t>
      </w:r>
    </w:p>
    <w:p w14:paraId="3F24B645" w14:textId="77777777" w:rsidR="00AA7012" w:rsidRPr="00946D5C" w:rsidRDefault="00AA7012" w:rsidP="002F40BF">
      <w:pPr>
        <w:pStyle w:val="ListBullet"/>
        <w:numPr>
          <w:ilvl w:val="0"/>
          <w:numId w:val="43"/>
        </w:numPr>
        <w:spacing w:before="0" w:after="0" w:line="240" w:lineRule="auto"/>
        <w:jc w:val="both"/>
        <w:rPr>
          <w:sz w:val="16"/>
          <w:szCs w:val="16"/>
        </w:rPr>
      </w:pPr>
      <w:r w:rsidRPr="00946D5C">
        <w:rPr>
          <w:b/>
          <w:bCs/>
          <w:color w:val="1C1C1C" w:themeColor="text1"/>
          <w:sz w:val="16"/>
          <w:szCs w:val="16"/>
        </w:rPr>
        <w:t>Ölü bitki örtüsünün bertarafı</w:t>
      </w:r>
      <w:r w:rsidRPr="00946D5C">
        <w:rPr>
          <w:color w:val="1C1C1C" w:themeColor="text1"/>
          <w:sz w:val="16"/>
          <w:szCs w:val="16"/>
        </w:rPr>
        <w:t xml:space="preserve">: Mümkünse, ağaç kesildikten sonra kullanılabilir odunlar uzaklaştırılmalıdır. Bu, su yollarının tıkanmasına neden olabilecek ağaçlar için de geçerlidir. Yakma planlandığı durumlarda, toprak hasarını sınırlamak için çalılar istiflenmek yerine yayılmalıdır.  </w:t>
      </w:r>
    </w:p>
    <w:p w14:paraId="7E713BF2" w14:textId="77777777" w:rsidR="00AA7012" w:rsidRDefault="00AA7012" w:rsidP="002F40BF">
      <w:pPr>
        <w:pStyle w:val="ListBullet"/>
        <w:numPr>
          <w:ilvl w:val="0"/>
          <w:numId w:val="43"/>
        </w:numPr>
        <w:spacing w:before="0" w:after="0" w:line="240" w:lineRule="auto"/>
        <w:jc w:val="both"/>
        <w:rPr>
          <w:sz w:val="18"/>
          <w:szCs w:val="18"/>
        </w:rPr>
      </w:pPr>
      <w:r w:rsidRPr="00946D5C">
        <w:rPr>
          <w:b/>
          <w:bCs/>
          <w:color w:val="1C1C1C" w:themeColor="text1"/>
          <w:sz w:val="16"/>
          <w:szCs w:val="16"/>
        </w:rPr>
        <w:t>Uygulama maliyeti</w:t>
      </w:r>
      <w:r w:rsidRPr="00946D5C">
        <w:rPr>
          <w:color w:val="1C1C1C" w:themeColor="text1"/>
          <w:sz w:val="16"/>
          <w:szCs w:val="16"/>
        </w:rPr>
        <w:t>: Yöntemler/herbisitler vb. seçilirken uygulama ve yeniden işlem maliyetleri dikkate alınmalıdır.</w:t>
      </w:r>
    </w:p>
  </w:footnote>
  <w:footnote w:id="14">
    <w:p w14:paraId="5915ACAC" w14:textId="77777777" w:rsidR="00AA7012" w:rsidRDefault="00AA7012" w:rsidP="002F40BF">
      <w:pPr>
        <w:rPr>
          <w:rFonts w:ascii="Verdana" w:eastAsia="Verdana" w:hAnsi="Verdana" w:cs="Verdana"/>
          <w:szCs w:val="20"/>
        </w:rPr>
      </w:pPr>
      <w:r w:rsidRPr="150E4D0D">
        <w:rPr>
          <w:rFonts w:ascii="Verdana" w:eastAsia="Verdana" w:hAnsi="Verdana" w:cs="Verdana"/>
          <w:sz w:val="18"/>
          <w:szCs w:val="18"/>
        </w:rPr>
        <w:footnoteRef/>
      </w:r>
      <w:r w:rsidRPr="150E4D0D">
        <w:rPr>
          <w:rFonts w:ascii="Verdana" w:eastAsia="Verdana" w:hAnsi="Verdana" w:cs="Verdana"/>
          <w:color w:val="000000"/>
          <w:sz w:val="18"/>
          <w:szCs w:val="18"/>
        </w:rPr>
        <w:t xml:space="preserve"> Örneğin, Uluslararası Elektrokimya Komisyonu (IEC), “IEC 61400”</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68C8C2" w14:textId="77777777" w:rsidR="00E26562" w:rsidRDefault="00E26562">
    <w:pPr>
      <w:pStyle w:val="Header"/>
      <w:rPr>
        <w:lang w:val="en-GB"/>
      </w:rPr>
    </w:pPr>
  </w:p>
  <w:p w14:paraId="16EAAEC5" w14:textId="77777777" w:rsidR="00E26562" w:rsidRPr="00E26562" w:rsidRDefault="00E26562">
    <w:pPr>
      <w:pStyle w:val="Header"/>
      <w:rPr>
        <w:lang w:val="en-GB"/>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8301F8" w14:textId="77777777" w:rsidR="00A95726" w:rsidRDefault="00A95726" w:rsidP="00D10C55">
    <w:pPr>
      <w:pStyle w:val="Header"/>
      <w:spacing w:after="1800"/>
    </w:pPr>
    <w:r>
      <w:rPr>
        <w:noProof/>
      </w:rPr>
      <w:drawing>
        <wp:anchor distT="0" distB="0" distL="114300" distR="114300" simplePos="0" relativeHeight="251658240" behindDoc="0" locked="1" layoutInCell="1" allowOverlap="1" wp14:anchorId="6D647EFD" wp14:editId="43689EF4">
          <wp:simplePos x="0" y="0"/>
          <wp:positionH relativeFrom="page">
            <wp:posOffset>540385</wp:posOffset>
          </wp:positionH>
          <wp:positionV relativeFrom="page">
            <wp:posOffset>540385</wp:posOffset>
          </wp:positionV>
          <wp:extent cx="2235600" cy="871200"/>
          <wp:effectExtent l="0" t="0" r="0" b="5715"/>
          <wp:wrapNone/>
          <wp:docPr id="1068379192" name="Graphic 1068379192" descr="ERM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93485435" name="Graphic 1893485435" descr="ERM logo"/>
                  <pic:cNvPicPr/>
                </pic:nvPicPr>
                <pic: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ic:blipFill>
                <pic:spPr>
                  <a:xfrm>
                    <a:off x="0" y="0"/>
                    <a:ext cx="2235600" cy="871200"/>
                  </a:xfrm>
                  <a:prstGeom prst="rect">
                    <a:avLst/>
                  </a:prstGeom>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10C8E8" w14:textId="77777777" w:rsidR="001F4BB0" w:rsidRDefault="001F4BB0"/>
  <w:tbl>
    <w:tblPr>
      <w:tblStyle w:val="TableGrid"/>
      <w:tblW w:w="5000" w:type="pct"/>
      <w:tblInd w:w="0" w:type="dxa"/>
      <w:tblLook w:val="0620" w:firstRow="1" w:lastRow="0" w:firstColumn="0" w:lastColumn="0" w:noHBand="1" w:noVBand="1"/>
    </w:tblPr>
    <w:tblGrid>
      <w:gridCol w:w="4676"/>
      <w:gridCol w:w="283"/>
      <w:gridCol w:w="4674"/>
    </w:tblGrid>
    <w:tr w:rsidR="005109BC" w14:paraId="02F6970F" w14:textId="77777777">
      <w:trPr>
        <w:trHeight w:val="63"/>
      </w:trPr>
      <w:tc>
        <w:tcPr>
          <w:tcW w:w="2427" w:type="pct"/>
        </w:tcPr>
        <w:p w14:paraId="3BF84200" w14:textId="5871D6EC" w:rsidR="005109BC" w:rsidRPr="00E057A7" w:rsidRDefault="00152BD0" w:rsidP="005109BC">
          <w:pPr>
            <w:pStyle w:val="Header"/>
          </w:pPr>
          <w:fldSimple w:instr="STYLEREF &quot;Document title&quot; \* MERGEFORMAT">
            <w:r w:rsidR="002E0DF3">
              <w:rPr>
                <w:noProof/>
              </w:rPr>
              <w:t>Gaia Rüzgar Enerji Santrali (RES) Projesi</w:t>
            </w:r>
          </w:fldSimple>
        </w:p>
      </w:tc>
      <w:tc>
        <w:tcPr>
          <w:tcW w:w="147" w:type="pct"/>
        </w:tcPr>
        <w:p w14:paraId="3E08CC0C" w14:textId="77777777" w:rsidR="005109BC" w:rsidRDefault="005109BC" w:rsidP="005109BC">
          <w:pPr>
            <w:pStyle w:val="Header"/>
            <w:jc w:val="right"/>
          </w:pPr>
        </w:p>
      </w:tc>
      <w:tc>
        <w:tcPr>
          <w:tcW w:w="2426" w:type="pct"/>
        </w:tcPr>
        <w:p w14:paraId="7288BE39" w14:textId="77777777" w:rsidR="005109BC" w:rsidRPr="00E057A7" w:rsidRDefault="005109BC" w:rsidP="005109BC">
          <w:pPr>
            <w:pStyle w:val="Header"/>
            <w:jc w:val="right"/>
          </w:pPr>
        </w:p>
      </w:tc>
    </w:tr>
  </w:tbl>
  <w:p w14:paraId="490DC1C9" w14:textId="77777777" w:rsidR="00396209" w:rsidRPr="005109BC" w:rsidRDefault="005109BC" w:rsidP="005109BC">
    <w:pPr>
      <w:pStyle w:val="Header"/>
      <w:tabs>
        <w:tab w:val="left" w:pos="6420"/>
      </w:tabs>
      <w:spacing w:after="400"/>
    </w:pPr>
    <w:r>
      <w:tab/>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A417CD2" w14:textId="77777777" w:rsidR="001F4BB0" w:rsidRDefault="001F4BB0"/>
  <w:tbl>
    <w:tblPr>
      <w:tblStyle w:val="TableGrid"/>
      <w:tblW w:w="5000" w:type="pct"/>
      <w:tblInd w:w="0" w:type="dxa"/>
      <w:tblLook w:val="0620" w:firstRow="1" w:lastRow="0" w:firstColumn="0" w:lastColumn="0" w:noHBand="1" w:noVBand="1"/>
    </w:tblPr>
    <w:tblGrid>
      <w:gridCol w:w="4676"/>
      <w:gridCol w:w="283"/>
      <w:gridCol w:w="4674"/>
    </w:tblGrid>
    <w:tr w:rsidR="003919B9" w14:paraId="6EC773A5" w14:textId="77777777" w:rsidTr="003919B9">
      <w:trPr>
        <w:trHeight w:val="63"/>
      </w:trPr>
      <w:tc>
        <w:tcPr>
          <w:tcW w:w="2427" w:type="pct"/>
        </w:tcPr>
        <w:p w14:paraId="6D5E61A6" w14:textId="5CA7EBE9" w:rsidR="003919B9" w:rsidRPr="00E057A7" w:rsidRDefault="00152BD0" w:rsidP="003919B9">
          <w:pPr>
            <w:pStyle w:val="Header"/>
          </w:pPr>
          <w:fldSimple w:instr="STYLEREF &quot;Document title&quot; \* MERGEFORMAT">
            <w:r w:rsidR="002E0DF3">
              <w:rPr>
                <w:noProof/>
              </w:rPr>
              <w:t>Gaia Rüzgar Enerji Santrali (RES) Projesi</w:t>
            </w:r>
          </w:fldSimple>
        </w:p>
      </w:tc>
      <w:tc>
        <w:tcPr>
          <w:tcW w:w="147" w:type="pct"/>
        </w:tcPr>
        <w:p w14:paraId="58D50395" w14:textId="77777777" w:rsidR="003919B9" w:rsidRDefault="003919B9" w:rsidP="003919B9">
          <w:pPr>
            <w:pStyle w:val="Header"/>
            <w:jc w:val="right"/>
          </w:pPr>
        </w:p>
      </w:tc>
      <w:tc>
        <w:tcPr>
          <w:tcW w:w="2426" w:type="pct"/>
        </w:tcPr>
        <w:p w14:paraId="7EF742B7" w14:textId="20133BC8" w:rsidR="003919B9" w:rsidRPr="006D5747" w:rsidRDefault="00507421" w:rsidP="006D5747">
          <w:pPr>
            <w:pStyle w:val="Header"/>
            <w:jc w:val="right"/>
          </w:pPr>
          <w:r w:rsidRPr="006D5747">
            <w:fldChar w:fldCharType="begin"/>
          </w:r>
          <w:r w:rsidRPr="006D5747">
            <w:instrText xml:space="preserve"> STYLEREF "</w:instrText>
          </w:r>
          <w:r w:rsidR="007E242A" w:rsidRPr="006D5747">
            <w:instrText>H</w:instrText>
          </w:r>
          <w:r w:rsidRPr="006D5747">
            <w:instrText xml:space="preserve">1" \* MERGEFORMAT </w:instrText>
          </w:r>
          <w:r w:rsidRPr="006D5747">
            <w:fldChar w:fldCharType="separate"/>
          </w:r>
          <w:r w:rsidR="002E0DF3">
            <w:rPr>
              <w:noProof/>
            </w:rPr>
            <w:t>Proje Tanımı</w:t>
          </w:r>
          <w:r w:rsidRPr="006D5747">
            <w:fldChar w:fldCharType="end"/>
          </w:r>
        </w:p>
      </w:tc>
    </w:tr>
  </w:tbl>
  <w:p w14:paraId="74AC62DF" w14:textId="77777777" w:rsidR="00396209" w:rsidRPr="003919B9" w:rsidRDefault="00396209" w:rsidP="003919B9">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E17ABB" w14:textId="77777777" w:rsidR="00D276B0" w:rsidRDefault="00D276B0"/>
  <w:tbl>
    <w:tblPr>
      <w:tblStyle w:val="TableGrid"/>
      <w:tblW w:w="5000" w:type="pct"/>
      <w:tblInd w:w="0" w:type="dxa"/>
      <w:tblLook w:val="0620" w:firstRow="1" w:lastRow="0" w:firstColumn="0" w:lastColumn="0" w:noHBand="1" w:noVBand="1"/>
    </w:tblPr>
    <w:tblGrid>
      <w:gridCol w:w="7069"/>
      <w:gridCol w:w="428"/>
      <w:gridCol w:w="7065"/>
    </w:tblGrid>
    <w:tr w:rsidR="00D276B0" w14:paraId="7BB609A9" w14:textId="77777777" w:rsidTr="003919B9">
      <w:trPr>
        <w:trHeight w:val="63"/>
      </w:trPr>
      <w:tc>
        <w:tcPr>
          <w:tcW w:w="2427" w:type="pct"/>
        </w:tcPr>
        <w:p w14:paraId="4C2E1C0B" w14:textId="03E1B0B9" w:rsidR="00D276B0" w:rsidRPr="00E057A7" w:rsidRDefault="00152BD0" w:rsidP="003919B9">
          <w:pPr>
            <w:pStyle w:val="Header"/>
          </w:pPr>
          <w:fldSimple w:instr="STYLEREF &quot;Document title&quot; \* MERGEFORMAT">
            <w:r w:rsidR="002E0DF3">
              <w:rPr>
                <w:noProof/>
              </w:rPr>
              <w:t>Gaia Rüzgar Enerji Santrali (RES) Projesi</w:t>
            </w:r>
          </w:fldSimple>
        </w:p>
      </w:tc>
      <w:tc>
        <w:tcPr>
          <w:tcW w:w="147" w:type="pct"/>
        </w:tcPr>
        <w:p w14:paraId="1FF6B01C" w14:textId="77777777" w:rsidR="00D276B0" w:rsidRDefault="00D276B0" w:rsidP="003919B9">
          <w:pPr>
            <w:pStyle w:val="Header"/>
            <w:jc w:val="right"/>
          </w:pPr>
        </w:p>
      </w:tc>
      <w:tc>
        <w:tcPr>
          <w:tcW w:w="2426" w:type="pct"/>
        </w:tcPr>
        <w:p w14:paraId="55CEDB0B" w14:textId="76689B91" w:rsidR="00D276B0" w:rsidRPr="006D5747" w:rsidRDefault="00152BD0" w:rsidP="006D5747">
          <w:pPr>
            <w:pStyle w:val="Header"/>
            <w:jc w:val="right"/>
          </w:pPr>
          <w:fldSimple w:instr="STYLEREF &quot;H1&quot; \* MERGEFORMAT">
            <w:r w:rsidR="002E0DF3">
              <w:rPr>
                <w:noProof/>
              </w:rPr>
              <w:t>Proje Tanımı</w:t>
            </w:r>
          </w:fldSimple>
        </w:p>
      </w:tc>
    </w:tr>
  </w:tbl>
  <w:p w14:paraId="119DA257" w14:textId="77777777" w:rsidR="00D276B0" w:rsidRPr="003919B9" w:rsidRDefault="00D276B0" w:rsidP="003919B9">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DCF43E2" w14:textId="77777777" w:rsidR="00D276B0" w:rsidRDefault="00D276B0"/>
  <w:tbl>
    <w:tblPr>
      <w:tblStyle w:val="TableGrid"/>
      <w:tblW w:w="5000" w:type="pct"/>
      <w:tblInd w:w="0" w:type="dxa"/>
      <w:tblLook w:val="0620" w:firstRow="1" w:lastRow="0" w:firstColumn="0" w:lastColumn="0" w:noHBand="1" w:noVBand="1"/>
    </w:tblPr>
    <w:tblGrid>
      <w:gridCol w:w="4676"/>
      <w:gridCol w:w="283"/>
      <w:gridCol w:w="4674"/>
    </w:tblGrid>
    <w:tr w:rsidR="00D276B0" w14:paraId="386D008F" w14:textId="77777777" w:rsidTr="003919B9">
      <w:trPr>
        <w:trHeight w:val="63"/>
      </w:trPr>
      <w:tc>
        <w:tcPr>
          <w:tcW w:w="2427" w:type="pct"/>
        </w:tcPr>
        <w:p w14:paraId="236C15B0" w14:textId="75B2E435" w:rsidR="00D276B0" w:rsidRPr="00E057A7" w:rsidRDefault="00152BD0" w:rsidP="003919B9">
          <w:pPr>
            <w:pStyle w:val="Header"/>
          </w:pPr>
          <w:fldSimple w:instr="STYLEREF &quot;Document title&quot; \* MERGEFORMAT">
            <w:r w:rsidR="002E0DF3">
              <w:rPr>
                <w:noProof/>
              </w:rPr>
              <w:t>Gaia Rüzgar Enerji Santrali (RES) Projesi</w:t>
            </w:r>
          </w:fldSimple>
        </w:p>
      </w:tc>
      <w:tc>
        <w:tcPr>
          <w:tcW w:w="147" w:type="pct"/>
        </w:tcPr>
        <w:p w14:paraId="0488B996" w14:textId="77777777" w:rsidR="00D276B0" w:rsidRDefault="00D276B0" w:rsidP="003919B9">
          <w:pPr>
            <w:pStyle w:val="Header"/>
            <w:jc w:val="right"/>
          </w:pPr>
        </w:p>
      </w:tc>
      <w:tc>
        <w:tcPr>
          <w:tcW w:w="2426" w:type="pct"/>
        </w:tcPr>
        <w:p w14:paraId="0C446F42" w14:textId="25D5C4D7" w:rsidR="00D276B0" w:rsidRPr="006D5747" w:rsidRDefault="00152BD0" w:rsidP="006D5747">
          <w:pPr>
            <w:pStyle w:val="Header"/>
            <w:jc w:val="right"/>
          </w:pPr>
          <w:fldSimple w:instr="STYLEREF &quot;H1&quot; \* MERGEFORMAT">
            <w:r w:rsidR="002E0DF3">
              <w:rPr>
                <w:noProof/>
              </w:rPr>
              <w:t>Proje Tanımı</w:t>
            </w:r>
          </w:fldSimple>
        </w:p>
      </w:tc>
    </w:tr>
  </w:tbl>
  <w:p w14:paraId="48BB2FA9" w14:textId="77777777" w:rsidR="00D276B0" w:rsidRPr="003919B9" w:rsidRDefault="00D276B0" w:rsidP="003919B9">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BFB1D5" w14:textId="77777777" w:rsidR="00D276B0" w:rsidRDefault="00D276B0"/>
  <w:tbl>
    <w:tblPr>
      <w:tblStyle w:val="TableGrid"/>
      <w:tblW w:w="5000" w:type="pct"/>
      <w:tblInd w:w="0" w:type="dxa"/>
      <w:tblLook w:val="0620" w:firstRow="1" w:lastRow="0" w:firstColumn="0" w:lastColumn="0" w:noHBand="1" w:noVBand="1"/>
    </w:tblPr>
    <w:tblGrid>
      <w:gridCol w:w="7066"/>
      <w:gridCol w:w="428"/>
      <w:gridCol w:w="7064"/>
    </w:tblGrid>
    <w:tr w:rsidR="00D276B0" w14:paraId="6A524421" w14:textId="77777777" w:rsidTr="003919B9">
      <w:trPr>
        <w:trHeight w:val="63"/>
      </w:trPr>
      <w:tc>
        <w:tcPr>
          <w:tcW w:w="2427" w:type="pct"/>
        </w:tcPr>
        <w:p w14:paraId="421628EC" w14:textId="16ADF26A" w:rsidR="00D276B0" w:rsidRPr="00E057A7" w:rsidRDefault="00152BD0" w:rsidP="003919B9">
          <w:pPr>
            <w:pStyle w:val="Header"/>
          </w:pPr>
          <w:fldSimple w:instr="STYLEREF &quot;Document title&quot; \* MERGEFORMAT">
            <w:r w:rsidR="002E0DF3">
              <w:rPr>
                <w:noProof/>
              </w:rPr>
              <w:t>Gaia Rüzgar Enerji Santrali (RES) Projesi</w:t>
            </w:r>
          </w:fldSimple>
        </w:p>
      </w:tc>
      <w:tc>
        <w:tcPr>
          <w:tcW w:w="147" w:type="pct"/>
        </w:tcPr>
        <w:p w14:paraId="672CB8D4" w14:textId="77777777" w:rsidR="00D276B0" w:rsidRDefault="00D276B0" w:rsidP="003919B9">
          <w:pPr>
            <w:pStyle w:val="Header"/>
            <w:jc w:val="right"/>
          </w:pPr>
        </w:p>
      </w:tc>
      <w:tc>
        <w:tcPr>
          <w:tcW w:w="2426" w:type="pct"/>
        </w:tcPr>
        <w:p w14:paraId="39BB87B7" w14:textId="7CA7846E" w:rsidR="00D276B0" w:rsidRPr="006D5747" w:rsidRDefault="00152BD0" w:rsidP="006D5747">
          <w:pPr>
            <w:pStyle w:val="Header"/>
            <w:jc w:val="right"/>
          </w:pPr>
          <w:fldSimple w:instr="STYLEREF &quot;H1&quot; \* MERGEFORMAT">
            <w:r w:rsidR="002E0DF3">
              <w:rPr>
                <w:noProof/>
              </w:rPr>
              <w:t>Çevresel ve Sosyal Etki Değerlendirmesi Özeti</w:t>
            </w:r>
          </w:fldSimple>
        </w:p>
      </w:tc>
    </w:tr>
  </w:tbl>
  <w:p w14:paraId="710C9F38" w14:textId="77777777" w:rsidR="00D276B0" w:rsidRPr="003919B9" w:rsidRDefault="00D276B0" w:rsidP="003919B9">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F31502" w14:textId="77777777" w:rsidR="00D276B0" w:rsidRDefault="00D276B0"/>
  <w:tbl>
    <w:tblPr>
      <w:tblStyle w:val="TableGrid"/>
      <w:tblW w:w="5000" w:type="pct"/>
      <w:tblInd w:w="0" w:type="dxa"/>
      <w:tblLook w:val="0620" w:firstRow="1" w:lastRow="0" w:firstColumn="0" w:lastColumn="0" w:noHBand="1" w:noVBand="1"/>
    </w:tblPr>
    <w:tblGrid>
      <w:gridCol w:w="4676"/>
      <w:gridCol w:w="283"/>
      <w:gridCol w:w="4674"/>
    </w:tblGrid>
    <w:tr w:rsidR="00D276B0" w14:paraId="7D939EEC" w14:textId="77777777" w:rsidTr="003919B9">
      <w:trPr>
        <w:trHeight w:val="63"/>
      </w:trPr>
      <w:tc>
        <w:tcPr>
          <w:tcW w:w="2427" w:type="pct"/>
        </w:tcPr>
        <w:p w14:paraId="5F79CF82" w14:textId="161C522D" w:rsidR="00D276B0" w:rsidRPr="00E057A7" w:rsidRDefault="00152BD0" w:rsidP="003919B9">
          <w:pPr>
            <w:pStyle w:val="Header"/>
          </w:pPr>
          <w:fldSimple w:instr="STYLEREF &quot;Document title&quot; \* MERGEFORMAT">
            <w:r w:rsidR="002E0DF3">
              <w:rPr>
                <w:noProof/>
              </w:rPr>
              <w:t>Gaia Rüzgar Enerji Santrali (RES) Projesi</w:t>
            </w:r>
          </w:fldSimple>
        </w:p>
      </w:tc>
      <w:tc>
        <w:tcPr>
          <w:tcW w:w="147" w:type="pct"/>
        </w:tcPr>
        <w:p w14:paraId="5F1A89A3" w14:textId="77777777" w:rsidR="00D276B0" w:rsidRDefault="00D276B0" w:rsidP="003919B9">
          <w:pPr>
            <w:pStyle w:val="Header"/>
            <w:jc w:val="right"/>
          </w:pPr>
        </w:p>
      </w:tc>
      <w:tc>
        <w:tcPr>
          <w:tcW w:w="2426" w:type="pct"/>
        </w:tcPr>
        <w:p w14:paraId="181F2322" w14:textId="4A7D74A5" w:rsidR="00D276B0" w:rsidRPr="006D5747" w:rsidRDefault="00152BD0" w:rsidP="006D5747">
          <w:pPr>
            <w:pStyle w:val="Header"/>
            <w:jc w:val="right"/>
          </w:pPr>
          <w:fldSimple w:instr="STYLEREF &quot;H1&quot; \* MERGEFORMAT">
            <w:r w:rsidR="002E0DF3">
              <w:rPr>
                <w:noProof/>
              </w:rPr>
              <w:t>Daha Fazla Bilgi ve İletişim Bilgileri</w:t>
            </w:r>
          </w:fldSimple>
        </w:p>
      </w:tc>
    </w:tr>
  </w:tbl>
  <w:p w14:paraId="2344C031" w14:textId="77777777" w:rsidR="00D276B0" w:rsidRPr="003919B9" w:rsidRDefault="00D276B0" w:rsidP="003919B9">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4EC3E7A" w14:textId="77777777" w:rsidR="007759BA" w:rsidRDefault="00E62FF7">
    <w:pPr>
      <w:pStyle w:val="Header"/>
      <w:spacing w:after="3200"/>
    </w:pPr>
    <w:r>
      <w:rPr>
        <w:noProof/>
      </w:rPr>
      <w:drawing>
        <wp:anchor distT="0" distB="0" distL="114300" distR="114300" simplePos="0" relativeHeight="251658243" behindDoc="0" locked="1" layoutInCell="1" allowOverlap="1" wp14:anchorId="348363B5" wp14:editId="2F94D445">
          <wp:simplePos x="0" y="0"/>
          <wp:positionH relativeFrom="page">
            <wp:posOffset>360045</wp:posOffset>
          </wp:positionH>
          <wp:positionV relativeFrom="page">
            <wp:posOffset>1193165</wp:posOffset>
          </wp:positionV>
          <wp:extent cx="2235200" cy="870585"/>
          <wp:effectExtent l="0" t="0" r="0" b="5715"/>
          <wp:wrapNone/>
          <wp:docPr id="1717239576" name="Graphic 1717239576" descr="ERM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12235342" name="Graphic 2012235342" descr="ERM logo"/>
                  <pic:cNvPicPr/>
                </pic:nvPicPr>
                <pic: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ic:blipFill>
                <pic:spPr>
                  <a:xfrm>
                    <a:off x="0" y="0"/>
                    <a:ext cx="2235200" cy="870585"/>
                  </a:xfrm>
                  <a:prstGeom prst="rect">
                    <a:avLst/>
                  </a:prstGeom>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9312DC"/>
    <w:multiLevelType w:val="multilevel"/>
    <w:tmpl w:val="C33C66A4"/>
    <w:styleLink w:val="CurrentList6"/>
    <w:lvl w:ilvl="0">
      <w:start w:val="1"/>
      <w:numFmt w:val="bullet"/>
      <w:lvlText w:val="•"/>
      <w:lvlJc w:val="left"/>
      <w:pPr>
        <w:ind w:left="397" w:hanging="397"/>
      </w:pPr>
      <w:rPr>
        <w:rFonts w:ascii="Verdana" w:hAnsi="Verdana" w:hint="default"/>
      </w:rPr>
    </w:lvl>
    <w:lvl w:ilvl="1">
      <w:start w:val="1"/>
      <w:numFmt w:val="bullet"/>
      <w:lvlText w:val="o"/>
      <w:lvlJc w:val="left"/>
      <w:pPr>
        <w:ind w:left="757" w:hanging="360"/>
      </w:pPr>
      <w:rPr>
        <w:rFonts w:ascii="Courier New" w:hAnsi="Courier New" w:cs="Courier New" w:hint="default"/>
      </w:rPr>
    </w:lvl>
    <w:lvl w:ilvl="2">
      <w:start w:val="1"/>
      <w:numFmt w:val="bullet"/>
      <w:lvlText w:val="-"/>
      <w:lvlJc w:val="left"/>
      <w:pPr>
        <w:ind w:left="1191" w:hanging="397"/>
      </w:pPr>
      <w:rPr>
        <w:rFonts w:ascii="Georgia" w:hAnsi="Georgia" w:hint="default"/>
      </w:rPr>
    </w:lvl>
    <w:lvl w:ilvl="3">
      <w:start w:val="1"/>
      <w:numFmt w:val="bullet"/>
      <w:lvlText w:val=""/>
      <w:lvlJc w:val="left"/>
      <w:pPr>
        <w:ind w:left="1551" w:hanging="360"/>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 w15:restartNumberingAfterBreak="0">
    <w:nsid w:val="026F05DF"/>
    <w:multiLevelType w:val="hybridMultilevel"/>
    <w:tmpl w:val="E7729F40"/>
    <w:lvl w:ilvl="0" w:tplc="72FCAE50">
      <w:start w:val="1"/>
      <w:numFmt w:val="bullet"/>
      <w:lvlText w:val=""/>
      <w:lvlJc w:val="left"/>
      <w:pPr>
        <w:ind w:left="720" w:hanging="360"/>
      </w:pPr>
      <w:rPr>
        <w:rFonts w:ascii="Wingdings" w:hAnsi="Wingdings" w:cs="Times New Roman" w:hint="default"/>
        <w:color w:val="D1DDD3" w:themeColor="text2"/>
        <w:sz w:val="16"/>
        <w:szCs w:val="20"/>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 w15:restartNumberingAfterBreak="0">
    <w:nsid w:val="02CA32BE"/>
    <w:multiLevelType w:val="multilevel"/>
    <w:tmpl w:val="95569EB4"/>
    <w:lvl w:ilvl="0">
      <w:start w:val="1"/>
      <w:numFmt w:val="bullet"/>
      <w:lvlText w:val="■"/>
      <w:lvlJc w:val="left"/>
      <w:pPr>
        <w:ind w:left="397" w:hanging="397"/>
      </w:pPr>
      <w:rPr>
        <w:rFonts w:ascii="Arial" w:hAnsi="Arial" w:hint="default"/>
        <w:color w:val="D1DDD3" w:themeColor="text2"/>
        <w:sz w:val="20"/>
      </w:rPr>
    </w:lvl>
    <w:lvl w:ilvl="1">
      <w:start w:val="1"/>
      <w:numFmt w:val="bullet"/>
      <w:lvlText w:val="°"/>
      <w:lvlJc w:val="left"/>
      <w:pPr>
        <w:ind w:left="794" w:hanging="397"/>
      </w:pPr>
      <w:rPr>
        <w:rFonts w:ascii="Verdana" w:hAnsi="Verdana" w:hint="default"/>
        <w:position w:val="-5"/>
      </w:rPr>
    </w:lvl>
    <w:lvl w:ilvl="2">
      <w:start w:val="1"/>
      <w:numFmt w:val="bullet"/>
      <w:lvlText w:val="–"/>
      <w:lvlJc w:val="left"/>
      <w:pPr>
        <w:ind w:left="1191" w:hanging="397"/>
      </w:pPr>
      <w:rPr>
        <w:rFonts w:ascii="Verdana" w:hAnsi="Verdana" w:hint="default"/>
      </w:rPr>
    </w:lvl>
    <w:lvl w:ilvl="3">
      <w:start w:val="1"/>
      <w:numFmt w:val="bullet"/>
      <w:lvlText w:val=""/>
      <w:lvlJc w:val="left"/>
      <w:pPr>
        <w:ind w:left="1588" w:hanging="39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3" w15:restartNumberingAfterBreak="0">
    <w:nsid w:val="03E8028A"/>
    <w:multiLevelType w:val="hybridMultilevel"/>
    <w:tmpl w:val="3A6EFA3E"/>
    <w:lvl w:ilvl="0" w:tplc="72FCAE50">
      <w:start w:val="1"/>
      <w:numFmt w:val="bullet"/>
      <w:lvlText w:val=""/>
      <w:lvlJc w:val="left"/>
      <w:pPr>
        <w:ind w:left="720" w:hanging="360"/>
      </w:pPr>
      <w:rPr>
        <w:rFonts w:ascii="Wingdings" w:hAnsi="Wingdings" w:cs="Times New Roman" w:hint="default"/>
        <w:color w:val="D1DDD3" w:themeColor="text2"/>
        <w:sz w:val="16"/>
        <w:szCs w:val="20"/>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4" w15:restartNumberingAfterBreak="0">
    <w:nsid w:val="05291FAE"/>
    <w:multiLevelType w:val="hybridMultilevel"/>
    <w:tmpl w:val="33F4A48C"/>
    <w:name w:val="ERM List 132"/>
    <w:lvl w:ilvl="0" w:tplc="845AE436">
      <w:start w:val="1"/>
      <w:numFmt w:val="lowerRoman"/>
      <w:lvlText w:val="%1."/>
      <w:lvlJc w:val="right"/>
      <w:pPr>
        <w:ind w:left="2024" w:hanging="360"/>
      </w:pPr>
    </w:lvl>
    <w:lvl w:ilvl="1" w:tplc="08090019" w:tentative="1">
      <w:start w:val="1"/>
      <w:numFmt w:val="lowerLetter"/>
      <w:lvlText w:val="%2."/>
      <w:lvlJc w:val="left"/>
      <w:pPr>
        <w:ind w:left="2744" w:hanging="360"/>
      </w:pPr>
    </w:lvl>
    <w:lvl w:ilvl="2" w:tplc="0809001B" w:tentative="1">
      <w:start w:val="1"/>
      <w:numFmt w:val="lowerRoman"/>
      <w:lvlText w:val="%3."/>
      <w:lvlJc w:val="right"/>
      <w:pPr>
        <w:ind w:left="3464" w:hanging="180"/>
      </w:pPr>
    </w:lvl>
    <w:lvl w:ilvl="3" w:tplc="0809000F" w:tentative="1">
      <w:start w:val="1"/>
      <w:numFmt w:val="decimal"/>
      <w:lvlText w:val="%4."/>
      <w:lvlJc w:val="left"/>
      <w:pPr>
        <w:ind w:left="4184" w:hanging="360"/>
      </w:pPr>
    </w:lvl>
    <w:lvl w:ilvl="4" w:tplc="08090019" w:tentative="1">
      <w:start w:val="1"/>
      <w:numFmt w:val="lowerLetter"/>
      <w:lvlText w:val="%5."/>
      <w:lvlJc w:val="left"/>
      <w:pPr>
        <w:ind w:left="4904" w:hanging="360"/>
      </w:pPr>
    </w:lvl>
    <w:lvl w:ilvl="5" w:tplc="0809001B" w:tentative="1">
      <w:start w:val="1"/>
      <w:numFmt w:val="lowerRoman"/>
      <w:lvlText w:val="%6."/>
      <w:lvlJc w:val="right"/>
      <w:pPr>
        <w:ind w:left="5624" w:hanging="180"/>
      </w:pPr>
    </w:lvl>
    <w:lvl w:ilvl="6" w:tplc="0809000F" w:tentative="1">
      <w:start w:val="1"/>
      <w:numFmt w:val="decimal"/>
      <w:lvlText w:val="%7."/>
      <w:lvlJc w:val="left"/>
      <w:pPr>
        <w:ind w:left="6344" w:hanging="360"/>
      </w:pPr>
    </w:lvl>
    <w:lvl w:ilvl="7" w:tplc="08090019" w:tentative="1">
      <w:start w:val="1"/>
      <w:numFmt w:val="lowerLetter"/>
      <w:lvlText w:val="%8."/>
      <w:lvlJc w:val="left"/>
      <w:pPr>
        <w:ind w:left="7064" w:hanging="360"/>
      </w:pPr>
    </w:lvl>
    <w:lvl w:ilvl="8" w:tplc="0809001B" w:tentative="1">
      <w:start w:val="1"/>
      <w:numFmt w:val="lowerRoman"/>
      <w:lvlText w:val="%9."/>
      <w:lvlJc w:val="right"/>
      <w:pPr>
        <w:ind w:left="7784" w:hanging="180"/>
      </w:pPr>
    </w:lvl>
  </w:abstractNum>
  <w:abstractNum w:abstractNumId="5" w15:restartNumberingAfterBreak="0">
    <w:nsid w:val="0843203A"/>
    <w:multiLevelType w:val="hybridMultilevel"/>
    <w:tmpl w:val="EC481F0A"/>
    <w:lvl w:ilvl="0" w:tplc="84681364">
      <w:start w:val="1"/>
      <w:numFmt w:val="decimal"/>
      <w:pStyle w:val="Tablenumber1"/>
      <w:lvlText w:val="%1."/>
      <w:lvlJc w:val="left"/>
      <w:pPr>
        <w:ind w:left="36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 w15:restartNumberingAfterBreak="0">
    <w:nsid w:val="085268E5"/>
    <w:multiLevelType w:val="multilevel"/>
    <w:tmpl w:val="D2DA948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 w15:restartNumberingAfterBreak="0">
    <w:nsid w:val="090F38C1"/>
    <w:multiLevelType w:val="hybridMultilevel"/>
    <w:tmpl w:val="F3023BFC"/>
    <w:lvl w:ilvl="0" w:tplc="04070001">
      <w:start w:val="1"/>
      <w:numFmt w:val="bullet"/>
      <w:lvlText w:val=""/>
      <w:lvlJc w:val="left"/>
      <w:pPr>
        <w:ind w:left="726" w:hanging="360"/>
      </w:pPr>
      <w:rPr>
        <w:rFonts w:ascii="Symbol" w:hAnsi="Symbol" w:hint="default"/>
      </w:rPr>
    </w:lvl>
    <w:lvl w:ilvl="1" w:tplc="04070003">
      <w:start w:val="1"/>
      <w:numFmt w:val="bullet"/>
      <w:lvlText w:val="o"/>
      <w:lvlJc w:val="left"/>
      <w:pPr>
        <w:ind w:left="1446" w:hanging="360"/>
      </w:pPr>
      <w:rPr>
        <w:rFonts w:ascii="Courier New" w:hAnsi="Courier New" w:cs="Courier New" w:hint="default"/>
      </w:rPr>
    </w:lvl>
    <w:lvl w:ilvl="2" w:tplc="04070005" w:tentative="1">
      <w:start w:val="1"/>
      <w:numFmt w:val="bullet"/>
      <w:lvlText w:val=""/>
      <w:lvlJc w:val="left"/>
      <w:pPr>
        <w:ind w:left="2166" w:hanging="360"/>
      </w:pPr>
      <w:rPr>
        <w:rFonts w:ascii="Wingdings" w:hAnsi="Wingdings" w:hint="default"/>
      </w:rPr>
    </w:lvl>
    <w:lvl w:ilvl="3" w:tplc="04070001" w:tentative="1">
      <w:start w:val="1"/>
      <w:numFmt w:val="bullet"/>
      <w:lvlText w:val=""/>
      <w:lvlJc w:val="left"/>
      <w:pPr>
        <w:ind w:left="2886" w:hanging="360"/>
      </w:pPr>
      <w:rPr>
        <w:rFonts w:ascii="Symbol" w:hAnsi="Symbol" w:hint="default"/>
      </w:rPr>
    </w:lvl>
    <w:lvl w:ilvl="4" w:tplc="04070003" w:tentative="1">
      <w:start w:val="1"/>
      <w:numFmt w:val="bullet"/>
      <w:lvlText w:val="o"/>
      <w:lvlJc w:val="left"/>
      <w:pPr>
        <w:ind w:left="3606" w:hanging="360"/>
      </w:pPr>
      <w:rPr>
        <w:rFonts w:ascii="Courier New" w:hAnsi="Courier New" w:cs="Courier New" w:hint="default"/>
      </w:rPr>
    </w:lvl>
    <w:lvl w:ilvl="5" w:tplc="04070005" w:tentative="1">
      <w:start w:val="1"/>
      <w:numFmt w:val="bullet"/>
      <w:lvlText w:val=""/>
      <w:lvlJc w:val="left"/>
      <w:pPr>
        <w:ind w:left="4326" w:hanging="360"/>
      </w:pPr>
      <w:rPr>
        <w:rFonts w:ascii="Wingdings" w:hAnsi="Wingdings" w:hint="default"/>
      </w:rPr>
    </w:lvl>
    <w:lvl w:ilvl="6" w:tplc="04070001" w:tentative="1">
      <w:start w:val="1"/>
      <w:numFmt w:val="bullet"/>
      <w:lvlText w:val=""/>
      <w:lvlJc w:val="left"/>
      <w:pPr>
        <w:ind w:left="5046" w:hanging="360"/>
      </w:pPr>
      <w:rPr>
        <w:rFonts w:ascii="Symbol" w:hAnsi="Symbol" w:hint="default"/>
      </w:rPr>
    </w:lvl>
    <w:lvl w:ilvl="7" w:tplc="04070003" w:tentative="1">
      <w:start w:val="1"/>
      <w:numFmt w:val="bullet"/>
      <w:lvlText w:val="o"/>
      <w:lvlJc w:val="left"/>
      <w:pPr>
        <w:ind w:left="5766" w:hanging="360"/>
      </w:pPr>
      <w:rPr>
        <w:rFonts w:ascii="Courier New" w:hAnsi="Courier New" w:cs="Courier New" w:hint="default"/>
      </w:rPr>
    </w:lvl>
    <w:lvl w:ilvl="8" w:tplc="04070005" w:tentative="1">
      <w:start w:val="1"/>
      <w:numFmt w:val="bullet"/>
      <w:lvlText w:val=""/>
      <w:lvlJc w:val="left"/>
      <w:pPr>
        <w:ind w:left="6486" w:hanging="360"/>
      </w:pPr>
      <w:rPr>
        <w:rFonts w:ascii="Wingdings" w:hAnsi="Wingdings" w:hint="default"/>
      </w:rPr>
    </w:lvl>
  </w:abstractNum>
  <w:abstractNum w:abstractNumId="8" w15:restartNumberingAfterBreak="0">
    <w:nsid w:val="0D0E123E"/>
    <w:multiLevelType w:val="multilevel"/>
    <w:tmpl w:val="007285C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9" w15:restartNumberingAfterBreak="0">
    <w:nsid w:val="0F031D6C"/>
    <w:multiLevelType w:val="multilevel"/>
    <w:tmpl w:val="D69E2D9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0" w15:restartNumberingAfterBreak="0">
    <w:nsid w:val="19BA3A35"/>
    <w:multiLevelType w:val="multilevel"/>
    <w:tmpl w:val="F7982792"/>
    <w:styleLink w:val="ERMBulletList"/>
    <w:lvl w:ilvl="0">
      <w:start w:val="1"/>
      <w:numFmt w:val="bullet"/>
      <w:pStyle w:val="ListBullet"/>
      <w:lvlText w:val=""/>
      <w:lvlJc w:val="left"/>
      <w:pPr>
        <w:ind w:left="397" w:hanging="397"/>
      </w:pPr>
      <w:rPr>
        <w:rFonts w:ascii="Wingdings" w:hAnsi="Wingdings" w:cs="Times New Roman" w:hint="default"/>
        <w:color w:val="D1DDD3" w:themeColor="text2"/>
        <w:sz w:val="16"/>
        <w:szCs w:val="16"/>
      </w:rPr>
    </w:lvl>
    <w:lvl w:ilvl="1">
      <w:start w:val="1"/>
      <w:numFmt w:val="bullet"/>
      <w:pStyle w:val="ListBullet2"/>
      <w:lvlText w:val="-"/>
      <w:lvlJc w:val="left"/>
      <w:pPr>
        <w:tabs>
          <w:tab w:val="num" w:pos="397"/>
        </w:tabs>
        <w:ind w:left="397" w:firstLine="0"/>
      </w:pPr>
      <w:rPr>
        <w:rFonts w:ascii="Arial" w:hAnsi="Arial" w:cs="Arial" w:hint="default"/>
      </w:rPr>
    </w:lvl>
    <w:lvl w:ilvl="2">
      <w:start w:val="1"/>
      <w:numFmt w:val="bullet"/>
      <w:pStyle w:val="ListBullet3"/>
      <w:lvlText w:val=""/>
      <w:lvlJc w:val="left"/>
      <w:pPr>
        <w:tabs>
          <w:tab w:val="num" w:pos="794"/>
        </w:tabs>
        <w:ind w:left="794" w:hanging="397"/>
      </w:pPr>
      <w:rPr>
        <w:rFonts w:ascii="Wingdings" w:hAnsi="Wingdings" w:cs="Times New Roman" w:hint="default"/>
      </w:rPr>
    </w:lvl>
    <w:lvl w:ilvl="3">
      <w:start w:val="1"/>
      <w:numFmt w:val="bullet"/>
      <w:pStyle w:val="ListBullet4"/>
      <w:lvlText w:val="○"/>
      <w:lvlJc w:val="left"/>
      <w:pPr>
        <w:tabs>
          <w:tab w:val="num" w:pos="397"/>
        </w:tabs>
        <w:ind w:left="1191" w:hanging="794"/>
      </w:pPr>
      <w:rPr>
        <w:rFonts w:ascii="Arial" w:hAnsi="Arial" w:cs="Arial" w:hint="default"/>
      </w:rPr>
    </w:lvl>
    <w:lvl w:ilvl="4">
      <w:start w:val="1"/>
      <w:numFmt w:val="none"/>
      <w:lvlText w:val=""/>
      <w:lvlJc w:val="left"/>
      <w:pPr>
        <w:tabs>
          <w:tab w:val="num" w:pos="397"/>
        </w:tabs>
        <w:ind w:left="1588" w:hanging="1191"/>
      </w:pPr>
      <w:rPr>
        <w:rFonts w:hint="default"/>
      </w:rPr>
    </w:lvl>
    <w:lvl w:ilvl="5">
      <w:start w:val="1"/>
      <w:numFmt w:val="none"/>
      <w:lvlText w:val=""/>
      <w:lvlJc w:val="left"/>
      <w:pPr>
        <w:ind w:left="4320" w:hanging="360"/>
      </w:pPr>
      <w:rPr>
        <w:rFonts w:hint="default"/>
      </w:rPr>
    </w:lvl>
    <w:lvl w:ilvl="6">
      <w:start w:val="1"/>
      <w:numFmt w:val="none"/>
      <w:lvlText w:val=""/>
      <w:lvlJc w:val="left"/>
      <w:pPr>
        <w:ind w:left="5040" w:hanging="360"/>
      </w:pPr>
      <w:rPr>
        <w:rFonts w:hint="default"/>
      </w:rPr>
    </w:lvl>
    <w:lvl w:ilvl="7">
      <w:start w:val="1"/>
      <w:numFmt w:val="none"/>
      <w:lvlText w:val=""/>
      <w:lvlJc w:val="left"/>
      <w:pPr>
        <w:ind w:left="5760" w:hanging="360"/>
      </w:pPr>
      <w:rPr>
        <w:rFonts w:hint="default"/>
      </w:rPr>
    </w:lvl>
    <w:lvl w:ilvl="8">
      <w:start w:val="1"/>
      <w:numFmt w:val="none"/>
      <w:lvlText w:val=""/>
      <w:lvlJc w:val="left"/>
      <w:pPr>
        <w:ind w:left="6480" w:hanging="360"/>
      </w:pPr>
      <w:rPr>
        <w:rFonts w:hint="default"/>
      </w:rPr>
    </w:lvl>
  </w:abstractNum>
  <w:abstractNum w:abstractNumId="11" w15:restartNumberingAfterBreak="0">
    <w:nsid w:val="1AFC7AF1"/>
    <w:multiLevelType w:val="multilevel"/>
    <w:tmpl w:val="0E7E7C04"/>
    <w:lvl w:ilvl="0">
      <w:start w:val="1"/>
      <w:numFmt w:val="bullet"/>
      <w:lvlText w:val=""/>
      <w:lvlJc w:val="left"/>
      <w:pPr>
        <w:ind w:left="397" w:hanging="397"/>
      </w:pPr>
      <w:rPr>
        <w:rFonts w:ascii="Symbol" w:hAnsi="Symbol" w:hint="default"/>
      </w:rPr>
    </w:lvl>
    <w:lvl w:ilvl="1">
      <w:start w:val="1"/>
      <w:numFmt w:val="lowerLetter"/>
      <w:lvlText w:val="%2."/>
      <w:lvlJc w:val="left"/>
      <w:pPr>
        <w:ind w:left="794" w:hanging="397"/>
      </w:pPr>
      <w:rPr>
        <w:rFonts w:hint="default"/>
      </w:rPr>
    </w:lvl>
    <w:lvl w:ilvl="2">
      <w:start w:val="1"/>
      <w:numFmt w:val="lowerRoman"/>
      <w:lvlText w:val="%3."/>
      <w:lvlJc w:val="left"/>
      <w:pPr>
        <w:ind w:left="1191" w:hanging="454"/>
      </w:pPr>
      <w:rPr>
        <w:rFonts w:hint="default"/>
      </w:rPr>
    </w:lvl>
    <w:lvl w:ilvl="3">
      <w:start w:val="1"/>
      <w:numFmt w:val="upperLetter"/>
      <w:lvlText w:val="%4."/>
      <w:lvlJc w:val="left"/>
      <w:pPr>
        <w:tabs>
          <w:tab w:val="num" w:pos="2268"/>
        </w:tabs>
        <w:ind w:left="1588" w:hanging="397"/>
      </w:pPr>
      <w:rPr>
        <w:rFonts w:hint="default"/>
      </w:rPr>
    </w:lvl>
    <w:lvl w:ilvl="4">
      <w:start w:val="1"/>
      <w:numFmt w:val="upperRoman"/>
      <w:lvlText w:val="%5."/>
      <w:lvlJc w:val="left"/>
      <w:pPr>
        <w:ind w:left="1985" w:hanging="397"/>
      </w:pPr>
      <w:rPr>
        <w:rFonts w:hint="default"/>
      </w:rPr>
    </w:lvl>
    <w:lvl w:ilvl="5">
      <w:start w:val="1"/>
      <w:numFmt w:val="none"/>
      <w:lvlText w:val=""/>
      <w:lvlJc w:val="right"/>
      <w:pPr>
        <w:ind w:left="0" w:firstLine="0"/>
      </w:pPr>
      <w:rPr>
        <w:rFonts w:hint="default"/>
      </w:rPr>
    </w:lvl>
    <w:lvl w:ilvl="6">
      <w:start w:val="1"/>
      <w:numFmt w:val="none"/>
      <w:lvlText w:val="%7"/>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right"/>
      <w:pPr>
        <w:ind w:left="0" w:firstLine="0"/>
      </w:pPr>
      <w:rPr>
        <w:rFonts w:hint="default"/>
      </w:rPr>
    </w:lvl>
  </w:abstractNum>
  <w:abstractNum w:abstractNumId="12" w15:restartNumberingAfterBreak="0">
    <w:nsid w:val="1C146F55"/>
    <w:multiLevelType w:val="multilevel"/>
    <w:tmpl w:val="E1AE6288"/>
    <w:lvl w:ilvl="0">
      <w:start w:val="1"/>
      <w:numFmt w:val="bullet"/>
      <w:lvlText w:val=""/>
      <w:lvlJc w:val="left"/>
      <w:pPr>
        <w:ind w:left="397" w:hanging="397"/>
      </w:pPr>
      <w:rPr>
        <w:rFonts w:ascii="Wingdings" w:hAnsi="Wingdings" w:cs="Times New Roman" w:hint="default"/>
        <w:color w:val="D1DDD3" w:themeColor="text2"/>
        <w:sz w:val="16"/>
        <w:szCs w:val="20"/>
      </w:rPr>
    </w:lvl>
    <w:lvl w:ilvl="1">
      <w:start w:val="1"/>
      <w:numFmt w:val="bullet"/>
      <w:lvlText w:val="°"/>
      <w:lvlJc w:val="left"/>
      <w:pPr>
        <w:ind w:left="794" w:hanging="397"/>
      </w:pPr>
      <w:rPr>
        <w:rFonts w:ascii="Verdana" w:hAnsi="Verdana" w:hint="default"/>
        <w:position w:val="-5"/>
      </w:rPr>
    </w:lvl>
    <w:lvl w:ilvl="2">
      <w:start w:val="1"/>
      <w:numFmt w:val="bullet"/>
      <w:lvlText w:val="–"/>
      <w:lvlJc w:val="left"/>
      <w:pPr>
        <w:ind w:left="1191" w:hanging="397"/>
      </w:pPr>
      <w:rPr>
        <w:rFonts w:ascii="Verdana" w:hAnsi="Verdana" w:hint="default"/>
      </w:rPr>
    </w:lvl>
    <w:lvl w:ilvl="3">
      <w:start w:val="1"/>
      <w:numFmt w:val="bullet"/>
      <w:lvlText w:val=""/>
      <w:lvlJc w:val="left"/>
      <w:pPr>
        <w:ind w:left="1588" w:hanging="39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3" w15:restartNumberingAfterBreak="0">
    <w:nsid w:val="1D8656D0"/>
    <w:multiLevelType w:val="multilevel"/>
    <w:tmpl w:val="CA32708A"/>
    <w:styleLink w:val="CurrentList9"/>
    <w:lvl w:ilvl="0">
      <w:start w:val="1"/>
      <w:numFmt w:val="decimal"/>
      <w:lvlText w:val="%1."/>
      <w:lvlJc w:val="left"/>
      <w:pPr>
        <w:ind w:left="397" w:hanging="397"/>
      </w:pPr>
      <w:rPr>
        <w:rFonts w:hint="default"/>
      </w:rPr>
    </w:lvl>
    <w:lvl w:ilvl="1">
      <w:start w:val="1"/>
      <w:numFmt w:val="lowerLetter"/>
      <w:lvlText w:val="%2."/>
      <w:lvlJc w:val="left"/>
      <w:pPr>
        <w:ind w:left="397" w:firstLine="0"/>
      </w:pPr>
      <w:rPr>
        <w:rFonts w:hint="default"/>
      </w:rPr>
    </w:lvl>
    <w:lvl w:ilvl="2">
      <w:start w:val="1"/>
      <w:numFmt w:val="lowerRoman"/>
      <w:lvlText w:val="%3."/>
      <w:lvlJc w:val="left"/>
      <w:pPr>
        <w:ind w:left="1191" w:hanging="454"/>
      </w:pPr>
      <w:rPr>
        <w:rFonts w:hint="default"/>
      </w:rPr>
    </w:lvl>
    <w:lvl w:ilvl="3">
      <w:start w:val="1"/>
      <w:numFmt w:val="upperLetter"/>
      <w:lvlText w:val="%4."/>
      <w:lvlJc w:val="left"/>
      <w:pPr>
        <w:tabs>
          <w:tab w:val="num" w:pos="2268"/>
        </w:tabs>
        <w:ind w:left="1588" w:hanging="397"/>
      </w:pPr>
      <w:rPr>
        <w:rFonts w:hint="default"/>
      </w:rPr>
    </w:lvl>
    <w:lvl w:ilvl="4">
      <w:start w:val="1"/>
      <w:numFmt w:val="upperRoman"/>
      <w:lvlText w:val="%5."/>
      <w:lvlJc w:val="left"/>
      <w:pPr>
        <w:ind w:left="1985" w:hanging="397"/>
      </w:pPr>
      <w:rPr>
        <w:rFonts w:hint="default"/>
      </w:rPr>
    </w:lvl>
    <w:lvl w:ilvl="5">
      <w:start w:val="1"/>
      <w:numFmt w:val="none"/>
      <w:lvlText w:val=""/>
      <w:lvlJc w:val="right"/>
      <w:pPr>
        <w:ind w:left="0" w:firstLine="0"/>
      </w:pPr>
      <w:rPr>
        <w:rFonts w:hint="default"/>
      </w:rPr>
    </w:lvl>
    <w:lvl w:ilvl="6">
      <w:start w:val="1"/>
      <w:numFmt w:val="none"/>
      <w:lvlText w:val="%7"/>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right"/>
      <w:pPr>
        <w:ind w:left="0" w:firstLine="0"/>
      </w:pPr>
      <w:rPr>
        <w:rFonts w:hint="default"/>
      </w:rPr>
    </w:lvl>
  </w:abstractNum>
  <w:abstractNum w:abstractNumId="14" w15:restartNumberingAfterBreak="0">
    <w:nsid w:val="1DC25DCB"/>
    <w:multiLevelType w:val="multilevel"/>
    <w:tmpl w:val="F182900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5" w15:restartNumberingAfterBreak="0">
    <w:nsid w:val="20662E78"/>
    <w:multiLevelType w:val="multilevel"/>
    <w:tmpl w:val="C91CD634"/>
    <w:lvl w:ilvl="0">
      <w:start w:val="1"/>
      <w:numFmt w:val="bullet"/>
      <w:lvlText w:val=""/>
      <w:lvlJc w:val="left"/>
      <w:pPr>
        <w:tabs>
          <w:tab w:val="num" w:pos="720"/>
        </w:tabs>
        <w:ind w:left="720" w:hanging="360"/>
      </w:pPr>
      <w:rPr>
        <w:rFonts w:ascii="Symbol" w:hAnsi="Symbol" w:hint="default"/>
        <w:sz w:val="20"/>
      </w:rPr>
    </w:lvl>
    <w:lvl w:ilvl="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 w15:restartNumberingAfterBreak="0">
    <w:nsid w:val="208F4D6F"/>
    <w:multiLevelType w:val="hybridMultilevel"/>
    <w:tmpl w:val="CF6CF14E"/>
    <w:lvl w:ilvl="0" w:tplc="20000001">
      <w:start w:val="1"/>
      <w:numFmt w:val="bullet"/>
      <w:lvlText w:val=""/>
      <w:lvlJc w:val="left"/>
      <w:pPr>
        <w:ind w:left="1117" w:hanging="360"/>
      </w:pPr>
      <w:rPr>
        <w:rFonts w:ascii="Symbol" w:hAnsi="Symbol" w:hint="default"/>
      </w:rPr>
    </w:lvl>
    <w:lvl w:ilvl="1" w:tplc="20000003" w:tentative="1">
      <w:start w:val="1"/>
      <w:numFmt w:val="bullet"/>
      <w:lvlText w:val="o"/>
      <w:lvlJc w:val="left"/>
      <w:pPr>
        <w:ind w:left="1837" w:hanging="360"/>
      </w:pPr>
      <w:rPr>
        <w:rFonts w:ascii="Courier New" w:hAnsi="Courier New" w:cs="Courier New" w:hint="default"/>
      </w:rPr>
    </w:lvl>
    <w:lvl w:ilvl="2" w:tplc="20000005" w:tentative="1">
      <w:start w:val="1"/>
      <w:numFmt w:val="bullet"/>
      <w:lvlText w:val=""/>
      <w:lvlJc w:val="left"/>
      <w:pPr>
        <w:ind w:left="2557" w:hanging="360"/>
      </w:pPr>
      <w:rPr>
        <w:rFonts w:ascii="Wingdings" w:hAnsi="Wingdings" w:hint="default"/>
      </w:rPr>
    </w:lvl>
    <w:lvl w:ilvl="3" w:tplc="20000001" w:tentative="1">
      <w:start w:val="1"/>
      <w:numFmt w:val="bullet"/>
      <w:lvlText w:val=""/>
      <w:lvlJc w:val="left"/>
      <w:pPr>
        <w:ind w:left="3277" w:hanging="360"/>
      </w:pPr>
      <w:rPr>
        <w:rFonts w:ascii="Symbol" w:hAnsi="Symbol" w:hint="default"/>
      </w:rPr>
    </w:lvl>
    <w:lvl w:ilvl="4" w:tplc="20000003" w:tentative="1">
      <w:start w:val="1"/>
      <w:numFmt w:val="bullet"/>
      <w:lvlText w:val="o"/>
      <w:lvlJc w:val="left"/>
      <w:pPr>
        <w:ind w:left="3997" w:hanging="360"/>
      </w:pPr>
      <w:rPr>
        <w:rFonts w:ascii="Courier New" w:hAnsi="Courier New" w:cs="Courier New" w:hint="default"/>
      </w:rPr>
    </w:lvl>
    <w:lvl w:ilvl="5" w:tplc="20000005" w:tentative="1">
      <w:start w:val="1"/>
      <w:numFmt w:val="bullet"/>
      <w:lvlText w:val=""/>
      <w:lvlJc w:val="left"/>
      <w:pPr>
        <w:ind w:left="4717" w:hanging="360"/>
      </w:pPr>
      <w:rPr>
        <w:rFonts w:ascii="Wingdings" w:hAnsi="Wingdings" w:hint="default"/>
      </w:rPr>
    </w:lvl>
    <w:lvl w:ilvl="6" w:tplc="20000001" w:tentative="1">
      <w:start w:val="1"/>
      <w:numFmt w:val="bullet"/>
      <w:lvlText w:val=""/>
      <w:lvlJc w:val="left"/>
      <w:pPr>
        <w:ind w:left="5437" w:hanging="360"/>
      </w:pPr>
      <w:rPr>
        <w:rFonts w:ascii="Symbol" w:hAnsi="Symbol" w:hint="default"/>
      </w:rPr>
    </w:lvl>
    <w:lvl w:ilvl="7" w:tplc="20000003" w:tentative="1">
      <w:start w:val="1"/>
      <w:numFmt w:val="bullet"/>
      <w:lvlText w:val="o"/>
      <w:lvlJc w:val="left"/>
      <w:pPr>
        <w:ind w:left="6157" w:hanging="360"/>
      </w:pPr>
      <w:rPr>
        <w:rFonts w:ascii="Courier New" w:hAnsi="Courier New" w:cs="Courier New" w:hint="default"/>
      </w:rPr>
    </w:lvl>
    <w:lvl w:ilvl="8" w:tplc="20000005" w:tentative="1">
      <w:start w:val="1"/>
      <w:numFmt w:val="bullet"/>
      <w:lvlText w:val=""/>
      <w:lvlJc w:val="left"/>
      <w:pPr>
        <w:ind w:left="6877" w:hanging="360"/>
      </w:pPr>
      <w:rPr>
        <w:rFonts w:ascii="Wingdings" w:hAnsi="Wingdings" w:hint="default"/>
      </w:rPr>
    </w:lvl>
  </w:abstractNum>
  <w:abstractNum w:abstractNumId="17" w15:restartNumberingAfterBreak="0">
    <w:nsid w:val="2510118B"/>
    <w:multiLevelType w:val="hybridMultilevel"/>
    <w:tmpl w:val="50F42D5C"/>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18" w15:restartNumberingAfterBreak="0">
    <w:nsid w:val="26960E6A"/>
    <w:multiLevelType w:val="hybridMultilevel"/>
    <w:tmpl w:val="34D2ACF8"/>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19" w15:restartNumberingAfterBreak="0">
    <w:nsid w:val="273A22DE"/>
    <w:multiLevelType w:val="multilevel"/>
    <w:tmpl w:val="D70682CC"/>
    <w:styleLink w:val="CurrentList4"/>
    <w:lvl w:ilvl="0">
      <w:start w:val="1"/>
      <w:numFmt w:val="upperLetter"/>
      <w:lvlText w:val="Appendix %1."/>
      <w:lvlJc w:val="left"/>
      <w:pPr>
        <w:ind w:left="397" w:hanging="397"/>
      </w:pPr>
      <w:rPr>
        <w:rFonts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20" w15:restartNumberingAfterBreak="0">
    <w:nsid w:val="2C6E2A93"/>
    <w:multiLevelType w:val="hybridMultilevel"/>
    <w:tmpl w:val="7A488F0A"/>
    <w:lvl w:ilvl="0" w:tplc="F73C438A">
      <w:start w:val="1"/>
      <w:numFmt w:val="bullet"/>
      <w:pStyle w:val="TableBullet3"/>
      <w:lvlText w:val="–"/>
      <w:lvlJc w:val="left"/>
      <w:pPr>
        <w:ind w:left="851" w:hanging="284"/>
      </w:pPr>
      <w:rPr>
        <w:rFonts w:ascii="Verdana" w:hAnsi="Verdana" w:hint="default"/>
        <w:position w:val="-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15:restartNumberingAfterBreak="0">
    <w:nsid w:val="2C8D5C56"/>
    <w:multiLevelType w:val="multilevel"/>
    <w:tmpl w:val="AF7EEBFA"/>
    <w:name w:val="ERM Bullet 1"/>
    <w:lvl w:ilvl="0">
      <w:start w:val="1"/>
      <w:numFmt w:val="bullet"/>
      <w:pStyle w:val="Bullet"/>
      <w:lvlText w:val="•"/>
      <w:lvlJc w:val="left"/>
      <w:pPr>
        <w:ind w:left="37" w:hanging="397"/>
      </w:pPr>
      <w:rPr>
        <w:rFonts w:ascii="Verdana" w:hAnsi="Verdana" w:hint="default"/>
      </w:rPr>
    </w:lvl>
    <w:lvl w:ilvl="1">
      <w:start w:val="1"/>
      <w:numFmt w:val="bullet"/>
      <w:lvlText w:val="°"/>
      <w:lvlJc w:val="left"/>
      <w:pPr>
        <w:ind w:left="434" w:hanging="397"/>
      </w:pPr>
      <w:rPr>
        <w:rFonts w:ascii="Verdana" w:hAnsi="Verdana" w:hint="default"/>
        <w:position w:val="-5"/>
      </w:rPr>
    </w:lvl>
    <w:lvl w:ilvl="2">
      <w:start w:val="1"/>
      <w:numFmt w:val="bullet"/>
      <w:lvlText w:val="–"/>
      <w:lvlJc w:val="left"/>
      <w:pPr>
        <w:ind w:left="831" w:hanging="397"/>
      </w:pPr>
      <w:rPr>
        <w:rFonts w:ascii="Verdana" w:hAnsi="Verdana" w:hint="default"/>
      </w:rPr>
    </w:lvl>
    <w:lvl w:ilvl="3">
      <w:start w:val="1"/>
      <w:numFmt w:val="bullet"/>
      <w:lvlText w:val=""/>
      <w:lvlJc w:val="left"/>
      <w:pPr>
        <w:ind w:left="1228" w:hanging="397"/>
      </w:pPr>
      <w:rPr>
        <w:rFonts w:ascii="Wingdings" w:hAnsi="Wingdings" w:hint="default"/>
      </w:rPr>
    </w:lvl>
    <w:lvl w:ilvl="4">
      <w:start w:val="1"/>
      <w:numFmt w:val="none"/>
      <w:lvlText w:val=""/>
      <w:lvlJc w:val="left"/>
      <w:pPr>
        <w:ind w:left="-360" w:firstLine="0"/>
      </w:pPr>
      <w:rPr>
        <w:rFonts w:hint="default"/>
      </w:rPr>
    </w:lvl>
    <w:lvl w:ilvl="5">
      <w:start w:val="1"/>
      <w:numFmt w:val="none"/>
      <w:lvlText w:val=""/>
      <w:lvlJc w:val="left"/>
      <w:pPr>
        <w:ind w:left="-360" w:firstLine="0"/>
      </w:pPr>
      <w:rPr>
        <w:rFonts w:hint="default"/>
      </w:rPr>
    </w:lvl>
    <w:lvl w:ilvl="6">
      <w:start w:val="1"/>
      <w:numFmt w:val="none"/>
      <w:lvlText w:val=""/>
      <w:lvlJc w:val="left"/>
      <w:pPr>
        <w:ind w:left="-360" w:firstLine="0"/>
      </w:pPr>
      <w:rPr>
        <w:rFonts w:hint="default"/>
      </w:rPr>
    </w:lvl>
    <w:lvl w:ilvl="7">
      <w:start w:val="1"/>
      <w:numFmt w:val="none"/>
      <w:lvlText w:val=""/>
      <w:lvlJc w:val="left"/>
      <w:pPr>
        <w:ind w:left="-360" w:firstLine="0"/>
      </w:pPr>
      <w:rPr>
        <w:rFonts w:hint="default"/>
      </w:rPr>
    </w:lvl>
    <w:lvl w:ilvl="8">
      <w:start w:val="1"/>
      <w:numFmt w:val="none"/>
      <w:lvlText w:val=""/>
      <w:lvlJc w:val="left"/>
      <w:pPr>
        <w:ind w:left="-360" w:firstLine="0"/>
      </w:pPr>
      <w:rPr>
        <w:rFonts w:hint="default"/>
      </w:rPr>
    </w:lvl>
  </w:abstractNum>
  <w:abstractNum w:abstractNumId="22" w15:restartNumberingAfterBreak="0">
    <w:nsid w:val="2D91438F"/>
    <w:multiLevelType w:val="multilevel"/>
    <w:tmpl w:val="07B2831A"/>
    <w:lvl w:ilvl="0">
      <w:start w:val="1"/>
      <w:numFmt w:val="bullet"/>
      <w:lvlText w:val=""/>
      <w:lvlJc w:val="left"/>
      <w:pPr>
        <w:ind w:left="397" w:hanging="397"/>
      </w:pPr>
      <w:rPr>
        <w:rFonts w:ascii="Wingdings" w:hAnsi="Wingdings" w:cs="Times New Roman" w:hint="default"/>
        <w:color w:val="D1DDD3" w:themeColor="text2"/>
        <w:sz w:val="16"/>
        <w:szCs w:val="16"/>
      </w:rPr>
    </w:lvl>
    <w:lvl w:ilvl="1">
      <w:start w:val="1"/>
      <w:numFmt w:val="bullet"/>
      <w:lvlText w:val="o"/>
      <w:lvlJc w:val="left"/>
      <w:pPr>
        <w:ind w:left="360" w:hanging="360"/>
      </w:pPr>
      <w:rPr>
        <w:rFonts w:ascii="Courier New" w:hAnsi="Courier New" w:cs="Courier New" w:hint="default"/>
      </w:rPr>
    </w:lvl>
    <w:lvl w:ilvl="2">
      <w:start w:val="1"/>
      <w:numFmt w:val="bullet"/>
      <w:lvlText w:val=""/>
      <w:lvlJc w:val="left"/>
      <w:pPr>
        <w:ind w:left="1191" w:hanging="397"/>
      </w:pPr>
      <w:rPr>
        <w:rFonts w:ascii="Wingdings" w:hAnsi="Wingdings" w:cs="Times New Roman" w:hint="default"/>
      </w:rPr>
    </w:lvl>
    <w:lvl w:ilvl="3">
      <w:start w:val="1"/>
      <w:numFmt w:val="bullet"/>
      <w:lvlText w:val="○"/>
      <w:lvlJc w:val="left"/>
      <w:pPr>
        <w:ind w:left="1588" w:hanging="397"/>
      </w:pPr>
      <w:rPr>
        <w:rFonts w:ascii="Arial" w:hAnsi="Arial" w:cs="Arial" w:hint="default"/>
      </w:rPr>
    </w:lvl>
    <w:lvl w:ilvl="4">
      <w:start w:val="1"/>
      <w:numFmt w:val="none"/>
      <w:lvlText w:val=""/>
      <w:lvlJc w:val="left"/>
      <w:pPr>
        <w:tabs>
          <w:tab w:val="num" w:pos="397"/>
        </w:tabs>
        <w:ind w:left="1588" w:hanging="1191"/>
      </w:pPr>
    </w:lvl>
    <w:lvl w:ilvl="5">
      <w:start w:val="1"/>
      <w:numFmt w:val="none"/>
      <w:lvlText w:val=""/>
      <w:lvlJc w:val="left"/>
      <w:pPr>
        <w:ind w:left="4320" w:hanging="360"/>
      </w:pPr>
    </w:lvl>
    <w:lvl w:ilvl="6">
      <w:start w:val="1"/>
      <w:numFmt w:val="none"/>
      <w:lvlText w:val=""/>
      <w:lvlJc w:val="left"/>
      <w:pPr>
        <w:ind w:left="5040" w:hanging="360"/>
      </w:pPr>
    </w:lvl>
    <w:lvl w:ilvl="7">
      <w:start w:val="1"/>
      <w:numFmt w:val="none"/>
      <w:lvlText w:val=""/>
      <w:lvlJc w:val="left"/>
      <w:pPr>
        <w:ind w:left="5760" w:hanging="360"/>
      </w:pPr>
    </w:lvl>
    <w:lvl w:ilvl="8">
      <w:start w:val="1"/>
      <w:numFmt w:val="none"/>
      <w:lvlText w:val=""/>
      <w:lvlJc w:val="left"/>
      <w:pPr>
        <w:ind w:left="6480" w:hanging="360"/>
      </w:pPr>
    </w:lvl>
  </w:abstractNum>
  <w:abstractNum w:abstractNumId="23" w15:restartNumberingAfterBreak="0">
    <w:nsid w:val="2E801ED7"/>
    <w:multiLevelType w:val="multilevel"/>
    <w:tmpl w:val="1040E3B0"/>
    <w:styleLink w:val="CurrentList11"/>
    <w:lvl w:ilvl="0">
      <w:start w:val="1"/>
      <w:numFmt w:val="upperLetter"/>
      <w:lvlText w:val="Appendix %1"/>
      <w:lvlJc w:val="left"/>
      <w:pPr>
        <w:ind w:left="397" w:hanging="397"/>
      </w:pPr>
      <w:rPr>
        <w:rFonts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24" w15:restartNumberingAfterBreak="0">
    <w:nsid w:val="33450D61"/>
    <w:multiLevelType w:val="hybridMultilevel"/>
    <w:tmpl w:val="BD342F42"/>
    <w:lvl w:ilvl="0" w:tplc="20000001">
      <w:start w:val="1"/>
      <w:numFmt w:val="bullet"/>
      <w:lvlText w:val=""/>
      <w:lvlJc w:val="left"/>
      <w:pPr>
        <w:ind w:left="360" w:hanging="360"/>
      </w:pPr>
      <w:rPr>
        <w:rFonts w:ascii="Symbol" w:hAnsi="Symbol" w:hint="default"/>
      </w:rPr>
    </w:lvl>
    <w:lvl w:ilvl="1" w:tplc="20000003" w:tentative="1">
      <w:start w:val="1"/>
      <w:numFmt w:val="bullet"/>
      <w:lvlText w:val="o"/>
      <w:lvlJc w:val="left"/>
      <w:pPr>
        <w:ind w:left="1080" w:hanging="360"/>
      </w:pPr>
      <w:rPr>
        <w:rFonts w:ascii="Courier New" w:hAnsi="Courier New" w:cs="Courier New" w:hint="default"/>
      </w:rPr>
    </w:lvl>
    <w:lvl w:ilvl="2" w:tplc="20000005" w:tentative="1">
      <w:start w:val="1"/>
      <w:numFmt w:val="bullet"/>
      <w:lvlText w:val=""/>
      <w:lvlJc w:val="left"/>
      <w:pPr>
        <w:ind w:left="1800" w:hanging="360"/>
      </w:pPr>
      <w:rPr>
        <w:rFonts w:ascii="Wingdings" w:hAnsi="Wingdings" w:hint="default"/>
      </w:rPr>
    </w:lvl>
    <w:lvl w:ilvl="3" w:tplc="20000001" w:tentative="1">
      <w:start w:val="1"/>
      <w:numFmt w:val="bullet"/>
      <w:lvlText w:val=""/>
      <w:lvlJc w:val="left"/>
      <w:pPr>
        <w:ind w:left="2520" w:hanging="360"/>
      </w:pPr>
      <w:rPr>
        <w:rFonts w:ascii="Symbol" w:hAnsi="Symbol" w:hint="default"/>
      </w:rPr>
    </w:lvl>
    <w:lvl w:ilvl="4" w:tplc="20000003" w:tentative="1">
      <w:start w:val="1"/>
      <w:numFmt w:val="bullet"/>
      <w:lvlText w:val="o"/>
      <w:lvlJc w:val="left"/>
      <w:pPr>
        <w:ind w:left="3240" w:hanging="360"/>
      </w:pPr>
      <w:rPr>
        <w:rFonts w:ascii="Courier New" w:hAnsi="Courier New" w:cs="Courier New" w:hint="default"/>
      </w:rPr>
    </w:lvl>
    <w:lvl w:ilvl="5" w:tplc="20000005" w:tentative="1">
      <w:start w:val="1"/>
      <w:numFmt w:val="bullet"/>
      <w:lvlText w:val=""/>
      <w:lvlJc w:val="left"/>
      <w:pPr>
        <w:ind w:left="3960" w:hanging="360"/>
      </w:pPr>
      <w:rPr>
        <w:rFonts w:ascii="Wingdings" w:hAnsi="Wingdings" w:hint="default"/>
      </w:rPr>
    </w:lvl>
    <w:lvl w:ilvl="6" w:tplc="20000001" w:tentative="1">
      <w:start w:val="1"/>
      <w:numFmt w:val="bullet"/>
      <w:lvlText w:val=""/>
      <w:lvlJc w:val="left"/>
      <w:pPr>
        <w:ind w:left="4680" w:hanging="360"/>
      </w:pPr>
      <w:rPr>
        <w:rFonts w:ascii="Symbol" w:hAnsi="Symbol" w:hint="default"/>
      </w:rPr>
    </w:lvl>
    <w:lvl w:ilvl="7" w:tplc="20000003" w:tentative="1">
      <w:start w:val="1"/>
      <w:numFmt w:val="bullet"/>
      <w:lvlText w:val="o"/>
      <w:lvlJc w:val="left"/>
      <w:pPr>
        <w:ind w:left="5400" w:hanging="360"/>
      </w:pPr>
      <w:rPr>
        <w:rFonts w:ascii="Courier New" w:hAnsi="Courier New" w:cs="Courier New" w:hint="default"/>
      </w:rPr>
    </w:lvl>
    <w:lvl w:ilvl="8" w:tplc="20000005" w:tentative="1">
      <w:start w:val="1"/>
      <w:numFmt w:val="bullet"/>
      <w:lvlText w:val=""/>
      <w:lvlJc w:val="left"/>
      <w:pPr>
        <w:ind w:left="6120" w:hanging="360"/>
      </w:pPr>
      <w:rPr>
        <w:rFonts w:ascii="Wingdings" w:hAnsi="Wingdings" w:hint="default"/>
      </w:rPr>
    </w:lvl>
  </w:abstractNum>
  <w:abstractNum w:abstractNumId="25" w15:restartNumberingAfterBreak="0">
    <w:nsid w:val="36B860E9"/>
    <w:multiLevelType w:val="hybridMultilevel"/>
    <w:tmpl w:val="2E70F09E"/>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26" w15:restartNumberingAfterBreak="0">
    <w:nsid w:val="39897D37"/>
    <w:multiLevelType w:val="multilevel"/>
    <w:tmpl w:val="F8C07FF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7" w15:restartNumberingAfterBreak="0">
    <w:nsid w:val="3FF01946"/>
    <w:multiLevelType w:val="multilevel"/>
    <w:tmpl w:val="7BBEA3D8"/>
    <w:styleLink w:val="CurrentList8"/>
    <w:lvl w:ilvl="0">
      <w:start w:val="1"/>
      <w:numFmt w:val="bullet"/>
      <w:lvlText w:val="•"/>
      <w:lvlJc w:val="left"/>
      <w:pPr>
        <w:ind w:left="397" w:hanging="397"/>
      </w:pPr>
      <w:rPr>
        <w:rFonts w:ascii="Verdana" w:hAnsi="Verdana" w:hint="default"/>
      </w:rPr>
    </w:lvl>
    <w:lvl w:ilvl="1">
      <w:start w:val="1"/>
      <w:numFmt w:val="bullet"/>
      <w:lvlText w:val="°"/>
      <w:lvlJc w:val="left"/>
      <w:pPr>
        <w:ind w:left="397" w:firstLine="0"/>
      </w:pPr>
      <w:rPr>
        <w:rFonts w:ascii="Verdana" w:hAnsi="Verdana" w:hint="default"/>
      </w:rPr>
    </w:lvl>
    <w:lvl w:ilvl="2">
      <w:start w:val="1"/>
      <w:numFmt w:val="bullet"/>
      <w:lvlText w:val="–"/>
      <w:lvlJc w:val="left"/>
      <w:pPr>
        <w:ind w:left="1191" w:hanging="397"/>
      </w:pPr>
      <w:rPr>
        <w:rFonts w:ascii="Verdana" w:hAnsi="Verdana" w:hint="default"/>
      </w:rPr>
    </w:lvl>
    <w:lvl w:ilvl="3">
      <w:start w:val="1"/>
      <w:numFmt w:val="bullet"/>
      <w:lvlText w:val=""/>
      <w:lvlJc w:val="left"/>
      <w:pPr>
        <w:ind w:left="1588" w:hanging="39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8" w15:restartNumberingAfterBreak="0">
    <w:nsid w:val="42F865CE"/>
    <w:multiLevelType w:val="hybridMultilevel"/>
    <w:tmpl w:val="55AE6E42"/>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29" w15:restartNumberingAfterBreak="0">
    <w:nsid w:val="43914B31"/>
    <w:multiLevelType w:val="hybridMultilevel"/>
    <w:tmpl w:val="AB8CA322"/>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30" w15:restartNumberingAfterBreak="0">
    <w:nsid w:val="44CA2913"/>
    <w:multiLevelType w:val="multilevel"/>
    <w:tmpl w:val="FE76930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1" w15:restartNumberingAfterBreak="0">
    <w:nsid w:val="45882478"/>
    <w:multiLevelType w:val="hybridMultilevel"/>
    <w:tmpl w:val="3D6E2F92"/>
    <w:lvl w:ilvl="0" w:tplc="C03C672A">
      <w:start w:val="1"/>
      <w:numFmt w:val="lowerLetter"/>
      <w:pStyle w:val="Tablenumber2"/>
      <w:lvlText w:val="%1."/>
      <w:lvlJc w:val="left"/>
      <w:pPr>
        <w:ind w:left="794" w:hanging="397"/>
      </w:pPr>
      <w:rPr>
        <w:rFonts w:hint="default"/>
      </w:rPr>
    </w:lvl>
    <w:lvl w:ilvl="1" w:tplc="08090019" w:tentative="1">
      <w:start w:val="1"/>
      <w:numFmt w:val="lowerLetter"/>
      <w:lvlText w:val="%2."/>
      <w:lvlJc w:val="left"/>
      <w:pPr>
        <w:ind w:left="1724" w:hanging="360"/>
      </w:pPr>
    </w:lvl>
    <w:lvl w:ilvl="2" w:tplc="0809001B" w:tentative="1">
      <w:start w:val="1"/>
      <w:numFmt w:val="lowerRoman"/>
      <w:lvlText w:val="%3."/>
      <w:lvlJc w:val="right"/>
      <w:pPr>
        <w:ind w:left="2444" w:hanging="180"/>
      </w:pPr>
    </w:lvl>
    <w:lvl w:ilvl="3" w:tplc="0809000F" w:tentative="1">
      <w:start w:val="1"/>
      <w:numFmt w:val="decimal"/>
      <w:lvlText w:val="%4."/>
      <w:lvlJc w:val="left"/>
      <w:pPr>
        <w:ind w:left="3164" w:hanging="360"/>
      </w:pPr>
    </w:lvl>
    <w:lvl w:ilvl="4" w:tplc="08090019" w:tentative="1">
      <w:start w:val="1"/>
      <w:numFmt w:val="lowerLetter"/>
      <w:lvlText w:val="%5."/>
      <w:lvlJc w:val="left"/>
      <w:pPr>
        <w:ind w:left="3884" w:hanging="360"/>
      </w:pPr>
    </w:lvl>
    <w:lvl w:ilvl="5" w:tplc="0809001B" w:tentative="1">
      <w:start w:val="1"/>
      <w:numFmt w:val="lowerRoman"/>
      <w:lvlText w:val="%6."/>
      <w:lvlJc w:val="right"/>
      <w:pPr>
        <w:ind w:left="4604" w:hanging="180"/>
      </w:pPr>
    </w:lvl>
    <w:lvl w:ilvl="6" w:tplc="0809000F" w:tentative="1">
      <w:start w:val="1"/>
      <w:numFmt w:val="decimal"/>
      <w:lvlText w:val="%7."/>
      <w:lvlJc w:val="left"/>
      <w:pPr>
        <w:ind w:left="5324" w:hanging="360"/>
      </w:pPr>
    </w:lvl>
    <w:lvl w:ilvl="7" w:tplc="08090019" w:tentative="1">
      <w:start w:val="1"/>
      <w:numFmt w:val="lowerLetter"/>
      <w:lvlText w:val="%8."/>
      <w:lvlJc w:val="left"/>
      <w:pPr>
        <w:ind w:left="6044" w:hanging="360"/>
      </w:pPr>
    </w:lvl>
    <w:lvl w:ilvl="8" w:tplc="0809001B" w:tentative="1">
      <w:start w:val="1"/>
      <w:numFmt w:val="lowerRoman"/>
      <w:lvlText w:val="%9."/>
      <w:lvlJc w:val="right"/>
      <w:pPr>
        <w:ind w:left="6764" w:hanging="180"/>
      </w:pPr>
    </w:lvl>
  </w:abstractNum>
  <w:abstractNum w:abstractNumId="32" w15:restartNumberingAfterBreak="0">
    <w:nsid w:val="4A305585"/>
    <w:multiLevelType w:val="hybridMultilevel"/>
    <w:tmpl w:val="20802BFA"/>
    <w:lvl w:ilvl="0" w:tplc="20000001">
      <w:start w:val="1"/>
      <w:numFmt w:val="bullet"/>
      <w:lvlText w:val=""/>
      <w:lvlJc w:val="left"/>
      <w:pPr>
        <w:ind w:left="360" w:hanging="360"/>
      </w:pPr>
      <w:rPr>
        <w:rFonts w:ascii="Symbol" w:hAnsi="Symbol" w:hint="default"/>
      </w:rPr>
    </w:lvl>
    <w:lvl w:ilvl="1" w:tplc="20000003" w:tentative="1">
      <w:start w:val="1"/>
      <w:numFmt w:val="bullet"/>
      <w:lvlText w:val="o"/>
      <w:lvlJc w:val="left"/>
      <w:pPr>
        <w:ind w:left="1080" w:hanging="360"/>
      </w:pPr>
      <w:rPr>
        <w:rFonts w:ascii="Courier New" w:hAnsi="Courier New" w:cs="Courier New" w:hint="default"/>
      </w:rPr>
    </w:lvl>
    <w:lvl w:ilvl="2" w:tplc="20000005" w:tentative="1">
      <w:start w:val="1"/>
      <w:numFmt w:val="bullet"/>
      <w:lvlText w:val=""/>
      <w:lvlJc w:val="left"/>
      <w:pPr>
        <w:ind w:left="1800" w:hanging="360"/>
      </w:pPr>
      <w:rPr>
        <w:rFonts w:ascii="Wingdings" w:hAnsi="Wingdings" w:hint="default"/>
      </w:rPr>
    </w:lvl>
    <w:lvl w:ilvl="3" w:tplc="20000001" w:tentative="1">
      <w:start w:val="1"/>
      <w:numFmt w:val="bullet"/>
      <w:lvlText w:val=""/>
      <w:lvlJc w:val="left"/>
      <w:pPr>
        <w:ind w:left="2520" w:hanging="360"/>
      </w:pPr>
      <w:rPr>
        <w:rFonts w:ascii="Symbol" w:hAnsi="Symbol" w:hint="default"/>
      </w:rPr>
    </w:lvl>
    <w:lvl w:ilvl="4" w:tplc="20000003" w:tentative="1">
      <w:start w:val="1"/>
      <w:numFmt w:val="bullet"/>
      <w:lvlText w:val="o"/>
      <w:lvlJc w:val="left"/>
      <w:pPr>
        <w:ind w:left="3240" w:hanging="360"/>
      </w:pPr>
      <w:rPr>
        <w:rFonts w:ascii="Courier New" w:hAnsi="Courier New" w:cs="Courier New" w:hint="default"/>
      </w:rPr>
    </w:lvl>
    <w:lvl w:ilvl="5" w:tplc="20000005" w:tentative="1">
      <w:start w:val="1"/>
      <w:numFmt w:val="bullet"/>
      <w:lvlText w:val=""/>
      <w:lvlJc w:val="left"/>
      <w:pPr>
        <w:ind w:left="3960" w:hanging="360"/>
      </w:pPr>
      <w:rPr>
        <w:rFonts w:ascii="Wingdings" w:hAnsi="Wingdings" w:hint="default"/>
      </w:rPr>
    </w:lvl>
    <w:lvl w:ilvl="6" w:tplc="20000001" w:tentative="1">
      <w:start w:val="1"/>
      <w:numFmt w:val="bullet"/>
      <w:lvlText w:val=""/>
      <w:lvlJc w:val="left"/>
      <w:pPr>
        <w:ind w:left="4680" w:hanging="360"/>
      </w:pPr>
      <w:rPr>
        <w:rFonts w:ascii="Symbol" w:hAnsi="Symbol" w:hint="default"/>
      </w:rPr>
    </w:lvl>
    <w:lvl w:ilvl="7" w:tplc="20000003" w:tentative="1">
      <w:start w:val="1"/>
      <w:numFmt w:val="bullet"/>
      <w:lvlText w:val="o"/>
      <w:lvlJc w:val="left"/>
      <w:pPr>
        <w:ind w:left="5400" w:hanging="360"/>
      </w:pPr>
      <w:rPr>
        <w:rFonts w:ascii="Courier New" w:hAnsi="Courier New" w:cs="Courier New" w:hint="default"/>
      </w:rPr>
    </w:lvl>
    <w:lvl w:ilvl="8" w:tplc="20000005" w:tentative="1">
      <w:start w:val="1"/>
      <w:numFmt w:val="bullet"/>
      <w:lvlText w:val=""/>
      <w:lvlJc w:val="left"/>
      <w:pPr>
        <w:ind w:left="6120" w:hanging="360"/>
      </w:pPr>
      <w:rPr>
        <w:rFonts w:ascii="Wingdings" w:hAnsi="Wingdings" w:hint="default"/>
      </w:rPr>
    </w:lvl>
  </w:abstractNum>
  <w:abstractNum w:abstractNumId="33" w15:restartNumberingAfterBreak="0">
    <w:nsid w:val="4D5B61A5"/>
    <w:multiLevelType w:val="hybridMultilevel"/>
    <w:tmpl w:val="A9107E0C"/>
    <w:lvl w:ilvl="0" w:tplc="72FCAE50">
      <w:start w:val="1"/>
      <w:numFmt w:val="bullet"/>
      <w:lvlText w:val=""/>
      <w:lvlJc w:val="left"/>
      <w:pPr>
        <w:ind w:left="720" w:hanging="360"/>
      </w:pPr>
      <w:rPr>
        <w:rFonts w:ascii="Wingdings" w:hAnsi="Wingdings" w:cs="Times New Roman" w:hint="default"/>
        <w:color w:val="D1DDD3" w:themeColor="text2"/>
        <w:sz w:val="16"/>
        <w:szCs w:val="20"/>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34" w15:restartNumberingAfterBreak="0">
    <w:nsid w:val="4D656100"/>
    <w:multiLevelType w:val="hybridMultilevel"/>
    <w:tmpl w:val="28EA21CA"/>
    <w:lvl w:ilvl="0" w:tplc="041F0001">
      <w:start w:val="1"/>
      <w:numFmt w:val="bullet"/>
      <w:lvlText w:val=""/>
      <w:lvlJc w:val="left"/>
      <w:pPr>
        <w:ind w:left="720" w:hanging="360"/>
      </w:pPr>
      <w:rPr>
        <w:rFonts w:ascii="Symbol" w:hAnsi="Symbol" w:hint="default"/>
      </w:rPr>
    </w:lvl>
    <w:lvl w:ilvl="1" w:tplc="041F0003" w:tentative="1">
      <w:start w:val="1"/>
      <w:numFmt w:val="bullet"/>
      <w:lvlText w:val="o"/>
      <w:lvlJc w:val="left"/>
      <w:pPr>
        <w:ind w:left="1440" w:hanging="360"/>
      </w:pPr>
      <w:rPr>
        <w:rFonts w:ascii="Courier New" w:hAnsi="Courier New" w:cs="Courier New" w:hint="default"/>
      </w:rPr>
    </w:lvl>
    <w:lvl w:ilvl="2" w:tplc="041F0005" w:tentative="1">
      <w:start w:val="1"/>
      <w:numFmt w:val="bullet"/>
      <w:lvlText w:val=""/>
      <w:lvlJc w:val="left"/>
      <w:pPr>
        <w:ind w:left="2160" w:hanging="360"/>
      </w:pPr>
      <w:rPr>
        <w:rFonts w:ascii="Wingdings" w:hAnsi="Wingdings" w:hint="default"/>
      </w:rPr>
    </w:lvl>
    <w:lvl w:ilvl="3" w:tplc="041F0001" w:tentative="1">
      <w:start w:val="1"/>
      <w:numFmt w:val="bullet"/>
      <w:lvlText w:val=""/>
      <w:lvlJc w:val="left"/>
      <w:pPr>
        <w:ind w:left="2880" w:hanging="360"/>
      </w:pPr>
      <w:rPr>
        <w:rFonts w:ascii="Symbol" w:hAnsi="Symbol" w:hint="default"/>
      </w:rPr>
    </w:lvl>
    <w:lvl w:ilvl="4" w:tplc="041F0003" w:tentative="1">
      <w:start w:val="1"/>
      <w:numFmt w:val="bullet"/>
      <w:lvlText w:val="o"/>
      <w:lvlJc w:val="left"/>
      <w:pPr>
        <w:ind w:left="3600" w:hanging="360"/>
      </w:pPr>
      <w:rPr>
        <w:rFonts w:ascii="Courier New" w:hAnsi="Courier New" w:cs="Courier New" w:hint="default"/>
      </w:rPr>
    </w:lvl>
    <w:lvl w:ilvl="5" w:tplc="041F0005" w:tentative="1">
      <w:start w:val="1"/>
      <w:numFmt w:val="bullet"/>
      <w:lvlText w:val=""/>
      <w:lvlJc w:val="left"/>
      <w:pPr>
        <w:ind w:left="4320" w:hanging="360"/>
      </w:pPr>
      <w:rPr>
        <w:rFonts w:ascii="Wingdings" w:hAnsi="Wingdings" w:hint="default"/>
      </w:rPr>
    </w:lvl>
    <w:lvl w:ilvl="6" w:tplc="041F0001" w:tentative="1">
      <w:start w:val="1"/>
      <w:numFmt w:val="bullet"/>
      <w:lvlText w:val=""/>
      <w:lvlJc w:val="left"/>
      <w:pPr>
        <w:ind w:left="5040" w:hanging="360"/>
      </w:pPr>
      <w:rPr>
        <w:rFonts w:ascii="Symbol" w:hAnsi="Symbol" w:hint="default"/>
      </w:rPr>
    </w:lvl>
    <w:lvl w:ilvl="7" w:tplc="041F0003" w:tentative="1">
      <w:start w:val="1"/>
      <w:numFmt w:val="bullet"/>
      <w:lvlText w:val="o"/>
      <w:lvlJc w:val="left"/>
      <w:pPr>
        <w:ind w:left="5760" w:hanging="360"/>
      </w:pPr>
      <w:rPr>
        <w:rFonts w:ascii="Courier New" w:hAnsi="Courier New" w:cs="Courier New" w:hint="default"/>
      </w:rPr>
    </w:lvl>
    <w:lvl w:ilvl="8" w:tplc="041F0005" w:tentative="1">
      <w:start w:val="1"/>
      <w:numFmt w:val="bullet"/>
      <w:lvlText w:val=""/>
      <w:lvlJc w:val="left"/>
      <w:pPr>
        <w:ind w:left="6480" w:hanging="360"/>
      </w:pPr>
      <w:rPr>
        <w:rFonts w:ascii="Wingdings" w:hAnsi="Wingdings" w:hint="default"/>
      </w:rPr>
    </w:lvl>
  </w:abstractNum>
  <w:abstractNum w:abstractNumId="35" w15:restartNumberingAfterBreak="0">
    <w:nsid w:val="514C08A5"/>
    <w:multiLevelType w:val="hybridMultilevel"/>
    <w:tmpl w:val="A8E6F310"/>
    <w:lvl w:ilvl="0" w:tplc="74B830D0">
      <w:start w:val="1"/>
      <w:numFmt w:val="upperLetter"/>
      <w:pStyle w:val="Appendixheading1"/>
      <w:lvlText w:val="Appendix %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6" w15:restartNumberingAfterBreak="0">
    <w:nsid w:val="51601CA3"/>
    <w:multiLevelType w:val="hybridMultilevel"/>
    <w:tmpl w:val="9E301B5C"/>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37" w15:restartNumberingAfterBreak="0">
    <w:nsid w:val="51F9002E"/>
    <w:multiLevelType w:val="hybridMultilevel"/>
    <w:tmpl w:val="8F423E3A"/>
    <w:name w:val="ERM List 12"/>
    <w:lvl w:ilvl="0" w:tplc="AC06CF00">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8" w15:restartNumberingAfterBreak="0">
    <w:nsid w:val="58A4633F"/>
    <w:multiLevelType w:val="multilevel"/>
    <w:tmpl w:val="F79A75A2"/>
    <w:styleLink w:val="CurrentList3"/>
    <w:lvl w:ilvl="0">
      <w:start w:val="1"/>
      <w:numFmt w:val="bullet"/>
      <w:lvlText w:val="•"/>
      <w:lvlJc w:val="left"/>
      <w:pPr>
        <w:tabs>
          <w:tab w:val="num" w:pos="1814"/>
        </w:tabs>
        <w:ind w:left="1247" w:hanging="391"/>
      </w:pPr>
      <w:rPr>
        <w:rFonts w:ascii="Georgia" w:hAnsi="Georgia" w:hint="default"/>
      </w:rPr>
    </w:lvl>
    <w:lvl w:ilvl="1">
      <w:start w:val="1"/>
      <w:numFmt w:val="bullet"/>
      <w:lvlText w:val="°"/>
      <w:lvlJc w:val="left"/>
      <w:pPr>
        <w:ind w:left="1644" w:hanging="397"/>
      </w:pPr>
      <w:rPr>
        <w:rFonts w:ascii="Georgia" w:hAnsi="Georgia" w:hint="default"/>
        <w:sz w:val="16"/>
      </w:rPr>
    </w:lvl>
    <w:lvl w:ilvl="2">
      <w:start w:val="1"/>
      <w:numFmt w:val="bullet"/>
      <w:lvlText w:val="-"/>
      <w:lvlJc w:val="left"/>
      <w:pPr>
        <w:ind w:left="2041" w:hanging="397"/>
      </w:pPr>
      <w:rPr>
        <w:rFonts w:ascii="Georgia" w:hAnsi="Georgia" w:hint="default"/>
      </w:rPr>
    </w:lvl>
    <w:lvl w:ilvl="3">
      <w:start w:val="1"/>
      <w:numFmt w:val="none"/>
      <w:lvlText w:val=""/>
      <w:lvlJc w:val="left"/>
      <w:pPr>
        <w:ind w:left="680" w:hanging="170"/>
      </w:pPr>
      <w:rPr>
        <w:rFonts w:hint="default"/>
      </w:rPr>
    </w:lvl>
    <w:lvl w:ilvl="4">
      <w:start w:val="1"/>
      <w:numFmt w:val="none"/>
      <w:lvlText w:val=""/>
      <w:lvlJc w:val="left"/>
      <w:pPr>
        <w:ind w:left="850" w:hanging="170"/>
      </w:pPr>
      <w:rPr>
        <w:rFonts w:hint="default"/>
      </w:rPr>
    </w:lvl>
    <w:lvl w:ilvl="5">
      <w:start w:val="1"/>
      <w:numFmt w:val="none"/>
      <w:lvlText w:val=""/>
      <w:lvlJc w:val="left"/>
      <w:pPr>
        <w:ind w:left="1020" w:hanging="170"/>
      </w:pPr>
      <w:rPr>
        <w:rFonts w:hint="default"/>
      </w:rPr>
    </w:lvl>
    <w:lvl w:ilvl="6">
      <w:start w:val="1"/>
      <w:numFmt w:val="bullet"/>
      <w:lvlText w:val=""/>
      <w:lvlJc w:val="left"/>
      <w:pPr>
        <w:ind w:left="1190" w:hanging="170"/>
      </w:pPr>
      <w:rPr>
        <w:rFonts w:ascii="Symbol" w:hAnsi="Symbol" w:hint="default"/>
      </w:rPr>
    </w:lvl>
    <w:lvl w:ilvl="7">
      <w:start w:val="1"/>
      <w:numFmt w:val="none"/>
      <w:lvlText w:val=""/>
      <w:lvlJc w:val="left"/>
      <w:pPr>
        <w:ind w:left="1360" w:hanging="170"/>
      </w:pPr>
      <w:rPr>
        <w:rFonts w:hint="default"/>
      </w:rPr>
    </w:lvl>
    <w:lvl w:ilvl="8">
      <w:start w:val="1"/>
      <w:numFmt w:val="bullet"/>
      <w:lvlText w:val=""/>
      <w:lvlJc w:val="left"/>
      <w:pPr>
        <w:ind w:left="1530" w:hanging="170"/>
      </w:pPr>
      <w:rPr>
        <w:rFonts w:ascii="Wingdings" w:hAnsi="Wingdings" w:hint="default"/>
      </w:rPr>
    </w:lvl>
  </w:abstractNum>
  <w:abstractNum w:abstractNumId="39" w15:restartNumberingAfterBreak="0">
    <w:nsid w:val="59513422"/>
    <w:multiLevelType w:val="multilevel"/>
    <w:tmpl w:val="CF429D00"/>
    <w:styleLink w:val="CurrentList13"/>
    <w:lvl w:ilvl="0">
      <w:start w:val="1"/>
      <w:numFmt w:val="bullet"/>
      <w:lvlText w:val="•"/>
      <w:lvlJc w:val="left"/>
      <w:pPr>
        <w:ind w:left="397" w:hanging="397"/>
      </w:pPr>
      <w:rPr>
        <w:rFonts w:ascii="Verdana" w:hAnsi="Verdana" w:hint="default"/>
      </w:rPr>
    </w:lvl>
    <w:lvl w:ilvl="1">
      <w:start w:val="1"/>
      <w:numFmt w:val="bullet"/>
      <w:lvlText w:val="°"/>
      <w:lvlJc w:val="left"/>
      <w:pPr>
        <w:ind w:left="397" w:firstLine="0"/>
      </w:pPr>
      <w:rPr>
        <w:rFonts w:ascii="Verdana" w:hAnsi="Verdana" w:hint="default"/>
      </w:rPr>
    </w:lvl>
    <w:lvl w:ilvl="2">
      <w:start w:val="1"/>
      <w:numFmt w:val="bullet"/>
      <w:lvlText w:val="–"/>
      <w:lvlJc w:val="left"/>
      <w:pPr>
        <w:ind w:left="1191" w:hanging="397"/>
      </w:pPr>
      <w:rPr>
        <w:rFonts w:ascii="Verdana" w:hAnsi="Verdana" w:hint="default"/>
      </w:rPr>
    </w:lvl>
    <w:lvl w:ilvl="3">
      <w:start w:val="1"/>
      <w:numFmt w:val="bullet"/>
      <w:lvlText w:val=""/>
      <w:lvlJc w:val="left"/>
      <w:pPr>
        <w:ind w:left="1588" w:firstLine="0"/>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40" w15:restartNumberingAfterBreak="0">
    <w:nsid w:val="5AB356E5"/>
    <w:multiLevelType w:val="multilevel"/>
    <w:tmpl w:val="6DD86C66"/>
    <w:styleLink w:val="CurrentList5"/>
    <w:lvl w:ilvl="0">
      <w:start w:val="1"/>
      <w:numFmt w:val="upperLetter"/>
      <w:lvlText w:val="Appendix %1."/>
      <w:lvlJc w:val="left"/>
      <w:pPr>
        <w:ind w:left="397" w:hanging="397"/>
      </w:pPr>
      <w:rPr>
        <w:rFonts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41" w15:restartNumberingAfterBreak="0">
    <w:nsid w:val="5AD15684"/>
    <w:multiLevelType w:val="multilevel"/>
    <w:tmpl w:val="9772859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2" w15:restartNumberingAfterBreak="0">
    <w:nsid w:val="5CB02400"/>
    <w:multiLevelType w:val="multilevel"/>
    <w:tmpl w:val="98BC08D2"/>
    <w:styleLink w:val="CurrentList12"/>
    <w:lvl w:ilvl="0">
      <w:start w:val="1"/>
      <w:numFmt w:val="bullet"/>
      <w:lvlText w:val="•"/>
      <w:lvlJc w:val="left"/>
      <w:pPr>
        <w:ind w:left="397" w:hanging="397"/>
      </w:pPr>
      <w:rPr>
        <w:rFonts w:ascii="Verdana" w:hAnsi="Verdana" w:hint="default"/>
      </w:rPr>
    </w:lvl>
    <w:lvl w:ilvl="1">
      <w:start w:val="1"/>
      <w:numFmt w:val="bullet"/>
      <w:lvlText w:val="°"/>
      <w:lvlJc w:val="left"/>
      <w:pPr>
        <w:ind w:left="397" w:firstLine="0"/>
      </w:pPr>
      <w:rPr>
        <w:rFonts w:ascii="Verdana" w:hAnsi="Verdana" w:hint="default"/>
      </w:rPr>
    </w:lvl>
    <w:lvl w:ilvl="2">
      <w:start w:val="1"/>
      <w:numFmt w:val="bullet"/>
      <w:lvlText w:val="–"/>
      <w:lvlJc w:val="left"/>
      <w:pPr>
        <w:ind w:left="1191" w:hanging="397"/>
      </w:pPr>
      <w:rPr>
        <w:rFonts w:ascii="Verdana" w:hAnsi="Verdana" w:hint="default"/>
      </w:rPr>
    </w:lvl>
    <w:lvl w:ilvl="3">
      <w:start w:val="1"/>
      <w:numFmt w:val="bullet"/>
      <w:lvlText w:val=""/>
      <w:lvlJc w:val="left"/>
      <w:pPr>
        <w:ind w:left="2517" w:hanging="35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43" w15:restartNumberingAfterBreak="0">
    <w:nsid w:val="5DDA36BA"/>
    <w:multiLevelType w:val="hybridMultilevel"/>
    <w:tmpl w:val="C352DE10"/>
    <w:lvl w:ilvl="0" w:tplc="861AF6C2">
      <w:start w:val="1"/>
      <w:numFmt w:val="bullet"/>
      <w:pStyle w:val="TableBullet2"/>
      <w:lvlText w:val="°"/>
      <w:lvlJc w:val="left"/>
      <w:pPr>
        <w:ind w:left="360" w:hanging="360"/>
      </w:pPr>
      <w:rPr>
        <w:rFonts w:ascii="Verdana" w:hAnsi="Verdana" w:hint="default"/>
        <w:position w:val="-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4" w15:restartNumberingAfterBreak="0">
    <w:nsid w:val="5E1F133F"/>
    <w:multiLevelType w:val="multilevel"/>
    <w:tmpl w:val="0E7E7C04"/>
    <w:lvl w:ilvl="0">
      <w:start w:val="1"/>
      <w:numFmt w:val="bullet"/>
      <w:lvlText w:val=""/>
      <w:lvlJc w:val="left"/>
      <w:pPr>
        <w:ind w:left="397" w:hanging="397"/>
      </w:pPr>
      <w:rPr>
        <w:rFonts w:ascii="Symbol" w:hAnsi="Symbol" w:hint="default"/>
      </w:rPr>
    </w:lvl>
    <w:lvl w:ilvl="1">
      <w:start w:val="1"/>
      <w:numFmt w:val="lowerLetter"/>
      <w:lvlText w:val="%2."/>
      <w:lvlJc w:val="left"/>
      <w:pPr>
        <w:ind w:left="794" w:hanging="397"/>
      </w:pPr>
      <w:rPr>
        <w:rFonts w:hint="default"/>
      </w:rPr>
    </w:lvl>
    <w:lvl w:ilvl="2">
      <w:start w:val="1"/>
      <w:numFmt w:val="lowerRoman"/>
      <w:lvlText w:val="%3."/>
      <w:lvlJc w:val="left"/>
      <w:pPr>
        <w:ind w:left="1191" w:hanging="454"/>
      </w:pPr>
      <w:rPr>
        <w:rFonts w:hint="default"/>
      </w:rPr>
    </w:lvl>
    <w:lvl w:ilvl="3">
      <w:start w:val="1"/>
      <w:numFmt w:val="upperLetter"/>
      <w:lvlText w:val="%4."/>
      <w:lvlJc w:val="left"/>
      <w:pPr>
        <w:tabs>
          <w:tab w:val="num" w:pos="2268"/>
        </w:tabs>
        <w:ind w:left="1588" w:hanging="397"/>
      </w:pPr>
      <w:rPr>
        <w:rFonts w:hint="default"/>
      </w:rPr>
    </w:lvl>
    <w:lvl w:ilvl="4">
      <w:start w:val="1"/>
      <w:numFmt w:val="upperRoman"/>
      <w:lvlText w:val="%5."/>
      <w:lvlJc w:val="left"/>
      <w:pPr>
        <w:ind w:left="1985" w:hanging="397"/>
      </w:pPr>
      <w:rPr>
        <w:rFonts w:hint="default"/>
      </w:rPr>
    </w:lvl>
    <w:lvl w:ilvl="5">
      <w:start w:val="1"/>
      <w:numFmt w:val="none"/>
      <w:lvlText w:val=""/>
      <w:lvlJc w:val="right"/>
      <w:pPr>
        <w:ind w:left="0" w:firstLine="0"/>
      </w:pPr>
      <w:rPr>
        <w:rFonts w:hint="default"/>
      </w:rPr>
    </w:lvl>
    <w:lvl w:ilvl="6">
      <w:start w:val="1"/>
      <w:numFmt w:val="none"/>
      <w:lvlText w:val="%7"/>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right"/>
      <w:pPr>
        <w:ind w:left="0" w:firstLine="0"/>
      </w:pPr>
      <w:rPr>
        <w:rFonts w:hint="default"/>
      </w:rPr>
    </w:lvl>
  </w:abstractNum>
  <w:abstractNum w:abstractNumId="45" w15:restartNumberingAfterBreak="0">
    <w:nsid w:val="5E7A4259"/>
    <w:multiLevelType w:val="hybridMultilevel"/>
    <w:tmpl w:val="1AD49A4E"/>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46" w15:restartNumberingAfterBreak="0">
    <w:nsid w:val="5EBF7DF0"/>
    <w:multiLevelType w:val="hybridMultilevel"/>
    <w:tmpl w:val="61CAF0A6"/>
    <w:lvl w:ilvl="0" w:tplc="20000001">
      <w:start w:val="1"/>
      <w:numFmt w:val="bullet"/>
      <w:lvlText w:val=""/>
      <w:lvlJc w:val="left"/>
      <w:pPr>
        <w:ind w:left="1117" w:hanging="360"/>
      </w:pPr>
      <w:rPr>
        <w:rFonts w:ascii="Symbol" w:hAnsi="Symbol" w:hint="default"/>
      </w:rPr>
    </w:lvl>
    <w:lvl w:ilvl="1" w:tplc="20000003" w:tentative="1">
      <w:start w:val="1"/>
      <w:numFmt w:val="bullet"/>
      <w:lvlText w:val="o"/>
      <w:lvlJc w:val="left"/>
      <w:pPr>
        <w:ind w:left="1837" w:hanging="360"/>
      </w:pPr>
      <w:rPr>
        <w:rFonts w:ascii="Courier New" w:hAnsi="Courier New" w:cs="Courier New" w:hint="default"/>
      </w:rPr>
    </w:lvl>
    <w:lvl w:ilvl="2" w:tplc="20000005" w:tentative="1">
      <w:start w:val="1"/>
      <w:numFmt w:val="bullet"/>
      <w:lvlText w:val=""/>
      <w:lvlJc w:val="left"/>
      <w:pPr>
        <w:ind w:left="2557" w:hanging="360"/>
      </w:pPr>
      <w:rPr>
        <w:rFonts w:ascii="Wingdings" w:hAnsi="Wingdings" w:hint="default"/>
      </w:rPr>
    </w:lvl>
    <w:lvl w:ilvl="3" w:tplc="20000001" w:tentative="1">
      <w:start w:val="1"/>
      <w:numFmt w:val="bullet"/>
      <w:lvlText w:val=""/>
      <w:lvlJc w:val="left"/>
      <w:pPr>
        <w:ind w:left="3277" w:hanging="360"/>
      </w:pPr>
      <w:rPr>
        <w:rFonts w:ascii="Symbol" w:hAnsi="Symbol" w:hint="default"/>
      </w:rPr>
    </w:lvl>
    <w:lvl w:ilvl="4" w:tplc="20000003" w:tentative="1">
      <w:start w:val="1"/>
      <w:numFmt w:val="bullet"/>
      <w:lvlText w:val="o"/>
      <w:lvlJc w:val="left"/>
      <w:pPr>
        <w:ind w:left="3997" w:hanging="360"/>
      </w:pPr>
      <w:rPr>
        <w:rFonts w:ascii="Courier New" w:hAnsi="Courier New" w:cs="Courier New" w:hint="default"/>
      </w:rPr>
    </w:lvl>
    <w:lvl w:ilvl="5" w:tplc="20000005" w:tentative="1">
      <w:start w:val="1"/>
      <w:numFmt w:val="bullet"/>
      <w:lvlText w:val=""/>
      <w:lvlJc w:val="left"/>
      <w:pPr>
        <w:ind w:left="4717" w:hanging="360"/>
      </w:pPr>
      <w:rPr>
        <w:rFonts w:ascii="Wingdings" w:hAnsi="Wingdings" w:hint="default"/>
      </w:rPr>
    </w:lvl>
    <w:lvl w:ilvl="6" w:tplc="20000001" w:tentative="1">
      <w:start w:val="1"/>
      <w:numFmt w:val="bullet"/>
      <w:lvlText w:val=""/>
      <w:lvlJc w:val="left"/>
      <w:pPr>
        <w:ind w:left="5437" w:hanging="360"/>
      </w:pPr>
      <w:rPr>
        <w:rFonts w:ascii="Symbol" w:hAnsi="Symbol" w:hint="default"/>
      </w:rPr>
    </w:lvl>
    <w:lvl w:ilvl="7" w:tplc="20000003" w:tentative="1">
      <w:start w:val="1"/>
      <w:numFmt w:val="bullet"/>
      <w:lvlText w:val="o"/>
      <w:lvlJc w:val="left"/>
      <w:pPr>
        <w:ind w:left="6157" w:hanging="360"/>
      </w:pPr>
      <w:rPr>
        <w:rFonts w:ascii="Courier New" w:hAnsi="Courier New" w:cs="Courier New" w:hint="default"/>
      </w:rPr>
    </w:lvl>
    <w:lvl w:ilvl="8" w:tplc="20000005" w:tentative="1">
      <w:start w:val="1"/>
      <w:numFmt w:val="bullet"/>
      <w:lvlText w:val=""/>
      <w:lvlJc w:val="left"/>
      <w:pPr>
        <w:ind w:left="6877" w:hanging="360"/>
      </w:pPr>
      <w:rPr>
        <w:rFonts w:ascii="Wingdings" w:hAnsi="Wingdings" w:hint="default"/>
      </w:rPr>
    </w:lvl>
  </w:abstractNum>
  <w:abstractNum w:abstractNumId="47" w15:restartNumberingAfterBreak="0">
    <w:nsid w:val="60AA278B"/>
    <w:multiLevelType w:val="multilevel"/>
    <w:tmpl w:val="0809001D"/>
    <w:styleLink w:val="CurrentList10"/>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48" w15:restartNumberingAfterBreak="0">
    <w:nsid w:val="60F44200"/>
    <w:multiLevelType w:val="hybridMultilevel"/>
    <w:tmpl w:val="6608CD72"/>
    <w:lvl w:ilvl="0" w:tplc="C7A22266">
      <w:start w:val="1"/>
      <w:numFmt w:val="bullet"/>
      <w:pStyle w:val="TableBullet4"/>
      <w:lvlText w:val=""/>
      <w:lvlJc w:val="left"/>
      <w:pPr>
        <w:ind w:left="851" w:hanging="284"/>
      </w:pPr>
      <w:rPr>
        <w:rFonts w:ascii="Wingdings" w:hAnsi="Wingdings" w:hint="default"/>
        <w:position w:val="-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9" w15:restartNumberingAfterBreak="0">
    <w:nsid w:val="61B94014"/>
    <w:multiLevelType w:val="hybridMultilevel"/>
    <w:tmpl w:val="4404A2D4"/>
    <w:lvl w:ilvl="0" w:tplc="72FCAE50">
      <w:start w:val="1"/>
      <w:numFmt w:val="bullet"/>
      <w:lvlText w:val=""/>
      <w:lvlJc w:val="left"/>
      <w:pPr>
        <w:ind w:left="360" w:hanging="360"/>
      </w:pPr>
      <w:rPr>
        <w:rFonts w:ascii="Wingdings" w:hAnsi="Wingdings" w:cs="Times New Roman" w:hint="default"/>
        <w:color w:val="D1DDD3" w:themeColor="text2"/>
        <w:sz w:val="16"/>
        <w:szCs w:val="20"/>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50" w15:restartNumberingAfterBreak="0">
    <w:nsid w:val="641668F4"/>
    <w:multiLevelType w:val="multilevel"/>
    <w:tmpl w:val="496AE266"/>
    <w:styleLink w:val="CurrentList1"/>
    <w:lvl w:ilvl="0">
      <w:start w:val="1"/>
      <w:numFmt w:val="bullet"/>
      <w:lvlText w:val="·"/>
      <w:lvlJc w:val="left"/>
      <w:pPr>
        <w:tabs>
          <w:tab w:val="num" w:pos="1814"/>
        </w:tabs>
        <w:ind w:left="1247" w:hanging="391"/>
      </w:pPr>
      <w:rPr>
        <w:rFonts w:ascii="Georgia" w:hAnsi="Georgia" w:hint="default"/>
      </w:rPr>
    </w:lvl>
    <w:lvl w:ilvl="1">
      <w:start w:val="1"/>
      <w:numFmt w:val="bullet"/>
      <w:lvlText w:val="◦"/>
      <w:lvlJc w:val="left"/>
      <w:pPr>
        <w:tabs>
          <w:tab w:val="num" w:pos="1814"/>
        </w:tabs>
        <w:ind w:left="1644" w:hanging="397"/>
      </w:pPr>
      <w:rPr>
        <w:rFonts w:ascii="Georgia" w:hAnsi="Georgia" w:hint="default"/>
        <w:sz w:val="16"/>
      </w:rPr>
    </w:lvl>
    <w:lvl w:ilvl="2">
      <w:start w:val="1"/>
      <w:numFmt w:val="bullet"/>
      <w:lvlText w:val="-"/>
      <w:lvlJc w:val="left"/>
      <w:pPr>
        <w:ind w:left="2041" w:hanging="397"/>
      </w:pPr>
      <w:rPr>
        <w:rFonts w:ascii="Georgia" w:hAnsi="Georgia" w:hint="default"/>
      </w:rPr>
    </w:lvl>
    <w:lvl w:ilvl="3">
      <w:start w:val="1"/>
      <w:numFmt w:val="none"/>
      <w:lvlText w:val=""/>
      <w:lvlJc w:val="left"/>
      <w:pPr>
        <w:ind w:left="680" w:hanging="170"/>
      </w:pPr>
      <w:rPr>
        <w:rFonts w:hint="default"/>
      </w:rPr>
    </w:lvl>
    <w:lvl w:ilvl="4">
      <w:start w:val="1"/>
      <w:numFmt w:val="none"/>
      <w:lvlText w:val=""/>
      <w:lvlJc w:val="left"/>
      <w:pPr>
        <w:ind w:left="850" w:hanging="170"/>
      </w:pPr>
      <w:rPr>
        <w:rFonts w:hint="default"/>
      </w:rPr>
    </w:lvl>
    <w:lvl w:ilvl="5">
      <w:start w:val="1"/>
      <w:numFmt w:val="none"/>
      <w:lvlText w:val=""/>
      <w:lvlJc w:val="left"/>
      <w:pPr>
        <w:ind w:left="1020" w:hanging="170"/>
      </w:pPr>
      <w:rPr>
        <w:rFonts w:hint="default"/>
      </w:rPr>
    </w:lvl>
    <w:lvl w:ilvl="6">
      <w:start w:val="1"/>
      <w:numFmt w:val="bullet"/>
      <w:lvlText w:val=""/>
      <w:lvlJc w:val="left"/>
      <w:pPr>
        <w:ind w:left="1190" w:hanging="170"/>
      </w:pPr>
      <w:rPr>
        <w:rFonts w:ascii="Symbol" w:hAnsi="Symbol" w:hint="default"/>
      </w:rPr>
    </w:lvl>
    <w:lvl w:ilvl="7">
      <w:start w:val="1"/>
      <w:numFmt w:val="none"/>
      <w:lvlText w:val=""/>
      <w:lvlJc w:val="left"/>
      <w:pPr>
        <w:ind w:left="1360" w:hanging="170"/>
      </w:pPr>
      <w:rPr>
        <w:rFonts w:hint="default"/>
      </w:rPr>
    </w:lvl>
    <w:lvl w:ilvl="8">
      <w:start w:val="1"/>
      <w:numFmt w:val="bullet"/>
      <w:lvlText w:val=""/>
      <w:lvlJc w:val="left"/>
      <w:pPr>
        <w:ind w:left="1530" w:hanging="170"/>
      </w:pPr>
      <w:rPr>
        <w:rFonts w:ascii="Wingdings" w:hAnsi="Wingdings" w:hint="default"/>
      </w:rPr>
    </w:lvl>
  </w:abstractNum>
  <w:abstractNum w:abstractNumId="51" w15:restartNumberingAfterBreak="0">
    <w:nsid w:val="658741C6"/>
    <w:multiLevelType w:val="multilevel"/>
    <w:tmpl w:val="1F3EE50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2" w15:restartNumberingAfterBreak="0">
    <w:nsid w:val="65C87688"/>
    <w:multiLevelType w:val="hybridMultilevel"/>
    <w:tmpl w:val="61FC83A6"/>
    <w:lvl w:ilvl="0" w:tplc="50424724">
      <w:start w:val="1"/>
      <w:numFmt w:val="upperLetter"/>
      <w:pStyle w:val="Tablenumber4"/>
      <w:lvlText w:val="%1."/>
      <w:lvlJc w:val="left"/>
      <w:pPr>
        <w:ind w:left="1588" w:hanging="397"/>
      </w:pPr>
      <w:rPr>
        <w:rFonts w:hint="default"/>
      </w:rPr>
    </w:lvl>
    <w:lvl w:ilvl="1" w:tplc="08090019" w:tentative="1">
      <w:start w:val="1"/>
      <w:numFmt w:val="lowerLetter"/>
      <w:lvlText w:val="%2."/>
      <w:lvlJc w:val="left"/>
      <w:pPr>
        <w:ind w:left="1593" w:hanging="360"/>
      </w:pPr>
    </w:lvl>
    <w:lvl w:ilvl="2" w:tplc="0809001B" w:tentative="1">
      <w:start w:val="1"/>
      <w:numFmt w:val="lowerRoman"/>
      <w:lvlText w:val="%3."/>
      <w:lvlJc w:val="right"/>
      <w:pPr>
        <w:ind w:left="2313" w:hanging="180"/>
      </w:pPr>
    </w:lvl>
    <w:lvl w:ilvl="3" w:tplc="0809000F" w:tentative="1">
      <w:start w:val="1"/>
      <w:numFmt w:val="decimal"/>
      <w:lvlText w:val="%4."/>
      <w:lvlJc w:val="left"/>
      <w:pPr>
        <w:ind w:left="3033" w:hanging="360"/>
      </w:pPr>
    </w:lvl>
    <w:lvl w:ilvl="4" w:tplc="08090019" w:tentative="1">
      <w:start w:val="1"/>
      <w:numFmt w:val="lowerLetter"/>
      <w:lvlText w:val="%5."/>
      <w:lvlJc w:val="left"/>
      <w:pPr>
        <w:ind w:left="3753" w:hanging="360"/>
      </w:pPr>
    </w:lvl>
    <w:lvl w:ilvl="5" w:tplc="0809001B" w:tentative="1">
      <w:start w:val="1"/>
      <w:numFmt w:val="lowerRoman"/>
      <w:lvlText w:val="%6."/>
      <w:lvlJc w:val="right"/>
      <w:pPr>
        <w:ind w:left="4473" w:hanging="180"/>
      </w:pPr>
    </w:lvl>
    <w:lvl w:ilvl="6" w:tplc="0809000F" w:tentative="1">
      <w:start w:val="1"/>
      <w:numFmt w:val="decimal"/>
      <w:lvlText w:val="%7."/>
      <w:lvlJc w:val="left"/>
      <w:pPr>
        <w:ind w:left="5193" w:hanging="360"/>
      </w:pPr>
    </w:lvl>
    <w:lvl w:ilvl="7" w:tplc="08090019" w:tentative="1">
      <w:start w:val="1"/>
      <w:numFmt w:val="lowerLetter"/>
      <w:lvlText w:val="%8."/>
      <w:lvlJc w:val="left"/>
      <w:pPr>
        <w:ind w:left="5913" w:hanging="360"/>
      </w:pPr>
    </w:lvl>
    <w:lvl w:ilvl="8" w:tplc="0809001B" w:tentative="1">
      <w:start w:val="1"/>
      <w:numFmt w:val="lowerRoman"/>
      <w:lvlText w:val="%9."/>
      <w:lvlJc w:val="right"/>
      <w:pPr>
        <w:ind w:left="6633" w:hanging="180"/>
      </w:pPr>
    </w:lvl>
  </w:abstractNum>
  <w:abstractNum w:abstractNumId="53" w15:restartNumberingAfterBreak="0">
    <w:nsid w:val="663E1CE7"/>
    <w:multiLevelType w:val="hybridMultilevel"/>
    <w:tmpl w:val="1C44E16C"/>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54" w15:restartNumberingAfterBreak="0">
    <w:nsid w:val="66CD1712"/>
    <w:multiLevelType w:val="hybridMultilevel"/>
    <w:tmpl w:val="7F1A6F56"/>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55" w15:restartNumberingAfterBreak="0">
    <w:nsid w:val="694A789A"/>
    <w:multiLevelType w:val="hybridMultilevel"/>
    <w:tmpl w:val="494677CE"/>
    <w:lvl w:ilvl="0" w:tplc="A8C87274">
      <w:start w:val="1"/>
      <w:numFmt w:val="bullet"/>
      <w:pStyle w:val="TableBullet1"/>
      <w:lvlText w:val="•"/>
      <w:lvlJc w:val="left"/>
      <w:pPr>
        <w:ind w:left="360" w:hanging="360"/>
      </w:pPr>
      <w:rPr>
        <w:rFonts w:ascii="Verdana" w:hAnsi="Verdana"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6" w15:restartNumberingAfterBreak="0">
    <w:nsid w:val="697E4F70"/>
    <w:multiLevelType w:val="multilevel"/>
    <w:tmpl w:val="7D44364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7" w15:restartNumberingAfterBreak="0">
    <w:nsid w:val="6BD80800"/>
    <w:multiLevelType w:val="hybridMultilevel"/>
    <w:tmpl w:val="194E44EE"/>
    <w:lvl w:ilvl="0" w:tplc="72FCAE50">
      <w:start w:val="1"/>
      <w:numFmt w:val="bullet"/>
      <w:lvlText w:val=""/>
      <w:lvlJc w:val="left"/>
      <w:pPr>
        <w:ind w:left="720" w:hanging="360"/>
      </w:pPr>
      <w:rPr>
        <w:rFonts w:ascii="Wingdings" w:hAnsi="Wingdings" w:cs="Times New Roman" w:hint="default"/>
        <w:color w:val="D1DDD3" w:themeColor="text2"/>
        <w:sz w:val="16"/>
        <w:szCs w:val="20"/>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58" w15:restartNumberingAfterBreak="0">
    <w:nsid w:val="6E5C1734"/>
    <w:multiLevelType w:val="multilevel"/>
    <w:tmpl w:val="2794E29C"/>
    <w:name w:val="ERM List 3"/>
    <w:lvl w:ilvl="0">
      <w:start w:val="1"/>
      <w:numFmt w:val="decimal"/>
      <w:pStyle w:val="NumberedText"/>
      <w:lvlText w:val="%1."/>
      <w:lvlJc w:val="left"/>
      <w:pPr>
        <w:ind w:left="397" w:hanging="397"/>
      </w:pPr>
      <w:rPr>
        <w:rFonts w:hint="default"/>
      </w:rPr>
    </w:lvl>
    <w:lvl w:ilvl="1">
      <w:start w:val="1"/>
      <w:numFmt w:val="lowerLetter"/>
      <w:lvlText w:val="%2."/>
      <w:lvlJc w:val="left"/>
      <w:pPr>
        <w:ind w:left="794" w:hanging="397"/>
      </w:pPr>
      <w:rPr>
        <w:rFonts w:hint="default"/>
      </w:rPr>
    </w:lvl>
    <w:lvl w:ilvl="2">
      <w:start w:val="1"/>
      <w:numFmt w:val="lowerRoman"/>
      <w:lvlText w:val="%3."/>
      <w:lvlJc w:val="left"/>
      <w:pPr>
        <w:ind w:left="1191" w:hanging="454"/>
      </w:pPr>
      <w:rPr>
        <w:rFonts w:hint="default"/>
      </w:rPr>
    </w:lvl>
    <w:lvl w:ilvl="3">
      <w:start w:val="1"/>
      <w:numFmt w:val="upperLetter"/>
      <w:lvlText w:val="%4."/>
      <w:lvlJc w:val="left"/>
      <w:pPr>
        <w:tabs>
          <w:tab w:val="num" w:pos="2268"/>
        </w:tabs>
        <w:ind w:left="1588" w:hanging="397"/>
      </w:pPr>
      <w:rPr>
        <w:rFonts w:hint="default"/>
      </w:rPr>
    </w:lvl>
    <w:lvl w:ilvl="4">
      <w:start w:val="1"/>
      <w:numFmt w:val="upperRoman"/>
      <w:lvlText w:val="%5."/>
      <w:lvlJc w:val="left"/>
      <w:pPr>
        <w:ind w:left="1985" w:hanging="397"/>
      </w:pPr>
      <w:rPr>
        <w:rFonts w:hint="default"/>
      </w:rPr>
    </w:lvl>
    <w:lvl w:ilvl="5">
      <w:start w:val="1"/>
      <w:numFmt w:val="none"/>
      <w:lvlText w:val=""/>
      <w:lvlJc w:val="right"/>
      <w:pPr>
        <w:ind w:left="0" w:firstLine="0"/>
      </w:pPr>
      <w:rPr>
        <w:rFonts w:hint="default"/>
      </w:rPr>
    </w:lvl>
    <w:lvl w:ilvl="6">
      <w:start w:val="1"/>
      <w:numFmt w:val="none"/>
      <w:lvlText w:val="%7"/>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right"/>
      <w:pPr>
        <w:ind w:left="0" w:firstLine="0"/>
      </w:pPr>
      <w:rPr>
        <w:rFonts w:hint="default"/>
      </w:rPr>
    </w:lvl>
  </w:abstractNum>
  <w:abstractNum w:abstractNumId="59" w15:restartNumberingAfterBreak="0">
    <w:nsid w:val="6F95031D"/>
    <w:multiLevelType w:val="hybridMultilevel"/>
    <w:tmpl w:val="4ADC6AF2"/>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0" w15:restartNumberingAfterBreak="0">
    <w:nsid w:val="71A47737"/>
    <w:multiLevelType w:val="multilevel"/>
    <w:tmpl w:val="55CE4272"/>
    <w:name w:val="ERM List 2"/>
    <w:lvl w:ilvl="0">
      <w:start w:val="1"/>
      <w:numFmt w:val="decimal"/>
      <w:lvlText w:val="%1."/>
      <w:lvlJc w:val="left"/>
      <w:pPr>
        <w:ind w:left="397" w:hanging="397"/>
      </w:pPr>
      <w:rPr>
        <w:rFonts w:hint="default"/>
      </w:rPr>
    </w:lvl>
    <w:lvl w:ilvl="1">
      <w:start w:val="1"/>
      <w:numFmt w:val="lowerLetter"/>
      <w:lvlText w:val="%2."/>
      <w:lvlJc w:val="left"/>
      <w:pPr>
        <w:ind w:left="794" w:hanging="397"/>
      </w:pPr>
      <w:rPr>
        <w:rFonts w:hint="default"/>
      </w:rPr>
    </w:lvl>
    <w:lvl w:ilvl="2">
      <w:start w:val="1"/>
      <w:numFmt w:val="lowerRoman"/>
      <w:lvlText w:val="%3."/>
      <w:lvlJc w:val="left"/>
      <w:pPr>
        <w:ind w:left="1191" w:hanging="397"/>
      </w:pPr>
      <w:rPr>
        <w:rFonts w:hint="default"/>
      </w:rPr>
    </w:lvl>
    <w:lvl w:ilvl="3">
      <w:start w:val="1"/>
      <w:numFmt w:val="upperLetter"/>
      <w:lvlText w:val="%4."/>
      <w:lvlJc w:val="left"/>
      <w:pPr>
        <w:ind w:left="1588" w:hanging="397"/>
      </w:pPr>
      <w:rPr>
        <w:rFonts w:hint="default"/>
      </w:rPr>
    </w:lvl>
    <w:lvl w:ilvl="4">
      <w:start w:val="1"/>
      <w:numFmt w:val="upperRoman"/>
      <w:lvlText w:val="%5."/>
      <w:lvlJc w:val="left"/>
      <w:pPr>
        <w:ind w:left="1985" w:hanging="397"/>
      </w:pPr>
      <w:rPr>
        <w:rFonts w:hint="default"/>
      </w:rPr>
    </w:lvl>
    <w:lvl w:ilvl="5">
      <w:start w:val="1"/>
      <w:numFmt w:val="none"/>
      <w:lvlText w:val=""/>
      <w:lvlJc w:val="right"/>
      <w:pPr>
        <w:ind w:left="0" w:firstLine="0"/>
      </w:pPr>
      <w:rPr>
        <w:rFonts w:hint="default"/>
      </w:rPr>
    </w:lvl>
    <w:lvl w:ilvl="6">
      <w:start w:val="1"/>
      <w:numFmt w:val="none"/>
      <w:lvlText w:val="%7"/>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right"/>
      <w:pPr>
        <w:ind w:left="0" w:firstLine="0"/>
      </w:pPr>
      <w:rPr>
        <w:rFonts w:hint="default"/>
      </w:rPr>
    </w:lvl>
  </w:abstractNum>
  <w:abstractNum w:abstractNumId="61" w15:restartNumberingAfterBreak="0">
    <w:nsid w:val="71C42C34"/>
    <w:multiLevelType w:val="hybridMultilevel"/>
    <w:tmpl w:val="53E86000"/>
    <w:lvl w:ilvl="0" w:tplc="DA741824">
      <w:start w:val="1"/>
      <w:numFmt w:val="lowerRoman"/>
      <w:pStyle w:val="Tablenumber3"/>
      <w:lvlText w:val="%1."/>
      <w:lvlJc w:val="left"/>
      <w:pPr>
        <w:ind w:left="1191" w:hanging="397"/>
      </w:pPr>
      <w:rPr>
        <w:rFonts w:hint="default"/>
      </w:rPr>
    </w:lvl>
    <w:lvl w:ilvl="1" w:tplc="08090019" w:tentative="1">
      <w:start w:val="1"/>
      <w:numFmt w:val="lowerLetter"/>
      <w:lvlText w:val="%2."/>
      <w:lvlJc w:val="left"/>
      <w:pPr>
        <w:ind w:left="1723" w:hanging="360"/>
      </w:pPr>
    </w:lvl>
    <w:lvl w:ilvl="2" w:tplc="0809001B" w:tentative="1">
      <w:start w:val="1"/>
      <w:numFmt w:val="lowerRoman"/>
      <w:lvlText w:val="%3."/>
      <w:lvlJc w:val="right"/>
      <w:pPr>
        <w:ind w:left="2443" w:hanging="180"/>
      </w:pPr>
    </w:lvl>
    <w:lvl w:ilvl="3" w:tplc="0809000F" w:tentative="1">
      <w:start w:val="1"/>
      <w:numFmt w:val="decimal"/>
      <w:lvlText w:val="%4."/>
      <w:lvlJc w:val="left"/>
      <w:pPr>
        <w:ind w:left="3163" w:hanging="360"/>
      </w:pPr>
    </w:lvl>
    <w:lvl w:ilvl="4" w:tplc="08090019" w:tentative="1">
      <w:start w:val="1"/>
      <w:numFmt w:val="lowerLetter"/>
      <w:lvlText w:val="%5."/>
      <w:lvlJc w:val="left"/>
      <w:pPr>
        <w:ind w:left="3883" w:hanging="360"/>
      </w:pPr>
    </w:lvl>
    <w:lvl w:ilvl="5" w:tplc="0809001B" w:tentative="1">
      <w:start w:val="1"/>
      <w:numFmt w:val="lowerRoman"/>
      <w:lvlText w:val="%6."/>
      <w:lvlJc w:val="right"/>
      <w:pPr>
        <w:ind w:left="4603" w:hanging="180"/>
      </w:pPr>
    </w:lvl>
    <w:lvl w:ilvl="6" w:tplc="0809000F" w:tentative="1">
      <w:start w:val="1"/>
      <w:numFmt w:val="decimal"/>
      <w:lvlText w:val="%7."/>
      <w:lvlJc w:val="left"/>
      <w:pPr>
        <w:ind w:left="5323" w:hanging="360"/>
      </w:pPr>
    </w:lvl>
    <w:lvl w:ilvl="7" w:tplc="08090019" w:tentative="1">
      <w:start w:val="1"/>
      <w:numFmt w:val="lowerLetter"/>
      <w:lvlText w:val="%8."/>
      <w:lvlJc w:val="left"/>
      <w:pPr>
        <w:ind w:left="6043" w:hanging="360"/>
      </w:pPr>
    </w:lvl>
    <w:lvl w:ilvl="8" w:tplc="0809001B" w:tentative="1">
      <w:start w:val="1"/>
      <w:numFmt w:val="lowerRoman"/>
      <w:lvlText w:val="%9."/>
      <w:lvlJc w:val="right"/>
      <w:pPr>
        <w:ind w:left="6763" w:hanging="180"/>
      </w:pPr>
    </w:lvl>
  </w:abstractNum>
  <w:abstractNum w:abstractNumId="62" w15:restartNumberingAfterBreak="0">
    <w:nsid w:val="778D39D0"/>
    <w:multiLevelType w:val="multilevel"/>
    <w:tmpl w:val="496AE266"/>
    <w:styleLink w:val="CurrentList2"/>
    <w:lvl w:ilvl="0">
      <w:start w:val="1"/>
      <w:numFmt w:val="bullet"/>
      <w:lvlText w:val="·"/>
      <w:lvlJc w:val="left"/>
      <w:pPr>
        <w:tabs>
          <w:tab w:val="num" w:pos="1814"/>
        </w:tabs>
        <w:ind w:left="1247" w:hanging="391"/>
      </w:pPr>
      <w:rPr>
        <w:rFonts w:ascii="Georgia" w:hAnsi="Georgia" w:hint="default"/>
      </w:rPr>
    </w:lvl>
    <w:lvl w:ilvl="1">
      <w:start w:val="1"/>
      <w:numFmt w:val="bullet"/>
      <w:lvlText w:val="◦"/>
      <w:lvlJc w:val="left"/>
      <w:pPr>
        <w:tabs>
          <w:tab w:val="num" w:pos="1814"/>
        </w:tabs>
        <w:ind w:left="1644" w:hanging="397"/>
      </w:pPr>
      <w:rPr>
        <w:rFonts w:ascii="Georgia" w:hAnsi="Georgia" w:hint="default"/>
        <w:sz w:val="16"/>
      </w:rPr>
    </w:lvl>
    <w:lvl w:ilvl="2">
      <w:start w:val="1"/>
      <w:numFmt w:val="bullet"/>
      <w:lvlText w:val="-"/>
      <w:lvlJc w:val="left"/>
      <w:pPr>
        <w:ind w:left="2041" w:hanging="397"/>
      </w:pPr>
      <w:rPr>
        <w:rFonts w:ascii="Georgia" w:hAnsi="Georgia" w:hint="default"/>
      </w:rPr>
    </w:lvl>
    <w:lvl w:ilvl="3">
      <w:start w:val="1"/>
      <w:numFmt w:val="none"/>
      <w:lvlText w:val=""/>
      <w:lvlJc w:val="left"/>
      <w:pPr>
        <w:ind w:left="680" w:hanging="170"/>
      </w:pPr>
      <w:rPr>
        <w:rFonts w:hint="default"/>
      </w:rPr>
    </w:lvl>
    <w:lvl w:ilvl="4">
      <w:start w:val="1"/>
      <w:numFmt w:val="none"/>
      <w:lvlText w:val=""/>
      <w:lvlJc w:val="left"/>
      <w:pPr>
        <w:ind w:left="850" w:hanging="170"/>
      </w:pPr>
      <w:rPr>
        <w:rFonts w:hint="default"/>
      </w:rPr>
    </w:lvl>
    <w:lvl w:ilvl="5">
      <w:start w:val="1"/>
      <w:numFmt w:val="none"/>
      <w:lvlText w:val=""/>
      <w:lvlJc w:val="left"/>
      <w:pPr>
        <w:ind w:left="1020" w:hanging="170"/>
      </w:pPr>
      <w:rPr>
        <w:rFonts w:hint="default"/>
      </w:rPr>
    </w:lvl>
    <w:lvl w:ilvl="6">
      <w:start w:val="1"/>
      <w:numFmt w:val="bullet"/>
      <w:lvlText w:val=""/>
      <w:lvlJc w:val="left"/>
      <w:pPr>
        <w:ind w:left="1190" w:hanging="170"/>
      </w:pPr>
      <w:rPr>
        <w:rFonts w:ascii="Symbol" w:hAnsi="Symbol" w:hint="default"/>
      </w:rPr>
    </w:lvl>
    <w:lvl w:ilvl="7">
      <w:start w:val="1"/>
      <w:numFmt w:val="none"/>
      <w:lvlText w:val=""/>
      <w:lvlJc w:val="left"/>
      <w:pPr>
        <w:ind w:left="1360" w:hanging="170"/>
      </w:pPr>
      <w:rPr>
        <w:rFonts w:hint="default"/>
      </w:rPr>
    </w:lvl>
    <w:lvl w:ilvl="8">
      <w:start w:val="1"/>
      <w:numFmt w:val="bullet"/>
      <w:lvlText w:val=""/>
      <w:lvlJc w:val="left"/>
      <w:pPr>
        <w:ind w:left="1530" w:hanging="170"/>
      </w:pPr>
      <w:rPr>
        <w:rFonts w:ascii="Wingdings" w:hAnsi="Wingdings" w:hint="default"/>
      </w:rPr>
    </w:lvl>
  </w:abstractNum>
  <w:abstractNum w:abstractNumId="63" w15:restartNumberingAfterBreak="0">
    <w:nsid w:val="781E575C"/>
    <w:multiLevelType w:val="multilevel"/>
    <w:tmpl w:val="46326E34"/>
    <w:lvl w:ilvl="0">
      <w:start w:val="1"/>
      <w:numFmt w:val="decimal"/>
      <w:pStyle w:val="Heading1"/>
      <w:lvlText w:val="%1."/>
      <w:lvlJc w:val="left"/>
      <w:pPr>
        <w:ind w:left="397" w:hanging="397"/>
      </w:pPr>
      <w:rPr>
        <w:rFonts w:hint="default"/>
      </w:rPr>
    </w:lvl>
    <w:lvl w:ilvl="1">
      <w:start w:val="1"/>
      <w:numFmt w:val="decimal"/>
      <w:pStyle w:val="Heading2"/>
      <w:lvlText w:val="%1.%2"/>
      <w:lvlJc w:val="left"/>
      <w:pPr>
        <w:tabs>
          <w:tab w:val="num" w:pos="431"/>
        </w:tabs>
        <w:ind w:left="624" w:hanging="624"/>
      </w:pPr>
      <w:rPr>
        <w:rFonts w:hint="default"/>
      </w:rPr>
    </w:lvl>
    <w:lvl w:ilvl="2">
      <w:start w:val="1"/>
      <w:numFmt w:val="decimal"/>
      <w:pStyle w:val="Heading3"/>
      <w:lvlText w:val="%1.%2.%3"/>
      <w:lvlJc w:val="left"/>
      <w:pPr>
        <w:ind w:left="737" w:hanging="737"/>
      </w:pPr>
      <w:rPr>
        <w:rFonts w:hint="default"/>
      </w:rPr>
    </w:lvl>
    <w:lvl w:ilvl="3">
      <w:start w:val="1"/>
      <w:numFmt w:val="decimal"/>
      <w:pStyle w:val="Heading4"/>
      <w:lvlText w:val="%1.%2.%3.%4"/>
      <w:lvlJc w:val="left"/>
      <w:pPr>
        <w:ind w:left="964" w:hanging="964"/>
      </w:pPr>
      <w:rPr>
        <w:rFonts w:hint="default"/>
      </w:rPr>
    </w:lvl>
    <w:lvl w:ilvl="4">
      <w:start w:val="1"/>
      <w:numFmt w:val="none"/>
      <w:pStyle w:val="Heading5"/>
      <w:lvlText w:val="%5"/>
      <w:lvlJc w:val="left"/>
      <w:pPr>
        <w:ind w:left="0" w:firstLine="0"/>
      </w:pPr>
      <w:rPr>
        <w:rFonts w:hint="default"/>
      </w:rPr>
    </w:lvl>
    <w:lvl w:ilvl="5">
      <w:start w:val="1"/>
      <w:numFmt w:val="none"/>
      <w:pStyle w:val="Heading6"/>
      <w:lvlText w:val="%6"/>
      <w:lvlJc w:val="left"/>
      <w:pPr>
        <w:ind w:left="0" w:firstLine="0"/>
      </w:pPr>
      <w:rPr>
        <w:rFonts w:hint="default"/>
      </w:rPr>
    </w:lvl>
    <w:lvl w:ilvl="6">
      <w:start w:val="1"/>
      <w:numFmt w:val="decimal"/>
      <w:pStyle w:val="ListNumber"/>
      <w:lvlText w:val="%7."/>
      <w:lvlJc w:val="left"/>
      <w:pPr>
        <w:ind w:left="357" w:hanging="357"/>
      </w:pPr>
      <w:rPr>
        <w:rFonts w:hint="default"/>
      </w:rPr>
    </w:lvl>
    <w:lvl w:ilvl="7">
      <w:start w:val="1"/>
      <w:numFmt w:val="lowerLetter"/>
      <w:pStyle w:val="ListNumberAlpha"/>
      <w:lvlText w:val="%8."/>
      <w:lvlJc w:val="left"/>
      <w:pPr>
        <w:tabs>
          <w:tab w:val="num" w:pos="720"/>
        </w:tabs>
        <w:ind w:left="1077" w:hanging="357"/>
      </w:pPr>
      <w:rPr>
        <w:rFonts w:hint="default"/>
      </w:rPr>
    </w:lvl>
    <w:lvl w:ilvl="8">
      <w:start w:val="1"/>
      <w:numFmt w:val="lowerRoman"/>
      <w:pStyle w:val="ListNumberRoman"/>
      <w:lvlText w:val="%9."/>
      <w:lvlJc w:val="left"/>
      <w:pPr>
        <w:ind w:left="1440" w:hanging="363"/>
      </w:pPr>
      <w:rPr>
        <w:rFonts w:hint="default"/>
      </w:rPr>
    </w:lvl>
  </w:abstractNum>
  <w:abstractNum w:abstractNumId="64" w15:restartNumberingAfterBreak="0">
    <w:nsid w:val="79D815EE"/>
    <w:multiLevelType w:val="multilevel"/>
    <w:tmpl w:val="F5066B7C"/>
    <w:styleLink w:val="CurrentList7"/>
    <w:lvl w:ilvl="0">
      <w:start w:val="1"/>
      <w:numFmt w:val="decimal"/>
      <w:lvlText w:val="%1."/>
      <w:lvlJc w:val="left"/>
      <w:pPr>
        <w:ind w:left="397" w:hanging="397"/>
      </w:pPr>
      <w:rPr>
        <w:rFonts w:hint="default"/>
      </w:rPr>
    </w:lvl>
    <w:lvl w:ilvl="1">
      <w:start w:val="1"/>
      <w:numFmt w:val="lowerLetter"/>
      <w:lvlText w:val="%2."/>
      <w:lvlJc w:val="left"/>
      <w:pPr>
        <w:ind w:left="397" w:firstLine="0"/>
      </w:pPr>
      <w:rPr>
        <w:rFonts w:hint="default"/>
      </w:rPr>
    </w:lvl>
    <w:lvl w:ilvl="2">
      <w:start w:val="1"/>
      <w:numFmt w:val="lowerRoman"/>
      <w:lvlText w:val="%3."/>
      <w:lvlJc w:val="left"/>
      <w:pPr>
        <w:tabs>
          <w:tab w:val="num" w:pos="1440"/>
        </w:tabs>
        <w:ind w:left="1191" w:hanging="397"/>
      </w:pPr>
      <w:rPr>
        <w:rFonts w:hint="default"/>
      </w:rPr>
    </w:lvl>
    <w:lvl w:ilvl="3">
      <w:start w:val="1"/>
      <w:numFmt w:val="upperLetter"/>
      <w:lvlText w:val="%4."/>
      <w:lvlJc w:val="left"/>
      <w:pPr>
        <w:tabs>
          <w:tab w:val="num" w:pos="2268"/>
        </w:tabs>
        <w:ind w:left="1588" w:hanging="397"/>
      </w:pPr>
      <w:rPr>
        <w:rFonts w:hint="default"/>
      </w:rPr>
    </w:lvl>
    <w:lvl w:ilvl="4">
      <w:start w:val="1"/>
      <w:numFmt w:val="upperRoman"/>
      <w:lvlText w:val="%5."/>
      <w:lvlJc w:val="left"/>
      <w:pPr>
        <w:ind w:left="1985" w:hanging="397"/>
      </w:pPr>
      <w:rPr>
        <w:rFonts w:hint="default"/>
      </w:rPr>
    </w:lvl>
    <w:lvl w:ilvl="5">
      <w:start w:val="1"/>
      <w:numFmt w:val="none"/>
      <w:lvlText w:val=""/>
      <w:lvlJc w:val="right"/>
      <w:pPr>
        <w:ind w:left="0" w:firstLine="0"/>
      </w:pPr>
      <w:rPr>
        <w:rFonts w:hint="default"/>
      </w:rPr>
    </w:lvl>
    <w:lvl w:ilvl="6">
      <w:start w:val="1"/>
      <w:numFmt w:val="none"/>
      <w:lvlText w:val="%7"/>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right"/>
      <w:pPr>
        <w:ind w:left="0" w:firstLine="0"/>
      </w:pPr>
      <w:rPr>
        <w:rFonts w:hint="default"/>
      </w:rPr>
    </w:lvl>
  </w:abstractNum>
  <w:abstractNum w:abstractNumId="65" w15:restartNumberingAfterBreak="0">
    <w:nsid w:val="7F0D5A20"/>
    <w:multiLevelType w:val="hybridMultilevel"/>
    <w:tmpl w:val="87CAD5AA"/>
    <w:lvl w:ilvl="0" w:tplc="04070001">
      <w:start w:val="1"/>
      <w:numFmt w:val="bullet"/>
      <w:lvlText w:val=""/>
      <w:lvlJc w:val="left"/>
      <w:pPr>
        <w:ind w:left="720" w:hanging="360"/>
      </w:pPr>
      <w:rPr>
        <w:rFonts w:ascii="Symbol" w:hAnsi="Symbol" w:hint="default"/>
      </w:rPr>
    </w:lvl>
    <w:lvl w:ilvl="1" w:tplc="04070003">
      <w:start w:val="1"/>
      <w:numFmt w:val="bullet"/>
      <w:lvlText w:val="o"/>
      <w:lvlJc w:val="left"/>
      <w:pPr>
        <w:ind w:left="1440" w:hanging="360"/>
      </w:pPr>
      <w:rPr>
        <w:rFonts w:ascii="Courier New" w:hAnsi="Courier New" w:cs="Courier New" w:hint="default"/>
      </w:rPr>
    </w:lvl>
    <w:lvl w:ilvl="2" w:tplc="04070005">
      <w:start w:val="1"/>
      <w:numFmt w:val="bullet"/>
      <w:lvlText w:val=""/>
      <w:lvlJc w:val="left"/>
      <w:pPr>
        <w:ind w:left="2160" w:hanging="360"/>
      </w:pPr>
      <w:rPr>
        <w:rFonts w:ascii="Wingdings" w:hAnsi="Wingdings" w:hint="default"/>
      </w:rPr>
    </w:lvl>
    <w:lvl w:ilvl="3" w:tplc="04070001">
      <w:start w:val="1"/>
      <w:numFmt w:val="bullet"/>
      <w:lvlText w:val=""/>
      <w:lvlJc w:val="left"/>
      <w:pPr>
        <w:ind w:left="2880" w:hanging="360"/>
      </w:pPr>
      <w:rPr>
        <w:rFonts w:ascii="Symbol" w:hAnsi="Symbol" w:hint="default"/>
      </w:rPr>
    </w:lvl>
    <w:lvl w:ilvl="4" w:tplc="04070003">
      <w:start w:val="1"/>
      <w:numFmt w:val="bullet"/>
      <w:lvlText w:val="o"/>
      <w:lvlJc w:val="left"/>
      <w:pPr>
        <w:ind w:left="3600" w:hanging="360"/>
      </w:pPr>
      <w:rPr>
        <w:rFonts w:ascii="Courier New" w:hAnsi="Courier New" w:cs="Courier New" w:hint="default"/>
      </w:rPr>
    </w:lvl>
    <w:lvl w:ilvl="5" w:tplc="04070005">
      <w:start w:val="1"/>
      <w:numFmt w:val="bullet"/>
      <w:lvlText w:val=""/>
      <w:lvlJc w:val="left"/>
      <w:pPr>
        <w:ind w:left="4320" w:hanging="360"/>
      </w:pPr>
      <w:rPr>
        <w:rFonts w:ascii="Wingdings" w:hAnsi="Wingdings" w:hint="default"/>
      </w:rPr>
    </w:lvl>
    <w:lvl w:ilvl="6" w:tplc="04070001">
      <w:start w:val="1"/>
      <w:numFmt w:val="bullet"/>
      <w:lvlText w:val=""/>
      <w:lvlJc w:val="left"/>
      <w:pPr>
        <w:ind w:left="5040" w:hanging="360"/>
      </w:pPr>
      <w:rPr>
        <w:rFonts w:ascii="Symbol" w:hAnsi="Symbol" w:hint="default"/>
      </w:rPr>
    </w:lvl>
    <w:lvl w:ilvl="7" w:tplc="04070003">
      <w:start w:val="1"/>
      <w:numFmt w:val="bullet"/>
      <w:lvlText w:val="o"/>
      <w:lvlJc w:val="left"/>
      <w:pPr>
        <w:ind w:left="5760" w:hanging="360"/>
      </w:pPr>
      <w:rPr>
        <w:rFonts w:ascii="Courier New" w:hAnsi="Courier New" w:cs="Courier New" w:hint="default"/>
      </w:rPr>
    </w:lvl>
    <w:lvl w:ilvl="8" w:tplc="04070005">
      <w:start w:val="1"/>
      <w:numFmt w:val="bullet"/>
      <w:lvlText w:val=""/>
      <w:lvlJc w:val="left"/>
      <w:pPr>
        <w:ind w:left="6480" w:hanging="360"/>
      </w:pPr>
      <w:rPr>
        <w:rFonts w:ascii="Wingdings" w:hAnsi="Wingdings" w:hint="default"/>
      </w:rPr>
    </w:lvl>
  </w:abstractNum>
  <w:num w:numId="1" w16cid:durableId="942568912">
    <w:abstractNumId w:val="50"/>
  </w:num>
  <w:num w:numId="2" w16cid:durableId="259877536">
    <w:abstractNumId w:val="62"/>
  </w:num>
  <w:num w:numId="3" w16cid:durableId="1067533658">
    <w:abstractNumId w:val="38"/>
  </w:num>
  <w:num w:numId="4" w16cid:durableId="1603804744">
    <w:abstractNumId w:val="19"/>
  </w:num>
  <w:num w:numId="5" w16cid:durableId="1505318821">
    <w:abstractNumId w:val="40"/>
  </w:num>
  <w:num w:numId="6" w16cid:durableId="1133714243">
    <w:abstractNumId w:val="0"/>
  </w:num>
  <w:num w:numId="7" w16cid:durableId="1031885191">
    <w:abstractNumId w:val="58"/>
  </w:num>
  <w:num w:numId="8" w16cid:durableId="1895311360">
    <w:abstractNumId w:val="64"/>
  </w:num>
  <w:num w:numId="9" w16cid:durableId="1073703012">
    <w:abstractNumId w:val="27"/>
  </w:num>
  <w:num w:numId="10" w16cid:durableId="525216768">
    <w:abstractNumId w:val="13"/>
  </w:num>
  <w:num w:numId="11" w16cid:durableId="1632320054">
    <w:abstractNumId w:val="21"/>
  </w:num>
  <w:num w:numId="12" w16cid:durableId="993072379">
    <w:abstractNumId w:val="55"/>
  </w:num>
  <w:num w:numId="13" w16cid:durableId="347414366">
    <w:abstractNumId w:val="43"/>
  </w:num>
  <w:num w:numId="14" w16cid:durableId="1795128235">
    <w:abstractNumId w:val="63"/>
  </w:num>
  <w:num w:numId="15" w16cid:durableId="1367175127">
    <w:abstractNumId w:val="47"/>
  </w:num>
  <w:num w:numId="16" w16cid:durableId="1301307605">
    <w:abstractNumId w:val="23"/>
  </w:num>
  <w:num w:numId="17" w16cid:durableId="871385471">
    <w:abstractNumId w:val="39"/>
  </w:num>
  <w:num w:numId="18" w16cid:durableId="1146631931">
    <w:abstractNumId w:val="42"/>
  </w:num>
  <w:num w:numId="19" w16cid:durableId="1749182775">
    <w:abstractNumId w:val="20"/>
  </w:num>
  <w:num w:numId="20" w16cid:durableId="2017538917">
    <w:abstractNumId w:val="48"/>
  </w:num>
  <w:num w:numId="21" w16cid:durableId="2010450630">
    <w:abstractNumId w:val="5"/>
  </w:num>
  <w:num w:numId="22" w16cid:durableId="2007322590">
    <w:abstractNumId w:val="31"/>
  </w:num>
  <w:num w:numId="23" w16cid:durableId="862400464">
    <w:abstractNumId w:val="61"/>
  </w:num>
  <w:num w:numId="24" w16cid:durableId="1802573151">
    <w:abstractNumId w:val="52"/>
  </w:num>
  <w:num w:numId="25" w16cid:durableId="548304073">
    <w:abstractNumId w:val="35"/>
  </w:num>
  <w:num w:numId="26" w16cid:durableId="1229535806">
    <w:abstractNumId w:val="10"/>
  </w:num>
  <w:num w:numId="27" w16cid:durableId="2051491418">
    <w:abstractNumId w:val="49"/>
  </w:num>
  <w:num w:numId="28" w16cid:durableId="1706098899">
    <w:abstractNumId w:val="2"/>
  </w:num>
  <w:num w:numId="29" w16cid:durableId="1500383505">
    <w:abstractNumId w:val="12"/>
  </w:num>
  <w:num w:numId="30" w16cid:durableId="741945739">
    <w:abstractNumId w:val="57"/>
  </w:num>
  <w:num w:numId="31" w16cid:durableId="1361662791">
    <w:abstractNumId w:val="3"/>
  </w:num>
  <w:num w:numId="32" w16cid:durableId="1929583266">
    <w:abstractNumId w:val="1"/>
  </w:num>
  <w:num w:numId="33" w16cid:durableId="1695888548">
    <w:abstractNumId w:val="65"/>
  </w:num>
  <w:num w:numId="34" w16cid:durableId="1212303337">
    <w:abstractNumId w:val="63"/>
  </w:num>
  <w:num w:numId="35" w16cid:durableId="297761525">
    <w:abstractNumId w:val="15"/>
  </w:num>
  <w:num w:numId="36" w16cid:durableId="1529299637">
    <w:abstractNumId w:val="46"/>
  </w:num>
  <w:num w:numId="37" w16cid:durableId="1976907763">
    <w:abstractNumId w:val="16"/>
  </w:num>
  <w:num w:numId="38" w16cid:durableId="990132087">
    <w:abstractNumId w:val="11"/>
  </w:num>
  <w:num w:numId="39" w16cid:durableId="1654870012">
    <w:abstractNumId w:val="32"/>
  </w:num>
  <w:num w:numId="40" w16cid:durableId="182479986">
    <w:abstractNumId w:val="24"/>
  </w:num>
  <w:num w:numId="41" w16cid:durableId="1047949541">
    <w:abstractNumId w:val="44"/>
  </w:num>
  <w:num w:numId="42" w16cid:durableId="599607976">
    <w:abstractNumId w:val="10"/>
    <w:lvlOverride w:ilvl="0">
      <w:startOverride w:val="1"/>
      <w:lvl w:ilvl="0">
        <w:start w:val="1"/>
        <w:numFmt w:val="decimal"/>
        <w:pStyle w:val="ListBullet"/>
        <w:lvlText w:val=""/>
        <w:lvlJc w:val="left"/>
        <w:pPr>
          <w:ind w:left="397" w:hanging="397"/>
        </w:pPr>
        <w:rPr>
          <w:rFonts w:ascii="Wingdings" w:hAnsi="Wingdings" w:cs="Times New Roman" w:hint="default"/>
          <w:color w:val="D1DDD3" w:themeColor="text2"/>
          <w:sz w:val="16"/>
          <w:szCs w:val="16"/>
        </w:rPr>
      </w:lvl>
    </w:lvlOverride>
    <w:lvlOverride w:ilvl="1">
      <w:lvl w:ilvl="1">
        <w:numFmt w:val="decimal"/>
        <w:pStyle w:val="ListBullet2"/>
        <w:lvlText w:val=""/>
        <w:lvlJc w:val="left"/>
      </w:lvl>
    </w:lvlOverride>
    <w:lvlOverride w:ilvl="2">
      <w:lvl w:ilvl="2">
        <w:numFmt w:val="decimal"/>
        <w:pStyle w:val="ListBullet3"/>
        <w:lvlText w:val=""/>
        <w:lvlJc w:val="left"/>
      </w:lvl>
    </w:lvlOverride>
    <w:lvlOverride w:ilvl="3">
      <w:lvl w:ilvl="3">
        <w:numFmt w:val="decimal"/>
        <w:pStyle w:val="ListBullet4"/>
        <w:lvlText w:val=""/>
        <w:lvlJc w:val="left"/>
      </w:lvl>
    </w:lvlOverride>
    <w:lvlOverride w:ilvl="4">
      <w:startOverride w:val="1"/>
      <w:lvl w:ilvl="4">
        <w:start w:val="1"/>
        <w:numFmt w:val="decimal"/>
        <w:lvlText w:val=""/>
        <w:lvlJc w:val="left"/>
      </w:lvl>
    </w:lvlOverride>
    <w:lvlOverride w:ilvl="5">
      <w:startOverride w:val="1"/>
      <w:lvl w:ilvl="5">
        <w:start w:val="1"/>
        <w:numFmt w:val="decimal"/>
        <w:lvlText w:val=""/>
        <w:lvlJc w:val="left"/>
      </w:lvl>
    </w:lvlOverride>
    <w:lvlOverride w:ilvl="6">
      <w:startOverride w:val="1"/>
      <w:lvl w:ilvl="6">
        <w:start w:val="1"/>
        <w:numFmt w:val="decimal"/>
        <w:lvlText w:val=""/>
        <w:lvlJc w:val="left"/>
      </w:lvl>
    </w:lvlOverride>
    <w:lvlOverride w:ilvl="7">
      <w:startOverride w:val="1"/>
      <w:lvl w:ilvl="7">
        <w:start w:val="1"/>
        <w:numFmt w:val="decimal"/>
        <w:lvlText w:val=""/>
        <w:lvlJc w:val="left"/>
      </w:lvl>
    </w:lvlOverride>
    <w:lvlOverride w:ilvl="8">
      <w:startOverride w:val="1"/>
      <w:lvl w:ilvl="8">
        <w:start w:val="1"/>
        <w:numFmt w:val="decimal"/>
        <w:lvlText w:val=""/>
        <w:lvlJc w:val="left"/>
      </w:lvl>
    </w:lvlOverride>
  </w:num>
  <w:num w:numId="43" w16cid:durableId="1905405100">
    <w:abstractNumId w:val="7"/>
  </w:num>
  <w:num w:numId="44" w16cid:durableId="1025866295">
    <w:abstractNumId w:val="59"/>
  </w:num>
  <w:num w:numId="45" w16cid:durableId="283538199">
    <w:abstractNumId w:val="22"/>
  </w:num>
  <w:num w:numId="46" w16cid:durableId="1528367756">
    <w:abstractNumId w:val="33"/>
  </w:num>
  <w:num w:numId="47" w16cid:durableId="1800996530">
    <w:abstractNumId w:val="63"/>
  </w:num>
  <w:num w:numId="48" w16cid:durableId="1216310268">
    <w:abstractNumId w:val="53"/>
  </w:num>
  <w:num w:numId="49" w16cid:durableId="1869101211">
    <w:abstractNumId w:val="36"/>
  </w:num>
  <w:num w:numId="50" w16cid:durableId="1752434573">
    <w:abstractNumId w:val="45"/>
  </w:num>
  <w:num w:numId="51" w16cid:durableId="870610046">
    <w:abstractNumId w:val="54"/>
  </w:num>
  <w:num w:numId="52" w16cid:durableId="1319118087">
    <w:abstractNumId w:val="18"/>
  </w:num>
  <w:num w:numId="53" w16cid:durableId="1778478949">
    <w:abstractNumId w:val="25"/>
  </w:num>
  <w:num w:numId="54" w16cid:durableId="713580601">
    <w:abstractNumId w:val="17"/>
  </w:num>
  <w:num w:numId="55" w16cid:durableId="1309171536">
    <w:abstractNumId w:val="34"/>
  </w:num>
  <w:num w:numId="56" w16cid:durableId="1871064148">
    <w:abstractNumId w:val="29"/>
  </w:num>
  <w:num w:numId="57" w16cid:durableId="848131791">
    <w:abstractNumId w:val="28"/>
  </w:num>
  <w:num w:numId="58" w16cid:durableId="1665430591">
    <w:abstractNumId w:val="26"/>
  </w:num>
  <w:num w:numId="59" w16cid:durableId="1534882977">
    <w:abstractNumId w:val="41"/>
  </w:num>
  <w:num w:numId="60" w16cid:durableId="909655725">
    <w:abstractNumId w:val="14"/>
  </w:num>
  <w:num w:numId="61" w16cid:durableId="1740833197">
    <w:abstractNumId w:val="30"/>
  </w:num>
  <w:num w:numId="62" w16cid:durableId="1764835542">
    <w:abstractNumId w:val="56"/>
  </w:num>
  <w:num w:numId="63" w16cid:durableId="570894161">
    <w:abstractNumId w:val="6"/>
  </w:num>
  <w:num w:numId="64" w16cid:durableId="1401249951">
    <w:abstractNumId w:val="9"/>
  </w:num>
  <w:num w:numId="65" w16cid:durableId="16396870">
    <w:abstractNumId w:val="8"/>
  </w:num>
  <w:num w:numId="66" w16cid:durableId="1616060612">
    <w:abstractNumId w:val="51"/>
  </w:num>
  <w:num w:numId="67" w16cid:durableId="78408879">
    <w:abstractNumId w:val="21"/>
  </w:num>
  <w:num w:numId="68" w16cid:durableId="1373309377">
    <w:abstractNumId w:val="21"/>
  </w:num>
  <w:num w:numId="69" w16cid:durableId="1799764382">
    <w:abstractNumId w:val="21"/>
  </w:num>
  <w:num w:numId="70" w16cid:durableId="1062560008">
    <w:abstractNumId w:val="21"/>
  </w:num>
  <w:num w:numId="71" w16cid:durableId="1146093652">
    <w:abstractNumId w:val="21"/>
  </w:num>
  <w:num w:numId="72" w16cid:durableId="783424095">
    <w:abstractNumId w:val="21"/>
  </w:num>
  <w:num w:numId="73" w16cid:durableId="1054430268">
    <w:abstractNumId w:val="21"/>
  </w:num>
  <w:num w:numId="74" w16cid:durableId="360669930">
    <w:abstractNumId w:val="21"/>
  </w:num>
  <w:num w:numId="75" w16cid:durableId="2065367291">
    <w:abstractNumId w:val="21"/>
  </w:num>
  <w:num w:numId="76" w16cid:durableId="1460608917">
    <w:abstractNumId w:val="21"/>
  </w:num>
  <w:numIdMacAtCleanup w:val="5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ttachedTemplate r:id="rId1"/>
  <w:defaultTabStop w:val="720"/>
  <w:hyphenationZone w:val="425"/>
  <w:doNotShadeFormData/>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84429C"/>
    <w:rsid w:val="00001188"/>
    <w:rsid w:val="000011B1"/>
    <w:rsid w:val="000026A7"/>
    <w:rsid w:val="00004392"/>
    <w:rsid w:val="0000693B"/>
    <w:rsid w:val="00012BE2"/>
    <w:rsid w:val="00013256"/>
    <w:rsid w:val="000159D1"/>
    <w:rsid w:val="00015BCC"/>
    <w:rsid w:val="00016286"/>
    <w:rsid w:val="00016BCA"/>
    <w:rsid w:val="00017249"/>
    <w:rsid w:val="0002224E"/>
    <w:rsid w:val="00022300"/>
    <w:rsid w:val="0002368A"/>
    <w:rsid w:val="000236B4"/>
    <w:rsid w:val="000247AE"/>
    <w:rsid w:val="00024A33"/>
    <w:rsid w:val="00025ED5"/>
    <w:rsid w:val="00026056"/>
    <w:rsid w:val="00026567"/>
    <w:rsid w:val="00027FD4"/>
    <w:rsid w:val="000305A3"/>
    <w:rsid w:val="00030879"/>
    <w:rsid w:val="00030AC1"/>
    <w:rsid w:val="00031BB6"/>
    <w:rsid w:val="00033F27"/>
    <w:rsid w:val="00036471"/>
    <w:rsid w:val="00037AF2"/>
    <w:rsid w:val="00037C14"/>
    <w:rsid w:val="000420DD"/>
    <w:rsid w:val="00046A1D"/>
    <w:rsid w:val="00046FE6"/>
    <w:rsid w:val="000470D6"/>
    <w:rsid w:val="00047D3E"/>
    <w:rsid w:val="00050CEF"/>
    <w:rsid w:val="0005174E"/>
    <w:rsid w:val="00051C4A"/>
    <w:rsid w:val="00052BDC"/>
    <w:rsid w:val="000560E9"/>
    <w:rsid w:val="0005772E"/>
    <w:rsid w:val="000578BF"/>
    <w:rsid w:val="0006168F"/>
    <w:rsid w:val="000616AD"/>
    <w:rsid w:val="00061C76"/>
    <w:rsid w:val="000640DC"/>
    <w:rsid w:val="000729DC"/>
    <w:rsid w:val="00073794"/>
    <w:rsid w:val="00073B5F"/>
    <w:rsid w:val="0007704B"/>
    <w:rsid w:val="0008182A"/>
    <w:rsid w:val="00081EB5"/>
    <w:rsid w:val="00082785"/>
    <w:rsid w:val="00082B23"/>
    <w:rsid w:val="00084231"/>
    <w:rsid w:val="00084333"/>
    <w:rsid w:val="00084F50"/>
    <w:rsid w:val="000863A0"/>
    <w:rsid w:val="00086697"/>
    <w:rsid w:val="00086A64"/>
    <w:rsid w:val="00086A74"/>
    <w:rsid w:val="00087664"/>
    <w:rsid w:val="00091BFD"/>
    <w:rsid w:val="000930C0"/>
    <w:rsid w:val="000934E2"/>
    <w:rsid w:val="00094D6A"/>
    <w:rsid w:val="0009565B"/>
    <w:rsid w:val="00096595"/>
    <w:rsid w:val="0009666E"/>
    <w:rsid w:val="00096A0A"/>
    <w:rsid w:val="00096CA1"/>
    <w:rsid w:val="000972F1"/>
    <w:rsid w:val="000A000E"/>
    <w:rsid w:val="000A0139"/>
    <w:rsid w:val="000A1945"/>
    <w:rsid w:val="000A4C40"/>
    <w:rsid w:val="000A571D"/>
    <w:rsid w:val="000B01C5"/>
    <w:rsid w:val="000B0903"/>
    <w:rsid w:val="000B0FA5"/>
    <w:rsid w:val="000B11A7"/>
    <w:rsid w:val="000B3BC2"/>
    <w:rsid w:val="000C16E3"/>
    <w:rsid w:val="000C39C9"/>
    <w:rsid w:val="000C3AF7"/>
    <w:rsid w:val="000C3B34"/>
    <w:rsid w:val="000C4473"/>
    <w:rsid w:val="000C467F"/>
    <w:rsid w:val="000C4871"/>
    <w:rsid w:val="000C48A7"/>
    <w:rsid w:val="000C5748"/>
    <w:rsid w:val="000C57A3"/>
    <w:rsid w:val="000C609A"/>
    <w:rsid w:val="000C7437"/>
    <w:rsid w:val="000D1184"/>
    <w:rsid w:val="000D3D53"/>
    <w:rsid w:val="000D539A"/>
    <w:rsid w:val="000D63A0"/>
    <w:rsid w:val="000E05A8"/>
    <w:rsid w:val="000E3A7D"/>
    <w:rsid w:val="000E3F8B"/>
    <w:rsid w:val="000E42AF"/>
    <w:rsid w:val="000E56C4"/>
    <w:rsid w:val="000E60A0"/>
    <w:rsid w:val="000E72EA"/>
    <w:rsid w:val="000E7D8B"/>
    <w:rsid w:val="000F0AC1"/>
    <w:rsid w:val="000F3B72"/>
    <w:rsid w:val="000F3EF6"/>
    <w:rsid w:val="000F41BD"/>
    <w:rsid w:val="000F4459"/>
    <w:rsid w:val="000F7191"/>
    <w:rsid w:val="0010024A"/>
    <w:rsid w:val="001005A4"/>
    <w:rsid w:val="001009C8"/>
    <w:rsid w:val="00103911"/>
    <w:rsid w:val="0010434E"/>
    <w:rsid w:val="00104402"/>
    <w:rsid w:val="001050C2"/>
    <w:rsid w:val="001054AF"/>
    <w:rsid w:val="00105A9C"/>
    <w:rsid w:val="00105C9F"/>
    <w:rsid w:val="0010619B"/>
    <w:rsid w:val="0010B83B"/>
    <w:rsid w:val="00110F22"/>
    <w:rsid w:val="0011106E"/>
    <w:rsid w:val="001110DB"/>
    <w:rsid w:val="001121B0"/>
    <w:rsid w:val="00113361"/>
    <w:rsid w:val="001158E0"/>
    <w:rsid w:val="001167A9"/>
    <w:rsid w:val="00117440"/>
    <w:rsid w:val="00117609"/>
    <w:rsid w:val="0011769E"/>
    <w:rsid w:val="001208FB"/>
    <w:rsid w:val="00120C70"/>
    <w:rsid w:val="001215E4"/>
    <w:rsid w:val="00122337"/>
    <w:rsid w:val="001230C8"/>
    <w:rsid w:val="0012373F"/>
    <w:rsid w:val="001254BC"/>
    <w:rsid w:val="00126F51"/>
    <w:rsid w:val="00130FA5"/>
    <w:rsid w:val="00131C12"/>
    <w:rsid w:val="00132ECC"/>
    <w:rsid w:val="001334A6"/>
    <w:rsid w:val="00133A6B"/>
    <w:rsid w:val="00136FDB"/>
    <w:rsid w:val="00137B79"/>
    <w:rsid w:val="00140D47"/>
    <w:rsid w:val="00142384"/>
    <w:rsid w:val="00142513"/>
    <w:rsid w:val="00143FE1"/>
    <w:rsid w:val="00145CC5"/>
    <w:rsid w:val="00146719"/>
    <w:rsid w:val="00152525"/>
    <w:rsid w:val="00152BD0"/>
    <w:rsid w:val="00154252"/>
    <w:rsid w:val="001557E5"/>
    <w:rsid w:val="001560DB"/>
    <w:rsid w:val="00161099"/>
    <w:rsid w:val="00162703"/>
    <w:rsid w:val="001725D6"/>
    <w:rsid w:val="00172DCB"/>
    <w:rsid w:val="001739CD"/>
    <w:rsid w:val="00174656"/>
    <w:rsid w:val="001752E7"/>
    <w:rsid w:val="00175666"/>
    <w:rsid w:val="0017662E"/>
    <w:rsid w:val="001770E1"/>
    <w:rsid w:val="00181021"/>
    <w:rsid w:val="00181E8E"/>
    <w:rsid w:val="001826EA"/>
    <w:rsid w:val="00183006"/>
    <w:rsid w:val="0018339F"/>
    <w:rsid w:val="001855F4"/>
    <w:rsid w:val="00185A74"/>
    <w:rsid w:val="00185E82"/>
    <w:rsid w:val="00186576"/>
    <w:rsid w:val="00192330"/>
    <w:rsid w:val="00192962"/>
    <w:rsid w:val="001950AD"/>
    <w:rsid w:val="0019603A"/>
    <w:rsid w:val="001966CF"/>
    <w:rsid w:val="001A0A18"/>
    <w:rsid w:val="001A1BC7"/>
    <w:rsid w:val="001A2405"/>
    <w:rsid w:val="001A3189"/>
    <w:rsid w:val="001A4D45"/>
    <w:rsid w:val="001A5AB1"/>
    <w:rsid w:val="001A6347"/>
    <w:rsid w:val="001A7145"/>
    <w:rsid w:val="001B087D"/>
    <w:rsid w:val="001B1257"/>
    <w:rsid w:val="001B1D51"/>
    <w:rsid w:val="001B2EC9"/>
    <w:rsid w:val="001B328E"/>
    <w:rsid w:val="001B387A"/>
    <w:rsid w:val="001B3ECE"/>
    <w:rsid w:val="001B693C"/>
    <w:rsid w:val="001C0929"/>
    <w:rsid w:val="001C1EFB"/>
    <w:rsid w:val="001C2101"/>
    <w:rsid w:val="001C2F0C"/>
    <w:rsid w:val="001C3FD8"/>
    <w:rsid w:val="001C49E3"/>
    <w:rsid w:val="001C4D37"/>
    <w:rsid w:val="001D0BC4"/>
    <w:rsid w:val="001D2BE3"/>
    <w:rsid w:val="001D5C0F"/>
    <w:rsid w:val="001D64DE"/>
    <w:rsid w:val="001D6F63"/>
    <w:rsid w:val="001E056C"/>
    <w:rsid w:val="001E119B"/>
    <w:rsid w:val="001E1BE5"/>
    <w:rsid w:val="001E222E"/>
    <w:rsid w:val="001E3536"/>
    <w:rsid w:val="001E356C"/>
    <w:rsid w:val="001E3696"/>
    <w:rsid w:val="001E44B0"/>
    <w:rsid w:val="001E4585"/>
    <w:rsid w:val="001E46CD"/>
    <w:rsid w:val="001E6638"/>
    <w:rsid w:val="001E7322"/>
    <w:rsid w:val="001E7677"/>
    <w:rsid w:val="001F00A4"/>
    <w:rsid w:val="001F123D"/>
    <w:rsid w:val="001F1A6C"/>
    <w:rsid w:val="001F2491"/>
    <w:rsid w:val="001F3A0E"/>
    <w:rsid w:val="001F3C07"/>
    <w:rsid w:val="001F4302"/>
    <w:rsid w:val="001F4BB0"/>
    <w:rsid w:val="001F6665"/>
    <w:rsid w:val="00200094"/>
    <w:rsid w:val="0020088D"/>
    <w:rsid w:val="00202311"/>
    <w:rsid w:val="0020277B"/>
    <w:rsid w:val="002030C3"/>
    <w:rsid w:val="002037F3"/>
    <w:rsid w:val="00205265"/>
    <w:rsid w:val="002066F9"/>
    <w:rsid w:val="00207F1B"/>
    <w:rsid w:val="002104C7"/>
    <w:rsid w:val="00210C01"/>
    <w:rsid w:val="00210FA5"/>
    <w:rsid w:val="00214480"/>
    <w:rsid w:val="00215844"/>
    <w:rsid w:val="00216231"/>
    <w:rsid w:val="0021658D"/>
    <w:rsid w:val="002203A1"/>
    <w:rsid w:val="002204EF"/>
    <w:rsid w:val="00220AD2"/>
    <w:rsid w:val="0022583F"/>
    <w:rsid w:val="00227C75"/>
    <w:rsid w:val="00231054"/>
    <w:rsid w:val="00231242"/>
    <w:rsid w:val="00232C8C"/>
    <w:rsid w:val="002347D6"/>
    <w:rsid w:val="00234E83"/>
    <w:rsid w:val="00236DF9"/>
    <w:rsid w:val="00236E1E"/>
    <w:rsid w:val="00240819"/>
    <w:rsid w:val="002409A5"/>
    <w:rsid w:val="00241A29"/>
    <w:rsid w:val="002426BB"/>
    <w:rsid w:val="00243044"/>
    <w:rsid w:val="00243755"/>
    <w:rsid w:val="00245E4A"/>
    <w:rsid w:val="002466C8"/>
    <w:rsid w:val="00246A3C"/>
    <w:rsid w:val="0025178E"/>
    <w:rsid w:val="00251C94"/>
    <w:rsid w:val="00252434"/>
    <w:rsid w:val="002528F7"/>
    <w:rsid w:val="00252B53"/>
    <w:rsid w:val="0025346D"/>
    <w:rsid w:val="002540B9"/>
    <w:rsid w:val="00256504"/>
    <w:rsid w:val="002569A4"/>
    <w:rsid w:val="00257BA3"/>
    <w:rsid w:val="00262CF6"/>
    <w:rsid w:val="00263301"/>
    <w:rsid w:val="00264BF9"/>
    <w:rsid w:val="002664A0"/>
    <w:rsid w:val="00266DDD"/>
    <w:rsid w:val="00267043"/>
    <w:rsid w:val="00267BB9"/>
    <w:rsid w:val="00272400"/>
    <w:rsid w:val="00272B36"/>
    <w:rsid w:val="0027773D"/>
    <w:rsid w:val="00281474"/>
    <w:rsid w:val="00283327"/>
    <w:rsid w:val="002833F1"/>
    <w:rsid w:val="00292CB2"/>
    <w:rsid w:val="0029320F"/>
    <w:rsid w:val="002944AD"/>
    <w:rsid w:val="00294AC7"/>
    <w:rsid w:val="00295048"/>
    <w:rsid w:val="002951FB"/>
    <w:rsid w:val="00296222"/>
    <w:rsid w:val="00296BBA"/>
    <w:rsid w:val="00297752"/>
    <w:rsid w:val="002A1D7D"/>
    <w:rsid w:val="002A2598"/>
    <w:rsid w:val="002A3018"/>
    <w:rsid w:val="002A3A56"/>
    <w:rsid w:val="002A473A"/>
    <w:rsid w:val="002A50DD"/>
    <w:rsid w:val="002A68B0"/>
    <w:rsid w:val="002A78F6"/>
    <w:rsid w:val="002A7EDF"/>
    <w:rsid w:val="002B0851"/>
    <w:rsid w:val="002B2348"/>
    <w:rsid w:val="002B2C38"/>
    <w:rsid w:val="002B3493"/>
    <w:rsid w:val="002B3770"/>
    <w:rsid w:val="002B45B0"/>
    <w:rsid w:val="002B642C"/>
    <w:rsid w:val="002B732C"/>
    <w:rsid w:val="002B7BCC"/>
    <w:rsid w:val="002C0730"/>
    <w:rsid w:val="002C08B1"/>
    <w:rsid w:val="002C0D73"/>
    <w:rsid w:val="002C0F0C"/>
    <w:rsid w:val="002C1BB7"/>
    <w:rsid w:val="002C3670"/>
    <w:rsid w:val="002C43AA"/>
    <w:rsid w:val="002C6736"/>
    <w:rsid w:val="002D0B0A"/>
    <w:rsid w:val="002D0DFB"/>
    <w:rsid w:val="002D18FC"/>
    <w:rsid w:val="002D19D1"/>
    <w:rsid w:val="002D2163"/>
    <w:rsid w:val="002D3361"/>
    <w:rsid w:val="002E00A0"/>
    <w:rsid w:val="002E0DF3"/>
    <w:rsid w:val="002E0FE6"/>
    <w:rsid w:val="002E106D"/>
    <w:rsid w:val="002E1DB5"/>
    <w:rsid w:val="002E2080"/>
    <w:rsid w:val="002E26A3"/>
    <w:rsid w:val="002E2F11"/>
    <w:rsid w:val="002E3960"/>
    <w:rsid w:val="002E3ECD"/>
    <w:rsid w:val="002E558B"/>
    <w:rsid w:val="002E69DD"/>
    <w:rsid w:val="002E6EDB"/>
    <w:rsid w:val="002F04CE"/>
    <w:rsid w:val="002F0801"/>
    <w:rsid w:val="002F0CC8"/>
    <w:rsid w:val="002F22C5"/>
    <w:rsid w:val="002F235B"/>
    <w:rsid w:val="002F2F4E"/>
    <w:rsid w:val="002F2F50"/>
    <w:rsid w:val="002F319A"/>
    <w:rsid w:val="002F3785"/>
    <w:rsid w:val="002F40BF"/>
    <w:rsid w:val="002F45BB"/>
    <w:rsid w:val="002F480D"/>
    <w:rsid w:val="002F50C6"/>
    <w:rsid w:val="0030135F"/>
    <w:rsid w:val="00301578"/>
    <w:rsid w:val="00302038"/>
    <w:rsid w:val="00302A24"/>
    <w:rsid w:val="00306466"/>
    <w:rsid w:val="00306DAC"/>
    <w:rsid w:val="00307426"/>
    <w:rsid w:val="00310681"/>
    <w:rsid w:val="00310694"/>
    <w:rsid w:val="003120FE"/>
    <w:rsid w:val="00313F95"/>
    <w:rsid w:val="00315A8E"/>
    <w:rsid w:val="003172DE"/>
    <w:rsid w:val="0032110A"/>
    <w:rsid w:val="00322FCF"/>
    <w:rsid w:val="0032400C"/>
    <w:rsid w:val="003244F9"/>
    <w:rsid w:val="003264BB"/>
    <w:rsid w:val="00326D37"/>
    <w:rsid w:val="00327EB3"/>
    <w:rsid w:val="00330973"/>
    <w:rsid w:val="00330D0E"/>
    <w:rsid w:val="00332838"/>
    <w:rsid w:val="0033470E"/>
    <w:rsid w:val="00334D72"/>
    <w:rsid w:val="00337B76"/>
    <w:rsid w:val="00337E1C"/>
    <w:rsid w:val="003418C6"/>
    <w:rsid w:val="003421BD"/>
    <w:rsid w:val="00342937"/>
    <w:rsid w:val="00343BAC"/>
    <w:rsid w:val="003442EC"/>
    <w:rsid w:val="003446EE"/>
    <w:rsid w:val="0034487F"/>
    <w:rsid w:val="00344B7A"/>
    <w:rsid w:val="00345633"/>
    <w:rsid w:val="00345B29"/>
    <w:rsid w:val="00346689"/>
    <w:rsid w:val="003478C5"/>
    <w:rsid w:val="00347FF8"/>
    <w:rsid w:val="00350D16"/>
    <w:rsid w:val="00351B2A"/>
    <w:rsid w:val="00351B3E"/>
    <w:rsid w:val="00351DE1"/>
    <w:rsid w:val="00352C08"/>
    <w:rsid w:val="00352CEB"/>
    <w:rsid w:val="003534BB"/>
    <w:rsid w:val="00354121"/>
    <w:rsid w:val="00360B31"/>
    <w:rsid w:val="00363B5D"/>
    <w:rsid w:val="003640BA"/>
    <w:rsid w:val="00365638"/>
    <w:rsid w:val="0036727B"/>
    <w:rsid w:val="003702D8"/>
    <w:rsid w:val="00370C4B"/>
    <w:rsid w:val="0037392D"/>
    <w:rsid w:val="003757A2"/>
    <w:rsid w:val="00377AE5"/>
    <w:rsid w:val="003824AD"/>
    <w:rsid w:val="00383955"/>
    <w:rsid w:val="00383CFF"/>
    <w:rsid w:val="00384B7D"/>
    <w:rsid w:val="00385070"/>
    <w:rsid w:val="0038613C"/>
    <w:rsid w:val="00386F37"/>
    <w:rsid w:val="00387327"/>
    <w:rsid w:val="003919B9"/>
    <w:rsid w:val="003925B8"/>
    <w:rsid w:val="003931E0"/>
    <w:rsid w:val="0039343C"/>
    <w:rsid w:val="00393F21"/>
    <w:rsid w:val="00394303"/>
    <w:rsid w:val="00396209"/>
    <w:rsid w:val="00396BB3"/>
    <w:rsid w:val="003A000B"/>
    <w:rsid w:val="003A1C44"/>
    <w:rsid w:val="003A200E"/>
    <w:rsid w:val="003A20E6"/>
    <w:rsid w:val="003A248B"/>
    <w:rsid w:val="003A4202"/>
    <w:rsid w:val="003A5AD7"/>
    <w:rsid w:val="003B0124"/>
    <w:rsid w:val="003B0A9F"/>
    <w:rsid w:val="003B0CC6"/>
    <w:rsid w:val="003B1822"/>
    <w:rsid w:val="003B2BFC"/>
    <w:rsid w:val="003C05A2"/>
    <w:rsid w:val="003C065B"/>
    <w:rsid w:val="003C0A12"/>
    <w:rsid w:val="003C106E"/>
    <w:rsid w:val="003C23F1"/>
    <w:rsid w:val="003C3335"/>
    <w:rsid w:val="003C4678"/>
    <w:rsid w:val="003C4BF4"/>
    <w:rsid w:val="003C7750"/>
    <w:rsid w:val="003D07EC"/>
    <w:rsid w:val="003D1F1E"/>
    <w:rsid w:val="003D34C1"/>
    <w:rsid w:val="003D3653"/>
    <w:rsid w:val="003D3655"/>
    <w:rsid w:val="003D3F28"/>
    <w:rsid w:val="003D4BCD"/>
    <w:rsid w:val="003D7018"/>
    <w:rsid w:val="003D743F"/>
    <w:rsid w:val="003D77D4"/>
    <w:rsid w:val="003D7976"/>
    <w:rsid w:val="003E0F3F"/>
    <w:rsid w:val="003E1463"/>
    <w:rsid w:val="003E26E9"/>
    <w:rsid w:val="003E2F1C"/>
    <w:rsid w:val="003E4C89"/>
    <w:rsid w:val="003E5803"/>
    <w:rsid w:val="003F259C"/>
    <w:rsid w:val="003F2B83"/>
    <w:rsid w:val="003F5123"/>
    <w:rsid w:val="003F6067"/>
    <w:rsid w:val="003F6DDE"/>
    <w:rsid w:val="003F7EC8"/>
    <w:rsid w:val="003F7F0B"/>
    <w:rsid w:val="0040162F"/>
    <w:rsid w:val="004040AA"/>
    <w:rsid w:val="004059FB"/>
    <w:rsid w:val="00405C5B"/>
    <w:rsid w:val="0040792B"/>
    <w:rsid w:val="00411351"/>
    <w:rsid w:val="00413024"/>
    <w:rsid w:val="004132AA"/>
    <w:rsid w:val="00414DD7"/>
    <w:rsid w:val="00416CCD"/>
    <w:rsid w:val="00417292"/>
    <w:rsid w:val="00417536"/>
    <w:rsid w:val="00420174"/>
    <w:rsid w:val="004209FF"/>
    <w:rsid w:val="00420BE3"/>
    <w:rsid w:val="0042181A"/>
    <w:rsid w:val="00422514"/>
    <w:rsid w:val="00423FC0"/>
    <w:rsid w:val="004249B7"/>
    <w:rsid w:val="00425AD1"/>
    <w:rsid w:val="0042629B"/>
    <w:rsid w:val="00426514"/>
    <w:rsid w:val="0043000C"/>
    <w:rsid w:val="00430DC6"/>
    <w:rsid w:val="00430DF8"/>
    <w:rsid w:val="00430EB8"/>
    <w:rsid w:val="004333EB"/>
    <w:rsid w:val="004341C9"/>
    <w:rsid w:val="00437D29"/>
    <w:rsid w:val="0044015C"/>
    <w:rsid w:val="00440EFF"/>
    <w:rsid w:val="004427C8"/>
    <w:rsid w:val="00442E3E"/>
    <w:rsid w:val="0044311F"/>
    <w:rsid w:val="00443FA0"/>
    <w:rsid w:val="00444161"/>
    <w:rsid w:val="00445D70"/>
    <w:rsid w:val="004462FC"/>
    <w:rsid w:val="004472F1"/>
    <w:rsid w:val="00447ADC"/>
    <w:rsid w:val="00452325"/>
    <w:rsid w:val="00452E8E"/>
    <w:rsid w:val="00454519"/>
    <w:rsid w:val="004554A9"/>
    <w:rsid w:val="004560D1"/>
    <w:rsid w:val="004563D6"/>
    <w:rsid w:val="00457A4A"/>
    <w:rsid w:val="00460D30"/>
    <w:rsid w:val="004627DD"/>
    <w:rsid w:val="004630DB"/>
    <w:rsid w:val="00463FFE"/>
    <w:rsid w:val="00464FC5"/>
    <w:rsid w:val="00465EAA"/>
    <w:rsid w:val="0047007B"/>
    <w:rsid w:val="00470711"/>
    <w:rsid w:val="00471AF1"/>
    <w:rsid w:val="004727A7"/>
    <w:rsid w:val="00472FCC"/>
    <w:rsid w:val="00474238"/>
    <w:rsid w:val="004754D4"/>
    <w:rsid w:val="00476941"/>
    <w:rsid w:val="00477FF3"/>
    <w:rsid w:val="004822EE"/>
    <w:rsid w:val="00483E31"/>
    <w:rsid w:val="00484B0C"/>
    <w:rsid w:val="0048646B"/>
    <w:rsid w:val="00486963"/>
    <w:rsid w:val="00487582"/>
    <w:rsid w:val="00487850"/>
    <w:rsid w:val="004912E7"/>
    <w:rsid w:val="00492B4C"/>
    <w:rsid w:val="00495B4E"/>
    <w:rsid w:val="00496C36"/>
    <w:rsid w:val="004973EE"/>
    <w:rsid w:val="00497AC3"/>
    <w:rsid w:val="004A16DA"/>
    <w:rsid w:val="004A291A"/>
    <w:rsid w:val="004A2C05"/>
    <w:rsid w:val="004A3F7B"/>
    <w:rsid w:val="004A4C2A"/>
    <w:rsid w:val="004A4E83"/>
    <w:rsid w:val="004A5CE3"/>
    <w:rsid w:val="004A7196"/>
    <w:rsid w:val="004B02B8"/>
    <w:rsid w:val="004B05B7"/>
    <w:rsid w:val="004B0CEF"/>
    <w:rsid w:val="004B1C30"/>
    <w:rsid w:val="004B1EB1"/>
    <w:rsid w:val="004B2C10"/>
    <w:rsid w:val="004B2EFA"/>
    <w:rsid w:val="004B4CD8"/>
    <w:rsid w:val="004B6A23"/>
    <w:rsid w:val="004C0347"/>
    <w:rsid w:val="004C1082"/>
    <w:rsid w:val="004C1B9F"/>
    <w:rsid w:val="004C1DFB"/>
    <w:rsid w:val="004C4FD3"/>
    <w:rsid w:val="004C6BE5"/>
    <w:rsid w:val="004C7112"/>
    <w:rsid w:val="004C7C65"/>
    <w:rsid w:val="004D19A2"/>
    <w:rsid w:val="004D1DE9"/>
    <w:rsid w:val="004D1EBF"/>
    <w:rsid w:val="004D1FCB"/>
    <w:rsid w:val="004D271A"/>
    <w:rsid w:val="004D278D"/>
    <w:rsid w:val="004D3014"/>
    <w:rsid w:val="004D3BBA"/>
    <w:rsid w:val="004D4DA0"/>
    <w:rsid w:val="004D7B5C"/>
    <w:rsid w:val="004E08F2"/>
    <w:rsid w:val="004E13F4"/>
    <w:rsid w:val="004E1C0A"/>
    <w:rsid w:val="004E1E60"/>
    <w:rsid w:val="004E25C7"/>
    <w:rsid w:val="004E2E4D"/>
    <w:rsid w:val="004E33A2"/>
    <w:rsid w:val="004F4C8D"/>
    <w:rsid w:val="004F5467"/>
    <w:rsid w:val="004F5631"/>
    <w:rsid w:val="004F6AA7"/>
    <w:rsid w:val="004F75F5"/>
    <w:rsid w:val="00500269"/>
    <w:rsid w:val="0050098E"/>
    <w:rsid w:val="00501D0A"/>
    <w:rsid w:val="00502226"/>
    <w:rsid w:val="00503097"/>
    <w:rsid w:val="00503177"/>
    <w:rsid w:val="00504112"/>
    <w:rsid w:val="00505C84"/>
    <w:rsid w:val="00505EC1"/>
    <w:rsid w:val="005063EA"/>
    <w:rsid w:val="00507421"/>
    <w:rsid w:val="00507682"/>
    <w:rsid w:val="00507C10"/>
    <w:rsid w:val="005109BC"/>
    <w:rsid w:val="0051211B"/>
    <w:rsid w:val="00515855"/>
    <w:rsid w:val="00515F07"/>
    <w:rsid w:val="005200D1"/>
    <w:rsid w:val="00520353"/>
    <w:rsid w:val="0052248B"/>
    <w:rsid w:val="005224AA"/>
    <w:rsid w:val="0052499D"/>
    <w:rsid w:val="005256CF"/>
    <w:rsid w:val="00526246"/>
    <w:rsid w:val="005264D8"/>
    <w:rsid w:val="005270D4"/>
    <w:rsid w:val="00530F44"/>
    <w:rsid w:val="00531647"/>
    <w:rsid w:val="00533668"/>
    <w:rsid w:val="00533B9C"/>
    <w:rsid w:val="0053481C"/>
    <w:rsid w:val="00534A79"/>
    <w:rsid w:val="00535E9A"/>
    <w:rsid w:val="0053691E"/>
    <w:rsid w:val="00536934"/>
    <w:rsid w:val="005420B3"/>
    <w:rsid w:val="0054216C"/>
    <w:rsid w:val="00542598"/>
    <w:rsid w:val="00542688"/>
    <w:rsid w:val="00543D37"/>
    <w:rsid w:val="00544172"/>
    <w:rsid w:val="00545CC0"/>
    <w:rsid w:val="00550558"/>
    <w:rsid w:val="00550993"/>
    <w:rsid w:val="005514DC"/>
    <w:rsid w:val="005518F0"/>
    <w:rsid w:val="00551B8C"/>
    <w:rsid w:val="00551FD2"/>
    <w:rsid w:val="00552319"/>
    <w:rsid w:val="005530B1"/>
    <w:rsid w:val="00554390"/>
    <w:rsid w:val="0055514A"/>
    <w:rsid w:val="00560938"/>
    <w:rsid w:val="005612D1"/>
    <w:rsid w:val="005617EF"/>
    <w:rsid w:val="00562D33"/>
    <w:rsid w:val="005663D3"/>
    <w:rsid w:val="0057086D"/>
    <w:rsid w:val="005720DB"/>
    <w:rsid w:val="00572522"/>
    <w:rsid w:val="005747B0"/>
    <w:rsid w:val="00577777"/>
    <w:rsid w:val="00577CFC"/>
    <w:rsid w:val="00577D7B"/>
    <w:rsid w:val="00580F28"/>
    <w:rsid w:val="00581825"/>
    <w:rsid w:val="005821D4"/>
    <w:rsid w:val="00582B63"/>
    <w:rsid w:val="00582C1E"/>
    <w:rsid w:val="00582D0A"/>
    <w:rsid w:val="0058311A"/>
    <w:rsid w:val="00583E46"/>
    <w:rsid w:val="00584BB7"/>
    <w:rsid w:val="00585EF8"/>
    <w:rsid w:val="005864CA"/>
    <w:rsid w:val="00590097"/>
    <w:rsid w:val="005912C4"/>
    <w:rsid w:val="00591B08"/>
    <w:rsid w:val="00591CB3"/>
    <w:rsid w:val="00591D4B"/>
    <w:rsid w:val="0059290A"/>
    <w:rsid w:val="00593891"/>
    <w:rsid w:val="00594ECF"/>
    <w:rsid w:val="00594F14"/>
    <w:rsid w:val="00594F1A"/>
    <w:rsid w:val="00594F65"/>
    <w:rsid w:val="00595C14"/>
    <w:rsid w:val="00596BA0"/>
    <w:rsid w:val="005A0FDC"/>
    <w:rsid w:val="005A1249"/>
    <w:rsid w:val="005A191D"/>
    <w:rsid w:val="005A1F77"/>
    <w:rsid w:val="005A3837"/>
    <w:rsid w:val="005A57E4"/>
    <w:rsid w:val="005A7756"/>
    <w:rsid w:val="005A7A72"/>
    <w:rsid w:val="005B217A"/>
    <w:rsid w:val="005B3BD6"/>
    <w:rsid w:val="005B5358"/>
    <w:rsid w:val="005B618A"/>
    <w:rsid w:val="005B7C93"/>
    <w:rsid w:val="005C0709"/>
    <w:rsid w:val="005C0A07"/>
    <w:rsid w:val="005C1118"/>
    <w:rsid w:val="005C1693"/>
    <w:rsid w:val="005C1872"/>
    <w:rsid w:val="005C19B1"/>
    <w:rsid w:val="005C21F1"/>
    <w:rsid w:val="005C321D"/>
    <w:rsid w:val="005C4DF7"/>
    <w:rsid w:val="005C7377"/>
    <w:rsid w:val="005D0403"/>
    <w:rsid w:val="005D09D1"/>
    <w:rsid w:val="005D1245"/>
    <w:rsid w:val="005D3203"/>
    <w:rsid w:val="005D325C"/>
    <w:rsid w:val="005D406E"/>
    <w:rsid w:val="005D488F"/>
    <w:rsid w:val="005D5B98"/>
    <w:rsid w:val="005D6811"/>
    <w:rsid w:val="005E0C56"/>
    <w:rsid w:val="005E2329"/>
    <w:rsid w:val="005E39A5"/>
    <w:rsid w:val="005E3EE3"/>
    <w:rsid w:val="005E40A8"/>
    <w:rsid w:val="005E464D"/>
    <w:rsid w:val="005E58C6"/>
    <w:rsid w:val="005E6945"/>
    <w:rsid w:val="005F1FFB"/>
    <w:rsid w:val="005F2B58"/>
    <w:rsid w:val="005F3295"/>
    <w:rsid w:val="005F67DC"/>
    <w:rsid w:val="0060303C"/>
    <w:rsid w:val="00604AD5"/>
    <w:rsid w:val="00605176"/>
    <w:rsid w:val="00606BCD"/>
    <w:rsid w:val="006100B3"/>
    <w:rsid w:val="00612832"/>
    <w:rsid w:val="00613124"/>
    <w:rsid w:val="0061558E"/>
    <w:rsid w:val="00615B7D"/>
    <w:rsid w:val="00615E61"/>
    <w:rsid w:val="00617634"/>
    <w:rsid w:val="0062076D"/>
    <w:rsid w:val="00621A71"/>
    <w:rsid w:val="00621D84"/>
    <w:rsid w:val="00622A02"/>
    <w:rsid w:val="006243DD"/>
    <w:rsid w:val="00624532"/>
    <w:rsid w:val="006256E2"/>
    <w:rsid w:val="00625AE7"/>
    <w:rsid w:val="00625DFC"/>
    <w:rsid w:val="006271E0"/>
    <w:rsid w:val="00627730"/>
    <w:rsid w:val="0063072C"/>
    <w:rsid w:val="00630C84"/>
    <w:rsid w:val="00630D0E"/>
    <w:rsid w:val="0063213E"/>
    <w:rsid w:val="00632F86"/>
    <w:rsid w:val="00633976"/>
    <w:rsid w:val="00633E53"/>
    <w:rsid w:val="006360FA"/>
    <w:rsid w:val="006365E5"/>
    <w:rsid w:val="00636DB2"/>
    <w:rsid w:val="00637B31"/>
    <w:rsid w:val="00640F2B"/>
    <w:rsid w:val="00642977"/>
    <w:rsid w:val="00642C92"/>
    <w:rsid w:val="0064431E"/>
    <w:rsid w:val="0064572E"/>
    <w:rsid w:val="00645A12"/>
    <w:rsid w:val="006468C6"/>
    <w:rsid w:val="00647E05"/>
    <w:rsid w:val="006507A9"/>
    <w:rsid w:val="00651967"/>
    <w:rsid w:val="00651FB8"/>
    <w:rsid w:val="00653A84"/>
    <w:rsid w:val="00653D39"/>
    <w:rsid w:val="00654325"/>
    <w:rsid w:val="006558E4"/>
    <w:rsid w:val="00655BFF"/>
    <w:rsid w:val="00655C8A"/>
    <w:rsid w:val="00656CC5"/>
    <w:rsid w:val="00656D3D"/>
    <w:rsid w:val="00657059"/>
    <w:rsid w:val="00657CB6"/>
    <w:rsid w:val="00657F38"/>
    <w:rsid w:val="0066039F"/>
    <w:rsid w:val="00660507"/>
    <w:rsid w:val="0066213E"/>
    <w:rsid w:val="0066215B"/>
    <w:rsid w:val="00663A3F"/>
    <w:rsid w:val="00663D4F"/>
    <w:rsid w:val="0066437F"/>
    <w:rsid w:val="00664C23"/>
    <w:rsid w:val="00666A57"/>
    <w:rsid w:val="00666F12"/>
    <w:rsid w:val="0066798D"/>
    <w:rsid w:val="00667C65"/>
    <w:rsid w:val="00667E93"/>
    <w:rsid w:val="0067066B"/>
    <w:rsid w:val="006734D2"/>
    <w:rsid w:val="00674DBE"/>
    <w:rsid w:val="0067529C"/>
    <w:rsid w:val="00675626"/>
    <w:rsid w:val="0067634E"/>
    <w:rsid w:val="00676E42"/>
    <w:rsid w:val="00676EA2"/>
    <w:rsid w:val="006805B7"/>
    <w:rsid w:val="00682AF3"/>
    <w:rsid w:val="006834CE"/>
    <w:rsid w:val="00683955"/>
    <w:rsid w:val="00683AEA"/>
    <w:rsid w:val="006858DB"/>
    <w:rsid w:val="00685D1C"/>
    <w:rsid w:val="006878DE"/>
    <w:rsid w:val="0069179E"/>
    <w:rsid w:val="00691FE5"/>
    <w:rsid w:val="00692D2F"/>
    <w:rsid w:val="0069647A"/>
    <w:rsid w:val="00696A03"/>
    <w:rsid w:val="00696EC5"/>
    <w:rsid w:val="0069743A"/>
    <w:rsid w:val="006A1E37"/>
    <w:rsid w:val="006A230F"/>
    <w:rsid w:val="006A2490"/>
    <w:rsid w:val="006A2E97"/>
    <w:rsid w:val="006A32F4"/>
    <w:rsid w:val="006A4B9E"/>
    <w:rsid w:val="006A4BCB"/>
    <w:rsid w:val="006A4D57"/>
    <w:rsid w:val="006A5735"/>
    <w:rsid w:val="006A7AF2"/>
    <w:rsid w:val="006A7CC9"/>
    <w:rsid w:val="006B0549"/>
    <w:rsid w:val="006B1027"/>
    <w:rsid w:val="006B1555"/>
    <w:rsid w:val="006B15CD"/>
    <w:rsid w:val="006B2017"/>
    <w:rsid w:val="006B394A"/>
    <w:rsid w:val="006B5440"/>
    <w:rsid w:val="006B6418"/>
    <w:rsid w:val="006B6A2C"/>
    <w:rsid w:val="006B7191"/>
    <w:rsid w:val="006B76FA"/>
    <w:rsid w:val="006C056C"/>
    <w:rsid w:val="006C1EE5"/>
    <w:rsid w:val="006C2071"/>
    <w:rsid w:val="006C3DEA"/>
    <w:rsid w:val="006C4121"/>
    <w:rsid w:val="006C5A81"/>
    <w:rsid w:val="006D069D"/>
    <w:rsid w:val="006D3945"/>
    <w:rsid w:val="006D4FC1"/>
    <w:rsid w:val="006D5747"/>
    <w:rsid w:val="006D5D55"/>
    <w:rsid w:val="006D79F2"/>
    <w:rsid w:val="006E02B8"/>
    <w:rsid w:val="006E05E3"/>
    <w:rsid w:val="006E1915"/>
    <w:rsid w:val="006E23BD"/>
    <w:rsid w:val="006E262D"/>
    <w:rsid w:val="006E53F3"/>
    <w:rsid w:val="006E5F40"/>
    <w:rsid w:val="006E673D"/>
    <w:rsid w:val="006E75E5"/>
    <w:rsid w:val="006E7F31"/>
    <w:rsid w:val="006F01FA"/>
    <w:rsid w:val="006F121C"/>
    <w:rsid w:val="006F1413"/>
    <w:rsid w:val="006F142D"/>
    <w:rsid w:val="006F39FE"/>
    <w:rsid w:val="006F5859"/>
    <w:rsid w:val="006F74BE"/>
    <w:rsid w:val="006F7998"/>
    <w:rsid w:val="007000EF"/>
    <w:rsid w:val="00700BE0"/>
    <w:rsid w:val="0070228A"/>
    <w:rsid w:val="00705CFE"/>
    <w:rsid w:val="00705EE8"/>
    <w:rsid w:val="007068F8"/>
    <w:rsid w:val="00707FBF"/>
    <w:rsid w:val="00712457"/>
    <w:rsid w:val="007164C9"/>
    <w:rsid w:val="00717B15"/>
    <w:rsid w:val="007211A8"/>
    <w:rsid w:val="00721380"/>
    <w:rsid w:val="007215B5"/>
    <w:rsid w:val="007218EC"/>
    <w:rsid w:val="00721C70"/>
    <w:rsid w:val="00721E0C"/>
    <w:rsid w:val="007221CA"/>
    <w:rsid w:val="007224D9"/>
    <w:rsid w:val="007239F8"/>
    <w:rsid w:val="00725D6F"/>
    <w:rsid w:val="00731A3A"/>
    <w:rsid w:val="007333E1"/>
    <w:rsid w:val="007339C4"/>
    <w:rsid w:val="007349AF"/>
    <w:rsid w:val="00736B05"/>
    <w:rsid w:val="00736E1A"/>
    <w:rsid w:val="007377E0"/>
    <w:rsid w:val="00740E13"/>
    <w:rsid w:val="00742685"/>
    <w:rsid w:val="0074340C"/>
    <w:rsid w:val="00743DB2"/>
    <w:rsid w:val="00744319"/>
    <w:rsid w:val="0074487D"/>
    <w:rsid w:val="00744B89"/>
    <w:rsid w:val="007456EB"/>
    <w:rsid w:val="00746341"/>
    <w:rsid w:val="00746365"/>
    <w:rsid w:val="00747022"/>
    <w:rsid w:val="00750B54"/>
    <w:rsid w:val="007511FF"/>
    <w:rsid w:val="00752790"/>
    <w:rsid w:val="007528DB"/>
    <w:rsid w:val="00753664"/>
    <w:rsid w:val="00754793"/>
    <w:rsid w:val="0075525F"/>
    <w:rsid w:val="00755FDB"/>
    <w:rsid w:val="007570C3"/>
    <w:rsid w:val="007624C3"/>
    <w:rsid w:val="007626AE"/>
    <w:rsid w:val="00762EB1"/>
    <w:rsid w:val="00764F9D"/>
    <w:rsid w:val="007656BB"/>
    <w:rsid w:val="007662B8"/>
    <w:rsid w:val="00766502"/>
    <w:rsid w:val="00766C5D"/>
    <w:rsid w:val="00767BEA"/>
    <w:rsid w:val="00770402"/>
    <w:rsid w:val="00770476"/>
    <w:rsid w:val="00770BDE"/>
    <w:rsid w:val="0077113B"/>
    <w:rsid w:val="00771F9F"/>
    <w:rsid w:val="00774E3B"/>
    <w:rsid w:val="007759BA"/>
    <w:rsid w:val="0077758D"/>
    <w:rsid w:val="0077781C"/>
    <w:rsid w:val="00777C8B"/>
    <w:rsid w:val="00780304"/>
    <w:rsid w:val="0078170A"/>
    <w:rsid w:val="0078403C"/>
    <w:rsid w:val="007856DD"/>
    <w:rsid w:val="00786D6E"/>
    <w:rsid w:val="00786E9F"/>
    <w:rsid w:val="0079054D"/>
    <w:rsid w:val="00790763"/>
    <w:rsid w:val="00792F6F"/>
    <w:rsid w:val="00794623"/>
    <w:rsid w:val="007946FA"/>
    <w:rsid w:val="00795414"/>
    <w:rsid w:val="00796D67"/>
    <w:rsid w:val="007A0431"/>
    <w:rsid w:val="007A0CF1"/>
    <w:rsid w:val="007A10A4"/>
    <w:rsid w:val="007A1646"/>
    <w:rsid w:val="007A17E6"/>
    <w:rsid w:val="007A2BD7"/>
    <w:rsid w:val="007A4125"/>
    <w:rsid w:val="007A4D45"/>
    <w:rsid w:val="007A4E51"/>
    <w:rsid w:val="007A60CA"/>
    <w:rsid w:val="007A7720"/>
    <w:rsid w:val="007B0B81"/>
    <w:rsid w:val="007B19F0"/>
    <w:rsid w:val="007B25A4"/>
    <w:rsid w:val="007B2985"/>
    <w:rsid w:val="007B4636"/>
    <w:rsid w:val="007B48FE"/>
    <w:rsid w:val="007B4EDE"/>
    <w:rsid w:val="007B5C7B"/>
    <w:rsid w:val="007B6088"/>
    <w:rsid w:val="007B6570"/>
    <w:rsid w:val="007C0DF2"/>
    <w:rsid w:val="007C0F44"/>
    <w:rsid w:val="007C1C97"/>
    <w:rsid w:val="007C3E56"/>
    <w:rsid w:val="007C41EF"/>
    <w:rsid w:val="007C41F1"/>
    <w:rsid w:val="007C531A"/>
    <w:rsid w:val="007C5A7C"/>
    <w:rsid w:val="007C5F31"/>
    <w:rsid w:val="007C6718"/>
    <w:rsid w:val="007C6962"/>
    <w:rsid w:val="007C783C"/>
    <w:rsid w:val="007D12DD"/>
    <w:rsid w:val="007D12F0"/>
    <w:rsid w:val="007D283D"/>
    <w:rsid w:val="007D2CB9"/>
    <w:rsid w:val="007D3B73"/>
    <w:rsid w:val="007D408A"/>
    <w:rsid w:val="007D40F4"/>
    <w:rsid w:val="007D5B60"/>
    <w:rsid w:val="007D5E5C"/>
    <w:rsid w:val="007D5F08"/>
    <w:rsid w:val="007D6EC7"/>
    <w:rsid w:val="007D71DD"/>
    <w:rsid w:val="007E164A"/>
    <w:rsid w:val="007E242A"/>
    <w:rsid w:val="007E2CB5"/>
    <w:rsid w:val="007E3890"/>
    <w:rsid w:val="007E39BF"/>
    <w:rsid w:val="007E5D82"/>
    <w:rsid w:val="007E61F6"/>
    <w:rsid w:val="007E672B"/>
    <w:rsid w:val="007E6BC7"/>
    <w:rsid w:val="007E70A6"/>
    <w:rsid w:val="007F09D0"/>
    <w:rsid w:val="007F0E39"/>
    <w:rsid w:val="007F1CF9"/>
    <w:rsid w:val="007F5538"/>
    <w:rsid w:val="007F59B8"/>
    <w:rsid w:val="007F59E9"/>
    <w:rsid w:val="007F659D"/>
    <w:rsid w:val="007F6821"/>
    <w:rsid w:val="007F6A1D"/>
    <w:rsid w:val="007F6F27"/>
    <w:rsid w:val="007F7E6C"/>
    <w:rsid w:val="00803796"/>
    <w:rsid w:val="00803990"/>
    <w:rsid w:val="00804262"/>
    <w:rsid w:val="0080444B"/>
    <w:rsid w:val="00805495"/>
    <w:rsid w:val="00807775"/>
    <w:rsid w:val="008102FE"/>
    <w:rsid w:val="00810348"/>
    <w:rsid w:val="008109A9"/>
    <w:rsid w:val="00812D68"/>
    <w:rsid w:val="0082018A"/>
    <w:rsid w:val="00820855"/>
    <w:rsid w:val="00821BC3"/>
    <w:rsid w:val="00822DD7"/>
    <w:rsid w:val="00823A32"/>
    <w:rsid w:val="008248D6"/>
    <w:rsid w:val="00824B33"/>
    <w:rsid w:val="00825377"/>
    <w:rsid w:val="00825393"/>
    <w:rsid w:val="00826543"/>
    <w:rsid w:val="00830945"/>
    <w:rsid w:val="00831DE1"/>
    <w:rsid w:val="00831E39"/>
    <w:rsid w:val="008331DD"/>
    <w:rsid w:val="00833C65"/>
    <w:rsid w:val="00834098"/>
    <w:rsid w:val="00834EC8"/>
    <w:rsid w:val="00835880"/>
    <w:rsid w:val="00837154"/>
    <w:rsid w:val="00840113"/>
    <w:rsid w:val="00840246"/>
    <w:rsid w:val="008404BE"/>
    <w:rsid w:val="00841F70"/>
    <w:rsid w:val="008422C5"/>
    <w:rsid w:val="008430AF"/>
    <w:rsid w:val="0084429C"/>
    <w:rsid w:val="008452F0"/>
    <w:rsid w:val="00847400"/>
    <w:rsid w:val="00847D6A"/>
    <w:rsid w:val="00854AEB"/>
    <w:rsid w:val="00854FBD"/>
    <w:rsid w:val="00855327"/>
    <w:rsid w:val="00856341"/>
    <w:rsid w:val="008567C6"/>
    <w:rsid w:val="008569EB"/>
    <w:rsid w:val="008579AF"/>
    <w:rsid w:val="0086125B"/>
    <w:rsid w:val="00861949"/>
    <w:rsid w:val="00863180"/>
    <w:rsid w:val="00863B06"/>
    <w:rsid w:val="00863EBA"/>
    <w:rsid w:val="00864EAF"/>
    <w:rsid w:val="0086637A"/>
    <w:rsid w:val="00866F3B"/>
    <w:rsid w:val="0086724C"/>
    <w:rsid w:val="00867C49"/>
    <w:rsid w:val="008715E0"/>
    <w:rsid w:val="00875371"/>
    <w:rsid w:val="00877C9A"/>
    <w:rsid w:val="0088000B"/>
    <w:rsid w:val="008824FB"/>
    <w:rsid w:val="00882ABE"/>
    <w:rsid w:val="00884357"/>
    <w:rsid w:val="008850F7"/>
    <w:rsid w:val="00885356"/>
    <w:rsid w:val="0088602B"/>
    <w:rsid w:val="00886701"/>
    <w:rsid w:val="008907B4"/>
    <w:rsid w:val="008908BE"/>
    <w:rsid w:val="00893834"/>
    <w:rsid w:val="00893F0C"/>
    <w:rsid w:val="0089476A"/>
    <w:rsid w:val="008975F3"/>
    <w:rsid w:val="008A061F"/>
    <w:rsid w:val="008A0EBA"/>
    <w:rsid w:val="008A147F"/>
    <w:rsid w:val="008A15B5"/>
    <w:rsid w:val="008A3B5B"/>
    <w:rsid w:val="008A4574"/>
    <w:rsid w:val="008A6393"/>
    <w:rsid w:val="008A6EA2"/>
    <w:rsid w:val="008A70A2"/>
    <w:rsid w:val="008A72D4"/>
    <w:rsid w:val="008A7B91"/>
    <w:rsid w:val="008A7D6C"/>
    <w:rsid w:val="008B039F"/>
    <w:rsid w:val="008B1D14"/>
    <w:rsid w:val="008B20CB"/>
    <w:rsid w:val="008B2F8B"/>
    <w:rsid w:val="008B367D"/>
    <w:rsid w:val="008B3894"/>
    <w:rsid w:val="008B426C"/>
    <w:rsid w:val="008B4612"/>
    <w:rsid w:val="008B4769"/>
    <w:rsid w:val="008B4E7B"/>
    <w:rsid w:val="008B5A2A"/>
    <w:rsid w:val="008C3199"/>
    <w:rsid w:val="008C342A"/>
    <w:rsid w:val="008C3D3F"/>
    <w:rsid w:val="008C68C4"/>
    <w:rsid w:val="008C7129"/>
    <w:rsid w:val="008C7EF1"/>
    <w:rsid w:val="008D3748"/>
    <w:rsid w:val="008D4DF6"/>
    <w:rsid w:val="008D5431"/>
    <w:rsid w:val="008D58DB"/>
    <w:rsid w:val="008D78EB"/>
    <w:rsid w:val="008E19DC"/>
    <w:rsid w:val="008E1AC5"/>
    <w:rsid w:val="008E1C8D"/>
    <w:rsid w:val="008E2263"/>
    <w:rsid w:val="008E2C8E"/>
    <w:rsid w:val="008E3098"/>
    <w:rsid w:val="008E6347"/>
    <w:rsid w:val="008F0FD2"/>
    <w:rsid w:val="008F1900"/>
    <w:rsid w:val="008F1DC6"/>
    <w:rsid w:val="008F206C"/>
    <w:rsid w:val="008F2B45"/>
    <w:rsid w:val="008F2F1F"/>
    <w:rsid w:val="008F3DA4"/>
    <w:rsid w:val="008F433C"/>
    <w:rsid w:val="008F48A6"/>
    <w:rsid w:val="008F5F62"/>
    <w:rsid w:val="008F60F7"/>
    <w:rsid w:val="008F6C73"/>
    <w:rsid w:val="008F7C30"/>
    <w:rsid w:val="009022E6"/>
    <w:rsid w:val="00905114"/>
    <w:rsid w:val="00906F91"/>
    <w:rsid w:val="00907D35"/>
    <w:rsid w:val="0091110A"/>
    <w:rsid w:val="0091118B"/>
    <w:rsid w:val="00912FC5"/>
    <w:rsid w:val="00913215"/>
    <w:rsid w:val="0091553B"/>
    <w:rsid w:val="0092272B"/>
    <w:rsid w:val="009230A9"/>
    <w:rsid w:val="00923C36"/>
    <w:rsid w:val="00923D6B"/>
    <w:rsid w:val="0092731B"/>
    <w:rsid w:val="009276AB"/>
    <w:rsid w:val="009279F0"/>
    <w:rsid w:val="00930F6E"/>
    <w:rsid w:val="009314AC"/>
    <w:rsid w:val="00932B79"/>
    <w:rsid w:val="00932BB1"/>
    <w:rsid w:val="00932F34"/>
    <w:rsid w:val="009339E2"/>
    <w:rsid w:val="00936875"/>
    <w:rsid w:val="00936D04"/>
    <w:rsid w:val="00937817"/>
    <w:rsid w:val="00937B83"/>
    <w:rsid w:val="00940EE7"/>
    <w:rsid w:val="0094197C"/>
    <w:rsid w:val="00941C42"/>
    <w:rsid w:val="009421B6"/>
    <w:rsid w:val="00943215"/>
    <w:rsid w:val="00944245"/>
    <w:rsid w:val="00944721"/>
    <w:rsid w:val="00944A00"/>
    <w:rsid w:val="00946240"/>
    <w:rsid w:val="00947A47"/>
    <w:rsid w:val="00947B11"/>
    <w:rsid w:val="00947E3C"/>
    <w:rsid w:val="00950700"/>
    <w:rsid w:val="0095075A"/>
    <w:rsid w:val="0095106E"/>
    <w:rsid w:val="009524EA"/>
    <w:rsid w:val="00952CE3"/>
    <w:rsid w:val="0095358A"/>
    <w:rsid w:val="009549CA"/>
    <w:rsid w:val="00954DDA"/>
    <w:rsid w:val="009551B3"/>
    <w:rsid w:val="00957012"/>
    <w:rsid w:val="00960687"/>
    <w:rsid w:val="00961ADA"/>
    <w:rsid w:val="009621A5"/>
    <w:rsid w:val="0096263C"/>
    <w:rsid w:val="009627B9"/>
    <w:rsid w:val="00962867"/>
    <w:rsid w:val="009635DC"/>
    <w:rsid w:val="00964536"/>
    <w:rsid w:val="009655F1"/>
    <w:rsid w:val="00967420"/>
    <w:rsid w:val="00970632"/>
    <w:rsid w:val="00971D24"/>
    <w:rsid w:val="00971EF2"/>
    <w:rsid w:val="00972BC8"/>
    <w:rsid w:val="009748F5"/>
    <w:rsid w:val="009750BC"/>
    <w:rsid w:val="00975917"/>
    <w:rsid w:val="00976A73"/>
    <w:rsid w:val="00977EC9"/>
    <w:rsid w:val="0098013B"/>
    <w:rsid w:val="0098031F"/>
    <w:rsid w:val="00980CCA"/>
    <w:rsid w:val="00981560"/>
    <w:rsid w:val="00983CA2"/>
    <w:rsid w:val="0098411B"/>
    <w:rsid w:val="00987C8B"/>
    <w:rsid w:val="00990A68"/>
    <w:rsid w:val="00992DC3"/>
    <w:rsid w:val="009961AE"/>
    <w:rsid w:val="00996DF1"/>
    <w:rsid w:val="009978F2"/>
    <w:rsid w:val="009A05DF"/>
    <w:rsid w:val="009A1ABF"/>
    <w:rsid w:val="009A3D66"/>
    <w:rsid w:val="009A425F"/>
    <w:rsid w:val="009A45CA"/>
    <w:rsid w:val="009A4D4F"/>
    <w:rsid w:val="009A66B5"/>
    <w:rsid w:val="009A6ABA"/>
    <w:rsid w:val="009A6DDC"/>
    <w:rsid w:val="009A6EA1"/>
    <w:rsid w:val="009A76AD"/>
    <w:rsid w:val="009B1CB7"/>
    <w:rsid w:val="009B255C"/>
    <w:rsid w:val="009B345B"/>
    <w:rsid w:val="009B39AB"/>
    <w:rsid w:val="009B5E27"/>
    <w:rsid w:val="009C0B38"/>
    <w:rsid w:val="009C1F9A"/>
    <w:rsid w:val="009C4278"/>
    <w:rsid w:val="009C4A9A"/>
    <w:rsid w:val="009C73EC"/>
    <w:rsid w:val="009C7EED"/>
    <w:rsid w:val="009D2038"/>
    <w:rsid w:val="009D33CD"/>
    <w:rsid w:val="009D4F77"/>
    <w:rsid w:val="009D6883"/>
    <w:rsid w:val="009D6C50"/>
    <w:rsid w:val="009D7DE4"/>
    <w:rsid w:val="009E10CB"/>
    <w:rsid w:val="009E3A4A"/>
    <w:rsid w:val="009E3F31"/>
    <w:rsid w:val="009E4369"/>
    <w:rsid w:val="009E4688"/>
    <w:rsid w:val="009E74C4"/>
    <w:rsid w:val="009E7C4D"/>
    <w:rsid w:val="009F0370"/>
    <w:rsid w:val="009F049C"/>
    <w:rsid w:val="009F20B3"/>
    <w:rsid w:val="009F2437"/>
    <w:rsid w:val="009F2D5C"/>
    <w:rsid w:val="009F54B9"/>
    <w:rsid w:val="009F5BEF"/>
    <w:rsid w:val="009F7E25"/>
    <w:rsid w:val="009F7E43"/>
    <w:rsid w:val="00A0018E"/>
    <w:rsid w:val="00A004EE"/>
    <w:rsid w:val="00A006D0"/>
    <w:rsid w:val="00A00FA6"/>
    <w:rsid w:val="00A04433"/>
    <w:rsid w:val="00A056B1"/>
    <w:rsid w:val="00A10B48"/>
    <w:rsid w:val="00A10F1C"/>
    <w:rsid w:val="00A12937"/>
    <w:rsid w:val="00A13FD6"/>
    <w:rsid w:val="00A147EC"/>
    <w:rsid w:val="00A1546D"/>
    <w:rsid w:val="00A16085"/>
    <w:rsid w:val="00A16830"/>
    <w:rsid w:val="00A176C0"/>
    <w:rsid w:val="00A220A5"/>
    <w:rsid w:val="00A22999"/>
    <w:rsid w:val="00A2446D"/>
    <w:rsid w:val="00A25087"/>
    <w:rsid w:val="00A265B5"/>
    <w:rsid w:val="00A279B1"/>
    <w:rsid w:val="00A300B0"/>
    <w:rsid w:val="00A34207"/>
    <w:rsid w:val="00A34287"/>
    <w:rsid w:val="00A35C89"/>
    <w:rsid w:val="00A3622F"/>
    <w:rsid w:val="00A415F6"/>
    <w:rsid w:val="00A4216E"/>
    <w:rsid w:val="00A428F6"/>
    <w:rsid w:val="00A42D46"/>
    <w:rsid w:val="00A43BB2"/>
    <w:rsid w:val="00A44C74"/>
    <w:rsid w:val="00A50C3B"/>
    <w:rsid w:val="00A53848"/>
    <w:rsid w:val="00A5421A"/>
    <w:rsid w:val="00A55B9C"/>
    <w:rsid w:val="00A56309"/>
    <w:rsid w:val="00A567BE"/>
    <w:rsid w:val="00A56A84"/>
    <w:rsid w:val="00A604A8"/>
    <w:rsid w:val="00A60809"/>
    <w:rsid w:val="00A617D9"/>
    <w:rsid w:val="00A66A2F"/>
    <w:rsid w:val="00A70BC3"/>
    <w:rsid w:val="00A73810"/>
    <w:rsid w:val="00A751FF"/>
    <w:rsid w:val="00A760FE"/>
    <w:rsid w:val="00A763B5"/>
    <w:rsid w:val="00A76C17"/>
    <w:rsid w:val="00A7761A"/>
    <w:rsid w:val="00A77A3E"/>
    <w:rsid w:val="00A77E57"/>
    <w:rsid w:val="00A81327"/>
    <w:rsid w:val="00A82766"/>
    <w:rsid w:val="00A827BD"/>
    <w:rsid w:val="00A83457"/>
    <w:rsid w:val="00A83C84"/>
    <w:rsid w:val="00A83DF6"/>
    <w:rsid w:val="00A86FB6"/>
    <w:rsid w:val="00A90144"/>
    <w:rsid w:val="00A911D1"/>
    <w:rsid w:val="00A914A6"/>
    <w:rsid w:val="00A95726"/>
    <w:rsid w:val="00A95AC4"/>
    <w:rsid w:val="00A9713F"/>
    <w:rsid w:val="00AA08BC"/>
    <w:rsid w:val="00AA0A40"/>
    <w:rsid w:val="00AA12BC"/>
    <w:rsid w:val="00AA2EBB"/>
    <w:rsid w:val="00AA36DD"/>
    <w:rsid w:val="00AA52B5"/>
    <w:rsid w:val="00AA5C67"/>
    <w:rsid w:val="00AA7012"/>
    <w:rsid w:val="00AA74AD"/>
    <w:rsid w:val="00AB0715"/>
    <w:rsid w:val="00AB0AE9"/>
    <w:rsid w:val="00AB1690"/>
    <w:rsid w:val="00AB2EB0"/>
    <w:rsid w:val="00AB405E"/>
    <w:rsid w:val="00AB40AE"/>
    <w:rsid w:val="00AB59D0"/>
    <w:rsid w:val="00AB6463"/>
    <w:rsid w:val="00AC0200"/>
    <w:rsid w:val="00AC1748"/>
    <w:rsid w:val="00AC2ABD"/>
    <w:rsid w:val="00AC2ADE"/>
    <w:rsid w:val="00AC4BC3"/>
    <w:rsid w:val="00AC6F68"/>
    <w:rsid w:val="00AC7AC8"/>
    <w:rsid w:val="00AD0354"/>
    <w:rsid w:val="00AD0865"/>
    <w:rsid w:val="00AD0872"/>
    <w:rsid w:val="00AD0B1D"/>
    <w:rsid w:val="00AD12D8"/>
    <w:rsid w:val="00AD39C8"/>
    <w:rsid w:val="00AD598F"/>
    <w:rsid w:val="00AD698A"/>
    <w:rsid w:val="00AD7F1F"/>
    <w:rsid w:val="00AE0B66"/>
    <w:rsid w:val="00AE178C"/>
    <w:rsid w:val="00AE17D3"/>
    <w:rsid w:val="00AE33A9"/>
    <w:rsid w:val="00AE55E9"/>
    <w:rsid w:val="00AE645C"/>
    <w:rsid w:val="00AE77C3"/>
    <w:rsid w:val="00AE7877"/>
    <w:rsid w:val="00AF1DC3"/>
    <w:rsid w:val="00AF2590"/>
    <w:rsid w:val="00AF2B1E"/>
    <w:rsid w:val="00AF3CAA"/>
    <w:rsid w:val="00AF3F14"/>
    <w:rsid w:val="00AF49E2"/>
    <w:rsid w:val="00AF53B5"/>
    <w:rsid w:val="00AF689F"/>
    <w:rsid w:val="00AF6F99"/>
    <w:rsid w:val="00AF74BE"/>
    <w:rsid w:val="00B01CB8"/>
    <w:rsid w:val="00B02064"/>
    <w:rsid w:val="00B03680"/>
    <w:rsid w:val="00B03FBB"/>
    <w:rsid w:val="00B04F58"/>
    <w:rsid w:val="00B05128"/>
    <w:rsid w:val="00B0557D"/>
    <w:rsid w:val="00B055B2"/>
    <w:rsid w:val="00B07701"/>
    <w:rsid w:val="00B1077F"/>
    <w:rsid w:val="00B10CAE"/>
    <w:rsid w:val="00B13248"/>
    <w:rsid w:val="00B1407F"/>
    <w:rsid w:val="00B145B8"/>
    <w:rsid w:val="00B21A41"/>
    <w:rsid w:val="00B2297D"/>
    <w:rsid w:val="00B2555E"/>
    <w:rsid w:val="00B25D9E"/>
    <w:rsid w:val="00B26352"/>
    <w:rsid w:val="00B269EA"/>
    <w:rsid w:val="00B271AE"/>
    <w:rsid w:val="00B32896"/>
    <w:rsid w:val="00B338D8"/>
    <w:rsid w:val="00B33AC9"/>
    <w:rsid w:val="00B34041"/>
    <w:rsid w:val="00B36F23"/>
    <w:rsid w:val="00B40C7E"/>
    <w:rsid w:val="00B40F66"/>
    <w:rsid w:val="00B421C4"/>
    <w:rsid w:val="00B423AE"/>
    <w:rsid w:val="00B44513"/>
    <w:rsid w:val="00B449A4"/>
    <w:rsid w:val="00B45BAA"/>
    <w:rsid w:val="00B47B35"/>
    <w:rsid w:val="00B47D0F"/>
    <w:rsid w:val="00B5103A"/>
    <w:rsid w:val="00B51493"/>
    <w:rsid w:val="00B546DB"/>
    <w:rsid w:val="00B5497E"/>
    <w:rsid w:val="00B5784A"/>
    <w:rsid w:val="00B6091C"/>
    <w:rsid w:val="00B6141B"/>
    <w:rsid w:val="00B629AC"/>
    <w:rsid w:val="00B632C5"/>
    <w:rsid w:val="00B63A1E"/>
    <w:rsid w:val="00B67E60"/>
    <w:rsid w:val="00B71AEB"/>
    <w:rsid w:val="00B71C74"/>
    <w:rsid w:val="00B726E2"/>
    <w:rsid w:val="00B73D80"/>
    <w:rsid w:val="00B73FDA"/>
    <w:rsid w:val="00B7474F"/>
    <w:rsid w:val="00B7534E"/>
    <w:rsid w:val="00B770B9"/>
    <w:rsid w:val="00B8071F"/>
    <w:rsid w:val="00B8249B"/>
    <w:rsid w:val="00B825AE"/>
    <w:rsid w:val="00B82DB6"/>
    <w:rsid w:val="00B833D0"/>
    <w:rsid w:val="00B83B84"/>
    <w:rsid w:val="00B83E7A"/>
    <w:rsid w:val="00B83F16"/>
    <w:rsid w:val="00B84DD0"/>
    <w:rsid w:val="00B859C7"/>
    <w:rsid w:val="00B85C5B"/>
    <w:rsid w:val="00B873B6"/>
    <w:rsid w:val="00B87B00"/>
    <w:rsid w:val="00B902A7"/>
    <w:rsid w:val="00B9070B"/>
    <w:rsid w:val="00B90B26"/>
    <w:rsid w:val="00B90DB9"/>
    <w:rsid w:val="00B91457"/>
    <w:rsid w:val="00B9147B"/>
    <w:rsid w:val="00B93C76"/>
    <w:rsid w:val="00B94135"/>
    <w:rsid w:val="00B95536"/>
    <w:rsid w:val="00B955F2"/>
    <w:rsid w:val="00B96A5C"/>
    <w:rsid w:val="00B97891"/>
    <w:rsid w:val="00BA0119"/>
    <w:rsid w:val="00BA0852"/>
    <w:rsid w:val="00BA12B2"/>
    <w:rsid w:val="00BA1D7D"/>
    <w:rsid w:val="00BA29B7"/>
    <w:rsid w:val="00BA2C1C"/>
    <w:rsid w:val="00BA4E94"/>
    <w:rsid w:val="00BA60FB"/>
    <w:rsid w:val="00BB0BFF"/>
    <w:rsid w:val="00BB1FDD"/>
    <w:rsid w:val="00BB3436"/>
    <w:rsid w:val="00BB7D52"/>
    <w:rsid w:val="00BB7FF8"/>
    <w:rsid w:val="00BC0324"/>
    <w:rsid w:val="00BC1134"/>
    <w:rsid w:val="00BC30BA"/>
    <w:rsid w:val="00BC55B1"/>
    <w:rsid w:val="00BC56F3"/>
    <w:rsid w:val="00BC6579"/>
    <w:rsid w:val="00BD0AD8"/>
    <w:rsid w:val="00BD4899"/>
    <w:rsid w:val="00BD48E0"/>
    <w:rsid w:val="00BD4BC0"/>
    <w:rsid w:val="00BD552E"/>
    <w:rsid w:val="00BD7133"/>
    <w:rsid w:val="00BE04A6"/>
    <w:rsid w:val="00BE189C"/>
    <w:rsid w:val="00BE2DBA"/>
    <w:rsid w:val="00BE50FA"/>
    <w:rsid w:val="00BE5847"/>
    <w:rsid w:val="00BE6393"/>
    <w:rsid w:val="00BF0BDB"/>
    <w:rsid w:val="00BF2BF0"/>
    <w:rsid w:val="00BF396D"/>
    <w:rsid w:val="00BF3A5A"/>
    <w:rsid w:val="00BF55F1"/>
    <w:rsid w:val="00BF687C"/>
    <w:rsid w:val="00C02208"/>
    <w:rsid w:val="00C04B8E"/>
    <w:rsid w:val="00C062C6"/>
    <w:rsid w:val="00C07A3A"/>
    <w:rsid w:val="00C1043E"/>
    <w:rsid w:val="00C11D36"/>
    <w:rsid w:val="00C12B1C"/>
    <w:rsid w:val="00C1351A"/>
    <w:rsid w:val="00C13EF9"/>
    <w:rsid w:val="00C1669E"/>
    <w:rsid w:val="00C16B19"/>
    <w:rsid w:val="00C16CDD"/>
    <w:rsid w:val="00C1703D"/>
    <w:rsid w:val="00C170B8"/>
    <w:rsid w:val="00C21237"/>
    <w:rsid w:val="00C2138D"/>
    <w:rsid w:val="00C21F45"/>
    <w:rsid w:val="00C24507"/>
    <w:rsid w:val="00C24FB1"/>
    <w:rsid w:val="00C2537D"/>
    <w:rsid w:val="00C256D4"/>
    <w:rsid w:val="00C2571B"/>
    <w:rsid w:val="00C25A62"/>
    <w:rsid w:val="00C27272"/>
    <w:rsid w:val="00C27C1C"/>
    <w:rsid w:val="00C27FDE"/>
    <w:rsid w:val="00C30399"/>
    <w:rsid w:val="00C3096B"/>
    <w:rsid w:val="00C32AD1"/>
    <w:rsid w:val="00C3314C"/>
    <w:rsid w:val="00C3493E"/>
    <w:rsid w:val="00C35241"/>
    <w:rsid w:val="00C37A85"/>
    <w:rsid w:val="00C404B8"/>
    <w:rsid w:val="00C42BD2"/>
    <w:rsid w:val="00C42D3E"/>
    <w:rsid w:val="00C446E2"/>
    <w:rsid w:val="00C44701"/>
    <w:rsid w:val="00C46607"/>
    <w:rsid w:val="00C47ED9"/>
    <w:rsid w:val="00C51A0E"/>
    <w:rsid w:val="00C54151"/>
    <w:rsid w:val="00C551A1"/>
    <w:rsid w:val="00C572A9"/>
    <w:rsid w:val="00C57473"/>
    <w:rsid w:val="00C60CFA"/>
    <w:rsid w:val="00C62D3A"/>
    <w:rsid w:val="00C630F3"/>
    <w:rsid w:val="00C640FE"/>
    <w:rsid w:val="00C64601"/>
    <w:rsid w:val="00C650D6"/>
    <w:rsid w:val="00C65242"/>
    <w:rsid w:val="00C65DAF"/>
    <w:rsid w:val="00C67E2B"/>
    <w:rsid w:val="00C67E56"/>
    <w:rsid w:val="00C705DE"/>
    <w:rsid w:val="00C70748"/>
    <w:rsid w:val="00C707F7"/>
    <w:rsid w:val="00C7202A"/>
    <w:rsid w:val="00C72447"/>
    <w:rsid w:val="00C72E1D"/>
    <w:rsid w:val="00C75CCA"/>
    <w:rsid w:val="00C75FA2"/>
    <w:rsid w:val="00C770C6"/>
    <w:rsid w:val="00C771B2"/>
    <w:rsid w:val="00C77572"/>
    <w:rsid w:val="00C77F39"/>
    <w:rsid w:val="00C80328"/>
    <w:rsid w:val="00C8139B"/>
    <w:rsid w:val="00C81DC4"/>
    <w:rsid w:val="00C8257F"/>
    <w:rsid w:val="00C82DF7"/>
    <w:rsid w:val="00C830E1"/>
    <w:rsid w:val="00C8334D"/>
    <w:rsid w:val="00C83BD4"/>
    <w:rsid w:val="00C83CC3"/>
    <w:rsid w:val="00C854BC"/>
    <w:rsid w:val="00C8569A"/>
    <w:rsid w:val="00C85744"/>
    <w:rsid w:val="00C859E8"/>
    <w:rsid w:val="00C8650B"/>
    <w:rsid w:val="00C8650D"/>
    <w:rsid w:val="00C86CFF"/>
    <w:rsid w:val="00C86F68"/>
    <w:rsid w:val="00C872F9"/>
    <w:rsid w:val="00C87B47"/>
    <w:rsid w:val="00C90271"/>
    <w:rsid w:val="00C9086F"/>
    <w:rsid w:val="00C92C5F"/>
    <w:rsid w:val="00C932C9"/>
    <w:rsid w:val="00C942CA"/>
    <w:rsid w:val="00C94EF7"/>
    <w:rsid w:val="00C94FFB"/>
    <w:rsid w:val="00C950C1"/>
    <w:rsid w:val="00C95B26"/>
    <w:rsid w:val="00C96ADE"/>
    <w:rsid w:val="00CA02FD"/>
    <w:rsid w:val="00CA06F8"/>
    <w:rsid w:val="00CA1191"/>
    <w:rsid w:val="00CA3711"/>
    <w:rsid w:val="00CA39E9"/>
    <w:rsid w:val="00CA3FA2"/>
    <w:rsid w:val="00CB0155"/>
    <w:rsid w:val="00CB2598"/>
    <w:rsid w:val="00CB2B33"/>
    <w:rsid w:val="00CB4250"/>
    <w:rsid w:val="00CB6130"/>
    <w:rsid w:val="00CC2955"/>
    <w:rsid w:val="00CC4280"/>
    <w:rsid w:val="00CC583B"/>
    <w:rsid w:val="00CC5B2F"/>
    <w:rsid w:val="00CC6D62"/>
    <w:rsid w:val="00CC6E63"/>
    <w:rsid w:val="00CC7D95"/>
    <w:rsid w:val="00CD067C"/>
    <w:rsid w:val="00CD27C0"/>
    <w:rsid w:val="00CD34A0"/>
    <w:rsid w:val="00CD5D2B"/>
    <w:rsid w:val="00CD7D5F"/>
    <w:rsid w:val="00CE01F9"/>
    <w:rsid w:val="00CE65C3"/>
    <w:rsid w:val="00CE662C"/>
    <w:rsid w:val="00CE7738"/>
    <w:rsid w:val="00CE7819"/>
    <w:rsid w:val="00CF10F3"/>
    <w:rsid w:val="00CF1C82"/>
    <w:rsid w:val="00CF1CDB"/>
    <w:rsid w:val="00CF2436"/>
    <w:rsid w:val="00CF3601"/>
    <w:rsid w:val="00CF6B0F"/>
    <w:rsid w:val="00CF6DC0"/>
    <w:rsid w:val="00CF711D"/>
    <w:rsid w:val="00D00670"/>
    <w:rsid w:val="00D00D43"/>
    <w:rsid w:val="00D01D8E"/>
    <w:rsid w:val="00D021D0"/>
    <w:rsid w:val="00D02BF4"/>
    <w:rsid w:val="00D038D0"/>
    <w:rsid w:val="00D06A13"/>
    <w:rsid w:val="00D10C55"/>
    <w:rsid w:val="00D10FD6"/>
    <w:rsid w:val="00D12F8F"/>
    <w:rsid w:val="00D14747"/>
    <w:rsid w:val="00D1592B"/>
    <w:rsid w:val="00D17290"/>
    <w:rsid w:val="00D1784A"/>
    <w:rsid w:val="00D206C8"/>
    <w:rsid w:val="00D20FA0"/>
    <w:rsid w:val="00D23B2A"/>
    <w:rsid w:val="00D25394"/>
    <w:rsid w:val="00D26503"/>
    <w:rsid w:val="00D274A1"/>
    <w:rsid w:val="00D276B0"/>
    <w:rsid w:val="00D30B95"/>
    <w:rsid w:val="00D33BEA"/>
    <w:rsid w:val="00D34719"/>
    <w:rsid w:val="00D36716"/>
    <w:rsid w:val="00D41577"/>
    <w:rsid w:val="00D41679"/>
    <w:rsid w:val="00D42BF6"/>
    <w:rsid w:val="00D450D3"/>
    <w:rsid w:val="00D452FD"/>
    <w:rsid w:val="00D45CD8"/>
    <w:rsid w:val="00D5107D"/>
    <w:rsid w:val="00D513D0"/>
    <w:rsid w:val="00D515CB"/>
    <w:rsid w:val="00D5181B"/>
    <w:rsid w:val="00D525AD"/>
    <w:rsid w:val="00D53370"/>
    <w:rsid w:val="00D54C99"/>
    <w:rsid w:val="00D54D20"/>
    <w:rsid w:val="00D56278"/>
    <w:rsid w:val="00D56389"/>
    <w:rsid w:val="00D5638A"/>
    <w:rsid w:val="00D569BF"/>
    <w:rsid w:val="00D60FC5"/>
    <w:rsid w:val="00D6105A"/>
    <w:rsid w:val="00D61C24"/>
    <w:rsid w:val="00D63D1F"/>
    <w:rsid w:val="00D64268"/>
    <w:rsid w:val="00D6501E"/>
    <w:rsid w:val="00D65801"/>
    <w:rsid w:val="00D66896"/>
    <w:rsid w:val="00D67624"/>
    <w:rsid w:val="00D67E13"/>
    <w:rsid w:val="00D70F26"/>
    <w:rsid w:val="00D7200D"/>
    <w:rsid w:val="00D72E82"/>
    <w:rsid w:val="00D7427D"/>
    <w:rsid w:val="00D74661"/>
    <w:rsid w:val="00D765E2"/>
    <w:rsid w:val="00D76FC4"/>
    <w:rsid w:val="00D773EE"/>
    <w:rsid w:val="00D77916"/>
    <w:rsid w:val="00D77CCC"/>
    <w:rsid w:val="00D81818"/>
    <w:rsid w:val="00D81F65"/>
    <w:rsid w:val="00D855A1"/>
    <w:rsid w:val="00D86981"/>
    <w:rsid w:val="00D91C14"/>
    <w:rsid w:val="00D94668"/>
    <w:rsid w:val="00D975E7"/>
    <w:rsid w:val="00D978C7"/>
    <w:rsid w:val="00D97DDA"/>
    <w:rsid w:val="00DA0AE0"/>
    <w:rsid w:val="00DA0F15"/>
    <w:rsid w:val="00DA17CF"/>
    <w:rsid w:val="00DA21B4"/>
    <w:rsid w:val="00DA2CD5"/>
    <w:rsid w:val="00DA41B1"/>
    <w:rsid w:val="00DA42F1"/>
    <w:rsid w:val="00DA4A28"/>
    <w:rsid w:val="00DA558C"/>
    <w:rsid w:val="00DA55C9"/>
    <w:rsid w:val="00DA5D24"/>
    <w:rsid w:val="00DA62C8"/>
    <w:rsid w:val="00DA6C6B"/>
    <w:rsid w:val="00DB1260"/>
    <w:rsid w:val="00DB1AE1"/>
    <w:rsid w:val="00DB1BA0"/>
    <w:rsid w:val="00DB1DC3"/>
    <w:rsid w:val="00DB21F1"/>
    <w:rsid w:val="00DB2AE3"/>
    <w:rsid w:val="00DB37C8"/>
    <w:rsid w:val="00DB436C"/>
    <w:rsid w:val="00DB46C4"/>
    <w:rsid w:val="00DB4A8C"/>
    <w:rsid w:val="00DB4D8C"/>
    <w:rsid w:val="00DB5707"/>
    <w:rsid w:val="00DB5A9E"/>
    <w:rsid w:val="00DB5D13"/>
    <w:rsid w:val="00DB63EB"/>
    <w:rsid w:val="00DB6BE9"/>
    <w:rsid w:val="00DB6C6F"/>
    <w:rsid w:val="00DB6FE5"/>
    <w:rsid w:val="00DB784B"/>
    <w:rsid w:val="00DC392A"/>
    <w:rsid w:val="00DC3EE7"/>
    <w:rsid w:val="00DC4427"/>
    <w:rsid w:val="00DC45AD"/>
    <w:rsid w:val="00DC50CA"/>
    <w:rsid w:val="00DC5AC7"/>
    <w:rsid w:val="00DD14AD"/>
    <w:rsid w:val="00DD2BD2"/>
    <w:rsid w:val="00DD39B8"/>
    <w:rsid w:val="00DD4EE2"/>
    <w:rsid w:val="00DD5C41"/>
    <w:rsid w:val="00DE0BE1"/>
    <w:rsid w:val="00DE15DE"/>
    <w:rsid w:val="00DE30D4"/>
    <w:rsid w:val="00DE37D1"/>
    <w:rsid w:val="00DE3829"/>
    <w:rsid w:val="00DE517D"/>
    <w:rsid w:val="00DE51C3"/>
    <w:rsid w:val="00DE5229"/>
    <w:rsid w:val="00DE52F1"/>
    <w:rsid w:val="00DE7072"/>
    <w:rsid w:val="00DE7BC3"/>
    <w:rsid w:val="00DE7E4F"/>
    <w:rsid w:val="00DF2925"/>
    <w:rsid w:val="00DF3A6C"/>
    <w:rsid w:val="00DF4F5D"/>
    <w:rsid w:val="00DF5193"/>
    <w:rsid w:val="00DF6170"/>
    <w:rsid w:val="00DF7411"/>
    <w:rsid w:val="00E01B63"/>
    <w:rsid w:val="00E01F66"/>
    <w:rsid w:val="00E033F6"/>
    <w:rsid w:val="00E0347F"/>
    <w:rsid w:val="00E03565"/>
    <w:rsid w:val="00E06D2B"/>
    <w:rsid w:val="00E079B9"/>
    <w:rsid w:val="00E07CF0"/>
    <w:rsid w:val="00E1077F"/>
    <w:rsid w:val="00E11059"/>
    <w:rsid w:val="00E12ACF"/>
    <w:rsid w:val="00E162AE"/>
    <w:rsid w:val="00E1691C"/>
    <w:rsid w:val="00E1716D"/>
    <w:rsid w:val="00E17E26"/>
    <w:rsid w:val="00E20F24"/>
    <w:rsid w:val="00E22290"/>
    <w:rsid w:val="00E23CE3"/>
    <w:rsid w:val="00E24865"/>
    <w:rsid w:val="00E251CF"/>
    <w:rsid w:val="00E25781"/>
    <w:rsid w:val="00E26562"/>
    <w:rsid w:val="00E27927"/>
    <w:rsid w:val="00E316B5"/>
    <w:rsid w:val="00E32785"/>
    <w:rsid w:val="00E327D9"/>
    <w:rsid w:val="00E352B6"/>
    <w:rsid w:val="00E35B0D"/>
    <w:rsid w:val="00E365F7"/>
    <w:rsid w:val="00E405DE"/>
    <w:rsid w:val="00E40BEB"/>
    <w:rsid w:val="00E425F6"/>
    <w:rsid w:val="00E42E2E"/>
    <w:rsid w:val="00E4507D"/>
    <w:rsid w:val="00E460DE"/>
    <w:rsid w:val="00E47248"/>
    <w:rsid w:val="00E478C3"/>
    <w:rsid w:val="00E51B1C"/>
    <w:rsid w:val="00E51C06"/>
    <w:rsid w:val="00E521E0"/>
    <w:rsid w:val="00E543B0"/>
    <w:rsid w:val="00E563D4"/>
    <w:rsid w:val="00E5675E"/>
    <w:rsid w:val="00E60459"/>
    <w:rsid w:val="00E62FF7"/>
    <w:rsid w:val="00E63130"/>
    <w:rsid w:val="00E6517A"/>
    <w:rsid w:val="00E65686"/>
    <w:rsid w:val="00E659BA"/>
    <w:rsid w:val="00E65A54"/>
    <w:rsid w:val="00E6652A"/>
    <w:rsid w:val="00E66BDA"/>
    <w:rsid w:val="00E67BBC"/>
    <w:rsid w:val="00E71701"/>
    <w:rsid w:val="00E72880"/>
    <w:rsid w:val="00E74817"/>
    <w:rsid w:val="00E75275"/>
    <w:rsid w:val="00E75970"/>
    <w:rsid w:val="00E75DC5"/>
    <w:rsid w:val="00E776A0"/>
    <w:rsid w:val="00E80639"/>
    <w:rsid w:val="00E815DC"/>
    <w:rsid w:val="00E81707"/>
    <w:rsid w:val="00E83503"/>
    <w:rsid w:val="00E8422F"/>
    <w:rsid w:val="00E84DE5"/>
    <w:rsid w:val="00E856E9"/>
    <w:rsid w:val="00E86452"/>
    <w:rsid w:val="00E92DE0"/>
    <w:rsid w:val="00E9300B"/>
    <w:rsid w:val="00E93121"/>
    <w:rsid w:val="00E93424"/>
    <w:rsid w:val="00E93483"/>
    <w:rsid w:val="00E93E57"/>
    <w:rsid w:val="00E944A1"/>
    <w:rsid w:val="00E95A60"/>
    <w:rsid w:val="00E968D9"/>
    <w:rsid w:val="00E96A37"/>
    <w:rsid w:val="00E96C79"/>
    <w:rsid w:val="00E97274"/>
    <w:rsid w:val="00E97A0D"/>
    <w:rsid w:val="00E97B05"/>
    <w:rsid w:val="00EA09AB"/>
    <w:rsid w:val="00EA17E4"/>
    <w:rsid w:val="00EA1A97"/>
    <w:rsid w:val="00EA3064"/>
    <w:rsid w:val="00EA47DC"/>
    <w:rsid w:val="00EA4E7D"/>
    <w:rsid w:val="00EA5AA8"/>
    <w:rsid w:val="00EA5EF7"/>
    <w:rsid w:val="00EA756C"/>
    <w:rsid w:val="00EB2440"/>
    <w:rsid w:val="00EB4566"/>
    <w:rsid w:val="00EB66F7"/>
    <w:rsid w:val="00EB7200"/>
    <w:rsid w:val="00EB7648"/>
    <w:rsid w:val="00EC05E0"/>
    <w:rsid w:val="00EC079D"/>
    <w:rsid w:val="00EC084D"/>
    <w:rsid w:val="00EC3F13"/>
    <w:rsid w:val="00EC421A"/>
    <w:rsid w:val="00EC4A51"/>
    <w:rsid w:val="00EC6BE2"/>
    <w:rsid w:val="00ED1AB0"/>
    <w:rsid w:val="00ED21EB"/>
    <w:rsid w:val="00ED4E26"/>
    <w:rsid w:val="00ED60B2"/>
    <w:rsid w:val="00ED6AFF"/>
    <w:rsid w:val="00EE08F6"/>
    <w:rsid w:val="00EE0A41"/>
    <w:rsid w:val="00EE0ECD"/>
    <w:rsid w:val="00EE0F3C"/>
    <w:rsid w:val="00EE0F97"/>
    <w:rsid w:val="00EE2460"/>
    <w:rsid w:val="00EE2F67"/>
    <w:rsid w:val="00EE46DB"/>
    <w:rsid w:val="00EE687A"/>
    <w:rsid w:val="00EE6DC0"/>
    <w:rsid w:val="00EE70D1"/>
    <w:rsid w:val="00EE7E85"/>
    <w:rsid w:val="00EE7F18"/>
    <w:rsid w:val="00EE7FA6"/>
    <w:rsid w:val="00EF1579"/>
    <w:rsid w:val="00EF2E57"/>
    <w:rsid w:val="00F015D5"/>
    <w:rsid w:val="00F01680"/>
    <w:rsid w:val="00F02820"/>
    <w:rsid w:val="00F0344E"/>
    <w:rsid w:val="00F06233"/>
    <w:rsid w:val="00F07D3B"/>
    <w:rsid w:val="00F07D91"/>
    <w:rsid w:val="00F10D31"/>
    <w:rsid w:val="00F15013"/>
    <w:rsid w:val="00F15510"/>
    <w:rsid w:val="00F16FD1"/>
    <w:rsid w:val="00F1795F"/>
    <w:rsid w:val="00F22B09"/>
    <w:rsid w:val="00F231E2"/>
    <w:rsid w:val="00F235E0"/>
    <w:rsid w:val="00F24985"/>
    <w:rsid w:val="00F25338"/>
    <w:rsid w:val="00F322CB"/>
    <w:rsid w:val="00F34175"/>
    <w:rsid w:val="00F36129"/>
    <w:rsid w:val="00F362CA"/>
    <w:rsid w:val="00F41001"/>
    <w:rsid w:val="00F41FF2"/>
    <w:rsid w:val="00F42841"/>
    <w:rsid w:val="00F43314"/>
    <w:rsid w:val="00F43AD8"/>
    <w:rsid w:val="00F473E3"/>
    <w:rsid w:val="00F5033C"/>
    <w:rsid w:val="00F5062B"/>
    <w:rsid w:val="00F50AA2"/>
    <w:rsid w:val="00F52335"/>
    <w:rsid w:val="00F53E3E"/>
    <w:rsid w:val="00F5428B"/>
    <w:rsid w:val="00F55BFE"/>
    <w:rsid w:val="00F55D71"/>
    <w:rsid w:val="00F56898"/>
    <w:rsid w:val="00F56F50"/>
    <w:rsid w:val="00F64E8A"/>
    <w:rsid w:val="00F65180"/>
    <w:rsid w:val="00F65A36"/>
    <w:rsid w:val="00F66B15"/>
    <w:rsid w:val="00F71472"/>
    <w:rsid w:val="00F7234A"/>
    <w:rsid w:val="00F73713"/>
    <w:rsid w:val="00F76556"/>
    <w:rsid w:val="00F80C65"/>
    <w:rsid w:val="00F813BA"/>
    <w:rsid w:val="00F819AB"/>
    <w:rsid w:val="00F81E98"/>
    <w:rsid w:val="00F82505"/>
    <w:rsid w:val="00F82ACF"/>
    <w:rsid w:val="00F838EA"/>
    <w:rsid w:val="00F84F9B"/>
    <w:rsid w:val="00F851FB"/>
    <w:rsid w:val="00F85FB5"/>
    <w:rsid w:val="00F872FD"/>
    <w:rsid w:val="00F877A9"/>
    <w:rsid w:val="00F9218B"/>
    <w:rsid w:val="00F93D43"/>
    <w:rsid w:val="00F94233"/>
    <w:rsid w:val="00F9590B"/>
    <w:rsid w:val="00F96261"/>
    <w:rsid w:val="00F9697A"/>
    <w:rsid w:val="00F97517"/>
    <w:rsid w:val="00F979C3"/>
    <w:rsid w:val="00FA08B4"/>
    <w:rsid w:val="00FA3FE0"/>
    <w:rsid w:val="00FA53BC"/>
    <w:rsid w:val="00FA6093"/>
    <w:rsid w:val="00FA60F9"/>
    <w:rsid w:val="00FA6E0A"/>
    <w:rsid w:val="00FA6FA0"/>
    <w:rsid w:val="00FA6FA3"/>
    <w:rsid w:val="00FB0E52"/>
    <w:rsid w:val="00FB182A"/>
    <w:rsid w:val="00FB1DFF"/>
    <w:rsid w:val="00FB3A06"/>
    <w:rsid w:val="00FB4CC0"/>
    <w:rsid w:val="00FB639D"/>
    <w:rsid w:val="00FB7AA1"/>
    <w:rsid w:val="00FC3771"/>
    <w:rsid w:val="00FC5085"/>
    <w:rsid w:val="00FC5E86"/>
    <w:rsid w:val="00FC650C"/>
    <w:rsid w:val="00FD0543"/>
    <w:rsid w:val="00FD10AB"/>
    <w:rsid w:val="00FD1445"/>
    <w:rsid w:val="00FD619C"/>
    <w:rsid w:val="00FE1AD3"/>
    <w:rsid w:val="00FE2278"/>
    <w:rsid w:val="00FE277B"/>
    <w:rsid w:val="00FE2C81"/>
    <w:rsid w:val="00FE6803"/>
    <w:rsid w:val="00FE7A13"/>
    <w:rsid w:val="00FF1AA9"/>
    <w:rsid w:val="00FF1DFA"/>
    <w:rsid w:val="00FF2448"/>
    <w:rsid w:val="00FF3837"/>
    <w:rsid w:val="00FF6199"/>
    <w:rsid w:val="00FF61EE"/>
    <w:rsid w:val="00FF66DD"/>
    <w:rsid w:val="014E2347"/>
    <w:rsid w:val="01815BD0"/>
    <w:rsid w:val="02D158F1"/>
    <w:rsid w:val="032D9F3C"/>
    <w:rsid w:val="03AF8191"/>
    <w:rsid w:val="03F8FA31"/>
    <w:rsid w:val="04277F43"/>
    <w:rsid w:val="04477ABD"/>
    <w:rsid w:val="045039F5"/>
    <w:rsid w:val="05036FCD"/>
    <w:rsid w:val="0564152E"/>
    <w:rsid w:val="058DEE96"/>
    <w:rsid w:val="0683EE64"/>
    <w:rsid w:val="06903645"/>
    <w:rsid w:val="06B18B63"/>
    <w:rsid w:val="0894AE94"/>
    <w:rsid w:val="097A9427"/>
    <w:rsid w:val="09E42FFF"/>
    <w:rsid w:val="0BC753D2"/>
    <w:rsid w:val="0C3C7976"/>
    <w:rsid w:val="0D2E732C"/>
    <w:rsid w:val="0D310661"/>
    <w:rsid w:val="0D3B522E"/>
    <w:rsid w:val="0D4919CE"/>
    <w:rsid w:val="0E1E3F2A"/>
    <w:rsid w:val="0E1F2B17"/>
    <w:rsid w:val="0EE9CB2E"/>
    <w:rsid w:val="0F105E6D"/>
    <w:rsid w:val="0F6B0638"/>
    <w:rsid w:val="10839EE6"/>
    <w:rsid w:val="108BCE7E"/>
    <w:rsid w:val="11018440"/>
    <w:rsid w:val="11487C8F"/>
    <w:rsid w:val="114BF37B"/>
    <w:rsid w:val="115E6349"/>
    <w:rsid w:val="11AE77C3"/>
    <w:rsid w:val="12087B45"/>
    <w:rsid w:val="1285FFAA"/>
    <w:rsid w:val="13BC73CE"/>
    <w:rsid w:val="13E094F6"/>
    <w:rsid w:val="14273E18"/>
    <w:rsid w:val="14D722D7"/>
    <w:rsid w:val="1580FFEC"/>
    <w:rsid w:val="15F3C73A"/>
    <w:rsid w:val="167713E7"/>
    <w:rsid w:val="16D846AB"/>
    <w:rsid w:val="1807BB5C"/>
    <w:rsid w:val="182B3358"/>
    <w:rsid w:val="18EC8B14"/>
    <w:rsid w:val="18FEA2CC"/>
    <w:rsid w:val="1931F27E"/>
    <w:rsid w:val="1AFCBCE5"/>
    <w:rsid w:val="1BBF47E5"/>
    <w:rsid w:val="1BF53057"/>
    <w:rsid w:val="1C7833E6"/>
    <w:rsid w:val="1CE61BC0"/>
    <w:rsid w:val="1DD963A5"/>
    <w:rsid w:val="1E2BD37F"/>
    <w:rsid w:val="1E37123C"/>
    <w:rsid w:val="1EF62799"/>
    <w:rsid w:val="1F627EAF"/>
    <w:rsid w:val="216D2638"/>
    <w:rsid w:val="24106FBC"/>
    <w:rsid w:val="245DD7BF"/>
    <w:rsid w:val="25517A3A"/>
    <w:rsid w:val="256AFF92"/>
    <w:rsid w:val="26D6C9D8"/>
    <w:rsid w:val="276448E0"/>
    <w:rsid w:val="2793080C"/>
    <w:rsid w:val="27E83599"/>
    <w:rsid w:val="2A1CF005"/>
    <w:rsid w:val="2A2BB2F8"/>
    <w:rsid w:val="2A9F3317"/>
    <w:rsid w:val="2B84C7DF"/>
    <w:rsid w:val="2C5CED02"/>
    <w:rsid w:val="2C755583"/>
    <w:rsid w:val="2CA9891D"/>
    <w:rsid w:val="2DAB7A1C"/>
    <w:rsid w:val="2E7CB35A"/>
    <w:rsid w:val="2EDCBD93"/>
    <w:rsid w:val="2F3EB121"/>
    <w:rsid w:val="2F65D6F3"/>
    <w:rsid w:val="3207AEE4"/>
    <w:rsid w:val="32A02C69"/>
    <w:rsid w:val="32FF8A23"/>
    <w:rsid w:val="357D1B8B"/>
    <w:rsid w:val="35AFF9F7"/>
    <w:rsid w:val="368AB656"/>
    <w:rsid w:val="36D0E37B"/>
    <w:rsid w:val="36F5779C"/>
    <w:rsid w:val="39030EA3"/>
    <w:rsid w:val="3912924C"/>
    <w:rsid w:val="396CA039"/>
    <w:rsid w:val="3AADE1FC"/>
    <w:rsid w:val="3B78A5C9"/>
    <w:rsid w:val="3B7F2D5E"/>
    <w:rsid w:val="3BA37A60"/>
    <w:rsid w:val="3C5924D3"/>
    <w:rsid w:val="3D11C5A0"/>
    <w:rsid w:val="3DC9766B"/>
    <w:rsid w:val="3EDB1479"/>
    <w:rsid w:val="3F018C55"/>
    <w:rsid w:val="3F597AA3"/>
    <w:rsid w:val="3FBBC437"/>
    <w:rsid w:val="3FDC0C0C"/>
    <w:rsid w:val="3FF3CF2F"/>
    <w:rsid w:val="401A2E20"/>
    <w:rsid w:val="4024D1D0"/>
    <w:rsid w:val="405F421A"/>
    <w:rsid w:val="4254DC70"/>
    <w:rsid w:val="436DE4C4"/>
    <w:rsid w:val="4379B393"/>
    <w:rsid w:val="43A96E4C"/>
    <w:rsid w:val="44090B6D"/>
    <w:rsid w:val="442F85D4"/>
    <w:rsid w:val="44596BF0"/>
    <w:rsid w:val="44A17AEE"/>
    <w:rsid w:val="44BD7094"/>
    <w:rsid w:val="45448345"/>
    <w:rsid w:val="4557F5AC"/>
    <w:rsid w:val="45D0FEB0"/>
    <w:rsid w:val="482D28EF"/>
    <w:rsid w:val="489DABAC"/>
    <w:rsid w:val="494384C8"/>
    <w:rsid w:val="4952CC9F"/>
    <w:rsid w:val="4955CF94"/>
    <w:rsid w:val="4A91E6DE"/>
    <w:rsid w:val="4ACAE765"/>
    <w:rsid w:val="4B48DB76"/>
    <w:rsid w:val="4C23299F"/>
    <w:rsid w:val="4C52754A"/>
    <w:rsid w:val="4CE53F94"/>
    <w:rsid w:val="4D7151F3"/>
    <w:rsid w:val="4E1CFFBF"/>
    <w:rsid w:val="4E61123D"/>
    <w:rsid w:val="4EE02408"/>
    <w:rsid w:val="4F12458A"/>
    <w:rsid w:val="511AC59F"/>
    <w:rsid w:val="516FA2FC"/>
    <w:rsid w:val="51E1B784"/>
    <w:rsid w:val="51F83CE7"/>
    <w:rsid w:val="545755CF"/>
    <w:rsid w:val="54D2BADA"/>
    <w:rsid w:val="556C9E3D"/>
    <w:rsid w:val="578DAA3D"/>
    <w:rsid w:val="57F1A98A"/>
    <w:rsid w:val="580E3A04"/>
    <w:rsid w:val="583E938B"/>
    <w:rsid w:val="5889C067"/>
    <w:rsid w:val="58BE062D"/>
    <w:rsid w:val="59493894"/>
    <w:rsid w:val="59EA01AB"/>
    <w:rsid w:val="5AE115C6"/>
    <w:rsid w:val="5C1DAAD8"/>
    <w:rsid w:val="5CFBDDC3"/>
    <w:rsid w:val="5D43A480"/>
    <w:rsid w:val="5E8FD8F6"/>
    <w:rsid w:val="5FDE856E"/>
    <w:rsid w:val="601E7A25"/>
    <w:rsid w:val="60D69295"/>
    <w:rsid w:val="61D578E3"/>
    <w:rsid w:val="6204DA2E"/>
    <w:rsid w:val="621F3AB7"/>
    <w:rsid w:val="62306F82"/>
    <w:rsid w:val="6255EDF8"/>
    <w:rsid w:val="648F4DC6"/>
    <w:rsid w:val="6498CED4"/>
    <w:rsid w:val="652FE888"/>
    <w:rsid w:val="662A0C66"/>
    <w:rsid w:val="6639C143"/>
    <w:rsid w:val="6667FBE2"/>
    <w:rsid w:val="66E08234"/>
    <w:rsid w:val="670F43AB"/>
    <w:rsid w:val="694882CF"/>
    <w:rsid w:val="6A5A87A3"/>
    <w:rsid w:val="6AB1A70D"/>
    <w:rsid w:val="6B7899C4"/>
    <w:rsid w:val="6C84F3A7"/>
    <w:rsid w:val="6CE4413D"/>
    <w:rsid w:val="6D1F98E8"/>
    <w:rsid w:val="6DF3C318"/>
    <w:rsid w:val="6EC0D2DF"/>
    <w:rsid w:val="6EE06FED"/>
    <w:rsid w:val="703BD5B4"/>
    <w:rsid w:val="71B1A4FE"/>
    <w:rsid w:val="71B20F0A"/>
    <w:rsid w:val="71F79CE6"/>
    <w:rsid w:val="72192DEC"/>
    <w:rsid w:val="72887727"/>
    <w:rsid w:val="729A9B56"/>
    <w:rsid w:val="74769015"/>
    <w:rsid w:val="749026EB"/>
    <w:rsid w:val="74A2BE7F"/>
    <w:rsid w:val="74FE5C7F"/>
    <w:rsid w:val="75ACFCC9"/>
    <w:rsid w:val="761E695B"/>
    <w:rsid w:val="767A501D"/>
    <w:rsid w:val="787C1EAA"/>
    <w:rsid w:val="78C22BC3"/>
    <w:rsid w:val="793AB8D7"/>
    <w:rsid w:val="7A068C42"/>
    <w:rsid w:val="7A8B0DE5"/>
    <w:rsid w:val="7AA0DC04"/>
    <w:rsid w:val="7B7A66AA"/>
    <w:rsid w:val="7C068172"/>
    <w:rsid w:val="7C2AA536"/>
    <w:rsid w:val="7C362017"/>
    <w:rsid w:val="7C45C35B"/>
    <w:rsid w:val="7D3ECCC3"/>
    <w:rsid w:val="7E38EDA7"/>
    <w:rsid w:val="7F6A7B21"/>
    <w:rsid w:val="7FCFD44A"/>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74446E7"/>
  <w15:chartTrackingRefBased/>
  <w15:docId w15:val="{87CED83D-226A-461E-AD3E-B3A280C26EB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kern w:val="2"/>
        <w:sz w:val="24"/>
        <w:szCs w:val="24"/>
        <w:lang w:val="en-GB" w:eastAsia="en-US" w:bidi="ar-SA"/>
        <w14:ligatures w14:val="standardContextual"/>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qFormat="1"/>
    <w:lsdException w:name="heading 4" w:semiHidden="1" w:uiPriority="9" w:qFormat="1"/>
    <w:lsdException w:name="heading 5" w:semiHidden="1" w:uiPriority="9" w:qFormat="1"/>
    <w:lsdException w:name="heading 6" w:uiPriority="9" w:qFormat="1"/>
    <w:lsdException w:name="heading 7" w:uiPriority="4" w:qFormat="1"/>
    <w:lsdException w:name="heading 8" w:semiHidden="1" w:uiPriority="9" w:qFormat="1"/>
    <w:lsdException w:name="heading 9" w:semiHidden="1" w:uiPriority="12"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qFormat="1"/>
    <w:lsdException w:name="annotation text" w:semiHidden="1"/>
    <w:lsdException w:name="header" w:semiHidden="1" w:unhideWhenUsed="1"/>
    <w:lsdException w:name="footer" w:semiHidden="1" w:unhideWhenUsed="1"/>
    <w:lsdException w:name="index heading" w:semiHidden="1"/>
    <w:lsdException w:name="caption" w:semiHidden="1" w:uiPriority="3" w:qFormat="1"/>
    <w:lsdException w:name="table of figures" w:semiHidden="1"/>
    <w:lsdException w:name="envelope address" w:semiHidden="1"/>
    <w:lsdException w:name="envelope return" w:semiHidden="1"/>
    <w:lsdException w:name="footnote reference" w:semiHidden="1" w:qFormat="1"/>
    <w:lsdException w:name="annotation reference" w:semiHidden="1"/>
    <w:lsdException w:name="line number" w:semiHidden="1"/>
    <w:lsdException w:name="page number" w:semiHidden="1" w:unhideWhenUsed="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0" w:qFormat="1"/>
    <w:lsdException w:name="List Number" w:semiHidden="1" w:uiPriority="0" w:qFormat="1"/>
    <w:lsdException w:name="List 2" w:semiHidden="1"/>
    <w:lsdException w:name="List 3" w:semiHidden="1"/>
    <w:lsdException w:name="List 4" w:semiHidden="1"/>
    <w:lsdException w:name="List 5" w:semiHidden="1"/>
    <w:lsdException w:name="List Bullet 2" w:semiHidden="1" w:uiPriority="0" w:qFormat="1"/>
    <w:lsdException w:name="List Bullet 3" w:semiHidden="1" w:uiPriority="0" w:qFormat="1"/>
    <w:lsdException w:name="List Bullet 4" w:semiHidden="1" w:uiPriority="0"/>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unhideWhenUsed="1"/>
    <w:lsdException w:name="Body Text" w:qFormat="1"/>
    <w:lsdException w:name="Body Text Indent" w:semiHidden="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unhideWhenUsed="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uiPriority="0" w:qFormat="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unhideWhenUsed="1"/>
    <w:lsdException w:name="HTML Bottom of Form" w:semiHidden="1" w:unhideWhenUsed="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qFormat="1"/>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semiHidden/>
    <w:qFormat/>
    <w:rsid w:val="0074487D"/>
    <w:pPr>
      <w:spacing w:after="130" w:line="300" w:lineRule="auto"/>
    </w:pPr>
    <w:rPr>
      <w:sz w:val="20"/>
      <w:lang w:val="en-US"/>
    </w:rPr>
  </w:style>
  <w:style w:type="paragraph" w:styleId="Heading1">
    <w:name w:val="heading 1"/>
    <w:aliases w:val="H1,Heading 1 AGT ESIA,Şekil Dizini,Über 1,h1,Chapter Head,Part,OG Heading 1,L1,RSKH1,RSKHeading 1,Level 1,Report1,Heading 1 URS,Oscar Faber 1,Chapter head,CH,. (1.0),Do Not Use,Heading 1 - chapter,H11,H12,1 ghost,g,Outline1,ghost,§1.,(Section)"/>
    <w:basedOn w:val="BodyText"/>
    <w:next w:val="BodyText"/>
    <w:link w:val="Heading1Char"/>
    <w:uiPriority w:val="9"/>
    <w:qFormat/>
    <w:rsid w:val="00AA08BC"/>
    <w:pPr>
      <w:keepNext/>
      <w:numPr>
        <w:numId w:val="14"/>
      </w:numPr>
      <w:spacing w:before="240" w:line="240" w:lineRule="auto"/>
      <w:outlineLvl w:val="0"/>
    </w:pPr>
    <w:rPr>
      <w:rFonts w:asciiTheme="majorHAnsi" w:hAnsiTheme="majorHAnsi" w:cs="Times New Roman (Body CS)"/>
      <w:caps/>
      <w:color w:val="018219" w:themeColor="accent1"/>
      <w:spacing w:val="8"/>
      <w:sz w:val="28"/>
    </w:rPr>
  </w:style>
  <w:style w:type="paragraph" w:styleId="Heading2">
    <w:name w:val="heading 2"/>
    <w:aliases w:val="Heading 2 AGT ESIA,Tablo Dizini,CPR Heading 2,Head2,Chapter,Major Heading,h2,2,Header 2nd Page,A.B.C.,Paranum,Heading 2 Char Char,Über 2,Heading b,H-2,Major Heading1,Major Heading2,Major Heading3,Major Heading11,Major Heading4,. (1.1),L2,H2,Se"/>
    <w:basedOn w:val="BodyText"/>
    <w:next w:val="BodyText"/>
    <w:link w:val="Heading2Char"/>
    <w:uiPriority w:val="9"/>
    <w:qFormat/>
    <w:rsid w:val="00AB405E"/>
    <w:pPr>
      <w:keepNext/>
      <w:numPr>
        <w:ilvl w:val="1"/>
        <w:numId w:val="14"/>
      </w:numPr>
      <w:spacing w:before="240" w:line="240" w:lineRule="auto"/>
      <w:outlineLvl w:val="1"/>
    </w:pPr>
    <w:rPr>
      <w:rFonts w:asciiTheme="majorHAnsi" w:hAnsiTheme="majorHAnsi" w:cs="Times New Roman (Body CS)"/>
      <w:caps/>
      <w:color w:val="018219" w:themeColor="accent1"/>
      <w:spacing w:val="8"/>
      <w:sz w:val="24"/>
    </w:rPr>
  </w:style>
  <w:style w:type="paragraph" w:styleId="Heading3">
    <w:name w:val="heading 3"/>
    <w:aliases w:val="Heading 3 AGT ESIA,CPR Heading 3,Head3,Heading3,Section,Sub-heading,h3,3,h3a,heading 3- body,h3b,Char1 Char,Über 3,Sub-heading1,Sub-heading2,Sub-heading3,Sub-heading4,Sub-heading5,Sub-heading6,Sub-heading11,Sub-heading21,Sub-heading31,L3,H3,Re"/>
    <w:basedOn w:val="Heading2"/>
    <w:next w:val="BodyText"/>
    <w:link w:val="Heading3Char"/>
    <w:uiPriority w:val="9"/>
    <w:qFormat/>
    <w:rsid w:val="00DF4F5D"/>
    <w:pPr>
      <w:numPr>
        <w:ilvl w:val="2"/>
      </w:numPr>
      <w:ind w:left="792" w:hanging="792"/>
      <w:outlineLvl w:val="2"/>
    </w:pPr>
    <w:rPr>
      <w:sz w:val="22"/>
    </w:rPr>
  </w:style>
  <w:style w:type="paragraph" w:styleId="Heading4">
    <w:name w:val="heading 4"/>
    <w:aliases w:val="Heading 4 AGT ESIA,Über 4,Level 4,C Head,Map Title,OG Heading 4,D&amp;M4,D&amp;M 4,carter ecological heading 4,RSKH4,H4,RSK-H4,Heading 4 URS,System Names,italic,L4,Level 2 - a,Sub-Minor,Main Body Heading,Sub SubHeading,Sub SubHeading1,Sub SubHeading2"/>
    <w:basedOn w:val="Heading2"/>
    <w:next w:val="BodyText"/>
    <w:link w:val="Heading4Char"/>
    <w:uiPriority w:val="9"/>
    <w:qFormat/>
    <w:rsid w:val="00DF4F5D"/>
    <w:pPr>
      <w:numPr>
        <w:ilvl w:val="3"/>
      </w:numPr>
      <w:ind w:left="792" w:hanging="792"/>
      <w:outlineLvl w:val="3"/>
    </w:pPr>
    <w:rPr>
      <w:spacing w:val="0"/>
      <w:sz w:val="20"/>
    </w:rPr>
  </w:style>
  <w:style w:type="paragraph" w:styleId="Heading5">
    <w:name w:val="heading 5"/>
    <w:aliases w:val="Heading 5 AGT ESIA,RSKH5,Über 5,Further Points,Further Points1,Further Points2,Further Points11,Further Points3,Further Points4,Further Points5,Further Points12,Further Points21,Further Points111,Further Points6,Further Points13,Block Label,h5"/>
    <w:next w:val="BodyText"/>
    <w:link w:val="Heading5Char"/>
    <w:uiPriority w:val="9"/>
    <w:qFormat/>
    <w:rsid w:val="0010434E"/>
    <w:pPr>
      <w:keepNext/>
      <w:numPr>
        <w:ilvl w:val="4"/>
        <w:numId w:val="14"/>
      </w:numPr>
      <w:spacing w:before="240" w:after="60" w:line="300" w:lineRule="auto"/>
      <w:outlineLvl w:val="4"/>
    </w:pPr>
    <w:rPr>
      <w:rFonts w:asciiTheme="majorHAnsi" w:hAnsiTheme="majorHAnsi"/>
      <w:b/>
      <w:iCs/>
      <w:sz w:val="20"/>
    </w:rPr>
  </w:style>
  <w:style w:type="paragraph" w:styleId="Heading6">
    <w:name w:val="heading 6"/>
    <w:aliases w:val="Do Not Use 6,sub-dash,sd,5,Şekil Dizini Otomatik,Über 6,Points in Text,not Kinhill,Points in Text1,Points in Text2,Points in Text3,Points in Text4,Points in Text5,Points in Text11,Points in Text21,Points in Text6,Points in Text12,H6,level 6,h6"/>
    <w:next w:val="BodyText"/>
    <w:link w:val="Heading6Char"/>
    <w:uiPriority w:val="9"/>
    <w:qFormat/>
    <w:rsid w:val="0010434E"/>
    <w:pPr>
      <w:keepNext/>
      <w:numPr>
        <w:ilvl w:val="5"/>
        <w:numId w:val="14"/>
      </w:numPr>
      <w:spacing w:before="240" w:after="60" w:line="300" w:lineRule="auto"/>
      <w:outlineLvl w:val="5"/>
    </w:pPr>
    <w:rPr>
      <w:rFonts w:asciiTheme="majorHAnsi" w:hAnsiTheme="majorHAnsi"/>
      <w:b/>
      <w:i/>
      <w:sz w:val="20"/>
    </w:rPr>
  </w:style>
  <w:style w:type="paragraph" w:styleId="Heading7">
    <w:name w:val="heading 7"/>
    <w:next w:val="BodyText"/>
    <w:link w:val="Heading7Char"/>
    <w:uiPriority w:val="1"/>
    <w:qFormat/>
    <w:rsid w:val="009C0B38"/>
    <w:pPr>
      <w:keepNext/>
      <w:spacing w:before="240" w:after="60" w:line="300" w:lineRule="auto"/>
      <w:outlineLvl w:val="6"/>
    </w:pPr>
    <w:rPr>
      <w:i/>
      <w:iCs/>
      <w:sz w:val="20"/>
    </w:rPr>
  </w:style>
  <w:style w:type="paragraph" w:styleId="Heading8">
    <w:name w:val="heading 8"/>
    <w:next w:val="Normal"/>
    <w:link w:val="Heading8Char"/>
    <w:uiPriority w:val="10"/>
    <w:semiHidden/>
    <w:qFormat/>
    <w:rsid w:val="006E23BD"/>
    <w:pPr>
      <w:spacing w:after="130" w:line="293" w:lineRule="auto"/>
      <w:outlineLvl w:val="7"/>
    </w:pPr>
    <w:rPr>
      <w:i/>
      <w:iCs/>
      <w:sz w:val="18"/>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437D29"/>
    <w:pPr>
      <w:tabs>
        <w:tab w:val="center" w:pos="4513"/>
        <w:tab w:val="right" w:pos="9026"/>
      </w:tabs>
      <w:spacing w:after="0" w:line="192" w:lineRule="auto"/>
    </w:pPr>
    <w:rPr>
      <w:rFonts w:cs="Times New Roman (Body CS)"/>
      <w:caps/>
      <w:color w:val="82887E" w:themeColor="accent6"/>
      <w:sz w:val="12"/>
    </w:rPr>
  </w:style>
  <w:style w:type="character" w:customStyle="1" w:styleId="HeaderChar">
    <w:name w:val="Header Char"/>
    <w:basedOn w:val="DefaultParagraphFont"/>
    <w:link w:val="Header"/>
    <w:uiPriority w:val="99"/>
    <w:semiHidden/>
    <w:rsid w:val="00437D29"/>
    <w:rPr>
      <w:rFonts w:cs="Times New Roman (Body CS)"/>
      <w:caps/>
      <w:color w:val="82887E" w:themeColor="accent6"/>
      <w:sz w:val="12"/>
      <w:lang w:val="en-US"/>
    </w:rPr>
  </w:style>
  <w:style w:type="paragraph" w:styleId="Footer">
    <w:name w:val="footer"/>
    <w:basedOn w:val="Normal"/>
    <w:link w:val="FooterChar"/>
    <w:uiPriority w:val="99"/>
    <w:semiHidden/>
    <w:rsid w:val="00E4507D"/>
    <w:pPr>
      <w:tabs>
        <w:tab w:val="left" w:pos="3686"/>
        <w:tab w:val="left" w:pos="4253"/>
        <w:tab w:val="left" w:pos="5387"/>
        <w:tab w:val="left" w:pos="5954"/>
        <w:tab w:val="right" w:pos="9923"/>
      </w:tabs>
      <w:spacing w:before="200" w:after="280" w:line="200" w:lineRule="exact"/>
      <w:ind w:left="1622"/>
      <w:contextualSpacing/>
    </w:pPr>
    <w:rPr>
      <w:rFonts w:cs="Times New Roman (Body CS)"/>
      <w:color w:val="82887E" w:themeColor="accent6"/>
      <w:spacing w:val="6"/>
      <w:sz w:val="12"/>
    </w:rPr>
  </w:style>
  <w:style w:type="character" w:customStyle="1" w:styleId="FooterChar">
    <w:name w:val="Footer Char"/>
    <w:basedOn w:val="DefaultParagraphFont"/>
    <w:link w:val="Footer"/>
    <w:uiPriority w:val="99"/>
    <w:semiHidden/>
    <w:rsid w:val="00E4507D"/>
    <w:rPr>
      <w:rFonts w:cs="Times New Roman (Body CS)"/>
      <w:color w:val="82887E" w:themeColor="accent6"/>
      <w:spacing w:val="6"/>
      <w:sz w:val="12"/>
      <w:lang w:val="en-US"/>
    </w:rPr>
  </w:style>
  <w:style w:type="character" w:styleId="PageNumber">
    <w:name w:val="page number"/>
    <w:basedOn w:val="DefaultParagraphFont"/>
    <w:uiPriority w:val="99"/>
    <w:semiHidden/>
    <w:rsid w:val="00C2537D"/>
    <w:rPr>
      <w:rFonts w:asciiTheme="minorHAnsi" w:hAnsiTheme="minorHAnsi"/>
      <w:color w:val="82887E" w:themeColor="accent6"/>
      <w:sz w:val="12"/>
    </w:rPr>
  </w:style>
  <w:style w:type="table" w:styleId="TableGrid">
    <w:name w:val="Table Grid"/>
    <w:aliases w:val="Aventus Doc Control table,Table font,ERM Table,RWF Table Grid,Table Grid Defence,网格型-中对齐,网格型刘,网格型!,（网格型）,Tablo Kılavuzum,Golder_Table,Tablo Kılavuzu_ilkem,PB Table,tablo,Standard Deloitte Blue/Blue Table/Tableau,Table Definitions Grid,Table"/>
    <w:basedOn w:val="TableNormal"/>
    <w:uiPriority w:val="59"/>
    <w:qFormat/>
    <w:rsid w:val="0042629B"/>
    <w:tblPr>
      <w:tblInd w:w="0" w:type="nil"/>
      <w:tblCellMar>
        <w:left w:w="0" w:type="dxa"/>
        <w:right w:w="0" w:type="dxa"/>
      </w:tblCellMar>
    </w:tblPr>
  </w:style>
  <w:style w:type="character" w:customStyle="1" w:styleId="Heading1Char">
    <w:name w:val="Heading 1 Char"/>
    <w:aliases w:val="H1 Char,Heading 1 AGT ESIA Char,Şekil Dizini Char,Über 1 Char,h1 Char,Chapter Head Char,Part Char,OG Heading 1 Char,L1 Char,RSKH1 Char,RSKHeading 1 Char,Level 1 Char,Report1 Char,Heading 1 URS Char,Oscar Faber 1 Char,Chapter head Char"/>
    <w:basedOn w:val="DefaultParagraphFont"/>
    <w:link w:val="Heading1"/>
    <w:uiPriority w:val="1"/>
    <w:rsid w:val="001167A9"/>
    <w:rPr>
      <w:rFonts w:asciiTheme="majorHAnsi" w:hAnsiTheme="majorHAnsi" w:cs="Times New Roman (Body CS)"/>
      <w:caps/>
      <w:color w:val="018219" w:themeColor="accent1"/>
      <w:spacing w:val="8"/>
      <w:sz w:val="28"/>
      <w:lang w:val="en-US"/>
    </w:rPr>
  </w:style>
  <w:style w:type="paragraph" w:customStyle="1" w:styleId="Name">
    <w:name w:val="Name"/>
    <w:basedOn w:val="Normal"/>
    <w:uiPriority w:val="10"/>
    <w:semiHidden/>
    <w:qFormat/>
    <w:rsid w:val="00BE189C"/>
    <w:pPr>
      <w:framePr w:hSpace="181" w:wrap="around" w:vAnchor="page" w:hAnchor="page" w:x="568" w:y="3346"/>
      <w:spacing w:after="0"/>
      <w:suppressOverlap/>
    </w:pPr>
    <w:rPr>
      <w:b/>
    </w:rPr>
  </w:style>
  <w:style w:type="paragraph" w:customStyle="1" w:styleId="Address">
    <w:name w:val="Address"/>
    <w:basedOn w:val="Normal"/>
    <w:uiPriority w:val="11"/>
    <w:semiHidden/>
    <w:qFormat/>
    <w:rsid w:val="00BE189C"/>
    <w:pPr>
      <w:spacing w:after="0"/>
    </w:pPr>
  </w:style>
  <w:style w:type="character" w:customStyle="1" w:styleId="Heading2Char">
    <w:name w:val="Heading 2 Char"/>
    <w:aliases w:val="Heading 2 AGT ESIA Char,Tablo Dizini Char,CPR Heading 2 Char,Head2 Char,Chapter Char,Major Heading Char,h2 Char,2 Char,Header 2nd Page Char,A.B.C. Char,Paranum Char,Heading 2 Char Char Char,Über 2 Char,Heading b Char,H-2 Char,. (1.1) Char"/>
    <w:basedOn w:val="DefaultParagraphFont"/>
    <w:link w:val="Heading2"/>
    <w:uiPriority w:val="1"/>
    <w:rsid w:val="001167A9"/>
    <w:rPr>
      <w:rFonts w:asciiTheme="majorHAnsi" w:hAnsiTheme="majorHAnsi" w:cs="Times New Roman (Body CS)"/>
      <w:caps/>
      <w:color w:val="018219" w:themeColor="accent1"/>
      <w:spacing w:val="8"/>
      <w:lang w:val="en-US"/>
    </w:rPr>
  </w:style>
  <w:style w:type="paragraph" w:styleId="Date">
    <w:name w:val="Date"/>
    <w:aliases w:val="D1"/>
    <w:basedOn w:val="CoverSubheading"/>
    <w:next w:val="Normal"/>
    <w:link w:val="DateChar"/>
    <w:uiPriority w:val="10"/>
    <w:semiHidden/>
    <w:rsid w:val="00AE178C"/>
    <w:pPr>
      <w:framePr w:wrap="around" w:y="4463"/>
    </w:pPr>
  </w:style>
  <w:style w:type="character" w:customStyle="1" w:styleId="DateChar">
    <w:name w:val="Date Char"/>
    <w:aliases w:val="D1 Char"/>
    <w:basedOn w:val="DefaultParagraphFont"/>
    <w:link w:val="Date"/>
    <w:uiPriority w:val="10"/>
    <w:semiHidden/>
    <w:rsid w:val="001167A9"/>
    <w:rPr>
      <w:rFonts w:asciiTheme="majorHAnsi" w:hAnsiTheme="majorHAnsi"/>
      <w:sz w:val="18"/>
      <w:szCs w:val="16"/>
    </w:rPr>
  </w:style>
  <w:style w:type="paragraph" w:customStyle="1" w:styleId="Recipient">
    <w:name w:val="Recipient"/>
    <w:basedOn w:val="Normal"/>
    <w:uiPriority w:val="5"/>
    <w:semiHidden/>
    <w:qFormat/>
    <w:rsid w:val="00E06D2B"/>
    <w:pPr>
      <w:spacing w:after="0" w:line="240" w:lineRule="auto"/>
    </w:pPr>
    <w:rPr>
      <w:rFonts w:cs="Times New Roman (Body CS)"/>
      <w:spacing w:val="4"/>
      <w:sz w:val="18"/>
    </w:rPr>
  </w:style>
  <w:style w:type="paragraph" w:customStyle="1" w:styleId="Reference">
    <w:name w:val="Reference"/>
    <w:basedOn w:val="CoverSubheading"/>
    <w:uiPriority w:val="9"/>
    <w:semiHidden/>
    <w:qFormat/>
    <w:rsid w:val="00AE178C"/>
    <w:pPr>
      <w:framePr w:wrap="around" w:y="4463"/>
    </w:pPr>
  </w:style>
  <w:style w:type="paragraph" w:styleId="HTMLAddress">
    <w:name w:val="HTML Address"/>
    <w:basedOn w:val="Normal"/>
    <w:link w:val="HTMLAddressChar"/>
    <w:uiPriority w:val="99"/>
    <w:semiHidden/>
    <w:rsid w:val="0066798D"/>
    <w:pPr>
      <w:spacing w:after="0" w:line="240" w:lineRule="auto"/>
    </w:pPr>
    <w:rPr>
      <w:i/>
      <w:iCs/>
    </w:rPr>
  </w:style>
  <w:style w:type="character" w:customStyle="1" w:styleId="HTMLAddressChar">
    <w:name w:val="HTML Address Char"/>
    <w:basedOn w:val="DefaultParagraphFont"/>
    <w:link w:val="HTMLAddress"/>
    <w:uiPriority w:val="99"/>
    <w:semiHidden/>
    <w:rsid w:val="0042629B"/>
    <w:rPr>
      <w:i/>
      <w:iCs/>
      <w:sz w:val="18"/>
    </w:rPr>
  </w:style>
  <w:style w:type="paragraph" w:styleId="EndnoteText">
    <w:name w:val="endnote text"/>
    <w:basedOn w:val="Normal"/>
    <w:link w:val="EndnoteTextChar"/>
    <w:uiPriority w:val="99"/>
    <w:semiHidden/>
    <w:rsid w:val="0066798D"/>
    <w:pPr>
      <w:spacing w:after="0" w:line="240" w:lineRule="auto"/>
    </w:pPr>
    <w:rPr>
      <w:szCs w:val="20"/>
    </w:rPr>
  </w:style>
  <w:style w:type="character" w:customStyle="1" w:styleId="EndnoteTextChar">
    <w:name w:val="Endnote Text Char"/>
    <w:basedOn w:val="DefaultParagraphFont"/>
    <w:link w:val="EndnoteText"/>
    <w:uiPriority w:val="99"/>
    <w:semiHidden/>
    <w:rsid w:val="0042629B"/>
    <w:rPr>
      <w:sz w:val="20"/>
      <w:szCs w:val="20"/>
    </w:rPr>
  </w:style>
  <w:style w:type="paragraph" w:styleId="Title">
    <w:name w:val="Title"/>
    <w:basedOn w:val="BodyText"/>
    <w:next w:val="BodyText"/>
    <w:link w:val="TitleChar"/>
    <w:uiPriority w:val="3"/>
    <w:qFormat/>
    <w:rsid w:val="004A5CE3"/>
    <w:pPr>
      <w:spacing w:after="0" w:line="240" w:lineRule="auto"/>
    </w:pPr>
    <w:rPr>
      <w:rFonts w:ascii="Cambria" w:hAnsi="Cambria"/>
      <w:bCs/>
      <w:sz w:val="72"/>
      <w:szCs w:val="36"/>
    </w:rPr>
  </w:style>
  <w:style w:type="character" w:customStyle="1" w:styleId="TitleChar">
    <w:name w:val="Title Char"/>
    <w:basedOn w:val="DefaultParagraphFont"/>
    <w:link w:val="Title"/>
    <w:uiPriority w:val="3"/>
    <w:rsid w:val="001167A9"/>
    <w:rPr>
      <w:rFonts w:ascii="Cambria" w:hAnsi="Cambria"/>
      <w:bCs/>
      <w:sz w:val="72"/>
      <w:szCs w:val="36"/>
      <w:lang w:val="en-US"/>
    </w:rPr>
  </w:style>
  <w:style w:type="character" w:customStyle="1" w:styleId="Heading4Char">
    <w:name w:val="Heading 4 Char"/>
    <w:aliases w:val="Heading 4 AGT ESIA Char,Über 4 Char,Level 4 Char,C Head Char,Map Title Char,OG Heading 4 Char,D&amp;M4 Char,D&amp;M 4 Char,carter ecological heading 4 Char,RSKH4 Char,H4 Char,RSK-H4 Char,Heading 4 URS Char,System Names Char,italic Char,L4 Char"/>
    <w:basedOn w:val="DefaultParagraphFont"/>
    <w:link w:val="Heading4"/>
    <w:uiPriority w:val="1"/>
    <w:rsid w:val="00DF4F5D"/>
    <w:rPr>
      <w:rFonts w:asciiTheme="majorHAnsi" w:hAnsiTheme="majorHAnsi" w:cs="Times New Roman (Body CS)"/>
      <w:caps/>
      <w:color w:val="018219" w:themeColor="accent1"/>
      <w:sz w:val="20"/>
      <w:lang w:val="en-US"/>
    </w:rPr>
  </w:style>
  <w:style w:type="paragraph" w:customStyle="1" w:styleId="Introduction">
    <w:name w:val="Introduction"/>
    <w:basedOn w:val="Normal"/>
    <w:uiPriority w:val="11"/>
    <w:semiHidden/>
    <w:qFormat/>
    <w:rsid w:val="003D34C1"/>
    <w:pPr>
      <w:spacing w:before="90" w:after="0" w:line="274" w:lineRule="auto"/>
    </w:pPr>
    <w:rPr>
      <w:sz w:val="28"/>
      <w:szCs w:val="28"/>
    </w:rPr>
  </w:style>
  <w:style w:type="character" w:customStyle="1" w:styleId="Heading8Char">
    <w:name w:val="Heading 8 Char"/>
    <w:basedOn w:val="DefaultParagraphFont"/>
    <w:link w:val="Heading8"/>
    <w:uiPriority w:val="10"/>
    <w:semiHidden/>
    <w:rsid w:val="001167A9"/>
    <w:rPr>
      <w:i/>
      <w:iCs/>
      <w:sz w:val="18"/>
    </w:rPr>
  </w:style>
  <w:style w:type="paragraph" w:customStyle="1" w:styleId="BasicParagraph">
    <w:name w:val="[Basic Paragraph]"/>
    <w:basedOn w:val="Normal"/>
    <w:uiPriority w:val="99"/>
    <w:semiHidden/>
    <w:rsid w:val="003D34C1"/>
    <w:pPr>
      <w:autoSpaceDE w:val="0"/>
      <w:autoSpaceDN w:val="0"/>
      <w:adjustRightInd w:val="0"/>
      <w:spacing w:after="0" w:line="288" w:lineRule="auto"/>
      <w:textAlignment w:val="center"/>
    </w:pPr>
    <w:rPr>
      <w:rFonts w:ascii="MinionPro-Regular" w:hAnsi="MinionPro-Regular" w:cs="MinionPro-Regular"/>
      <w:color w:val="000000"/>
      <w:kern w:val="0"/>
      <w:sz w:val="24"/>
    </w:rPr>
  </w:style>
  <w:style w:type="paragraph" w:styleId="NoSpacing">
    <w:name w:val="No Spacing"/>
    <w:basedOn w:val="BodyText"/>
    <w:uiPriority w:val="9"/>
    <w:semiHidden/>
    <w:qFormat/>
    <w:rsid w:val="00AE178C"/>
    <w:pPr>
      <w:spacing w:after="0"/>
    </w:pPr>
  </w:style>
  <w:style w:type="character" w:customStyle="1" w:styleId="Heading5Char">
    <w:name w:val="Heading 5 Char"/>
    <w:aliases w:val="Heading 5 AGT ESIA Char,RSKH5 Char,Über 5 Char,Further Points Char,Further Points1 Char,Further Points2 Char,Further Points11 Char,Further Points3 Char,Further Points4 Char,Further Points5 Char,Further Points12 Char,Further Points21 Char"/>
    <w:basedOn w:val="DefaultParagraphFont"/>
    <w:link w:val="Heading5"/>
    <w:uiPriority w:val="1"/>
    <w:rsid w:val="001167A9"/>
    <w:rPr>
      <w:rFonts w:asciiTheme="majorHAnsi" w:hAnsiTheme="majorHAnsi"/>
      <w:b/>
      <w:iCs/>
      <w:sz w:val="20"/>
    </w:rPr>
  </w:style>
  <w:style w:type="paragraph" w:customStyle="1" w:styleId="CoverHeading">
    <w:name w:val="Cover Heading"/>
    <w:link w:val="CoverHeadingChar"/>
    <w:uiPriority w:val="4"/>
    <w:qFormat/>
    <w:rsid w:val="00B71C74"/>
    <w:rPr>
      <w:rFonts w:asciiTheme="majorHAnsi" w:hAnsiTheme="majorHAnsi" w:cs="Times New Roman (Body CS)"/>
      <w:caps/>
      <w:color w:val="018219" w:themeColor="accent1"/>
      <w:sz w:val="18"/>
    </w:rPr>
  </w:style>
  <w:style w:type="character" w:customStyle="1" w:styleId="CoverHeadingChar">
    <w:name w:val="Cover Heading Char"/>
    <w:basedOn w:val="Heading1Char"/>
    <w:link w:val="CoverHeading"/>
    <w:uiPriority w:val="4"/>
    <w:rsid w:val="001167A9"/>
    <w:rPr>
      <w:rFonts w:asciiTheme="majorHAnsi" w:hAnsiTheme="majorHAnsi" w:cs="Times New Roman (Body CS)"/>
      <w:caps/>
      <w:color w:val="018219" w:themeColor="accent1"/>
      <w:spacing w:val="8"/>
      <w:sz w:val="18"/>
      <w:lang w:val="en-US"/>
    </w:rPr>
  </w:style>
  <w:style w:type="paragraph" w:customStyle="1" w:styleId="Bullet">
    <w:name w:val="Bullet"/>
    <w:basedOn w:val="Normal"/>
    <w:qFormat/>
    <w:rsid w:val="00B83B84"/>
    <w:pPr>
      <w:numPr>
        <w:numId w:val="11"/>
      </w:numPr>
      <w:spacing w:before="60" w:after="60"/>
    </w:pPr>
  </w:style>
  <w:style w:type="paragraph" w:styleId="Caption">
    <w:name w:val="caption"/>
    <w:aliases w:val="Table Caption Char Char,Table Caption Char,Map Char,Caption1,Resim Yazısı.Table Caption Char Char Char Char Char Char Char Char Char Char Char Char Char,Resim Yazısı.Table Caption Char Char Char Char Char Char,Caption1 Char Ch,Char1 Ch,Map,figur"/>
    <w:basedOn w:val="Normal"/>
    <w:next w:val="Normal"/>
    <w:link w:val="CaptionChar"/>
    <w:uiPriority w:val="3"/>
    <w:qFormat/>
    <w:rsid w:val="00025ED5"/>
    <w:pPr>
      <w:keepNext/>
      <w:spacing w:before="240" w:after="120"/>
      <w:ind w:left="1411" w:hanging="1411"/>
    </w:pPr>
    <w:rPr>
      <w:rFonts w:asciiTheme="majorHAnsi" w:hAnsiTheme="majorHAnsi" w:cs="Times New Roman (Body CS)"/>
      <w:caps/>
      <w:color w:val="018219" w:themeColor="accent1"/>
      <w:spacing w:val="4"/>
      <w:szCs w:val="16"/>
    </w:rPr>
  </w:style>
  <w:style w:type="paragraph" w:styleId="Subtitle">
    <w:name w:val="Subtitle"/>
    <w:next w:val="BodyText"/>
    <w:link w:val="SubtitleChar"/>
    <w:uiPriority w:val="3"/>
    <w:qFormat/>
    <w:rsid w:val="0069179E"/>
    <w:rPr>
      <w:rFonts w:ascii="Cambria" w:hAnsi="Cambria" w:cs="Times New Roman (Body CS)"/>
      <w:sz w:val="36"/>
    </w:rPr>
  </w:style>
  <w:style w:type="character" w:customStyle="1" w:styleId="SubtitleChar">
    <w:name w:val="Subtitle Char"/>
    <w:basedOn w:val="DefaultParagraphFont"/>
    <w:link w:val="Subtitle"/>
    <w:uiPriority w:val="3"/>
    <w:rsid w:val="001167A9"/>
    <w:rPr>
      <w:rFonts w:ascii="Cambria" w:hAnsi="Cambria" w:cs="Times New Roman (Body CS)"/>
      <w:sz w:val="36"/>
    </w:rPr>
  </w:style>
  <w:style w:type="paragraph" w:customStyle="1" w:styleId="CoverSubheading">
    <w:name w:val="Cover Subheading"/>
    <w:uiPriority w:val="4"/>
    <w:qFormat/>
    <w:rsid w:val="00BC55B1"/>
    <w:pPr>
      <w:framePr w:hSpace="181" w:wrap="around" w:vAnchor="page" w:hAnchor="page" w:x="8931" w:y="5767"/>
      <w:spacing w:line="276" w:lineRule="auto"/>
      <w:suppressOverlap/>
    </w:pPr>
    <w:rPr>
      <w:rFonts w:asciiTheme="majorHAnsi" w:hAnsiTheme="majorHAnsi"/>
      <w:sz w:val="18"/>
      <w:szCs w:val="16"/>
    </w:rPr>
  </w:style>
  <w:style w:type="paragraph" w:styleId="TOC1">
    <w:name w:val="toc 1"/>
    <w:basedOn w:val="Normal"/>
    <w:next w:val="Normal"/>
    <w:autoRedefine/>
    <w:uiPriority w:val="39"/>
    <w:rsid w:val="0074487D"/>
    <w:pPr>
      <w:pBdr>
        <w:top w:val="single" w:sz="4" w:space="5" w:color="D2DED3"/>
        <w:bottom w:val="single" w:sz="4" w:space="5" w:color="D2DED3"/>
        <w:between w:val="single" w:sz="4" w:space="5" w:color="FFFFFF" w:themeColor="background1"/>
      </w:pBdr>
      <w:shd w:val="clear" w:color="auto" w:fill="D2DED3"/>
      <w:tabs>
        <w:tab w:val="right" w:pos="10535"/>
      </w:tabs>
      <w:spacing w:before="120" w:after="0" w:line="240" w:lineRule="auto"/>
      <w:ind w:left="567" w:hanging="567"/>
    </w:pPr>
    <w:rPr>
      <w:rFonts w:asciiTheme="majorHAnsi" w:hAnsiTheme="majorHAnsi" w:cs="Times New Roman (Body CS)"/>
      <w:caps/>
      <w:noProof/>
      <w:spacing w:val="8"/>
    </w:rPr>
  </w:style>
  <w:style w:type="paragraph" w:styleId="TOC2">
    <w:name w:val="toc 2"/>
    <w:basedOn w:val="TOC1"/>
    <w:next w:val="Normal"/>
    <w:autoRedefine/>
    <w:uiPriority w:val="39"/>
    <w:rsid w:val="000D539A"/>
    <w:pPr>
      <w:pBdr>
        <w:top w:val="none" w:sz="0" w:space="0" w:color="auto"/>
        <w:bottom w:val="none" w:sz="0" w:space="0" w:color="auto"/>
        <w:between w:val="none" w:sz="0" w:space="0" w:color="auto"/>
      </w:pBdr>
      <w:shd w:val="clear" w:color="auto" w:fill="auto"/>
      <w:spacing w:before="60" w:after="60"/>
      <w:ind w:left="562" w:hanging="562"/>
    </w:pPr>
    <w:rPr>
      <w:sz w:val="18"/>
    </w:rPr>
  </w:style>
  <w:style w:type="paragraph" w:styleId="TOCHeading">
    <w:name w:val="TOC Heading"/>
    <w:next w:val="Normal"/>
    <w:uiPriority w:val="39"/>
    <w:semiHidden/>
    <w:qFormat/>
    <w:rsid w:val="00F52335"/>
    <w:pPr>
      <w:spacing w:after="280"/>
    </w:pPr>
    <w:rPr>
      <w:rFonts w:ascii="Verdana" w:hAnsi="Verdana" w:cs="Times New Roman (Body CS)"/>
      <w:caps/>
      <w:color w:val="018219" w:themeColor="accent1"/>
      <w:spacing w:val="8"/>
    </w:rPr>
  </w:style>
  <w:style w:type="paragraph" w:styleId="ListParagraph">
    <w:name w:val="List Paragraph"/>
    <w:basedOn w:val="Normal"/>
    <w:uiPriority w:val="34"/>
    <w:qFormat/>
    <w:rsid w:val="00B770B9"/>
    <w:pPr>
      <w:ind w:left="720"/>
      <w:contextualSpacing/>
    </w:pPr>
  </w:style>
  <w:style w:type="table" w:customStyle="1" w:styleId="ERMTable1">
    <w:name w:val="ERM Table 1"/>
    <w:basedOn w:val="TableNormal"/>
    <w:uiPriority w:val="99"/>
    <w:rsid w:val="009978F2"/>
    <w:rPr>
      <w:sz w:val="16"/>
    </w:rPr>
    <w:tblPr>
      <w:tblStyleRowBandSize w:val="1"/>
      <w:tblStyleColBandSize w:val="1"/>
    </w:tblPr>
    <w:tcPr>
      <w:tcBorders>
        <w:top w:val="nil"/>
        <w:left w:val="nil"/>
        <w:bottom w:val="single" w:sz="4" w:space="0" w:color="B7B2AA" w:themeColor="accent5"/>
        <w:right w:val="nil"/>
      </w:tcBorders>
    </w:tcPr>
    <w:tblStylePr w:type="firstRow">
      <w:rPr>
        <w:b/>
      </w:rPr>
      <w:tblPr/>
      <w:trPr>
        <w:tblHeader/>
      </w:trPr>
      <w:tcPr>
        <w:tcBorders>
          <w:top w:val="nil"/>
          <w:left w:val="nil"/>
          <w:bottom w:val="single" w:sz="4" w:space="0" w:color="B7B2AA" w:themeColor="accent5"/>
          <w:right w:val="nil"/>
          <w:insideH w:val="nil"/>
          <w:insideV w:val="single" w:sz="4" w:space="0" w:color="B7B2AA" w:themeColor="accent5"/>
          <w:tl2br w:val="nil"/>
          <w:tr2bl w:val="nil"/>
        </w:tcBorders>
        <w:shd w:val="clear" w:color="auto" w:fill="D2DED3"/>
      </w:tcPr>
    </w:tblStylePr>
    <w:tblStylePr w:type="lastRow">
      <w:rPr>
        <w:b w:val="0"/>
      </w:rPr>
    </w:tblStylePr>
    <w:tblStylePr w:type="firstCol">
      <w:rPr>
        <w:b w:val="0"/>
        <w:caps w:val="0"/>
        <w:smallCaps w:val="0"/>
      </w:rPr>
    </w:tblStylePr>
    <w:tblStylePr w:type="band2Vert">
      <w:tblPr/>
      <w:tcPr>
        <w:tcBorders>
          <w:left w:val="nil"/>
          <w:right w:val="nil"/>
          <w:insideV w:val="nil"/>
        </w:tcBorders>
      </w:tcPr>
    </w:tblStylePr>
  </w:style>
  <w:style w:type="paragraph" w:customStyle="1" w:styleId="Line">
    <w:name w:val="Line"/>
    <w:basedOn w:val="Normal"/>
    <w:uiPriority w:val="6"/>
    <w:semiHidden/>
    <w:qFormat/>
    <w:rsid w:val="00C2537D"/>
    <w:pPr>
      <w:pBdr>
        <w:top w:val="single" w:sz="4" w:space="1" w:color="82887E" w:themeColor="accent6"/>
      </w:pBdr>
      <w:spacing w:before="160" w:after="0" w:line="293" w:lineRule="auto"/>
    </w:pPr>
    <w:rPr>
      <w:sz w:val="12"/>
      <w:szCs w:val="12"/>
    </w:rPr>
  </w:style>
  <w:style w:type="paragraph" w:customStyle="1" w:styleId="ListNumberAlpha">
    <w:name w:val="List Number Alpha"/>
    <w:basedOn w:val="Normal"/>
    <w:link w:val="ListNumberAlphaChar"/>
    <w:uiPriority w:val="9"/>
    <w:semiHidden/>
    <w:qFormat/>
    <w:rsid w:val="00A10B48"/>
    <w:pPr>
      <w:numPr>
        <w:ilvl w:val="7"/>
        <w:numId w:val="14"/>
      </w:numPr>
      <w:spacing w:before="60" w:after="60"/>
    </w:pPr>
  </w:style>
  <w:style w:type="character" w:customStyle="1" w:styleId="Heading3Char">
    <w:name w:val="Heading 3 Char"/>
    <w:aliases w:val="Heading 3 AGT ESIA Char,CPR Heading 3 Char,Head3 Char,Heading3 Char,Section Char,Sub-heading Char,h3 Char,3 Char,h3a Char,heading 3- body Char,h3b Char,Char1 Char Char,Über 3 Char,Sub-heading1 Char,Sub-heading2 Char,Sub-heading3 Char"/>
    <w:basedOn w:val="DefaultParagraphFont"/>
    <w:link w:val="Heading3"/>
    <w:uiPriority w:val="1"/>
    <w:rsid w:val="00DF4F5D"/>
    <w:rPr>
      <w:rFonts w:asciiTheme="majorHAnsi" w:hAnsiTheme="majorHAnsi" w:cs="Times New Roman (Body CS)"/>
      <w:caps/>
      <w:color w:val="018219" w:themeColor="accent1"/>
      <w:spacing w:val="8"/>
      <w:sz w:val="22"/>
      <w:lang w:val="en-US"/>
    </w:rPr>
  </w:style>
  <w:style w:type="paragraph" w:customStyle="1" w:styleId="NumberedText">
    <w:name w:val="Numbered Text"/>
    <w:qFormat/>
    <w:rsid w:val="00E35B0D"/>
    <w:pPr>
      <w:numPr>
        <w:numId w:val="7"/>
      </w:numPr>
      <w:spacing w:before="60" w:after="60" w:line="300" w:lineRule="auto"/>
    </w:pPr>
    <w:rPr>
      <w:rFonts w:cs="Times New Roman (Body CS)"/>
      <w:color w:val="1C1C1C" w:themeColor="text1"/>
      <w:sz w:val="20"/>
    </w:rPr>
  </w:style>
  <w:style w:type="paragraph" w:styleId="Index1">
    <w:name w:val="index 1"/>
    <w:basedOn w:val="Normal"/>
    <w:next w:val="Normal"/>
    <w:autoRedefine/>
    <w:uiPriority w:val="99"/>
    <w:semiHidden/>
    <w:rsid w:val="002C0F0C"/>
    <w:pPr>
      <w:spacing w:after="0" w:line="240" w:lineRule="auto"/>
      <w:ind w:left="180" w:hanging="180"/>
    </w:pPr>
  </w:style>
  <w:style w:type="paragraph" w:styleId="IndexHeading">
    <w:name w:val="index heading"/>
    <w:basedOn w:val="Normal"/>
    <w:next w:val="Index1"/>
    <w:uiPriority w:val="99"/>
    <w:semiHidden/>
    <w:rsid w:val="00351B3E"/>
    <w:pPr>
      <w:spacing w:after="0" w:line="240" w:lineRule="auto"/>
    </w:pPr>
    <w:rPr>
      <w:rFonts w:asciiTheme="majorHAnsi" w:eastAsiaTheme="majorEastAsia" w:hAnsiTheme="majorHAnsi" w:cstheme="majorBidi"/>
      <w:b/>
      <w:bCs/>
      <w:caps/>
      <w:spacing w:val="8"/>
      <w:lang w:val="en-GB"/>
    </w:rPr>
  </w:style>
  <w:style w:type="paragraph" w:styleId="TableofFigures">
    <w:name w:val="table of figures"/>
    <w:basedOn w:val="TOC2"/>
    <w:next w:val="Normal"/>
    <w:uiPriority w:val="99"/>
    <w:rsid w:val="00D70F26"/>
    <w:pPr>
      <w:tabs>
        <w:tab w:val="left" w:pos="1871"/>
      </w:tabs>
      <w:ind w:left="1418" w:hanging="1418"/>
    </w:pPr>
    <w:rPr>
      <w:spacing w:val="6"/>
    </w:rPr>
  </w:style>
  <w:style w:type="paragraph" w:styleId="TableofAuthorities">
    <w:name w:val="table of authorities"/>
    <w:basedOn w:val="Normal"/>
    <w:next w:val="Normal"/>
    <w:uiPriority w:val="99"/>
    <w:semiHidden/>
    <w:rsid w:val="002C0F0C"/>
    <w:pPr>
      <w:spacing w:after="0"/>
      <w:ind w:left="180" w:hanging="180"/>
    </w:pPr>
    <w:rPr>
      <w:rFonts w:ascii="Verdana" w:hAnsi="Verdana"/>
      <w:spacing w:val="6"/>
      <w:sz w:val="16"/>
    </w:rPr>
  </w:style>
  <w:style w:type="paragraph" w:customStyle="1" w:styleId="AppendixContentsList">
    <w:name w:val="Appendix Contents List"/>
    <w:uiPriority w:val="20"/>
    <w:semiHidden/>
    <w:qFormat/>
    <w:rsid w:val="00245E4A"/>
    <w:pPr>
      <w:tabs>
        <w:tab w:val="left" w:pos="1418"/>
      </w:tabs>
      <w:spacing w:after="125"/>
    </w:pPr>
    <w:rPr>
      <w:rFonts w:ascii="Verdana" w:hAnsi="Verdana"/>
      <w:caps/>
      <w:spacing w:val="8"/>
      <w:sz w:val="20"/>
      <w:szCs w:val="16"/>
    </w:rPr>
  </w:style>
  <w:style w:type="paragraph" w:styleId="TOC3">
    <w:name w:val="toc 3"/>
    <w:basedOn w:val="AppendixContentsList"/>
    <w:next w:val="Normal"/>
    <w:autoRedefine/>
    <w:uiPriority w:val="39"/>
    <w:rsid w:val="000D539A"/>
    <w:pPr>
      <w:tabs>
        <w:tab w:val="clear" w:pos="1418"/>
        <w:tab w:val="right" w:pos="10535"/>
      </w:tabs>
      <w:spacing w:before="60" w:after="60"/>
      <w:ind w:left="1412" w:hanging="850"/>
    </w:pPr>
    <w:rPr>
      <w:rFonts w:asciiTheme="minorHAnsi" w:hAnsiTheme="minorHAnsi" w:cs="Times New Roman (Body CS)"/>
      <w:caps w:val="0"/>
      <w:noProof/>
      <w:spacing w:val="0"/>
      <w:sz w:val="18"/>
    </w:rPr>
  </w:style>
  <w:style w:type="paragraph" w:customStyle="1" w:styleId="Documenttitle">
    <w:name w:val="Document title"/>
    <w:basedOn w:val="Normal"/>
    <w:uiPriority w:val="10"/>
    <w:semiHidden/>
    <w:qFormat/>
    <w:rsid w:val="00F82ACF"/>
    <w:pPr>
      <w:spacing w:after="0" w:line="240" w:lineRule="auto"/>
    </w:pPr>
    <w:rPr>
      <w:rFonts w:cs="Times New Roman (Body CS)"/>
      <w:spacing w:val="4"/>
      <w:sz w:val="18"/>
    </w:rPr>
  </w:style>
  <w:style w:type="paragraph" w:customStyle="1" w:styleId="Version">
    <w:name w:val="Version"/>
    <w:basedOn w:val="Normal"/>
    <w:uiPriority w:val="9"/>
    <w:semiHidden/>
    <w:qFormat/>
    <w:rsid w:val="00F82ACF"/>
    <w:pPr>
      <w:spacing w:after="0" w:line="240" w:lineRule="auto"/>
    </w:pPr>
    <w:rPr>
      <w:rFonts w:cs="Times New Roman (Body CS)"/>
      <w:spacing w:val="4"/>
      <w:sz w:val="18"/>
    </w:rPr>
  </w:style>
  <w:style w:type="paragraph" w:customStyle="1" w:styleId="DocumentSubtitle">
    <w:name w:val="Document Subtitle"/>
    <w:basedOn w:val="Normal"/>
    <w:uiPriority w:val="11"/>
    <w:semiHidden/>
    <w:qFormat/>
    <w:rsid w:val="00F82ACF"/>
    <w:pPr>
      <w:spacing w:after="0" w:line="240" w:lineRule="auto"/>
    </w:pPr>
    <w:rPr>
      <w:rFonts w:cs="Times New Roman (Body CS)"/>
      <w:spacing w:val="4"/>
      <w:sz w:val="18"/>
    </w:rPr>
  </w:style>
  <w:style w:type="character" w:styleId="Hyperlink">
    <w:name w:val="Hyperlink"/>
    <w:basedOn w:val="DefaultParagraphFont"/>
    <w:uiPriority w:val="99"/>
    <w:rsid w:val="00B21A41"/>
    <w:rPr>
      <w:color w:val="1C1C1C" w:themeColor="hyperlink"/>
      <w:u w:val="single"/>
    </w:rPr>
  </w:style>
  <w:style w:type="paragraph" w:styleId="BlockText">
    <w:name w:val="Block Text"/>
    <w:basedOn w:val="Normal"/>
    <w:uiPriority w:val="99"/>
    <w:semiHidden/>
    <w:qFormat/>
    <w:rsid w:val="00B629AC"/>
    <w:pPr>
      <w:pBdr>
        <w:top w:val="single" w:sz="2" w:space="10" w:color="018219" w:themeColor="accent1"/>
        <w:left w:val="single" w:sz="2" w:space="10" w:color="018219" w:themeColor="accent1"/>
        <w:bottom w:val="single" w:sz="2" w:space="10" w:color="018219" w:themeColor="accent1"/>
        <w:right w:val="single" w:sz="2" w:space="10" w:color="018219" w:themeColor="accent1"/>
      </w:pBdr>
      <w:ind w:left="1152" w:right="1152"/>
    </w:pPr>
    <w:rPr>
      <w:rFonts w:eastAsiaTheme="minorEastAsia"/>
      <w:i/>
      <w:iCs/>
      <w:color w:val="018219" w:themeColor="accent1"/>
    </w:rPr>
  </w:style>
  <w:style w:type="character" w:customStyle="1" w:styleId="Heading6Char">
    <w:name w:val="Heading 6 Char"/>
    <w:aliases w:val="Do Not Use 6 Char,sub-dash Char,sd Char,5 Char,Şekil Dizini Otomatik Char,Über 6 Char,Points in Text Char,not Kinhill Char,Points in Text1 Char,Points in Text2 Char,Points in Text3 Char,Points in Text4 Char,Points in Text5 Char,H6 Char"/>
    <w:basedOn w:val="DefaultParagraphFont"/>
    <w:link w:val="Heading6"/>
    <w:uiPriority w:val="1"/>
    <w:rsid w:val="001167A9"/>
    <w:rPr>
      <w:rFonts w:asciiTheme="majorHAnsi" w:hAnsiTheme="majorHAnsi"/>
      <w:b/>
      <w:i/>
      <w:sz w:val="20"/>
    </w:rPr>
  </w:style>
  <w:style w:type="character" w:customStyle="1" w:styleId="Heading7Char">
    <w:name w:val="Heading 7 Char"/>
    <w:basedOn w:val="DefaultParagraphFont"/>
    <w:link w:val="Heading7"/>
    <w:uiPriority w:val="1"/>
    <w:rsid w:val="009C0B38"/>
    <w:rPr>
      <w:i/>
      <w:iCs/>
      <w:sz w:val="20"/>
    </w:rPr>
  </w:style>
  <w:style w:type="paragraph" w:customStyle="1" w:styleId="ListNumberRoman">
    <w:name w:val="List Number Roman"/>
    <w:basedOn w:val="ListNumberAlpha"/>
    <w:link w:val="ListNumberRomanChar"/>
    <w:uiPriority w:val="9"/>
    <w:semiHidden/>
    <w:qFormat/>
    <w:rsid w:val="00A10B48"/>
    <w:pPr>
      <w:numPr>
        <w:ilvl w:val="8"/>
      </w:numPr>
      <w:ind w:left="1803"/>
    </w:pPr>
  </w:style>
  <w:style w:type="character" w:customStyle="1" w:styleId="ListNumberAlphaChar">
    <w:name w:val="List Number Alpha Char"/>
    <w:basedOn w:val="DefaultParagraphFont"/>
    <w:link w:val="ListNumberAlpha"/>
    <w:uiPriority w:val="9"/>
    <w:semiHidden/>
    <w:rsid w:val="00B01CB8"/>
    <w:rPr>
      <w:sz w:val="20"/>
      <w:lang w:val="en-US"/>
    </w:rPr>
  </w:style>
  <w:style w:type="character" w:customStyle="1" w:styleId="ListNumberRomanChar">
    <w:name w:val="List Number Roman Char"/>
    <w:basedOn w:val="ListNumberAlphaChar"/>
    <w:link w:val="ListNumberRoman"/>
    <w:uiPriority w:val="9"/>
    <w:semiHidden/>
    <w:rsid w:val="00B01CB8"/>
    <w:rPr>
      <w:sz w:val="20"/>
      <w:lang w:val="en-US"/>
    </w:rPr>
  </w:style>
  <w:style w:type="numbering" w:customStyle="1" w:styleId="CurrentList1">
    <w:name w:val="Current List1"/>
    <w:uiPriority w:val="99"/>
    <w:rsid w:val="00F9590B"/>
    <w:pPr>
      <w:numPr>
        <w:numId w:val="1"/>
      </w:numPr>
    </w:pPr>
  </w:style>
  <w:style w:type="numbering" w:customStyle="1" w:styleId="CurrentList2">
    <w:name w:val="Current List2"/>
    <w:uiPriority w:val="99"/>
    <w:rsid w:val="00F9590B"/>
    <w:pPr>
      <w:numPr>
        <w:numId w:val="2"/>
      </w:numPr>
    </w:pPr>
  </w:style>
  <w:style w:type="numbering" w:customStyle="1" w:styleId="CurrentList3">
    <w:name w:val="Current List3"/>
    <w:uiPriority w:val="99"/>
    <w:rsid w:val="00F9590B"/>
    <w:pPr>
      <w:numPr>
        <w:numId w:val="3"/>
      </w:numPr>
    </w:pPr>
  </w:style>
  <w:style w:type="paragraph" w:styleId="BodyText">
    <w:name w:val="Body Text"/>
    <w:aliases w:val="DNV-Body,Body Text Char Char Char Char,Char12,Body Text_SENES,Body Text Char1,Body Text Char2 Char,Body Text Char1 Char Char,b,bt,szaro,b1,block style,Tekst podstawowy Znak Znak Znak Znak Znak Znak Znak Znak,aga,Tekst podstawowyG,bd,BM, Char12"/>
    <w:basedOn w:val="Normal"/>
    <w:link w:val="BodyTextChar"/>
    <w:uiPriority w:val="99"/>
    <w:qFormat/>
    <w:rsid w:val="006C1EE5"/>
    <w:pPr>
      <w:spacing w:after="120"/>
    </w:pPr>
  </w:style>
  <w:style w:type="character" w:customStyle="1" w:styleId="BodyTextChar">
    <w:name w:val="Body Text Char"/>
    <w:aliases w:val="DNV-Body Char,Body Text Char Char Char Char Char,Char12 Char,Body Text_SENES Char,Body Text Char1 Char,Body Text Char2 Char Char,Body Text Char1 Char Char Char,b Char,bt Char,szaro Char,b1 Char,block style Char,aga Char,bd Char,BM Char"/>
    <w:basedOn w:val="DefaultParagraphFont"/>
    <w:link w:val="BodyText"/>
    <w:uiPriority w:val="99"/>
    <w:qFormat/>
    <w:rsid w:val="006C1EE5"/>
    <w:rPr>
      <w:sz w:val="20"/>
      <w:lang w:val="en-US"/>
    </w:rPr>
  </w:style>
  <w:style w:type="paragraph" w:customStyle="1" w:styleId="TableTitle">
    <w:name w:val="Table Title"/>
    <w:basedOn w:val="Normal"/>
    <w:uiPriority w:val="2"/>
    <w:unhideWhenUsed/>
    <w:qFormat/>
    <w:rsid w:val="00B825AE"/>
    <w:pPr>
      <w:keepNext/>
      <w:tabs>
        <w:tab w:val="left" w:pos="1191"/>
      </w:tabs>
      <w:spacing w:before="240" w:after="120"/>
    </w:pPr>
    <w:rPr>
      <w:rFonts w:asciiTheme="majorHAnsi" w:hAnsiTheme="majorHAnsi" w:cs="Times New Roman (Body CS)"/>
      <w:caps/>
      <w:color w:val="018219" w:themeColor="accent1"/>
      <w:spacing w:val="4"/>
      <w:szCs w:val="20"/>
      <w:lang w:val="en-GB"/>
    </w:rPr>
  </w:style>
  <w:style w:type="paragraph" w:styleId="TOC4">
    <w:name w:val="toc 4"/>
    <w:basedOn w:val="TOC1"/>
    <w:next w:val="Normal"/>
    <w:autoRedefine/>
    <w:uiPriority w:val="39"/>
    <w:rsid w:val="00152525"/>
    <w:pPr>
      <w:pBdr>
        <w:top w:val="none" w:sz="0" w:space="0" w:color="auto"/>
        <w:bottom w:val="none" w:sz="0" w:space="0" w:color="auto"/>
        <w:between w:val="single" w:sz="4" w:space="1" w:color="B7B2AA" w:themeColor="accent5"/>
      </w:pBdr>
      <w:shd w:val="clear" w:color="auto" w:fill="auto"/>
      <w:spacing w:before="300" w:after="60" w:line="300" w:lineRule="auto"/>
      <w:ind w:left="1418" w:hanging="1418"/>
      <w:contextualSpacing/>
    </w:pPr>
    <w:rPr>
      <w:spacing w:val="0"/>
    </w:rPr>
  </w:style>
  <w:style w:type="paragraph" w:styleId="ListNumber">
    <w:name w:val="List Number"/>
    <w:basedOn w:val="NumberedText"/>
    <w:qFormat/>
    <w:rsid w:val="007C531A"/>
    <w:pPr>
      <w:numPr>
        <w:ilvl w:val="6"/>
        <w:numId w:val="14"/>
      </w:numPr>
    </w:pPr>
  </w:style>
  <w:style w:type="paragraph" w:customStyle="1" w:styleId="Subheading">
    <w:name w:val="Subheading"/>
    <w:next w:val="BodyText"/>
    <w:uiPriority w:val="5"/>
    <w:semiHidden/>
    <w:qFormat/>
    <w:rsid w:val="00591B08"/>
    <w:pPr>
      <w:keepNext/>
      <w:spacing w:before="240" w:line="300" w:lineRule="auto"/>
    </w:pPr>
    <w:rPr>
      <w:i/>
      <w:iCs/>
      <w:sz w:val="20"/>
    </w:rPr>
  </w:style>
  <w:style w:type="numbering" w:customStyle="1" w:styleId="CurrentList4">
    <w:name w:val="Current List4"/>
    <w:uiPriority w:val="99"/>
    <w:rsid w:val="00D34719"/>
    <w:pPr>
      <w:numPr>
        <w:numId w:val="4"/>
      </w:numPr>
    </w:pPr>
  </w:style>
  <w:style w:type="numbering" w:customStyle="1" w:styleId="CurrentList5">
    <w:name w:val="Current List5"/>
    <w:uiPriority w:val="99"/>
    <w:rsid w:val="00D34719"/>
    <w:pPr>
      <w:numPr>
        <w:numId w:val="5"/>
      </w:numPr>
    </w:pPr>
  </w:style>
  <w:style w:type="paragraph" w:customStyle="1" w:styleId="Figureplacement">
    <w:name w:val="Figure placement"/>
    <w:basedOn w:val="BodyText"/>
    <w:next w:val="BodyText"/>
    <w:uiPriority w:val="3"/>
    <w:rsid w:val="00422514"/>
    <w:rPr>
      <w:rFonts w:eastAsiaTheme="minorEastAsia" w:cs="Arial"/>
      <w:kern w:val="0"/>
      <w:szCs w:val="20"/>
      <w14:ligatures w14:val="none"/>
    </w:rPr>
  </w:style>
  <w:style w:type="paragraph" w:customStyle="1" w:styleId="TableandFigureSource">
    <w:name w:val="Table and Figure Source"/>
    <w:basedOn w:val="BodyText"/>
    <w:next w:val="BodyText"/>
    <w:link w:val="TableandFigureSourceChar"/>
    <w:uiPriority w:val="2"/>
    <w:rsid w:val="00DF4F5D"/>
    <w:pPr>
      <w:spacing w:before="60" w:line="276" w:lineRule="auto"/>
      <w:contextualSpacing/>
    </w:pPr>
    <w:rPr>
      <w:rFonts w:eastAsiaTheme="minorEastAsia"/>
      <w:kern w:val="0"/>
      <w:sz w:val="18"/>
      <w:szCs w:val="20"/>
      <w14:ligatures w14:val="none"/>
    </w:rPr>
  </w:style>
  <w:style w:type="paragraph" w:customStyle="1" w:styleId="TableandFigureNote">
    <w:name w:val="Table and Figure Note"/>
    <w:basedOn w:val="TableandFigureSource"/>
    <w:next w:val="BodyText"/>
    <w:link w:val="TableandFigureNoteChar"/>
    <w:uiPriority w:val="2"/>
    <w:rsid w:val="002B2C38"/>
  </w:style>
  <w:style w:type="character" w:customStyle="1" w:styleId="TableandFigureSourceChar">
    <w:name w:val="Table and Figure Source Char"/>
    <w:basedOn w:val="BodyTextChar"/>
    <w:link w:val="TableandFigureSource"/>
    <w:uiPriority w:val="2"/>
    <w:rsid w:val="00DF4F5D"/>
    <w:rPr>
      <w:rFonts w:eastAsiaTheme="minorEastAsia"/>
      <w:kern w:val="0"/>
      <w:sz w:val="18"/>
      <w:szCs w:val="20"/>
      <w:lang w:val="en-US"/>
      <w14:ligatures w14:val="none"/>
    </w:rPr>
  </w:style>
  <w:style w:type="character" w:customStyle="1" w:styleId="TableandFigureNoteChar">
    <w:name w:val="Table and Figure Note Char"/>
    <w:basedOn w:val="TableandFigureSourceChar"/>
    <w:link w:val="TableandFigureNote"/>
    <w:uiPriority w:val="2"/>
    <w:rsid w:val="002B2C38"/>
    <w:rPr>
      <w:rFonts w:eastAsiaTheme="minorEastAsia"/>
      <w:kern w:val="0"/>
      <w:sz w:val="18"/>
      <w:szCs w:val="20"/>
      <w:lang w:val="en-US"/>
      <w14:ligatures w14:val="none"/>
    </w:rPr>
  </w:style>
  <w:style w:type="paragraph" w:customStyle="1" w:styleId="BlockQuote">
    <w:name w:val="Block Quote"/>
    <w:basedOn w:val="BodyText"/>
    <w:next w:val="BodyText"/>
    <w:uiPriority w:val="3"/>
    <w:qFormat/>
    <w:rsid w:val="008F7C30"/>
    <w:pPr>
      <w:spacing w:before="240" w:after="240" w:line="240" w:lineRule="auto"/>
      <w:ind w:left="794" w:right="794"/>
    </w:pPr>
  </w:style>
  <w:style w:type="numbering" w:customStyle="1" w:styleId="CurrentList6">
    <w:name w:val="Current List6"/>
    <w:uiPriority w:val="99"/>
    <w:rsid w:val="003E0F3F"/>
    <w:pPr>
      <w:numPr>
        <w:numId w:val="6"/>
      </w:numPr>
    </w:pPr>
  </w:style>
  <w:style w:type="paragraph" w:styleId="FootnoteText">
    <w:name w:val="footnote text"/>
    <w:aliases w:val="RSK-FT,RSK-FT1,RSK-FT2,Footnote,Footnote Text Char Char Char Char,Footnote Text1,Footnote Text Char Char,Footnote Text Char Char Char,Footnote Text1 Char Char Char Char Char Char Char Char,Footnote Text1 Char Char Char,Footnote Text-GEM,ft"/>
    <w:basedOn w:val="Normal"/>
    <w:link w:val="FootnoteTextChar"/>
    <w:uiPriority w:val="99"/>
    <w:qFormat/>
    <w:rsid w:val="00581825"/>
    <w:pPr>
      <w:spacing w:after="0" w:line="240" w:lineRule="auto"/>
    </w:pPr>
    <w:rPr>
      <w:sz w:val="18"/>
      <w:szCs w:val="20"/>
    </w:rPr>
  </w:style>
  <w:style w:type="character" w:customStyle="1" w:styleId="FootnoteTextChar">
    <w:name w:val="Footnote Text Char"/>
    <w:aliases w:val="RSK-FT Char,RSK-FT1 Char,RSK-FT2 Char,Footnote Char,Footnote Text Char Char Char Char Char,Footnote Text1 Char,Footnote Text Char Char Char1,Footnote Text Char Char Char Char1,Footnote Text1 Char Char Char Char,Footnote Text-GEM Char"/>
    <w:basedOn w:val="DefaultParagraphFont"/>
    <w:link w:val="FootnoteText"/>
    <w:uiPriority w:val="99"/>
    <w:qFormat/>
    <w:rsid w:val="00581825"/>
    <w:rPr>
      <w:sz w:val="18"/>
      <w:szCs w:val="20"/>
    </w:rPr>
  </w:style>
  <w:style w:type="character" w:styleId="FootnoteReference">
    <w:name w:val="footnote reference"/>
    <w:aliases w:val="note bp,Nota de pie,EN Footnote Reference,SUPERS,16 Point,Superscript 6 Point,ftref,Texto de nota al pie,Superscript 6 Point + 11 pt,BVI fnr,BVI fnr Car Car,BVI fnr Car,BVI fnr Car Car Car Car,Footnote text,(Footnote Reference),fr,Ref"/>
    <w:basedOn w:val="DefaultParagraphFont"/>
    <w:link w:val="CharCharCharCharCarChar"/>
    <w:uiPriority w:val="99"/>
    <w:qFormat/>
    <w:rsid w:val="003E2F1C"/>
    <w:rPr>
      <w:vertAlign w:val="superscript"/>
    </w:rPr>
  </w:style>
  <w:style w:type="numbering" w:customStyle="1" w:styleId="CurrentList7">
    <w:name w:val="Current List7"/>
    <w:uiPriority w:val="99"/>
    <w:rsid w:val="00E5675E"/>
    <w:pPr>
      <w:numPr>
        <w:numId w:val="8"/>
      </w:numPr>
    </w:pPr>
  </w:style>
  <w:style w:type="numbering" w:customStyle="1" w:styleId="CurrentList8">
    <w:name w:val="Current List8"/>
    <w:uiPriority w:val="99"/>
    <w:rsid w:val="00E35B0D"/>
    <w:pPr>
      <w:numPr>
        <w:numId w:val="9"/>
      </w:numPr>
    </w:pPr>
  </w:style>
  <w:style w:type="numbering" w:customStyle="1" w:styleId="CurrentList9">
    <w:name w:val="Current List9"/>
    <w:uiPriority w:val="99"/>
    <w:rsid w:val="00E35B0D"/>
    <w:pPr>
      <w:numPr>
        <w:numId w:val="10"/>
      </w:numPr>
    </w:pPr>
  </w:style>
  <w:style w:type="paragraph" w:customStyle="1" w:styleId="Copyright">
    <w:name w:val="Copyright"/>
    <w:basedOn w:val="BodyText"/>
    <w:uiPriority w:val="5"/>
    <w:qFormat/>
    <w:rsid w:val="009A425F"/>
    <w:pPr>
      <w:spacing w:after="0" w:line="180" w:lineRule="exact"/>
    </w:pPr>
    <w:rPr>
      <w:color w:val="82887E" w:themeColor="accent6"/>
      <w:sz w:val="12"/>
    </w:rPr>
  </w:style>
  <w:style w:type="paragraph" w:customStyle="1" w:styleId="Tabletextleft">
    <w:name w:val="Table text left"/>
    <w:basedOn w:val="Normal"/>
    <w:link w:val="TabletextleftChar"/>
    <w:qFormat/>
    <w:rsid w:val="00770BDE"/>
    <w:pPr>
      <w:spacing w:after="0" w:line="240" w:lineRule="auto"/>
    </w:pPr>
    <w:rPr>
      <w:rFonts w:cs="Times New Roman (Body CS)"/>
      <w:spacing w:val="4"/>
      <w:sz w:val="18"/>
    </w:rPr>
  </w:style>
  <w:style w:type="paragraph" w:customStyle="1" w:styleId="TableBullet1">
    <w:name w:val="Table Bullet 1"/>
    <w:basedOn w:val="Tabletextleft"/>
    <w:uiPriority w:val="1"/>
    <w:qFormat/>
    <w:rsid w:val="00246A3C"/>
    <w:pPr>
      <w:numPr>
        <w:numId w:val="12"/>
      </w:numPr>
      <w:ind w:left="284" w:hanging="284"/>
    </w:pPr>
  </w:style>
  <w:style w:type="paragraph" w:customStyle="1" w:styleId="Tablenumber1">
    <w:name w:val="Table number 1"/>
    <w:basedOn w:val="TableBullet1"/>
    <w:uiPriority w:val="1"/>
    <w:qFormat/>
    <w:rsid w:val="00657F38"/>
    <w:pPr>
      <w:numPr>
        <w:numId w:val="21"/>
      </w:numPr>
      <w:tabs>
        <w:tab w:val="left" w:pos="397"/>
      </w:tabs>
    </w:pPr>
  </w:style>
  <w:style w:type="paragraph" w:customStyle="1" w:styleId="Tabletextcentered">
    <w:name w:val="Table text centered"/>
    <w:basedOn w:val="Tabletextleft"/>
    <w:uiPriority w:val="1"/>
    <w:qFormat/>
    <w:rsid w:val="00770BDE"/>
    <w:pPr>
      <w:jc w:val="center"/>
    </w:pPr>
  </w:style>
  <w:style w:type="paragraph" w:customStyle="1" w:styleId="Tabletextright">
    <w:name w:val="Table text right"/>
    <w:basedOn w:val="Tabletextleft"/>
    <w:uiPriority w:val="1"/>
    <w:qFormat/>
    <w:rsid w:val="00770BDE"/>
    <w:pPr>
      <w:jc w:val="right"/>
    </w:pPr>
  </w:style>
  <w:style w:type="paragraph" w:customStyle="1" w:styleId="TableBullet2">
    <w:name w:val="Table Bullet 2"/>
    <w:basedOn w:val="TableBullet1"/>
    <w:uiPriority w:val="1"/>
    <w:qFormat/>
    <w:rsid w:val="00246A3C"/>
    <w:pPr>
      <w:numPr>
        <w:numId w:val="13"/>
      </w:numPr>
      <w:ind w:left="568" w:hanging="284"/>
    </w:pPr>
  </w:style>
  <w:style w:type="paragraph" w:customStyle="1" w:styleId="Photoplacement">
    <w:name w:val="Photo placement"/>
    <w:basedOn w:val="Figureplacement"/>
    <w:uiPriority w:val="3"/>
    <w:qFormat/>
    <w:rsid w:val="008F48A6"/>
  </w:style>
  <w:style w:type="paragraph" w:customStyle="1" w:styleId="Referencestext">
    <w:name w:val="References text"/>
    <w:basedOn w:val="BodyText"/>
    <w:uiPriority w:val="3"/>
    <w:qFormat/>
    <w:rsid w:val="00B632C5"/>
    <w:pPr>
      <w:ind w:left="794" w:hanging="794"/>
    </w:pPr>
  </w:style>
  <w:style w:type="character" w:styleId="UnresolvedMention">
    <w:name w:val="Unresolved Mention"/>
    <w:basedOn w:val="DefaultParagraphFont"/>
    <w:uiPriority w:val="99"/>
    <w:semiHidden/>
    <w:rsid w:val="00B632C5"/>
    <w:rPr>
      <w:color w:val="605E5C"/>
      <w:shd w:val="clear" w:color="auto" w:fill="E1DFDD"/>
    </w:rPr>
  </w:style>
  <w:style w:type="paragraph" w:customStyle="1" w:styleId="PageTitle">
    <w:name w:val="Page Title"/>
    <w:basedOn w:val="TableTitle"/>
    <w:uiPriority w:val="4"/>
    <w:qFormat/>
    <w:rsid w:val="00C8569A"/>
    <w:pPr>
      <w:tabs>
        <w:tab w:val="left" w:pos="1134"/>
      </w:tabs>
    </w:pPr>
    <w:rPr>
      <w:spacing w:val="0"/>
    </w:rPr>
  </w:style>
  <w:style w:type="numbering" w:customStyle="1" w:styleId="CurrentList10">
    <w:name w:val="Current List10"/>
    <w:uiPriority w:val="99"/>
    <w:rsid w:val="0050098E"/>
    <w:pPr>
      <w:numPr>
        <w:numId w:val="15"/>
      </w:numPr>
    </w:pPr>
  </w:style>
  <w:style w:type="paragraph" w:styleId="TOC6">
    <w:name w:val="toc 6"/>
    <w:basedOn w:val="Normal"/>
    <w:next w:val="Normal"/>
    <w:autoRedefine/>
    <w:uiPriority w:val="39"/>
    <w:semiHidden/>
    <w:rsid w:val="000E3A7D"/>
    <w:pPr>
      <w:spacing w:after="100"/>
      <w:ind w:left="1000"/>
    </w:pPr>
  </w:style>
  <w:style w:type="paragraph" w:customStyle="1" w:styleId="Author">
    <w:name w:val="Author"/>
    <w:basedOn w:val="Tabletextleft"/>
    <w:uiPriority w:val="4"/>
    <w:semiHidden/>
    <w:qFormat/>
    <w:rsid w:val="000616AD"/>
  </w:style>
  <w:style w:type="numbering" w:customStyle="1" w:styleId="CurrentList11">
    <w:name w:val="Current List11"/>
    <w:uiPriority w:val="99"/>
    <w:rsid w:val="00084333"/>
    <w:pPr>
      <w:numPr>
        <w:numId w:val="16"/>
      </w:numPr>
    </w:pPr>
  </w:style>
  <w:style w:type="numbering" w:customStyle="1" w:styleId="CurrentList13">
    <w:name w:val="Current List13"/>
    <w:uiPriority w:val="99"/>
    <w:rsid w:val="009978F2"/>
    <w:pPr>
      <w:numPr>
        <w:numId w:val="17"/>
      </w:numPr>
    </w:pPr>
  </w:style>
  <w:style w:type="paragraph" w:customStyle="1" w:styleId="Tablenumber2">
    <w:name w:val="Table number 2"/>
    <w:basedOn w:val="Normal"/>
    <w:uiPriority w:val="1"/>
    <w:qFormat/>
    <w:rsid w:val="00657F38"/>
    <w:pPr>
      <w:numPr>
        <w:numId w:val="22"/>
      </w:numPr>
      <w:tabs>
        <w:tab w:val="left" w:pos="284"/>
        <w:tab w:val="left" w:pos="397"/>
      </w:tabs>
      <w:spacing w:after="0" w:line="240" w:lineRule="auto"/>
    </w:pPr>
    <w:rPr>
      <w:rFonts w:cs="Times New Roman (Body CS)"/>
      <w:spacing w:val="4"/>
      <w:sz w:val="18"/>
    </w:rPr>
  </w:style>
  <w:style w:type="paragraph" w:customStyle="1" w:styleId="Tablenumber3">
    <w:name w:val="Table number 3"/>
    <w:basedOn w:val="Tablenumber2"/>
    <w:uiPriority w:val="1"/>
    <w:qFormat/>
    <w:rsid w:val="00657F38"/>
    <w:pPr>
      <w:numPr>
        <w:numId w:val="23"/>
      </w:numPr>
      <w:tabs>
        <w:tab w:val="clear" w:pos="284"/>
        <w:tab w:val="clear" w:pos="397"/>
        <w:tab w:val="left" w:pos="567"/>
        <w:tab w:val="left" w:pos="851"/>
      </w:tabs>
    </w:pPr>
  </w:style>
  <w:style w:type="paragraph" w:customStyle="1" w:styleId="Tablenumber4">
    <w:name w:val="Table number 4"/>
    <w:basedOn w:val="Tablenumber3"/>
    <w:uiPriority w:val="1"/>
    <w:qFormat/>
    <w:rsid w:val="00A4216E"/>
    <w:pPr>
      <w:numPr>
        <w:numId w:val="24"/>
      </w:numPr>
      <w:tabs>
        <w:tab w:val="clear" w:pos="567"/>
        <w:tab w:val="clear" w:pos="851"/>
      </w:tabs>
    </w:pPr>
  </w:style>
  <w:style w:type="numbering" w:customStyle="1" w:styleId="CurrentList12">
    <w:name w:val="Current List12"/>
    <w:uiPriority w:val="99"/>
    <w:rsid w:val="000E42AF"/>
    <w:pPr>
      <w:numPr>
        <w:numId w:val="18"/>
      </w:numPr>
    </w:pPr>
  </w:style>
  <w:style w:type="paragraph" w:customStyle="1" w:styleId="TableBullet3">
    <w:name w:val="Table Bullet 3"/>
    <w:basedOn w:val="TableBullet2"/>
    <w:uiPriority w:val="1"/>
    <w:qFormat/>
    <w:rsid w:val="000E42AF"/>
    <w:pPr>
      <w:numPr>
        <w:numId w:val="19"/>
      </w:numPr>
    </w:pPr>
  </w:style>
  <w:style w:type="paragraph" w:customStyle="1" w:styleId="TableBullet4">
    <w:name w:val="Table Bullet 4"/>
    <w:basedOn w:val="TableBullet3"/>
    <w:uiPriority w:val="1"/>
    <w:qFormat/>
    <w:rsid w:val="000E42AF"/>
    <w:pPr>
      <w:numPr>
        <w:numId w:val="20"/>
      </w:numPr>
      <w:ind w:left="1135"/>
    </w:pPr>
  </w:style>
  <w:style w:type="paragraph" w:customStyle="1" w:styleId="Appendixheading1">
    <w:name w:val="Appendix heading 1"/>
    <w:basedOn w:val="BodyText"/>
    <w:next w:val="BodyText"/>
    <w:uiPriority w:val="99"/>
    <w:qFormat/>
    <w:rsid w:val="00AD12D8"/>
    <w:pPr>
      <w:numPr>
        <w:numId w:val="25"/>
      </w:numPr>
      <w:spacing w:before="480" w:after="240" w:line="240" w:lineRule="auto"/>
      <w:ind w:left="2837" w:hanging="2837"/>
    </w:pPr>
    <w:rPr>
      <w:rFonts w:eastAsiaTheme="minorEastAsia"/>
      <w:caps/>
      <w:color w:val="018219" w:themeColor="accent1"/>
      <w:kern w:val="0"/>
      <w:sz w:val="32"/>
      <w:szCs w:val="20"/>
      <w14:ligatures w14:val="none"/>
    </w:rPr>
  </w:style>
  <w:style w:type="paragraph" w:styleId="TOC9">
    <w:name w:val="toc 9"/>
    <w:basedOn w:val="Normal"/>
    <w:next w:val="Normal"/>
    <w:autoRedefine/>
    <w:uiPriority w:val="39"/>
    <w:rsid w:val="0074487D"/>
    <w:pPr>
      <w:spacing w:before="60" w:after="60" w:line="240" w:lineRule="auto"/>
      <w:ind w:left="1411" w:hanging="1411"/>
    </w:pPr>
    <w:rPr>
      <w:caps/>
    </w:rPr>
  </w:style>
  <w:style w:type="character" w:styleId="FollowedHyperlink">
    <w:name w:val="FollowedHyperlink"/>
    <w:basedOn w:val="DefaultParagraphFont"/>
    <w:uiPriority w:val="99"/>
    <w:semiHidden/>
    <w:rsid w:val="0074487D"/>
    <w:rPr>
      <w:color w:val="1C1C1C" w:themeColor="followedHyperlink"/>
      <w:u w:val="single"/>
    </w:rPr>
  </w:style>
  <w:style w:type="numbering" w:customStyle="1" w:styleId="ERMBulletList">
    <w:name w:val="ERMBulletList"/>
    <w:uiPriority w:val="99"/>
    <w:rsid w:val="009C4A9A"/>
    <w:pPr>
      <w:numPr>
        <w:numId w:val="26"/>
      </w:numPr>
    </w:pPr>
  </w:style>
  <w:style w:type="paragraph" w:styleId="ListBullet">
    <w:name w:val="List Bullet"/>
    <w:aliases w:val="List Bullet table,List Bullet Char Char Char Char,List Bullet Char Char Char Char Char Char Char Char Char Char Char Char,List Bullet Char Char Char Char Char Char Char Char Char Char,List Bullet Char Char Char Char Char"/>
    <w:basedOn w:val="BodyText"/>
    <w:qFormat/>
    <w:rsid w:val="009C4A9A"/>
    <w:pPr>
      <w:numPr>
        <w:numId w:val="26"/>
      </w:numPr>
      <w:spacing w:before="120" w:after="60" w:line="260" w:lineRule="atLeast"/>
    </w:pPr>
    <w:rPr>
      <w:rFonts w:eastAsiaTheme="minorEastAsia"/>
      <w:kern w:val="0"/>
      <w:szCs w:val="20"/>
      <w:lang w:val="en-GB"/>
      <w14:ligatures w14:val="none"/>
    </w:rPr>
  </w:style>
  <w:style w:type="paragraph" w:styleId="ListBullet2">
    <w:name w:val="List Bullet 2"/>
    <w:basedOn w:val="Normal"/>
    <w:qFormat/>
    <w:rsid w:val="009C4A9A"/>
    <w:pPr>
      <w:numPr>
        <w:ilvl w:val="1"/>
        <w:numId w:val="26"/>
      </w:numPr>
      <w:spacing w:before="120" w:after="60" w:line="260" w:lineRule="atLeast"/>
      <w:ind w:left="794" w:hanging="397"/>
    </w:pPr>
    <w:rPr>
      <w:rFonts w:eastAsiaTheme="minorEastAsia"/>
      <w:kern w:val="0"/>
      <w:szCs w:val="20"/>
      <w:lang w:val="en-GB"/>
      <w14:ligatures w14:val="none"/>
    </w:rPr>
  </w:style>
  <w:style w:type="paragraph" w:styleId="ListBullet3">
    <w:name w:val="List Bullet 3"/>
    <w:basedOn w:val="Normal"/>
    <w:qFormat/>
    <w:rsid w:val="009C4A9A"/>
    <w:pPr>
      <w:numPr>
        <w:ilvl w:val="2"/>
        <w:numId w:val="26"/>
      </w:numPr>
      <w:spacing w:before="120" w:after="60" w:line="260" w:lineRule="atLeast"/>
    </w:pPr>
    <w:rPr>
      <w:rFonts w:eastAsiaTheme="minorEastAsia"/>
      <w:kern w:val="0"/>
      <w:szCs w:val="20"/>
      <w:lang w:val="en-GB"/>
      <w14:ligatures w14:val="none"/>
    </w:rPr>
  </w:style>
  <w:style w:type="paragraph" w:styleId="ListBullet4">
    <w:name w:val="List Bullet 4"/>
    <w:basedOn w:val="Normal"/>
    <w:rsid w:val="009C4A9A"/>
    <w:pPr>
      <w:numPr>
        <w:ilvl w:val="3"/>
        <w:numId w:val="26"/>
      </w:numPr>
      <w:spacing w:before="120" w:after="60" w:line="260" w:lineRule="atLeast"/>
    </w:pPr>
    <w:rPr>
      <w:rFonts w:eastAsiaTheme="minorEastAsia"/>
      <w:kern w:val="0"/>
      <w:szCs w:val="20"/>
      <w:lang w:val="en-GB"/>
      <w14:ligatures w14:val="none"/>
    </w:rPr>
  </w:style>
  <w:style w:type="character" w:customStyle="1" w:styleId="CaptionChar">
    <w:name w:val="Caption Char"/>
    <w:aliases w:val="Table Caption Char Char Char,Table Caption Char Char1,Map Char Char,Caption1 Char,Resim Yazısı.Table Caption Char Char Char Char Char Char Char Char Char Char Char Char Char Char,Resim Yazısı.Table Caption Char Char Char Char Char Char Char"/>
    <w:basedOn w:val="DefaultParagraphFont"/>
    <w:link w:val="Caption"/>
    <w:uiPriority w:val="3"/>
    <w:qFormat/>
    <w:rsid w:val="009C4A9A"/>
    <w:rPr>
      <w:rFonts w:asciiTheme="majorHAnsi" w:hAnsiTheme="majorHAnsi" w:cs="Times New Roman (Body CS)"/>
      <w:caps/>
      <w:color w:val="018219" w:themeColor="accent1"/>
      <w:spacing w:val="4"/>
      <w:sz w:val="20"/>
      <w:szCs w:val="16"/>
      <w:lang w:val="en-US"/>
    </w:rPr>
  </w:style>
  <w:style w:type="paragraph" w:customStyle="1" w:styleId="Tablebullet">
    <w:name w:val="Table bullet"/>
    <w:basedOn w:val="ListBullet"/>
    <w:link w:val="TablebulletChar"/>
    <w:qFormat/>
    <w:rsid w:val="009C4A9A"/>
    <w:pPr>
      <w:spacing w:before="0" w:after="0" w:line="240" w:lineRule="auto"/>
      <w:contextualSpacing/>
    </w:pPr>
    <w:rPr>
      <w:sz w:val="18"/>
    </w:rPr>
  </w:style>
  <w:style w:type="character" w:customStyle="1" w:styleId="TablebulletChar">
    <w:name w:val="Table bullet Char"/>
    <w:aliases w:val="List Paragraph Char,Bullet_new Char,Bullet 1 Char,numbers normal cal Char,List Paragraph1 Char,Lvl 1 Bullet Char,Bullet List Char,FooterText Char,Casella di testo Char,Holis indice Char,Johan bulletList Paragraph Char,Bolinha Char"/>
    <w:basedOn w:val="DefaultParagraphFont"/>
    <w:link w:val="Tablebullet"/>
    <w:qFormat/>
    <w:rsid w:val="009C4A9A"/>
    <w:rPr>
      <w:rFonts w:eastAsiaTheme="minorEastAsia"/>
      <w:kern w:val="0"/>
      <w:sz w:val="18"/>
      <w:szCs w:val="20"/>
      <w14:ligatures w14:val="none"/>
    </w:rPr>
  </w:style>
  <w:style w:type="character" w:styleId="CommentReference">
    <w:name w:val="annotation reference"/>
    <w:basedOn w:val="DefaultParagraphFont"/>
    <w:uiPriority w:val="99"/>
    <w:semiHidden/>
    <w:rsid w:val="00BB7FF8"/>
    <w:rPr>
      <w:sz w:val="16"/>
      <w:szCs w:val="16"/>
    </w:rPr>
  </w:style>
  <w:style w:type="paragraph" w:styleId="CommentText">
    <w:name w:val="annotation text"/>
    <w:basedOn w:val="Normal"/>
    <w:link w:val="CommentTextChar"/>
    <w:uiPriority w:val="99"/>
    <w:semiHidden/>
    <w:rsid w:val="00BB7FF8"/>
    <w:pPr>
      <w:spacing w:line="240" w:lineRule="auto"/>
    </w:pPr>
    <w:rPr>
      <w:szCs w:val="20"/>
    </w:rPr>
  </w:style>
  <w:style w:type="character" w:customStyle="1" w:styleId="CommentTextChar">
    <w:name w:val="Comment Text Char"/>
    <w:basedOn w:val="DefaultParagraphFont"/>
    <w:link w:val="CommentText"/>
    <w:uiPriority w:val="99"/>
    <w:semiHidden/>
    <w:rsid w:val="00BB7FF8"/>
    <w:rPr>
      <w:sz w:val="20"/>
      <w:szCs w:val="20"/>
      <w:lang w:val="en-US"/>
    </w:rPr>
  </w:style>
  <w:style w:type="paragraph" w:styleId="CommentSubject">
    <w:name w:val="annotation subject"/>
    <w:basedOn w:val="CommentText"/>
    <w:next w:val="CommentText"/>
    <w:link w:val="CommentSubjectChar"/>
    <w:uiPriority w:val="99"/>
    <w:semiHidden/>
    <w:rsid w:val="00BB7FF8"/>
    <w:rPr>
      <w:b/>
      <w:bCs/>
    </w:rPr>
  </w:style>
  <w:style w:type="character" w:customStyle="1" w:styleId="CommentSubjectChar">
    <w:name w:val="Comment Subject Char"/>
    <w:basedOn w:val="CommentTextChar"/>
    <w:link w:val="CommentSubject"/>
    <w:uiPriority w:val="99"/>
    <w:semiHidden/>
    <w:rsid w:val="00BB7FF8"/>
    <w:rPr>
      <w:b/>
      <w:bCs/>
      <w:sz w:val="20"/>
      <w:szCs w:val="20"/>
      <w:lang w:val="en-US"/>
    </w:rPr>
  </w:style>
  <w:style w:type="paragraph" w:styleId="Revision">
    <w:name w:val="Revision"/>
    <w:hidden/>
    <w:uiPriority w:val="99"/>
    <w:semiHidden/>
    <w:rsid w:val="00004392"/>
    <w:rPr>
      <w:sz w:val="20"/>
      <w:lang w:val="en-US"/>
    </w:rPr>
  </w:style>
  <w:style w:type="character" w:customStyle="1" w:styleId="TabletextleftChar">
    <w:name w:val="Table text left Char"/>
    <w:basedOn w:val="DefaultParagraphFont"/>
    <w:link w:val="Tabletextleft"/>
    <w:rsid w:val="003264BB"/>
    <w:rPr>
      <w:rFonts w:cs="Times New Roman (Body CS)"/>
      <w:spacing w:val="4"/>
      <w:sz w:val="18"/>
      <w:lang w:val="en-US"/>
    </w:rPr>
  </w:style>
  <w:style w:type="paragraph" w:customStyle="1" w:styleId="CharCharCharCharCarChar">
    <w:name w:val="Char Char Char Char Car Char"/>
    <w:aliases w:val="Char Char Char Char Car Char Char1 Char Char Char Char1 Char,Char Char Char1 Char Char Char Char1 Char,Char Char Char Char Car Char Char1 Char Char"/>
    <w:basedOn w:val="Normal"/>
    <w:next w:val="Normal"/>
    <w:link w:val="FootnoteReference"/>
    <w:rsid w:val="002F40BF"/>
    <w:pPr>
      <w:overflowPunct w:val="0"/>
      <w:autoSpaceDE w:val="0"/>
      <w:autoSpaceDN w:val="0"/>
      <w:adjustRightInd w:val="0"/>
      <w:spacing w:after="160" w:line="240" w:lineRule="exact"/>
      <w:jc w:val="both"/>
    </w:pPr>
    <w:rPr>
      <w:sz w:val="24"/>
      <w:vertAlign w:val="superscript"/>
      <w:lang w:val="en-GB"/>
    </w:rPr>
  </w:style>
  <w:style w:type="numbering" w:customStyle="1" w:styleId="ERMBulletList1">
    <w:name w:val="ERMBulletList1"/>
    <w:uiPriority w:val="99"/>
    <w:rsid w:val="002F40BF"/>
  </w:style>
  <w:style w:type="character" w:styleId="Strong">
    <w:name w:val="Strong"/>
    <w:basedOn w:val="DefaultParagraphFont"/>
    <w:uiPriority w:val="22"/>
    <w:qFormat/>
    <w:rsid w:val="007F59B8"/>
    <w:rPr>
      <w:b/>
      <w:bCs/>
    </w:rPr>
  </w:style>
  <w:style w:type="character" w:styleId="Mention">
    <w:name w:val="Mention"/>
    <w:basedOn w:val="DefaultParagraphFont"/>
    <w:uiPriority w:val="99"/>
    <w:semiHidden/>
    <w:rsid w:val="002C08B1"/>
    <w:rPr>
      <w:color w:val="2B579A"/>
      <w:shd w:val="clear" w:color="auto" w:fill="E1DFDD"/>
    </w:rPr>
  </w:style>
  <w:style w:type="table" w:customStyle="1" w:styleId="ERMTable11">
    <w:name w:val="ERM Table 11"/>
    <w:basedOn w:val="TableNormal"/>
    <w:uiPriority w:val="99"/>
    <w:rsid w:val="00DF2925"/>
    <w:rPr>
      <w:sz w:val="16"/>
    </w:rPr>
    <w:tblPr>
      <w:tblStyleRowBandSize w:val="1"/>
      <w:tblStyleColBandSize w:val="1"/>
    </w:tblPr>
    <w:tcPr>
      <w:tcBorders>
        <w:top w:val="nil"/>
        <w:left w:val="nil"/>
        <w:bottom w:val="single" w:sz="4" w:space="0" w:color="B7B2AA" w:themeColor="accent5"/>
        <w:right w:val="nil"/>
      </w:tcBorders>
    </w:tcPr>
    <w:tblStylePr w:type="firstRow">
      <w:rPr>
        <w:b/>
      </w:rPr>
      <w:tblPr/>
      <w:trPr>
        <w:tblHeader/>
      </w:trPr>
      <w:tcPr>
        <w:tcBorders>
          <w:top w:val="nil"/>
          <w:left w:val="nil"/>
          <w:bottom w:val="single" w:sz="4" w:space="0" w:color="B7B2AA" w:themeColor="accent5"/>
          <w:right w:val="nil"/>
          <w:insideH w:val="nil"/>
          <w:insideV w:val="single" w:sz="4" w:space="0" w:color="B7B2AA" w:themeColor="accent5"/>
          <w:tl2br w:val="nil"/>
          <w:tr2bl w:val="nil"/>
        </w:tcBorders>
        <w:shd w:val="clear" w:color="auto" w:fill="D2DED3"/>
      </w:tcPr>
    </w:tblStylePr>
    <w:tblStylePr w:type="lastRow">
      <w:rPr>
        <w:b w:val="0"/>
      </w:rPr>
    </w:tblStylePr>
    <w:tblStylePr w:type="firstCol">
      <w:rPr>
        <w:b w:val="0"/>
        <w:caps w:val="0"/>
        <w:smallCaps w:val="0"/>
      </w:rPr>
    </w:tblStylePr>
    <w:tblStylePr w:type="band2Vert">
      <w:tblPr/>
      <w:tcPr>
        <w:tcBorders>
          <w:left w:val="nil"/>
          <w:right w:val="nil"/>
          <w:insideV w:val="nil"/>
        </w:tcBorders>
      </w:tcPr>
    </w:tblStylePr>
  </w:style>
  <w:style w:type="table" w:customStyle="1" w:styleId="ERMTable12">
    <w:name w:val="ERM Table 12"/>
    <w:basedOn w:val="TableNormal"/>
    <w:uiPriority w:val="99"/>
    <w:rsid w:val="00420174"/>
    <w:rPr>
      <w:sz w:val="16"/>
    </w:rPr>
    <w:tblPr>
      <w:tblStyleRowBandSize w:val="1"/>
      <w:tblStyleColBandSize w:val="1"/>
    </w:tblPr>
    <w:tcPr>
      <w:tcBorders>
        <w:top w:val="nil"/>
        <w:left w:val="nil"/>
        <w:bottom w:val="single" w:sz="4" w:space="0" w:color="B7B2AA" w:themeColor="accent5"/>
        <w:right w:val="nil"/>
      </w:tcBorders>
    </w:tcPr>
    <w:tblStylePr w:type="firstRow">
      <w:rPr>
        <w:b/>
      </w:rPr>
      <w:tblPr/>
      <w:trPr>
        <w:tblHeader/>
      </w:trPr>
      <w:tcPr>
        <w:tcBorders>
          <w:top w:val="nil"/>
          <w:left w:val="nil"/>
          <w:bottom w:val="single" w:sz="4" w:space="0" w:color="B7B2AA" w:themeColor="accent5"/>
          <w:right w:val="nil"/>
          <w:insideH w:val="nil"/>
          <w:insideV w:val="single" w:sz="4" w:space="0" w:color="B7B2AA" w:themeColor="accent5"/>
          <w:tl2br w:val="nil"/>
          <w:tr2bl w:val="nil"/>
        </w:tcBorders>
        <w:shd w:val="clear" w:color="auto" w:fill="D2DED3"/>
      </w:tcPr>
    </w:tblStylePr>
    <w:tblStylePr w:type="lastRow">
      <w:rPr>
        <w:b w:val="0"/>
      </w:rPr>
    </w:tblStylePr>
    <w:tblStylePr w:type="firstCol">
      <w:rPr>
        <w:b w:val="0"/>
        <w:caps w:val="0"/>
        <w:smallCaps w:val="0"/>
      </w:rPr>
    </w:tblStylePr>
    <w:tblStylePr w:type="band2Vert">
      <w:tblPr/>
      <w:tcPr>
        <w:tcBorders>
          <w:left w:val="nil"/>
          <w:right w:val="nil"/>
          <w:insideV w:val="nil"/>
        </w:tcBorders>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85684486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1.jpeg"/><Relationship Id="rId18" Type="http://schemas.openxmlformats.org/officeDocument/2006/relationships/header" Target="header2.xml"/><Relationship Id="rId26" Type="http://schemas.openxmlformats.org/officeDocument/2006/relationships/image" Target="media/image9.jpeg"/><Relationship Id="rId39" Type="http://schemas.openxmlformats.org/officeDocument/2006/relationships/fontTable" Target="fontTable.xml"/><Relationship Id="rId21" Type="http://schemas.openxmlformats.org/officeDocument/2006/relationships/footer" Target="footer4.xml"/><Relationship Id="rId34" Type="http://schemas.openxmlformats.org/officeDocument/2006/relationships/header" Target="header8.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2.xml"/><Relationship Id="rId25" Type="http://schemas.openxmlformats.org/officeDocument/2006/relationships/image" Target="media/image8.emf"/><Relationship Id="rId33" Type="http://schemas.openxmlformats.org/officeDocument/2006/relationships/hyperlink" Target="https://yekares2.enerjisauretim.com/en" TargetMode="External"/><Relationship Id="rId38" Type="http://schemas.openxmlformats.org/officeDocument/2006/relationships/header" Target="header9.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header" Target="header3.xml"/><Relationship Id="rId29" Type="http://schemas.openxmlformats.org/officeDocument/2006/relationships/header" Target="header6.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image" Target="media/image7.png"/><Relationship Id="rId32" Type="http://schemas.openxmlformats.org/officeDocument/2006/relationships/image" Target="media/image12.png"/><Relationship Id="rId37" Type="http://schemas.openxmlformats.org/officeDocument/2006/relationships/hyperlink" Target="http://www.erm.com" TargetMode="External"/><Relationship Id="rId40"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footer" Target="footer5.xml"/><Relationship Id="rId28" Type="http://schemas.openxmlformats.org/officeDocument/2006/relationships/header" Target="header5.xml"/><Relationship Id="rId36" Type="http://schemas.openxmlformats.org/officeDocument/2006/relationships/hyperlink" Target="mailto:kurumsal@enerjisauretim.com" TargetMode="External"/><Relationship Id="rId10" Type="http://schemas.openxmlformats.org/officeDocument/2006/relationships/webSettings" Target="webSettings.xml"/><Relationship Id="rId19" Type="http://schemas.openxmlformats.org/officeDocument/2006/relationships/footer" Target="footer3.xml"/><Relationship Id="rId31" Type="http://schemas.openxmlformats.org/officeDocument/2006/relationships/header" Target="header7.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image" Target="media/image2.jpeg"/><Relationship Id="rId22" Type="http://schemas.openxmlformats.org/officeDocument/2006/relationships/header" Target="header4.xml"/><Relationship Id="rId27" Type="http://schemas.openxmlformats.org/officeDocument/2006/relationships/image" Target="media/image10.jpeg"/><Relationship Id="rId30" Type="http://schemas.openxmlformats.org/officeDocument/2006/relationships/image" Target="media/image11.png"/><Relationship Id="rId35" Type="http://schemas.openxmlformats.org/officeDocument/2006/relationships/hyperlink" Target="mailto:+90%20216%20512%2040%2000" TargetMode="External"/><Relationship Id="rId8" Type="http://schemas.openxmlformats.org/officeDocument/2006/relationships/styles" Target="styles.xml"/><Relationship Id="rId3" Type="http://schemas.openxmlformats.org/officeDocument/2006/relationships/customXml" Target="../customXml/item3.xml"/></Relationships>
</file>

<file path=word/_rels/footer2.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png"/></Relationships>
</file>

<file path=word/_rels/footer4.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png"/></Relationships>
</file>

<file path=word/_rels/footer5.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png"/></Relationships>
</file>

<file path=word/_rels/header2.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image" Target="media/image5.png"/></Relationships>
</file>

<file path=word/_rels/header9.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image" Target="media/image5.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irmak.oezdemir\AppData\Local\Temp\Templafy\WordVsto\A4%20Report%20Template.dotx" TargetMode="External"/></Relationships>
</file>

<file path=word/theme/theme1.xml><?xml version="1.0" encoding="utf-8"?>
<a:theme xmlns:a="http://schemas.openxmlformats.org/drawingml/2006/main" name="Office Theme">
  <a:themeElements>
    <a:clrScheme name="ERM">
      <a:dk1>
        <a:srgbClr val="1C1C1C"/>
      </a:dk1>
      <a:lt1>
        <a:srgbClr val="FFFFFF"/>
      </a:lt1>
      <a:dk2>
        <a:srgbClr val="D1DDD3"/>
      </a:dk2>
      <a:lt2>
        <a:srgbClr val="00FFBE"/>
      </a:lt2>
      <a:accent1>
        <a:srgbClr val="018219"/>
      </a:accent1>
      <a:accent2>
        <a:srgbClr val="0A2C14"/>
      </a:accent2>
      <a:accent3>
        <a:srgbClr val="446D5D"/>
      </a:accent3>
      <a:accent4>
        <a:srgbClr val="82A78D"/>
      </a:accent4>
      <a:accent5>
        <a:srgbClr val="B7B2AA"/>
      </a:accent5>
      <a:accent6>
        <a:srgbClr val="82887E"/>
      </a:accent6>
      <a:hlink>
        <a:srgbClr val="1C1C1C"/>
      </a:hlink>
      <a:folHlink>
        <a:srgbClr val="1C1C1C"/>
      </a:folHlink>
    </a:clrScheme>
    <a:fontScheme name="ERM">
      <a:majorFont>
        <a:latin typeface="Verdana"/>
        <a:ea typeface=""/>
        <a:cs typeface=""/>
      </a:majorFont>
      <a:minorFont>
        <a:latin typeface="Verdan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ln w="6350">
          <a:noFill/>
        </a:ln>
      </a:spPr>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txDef>
  </a:objectDefaults>
  <a:extraClrSchemeLst/>
  <a:custClrLst>
    <a:custClr name="Mint">
      <a:srgbClr val="00FFBB"/>
    </a:custClr>
    <a:custClr name="Green Alert">
      <a:srgbClr val="00EB00"/>
    </a:custClr>
    <a:custClr name="Yellow Alert">
      <a:srgbClr val="DDFF00"/>
    </a:custClr>
    <a:custClr name="Red Alert">
      <a:srgbClr val="FF3600"/>
    </a:custClr>
    <a:custClr name="Grey Alert">
      <a:srgbClr val="D9D9D9"/>
    </a:custClr>
  </a:custClrLst>
  <a:extLst>
    <a:ext uri="{05A4C25C-085E-4340-85A3-A5531E510DB2}">
      <thm15:themeFamily xmlns:thm15="http://schemas.microsoft.com/office/thememl/2012/main" name="Office Theme" id="{62F939B6-93AF-4DB8-9C6B-D6C7DFDC589F}" vid="{4A3C46E8-61CC-4603-A589-7422A47A8E4A}"/>
    </a:ext>
  </a:extLst>
</a:theme>
</file>

<file path=word/webextensions/_rels/taskpanes.xml.rels><?xml version="1.0" encoding="UTF-8" standalone="yes"?>
<Relationships xmlns="http://schemas.openxmlformats.org/package/2006/relationships"><Relationship Id="rId1" Type="http://schemas.microsoft.com/office/2011/relationships/webextension" Target="webextension1.xml"/></Relationships>
</file>

<file path=word/webextensions/taskpanes.xml><?xml version="1.0" encoding="utf-8"?>
<wetp:taskpanes xmlns:wetp="http://schemas.microsoft.com/office/webextensions/taskpanes/2010/11">
  <wetp:taskpane dockstate="right" visibility="0" width="0" row="0">
    <wetp:webextensionref xmlns:r="http://schemas.openxmlformats.org/officeDocument/2006/relationships" r:id="rId1"/>
  </wetp:taskpane>
</wetp:taskpanes>
</file>

<file path=word/webextensions/webextension1.xml><?xml version="1.0" encoding="utf-8"?>
<we:webextension xmlns:we="http://schemas.microsoft.com/office/webextensions/webextension/2010/11" id="{F3B9CAB1-48C1-774E-9BE6-7D824CB26A7E}">
  <we:reference id="685000c8-3864-4e6a-a2d2-a72ad5a37198" version="2.0.0.4" store="EXCatalog" storeType="EXCatalog"/>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TemplafyTemplateConfiguration><![CDATA[{"elementsMetadata":[],"transformationConfigurations":[],"templateName":"A4 Report Template","templateDescription":"","enableDocumentContentUpdater":false,"version":"2.0"}]]></TemplafyTemplateConfiguration>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8f8bef8d-580c-472e-936a-42dc444b94e0">
      <Terms xmlns="http://schemas.microsoft.com/office/infopath/2007/PartnerControls"/>
    </lcf76f155ced4ddcb4097134ff3c332f>
    <TaxCatchAll xmlns="c2213f48-3c34-4202-9a98-e9d29bccb42b" xsi:nil="true"/>
    <Uploaded xmlns="8f8bef8d-580c-472e-936a-42dc444b94e0">
      <UserInfo>
        <DisplayName/>
        <AccountId xsi:nil="true"/>
        <AccountType/>
      </UserInfo>
    </Uploaded>
  </documentManagement>
</p:properties>
</file>

<file path=customXml/item3.xml><?xml version="1.0" encoding="utf-8"?>
<TemplafyFormConfiguration><![CDATA[{"formFields":[],"formDataEntries":[]}]]></TemplafyFormConfiguration>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6.xml><?xml version="1.0" encoding="utf-8"?>
<ct:contentTypeSchema xmlns:ct="http://schemas.microsoft.com/office/2006/metadata/contentType" xmlns:ma="http://schemas.microsoft.com/office/2006/metadata/properties/metaAttributes" ct:_="" ma:_="" ma:contentTypeName="Belge" ma:contentTypeID="0x010100D6B1F6D5B52FE34E92917340DFD41D55" ma:contentTypeVersion="18" ma:contentTypeDescription="Yeni belge oluşturun." ma:contentTypeScope="" ma:versionID="eb456f94f861d40cd8b518d9123bee22">
  <xsd:schema xmlns:xsd="http://www.w3.org/2001/XMLSchema" xmlns:xs="http://www.w3.org/2001/XMLSchema" xmlns:p="http://schemas.microsoft.com/office/2006/metadata/properties" xmlns:ns2="8f8bef8d-580c-472e-936a-42dc444b94e0" xmlns:ns3="0834573e-9874-481c-91f1-5fb5f494aab1" xmlns:ns4="c2213f48-3c34-4202-9a98-e9d29bccb42b" targetNamespace="http://schemas.microsoft.com/office/2006/metadata/properties" ma:root="true" ma:fieldsID="b50854fc6bfb5ccf191ed2b7cfab18d7" ns2:_="" ns3:_="" ns4:_="">
    <xsd:import namespace="8f8bef8d-580c-472e-936a-42dc444b94e0"/>
    <xsd:import namespace="0834573e-9874-481c-91f1-5fb5f494aab1"/>
    <xsd:import namespace="c2213f48-3c34-4202-9a98-e9d29bccb42b"/>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element ref="ns2:lcf76f155ced4ddcb4097134ff3c332f" minOccurs="0"/>
                <xsd:element ref="ns4:TaxCatchAll" minOccurs="0"/>
                <xsd:element ref="ns2:MediaServiceDateTaken" minOccurs="0"/>
                <xsd:element ref="ns2:MediaServiceOCR" minOccurs="0"/>
                <xsd:element ref="ns2:MediaServiceGenerationTime" minOccurs="0"/>
                <xsd:element ref="ns2:MediaServiceEventHashCode" minOccurs="0"/>
                <xsd:element ref="ns2:MediaServiceLocation" minOccurs="0"/>
                <xsd:element ref="ns2:MediaLengthInSeconds" minOccurs="0"/>
                <xsd:element ref="ns2:Uploaded"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f8bef8d-580c-472e-936a-42dc444b94e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5" nillable="true" ma:taxonomy="true" ma:internalName="lcf76f155ced4ddcb4097134ff3c332f" ma:taxonomyFieldName="MediaServiceImageTags" ma:displayName="Resim Etiketleri" ma:readOnly="false" ma:fieldId="{5cf76f15-5ced-4ddc-b409-7134ff3c332f}" ma:taxonomyMulti="true" ma:sspId="3affb44c-739e-4840-aecb-73e7e661afae" ma:termSetId="09814cd3-568e-fe90-9814-8d621ff8fb84" ma:anchorId="fba54fb3-c3e1-fe81-a776-ca4b69148c4d" ma:open="true" ma:isKeyword="false">
      <xsd:complexType>
        <xsd:sequence>
          <xsd:element ref="pc:Terms" minOccurs="0" maxOccurs="1"/>
        </xsd:sequence>
      </xsd:complexType>
    </xsd:element>
    <xsd:element name="MediaServiceDateTaken" ma:index="17" nillable="true" ma:displayName="MediaServiceDateTaken" ma:hidden="true" ma:indexed="true" ma:internalName="MediaServiceDateTaken"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Location" ma:index="21" nillable="true" ma:displayName="Location" ma:indexed="true" ma:internalName="MediaServiceLocatio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Uploaded" ma:index="23" nillable="true" ma:displayName="Uploaded" ma:format="Dropdown" ma:list="UserInfo" ma:SharePointGroup="0" ma:internalName="Uploaded">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diaServiceBillingMetadata" ma:index="24"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834573e-9874-481c-91f1-5fb5f494aab1" elementFormDefault="qualified">
    <xsd:import namespace="http://schemas.microsoft.com/office/2006/documentManagement/types"/>
    <xsd:import namespace="http://schemas.microsoft.com/office/infopath/2007/PartnerControls"/>
    <xsd:element name="SharedWithUsers" ma:index="12" nillable="true" ma:displayName="Paylaşılanlar"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Ayrıntıları ile Paylaşıldı"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2213f48-3c34-4202-9a98-e9d29bccb42b" elementFormDefault="qualified">
    <xsd:import namespace="http://schemas.microsoft.com/office/2006/documentManagement/types"/>
    <xsd:import namespace="http://schemas.microsoft.com/office/infopath/2007/PartnerControls"/>
    <xsd:element name="TaxCatchAll" ma:index="16" nillable="true" ma:displayName="Taxonomy Catch All Column" ma:hidden="true" ma:list="{a24ea4c2-db8f-4f11-b805-847215499c6f}" ma:internalName="TaxCatchAll" ma:showField="CatchAllData" ma:web="0834573e-9874-481c-91f1-5fb5f494aab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çerik Türü"/>
        <xsd:element ref="dc:title" minOccurs="0" maxOccurs="1" ma:index="4" ma:displayName="Başlı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D42266C-C21C-414E-8856-D5B570E1CE58}">
  <ds:schemaRefs/>
</ds:datastoreItem>
</file>

<file path=customXml/itemProps2.xml><?xml version="1.0" encoding="utf-8"?>
<ds:datastoreItem xmlns:ds="http://schemas.openxmlformats.org/officeDocument/2006/customXml" ds:itemID="{5A8D07CB-45D1-4D0C-B426-D0AD2A85E3CB}">
  <ds:schemaRefs>
    <ds:schemaRef ds:uri="http://schemas.microsoft.com/office/2006/metadata/properties"/>
    <ds:schemaRef ds:uri="http://schemas.microsoft.com/office/infopath/2007/PartnerControls"/>
    <ds:schemaRef ds:uri="8f8bef8d-580c-472e-936a-42dc444b94e0"/>
    <ds:schemaRef ds:uri="c2213f48-3c34-4202-9a98-e9d29bccb42b"/>
  </ds:schemaRefs>
</ds:datastoreItem>
</file>

<file path=customXml/itemProps3.xml><?xml version="1.0" encoding="utf-8"?>
<ds:datastoreItem xmlns:ds="http://schemas.openxmlformats.org/officeDocument/2006/customXml" ds:itemID="{4B1DB25E-A31B-4116-A219-8F6AA499BBFB}">
  <ds:schemaRefs/>
</ds:datastoreItem>
</file>

<file path=customXml/itemProps4.xml><?xml version="1.0" encoding="utf-8"?>
<ds:datastoreItem xmlns:ds="http://schemas.openxmlformats.org/officeDocument/2006/customXml" ds:itemID="{6CCD3932-2983-4398-86A0-2E55C6045A27}">
  <ds:schemaRefs>
    <ds:schemaRef ds:uri="http://schemas.microsoft.com/sharepoint/v3/contenttype/forms"/>
  </ds:schemaRefs>
</ds:datastoreItem>
</file>

<file path=customXml/itemProps5.xml><?xml version="1.0" encoding="utf-8"?>
<ds:datastoreItem xmlns:ds="http://schemas.openxmlformats.org/officeDocument/2006/customXml" ds:itemID="{7108702D-A5BE-4668-9159-077BF8666584}">
  <ds:schemaRefs>
    <ds:schemaRef ds:uri="http://schemas.openxmlformats.org/officeDocument/2006/bibliography"/>
  </ds:schemaRefs>
</ds:datastoreItem>
</file>

<file path=customXml/itemProps6.xml><?xml version="1.0" encoding="utf-8"?>
<ds:datastoreItem xmlns:ds="http://schemas.openxmlformats.org/officeDocument/2006/customXml" ds:itemID="{BB37CD21-A8B0-46FD-9DCC-208AD1B9A22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f8bef8d-580c-472e-936a-42dc444b94e0"/>
    <ds:schemaRef ds:uri="0834573e-9874-481c-91f1-5fb5f494aab1"/>
    <ds:schemaRef ds:uri="c2213f48-3c34-4202-9a98-e9d29bccb42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a6c0d0a6-a4b9-4802-9a97-568759608577}" enabled="1" method="Standard" siteId="{f2fe6bd3-9c4a-485b-ae69-e18820a88130}" removed="0"/>
</clbl:labelList>
</file>

<file path=docProps/app.xml><?xml version="1.0" encoding="utf-8"?>
<Properties xmlns="http://schemas.openxmlformats.org/officeDocument/2006/extended-properties" xmlns:vt="http://schemas.openxmlformats.org/officeDocument/2006/docPropsVTypes">
  <Template>A4 Report Template</Template>
  <TotalTime>11</TotalTime>
  <Pages>54</Pages>
  <Words>18007</Words>
  <Characters>131272</Characters>
  <Application>Microsoft Office Word</Application>
  <DocSecurity>0</DocSecurity>
  <Lines>2051</Lines>
  <Paragraphs>1554</Paragraphs>
  <ScaleCrop>false</ScaleCrop>
  <Manager/>
  <Company/>
  <LinksUpToDate>false</LinksUpToDate>
  <CharactersWithSpaces>147725</CharactersWithSpaces>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Irmak Oezdemir</dc:creator>
  <cp:keywords>, docId:559499104CAA22233AEBFEC2708DACE3</cp:keywords>
  <dc:description/>
  <cp:lastModifiedBy>Orcun YILDIZCA</cp:lastModifiedBy>
  <cp:revision>173</cp:revision>
  <dcterms:created xsi:type="dcterms:W3CDTF">2025-11-04T00:49:00Z</dcterms:created>
  <dcterms:modified xsi:type="dcterms:W3CDTF">2025-11-03T17:07:00Z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emplafyTenantId">
    <vt:lpwstr>erm</vt:lpwstr>
  </property>
  <property fmtid="{D5CDD505-2E9C-101B-9397-08002B2CF9AE}" pid="3" name="TemplafyTemplateId">
    <vt:lpwstr>746901411154886870</vt:lpwstr>
  </property>
  <property fmtid="{D5CDD505-2E9C-101B-9397-08002B2CF9AE}" pid="4" name="TemplafyUserProfileId">
    <vt:lpwstr>943620455528398982</vt:lpwstr>
  </property>
  <property fmtid="{D5CDD505-2E9C-101B-9397-08002B2CF9AE}" pid="5" name="TemplafyFromBlank">
    <vt:bool>false</vt:bool>
  </property>
  <property fmtid="{D5CDD505-2E9C-101B-9397-08002B2CF9AE}" pid="6" name="ContentTypeId">
    <vt:lpwstr>0x010100D6B1F6D5B52FE34E92917340DFD41D55</vt:lpwstr>
  </property>
  <property fmtid="{D5CDD505-2E9C-101B-9397-08002B2CF9AE}" pid="7" name="MediaServiceImageTags">
    <vt:lpwstr/>
  </property>
  <property fmtid="{D5CDD505-2E9C-101B-9397-08002B2CF9AE}" pid="8" name="MSIP_Label_3b5b3886-c9b4-4725-88f8-c485766ea469_Enabled">
    <vt:lpwstr>True</vt:lpwstr>
  </property>
  <property fmtid="{D5CDD505-2E9C-101B-9397-08002B2CF9AE}" pid="9" name="MSIP_Label_3b5b3886-c9b4-4725-88f8-c485766ea469_SiteId">
    <vt:lpwstr>a730caa6-12ef-4586-9f28-6cfc59c76a6a</vt:lpwstr>
  </property>
  <property fmtid="{D5CDD505-2E9C-101B-9397-08002B2CF9AE}" pid="10" name="MSIP_Label_3b5b3886-c9b4-4725-88f8-c485766ea469_SetDate">
    <vt:lpwstr>2025-07-18T06:49:33Z</vt:lpwstr>
  </property>
  <property fmtid="{D5CDD505-2E9C-101B-9397-08002B2CF9AE}" pid="11" name="MSIP_Label_3b5b3886-c9b4-4725-88f8-c485766ea469_Name">
    <vt:lpwstr>Genel</vt:lpwstr>
  </property>
  <property fmtid="{D5CDD505-2E9C-101B-9397-08002B2CF9AE}" pid="12" name="MSIP_Label_3b5b3886-c9b4-4725-88f8-c485766ea469_ActionId">
    <vt:lpwstr>46409d0b-08eb-4e18-9ecb-495454b26030</vt:lpwstr>
  </property>
  <property fmtid="{D5CDD505-2E9C-101B-9397-08002B2CF9AE}" pid="13" name="MSIP_Label_3b5b3886-c9b4-4725-88f8-c485766ea469_Removed">
    <vt:lpwstr>False</vt:lpwstr>
  </property>
  <property fmtid="{D5CDD505-2E9C-101B-9397-08002B2CF9AE}" pid="14" name="MSIP_Label_3b5b3886-c9b4-4725-88f8-c485766ea469_Extended_MSFT_Method">
    <vt:lpwstr>Standard</vt:lpwstr>
  </property>
  <property fmtid="{D5CDD505-2E9C-101B-9397-08002B2CF9AE}" pid="15" name="Order">
    <vt:r8>12701900</vt:r8>
  </property>
  <property fmtid="{D5CDD505-2E9C-101B-9397-08002B2CF9AE}" pid="16" name="xd_Signature">
    <vt:bool>false</vt:bool>
  </property>
  <property fmtid="{D5CDD505-2E9C-101B-9397-08002B2CF9AE}" pid="17" name="xd_ProgID">
    <vt:lpwstr/>
  </property>
  <property fmtid="{D5CDD505-2E9C-101B-9397-08002B2CF9AE}" pid="18" name="ComplianceAssetId">
    <vt:lpwstr/>
  </property>
  <property fmtid="{D5CDD505-2E9C-101B-9397-08002B2CF9AE}" pid="19" name="TemplateUrl">
    <vt:lpwstr/>
  </property>
  <property fmtid="{D5CDD505-2E9C-101B-9397-08002B2CF9AE}" pid="20" name="_ExtendedDescription">
    <vt:lpwstr/>
  </property>
  <property fmtid="{D5CDD505-2E9C-101B-9397-08002B2CF9AE}" pid="21" name="TriggerFlowInfo">
    <vt:lpwstr/>
  </property>
  <property fmtid="{D5CDD505-2E9C-101B-9397-08002B2CF9AE}" pid="22" name="ClassificationContentMarkingFooterShapeIds">
    <vt:lpwstr>598b94c5,72f2767b,46a7100d,ebc46bb,4706df25</vt:lpwstr>
  </property>
  <property fmtid="{D5CDD505-2E9C-101B-9397-08002B2CF9AE}" pid="23" name="ClassificationContentMarkingFooterFontProps">
    <vt:lpwstr>#000000,7,Verdana</vt:lpwstr>
  </property>
  <property fmtid="{D5CDD505-2E9C-101B-9397-08002B2CF9AE}" pid="24" name="ClassificationContentMarkingFooterText">
    <vt:lpwstr>Confidential</vt:lpwstr>
  </property>
  <property fmtid="{D5CDD505-2E9C-101B-9397-08002B2CF9AE}" pid="25" name="MSIP_Label_20ea7001-5c24-4702-a3ac-e436ccb02747_Enabled">
    <vt:lpwstr>true</vt:lpwstr>
  </property>
  <property fmtid="{D5CDD505-2E9C-101B-9397-08002B2CF9AE}" pid="26" name="MSIP_Label_20ea7001-5c24-4702-a3ac-e436ccb02747_SetDate">
    <vt:lpwstr>2025-10-09T08:39:54Z</vt:lpwstr>
  </property>
  <property fmtid="{D5CDD505-2E9C-101B-9397-08002B2CF9AE}" pid="27" name="MSIP_Label_20ea7001-5c24-4702-a3ac-e436ccb02747_Method">
    <vt:lpwstr>Standard</vt:lpwstr>
  </property>
  <property fmtid="{D5CDD505-2E9C-101B-9397-08002B2CF9AE}" pid="28" name="MSIP_Label_20ea7001-5c24-4702-a3ac-e436ccb02747_Name">
    <vt:lpwstr>Confidential</vt:lpwstr>
  </property>
  <property fmtid="{D5CDD505-2E9C-101B-9397-08002B2CF9AE}" pid="29" name="MSIP_Label_20ea7001-5c24-4702-a3ac-e436ccb02747_SiteId">
    <vt:lpwstr>c8823c91-be81-4f89-b024-6c3dd789c106</vt:lpwstr>
  </property>
  <property fmtid="{D5CDD505-2E9C-101B-9397-08002B2CF9AE}" pid="30" name="MSIP_Label_20ea7001-5c24-4702-a3ac-e436ccb02747_ActionId">
    <vt:lpwstr>7633d73f-1adc-49e4-8f50-b01d4204f164</vt:lpwstr>
  </property>
  <property fmtid="{D5CDD505-2E9C-101B-9397-08002B2CF9AE}" pid="31" name="MSIP_Label_20ea7001-5c24-4702-a3ac-e436ccb02747_ContentBits">
    <vt:lpwstr>2</vt:lpwstr>
  </property>
  <property fmtid="{D5CDD505-2E9C-101B-9397-08002B2CF9AE}" pid="32" name="MSIP_Label_20ea7001-5c24-4702-a3ac-e436ccb02747_Tag">
    <vt:lpwstr>10, 3, 0, 1</vt:lpwstr>
  </property>
  <property fmtid="{D5CDD505-2E9C-101B-9397-08002B2CF9AE}" pid="33" name="docLang">
    <vt:lpwstr>tr</vt:lpwstr>
  </property>
</Properties>
</file>