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oKlavuzu"/>
        <w:tblpPr w:leftFromText="141" w:rightFromText="141" w:vertAnchor="page" w:horzAnchor="margin" w:tblpY="3082"/>
        <w:tblW w:w="504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046"/>
      </w:tblGrid>
      <w:tr w:rsidR="0075089E" w:rsidRPr="00451B09" w14:paraId="7431F39B" w14:textId="77777777">
        <w:trPr>
          <w:trHeight w:val="4046"/>
        </w:trPr>
        <w:tc>
          <w:tcPr>
            <w:tcW w:w="5046" w:type="dxa"/>
            <w:vAlign w:val="bottom"/>
          </w:tcPr>
          <w:bookmarkStart w:id="0" w:name="_Hlk160721862"/>
          <w:bookmarkStart w:id="1" w:name="_top"/>
          <w:bookmarkEnd w:id="0"/>
          <w:bookmarkEnd w:id="1"/>
          <w:p w14:paraId="72E4A7B1" w14:textId="731B6E36" w:rsidR="0075089E" w:rsidRPr="00451B09" w:rsidRDefault="0075089E" w:rsidP="0075089E">
            <w:pPr>
              <w:pStyle w:val="KonuBal"/>
              <w:rPr>
                <w:noProof/>
                <w:color w:val="018219" w:themeColor="accent1"/>
                <w:sz w:val="56"/>
                <w:szCs w:val="32"/>
                <w:lang w:val="tr-TR"/>
              </w:rPr>
            </w:pPr>
            <w:r w:rsidRPr="00451B09">
              <w:rPr>
                <w:color w:val="018219" w:themeColor="accent1"/>
                <w:sz w:val="56"/>
                <w:szCs w:val="32"/>
                <w:lang w:val="tr-TR"/>
              </w:rPr>
              <w:fldChar w:fldCharType="begin" w:fldLock="1"/>
            </w:r>
            <w:r w:rsidRPr="00451B09">
              <w:rPr>
                <w:color w:val="018219" w:themeColor="accent1"/>
                <w:sz w:val="56"/>
                <w:szCs w:val="32"/>
                <w:lang w:val="tr-TR"/>
              </w:rPr>
              <w:instrText xml:space="preserve"> STYLEREF  "Document title"  \* MERGEFORMAT </w:instrText>
            </w:r>
            <w:r w:rsidRPr="00451B09">
              <w:rPr>
                <w:color w:val="018219" w:themeColor="accent1"/>
                <w:sz w:val="56"/>
                <w:szCs w:val="32"/>
                <w:lang w:val="tr-TR"/>
              </w:rPr>
              <w:fldChar w:fldCharType="separate"/>
            </w:r>
            <w:r w:rsidRPr="00451B09">
              <w:rPr>
                <w:noProof/>
                <w:color w:val="018219" w:themeColor="accent1"/>
                <w:sz w:val="56"/>
                <w:szCs w:val="32"/>
                <w:lang w:val="tr-TR"/>
              </w:rPr>
              <w:fldChar w:fldCharType="end"/>
            </w:r>
            <w:r w:rsidR="006A6138" w:rsidRPr="00451B09">
              <w:rPr>
                <w:color w:val="018219" w:themeColor="accent1"/>
                <w:sz w:val="56"/>
                <w:szCs w:val="32"/>
                <w:lang w:val="tr-TR"/>
              </w:rPr>
              <w:fldChar w:fldCharType="begin"/>
            </w:r>
            <w:r w:rsidR="006A6138" w:rsidRPr="00451B09">
              <w:rPr>
                <w:color w:val="018219" w:themeColor="accent1"/>
                <w:sz w:val="56"/>
                <w:szCs w:val="32"/>
                <w:lang w:val="tr-TR"/>
              </w:rPr>
              <w:instrText xml:space="preserve"> STYLEREF  "Document title"  \* MERGEFORMAT </w:instrText>
            </w:r>
            <w:r w:rsidR="006A6138" w:rsidRPr="00451B09">
              <w:rPr>
                <w:color w:val="018219" w:themeColor="accent1"/>
                <w:sz w:val="56"/>
                <w:szCs w:val="32"/>
                <w:lang w:val="tr-TR"/>
              </w:rPr>
              <w:fldChar w:fldCharType="separate"/>
            </w:r>
            <w:r w:rsidR="00D807D1">
              <w:rPr>
                <w:noProof/>
                <w:color w:val="018219" w:themeColor="accent1"/>
                <w:sz w:val="56"/>
                <w:szCs w:val="32"/>
                <w:lang w:val="tr-TR"/>
              </w:rPr>
              <w:t>Enerjisa YEKA-2 WPP</w:t>
            </w:r>
            <w:r w:rsidR="006A6138" w:rsidRPr="00451B09">
              <w:rPr>
                <w:color w:val="018219" w:themeColor="accent1"/>
                <w:sz w:val="56"/>
                <w:szCs w:val="32"/>
                <w:lang w:val="tr-TR"/>
              </w:rPr>
              <w:fldChar w:fldCharType="end"/>
            </w:r>
          </w:p>
          <w:p w14:paraId="49023181" w14:textId="44D9D03A" w:rsidR="0075089E" w:rsidRPr="00451B09" w:rsidRDefault="006A6138" w:rsidP="0075089E">
            <w:pPr>
              <w:pStyle w:val="Altyaz"/>
              <w:rPr>
                <w:sz w:val="56"/>
                <w:szCs w:val="32"/>
                <w:lang w:val="tr-TR"/>
              </w:rPr>
            </w:pPr>
            <w:r w:rsidRPr="00451B09">
              <w:rPr>
                <w:sz w:val="56"/>
                <w:szCs w:val="32"/>
                <w:lang w:val="tr-TR"/>
              </w:rPr>
              <w:fldChar w:fldCharType="begin"/>
            </w:r>
            <w:r w:rsidRPr="00451B09">
              <w:rPr>
                <w:sz w:val="56"/>
                <w:szCs w:val="32"/>
                <w:lang w:val="tr-TR"/>
              </w:rPr>
              <w:instrText xml:space="preserve"> STYLEREF  "Document Subtitle"  \* MERGEFORMAT </w:instrText>
            </w:r>
            <w:r w:rsidRPr="00451B09">
              <w:rPr>
                <w:sz w:val="56"/>
                <w:szCs w:val="32"/>
                <w:lang w:val="tr-TR"/>
              </w:rPr>
              <w:fldChar w:fldCharType="separate"/>
            </w:r>
            <w:r w:rsidR="00D807D1">
              <w:rPr>
                <w:noProof/>
                <w:sz w:val="56"/>
                <w:szCs w:val="32"/>
                <w:lang w:val="tr-TR"/>
              </w:rPr>
              <w:t>Falp Rüzgar Enerji Santrali: Biyoçeşitlilik Yönetim Planı</w:t>
            </w:r>
            <w:r w:rsidRPr="00451B09">
              <w:rPr>
                <w:sz w:val="56"/>
                <w:szCs w:val="32"/>
                <w:lang w:val="tr-TR"/>
              </w:rPr>
              <w:fldChar w:fldCharType="end"/>
            </w:r>
          </w:p>
        </w:tc>
      </w:tr>
    </w:tbl>
    <w:p w14:paraId="3B5B8808" w14:textId="77777777" w:rsidR="0075089E" w:rsidRPr="00451B09" w:rsidRDefault="0075089E" w:rsidP="0075089E">
      <w:pPr>
        <w:tabs>
          <w:tab w:val="left" w:pos="1357"/>
        </w:tabs>
        <w:rPr>
          <w:lang w:val="tr-TR"/>
        </w:rPr>
      </w:pPr>
    </w:p>
    <w:tbl>
      <w:tblPr>
        <w:tblStyle w:val="TabloKlavuzu"/>
        <w:tblpPr w:leftFromText="181" w:rightFromText="181" w:vertAnchor="page" w:horzAnchor="margin" w:tblpXSpec="right" w:tblpY="2859"/>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02"/>
      </w:tblGrid>
      <w:tr w:rsidR="0075089E" w:rsidRPr="00451B09" w14:paraId="68469127" w14:textId="77777777">
        <w:trPr>
          <w:trHeight w:val="3396"/>
        </w:trPr>
        <w:tc>
          <w:tcPr>
            <w:tcW w:w="3402" w:type="dxa"/>
            <w:tcMar>
              <w:bottom w:w="142" w:type="dxa"/>
            </w:tcMar>
            <w:vAlign w:val="bottom"/>
          </w:tcPr>
          <w:p w14:paraId="417E6529" w14:textId="47232141" w:rsidR="0075089E" w:rsidRPr="00451B09" w:rsidRDefault="0075089E" w:rsidP="0075089E">
            <w:pPr>
              <w:pStyle w:val="CoverHeading"/>
              <w:rPr>
                <w:lang w:val="tr-TR"/>
              </w:rPr>
            </w:pPr>
            <w:bookmarkStart w:id="2" w:name="_Toc143696819"/>
            <w:r w:rsidRPr="00451B09">
              <w:rPr>
                <w:lang w:val="tr-TR"/>
              </w:rPr>
              <w:t>Hazırla</w:t>
            </w:r>
            <w:r w:rsidR="00D0743F">
              <w:rPr>
                <w:lang w:val="tr-TR"/>
              </w:rPr>
              <w:t>N</w:t>
            </w:r>
            <w:r w:rsidRPr="00451B09">
              <w:rPr>
                <w:lang w:val="tr-TR"/>
              </w:rPr>
              <w:t>an</w:t>
            </w:r>
            <w:bookmarkEnd w:id="2"/>
          </w:p>
          <w:p w14:paraId="28FBAFF6" w14:textId="45254AC1" w:rsidR="0075089E" w:rsidRPr="00451B09" w:rsidRDefault="00E652FB" w:rsidP="0075089E">
            <w:pPr>
              <w:pStyle w:val="CoverSubheading"/>
              <w:framePr w:hSpace="0" w:wrap="auto" w:vAnchor="margin" w:hAnchor="text" w:xAlign="left" w:yAlign="inline"/>
              <w:spacing w:before="120"/>
              <w:suppressOverlap w:val="0"/>
              <w:rPr>
                <w:lang w:val="tr-TR"/>
              </w:rPr>
            </w:pPr>
            <w:r w:rsidRPr="00451B09">
              <w:rPr>
                <w:noProof/>
                <w:lang w:val="tr-TR"/>
              </w:rPr>
              <w:drawing>
                <wp:inline distT="0" distB="0" distL="0" distR="0" wp14:anchorId="42B197B1" wp14:editId="32154961">
                  <wp:extent cx="1123950" cy="209550"/>
                  <wp:effectExtent l="0" t="0" r="0" b="0"/>
                  <wp:docPr id="18641896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123950" cy="209550"/>
                          </a:xfrm>
                          <a:prstGeom prst="rect">
                            <a:avLst/>
                          </a:prstGeom>
                          <a:noFill/>
                          <a:ln>
                            <a:noFill/>
                          </a:ln>
                        </pic:spPr>
                      </pic:pic>
                    </a:graphicData>
                  </a:graphic>
                </wp:inline>
              </w:drawing>
            </w:r>
          </w:p>
          <w:p w14:paraId="5A9A3094" w14:textId="32D0E5C8" w:rsidR="0075089E" w:rsidRPr="00451B09" w:rsidRDefault="00A835AB" w:rsidP="0075089E">
            <w:pPr>
              <w:pStyle w:val="CoverSubheading"/>
              <w:framePr w:hSpace="0" w:wrap="auto" w:vAnchor="margin" w:hAnchor="text" w:xAlign="left" w:yAlign="inline"/>
              <w:spacing w:before="60" w:after="60"/>
              <w:suppressOverlap w:val="0"/>
              <w:rPr>
                <w:lang w:val="tr-TR"/>
              </w:rPr>
            </w:pPr>
            <w:r w:rsidRPr="00451B09">
              <w:rPr>
                <w:lang w:val="tr-TR"/>
              </w:rPr>
              <w:fldChar w:fldCharType="begin"/>
            </w:r>
            <w:r w:rsidRPr="00451B09">
              <w:rPr>
                <w:lang w:val="tr-TR"/>
              </w:rPr>
              <w:instrText>STYLEREF  Recipient  \* MERGEFORMAT</w:instrText>
            </w:r>
            <w:r w:rsidRPr="00451B09">
              <w:rPr>
                <w:lang w:val="tr-TR"/>
              </w:rPr>
              <w:fldChar w:fldCharType="separate"/>
            </w:r>
            <w:r w:rsidR="00D807D1">
              <w:rPr>
                <w:noProof/>
                <w:lang w:val="tr-TR"/>
              </w:rPr>
              <w:t>Enerjisa Enerji Üretim A.Ş.</w:t>
            </w:r>
            <w:r w:rsidRPr="00451B09">
              <w:rPr>
                <w:noProof/>
                <w:lang w:val="tr-TR"/>
              </w:rPr>
              <w:fldChar w:fldCharType="end"/>
            </w:r>
          </w:p>
        </w:tc>
      </w:tr>
      <w:tr w:rsidR="0075089E" w:rsidRPr="00451B09" w14:paraId="2A667EEC" w14:textId="77777777">
        <w:trPr>
          <w:trHeight w:val="567"/>
        </w:trPr>
        <w:tc>
          <w:tcPr>
            <w:tcW w:w="3402" w:type="dxa"/>
            <w:vAlign w:val="bottom"/>
          </w:tcPr>
          <w:p w14:paraId="763B7AE1" w14:textId="77777777" w:rsidR="0075089E" w:rsidRPr="00451B09" w:rsidRDefault="0075089E" w:rsidP="0075089E">
            <w:pPr>
              <w:pStyle w:val="CoverHeading"/>
              <w:rPr>
                <w:lang w:val="tr-TR"/>
              </w:rPr>
            </w:pPr>
            <w:bookmarkStart w:id="3" w:name="_Toc143696820"/>
            <w:r w:rsidRPr="00451B09">
              <w:rPr>
                <w:lang w:val="tr-TR"/>
              </w:rPr>
              <w:t>Tarih</w:t>
            </w:r>
            <w:bookmarkEnd w:id="3"/>
          </w:p>
          <w:p w14:paraId="5746AABC" w14:textId="179E714A" w:rsidR="0075089E" w:rsidRPr="00451B09" w:rsidRDefault="00D2365A" w:rsidP="0075089E">
            <w:pPr>
              <w:pStyle w:val="CoverSubheading"/>
              <w:framePr w:hSpace="0" w:wrap="auto" w:vAnchor="margin" w:hAnchor="text" w:xAlign="left" w:yAlign="inline"/>
              <w:suppressOverlap w:val="0"/>
              <w:rPr>
                <w:lang w:val="tr-TR"/>
              </w:rPr>
            </w:pPr>
            <w:r w:rsidRPr="00451B09">
              <w:rPr>
                <w:lang w:val="tr-TR"/>
              </w:rPr>
              <w:t>Ekim</w:t>
            </w:r>
            <w:r w:rsidR="00656251" w:rsidRPr="00451B09">
              <w:rPr>
                <w:lang w:val="tr-TR"/>
              </w:rPr>
              <w:t xml:space="preserve"> 2025</w:t>
            </w:r>
          </w:p>
          <w:p w14:paraId="62E5F14A" w14:textId="7868C9CE" w:rsidR="003B5710" w:rsidRPr="00451B09" w:rsidRDefault="003B5710" w:rsidP="0075089E">
            <w:pPr>
              <w:pStyle w:val="CoverSubheading"/>
              <w:framePr w:hSpace="0" w:wrap="auto" w:vAnchor="margin" w:hAnchor="text" w:xAlign="left" w:yAlign="inline"/>
              <w:suppressOverlap w:val="0"/>
              <w:rPr>
                <w:lang w:val="tr-TR"/>
              </w:rPr>
            </w:pPr>
          </w:p>
        </w:tc>
      </w:tr>
      <w:tr w:rsidR="0075089E" w:rsidRPr="00451B09" w14:paraId="3CA63B75" w14:textId="77777777">
        <w:trPr>
          <w:trHeight w:val="717"/>
        </w:trPr>
        <w:tc>
          <w:tcPr>
            <w:tcW w:w="3402" w:type="dxa"/>
            <w:vAlign w:val="bottom"/>
          </w:tcPr>
          <w:p w14:paraId="391FF1CF" w14:textId="77777777" w:rsidR="0075089E" w:rsidRPr="00451B09" w:rsidRDefault="0075089E" w:rsidP="0075089E">
            <w:pPr>
              <w:pStyle w:val="CoverHeading"/>
              <w:rPr>
                <w:lang w:val="tr-TR"/>
              </w:rPr>
            </w:pPr>
            <w:bookmarkStart w:id="4" w:name="_Toc143696821"/>
            <w:r w:rsidRPr="00451B09">
              <w:rPr>
                <w:lang w:val="tr-TR"/>
              </w:rPr>
              <w:t>Referans</w:t>
            </w:r>
            <w:bookmarkEnd w:id="4"/>
          </w:p>
          <w:p w14:paraId="13E880B7" w14:textId="4E597788" w:rsidR="0075089E" w:rsidRPr="00451B09" w:rsidRDefault="00A528F8" w:rsidP="0075089E">
            <w:pPr>
              <w:pStyle w:val="CoverSubheading"/>
              <w:framePr w:hSpace="0" w:wrap="auto" w:vAnchor="margin" w:hAnchor="text" w:xAlign="left" w:yAlign="inline"/>
              <w:suppressOverlap w:val="0"/>
              <w:rPr>
                <w:noProof/>
                <w:lang w:val="tr-TR"/>
              </w:rPr>
            </w:pPr>
            <w:r w:rsidRPr="00451B09">
              <w:rPr>
                <w:lang w:val="tr-TR"/>
              </w:rPr>
              <w:fldChar w:fldCharType="begin"/>
            </w:r>
            <w:r w:rsidRPr="00451B09">
              <w:rPr>
                <w:lang w:val="tr-TR"/>
              </w:rPr>
              <w:instrText>STYLEREF  Reference  \* MERGEFORMAT</w:instrText>
            </w:r>
            <w:r w:rsidRPr="00451B09">
              <w:rPr>
                <w:lang w:val="tr-TR"/>
              </w:rPr>
              <w:fldChar w:fldCharType="separate"/>
            </w:r>
            <w:r w:rsidR="00D807D1">
              <w:rPr>
                <w:noProof/>
                <w:lang w:val="tr-TR"/>
              </w:rPr>
              <w:t>0733614</w:t>
            </w:r>
            <w:r w:rsidRPr="00451B09">
              <w:rPr>
                <w:noProof/>
                <w:lang w:val="tr-TR"/>
              </w:rPr>
              <w:fldChar w:fldCharType="end"/>
            </w:r>
          </w:p>
          <w:p w14:paraId="198C7662" w14:textId="2D2ADB88" w:rsidR="00767DD1" w:rsidRPr="00451B09" w:rsidRDefault="00767DD1" w:rsidP="0075089E">
            <w:pPr>
              <w:pStyle w:val="CoverSubheading"/>
              <w:framePr w:hSpace="0" w:wrap="auto" w:vAnchor="margin" w:hAnchor="text" w:xAlign="left" w:yAlign="inline"/>
              <w:suppressOverlap w:val="0"/>
              <w:rPr>
                <w:lang w:val="tr-TR"/>
              </w:rPr>
            </w:pPr>
          </w:p>
        </w:tc>
      </w:tr>
    </w:tbl>
    <w:p w14:paraId="5043D7A3" w14:textId="77777777" w:rsidR="0075089E" w:rsidRPr="00451B09" w:rsidRDefault="0075089E" w:rsidP="0075089E">
      <w:pPr>
        <w:tabs>
          <w:tab w:val="left" w:pos="1357"/>
        </w:tabs>
        <w:rPr>
          <w:lang w:val="tr-TR"/>
        </w:rPr>
      </w:pPr>
    </w:p>
    <w:p w14:paraId="55B463C7" w14:textId="41B4BEE4" w:rsidR="0075089E" w:rsidRPr="00451B09" w:rsidRDefault="0075089E" w:rsidP="00E94AAE">
      <w:pPr>
        <w:tabs>
          <w:tab w:val="left" w:pos="1357"/>
        </w:tabs>
        <w:ind w:left="-284" w:right="140"/>
        <w:jc w:val="center"/>
        <w:rPr>
          <w:lang w:val="tr-TR"/>
        </w:rPr>
      </w:pPr>
    </w:p>
    <w:p w14:paraId="0464A1CA" w14:textId="6D39E595" w:rsidR="0075089E" w:rsidRPr="00451B09" w:rsidRDefault="009F4105" w:rsidP="006E29B7">
      <w:pPr>
        <w:tabs>
          <w:tab w:val="left" w:pos="1357"/>
        </w:tabs>
        <w:jc w:val="center"/>
        <w:rPr>
          <w:rFonts w:ascii="Verdana" w:hAnsi="Verdana"/>
          <w:sz w:val="16"/>
          <w:szCs w:val="16"/>
          <w:lang w:val="tr-TR"/>
        </w:rPr>
      </w:pPr>
      <w:r w:rsidRPr="00451B09">
        <w:rPr>
          <w:noProof/>
          <w:lang w:val="tr-TR"/>
        </w:rPr>
        <w:drawing>
          <wp:anchor distT="0" distB="0" distL="114300" distR="114300" simplePos="0" relativeHeight="251658240" behindDoc="0" locked="1" layoutInCell="1" allowOverlap="1" wp14:anchorId="6129827B" wp14:editId="58F9F43E">
            <wp:simplePos x="0" y="0"/>
            <wp:positionH relativeFrom="page">
              <wp:posOffset>-34290</wp:posOffset>
            </wp:positionH>
            <wp:positionV relativeFrom="page">
              <wp:posOffset>5790565</wp:posOffset>
            </wp:positionV>
            <wp:extent cx="7564755" cy="4919345"/>
            <wp:effectExtent l="0" t="0" r="0" b="0"/>
            <wp:wrapNone/>
            <wp:docPr id="160507888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5078887" name="Picture 3"/>
                    <pic:cNvPicPr/>
                  </pic:nvPicPr>
                  <pic:blipFill rotWithShape="1">
                    <a:blip r:embed="rId14" cstate="print">
                      <a:extLst>
                        <a:ext uri="{28A0092B-C50C-407E-A947-70E740481C1C}">
                          <a14:useLocalDpi xmlns:a14="http://schemas.microsoft.com/office/drawing/2010/main" val="0"/>
                        </a:ext>
                      </a:extLst>
                    </a:blip>
                    <a:srcRect t="1215" b="1215"/>
                    <a:stretch/>
                  </pic:blipFill>
                  <pic:spPr bwMode="auto">
                    <a:xfrm>
                      <a:off x="0" y="0"/>
                      <a:ext cx="7564755" cy="49193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75089E" w:rsidRPr="00451B09">
        <w:rPr>
          <w:lang w:val="tr-TR"/>
        </w:rPr>
        <w:br w:type="page"/>
      </w:r>
    </w:p>
    <w:p w14:paraId="1A83340B" w14:textId="77777777" w:rsidR="00DF013F" w:rsidRPr="00451B09" w:rsidRDefault="00DF013F" w:rsidP="00DF013F">
      <w:pPr>
        <w:pStyle w:val="PageTitle"/>
        <w:rPr>
          <w:lang w:val="tr-TR"/>
        </w:rPr>
      </w:pPr>
      <w:r w:rsidRPr="00451B09">
        <w:rPr>
          <w:lang w:val="tr-TR"/>
        </w:rPr>
        <w:lastRenderedPageBreak/>
        <w:t>DOKUMAN ayrıntıları</w:t>
      </w:r>
    </w:p>
    <w:tbl>
      <w:tblPr>
        <w:tblStyle w:val="ERMTable1"/>
        <w:tblW w:w="5000" w:type="pct"/>
        <w:tblLook w:val="0620" w:firstRow="1" w:lastRow="0" w:firstColumn="0" w:lastColumn="0" w:noHBand="1" w:noVBand="1"/>
      </w:tblPr>
      <w:tblGrid>
        <w:gridCol w:w="2775"/>
        <w:gridCol w:w="6863"/>
      </w:tblGrid>
      <w:tr w:rsidR="0075089E" w:rsidRPr="00451B09" w14:paraId="5D3F579D" w14:textId="77777777" w:rsidTr="00DF013F">
        <w:trPr>
          <w:cnfStyle w:val="100000000000" w:firstRow="1" w:lastRow="0" w:firstColumn="0" w:lastColumn="0" w:oddVBand="0" w:evenVBand="0" w:oddHBand="0" w:evenHBand="0" w:firstRowFirstColumn="0" w:firstRowLastColumn="0" w:lastRowFirstColumn="0" w:lastRowLastColumn="0"/>
          <w:trHeight w:hRule="exact" w:val="551"/>
        </w:trPr>
        <w:tc>
          <w:tcPr>
            <w:tcW w:w="9638" w:type="dxa"/>
            <w:gridSpan w:val="2"/>
          </w:tcPr>
          <w:p w14:paraId="34B34A8A" w14:textId="258F4D68" w:rsidR="0075089E" w:rsidRPr="00451B09" w:rsidRDefault="0075089E" w:rsidP="0075089E">
            <w:pPr>
              <w:pStyle w:val="Tabletextleft"/>
              <w:rPr>
                <w:b w:val="0"/>
                <w:bCs/>
                <w:lang w:val="tr-TR"/>
              </w:rPr>
            </w:pPr>
          </w:p>
        </w:tc>
      </w:tr>
      <w:tr w:rsidR="00DF013F" w:rsidRPr="00451B09" w14:paraId="0F6713CA" w14:textId="77777777" w:rsidTr="00DF013F">
        <w:trPr>
          <w:trHeight w:val="227"/>
        </w:trPr>
        <w:tc>
          <w:tcPr>
            <w:tcW w:w="2775" w:type="dxa"/>
          </w:tcPr>
          <w:p w14:paraId="621106D0" w14:textId="750E18D4" w:rsidR="00DF013F" w:rsidRPr="00451B09" w:rsidRDefault="00DF013F" w:rsidP="00DF013F">
            <w:pPr>
              <w:pStyle w:val="Tabletextleft"/>
              <w:rPr>
                <w:lang w:val="tr-TR"/>
              </w:rPr>
            </w:pPr>
            <w:r w:rsidRPr="00451B09">
              <w:rPr>
                <w:lang w:val="tr-TR"/>
              </w:rPr>
              <w:t>DOKUMAN BAŞLIĞI</w:t>
            </w:r>
          </w:p>
        </w:tc>
        <w:tc>
          <w:tcPr>
            <w:tcW w:w="6863" w:type="dxa"/>
          </w:tcPr>
          <w:p w14:paraId="423F3F2A" w14:textId="2393D201" w:rsidR="00DF013F" w:rsidRPr="00451B09" w:rsidRDefault="00DF013F" w:rsidP="00DF013F">
            <w:pPr>
              <w:pStyle w:val="Documenttitle"/>
              <w:rPr>
                <w:lang w:val="tr-TR"/>
              </w:rPr>
            </w:pPr>
            <w:r w:rsidRPr="00451B09">
              <w:rPr>
                <w:lang w:val="tr-TR"/>
              </w:rPr>
              <w:t>Enerjisa YEKA-2 WPP</w:t>
            </w:r>
          </w:p>
        </w:tc>
      </w:tr>
      <w:tr w:rsidR="00DF013F" w:rsidRPr="00451B09" w14:paraId="7C9FCBB8" w14:textId="77777777" w:rsidTr="00DF013F">
        <w:trPr>
          <w:trHeight w:val="227"/>
        </w:trPr>
        <w:tc>
          <w:tcPr>
            <w:tcW w:w="2775" w:type="dxa"/>
          </w:tcPr>
          <w:p w14:paraId="006EE495" w14:textId="585F7381" w:rsidR="00DF013F" w:rsidRPr="00451B09" w:rsidRDefault="00DF013F" w:rsidP="00DF013F">
            <w:pPr>
              <w:pStyle w:val="Tabletextleft"/>
              <w:rPr>
                <w:lang w:val="tr-TR"/>
              </w:rPr>
            </w:pPr>
            <w:r w:rsidRPr="00451B09">
              <w:rPr>
                <w:lang w:val="tr-TR"/>
              </w:rPr>
              <w:t>DOKUMAN ALT BAŞLIĞI</w:t>
            </w:r>
          </w:p>
        </w:tc>
        <w:tc>
          <w:tcPr>
            <w:tcW w:w="6863" w:type="dxa"/>
          </w:tcPr>
          <w:p w14:paraId="3943E472" w14:textId="06C0B99B" w:rsidR="00DF013F" w:rsidRPr="00451B09" w:rsidRDefault="00DF013F" w:rsidP="00DF013F">
            <w:pPr>
              <w:pStyle w:val="DocumentSubtitle"/>
              <w:rPr>
                <w:lang w:val="tr-TR"/>
              </w:rPr>
            </w:pPr>
            <w:r w:rsidRPr="00451B09">
              <w:rPr>
                <w:lang w:val="tr-TR"/>
              </w:rPr>
              <w:t xml:space="preserve">Falp </w:t>
            </w:r>
            <w:proofErr w:type="gramStart"/>
            <w:r w:rsidRPr="00451B09">
              <w:rPr>
                <w:lang w:val="tr-TR"/>
              </w:rPr>
              <w:t>Rüzgar</w:t>
            </w:r>
            <w:proofErr w:type="gramEnd"/>
            <w:r w:rsidRPr="00451B09">
              <w:rPr>
                <w:lang w:val="tr-TR"/>
              </w:rPr>
              <w:t xml:space="preserve"> Enerji Santrali: Biyoçeşitlilik Yönetim Planı</w:t>
            </w:r>
          </w:p>
        </w:tc>
      </w:tr>
      <w:tr w:rsidR="00DF013F" w:rsidRPr="00451B09" w14:paraId="6D2E840D" w14:textId="77777777" w:rsidTr="00DF013F">
        <w:trPr>
          <w:trHeight w:val="227"/>
        </w:trPr>
        <w:tc>
          <w:tcPr>
            <w:tcW w:w="2775" w:type="dxa"/>
          </w:tcPr>
          <w:p w14:paraId="19574323" w14:textId="66FA4FBD" w:rsidR="00DF013F" w:rsidRPr="00451B09" w:rsidRDefault="00DF013F" w:rsidP="00DF013F">
            <w:pPr>
              <w:pStyle w:val="Tabletextleft"/>
              <w:rPr>
                <w:lang w:val="tr-TR"/>
              </w:rPr>
            </w:pPr>
            <w:r w:rsidRPr="00451B09">
              <w:rPr>
                <w:lang w:val="tr-TR"/>
              </w:rPr>
              <w:t>PROJE NUMARASI</w:t>
            </w:r>
          </w:p>
        </w:tc>
        <w:tc>
          <w:tcPr>
            <w:tcW w:w="6863" w:type="dxa"/>
          </w:tcPr>
          <w:p w14:paraId="43B761C4" w14:textId="41F62988" w:rsidR="00DF013F" w:rsidRPr="00451B09" w:rsidRDefault="00DF013F" w:rsidP="00DF013F">
            <w:pPr>
              <w:pStyle w:val="Reference"/>
              <w:framePr w:hSpace="0" w:wrap="auto" w:vAnchor="margin" w:hAnchor="text" w:xAlign="left" w:yAlign="inline"/>
              <w:suppressOverlap w:val="0"/>
              <w:rPr>
                <w:lang w:val="tr-TR"/>
              </w:rPr>
            </w:pPr>
            <w:r w:rsidRPr="00451B09">
              <w:rPr>
                <w:lang w:val="tr-TR"/>
              </w:rPr>
              <w:t>0733614</w:t>
            </w:r>
          </w:p>
        </w:tc>
      </w:tr>
      <w:tr w:rsidR="00DF013F" w:rsidRPr="00451B09" w14:paraId="7C20979A" w14:textId="77777777" w:rsidTr="00DF013F">
        <w:trPr>
          <w:trHeight w:val="227"/>
        </w:trPr>
        <w:tc>
          <w:tcPr>
            <w:tcW w:w="2775" w:type="dxa"/>
          </w:tcPr>
          <w:p w14:paraId="2C8CDD7C" w14:textId="30214486" w:rsidR="00DF013F" w:rsidRPr="00451B09" w:rsidRDefault="00DF013F" w:rsidP="00DF013F">
            <w:pPr>
              <w:pStyle w:val="Tabletextleft"/>
              <w:rPr>
                <w:lang w:val="tr-TR"/>
              </w:rPr>
            </w:pPr>
            <w:r w:rsidRPr="00451B09">
              <w:rPr>
                <w:lang w:val="tr-TR"/>
              </w:rPr>
              <w:t>Tarih</w:t>
            </w:r>
          </w:p>
        </w:tc>
        <w:tc>
          <w:tcPr>
            <w:tcW w:w="6863" w:type="dxa"/>
          </w:tcPr>
          <w:p w14:paraId="3319B424" w14:textId="46CB6C1C" w:rsidR="00DF013F" w:rsidRPr="00451B09" w:rsidRDefault="00DF013F" w:rsidP="00DF013F">
            <w:pPr>
              <w:pStyle w:val="Tarih"/>
              <w:framePr w:hSpace="0" w:wrap="auto" w:vAnchor="margin" w:hAnchor="text" w:xAlign="left" w:yAlign="inline"/>
              <w:suppressOverlap w:val="0"/>
              <w:rPr>
                <w:lang w:val="tr-TR"/>
              </w:rPr>
            </w:pPr>
            <w:r w:rsidRPr="00451B09">
              <w:rPr>
                <w:lang w:val="tr-TR"/>
              </w:rPr>
              <w:t>30 Ekim 2025</w:t>
            </w:r>
          </w:p>
        </w:tc>
      </w:tr>
      <w:tr w:rsidR="00DF013F" w:rsidRPr="00451B09" w14:paraId="1BC89372" w14:textId="77777777" w:rsidTr="00DF013F">
        <w:trPr>
          <w:trHeight w:val="227"/>
        </w:trPr>
        <w:tc>
          <w:tcPr>
            <w:tcW w:w="2775" w:type="dxa"/>
          </w:tcPr>
          <w:p w14:paraId="0964D693" w14:textId="6C08D927" w:rsidR="00DF013F" w:rsidRPr="00451B09" w:rsidRDefault="00DF013F" w:rsidP="00DF013F">
            <w:pPr>
              <w:pStyle w:val="Tabletextleft"/>
              <w:rPr>
                <w:lang w:val="tr-TR"/>
              </w:rPr>
            </w:pPr>
            <w:r w:rsidRPr="00451B09">
              <w:rPr>
                <w:lang w:val="tr-TR"/>
              </w:rPr>
              <w:t>Sürüm</w:t>
            </w:r>
          </w:p>
        </w:tc>
        <w:tc>
          <w:tcPr>
            <w:tcW w:w="6863" w:type="dxa"/>
          </w:tcPr>
          <w:p w14:paraId="7C8880F8" w14:textId="09E897DA" w:rsidR="00DF013F" w:rsidRPr="00451B09" w:rsidRDefault="00DF013F" w:rsidP="00DF013F">
            <w:pPr>
              <w:pStyle w:val="Version"/>
              <w:rPr>
                <w:lang w:val="tr-TR"/>
              </w:rPr>
            </w:pPr>
            <w:r w:rsidRPr="00451B09">
              <w:rPr>
                <w:lang w:val="tr-TR"/>
              </w:rPr>
              <w:t>Nihai taslak</w:t>
            </w:r>
          </w:p>
        </w:tc>
      </w:tr>
      <w:tr w:rsidR="00DF013F" w:rsidRPr="00451B09" w14:paraId="0169352D" w14:textId="77777777" w:rsidTr="00DF013F">
        <w:trPr>
          <w:trHeight w:val="227"/>
        </w:trPr>
        <w:tc>
          <w:tcPr>
            <w:tcW w:w="2775" w:type="dxa"/>
          </w:tcPr>
          <w:p w14:paraId="78CD3EDF" w14:textId="7E75CF54" w:rsidR="00DF013F" w:rsidRPr="00451B09" w:rsidRDefault="00DF013F" w:rsidP="00DF013F">
            <w:pPr>
              <w:pStyle w:val="Tabletextleft"/>
              <w:rPr>
                <w:lang w:val="tr-TR"/>
              </w:rPr>
            </w:pPr>
            <w:r w:rsidRPr="00451B09">
              <w:rPr>
                <w:lang w:val="tr-TR"/>
              </w:rPr>
              <w:t>Yazar</w:t>
            </w:r>
          </w:p>
        </w:tc>
        <w:tc>
          <w:tcPr>
            <w:tcW w:w="6863" w:type="dxa"/>
          </w:tcPr>
          <w:p w14:paraId="74F1F5A2" w14:textId="4EAA953B" w:rsidR="00DF013F" w:rsidRPr="00451B09" w:rsidRDefault="00DF013F" w:rsidP="00DF013F">
            <w:pPr>
              <w:pStyle w:val="Author"/>
              <w:rPr>
                <w:lang w:val="tr-TR"/>
              </w:rPr>
            </w:pPr>
            <w:r w:rsidRPr="00451B09">
              <w:rPr>
                <w:lang w:val="tr-TR"/>
              </w:rPr>
              <w:t>ERM Proje Ekibi</w:t>
            </w:r>
          </w:p>
        </w:tc>
      </w:tr>
      <w:tr w:rsidR="00DF013F" w:rsidRPr="00451B09" w14:paraId="58381621" w14:textId="77777777" w:rsidTr="00DF013F">
        <w:trPr>
          <w:trHeight w:val="227"/>
        </w:trPr>
        <w:tc>
          <w:tcPr>
            <w:tcW w:w="2775" w:type="dxa"/>
          </w:tcPr>
          <w:p w14:paraId="3C29B36C" w14:textId="73A319D4" w:rsidR="00DF013F" w:rsidRPr="00451B09" w:rsidRDefault="00DF013F" w:rsidP="00DF013F">
            <w:pPr>
              <w:pStyle w:val="Tabletextleft"/>
              <w:rPr>
                <w:lang w:val="tr-TR"/>
              </w:rPr>
            </w:pPr>
            <w:r w:rsidRPr="00451B09">
              <w:rPr>
                <w:lang w:val="tr-TR"/>
              </w:rPr>
              <w:t>Müşteri adı</w:t>
            </w:r>
          </w:p>
        </w:tc>
        <w:tc>
          <w:tcPr>
            <w:tcW w:w="6863" w:type="dxa"/>
          </w:tcPr>
          <w:p w14:paraId="26D5194B" w14:textId="09BE52A4" w:rsidR="00DF013F" w:rsidRPr="00451B09" w:rsidRDefault="00DF013F" w:rsidP="00DF013F">
            <w:pPr>
              <w:pStyle w:val="Recipient"/>
              <w:rPr>
                <w:lang w:val="tr-TR"/>
              </w:rPr>
            </w:pPr>
            <w:r w:rsidRPr="00451B09">
              <w:rPr>
                <w:lang w:val="tr-TR"/>
              </w:rPr>
              <w:t>Enerjisa Enerji Üretim A.Ş.</w:t>
            </w:r>
          </w:p>
        </w:tc>
      </w:tr>
    </w:tbl>
    <w:p w14:paraId="7AB5DF8E" w14:textId="77777777" w:rsidR="0075089E" w:rsidRPr="00451B09" w:rsidRDefault="0075089E" w:rsidP="0075089E">
      <w:pPr>
        <w:rPr>
          <w:lang w:val="tr-TR"/>
        </w:rPr>
      </w:pPr>
    </w:p>
    <w:p w14:paraId="4651CBE6" w14:textId="77777777" w:rsidR="00DF013F" w:rsidRPr="00451B09" w:rsidRDefault="00DF013F" w:rsidP="00DF013F">
      <w:pPr>
        <w:pStyle w:val="PageTitle"/>
        <w:rPr>
          <w:lang w:val="tr-TR"/>
        </w:rPr>
      </w:pPr>
      <w:r w:rsidRPr="00451B09">
        <w:rPr>
          <w:lang w:val="tr-TR"/>
        </w:rPr>
        <w:t>DOKUMAN geçmİşİ</w:t>
      </w:r>
    </w:p>
    <w:tbl>
      <w:tblPr>
        <w:tblStyle w:val="ERMTable1"/>
        <w:tblW w:w="5000" w:type="pct"/>
        <w:tblLook w:val="0620" w:firstRow="1" w:lastRow="0" w:firstColumn="0" w:lastColumn="0" w:noHBand="1" w:noVBand="1"/>
      </w:tblPr>
      <w:tblGrid>
        <w:gridCol w:w="1263"/>
        <w:gridCol w:w="1345"/>
        <w:gridCol w:w="1224"/>
        <w:gridCol w:w="1506"/>
        <w:gridCol w:w="1107"/>
        <w:gridCol w:w="1429"/>
        <w:gridCol w:w="1764"/>
      </w:tblGrid>
      <w:tr w:rsidR="00DF013F" w:rsidRPr="00451B09" w14:paraId="3ED5BB4A" w14:textId="77777777" w:rsidTr="007B0E7F">
        <w:trPr>
          <w:cnfStyle w:val="100000000000" w:firstRow="1" w:lastRow="0" w:firstColumn="0" w:lastColumn="0" w:oddVBand="0" w:evenVBand="0" w:oddHBand="0" w:evenHBand="0" w:firstRowFirstColumn="0" w:firstRowLastColumn="0" w:lastRowFirstColumn="0" w:lastRowLastColumn="0"/>
          <w:trHeight w:val="170"/>
        </w:trPr>
        <w:tc>
          <w:tcPr>
            <w:tcW w:w="5338" w:type="dxa"/>
            <w:gridSpan w:val="4"/>
          </w:tcPr>
          <w:p w14:paraId="4B081E54" w14:textId="77777777" w:rsidR="00DF013F" w:rsidRPr="00451B09" w:rsidRDefault="00DF013F" w:rsidP="007B0E7F">
            <w:pPr>
              <w:pStyle w:val="Tabletextleft"/>
              <w:rPr>
                <w:caps/>
                <w:lang w:val="tr-TR"/>
              </w:rPr>
            </w:pPr>
          </w:p>
        </w:tc>
        <w:tc>
          <w:tcPr>
            <w:tcW w:w="2536" w:type="dxa"/>
            <w:gridSpan w:val="2"/>
          </w:tcPr>
          <w:p w14:paraId="11806C50" w14:textId="77777777" w:rsidR="00DF013F" w:rsidRPr="00451B09" w:rsidRDefault="00DF013F" w:rsidP="007B0E7F">
            <w:pPr>
              <w:pStyle w:val="Tabletextleft"/>
              <w:rPr>
                <w:b w:val="0"/>
                <w:bCs/>
                <w:caps/>
                <w:lang w:val="tr-TR"/>
              </w:rPr>
            </w:pPr>
            <w:r w:rsidRPr="00451B09">
              <w:rPr>
                <w:b w:val="0"/>
                <w:bCs/>
                <w:caps/>
                <w:lang w:val="tr-TR"/>
              </w:rPr>
              <w:t>ERM Onaylanacak belge</w:t>
            </w:r>
          </w:p>
        </w:tc>
        <w:tc>
          <w:tcPr>
            <w:tcW w:w="1764" w:type="dxa"/>
          </w:tcPr>
          <w:p w14:paraId="06C7ECD7" w14:textId="77777777" w:rsidR="00DF013F" w:rsidRPr="00451B09" w:rsidRDefault="00DF013F" w:rsidP="007B0E7F">
            <w:pPr>
              <w:pStyle w:val="Tabletextleft"/>
              <w:rPr>
                <w:caps/>
                <w:lang w:val="tr-TR"/>
              </w:rPr>
            </w:pPr>
          </w:p>
        </w:tc>
      </w:tr>
      <w:tr w:rsidR="00DF013F" w:rsidRPr="00451B09" w14:paraId="13A4965E" w14:textId="77777777" w:rsidTr="007B0E7F">
        <w:tc>
          <w:tcPr>
            <w:tcW w:w="1263" w:type="dxa"/>
            <w:shd w:val="clear" w:color="auto" w:fill="D1DDD3" w:themeFill="text2"/>
          </w:tcPr>
          <w:p w14:paraId="287ECECA" w14:textId="77777777" w:rsidR="00DF013F" w:rsidRPr="00451B09" w:rsidRDefault="00DF013F" w:rsidP="007B0E7F">
            <w:pPr>
              <w:pStyle w:val="Tabletextleft"/>
              <w:rPr>
                <w:caps/>
                <w:lang w:val="tr-TR"/>
              </w:rPr>
            </w:pPr>
            <w:r w:rsidRPr="00451B09">
              <w:rPr>
                <w:caps/>
                <w:lang w:val="tr-TR"/>
              </w:rPr>
              <w:t>Sürüm</w:t>
            </w:r>
          </w:p>
        </w:tc>
        <w:tc>
          <w:tcPr>
            <w:tcW w:w="1345" w:type="dxa"/>
            <w:shd w:val="clear" w:color="auto" w:fill="D1DDD3" w:themeFill="text2"/>
          </w:tcPr>
          <w:p w14:paraId="23CFEB1C" w14:textId="77777777" w:rsidR="00DF013F" w:rsidRPr="00451B09" w:rsidRDefault="00DF013F" w:rsidP="007B0E7F">
            <w:pPr>
              <w:pStyle w:val="Tabletextleft"/>
              <w:rPr>
                <w:caps/>
                <w:lang w:val="tr-TR"/>
              </w:rPr>
            </w:pPr>
            <w:r w:rsidRPr="00451B09">
              <w:rPr>
                <w:caps/>
                <w:lang w:val="tr-TR"/>
              </w:rPr>
              <w:t>Revİzyon</w:t>
            </w:r>
          </w:p>
        </w:tc>
        <w:tc>
          <w:tcPr>
            <w:tcW w:w="1224" w:type="dxa"/>
            <w:shd w:val="clear" w:color="auto" w:fill="D1DDD3" w:themeFill="text2"/>
          </w:tcPr>
          <w:p w14:paraId="7A7B4ED6" w14:textId="77777777" w:rsidR="00DF013F" w:rsidRPr="00451B09" w:rsidRDefault="00DF013F" w:rsidP="007B0E7F">
            <w:pPr>
              <w:pStyle w:val="Tabletextleft"/>
              <w:rPr>
                <w:caps/>
                <w:lang w:val="tr-TR"/>
              </w:rPr>
            </w:pPr>
            <w:r w:rsidRPr="00451B09">
              <w:rPr>
                <w:caps/>
                <w:lang w:val="tr-TR"/>
              </w:rPr>
              <w:t>Yazar</w:t>
            </w:r>
          </w:p>
        </w:tc>
        <w:tc>
          <w:tcPr>
            <w:tcW w:w="1506" w:type="dxa"/>
            <w:shd w:val="clear" w:color="auto" w:fill="D1DDD3" w:themeFill="text2"/>
          </w:tcPr>
          <w:p w14:paraId="678C5463" w14:textId="77777777" w:rsidR="00DF013F" w:rsidRPr="00451B09" w:rsidRDefault="00DF013F" w:rsidP="007B0E7F">
            <w:pPr>
              <w:pStyle w:val="Tabletextleft"/>
              <w:rPr>
                <w:caps/>
                <w:lang w:val="tr-TR"/>
              </w:rPr>
            </w:pPr>
            <w:r w:rsidRPr="00451B09">
              <w:rPr>
                <w:caps/>
                <w:lang w:val="tr-TR"/>
              </w:rPr>
              <w:t>İnceleme</w:t>
            </w:r>
          </w:p>
        </w:tc>
        <w:tc>
          <w:tcPr>
            <w:tcW w:w="1107" w:type="dxa"/>
            <w:shd w:val="clear" w:color="auto" w:fill="D1DDD3" w:themeFill="text2"/>
          </w:tcPr>
          <w:p w14:paraId="0D8E427E" w14:textId="77777777" w:rsidR="00DF013F" w:rsidRPr="00451B09" w:rsidRDefault="00DF013F" w:rsidP="007B0E7F">
            <w:pPr>
              <w:pStyle w:val="Tabletextleft"/>
              <w:rPr>
                <w:caps/>
                <w:lang w:val="tr-TR"/>
              </w:rPr>
            </w:pPr>
            <w:r w:rsidRPr="00451B09">
              <w:rPr>
                <w:caps/>
                <w:lang w:val="tr-TR"/>
              </w:rPr>
              <w:t>Ad</w:t>
            </w:r>
          </w:p>
        </w:tc>
        <w:tc>
          <w:tcPr>
            <w:tcW w:w="1429" w:type="dxa"/>
            <w:shd w:val="clear" w:color="auto" w:fill="D1DDD3" w:themeFill="text2"/>
          </w:tcPr>
          <w:p w14:paraId="25999E29" w14:textId="77777777" w:rsidR="00DF013F" w:rsidRPr="00451B09" w:rsidRDefault="00DF013F" w:rsidP="007B0E7F">
            <w:pPr>
              <w:pStyle w:val="Tabletextleft"/>
              <w:rPr>
                <w:caps/>
                <w:lang w:val="tr-TR"/>
              </w:rPr>
            </w:pPr>
            <w:r w:rsidRPr="00451B09">
              <w:rPr>
                <w:caps/>
                <w:lang w:val="tr-TR"/>
              </w:rPr>
              <w:t>Tarİh</w:t>
            </w:r>
          </w:p>
        </w:tc>
        <w:tc>
          <w:tcPr>
            <w:tcW w:w="1764" w:type="dxa"/>
            <w:shd w:val="clear" w:color="auto" w:fill="D1DDD3" w:themeFill="text2"/>
          </w:tcPr>
          <w:p w14:paraId="11556230" w14:textId="77777777" w:rsidR="00DF013F" w:rsidRPr="00451B09" w:rsidRDefault="00DF013F" w:rsidP="007B0E7F">
            <w:pPr>
              <w:pStyle w:val="Tabletextleft"/>
              <w:rPr>
                <w:caps/>
                <w:lang w:val="tr-TR"/>
              </w:rPr>
            </w:pPr>
            <w:r w:rsidRPr="00451B09">
              <w:rPr>
                <w:caps/>
                <w:lang w:val="tr-TR"/>
              </w:rPr>
              <w:t>Yorum</w:t>
            </w:r>
          </w:p>
        </w:tc>
      </w:tr>
      <w:tr w:rsidR="00DF013F" w:rsidRPr="00451B09" w14:paraId="5282FC4F" w14:textId="77777777" w:rsidTr="007B0E7F">
        <w:trPr>
          <w:trHeight w:val="227"/>
        </w:trPr>
        <w:tc>
          <w:tcPr>
            <w:tcW w:w="1263" w:type="dxa"/>
          </w:tcPr>
          <w:p w14:paraId="2C296034" w14:textId="77777777" w:rsidR="00DF013F" w:rsidRPr="00451B09" w:rsidRDefault="00DF013F" w:rsidP="007B0E7F">
            <w:pPr>
              <w:pStyle w:val="Tabletextleft"/>
              <w:rPr>
                <w:rFonts w:cs="Verdana"/>
                <w:lang w:val="tr-TR"/>
              </w:rPr>
            </w:pPr>
            <w:r w:rsidRPr="00451B09">
              <w:rPr>
                <w:rFonts w:cs="Verdana"/>
                <w:lang w:val="tr-TR"/>
              </w:rPr>
              <w:t>Nihai Taslak</w:t>
            </w:r>
          </w:p>
        </w:tc>
        <w:tc>
          <w:tcPr>
            <w:tcW w:w="1345" w:type="dxa"/>
          </w:tcPr>
          <w:p w14:paraId="4A5C6C61" w14:textId="77777777" w:rsidR="00DF013F" w:rsidRPr="00451B09" w:rsidRDefault="00DF013F" w:rsidP="007B0E7F">
            <w:pPr>
              <w:pStyle w:val="Tabletextleft"/>
              <w:rPr>
                <w:rFonts w:cs="Verdana"/>
                <w:lang w:val="tr-TR"/>
              </w:rPr>
            </w:pPr>
            <w:r w:rsidRPr="00451B09">
              <w:rPr>
                <w:rFonts w:cs="Verdana"/>
                <w:lang w:val="tr-TR"/>
              </w:rPr>
              <w:t>003</w:t>
            </w:r>
          </w:p>
        </w:tc>
        <w:tc>
          <w:tcPr>
            <w:tcW w:w="1224" w:type="dxa"/>
          </w:tcPr>
          <w:p w14:paraId="56B695A3" w14:textId="77777777" w:rsidR="00DF013F" w:rsidRPr="00451B09" w:rsidRDefault="00DF013F" w:rsidP="007B0E7F">
            <w:pPr>
              <w:pStyle w:val="Tabletextleft"/>
              <w:rPr>
                <w:lang w:val="tr-TR"/>
              </w:rPr>
            </w:pPr>
            <w:r w:rsidRPr="00451B09">
              <w:rPr>
                <w:lang w:val="tr-TR"/>
              </w:rPr>
              <w:t>ERM Proje Ekibi</w:t>
            </w:r>
          </w:p>
        </w:tc>
        <w:tc>
          <w:tcPr>
            <w:tcW w:w="1506" w:type="dxa"/>
          </w:tcPr>
          <w:p w14:paraId="3597643C" w14:textId="77777777" w:rsidR="00DF013F" w:rsidRPr="00451B09" w:rsidRDefault="00DF013F" w:rsidP="007B0E7F">
            <w:pPr>
              <w:pStyle w:val="Tabletextleft"/>
              <w:rPr>
                <w:lang w:val="tr-TR"/>
              </w:rPr>
            </w:pPr>
          </w:p>
        </w:tc>
        <w:tc>
          <w:tcPr>
            <w:tcW w:w="1107" w:type="dxa"/>
          </w:tcPr>
          <w:p w14:paraId="0BED195B" w14:textId="77777777" w:rsidR="00DF013F" w:rsidRPr="00451B09" w:rsidRDefault="00DF013F" w:rsidP="007B0E7F">
            <w:pPr>
              <w:pStyle w:val="Tabletextleft"/>
              <w:rPr>
                <w:lang w:val="tr-TR"/>
              </w:rPr>
            </w:pPr>
          </w:p>
        </w:tc>
        <w:tc>
          <w:tcPr>
            <w:tcW w:w="1429" w:type="dxa"/>
          </w:tcPr>
          <w:p w14:paraId="21F27D72" w14:textId="77777777" w:rsidR="00DF013F" w:rsidRPr="00451B09" w:rsidRDefault="00DF013F" w:rsidP="007B0E7F">
            <w:pPr>
              <w:pStyle w:val="Tabletextleft"/>
              <w:rPr>
                <w:lang w:val="tr-TR"/>
              </w:rPr>
            </w:pPr>
            <w:r w:rsidRPr="00451B09">
              <w:rPr>
                <w:lang w:val="tr-TR"/>
              </w:rPr>
              <w:t>Ekim 2025</w:t>
            </w:r>
          </w:p>
        </w:tc>
        <w:tc>
          <w:tcPr>
            <w:tcW w:w="1764" w:type="dxa"/>
          </w:tcPr>
          <w:p w14:paraId="6EC33988" w14:textId="77777777" w:rsidR="00DF013F" w:rsidRPr="00451B09" w:rsidRDefault="00DF013F" w:rsidP="007B0E7F">
            <w:pPr>
              <w:pStyle w:val="Tabletextleft"/>
              <w:rPr>
                <w:lang w:val="tr-TR"/>
              </w:rPr>
            </w:pPr>
          </w:p>
        </w:tc>
      </w:tr>
      <w:tr w:rsidR="00DF013F" w:rsidRPr="00451B09" w14:paraId="466C897F" w14:textId="77777777" w:rsidTr="007B0E7F">
        <w:trPr>
          <w:trHeight w:val="227"/>
        </w:trPr>
        <w:tc>
          <w:tcPr>
            <w:tcW w:w="1263" w:type="dxa"/>
          </w:tcPr>
          <w:p w14:paraId="06163DBE" w14:textId="77777777" w:rsidR="00DF013F" w:rsidRPr="00451B09" w:rsidRDefault="00DF013F" w:rsidP="007B0E7F">
            <w:pPr>
              <w:pStyle w:val="Tabletextleft"/>
              <w:rPr>
                <w:rFonts w:cs="Verdana"/>
                <w:lang w:val="tr-TR"/>
              </w:rPr>
            </w:pPr>
          </w:p>
        </w:tc>
        <w:tc>
          <w:tcPr>
            <w:tcW w:w="1345" w:type="dxa"/>
          </w:tcPr>
          <w:p w14:paraId="1E4B49BD" w14:textId="77777777" w:rsidR="00DF013F" w:rsidRPr="00451B09" w:rsidRDefault="00DF013F" w:rsidP="007B0E7F">
            <w:pPr>
              <w:pStyle w:val="Tabletextleft"/>
              <w:rPr>
                <w:rFonts w:cs="Verdana"/>
                <w:lang w:val="tr-TR"/>
              </w:rPr>
            </w:pPr>
          </w:p>
        </w:tc>
        <w:tc>
          <w:tcPr>
            <w:tcW w:w="1224" w:type="dxa"/>
          </w:tcPr>
          <w:p w14:paraId="4958957A" w14:textId="77777777" w:rsidR="00DF013F" w:rsidRPr="00451B09" w:rsidRDefault="00DF013F" w:rsidP="007B0E7F">
            <w:pPr>
              <w:pStyle w:val="Tabletextleft"/>
              <w:rPr>
                <w:lang w:val="tr-TR"/>
              </w:rPr>
            </w:pPr>
          </w:p>
        </w:tc>
        <w:tc>
          <w:tcPr>
            <w:tcW w:w="1506" w:type="dxa"/>
          </w:tcPr>
          <w:p w14:paraId="666B3D8A" w14:textId="77777777" w:rsidR="00DF013F" w:rsidRPr="00451B09" w:rsidRDefault="00DF013F" w:rsidP="007B0E7F">
            <w:pPr>
              <w:pStyle w:val="Tabletextleft"/>
              <w:rPr>
                <w:lang w:val="tr-TR"/>
              </w:rPr>
            </w:pPr>
          </w:p>
        </w:tc>
        <w:tc>
          <w:tcPr>
            <w:tcW w:w="1107" w:type="dxa"/>
          </w:tcPr>
          <w:p w14:paraId="3B24B744" w14:textId="77777777" w:rsidR="00DF013F" w:rsidRPr="00451B09" w:rsidRDefault="00DF013F" w:rsidP="007B0E7F">
            <w:pPr>
              <w:pStyle w:val="Tabletextleft"/>
              <w:rPr>
                <w:lang w:val="tr-TR"/>
              </w:rPr>
            </w:pPr>
          </w:p>
        </w:tc>
        <w:tc>
          <w:tcPr>
            <w:tcW w:w="1429" w:type="dxa"/>
          </w:tcPr>
          <w:p w14:paraId="0A978745" w14:textId="77777777" w:rsidR="00DF013F" w:rsidRPr="00451B09" w:rsidRDefault="00DF013F" w:rsidP="007B0E7F">
            <w:pPr>
              <w:pStyle w:val="Tabletextleft"/>
              <w:rPr>
                <w:lang w:val="tr-TR"/>
              </w:rPr>
            </w:pPr>
          </w:p>
        </w:tc>
        <w:tc>
          <w:tcPr>
            <w:tcW w:w="1764" w:type="dxa"/>
          </w:tcPr>
          <w:p w14:paraId="722D1431" w14:textId="77777777" w:rsidR="00DF013F" w:rsidRPr="00451B09" w:rsidRDefault="00DF013F" w:rsidP="007B0E7F">
            <w:pPr>
              <w:pStyle w:val="Tabletextleft"/>
              <w:rPr>
                <w:lang w:val="tr-TR"/>
              </w:rPr>
            </w:pPr>
          </w:p>
        </w:tc>
      </w:tr>
      <w:tr w:rsidR="00DF013F" w:rsidRPr="00451B09" w14:paraId="66581C3C" w14:textId="77777777" w:rsidTr="007B0E7F">
        <w:trPr>
          <w:trHeight w:val="227"/>
        </w:trPr>
        <w:tc>
          <w:tcPr>
            <w:tcW w:w="1263" w:type="dxa"/>
          </w:tcPr>
          <w:p w14:paraId="4CE3A3FA" w14:textId="77777777" w:rsidR="00DF013F" w:rsidRPr="00451B09" w:rsidRDefault="00DF013F" w:rsidP="007B0E7F">
            <w:pPr>
              <w:pStyle w:val="Tabletextleft"/>
              <w:rPr>
                <w:lang w:val="tr-TR"/>
              </w:rPr>
            </w:pPr>
          </w:p>
        </w:tc>
        <w:tc>
          <w:tcPr>
            <w:tcW w:w="1345" w:type="dxa"/>
          </w:tcPr>
          <w:p w14:paraId="54169BAA" w14:textId="77777777" w:rsidR="00DF013F" w:rsidRPr="00451B09" w:rsidRDefault="00DF013F" w:rsidP="007B0E7F">
            <w:pPr>
              <w:pStyle w:val="Tabletextleft"/>
              <w:rPr>
                <w:lang w:val="tr-TR"/>
              </w:rPr>
            </w:pPr>
          </w:p>
        </w:tc>
        <w:tc>
          <w:tcPr>
            <w:tcW w:w="1224" w:type="dxa"/>
          </w:tcPr>
          <w:p w14:paraId="025EAD8A" w14:textId="77777777" w:rsidR="00DF013F" w:rsidRPr="00451B09" w:rsidRDefault="00DF013F" w:rsidP="007B0E7F">
            <w:pPr>
              <w:pStyle w:val="Tabletextleft"/>
              <w:rPr>
                <w:lang w:val="tr-TR"/>
              </w:rPr>
            </w:pPr>
          </w:p>
        </w:tc>
        <w:tc>
          <w:tcPr>
            <w:tcW w:w="1506" w:type="dxa"/>
          </w:tcPr>
          <w:p w14:paraId="05344660" w14:textId="77777777" w:rsidR="00DF013F" w:rsidRPr="00451B09" w:rsidRDefault="00DF013F" w:rsidP="007B0E7F">
            <w:pPr>
              <w:pStyle w:val="Tabletextleft"/>
              <w:rPr>
                <w:lang w:val="tr-TR"/>
              </w:rPr>
            </w:pPr>
          </w:p>
        </w:tc>
        <w:tc>
          <w:tcPr>
            <w:tcW w:w="1107" w:type="dxa"/>
          </w:tcPr>
          <w:p w14:paraId="417C900B" w14:textId="77777777" w:rsidR="00DF013F" w:rsidRPr="00451B09" w:rsidRDefault="00DF013F" w:rsidP="007B0E7F">
            <w:pPr>
              <w:pStyle w:val="Tabletextleft"/>
              <w:rPr>
                <w:lang w:val="tr-TR"/>
              </w:rPr>
            </w:pPr>
          </w:p>
        </w:tc>
        <w:tc>
          <w:tcPr>
            <w:tcW w:w="1429" w:type="dxa"/>
          </w:tcPr>
          <w:p w14:paraId="62AEC52F" w14:textId="77777777" w:rsidR="00DF013F" w:rsidRPr="00451B09" w:rsidRDefault="00DF013F" w:rsidP="007B0E7F">
            <w:pPr>
              <w:pStyle w:val="Tabletextleft"/>
              <w:rPr>
                <w:lang w:val="tr-TR"/>
              </w:rPr>
            </w:pPr>
          </w:p>
        </w:tc>
        <w:tc>
          <w:tcPr>
            <w:tcW w:w="1764" w:type="dxa"/>
          </w:tcPr>
          <w:p w14:paraId="65CF8CC4" w14:textId="77777777" w:rsidR="00DF013F" w:rsidRPr="00451B09" w:rsidRDefault="00DF013F" w:rsidP="007B0E7F">
            <w:pPr>
              <w:pStyle w:val="Tabletextleft"/>
              <w:rPr>
                <w:lang w:val="tr-TR"/>
              </w:rPr>
            </w:pPr>
          </w:p>
        </w:tc>
      </w:tr>
    </w:tbl>
    <w:p w14:paraId="7D701E2C" w14:textId="77777777" w:rsidR="0075089E" w:rsidRPr="00451B09" w:rsidRDefault="0075089E" w:rsidP="0075089E">
      <w:pPr>
        <w:spacing w:after="0" w:line="240" w:lineRule="auto"/>
        <w:rPr>
          <w:lang w:val="tr-TR"/>
        </w:rPr>
      </w:pPr>
      <w:r w:rsidRPr="00451B09">
        <w:rPr>
          <w:lang w:val="tr-TR"/>
        </w:rPr>
        <w:br w:type="page"/>
      </w:r>
    </w:p>
    <w:p w14:paraId="5142824F" w14:textId="77777777" w:rsidR="0075089E" w:rsidRPr="00451B09" w:rsidRDefault="0075089E" w:rsidP="0075089E">
      <w:pPr>
        <w:pStyle w:val="PageTitle"/>
        <w:rPr>
          <w:noProof/>
          <w:lang w:val="tr-TR"/>
        </w:rPr>
      </w:pPr>
      <w:r w:rsidRPr="00451B09">
        <w:rPr>
          <w:lang w:val="tr-TR"/>
        </w:rPr>
        <w:lastRenderedPageBreak/>
        <w:t>İmza sayfası</w:t>
      </w:r>
    </w:p>
    <w:p w14:paraId="7F8DE225" w14:textId="42513A89" w:rsidR="0075089E" w:rsidRPr="00451B09" w:rsidRDefault="00656251" w:rsidP="0075089E">
      <w:pPr>
        <w:pStyle w:val="KonuBal"/>
        <w:rPr>
          <w:noProof/>
          <w:sz w:val="48"/>
          <w:szCs w:val="48"/>
          <w:lang w:val="tr-TR"/>
        </w:rPr>
      </w:pPr>
      <w:r w:rsidRPr="00451B09">
        <w:rPr>
          <w:sz w:val="48"/>
          <w:szCs w:val="48"/>
          <w:lang w:val="tr-TR"/>
        </w:rPr>
        <w:fldChar w:fldCharType="begin"/>
      </w:r>
      <w:r w:rsidRPr="00451B09">
        <w:rPr>
          <w:sz w:val="48"/>
          <w:szCs w:val="48"/>
          <w:lang w:val="tr-TR"/>
        </w:rPr>
        <w:instrText xml:space="preserve"> STYLEREF  "Document title"  \* MERGEFORMAT </w:instrText>
      </w:r>
      <w:r w:rsidRPr="00451B09">
        <w:rPr>
          <w:sz w:val="48"/>
          <w:szCs w:val="48"/>
          <w:lang w:val="tr-TR"/>
        </w:rPr>
        <w:fldChar w:fldCharType="separate"/>
      </w:r>
      <w:r w:rsidR="00D807D1">
        <w:rPr>
          <w:noProof/>
          <w:sz w:val="48"/>
          <w:szCs w:val="48"/>
          <w:lang w:val="tr-TR"/>
        </w:rPr>
        <w:t>Enerjisa YEKA-2 WPP</w:t>
      </w:r>
      <w:r w:rsidRPr="00451B09">
        <w:rPr>
          <w:sz w:val="48"/>
          <w:szCs w:val="48"/>
          <w:lang w:val="tr-TR"/>
        </w:rPr>
        <w:fldChar w:fldCharType="end"/>
      </w:r>
    </w:p>
    <w:p w14:paraId="0129904B" w14:textId="3C98DE72" w:rsidR="0075089E" w:rsidRPr="00451B09" w:rsidRDefault="00656251" w:rsidP="0075089E">
      <w:pPr>
        <w:pStyle w:val="Altyaz"/>
        <w:rPr>
          <w:sz w:val="32"/>
          <w:szCs w:val="32"/>
          <w:lang w:val="tr-TR"/>
        </w:rPr>
      </w:pPr>
      <w:r w:rsidRPr="00451B09">
        <w:rPr>
          <w:sz w:val="32"/>
          <w:szCs w:val="32"/>
          <w:lang w:val="tr-TR"/>
        </w:rPr>
        <w:fldChar w:fldCharType="begin"/>
      </w:r>
      <w:r w:rsidRPr="00451B09">
        <w:rPr>
          <w:sz w:val="32"/>
          <w:szCs w:val="32"/>
          <w:lang w:val="tr-TR"/>
        </w:rPr>
        <w:instrText xml:space="preserve"> STYLEREF  "Document Subtitle"  \* MERGEFORMAT </w:instrText>
      </w:r>
      <w:r w:rsidRPr="00451B09">
        <w:rPr>
          <w:sz w:val="32"/>
          <w:szCs w:val="32"/>
          <w:lang w:val="tr-TR"/>
        </w:rPr>
        <w:fldChar w:fldCharType="separate"/>
      </w:r>
      <w:r w:rsidR="00D807D1">
        <w:rPr>
          <w:noProof/>
          <w:sz w:val="32"/>
          <w:szCs w:val="32"/>
          <w:lang w:val="tr-TR"/>
        </w:rPr>
        <w:t>Falp Rüzgar Enerji Santrali: Biyoçeşitlilik Yönetim Planı</w:t>
      </w:r>
      <w:r w:rsidRPr="00451B09">
        <w:rPr>
          <w:sz w:val="32"/>
          <w:szCs w:val="32"/>
          <w:lang w:val="tr-TR"/>
        </w:rPr>
        <w:fldChar w:fldCharType="end"/>
      </w:r>
    </w:p>
    <w:p w14:paraId="3291419F" w14:textId="765187D2" w:rsidR="0075089E" w:rsidRPr="00451B09" w:rsidRDefault="00656251" w:rsidP="0075089E">
      <w:pPr>
        <w:pStyle w:val="Tabletextleft"/>
        <w:rPr>
          <w:noProof/>
          <w:lang w:val="tr-TR"/>
        </w:rPr>
      </w:pPr>
      <w:r w:rsidRPr="00451B09">
        <w:rPr>
          <w:lang w:val="tr-TR"/>
        </w:rPr>
        <w:fldChar w:fldCharType="begin"/>
      </w:r>
      <w:r w:rsidRPr="00451B09">
        <w:rPr>
          <w:lang w:val="tr-TR"/>
        </w:rPr>
        <w:instrText>STYLEREF  Reference  \* MERGEFORMAT</w:instrText>
      </w:r>
      <w:r w:rsidRPr="00451B09">
        <w:rPr>
          <w:lang w:val="tr-TR"/>
        </w:rPr>
        <w:fldChar w:fldCharType="separate"/>
      </w:r>
      <w:r w:rsidR="00D807D1">
        <w:rPr>
          <w:noProof/>
          <w:lang w:val="tr-TR"/>
        </w:rPr>
        <w:t>0733614</w:t>
      </w:r>
      <w:r w:rsidRPr="00451B09">
        <w:rPr>
          <w:noProof/>
          <w:lang w:val="tr-TR"/>
        </w:rPr>
        <w:fldChar w:fldCharType="end"/>
      </w:r>
    </w:p>
    <w:p w14:paraId="098F4955" w14:textId="77777777" w:rsidR="0075089E" w:rsidRPr="00451B09" w:rsidRDefault="0075089E" w:rsidP="0075089E">
      <w:pPr>
        <w:pStyle w:val="PageTitle"/>
        <w:rPr>
          <w:lang w:val="tr-TR"/>
        </w:rPr>
      </w:pPr>
    </w:p>
    <w:p w14:paraId="261EE53C" w14:textId="77777777" w:rsidR="00C457AF" w:rsidRPr="00451B09" w:rsidRDefault="00C457AF" w:rsidP="0075089E">
      <w:pPr>
        <w:pStyle w:val="PageTitle"/>
        <w:rPr>
          <w:lang w:val="tr-TR"/>
        </w:rPr>
      </w:pPr>
    </w:p>
    <w:tbl>
      <w:tblPr>
        <w:tblStyle w:val="TabloKlavuzu"/>
        <w:tblW w:w="96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142" w:type="dxa"/>
          <w:left w:w="0" w:type="dxa"/>
          <w:bottom w:w="142" w:type="dxa"/>
          <w:right w:w="0" w:type="dxa"/>
        </w:tblCellMar>
        <w:tblLook w:val="04A0" w:firstRow="1" w:lastRow="0" w:firstColumn="1" w:lastColumn="0" w:noHBand="0" w:noVBand="1"/>
      </w:tblPr>
      <w:tblGrid>
        <w:gridCol w:w="4535"/>
        <w:gridCol w:w="561"/>
        <w:gridCol w:w="4535"/>
      </w:tblGrid>
      <w:tr w:rsidR="00C457AF" w:rsidRPr="00451B09" w14:paraId="7AE72DE8" w14:textId="77777777">
        <w:trPr>
          <w:trHeight w:val="1134"/>
        </w:trPr>
        <w:tc>
          <w:tcPr>
            <w:tcW w:w="4535" w:type="dxa"/>
            <w:tcBorders>
              <w:bottom w:val="single" w:sz="4" w:space="0" w:color="auto"/>
            </w:tcBorders>
            <w:vAlign w:val="center"/>
          </w:tcPr>
          <w:p w14:paraId="024EEBBC" w14:textId="3BB0F948" w:rsidR="00C457AF" w:rsidRPr="00451B09" w:rsidRDefault="00C457AF">
            <w:pPr>
              <w:pStyle w:val="Tabletextleft"/>
              <w:rPr>
                <w:lang w:val="tr-TR"/>
              </w:rPr>
            </w:pPr>
          </w:p>
        </w:tc>
        <w:tc>
          <w:tcPr>
            <w:tcW w:w="561" w:type="dxa"/>
            <w:vAlign w:val="center"/>
          </w:tcPr>
          <w:p w14:paraId="28B64D76" w14:textId="77777777" w:rsidR="00C457AF" w:rsidRPr="00451B09" w:rsidRDefault="00C457AF">
            <w:pPr>
              <w:pStyle w:val="Tabletextleft"/>
              <w:rPr>
                <w:lang w:val="tr-TR"/>
              </w:rPr>
            </w:pPr>
          </w:p>
        </w:tc>
        <w:tc>
          <w:tcPr>
            <w:tcW w:w="4535" w:type="dxa"/>
            <w:tcBorders>
              <w:bottom w:val="single" w:sz="4" w:space="0" w:color="auto"/>
            </w:tcBorders>
            <w:vAlign w:val="center"/>
          </w:tcPr>
          <w:p w14:paraId="74C66A41" w14:textId="21156E97" w:rsidR="00C457AF" w:rsidRPr="00451B09" w:rsidRDefault="00C457AF">
            <w:pPr>
              <w:pStyle w:val="Tabletextleft"/>
              <w:rPr>
                <w:lang w:val="tr-TR"/>
              </w:rPr>
            </w:pPr>
          </w:p>
        </w:tc>
      </w:tr>
      <w:tr w:rsidR="00DF013F" w:rsidRPr="00451B09" w14:paraId="6218861C" w14:textId="77777777">
        <w:trPr>
          <w:trHeight w:val="1418"/>
        </w:trPr>
        <w:tc>
          <w:tcPr>
            <w:tcW w:w="4535" w:type="dxa"/>
            <w:tcBorders>
              <w:top w:val="single" w:sz="4" w:space="0" w:color="auto"/>
            </w:tcBorders>
          </w:tcPr>
          <w:p w14:paraId="20F80034" w14:textId="77777777" w:rsidR="00DF013F" w:rsidRPr="00451B09" w:rsidRDefault="00DF013F" w:rsidP="00DF013F">
            <w:pPr>
              <w:pStyle w:val="AralkYok"/>
              <w:rPr>
                <w:b/>
                <w:bCs/>
                <w:lang w:val="tr-TR"/>
              </w:rPr>
            </w:pPr>
            <w:r w:rsidRPr="00451B09">
              <w:rPr>
                <w:b/>
                <w:bCs/>
                <w:lang w:val="tr-TR"/>
              </w:rPr>
              <w:t>Nehir Yıldız</w:t>
            </w:r>
          </w:p>
          <w:p w14:paraId="4DB5192D" w14:textId="652C8A47" w:rsidR="00DF013F" w:rsidRPr="00451B09" w:rsidRDefault="00DF013F" w:rsidP="00DF013F">
            <w:pPr>
              <w:pStyle w:val="AralkYok"/>
              <w:rPr>
                <w:lang w:val="tr-TR"/>
              </w:rPr>
            </w:pPr>
            <w:r w:rsidRPr="00451B09">
              <w:rPr>
                <w:lang w:val="tr-TR"/>
              </w:rPr>
              <w:t>Senior Technical Consultant</w:t>
            </w:r>
          </w:p>
        </w:tc>
        <w:tc>
          <w:tcPr>
            <w:tcW w:w="561" w:type="dxa"/>
          </w:tcPr>
          <w:p w14:paraId="3793C218" w14:textId="77777777" w:rsidR="00DF013F" w:rsidRPr="00451B09" w:rsidRDefault="00DF013F" w:rsidP="00DF013F">
            <w:pPr>
              <w:pStyle w:val="Tabletextleft"/>
              <w:rPr>
                <w:lang w:val="tr-TR"/>
              </w:rPr>
            </w:pPr>
          </w:p>
        </w:tc>
        <w:tc>
          <w:tcPr>
            <w:tcW w:w="4535" w:type="dxa"/>
            <w:tcBorders>
              <w:top w:val="single" w:sz="4" w:space="0" w:color="auto"/>
            </w:tcBorders>
          </w:tcPr>
          <w:p w14:paraId="3AECEF4B" w14:textId="77777777" w:rsidR="00DF013F" w:rsidRPr="00451B09" w:rsidRDefault="00DF013F" w:rsidP="00DF013F">
            <w:pPr>
              <w:pStyle w:val="AralkYok"/>
              <w:rPr>
                <w:b/>
                <w:bCs/>
                <w:lang w:val="tr-TR"/>
              </w:rPr>
            </w:pPr>
            <w:r w:rsidRPr="00451B09">
              <w:rPr>
                <w:b/>
                <w:bCs/>
                <w:lang w:val="tr-TR"/>
              </w:rPr>
              <w:t>Caner Şahin</w:t>
            </w:r>
          </w:p>
          <w:p w14:paraId="55315F0E" w14:textId="2EA4F3AD" w:rsidR="00DF013F" w:rsidRPr="00451B09" w:rsidRDefault="00DF013F" w:rsidP="00DF013F">
            <w:pPr>
              <w:pStyle w:val="AralkYok"/>
              <w:rPr>
                <w:lang w:val="tr-TR"/>
              </w:rPr>
            </w:pPr>
            <w:r w:rsidRPr="00451B09">
              <w:rPr>
                <w:lang w:val="tr-TR"/>
              </w:rPr>
              <w:t>Principal Technical Consultant</w:t>
            </w:r>
          </w:p>
        </w:tc>
      </w:tr>
      <w:tr w:rsidR="00A8233D" w:rsidRPr="00451B09" w14:paraId="405C911C" w14:textId="77777777">
        <w:trPr>
          <w:trHeight w:val="2835"/>
        </w:trPr>
        <w:tc>
          <w:tcPr>
            <w:tcW w:w="4535" w:type="dxa"/>
          </w:tcPr>
          <w:p w14:paraId="37B38AB8" w14:textId="77777777" w:rsidR="007C6450" w:rsidRPr="00451B09" w:rsidRDefault="007C6450" w:rsidP="004C0946">
            <w:pPr>
              <w:pStyle w:val="GvdeMetni"/>
              <w:rPr>
                <w:b/>
                <w:bCs/>
                <w:lang w:val="tr-TR"/>
              </w:rPr>
            </w:pPr>
          </w:p>
          <w:p w14:paraId="2E7DA013" w14:textId="09FC8629" w:rsidR="00992792" w:rsidRPr="00451B09" w:rsidRDefault="00A8233D" w:rsidP="004C0946">
            <w:pPr>
              <w:pStyle w:val="GvdeMetni"/>
              <w:rPr>
                <w:b/>
                <w:bCs/>
                <w:lang w:val="tr-TR"/>
              </w:rPr>
            </w:pPr>
            <w:r w:rsidRPr="00451B09">
              <w:rPr>
                <w:b/>
                <w:bCs/>
                <w:lang w:val="tr-TR"/>
              </w:rPr>
              <w:t xml:space="preserve">ERM GmbH </w:t>
            </w:r>
          </w:p>
          <w:p w14:paraId="427E3370" w14:textId="77777777" w:rsidR="00992792" w:rsidRPr="00451B09" w:rsidRDefault="004C0946" w:rsidP="004C0946">
            <w:pPr>
              <w:pStyle w:val="GvdeMetni"/>
              <w:rPr>
                <w:lang w:val="tr-TR"/>
              </w:rPr>
            </w:pPr>
            <w:r w:rsidRPr="00451B09">
              <w:rPr>
                <w:lang w:val="tr-TR"/>
              </w:rPr>
              <w:t xml:space="preserve">Brüsseler Str. 1-3 </w:t>
            </w:r>
          </w:p>
          <w:p w14:paraId="188D1D72" w14:textId="1A72D5BB" w:rsidR="00A8233D" w:rsidRPr="00451B09" w:rsidRDefault="004C0946" w:rsidP="004C0946">
            <w:pPr>
              <w:pStyle w:val="GvdeMetni"/>
              <w:rPr>
                <w:lang w:val="tr-TR"/>
              </w:rPr>
            </w:pPr>
            <w:r w:rsidRPr="00451B09">
              <w:rPr>
                <w:lang w:val="tr-TR"/>
              </w:rPr>
              <w:t>60327, Frankfurt</w:t>
            </w:r>
          </w:p>
          <w:p w14:paraId="2FE14C62" w14:textId="2015FFAD" w:rsidR="00992792" w:rsidRPr="00451B09" w:rsidRDefault="00992792" w:rsidP="004C0946">
            <w:pPr>
              <w:pStyle w:val="GvdeMetni"/>
              <w:rPr>
                <w:lang w:val="tr-TR"/>
              </w:rPr>
            </w:pPr>
            <w:r w:rsidRPr="00451B09">
              <w:rPr>
                <w:lang w:val="tr-TR"/>
              </w:rPr>
              <w:t>Almanya</w:t>
            </w:r>
          </w:p>
          <w:p w14:paraId="78AF563C" w14:textId="77777777" w:rsidR="00A8233D" w:rsidRPr="00451B09" w:rsidRDefault="00A8233D">
            <w:pPr>
              <w:pStyle w:val="GvdeMetni"/>
              <w:rPr>
                <w:bCs/>
                <w:lang w:val="tr-TR"/>
              </w:rPr>
            </w:pPr>
            <w:r w:rsidRPr="00451B09">
              <w:rPr>
                <w:lang w:val="tr-TR"/>
              </w:rPr>
              <w:t xml:space="preserve">Faks </w:t>
            </w:r>
            <w:r w:rsidRPr="00451B09">
              <w:rPr>
                <w:bCs/>
                <w:lang w:val="tr-TR"/>
              </w:rPr>
              <w:t>+49 (0) 6102 771 904-0</w:t>
            </w:r>
          </w:p>
          <w:p w14:paraId="798C21FF" w14:textId="77777777" w:rsidR="00A8233D" w:rsidRPr="00451B09" w:rsidRDefault="00A8233D">
            <w:pPr>
              <w:pStyle w:val="AralkYok"/>
              <w:rPr>
                <w:lang w:val="tr-TR"/>
              </w:rPr>
            </w:pPr>
          </w:p>
        </w:tc>
        <w:tc>
          <w:tcPr>
            <w:tcW w:w="561" w:type="dxa"/>
          </w:tcPr>
          <w:p w14:paraId="10012A8D" w14:textId="77777777" w:rsidR="00A8233D" w:rsidRPr="00451B09" w:rsidRDefault="00A8233D">
            <w:pPr>
              <w:pStyle w:val="Tabletextleft"/>
              <w:rPr>
                <w:lang w:val="tr-TR"/>
              </w:rPr>
            </w:pPr>
          </w:p>
        </w:tc>
        <w:tc>
          <w:tcPr>
            <w:tcW w:w="4535" w:type="dxa"/>
          </w:tcPr>
          <w:p w14:paraId="17CA20E4" w14:textId="77777777" w:rsidR="00A8233D" w:rsidRPr="00451B09" w:rsidRDefault="00A8233D">
            <w:pPr>
              <w:pStyle w:val="Tabletextleft"/>
              <w:rPr>
                <w:lang w:val="tr-TR"/>
              </w:rPr>
            </w:pPr>
          </w:p>
        </w:tc>
      </w:tr>
    </w:tbl>
    <w:p w14:paraId="1B2CA9BC" w14:textId="77777777" w:rsidR="0075089E" w:rsidRPr="00451B09" w:rsidRDefault="0075089E" w:rsidP="0075089E">
      <w:pPr>
        <w:pStyle w:val="GvdeMetni"/>
        <w:rPr>
          <w:lang w:val="tr-TR"/>
        </w:rPr>
      </w:pPr>
    </w:p>
    <w:p w14:paraId="1B785FAD" w14:textId="56BA9160" w:rsidR="0075089E" w:rsidRPr="00451B09" w:rsidRDefault="0075089E" w:rsidP="0075089E">
      <w:pPr>
        <w:pStyle w:val="Copyright"/>
        <w:rPr>
          <w:lang w:val="tr-TR"/>
        </w:rPr>
      </w:pPr>
      <w:r w:rsidRPr="00451B09">
        <w:rPr>
          <w:lang w:val="tr-TR"/>
        </w:rPr>
        <w:t>© Telif Hakkı</w:t>
      </w:r>
      <w:r w:rsidRPr="00451B09">
        <w:rPr>
          <w:lang w:val="tr-TR"/>
        </w:rPr>
        <w:fldChar w:fldCharType="begin"/>
      </w:r>
      <w:r w:rsidRPr="00451B09">
        <w:rPr>
          <w:lang w:val="tr-TR"/>
        </w:rPr>
        <w:instrText xml:space="preserve"> DATE  \@ "yyyy"  \* MERGEFORMAT </w:instrText>
      </w:r>
      <w:r w:rsidRPr="00451B09">
        <w:rPr>
          <w:lang w:val="tr-TR"/>
        </w:rPr>
        <w:fldChar w:fldCharType="separate"/>
      </w:r>
      <w:r w:rsidR="00AE75D3">
        <w:rPr>
          <w:noProof/>
          <w:lang w:val="tr-TR"/>
        </w:rPr>
        <w:t>2025</w:t>
      </w:r>
      <w:r w:rsidRPr="00451B09">
        <w:rPr>
          <w:lang w:val="tr-TR"/>
        </w:rPr>
        <w:fldChar w:fldCharType="end"/>
      </w:r>
      <w:r w:rsidRPr="00451B09">
        <w:rPr>
          <w:lang w:val="tr-TR"/>
        </w:rPr>
        <w:t xml:space="preserve"> ERM International Group Limited ve/veya bağlı şirketleri ('ERM') tarafından. Tüm Hakları Saklıdır. </w:t>
      </w:r>
    </w:p>
    <w:p w14:paraId="73FB2EAC" w14:textId="77777777" w:rsidR="0075089E" w:rsidRPr="00451B09" w:rsidRDefault="0075089E" w:rsidP="0075089E">
      <w:pPr>
        <w:pStyle w:val="Copyright"/>
        <w:rPr>
          <w:lang w:val="tr-TR"/>
        </w:rPr>
      </w:pPr>
      <w:r w:rsidRPr="00451B09">
        <w:rPr>
          <w:lang w:val="tr-TR"/>
        </w:rPr>
        <w:t>Bu eserin hiçbir bölümü, ERM'nin önceden yazılı izni olmadan herhangi bir şekilde veya herhangi bir yöntemle çoğaltılamaz veya aktarılamaz.</w:t>
      </w:r>
    </w:p>
    <w:p w14:paraId="063A753C" w14:textId="77777777" w:rsidR="0075089E" w:rsidRPr="00451B09" w:rsidRDefault="0075089E" w:rsidP="0075089E">
      <w:pPr>
        <w:pStyle w:val="GvdeMetni"/>
        <w:rPr>
          <w:lang w:val="tr-TR"/>
        </w:rPr>
      </w:pPr>
    </w:p>
    <w:p w14:paraId="0BB03A85" w14:textId="77777777" w:rsidR="0075089E" w:rsidRPr="00451B09" w:rsidRDefault="0075089E" w:rsidP="0075089E">
      <w:pPr>
        <w:pStyle w:val="GvdeMetni"/>
        <w:rPr>
          <w:lang w:val="tr-TR"/>
        </w:rPr>
      </w:pPr>
    </w:p>
    <w:p w14:paraId="02C1AAE1" w14:textId="77777777" w:rsidR="0075089E" w:rsidRPr="00451B09" w:rsidRDefault="0075089E" w:rsidP="0075089E">
      <w:pPr>
        <w:pStyle w:val="GvdeMetni"/>
        <w:rPr>
          <w:lang w:val="tr-TR"/>
        </w:rPr>
        <w:sectPr w:rsidR="0075089E" w:rsidRPr="00451B09" w:rsidSect="009A59EE">
          <w:headerReference w:type="default" r:id="rId15"/>
          <w:footerReference w:type="default" r:id="rId16"/>
          <w:headerReference w:type="first" r:id="rId17"/>
          <w:footerReference w:type="first" r:id="rId18"/>
          <w:pgSz w:w="11906" w:h="16838" w:code="9"/>
          <w:pgMar w:top="1134" w:right="1134" w:bottom="1134" w:left="1134" w:header="567" w:footer="374" w:gutter="0"/>
          <w:cols w:sep="1" w:space="380"/>
          <w:titlePg/>
          <w:docGrid w:linePitch="360"/>
        </w:sectPr>
      </w:pPr>
    </w:p>
    <w:p w14:paraId="5AC533CE" w14:textId="77777777" w:rsidR="0075089E" w:rsidRPr="00451B09" w:rsidRDefault="0075089E" w:rsidP="0075089E">
      <w:pPr>
        <w:pStyle w:val="TBal"/>
        <w:rPr>
          <w:lang w:val="tr-TR"/>
        </w:rPr>
      </w:pPr>
      <w:r w:rsidRPr="00451B09">
        <w:rPr>
          <w:lang w:val="tr-TR"/>
        </w:rPr>
        <w:lastRenderedPageBreak/>
        <w:t>İçindekiler</w:t>
      </w:r>
    </w:p>
    <w:p w14:paraId="20B60141" w14:textId="1726E924" w:rsidR="006959F0" w:rsidRPr="00451B09" w:rsidRDefault="0075089E">
      <w:pPr>
        <w:pStyle w:val="T1"/>
        <w:rPr>
          <w:rFonts w:asciiTheme="minorHAnsi" w:eastAsiaTheme="minorEastAsia" w:hAnsiTheme="minorHAnsi" w:cstheme="minorBidi"/>
          <w:caps w:val="0"/>
          <w:spacing w:val="0"/>
          <w:sz w:val="24"/>
          <w:lang w:val="tr-TR"/>
        </w:rPr>
      </w:pPr>
      <w:r w:rsidRPr="00451B09">
        <w:rPr>
          <w:rFonts w:ascii="Verdana" w:hAnsi="Verdana"/>
          <w:lang w:val="tr-TR"/>
        </w:rPr>
        <w:fldChar w:fldCharType="begin"/>
      </w:r>
      <w:r w:rsidRPr="00451B09">
        <w:rPr>
          <w:rFonts w:ascii="Verdana" w:hAnsi="Verdana"/>
          <w:lang w:val="tr-TR"/>
        </w:rPr>
        <w:instrText xml:space="preserve"> TOC \o "1-3" \h \z \t "Appendix Heading,4"\n 4-4 </w:instrText>
      </w:r>
      <w:r w:rsidRPr="00451B09">
        <w:rPr>
          <w:rFonts w:ascii="Verdana" w:hAnsi="Verdana"/>
          <w:lang w:val="tr-TR"/>
        </w:rPr>
        <w:fldChar w:fldCharType="separate"/>
      </w:r>
      <w:hyperlink w:anchor="_Toc212210556" w:history="1">
        <w:r w:rsidR="006959F0" w:rsidRPr="00451B09">
          <w:rPr>
            <w:rStyle w:val="Kpr"/>
            <w:lang w:val="tr-TR"/>
          </w:rPr>
          <w:t>1.</w:t>
        </w:r>
        <w:r w:rsidR="006959F0" w:rsidRPr="00451B09">
          <w:rPr>
            <w:rFonts w:asciiTheme="minorHAnsi" w:eastAsiaTheme="minorEastAsia" w:hAnsiTheme="minorHAnsi" w:cstheme="minorBidi"/>
            <w:caps w:val="0"/>
            <w:spacing w:val="0"/>
            <w:sz w:val="24"/>
            <w:lang w:val="tr-TR"/>
          </w:rPr>
          <w:tab/>
        </w:r>
        <w:r w:rsidR="006959F0" w:rsidRPr="00451B09">
          <w:rPr>
            <w:rStyle w:val="Kpr"/>
            <w:lang w:val="tr-TR"/>
          </w:rPr>
          <w:t>GİRİŞ</w:t>
        </w:r>
        <w:r w:rsidR="006959F0" w:rsidRPr="00451B09">
          <w:rPr>
            <w:webHidden/>
            <w:lang w:val="tr-TR"/>
          </w:rPr>
          <w:tab/>
        </w:r>
        <w:r w:rsidR="006959F0" w:rsidRPr="00451B09">
          <w:rPr>
            <w:webHidden/>
            <w:lang w:val="tr-TR"/>
          </w:rPr>
          <w:fldChar w:fldCharType="begin"/>
        </w:r>
        <w:r w:rsidR="006959F0" w:rsidRPr="00451B09">
          <w:rPr>
            <w:webHidden/>
            <w:lang w:val="tr-TR"/>
          </w:rPr>
          <w:instrText xml:space="preserve"> PAGEREF _Toc212210556 \h </w:instrText>
        </w:r>
        <w:r w:rsidR="006959F0" w:rsidRPr="00451B09">
          <w:rPr>
            <w:webHidden/>
            <w:lang w:val="tr-TR"/>
          </w:rPr>
        </w:r>
        <w:r w:rsidR="006959F0" w:rsidRPr="00451B09">
          <w:rPr>
            <w:webHidden/>
            <w:lang w:val="tr-TR"/>
          </w:rPr>
          <w:fldChar w:fldCharType="separate"/>
        </w:r>
        <w:r w:rsidR="00D807D1">
          <w:rPr>
            <w:webHidden/>
            <w:lang w:val="tr-TR"/>
          </w:rPr>
          <w:t>1</w:t>
        </w:r>
        <w:r w:rsidR="006959F0" w:rsidRPr="00451B09">
          <w:rPr>
            <w:webHidden/>
            <w:lang w:val="tr-TR"/>
          </w:rPr>
          <w:fldChar w:fldCharType="end"/>
        </w:r>
      </w:hyperlink>
    </w:p>
    <w:p w14:paraId="015ADB95" w14:textId="5FA2D913" w:rsidR="006959F0" w:rsidRPr="00451B09" w:rsidRDefault="006959F0">
      <w:pPr>
        <w:pStyle w:val="T2"/>
        <w:rPr>
          <w:rFonts w:asciiTheme="minorHAnsi" w:eastAsiaTheme="minorEastAsia" w:hAnsiTheme="minorHAnsi" w:cstheme="minorBidi"/>
          <w:caps w:val="0"/>
          <w:spacing w:val="0"/>
          <w:sz w:val="24"/>
          <w:lang w:val="tr-TR"/>
        </w:rPr>
      </w:pPr>
      <w:hyperlink w:anchor="_Toc212210557" w:history="1">
        <w:r w:rsidRPr="00451B09">
          <w:rPr>
            <w:rStyle w:val="Kpr"/>
            <w:lang w:val="tr-TR"/>
          </w:rPr>
          <w:t>1.1</w:t>
        </w:r>
        <w:r w:rsidRPr="00451B09">
          <w:rPr>
            <w:rFonts w:asciiTheme="minorHAnsi" w:eastAsiaTheme="minorEastAsia" w:hAnsiTheme="minorHAnsi" w:cstheme="minorBidi"/>
            <w:caps w:val="0"/>
            <w:spacing w:val="0"/>
            <w:sz w:val="24"/>
            <w:lang w:val="tr-TR"/>
          </w:rPr>
          <w:tab/>
        </w:r>
        <w:r w:rsidRPr="00451B09">
          <w:rPr>
            <w:rStyle w:val="Kpr"/>
            <w:lang w:val="tr-TR"/>
          </w:rPr>
          <w:t>Arka Plan</w:t>
        </w:r>
        <w:r w:rsidRPr="00451B09">
          <w:rPr>
            <w:webHidden/>
            <w:lang w:val="tr-TR"/>
          </w:rPr>
          <w:tab/>
        </w:r>
        <w:r w:rsidRPr="00451B09">
          <w:rPr>
            <w:webHidden/>
            <w:lang w:val="tr-TR"/>
          </w:rPr>
          <w:fldChar w:fldCharType="begin"/>
        </w:r>
        <w:r w:rsidRPr="00451B09">
          <w:rPr>
            <w:webHidden/>
            <w:lang w:val="tr-TR"/>
          </w:rPr>
          <w:instrText xml:space="preserve"> PAGEREF _Toc212210557 \h </w:instrText>
        </w:r>
        <w:r w:rsidRPr="00451B09">
          <w:rPr>
            <w:webHidden/>
            <w:lang w:val="tr-TR"/>
          </w:rPr>
        </w:r>
        <w:r w:rsidRPr="00451B09">
          <w:rPr>
            <w:webHidden/>
            <w:lang w:val="tr-TR"/>
          </w:rPr>
          <w:fldChar w:fldCharType="separate"/>
        </w:r>
        <w:r w:rsidR="00D807D1">
          <w:rPr>
            <w:webHidden/>
            <w:lang w:val="tr-TR"/>
          </w:rPr>
          <w:t>1</w:t>
        </w:r>
        <w:r w:rsidRPr="00451B09">
          <w:rPr>
            <w:webHidden/>
            <w:lang w:val="tr-TR"/>
          </w:rPr>
          <w:fldChar w:fldCharType="end"/>
        </w:r>
      </w:hyperlink>
    </w:p>
    <w:p w14:paraId="15A682C0" w14:textId="7E6E1DC4" w:rsidR="006959F0" w:rsidRPr="00451B09" w:rsidRDefault="006959F0">
      <w:pPr>
        <w:pStyle w:val="T2"/>
        <w:rPr>
          <w:rFonts w:asciiTheme="minorHAnsi" w:eastAsiaTheme="minorEastAsia" w:hAnsiTheme="minorHAnsi" w:cstheme="minorBidi"/>
          <w:caps w:val="0"/>
          <w:spacing w:val="0"/>
          <w:sz w:val="24"/>
          <w:lang w:val="tr-TR"/>
        </w:rPr>
      </w:pPr>
      <w:hyperlink w:anchor="_Toc212210558" w:history="1">
        <w:r w:rsidRPr="00451B09">
          <w:rPr>
            <w:rStyle w:val="Kpr"/>
            <w:lang w:val="tr-TR"/>
          </w:rPr>
          <w:t>1.2</w:t>
        </w:r>
        <w:r w:rsidRPr="00451B09">
          <w:rPr>
            <w:rFonts w:asciiTheme="minorHAnsi" w:eastAsiaTheme="minorEastAsia" w:hAnsiTheme="minorHAnsi" w:cstheme="minorBidi"/>
            <w:caps w:val="0"/>
            <w:spacing w:val="0"/>
            <w:sz w:val="24"/>
            <w:lang w:val="tr-TR"/>
          </w:rPr>
          <w:tab/>
        </w:r>
        <w:r w:rsidRPr="00451B09">
          <w:rPr>
            <w:rStyle w:val="Kpr"/>
            <w:lang w:val="tr-TR"/>
          </w:rPr>
          <w:t>Proje Konumu ve Açıklaması</w:t>
        </w:r>
        <w:r w:rsidRPr="00451B09">
          <w:rPr>
            <w:webHidden/>
            <w:lang w:val="tr-TR"/>
          </w:rPr>
          <w:tab/>
        </w:r>
        <w:r w:rsidRPr="00451B09">
          <w:rPr>
            <w:webHidden/>
            <w:lang w:val="tr-TR"/>
          </w:rPr>
          <w:fldChar w:fldCharType="begin"/>
        </w:r>
        <w:r w:rsidRPr="00451B09">
          <w:rPr>
            <w:webHidden/>
            <w:lang w:val="tr-TR"/>
          </w:rPr>
          <w:instrText xml:space="preserve"> PAGEREF _Toc212210558 \h </w:instrText>
        </w:r>
        <w:r w:rsidRPr="00451B09">
          <w:rPr>
            <w:webHidden/>
            <w:lang w:val="tr-TR"/>
          </w:rPr>
        </w:r>
        <w:r w:rsidRPr="00451B09">
          <w:rPr>
            <w:webHidden/>
            <w:lang w:val="tr-TR"/>
          </w:rPr>
          <w:fldChar w:fldCharType="separate"/>
        </w:r>
        <w:r w:rsidR="00D807D1">
          <w:rPr>
            <w:webHidden/>
            <w:lang w:val="tr-TR"/>
          </w:rPr>
          <w:t>1</w:t>
        </w:r>
        <w:r w:rsidRPr="00451B09">
          <w:rPr>
            <w:webHidden/>
            <w:lang w:val="tr-TR"/>
          </w:rPr>
          <w:fldChar w:fldCharType="end"/>
        </w:r>
      </w:hyperlink>
    </w:p>
    <w:p w14:paraId="2FF2CC41" w14:textId="772247F8" w:rsidR="006959F0" w:rsidRPr="00451B09" w:rsidRDefault="006959F0">
      <w:pPr>
        <w:pStyle w:val="T2"/>
        <w:rPr>
          <w:rFonts w:asciiTheme="minorHAnsi" w:eastAsiaTheme="minorEastAsia" w:hAnsiTheme="minorHAnsi" w:cstheme="minorBidi"/>
          <w:caps w:val="0"/>
          <w:spacing w:val="0"/>
          <w:sz w:val="24"/>
          <w:lang w:val="tr-TR"/>
        </w:rPr>
      </w:pPr>
      <w:hyperlink w:anchor="_Toc212210559" w:history="1">
        <w:r w:rsidRPr="00451B09">
          <w:rPr>
            <w:rStyle w:val="Kpr"/>
            <w:lang w:val="tr-TR"/>
          </w:rPr>
          <w:t>1.3</w:t>
        </w:r>
        <w:r w:rsidRPr="00451B09">
          <w:rPr>
            <w:rFonts w:asciiTheme="minorHAnsi" w:eastAsiaTheme="minorEastAsia" w:hAnsiTheme="minorHAnsi" w:cstheme="minorBidi"/>
            <w:caps w:val="0"/>
            <w:spacing w:val="0"/>
            <w:sz w:val="24"/>
            <w:lang w:val="tr-TR"/>
          </w:rPr>
          <w:tab/>
        </w:r>
        <w:r w:rsidRPr="00451B09">
          <w:rPr>
            <w:rStyle w:val="Kpr"/>
            <w:lang w:val="tr-TR"/>
          </w:rPr>
          <w:t>BMP'nin Amacı ve Hedefleri</w:t>
        </w:r>
        <w:r w:rsidRPr="00451B09">
          <w:rPr>
            <w:webHidden/>
            <w:lang w:val="tr-TR"/>
          </w:rPr>
          <w:tab/>
        </w:r>
        <w:r w:rsidRPr="00451B09">
          <w:rPr>
            <w:webHidden/>
            <w:lang w:val="tr-TR"/>
          </w:rPr>
          <w:fldChar w:fldCharType="begin"/>
        </w:r>
        <w:r w:rsidRPr="00451B09">
          <w:rPr>
            <w:webHidden/>
            <w:lang w:val="tr-TR"/>
          </w:rPr>
          <w:instrText xml:space="preserve"> PAGEREF _Toc212210559 \h </w:instrText>
        </w:r>
        <w:r w:rsidRPr="00451B09">
          <w:rPr>
            <w:webHidden/>
            <w:lang w:val="tr-TR"/>
          </w:rPr>
        </w:r>
        <w:r w:rsidRPr="00451B09">
          <w:rPr>
            <w:webHidden/>
            <w:lang w:val="tr-TR"/>
          </w:rPr>
          <w:fldChar w:fldCharType="separate"/>
        </w:r>
        <w:r w:rsidR="00D807D1">
          <w:rPr>
            <w:webHidden/>
            <w:lang w:val="tr-TR"/>
          </w:rPr>
          <w:t>3</w:t>
        </w:r>
        <w:r w:rsidRPr="00451B09">
          <w:rPr>
            <w:webHidden/>
            <w:lang w:val="tr-TR"/>
          </w:rPr>
          <w:fldChar w:fldCharType="end"/>
        </w:r>
      </w:hyperlink>
    </w:p>
    <w:p w14:paraId="1092AA0D" w14:textId="3FF65587" w:rsidR="006959F0" w:rsidRPr="00451B09" w:rsidRDefault="006959F0">
      <w:pPr>
        <w:pStyle w:val="T2"/>
        <w:rPr>
          <w:rFonts w:asciiTheme="minorHAnsi" w:eastAsiaTheme="minorEastAsia" w:hAnsiTheme="minorHAnsi" w:cstheme="minorBidi"/>
          <w:caps w:val="0"/>
          <w:spacing w:val="0"/>
          <w:sz w:val="24"/>
          <w:lang w:val="tr-TR"/>
        </w:rPr>
      </w:pPr>
      <w:hyperlink w:anchor="_Toc212210560" w:history="1">
        <w:r w:rsidRPr="00451B09">
          <w:rPr>
            <w:rStyle w:val="Kpr"/>
            <w:lang w:val="tr-TR"/>
          </w:rPr>
          <w:t>1.4</w:t>
        </w:r>
        <w:r w:rsidRPr="00451B09">
          <w:rPr>
            <w:rFonts w:asciiTheme="minorHAnsi" w:eastAsiaTheme="minorEastAsia" w:hAnsiTheme="minorHAnsi" w:cstheme="minorBidi"/>
            <w:caps w:val="0"/>
            <w:spacing w:val="0"/>
            <w:sz w:val="24"/>
            <w:lang w:val="tr-TR"/>
          </w:rPr>
          <w:tab/>
        </w:r>
        <w:r w:rsidRPr="00451B09">
          <w:rPr>
            <w:rStyle w:val="Kpr"/>
            <w:lang w:val="tr-TR"/>
          </w:rPr>
          <w:t>BMP'nin Yapısı</w:t>
        </w:r>
        <w:r w:rsidRPr="00451B09">
          <w:rPr>
            <w:webHidden/>
            <w:lang w:val="tr-TR"/>
          </w:rPr>
          <w:tab/>
        </w:r>
        <w:r w:rsidRPr="00451B09">
          <w:rPr>
            <w:webHidden/>
            <w:lang w:val="tr-TR"/>
          </w:rPr>
          <w:fldChar w:fldCharType="begin"/>
        </w:r>
        <w:r w:rsidRPr="00451B09">
          <w:rPr>
            <w:webHidden/>
            <w:lang w:val="tr-TR"/>
          </w:rPr>
          <w:instrText xml:space="preserve"> PAGEREF _Toc212210560 \h </w:instrText>
        </w:r>
        <w:r w:rsidRPr="00451B09">
          <w:rPr>
            <w:webHidden/>
            <w:lang w:val="tr-TR"/>
          </w:rPr>
        </w:r>
        <w:r w:rsidRPr="00451B09">
          <w:rPr>
            <w:webHidden/>
            <w:lang w:val="tr-TR"/>
          </w:rPr>
          <w:fldChar w:fldCharType="separate"/>
        </w:r>
        <w:r w:rsidR="00D807D1">
          <w:rPr>
            <w:webHidden/>
            <w:lang w:val="tr-TR"/>
          </w:rPr>
          <w:t>3</w:t>
        </w:r>
        <w:r w:rsidRPr="00451B09">
          <w:rPr>
            <w:webHidden/>
            <w:lang w:val="tr-TR"/>
          </w:rPr>
          <w:fldChar w:fldCharType="end"/>
        </w:r>
      </w:hyperlink>
    </w:p>
    <w:p w14:paraId="65927B0A" w14:textId="5D0A4B28" w:rsidR="006959F0" w:rsidRPr="00451B09" w:rsidRDefault="006959F0">
      <w:pPr>
        <w:pStyle w:val="T2"/>
        <w:rPr>
          <w:rFonts w:asciiTheme="minorHAnsi" w:eastAsiaTheme="minorEastAsia" w:hAnsiTheme="minorHAnsi" w:cstheme="minorBidi"/>
          <w:caps w:val="0"/>
          <w:spacing w:val="0"/>
          <w:sz w:val="24"/>
          <w:lang w:val="tr-TR"/>
        </w:rPr>
      </w:pPr>
      <w:hyperlink w:anchor="_Toc212210561" w:history="1">
        <w:r w:rsidRPr="00451B09">
          <w:rPr>
            <w:rStyle w:val="Kpr"/>
            <w:lang w:val="tr-TR"/>
          </w:rPr>
          <w:t>1.5</w:t>
        </w:r>
        <w:r w:rsidRPr="00451B09">
          <w:rPr>
            <w:rFonts w:asciiTheme="minorHAnsi" w:eastAsiaTheme="minorEastAsia" w:hAnsiTheme="minorHAnsi" w:cstheme="minorBidi"/>
            <w:caps w:val="0"/>
            <w:spacing w:val="0"/>
            <w:sz w:val="24"/>
            <w:lang w:val="tr-TR"/>
          </w:rPr>
          <w:tab/>
        </w:r>
        <w:r w:rsidRPr="00451B09">
          <w:rPr>
            <w:rStyle w:val="Kpr"/>
            <w:lang w:val="tr-TR"/>
          </w:rPr>
          <w:t>Uygulama ve Yürütme</w:t>
        </w:r>
        <w:r w:rsidRPr="00451B09">
          <w:rPr>
            <w:webHidden/>
            <w:lang w:val="tr-TR"/>
          </w:rPr>
          <w:tab/>
        </w:r>
        <w:r w:rsidRPr="00451B09">
          <w:rPr>
            <w:webHidden/>
            <w:lang w:val="tr-TR"/>
          </w:rPr>
          <w:fldChar w:fldCharType="begin"/>
        </w:r>
        <w:r w:rsidRPr="00451B09">
          <w:rPr>
            <w:webHidden/>
            <w:lang w:val="tr-TR"/>
          </w:rPr>
          <w:instrText xml:space="preserve"> PAGEREF _Toc212210561 \h </w:instrText>
        </w:r>
        <w:r w:rsidRPr="00451B09">
          <w:rPr>
            <w:webHidden/>
            <w:lang w:val="tr-TR"/>
          </w:rPr>
        </w:r>
        <w:r w:rsidRPr="00451B09">
          <w:rPr>
            <w:webHidden/>
            <w:lang w:val="tr-TR"/>
          </w:rPr>
          <w:fldChar w:fldCharType="separate"/>
        </w:r>
        <w:r w:rsidR="00D807D1">
          <w:rPr>
            <w:webHidden/>
            <w:lang w:val="tr-TR"/>
          </w:rPr>
          <w:t>4</w:t>
        </w:r>
        <w:r w:rsidRPr="00451B09">
          <w:rPr>
            <w:webHidden/>
            <w:lang w:val="tr-TR"/>
          </w:rPr>
          <w:fldChar w:fldCharType="end"/>
        </w:r>
      </w:hyperlink>
    </w:p>
    <w:p w14:paraId="3F872DAD" w14:textId="57E7AFA6" w:rsidR="006959F0" w:rsidRPr="00451B09" w:rsidRDefault="006959F0">
      <w:pPr>
        <w:pStyle w:val="T3"/>
        <w:rPr>
          <w:rFonts w:eastAsiaTheme="minorEastAsia" w:cstheme="minorBidi"/>
          <w:sz w:val="24"/>
          <w:szCs w:val="24"/>
          <w:lang w:val="tr-TR"/>
        </w:rPr>
      </w:pPr>
      <w:hyperlink w:anchor="_Toc212210562" w:history="1">
        <w:r w:rsidRPr="00451B09">
          <w:rPr>
            <w:rStyle w:val="Kpr"/>
            <w:bCs/>
            <w:lang w:val="tr-TR"/>
          </w:rPr>
          <w:t>1.5.1</w:t>
        </w:r>
        <w:r w:rsidRPr="00451B09">
          <w:rPr>
            <w:rFonts w:eastAsiaTheme="minorEastAsia" w:cstheme="minorBidi"/>
            <w:sz w:val="24"/>
            <w:szCs w:val="24"/>
            <w:lang w:val="tr-TR"/>
          </w:rPr>
          <w:tab/>
        </w:r>
        <w:r w:rsidRPr="00451B09">
          <w:rPr>
            <w:rStyle w:val="Kpr"/>
            <w:lang w:val="tr-TR"/>
          </w:rPr>
          <w:t>Genel</w:t>
        </w:r>
        <w:r w:rsidRPr="00451B09">
          <w:rPr>
            <w:webHidden/>
            <w:lang w:val="tr-TR"/>
          </w:rPr>
          <w:tab/>
        </w:r>
        <w:r w:rsidRPr="00451B09">
          <w:rPr>
            <w:webHidden/>
            <w:lang w:val="tr-TR"/>
          </w:rPr>
          <w:fldChar w:fldCharType="begin"/>
        </w:r>
        <w:r w:rsidRPr="00451B09">
          <w:rPr>
            <w:webHidden/>
            <w:lang w:val="tr-TR"/>
          </w:rPr>
          <w:instrText xml:space="preserve"> PAGEREF _Toc212210562 \h </w:instrText>
        </w:r>
        <w:r w:rsidRPr="00451B09">
          <w:rPr>
            <w:webHidden/>
            <w:lang w:val="tr-TR"/>
          </w:rPr>
        </w:r>
        <w:r w:rsidRPr="00451B09">
          <w:rPr>
            <w:webHidden/>
            <w:lang w:val="tr-TR"/>
          </w:rPr>
          <w:fldChar w:fldCharType="separate"/>
        </w:r>
        <w:r w:rsidR="00D807D1">
          <w:rPr>
            <w:webHidden/>
            <w:lang w:val="tr-TR"/>
          </w:rPr>
          <w:t>4</w:t>
        </w:r>
        <w:r w:rsidRPr="00451B09">
          <w:rPr>
            <w:webHidden/>
            <w:lang w:val="tr-TR"/>
          </w:rPr>
          <w:fldChar w:fldCharType="end"/>
        </w:r>
      </w:hyperlink>
    </w:p>
    <w:p w14:paraId="3FF00B62" w14:textId="358F3E51" w:rsidR="006959F0" w:rsidRPr="00451B09" w:rsidRDefault="006959F0">
      <w:pPr>
        <w:pStyle w:val="T3"/>
        <w:rPr>
          <w:rFonts w:eastAsiaTheme="minorEastAsia" w:cstheme="minorBidi"/>
          <w:sz w:val="24"/>
          <w:szCs w:val="24"/>
          <w:lang w:val="tr-TR"/>
        </w:rPr>
      </w:pPr>
      <w:hyperlink w:anchor="_Toc212210563" w:history="1">
        <w:r w:rsidRPr="00451B09">
          <w:rPr>
            <w:rStyle w:val="Kpr"/>
            <w:bCs/>
            <w:lang w:val="tr-TR"/>
          </w:rPr>
          <w:t>1.5.2</w:t>
        </w:r>
        <w:r w:rsidRPr="00451B09">
          <w:rPr>
            <w:rFonts w:eastAsiaTheme="minorEastAsia" w:cstheme="minorBidi"/>
            <w:sz w:val="24"/>
            <w:szCs w:val="24"/>
            <w:lang w:val="tr-TR"/>
          </w:rPr>
          <w:tab/>
        </w:r>
        <w:r w:rsidRPr="00451B09">
          <w:rPr>
            <w:rStyle w:val="Kpr"/>
            <w:lang w:val="tr-TR"/>
          </w:rPr>
          <w:t>Azaltma Hiyerarşisi</w:t>
        </w:r>
        <w:r w:rsidRPr="00451B09">
          <w:rPr>
            <w:webHidden/>
            <w:lang w:val="tr-TR"/>
          </w:rPr>
          <w:tab/>
        </w:r>
        <w:r w:rsidRPr="00451B09">
          <w:rPr>
            <w:webHidden/>
            <w:lang w:val="tr-TR"/>
          </w:rPr>
          <w:fldChar w:fldCharType="begin"/>
        </w:r>
        <w:r w:rsidRPr="00451B09">
          <w:rPr>
            <w:webHidden/>
            <w:lang w:val="tr-TR"/>
          </w:rPr>
          <w:instrText xml:space="preserve"> PAGEREF _Toc212210563 \h </w:instrText>
        </w:r>
        <w:r w:rsidRPr="00451B09">
          <w:rPr>
            <w:webHidden/>
            <w:lang w:val="tr-TR"/>
          </w:rPr>
        </w:r>
        <w:r w:rsidRPr="00451B09">
          <w:rPr>
            <w:webHidden/>
            <w:lang w:val="tr-TR"/>
          </w:rPr>
          <w:fldChar w:fldCharType="separate"/>
        </w:r>
        <w:r w:rsidR="00D807D1">
          <w:rPr>
            <w:webHidden/>
            <w:lang w:val="tr-TR"/>
          </w:rPr>
          <w:t>4</w:t>
        </w:r>
        <w:r w:rsidRPr="00451B09">
          <w:rPr>
            <w:webHidden/>
            <w:lang w:val="tr-TR"/>
          </w:rPr>
          <w:fldChar w:fldCharType="end"/>
        </w:r>
      </w:hyperlink>
    </w:p>
    <w:p w14:paraId="76F177A7" w14:textId="3A440A60" w:rsidR="006959F0" w:rsidRPr="00451B09" w:rsidRDefault="006959F0">
      <w:pPr>
        <w:pStyle w:val="T3"/>
        <w:rPr>
          <w:rFonts w:eastAsiaTheme="minorEastAsia" w:cstheme="minorBidi"/>
          <w:sz w:val="24"/>
          <w:szCs w:val="24"/>
          <w:lang w:val="tr-TR"/>
        </w:rPr>
      </w:pPr>
      <w:hyperlink w:anchor="_Toc212210564" w:history="1">
        <w:r w:rsidRPr="00451B09">
          <w:rPr>
            <w:rStyle w:val="Kpr"/>
            <w:bCs/>
            <w:lang w:val="tr-TR"/>
          </w:rPr>
          <w:t>1.5.3</w:t>
        </w:r>
        <w:r w:rsidRPr="00451B09">
          <w:rPr>
            <w:rFonts w:eastAsiaTheme="minorEastAsia" w:cstheme="minorBidi"/>
            <w:sz w:val="24"/>
            <w:szCs w:val="24"/>
            <w:lang w:val="tr-TR"/>
          </w:rPr>
          <w:tab/>
        </w:r>
        <w:r w:rsidRPr="00451B09">
          <w:rPr>
            <w:rStyle w:val="Kpr"/>
            <w:lang w:val="tr-TR"/>
          </w:rPr>
          <w:t>Uyarlanabilir yönetim yaklaşımı</w:t>
        </w:r>
        <w:r w:rsidRPr="00451B09">
          <w:rPr>
            <w:webHidden/>
            <w:lang w:val="tr-TR"/>
          </w:rPr>
          <w:tab/>
        </w:r>
        <w:r w:rsidRPr="00451B09">
          <w:rPr>
            <w:webHidden/>
            <w:lang w:val="tr-TR"/>
          </w:rPr>
          <w:fldChar w:fldCharType="begin"/>
        </w:r>
        <w:r w:rsidRPr="00451B09">
          <w:rPr>
            <w:webHidden/>
            <w:lang w:val="tr-TR"/>
          </w:rPr>
          <w:instrText xml:space="preserve"> PAGEREF _Toc212210564 \h </w:instrText>
        </w:r>
        <w:r w:rsidRPr="00451B09">
          <w:rPr>
            <w:webHidden/>
            <w:lang w:val="tr-TR"/>
          </w:rPr>
        </w:r>
        <w:r w:rsidRPr="00451B09">
          <w:rPr>
            <w:webHidden/>
            <w:lang w:val="tr-TR"/>
          </w:rPr>
          <w:fldChar w:fldCharType="separate"/>
        </w:r>
        <w:r w:rsidR="00D807D1">
          <w:rPr>
            <w:webHidden/>
            <w:lang w:val="tr-TR"/>
          </w:rPr>
          <w:t>5</w:t>
        </w:r>
        <w:r w:rsidRPr="00451B09">
          <w:rPr>
            <w:webHidden/>
            <w:lang w:val="tr-TR"/>
          </w:rPr>
          <w:fldChar w:fldCharType="end"/>
        </w:r>
      </w:hyperlink>
    </w:p>
    <w:p w14:paraId="288845B2" w14:textId="6D0B4372" w:rsidR="006959F0" w:rsidRPr="00451B09" w:rsidRDefault="006959F0">
      <w:pPr>
        <w:pStyle w:val="T2"/>
        <w:rPr>
          <w:rFonts w:asciiTheme="minorHAnsi" w:eastAsiaTheme="minorEastAsia" w:hAnsiTheme="minorHAnsi" w:cstheme="minorBidi"/>
          <w:caps w:val="0"/>
          <w:spacing w:val="0"/>
          <w:sz w:val="24"/>
          <w:lang w:val="tr-TR"/>
        </w:rPr>
      </w:pPr>
      <w:hyperlink w:anchor="_Toc212210565" w:history="1">
        <w:r w:rsidRPr="00451B09">
          <w:rPr>
            <w:rStyle w:val="Kpr"/>
            <w:lang w:val="tr-TR"/>
          </w:rPr>
          <w:t>1.6</w:t>
        </w:r>
        <w:r w:rsidRPr="00451B09">
          <w:rPr>
            <w:rFonts w:asciiTheme="minorHAnsi" w:eastAsiaTheme="minorEastAsia" w:hAnsiTheme="minorHAnsi" w:cstheme="minorBidi"/>
            <w:caps w:val="0"/>
            <w:spacing w:val="0"/>
            <w:sz w:val="24"/>
            <w:lang w:val="tr-TR"/>
          </w:rPr>
          <w:tab/>
        </w:r>
        <w:r w:rsidRPr="00451B09">
          <w:rPr>
            <w:rStyle w:val="Kpr"/>
            <w:lang w:val="tr-TR"/>
          </w:rPr>
          <w:t>BMP'nin Gözden Geçirilmesi ve Güncellenmesi</w:t>
        </w:r>
        <w:r w:rsidRPr="00451B09">
          <w:rPr>
            <w:webHidden/>
            <w:lang w:val="tr-TR"/>
          </w:rPr>
          <w:tab/>
        </w:r>
        <w:r w:rsidRPr="00451B09">
          <w:rPr>
            <w:webHidden/>
            <w:lang w:val="tr-TR"/>
          </w:rPr>
          <w:fldChar w:fldCharType="begin"/>
        </w:r>
        <w:r w:rsidRPr="00451B09">
          <w:rPr>
            <w:webHidden/>
            <w:lang w:val="tr-TR"/>
          </w:rPr>
          <w:instrText xml:space="preserve"> PAGEREF _Toc212210565 \h </w:instrText>
        </w:r>
        <w:r w:rsidRPr="00451B09">
          <w:rPr>
            <w:webHidden/>
            <w:lang w:val="tr-TR"/>
          </w:rPr>
        </w:r>
        <w:r w:rsidRPr="00451B09">
          <w:rPr>
            <w:webHidden/>
            <w:lang w:val="tr-TR"/>
          </w:rPr>
          <w:fldChar w:fldCharType="separate"/>
        </w:r>
        <w:r w:rsidR="00D807D1">
          <w:rPr>
            <w:webHidden/>
            <w:lang w:val="tr-TR"/>
          </w:rPr>
          <w:t>7</w:t>
        </w:r>
        <w:r w:rsidRPr="00451B09">
          <w:rPr>
            <w:webHidden/>
            <w:lang w:val="tr-TR"/>
          </w:rPr>
          <w:fldChar w:fldCharType="end"/>
        </w:r>
      </w:hyperlink>
    </w:p>
    <w:p w14:paraId="0EE6733E" w14:textId="5767BC2E" w:rsidR="006959F0" w:rsidRPr="00451B09" w:rsidRDefault="006959F0">
      <w:pPr>
        <w:pStyle w:val="T3"/>
        <w:rPr>
          <w:rFonts w:eastAsiaTheme="minorEastAsia" w:cstheme="minorBidi"/>
          <w:sz w:val="24"/>
          <w:szCs w:val="24"/>
          <w:lang w:val="tr-TR"/>
        </w:rPr>
      </w:pPr>
      <w:hyperlink w:anchor="_Toc212210566" w:history="1">
        <w:r w:rsidRPr="00451B09">
          <w:rPr>
            <w:rStyle w:val="Kpr"/>
            <w:lang w:val="tr-TR"/>
          </w:rPr>
          <w:t>1.7 Mevzuat Gerekliliklerine Genel Bakış</w:t>
        </w:r>
        <w:r w:rsidRPr="00451B09">
          <w:rPr>
            <w:webHidden/>
            <w:lang w:val="tr-TR"/>
          </w:rPr>
          <w:tab/>
        </w:r>
        <w:r w:rsidRPr="00451B09">
          <w:rPr>
            <w:webHidden/>
            <w:lang w:val="tr-TR"/>
          </w:rPr>
          <w:fldChar w:fldCharType="begin"/>
        </w:r>
        <w:r w:rsidRPr="00451B09">
          <w:rPr>
            <w:webHidden/>
            <w:lang w:val="tr-TR"/>
          </w:rPr>
          <w:instrText xml:space="preserve"> PAGEREF _Toc212210566 \h </w:instrText>
        </w:r>
        <w:r w:rsidRPr="00451B09">
          <w:rPr>
            <w:webHidden/>
            <w:lang w:val="tr-TR"/>
          </w:rPr>
        </w:r>
        <w:r w:rsidRPr="00451B09">
          <w:rPr>
            <w:webHidden/>
            <w:lang w:val="tr-TR"/>
          </w:rPr>
          <w:fldChar w:fldCharType="separate"/>
        </w:r>
        <w:r w:rsidR="00D807D1">
          <w:rPr>
            <w:webHidden/>
            <w:lang w:val="tr-TR"/>
          </w:rPr>
          <w:t>7</w:t>
        </w:r>
        <w:r w:rsidRPr="00451B09">
          <w:rPr>
            <w:webHidden/>
            <w:lang w:val="tr-TR"/>
          </w:rPr>
          <w:fldChar w:fldCharType="end"/>
        </w:r>
      </w:hyperlink>
    </w:p>
    <w:p w14:paraId="39DFC021" w14:textId="59EBB2F4" w:rsidR="006959F0" w:rsidRPr="00451B09" w:rsidRDefault="006959F0">
      <w:pPr>
        <w:pStyle w:val="T3"/>
        <w:rPr>
          <w:rFonts w:eastAsiaTheme="minorEastAsia" w:cstheme="minorBidi"/>
          <w:sz w:val="24"/>
          <w:szCs w:val="24"/>
          <w:lang w:val="tr-TR"/>
        </w:rPr>
      </w:pPr>
      <w:hyperlink w:anchor="_Toc212210567" w:history="1">
        <w:r w:rsidRPr="00451B09">
          <w:rPr>
            <w:rStyle w:val="Kpr"/>
            <w:lang w:val="tr-TR"/>
          </w:rPr>
          <w:t>1.7.1 Uluslararası Finansman Gereklilikleri</w:t>
        </w:r>
        <w:r w:rsidRPr="00451B09">
          <w:rPr>
            <w:webHidden/>
            <w:lang w:val="tr-TR"/>
          </w:rPr>
          <w:tab/>
        </w:r>
        <w:r w:rsidRPr="00451B09">
          <w:rPr>
            <w:webHidden/>
            <w:lang w:val="tr-TR"/>
          </w:rPr>
          <w:fldChar w:fldCharType="begin"/>
        </w:r>
        <w:r w:rsidRPr="00451B09">
          <w:rPr>
            <w:webHidden/>
            <w:lang w:val="tr-TR"/>
          </w:rPr>
          <w:instrText xml:space="preserve"> PAGEREF _Toc212210567 \h </w:instrText>
        </w:r>
        <w:r w:rsidRPr="00451B09">
          <w:rPr>
            <w:webHidden/>
            <w:lang w:val="tr-TR"/>
          </w:rPr>
        </w:r>
        <w:r w:rsidRPr="00451B09">
          <w:rPr>
            <w:webHidden/>
            <w:lang w:val="tr-TR"/>
          </w:rPr>
          <w:fldChar w:fldCharType="separate"/>
        </w:r>
        <w:r w:rsidR="00D807D1">
          <w:rPr>
            <w:webHidden/>
            <w:lang w:val="tr-TR"/>
          </w:rPr>
          <w:t>7</w:t>
        </w:r>
        <w:r w:rsidRPr="00451B09">
          <w:rPr>
            <w:webHidden/>
            <w:lang w:val="tr-TR"/>
          </w:rPr>
          <w:fldChar w:fldCharType="end"/>
        </w:r>
      </w:hyperlink>
    </w:p>
    <w:p w14:paraId="57DA8B14" w14:textId="3E724B65" w:rsidR="006959F0" w:rsidRPr="00451B09" w:rsidRDefault="006959F0">
      <w:pPr>
        <w:pStyle w:val="T3"/>
        <w:rPr>
          <w:rFonts w:eastAsiaTheme="minorEastAsia" w:cstheme="minorBidi"/>
          <w:sz w:val="24"/>
          <w:szCs w:val="24"/>
          <w:lang w:val="tr-TR"/>
        </w:rPr>
      </w:pPr>
      <w:hyperlink w:anchor="_Toc212210568" w:history="1">
        <w:r w:rsidRPr="00451B09">
          <w:rPr>
            <w:rStyle w:val="Kpr"/>
            <w:lang w:val="tr-TR"/>
          </w:rPr>
          <w:t>1.7.2 Uluslararası Endüstri İyi Uygulamaları</w:t>
        </w:r>
        <w:r w:rsidRPr="00451B09">
          <w:rPr>
            <w:webHidden/>
            <w:lang w:val="tr-TR"/>
          </w:rPr>
          <w:tab/>
        </w:r>
        <w:r w:rsidRPr="00451B09">
          <w:rPr>
            <w:webHidden/>
            <w:lang w:val="tr-TR"/>
          </w:rPr>
          <w:fldChar w:fldCharType="begin"/>
        </w:r>
        <w:r w:rsidRPr="00451B09">
          <w:rPr>
            <w:webHidden/>
            <w:lang w:val="tr-TR"/>
          </w:rPr>
          <w:instrText xml:space="preserve"> PAGEREF _Toc212210568 \h </w:instrText>
        </w:r>
        <w:r w:rsidRPr="00451B09">
          <w:rPr>
            <w:webHidden/>
            <w:lang w:val="tr-TR"/>
          </w:rPr>
        </w:r>
        <w:r w:rsidRPr="00451B09">
          <w:rPr>
            <w:webHidden/>
            <w:lang w:val="tr-TR"/>
          </w:rPr>
          <w:fldChar w:fldCharType="separate"/>
        </w:r>
        <w:r w:rsidR="00D807D1">
          <w:rPr>
            <w:webHidden/>
            <w:lang w:val="tr-TR"/>
          </w:rPr>
          <w:t>9</w:t>
        </w:r>
        <w:r w:rsidRPr="00451B09">
          <w:rPr>
            <w:webHidden/>
            <w:lang w:val="tr-TR"/>
          </w:rPr>
          <w:fldChar w:fldCharType="end"/>
        </w:r>
      </w:hyperlink>
    </w:p>
    <w:p w14:paraId="761656FA" w14:textId="7B483122" w:rsidR="006959F0" w:rsidRPr="00451B09" w:rsidRDefault="006959F0">
      <w:pPr>
        <w:pStyle w:val="T1"/>
        <w:rPr>
          <w:rFonts w:asciiTheme="minorHAnsi" w:eastAsiaTheme="minorEastAsia" w:hAnsiTheme="minorHAnsi" w:cstheme="minorBidi"/>
          <w:caps w:val="0"/>
          <w:spacing w:val="0"/>
          <w:sz w:val="24"/>
          <w:lang w:val="tr-TR"/>
        </w:rPr>
      </w:pPr>
      <w:hyperlink w:anchor="_Toc212210569" w:history="1">
        <w:r w:rsidRPr="00451B09">
          <w:rPr>
            <w:rStyle w:val="Kpr"/>
            <w:lang w:val="tr-TR"/>
          </w:rPr>
          <w:t>2.</w:t>
        </w:r>
        <w:r w:rsidRPr="00451B09">
          <w:rPr>
            <w:rFonts w:asciiTheme="minorHAnsi" w:eastAsiaTheme="minorEastAsia" w:hAnsiTheme="minorHAnsi" w:cstheme="minorBidi"/>
            <w:caps w:val="0"/>
            <w:spacing w:val="0"/>
            <w:sz w:val="24"/>
            <w:lang w:val="tr-TR"/>
          </w:rPr>
          <w:tab/>
        </w:r>
        <w:r w:rsidRPr="00451B09">
          <w:rPr>
            <w:rStyle w:val="Kpr"/>
            <w:lang w:val="tr-TR"/>
          </w:rPr>
          <w:t>BİYOÇEŞİTLİLİK TEMEL HEDEFLERİNİN ÖZETİ</w:t>
        </w:r>
        <w:r w:rsidRPr="00451B09">
          <w:rPr>
            <w:webHidden/>
            <w:lang w:val="tr-TR"/>
          </w:rPr>
          <w:tab/>
        </w:r>
        <w:r w:rsidRPr="00451B09">
          <w:rPr>
            <w:webHidden/>
            <w:lang w:val="tr-TR"/>
          </w:rPr>
          <w:fldChar w:fldCharType="begin"/>
        </w:r>
        <w:r w:rsidRPr="00451B09">
          <w:rPr>
            <w:webHidden/>
            <w:lang w:val="tr-TR"/>
          </w:rPr>
          <w:instrText xml:space="preserve"> PAGEREF _Toc212210569 \h </w:instrText>
        </w:r>
        <w:r w:rsidRPr="00451B09">
          <w:rPr>
            <w:webHidden/>
            <w:lang w:val="tr-TR"/>
          </w:rPr>
        </w:r>
        <w:r w:rsidRPr="00451B09">
          <w:rPr>
            <w:webHidden/>
            <w:lang w:val="tr-TR"/>
          </w:rPr>
          <w:fldChar w:fldCharType="separate"/>
        </w:r>
        <w:r w:rsidR="00D807D1">
          <w:rPr>
            <w:webHidden/>
            <w:lang w:val="tr-TR"/>
          </w:rPr>
          <w:t>10</w:t>
        </w:r>
        <w:r w:rsidRPr="00451B09">
          <w:rPr>
            <w:webHidden/>
            <w:lang w:val="tr-TR"/>
          </w:rPr>
          <w:fldChar w:fldCharType="end"/>
        </w:r>
      </w:hyperlink>
    </w:p>
    <w:p w14:paraId="5213B76B" w14:textId="46A4AFD2" w:rsidR="006959F0" w:rsidRPr="00451B09" w:rsidRDefault="006959F0">
      <w:pPr>
        <w:pStyle w:val="T1"/>
        <w:rPr>
          <w:rFonts w:asciiTheme="minorHAnsi" w:eastAsiaTheme="minorEastAsia" w:hAnsiTheme="minorHAnsi" w:cstheme="minorBidi"/>
          <w:caps w:val="0"/>
          <w:spacing w:val="0"/>
          <w:sz w:val="24"/>
          <w:lang w:val="tr-TR"/>
        </w:rPr>
      </w:pPr>
      <w:hyperlink w:anchor="_Toc212210570" w:history="1">
        <w:r w:rsidRPr="00451B09">
          <w:rPr>
            <w:rStyle w:val="Kpr"/>
            <w:lang w:val="tr-TR"/>
          </w:rPr>
          <w:t>3.</w:t>
        </w:r>
        <w:r w:rsidRPr="00451B09">
          <w:rPr>
            <w:rFonts w:asciiTheme="minorHAnsi" w:eastAsiaTheme="minorEastAsia" w:hAnsiTheme="minorHAnsi" w:cstheme="minorBidi"/>
            <w:caps w:val="0"/>
            <w:spacing w:val="0"/>
            <w:sz w:val="24"/>
            <w:lang w:val="tr-TR"/>
          </w:rPr>
          <w:tab/>
        </w:r>
        <w:r w:rsidRPr="00451B09">
          <w:rPr>
            <w:rStyle w:val="Kpr"/>
            <w:lang w:val="tr-TR"/>
          </w:rPr>
          <w:t>BİYOÇEŞİTLİLİK YÖNETİMİ İÇİN BİYOÇEŞİTLİLİK TEMEL STR</w:t>
        </w:r>
        <w:r w:rsidRPr="00451B09">
          <w:rPr>
            <w:webHidden/>
            <w:lang w:val="tr-TR"/>
          </w:rPr>
          <w:tab/>
        </w:r>
        <w:r w:rsidRPr="00451B09">
          <w:rPr>
            <w:webHidden/>
            <w:lang w:val="tr-TR"/>
          </w:rPr>
          <w:fldChar w:fldCharType="begin"/>
        </w:r>
        <w:r w:rsidRPr="00451B09">
          <w:rPr>
            <w:webHidden/>
            <w:lang w:val="tr-TR"/>
          </w:rPr>
          <w:instrText xml:space="preserve"> PAGEREF _Toc212210570 \h </w:instrText>
        </w:r>
        <w:r w:rsidRPr="00451B09">
          <w:rPr>
            <w:webHidden/>
            <w:lang w:val="tr-TR"/>
          </w:rPr>
        </w:r>
        <w:r w:rsidRPr="00451B09">
          <w:rPr>
            <w:webHidden/>
            <w:lang w:val="tr-TR"/>
          </w:rPr>
          <w:fldChar w:fldCharType="separate"/>
        </w:r>
        <w:r w:rsidR="00D807D1">
          <w:rPr>
            <w:webHidden/>
            <w:lang w:val="tr-TR"/>
          </w:rPr>
          <w:t>14</w:t>
        </w:r>
        <w:r w:rsidRPr="00451B09">
          <w:rPr>
            <w:webHidden/>
            <w:lang w:val="tr-TR"/>
          </w:rPr>
          <w:fldChar w:fldCharType="end"/>
        </w:r>
      </w:hyperlink>
    </w:p>
    <w:p w14:paraId="597074C9" w14:textId="29962EA8" w:rsidR="006959F0" w:rsidRPr="00451B09" w:rsidRDefault="006959F0">
      <w:pPr>
        <w:pStyle w:val="T2"/>
        <w:rPr>
          <w:rFonts w:asciiTheme="minorHAnsi" w:eastAsiaTheme="minorEastAsia" w:hAnsiTheme="minorHAnsi" w:cstheme="minorBidi"/>
          <w:caps w:val="0"/>
          <w:spacing w:val="0"/>
          <w:sz w:val="24"/>
          <w:lang w:val="tr-TR"/>
        </w:rPr>
      </w:pPr>
      <w:hyperlink w:anchor="_Toc212210571" w:history="1">
        <w:r w:rsidRPr="00451B09">
          <w:rPr>
            <w:rStyle w:val="Kpr"/>
            <w:lang w:val="tr-TR"/>
          </w:rPr>
          <w:t>3.1</w:t>
        </w:r>
        <w:r w:rsidRPr="00451B09">
          <w:rPr>
            <w:rFonts w:asciiTheme="minorHAnsi" w:eastAsiaTheme="minorEastAsia" w:hAnsiTheme="minorHAnsi" w:cstheme="minorBidi"/>
            <w:caps w:val="0"/>
            <w:spacing w:val="0"/>
            <w:sz w:val="24"/>
            <w:lang w:val="tr-TR"/>
          </w:rPr>
          <w:tab/>
        </w:r>
        <w:r w:rsidRPr="00451B09">
          <w:rPr>
            <w:rStyle w:val="Kpr"/>
            <w:lang w:val="tr-TR"/>
          </w:rPr>
          <w:t>FİZİKSEL PBF HABİTAT KAYBI İÇİN NNL STRATEJİSİ</w:t>
        </w:r>
        <w:r w:rsidRPr="00451B09">
          <w:rPr>
            <w:webHidden/>
            <w:lang w:val="tr-TR"/>
          </w:rPr>
          <w:tab/>
        </w:r>
        <w:r w:rsidRPr="00451B09">
          <w:rPr>
            <w:webHidden/>
            <w:lang w:val="tr-TR"/>
          </w:rPr>
          <w:fldChar w:fldCharType="begin"/>
        </w:r>
        <w:r w:rsidRPr="00451B09">
          <w:rPr>
            <w:webHidden/>
            <w:lang w:val="tr-TR"/>
          </w:rPr>
          <w:instrText xml:space="preserve"> PAGEREF _Toc212210571 \h </w:instrText>
        </w:r>
        <w:r w:rsidRPr="00451B09">
          <w:rPr>
            <w:webHidden/>
            <w:lang w:val="tr-TR"/>
          </w:rPr>
        </w:r>
        <w:r w:rsidRPr="00451B09">
          <w:rPr>
            <w:webHidden/>
            <w:lang w:val="tr-TR"/>
          </w:rPr>
          <w:fldChar w:fldCharType="separate"/>
        </w:r>
        <w:r w:rsidR="00D807D1">
          <w:rPr>
            <w:webHidden/>
            <w:lang w:val="tr-TR"/>
          </w:rPr>
          <w:t>14</w:t>
        </w:r>
        <w:r w:rsidRPr="00451B09">
          <w:rPr>
            <w:webHidden/>
            <w:lang w:val="tr-TR"/>
          </w:rPr>
          <w:fldChar w:fldCharType="end"/>
        </w:r>
      </w:hyperlink>
    </w:p>
    <w:p w14:paraId="4A3D38F5" w14:textId="7358847C" w:rsidR="006959F0" w:rsidRPr="00451B09" w:rsidRDefault="006959F0">
      <w:pPr>
        <w:pStyle w:val="T2"/>
        <w:rPr>
          <w:rFonts w:asciiTheme="minorHAnsi" w:eastAsiaTheme="minorEastAsia" w:hAnsiTheme="minorHAnsi" w:cstheme="minorBidi"/>
          <w:caps w:val="0"/>
          <w:spacing w:val="0"/>
          <w:sz w:val="24"/>
          <w:lang w:val="tr-TR"/>
        </w:rPr>
      </w:pPr>
      <w:hyperlink w:anchor="_Toc212210572" w:history="1">
        <w:r w:rsidRPr="00451B09">
          <w:rPr>
            <w:rStyle w:val="Kpr"/>
            <w:lang w:val="tr-TR"/>
          </w:rPr>
          <w:t>3.2</w:t>
        </w:r>
        <w:r w:rsidRPr="00451B09">
          <w:rPr>
            <w:rFonts w:asciiTheme="minorHAnsi" w:eastAsiaTheme="minorEastAsia" w:hAnsiTheme="minorHAnsi" w:cstheme="minorBidi"/>
            <w:caps w:val="0"/>
            <w:spacing w:val="0"/>
            <w:sz w:val="24"/>
            <w:lang w:val="tr-TR"/>
          </w:rPr>
          <w:tab/>
        </w:r>
        <w:r w:rsidRPr="00451B09">
          <w:rPr>
            <w:rStyle w:val="Kpr"/>
            <w:lang w:val="tr-TR"/>
          </w:rPr>
          <w:t>CH ve PBF Türleri için NG/NNL için Strateji</w:t>
        </w:r>
        <w:r w:rsidRPr="00451B09">
          <w:rPr>
            <w:webHidden/>
            <w:lang w:val="tr-TR"/>
          </w:rPr>
          <w:tab/>
        </w:r>
        <w:r w:rsidRPr="00451B09">
          <w:rPr>
            <w:webHidden/>
            <w:lang w:val="tr-TR"/>
          </w:rPr>
          <w:fldChar w:fldCharType="begin"/>
        </w:r>
        <w:r w:rsidRPr="00451B09">
          <w:rPr>
            <w:webHidden/>
            <w:lang w:val="tr-TR"/>
          </w:rPr>
          <w:instrText xml:space="preserve"> PAGEREF _Toc212210572 \h </w:instrText>
        </w:r>
        <w:r w:rsidRPr="00451B09">
          <w:rPr>
            <w:webHidden/>
            <w:lang w:val="tr-TR"/>
          </w:rPr>
        </w:r>
        <w:r w:rsidRPr="00451B09">
          <w:rPr>
            <w:webHidden/>
            <w:lang w:val="tr-TR"/>
          </w:rPr>
          <w:fldChar w:fldCharType="separate"/>
        </w:r>
        <w:r w:rsidR="00D807D1">
          <w:rPr>
            <w:webHidden/>
            <w:lang w:val="tr-TR"/>
          </w:rPr>
          <w:t>25</w:t>
        </w:r>
        <w:r w:rsidRPr="00451B09">
          <w:rPr>
            <w:webHidden/>
            <w:lang w:val="tr-TR"/>
          </w:rPr>
          <w:fldChar w:fldCharType="end"/>
        </w:r>
      </w:hyperlink>
    </w:p>
    <w:p w14:paraId="29BEE519" w14:textId="0C1CD3E7" w:rsidR="006959F0" w:rsidRPr="00451B09" w:rsidRDefault="006959F0">
      <w:pPr>
        <w:pStyle w:val="T1"/>
        <w:rPr>
          <w:rFonts w:asciiTheme="minorHAnsi" w:eastAsiaTheme="minorEastAsia" w:hAnsiTheme="minorHAnsi" w:cstheme="minorBidi"/>
          <w:caps w:val="0"/>
          <w:spacing w:val="0"/>
          <w:sz w:val="24"/>
          <w:lang w:val="tr-TR"/>
        </w:rPr>
      </w:pPr>
      <w:hyperlink w:anchor="_Toc212210573" w:history="1">
        <w:r w:rsidRPr="00451B09">
          <w:rPr>
            <w:rStyle w:val="Kpr"/>
            <w:lang w:val="tr-TR"/>
          </w:rPr>
          <w:t>4.</w:t>
        </w:r>
        <w:r w:rsidRPr="00451B09">
          <w:rPr>
            <w:rFonts w:asciiTheme="minorHAnsi" w:eastAsiaTheme="minorEastAsia" w:hAnsiTheme="minorHAnsi" w:cstheme="minorBidi"/>
            <w:caps w:val="0"/>
            <w:spacing w:val="0"/>
            <w:sz w:val="24"/>
            <w:lang w:val="tr-TR"/>
          </w:rPr>
          <w:tab/>
        </w:r>
        <w:r w:rsidRPr="00451B09">
          <w:rPr>
            <w:rStyle w:val="Kpr"/>
            <w:lang w:val="tr-TR"/>
          </w:rPr>
          <w:t>İNŞAAT AŞAMASI BİYOÇEŞİTLİLİK YÖNETİM PLANI (BMP)</w:t>
        </w:r>
        <w:r w:rsidRPr="00451B09">
          <w:rPr>
            <w:webHidden/>
            <w:lang w:val="tr-TR"/>
          </w:rPr>
          <w:tab/>
        </w:r>
        <w:r w:rsidRPr="00451B09">
          <w:rPr>
            <w:webHidden/>
            <w:lang w:val="tr-TR"/>
          </w:rPr>
          <w:fldChar w:fldCharType="begin"/>
        </w:r>
        <w:r w:rsidRPr="00451B09">
          <w:rPr>
            <w:webHidden/>
            <w:lang w:val="tr-TR"/>
          </w:rPr>
          <w:instrText xml:space="preserve"> PAGEREF _Toc212210573 \h </w:instrText>
        </w:r>
        <w:r w:rsidRPr="00451B09">
          <w:rPr>
            <w:webHidden/>
            <w:lang w:val="tr-TR"/>
          </w:rPr>
        </w:r>
        <w:r w:rsidRPr="00451B09">
          <w:rPr>
            <w:webHidden/>
            <w:lang w:val="tr-TR"/>
          </w:rPr>
          <w:fldChar w:fldCharType="separate"/>
        </w:r>
        <w:r w:rsidR="00D807D1">
          <w:rPr>
            <w:webHidden/>
            <w:lang w:val="tr-TR"/>
          </w:rPr>
          <w:t>30</w:t>
        </w:r>
        <w:r w:rsidRPr="00451B09">
          <w:rPr>
            <w:webHidden/>
            <w:lang w:val="tr-TR"/>
          </w:rPr>
          <w:fldChar w:fldCharType="end"/>
        </w:r>
      </w:hyperlink>
    </w:p>
    <w:p w14:paraId="1B67BE9C" w14:textId="3AB215BB" w:rsidR="006959F0" w:rsidRPr="00451B09" w:rsidRDefault="006959F0">
      <w:pPr>
        <w:pStyle w:val="T2"/>
        <w:rPr>
          <w:rFonts w:asciiTheme="minorHAnsi" w:eastAsiaTheme="minorEastAsia" w:hAnsiTheme="minorHAnsi" w:cstheme="minorBidi"/>
          <w:caps w:val="0"/>
          <w:spacing w:val="0"/>
          <w:sz w:val="24"/>
          <w:lang w:val="tr-TR"/>
        </w:rPr>
      </w:pPr>
      <w:hyperlink w:anchor="_Toc212210574" w:history="1">
        <w:r w:rsidRPr="00451B09">
          <w:rPr>
            <w:rStyle w:val="Kpr"/>
            <w:lang w:val="tr-TR"/>
          </w:rPr>
          <w:t>4.1</w:t>
        </w:r>
        <w:r w:rsidRPr="00451B09">
          <w:rPr>
            <w:rFonts w:asciiTheme="minorHAnsi" w:eastAsiaTheme="minorEastAsia" w:hAnsiTheme="minorHAnsi" w:cstheme="minorBidi"/>
            <w:caps w:val="0"/>
            <w:spacing w:val="0"/>
            <w:sz w:val="24"/>
            <w:lang w:val="tr-TR"/>
          </w:rPr>
          <w:tab/>
        </w:r>
        <w:r w:rsidRPr="00451B09">
          <w:rPr>
            <w:rStyle w:val="Kpr"/>
            <w:lang w:val="tr-TR"/>
          </w:rPr>
          <w:t>Etkiler/Riskler</w:t>
        </w:r>
        <w:r w:rsidRPr="00451B09">
          <w:rPr>
            <w:webHidden/>
            <w:lang w:val="tr-TR"/>
          </w:rPr>
          <w:tab/>
        </w:r>
        <w:r w:rsidRPr="00451B09">
          <w:rPr>
            <w:webHidden/>
            <w:lang w:val="tr-TR"/>
          </w:rPr>
          <w:fldChar w:fldCharType="begin"/>
        </w:r>
        <w:r w:rsidRPr="00451B09">
          <w:rPr>
            <w:webHidden/>
            <w:lang w:val="tr-TR"/>
          </w:rPr>
          <w:instrText xml:space="preserve"> PAGEREF _Toc212210574 \h </w:instrText>
        </w:r>
        <w:r w:rsidRPr="00451B09">
          <w:rPr>
            <w:webHidden/>
            <w:lang w:val="tr-TR"/>
          </w:rPr>
        </w:r>
        <w:r w:rsidRPr="00451B09">
          <w:rPr>
            <w:webHidden/>
            <w:lang w:val="tr-TR"/>
          </w:rPr>
          <w:fldChar w:fldCharType="separate"/>
        </w:r>
        <w:r w:rsidR="00D807D1">
          <w:rPr>
            <w:webHidden/>
            <w:lang w:val="tr-TR"/>
          </w:rPr>
          <w:t>30</w:t>
        </w:r>
        <w:r w:rsidRPr="00451B09">
          <w:rPr>
            <w:webHidden/>
            <w:lang w:val="tr-TR"/>
          </w:rPr>
          <w:fldChar w:fldCharType="end"/>
        </w:r>
      </w:hyperlink>
    </w:p>
    <w:p w14:paraId="760827EE" w14:textId="4587D10F" w:rsidR="006959F0" w:rsidRPr="00451B09" w:rsidRDefault="006959F0">
      <w:pPr>
        <w:pStyle w:val="T2"/>
        <w:rPr>
          <w:rFonts w:asciiTheme="minorHAnsi" w:eastAsiaTheme="minorEastAsia" w:hAnsiTheme="minorHAnsi" w:cstheme="minorBidi"/>
          <w:caps w:val="0"/>
          <w:spacing w:val="0"/>
          <w:sz w:val="24"/>
          <w:lang w:val="tr-TR"/>
        </w:rPr>
      </w:pPr>
      <w:hyperlink w:anchor="_Toc212210575" w:history="1">
        <w:r w:rsidRPr="00451B09">
          <w:rPr>
            <w:rStyle w:val="Kpr"/>
            <w:lang w:val="tr-TR"/>
          </w:rPr>
          <w:t>4.2</w:t>
        </w:r>
        <w:r w:rsidRPr="00451B09">
          <w:rPr>
            <w:rFonts w:asciiTheme="minorHAnsi" w:eastAsiaTheme="minorEastAsia" w:hAnsiTheme="minorHAnsi" w:cstheme="minorBidi"/>
            <w:caps w:val="0"/>
            <w:spacing w:val="0"/>
            <w:sz w:val="24"/>
            <w:lang w:val="tr-TR"/>
          </w:rPr>
          <w:tab/>
        </w:r>
        <w:r w:rsidRPr="00451B09">
          <w:rPr>
            <w:rStyle w:val="Kpr"/>
            <w:lang w:val="tr-TR"/>
          </w:rPr>
          <w:t>İnşaat BMP Eylem Tablosu</w:t>
        </w:r>
        <w:r w:rsidRPr="00451B09">
          <w:rPr>
            <w:webHidden/>
            <w:lang w:val="tr-TR"/>
          </w:rPr>
          <w:tab/>
        </w:r>
        <w:r w:rsidRPr="00451B09">
          <w:rPr>
            <w:webHidden/>
            <w:lang w:val="tr-TR"/>
          </w:rPr>
          <w:fldChar w:fldCharType="begin"/>
        </w:r>
        <w:r w:rsidRPr="00451B09">
          <w:rPr>
            <w:webHidden/>
            <w:lang w:val="tr-TR"/>
          </w:rPr>
          <w:instrText xml:space="preserve"> PAGEREF _Toc212210575 \h </w:instrText>
        </w:r>
        <w:r w:rsidRPr="00451B09">
          <w:rPr>
            <w:webHidden/>
            <w:lang w:val="tr-TR"/>
          </w:rPr>
        </w:r>
        <w:r w:rsidRPr="00451B09">
          <w:rPr>
            <w:webHidden/>
            <w:lang w:val="tr-TR"/>
          </w:rPr>
          <w:fldChar w:fldCharType="separate"/>
        </w:r>
        <w:r w:rsidR="00D807D1">
          <w:rPr>
            <w:webHidden/>
            <w:lang w:val="tr-TR"/>
          </w:rPr>
          <w:t>32</w:t>
        </w:r>
        <w:r w:rsidRPr="00451B09">
          <w:rPr>
            <w:webHidden/>
            <w:lang w:val="tr-TR"/>
          </w:rPr>
          <w:fldChar w:fldCharType="end"/>
        </w:r>
      </w:hyperlink>
    </w:p>
    <w:p w14:paraId="31F0DDAF" w14:textId="76BED322" w:rsidR="006959F0" w:rsidRPr="00451B09" w:rsidRDefault="006959F0">
      <w:pPr>
        <w:pStyle w:val="T2"/>
        <w:rPr>
          <w:rFonts w:asciiTheme="minorHAnsi" w:eastAsiaTheme="minorEastAsia" w:hAnsiTheme="minorHAnsi" w:cstheme="minorBidi"/>
          <w:caps w:val="0"/>
          <w:spacing w:val="0"/>
          <w:sz w:val="24"/>
          <w:lang w:val="tr-TR"/>
        </w:rPr>
      </w:pPr>
      <w:hyperlink w:anchor="_Toc212210576" w:history="1">
        <w:r w:rsidRPr="00451B09">
          <w:rPr>
            <w:rStyle w:val="Kpr"/>
            <w:lang w:val="tr-TR"/>
          </w:rPr>
          <w:t>4.3</w:t>
        </w:r>
        <w:r w:rsidRPr="00451B09">
          <w:rPr>
            <w:rFonts w:asciiTheme="minorHAnsi" w:eastAsiaTheme="minorEastAsia" w:hAnsiTheme="minorHAnsi" w:cstheme="minorBidi"/>
            <w:caps w:val="0"/>
            <w:spacing w:val="0"/>
            <w:sz w:val="24"/>
            <w:lang w:val="tr-TR"/>
          </w:rPr>
          <w:tab/>
        </w:r>
        <w:r w:rsidRPr="00451B09">
          <w:rPr>
            <w:rStyle w:val="Kpr"/>
            <w:lang w:val="tr-TR"/>
          </w:rPr>
          <w:t>İnşaat Aşaması için İzleme Eylemleri</w:t>
        </w:r>
        <w:r w:rsidRPr="00451B09">
          <w:rPr>
            <w:webHidden/>
            <w:lang w:val="tr-TR"/>
          </w:rPr>
          <w:tab/>
        </w:r>
        <w:r w:rsidRPr="00451B09">
          <w:rPr>
            <w:webHidden/>
            <w:lang w:val="tr-TR"/>
          </w:rPr>
          <w:fldChar w:fldCharType="begin"/>
        </w:r>
        <w:r w:rsidRPr="00451B09">
          <w:rPr>
            <w:webHidden/>
            <w:lang w:val="tr-TR"/>
          </w:rPr>
          <w:instrText xml:space="preserve"> PAGEREF _Toc212210576 \h </w:instrText>
        </w:r>
        <w:r w:rsidRPr="00451B09">
          <w:rPr>
            <w:webHidden/>
            <w:lang w:val="tr-TR"/>
          </w:rPr>
        </w:r>
        <w:r w:rsidRPr="00451B09">
          <w:rPr>
            <w:webHidden/>
            <w:lang w:val="tr-TR"/>
          </w:rPr>
          <w:fldChar w:fldCharType="separate"/>
        </w:r>
        <w:r w:rsidR="00D807D1">
          <w:rPr>
            <w:webHidden/>
            <w:lang w:val="tr-TR"/>
          </w:rPr>
          <w:t>50</w:t>
        </w:r>
        <w:r w:rsidRPr="00451B09">
          <w:rPr>
            <w:webHidden/>
            <w:lang w:val="tr-TR"/>
          </w:rPr>
          <w:fldChar w:fldCharType="end"/>
        </w:r>
      </w:hyperlink>
    </w:p>
    <w:p w14:paraId="00753EBF" w14:textId="294FEE3C" w:rsidR="006959F0" w:rsidRPr="00451B09" w:rsidRDefault="006959F0">
      <w:pPr>
        <w:pStyle w:val="T2"/>
        <w:rPr>
          <w:rFonts w:asciiTheme="minorHAnsi" w:eastAsiaTheme="minorEastAsia" w:hAnsiTheme="minorHAnsi" w:cstheme="minorBidi"/>
          <w:caps w:val="0"/>
          <w:spacing w:val="0"/>
          <w:sz w:val="24"/>
          <w:lang w:val="tr-TR"/>
        </w:rPr>
      </w:pPr>
      <w:hyperlink w:anchor="_Toc212210577" w:history="1">
        <w:r w:rsidRPr="00451B09">
          <w:rPr>
            <w:rStyle w:val="Kpr"/>
            <w:lang w:val="tr-TR"/>
          </w:rPr>
          <w:t>4.4</w:t>
        </w:r>
        <w:r w:rsidRPr="00451B09">
          <w:rPr>
            <w:rFonts w:asciiTheme="minorHAnsi" w:eastAsiaTheme="minorEastAsia" w:hAnsiTheme="minorHAnsi" w:cstheme="minorBidi"/>
            <w:caps w:val="0"/>
            <w:spacing w:val="0"/>
            <w:sz w:val="24"/>
            <w:lang w:val="tr-TR"/>
          </w:rPr>
          <w:tab/>
        </w:r>
        <w:r w:rsidRPr="00451B09">
          <w:rPr>
            <w:rStyle w:val="Kpr"/>
            <w:lang w:val="tr-TR"/>
          </w:rPr>
          <w:t>Roller ve Sorumluluklar</w:t>
        </w:r>
        <w:r w:rsidRPr="00451B09">
          <w:rPr>
            <w:webHidden/>
            <w:lang w:val="tr-TR"/>
          </w:rPr>
          <w:tab/>
        </w:r>
        <w:r w:rsidRPr="00451B09">
          <w:rPr>
            <w:webHidden/>
            <w:lang w:val="tr-TR"/>
          </w:rPr>
          <w:fldChar w:fldCharType="begin"/>
        </w:r>
        <w:r w:rsidRPr="00451B09">
          <w:rPr>
            <w:webHidden/>
            <w:lang w:val="tr-TR"/>
          </w:rPr>
          <w:instrText xml:space="preserve"> PAGEREF _Toc212210577 \h </w:instrText>
        </w:r>
        <w:r w:rsidRPr="00451B09">
          <w:rPr>
            <w:webHidden/>
            <w:lang w:val="tr-TR"/>
          </w:rPr>
        </w:r>
        <w:r w:rsidRPr="00451B09">
          <w:rPr>
            <w:webHidden/>
            <w:lang w:val="tr-TR"/>
          </w:rPr>
          <w:fldChar w:fldCharType="separate"/>
        </w:r>
        <w:r w:rsidR="00D807D1">
          <w:rPr>
            <w:webHidden/>
            <w:lang w:val="tr-TR"/>
          </w:rPr>
          <w:t>54</w:t>
        </w:r>
        <w:r w:rsidRPr="00451B09">
          <w:rPr>
            <w:webHidden/>
            <w:lang w:val="tr-TR"/>
          </w:rPr>
          <w:fldChar w:fldCharType="end"/>
        </w:r>
      </w:hyperlink>
    </w:p>
    <w:p w14:paraId="2CF4D365" w14:textId="34005D31" w:rsidR="006959F0" w:rsidRPr="00451B09" w:rsidRDefault="006959F0">
      <w:pPr>
        <w:pStyle w:val="T2"/>
        <w:rPr>
          <w:rFonts w:asciiTheme="minorHAnsi" w:eastAsiaTheme="minorEastAsia" w:hAnsiTheme="minorHAnsi" w:cstheme="minorBidi"/>
          <w:caps w:val="0"/>
          <w:spacing w:val="0"/>
          <w:sz w:val="24"/>
          <w:lang w:val="tr-TR"/>
        </w:rPr>
      </w:pPr>
      <w:hyperlink w:anchor="_Toc212210578" w:history="1">
        <w:r w:rsidRPr="00451B09">
          <w:rPr>
            <w:rStyle w:val="Kpr"/>
            <w:lang w:val="tr-TR"/>
          </w:rPr>
          <w:t>4.5</w:t>
        </w:r>
        <w:r w:rsidRPr="00451B09">
          <w:rPr>
            <w:rFonts w:asciiTheme="minorHAnsi" w:eastAsiaTheme="minorEastAsia" w:hAnsiTheme="minorHAnsi" w:cstheme="minorBidi"/>
            <w:caps w:val="0"/>
            <w:spacing w:val="0"/>
            <w:sz w:val="24"/>
            <w:lang w:val="tr-TR"/>
          </w:rPr>
          <w:tab/>
        </w:r>
        <w:r w:rsidRPr="00451B09">
          <w:rPr>
            <w:rStyle w:val="Kpr"/>
            <w:lang w:val="tr-TR"/>
          </w:rPr>
          <w:t>Uyum ve İnceleme</w:t>
        </w:r>
        <w:r w:rsidRPr="00451B09">
          <w:rPr>
            <w:webHidden/>
            <w:lang w:val="tr-TR"/>
          </w:rPr>
          <w:tab/>
        </w:r>
        <w:r w:rsidRPr="00451B09">
          <w:rPr>
            <w:webHidden/>
            <w:lang w:val="tr-TR"/>
          </w:rPr>
          <w:fldChar w:fldCharType="begin"/>
        </w:r>
        <w:r w:rsidRPr="00451B09">
          <w:rPr>
            <w:webHidden/>
            <w:lang w:val="tr-TR"/>
          </w:rPr>
          <w:instrText xml:space="preserve"> PAGEREF _Toc212210578 \h </w:instrText>
        </w:r>
        <w:r w:rsidRPr="00451B09">
          <w:rPr>
            <w:webHidden/>
            <w:lang w:val="tr-TR"/>
          </w:rPr>
        </w:r>
        <w:r w:rsidRPr="00451B09">
          <w:rPr>
            <w:webHidden/>
            <w:lang w:val="tr-TR"/>
          </w:rPr>
          <w:fldChar w:fldCharType="separate"/>
        </w:r>
        <w:r w:rsidR="00D807D1">
          <w:rPr>
            <w:webHidden/>
            <w:lang w:val="tr-TR"/>
          </w:rPr>
          <w:t>55</w:t>
        </w:r>
        <w:r w:rsidRPr="00451B09">
          <w:rPr>
            <w:webHidden/>
            <w:lang w:val="tr-TR"/>
          </w:rPr>
          <w:fldChar w:fldCharType="end"/>
        </w:r>
      </w:hyperlink>
    </w:p>
    <w:p w14:paraId="475E9166" w14:textId="69381F57" w:rsidR="006959F0" w:rsidRPr="00451B09" w:rsidRDefault="006959F0">
      <w:pPr>
        <w:pStyle w:val="T3"/>
        <w:rPr>
          <w:rFonts w:eastAsiaTheme="minorEastAsia" w:cstheme="minorBidi"/>
          <w:sz w:val="24"/>
          <w:szCs w:val="24"/>
          <w:lang w:val="tr-TR"/>
        </w:rPr>
      </w:pPr>
      <w:hyperlink w:anchor="_Toc212210579" w:history="1">
        <w:r w:rsidRPr="00451B09">
          <w:rPr>
            <w:rStyle w:val="Kpr"/>
            <w:bCs/>
            <w:lang w:val="tr-TR"/>
          </w:rPr>
          <w:t>4.5.1</w:t>
        </w:r>
        <w:r w:rsidRPr="00451B09">
          <w:rPr>
            <w:rFonts w:eastAsiaTheme="minorEastAsia" w:cstheme="minorBidi"/>
            <w:sz w:val="24"/>
            <w:szCs w:val="24"/>
            <w:lang w:val="tr-TR"/>
          </w:rPr>
          <w:tab/>
        </w:r>
        <w:r w:rsidRPr="00451B09">
          <w:rPr>
            <w:rStyle w:val="Kpr"/>
            <w:lang w:val="tr-TR"/>
          </w:rPr>
          <w:t>Saha Denetimleri</w:t>
        </w:r>
        <w:r w:rsidRPr="00451B09">
          <w:rPr>
            <w:webHidden/>
            <w:lang w:val="tr-TR"/>
          </w:rPr>
          <w:tab/>
        </w:r>
        <w:r w:rsidRPr="00451B09">
          <w:rPr>
            <w:webHidden/>
            <w:lang w:val="tr-TR"/>
          </w:rPr>
          <w:fldChar w:fldCharType="begin"/>
        </w:r>
        <w:r w:rsidRPr="00451B09">
          <w:rPr>
            <w:webHidden/>
            <w:lang w:val="tr-TR"/>
          </w:rPr>
          <w:instrText xml:space="preserve"> PAGEREF _Toc212210579 \h </w:instrText>
        </w:r>
        <w:r w:rsidRPr="00451B09">
          <w:rPr>
            <w:webHidden/>
            <w:lang w:val="tr-TR"/>
          </w:rPr>
        </w:r>
        <w:r w:rsidRPr="00451B09">
          <w:rPr>
            <w:webHidden/>
            <w:lang w:val="tr-TR"/>
          </w:rPr>
          <w:fldChar w:fldCharType="separate"/>
        </w:r>
        <w:r w:rsidR="00D807D1">
          <w:rPr>
            <w:webHidden/>
            <w:lang w:val="tr-TR"/>
          </w:rPr>
          <w:t>55</w:t>
        </w:r>
        <w:r w:rsidRPr="00451B09">
          <w:rPr>
            <w:webHidden/>
            <w:lang w:val="tr-TR"/>
          </w:rPr>
          <w:fldChar w:fldCharType="end"/>
        </w:r>
      </w:hyperlink>
    </w:p>
    <w:p w14:paraId="11FCD4E1" w14:textId="79D421F1" w:rsidR="006959F0" w:rsidRPr="00451B09" w:rsidRDefault="006959F0">
      <w:pPr>
        <w:pStyle w:val="T3"/>
        <w:rPr>
          <w:rFonts w:eastAsiaTheme="minorEastAsia" w:cstheme="minorBidi"/>
          <w:sz w:val="24"/>
          <w:szCs w:val="24"/>
          <w:lang w:val="tr-TR"/>
        </w:rPr>
      </w:pPr>
      <w:hyperlink w:anchor="_Toc212210580" w:history="1">
        <w:r w:rsidRPr="00451B09">
          <w:rPr>
            <w:rStyle w:val="Kpr"/>
            <w:bCs/>
            <w:lang w:val="tr-TR"/>
          </w:rPr>
          <w:t>4.5.2</w:t>
        </w:r>
        <w:r w:rsidRPr="00451B09">
          <w:rPr>
            <w:rFonts w:eastAsiaTheme="minorEastAsia" w:cstheme="minorBidi"/>
            <w:sz w:val="24"/>
            <w:szCs w:val="24"/>
            <w:lang w:val="tr-TR"/>
          </w:rPr>
          <w:tab/>
        </w:r>
        <w:r w:rsidRPr="00451B09">
          <w:rPr>
            <w:rStyle w:val="Kpr"/>
            <w:lang w:val="tr-TR"/>
          </w:rPr>
          <w:t>BIODIVERSITY Uyumluluk</w:t>
        </w:r>
        <w:r w:rsidRPr="00451B09">
          <w:rPr>
            <w:webHidden/>
            <w:lang w:val="tr-TR"/>
          </w:rPr>
          <w:tab/>
        </w:r>
        <w:r w:rsidRPr="00451B09">
          <w:rPr>
            <w:webHidden/>
            <w:lang w:val="tr-TR"/>
          </w:rPr>
          <w:fldChar w:fldCharType="begin"/>
        </w:r>
        <w:r w:rsidRPr="00451B09">
          <w:rPr>
            <w:webHidden/>
            <w:lang w:val="tr-TR"/>
          </w:rPr>
          <w:instrText xml:space="preserve"> PAGEREF _Toc212210580 \h </w:instrText>
        </w:r>
        <w:r w:rsidRPr="00451B09">
          <w:rPr>
            <w:webHidden/>
            <w:lang w:val="tr-TR"/>
          </w:rPr>
        </w:r>
        <w:r w:rsidRPr="00451B09">
          <w:rPr>
            <w:webHidden/>
            <w:lang w:val="tr-TR"/>
          </w:rPr>
          <w:fldChar w:fldCharType="separate"/>
        </w:r>
        <w:r w:rsidR="00D807D1">
          <w:rPr>
            <w:webHidden/>
            <w:lang w:val="tr-TR"/>
          </w:rPr>
          <w:t>55</w:t>
        </w:r>
        <w:r w:rsidRPr="00451B09">
          <w:rPr>
            <w:webHidden/>
            <w:lang w:val="tr-TR"/>
          </w:rPr>
          <w:fldChar w:fldCharType="end"/>
        </w:r>
      </w:hyperlink>
    </w:p>
    <w:p w14:paraId="2B7F7D3A" w14:textId="1F3CDBEF" w:rsidR="006959F0" w:rsidRPr="00451B09" w:rsidRDefault="006959F0">
      <w:pPr>
        <w:pStyle w:val="T3"/>
        <w:rPr>
          <w:rFonts w:eastAsiaTheme="minorEastAsia" w:cstheme="minorBidi"/>
          <w:sz w:val="24"/>
          <w:szCs w:val="24"/>
          <w:lang w:val="tr-TR"/>
        </w:rPr>
      </w:pPr>
      <w:hyperlink w:anchor="_Toc212210581" w:history="1">
        <w:r w:rsidRPr="00451B09">
          <w:rPr>
            <w:rStyle w:val="Kpr"/>
            <w:bCs/>
            <w:lang w:val="tr-TR"/>
          </w:rPr>
          <w:t>4.5.3</w:t>
        </w:r>
        <w:r w:rsidRPr="00451B09">
          <w:rPr>
            <w:rFonts w:eastAsiaTheme="minorEastAsia" w:cstheme="minorBidi"/>
            <w:sz w:val="24"/>
            <w:szCs w:val="24"/>
            <w:lang w:val="tr-TR"/>
          </w:rPr>
          <w:tab/>
        </w:r>
        <w:r w:rsidRPr="00451B09">
          <w:rPr>
            <w:rStyle w:val="Kpr"/>
            <w:lang w:val="tr-TR"/>
          </w:rPr>
          <w:t>Denetim</w:t>
        </w:r>
        <w:r w:rsidRPr="00451B09">
          <w:rPr>
            <w:webHidden/>
            <w:lang w:val="tr-TR"/>
          </w:rPr>
          <w:tab/>
        </w:r>
      </w:hyperlink>
    </w:p>
    <w:p w14:paraId="54F3EA78" w14:textId="29BE69EA" w:rsidR="006959F0" w:rsidRPr="00451B09" w:rsidRDefault="006959F0">
      <w:pPr>
        <w:pStyle w:val="T3"/>
        <w:rPr>
          <w:rFonts w:eastAsiaTheme="minorEastAsia" w:cstheme="minorBidi"/>
          <w:sz w:val="24"/>
          <w:szCs w:val="24"/>
          <w:lang w:val="tr-TR"/>
        </w:rPr>
      </w:pPr>
      <w:hyperlink w:anchor="_Toc212210582" w:history="1">
        <w:r w:rsidRPr="00451B09">
          <w:rPr>
            <w:rStyle w:val="Kpr"/>
            <w:bCs/>
            <w:lang w:val="tr-TR"/>
          </w:rPr>
          <w:t>4.5.4</w:t>
        </w:r>
        <w:r w:rsidRPr="00451B09">
          <w:rPr>
            <w:rFonts w:eastAsiaTheme="minorEastAsia" w:cstheme="minorBidi"/>
            <w:sz w:val="24"/>
            <w:szCs w:val="24"/>
            <w:lang w:val="tr-TR"/>
          </w:rPr>
          <w:tab/>
        </w:r>
        <w:r w:rsidRPr="00451B09">
          <w:rPr>
            <w:rStyle w:val="Kpr"/>
            <w:rFonts w:ascii="Cambria Math" w:hAnsi="Cambria Math" w:cs="Cambria Math"/>
            <w:lang w:val="tr-TR"/>
          </w:rPr>
          <w:t>‑</w:t>
        </w:r>
        <w:r w:rsidRPr="00451B09">
          <w:rPr>
            <w:rStyle w:val="Kpr"/>
            <w:lang w:val="tr-TR"/>
          </w:rPr>
          <w:t xml:space="preserve"> Dışı </w:t>
        </w:r>
        <w:r w:rsidRPr="00451B09">
          <w:rPr>
            <w:webHidden/>
            <w:lang w:val="tr-TR"/>
          </w:rPr>
          <w:tab/>
        </w:r>
        <w:r w:rsidRPr="00451B09">
          <w:rPr>
            <w:webHidden/>
            <w:lang w:val="tr-TR"/>
          </w:rPr>
          <w:fldChar w:fldCharType="begin"/>
        </w:r>
        <w:r w:rsidRPr="00451B09">
          <w:rPr>
            <w:webHidden/>
            <w:lang w:val="tr-TR"/>
          </w:rPr>
          <w:instrText xml:space="preserve"> PAGEREF _Toc212210582 \h </w:instrText>
        </w:r>
        <w:r w:rsidRPr="00451B09">
          <w:rPr>
            <w:webHidden/>
            <w:lang w:val="tr-TR"/>
          </w:rPr>
        </w:r>
        <w:r w:rsidRPr="00451B09">
          <w:rPr>
            <w:webHidden/>
            <w:lang w:val="tr-TR"/>
          </w:rPr>
          <w:fldChar w:fldCharType="separate"/>
        </w:r>
        <w:r w:rsidR="00D807D1">
          <w:rPr>
            <w:webHidden/>
            <w:lang w:val="tr-TR"/>
          </w:rPr>
          <w:t>56</w:t>
        </w:r>
        <w:r w:rsidRPr="00451B09">
          <w:rPr>
            <w:webHidden/>
            <w:lang w:val="tr-TR"/>
          </w:rPr>
          <w:fldChar w:fldCharType="end"/>
        </w:r>
      </w:hyperlink>
    </w:p>
    <w:p w14:paraId="2C76D39D" w14:textId="44E75C96" w:rsidR="006959F0" w:rsidRPr="00451B09" w:rsidRDefault="006959F0">
      <w:pPr>
        <w:pStyle w:val="T2"/>
        <w:rPr>
          <w:rFonts w:asciiTheme="minorHAnsi" w:eastAsiaTheme="minorEastAsia" w:hAnsiTheme="minorHAnsi" w:cstheme="minorBidi"/>
          <w:caps w:val="0"/>
          <w:spacing w:val="0"/>
          <w:sz w:val="24"/>
          <w:lang w:val="tr-TR"/>
        </w:rPr>
      </w:pPr>
      <w:hyperlink w:anchor="_Toc212210598" w:history="1">
        <w:r w:rsidRPr="00451B09">
          <w:rPr>
            <w:rStyle w:val="Kpr"/>
            <w:lang w:val="tr-TR"/>
          </w:rPr>
          <w:t>4.6</w:t>
        </w:r>
        <w:r w:rsidRPr="00451B09">
          <w:rPr>
            <w:rFonts w:asciiTheme="minorHAnsi" w:eastAsiaTheme="minorEastAsia" w:hAnsiTheme="minorHAnsi" w:cstheme="minorBidi"/>
            <w:caps w:val="0"/>
            <w:spacing w:val="0"/>
            <w:sz w:val="24"/>
            <w:lang w:val="tr-TR"/>
          </w:rPr>
          <w:tab/>
        </w:r>
        <w:r w:rsidRPr="00451B09">
          <w:rPr>
            <w:rStyle w:val="Kpr"/>
            <w:lang w:val="tr-TR"/>
          </w:rPr>
          <w:t>Raporlama Gereklilikleri</w:t>
        </w:r>
        <w:r w:rsidRPr="00451B09">
          <w:rPr>
            <w:webHidden/>
            <w:lang w:val="tr-TR"/>
          </w:rPr>
          <w:tab/>
        </w:r>
        <w:r w:rsidRPr="00451B09">
          <w:rPr>
            <w:webHidden/>
            <w:lang w:val="tr-TR"/>
          </w:rPr>
          <w:fldChar w:fldCharType="begin"/>
        </w:r>
        <w:r w:rsidRPr="00451B09">
          <w:rPr>
            <w:webHidden/>
            <w:lang w:val="tr-TR"/>
          </w:rPr>
          <w:instrText xml:space="preserve"> PAGEREF _Toc212210598 \h </w:instrText>
        </w:r>
        <w:r w:rsidRPr="00451B09">
          <w:rPr>
            <w:webHidden/>
            <w:lang w:val="tr-TR"/>
          </w:rPr>
        </w:r>
        <w:r w:rsidRPr="00451B09">
          <w:rPr>
            <w:webHidden/>
            <w:lang w:val="tr-TR"/>
          </w:rPr>
          <w:fldChar w:fldCharType="separate"/>
        </w:r>
        <w:r w:rsidR="00D807D1">
          <w:rPr>
            <w:webHidden/>
            <w:lang w:val="tr-TR"/>
          </w:rPr>
          <w:t>56</w:t>
        </w:r>
        <w:r w:rsidRPr="00451B09">
          <w:rPr>
            <w:webHidden/>
            <w:lang w:val="tr-TR"/>
          </w:rPr>
          <w:fldChar w:fldCharType="end"/>
        </w:r>
      </w:hyperlink>
    </w:p>
    <w:p w14:paraId="65A0F597" w14:textId="446452BF" w:rsidR="006959F0" w:rsidRPr="00451B09" w:rsidRDefault="006959F0">
      <w:pPr>
        <w:pStyle w:val="T2"/>
        <w:rPr>
          <w:rFonts w:asciiTheme="minorHAnsi" w:eastAsiaTheme="minorEastAsia" w:hAnsiTheme="minorHAnsi" w:cstheme="minorBidi"/>
          <w:caps w:val="0"/>
          <w:spacing w:val="0"/>
          <w:sz w:val="24"/>
          <w:lang w:val="tr-TR"/>
        </w:rPr>
      </w:pPr>
      <w:hyperlink w:anchor="_Toc212210599" w:history="1">
        <w:r w:rsidRPr="00451B09">
          <w:rPr>
            <w:rStyle w:val="Kpr"/>
            <w:lang w:val="tr-TR"/>
          </w:rPr>
          <w:t>4.7</w:t>
        </w:r>
        <w:r w:rsidRPr="00451B09">
          <w:rPr>
            <w:rFonts w:asciiTheme="minorHAnsi" w:eastAsiaTheme="minorEastAsia" w:hAnsiTheme="minorHAnsi" w:cstheme="minorBidi"/>
            <w:caps w:val="0"/>
            <w:spacing w:val="0"/>
            <w:sz w:val="24"/>
            <w:lang w:val="tr-TR"/>
          </w:rPr>
          <w:tab/>
        </w:r>
        <w:r w:rsidRPr="00451B09">
          <w:rPr>
            <w:rStyle w:val="Kpr"/>
            <w:lang w:val="tr-TR"/>
          </w:rPr>
          <w:t>Kayıt Tutma ve Belge Kontrolü</w:t>
        </w:r>
        <w:r w:rsidRPr="00451B09">
          <w:rPr>
            <w:webHidden/>
            <w:lang w:val="tr-TR"/>
          </w:rPr>
          <w:tab/>
        </w:r>
        <w:r w:rsidRPr="00451B09">
          <w:rPr>
            <w:webHidden/>
            <w:lang w:val="tr-TR"/>
          </w:rPr>
          <w:fldChar w:fldCharType="begin"/>
        </w:r>
        <w:r w:rsidRPr="00451B09">
          <w:rPr>
            <w:webHidden/>
            <w:lang w:val="tr-TR"/>
          </w:rPr>
          <w:instrText xml:space="preserve"> PAGEREF _Toc212210599 \h </w:instrText>
        </w:r>
        <w:r w:rsidRPr="00451B09">
          <w:rPr>
            <w:webHidden/>
            <w:lang w:val="tr-TR"/>
          </w:rPr>
        </w:r>
        <w:r w:rsidRPr="00451B09">
          <w:rPr>
            <w:webHidden/>
            <w:lang w:val="tr-TR"/>
          </w:rPr>
          <w:fldChar w:fldCharType="separate"/>
        </w:r>
        <w:r w:rsidR="00D807D1">
          <w:rPr>
            <w:webHidden/>
            <w:lang w:val="tr-TR"/>
          </w:rPr>
          <w:t>56</w:t>
        </w:r>
        <w:r w:rsidRPr="00451B09">
          <w:rPr>
            <w:webHidden/>
            <w:lang w:val="tr-TR"/>
          </w:rPr>
          <w:fldChar w:fldCharType="end"/>
        </w:r>
      </w:hyperlink>
    </w:p>
    <w:p w14:paraId="6AFA8D9A" w14:textId="11CFA0BB" w:rsidR="006959F0" w:rsidRPr="00451B09" w:rsidRDefault="006959F0">
      <w:pPr>
        <w:pStyle w:val="T1"/>
        <w:rPr>
          <w:rFonts w:asciiTheme="minorHAnsi" w:eastAsiaTheme="minorEastAsia" w:hAnsiTheme="minorHAnsi" w:cstheme="minorBidi"/>
          <w:caps w:val="0"/>
          <w:spacing w:val="0"/>
          <w:sz w:val="24"/>
          <w:lang w:val="tr-TR"/>
        </w:rPr>
      </w:pPr>
      <w:hyperlink w:anchor="_Toc212210600" w:history="1">
        <w:r w:rsidRPr="00451B09">
          <w:rPr>
            <w:rStyle w:val="Kpr"/>
            <w:lang w:val="tr-TR"/>
          </w:rPr>
          <w:t>5.</w:t>
        </w:r>
        <w:r w:rsidRPr="00451B09">
          <w:rPr>
            <w:rFonts w:asciiTheme="minorHAnsi" w:eastAsiaTheme="minorEastAsia" w:hAnsiTheme="minorHAnsi" w:cstheme="minorBidi"/>
            <w:caps w:val="0"/>
            <w:spacing w:val="0"/>
            <w:sz w:val="24"/>
            <w:lang w:val="tr-TR"/>
          </w:rPr>
          <w:tab/>
        </w:r>
        <w:r w:rsidRPr="00451B09">
          <w:rPr>
            <w:rStyle w:val="Kpr"/>
            <w:lang w:val="tr-TR"/>
          </w:rPr>
          <w:t>OPERASYONEL AŞAMA BİYOÇEŞİTLİLİK YÖNETİM PLANI (BMP)</w:t>
        </w:r>
        <w:r w:rsidRPr="00451B09">
          <w:rPr>
            <w:webHidden/>
            <w:lang w:val="tr-TR"/>
          </w:rPr>
          <w:tab/>
        </w:r>
        <w:r w:rsidRPr="00451B09">
          <w:rPr>
            <w:webHidden/>
            <w:lang w:val="tr-TR"/>
          </w:rPr>
          <w:fldChar w:fldCharType="begin"/>
        </w:r>
        <w:r w:rsidRPr="00451B09">
          <w:rPr>
            <w:webHidden/>
            <w:lang w:val="tr-TR"/>
          </w:rPr>
          <w:instrText xml:space="preserve"> PAGEREF _Toc212210600 \h </w:instrText>
        </w:r>
        <w:r w:rsidRPr="00451B09">
          <w:rPr>
            <w:webHidden/>
            <w:lang w:val="tr-TR"/>
          </w:rPr>
        </w:r>
        <w:r w:rsidRPr="00451B09">
          <w:rPr>
            <w:webHidden/>
            <w:lang w:val="tr-TR"/>
          </w:rPr>
          <w:fldChar w:fldCharType="separate"/>
        </w:r>
        <w:r w:rsidR="00D807D1">
          <w:rPr>
            <w:webHidden/>
            <w:lang w:val="tr-TR"/>
          </w:rPr>
          <w:t>58</w:t>
        </w:r>
        <w:r w:rsidRPr="00451B09">
          <w:rPr>
            <w:webHidden/>
            <w:lang w:val="tr-TR"/>
          </w:rPr>
          <w:fldChar w:fldCharType="end"/>
        </w:r>
      </w:hyperlink>
    </w:p>
    <w:p w14:paraId="29172E6E" w14:textId="284BF0C9" w:rsidR="006959F0" w:rsidRPr="00451B09" w:rsidRDefault="006959F0">
      <w:pPr>
        <w:pStyle w:val="T2"/>
        <w:rPr>
          <w:rFonts w:asciiTheme="minorHAnsi" w:eastAsiaTheme="minorEastAsia" w:hAnsiTheme="minorHAnsi" w:cstheme="minorBidi"/>
          <w:caps w:val="0"/>
          <w:spacing w:val="0"/>
          <w:sz w:val="24"/>
          <w:lang w:val="tr-TR"/>
        </w:rPr>
      </w:pPr>
      <w:hyperlink w:anchor="_Toc212210601" w:history="1">
        <w:r w:rsidRPr="00451B09">
          <w:rPr>
            <w:rStyle w:val="Kpr"/>
            <w:lang w:val="tr-TR"/>
          </w:rPr>
          <w:t>5.1</w:t>
        </w:r>
        <w:r w:rsidRPr="00451B09">
          <w:rPr>
            <w:rFonts w:asciiTheme="minorHAnsi" w:eastAsiaTheme="minorEastAsia" w:hAnsiTheme="minorHAnsi" w:cstheme="minorBidi"/>
            <w:caps w:val="0"/>
            <w:spacing w:val="0"/>
            <w:sz w:val="24"/>
            <w:lang w:val="tr-TR"/>
          </w:rPr>
          <w:tab/>
        </w:r>
        <w:r w:rsidRPr="00451B09">
          <w:rPr>
            <w:rStyle w:val="Kpr"/>
            <w:lang w:val="tr-TR"/>
          </w:rPr>
          <w:t>Etkiler/Riskler</w:t>
        </w:r>
        <w:r w:rsidRPr="00451B09">
          <w:rPr>
            <w:webHidden/>
            <w:lang w:val="tr-TR"/>
          </w:rPr>
          <w:tab/>
        </w:r>
        <w:r w:rsidRPr="00451B09">
          <w:rPr>
            <w:webHidden/>
            <w:lang w:val="tr-TR"/>
          </w:rPr>
          <w:fldChar w:fldCharType="begin"/>
        </w:r>
        <w:r w:rsidRPr="00451B09">
          <w:rPr>
            <w:webHidden/>
            <w:lang w:val="tr-TR"/>
          </w:rPr>
          <w:instrText xml:space="preserve"> PAGEREF _Toc212210601 \h </w:instrText>
        </w:r>
        <w:r w:rsidRPr="00451B09">
          <w:rPr>
            <w:webHidden/>
            <w:lang w:val="tr-TR"/>
          </w:rPr>
        </w:r>
        <w:r w:rsidRPr="00451B09">
          <w:rPr>
            <w:webHidden/>
            <w:lang w:val="tr-TR"/>
          </w:rPr>
          <w:fldChar w:fldCharType="separate"/>
        </w:r>
        <w:r w:rsidR="00D807D1">
          <w:rPr>
            <w:webHidden/>
            <w:lang w:val="tr-TR"/>
          </w:rPr>
          <w:t>58</w:t>
        </w:r>
        <w:r w:rsidRPr="00451B09">
          <w:rPr>
            <w:webHidden/>
            <w:lang w:val="tr-TR"/>
          </w:rPr>
          <w:fldChar w:fldCharType="end"/>
        </w:r>
      </w:hyperlink>
    </w:p>
    <w:p w14:paraId="795CF192" w14:textId="1C0DACC1" w:rsidR="006959F0" w:rsidRPr="00451B09" w:rsidRDefault="006959F0">
      <w:pPr>
        <w:pStyle w:val="T2"/>
        <w:rPr>
          <w:rFonts w:asciiTheme="minorHAnsi" w:eastAsiaTheme="minorEastAsia" w:hAnsiTheme="minorHAnsi" w:cstheme="minorBidi"/>
          <w:caps w:val="0"/>
          <w:spacing w:val="0"/>
          <w:sz w:val="24"/>
          <w:lang w:val="tr-TR"/>
        </w:rPr>
      </w:pPr>
      <w:hyperlink w:anchor="_Toc212210602" w:history="1">
        <w:r w:rsidRPr="00451B09">
          <w:rPr>
            <w:rStyle w:val="Kpr"/>
            <w:lang w:val="tr-TR"/>
          </w:rPr>
          <w:t>5.2</w:t>
        </w:r>
        <w:r w:rsidRPr="00451B09">
          <w:rPr>
            <w:rFonts w:asciiTheme="minorHAnsi" w:eastAsiaTheme="minorEastAsia" w:hAnsiTheme="minorHAnsi" w:cstheme="minorBidi"/>
            <w:caps w:val="0"/>
            <w:spacing w:val="0"/>
            <w:sz w:val="24"/>
            <w:lang w:val="tr-TR"/>
          </w:rPr>
          <w:tab/>
        </w:r>
        <w:r w:rsidRPr="00451B09">
          <w:rPr>
            <w:rStyle w:val="Kpr"/>
            <w:lang w:val="tr-TR"/>
          </w:rPr>
          <w:t>Operasyonel BMP Eylem Tablosu</w:t>
        </w:r>
        <w:r w:rsidRPr="00451B09">
          <w:rPr>
            <w:webHidden/>
            <w:lang w:val="tr-TR"/>
          </w:rPr>
          <w:tab/>
        </w:r>
        <w:r w:rsidRPr="00451B09">
          <w:rPr>
            <w:webHidden/>
            <w:lang w:val="tr-TR"/>
          </w:rPr>
          <w:fldChar w:fldCharType="begin"/>
        </w:r>
        <w:r w:rsidRPr="00451B09">
          <w:rPr>
            <w:webHidden/>
            <w:lang w:val="tr-TR"/>
          </w:rPr>
          <w:instrText xml:space="preserve"> PAGEREF _Toc212210602 \h </w:instrText>
        </w:r>
        <w:r w:rsidRPr="00451B09">
          <w:rPr>
            <w:webHidden/>
            <w:lang w:val="tr-TR"/>
          </w:rPr>
        </w:r>
        <w:r w:rsidRPr="00451B09">
          <w:rPr>
            <w:webHidden/>
            <w:lang w:val="tr-TR"/>
          </w:rPr>
          <w:fldChar w:fldCharType="separate"/>
        </w:r>
        <w:r w:rsidR="00D807D1">
          <w:rPr>
            <w:webHidden/>
            <w:lang w:val="tr-TR"/>
          </w:rPr>
          <w:t>60</w:t>
        </w:r>
        <w:r w:rsidRPr="00451B09">
          <w:rPr>
            <w:webHidden/>
            <w:lang w:val="tr-TR"/>
          </w:rPr>
          <w:fldChar w:fldCharType="end"/>
        </w:r>
      </w:hyperlink>
    </w:p>
    <w:p w14:paraId="7DAC7668" w14:textId="08AE44B3" w:rsidR="006959F0" w:rsidRPr="00451B09" w:rsidRDefault="006959F0">
      <w:pPr>
        <w:pStyle w:val="T2"/>
        <w:rPr>
          <w:rFonts w:asciiTheme="minorHAnsi" w:eastAsiaTheme="minorEastAsia" w:hAnsiTheme="minorHAnsi" w:cstheme="minorBidi"/>
          <w:caps w:val="0"/>
          <w:spacing w:val="0"/>
          <w:sz w:val="24"/>
          <w:lang w:val="tr-TR"/>
        </w:rPr>
      </w:pPr>
      <w:hyperlink w:anchor="_Toc212210603" w:history="1">
        <w:r w:rsidRPr="00451B09">
          <w:rPr>
            <w:rStyle w:val="Kpr"/>
            <w:lang w:val="tr-TR"/>
          </w:rPr>
          <w:t>5.3</w:t>
        </w:r>
        <w:r w:rsidRPr="00451B09">
          <w:rPr>
            <w:rFonts w:asciiTheme="minorHAnsi" w:eastAsiaTheme="minorEastAsia" w:hAnsiTheme="minorHAnsi" w:cstheme="minorBidi"/>
            <w:caps w:val="0"/>
            <w:spacing w:val="0"/>
            <w:sz w:val="24"/>
            <w:lang w:val="tr-TR"/>
          </w:rPr>
          <w:tab/>
        </w:r>
        <w:r w:rsidRPr="00451B09">
          <w:rPr>
            <w:rStyle w:val="Kpr"/>
            <w:lang w:val="tr-TR"/>
          </w:rPr>
          <w:t>İzleme Eylemleri</w:t>
        </w:r>
        <w:r w:rsidRPr="00451B09">
          <w:rPr>
            <w:webHidden/>
            <w:lang w:val="tr-TR"/>
          </w:rPr>
          <w:tab/>
        </w:r>
      </w:hyperlink>
    </w:p>
    <w:p w14:paraId="5C476419" w14:textId="1CB91D52" w:rsidR="006959F0" w:rsidRPr="00451B09" w:rsidRDefault="006959F0">
      <w:pPr>
        <w:pStyle w:val="T2"/>
        <w:rPr>
          <w:rFonts w:asciiTheme="minorHAnsi" w:eastAsiaTheme="minorEastAsia" w:hAnsiTheme="minorHAnsi" w:cstheme="minorBidi"/>
          <w:caps w:val="0"/>
          <w:spacing w:val="0"/>
          <w:sz w:val="24"/>
          <w:lang w:val="tr-TR"/>
        </w:rPr>
      </w:pPr>
      <w:hyperlink w:anchor="_Toc212210604" w:history="1">
        <w:r w:rsidRPr="00451B09">
          <w:rPr>
            <w:rStyle w:val="Kpr"/>
            <w:lang w:val="tr-TR"/>
          </w:rPr>
          <w:t>5.4</w:t>
        </w:r>
        <w:r w:rsidRPr="00451B09">
          <w:rPr>
            <w:rFonts w:asciiTheme="minorHAnsi" w:eastAsiaTheme="minorEastAsia" w:hAnsiTheme="minorHAnsi" w:cstheme="minorBidi"/>
            <w:caps w:val="0"/>
            <w:spacing w:val="0"/>
            <w:sz w:val="24"/>
            <w:lang w:val="tr-TR"/>
          </w:rPr>
          <w:tab/>
        </w:r>
        <w:r w:rsidRPr="00451B09">
          <w:rPr>
            <w:rStyle w:val="Kpr"/>
            <w:lang w:val="tr-TR"/>
          </w:rPr>
          <w:t>Roller ve Sorumluluklar</w:t>
        </w:r>
        <w:r w:rsidRPr="00451B09">
          <w:rPr>
            <w:webHidden/>
            <w:lang w:val="tr-TR"/>
          </w:rPr>
          <w:tab/>
        </w:r>
        <w:r w:rsidRPr="00451B09">
          <w:rPr>
            <w:webHidden/>
            <w:lang w:val="tr-TR"/>
          </w:rPr>
          <w:fldChar w:fldCharType="begin"/>
        </w:r>
        <w:r w:rsidRPr="00451B09">
          <w:rPr>
            <w:webHidden/>
            <w:lang w:val="tr-TR"/>
          </w:rPr>
          <w:instrText xml:space="preserve"> PAGEREF _Toc212210604 \h </w:instrText>
        </w:r>
        <w:r w:rsidRPr="00451B09">
          <w:rPr>
            <w:webHidden/>
            <w:lang w:val="tr-TR"/>
          </w:rPr>
        </w:r>
        <w:r w:rsidRPr="00451B09">
          <w:rPr>
            <w:webHidden/>
            <w:lang w:val="tr-TR"/>
          </w:rPr>
          <w:fldChar w:fldCharType="separate"/>
        </w:r>
        <w:r w:rsidR="00D807D1">
          <w:rPr>
            <w:webHidden/>
            <w:lang w:val="tr-TR"/>
          </w:rPr>
          <w:t>70</w:t>
        </w:r>
        <w:r w:rsidRPr="00451B09">
          <w:rPr>
            <w:webHidden/>
            <w:lang w:val="tr-TR"/>
          </w:rPr>
          <w:fldChar w:fldCharType="end"/>
        </w:r>
      </w:hyperlink>
    </w:p>
    <w:p w14:paraId="39D7F7B6" w14:textId="02F57654" w:rsidR="006959F0" w:rsidRPr="00451B09" w:rsidRDefault="006959F0">
      <w:pPr>
        <w:pStyle w:val="T2"/>
        <w:rPr>
          <w:rFonts w:asciiTheme="minorHAnsi" w:eastAsiaTheme="minorEastAsia" w:hAnsiTheme="minorHAnsi" w:cstheme="minorBidi"/>
          <w:caps w:val="0"/>
          <w:spacing w:val="0"/>
          <w:sz w:val="24"/>
          <w:lang w:val="tr-TR"/>
        </w:rPr>
      </w:pPr>
      <w:hyperlink w:anchor="_Toc212210605" w:history="1">
        <w:r w:rsidRPr="00451B09">
          <w:rPr>
            <w:rStyle w:val="Kpr"/>
            <w:lang w:val="tr-TR"/>
          </w:rPr>
          <w:t>5.5</w:t>
        </w:r>
        <w:r w:rsidRPr="00451B09">
          <w:rPr>
            <w:rFonts w:asciiTheme="minorHAnsi" w:eastAsiaTheme="minorEastAsia" w:hAnsiTheme="minorHAnsi" w:cstheme="minorBidi"/>
            <w:caps w:val="0"/>
            <w:spacing w:val="0"/>
            <w:sz w:val="24"/>
            <w:lang w:val="tr-TR"/>
          </w:rPr>
          <w:tab/>
        </w:r>
        <w:r w:rsidRPr="00451B09">
          <w:rPr>
            <w:rStyle w:val="Kpr"/>
            <w:lang w:val="tr-TR"/>
          </w:rPr>
          <w:t>Uyum ve Gözden Geçirme</w:t>
        </w:r>
        <w:r w:rsidRPr="00451B09">
          <w:rPr>
            <w:webHidden/>
            <w:lang w:val="tr-TR"/>
          </w:rPr>
          <w:tab/>
        </w:r>
        <w:r w:rsidRPr="00451B09">
          <w:rPr>
            <w:webHidden/>
            <w:lang w:val="tr-TR"/>
          </w:rPr>
          <w:fldChar w:fldCharType="begin"/>
        </w:r>
        <w:r w:rsidRPr="00451B09">
          <w:rPr>
            <w:webHidden/>
            <w:lang w:val="tr-TR"/>
          </w:rPr>
          <w:instrText xml:space="preserve"> PAGEREF _Toc212210605 \h </w:instrText>
        </w:r>
        <w:r w:rsidRPr="00451B09">
          <w:rPr>
            <w:webHidden/>
            <w:lang w:val="tr-TR"/>
          </w:rPr>
        </w:r>
        <w:r w:rsidRPr="00451B09">
          <w:rPr>
            <w:webHidden/>
            <w:lang w:val="tr-TR"/>
          </w:rPr>
          <w:fldChar w:fldCharType="separate"/>
        </w:r>
        <w:r w:rsidR="00D807D1">
          <w:rPr>
            <w:webHidden/>
            <w:lang w:val="tr-TR"/>
          </w:rPr>
          <w:t>70</w:t>
        </w:r>
        <w:r w:rsidRPr="00451B09">
          <w:rPr>
            <w:webHidden/>
            <w:lang w:val="tr-TR"/>
          </w:rPr>
          <w:fldChar w:fldCharType="end"/>
        </w:r>
      </w:hyperlink>
    </w:p>
    <w:p w14:paraId="2D46D8C9" w14:textId="48A8919A" w:rsidR="006959F0" w:rsidRPr="00451B09" w:rsidRDefault="006959F0">
      <w:pPr>
        <w:pStyle w:val="T2"/>
        <w:rPr>
          <w:rFonts w:asciiTheme="minorHAnsi" w:eastAsiaTheme="minorEastAsia" w:hAnsiTheme="minorHAnsi" w:cstheme="minorBidi"/>
          <w:caps w:val="0"/>
          <w:spacing w:val="0"/>
          <w:sz w:val="24"/>
          <w:lang w:val="tr-TR"/>
        </w:rPr>
      </w:pPr>
      <w:hyperlink w:anchor="_Toc212210635" w:history="1">
        <w:r w:rsidRPr="00451B09">
          <w:rPr>
            <w:rStyle w:val="Kpr"/>
            <w:lang w:val="tr-TR"/>
          </w:rPr>
          <w:t>5.6</w:t>
        </w:r>
        <w:r w:rsidRPr="00451B09">
          <w:rPr>
            <w:rFonts w:asciiTheme="minorHAnsi" w:eastAsiaTheme="minorEastAsia" w:hAnsiTheme="minorHAnsi" w:cstheme="minorBidi"/>
            <w:caps w:val="0"/>
            <w:spacing w:val="0"/>
            <w:sz w:val="24"/>
            <w:lang w:val="tr-TR"/>
          </w:rPr>
          <w:tab/>
        </w:r>
        <w:r w:rsidRPr="00451B09">
          <w:rPr>
            <w:rStyle w:val="Kpr"/>
            <w:lang w:val="tr-TR"/>
          </w:rPr>
          <w:t>Raporlama Gereklilikleri</w:t>
        </w:r>
        <w:r w:rsidRPr="00451B09">
          <w:rPr>
            <w:webHidden/>
            <w:lang w:val="tr-TR"/>
          </w:rPr>
          <w:tab/>
        </w:r>
        <w:r w:rsidRPr="00451B09">
          <w:rPr>
            <w:webHidden/>
            <w:lang w:val="tr-TR"/>
          </w:rPr>
          <w:fldChar w:fldCharType="begin"/>
        </w:r>
        <w:r w:rsidRPr="00451B09">
          <w:rPr>
            <w:webHidden/>
            <w:lang w:val="tr-TR"/>
          </w:rPr>
          <w:instrText xml:space="preserve"> PAGEREF _Toc212210635 \h </w:instrText>
        </w:r>
        <w:r w:rsidRPr="00451B09">
          <w:rPr>
            <w:webHidden/>
            <w:lang w:val="tr-TR"/>
          </w:rPr>
        </w:r>
        <w:r w:rsidRPr="00451B09">
          <w:rPr>
            <w:webHidden/>
            <w:lang w:val="tr-TR"/>
          </w:rPr>
          <w:fldChar w:fldCharType="separate"/>
        </w:r>
        <w:r w:rsidR="00D807D1">
          <w:rPr>
            <w:webHidden/>
            <w:lang w:val="tr-TR"/>
          </w:rPr>
          <w:t>71</w:t>
        </w:r>
        <w:r w:rsidRPr="00451B09">
          <w:rPr>
            <w:webHidden/>
            <w:lang w:val="tr-TR"/>
          </w:rPr>
          <w:fldChar w:fldCharType="end"/>
        </w:r>
      </w:hyperlink>
    </w:p>
    <w:p w14:paraId="11F75E6E" w14:textId="7D6AA48E" w:rsidR="006959F0" w:rsidRPr="00451B09" w:rsidRDefault="006959F0">
      <w:pPr>
        <w:pStyle w:val="T2"/>
        <w:rPr>
          <w:rFonts w:asciiTheme="minorHAnsi" w:eastAsiaTheme="minorEastAsia" w:hAnsiTheme="minorHAnsi" w:cstheme="minorBidi"/>
          <w:caps w:val="0"/>
          <w:spacing w:val="0"/>
          <w:sz w:val="24"/>
          <w:lang w:val="tr-TR"/>
        </w:rPr>
      </w:pPr>
      <w:hyperlink w:anchor="_Toc212210636" w:history="1">
        <w:r w:rsidRPr="00451B09">
          <w:rPr>
            <w:rStyle w:val="Kpr"/>
            <w:lang w:val="tr-TR"/>
          </w:rPr>
          <w:t>5.7</w:t>
        </w:r>
        <w:r w:rsidRPr="00451B09">
          <w:rPr>
            <w:rFonts w:asciiTheme="minorHAnsi" w:eastAsiaTheme="minorEastAsia" w:hAnsiTheme="minorHAnsi" w:cstheme="minorBidi"/>
            <w:caps w:val="0"/>
            <w:spacing w:val="0"/>
            <w:sz w:val="24"/>
            <w:lang w:val="tr-TR"/>
          </w:rPr>
          <w:tab/>
        </w:r>
        <w:r w:rsidRPr="00451B09">
          <w:rPr>
            <w:rStyle w:val="Kpr"/>
            <w:lang w:val="tr-TR"/>
          </w:rPr>
          <w:t>Kayıt Tutma ve Belge Kontrolü</w:t>
        </w:r>
        <w:r w:rsidRPr="00451B09">
          <w:rPr>
            <w:webHidden/>
            <w:lang w:val="tr-TR"/>
          </w:rPr>
          <w:tab/>
        </w:r>
        <w:r w:rsidRPr="00451B09">
          <w:rPr>
            <w:webHidden/>
            <w:lang w:val="tr-TR"/>
          </w:rPr>
          <w:fldChar w:fldCharType="begin"/>
        </w:r>
        <w:r w:rsidRPr="00451B09">
          <w:rPr>
            <w:webHidden/>
            <w:lang w:val="tr-TR"/>
          </w:rPr>
          <w:instrText xml:space="preserve"> PAGEREF _Toc212210636 \h </w:instrText>
        </w:r>
        <w:r w:rsidRPr="00451B09">
          <w:rPr>
            <w:webHidden/>
            <w:lang w:val="tr-TR"/>
          </w:rPr>
        </w:r>
        <w:r w:rsidRPr="00451B09">
          <w:rPr>
            <w:webHidden/>
            <w:lang w:val="tr-TR"/>
          </w:rPr>
          <w:fldChar w:fldCharType="separate"/>
        </w:r>
        <w:r w:rsidR="00D807D1">
          <w:rPr>
            <w:webHidden/>
            <w:lang w:val="tr-TR"/>
          </w:rPr>
          <w:t>71</w:t>
        </w:r>
        <w:r w:rsidRPr="00451B09">
          <w:rPr>
            <w:webHidden/>
            <w:lang w:val="tr-TR"/>
          </w:rPr>
          <w:fldChar w:fldCharType="end"/>
        </w:r>
      </w:hyperlink>
    </w:p>
    <w:p w14:paraId="59EE5968" w14:textId="1F5CB837" w:rsidR="006959F0" w:rsidRPr="00451B09" w:rsidRDefault="006959F0">
      <w:pPr>
        <w:pStyle w:val="T1"/>
        <w:rPr>
          <w:rFonts w:asciiTheme="minorHAnsi" w:eastAsiaTheme="minorEastAsia" w:hAnsiTheme="minorHAnsi" w:cstheme="minorBidi"/>
          <w:caps w:val="0"/>
          <w:spacing w:val="0"/>
          <w:sz w:val="24"/>
          <w:lang w:val="tr-TR"/>
        </w:rPr>
      </w:pPr>
      <w:hyperlink w:anchor="_Toc212210637" w:history="1">
        <w:r w:rsidRPr="00451B09">
          <w:rPr>
            <w:rStyle w:val="Kpr"/>
            <w:lang w:val="tr-TR"/>
          </w:rPr>
          <w:t>6.</w:t>
        </w:r>
        <w:r w:rsidRPr="00451B09">
          <w:rPr>
            <w:rFonts w:asciiTheme="minorHAnsi" w:eastAsiaTheme="minorEastAsia" w:hAnsiTheme="minorHAnsi" w:cstheme="minorBidi"/>
            <w:caps w:val="0"/>
            <w:spacing w:val="0"/>
            <w:sz w:val="24"/>
            <w:lang w:val="tr-TR"/>
          </w:rPr>
          <w:tab/>
        </w:r>
        <w:r w:rsidRPr="00451B09">
          <w:rPr>
            <w:rStyle w:val="Kpr"/>
            <w:lang w:val="tr-TR"/>
          </w:rPr>
          <w:t>EK / TAMAMLAYICI PLANLAR</w:t>
        </w:r>
        <w:r w:rsidRPr="00451B09">
          <w:rPr>
            <w:webHidden/>
            <w:lang w:val="tr-TR"/>
          </w:rPr>
          <w:tab/>
        </w:r>
      </w:hyperlink>
    </w:p>
    <w:p w14:paraId="27E8D482" w14:textId="57DBE859" w:rsidR="006959F0" w:rsidRPr="00451B09" w:rsidRDefault="006959F0">
      <w:pPr>
        <w:pStyle w:val="T1"/>
        <w:rPr>
          <w:rFonts w:asciiTheme="minorHAnsi" w:eastAsiaTheme="minorEastAsia" w:hAnsiTheme="minorHAnsi" w:cstheme="minorBidi"/>
          <w:caps w:val="0"/>
          <w:spacing w:val="0"/>
          <w:sz w:val="24"/>
          <w:lang w:val="tr-TR"/>
        </w:rPr>
      </w:pPr>
      <w:hyperlink w:anchor="_Toc212210638" w:history="1">
        <w:r w:rsidRPr="00451B09">
          <w:rPr>
            <w:rStyle w:val="Kpr"/>
            <w:lang w:val="tr-TR"/>
          </w:rPr>
          <w:t>7.</w:t>
        </w:r>
        <w:r w:rsidRPr="00451B09">
          <w:rPr>
            <w:rFonts w:asciiTheme="minorHAnsi" w:eastAsiaTheme="minorEastAsia" w:hAnsiTheme="minorHAnsi" w:cstheme="minorBidi"/>
            <w:caps w:val="0"/>
            <w:spacing w:val="0"/>
            <w:sz w:val="24"/>
            <w:lang w:val="tr-TR"/>
          </w:rPr>
          <w:tab/>
        </w:r>
        <w:r w:rsidRPr="00451B09">
          <w:rPr>
            <w:rStyle w:val="Kpr"/>
            <w:lang w:val="tr-TR"/>
          </w:rPr>
          <w:t>EKLER</w:t>
        </w:r>
        <w:r w:rsidRPr="00451B09">
          <w:rPr>
            <w:webHidden/>
            <w:lang w:val="tr-TR"/>
          </w:rPr>
          <w:tab/>
        </w:r>
      </w:hyperlink>
    </w:p>
    <w:p w14:paraId="2A2D3E05" w14:textId="2CCD5DF8" w:rsidR="006959F0" w:rsidRPr="00451B09" w:rsidRDefault="006959F0">
      <w:pPr>
        <w:pStyle w:val="T2"/>
        <w:rPr>
          <w:rFonts w:asciiTheme="minorHAnsi" w:eastAsiaTheme="minorEastAsia" w:hAnsiTheme="minorHAnsi" w:cstheme="minorBidi"/>
          <w:caps w:val="0"/>
          <w:spacing w:val="0"/>
          <w:sz w:val="24"/>
          <w:lang w:val="tr-TR"/>
        </w:rPr>
      </w:pPr>
      <w:hyperlink w:anchor="_Toc212210639" w:history="1">
        <w:r w:rsidRPr="00451B09">
          <w:rPr>
            <w:rStyle w:val="Kpr"/>
            <w:lang w:val="tr-TR"/>
          </w:rPr>
          <w:t>7.1</w:t>
        </w:r>
        <w:r w:rsidRPr="00451B09">
          <w:rPr>
            <w:rFonts w:asciiTheme="minorHAnsi" w:eastAsiaTheme="minorEastAsia" w:hAnsiTheme="minorHAnsi" w:cstheme="minorBidi"/>
            <w:caps w:val="0"/>
            <w:spacing w:val="0"/>
            <w:sz w:val="24"/>
            <w:lang w:val="tr-TR"/>
          </w:rPr>
          <w:tab/>
        </w:r>
        <w:r w:rsidRPr="00451B09">
          <w:rPr>
            <w:rStyle w:val="Kpr"/>
            <w:lang w:val="tr-TR"/>
          </w:rPr>
          <w:t>Ek A. Yaban Hayatı Koruma Protokolü</w:t>
        </w:r>
        <w:r w:rsidRPr="00451B09">
          <w:rPr>
            <w:webHidden/>
            <w:lang w:val="tr-TR"/>
          </w:rPr>
          <w:tab/>
        </w:r>
      </w:hyperlink>
    </w:p>
    <w:p w14:paraId="24B10189" w14:textId="178DE8CC" w:rsidR="006959F0" w:rsidRPr="00451B09" w:rsidRDefault="006959F0">
      <w:pPr>
        <w:pStyle w:val="T3"/>
        <w:rPr>
          <w:rFonts w:eastAsiaTheme="minorEastAsia" w:cstheme="minorBidi"/>
          <w:sz w:val="24"/>
          <w:szCs w:val="24"/>
          <w:lang w:val="tr-TR"/>
        </w:rPr>
      </w:pPr>
      <w:hyperlink w:anchor="_Toc212210640" w:history="1">
        <w:r w:rsidRPr="00451B09">
          <w:rPr>
            <w:rStyle w:val="Kpr"/>
            <w:bCs/>
            <w:lang w:val="tr-TR"/>
          </w:rPr>
          <w:t>7.1.1</w:t>
        </w:r>
        <w:r w:rsidRPr="00451B09">
          <w:rPr>
            <w:rFonts w:eastAsiaTheme="minorEastAsia" w:cstheme="minorBidi"/>
            <w:sz w:val="24"/>
            <w:szCs w:val="24"/>
            <w:lang w:val="tr-TR"/>
          </w:rPr>
          <w:tab/>
        </w:r>
        <w:r w:rsidRPr="00451B09">
          <w:rPr>
            <w:rStyle w:val="Kpr"/>
            <w:lang w:val="tr-TR"/>
          </w:rPr>
          <w:t>Amaç</w:t>
        </w:r>
        <w:r w:rsidRPr="00451B09">
          <w:rPr>
            <w:webHidden/>
            <w:lang w:val="tr-TR"/>
          </w:rPr>
          <w:tab/>
        </w:r>
      </w:hyperlink>
    </w:p>
    <w:p w14:paraId="3594B5B1" w14:textId="5315AAF8" w:rsidR="006959F0" w:rsidRPr="00451B09" w:rsidRDefault="006959F0">
      <w:pPr>
        <w:pStyle w:val="T3"/>
        <w:rPr>
          <w:rFonts w:eastAsiaTheme="minorEastAsia" w:cstheme="minorBidi"/>
          <w:sz w:val="24"/>
          <w:szCs w:val="24"/>
          <w:lang w:val="tr-TR"/>
        </w:rPr>
      </w:pPr>
      <w:hyperlink w:anchor="_Toc212210641" w:history="1">
        <w:r w:rsidRPr="00451B09">
          <w:rPr>
            <w:rStyle w:val="Kpr"/>
            <w:bCs/>
            <w:lang w:val="tr-TR"/>
          </w:rPr>
          <w:t>7.1.2</w:t>
        </w:r>
        <w:r w:rsidRPr="00451B09">
          <w:rPr>
            <w:rFonts w:eastAsiaTheme="minorEastAsia" w:cstheme="minorBidi"/>
            <w:sz w:val="24"/>
            <w:szCs w:val="24"/>
            <w:lang w:val="tr-TR"/>
          </w:rPr>
          <w:tab/>
        </w:r>
        <w:r w:rsidRPr="00451B09">
          <w:rPr>
            <w:rStyle w:val="Kpr"/>
            <w:lang w:val="tr-TR"/>
          </w:rPr>
          <w:t>Önemli Referanslar</w:t>
        </w:r>
        <w:r w:rsidRPr="00451B09">
          <w:rPr>
            <w:webHidden/>
            <w:lang w:val="tr-TR"/>
          </w:rPr>
          <w:tab/>
        </w:r>
      </w:hyperlink>
    </w:p>
    <w:p w14:paraId="250B27BC" w14:textId="17479D8D" w:rsidR="006959F0" w:rsidRPr="00451B09" w:rsidRDefault="006959F0">
      <w:pPr>
        <w:pStyle w:val="T3"/>
        <w:rPr>
          <w:rFonts w:eastAsiaTheme="minorEastAsia" w:cstheme="minorBidi"/>
          <w:sz w:val="24"/>
          <w:szCs w:val="24"/>
          <w:lang w:val="tr-TR"/>
        </w:rPr>
      </w:pPr>
      <w:hyperlink w:anchor="_Toc212210643" w:history="1">
        <w:r w:rsidRPr="00451B09">
          <w:rPr>
            <w:rStyle w:val="Kpr"/>
            <w:bCs/>
            <w:lang w:val="tr-TR"/>
          </w:rPr>
          <w:t>7.1.3</w:t>
        </w:r>
        <w:r w:rsidRPr="00451B09">
          <w:rPr>
            <w:rFonts w:eastAsiaTheme="minorEastAsia" w:cstheme="minorBidi"/>
            <w:sz w:val="24"/>
            <w:szCs w:val="24"/>
            <w:lang w:val="tr-TR"/>
          </w:rPr>
          <w:tab/>
        </w:r>
        <w:r w:rsidRPr="00451B09">
          <w:rPr>
            <w:rStyle w:val="Kpr"/>
            <w:lang w:val="tr-TR"/>
          </w:rPr>
          <w:t>Yaban hayatı yönetimi ve çobanlık protokolü</w:t>
        </w:r>
        <w:r w:rsidRPr="00451B09">
          <w:rPr>
            <w:webHidden/>
            <w:lang w:val="tr-TR"/>
          </w:rPr>
          <w:tab/>
        </w:r>
      </w:hyperlink>
    </w:p>
    <w:p w14:paraId="3800285F" w14:textId="4E3973A6" w:rsidR="006959F0" w:rsidRPr="00451B09" w:rsidRDefault="006959F0">
      <w:pPr>
        <w:pStyle w:val="T3"/>
        <w:rPr>
          <w:rFonts w:eastAsiaTheme="minorEastAsia" w:cstheme="minorBidi"/>
          <w:sz w:val="24"/>
          <w:szCs w:val="24"/>
          <w:lang w:val="tr-TR"/>
        </w:rPr>
      </w:pPr>
      <w:hyperlink w:anchor="_Toc212210644" w:history="1">
        <w:r w:rsidRPr="00451B09">
          <w:rPr>
            <w:rStyle w:val="Kpr"/>
            <w:bCs/>
            <w:lang w:val="tr-TR"/>
          </w:rPr>
          <w:t>7.1.4</w:t>
        </w:r>
        <w:r w:rsidRPr="00451B09">
          <w:rPr>
            <w:rFonts w:eastAsiaTheme="minorEastAsia" w:cstheme="minorBidi"/>
            <w:sz w:val="24"/>
            <w:szCs w:val="24"/>
            <w:lang w:val="tr-TR"/>
          </w:rPr>
          <w:tab/>
        </w:r>
        <w:r w:rsidRPr="00451B09">
          <w:rPr>
            <w:rStyle w:val="Kpr"/>
            <w:lang w:val="tr-TR"/>
          </w:rPr>
          <w:t>Yararlı Ekipmanlar</w:t>
        </w:r>
        <w:r w:rsidRPr="00451B09">
          <w:rPr>
            <w:webHidden/>
            <w:lang w:val="tr-TR"/>
          </w:rPr>
          <w:tab/>
        </w:r>
      </w:hyperlink>
    </w:p>
    <w:p w14:paraId="2D87DE75" w14:textId="60548BCC" w:rsidR="0075089E" w:rsidRPr="00451B09" w:rsidRDefault="0075089E" w:rsidP="0075089E">
      <w:pPr>
        <w:pStyle w:val="GvdeMetni"/>
        <w:rPr>
          <w:rFonts w:ascii="Verdana" w:hAnsi="Verdana" w:cs="Times New Roman (Body CS)"/>
          <w:noProof/>
          <w:spacing w:val="8"/>
          <w:lang w:val="tr-TR"/>
        </w:rPr>
      </w:pPr>
      <w:r w:rsidRPr="00451B09">
        <w:rPr>
          <w:rFonts w:ascii="Verdana" w:hAnsi="Verdana" w:cs="Times New Roman (Body CS)"/>
          <w:noProof/>
          <w:spacing w:val="8"/>
          <w:lang w:val="tr-TR"/>
        </w:rPr>
        <w:fldChar w:fldCharType="end"/>
      </w:r>
    </w:p>
    <w:p w14:paraId="506DFF6D" w14:textId="77777777" w:rsidR="0075089E" w:rsidRPr="00451B09" w:rsidRDefault="0075089E" w:rsidP="0075089E">
      <w:pPr>
        <w:pStyle w:val="T1"/>
        <w:rPr>
          <w:lang w:val="tr-TR"/>
        </w:rPr>
      </w:pPr>
      <w:r w:rsidRPr="00451B09">
        <w:rPr>
          <w:lang w:val="tr-TR"/>
        </w:rPr>
        <w:t>Tablo Listesi</w:t>
      </w:r>
    </w:p>
    <w:p w14:paraId="09CB1DEE" w14:textId="1CBB48EC" w:rsidR="00CE631D" w:rsidRDefault="0075089E">
      <w:pPr>
        <w:pStyle w:val="ekillerTablosu"/>
        <w:rPr>
          <w:rFonts w:asciiTheme="minorHAnsi" w:eastAsiaTheme="minorEastAsia" w:hAnsiTheme="minorHAnsi" w:cstheme="minorBidi"/>
          <w:caps w:val="0"/>
          <w:spacing w:val="0"/>
          <w:sz w:val="24"/>
        </w:rPr>
      </w:pPr>
      <w:r w:rsidRPr="00451B09">
        <w:rPr>
          <w:spacing w:val="8"/>
          <w:szCs w:val="16"/>
          <w:lang w:val="tr-TR"/>
        </w:rPr>
        <w:fldChar w:fldCharType="begin"/>
      </w:r>
      <w:r w:rsidRPr="00451B09">
        <w:rPr>
          <w:spacing w:val="8"/>
          <w:szCs w:val="16"/>
          <w:lang w:val="tr-TR"/>
        </w:rPr>
        <w:instrText>TOC \h \z \c "Table"</w:instrText>
      </w:r>
      <w:r w:rsidRPr="00451B09">
        <w:rPr>
          <w:spacing w:val="8"/>
          <w:szCs w:val="16"/>
          <w:lang w:val="tr-TR"/>
        </w:rPr>
        <w:fldChar w:fldCharType="separate"/>
      </w:r>
      <w:hyperlink w:anchor="_Toc212986012" w:history="1">
        <w:r w:rsidR="00CE631D" w:rsidRPr="00245FEE">
          <w:rPr>
            <w:rStyle w:val="Kpr"/>
            <w:lang w:val="tr-TR"/>
          </w:rPr>
          <w:t>Tablo -1-1 etki azaltma hiyerarşisi</w:t>
        </w:r>
        <w:r w:rsidR="00CE631D">
          <w:rPr>
            <w:webHidden/>
          </w:rPr>
          <w:tab/>
        </w:r>
        <w:r w:rsidR="00CE631D">
          <w:rPr>
            <w:webHidden/>
          </w:rPr>
          <w:fldChar w:fldCharType="begin"/>
        </w:r>
        <w:r w:rsidR="00CE631D">
          <w:rPr>
            <w:webHidden/>
          </w:rPr>
          <w:instrText xml:space="preserve"> PAGEREF _Toc212986012 \h </w:instrText>
        </w:r>
        <w:r w:rsidR="00CE631D">
          <w:rPr>
            <w:webHidden/>
          </w:rPr>
        </w:r>
        <w:r w:rsidR="00CE631D">
          <w:rPr>
            <w:webHidden/>
          </w:rPr>
          <w:fldChar w:fldCharType="separate"/>
        </w:r>
        <w:r w:rsidR="00D807D1">
          <w:rPr>
            <w:webHidden/>
          </w:rPr>
          <w:t>4</w:t>
        </w:r>
        <w:r w:rsidR="00CE631D">
          <w:rPr>
            <w:webHidden/>
          </w:rPr>
          <w:fldChar w:fldCharType="end"/>
        </w:r>
      </w:hyperlink>
    </w:p>
    <w:p w14:paraId="5047DD58" w14:textId="393D2E9D" w:rsidR="00CE631D" w:rsidRDefault="00CE631D">
      <w:pPr>
        <w:pStyle w:val="ekillerTablosu"/>
        <w:rPr>
          <w:rFonts w:asciiTheme="minorHAnsi" w:eastAsiaTheme="minorEastAsia" w:hAnsiTheme="minorHAnsi" w:cstheme="minorBidi"/>
          <w:caps w:val="0"/>
          <w:spacing w:val="0"/>
          <w:sz w:val="24"/>
        </w:rPr>
      </w:pPr>
      <w:hyperlink w:anchor="_Toc212986013" w:history="1">
        <w:r w:rsidRPr="00245FEE">
          <w:rPr>
            <w:rStyle w:val="Kpr"/>
            <w:lang w:val="tr-TR"/>
          </w:rPr>
          <w:t xml:space="preserve">Tablo -1-2 EBRD </w:t>
        </w:r>
        <w:r w:rsidR="00F70713">
          <w:rPr>
            <w:rStyle w:val="Kpr"/>
            <w:lang w:val="tr-TR"/>
          </w:rPr>
          <w:t>ÇSG</w:t>
        </w:r>
        <w:r w:rsidRPr="00245FEE">
          <w:rPr>
            <w:rStyle w:val="Kpr"/>
            <w:lang w:val="tr-TR"/>
          </w:rPr>
          <w:t>6 Gerekliliklerinin Özeti</w:t>
        </w:r>
        <w:r>
          <w:rPr>
            <w:webHidden/>
          </w:rPr>
          <w:tab/>
        </w:r>
        <w:r>
          <w:rPr>
            <w:webHidden/>
          </w:rPr>
          <w:fldChar w:fldCharType="begin"/>
        </w:r>
        <w:r>
          <w:rPr>
            <w:webHidden/>
          </w:rPr>
          <w:instrText xml:space="preserve"> PAGEREF _Toc212986013 \h </w:instrText>
        </w:r>
        <w:r>
          <w:rPr>
            <w:webHidden/>
          </w:rPr>
        </w:r>
        <w:r>
          <w:rPr>
            <w:webHidden/>
          </w:rPr>
          <w:fldChar w:fldCharType="separate"/>
        </w:r>
        <w:r w:rsidR="00D807D1">
          <w:rPr>
            <w:webHidden/>
          </w:rPr>
          <w:t>8</w:t>
        </w:r>
        <w:r>
          <w:rPr>
            <w:webHidden/>
          </w:rPr>
          <w:fldChar w:fldCharType="end"/>
        </w:r>
      </w:hyperlink>
    </w:p>
    <w:p w14:paraId="70036769" w14:textId="76F148EA" w:rsidR="00CE631D" w:rsidRDefault="00CE631D">
      <w:pPr>
        <w:pStyle w:val="ekillerTablosu"/>
        <w:rPr>
          <w:rFonts w:asciiTheme="minorHAnsi" w:eastAsiaTheme="minorEastAsia" w:hAnsiTheme="minorHAnsi" w:cstheme="minorBidi"/>
          <w:caps w:val="0"/>
          <w:spacing w:val="0"/>
          <w:sz w:val="24"/>
        </w:rPr>
      </w:pPr>
      <w:hyperlink w:anchor="_Toc212986014" w:history="1">
        <w:r w:rsidRPr="00245FEE">
          <w:rPr>
            <w:rStyle w:val="Kpr"/>
            <w:spacing w:val="4"/>
            <w:lang w:val="tr-TR"/>
          </w:rPr>
          <w:t>Tablo 2-1 ÇSED'YA DAYANAN Proje için Temel Ekolojik Alıcılar ve Biyoçeşitlilik Değerlerinin Özeti</w:t>
        </w:r>
        <w:r>
          <w:rPr>
            <w:webHidden/>
          </w:rPr>
          <w:tab/>
        </w:r>
        <w:r>
          <w:rPr>
            <w:webHidden/>
          </w:rPr>
          <w:fldChar w:fldCharType="begin"/>
        </w:r>
        <w:r>
          <w:rPr>
            <w:webHidden/>
          </w:rPr>
          <w:instrText xml:space="preserve"> PAGEREF _Toc212986014 \h </w:instrText>
        </w:r>
        <w:r>
          <w:rPr>
            <w:webHidden/>
          </w:rPr>
        </w:r>
        <w:r>
          <w:rPr>
            <w:webHidden/>
          </w:rPr>
          <w:fldChar w:fldCharType="separate"/>
        </w:r>
        <w:r w:rsidR="00D807D1">
          <w:rPr>
            <w:webHidden/>
          </w:rPr>
          <w:t>10</w:t>
        </w:r>
        <w:r>
          <w:rPr>
            <w:webHidden/>
          </w:rPr>
          <w:fldChar w:fldCharType="end"/>
        </w:r>
      </w:hyperlink>
    </w:p>
    <w:p w14:paraId="4DA31D4E" w14:textId="5B9F1EE1" w:rsidR="00CE631D" w:rsidRDefault="00CE631D">
      <w:pPr>
        <w:pStyle w:val="ekillerTablosu"/>
        <w:rPr>
          <w:rFonts w:asciiTheme="minorHAnsi" w:eastAsiaTheme="minorEastAsia" w:hAnsiTheme="minorHAnsi" w:cstheme="minorBidi"/>
          <w:caps w:val="0"/>
          <w:spacing w:val="0"/>
          <w:sz w:val="24"/>
        </w:rPr>
      </w:pPr>
      <w:hyperlink w:anchor="_Toc212986015" w:history="1">
        <w:r w:rsidRPr="00245FEE">
          <w:rPr>
            <w:rStyle w:val="Kpr"/>
            <w:lang w:val="tr-TR"/>
          </w:rPr>
          <w:t>Tablo -3-1 Proje bileşenlerinden kaynaklanan doğrudan habitat kayıpları</w:t>
        </w:r>
        <w:r>
          <w:rPr>
            <w:webHidden/>
          </w:rPr>
          <w:tab/>
        </w:r>
        <w:r>
          <w:rPr>
            <w:webHidden/>
          </w:rPr>
          <w:fldChar w:fldCharType="begin"/>
        </w:r>
        <w:r>
          <w:rPr>
            <w:webHidden/>
          </w:rPr>
          <w:instrText xml:space="preserve"> PAGEREF _Toc212986015 \h </w:instrText>
        </w:r>
        <w:r>
          <w:rPr>
            <w:webHidden/>
          </w:rPr>
        </w:r>
        <w:r>
          <w:rPr>
            <w:webHidden/>
          </w:rPr>
          <w:fldChar w:fldCharType="separate"/>
        </w:r>
        <w:r w:rsidR="00D807D1">
          <w:rPr>
            <w:webHidden/>
          </w:rPr>
          <w:t>15</w:t>
        </w:r>
        <w:r>
          <w:rPr>
            <w:webHidden/>
          </w:rPr>
          <w:fldChar w:fldCharType="end"/>
        </w:r>
      </w:hyperlink>
    </w:p>
    <w:p w14:paraId="05A8246A" w14:textId="331AB2BC" w:rsidR="00CE631D" w:rsidRDefault="00CE631D">
      <w:pPr>
        <w:pStyle w:val="ekillerTablosu"/>
        <w:rPr>
          <w:rFonts w:asciiTheme="minorHAnsi" w:eastAsiaTheme="minorEastAsia" w:hAnsiTheme="minorHAnsi" w:cstheme="minorBidi"/>
          <w:caps w:val="0"/>
          <w:spacing w:val="0"/>
          <w:sz w:val="24"/>
        </w:rPr>
      </w:pPr>
      <w:hyperlink w:anchor="_Toc212986016" w:history="1">
        <w:r w:rsidRPr="00245FEE">
          <w:rPr>
            <w:rStyle w:val="Kpr"/>
            <w:lang w:val="tr-TR"/>
          </w:rPr>
          <w:t>Tablo -3-2 Habitat Hektar Koşulları Puanları</w:t>
        </w:r>
        <w:r>
          <w:rPr>
            <w:webHidden/>
          </w:rPr>
          <w:tab/>
        </w:r>
        <w:r>
          <w:rPr>
            <w:webHidden/>
          </w:rPr>
          <w:fldChar w:fldCharType="begin"/>
        </w:r>
        <w:r>
          <w:rPr>
            <w:webHidden/>
          </w:rPr>
          <w:instrText xml:space="preserve"> PAGEREF _Toc212986016 \h </w:instrText>
        </w:r>
        <w:r>
          <w:rPr>
            <w:webHidden/>
          </w:rPr>
        </w:r>
        <w:r>
          <w:rPr>
            <w:webHidden/>
          </w:rPr>
          <w:fldChar w:fldCharType="separate"/>
        </w:r>
        <w:r w:rsidR="00D807D1">
          <w:rPr>
            <w:webHidden/>
          </w:rPr>
          <w:t>16</w:t>
        </w:r>
        <w:r>
          <w:rPr>
            <w:webHidden/>
          </w:rPr>
          <w:fldChar w:fldCharType="end"/>
        </w:r>
      </w:hyperlink>
    </w:p>
    <w:p w14:paraId="1E899947" w14:textId="334B76BE" w:rsidR="00CE631D" w:rsidRDefault="00CE631D">
      <w:pPr>
        <w:pStyle w:val="ekillerTablosu"/>
        <w:rPr>
          <w:rFonts w:asciiTheme="minorHAnsi" w:eastAsiaTheme="minorEastAsia" w:hAnsiTheme="minorHAnsi" w:cstheme="minorBidi"/>
          <w:caps w:val="0"/>
          <w:spacing w:val="0"/>
          <w:sz w:val="24"/>
        </w:rPr>
      </w:pPr>
      <w:hyperlink w:anchor="_Toc212986017" w:history="1">
        <w:r w:rsidRPr="00245FEE">
          <w:rPr>
            <w:rStyle w:val="Kpr"/>
            <w:lang w:val="tr-TR"/>
          </w:rPr>
          <w:t>Tablo -3-3</w:t>
        </w:r>
        <w:r w:rsidRPr="00245FEE">
          <w:rPr>
            <w:rStyle w:val="Kpr"/>
            <w:rFonts w:cs="Arial"/>
            <w:bCs/>
            <w:lang w:val="tr-TR"/>
          </w:rPr>
          <w:t xml:space="preserve"> Doğal ve PBF Habitatları için NNL Hedef Hesaplamaları</w:t>
        </w:r>
        <w:r>
          <w:rPr>
            <w:webHidden/>
          </w:rPr>
          <w:tab/>
        </w:r>
        <w:r>
          <w:rPr>
            <w:webHidden/>
          </w:rPr>
          <w:fldChar w:fldCharType="begin"/>
        </w:r>
        <w:r>
          <w:rPr>
            <w:webHidden/>
          </w:rPr>
          <w:instrText xml:space="preserve"> PAGEREF _Toc212986017 \h </w:instrText>
        </w:r>
        <w:r>
          <w:rPr>
            <w:webHidden/>
          </w:rPr>
        </w:r>
        <w:r>
          <w:rPr>
            <w:webHidden/>
          </w:rPr>
          <w:fldChar w:fldCharType="separate"/>
        </w:r>
        <w:r w:rsidR="00D807D1">
          <w:rPr>
            <w:webHidden/>
          </w:rPr>
          <w:t>19</w:t>
        </w:r>
        <w:r>
          <w:rPr>
            <w:webHidden/>
          </w:rPr>
          <w:fldChar w:fldCharType="end"/>
        </w:r>
      </w:hyperlink>
    </w:p>
    <w:p w14:paraId="1FC9F710" w14:textId="22F691BC" w:rsidR="00CE631D" w:rsidRDefault="00CE631D">
      <w:pPr>
        <w:pStyle w:val="ekillerTablosu"/>
        <w:rPr>
          <w:rFonts w:asciiTheme="minorHAnsi" w:eastAsiaTheme="minorEastAsia" w:hAnsiTheme="minorHAnsi" w:cstheme="minorBidi"/>
          <w:caps w:val="0"/>
          <w:spacing w:val="0"/>
          <w:sz w:val="24"/>
        </w:rPr>
      </w:pPr>
      <w:hyperlink w:anchor="_Toc212986018" w:history="1">
        <w:r w:rsidRPr="00245FEE">
          <w:rPr>
            <w:rStyle w:val="Kpr"/>
            <w:lang w:val="tr-TR"/>
          </w:rPr>
          <w:t>Tablo -3-4 Biyoçeşitlilik Telafileri için BBOP Kılavuz İlkeleri Özeti</w:t>
        </w:r>
        <w:r>
          <w:rPr>
            <w:webHidden/>
          </w:rPr>
          <w:tab/>
        </w:r>
        <w:r>
          <w:rPr>
            <w:webHidden/>
          </w:rPr>
          <w:fldChar w:fldCharType="begin"/>
        </w:r>
        <w:r>
          <w:rPr>
            <w:webHidden/>
          </w:rPr>
          <w:instrText xml:space="preserve"> PAGEREF _Toc212986018 \h </w:instrText>
        </w:r>
        <w:r>
          <w:rPr>
            <w:webHidden/>
          </w:rPr>
        </w:r>
        <w:r>
          <w:rPr>
            <w:webHidden/>
          </w:rPr>
          <w:fldChar w:fldCharType="separate"/>
        </w:r>
        <w:r w:rsidR="00D807D1">
          <w:rPr>
            <w:webHidden/>
          </w:rPr>
          <w:t>23</w:t>
        </w:r>
        <w:r>
          <w:rPr>
            <w:webHidden/>
          </w:rPr>
          <w:fldChar w:fldCharType="end"/>
        </w:r>
      </w:hyperlink>
    </w:p>
    <w:p w14:paraId="2217D21E" w14:textId="36BF4E39" w:rsidR="00CE631D" w:rsidRDefault="00CE631D">
      <w:pPr>
        <w:pStyle w:val="ekillerTablosu"/>
        <w:rPr>
          <w:rFonts w:asciiTheme="minorHAnsi" w:eastAsiaTheme="minorEastAsia" w:hAnsiTheme="minorHAnsi" w:cstheme="minorBidi"/>
          <w:caps w:val="0"/>
          <w:spacing w:val="0"/>
          <w:sz w:val="24"/>
        </w:rPr>
      </w:pPr>
      <w:hyperlink w:anchor="_Toc212986019" w:history="1">
        <w:r w:rsidRPr="00245FEE">
          <w:rPr>
            <w:rStyle w:val="Kpr"/>
            <w:lang w:val="tr-TR"/>
          </w:rPr>
          <w:t>Tablo -3-5 IUCN'YE DAYANAN Temel Tehditler ve Koruma Fırsatlarının Özeti</w:t>
        </w:r>
        <w:r>
          <w:rPr>
            <w:webHidden/>
          </w:rPr>
          <w:tab/>
        </w:r>
        <w:r>
          <w:rPr>
            <w:webHidden/>
          </w:rPr>
          <w:fldChar w:fldCharType="begin"/>
        </w:r>
        <w:r>
          <w:rPr>
            <w:webHidden/>
          </w:rPr>
          <w:instrText xml:space="preserve"> PAGEREF _Toc212986019 \h </w:instrText>
        </w:r>
        <w:r>
          <w:rPr>
            <w:webHidden/>
          </w:rPr>
        </w:r>
        <w:r>
          <w:rPr>
            <w:webHidden/>
          </w:rPr>
          <w:fldChar w:fldCharType="separate"/>
        </w:r>
        <w:r w:rsidR="00D807D1">
          <w:rPr>
            <w:webHidden/>
          </w:rPr>
          <w:t>27</w:t>
        </w:r>
        <w:r>
          <w:rPr>
            <w:webHidden/>
          </w:rPr>
          <w:fldChar w:fldCharType="end"/>
        </w:r>
      </w:hyperlink>
    </w:p>
    <w:p w14:paraId="06E4904F" w14:textId="06DD3D51" w:rsidR="00CE631D" w:rsidRDefault="00CE631D">
      <w:pPr>
        <w:pStyle w:val="ekillerTablosu"/>
        <w:rPr>
          <w:rFonts w:asciiTheme="minorHAnsi" w:eastAsiaTheme="minorEastAsia" w:hAnsiTheme="minorHAnsi" w:cstheme="minorBidi"/>
          <w:caps w:val="0"/>
          <w:spacing w:val="0"/>
          <w:sz w:val="24"/>
        </w:rPr>
      </w:pPr>
      <w:hyperlink w:anchor="_Toc212986020" w:history="1">
        <w:r w:rsidRPr="00245FEE">
          <w:rPr>
            <w:rStyle w:val="Kpr"/>
            <w:lang w:val="tr-TR"/>
          </w:rPr>
          <w:t>Tablo -3-6 Türlerin Korunması Fırsatları ve Bunların BYP'ye Nasıl Entegre Edildiği</w:t>
        </w:r>
        <w:r>
          <w:rPr>
            <w:webHidden/>
          </w:rPr>
          <w:tab/>
        </w:r>
        <w:r>
          <w:rPr>
            <w:webHidden/>
          </w:rPr>
          <w:fldChar w:fldCharType="begin"/>
        </w:r>
        <w:r>
          <w:rPr>
            <w:webHidden/>
          </w:rPr>
          <w:instrText xml:space="preserve"> PAGEREF _Toc212986020 \h </w:instrText>
        </w:r>
        <w:r>
          <w:rPr>
            <w:webHidden/>
          </w:rPr>
        </w:r>
        <w:r>
          <w:rPr>
            <w:webHidden/>
          </w:rPr>
          <w:fldChar w:fldCharType="separate"/>
        </w:r>
        <w:r w:rsidR="00D807D1">
          <w:rPr>
            <w:webHidden/>
          </w:rPr>
          <w:t>28</w:t>
        </w:r>
        <w:r>
          <w:rPr>
            <w:webHidden/>
          </w:rPr>
          <w:fldChar w:fldCharType="end"/>
        </w:r>
      </w:hyperlink>
    </w:p>
    <w:p w14:paraId="0980DE26" w14:textId="5D27B013" w:rsidR="00CE631D" w:rsidRDefault="00CE631D">
      <w:pPr>
        <w:pStyle w:val="ekillerTablosu"/>
        <w:rPr>
          <w:rFonts w:asciiTheme="minorHAnsi" w:eastAsiaTheme="minorEastAsia" w:hAnsiTheme="minorHAnsi" w:cstheme="minorBidi"/>
          <w:caps w:val="0"/>
          <w:spacing w:val="0"/>
          <w:sz w:val="24"/>
        </w:rPr>
      </w:pPr>
      <w:hyperlink w:anchor="_Toc212986021" w:history="1">
        <w:r w:rsidRPr="00245FEE">
          <w:rPr>
            <w:rStyle w:val="Kpr"/>
            <w:lang w:val="tr-TR"/>
          </w:rPr>
          <w:t>Tablo -4-1 İnşaat aşamasındaki biyolojik çeşitlilik etkilerinin özeti</w:t>
        </w:r>
        <w:r>
          <w:rPr>
            <w:webHidden/>
          </w:rPr>
          <w:tab/>
        </w:r>
        <w:r>
          <w:rPr>
            <w:webHidden/>
          </w:rPr>
          <w:fldChar w:fldCharType="begin"/>
        </w:r>
        <w:r>
          <w:rPr>
            <w:webHidden/>
          </w:rPr>
          <w:instrText xml:space="preserve"> PAGEREF _Toc212986021 \h </w:instrText>
        </w:r>
        <w:r>
          <w:rPr>
            <w:webHidden/>
          </w:rPr>
        </w:r>
        <w:r>
          <w:rPr>
            <w:webHidden/>
          </w:rPr>
          <w:fldChar w:fldCharType="separate"/>
        </w:r>
        <w:r w:rsidR="00D807D1">
          <w:rPr>
            <w:webHidden/>
          </w:rPr>
          <w:t>31</w:t>
        </w:r>
        <w:r>
          <w:rPr>
            <w:webHidden/>
          </w:rPr>
          <w:fldChar w:fldCharType="end"/>
        </w:r>
      </w:hyperlink>
    </w:p>
    <w:p w14:paraId="2FD71B2B" w14:textId="082B04A0" w:rsidR="00CE631D" w:rsidRDefault="00CE631D">
      <w:pPr>
        <w:pStyle w:val="ekillerTablosu"/>
        <w:rPr>
          <w:rFonts w:asciiTheme="minorHAnsi" w:eastAsiaTheme="minorEastAsia" w:hAnsiTheme="minorHAnsi" w:cstheme="minorBidi"/>
          <w:caps w:val="0"/>
          <w:spacing w:val="0"/>
          <w:sz w:val="24"/>
        </w:rPr>
      </w:pPr>
      <w:hyperlink w:anchor="_Toc212986022" w:history="1">
        <w:r w:rsidRPr="00245FEE">
          <w:rPr>
            <w:rStyle w:val="Kpr"/>
            <w:lang w:val="tr-TR"/>
          </w:rPr>
          <w:t>Tablo -4-2 İnşaat AŞAMASI BYP</w:t>
        </w:r>
        <w:r>
          <w:rPr>
            <w:webHidden/>
          </w:rPr>
          <w:tab/>
        </w:r>
        <w:r>
          <w:rPr>
            <w:webHidden/>
          </w:rPr>
          <w:fldChar w:fldCharType="begin"/>
        </w:r>
        <w:r>
          <w:rPr>
            <w:webHidden/>
          </w:rPr>
          <w:instrText xml:space="preserve"> PAGEREF _Toc212986022 \h </w:instrText>
        </w:r>
        <w:r>
          <w:rPr>
            <w:webHidden/>
          </w:rPr>
        </w:r>
        <w:r>
          <w:rPr>
            <w:webHidden/>
          </w:rPr>
          <w:fldChar w:fldCharType="separate"/>
        </w:r>
        <w:r w:rsidR="00D807D1">
          <w:rPr>
            <w:webHidden/>
          </w:rPr>
          <w:t>33</w:t>
        </w:r>
        <w:r>
          <w:rPr>
            <w:webHidden/>
          </w:rPr>
          <w:fldChar w:fldCharType="end"/>
        </w:r>
      </w:hyperlink>
    </w:p>
    <w:p w14:paraId="6A39FF69" w14:textId="12DE8B9A" w:rsidR="00CE631D" w:rsidRDefault="00CE631D">
      <w:pPr>
        <w:pStyle w:val="ekillerTablosu"/>
        <w:rPr>
          <w:rFonts w:asciiTheme="minorHAnsi" w:eastAsiaTheme="minorEastAsia" w:hAnsiTheme="minorHAnsi" w:cstheme="minorBidi"/>
          <w:caps w:val="0"/>
          <w:spacing w:val="0"/>
          <w:sz w:val="24"/>
        </w:rPr>
      </w:pPr>
      <w:hyperlink w:anchor="_Toc212986023" w:history="1">
        <w:r w:rsidRPr="00245FEE">
          <w:rPr>
            <w:rStyle w:val="Kpr"/>
            <w:lang w:val="tr-TR"/>
          </w:rPr>
          <w:t>Tablo -4-3 İnşaat öncesi ve sonrası dahil olmak üzere inşaat aşaması için izleme eylemleri</w:t>
        </w:r>
        <w:r>
          <w:rPr>
            <w:webHidden/>
          </w:rPr>
          <w:tab/>
        </w:r>
        <w:r>
          <w:rPr>
            <w:webHidden/>
          </w:rPr>
          <w:fldChar w:fldCharType="begin"/>
        </w:r>
        <w:r>
          <w:rPr>
            <w:webHidden/>
          </w:rPr>
          <w:instrText xml:space="preserve"> PAGEREF _Toc212986023 \h </w:instrText>
        </w:r>
        <w:r>
          <w:rPr>
            <w:webHidden/>
          </w:rPr>
        </w:r>
        <w:r>
          <w:rPr>
            <w:webHidden/>
          </w:rPr>
          <w:fldChar w:fldCharType="separate"/>
        </w:r>
        <w:r w:rsidR="00D807D1">
          <w:rPr>
            <w:webHidden/>
          </w:rPr>
          <w:t>51</w:t>
        </w:r>
        <w:r>
          <w:rPr>
            <w:webHidden/>
          </w:rPr>
          <w:fldChar w:fldCharType="end"/>
        </w:r>
      </w:hyperlink>
    </w:p>
    <w:p w14:paraId="4E08413A" w14:textId="183CF7B4" w:rsidR="00CE631D" w:rsidRDefault="00CE631D">
      <w:pPr>
        <w:pStyle w:val="ekillerTablosu"/>
        <w:rPr>
          <w:rFonts w:asciiTheme="minorHAnsi" w:eastAsiaTheme="minorEastAsia" w:hAnsiTheme="minorHAnsi" w:cstheme="minorBidi"/>
          <w:caps w:val="0"/>
          <w:spacing w:val="0"/>
          <w:sz w:val="24"/>
        </w:rPr>
      </w:pPr>
      <w:hyperlink w:anchor="_Toc212986024" w:history="1">
        <w:r w:rsidRPr="00245FEE">
          <w:rPr>
            <w:rStyle w:val="Kpr"/>
            <w:lang w:val="tr-TR"/>
          </w:rPr>
          <w:t>Tablo -4-4 GÖREV ve Sorumluluklar</w:t>
        </w:r>
        <w:r>
          <w:rPr>
            <w:webHidden/>
          </w:rPr>
          <w:tab/>
        </w:r>
        <w:r>
          <w:rPr>
            <w:webHidden/>
          </w:rPr>
          <w:fldChar w:fldCharType="begin"/>
        </w:r>
        <w:r>
          <w:rPr>
            <w:webHidden/>
          </w:rPr>
          <w:instrText xml:space="preserve"> PAGEREF _Toc212986024 \h </w:instrText>
        </w:r>
        <w:r>
          <w:rPr>
            <w:webHidden/>
          </w:rPr>
        </w:r>
        <w:r>
          <w:rPr>
            <w:webHidden/>
          </w:rPr>
          <w:fldChar w:fldCharType="separate"/>
        </w:r>
        <w:r w:rsidR="00D807D1">
          <w:rPr>
            <w:webHidden/>
          </w:rPr>
          <w:t>54</w:t>
        </w:r>
        <w:r>
          <w:rPr>
            <w:webHidden/>
          </w:rPr>
          <w:fldChar w:fldCharType="end"/>
        </w:r>
      </w:hyperlink>
    </w:p>
    <w:p w14:paraId="2DBB1EFF" w14:textId="310D6DAA" w:rsidR="00CE631D" w:rsidRDefault="00CE631D">
      <w:pPr>
        <w:pStyle w:val="ekillerTablosu"/>
        <w:rPr>
          <w:rFonts w:asciiTheme="minorHAnsi" w:eastAsiaTheme="minorEastAsia" w:hAnsiTheme="minorHAnsi" w:cstheme="minorBidi"/>
          <w:caps w:val="0"/>
          <w:spacing w:val="0"/>
          <w:sz w:val="24"/>
        </w:rPr>
      </w:pPr>
      <w:hyperlink w:anchor="_Toc212986025" w:history="1">
        <w:r w:rsidRPr="00245FEE">
          <w:rPr>
            <w:rStyle w:val="Kpr"/>
            <w:lang w:val="tr-TR"/>
          </w:rPr>
          <w:t>Tablo -5-1 İşletme aşamasının biyolojik çeşitlilik üzerindeki etkilerinin özeti</w:t>
        </w:r>
        <w:r>
          <w:rPr>
            <w:webHidden/>
          </w:rPr>
          <w:tab/>
        </w:r>
        <w:r>
          <w:rPr>
            <w:webHidden/>
          </w:rPr>
          <w:fldChar w:fldCharType="begin"/>
        </w:r>
        <w:r>
          <w:rPr>
            <w:webHidden/>
          </w:rPr>
          <w:instrText xml:space="preserve"> PAGEREF _Toc212986025 \h </w:instrText>
        </w:r>
        <w:r>
          <w:rPr>
            <w:webHidden/>
          </w:rPr>
        </w:r>
        <w:r>
          <w:rPr>
            <w:webHidden/>
          </w:rPr>
          <w:fldChar w:fldCharType="separate"/>
        </w:r>
        <w:r w:rsidR="00D807D1">
          <w:rPr>
            <w:webHidden/>
          </w:rPr>
          <w:t>58</w:t>
        </w:r>
        <w:r>
          <w:rPr>
            <w:webHidden/>
          </w:rPr>
          <w:fldChar w:fldCharType="end"/>
        </w:r>
      </w:hyperlink>
    </w:p>
    <w:p w14:paraId="7EA0D6B4" w14:textId="6677117F" w:rsidR="00CE631D" w:rsidRDefault="00CE631D">
      <w:pPr>
        <w:pStyle w:val="ekillerTablosu"/>
        <w:rPr>
          <w:rFonts w:asciiTheme="minorHAnsi" w:eastAsiaTheme="minorEastAsia" w:hAnsiTheme="minorHAnsi" w:cstheme="minorBidi"/>
          <w:caps w:val="0"/>
          <w:spacing w:val="0"/>
          <w:sz w:val="24"/>
        </w:rPr>
      </w:pPr>
      <w:hyperlink w:anchor="_Toc212986026" w:history="1">
        <w:r w:rsidRPr="00245FEE">
          <w:rPr>
            <w:rStyle w:val="Kpr"/>
            <w:lang w:val="tr-TR"/>
          </w:rPr>
          <w:t>Tablo -5-2 İşletme AŞAMAsı BYP</w:t>
        </w:r>
        <w:r>
          <w:rPr>
            <w:webHidden/>
          </w:rPr>
          <w:tab/>
        </w:r>
        <w:r>
          <w:rPr>
            <w:webHidden/>
          </w:rPr>
          <w:fldChar w:fldCharType="begin"/>
        </w:r>
        <w:r>
          <w:rPr>
            <w:webHidden/>
          </w:rPr>
          <w:instrText xml:space="preserve"> PAGEREF _Toc212986026 \h </w:instrText>
        </w:r>
        <w:r>
          <w:rPr>
            <w:webHidden/>
          </w:rPr>
        </w:r>
        <w:r>
          <w:rPr>
            <w:webHidden/>
          </w:rPr>
          <w:fldChar w:fldCharType="separate"/>
        </w:r>
        <w:r w:rsidR="00D807D1">
          <w:rPr>
            <w:webHidden/>
          </w:rPr>
          <w:t>61</w:t>
        </w:r>
        <w:r>
          <w:rPr>
            <w:webHidden/>
          </w:rPr>
          <w:fldChar w:fldCharType="end"/>
        </w:r>
      </w:hyperlink>
    </w:p>
    <w:p w14:paraId="7B59AED3" w14:textId="3DE83F74" w:rsidR="00CE631D" w:rsidRDefault="00CE631D">
      <w:pPr>
        <w:pStyle w:val="ekillerTablosu"/>
        <w:rPr>
          <w:rFonts w:asciiTheme="minorHAnsi" w:eastAsiaTheme="minorEastAsia" w:hAnsiTheme="minorHAnsi" w:cstheme="minorBidi"/>
          <w:caps w:val="0"/>
          <w:spacing w:val="0"/>
          <w:sz w:val="24"/>
        </w:rPr>
      </w:pPr>
      <w:hyperlink w:anchor="_Toc212986027" w:history="1">
        <w:r w:rsidRPr="00245FEE">
          <w:rPr>
            <w:rStyle w:val="Kpr"/>
            <w:lang w:val="tr-TR"/>
          </w:rPr>
          <w:t>Tablo -5-3 İşletme aşaması için izleme eylemleri</w:t>
        </w:r>
        <w:r>
          <w:rPr>
            <w:webHidden/>
          </w:rPr>
          <w:tab/>
        </w:r>
        <w:r>
          <w:rPr>
            <w:webHidden/>
          </w:rPr>
          <w:fldChar w:fldCharType="begin"/>
        </w:r>
        <w:r>
          <w:rPr>
            <w:webHidden/>
          </w:rPr>
          <w:instrText xml:space="preserve"> PAGEREF _Toc212986027 \h </w:instrText>
        </w:r>
        <w:r>
          <w:rPr>
            <w:webHidden/>
          </w:rPr>
        </w:r>
        <w:r>
          <w:rPr>
            <w:webHidden/>
          </w:rPr>
          <w:fldChar w:fldCharType="separate"/>
        </w:r>
        <w:r w:rsidR="00D807D1">
          <w:rPr>
            <w:webHidden/>
          </w:rPr>
          <w:t>69</w:t>
        </w:r>
        <w:r>
          <w:rPr>
            <w:webHidden/>
          </w:rPr>
          <w:fldChar w:fldCharType="end"/>
        </w:r>
      </w:hyperlink>
    </w:p>
    <w:p w14:paraId="3A94C32C" w14:textId="05FD129D" w:rsidR="00CE631D" w:rsidRDefault="00CE631D">
      <w:pPr>
        <w:pStyle w:val="ekillerTablosu"/>
        <w:rPr>
          <w:rFonts w:asciiTheme="minorHAnsi" w:eastAsiaTheme="minorEastAsia" w:hAnsiTheme="minorHAnsi" w:cstheme="minorBidi"/>
          <w:caps w:val="0"/>
          <w:spacing w:val="0"/>
          <w:sz w:val="24"/>
        </w:rPr>
      </w:pPr>
      <w:hyperlink w:anchor="_Toc212986028" w:history="1">
        <w:r w:rsidRPr="00245FEE">
          <w:rPr>
            <w:rStyle w:val="Kpr"/>
            <w:lang w:val="tr-TR"/>
          </w:rPr>
          <w:t>Tablo -5-4 Görev ve Sorumluluklar</w:t>
        </w:r>
        <w:r>
          <w:rPr>
            <w:webHidden/>
          </w:rPr>
          <w:tab/>
        </w:r>
        <w:r>
          <w:rPr>
            <w:webHidden/>
          </w:rPr>
          <w:fldChar w:fldCharType="begin"/>
        </w:r>
        <w:r>
          <w:rPr>
            <w:webHidden/>
          </w:rPr>
          <w:instrText xml:space="preserve"> PAGEREF _Toc212986028 \h </w:instrText>
        </w:r>
        <w:r>
          <w:rPr>
            <w:webHidden/>
          </w:rPr>
        </w:r>
        <w:r>
          <w:rPr>
            <w:webHidden/>
          </w:rPr>
          <w:fldChar w:fldCharType="separate"/>
        </w:r>
        <w:r w:rsidR="00D807D1">
          <w:rPr>
            <w:webHidden/>
          </w:rPr>
          <w:t>70</w:t>
        </w:r>
        <w:r>
          <w:rPr>
            <w:webHidden/>
          </w:rPr>
          <w:fldChar w:fldCharType="end"/>
        </w:r>
      </w:hyperlink>
    </w:p>
    <w:p w14:paraId="781045D3" w14:textId="52246D44" w:rsidR="00CE631D" w:rsidRDefault="00CE631D">
      <w:pPr>
        <w:pStyle w:val="ekillerTablosu"/>
        <w:rPr>
          <w:rFonts w:asciiTheme="minorHAnsi" w:eastAsiaTheme="minorEastAsia" w:hAnsiTheme="minorHAnsi" w:cstheme="minorBidi"/>
          <w:caps w:val="0"/>
          <w:spacing w:val="0"/>
          <w:sz w:val="24"/>
        </w:rPr>
      </w:pPr>
      <w:hyperlink w:anchor="_Toc212986029" w:history="1">
        <w:r w:rsidRPr="00245FEE">
          <w:rPr>
            <w:rStyle w:val="Kpr"/>
            <w:lang w:val="tr-TR"/>
          </w:rPr>
          <w:t>Tablo -6-1 Gerekli Ek ve Tamamlayıcı Planlar</w:t>
        </w:r>
        <w:r>
          <w:rPr>
            <w:webHidden/>
          </w:rPr>
          <w:tab/>
        </w:r>
        <w:r>
          <w:rPr>
            <w:webHidden/>
          </w:rPr>
          <w:fldChar w:fldCharType="begin"/>
        </w:r>
        <w:r>
          <w:rPr>
            <w:webHidden/>
          </w:rPr>
          <w:instrText xml:space="preserve"> PAGEREF _Toc212986029 \h </w:instrText>
        </w:r>
        <w:r>
          <w:rPr>
            <w:webHidden/>
          </w:rPr>
        </w:r>
        <w:r>
          <w:rPr>
            <w:webHidden/>
          </w:rPr>
          <w:fldChar w:fldCharType="separate"/>
        </w:r>
        <w:r w:rsidR="00D807D1">
          <w:rPr>
            <w:webHidden/>
          </w:rPr>
          <w:t>73</w:t>
        </w:r>
        <w:r>
          <w:rPr>
            <w:webHidden/>
          </w:rPr>
          <w:fldChar w:fldCharType="end"/>
        </w:r>
      </w:hyperlink>
    </w:p>
    <w:p w14:paraId="23539D80" w14:textId="165662EB" w:rsidR="00CE631D" w:rsidRDefault="00CE631D">
      <w:pPr>
        <w:pStyle w:val="ekillerTablosu"/>
        <w:rPr>
          <w:rFonts w:asciiTheme="minorHAnsi" w:eastAsiaTheme="minorEastAsia" w:hAnsiTheme="minorHAnsi" w:cstheme="minorBidi"/>
          <w:caps w:val="0"/>
          <w:spacing w:val="0"/>
          <w:sz w:val="24"/>
        </w:rPr>
      </w:pPr>
      <w:hyperlink w:anchor="_Toc212986030" w:history="1">
        <w:r w:rsidRPr="00245FEE">
          <w:rPr>
            <w:rStyle w:val="Kpr"/>
            <w:lang w:val="tr-TR"/>
          </w:rPr>
          <w:t>Tablo 7-1</w:t>
        </w:r>
        <w:r>
          <w:rPr>
            <w:rFonts w:asciiTheme="minorHAnsi" w:eastAsiaTheme="minorEastAsia" w:hAnsiTheme="minorHAnsi" w:cstheme="minorBidi"/>
            <w:caps w:val="0"/>
            <w:spacing w:val="0"/>
            <w:sz w:val="24"/>
          </w:rPr>
          <w:tab/>
        </w:r>
        <w:r w:rsidRPr="00245FEE">
          <w:rPr>
            <w:rStyle w:val="Kpr"/>
            <w:lang w:val="tr-TR"/>
          </w:rPr>
          <w:t xml:space="preserve"> Fauna gruplarına göre hayvanların tipik stres belirtileri</w:t>
        </w:r>
        <w:r>
          <w:rPr>
            <w:webHidden/>
          </w:rPr>
          <w:tab/>
        </w:r>
        <w:r>
          <w:rPr>
            <w:webHidden/>
          </w:rPr>
          <w:fldChar w:fldCharType="begin"/>
        </w:r>
        <w:r>
          <w:rPr>
            <w:webHidden/>
          </w:rPr>
          <w:instrText xml:space="preserve"> PAGEREF _Toc212986030 \h </w:instrText>
        </w:r>
        <w:r>
          <w:rPr>
            <w:webHidden/>
          </w:rPr>
        </w:r>
        <w:r>
          <w:rPr>
            <w:webHidden/>
          </w:rPr>
          <w:fldChar w:fldCharType="separate"/>
        </w:r>
        <w:r w:rsidR="00D807D1">
          <w:rPr>
            <w:webHidden/>
          </w:rPr>
          <w:t>77</w:t>
        </w:r>
        <w:r>
          <w:rPr>
            <w:webHidden/>
          </w:rPr>
          <w:fldChar w:fldCharType="end"/>
        </w:r>
      </w:hyperlink>
    </w:p>
    <w:p w14:paraId="59CDF610" w14:textId="07899E7B" w:rsidR="00CE631D" w:rsidRDefault="00CE631D">
      <w:pPr>
        <w:pStyle w:val="ekillerTablosu"/>
        <w:rPr>
          <w:rFonts w:asciiTheme="minorHAnsi" w:eastAsiaTheme="minorEastAsia" w:hAnsiTheme="minorHAnsi" w:cstheme="minorBidi"/>
          <w:caps w:val="0"/>
          <w:spacing w:val="0"/>
          <w:sz w:val="24"/>
        </w:rPr>
      </w:pPr>
      <w:hyperlink w:anchor="_Toc212986031" w:history="1">
        <w:r w:rsidRPr="00245FEE">
          <w:rPr>
            <w:rStyle w:val="Kpr"/>
            <w:lang w:val="tr-TR"/>
          </w:rPr>
          <w:t>Tablo 7-2</w:t>
        </w:r>
        <w:r>
          <w:rPr>
            <w:rFonts w:asciiTheme="minorHAnsi" w:eastAsiaTheme="minorEastAsia" w:hAnsiTheme="minorHAnsi" w:cstheme="minorBidi"/>
            <w:caps w:val="0"/>
            <w:spacing w:val="0"/>
            <w:sz w:val="24"/>
          </w:rPr>
          <w:tab/>
        </w:r>
        <w:r w:rsidRPr="00245FEE">
          <w:rPr>
            <w:rStyle w:val="Kpr"/>
            <w:lang w:val="tr-TR"/>
          </w:rPr>
          <w:t xml:space="preserve"> Uygun tutma yöntemleri fauna grubu</w:t>
        </w:r>
        <w:r>
          <w:rPr>
            <w:webHidden/>
          </w:rPr>
          <w:tab/>
        </w:r>
        <w:r>
          <w:rPr>
            <w:webHidden/>
          </w:rPr>
          <w:fldChar w:fldCharType="begin"/>
        </w:r>
        <w:r>
          <w:rPr>
            <w:webHidden/>
          </w:rPr>
          <w:instrText xml:space="preserve"> PAGEREF _Toc212986031 \h </w:instrText>
        </w:r>
        <w:r>
          <w:rPr>
            <w:webHidden/>
          </w:rPr>
        </w:r>
        <w:r>
          <w:rPr>
            <w:webHidden/>
          </w:rPr>
          <w:fldChar w:fldCharType="separate"/>
        </w:r>
        <w:r w:rsidR="00D807D1">
          <w:rPr>
            <w:webHidden/>
          </w:rPr>
          <w:t>78</w:t>
        </w:r>
        <w:r>
          <w:rPr>
            <w:webHidden/>
          </w:rPr>
          <w:fldChar w:fldCharType="end"/>
        </w:r>
      </w:hyperlink>
    </w:p>
    <w:p w14:paraId="674ED8FA" w14:textId="4D65B75A" w:rsidR="0075089E" w:rsidRPr="00451B09" w:rsidRDefault="0075089E" w:rsidP="0075089E">
      <w:pPr>
        <w:rPr>
          <w:lang w:val="tr-TR"/>
        </w:rPr>
      </w:pPr>
      <w:r w:rsidRPr="00451B09">
        <w:rPr>
          <w:rFonts w:ascii="Verdana" w:hAnsi="Verdana" w:cs="Times New Roman (Body CS)"/>
          <w:spacing w:val="8"/>
          <w:sz w:val="16"/>
          <w:szCs w:val="16"/>
          <w:lang w:val="tr-TR"/>
        </w:rPr>
        <w:fldChar w:fldCharType="end"/>
      </w:r>
    </w:p>
    <w:p w14:paraId="56E6DD30" w14:textId="77777777" w:rsidR="0075089E" w:rsidRPr="00451B09" w:rsidRDefault="0075089E" w:rsidP="0075089E">
      <w:pPr>
        <w:pStyle w:val="T1"/>
        <w:rPr>
          <w:lang w:val="tr-TR"/>
        </w:rPr>
      </w:pPr>
      <w:r w:rsidRPr="00451B09">
        <w:rPr>
          <w:lang w:val="tr-TR"/>
        </w:rPr>
        <w:t>Şekil Listesi</w:t>
      </w:r>
    </w:p>
    <w:p w14:paraId="4FD19CCB" w14:textId="7B1E7EB1" w:rsidR="00CE631D" w:rsidRDefault="0075089E">
      <w:pPr>
        <w:pStyle w:val="ekillerTablosu"/>
        <w:rPr>
          <w:rFonts w:asciiTheme="minorHAnsi" w:eastAsiaTheme="minorEastAsia" w:hAnsiTheme="minorHAnsi" w:cstheme="minorBidi"/>
          <w:caps w:val="0"/>
          <w:spacing w:val="0"/>
          <w:sz w:val="24"/>
        </w:rPr>
      </w:pPr>
      <w:r w:rsidRPr="00451B09">
        <w:rPr>
          <w:rFonts w:asciiTheme="minorHAnsi" w:hAnsiTheme="minorHAnsi" w:cstheme="minorBidi"/>
          <w:spacing w:val="0"/>
          <w:sz w:val="16"/>
          <w:lang w:val="tr-TR"/>
        </w:rPr>
        <w:fldChar w:fldCharType="begin"/>
      </w:r>
      <w:r w:rsidRPr="00451B09">
        <w:rPr>
          <w:sz w:val="16"/>
          <w:lang w:val="tr-TR"/>
        </w:rPr>
        <w:instrText xml:space="preserve"> TOC \h \z \c "Figure" </w:instrText>
      </w:r>
      <w:r w:rsidRPr="00451B09">
        <w:rPr>
          <w:rFonts w:asciiTheme="minorHAnsi" w:hAnsiTheme="minorHAnsi" w:cstheme="minorBidi"/>
          <w:spacing w:val="0"/>
          <w:sz w:val="16"/>
          <w:lang w:val="tr-TR"/>
        </w:rPr>
        <w:fldChar w:fldCharType="separate"/>
      </w:r>
      <w:hyperlink w:anchor="_Toc212986039" w:history="1">
        <w:r w:rsidR="00CE631D" w:rsidRPr="00A170F2">
          <w:rPr>
            <w:rStyle w:val="Kpr"/>
            <w:lang w:val="tr-TR"/>
          </w:rPr>
          <w:t>Şekil 1-</w:t>
        </w:r>
        <w:r w:rsidR="00CE631D" w:rsidRPr="00A170F2">
          <w:rPr>
            <w:rStyle w:val="Kpr"/>
            <w:rFonts w:hint="eastAsia"/>
            <w:cs/>
            <w:lang w:val="tr-TR"/>
          </w:rPr>
          <w:t>‎</w:t>
        </w:r>
        <w:r w:rsidR="00CE631D" w:rsidRPr="00A170F2">
          <w:rPr>
            <w:rStyle w:val="Kpr"/>
            <w:lang w:val="tr-TR"/>
          </w:rPr>
          <w:t>1 Proje Planı</w:t>
        </w:r>
        <w:r w:rsidR="00CE631D">
          <w:rPr>
            <w:webHidden/>
          </w:rPr>
          <w:tab/>
        </w:r>
        <w:r w:rsidR="00CE631D">
          <w:rPr>
            <w:webHidden/>
          </w:rPr>
          <w:fldChar w:fldCharType="begin"/>
        </w:r>
        <w:r w:rsidR="00CE631D">
          <w:rPr>
            <w:webHidden/>
          </w:rPr>
          <w:instrText xml:space="preserve"> PAGEREF _Toc212986039 \h </w:instrText>
        </w:r>
        <w:r w:rsidR="00CE631D">
          <w:rPr>
            <w:webHidden/>
          </w:rPr>
        </w:r>
        <w:r w:rsidR="00CE631D">
          <w:rPr>
            <w:webHidden/>
          </w:rPr>
          <w:fldChar w:fldCharType="separate"/>
        </w:r>
        <w:r w:rsidR="00D807D1">
          <w:rPr>
            <w:webHidden/>
          </w:rPr>
          <w:t>2</w:t>
        </w:r>
        <w:r w:rsidR="00CE631D">
          <w:rPr>
            <w:webHidden/>
          </w:rPr>
          <w:fldChar w:fldCharType="end"/>
        </w:r>
      </w:hyperlink>
    </w:p>
    <w:p w14:paraId="3778F9FA" w14:textId="06E39C34" w:rsidR="00CE631D" w:rsidRDefault="00CE631D">
      <w:pPr>
        <w:pStyle w:val="ekillerTablosu"/>
        <w:rPr>
          <w:rFonts w:asciiTheme="minorHAnsi" w:eastAsiaTheme="minorEastAsia" w:hAnsiTheme="minorHAnsi" w:cstheme="minorBidi"/>
          <w:caps w:val="0"/>
          <w:spacing w:val="0"/>
          <w:sz w:val="24"/>
        </w:rPr>
      </w:pPr>
      <w:hyperlink w:anchor="_Toc212986040" w:history="1">
        <w:r w:rsidRPr="00A170F2">
          <w:rPr>
            <w:rStyle w:val="Kpr"/>
            <w:lang w:val="tr-TR"/>
          </w:rPr>
          <w:t>Şekil -1-2 etki azaltma hiyerarşisi</w:t>
        </w:r>
        <w:r>
          <w:rPr>
            <w:webHidden/>
          </w:rPr>
          <w:tab/>
        </w:r>
        <w:r>
          <w:rPr>
            <w:webHidden/>
          </w:rPr>
          <w:fldChar w:fldCharType="begin"/>
        </w:r>
        <w:r>
          <w:rPr>
            <w:webHidden/>
          </w:rPr>
          <w:instrText xml:space="preserve"> PAGEREF _Toc212986040 \h </w:instrText>
        </w:r>
        <w:r>
          <w:rPr>
            <w:webHidden/>
          </w:rPr>
        </w:r>
        <w:r>
          <w:rPr>
            <w:webHidden/>
          </w:rPr>
          <w:fldChar w:fldCharType="separate"/>
        </w:r>
        <w:r w:rsidR="00D807D1">
          <w:rPr>
            <w:webHidden/>
          </w:rPr>
          <w:t>5</w:t>
        </w:r>
        <w:r>
          <w:rPr>
            <w:webHidden/>
          </w:rPr>
          <w:fldChar w:fldCharType="end"/>
        </w:r>
      </w:hyperlink>
    </w:p>
    <w:p w14:paraId="371ACAAE" w14:textId="518CDC0E" w:rsidR="00CE631D" w:rsidRDefault="00CE631D">
      <w:pPr>
        <w:pStyle w:val="ekillerTablosu"/>
        <w:rPr>
          <w:rFonts w:asciiTheme="minorHAnsi" w:eastAsiaTheme="minorEastAsia" w:hAnsiTheme="minorHAnsi" w:cstheme="minorBidi"/>
          <w:caps w:val="0"/>
          <w:spacing w:val="0"/>
          <w:sz w:val="24"/>
        </w:rPr>
      </w:pPr>
      <w:hyperlink w:anchor="_Toc212986041" w:history="1">
        <w:r w:rsidRPr="00A170F2">
          <w:rPr>
            <w:rStyle w:val="Kpr"/>
            <w:lang w:val="tr-TR"/>
          </w:rPr>
          <w:t>Şekil -1-3 "Uyarlanabilir Yönetim Döngüsü"nü gösteren diyagram</w:t>
        </w:r>
        <w:r>
          <w:rPr>
            <w:webHidden/>
          </w:rPr>
          <w:tab/>
        </w:r>
        <w:r>
          <w:rPr>
            <w:webHidden/>
          </w:rPr>
          <w:fldChar w:fldCharType="begin"/>
        </w:r>
        <w:r>
          <w:rPr>
            <w:webHidden/>
          </w:rPr>
          <w:instrText xml:space="preserve"> PAGEREF _Toc212986041 \h </w:instrText>
        </w:r>
        <w:r>
          <w:rPr>
            <w:webHidden/>
          </w:rPr>
        </w:r>
        <w:r>
          <w:rPr>
            <w:webHidden/>
          </w:rPr>
          <w:fldChar w:fldCharType="separate"/>
        </w:r>
        <w:r w:rsidR="00D807D1">
          <w:rPr>
            <w:webHidden/>
          </w:rPr>
          <w:t>6</w:t>
        </w:r>
        <w:r>
          <w:rPr>
            <w:webHidden/>
          </w:rPr>
          <w:fldChar w:fldCharType="end"/>
        </w:r>
      </w:hyperlink>
    </w:p>
    <w:p w14:paraId="71C069A1" w14:textId="19DE4D67" w:rsidR="0075089E" w:rsidRPr="00451B09" w:rsidRDefault="0075089E" w:rsidP="0075089E">
      <w:pPr>
        <w:rPr>
          <w:rFonts w:ascii="Verdana" w:hAnsi="Verdana" w:cs="Times New Roman (Body CS)"/>
          <w:spacing w:val="6"/>
          <w:sz w:val="16"/>
          <w:lang w:val="tr-TR"/>
        </w:rPr>
      </w:pPr>
      <w:r w:rsidRPr="00451B09">
        <w:rPr>
          <w:rFonts w:ascii="Verdana" w:hAnsi="Verdana" w:cs="Times New Roman (Body CS)"/>
          <w:spacing w:val="6"/>
          <w:sz w:val="16"/>
          <w:lang w:val="tr-TR"/>
        </w:rPr>
        <w:fldChar w:fldCharType="end"/>
      </w:r>
    </w:p>
    <w:p w14:paraId="61867F1D" w14:textId="77777777" w:rsidR="00DF013F" w:rsidRPr="00451B09" w:rsidRDefault="00DF013F" w:rsidP="00DF013F">
      <w:pPr>
        <w:pStyle w:val="TableTitle"/>
        <w:rPr>
          <w:szCs w:val="24"/>
          <w:lang w:val="tr-TR"/>
        </w:rPr>
      </w:pPr>
      <w:r w:rsidRPr="00451B09">
        <w:rPr>
          <w:szCs w:val="24"/>
          <w:lang w:val="tr-TR"/>
        </w:rPr>
        <w:lastRenderedPageBreak/>
        <w:t xml:space="preserve">Kısaltmalar </w:t>
      </w:r>
    </w:p>
    <w:tbl>
      <w:tblPr>
        <w:tblStyle w:val="ERMTable1"/>
        <w:tblW w:w="5000" w:type="pct"/>
        <w:tblLook w:val="04A0" w:firstRow="1" w:lastRow="0" w:firstColumn="1" w:lastColumn="0" w:noHBand="0" w:noVBand="1"/>
      </w:tblPr>
      <w:tblGrid>
        <w:gridCol w:w="1812"/>
        <w:gridCol w:w="7826"/>
      </w:tblGrid>
      <w:tr w:rsidR="00DF013F" w:rsidRPr="00451B09" w14:paraId="3C5A2869" w14:textId="77777777" w:rsidTr="007B0E7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shd w:val="clear" w:color="auto" w:fill="auto"/>
          </w:tcPr>
          <w:p w14:paraId="7FC760E9" w14:textId="77777777" w:rsidR="00DF013F" w:rsidRPr="00451B09" w:rsidRDefault="00DF013F" w:rsidP="007B0E7F">
            <w:pPr>
              <w:pStyle w:val="Tabletextleft"/>
              <w:rPr>
                <w:color w:val="5C8267" w:themeColor="accent4" w:themeShade="BF"/>
                <w:lang w:val="tr-TR"/>
              </w:rPr>
            </w:pPr>
            <w:r w:rsidRPr="00451B09">
              <w:rPr>
                <w:color w:val="5C8267" w:themeColor="accent4" w:themeShade="BF"/>
                <w:lang w:val="tr-TR"/>
              </w:rPr>
              <w:t>Kısaltma</w:t>
            </w:r>
          </w:p>
        </w:tc>
        <w:tc>
          <w:tcPr>
            <w:tcW w:w="4060" w:type="pct"/>
            <w:shd w:val="clear" w:color="auto" w:fill="auto"/>
          </w:tcPr>
          <w:p w14:paraId="1EDDC1A2" w14:textId="77777777" w:rsidR="00DF013F" w:rsidRPr="00451B09" w:rsidRDefault="00DF013F" w:rsidP="007B0E7F">
            <w:pPr>
              <w:pStyle w:val="Tabletextleft"/>
              <w:cnfStyle w:val="100000000000" w:firstRow="1" w:lastRow="0" w:firstColumn="0" w:lastColumn="0" w:oddVBand="0" w:evenVBand="0" w:oddHBand="0" w:evenHBand="0" w:firstRowFirstColumn="0" w:firstRowLastColumn="0" w:lastRowFirstColumn="0" w:lastRowLastColumn="0"/>
              <w:rPr>
                <w:color w:val="5C8267" w:themeColor="accent4" w:themeShade="BF"/>
                <w:lang w:val="tr-TR"/>
              </w:rPr>
            </w:pPr>
            <w:r w:rsidRPr="00451B09">
              <w:rPr>
                <w:color w:val="5C8267" w:themeColor="accent4" w:themeShade="BF"/>
                <w:lang w:val="tr-TR"/>
              </w:rPr>
              <w:t>Açıklama</w:t>
            </w:r>
          </w:p>
        </w:tc>
      </w:tr>
      <w:tr w:rsidR="00DF013F" w:rsidRPr="00451B09" w14:paraId="005CBE7A"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69CD25B3" w14:textId="77777777" w:rsidR="00DF013F" w:rsidRPr="00451B09" w:rsidRDefault="00DF013F" w:rsidP="007B0E7F">
            <w:pPr>
              <w:pStyle w:val="Tabletextleft"/>
              <w:rPr>
                <w:lang w:val="tr-TR"/>
              </w:rPr>
            </w:pPr>
            <w:r w:rsidRPr="00451B09">
              <w:rPr>
                <w:lang w:val="tr-TR"/>
              </w:rPr>
              <w:t>ABBYP</w:t>
            </w:r>
          </w:p>
        </w:tc>
        <w:tc>
          <w:tcPr>
            <w:tcW w:w="4060" w:type="pct"/>
          </w:tcPr>
          <w:p w14:paraId="7E2C30E5"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Uyarlanabilir Kuş ve Yarasa İzleme ve Yönetim Planı</w:t>
            </w:r>
          </w:p>
        </w:tc>
      </w:tr>
      <w:tr w:rsidR="00DF013F" w:rsidRPr="00451B09" w14:paraId="70B2C109"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0103F669" w14:textId="77777777" w:rsidR="00DF013F" w:rsidRPr="00451B09" w:rsidRDefault="00DF013F" w:rsidP="007B0E7F">
            <w:pPr>
              <w:pStyle w:val="Tabletextleft"/>
              <w:rPr>
                <w:lang w:val="tr-TR"/>
              </w:rPr>
            </w:pPr>
            <w:r w:rsidRPr="00451B09">
              <w:rPr>
                <w:lang w:val="tr-TR"/>
              </w:rPr>
              <w:t>BYP</w:t>
            </w:r>
          </w:p>
        </w:tc>
        <w:tc>
          <w:tcPr>
            <w:tcW w:w="4060" w:type="pct"/>
          </w:tcPr>
          <w:p w14:paraId="1010D472"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Biyoçeşitlilik Yönetim Planı</w:t>
            </w:r>
          </w:p>
        </w:tc>
      </w:tr>
      <w:tr w:rsidR="00DF013F" w:rsidRPr="00451B09" w14:paraId="2045A494"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4A46E75" w14:textId="77777777" w:rsidR="00DF013F" w:rsidRPr="00451B09" w:rsidRDefault="00DF013F" w:rsidP="007B0E7F">
            <w:pPr>
              <w:pStyle w:val="Tabletextleft"/>
              <w:rPr>
                <w:lang w:val="tr-TR"/>
              </w:rPr>
            </w:pPr>
            <w:r w:rsidRPr="00451B09">
              <w:rPr>
                <w:lang w:val="tr-TR"/>
              </w:rPr>
              <w:t>KHD</w:t>
            </w:r>
          </w:p>
        </w:tc>
        <w:tc>
          <w:tcPr>
            <w:tcW w:w="4060" w:type="pct"/>
          </w:tcPr>
          <w:p w14:paraId="032E3F79"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Kritik Habitat Değerlendirmesi</w:t>
            </w:r>
          </w:p>
        </w:tc>
      </w:tr>
      <w:tr w:rsidR="00DF013F" w:rsidRPr="00451B09" w14:paraId="40910055"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2AC78E45" w14:textId="77777777" w:rsidR="00DF013F" w:rsidRPr="00451B09" w:rsidRDefault="00DF013F" w:rsidP="007B0E7F">
            <w:pPr>
              <w:pStyle w:val="Tabletextleft"/>
              <w:rPr>
                <w:lang w:val="tr-TR"/>
              </w:rPr>
            </w:pPr>
            <w:r w:rsidRPr="00451B09">
              <w:rPr>
                <w:lang w:val="tr-TR"/>
              </w:rPr>
              <w:t>KH</w:t>
            </w:r>
          </w:p>
        </w:tc>
        <w:tc>
          <w:tcPr>
            <w:tcW w:w="4060" w:type="pct"/>
          </w:tcPr>
          <w:p w14:paraId="44A9C901"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Kritik Habitat</w:t>
            </w:r>
          </w:p>
        </w:tc>
      </w:tr>
      <w:tr w:rsidR="00DF013F" w:rsidRPr="00451B09" w14:paraId="488E9870"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5C695F9" w14:textId="77777777" w:rsidR="00DF013F" w:rsidRPr="00451B09" w:rsidRDefault="00DF013F" w:rsidP="007B0E7F">
            <w:pPr>
              <w:pStyle w:val="Tabletextleft"/>
              <w:rPr>
                <w:lang w:val="tr-TR"/>
              </w:rPr>
            </w:pPr>
            <w:r w:rsidRPr="00451B09">
              <w:rPr>
                <w:lang w:val="tr-TR"/>
              </w:rPr>
              <w:t>EBRD</w:t>
            </w:r>
          </w:p>
        </w:tc>
        <w:tc>
          <w:tcPr>
            <w:tcW w:w="4060" w:type="pct"/>
          </w:tcPr>
          <w:p w14:paraId="7E7423CE"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Avrupa İmar ve Kalkınma Bankası</w:t>
            </w:r>
          </w:p>
        </w:tc>
      </w:tr>
      <w:tr w:rsidR="00DF013F" w:rsidRPr="00451B09" w14:paraId="203C6A2D"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217ACB3E" w14:textId="77777777" w:rsidR="00DF013F" w:rsidRPr="00451B09" w:rsidRDefault="00DF013F" w:rsidP="007B0E7F">
            <w:pPr>
              <w:pStyle w:val="Tabletextleft"/>
              <w:rPr>
                <w:lang w:val="tr-TR"/>
              </w:rPr>
            </w:pPr>
            <w:r w:rsidRPr="00451B09">
              <w:rPr>
                <w:lang w:val="tr-TR"/>
              </w:rPr>
              <w:t>ÇED</w:t>
            </w:r>
          </w:p>
        </w:tc>
        <w:tc>
          <w:tcPr>
            <w:tcW w:w="4060" w:type="pct"/>
          </w:tcPr>
          <w:p w14:paraId="7ED3D918"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Çevresel Etki Değerlendirmesi</w:t>
            </w:r>
          </w:p>
        </w:tc>
      </w:tr>
      <w:tr w:rsidR="00DF013F" w:rsidRPr="00451B09" w14:paraId="201E80F7"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8C20EF2" w14:textId="77777777" w:rsidR="00DF013F" w:rsidRPr="00451B09" w:rsidRDefault="00DF013F" w:rsidP="007B0E7F">
            <w:pPr>
              <w:pStyle w:val="Tabletextleft"/>
              <w:rPr>
                <w:lang w:val="tr-TR"/>
              </w:rPr>
            </w:pPr>
            <w:r w:rsidRPr="00451B09">
              <w:rPr>
                <w:lang w:val="tr-TR"/>
              </w:rPr>
              <w:t>ÇSED</w:t>
            </w:r>
          </w:p>
        </w:tc>
        <w:tc>
          <w:tcPr>
            <w:tcW w:w="4060" w:type="pct"/>
          </w:tcPr>
          <w:p w14:paraId="57C44882"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Çevresel ve Sosyal Etki Değerlendirmesi</w:t>
            </w:r>
          </w:p>
        </w:tc>
      </w:tr>
      <w:tr w:rsidR="00DF013F" w:rsidRPr="00451B09" w14:paraId="54FE3F7A"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4D46401F" w14:textId="77777777" w:rsidR="00DF013F" w:rsidRPr="00451B09" w:rsidRDefault="00DF013F" w:rsidP="007B0E7F">
            <w:pPr>
              <w:pStyle w:val="Tabletextleft"/>
              <w:rPr>
                <w:lang w:val="tr-TR"/>
              </w:rPr>
            </w:pPr>
            <w:r w:rsidRPr="00451B09">
              <w:rPr>
                <w:lang w:val="tr-TR"/>
              </w:rPr>
              <w:t>EPC</w:t>
            </w:r>
          </w:p>
        </w:tc>
        <w:tc>
          <w:tcPr>
            <w:tcW w:w="4060" w:type="pct"/>
          </w:tcPr>
          <w:p w14:paraId="1B16CE8A"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Çevre, Tedarik ve İnşaat (müteahhit)</w:t>
            </w:r>
          </w:p>
        </w:tc>
      </w:tr>
      <w:tr w:rsidR="00DF013F" w:rsidRPr="00451B09" w14:paraId="1A7716F1"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38D5FFC4" w14:textId="77777777" w:rsidR="00DF013F" w:rsidRPr="00451B09" w:rsidRDefault="00DF013F" w:rsidP="007B0E7F">
            <w:pPr>
              <w:pStyle w:val="Tabletextleft"/>
              <w:rPr>
                <w:lang w:val="tr-TR"/>
              </w:rPr>
            </w:pPr>
            <w:r w:rsidRPr="00451B09">
              <w:rPr>
                <w:lang w:val="tr-TR"/>
              </w:rPr>
              <w:t>ÇSEP</w:t>
            </w:r>
          </w:p>
        </w:tc>
        <w:tc>
          <w:tcPr>
            <w:tcW w:w="4060" w:type="pct"/>
          </w:tcPr>
          <w:p w14:paraId="04C1D0E2"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Çevresel ve Sosyal Eylem Planı</w:t>
            </w:r>
          </w:p>
        </w:tc>
      </w:tr>
      <w:tr w:rsidR="00DF013F" w:rsidRPr="00451B09" w14:paraId="356406B3"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65B7CECD" w14:textId="77777777" w:rsidR="00DF013F" w:rsidRPr="00451B09" w:rsidRDefault="00DF013F" w:rsidP="007B0E7F">
            <w:pPr>
              <w:pStyle w:val="Tabletextleft"/>
              <w:rPr>
                <w:lang w:val="tr-TR"/>
              </w:rPr>
            </w:pPr>
            <w:r w:rsidRPr="00451B09">
              <w:rPr>
                <w:lang w:val="tr-TR"/>
              </w:rPr>
              <w:t>ÇSYIP</w:t>
            </w:r>
          </w:p>
        </w:tc>
        <w:tc>
          <w:tcPr>
            <w:tcW w:w="4060" w:type="pct"/>
          </w:tcPr>
          <w:p w14:paraId="5785719A"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Çevresel ve Sosyal Yönetim ve İzleme Planı</w:t>
            </w:r>
          </w:p>
        </w:tc>
      </w:tr>
      <w:tr w:rsidR="00DF013F" w:rsidRPr="00451B09" w14:paraId="291EF9C4"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961CE21" w14:textId="77777777" w:rsidR="00DF013F" w:rsidRPr="00451B09" w:rsidRDefault="00DF013F" w:rsidP="007B0E7F">
            <w:pPr>
              <w:pStyle w:val="Tabletextleft"/>
              <w:rPr>
                <w:lang w:val="tr-TR"/>
              </w:rPr>
            </w:pPr>
            <w:r w:rsidRPr="00451B09">
              <w:rPr>
                <w:lang w:val="tr-TR"/>
              </w:rPr>
              <w:t>ÇSYS</w:t>
            </w:r>
          </w:p>
        </w:tc>
        <w:tc>
          <w:tcPr>
            <w:tcW w:w="4060" w:type="pct"/>
          </w:tcPr>
          <w:p w14:paraId="182D9E4F"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Çevresel ve Sosyal Yönetim Sistemi</w:t>
            </w:r>
          </w:p>
        </w:tc>
      </w:tr>
      <w:tr w:rsidR="00DF013F" w:rsidRPr="00451B09" w14:paraId="06AA2E70"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2460AF78" w14:textId="77777777" w:rsidR="00DF013F" w:rsidRPr="00451B09" w:rsidRDefault="00DF013F" w:rsidP="007B0E7F">
            <w:pPr>
              <w:pStyle w:val="Tabletextleft"/>
              <w:rPr>
                <w:lang w:val="tr-TR"/>
              </w:rPr>
            </w:pPr>
            <w:r w:rsidRPr="00451B09">
              <w:rPr>
                <w:lang w:val="tr-TR"/>
              </w:rPr>
              <w:t>Ç&amp;S</w:t>
            </w:r>
          </w:p>
        </w:tc>
        <w:tc>
          <w:tcPr>
            <w:tcW w:w="4060" w:type="pct"/>
          </w:tcPr>
          <w:p w14:paraId="2C384B36"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Çevresel ve Sosyal</w:t>
            </w:r>
          </w:p>
        </w:tc>
      </w:tr>
      <w:tr w:rsidR="00DF013F" w:rsidRPr="00451B09" w14:paraId="00BE206A"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9C42DAB" w14:textId="77777777" w:rsidR="00DF013F" w:rsidRPr="00451B09" w:rsidRDefault="00DF013F" w:rsidP="007B0E7F">
            <w:pPr>
              <w:pStyle w:val="Tabletextleft"/>
              <w:rPr>
                <w:lang w:val="tr-TR"/>
              </w:rPr>
            </w:pPr>
            <w:r w:rsidRPr="00451B09">
              <w:rPr>
                <w:lang w:val="tr-TR"/>
              </w:rPr>
              <w:t>GIIP</w:t>
            </w:r>
          </w:p>
        </w:tc>
        <w:tc>
          <w:tcPr>
            <w:tcW w:w="4060" w:type="pct"/>
          </w:tcPr>
          <w:p w14:paraId="0618CEB1"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Uluslararası İyi Endüstri Uygulamaları</w:t>
            </w:r>
          </w:p>
        </w:tc>
      </w:tr>
      <w:tr w:rsidR="00DF013F" w:rsidRPr="00451B09" w14:paraId="07699B02"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18EE3A42" w14:textId="77777777" w:rsidR="00DF013F" w:rsidRPr="00451B09" w:rsidRDefault="00DF013F" w:rsidP="007B0E7F">
            <w:pPr>
              <w:pStyle w:val="Tabletextleft"/>
              <w:rPr>
                <w:lang w:val="tr-TR"/>
              </w:rPr>
            </w:pPr>
            <w:r w:rsidRPr="00451B09">
              <w:rPr>
                <w:lang w:val="tr-TR"/>
              </w:rPr>
              <w:t>Ç&amp;S</w:t>
            </w:r>
          </w:p>
        </w:tc>
        <w:tc>
          <w:tcPr>
            <w:tcW w:w="4060" w:type="pct"/>
          </w:tcPr>
          <w:p w14:paraId="063DAEDA"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Çevre ve Güvenlik</w:t>
            </w:r>
          </w:p>
        </w:tc>
      </w:tr>
      <w:tr w:rsidR="00DF013F" w:rsidRPr="00451B09" w14:paraId="67D7FC21"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796C413A" w14:textId="77777777" w:rsidR="00DF013F" w:rsidRPr="00451B09" w:rsidRDefault="00DF013F" w:rsidP="007B0E7F">
            <w:pPr>
              <w:pStyle w:val="Tabletextleft"/>
              <w:rPr>
                <w:lang w:val="tr-TR"/>
              </w:rPr>
            </w:pPr>
            <w:r w:rsidRPr="00451B09">
              <w:rPr>
                <w:lang w:val="tr-TR"/>
              </w:rPr>
              <w:t>HSE</w:t>
            </w:r>
          </w:p>
        </w:tc>
        <w:tc>
          <w:tcPr>
            <w:tcW w:w="4060" w:type="pct"/>
          </w:tcPr>
          <w:p w14:paraId="490F37AE"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Sağlık, Güvenlik ve Çevre</w:t>
            </w:r>
          </w:p>
        </w:tc>
      </w:tr>
      <w:tr w:rsidR="00DF013F" w:rsidRPr="00451B09" w14:paraId="5D49E232"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63F069BC" w14:textId="77777777" w:rsidR="00DF013F" w:rsidRPr="00451B09" w:rsidRDefault="00DF013F" w:rsidP="007B0E7F">
            <w:pPr>
              <w:pStyle w:val="Tabletextleft"/>
              <w:rPr>
                <w:lang w:val="tr-TR"/>
              </w:rPr>
            </w:pPr>
            <w:r w:rsidRPr="00451B09">
              <w:rPr>
                <w:lang w:val="tr-TR"/>
              </w:rPr>
              <w:t>IAS</w:t>
            </w:r>
          </w:p>
        </w:tc>
        <w:tc>
          <w:tcPr>
            <w:tcW w:w="4060" w:type="pct"/>
          </w:tcPr>
          <w:p w14:paraId="191532C8"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İstilacı Yabancı Türler</w:t>
            </w:r>
          </w:p>
        </w:tc>
      </w:tr>
      <w:tr w:rsidR="00DF013F" w:rsidRPr="00451B09" w14:paraId="00ED6B10"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76777333" w14:textId="77777777" w:rsidR="00DF013F" w:rsidRPr="00451B09" w:rsidRDefault="00DF013F" w:rsidP="007B0E7F">
            <w:pPr>
              <w:pStyle w:val="Tabletextleft"/>
              <w:rPr>
                <w:lang w:val="tr-TR"/>
              </w:rPr>
            </w:pPr>
            <w:r w:rsidRPr="00451B09">
              <w:rPr>
                <w:lang w:val="tr-TR"/>
              </w:rPr>
              <w:t>IBA</w:t>
            </w:r>
          </w:p>
        </w:tc>
        <w:tc>
          <w:tcPr>
            <w:tcW w:w="4060" w:type="pct"/>
          </w:tcPr>
          <w:p w14:paraId="5F8B5FF7"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Önemli Kuş Alanları</w:t>
            </w:r>
          </w:p>
        </w:tc>
      </w:tr>
      <w:tr w:rsidR="00DF013F" w:rsidRPr="00451B09" w14:paraId="0C541658"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2F31009B" w14:textId="77777777" w:rsidR="00DF013F" w:rsidRPr="00451B09" w:rsidRDefault="00DF013F" w:rsidP="007B0E7F">
            <w:pPr>
              <w:pStyle w:val="Tabletextleft"/>
              <w:rPr>
                <w:lang w:val="tr-TR"/>
              </w:rPr>
            </w:pPr>
            <w:r w:rsidRPr="00451B09">
              <w:rPr>
                <w:lang w:val="tr-TR"/>
              </w:rPr>
              <w:t>IFC</w:t>
            </w:r>
          </w:p>
        </w:tc>
        <w:tc>
          <w:tcPr>
            <w:tcW w:w="4060" w:type="pct"/>
          </w:tcPr>
          <w:p w14:paraId="05F11234"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Uluslararası Finans Kurumu</w:t>
            </w:r>
          </w:p>
        </w:tc>
      </w:tr>
      <w:tr w:rsidR="00DF013F" w:rsidRPr="00451B09" w14:paraId="2EED4341"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0E9E7B4" w14:textId="77777777" w:rsidR="00DF013F" w:rsidRPr="00451B09" w:rsidRDefault="00DF013F" w:rsidP="007B0E7F">
            <w:pPr>
              <w:pStyle w:val="Tabletextleft"/>
              <w:rPr>
                <w:lang w:val="tr-TR"/>
              </w:rPr>
            </w:pPr>
            <w:r w:rsidRPr="00451B09">
              <w:rPr>
                <w:lang w:val="tr-TR"/>
              </w:rPr>
              <w:t>IFI</w:t>
            </w:r>
          </w:p>
        </w:tc>
        <w:tc>
          <w:tcPr>
            <w:tcW w:w="4060" w:type="pct"/>
          </w:tcPr>
          <w:p w14:paraId="786AA949"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Uluslararası Finans Kuruluşları</w:t>
            </w:r>
          </w:p>
        </w:tc>
      </w:tr>
      <w:tr w:rsidR="00DF013F" w:rsidRPr="00451B09" w14:paraId="37B1D511"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5F39DBDE" w14:textId="77777777" w:rsidR="00DF013F" w:rsidRPr="00451B09" w:rsidRDefault="00DF013F" w:rsidP="007B0E7F">
            <w:pPr>
              <w:pStyle w:val="Tabletextleft"/>
              <w:rPr>
                <w:lang w:val="tr-TR"/>
              </w:rPr>
            </w:pPr>
            <w:r w:rsidRPr="00451B09">
              <w:rPr>
                <w:lang w:val="tr-TR"/>
              </w:rPr>
              <w:t>IUCN</w:t>
            </w:r>
          </w:p>
        </w:tc>
        <w:tc>
          <w:tcPr>
            <w:tcW w:w="4060" w:type="pct"/>
          </w:tcPr>
          <w:p w14:paraId="49B4C9E3"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Uluslararası Doğa Koruma Birliği</w:t>
            </w:r>
          </w:p>
        </w:tc>
      </w:tr>
      <w:tr w:rsidR="00DF013F" w:rsidRPr="00451B09" w14:paraId="74E21598"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3C47D195" w14:textId="77777777" w:rsidR="00DF013F" w:rsidRPr="00451B09" w:rsidRDefault="00DF013F" w:rsidP="007B0E7F">
            <w:pPr>
              <w:pStyle w:val="Tabletextleft"/>
              <w:rPr>
                <w:lang w:val="tr-TR"/>
              </w:rPr>
            </w:pPr>
            <w:r w:rsidRPr="00451B09">
              <w:rPr>
                <w:lang w:val="tr-TR"/>
              </w:rPr>
              <w:t>KBA</w:t>
            </w:r>
          </w:p>
        </w:tc>
        <w:tc>
          <w:tcPr>
            <w:tcW w:w="4060" w:type="pct"/>
          </w:tcPr>
          <w:p w14:paraId="2A4003E4"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Önemli Doğa Alanı</w:t>
            </w:r>
          </w:p>
        </w:tc>
      </w:tr>
      <w:tr w:rsidR="00DF013F" w:rsidRPr="00451B09" w14:paraId="0B03DD64"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20636B45" w14:textId="77777777" w:rsidR="00DF013F" w:rsidRPr="00451B09" w:rsidRDefault="00DF013F" w:rsidP="007B0E7F">
            <w:pPr>
              <w:pStyle w:val="Tabletextleft"/>
              <w:rPr>
                <w:lang w:val="tr-TR"/>
              </w:rPr>
            </w:pPr>
            <w:r w:rsidRPr="00451B09">
              <w:rPr>
                <w:lang w:val="tr-TR"/>
              </w:rPr>
              <w:t>KPI</w:t>
            </w:r>
          </w:p>
        </w:tc>
        <w:tc>
          <w:tcPr>
            <w:tcW w:w="4060" w:type="pct"/>
          </w:tcPr>
          <w:p w14:paraId="21170412"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Anahtar Performans Göstergesi</w:t>
            </w:r>
          </w:p>
        </w:tc>
      </w:tr>
      <w:tr w:rsidR="00DF013F" w:rsidRPr="00451B09" w14:paraId="0549B6CF"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2E50F74F" w14:textId="77777777" w:rsidR="00DF013F" w:rsidRPr="00451B09" w:rsidRDefault="00DF013F" w:rsidP="007B0E7F">
            <w:pPr>
              <w:pStyle w:val="Tabletextleft"/>
              <w:rPr>
                <w:lang w:val="tr-TR"/>
              </w:rPr>
            </w:pPr>
            <w:r w:rsidRPr="00451B09">
              <w:rPr>
                <w:lang w:val="tr-TR"/>
              </w:rPr>
              <w:t>MSDS</w:t>
            </w:r>
          </w:p>
        </w:tc>
        <w:tc>
          <w:tcPr>
            <w:tcW w:w="4060" w:type="pct"/>
          </w:tcPr>
          <w:p w14:paraId="732C4B17"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Malzeme Güvenlik Bilgi Formu</w:t>
            </w:r>
          </w:p>
        </w:tc>
      </w:tr>
      <w:tr w:rsidR="00DF013F" w:rsidRPr="00451B09" w14:paraId="6556C37A"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77F6C3A4" w14:textId="77777777" w:rsidR="00DF013F" w:rsidRPr="00451B09" w:rsidRDefault="00DF013F" w:rsidP="007B0E7F">
            <w:pPr>
              <w:pStyle w:val="Tabletextleft"/>
              <w:rPr>
                <w:lang w:val="tr-TR"/>
              </w:rPr>
            </w:pPr>
            <w:r w:rsidRPr="00451B09">
              <w:rPr>
                <w:lang w:val="tr-TR"/>
              </w:rPr>
              <w:t>NG</w:t>
            </w:r>
          </w:p>
        </w:tc>
        <w:tc>
          <w:tcPr>
            <w:tcW w:w="4060" w:type="pct"/>
          </w:tcPr>
          <w:p w14:paraId="50BC5D5E"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 xml:space="preserve">Net Kazanç </w:t>
            </w:r>
          </w:p>
        </w:tc>
      </w:tr>
      <w:tr w:rsidR="00DF013F" w:rsidRPr="00451B09" w14:paraId="33A75CEE"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C96017A" w14:textId="77777777" w:rsidR="00DF013F" w:rsidRPr="00451B09" w:rsidRDefault="00DF013F" w:rsidP="007B0E7F">
            <w:pPr>
              <w:pStyle w:val="Tabletextleft"/>
              <w:rPr>
                <w:lang w:val="tr-TR"/>
              </w:rPr>
            </w:pPr>
            <w:r w:rsidRPr="00451B09">
              <w:rPr>
                <w:lang w:val="tr-TR"/>
              </w:rPr>
              <w:t>NNL</w:t>
            </w:r>
          </w:p>
        </w:tc>
        <w:tc>
          <w:tcPr>
            <w:tcW w:w="4060" w:type="pct"/>
          </w:tcPr>
          <w:p w14:paraId="31C37D36"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Net Kayıp Olmaması</w:t>
            </w:r>
          </w:p>
        </w:tc>
      </w:tr>
      <w:tr w:rsidR="00DF013F" w:rsidRPr="00451B09" w14:paraId="0E62BE94"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36A4E7E9" w14:textId="77777777" w:rsidR="00DF013F" w:rsidRPr="00451B09" w:rsidRDefault="00DF013F" w:rsidP="007B0E7F">
            <w:pPr>
              <w:pStyle w:val="Tabletextleft"/>
              <w:rPr>
                <w:lang w:val="tr-TR"/>
              </w:rPr>
            </w:pPr>
            <w:r w:rsidRPr="00451B09">
              <w:rPr>
                <w:lang w:val="tr-TR"/>
              </w:rPr>
              <w:t>PBF</w:t>
            </w:r>
          </w:p>
        </w:tc>
        <w:tc>
          <w:tcPr>
            <w:tcW w:w="4060" w:type="pct"/>
          </w:tcPr>
          <w:p w14:paraId="6F619A20"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Öncelikli Biyoçeşitlilik Özelliği</w:t>
            </w:r>
          </w:p>
        </w:tc>
      </w:tr>
      <w:tr w:rsidR="00DF013F" w:rsidRPr="00451B09" w14:paraId="37661CA9"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7D35FE77" w14:textId="77777777" w:rsidR="00DF013F" w:rsidRPr="00451B09" w:rsidRDefault="00DF013F" w:rsidP="007B0E7F">
            <w:pPr>
              <w:pStyle w:val="Tabletextleft"/>
              <w:rPr>
                <w:lang w:val="tr-TR"/>
              </w:rPr>
            </w:pPr>
            <w:r w:rsidRPr="00451B09">
              <w:rPr>
                <w:lang w:val="tr-TR"/>
              </w:rPr>
              <w:t>PCFM</w:t>
            </w:r>
          </w:p>
        </w:tc>
        <w:tc>
          <w:tcPr>
            <w:tcW w:w="4060" w:type="pct"/>
          </w:tcPr>
          <w:p w14:paraId="1B701F1B"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r w:rsidRPr="00451B09">
              <w:rPr>
                <w:lang w:val="tr-TR"/>
              </w:rPr>
              <w:t>İnşaat Sonrası Ölüm İzleme</w:t>
            </w:r>
          </w:p>
        </w:tc>
      </w:tr>
      <w:tr w:rsidR="00DF013F" w:rsidRPr="00451B09" w14:paraId="740D9666" w14:textId="77777777" w:rsidTr="007B0E7F">
        <w:tc>
          <w:tcPr>
            <w:cnfStyle w:val="001000000000" w:firstRow="0" w:lastRow="0" w:firstColumn="1" w:lastColumn="0" w:oddVBand="0" w:evenVBand="0" w:oddHBand="0" w:evenHBand="0" w:firstRowFirstColumn="0" w:firstRowLastColumn="0" w:lastRowFirstColumn="0" w:lastRowLastColumn="0"/>
            <w:tcW w:w="940" w:type="pct"/>
          </w:tcPr>
          <w:p w14:paraId="63664EAB" w14:textId="77777777" w:rsidR="00DF013F" w:rsidRPr="00451B09" w:rsidRDefault="00DF013F" w:rsidP="007B0E7F">
            <w:pPr>
              <w:pStyle w:val="Tabletextleft"/>
              <w:rPr>
                <w:lang w:val="tr-TR"/>
              </w:rPr>
            </w:pPr>
            <w:r w:rsidRPr="00451B09">
              <w:rPr>
                <w:lang w:val="tr-TR"/>
              </w:rPr>
              <w:t>SER</w:t>
            </w:r>
          </w:p>
        </w:tc>
        <w:tc>
          <w:tcPr>
            <w:tcW w:w="4060" w:type="pct"/>
          </w:tcPr>
          <w:p w14:paraId="66E4D6B4" w14:textId="77777777" w:rsidR="00DF013F" w:rsidRPr="00451B09" w:rsidRDefault="00DF013F" w:rsidP="007B0E7F">
            <w:pPr>
              <w:pStyle w:val="Tabletextleft"/>
              <w:cnfStyle w:val="000000000000" w:firstRow="0" w:lastRow="0" w:firstColumn="0" w:lastColumn="0" w:oddVBand="0" w:evenVBand="0" w:oddHBand="0" w:evenHBand="0" w:firstRowFirstColumn="0" w:firstRowLastColumn="0" w:lastRowFirstColumn="0" w:lastRowLastColumn="0"/>
              <w:rPr>
                <w:lang w:val="tr-TR"/>
              </w:rPr>
            </w:pPr>
            <w:r w:rsidRPr="00451B09">
              <w:rPr>
                <w:lang w:val="tr-TR"/>
              </w:rPr>
              <w:t>Ekolojik Restorasyon Derneği</w:t>
            </w:r>
          </w:p>
        </w:tc>
      </w:tr>
      <w:tr w:rsidR="00DF013F" w:rsidRPr="00451B09" w14:paraId="0F1CA79E" w14:textId="77777777" w:rsidTr="007B0E7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84FAD2F" w14:textId="77777777" w:rsidR="00DF013F" w:rsidRPr="00451B09" w:rsidRDefault="00DF013F" w:rsidP="007B0E7F">
            <w:pPr>
              <w:pStyle w:val="Tabletextleft"/>
              <w:rPr>
                <w:lang w:val="tr-TR"/>
              </w:rPr>
            </w:pPr>
            <w:r w:rsidRPr="00451B09">
              <w:rPr>
                <w:lang w:val="tr-TR"/>
              </w:rPr>
              <w:t>WTG</w:t>
            </w:r>
          </w:p>
        </w:tc>
        <w:tc>
          <w:tcPr>
            <w:tcW w:w="4060" w:type="pct"/>
          </w:tcPr>
          <w:p w14:paraId="33B3ADBB" w14:textId="77777777" w:rsidR="00DF013F" w:rsidRPr="00451B09" w:rsidRDefault="00DF013F" w:rsidP="007B0E7F">
            <w:pPr>
              <w:pStyle w:val="Tabletextleft"/>
              <w:cnfStyle w:val="000000100000" w:firstRow="0" w:lastRow="0" w:firstColumn="0" w:lastColumn="0" w:oddVBand="0" w:evenVBand="0" w:oddHBand="1" w:evenHBand="0" w:firstRowFirstColumn="0" w:firstRowLastColumn="0" w:lastRowFirstColumn="0" w:lastRowLastColumn="0"/>
              <w:rPr>
                <w:lang w:val="tr-TR"/>
              </w:rPr>
            </w:pPr>
            <w:proofErr w:type="gramStart"/>
            <w:r w:rsidRPr="00451B09">
              <w:rPr>
                <w:lang w:val="tr-TR"/>
              </w:rPr>
              <w:t>Rüzgar</w:t>
            </w:r>
            <w:proofErr w:type="gramEnd"/>
            <w:r w:rsidRPr="00451B09">
              <w:rPr>
                <w:lang w:val="tr-TR"/>
              </w:rPr>
              <w:t xml:space="preserve"> Türbini Jeneratörü</w:t>
            </w:r>
          </w:p>
        </w:tc>
      </w:tr>
    </w:tbl>
    <w:p w14:paraId="59571337" w14:textId="77777777" w:rsidR="00DF013F" w:rsidRPr="00451B09" w:rsidRDefault="00DF013F" w:rsidP="00DF013F">
      <w:pPr>
        <w:spacing w:after="0" w:line="240" w:lineRule="auto"/>
        <w:rPr>
          <w:rFonts w:cs="Times New Roman (Body CS)"/>
          <w:spacing w:val="4"/>
          <w:lang w:val="tr-TR"/>
        </w:rPr>
      </w:pPr>
    </w:p>
    <w:p w14:paraId="7C89155F" w14:textId="77777777" w:rsidR="00DF013F" w:rsidRPr="00451B09" w:rsidRDefault="00DF013F" w:rsidP="00DF013F">
      <w:pPr>
        <w:pStyle w:val="TableTitle"/>
        <w:rPr>
          <w:szCs w:val="24"/>
          <w:lang w:val="tr-TR"/>
        </w:rPr>
      </w:pPr>
      <w:r w:rsidRPr="00451B09">
        <w:rPr>
          <w:szCs w:val="24"/>
          <w:lang w:val="tr-TR"/>
        </w:rPr>
        <w:t>Tanımlar</w:t>
      </w:r>
    </w:p>
    <w:p w14:paraId="3205C909" w14:textId="77777777" w:rsidR="00DF013F" w:rsidRPr="00451B09" w:rsidRDefault="00DF013F" w:rsidP="00DF013F">
      <w:pPr>
        <w:spacing w:before="120" w:after="60"/>
        <w:contextualSpacing/>
        <w:rPr>
          <w:b/>
          <w:bCs/>
          <w:szCs w:val="20"/>
          <w:lang w:val="tr-TR"/>
        </w:rPr>
      </w:pPr>
      <w:r w:rsidRPr="00451B09">
        <w:rPr>
          <w:b/>
          <w:bCs/>
          <w:szCs w:val="20"/>
          <w:lang w:val="tr-TR"/>
        </w:rPr>
        <w:t>Korunan alan:</w:t>
      </w:r>
    </w:p>
    <w:p w14:paraId="22FE2AEC" w14:textId="77777777" w:rsidR="00DF013F" w:rsidRPr="00451B09" w:rsidRDefault="00DF013F" w:rsidP="00DF013F">
      <w:pPr>
        <w:spacing w:before="120" w:after="60"/>
        <w:contextualSpacing/>
        <w:rPr>
          <w:rFonts w:cs="Arial"/>
          <w:color w:val="000000"/>
          <w:kern w:val="0"/>
          <w:szCs w:val="20"/>
          <w:lang w:val="tr-TR"/>
        </w:rPr>
      </w:pPr>
      <w:r w:rsidRPr="00451B09">
        <w:rPr>
          <w:rFonts w:cs="Arial"/>
          <w:color w:val="000000"/>
          <w:kern w:val="0"/>
          <w:szCs w:val="20"/>
          <w:lang w:val="tr-TR"/>
        </w:rPr>
        <w:t>Yasal olarak korunan alanlar</w:t>
      </w:r>
      <w:r w:rsidRPr="00451B09">
        <w:rPr>
          <w:rFonts w:cs="Arial"/>
          <w:i/>
          <w:iCs/>
          <w:color w:val="000000"/>
          <w:kern w:val="0"/>
          <w:szCs w:val="20"/>
          <w:lang w:val="tr-TR"/>
        </w:rPr>
        <w:t>,</w:t>
      </w:r>
      <w:r w:rsidRPr="00451B09">
        <w:rPr>
          <w:rFonts w:cs="Arial"/>
          <w:color w:val="000000"/>
          <w:kern w:val="0"/>
          <w:szCs w:val="20"/>
          <w:lang w:val="tr-TR"/>
        </w:rPr>
        <w:t xml:space="preserve"> IUCN tanımına uygundur: </w:t>
      </w:r>
      <w:r w:rsidRPr="00451B09">
        <w:rPr>
          <w:rFonts w:cs="Arial"/>
          <w:i/>
          <w:iCs/>
          <w:color w:val="000000"/>
          <w:kern w:val="0"/>
          <w:szCs w:val="20"/>
          <w:lang w:val="tr-TR"/>
        </w:rPr>
        <w:t xml:space="preserve">"Yasal veya diğer etkili araçlarla tanınan, ayrılan ve yönetilen, doğanın uzun vadeli korunması ve ilgili ekosistem hizmetleri ve </w:t>
      </w:r>
      <w:r w:rsidRPr="00451B09">
        <w:rPr>
          <w:rFonts w:cs="Arial"/>
          <w:i/>
          <w:iCs/>
          <w:color w:val="000000"/>
          <w:kern w:val="0"/>
          <w:szCs w:val="20"/>
          <w:lang w:val="tr-TR"/>
        </w:rPr>
        <w:lastRenderedPageBreak/>
        <w:t>kültürel değerlerin elde edilmesi için açıkça tanımlanmış coğrafi alan</w:t>
      </w:r>
      <w:r w:rsidRPr="00451B09">
        <w:rPr>
          <w:rFonts w:cs="Arial"/>
          <w:color w:val="000000"/>
          <w:kern w:val="0"/>
          <w:szCs w:val="20"/>
          <w:lang w:val="tr-TR"/>
        </w:rPr>
        <w:t>." Bu, hükümetler tarafından bu tür bir tanımlama için önerilen alanları da içerir (IFC, 2012).</w:t>
      </w:r>
    </w:p>
    <w:p w14:paraId="0BC1729C" w14:textId="77777777" w:rsidR="00DF013F" w:rsidRPr="00451B09" w:rsidRDefault="00DF013F" w:rsidP="00DF013F">
      <w:pPr>
        <w:spacing w:before="120" w:after="60"/>
        <w:contextualSpacing/>
        <w:rPr>
          <w:b/>
          <w:bCs/>
          <w:szCs w:val="20"/>
          <w:lang w:val="tr-TR"/>
        </w:rPr>
      </w:pPr>
    </w:p>
    <w:p w14:paraId="17567A1B" w14:textId="77777777" w:rsidR="00DF013F" w:rsidRPr="00451B09" w:rsidRDefault="00DF013F" w:rsidP="00DF013F">
      <w:pPr>
        <w:spacing w:before="120" w:after="60"/>
        <w:contextualSpacing/>
        <w:rPr>
          <w:b/>
          <w:bCs/>
          <w:szCs w:val="20"/>
          <w:lang w:val="tr-TR"/>
        </w:rPr>
      </w:pPr>
      <w:r w:rsidRPr="00451B09">
        <w:rPr>
          <w:b/>
          <w:bCs/>
          <w:szCs w:val="20"/>
          <w:lang w:val="tr-TR"/>
        </w:rPr>
        <w:t>Doğal habitat:</w:t>
      </w:r>
    </w:p>
    <w:p w14:paraId="6B971075" w14:textId="77777777" w:rsidR="00DF013F" w:rsidRPr="00451B09" w:rsidRDefault="00DF013F" w:rsidP="00DF013F">
      <w:pPr>
        <w:autoSpaceDE w:val="0"/>
        <w:autoSpaceDN w:val="0"/>
        <w:adjustRightInd w:val="0"/>
        <w:spacing w:before="120" w:after="60"/>
        <w:contextualSpacing/>
        <w:rPr>
          <w:rFonts w:cs="Arial"/>
          <w:color w:val="000000"/>
          <w:kern w:val="0"/>
          <w:szCs w:val="20"/>
          <w:lang w:val="tr-TR"/>
        </w:rPr>
      </w:pPr>
      <w:r w:rsidRPr="00451B09">
        <w:rPr>
          <w:rFonts w:cs="Arial"/>
          <w:color w:val="000000"/>
          <w:kern w:val="0"/>
          <w:szCs w:val="20"/>
          <w:lang w:val="tr-TR"/>
        </w:rPr>
        <w:t>Doğal habitatlar, büyük ölçüde yerli kökenli bitki ve/veya hayvan türlerinin yaşayabilir topluluklarından oluşan ve/veya insan faaliyetlerinin bir alanın temel ekolojik işlevlerini ve tür bileşimini esasen değiştirmediği alanlardır (IFC, 2012).</w:t>
      </w:r>
    </w:p>
    <w:p w14:paraId="1D5F509E" w14:textId="77777777" w:rsidR="00DF013F" w:rsidRPr="00451B09" w:rsidRDefault="00DF013F" w:rsidP="00DF013F">
      <w:pPr>
        <w:spacing w:before="120" w:after="60"/>
        <w:contextualSpacing/>
        <w:rPr>
          <w:szCs w:val="20"/>
          <w:lang w:val="tr-TR"/>
        </w:rPr>
      </w:pPr>
    </w:p>
    <w:p w14:paraId="6CA47777" w14:textId="77777777" w:rsidR="00DF013F" w:rsidRPr="00451B09" w:rsidRDefault="00DF013F" w:rsidP="00DF013F">
      <w:pPr>
        <w:spacing w:before="120" w:after="60"/>
        <w:contextualSpacing/>
        <w:rPr>
          <w:b/>
          <w:bCs/>
          <w:szCs w:val="20"/>
          <w:lang w:val="tr-TR"/>
        </w:rPr>
      </w:pPr>
      <w:r w:rsidRPr="00451B09">
        <w:rPr>
          <w:b/>
          <w:bCs/>
          <w:szCs w:val="20"/>
          <w:lang w:val="tr-TR"/>
        </w:rPr>
        <w:t>Kritik habitat:</w:t>
      </w:r>
    </w:p>
    <w:p w14:paraId="7C8807AA" w14:textId="77777777" w:rsidR="00DF013F" w:rsidRPr="00451B09" w:rsidRDefault="00DF013F" w:rsidP="00DF013F">
      <w:pPr>
        <w:autoSpaceDE w:val="0"/>
        <w:autoSpaceDN w:val="0"/>
        <w:adjustRightInd w:val="0"/>
        <w:spacing w:before="120" w:after="60"/>
        <w:contextualSpacing/>
        <w:rPr>
          <w:rFonts w:cs="Arial"/>
          <w:color w:val="000000"/>
          <w:kern w:val="0"/>
          <w:szCs w:val="20"/>
          <w:lang w:val="tr-TR"/>
        </w:rPr>
      </w:pPr>
      <w:r w:rsidRPr="00451B09">
        <w:rPr>
          <w:rFonts w:cs="Arial"/>
          <w:color w:val="000000"/>
          <w:kern w:val="0"/>
          <w:szCs w:val="20"/>
          <w:lang w:val="tr-TR"/>
        </w:rPr>
        <w:t>Kritik habitat olarak tanımlanan alanlar, yeri doldurulamaz (az sayıda yerde bulunan) ve savunmasız (kaybolma riski yüksek) biyolojik çeşitlilik özelliklerinin en üst düzeyini barındırır (EBRD ÇSG6, 2024). Kritik habitatlar, yüksek biyolojik çeşitlilik değerine sahip alanlardır ve şunları içerir (i) Kritik Tehlike Altında ve/veya Tehlike Altında türler için önemli öneme sahip habitatlar; (ii) endemik ve/veya sınırlı yayılım alanına sahip türler için önemli öneme sahip habitatlar; (iii) küresel öneme sahip göçmen türlerin ve/veya toplanan türlerin yoğunluğunu destekleyen habitatlar; (iv) yüksek tehdit altında olan ve/veya benzersiz ekosistemler; ve/veya (v) önemli evrimsel süreçlerle ilişkili alanlar (IFC, 2012). EBRD'nin ÇSG6'sında kritik habitatları tanımlamak için kullanılan kriterler, IFC PS6'da kullanılan kriterlere dayanmaktadır ve bunlarla yakından uyumludur.</w:t>
      </w:r>
    </w:p>
    <w:p w14:paraId="099AF348" w14:textId="77777777" w:rsidR="00DF013F" w:rsidRPr="00451B09" w:rsidRDefault="00DF013F" w:rsidP="00DF013F">
      <w:pPr>
        <w:spacing w:before="120" w:after="60"/>
        <w:contextualSpacing/>
        <w:rPr>
          <w:szCs w:val="20"/>
          <w:lang w:val="tr-TR"/>
        </w:rPr>
      </w:pPr>
    </w:p>
    <w:p w14:paraId="1873C1A3" w14:textId="77777777" w:rsidR="00DF013F" w:rsidRPr="00451B09" w:rsidRDefault="00DF013F" w:rsidP="00DF013F">
      <w:pPr>
        <w:spacing w:before="120" w:after="60"/>
        <w:contextualSpacing/>
        <w:rPr>
          <w:b/>
          <w:bCs/>
          <w:szCs w:val="20"/>
          <w:lang w:val="tr-TR"/>
        </w:rPr>
      </w:pPr>
      <w:r w:rsidRPr="00451B09">
        <w:rPr>
          <w:b/>
          <w:bCs/>
          <w:szCs w:val="20"/>
          <w:lang w:val="tr-TR"/>
        </w:rPr>
        <w:t>İstilacı yabancı türler:</w:t>
      </w:r>
    </w:p>
    <w:p w14:paraId="2BD851B3" w14:textId="77777777" w:rsidR="00DF013F" w:rsidRPr="00451B09" w:rsidRDefault="00DF013F" w:rsidP="00DF013F">
      <w:pPr>
        <w:spacing w:before="120" w:after="60"/>
        <w:contextualSpacing/>
        <w:rPr>
          <w:rFonts w:cs="Arial"/>
          <w:color w:val="000000"/>
          <w:kern w:val="0"/>
          <w:szCs w:val="20"/>
          <w:lang w:val="tr-TR"/>
        </w:rPr>
      </w:pPr>
      <w:r w:rsidRPr="00451B09">
        <w:rPr>
          <w:rFonts w:cs="Arial"/>
          <w:color w:val="000000"/>
          <w:kern w:val="0"/>
          <w:szCs w:val="20"/>
          <w:lang w:val="tr-TR"/>
        </w:rPr>
        <w:t xml:space="preserve">İstilacı tür, yeni bir ortamda ekolojik veya ekonomik zarar veren bir organizmadır (bitki veya hayvan). İstilacı türler yabancı veya egzotik olabilir (belirli bir alana, coğrafyaya veya bölgeye özgü veya yerli olmayan). </w:t>
      </w:r>
    </w:p>
    <w:p w14:paraId="24C2FE72" w14:textId="77777777" w:rsidR="00DF013F" w:rsidRPr="00451B09" w:rsidRDefault="00DF013F" w:rsidP="00DF013F">
      <w:pPr>
        <w:spacing w:before="120" w:after="60"/>
        <w:contextualSpacing/>
        <w:rPr>
          <w:b/>
          <w:bCs/>
          <w:szCs w:val="20"/>
          <w:lang w:val="tr-TR"/>
        </w:rPr>
      </w:pPr>
    </w:p>
    <w:p w14:paraId="67A81AA7" w14:textId="77777777" w:rsidR="00DF013F" w:rsidRPr="00451B09" w:rsidRDefault="00DF013F" w:rsidP="00DF013F">
      <w:pPr>
        <w:spacing w:before="120" w:after="60"/>
        <w:contextualSpacing/>
        <w:rPr>
          <w:b/>
          <w:bCs/>
          <w:szCs w:val="20"/>
          <w:lang w:val="tr-TR"/>
        </w:rPr>
      </w:pPr>
      <w:r w:rsidRPr="00451B09">
        <w:rPr>
          <w:b/>
          <w:bCs/>
          <w:szCs w:val="20"/>
          <w:lang w:val="tr-TR"/>
        </w:rPr>
        <w:t>Net Kayıp Yok (biyoçeşitlilik):</w:t>
      </w:r>
    </w:p>
    <w:p w14:paraId="37135E32" w14:textId="77777777" w:rsidR="00DF013F" w:rsidRPr="00451B09" w:rsidRDefault="00DF013F" w:rsidP="00DF013F">
      <w:pPr>
        <w:spacing w:before="120" w:after="60"/>
        <w:contextualSpacing/>
        <w:rPr>
          <w:szCs w:val="20"/>
          <w:lang w:val="tr-TR"/>
        </w:rPr>
      </w:pPr>
      <w:r w:rsidRPr="00451B09">
        <w:rPr>
          <w:szCs w:val="20"/>
          <w:lang w:val="tr-TR"/>
        </w:rPr>
        <w:t>Bir kalkınma projesi, politikası, planı veya faaliyetinin, biyolojik çeşitlilik üzerinde yarattığı etkilerin, bu etkileri önlemek ve en aza indirmek, etkilenen alanları restore etmek ve son olarak da kalan etkileri telafi etmek için alınan önlemlerle dengelendiği, böylece hiçbir kayıp kalmadığı bir yaklaşım ve hedeftir.</w:t>
      </w:r>
    </w:p>
    <w:p w14:paraId="7D1182B8" w14:textId="77777777" w:rsidR="00DF013F" w:rsidRPr="00451B09" w:rsidRDefault="00DF013F" w:rsidP="00DF013F">
      <w:pPr>
        <w:spacing w:before="120" w:after="60"/>
        <w:contextualSpacing/>
        <w:rPr>
          <w:szCs w:val="20"/>
          <w:lang w:val="tr-TR"/>
        </w:rPr>
      </w:pPr>
    </w:p>
    <w:p w14:paraId="23D0D5E4" w14:textId="77777777" w:rsidR="00DF013F" w:rsidRPr="00451B09" w:rsidRDefault="00DF013F" w:rsidP="00DF013F">
      <w:pPr>
        <w:spacing w:before="120" w:after="60"/>
        <w:contextualSpacing/>
        <w:rPr>
          <w:szCs w:val="20"/>
          <w:lang w:val="tr-TR"/>
        </w:rPr>
      </w:pPr>
      <w:r w:rsidRPr="00451B09">
        <w:rPr>
          <w:szCs w:val="20"/>
          <w:lang w:val="tr-TR"/>
        </w:rPr>
        <w:t>Net kayıp olmaması (NNL), EBRD tarafından "Projeyle ilgili öncelikli biyolojik çeşitlilik özellikleri üzerindeki etkilerin önleme, en aza indirme ve/veya geri kazanma önlemleriyle azaltıldığı ve telafi edici önlemlerin tüm önemli kalan etkileri tamamen telafi ettiği, yani biyolojik çeşitlilik üzerinde önemli bir net etki kalmadığı nokta" olarak tanımlanmaktadır (EBRD ÇSG6, 2024).</w:t>
      </w:r>
    </w:p>
    <w:p w14:paraId="1DAA47D9" w14:textId="77777777" w:rsidR="00DF013F" w:rsidRPr="00451B09" w:rsidRDefault="00DF013F" w:rsidP="00DF013F">
      <w:pPr>
        <w:autoSpaceDE w:val="0"/>
        <w:autoSpaceDN w:val="0"/>
        <w:adjustRightInd w:val="0"/>
        <w:spacing w:before="120" w:after="60"/>
        <w:contextualSpacing/>
        <w:rPr>
          <w:szCs w:val="20"/>
          <w:lang w:val="tr-TR"/>
        </w:rPr>
      </w:pPr>
    </w:p>
    <w:p w14:paraId="28931644" w14:textId="77777777" w:rsidR="00DF013F" w:rsidRPr="00451B09" w:rsidRDefault="00DF013F" w:rsidP="00DF013F">
      <w:pPr>
        <w:spacing w:before="120" w:after="60"/>
        <w:contextualSpacing/>
        <w:rPr>
          <w:b/>
          <w:bCs/>
          <w:szCs w:val="20"/>
          <w:lang w:val="tr-TR"/>
        </w:rPr>
      </w:pPr>
      <w:r w:rsidRPr="00451B09">
        <w:rPr>
          <w:b/>
          <w:bCs/>
          <w:szCs w:val="20"/>
          <w:lang w:val="tr-TR"/>
        </w:rPr>
        <w:t>Net Kazanç (biyoçeşitlilik):</w:t>
      </w:r>
    </w:p>
    <w:p w14:paraId="2DC9FEA7" w14:textId="77777777" w:rsidR="00DF013F" w:rsidRPr="00451B09" w:rsidRDefault="00DF013F" w:rsidP="00DF013F">
      <w:pPr>
        <w:spacing w:before="120" w:after="60"/>
        <w:contextualSpacing/>
        <w:rPr>
          <w:szCs w:val="20"/>
          <w:lang w:val="tr-TR"/>
        </w:rPr>
      </w:pPr>
      <w:r w:rsidRPr="00451B09">
        <w:rPr>
          <w:szCs w:val="20"/>
          <w:lang w:val="tr-TR"/>
        </w:rPr>
        <w:t>Bir geliştirme projesi, politikası, planı veya faaliyetinin, biyolojik çeşitlilik üzerindeki etkilerinin, bu etkileri önlemek ve en aza indirmek, etkilenen alanları restore etmek ve son olarak da kalan etkileri telafi etmek için alınan önlemlerle dengelendiği, böylece doğal çevrenin öncekinden ölçülebilir şekilde daha iyi bir durumda bırakıldığı bir yaklaşım ve hedef.</w:t>
      </w:r>
    </w:p>
    <w:p w14:paraId="393B1F3D" w14:textId="77777777" w:rsidR="00DF013F" w:rsidRPr="00451B09" w:rsidRDefault="00DF013F" w:rsidP="00DF013F">
      <w:pPr>
        <w:spacing w:before="120" w:after="60"/>
        <w:contextualSpacing/>
        <w:rPr>
          <w:szCs w:val="20"/>
          <w:lang w:val="tr-TR"/>
        </w:rPr>
      </w:pPr>
    </w:p>
    <w:p w14:paraId="2C2A4772" w14:textId="77777777" w:rsidR="00DF013F" w:rsidRPr="00451B09" w:rsidRDefault="00DF013F" w:rsidP="00DF013F">
      <w:pPr>
        <w:autoSpaceDE w:val="0"/>
        <w:autoSpaceDN w:val="0"/>
        <w:adjustRightInd w:val="0"/>
        <w:spacing w:before="120" w:after="60"/>
        <w:contextualSpacing/>
        <w:rPr>
          <w:szCs w:val="20"/>
          <w:lang w:val="tr-TR"/>
        </w:rPr>
      </w:pPr>
      <w:r w:rsidRPr="00451B09">
        <w:rPr>
          <w:szCs w:val="20"/>
          <w:lang w:val="tr-TR"/>
        </w:rPr>
        <w:t>Net Kazanç (NG), EBRD tarafından "</w:t>
      </w:r>
      <w:r w:rsidRPr="00451B09">
        <w:rPr>
          <w:i/>
          <w:iCs/>
          <w:szCs w:val="20"/>
          <w:lang w:val="tr-TR"/>
        </w:rPr>
        <w:t>...kritik habitatın belirlendiği biyolojik çeşitlilik değerleri için elde edilebilecek ek koruma sonuçları</w:t>
      </w:r>
      <w:r w:rsidRPr="00451B09">
        <w:rPr>
          <w:szCs w:val="20"/>
          <w:lang w:val="tr-TR"/>
        </w:rPr>
        <w:t>" olarak tanımlanmaktadır</w:t>
      </w:r>
      <w:r w:rsidRPr="00451B09">
        <w:rPr>
          <w:i/>
          <w:iCs/>
          <w:szCs w:val="20"/>
          <w:lang w:val="tr-TR"/>
        </w:rPr>
        <w:t xml:space="preserve">. Net kazançlar, habitatı iyileştirmek ve biyolojik çeşitliliği korumak ve muhafaza etmek için yerinde (sahada) </w:t>
      </w:r>
      <w:r w:rsidRPr="00451B09">
        <w:rPr>
          <w:i/>
          <w:iCs/>
          <w:szCs w:val="20"/>
          <w:lang w:val="tr-TR"/>
        </w:rPr>
        <w:lastRenderedPageBreak/>
        <w:t xml:space="preserve">uygulanabilecek programların uygulanmasıyla ve ek hafifletme gerektiğinde biyolojik çeşitlilik dengelemesi geliştirilerek elde edilebilir </w:t>
      </w:r>
      <w:r w:rsidRPr="00451B09">
        <w:rPr>
          <w:szCs w:val="20"/>
          <w:lang w:val="tr-TR"/>
        </w:rPr>
        <w:t xml:space="preserve">(EBRD ÇSG6, 2024). </w:t>
      </w:r>
    </w:p>
    <w:p w14:paraId="6D03A38C" w14:textId="77777777" w:rsidR="00DF013F" w:rsidRPr="00451B09" w:rsidRDefault="00DF013F" w:rsidP="00DF013F">
      <w:pPr>
        <w:autoSpaceDE w:val="0"/>
        <w:autoSpaceDN w:val="0"/>
        <w:adjustRightInd w:val="0"/>
        <w:spacing w:before="120" w:after="60"/>
        <w:contextualSpacing/>
        <w:rPr>
          <w:szCs w:val="20"/>
          <w:lang w:val="tr-TR"/>
        </w:rPr>
      </w:pPr>
    </w:p>
    <w:p w14:paraId="3FA62879" w14:textId="77777777" w:rsidR="00DF013F" w:rsidRPr="00451B09" w:rsidRDefault="00DF013F" w:rsidP="00DF013F">
      <w:pPr>
        <w:spacing w:before="120" w:after="60"/>
        <w:contextualSpacing/>
        <w:rPr>
          <w:b/>
          <w:bCs/>
          <w:szCs w:val="20"/>
          <w:lang w:val="tr-TR"/>
        </w:rPr>
      </w:pPr>
      <w:r w:rsidRPr="00451B09">
        <w:rPr>
          <w:b/>
          <w:bCs/>
          <w:szCs w:val="20"/>
          <w:lang w:val="tr-TR"/>
        </w:rPr>
        <w:t>(Biyoçeşitlilik) Denkleştirme:</w:t>
      </w:r>
    </w:p>
    <w:p w14:paraId="646B721C" w14:textId="77777777" w:rsidR="00DF013F" w:rsidRPr="00451B09" w:rsidRDefault="00DF013F" w:rsidP="00DF013F">
      <w:pPr>
        <w:autoSpaceDE w:val="0"/>
        <w:autoSpaceDN w:val="0"/>
        <w:adjustRightInd w:val="0"/>
        <w:spacing w:before="120" w:after="60"/>
        <w:contextualSpacing/>
        <w:rPr>
          <w:szCs w:val="20"/>
          <w:lang w:val="tr-TR"/>
        </w:rPr>
      </w:pPr>
      <w:r w:rsidRPr="00451B09">
        <w:rPr>
          <w:szCs w:val="20"/>
          <w:lang w:val="tr-TR"/>
        </w:rPr>
        <w:t>EBRD ÇSG6 (2024) uyarınca, biyolojik çeşitlilik dengelemesi, "</w:t>
      </w:r>
      <w:r w:rsidRPr="00451B09">
        <w:rPr>
          <w:i/>
          <w:iCs/>
          <w:szCs w:val="20"/>
          <w:lang w:val="tr-TR"/>
        </w:rPr>
        <w:t>önemli kalan olumsuz biyoçeşitlilik etkilerini telafi etmek için tasarlanmış eylemlerden kaynaklanan ölçülebilir koruma sonuçları</w:t>
      </w:r>
      <w:r w:rsidRPr="00451B09">
        <w:rPr>
          <w:szCs w:val="20"/>
          <w:lang w:val="tr-TR"/>
        </w:rPr>
        <w:t>" ve "</w:t>
      </w:r>
      <w:r w:rsidRPr="00451B09">
        <w:rPr>
          <w:i/>
          <w:iCs/>
          <w:szCs w:val="20"/>
          <w:lang w:val="tr-TR"/>
        </w:rPr>
        <w:t xml:space="preserve">biyolojik çeşitlilik dengelemelerinin amacı, sahada "net kayıp olmaması" ve tercihen net bir biyolojik çeşitlilik kazancı elde etmektir" </w:t>
      </w:r>
      <w:r w:rsidRPr="00451B09">
        <w:rPr>
          <w:szCs w:val="20"/>
          <w:lang w:val="tr-TR"/>
        </w:rPr>
        <w:t>anlamına gelir.</w:t>
      </w:r>
    </w:p>
    <w:p w14:paraId="0905994E" w14:textId="77777777" w:rsidR="00DF013F" w:rsidRPr="00451B09" w:rsidRDefault="00DF013F" w:rsidP="00DF013F">
      <w:pPr>
        <w:autoSpaceDE w:val="0"/>
        <w:autoSpaceDN w:val="0"/>
        <w:adjustRightInd w:val="0"/>
        <w:spacing w:before="120" w:after="60"/>
        <w:contextualSpacing/>
        <w:rPr>
          <w:szCs w:val="20"/>
          <w:lang w:val="tr-TR"/>
        </w:rPr>
      </w:pPr>
    </w:p>
    <w:p w14:paraId="36D705DA" w14:textId="77777777" w:rsidR="00DF013F" w:rsidRPr="00451B09" w:rsidRDefault="00DF013F" w:rsidP="00DF013F">
      <w:pPr>
        <w:autoSpaceDE w:val="0"/>
        <w:autoSpaceDN w:val="0"/>
        <w:adjustRightInd w:val="0"/>
        <w:spacing w:before="120" w:after="60"/>
        <w:contextualSpacing/>
        <w:rPr>
          <w:b/>
          <w:bCs/>
          <w:szCs w:val="20"/>
          <w:lang w:val="tr-TR"/>
        </w:rPr>
      </w:pPr>
      <w:r w:rsidRPr="00451B09">
        <w:rPr>
          <w:szCs w:val="20"/>
          <w:lang w:val="tr-TR"/>
        </w:rPr>
        <w:t>Biyoçeşitlilik denkleştirme, herhangi bir azaltım paketinde son çare olarak düşünülmeli ve yalnızca tasarım ve uygulamada ilgili deneyime sahip güvenilir dış uzmanların katkılarıyla denenmelidir.</w:t>
      </w:r>
    </w:p>
    <w:p w14:paraId="72083EBB" w14:textId="77777777" w:rsidR="00DF013F" w:rsidRPr="00451B09" w:rsidRDefault="00DF013F" w:rsidP="00DF013F">
      <w:pPr>
        <w:autoSpaceDE w:val="0"/>
        <w:autoSpaceDN w:val="0"/>
        <w:adjustRightInd w:val="0"/>
        <w:spacing w:before="120" w:after="60"/>
        <w:contextualSpacing/>
        <w:rPr>
          <w:szCs w:val="20"/>
          <w:lang w:val="tr-TR"/>
        </w:rPr>
      </w:pPr>
    </w:p>
    <w:p w14:paraId="415B7129" w14:textId="77777777" w:rsidR="00DF013F" w:rsidRPr="00451B09" w:rsidRDefault="00DF013F" w:rsidP="00DF013F">
      <w:pPr>
        <w:spacing w:before="120" w:after="60"/>
        <w:contextualSpacing/>
        <w:rPr>
          <w:b/>
          <w:bCs/>
          <w:szCs w:val="20"/>
          <w:lang w:val="tr-TR"/>
        </w:rPr>
      </w:pPr>
      <w:r w:rsidRPr="00451B09">
        <w:rPr>
          <w:b/>
          <w:bCs/>
          <w:szCs w:val="20"/>
          <w:lang w:val="tr-TR"/>
        </w:rPr>
        <w:t>Azaltım hiyerarşisi:</w:t>
      </w:r>
    </w:p>
    <w:p w14:paraId="6C111B04" w14:textId="77777777" w:rsidR="00DF013F" w:rsidRPr="00451B09" w:rsidRDefault="00DF013F" w:rsidP="00DF013F">
      <w:pPr>
        <w:autoSpaceDE w:val="0"/>
        <w:autoSpaceDN w:val="0"/>
        <w:adjustRightInd w:val="0"/>
        <w:spacing w:before="120" w:after="60"/>
        <w:contextualSpacing/>
        <w:rPr>
          <w:szCs w:val="20"/>
          <w:lang w:val="tr-TR"/>
        </w:rPr>
      </w:pPr>
      <w:r w:rsidRPr="00451B09">
        <w:rPr>
          <w:szCs w:val="20"/>
          <w:lang w:val="tr-TR"/>
        </w:rPr>
        <w:t>Çevresel Etki Değerlendirmelerinde (ÇED) yaygın olarak kullanılan ve biyoçeşitlilik riskinin yönetilmesine yardımcı olan bir araçtır. Öncelikle kaçınma ile başlayan, ardından etkilerin en aza indirilmesi veya azaltılması, ardından restorasyon eylemleri ve son olarak da diğer tüm seçenekler değerlendirildikten/tükenmiş olduktan sonra son çare olarak biyoçeşitlilik kaybının telafisi (örneğin dengeleme yoluyla) ile devam eden kontrol hiyerarşisidir.</w:t>
      </w:r>
    </w:p>
    <w:p w14:paraId="67466296" w14:textId="77777777" w:rsidR="00DF013F" w:rsidRPr="00451B09" w:rsidRDefault="00DF013F" w:rsidP="00DF013F">
      <w:pPr>
        <w:autoSpaceDE w:val="0"/>
        <w:autoSpaceDN w:val="0"/>
        <w:adjustRightInd w:val="0"/>
        <w:spacing w:before="120" w:after="60"/>
        <w:contextualSpacing/>
        <w:rPr>
          <w:szCs w:val="20"/>
          <w:lang w:val="tr-TR"/>
        </w:rPr>
      </w:pPr>
    </w:p>
    <w:p w14:paraId="1240F155" w14:textId="77777777" w:rsidR="00DF013F" w:rsidRPr="00451B09" w:rsidRDefault="00DF013F" w:rsidP="00DF013F">
      <w:pPr>
        <w:autoSpaceDE w:val="0"/>
        <w:autoSpaceDN w:val="0"/>
        <w:adjustRightInd w:val="0"/>
        <w:spacing w:before="120" w:after="60"/>
        <w:contextualSpacing/>
        <w:rPr>
          <w:szCs w:val="20"/>
          <w:lang w:val="tr-TR"/>
        </w:rPr>
      </w:pPr>
      <w:r w:rsidRPr="00451B09">
        <w:rPr>
          <w:b/>
          <w:bCs/>
          <w:szCs w:val="20"/>
          <w:lang w:val="tr-TR"/>
        </w:rPr>
        <w:t>Öncelikli biyoçeşitlilik özellikleri</w:t>
      </w:r>
      <w:r w:rsidRPr="00451B09">
        <w:rPr>
          <w:szCs w:val="20"/>
          <w:lang w:val="tr-TR"/>
        </w:rPr>
        <w:t>:</w:t>
      </w:r>
    </w:p>
    <w:p w14:paraId="6076FF60" w14:textId="77777777" w:rsidR="00DF013F" w:rsidRPr="00451B09" w:rsidRDefault="00DF013F" w:rsidP="00DF013F">
      <w:pPr>
        <w:autoSpaceDE w:val="0"/>
        <w:autoSpaceDN w:val="0"/>
        <w:adjustRightInd w:val="0"/>
        <w:spacing w:before="120" w:after="60"/>
        <w:contextualSpacing/>
        <w:rPr>
          <w:szCs w:val="20"/>
          <w:lang w:val="tr-TR"/>
        </w:rPr>
      </w:pPr>
      <w:r w:rsidRPr="00451B09">
        <w:rPr>
          <w:szCs w:val="20"/>
          <w:lang w:val="tr-TR"/>
        </w:rPr>
        <w:t>Bu kavram, EBRD tarafından daha önce kullanılan doğal habitat tanımının yerini alır ve kritik habitat tanımında halihazırda kullanılan kriter temelli bir yaklaşımı benimser. Tüm EBRD tanımlarında öncelik, yeri doldurulamazlık ve kırılganlık unsurlarının dikkate alınmasını birleştirir. Öncelikli Biyoçeşitlilik Özellikleri (</w:t>
      </w:r>
      <w:r w:rsidRPr="00451B09">
        <w:rPr>
          <w:lang w:val="tr-TR"/>
        </w:rPr>
        <w:t>Priority Biodiversity Feature</w:t>
      </w:r>
      <w:r w:rsidRPr="00451B09">
        <w:rPr>
          <w:szCs w:val="20"/>
          <w:lang w:val="tr-TR"/>
        </w:rPr>
        <w:t xml:space="preserve"> -PBF), yüksek ancak en yüksek olmayan derecede ikame edilemezlik ve/veya kırılganlık gösteren biyolojik çeşitliliğin bir alt kümesidir. Duyarlılık açısından kritik habitatın bir alt seviyesinde olsalar </w:t>
      </w:r>
      <w:proofErr w:type="gramStart"/>
      <w:r w:rsidRPr="00451B09">
        <w:rPr>
          <w:szCs w:val="20"/>
          <w:lang w:val="tr-TR"/>
        </w:rPr>
        <w:t>da,</w:t>
      </w:r>
      <w:proofErr w:type="gramEnd"/>
      <w:r w:rsidRPr="00451B09">
        <w:rPr>
          <w:szCs w:val="20"/>
          <w:lang w:val="tr-TR"/>
        </w:rPr>
        <w:t xml:space="preserve"> proje değerlendirmesi ve etki azaltma sırasında yine de dikkatli bir değerlendirme gerektirirler (EBRD ÇSG6, 2024).</w:t>
      </w:r>
    </w:p>
    <w:p w14:paraId="502FFA3D" w14:textId="77777777" w:rsidR="00DF013F" w:rsidRPr="00451B09" w:rsidRDefault="00DF013F" w:rsidP="00DF013F">
      <w:pPr>
        <w:autoSpaceDE w:val="0"/>
        <w:autoSpaceDN w:val="0"/>
        <w:adjustRightInd w:val="0"/>
        <w:spacing w:before="120" w:after="60"/>
        <w:contextualSpacing/>
        <w:rPr>
          <w:szCs w:val="20"/>
          <w:lang w:val="tr-TR"/>
        </w:rPr>
      </w:pPr>
    </w:p>
    <w:p w14:paraId="5B9FD35F" w14:textId="77777777" w:rsidR="00DF013F" w:rsidRPr="00451B09" w:rsidRDefault="00DF013F" w:rsidP="00DF013F">
      <w:pPr>
        <w:spacing w:before="120" w:after="60"/>
        <w:contextualSpacing/>
        <w:rPr>
          <w:b/>
          <w:bCs/>
          <w:szCs w:val="20"/>
          <w:lang w:val="tr-TR"/>
        </w:rPr>
      </w:pPr>
      <w:r w:rsidRPr="00451B09">
        <w:rPr>
          <w:b/>
          <w:bCs/>
          <w:szCs w:val="20"/>
          <w:lang w:val="tr-TR"/>
        </w:rPr>
        <w:t>Rehabilitasyon:</w:t>
      </w:r>
    </w:p>
    <w:p w14:paraId="1D7CBBDB" w14:textId="77777777" w:rsidR="00DF013F" w:rsidRPr="00451B09" w:rsidRDefault="00DF013F" w:rsidP="00DF013F">
      <w:pPr>
        <w:autoSpaceDE w:val="0"/>
        <w:autoSpaceDN w:val="0"/>
        <w:adjustRightInd w:val="0"/>
        <w:spacing w:before="120" w:after="60"/>
        <w:contextualSpacing/>
        <w:rPr>
          <w:szCs w:val="20"/>
          <w:lang w:val="tr-TR"/>
        </w:rPr>
      </w:pPr>
      <w:r w:rsidRPr="00451B09">
        <w:rPr>
          <w:szCs w:val="20"/>
          <w:lang w:val="tr-TR"/>
        </w:rPr>
        <w:t>Bozulmuş alanlarda belirli bir düzeyde ekosistem işlevselliğini geri kazanmayı, bozulma nedeniyle değiştirilen veya ortadan kaldırılan temel veya birincil ekosistem yapılarını ve işlevlerini onararak ve değiştirerek olumsuz etkileri tersine çevirmeyi amaçlayan bir yönetim eylemi.</w:t>
      </w:r>
    </w:p>
    <w:p w14:paraId="553F79F4" w14:textId="77777777" w:rsidR="00DF013F" w:rsidRPr="00451B09" w:rsidRDefault="00DF013F" w:rsidP="00DF013F">
      <w:pPr>
        <w:autoSpaceDE w:val="0"/>
        <w:autoSpaceDN w:val="0"/>
        <w:adjustRightInd w:val="0"/>
        <w:spacing w:before="120" w:after="60"/>
        <w:contextualSpacing/>
        <w:rPr>
          <w:szCs w:val="20"/>
          <w:lang w:val="tr-TR"/>
        </w:rPr>
      </w:pPr>
    </w:p>
    <w:p w14:paraId="7F3664B9" w14:textId="77777777" w:rsidR="00DF013F" w:rsidRPr="00451B09" w:rsidRDefault="00DF013F" w:rsidP="00DF013F">
      <w:pPr>
        <w:spacing w:before="120" w:after="60"/>
        <w:contextualSpacing/>
        <w:rPr>
          <w:b/>
          <w:bCs/>
          <w:szCs w:val="20"/>
          <w:lang w:val="tr-TR"/>
        </w:rPr>
      </w:pPr>
      <w:r w:rsidRPr="00451B09">
        <w:rPr>
          <w:b/>
          <w:bCs/>
          <w:szCs w:val="20"/>
          <w:lang w:val="tr-TR"/>
        </w:rPr>
        <w:t>Restorasyon:</w:t>
      </w:r>
    </w:p>
    <w:p w14:paraId="64C2FA4D" w14:textId="77777777" w:rsidR="00DF013F" w:rsidRPr="00451B09" w:rsidRDefault="00DF013F" w:rsidP="00DF013F">
      <w:pPr>
        <w:autoSpaceDE w:val="0"/>
        <w:autoSpaceDN w:val="0"/>
        <w:adjustRightInd w:val="0"/>
        <w:spacing w:before="120" w:after="60"/>
        <w:contextualSpacing/>
        <w:rPr>
          <w:szCs w:val="20"/>
          <w:lang w:val="tr-TR"/>
        </w:rPr>
      </w:pPr>
      <w:r w:rsidRPr="00451B09">
        <w:rPr>
          <w:szCs w:val="20"/>
          <w:lang w:val="tr-TR"/>
        </w:rPr>
        <w:t>Bitki ve hayvanların bağlı olduğu toprak ve suları geri kazanarak habitat ve ekosistem işlevlerini geri kazanma süreci. Amacı ekosistemi veya habitatı eski haline veya daha iyi bir duruma geri getirmek olması bakımından rehabilitasyondan farklıdır.</w:t>
      </w:r>
    </w:p>
    <w:p w14:paraId="4F7BCFB6" w14:textId="77777777" w:rsidR="00DF013F" w:rsidRPr="00451B09" w:rsidRDefault="00DF013F" w:rsidP="004B60E3">
      <w:pPr>
        <w:autoSpaceDE w:val="0"/>
        <w:autoSpaceDN w:val="0"/>
        <w:adjustRightInd w:val="0"/>
        <w:spacing w:before="120" w:after="60"/>
        <w:contextualSpacing/>
        <w:rPr>
          <w:szCs w:val="20"/>
          <w:lang w:val="tr-TR"/>
        </w:rPr>
      </w:pPr>
    </w:p>
    <w:p w14:paraId="308563F5" w14:textId="1D8272ED" w:rsidR="00F65947" w:rsidRPr="00451B09" w:rsidRDefault="00F65947">
      <w:pPr>
        <w:spacing w:after="0" w:line="240" w:lineRule="auto"/>
        <w:rPr>
          <w:rFonts w:cs="Times New Roman (Body CS)"/>
          <w:spacing w:val="4"/>
          <w:lang w:val="tr-TR"/>
        </w:rPr>
      </w:pPr>
      <w:r w:rsidRPr="00451B09">
        <w:rPr>
          <w:rFonts w:cs="Times New Roman (Body CS)"/>
          <w:spacing w:val="4"/>
          <w:lang w:val="tr-TR"/>
        </w:rPr>
        <w:br w:type="page"/>
      </w:r>
    </w:p>
    <w:p w14:paraId="307FB6C8" w14:textId="77777777" w:rsidR="0075089E" w:rsidRPr="00451B09" w:rsidRDefault="0075089E" w:rsidP="0075089E">
      <w:pPr>
        <w:spacing w:after="0" w:line="240" w:lineRule="auto"/>
        <w:rPr>
          <w:rFonts w:cs="Times New Roman (Body CS)"/>
          <w:spacing w:val="4"/>
          <w:lang w:val="tr-TR"/>
        </w:rPr>
        <w:sectPr w:rsidR="0075089E" w:rsidRPr="00451B09" w:rsidSect="002526EB">
          <w:headerReference w:type="first" r:id="rId19"/>
          <w:pgSz w:w="11906" w:h="16838" w:code="9"/>
          <w:pgMar w:top="1134" w:right="1134" w:bottom="1134" w:left="1134" w:header="567" w:footer="374" w:gutter="0"/>
          <w:pgNumType w:fmt="lowerRoman" w:start="1"/>
          <w:cols w:sep="1" w:space="380"/>
          <w:titlePg/>
          <w:docGrid w:linePitch="360"/>
        </w:sectPr>
      </w:pPr>
    </w:p>
    <w:p w14:paraId="0A0B6C3B" w14:textId="77777777" w:rsidR="0075089E" w:rsidRPr="00451B09" w:rsidRDefault="0075089E" w:rsidP="00994F11">
      <w:pPr>
        <w:pStyle w:val="Balk1"/>
        <w:spacing w:before="0"/>
        <w:rPr>
          <w:lang w:val="tr-TR"/>
        </w:rPr>
      </w:pPr>
      <w:bookmarkStart w:id="5" w:name="_Toc156895979"/>
      <w:bookmarkStart w:id="6" w:name="_Toc212210556"/>
      <w:r w:rsidRPr="00451B09">
        <w:rPr>
          <w:lang w:val="tr-TR"/>
        </w:rPr>
        <w:lastRenderedPageBreak/>
        <w:t>GİRİŞ</w:t>
      </w:r>
      <w:bookmarkEnd w:id="5"/>
      <w:bookmarkEnd w:id="6"/>
    </w:p>
    <w:p w14:paraId="7343C8C8" w14:textId="77777777" w:rsidR="0075089E" w:rsidRPr="00451B09" w:rsidRDefault="0075089E" w:rsidP="0075089E">
      <w:pPr>
        <w:pStyle w:val="Balk2"/>
        <w:rPr>
          <w:lang w:val="tr-TR"/>
        </w:rPr>
      </w:pPr>
      <w:bookmarkStart w:id="7" w:name="_Toc156895980"/>
      <w:bookmarkStart w:id="8" w:name="_Toc212210557"/>
      <w:r w:rsidRPr="00451B09">
        <w:rPr>
          <w:lang w:val="tr-TR"/>
        </w:rPr>
        <w:t>Arka Plan</w:t>
      </w:r>
      <w:bookmarkEnd w:id="7"/>
      <w:bookmarkEnd w:id="8"/>
    </w:p>
    <w:p w14:paraId="30DDB6D6" w14:textId="5E1655F3" w:rsidR="00345304" w:rsidRPr="00451B09" w:rsidRDefault="00345304" w:rsidP="00345304">
      <w:pPr>
        <w:pStyle w:val="GvdeMetni"/>
        <w:jc w:val="both"/>
        <w:rPr>
          <w:lang w:val="tr-TR"/>
        </w:rPr>
      </w:pPr>
      <w:r w:rsidRPr="00451B09">
        <w:rPr>
          <w:lang w:val="tr-TR"/>
        </w:rPr>
        <w:t xml:space="preserve">Environmental Resources Management GmBH (ERM), </w:t>
      </w:r>
      <w:r w:rsidR="00A835AB" w:rsidRPr="00451B09">
        <w:rPr>
          <w:lang w:val="tr-TR"/>
        </w:rPr>
        <w:t xml:space="preserve">Enerjisa Enerji Üretim </w:t>
      </w:r>
      <w:r w:rsidRPr="00451B09">
        <w:rPr>
          <w:lang w:val="tr-TR"/>
        </w:rPr>
        <w:t xml:space="preserve">A.Ş. (bundan sonra "Enerjisa" veya "Müşteri" olarak anılacaktır) tarafından </w:t>
      </w:r>
      <w:r w:rsidR="00B77D8D" w:rsidRPr="00451B09">
        <w:rPr>
          <w:lang w:val="tr-TR"/>
        </w:rPr>
        <w:t xml:space="preserve">FALP </w:t>
      </w:r>
      <w:proofErr w:type="gramStart"/>
      <w:r w:rsidRPr="00451B09">
        <w:rPr>
          <w:lang w:val="tr-TR"/>
        </w:rPr>
        <w:t>Rüzgar</w:t>
      </w:r>
      <w:proofErr w:type="gramEnd"/>
      <w:r w:rsidRPr="00451B09">
        <w:rPr>
          <w:lang w:val="tr-TR"/>
        </w:rPr>
        <w:t xml:space="preserve"> Enerji Santrali Projesi (bundan sonra "Proje" veya "</w:t>
      </w:r>
      <w:r w:rsidR="005E0303" w:rsidRPr="00451B09">
        <w:rPr>
          <w:lang w:val="tr-TR"/>
        </w:rPr>
        <w:t xml:space="preserve">Falp </w:t>
      </w:r>
      <w:r w:rsidRPr="00451B09">
        <w:rPr>
          <w:lang w:val="tr-TR"/>
        </w:rPr>
        <w:t xml:space="preserve">WPP" olarak anılacaktır) için bu Çevresel ve Sosyal Etki Değerlendirmesi'ni (ÇED) gerçekleştirmek üzere sözleşme imzalamıştır. </w:t>
      </w:r>
    </w:p>
    <w:p w14:paraId="17323BF4" w14:textId="77777777" w:rsidR="00420FB4" w:rsidRPr="00451B09" w:rsidRDefault="00420FB4" w:rsidP="00420FB4">
      <w:pPr>
        <w:spacing w:after="120"/>
        <w:jc w:val="both"/>
        <w:rPr>
          <w:rFonts w:ascii="Verdana" w:eastAsia="Verdana" w:hAnsi="Verdana" w:cs="Times New Roman"/>
          <w:lang w:val="tr-TR"/>
        </w:rPr>
      </w:pPr>
      <w:r w:rsidRPr="00451B09">
        <w:rPr>
          <w:rFonts w:ascii="Verdana" w:eastAsia="Verdana" w:hAnsi="Verdana" w:cs="Times New Roman"/>
          <w:lang w:val="tr-TR"/>
        </w:rPr>
        <w:t>Enerjisa Enerji Üretim A.Ş., finansman için potansiyel uluslararası ve yerel kredi kuruluşlarının dahil olduğu bir Proje Finansmanı yapısı oluşturmayı hedeflemektedir. Uluslararası finans kuruluşlarından (IFI) finansman alan projeler için kredi kuruluşlarının gerekliliklerine uymak zorunludur. ÇSED, Uluslararası Finans Kurumu (IFC) ve Avrupa İmar ve Kalkınma Bankası (EBRD) gereklilikleri dahil olmak üzere uluslararası çevresel ve sosyal standartlara uygun olarak hazırlanmıştır. Bu bağlamda, biyolojik çeşitlilik yaklaşımı, EBRD ve IFC gereklilikleri doğrultusunda, EBRD Çevresel ve Sosyal Gereklilik 6 (ÇSG6) ile uyumlu olarak geliştirilen değerlendirme ve azaltma hiyerarşisi ile yönlendirilmiştir.</w:t>
      </w:r>
    </w:p>
    <w:p w14:paraId="24AECB4C" w14:textId="1C9320A9" w:rsidR="0000456E" w:rsidRPr="00451B09" w:rsidRDefault="0000456E" w:rsidP="00E07BE4">
      <w:pPr>
        <w:pStyle w:val="GvdeMetni"/>
        <w:rPr>
          <w:szCs w:val="20"/>
          <w:lang w:val="tr-TR"/>
        </w:rPr>
      </w:pPr>
      <w:r w:rsidRPr="00451B09">
        <w:rPr>
          <w:szCs w:val="20"/>
          <w:lang w:val="tr-TR"/>
        </w:rPr>
        <w:t xml:space="preserve">ERM tarafından hazırlanan </w:t>
      </w:r>
      <w:r w:rsidR="00C0648B">
        <w:rPr>
          <w:szCs w:val="20"/>
          <w:lang w:val="tr-TR"/>
        </w:rPr>
        <w:t>ÇSED</w:t>
      </w:r>
      <w:r w:rsidRPr="00451B09">
        <w:rPr>
          <w:szCs w:val="20"/>
          <w:lang w:val="tr-TR"/>
        </w:rPr>
        <w:t xml:space="preserve">'nın bulguları, Müşteriyi </w:t>
      </w:r>
      <w:r w:rsidR="0020600A" w:rsidRPr="00451B09">
        <w:rPr>
          <w:szCs w:val="20"/>
          <w:lang w:val="tr-TR"/>
        </w:rPr>
        <w:t xml:space="preserve">Falp </w:t>
      </w:r>
      <w:proofErr w:type="gramStart"/>
      <w:r w:rsidRPr="00451B09">
        <w:rPr>
          <w:szCs w:val="20"/>
          <w:lang w:val="tr-TR"/>
        </w:rPr>
        <w:t>Rüzgar</w:t>
      </w:r>
      <w:proofErr w:type="gramEnd"/>
      <w:r w:rsidRPr="00451B09">
        <w:rPr>
          <w:szCs w:val="20"/>
          <w:lang w:val="tr-TR"/>
        </w:rPr>
        <w:t xml:space="preserve"> Enerji Santrali'ne özel olarak tasarlanmış bir Biyoçeşitlilik Yönetim Planı'nın ("B</w:t>
      </w:r>
      <w:r w:rsidR="005045CD" w:rsidRPr="00451B09">
        <w:rPr>
          <w:szCs w:val="20"/>
          <w:lang w:val="tr-TR"/>
        </w:rPr>
        <w:t>Y</w:t>
      </w:r>
      <w:r w:rsidRPr="00451B09">
        <w:rPr>
          <w:szCs w:val="20"/>
          <w:lang w:val="tr-TR"/>
        </w:rPr>
        <w:t>P") hazırlanmasında ERM'den destek almaya yöneltmiştir. B</w:t>
      </w:r>
      <w:r w:rsidR="005045CD" w:rsidRPr="00451B09">
        <w:rPr>
          <w:szCs w:val="20"/>
          <w:lang w:val="tr-TR"/>
        </w:rPr>
        <w:t>Y</w:t>
      </w:r>
      <w:r w:rsidRPr="00451B09">
        <w:rPr>
          <w:szCs w:val="20"/>
          <w:lang w:val="tr-TR"/>
        </w:rPr>
        <w:t xml:space="preserve">P, ERM tarafından hazırlanan </w:t>
      </w:r>
      <w:r w:rsidR="00C0648B">
        <w:rPr>
          <w:szCs w:val="20"/>
          <w:lang w:val="tr-TR"/>
        </w:rPr>
        <w:t>ÇSED</w:t>
      </w:r>
      <w:r w:rsidRPr="00451B09">
        <w:rPr>
          <w:szCs w:val="20"/>
          <w:lang w:val="tr-TR"/>
        </w:rPr>
        <w:t>'d</w:t>
      </w:r>
      <w:r w:rsidR="00C0648B">
        <w:rPr>
          <w:szCs w:val="20"/>
          <w:lang w:val="tr-TR"/>
        </w:rPr>
        <w:t>e</w:t>
      </w:r>
      <w:r w:rsidRPr="00451B09">
        <w:rPr>
          <w:szCs w:val="20"/>
          <w:lang w:val="tr-TR"/>
        </w:rPr>
        <w:t xml:space="preserve"> (ERM, 2025) sağlanan ek biyoçeşitlilik temel verileri ve etki değerlendirmesi temelinde geliştirilmiştir.</w:t>
      </w:r>
    </w:p>
    <w:p w14:paraId="1B4F8B81" w14:textId="66A65350" w:rsidR="0075089E" w:rsidRPr="00451B09" w:rsidRDefault="0075089E" w:rsidP="0075089E">
      <w:pPr>
        <w:pStyle w:val="Balk2"/>
        <w:rPr>
          <w:lang w:val="tr-TR"/>
        </w:rPr>
      </w:pPr>
      <w:bookmarkStart w:id="9" w:name="_Toc156895981"/>
      <w:bookmarkStart w:id="10" w:name="_Toc212210558"/>
      <w:r w:rsidRPr="00451B09">
        <w:rPr>
          <w:lang w:val="tr-TR"/>
        </w:rPr>
        <w:t xml:space="preserve">Proje </w:t>
      </w:r>
      <w:r w:rsidR="00263177" w:rsidRPr="00451B09">
        <w:rPr>
          <w:lang w:val="tr-TR"/>
        </w:rPr>
        <w:t xml:space="preserve">Konumu ve </w:t>
      </w:r>
      <w:r w:rsidRPr="00451B09">
        <w:rPr>
          <w:lang w:val="tr-TR"/>
        </w:rPr>
        <w:t>Açıklaması</w:t>
      </w:r>
      <w:bookmarkEnd w:id="9"/>
      <w:bookmarkEnd w:id="10"/>
    </w:p>
    <w:p w14:paraId="2CE1BFFE" w14:textId="2CEDCEE8" w:rsidR="00CC1B8B" w:rsidRPr="00451B09" w:rsidRDefault="00CC1B8B" w:rsidP="00CC1B8B">
      <w:pPr>
        <w:pStyle w:val="GvdeMetni"/>
        <w:jc w:val="both"/>
        <w:rPr>
          <w:lang w:val="tr-TR"/>
        </w:rPr>
      </w:pPr>
      <w:bookmarkStart w:id="11" w:name="_Toc156895982"/>
      <w:r w:rsidRPr="00451B09">
        <w:rPr>
          <w:lang w:val="tr-TR"/>
        </w:rPr>
        <w:t xml:space="preserve">FALP </w:t>
      </w:r>
      <w:proofErr w:type="gramStart"/>
      <w:r w:rsidR="004C74A7" w:rsidRPr="00451B09">
        <w:rPr>
          <w:lang w:val="tr-TR"/>
        </w:rPr>
        <w:t>Rüzgar</w:t>
      </w:r>
      <w:proofErr w:type="gramEnd"/>
      <w:r w:rsidR="004C74A7" w:rsidRPr="00451B09">
        <w:rPr>
          <w:lang w:val="tr-TR"/>
        </w:rPr>
        <w:t xml:space="preserve"> Enerji Santrali</w:t>
      </w:r>
      <w:r w:rsidRPr="00451B09">
        <w:rPr>
          <w:lang w:val="tr-TR"/>
        </w:rPr>
        <w:t xml:space="preserve"> Projesi, Enerjisa Enerji Üretim A.Ş. tarafından Muğla İli Milas İlçesi ve Aydın İli Karpuzlu İlçesi sınırları içinde inşa edilmesi ve işletilmesi planlanmaktadır.</w:t>
      </w:r>
    </w:p>
    <w:p w14:paraId="5372CB31" w14:textId="46DAAE78" w:rsidR="00D40AC4" w:rsidRPr="00451B09" w:rsidRDefault="00E747BA" w:rsidP="00D40AC4">
      <w:pPr>
        <w:pStyle w:val="GvdeMetni"/>
        <w:jc w:val="both"/>
        <w:rPr>
          <w:lang w:val="tr-TR"/>
        </w:rPr>
      </w:pPr>
      <w:r w:rsidRPr="00451B09">
        <w:rPr>
          <w:lang w:val="tr-TR"/>
        </w:rPr>
        <w:t xml:space="preserve">Proje kapsamında </w:t>
      </w:r>
      <w:r w:rsidR="001C4715" w:rsidRPr="00451B09">
        <w:rPr>
          <w:lang w:val="tr-TR"/>
        </w:rPr>
        <w:t>Toplam 18 adet türbin kurulması planlanmaktadır ve her bir türbinin kapasitesi 4,</w:t>
      </w:r>
      <w:r w:rsidR="00650CB2" w:rsidRPr="00451B09">
        <w:rPr>
          <w:lang w:val="tr-TR"/>
        </w:rPr>
        <w:t>2</w:t>
      </w:r>
      <w:r w:rsidR="001C4715" w:rsidRPr="00451B09">
        <w:rPr>
          <w:lang w:val="tr-TR"/>
        </w:rPr>
        <w:t xml:space="preserve"> </w:t>
      </w:r>
      <w:r w:rsidR="00650CB2" w:rsidRPr="00451B09">
        <w:rPr>
          <w:lang w:val="tr-TR"/>
        </w:rPr>
        <w:t>MWm/4</w:t>
      </w:r>
      <w:r w:rsidR="001C4715" w:rsidRPr="00451B09">
        <w:rPr>
          <w:lang w:val="tr-TR"/>
        </w:rPr>
        <w:t>,</w:t>
      </w:r>
      <w:r w:rsidR="00650CB2" w:rsidRPr="00451B09">
        <w:rPr>
          <w:lang w:val="tr-TR"/>
        </w:rPr>
        <w:t xml:space="preserve">2 </w:t>
      </w:r>
      <w:r w:rsidR="001C4715" w:rsidRPr="00451B09">
        <w:rPr>
          <w:lang w:val="tr-TR"/>
        </w:rPr>
        <w:t xml:space="preserve">Mwe olacaktır. Tesisin toplam kurulu gücü 75,6 MWm/75,6 MWe olacaktır. Tahmini yıllık elektrik üretimi 231.948.360 kWh/yıl olarak hesaplanmaktadır. Proje için seçilen </w:t>
      </w:r>
      <w:proofErr w:type="gramStart"/>
      <w:r w:rsidR="001C4715" w:rsidRPr="00451B09">
        <w:rPr>
          <w:lang w:val="tr-TR"/>
        </w:rPr>
        <w:t>rüzgar</w:t>
      </w:r>
      <w:proofErr w:type="gramEnd"/>
      <w:r w:rsidR="001C4715" w:rsidRPr="00451B09">
        <w:rPr>
          <w:lang w:val="tr-TR"/>
        </w:rPr>
        <w:t xml:space="preserve"> türbini modeli Enercon E-138 EP3 E2 / IEC S </w:t>
      </w:r>
      <w:r w:rsidRPr="00451B09">
        <w:rPr>
          <w:lang w:val="tr-TR"/>
        </w:rPr>
        <w:t>s</w:t>
      </w:r>
      <w:r w:rsidR="001C4715" w:rsidRPr="00451B09">
        <w:rPr>
          <w:lang w:val="tr-TR"/>
        </w:rPr>
        <w:t xml:space="preserve">ınıfıdır. Proje kapsamında kullanılacak </w:t>
      </w:r>
      <w:proofErr w:type="gramStart"/>
      <w:r w:rsidR="001C4715" w:rsidRPr="00451B09">
        <w:rPr>
          <w:lang w:val="tr-TR"/>
        </w:rPr>
        <w:t>rüzgar</w:t>
      </w:r>
      <w:proofErr w:type="gramEnd"/>
      <w:r w:rsidR="001C4715" w:rsidRPr="00451B09">
        <w:rPr>
          <w:lang w:val="tr-TR"/>
        </w:rPr>
        <w:t xml:space="preserve"> türbininin kule yüksekliği 81 metre, rotor kanadı çapı 138 metredir. </w:t>
      </w:r>
      <w:r w:rsidR="009C5218" w:rsidRPr="00451B09">
        <w:rPr>
          <w:lang w:val="tr-TR"/>
        </w:rPr>
        <w:t>Proje yerleşim planı</w:t>
      </w:r>
      <w:r w:rsidR="00C04A32" w:rsidRPr="00451B09">
        <w:rPr>
          <w:lang w:val="tr-TR"/>
        </w:rPr>
        <w:fldChar w:fldCharType="begin"/>
      </w:r>
      <w:r w:rsidR="00C04A32" w:rsidRPr="00451B09">
        <w:rPr>
          <w:lang w:val="tr-TR"/>
        </w:rPr>
        <w:instrText xml:space="preserve"> REF _Ref179277857 \h </w:instrText>
      </w:r>
      <w:r w:rsidR="00021D37" w:rsidRPr="00451B09">
        <w:rPr>
          <w:lang w:val="tr-TR"/>
        </w:rPr>
        <w:instrText xml:space="preserve"> \* MERGEFORMAT </w:instrText>
      </w:r>
      <w:r w:rsidR="00C04A32" w:rsidRPr="00451B09">
        <w:rPr>
          <w:lang w:val="tr-TR"/>
        </w:rPr>
      </w:r>
      <w:r w:rsidR="00C04A32" w:rsidRPr="00451B09">
        <w:rPr>
          <w:lang w:val="tr-TR"/>
        </w:rPr>
        <w:fldChar w:fldCharType="separate"/>
      </w:r>
      <w:r w:rsidR="00D807D1" w:rsidRPr="00451B09">
        <w:rPr>
          <w:lang w:val="tr-TR"/>
        </w:rPr>
        <w:t xml:space="preserve">Şekil </w:t>
      </w:r>
      <w:r w:rsidR="00D807D1">
        <w:rPr>
          <w:lang w:val="tr-TR"/>
        </w:rPr>
        <w:t>1</w:t>
      </w:r>
      <w:r w:rsidR="00D807D1" w:rsidRPr="00451B09">
        <w:rPr>
          <w:lang w:val="tr-TR"/>
        </w:rPr>
        <w:t>-</w:t>
      </w:r>
      <w:r w:rsidR="00D807D1" w:rsidRPr="00451B09">
        <w:rPr>
          <w:cs/>
          <w:lang w:val="tr-TR"/>
        </w:rPr>
        <w:t>‎</w:t>
      </w:r>
      <w:r w:rsidR="00D807D1">
        <w:rPr>
          <w:noProof/>
          <w:lang w:val="tr-TR"/>
        </w:rPr>
        <w:t>1</w:t>
      </w:r>
      <w:r w:rsidR="00C04A32" w:rsidRPr="00451B09">
        <w:rPr>
          <w:lang w:val="tr-TR"/>
        </w:rPr>
        <w:fldChar w:fldCharType="end"/>
      </w:r>
      <w:r w:rsidR="00C04A32" w:rsidRPr="00451B09">
        <w:rPr>
          <w:lang w:val="tr-TR"/>
        </w:rPr>
        <w:t xml:space="preserve"> adresinde gösterilmektedir.</w:t>
      </w:r>
    </w:p>
    <w:p w14:paraId="5A21B8B7" w14:textId="7B3D384C" w:rsidR="003279B9" w:rsidRPr="00451B09" w:rsidRDefault="0039603E" w:rsidP="0039603E">
      <w:pPr>
        <w:pStyle w:val="GvdeMetni"/>
        <w:jc w:val="both"/>
        <w:rPr>
          <w:lang w:val="tr-TR"/>
        </w:rPr>
      </w:pPr>
      <w:r w:rsidRPr="00451B09">
        <w:rPr>
          <w:lang w:val="tr-TR"/>
        </w:rPr>
        <w:t xml:space="preserve">Proje kapsamında, planlanan 18 türbinden 17'si Muğla il sınırları içinde, bir türbin (T2) ise Aydın il sınırları içinde yer alacaktır. Ayrıca, fazla kazı malzemesi depolama alanı 1'in tamamı ve fazla kazı malzemesi depolama alanı 2'nin bir kısmı da Aydın il sınırları içinde olacaktır. Sonuç olarak, proje alanının yaklaşık %90'ı Muğla il sınırları içinde, yaklaşık %10'u ise Aydın il sınırları içinde yer almaktadır. </w:t>
      </w:r>
      <w:r w:rsidR="00EE5114" w:rsidRPr="00451B09">
        <w:rPr>
          <w:lang w:val="tr-TR"/>
        </w:rPr>
        <w:t>Projeye en yakın yerleşim yerleri şunlardır:</w:t>
      </w:r>
    </w:p>
    <w:p w14:paraId="3C72473E" w14:textId="7C4E1251" w:rsidR="00B43C61" w:rsidRPr="00451B09" w:rsidRDefault="00B43C61" w:rsidP="003279B9">
      <w:pPr>
        <w:pStyle w:val="GvdeMetni"/>
        <w:numPr>
          <w:ilvl w:val="0"/>
          <w:numId w:val="86"/>
        </w:numPr>
        <w:spacing w:before="120" w:after="60" w:line="260" w:lineRule="atLeast"/>
        <w:jc w:val="both"/>
        <w:rPr>
          <w:lang w:val="tr-TR"/>
        </w:rPr>
      </w:pPr>
      <w:r w:rsidRPr="00451B09">
        <w:rPr>
          <w:lang w:val="tr-TR"/>
        </w:rPr>
        <w:t>Çukur Mahallesi – Projenin 2 km kuzeyinde;</w:t>
      </w:r>
    </w:p>
    <w:p w14:paraId="3EF5590A" w14:textId="746BC063" w:rsidR="00D40AC4" w:rsidRPr="00451B09" w:rsidRDefault="00B43C61" w:rsidP="00B43C61">
      <w:pPr>
        <w:pStyle w:val="GvdeMetni"/>
        <w:numPr>
          <w:ilvl w:val="0"/>
          <w:numId w:val="86"/>
        </w:numPr>
        <w:spacing w:before="120" w:after="60" w:line="260" w:lineRule="atLeast"/>
        <w:jc w:val="both"/>
        <w:rPr>
          <w:lang w:val="tr-TR"/>
        </w:rPr>
      </w:pPr>
      <w:r w:rsidRPr="00451B09">
        <w:rPr>
          <w:lang w:val="tr-TR"/>
        </w:rPr>
        <w:t>Tekeler Mahallesi – Proje sınırının 2 km kuzeydoğusunda.</w:t>
      </w:r>
    </w:p>
    <w:p w14:paraId="45BCF2BC" w14:textId="77777777" w:rsidR="00E77855" w:rsidRPr="00451B09" w:rsidRDefault="00E77855" w:rsidP="00345D66">
      <w:pPr>
        <w:pStyle w:val="GvdeMetni"/>
        <w:rPr>
          <w:lang w:val="tr-TR"/>
        </w:rPr>
        <w:sectPr w:rsidR="00E77855" w:rsidRPr="00451B09" w:rsidSect="00693200">
          <w:headerReference w:type="first" r:id="rId20"/>
          <w:type w:val="continuous"/>
          <w:pgSz w:w="11906" w:h="16838" w:code="9"/>
          <w:pgMar w:top="1440" w:right="1440" w:bottom="1440" w:left="1440" w:header="562" w:footer="374" w:gutter="0"/>
          <w:pgNumType w:start="1"/>
          <w:cols w:sep="1" w:space="380"/>
          <w:titlePg/>
          <w:docGrid w:linePitch="360"/>
        </w:sectPr>
      </w:pPr>
    </w:p>
    <w:p w14:paraId="3806CA5F" w14:textId="288D7EDA" w:rsidR="001F6093" w:rsidRPr="00451B09" w:rsidRDefault="004B586E" w:rsidP="001F6093">
      <w:pPr>
        <w:pStyle w:val="GvdeMetni"/>
        <w:rPr>
          <w:lang w:val="tr-TR"/>
        </w:rPr>
      </w:pPr>
      <w:r w:rsidRPr="00451B09">
        <w:rPr>
          <w:noProof/>
          <w:lang w:val="tr-TR"/>
        </w:rPr>
        <w:lastRenderedPageBreak/>
        <w:drawing>
          <wp:inline distT="0" distB="0" distL="0" distR="0" wp14:anchorId="574846C3" wp14:editId="0ACF9151">
            <wp:extent cx="11395413" cy="8058150"/>
            <wp:effectExtent l="0" t="0" r="0" b="0"/>
            <wp:docPr id="1842096797" name="Picture 1842096797" descr="A map of a mountai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2096797" name="Picture 1842096797" descr="A map of a mountain&#10;&#10;AI-generated content may be incorrect."/>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1424311" cy="8078585"/>
                    </a:xfrm>
                    <a:prstGeom prst="rect">
                      <a:avLst/>
                    </a:prstGeom>
                    <a:noFill/>
                    <a:ln>
                      <a:noFill/>
                    </a:ln>
                  </pic:spPr>
                </pic:pic>
              </a:graphicData>
            </a:graphic>
          </wp:inline>
        </w:drawing>
      </w:r>
    </w:p>
    <w:p w14:paraId="3207389A" w14:textId="04AD5C39" w:rsidR="00E77855" w:rsidRPr="00451B09" w:rsidRDefault="003F1D0D" w:rsidP="003F1D0D">
      <w:pPr>
        <w:pStyle w:val="ResimYazs"/>
        <w:rPr>
          <w:lang w:val="tr-TR"/>
        </w:rPr>
      </w:pPr>
      <w:bookmarkStart w:id="12" w:name="_Ref179277857"/>
      <w:bookmarkStart w:id="13" w:name="_Toc159460001"/>
      <w:bookmarkStart w:id="14" w:name="_Toc163895369"/>
      <w:bookmarkStart w:id="15" w:name="_Toc212986039"/>
      <w:r w:rsidRPr="00451B09">
        <w:rPr>
          <w:lang w:val="tr-TR"/>
        </w:rPr>
        <w:t xml:space="preserve">Şekil </w:t>
      </w:r>
      <w:r w:rsidR="00CE631D">
        <w:rPr>
          <w:lang w:val="tr-TR"/>
        </w:rPr>
        <w:t>1</w:t>
      </w:r>
      <w:r w:rsidRPr="00451B09">
        <w:rPr>
          <w:lang w:val="tr-TR"/>
        </w:rPr>
        <w:t>-</w:t>
      </w:r>
      <w:r w:rsidR="00B54B02" w:rsidRPr="00451B09">
        <w:rPr>
          <w:lang w:val="tr-TR"/>
        </w:rPr>
        <w:fldChar w:fldCharType="begin" w:fldLock="1"/>
      </w:r>
      <w:r w:rsidR="00B54B02" w:rsidRPr="00451B09">
        <w:rPr>
          <w:lang w:val="tr-TR"/>
        </w:rPr>
        <w:instrText xml:space="preserve"> STYLEREF 1 \s </w:instrText>
      </w:r>
      <w:r w:rsidR="00B54B02" w:rsidRPr="00451B09">
        <w:rPr>
          <w:lang w:val="tr-TR"/>
        </w:rPr>
        <w:fldChar w:fldCharType="separate"/>
      </w:r>
      <w:r w:rsidR="00B54B02" w:rsidRPr="00451B09">
        <w:rPr>
          <w:noProof/>
          <w:cs/>
          <w:lang w:val="tr-TR"/>
        </w:rPr>
        <w:t>‎</w:t>
      </w:r>
      <w:r w:rsidR="00B54B02" w:rsidRPr="00451B09">
        <w:rPr>
          <w:lang w:val="tr-TR"/>
        </w:rPr>
        <w:fldChar w:fldCharType="end"/>
      </w:r>
      <w:r w:rsidR="00B54B02" w:rsidRPr="00451B09">
        <w:rPr>
          <w:lang w:val="tr-TR"/>
        </w:rPr>
        <w:fldChar w:fldCharType="begin"/>
      </w:r>
      <w:r w:rsidR="00B54B02" w:rsidRPr="00451B09">
        <w:rPr>
          <w:lang w:val="tr-TR"/>
        </w:rPr>
        <w:instrText xml:space="preserve"> SEQ Figure \* ARABIC \s 1 </w:instrText>
      </w:r>
      <w:r w:rsidR="00B54B02" w:rsidRPr="00451B09">
        <w:rPr>
          <w:lang w:val="tr-TR"/>
        </w:rPr>
        <w:fldChar w:fldCharType="separate"/>
      </w:r>
      <w:r w:rsidR="00D807D1">
        <w:rPr>
          <w:noProof/>
          <w:lang w:val="tr-TR"/>
        </w:rPr>
        <w:t>1</w:t>
      </w:r>
      <w:r w:rsidR="00B54B02" w:rsidRPr="00451B09">
        <w:rPr>
          <w:lang w:val="tr-TR"/>
        </w:rPr>
        <w:fldChar w:fldCharType="end"/>
      </w:r>
      <w:bookmarkEnd w:id="12"/>
      <w:r w:rsidRPr="00451B09">
        <w:rPr>
          <w:lang w:val="tr-TR"/>
        </w:rPr>
        <w:t xml:space="preserve"> Proje Planı</w:t>
      </w:r>
      <w:bookmarkEnd w:id="13"/>
      <w:bookmarkEnd w:id="14"/>
      <w:bookmarkEnd w:id="15"/>
    </w:p>
    <w:p w14:paraId="68A0F062" w14:textId="550861F3" w:rsidR="009F5A8A" w:rsidRPr="00451B09" w:rsidRDefault="009F5A8A" w:rsidP="00CE42A1">
      <w:pPr>
        <w:rPr>
          <w:caps/>
          <w:lang w:val="tr-TR"/>
        </w:rPr>
        <w:sectPr w:rsidR="009F5A8A" w:rsidRPr="00451B09" w:rsidSect="003C5ED9">
          <w:pgSz w:w="23811" w:h="16838" w:orient="landscape" w:code="8"/>
          <w:pgMar w:top="1440" w:right="1440" w:bottom="1440" w:left="1440" w:header="562" w:footer="374" w:gutter="0"/>
          <w:cols w:sep="1" w:space="380"/>
          <w:titlePg/>
          <w:docGrid w:linePitch="360"/>
        </w:sectPr>
      </w:pPr>
      <w:r w:rsidRPr="00451B09">
        <w:rPr>
          <w:lang w:val="tr-TR"/>
        </w:rPr>
        <w:t>Kaynak: ERM, Müşteri verilerini kullanarak</w:t>
      </w:r>
    </w:p>
    <w:p w14:paraId="18498D14" w14:textId="1655C4DD" w:rsidR="0075089E" w:rsidRPr="00451B09" w:rsidRDefault="0075089E" w:rsidP="0075089E">
      <w:pPr>
        <w:pStyle w:val="Balk2"/>
        <w:rPr>
          <w:lang w:val="tr-TR"/>
        </w:rPr>
      </w:pPr>
      <w:bookmarkStart w:id="16" w:name="_Toc212210559"/>
      <w:r w:rsidRPr="00451B09">
        <w:rPr>
          <w:lang w:val="tr-TR"/>
        </w:rPr>
        <w:lastRenderedPageBreak/>
        <w:t>B</w:t>
      </w:r>
      <w:r w:rsidR="00BE7C8E" w:rsidRPr="00451B09">
        <w:rPr>
          <w:lang w:val="tr-TR"/>
        </w:rPr>
        <w:t>Y</w:t>
      </w:r>
      <w:r w:rsidRPr="00451B09">
        <w:rPr>
          <w:lang w:val="tr-TR"/>
        </w:rPr>
        <w:t>P'nin Amacı ve Hedefleri</w:t>
      </w:r>
      <w:bookmarkEnd w:id="11"/>
      <w:bookmarkEnd w:id="16"/>
    </w:p>
    <w:p w14:paraId="5BCD235D" w14:textId="77777777" w:rsidR="00B13306" w:rsidRPr="00451B09" w:rsidRDefault="00B13306" w:rsidP="00B13306">
      <w:pPr>
        <w:pStyle w:val="GvdeMetni"/>
        <w:jc w:val="both"/>
        <w:rPr>
          <w:lang w:val="tr-TR"/>
        </w:rPr>
      </w:pPr>
      <w:bookmarkStart w:id="17" w:name="_Toc155624878"/>
      <w:bookmarkStart w:id="18" w:name="_Toc156895990"/>
      <w:r w:rsidRPr="00451B09">
        <w:rPr>
          <w:lang w:val="tr-TR"/>
        </w:rPr>
        <w:t>Bu belge, projenin inşaat ve işletme aşamaları için ayrı ayrı ve açık şekilde hazırlanmış Biyoçeşitlilik Yönetim Planı’nı (BYP) içermektedir. Belgenin temel amacı, her proje aşaması için uygulanacak önemli biyoçeşitlilik azaltma (mitigasyon) ve yönetim önlemlerini ayrıntılı biçimde sunmaktır. Plan, kritik habitatlar ve bu habitatları tetikleyen türler için Biyoçeşitlilikte Net Kazanç (Net Gain, NG) hedefini; diğer Öncelikli Biyoçeşitlilik Özellikleri (Priority Biodiversity Feature-PBF) için ise Net Kayıp Olmaması (No Net Loss, NNL) hedefini desteklemeyi amaçlamaktadır. Bu hedefler, ERM (2025) tarafından hazırlanan ÇSED kapsamındaki tamamlayıcı temel veri ve etki değerlendirmesi bulgularına dayanarak ve EBRD’nin Çevresel ve Sosyal Gereklilikleri (ÇSG6) ile IFC Performans Standardı 6 (PS6) hükümlerine uygun şekilde gerçekleştirilir. Bu kapsamda plan, aşağıdaki konular hakkında bilgi sağlamaktadır:</w:t>
      </w:r>
    </w:p>
    <w:p w14:paraId="67D286FE" w14:textId="77777777" w:rsidR="00B13306" w:rsidRPr="00451B09" w:rsidRDefault="00B13306" w:rsidP="00B13306">
      <w:pPr>
        <w:pStyle w:val="GvdeMetni"/>
        <w:numPr>
          <w:ilvl w:val="0"/>
          <w:numId w:val="49"/>
        </w:numPr>
        <w:rPr>
          <w:lang w:val="tr-TR"/>
        </w:rPr>
      </w:pPr>
      <w:proofErr w:type="gramStart"/>
      <w:r w:rsidRPr="00451B09">
        <w:rPr>
          <w:lang w:val="tr-TR"/>
        </w:rPr>
        <w:t>projenin</w:t>
      </w:r>
      <w:proofErr w:type="gramEnd"/>
      <w:r w:rsidRPr="00451B09">
        <w:rPr>
          <w:lang w:val="tr-TR"/>
        </w:rPr>
        <w:t xml:space="preserve"> biyolojik çeşitlilik üzerinde beklenen etkilerine genel bakış (ERM tarafından hazırlanan ÇSED'e göre özet bilgi, 2025);</w:t>
      </w:r>
    </w:p>
    <w:p w14:paraId="1291A0CF" w14:textId="77777777" w:rsidR="00B13306" w:rsidRPr="00451B09" w:rsidRDefault="00B13306" w:rsidP="00B13306">
      <w:pPr>
        <w:pStyle w:val="GvdeMetni"/>
        <w:numPr>
          <w:ilvl w:val="0"/>
          <w:numId w:val="49"/>
        </w:numPr>
        <w:rPr>
          <w:lang w:val="tr-TR"/>
        </w:rPr>
      </w:pPr>
      <w:r w:rsidRPr="00451B09">
        <w:rPr>
          <w:lang w:val="tr-TR"/>
        </w:rPr>
        <w:t>Proje tasarımında azaltma hiyerarşisinin nasıl izlendiğine dair genel bir bakış ÇSED – ERM, 2025 uyarınca);</w:t>
      </w:r>
    </w:p>
    <w:p w14:paraId="77D2D334" w14:textId="77777777" w:rsidR="00B13306" w:rsidRPr="00451B09" w:rsidRDefault="00B13306" w:rsidP="00B13306">
      <w:pPr>
        <w:pStyle w:val="GvdeMetni"/>
        <w:numPr>
          <w:ilvl w:val="0"/>
          <w:numId w:val="49"/>
        </w:numPr>
        <w:rPr>
          <w:lang w:val="tr-TR"/>
        </w:rPr>
      </w:pPr>
      <w:r w:rsidRPr="00451B09">
        <w:rPr>
          <w:lang w:val="tr-TR"/>
        </w:rPr>
        <w:t>Ulusal ve uluslararası yasal gerekliliklere ve kredi verenlerin standartlarına (özellikle EBRD ÇSG6), izinlere ve çevre onaylarına uygunluk dahil olmak üzere, inşaat aşaması ve işletme aşaması risklerinin ve biyolojik çeşitlilik üzerindeki etkilerin yönetilmesine ilişkin gerekliliklerin karşılanması konusunda Projenin inşaat ve işletme aşamaları için net bir kılavuz sağlamak; ve</w:t>
      </w:r>
    </w:p>
    <w:p w14:paraId="3AAD4F34" w14:textId="6DFD5FF5" w:rsidR="00413EC3" w:rsidRPr="00451B09" w:rsidRDefault="00B13306" w:rsidP="00B13306">
      <w:pPr>
        <w:pStyle w:val="GvdeMetni"/>
        <w:numPr>
          <w:ilvl w:val="0"/>
          <w:numId w:val="49"/>
        </w:numPr>
        <w:rPr>
          <w:lang w:val="tr-TR"/>
        </w:rPr>
      </w:pPr>
      <w:r w:rsidRPr="00451B09">
        <w:rPr>
          <w:lang w:val="tr-TR"/>
        </w:rPr>
        <w:t>İnşaat aşaması ve Projenin işletme aşaması boyunca, biyolojik çeşitlilik yönetimi hususları açısından Proje sahası genelinde tutarlılık sağlanması</w:t>
      </w:r>
      <w:r w:rsidR="00413EC3" w:rsidRPr="00451B09">
        <w:rPr>
          <w:lang w:val="tr-TR"/>
        </w:rPr>
        <w:t>.</w:t>
      </w:r>
    </w:p>
    <w:p w14:paraId="25C43E1B" w14:textId="13806CAA" w:rsidR="00413EC3" w:rsidRPr="00451B09" w:rsidRDefault="00413EC3" w:rsidP="00413EC3">
      <w:pPr>
        <w:pStyle w:val="Balk2"/>
        <w:rPr>
          <w:lang w:val="tr-TR"/>
        </w:rPr>
      </w:pPr>
      <w:bookmarkStart w:id="19" w:name="_Toc179473549"/>
      <w:bookmarkStart w:id="20" w:name="_Toc212210560"/>
      <w:r w:rsidRPr="00451B09">
        <w:rPr>
          <w:lang w:val="tr-TR"/>
        </w:rPr>
        <w:t>B</w:t>
      </w:r>
      <w:r w:rsidR="00BE7C8E" w:rsidRPr="00451B09">
        <w:rPr>
          <w:lang w:val="tr-TR"/>
        </w:rPr>
        <w:t>Y</w:t>
      </w:r>
      <w:r w:rsidRPr="00451B09">
        <w:rPr>
          <w:lang w:val="tr-TR"/>
        </w:rPr>
        <w:t>P'nin Yapısı</w:t>
      </w:r>
      <w:bookmarkEnd w:id="19"/>
      <w:bookmarkEnd w:id="20"/>
    </w:p>
    <w:p w14:paraId="768832BC" w14:textId="77777777" w:rsidR="009D64E8" w:rsidRPr="00451B09" w:rsidRDefault="009D64E8" w:rsidP="009D64E8">
      <w:pPr>
        <w:pStyle w:val="GvdeMetni"/>
        <w:rPr>
          <w:lang w:val="tr-TR"/>
        </w:rPr>
      </w:pPr>
      <w:r w:rsidRPr="00451B09">
        <w:rPr>
          <w:lang w:val="tr-TR"/>
        </w:rPr>
        <w:t>BYP aşağıdaki şekilde yapılandırılmıştır:</w:t>
      </w:r>
    </w:p>
    <w:p w14:paraId="620F4424" w14:textId="77777777" w:rsidR="009D64E8" w:rsidRPr="00451B09" w:rsidRDefault="009D64E8" w:rsidP="009D64E8">
      <w:pPr>
        <w:pStyle w:val="GvdeMetni"/>
        <w:numPr>
          <w:ilvl w:val="0"/>
          <w:numId w:val="62"/>
        </w:numPr>
        <w:rPr>
          <w:lang w:val="tr-TR"/>
        </w:rPr>
      </w:pPr>
      <w:r w:rsidRPr="00451B09">
        <w:rPr>
          <w:b/>
          <w:bCs/>
          <w:lang w:val="tr-TR"/>
        </w:rPr>
        <w:t>Bölüm 1</w:t>
      </w:r>
      <w:r w:rsidRPr="00451B09">
        <w:rPr>
          <w:lang w:val="tr-TR"/>
        </w:rPr>
        <w:t>: Giriş, Uygulama ve Uygulama, BYP'nin Gözden Geçirilmesi ve Güncellenmesi, Yasal Gereklilikler, İzinler ve Çevresel Onay</w:t>
      </w:r>
    </w:p>
    <w:p w14:paraId="7EB5FE01" w14:textId="77777777" w:rsidR="009D64E8" w:rsidRPr="00451B09" w:rsidRDefault="009D64E8" w:rsidP="009D64E8">
      <w:pPr>
        <w:pStyle w:val="GvdeMetni"/>
        <w:numPr>
          <w:ilvl w:val="0"/>
          <w:numId w:val="62"/>
        </w:numPr>
        <w:rPr>
          <w:lang w:val="tr-TR"/>
        </w:rPr>
      </w:pPr>
      <w:r w:rsidRPr="00451B09">
        <w:rPr>
          <w:b/>
          <w:bCs/>
          <w:lang w:val="tr-TR"/>
        </w:rPr>
        <w:t>Bölüm 2</w:t>
      </w:r>
      <w:r w:rsidRPr="00451B09">
        <w:rPr>
          <w:lang w:val="tr-TR"/>
        </w:rPr>
        <w:t>: Saha koşullarının özeti (biyoçeşitlilik temel verileri)</w:t>
      </w:r>
    </w:p>
    <w:p w14:paraId="26DE5FE8" w14:textId="77777777" w:rsidR="009D64E8" w:rsidRPr="00451B09" w:rsidRDefault="009D64E8" w:rsidP="009D64E8">
      <w:pPr>
        <w:pStyle w:val="GvdeMetni"/>
        <w:numPr>
          <w:ilvl w:val="0"/>
          <w:numId w:val="62"/>
        </w:numPr>
        <w:rPr>
          <w:lang w:val="tr-TR"/>
        </w:rPr>
      </w:pPr>
      <w:r w:rsidRPr="00451B09">
        <w:rPr>
          <w:b/>
          <w:bCs/>
          <w:lang w:val="tr-TR"/>
        </w:rPr>
        <w:t>Bölüm 3</w:t>
      </w:r>
      <w:r w:rsidRPr="00451B09">
        <w:rPr>
          <w:lang w:val="tr-TR"/>
        </w:rPr>
        <w:t>: Biyoçeşitlilik yönetim stratejisi (Net Kazanç, NG ve Net Kayıp Olmaması, NNL yaklaşımları dâhil)</w:t>
      </w:r>
    </w:p>
    <w:p w14:paraId="3C11FE5B" w14:textId="77777777" w:rsidR="009D64E8" w:rsidRPr="00451B09" w:rsidRDefault="009D64E8" w:rsidP="009D64E8">
      <w:pPr>
        <w:pStyle w:val="GvdeMetni"/>
        <w:numPr>
          <w:ilvl w:val="0"/>
          <w:numId w:val="62"/>
        </w:numPr>
        <w:rPr>
          <w:lang w:val="tr-TR"/>
        </w:rPr>
      </w:pPr>
      <w:r w:rsidRPr="00451B09">
        <w:rPr>
          <w:b/>
          <w:bCs/>
          <w:lang w:val="tr-TR"/>
        </w:rPr>
        <w:t>Bölüm 4</w:t>
      </w:r>
      <w:r w:rsidRPr="00451B09">
        <w:rPr>
          <w:lang w:val="tr-TR"/>
        </w:rPr>
        <w:t>: İnşaat aşaması BYP’si</w:t>
      </w:r>
    </w:p>
    <w:p w14:paraId="1957AFF2" w14:textId="77777777" w:rsidR="009D64E8" w:rsidRPr="00451B09" w:rsidRDefault="009D64E8" w:rsidP="009D64E8">
      <w:pPr>
        <w:pStyle w:val="GvdeMetni"/>
        <w:numPr>
          <w:ilvl w:val="0"/>
          <w:numId w:val="62"/>
        </w:numPr>
        <w:rPr>
          <w:lang w:val="tr-TR"/>
        </w:rPr>
      </w:pPr>
      <w:r w:rsidRPr="00451B09">
        <w:rPr>
          <w:b/>
          <w:bCs/>
          <w:lang w:val="tr-TR"/>
        </w:rPr>
        <w:t>Bölüm 5</w:t>
      </w:r>
      <w:r w:rsidRPr="00451B09">
        <w:rPr>
          <w:lang w:val="tr-TR"/>
        </w:rPr>
        <w:t>: İşletme aşaması BYP’si</w:t>
      </w:r>
    </w:p>
    <w:p w14:paraId="540583F2" w14:textId="77777777" w:rsidR="009D64E8" w:rsidRPr="00451B09" w:rsidRDefault="009D64E8" w:rsidP="009D64E8">
      <w:pPr>
        <w:pStyle w:val="GvdeMetni"/>
        <w:numPr>
          <w:ilvl w:val="0"/>
          <w:numId w:val="62"/>
        </w:numPr>
        <w:rPr>
          <w:lang w:val="tr-TR"/>
        </w:rPr>
      </w:pPr>
      <w:r w:rsidRPr="00451B09">
        <w:rPr>
          <w:b/>
          <w:bCs/>
          <w:lang w:val="tr-TR"/>
        </w:rPr>
        <w:t>Bölüm 6</w:t>
      </w:r>
      <w:r w:rsidRPr="00451B09">
        <w:rPr>
          <w:lang w:val="tr-TR"/>
        </w:rPr>
        <w:t xml:space="preserve">: Destekleyici ve tamamlayıcı planlar </w:t>
      </w:r>
    </w:p>
    <w:p w14:paraId="76491943" w14:textId="72A3BB1F" w:rsidR="00D778F1" w:rsidRPr="00451B09" w:rsidRDefault="009D64E8" w:rsidP="009D64E8">
      <w:pPr>
        <w:pStyle w:val="GvdeMetni"/>
        <w:numPr>
          <w:ilvl w:val="0"/>
          <w:numId w:val="62"/>
        </w:numPr>
        <w:rPr>
          <w:lang w:val="tr-TR"/>
        </w:rPr>
      </w:pPr>
      <w:r w:rsidRPr="00451B09">
        <w:rPr>
          <w:b/>
          <w:bCs/>
          <w:lang w:val="tr-TR"/>
        </w:rPr>
        <w:t>Bölüm 7</w:t>
      </w:r>
      <w:r w:rsidRPr="00451B09">
        <w:rPr>
          <w:lang w:val="tr-TR"/>
        </w:rPr>
        <w:t>: Ekler (Yaban hayatı yönlendirme protokolü</w:t>
      </w:r>
      <w:r w:rsidR="00D778F1" w:rsidRPr="00451B09">
        <w:rPr>
          <w:lang w:val="tr-TR"/>
        </w:rPr>
        <w:t xml:space="preserve">) </w:t>
      </w:r>
    </w:p>
    <w:p w14:paraId="0006ED40" w14:textId="77777777" w:rsidR="00D778F1" w:rsidRPr="00451B09" w:rsidRDefault="00D778F1" w:rsidP="00D778F1">
      <w:pPr>
        <w:pStyle w:val="GvdeMetni"/>
        <w:ind w:left="720"/>
        <w:rPr>
          <w:lang w:val="tr-TR"/>
        </w:rPr>
      </w:pPr>
    </w:p>
    <w:p w14:paraId="4468EE11" w14:textId="77777777" w:rsidR="00D778F1" w:rsidRPr="00451B09" w:rsidRDefault="00D778F1" w:rsidP="00D778F1">
      <w:pPr>
        <w:pStyle w:val="GvdeMetni"/>
        <w:ind w:left="720"/>
        <w:rPr>
          <w:lang w:val="tr-TR"/>
        </w:rPr>
      </w:pPr>
    </w:p>
    <w:p w14:paraId="1A50C849" w14:textId="77777777" w:rsidR="00413EC3" w:rsidRPr="00451B09" w:rsidRDefault="00413EC3" w:rsidP="00413EC3">
      <w:pPr>
        <w:pStyle w:val="Balk2"/>
        <w:rPr>
          <w:lang w:val="tr-TR"/>
        </w:rPr>
      </w:pPr>
      <w:bookmarkStart w:id="21" w:name="_Toc155624876"/>
      <w:bookmarkStart w:id="22" w:name="_Toc156895988"/>
      <w:bookmarkStart w:id="23" w:name="_Toc179473550"/>
      <w:bookmarkStart w:id="24" w:name="_Toc212210561"/>
      <w:r w:rsidRPr="00451B09">
        <w:rPr>
          <w:lang w:val="tr-TR"/>
        </w:rPr>
        <w:lastRenderedPageBreak/>
        <w:t>Uygulama ve Yürütme</w:t>
      </w:r>
      <w:bookmarkEnd w:id="21"/>
      <w:bookmarkEnd w:id="22"/>
      <w:bookmarkEnd w:id="23"/>
      <w:bookmarkEnd w:id="24"/>
    </w:p>
    <w:p w14:paraId="282066F9" w14:textId="77777777" w:rsidR="00413EC3" w:rsidRPr="00451B09" w:rsidRDefault="00413EC3" w:rsidP="00413EC3">
      <w:pPr>
        <w:pStyle w:val="Balk3"/>
        <w:rPr>
          <w:lang w:val="tr-TR"/>
        </w:rPr>
      </w:pPr>
      <w:bookmarkStart w:id="25" w:name="_Toc179473551"/>
      <w:bookmarkStart w:id="26" w:name="_Toc212210562"/>
      <w:r w:rsidRPr="00451B09">
        <w:rPr>
          <w:lang w:val="tr-TR"/>
        </w:rPr>
        <w:t>Genel</w:t>
      </w:r>
      <w:bookmarkEnd w:id="25"/>
      <w:bookmarkEnd w:id="26"/>
    </w:p>
    <w:p w14:paraId="1314A2D6" w14:textId="77777777" w:rsidR="0071673A" w:rsidRPr="00451B09" w:rsidRDefault="0071673A" w:rsidP="0071673A">
      <w:pPr>
        <w:pStyle w:val="GvdeMetni"/>
        <w:jc w:val="both"/>
        <w:rPr>
          <w:lang w:val="tr-TR"/>
        </w:rPr>
      </w:pPr>
      <w:r w:rsidRPr="00451B09">
        <w:rPr>
          <w:lang w:val="tr-TR"/>
        </w:rPr>
        <w:t xml:space="preserve">BYP, projenin inşaat ve işletme aşamaları için geçerlidir ve bu aşamalar bu belgenin 4. ve 5. bölümlerinde ayrı ayrı ele alınmıştır. Planın uygulanmasından nihai olarak atanmış tüm yükleniciler (ana yüklenici, alt yüklenici ve üçüncü taraf danışmanlar dâhil), yatırımcı ve proje sahibi sorumludur. Sözleşmesel bir gereklilik olarak, yükleniciler, alt yükleniciler ve tedarikçiler, kendi iş kapsamları (Scope of Work, SoW) dâhilinde BYP hükümlerine uygunluklarını göstermekle yükümlü olacaktır. </w:t>
      </w:r>
    </w:p>
    <w:p w14:paraId="14ABB8A8" w14:textId="74F727A0" w:rsidR="00413EC3" w:rsidRPr="00451B09" w:rsidRDefault="00744F8B" w:rsidP="00413EC3">
      <w:pPr>
        <w:pStyle w:val="Balk3"/>
        <w:rPr>
          <w:lang w:val="tr-TR"/>
        </w:rPr>
      </w:pPr>
      <w:bookmarkStart w:id="27" w:name="_Toc179473552"/>
      <w:bookmarkStart w:id="28" w:name="_Toc212210563"/>
      <w:r w:rsidRPr="00451B09">
        <w:rPr>
          <w:lang w:val="tr-TR"/>
        </w:rPr>
        <w:t xml:space="preserve">ETKİ </w:t>
      </w:r>
      <w:r w:rsidR="00413EC3" w:rsidRPr="00451B09">
        <w:rPr>
          <w:lang w:val="tr-TR"/>
        </w:rPr>
        <w:t>Azaltma Hiyerarşisi</w:t>
      </w:r>
      <w:bookmarkEnd w:id="27"/>
      <w:bookmarkEnd w:id="28"/>
    </w:p>
    <w:p w14:paraId="2D624E5A" w14:textId="77777777" w:rsidR="00490D30" w:rsidRPr="00451B09" w:rsidRDefault="00490D30" w:rsidP="00490D30">
      <w:pPr>
        <w:pStyle w:val="GvdeMetni"/>
        <w:jc w:val="both"/>
        <w:rPr>
          <w:lang w:val="tr-TR"/>
        </w:rPr>
      </w:pPr>
      <w:r w:rsidRPr="00451B09">
        <w:rPr>
          <w:lang w:val="tr-TR"/>
        </w:rPr>
        <w:t>EBRD ÇSG6, IFC PS6 ve Uluslararası İyi Uygulamalar (GIIP) ile uyumlu olarak, doğal ekosistemlerin ve biyoçeşitliliğin korunması, “azaltım hiyerarşisi” ilkesine dayanmaktadır (Bkz. Tablo 1-1 ve Şekil 1-2). Biyoçeşitlilik üzerindeki etkilerin önlenmesi ve/veya azaltılması için proaktif bir yaklaşım benimsenmiş olup, risklerin ve etkilerin mümkün olan her durumda önceden öngörülmesi ve önlenmesi hedeflenmiştir. Azaltım hiyerarşisinin tipik adımları aşağıdaki gibidir:</w:t>
      </w:r>
    </w:p>
    <w:p w14:paraId="12A0293E" w14:textId="77777777" w:rsidR="00161431" w:rsidRPr="00451B09" w:rsidRDefault="00161431" w:rsidP="00161431">
      <w:pPr>
        <w:pStyle w:val="GvdeMetni"/>
        <w:numPr>
          <w:ilvl w:val="0"/>
          <w:numId w:val="49"/>
        </w:numPr>
        <w:rPr>
          <w:lang w:val="tr-TR"/>
        </w:rPr>
      </w:pPr>
      <w:r w:rsidRPr="00451B09">
        <w:rPr>
          <w:lang w:val="tr-TR"/>
        </w:rPr>
        <w:t>Risklerin belirlenmesi ve öngörülmesi: Potansiyel olumsuz etkilerin analizler ve paydaş katılımı yoluyla erken tanımlanması;</w:t>
      </w:r>
    </w:p>
    <w:p w14:paraId="255AF881" w14:textId="77777777" w:rsidR="00161431" w:rsidRPr="00451B09" w:rsidRDefault="00161431" w:rsidP="00161431">
      <w:pPr>
        <w:pStyle w:val="GvdeMetni"/>
        <w:numPr>
          <w:ilvl w:val="0"/>
          <w:numId w:val="49"/>
        </w:numPr>
        <w:rPr>
          <w:lang w:val="tr-TR"/>
        </w:rPr>
      </w:pPr>
      <w:r w:rsidRPr="00451B09">
        <w:rPr>
          <w:lang w:val="tr-TR"/>
        </w:rPr>
        <w:t>Kaçınma: Alternatiflerin değerlendirilmesi (örneğin proje yapılmaması senaryosu dâhil) ile olası olumsuz etkilerden kaçınmak;</w:t>
      </w:r>
    </w:p>
    <w:p w14:paraId="2DFC438F" w14:textId="77777777" w:rsidR="00161431" w:rsidRPr="00451B09" w:rsidRDefault="00161431" w:rsidP="00161431">
      <w:pPr>
        <w:pStyle w:val="GvdeMetni"/>
        <w:numPr>
          <w:ilvl w:val="0"/>
          <w:numId w:val="49"/>
        </w:numPr>
        <w:rPr>
          <w:lang w:val="tr-TR"/>
        </w:rPr>
      </w:pPr>
      <w:r w:rsidRPr="00451B09">
        <w:rPr>
          <w:lang w:val="tr-TR"/>
        </w:rPr>
        <w:t>Azaltma / Minimizasyon: Tasarım değişiklikleriyle proje alanının fiziksel ayak izini küçülterek etki süresi, şiddeti veya kapsamını azaltmak;</w:t>
      </w:r>
    </w:p>
    <w:p w14:paraId="41B87E7F" w14:textId="77777777" w:rsidR="00161431" w:rsidRPr="00451B09" w:rsidRDefault="00161431" w:rsidP="00161431">
      <w:pPr>
        <w:pStyle w:val="GvdeMetni"/>
        <w:numPr>
          <w:ilvl w:val="0"/>
          <w:numId w:val="49"/>
        </w:numPr>
        <w:rPr>
          <w:lang w:val="tr-TR"/>
        </w:rPr>
      </w:pPr>
      <w:r w:rsidRPr="00451B09">
        <w:rPr>
          <w:lang w:val="tr-TR"/>
        </w:rPr>
        <w:t>İyileştirme / Restorasyon: Mümkün olan durumlarda, örneğin proje nedeniyle kesintiye uğramış su kaynaklarına alternatif erişim sağlamak gibi, etkilenen ekosistem veya habitatların onarımı;</w:t>
      </w:r>
    </w:p>
    <w:p w14:paraId="2DCA6666" w14:textId="5DD994CB" w:rsidR="00413EC3" w:rsidRPr="00451B09" w:rsidRDefault="00161431" w:rsidP="00161431">
      <w:pPr>
        <w:pStyle w:val="GvdeMetni"/>
        <w:numPr>
          <w:ilvl w:val="0"/>
          <w:numId w:val="49"/>
        </w:numPr>
        <w:rPr>
          <w:lang w:val="tr-TR"/>
        </w:rPr>
      </w:pPr>
      <w:r w:rsidRPr="00451B09">
        <w:rPr>
          <w:lang w:val="tr-TR"/>
        </w:rPr>
        <w:t>Telafi / Dengeleme (Offset): Kaçınılamayan kalan etkiler için sahada veya saha dışında telafi önlemleri (örneğin restorasyon offsetleri veya kayıp önleme offsetleri) uygulamak</w:t>
      </w:r>
      <w:r w:rsidR="00413EC3" w:rsidRPr="00451B09">
        <w:rPr>
          <w:lang w:val="tr-TR"/>
        </w:rPr>
        <w:t>.</w:t>
      </w:r>
    </w:p>
    <w:p w14:paraId="745A8B65" w14:textId="77777777" w:rsidR="00FE14CE" w:rsidRPr="00451B09" w:rsidRDefault="00FE14CE" w:rsidP="00FE14CE">
      <w:pPr>
        <w:pStyle w:val="GvdeMetni"/>
        <w:rPr>
          <w:lang w:val="tr-TR"/>
        </w:rPr>
      </w:pPr>
      <w:bookmarkStart w:id="29" w:name="_Toc179473535"/>
      <w:r w:rsidRPr="00451B09">
        <w:rPr>
          <w:lang w:val="tr-TR"/>
        </w:rPr>
        <w:t>Özellikle ekolojik açıdan hassas ekosistemlerde, etkiler ciddi olabileceğinden, temel ilke genellikle “önceden öngör ve önle” yaklaşımı olmalı, “değerlendir ve onar” yaklaşımından kaçınılmalıdır.</w:t>
      </w:r>
    </w:p>
    <w:p w14:paraId="1958B925" w14:textId="0186755B" w:rsidR="00413EC3" w:rsidRPr="00451B09" w:rsidRDefault="00413EC3" w:rsidP="00413EC3">
      <w:pPr>
        <w:pStyle w:val="ResimYazs"/>
        <w:jc w:val="center"/>
        <w:rPr>
          <w:lang w:val="tr-TR"/>
        </w:rPr>
      </w:pPr>
      <w:bookmarkStart w:id="30" w:name="_Toc212986012"/>
      <w:proofErr w:type="gramStart"/>
      <w:r w:rsidRPr="00451B09">
        <w:rPr>
          <w:lang w:val="tr-TR"/>
        </w:rPr>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1</w:t>
      </w:r>
      <w:r w:rsidR="00780BDA" w:rsidRPr="00451B09">
        <w:rPr>
          <w:lang w:val="tr-TR"/>
        </w:rPr>
        <w:fldChar w:fldCharType="end"/>
      </w:r>
      <w:r w:rsidR="001A1ECE" w:rsidRPr="00451B09">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1</w:t>
      </w:r>
      <w:r w:rsidR="00780BDA" w:rsidRPr="00451B09">
        <w:rPr>
          <w:lang w:val="tr-TR"/>
        </w:rPr>
        <w:fldChar w:fldCharType="end"/>
      </w:r>
      <w:r w:rsidRPr="00451B09">
        <w:rPr>
          <w:lang w:val="tr-TR"/>
        </w:rPr>
        <w:t xml:space="preserve"> etki azaltma hiyerarşisi</w:t>
      </w:r>
      <w:bookmarkEnd w:id="29"/>
      <w:bookmarkEnd w:id="30"/>
    </w:p>
    <w:tbl>
      <w:tblPr>
        <w:tblStyle w:val="TabloKlavuzu"/>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08"/>
        <w:gridCol w:w="7930"/>
      </w:tblGrid>
      <w:tr w:rsidR="007A0B81" w:rsidRPr="00451B09" w14:paraId="0CC65770" w14:textId="77777777">
        <w:trPr>
          <w:trHeight w:val="225"/>
          <w:tblHeader/>
        </w:trPr>
        <w:tc>
          <w:tcPr>
            <w:tcW w:w="821" w:type="pct"/>
            <w:tcBorders>
              <w:bottom w:val="single" w:sz="4" w:space="0" w:color="auto"/>
            </w:tcBorders>
            <w:shd w:val="clear" w:color="auto" w:fill="D5E5DF" w:themeFill="accent3" w:themeFillTint="33"/>
            <w:vAlign w:val="center"/>
          </w:tcPr>
          <w:p w14:paraId="7BC39209" w14:textId="0BFE5FED" w:rsidR="007A0B81" w:rsidRPr="00451B09" w:rsidRDefault="007A0B81" w:rsidP="007A0B81">
            <w:pPr>
              <w:spacing w:before="120" w:after="120" w:line="240" w:lineRule="auto"/>
              <w:jc w:val="both"/>
              <w:rPr>
                <w:rFonts w:eastAsia="Times New Roman" w:cs="Arial"/>
                <w:b/>
                <w:sz w:val="18"/>
                <w:szCs w:val="18"/>
                <w:lang w:val="tr-TR" w:eastAsia="en-AU"/>
              </w:rPr>
            </w:pPr>
            <w:r w:rsidRPr="00451B09">
              <w:rPr>
                <w:rFonts w:eastAsia="Times New Roman" w:cs="Arial"/>
                <w:b/>
                <w:sz w:val="18"/>
                <w:szCs w:val="18"/>
                <w:lang w:val="tr-TR" w:eastAsia="en-AU"/>
              </w:rPr>
              <w:t>Aşama</w:t>
            </w:r>
          </w:p>
        </w:tc>
        <w:tc>
          <w:tcPr>
            <w:tcW w:w="4179" w:type="pct"/>
            <w:tcBorders>
              <w:bottom w:val="single" w:sz="4" w:space="0" w:color="auto"/>
            </w:tcBorders>
            <w:shd w:val="clear" w:color="auto" w:fill="D5E5DF" w:themeFill="accent3" w:themeFillTint="33"/>
            <w:vAlign w:val="center"/>
          </w:tcPr>
          <w:p w14:paraId="18C65C0F" w14:textId="39BE0152" w:rsidR="007A0B81" w:rsidRPr="00451B09" w:rsidRDefault="007A0B81" w:rsidP="007A0B81">
            <w:pPr>
              <w:spacing w:before="120" w:after="120" w:line="240" w:lineRule="auto"/>
              <w:jc w:val="both"/>
              <w:rPr>
                <w:rFonts w:eastAsia="Times New Roman" w:cs="Arial"/>
                <w:b/>
                <w:sz w:val="18"/>
                <w:szCs w:val="18"/>
                <w:lang w:val="tr-TR" w:eastAsia="en-AU"/>
              </w:rPr>
            </w:pPr>
            <w:r w:rsidRPr="00451B09">
              <w:rPr>
                <w:rFonts w:eastAsia="Times New Roman" w:cs="Arial"/>
                <w:b/>
                <w:sz w:val="18"/>
                <w:szCs w:val="18"/>
                <w:lang w:val="tr-TR" w:eastAsia="en-AU"/>
              </w:rPr>
              <w:t>Açıklama</w:t>
            </w:r>
          </w:p>
        </w:tc>
      </w:tr>
      <w:tr w:rsidR="007A0B81" w:rsidRPr="00451B09" w14:paraId="1FBDE9F4" w14:textId="77777777" w:rsidTr="00FC4CEE">
        <w:trPr>
          <w:trHeight w:val="881"/>
        </w:trPr>
        <w:tc>
          <w:tcPr>
            <w:tcW w:w="821" w:type="pct"/>
            <w:tcBorders>
              <w:top w:val="single" w:sz="4" w:space="0" w:color="auto"/>
            </w:tcBorders>
            <w:hideMark/>
          </w:tcPr>
          <w:p w14:paraId="301508B4" w14:textId="0750D599" w:rsidR="007A0B81" w:rsidRPr="00451B09" w:rsidRDefault="007A0B81" w:rsidP="007A0B81">
            <w:pPr>
              <w:spacing w:before="120" w:after="120" w:line="240" w:lineRule="auto"/>
              <w:jc w:val="both"/>
              <w:rPr>
                <w:lang w:val="tr-TR" w:eastAsia="en-AU"/>
              </w:rPr>
            </w:pPr>
            <w:r w:rsidRPr="00451B09">
              <w:rPr>
                <w:b/>
                <w:sz w:val="18"/>
                <w:szCs w:val="18"/>
                <w:lang w:val="tr-TR"/>
              </w:rPr>
              <w:t>Kaçınma (Avoidance)</w:t>
            </w:r>
          </w:p>
        </w:tc>
        <w:tc>
          <w:tcPr>
            <w:tcW w:w="4179" w:type="pct"/>
            <w:tcBorders>
              <w:top w:val="single" w:sz="4" w:space="0" w:color="auto"/>
            </w:tcBorders>
            <w:hideMark/>
          </w:tcPr>
          <w:p w14:paraId="31FBB0E4" w14:textId="1A0BAF30" w:rsidR="007A0B81" w:rsidRPr="00451B09" w:rsidRDefault="007A0B81" w:rsidP="007A0B81">
            <w:pPr>
              <w:spacing w:before="120" w:after="120" w:line="240" w:lineRule="auto"/>
              <w:jc w:val="both"/>
              <w:rPr>
                <w:lang w:val="tr-TR" w:eastAsia="en-AU"/>
              </w:rPr>
            </w:pPr>
            <w:r w:rsidRPr="00451B09">
              <w:rPr>
                <w:sz w:val="18"/>
                <w:szCs w:val="18"/>
                <w:lang w:val="tr-TR"/>
              </w:rPr>
              <w:t>Biyoçeşitliliğin veya buna bağlı ekosistem hizmetlerinin geri döndürülemez kaybını önlemek için alınan önlemler. Alternatifler; uygun saha seçimi, tasarım değişiklikleri ve zamanlamayı içerir.</w:t>
            </w:r>
          </w:p>
        </w:tc>
      </w:tr>
      <w:tr w:rsidR="007A0B81" w:rsidRPr="00451B09" w14:paraId="3158CDF2" w14:textId="77777777" w:rsidTr="00FC4CEE">
        <w:tc>
          <w:tcPr>
            <w:tcW w:w="821" w:type="pct"/>
            <w:hideMark/>
          </w:tcPr>
          <w:p w14:paraId="53C50849" w14:textId="0E24A9B2" w:rsidR="007A0B81" w:rsidRPr="00451B09" w:rsidRDefault="007A0B81" w:rsidP="007A0B81">
            <w:pPr>
              <w:spacing w:before="120" w:after="120" w:line="240" w:lineRule="auto"/>
              <w:jc w:val="both"/>
              <w:rPr>
                <w:lang w:val="tr-TR" w:eastAsia="en-AU"/>
              </w:rPr>
            </w:pPr>
            <w:r w:rsidRPr="00451B09">
              <w:rPr>
                <w:b/>
                <w:sz w:val="18"/>
                <w:szCs w:val="18"/>
                <w:lang w:val="tr-TR"/>
              </w:rPr>
              <w:t>Azaltma (Minimisation)</w:t>
            </w:r>
          </w:p>
        </w:tc>
        <w:tc>
          <w:tcPr>
            <w:tcW w:w="4179" w:type="pct"/>
            <w:hideMark/>
          </w:tcPr>
          <w:p w14:paraId="48DBBFC5" w14:textId="120E54B0" w:rsidR="007A0B81" w:rsidRPr="00451B09" w:rsidRDefault="007A0B81" w:rsidP="007A0B81">
            <w:pPr>
              <w:spacing w:before="120" w:after="120" w:line="240" w:lineRule="auto"/>
              <w:jc w:val="both"/>
              <w:rPr>
                <w:lang w:val="tr-TR" w:eastAsia="en-AU"/>
              </w:rPr>
            </w:pPr>
            <w:r w:rsidRPr="00451B09">
              <w:rPr>
                <w:sz w:val="18"/>
                <w:szCs w:val="18"/>
                <w:lang w:val="tr-TR"/>
              </w:rPr>
              <w:t>Kaçınılması mümkün olmayan etkilerin süresini, yoğunluğunu veya kapsamını azaltmak. Alternatifler; fiziksel, operasyonel ve arıtım kontrollerini içerir.</w:t>
            </w:r>
          </w:p>
        </w:tc>
      </w:tr>
      <w:tr w:rsidR="007A0B81" w:rsidRPr="00451B09" w14:paraId="3C6A86DC" w14:textId="77777777" w:rsidTr="00FC4CEE">
        <w:tc>
          <w:tcPr>
            <w:tcW w:w="821" w:type="pct"/>
            <w:hideMark/>
          </w:tcPr>
          <w:p w14:paraId="36E18D8A" w14:textId="30D7E107" w:rsidR="007A0B81" w:rsidRPr="00451B09" w:rsidRDefault="007A0B81" w:rsidP="007A0B81">
            <w:pPr>
              <w:spacing w:before="120" w:after="120" w:line="240" w:lineRule="auto"/>
              <w:jc w:val="both"/>
              <w:rPr>
                <w:lang w:val="tr-TR" w:eastAsia="en-AU"/>
              </w:rPr>
            </w:pPr>
            <w:r w:rsidRPr="00451B09">
              <w:rPr>
                <w:b/>
                <w:sz w:val="18"/>
                <w:szCs w:val="18"/>
                <w:lang w:val="tr-TR"/>
              </w:rPr>
              <w:t>İyileştirme / Restorasyon (Restoration)</w:t>
            </w:r>
          </w:p>
        </w:tc>
        <w:tc>
          <w:tcPr>
            <w:tcW w:w="4179" w:type="pct"/>
            <w:hideMark/>
          </w:tcPr>
          <w:p w14:paraId="05FFABB2" w14:textId="17D4C4B1" w:rsidR="007A0B81" w:rsidRPr="00451B09" w:rsidRDefault="007A0B81" w:rsidP="007A0B81">
            <w:pPr>
              <w:spacing w:before="120" w:after="120" w:line="240" w:lineRule="auto"/>
              <w:jc w:val="both"/>
              <w:rPr>
                <w:lang w:val="tr-TR" w:eastAsia="en-AU"/>
              </w:rPr>
            </w:pPr>
            <w:r w:rsidRPr="00451B09">
              <w:rPr>
                <w:sz w:val="18"/>
                <w:szCs w:val="18"/>
                <w:lang w:val="tr-TR"/>
              </w:rPr>
              <w:t>Biyoçeşitlilik veya ekosistem hizmetlerinde bozulma meydana gelmişse, habitat tiplerinin, biyoçeşitlilik değerlerinin ve ekosistem hizmetlerinin yeniden tesis edilmesi yoluyla onarım mümkündür.</w:t>
            </w:r>
          </w:p>
        </w:tc>
      </w:tr>
      <w:tr w:rsidR="007A0B81" w:rsidRPr="00451B09" w14:paraId="05F61C31" w14:textId="77777777" w:rsidTr="00FC4CEE">
        <w:tc>
          <w:tcPr>
            <w:tcW w:w="821" w:type="pct"/>
            <w:hideMark/>
          </w:tcPr>
          <w:p w14:paraId="5DC46C6E" w14:textId="535CE90C" w:rsidR="007A0B81" w:rsidRPr="00451B09" w:rsidRDefault="007A0B81" w:rsidP="007A0B81">
            <w:pPr>
              <w:spacing w:before="120" w:after="120" w:line="240" w:lineRule="auto"/>
              <w:jc w:val="both"/>
              <w:rPr>
                <w:lang w:val="tr-TR" w:eastAsia="en-AU"/>
              </w:rPr>
            </w:pPr>
            <w:r w:rsidRPr="00451B09">
              <w:rPr>
                <w:b/>
                <w:sz w:val="18"/>
                <w:szCs w:val="18"/>
                <w:lang w:val="tr-TR"/>
              </w:rPr>
              <w:lastRenderedPageBreak/>
              <w:t>Telafi / Dengeleme (Offset)</w:t>
            </w:r>
          </w:p>
        </w:tc>
        <w:tc>
          <w:tcPr>
            <w:tcW w:w="4179" w:type="pct"/>
            <w:hideMark/>
          </w:tcPr>
          <w:p w14:paraId="53808EE0" w14:textId="019217B8" w:rsidR="007A0B81" w:rsidRPr="00451B09" w:rsidRDefault="007A0B81" w:rsidP="007A0B81">
            <w:pPr>
              <w:spacing w:before="120" w:after="120" w:line="240" w:lineRule="auto"/>
              <w:jc w:val="both"/>
              <w:rPr>
                <w:lang w:val="tr-TR" w:eastAsia="en-AU"/>
              </w:rPr>
            </w:pPr>
            <w:r w:rsidRPr="00451B09">
              <w:rPr>
                <w:sz w:val="18"/>
                <w:szCs w:val="18"/>
                <w:lang w:val="tr-TR"/>
              </w:rPr>
              <w:t>Sahada önlenemeyen, azaltılamayan veya onarılamayan artık etkiler için telafi uygulanır. Bunlar restorasyon veya kayıp önleme (averted loss) offsetlerini içerebilir.</w:t>
            </w:r>
          </w:p>
        </w:tc>
      </w:tr>
    </w:tbl>
    <w:p w14:paraId="4DA43E18" w14:textId="77777777" w:rsidR="00413EC3" w:rsidRPr="00451B09" w:rsidRDefault="00413EC3" w:rsidP="00413EC3">
      <w:pPr>
        <w:spacing w:before="240"/>
        <w:rPr>
          <w:noProof/>
          <w:lang w:val="tr-TR"/>
        </w:rPr>
      </w:pPr>
      <w:r w:rsidRPr="00451B09">
        <w:rPr>
          <w:noProof/>
          <w:lang w:val="tr-TR"/>
        </w:rPr>
        <w:drawing>
          <wp:inline distT="0" distB="0" distL="0" distR="0" wp14:anchorId="20A6619A" wp14:editId="29FB26E4">
            <wp:extent cx="5757933" cy="1871330"/>
            <wp:effectExtent l="0" t="0" r="0" b="0"/>
            <wp:docPr id="1952844208" name="Picture 1952844208" descr="P380#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2844208" name="Picture 1952844208" descr="P380#yIS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815924" cy="1890177"/>
                    </a:xfrm>
                    <a:prstGeom prst="rect">
                      <a:avLst/>
                    </a:prstGeom>
                    <a:noFill/>
                    <a:ln>
                      <a:noFill/>
                    </a:ln>
                  </pic:spPr>
                </pic:pic>
              </a:graphicData>
            </a:graphic>
          </wp:inline>
        </w:drawing>
      </w:r>
      <w:r w:rsidRPr="00451B09">
        <w:rPr>
          <w:rFonts w:ascii="Verdana" w:hAnsi="Verdana" w:cs="Arial"/>
          <w:sz w:val="18"/>
          <w:szCs w:val="18"/>
          <w:lang w:val="tr-TR"/>
        </w:rPr>
        <w:t xml:space="preserve">Kaynak: Hardner </w:t>
      </w:r>
      <w:r w:rsidRPr="00451B09">
        <w:rPr>
          <w:rFonts w:ascii="Verdana" w:hAnsi="Verdana" w:cs="Arial"/>
          <w:i/>
          <w:iCs/>
          <w:sz w:val="18"/>
          <w:szCs w:val="18"/>
          <w:lang w:val="tr-TR"/>
        </w:rPr>
        <w:t>et al</w:t>
      </w:r>
      <w:r w:rsidRPr="00451B09">
        <w:rPr>
          <w:rFonts w:ascii="Verdana" w:hAnsi="Verdana" w:cs="Arial"/>
          <w:sz w:val="18"/>
          <w:szCs w:val="18"/>
          <w:lang w:val="tr-TR"/>
        </w:rPr>
        <w:t xml:space="preserve">. (2015) </w:t>
      </w:r>
    </w:p>
    <w:p w14:paraId="30EF04B3" w14:textId="6099990E" w:rsidR="00413EC3" w:rsidRPr="00451B09" w:rsidRDefault="00413EC3" w:rsidP="00413EC3">
      <w:pPr>
        <w:pStyle w:val="ResimYazs"/>
        <w:jc w:val="center"/>
        <w:rPr>
          <w:lang w:val="tr-TR"/>
        </w:rPr>
      </w:pPr>
      <w:bookmarkStart w:id="31" w:name="_Toc179473388"/>
      <w:bookmarkStart w:id="32" w:name="_Toc212986040"/>
      <w:proofErr w:type="gramStart"/>
      <w:r w:rsidRPr="00451B09">
        <w:rPr>
          <w:lang w:val="tr-TR"/>
        </w:rPr>
        <w:t>Şekil -</w:t>
      </w:r>
      <w:proofErr w:type="gramEnd"/>
      <w:r w:rsidRPr="00451B09">
        <w:rPr>
          <w:lang w:val="tr-TR"/>
        </w:rPr>
        <w:fldChar w:fldCharType="begin" w:fldLock="1"/>
      </w:r>
      <w:r w:rsidRPr="00451B09">
        <w:rPr>
          <w:lang w:val="tr-TR"/>
        </w:rPr>
        <w:instrText xml:space="preserve"> STYLEREF 1 \s </w:instrText>
      </w:r>
      <w:r w:rsidRPr="00451B09">
        <w:rPr>
          <w:lang w:val="tr-TR"/>
        </w:rPr>
        <w:fldChar w:fldCharType="separate"/>
      </w:r>
      <w:r w:rsidRPr="00451B09">
        <w:rPr>
          <w:noProof/>
          <w:lang w:val="tr-TR"/>
        </w:rPr>
        <w:t>1</w:t>
      </w:r>
      <w:r w:rsidRPr="00451B09">
        <w:rPr>
          <w:lang w:val="tr-TR"/>
        </w:rPr>
        <w:fldChar w:fldCharType="end"/>
      </w:r>
      <w:r w:rsidR="00D807BF" w:rsidRPr="00451B09">
        <w:rPr>
          <w:lang w:val="tr-TR"/>
        </w:rPr>
        <w:t>-</w:t>
      </w:r>
      <w:r w:rsidRPr="00451B09">
        <w:rPr>
          <w:lang w:val="tr-TR"/>
        </w:rPr>
        <w:fldChar w:fldCharType="begin"/>
      </w:r>
      <w:r w:rsidRPr="00451B09">
        <w:rPr>
          <w:lang w:val="tr-TR"/>
        </w:rPr>
        <w:instrText xml:space="preserve"> SEQ Figure \* ARABIC \s 1 </w:instrText>
      </w:r>
      <w:r w:rsidRPr="00451B09">
        <w:rPr>
          <w:lang w:val="tr-TR"/>
        </w:rPr>
        <w:fldChar w:fldCharType="separate"/>
      </w:r>
      <w:r w:rsidR="00D807D1">
        <w:rPr>
          <w:noProof/>
          <w:lang w:val="tr-TR"/>
        </w:rPr>
        <w:t>2</w:t>
      </w:r>
      <w:r w:rsidRPr="00451B09">
        <w:rPr>
          <w:lang w:val="tr-TR"/>
        </w:rPr>
        <w:fldChar w:fldCharType="end"/>
      </w:r>
      <w:r w:rsidRPr="00451B09">
        <w:rPr>
          <w:lang w:val="tr-TR"/>
        </w:rPr>
        <w:t xml:space="preserve"> etki azaltma hiyerarşisi</w:t>
      </w:r>
      <w:bookmarkEnd w:id="31"/>
      <w:bookmarkEnd w:id="32"/>
    </w:p>
    <w:p w14:paraId="5C9402AB" w14:textId="77777777" w:rsidR="00413EC3" w:rsidRPr="00451B09" w:rsidRDefault="00413EC3" w:rsidP="00413EC3">
      <w:pPr>
        <w:pStyle w:val="GvdeMetni"/>
        <w:jc w:val="both"/>
        <w:rPr>
          <w:lang w:val="tr-TR"/>
        </w:rPr>
      </w:pPr>
    </w:p>
    <w:p w14:paraId="35374A71" w14:textId="77777777" w:rsidR="00413EC3" w:rsidRPr="00451B09" w:rsidRDefault="00413EC3" w:rsidP="00413EC3">
      <w:pPr>
        <w:pStyle w:val="Balk3"/>
        <w:rPr>
          <w:lang w:val="tr-TR"/>
        </w:rPr>
      </w:pPr>
      <w:bookmarkStart w:id="33" w:name="_Toc179473553"/>
      <w:bookmarkStart w:id="34" w:name="_Toc212210564"/>
      <w:r w:rsidRPr="00451B09">
        <w:rPr>
          <w:lang w:val="tr-TR"/>
        </w:rPr>
        <w:t>Uyarlanabilir yönetim yaklaşımı</w:t>
      </w:r>
      <w:bookmarkEnd w:id="33"/>
      <w:bookmarkEnd w:id="34"/>
    </w:p>
    <w:p w14:paraId="34AD107A" w14:textId="77777777" w:rsidR="00AF2872" w:rsidRPr="00451B09" w:rsidRDefault="00AF2872" w:rsidP="00AF2872">
      <w:pPr>
        <w:jc w:val="both"/>
        <w:rPr>
          <w:rFonts w:ascii="Verdana" w:hAnsi="Verdana"/>
          <w:szCs w:val="20"/>
          <w:lang w:val="tr-TR"/>
        </w:rPr>
      </w:pPr>
      <w:r w:rsidRPr="00451B09">
        <w:rPr>
          <w:rFonts w:ascii="Verdana" w:hAnsi="Verdana"/>
          <w:szCs w:val="20"/>
          <w:lang w:val="tr-TR"/>
        </w:rPr>
        <w:t>Biyoçeşitlilik Yönetim Planı’nın (BYP) uygulanması sırasında karşılaşılabilecek temel sorunların, kısıtların ve kritik eylemlerdeki başarısızlıkların erken belirlenmesi, ayrıca çevresel koşullardaki değişikliklerin izleme ve değerlendirme (M&amp;E) yoluyla tespiti, uyarlanabilir yönetim için esastır. Bu yaklaşım, saha koşullarına özgü çözümlerin gerçek zamanlı verilere dayanarak geliştirilmesini ve gerektiğinde uyarlanmasını sağlar.</w:t>
      </w:r>
    </w:p>
    <w:p w14:paraId="2C970E39" w14:textId="77777777" w:rsidR="00413EC3" w:rsidRPr="00451B09" w:rsidRDefault="00413EC3" w:rsidP="00413EC3">
      <w:pPr>
        <w:pStyle w:val="ListeParagraf"/>
        <w:ind w:left="0"/>
        <w:jc w:val="both"/>
        <w:rPr>
          <w:rFonts w:ascii="Verdana" w:hAnsi="Verdana"/>
          <w:szCs w:val="20"/>
          <w:lang w:val="tr-TR"/>
        </w:rPr>
      </w:pPr>
    </w:p>
    <w:p w14:paraId="20FD95A1" w14:textId="77777777" w:rsidR="002A5B2C" w:rsidRPr="00451B09" w:rsidRDefault="002A5B2C" w:rsidP="002A5B2C">
      <w:pPr>
        <w:jc w:val="both"/>
        <w:rPr>
          <w:rFonts w:ascii="Verdana" w:hAnsi="Verdana"/>
          <w:szCs w:val="20"/>
          <w:lang w:val="tr-TR"/>
        </w:rPr>
      </w:pPr>
      <w:r w:rsidRPr="00451B09">
        <w:rPr>
          <w:rFonts w:ascii="Verdana" w:hAnsi="Verdana"/>
          <w:szCs w:val="20"/>
          <w:lang w:val="tr-TR"/>
        </w:rPr>
        <w:t xml:space="preserve">EBRD ÇSG6 gereklilikleriyle uyumlu olarak, biyoçeşitlilik üzerindeki uzun vadeli etkilerin karmaşıklığı nedeniyle uyarlanabilir yönetim özellikle değerlidir. Azaltım ve yönetim önlemleri, proje yaşam döngüsü boyunca değişen koşullara ve izleme sonuçlarına göre esnek ve uyarlanabilir olmalıdır. Bu yaklaşım, BYP’de önceden planlanmış faaliyetlerin </w:t>
      </w:r>
      <w:proofErr w:type="gramStart"/>
      <w:r w:rsidRPr="00451B09">
        <w:rPr>
          <w:rFonts w:ascii="Verdana" w:hAnsi="Verdana"/>
          <w:szCs w:val="20"/>
          <w:lang w:val="tr-TR"/>
        </w:rPr>
        <w:t>revize edilmesine</w:t>
      </w:r>
      <w:proofErr w:type="gramEnd"/>
      <w:r w:rsidRPr="00451B09">
        <w:rPr>
          <w:rFonts w:ascii="Verdana" w:hAnsi="Verdana"/>
          <w:szCs w:val="20"/>
          <w:lang w:val="tr-TR"/>
        </w:rPr>
        <w:t xml:space="preserve"> olanak tanıdığı gibi, gelecekteki biyoçeşitlilik yönetimini geliştirecek yeni bilgi ve deneyimlerin kazanılmasını da </w:t>
      </w:r>
      <w:proofErr w:type="gramStart"/>
      <w:r w:rsidRPr="00451B09">
        <w:rPr>
          <w:rFonts w:ascii="Verdana" w:hAnsi="Verdana"/>
          <w:szCs w:val="20"/>
          <w:lang w:val="tr-TR"/>
        </w:rPr>
        <w:t>hedefler.Bu</w:t>
      </w:r>
      <w:proofErr w:type="gramEnd"/>
      <w:r w:rsidRPr="00451B09">
        <w:rPr>
          <w:rFonts w:ascii="Verdana" w:hAnsi="Verdana"/>
          <w:szCs w:val="20"/>
          <w:lang w:val="tr-TR"/>
        </w:rPr>
        <w:t xml:space="preserve"> öğrenimlerin planın uygulamasına entegre edilmesiyle, hem mevcut bilgiye dayalı kısa vadeli en iyi sonuçlar hem de uzun vadeli koruma stratejilerinde sürekli iyileştirme sağlanır (Bkz. Şekil 1-3).</w:t>
      </w:r>
    </w:p>
    <w:p w14:paraId="168A173C" w14:textId="77777777" w:rsidR="00413EC3" w:rsidRPr="00451B09" w:rsidRDefault="00413EC3" w:rsidP="00413EC3">
      <w:pPr>
        <w:jc w:val="center"/>
        <w:rPr>
          <w:lang w:val="tr-TR" w:eastAsia="en-ZA"/>
        </w:rPr>
      </w:pPr>
      <w:r w:rsidRPr="00451B09">
        <w:rPr>
          <w:noProof/>
          <w:lang w:val="tr-TR"/>
        </w:rPr>
        <w:lastRenderedPageBreak/>
        <w:drawing>
          <wp:inline distT="0" distB="0" distL="0" distR="0" wp14:anchorId="230FB96B" wp14:editId="2D490761">
            <wp:extent cx="5762625" cy="3952875"/>
            <wp:effectExtent l="0" t="0" r="9525" b="9525"/>
            <wp:docPr id="1263006652" name="Diagram 4" descr="P387#yIS1">
              <a:extLst xmlns:a="http://schemas.openxmlformats.org/drawingml/2006/main">
                <a:ext uri="{FF2B5EF4-FFF2-40B4-BE49-F238E27FC236}">
                  <a16:creationId xmlns:a16="http://schemas.microsoft.com/office/drawing/2014/main" id="{FA706E4D-31CE-A539-5B8E-1AE4E757629D}"/>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3" r:lo="rId24" r:qs="rId25" r:cs="rId26"/>
              </a:graphicData>
            </a:graphic>
          </wp:inline>
        </w:drawing>
      </w:r>
    </w:p>
    <w:p w14:paraId="4AAA1FAE" w14:textId="4E06D787" w:rsidR="00413EC3" w:rsidRPr="00451B09" w:rsidRDefault="00413EC3" w:rsidP="00413EC3">
      <w:pPr>
        <w:pStyle w:val="ResimYazs"/>
        <w:jc w:val="center"/>
        <w:rPr>
          <w:lang w:val="tr-TR"/>
        </w:rPr>
      </w:pPr>
      <w:bookmarkStart w:id="35" w:name="_Ref160801596"/>
      <w:bookmarkStart w:id="36" w:name="_Ref160801581"/>
      <w:bookmarkStart w:id="37" w:name="_Toc179473389"/>
      <w:bookmarkStart w:id="38" w:name="_Toc212986041"/>
      <w:proofErr w:type="gramStart"/>
      <w:r w:rsidRPr="00451B09">
        <w:rPr>
          <w:lang w:val="tr-TR"/>
        </w:rPr>
        <w:t>Şekil -</w:t>
      </w:r>
      <w:proofErr w:type="gramEnd"/>
      <w:r w:rsidRPr="00451B09">
        <w:rPr>
          <w:lang w:val="tr-TR"/>
        </w:rPr>
        <w:fldChar w:fldCharType="begin" w:fldLock="1"/>
      </w:r>
      <w:r w:rsidRPr="00451B09">
        <w:rPr>
          <w:lang w:val="tr-TR"/>
        </w:rPr>
        <w:instrText xml:space="preserve"> STYLEREF 1 \s </w:instrText>
      </w:r>
      <w:r w:rsidRPr="00451B09">
        <w:rPr>
          <w:lang w:val="tr-TR"/>
        </w:rPr>
        <w:fldChar w:fldCharType="separate"/>
      </w:r>
      <w:r w:rsidRPr="00451B09">
        <w:rPr>
          <w:noProof/>
          <w:lang w:val="tr-TR"/>
        </w:rPr>
        <w:t>1</w:t>
      </w:r>
      <w:r w:rsidRPr="00451B09">
        <w:rPr>
          <w:lang w:val="tr-TR"/>
        </w:rPr>
        <w:fldChar w:fldCharType="end"/>
      </w:r>
      <w:r w:rsidR="00D72032" w:rsidRPr="00451B09">
        <w:rPr>
          <w:lang w:val="tr-TR"/>
        </w:rPr>
        <w:t>-</w:t>
      </w:r>
      <w:r w:rsidRPr="00451B09">
        <w:rPr>
          <w:lang w:val="tr-TR"/>
        </w:rPr>
        <w:fldChar w:fldCharType="begin"/>
      </w:r>
      <w:r w:rsidRPr="00451B09">
        <w:rPr>
          <w:lang w:val="tr-TR"/>
        </w:rPr>
        <w:instrText xml:space="preserve"> SEQ Figure \* ARABIC \s 1 </w:instrText>
      </w:r>
      <w:r w:rsidRPr="00451B09">
        <w:rPr>
          <w:lang w:val="tr-TR"/>
        </w:rPr>
        <w:fldChar w:fldCharType="separate"/>
      </w:r>
      <w:r w:rsidR="00D807D1">
        <w:rPr>
          <w:noProof/>
          <w:lang w:val="tr-TR"/>
        </w:rPr>
        <w:t>3</w:t>
      </w:r>
      <w:r w:rsidRPr="00451B09">
        <w:rPr>
          <w:lang w:val="tr-TR"/>
        </w:rPr>
        <w:fldChar w:fldCharType="end"/>
      </w:r>
      <w:bookmarkEnd w:id="35"/>
      <w:r w:rsidRPr="00451B09">
        <w:rPr>
          <w:szCs w:val="20"/>
          <w:lang w:val="tr-TR"/>
        </w:rPr>
        <w:t xml:space="preserve"> "Uyarlanabilir Yönetim Döngüsü"nü gösteren diyagram</w:t>
      </w:r>
      <w:bookmarkEnd w:id="36"/>
      <w:bookmarkEnd w:id="37"/>
      <w:bookmarkEnd w:id="38"/>
    </w:p>
    <w:p w14:paraId="7B8E299A" w14:textId="5790A476" w:rsidR="00413EC3" w:rsidRPr="00451B09" w:rsidRDefault="008140F3" w:rsidP="00413EC3">
      <w:pPr>
        <w:pStyle w:val="ListeParagraf"/>
        <w:spacing w:after="120"/>
        <w:ind w:left="0"/>
        <w:contextualSpacing w:val="0"/>
        <w:jc w:val="both"/>
        <w:rPr>
          <w:rFonts w:ascii="Verdana" w:hAnsi="Verdana"/>
          <w:szCs w:val="20"/>
          <w:lang w:val="tr-TR"/>
        </w:rPr>
      </w:pPr>
      <w:r w:rsidRPr="00451B09">
        <w:rPr>
          <w:rFonts w:ascii="Verdana" w:hAnsi="Verdana"/>
          <w:szCs w:val="20"/>
          <w:lang w:val="tr-TR"/>
        </w:rPr>
        <w:t>Aşağıdaki rehber ilkeler, biyoçeşitlilik yönetiminde “uyarlanabilir yaklaşımın” uygulanmasına yöneliktir</w:t>
      </w:r>
      <w:r w:rsidR="00413EC3" w:rsidRPr="00451B09">
        <w:rPr>
          <w:rFonts w:ascii="Verdana" w:hAnsi="Verdana"/>
          <w:szCs w:val="20"/>
          <w:lang w:val="tr-TR"/>
        </w:rPr>
        <w:t>:</w:t>
      </w:r>
    </w:p>
    <w:p w14:paraId="3B71EBC1" w14:textId="77777777" w:rsidR="00F21E82" w:rsidRPr="00451B09" w:rsidRDefault="00F21E82" w:rsidP="00F21E82">
      <w:pPr>
        <w:pStyle w:val="ListeParagraf"/>
        <w:numPr>
          <w:ilvl w:val="0"/>
          <w:numId w:val="69"/>
        </w:numPr>
        <w:spacing w:after="120"/>
        <w:ind w:left="714" w:hanging="357"/>
        <w:contextualSpacing w:val="0"/>
        <w:jc w:val="both"/>
        <w:rPr>
          <w:rFonts w:ascii="Verdana" w:hAnsi="Verdana"/>
          <w:szCs w:val="20"/>
          <w:lang w:val="tr-TR"/>
        </w:rPr>
      </w:pPr>
      <w:bookmarkStart w:id="39" w:name="_Toc155624877"/>
      <w:bookmarkStart w:id="40" w:name="_Toc156895989"/>
      <w:r w:rsidRPr="00451B09">
        <w:rPr>
          <w:rFonts w:ascii="Verdana" w:hAnsi="Verdana"/>
          <w:b/>
          <w:bCs/>
          <w:szCs w:val="20"/>
          <w:lang w:val="tr-TR"/>
        </w:rPr>
        <w:t xml:space="preserve">Temel Durum ve İzleme Protokollerinin Oluşturulması: </w:t>
      </w:r>
      <w:r w:rsidRPr="00451B09">
        <w:rPr>
          <w:rFonts w:ascii="Verdana" w:hAnsi="Verdana"/>
          <w:szCs w:val="20"/>
          <w:lang w:val="tr-TR"/>
        </w:rPr>
        <w:t>Biyoçeşitlilik bağlamını anlamak ve zaman içindeki değişimleri izlemek için güçlü bir mevcut durum (baseline) ve izleme çerçevesinin oluşturulması kritik öneme sahiptir. Bu, EBRD’nin biyoçeşitlilik yönetimi yaklaşımının temel unsurlarından biridir ve etkilerin ölçülebilir olmasını, buna bağlı olarak da yönetim tepkilerinin gerektiğinde uyarlanabilmesini sağlar.</w:t>
      </w:r>
    </w:p>
    <w:p w14:paraId="1C6E281A" w14:textId="77777777" w:rsidR="00F21E82" w:rsidRPr="00451B09" w:rsidRDefault="00F21E82" w:rsidP="00F21E82">
      <w:pPr>
        <w:pStyle w:val="ListeParagraf"/>
        <w:numPr>
          <w:ilvl w:val="0"/>
          <w:numId w:val="69"/>
        </w:numPr>
        <w:spacing w:after="120"/>
        <w:ind w:left="714" w:hanging="357"/>
        <w:contextualSpacing w:val="0"/>
        <w:jc w:val="both"/>
        <w:rPr>
          <w:rFonts w:ascii="Verdana" w:hAnsi="Verdana"/>
          <w:b/>
          <w:bCs/>
          <w:szCs w:val="20"/>
          <w:lang w:val="tr-TR"/>
        </w:rPr>
      </w:pPr>
      <w:r w:rsidRPr="00451B09">
        <w:rPr>
          <w:rFonts w:ascii="Verdana" w:hAnsi="Verdana"/>
          <w:b/>
          <w:bCs/>
          <w:szCs w:val="20"/>
          <w:lang w:val="tr-TR"/>
        </w:rPr>
        <w:t xml:space="preserve">İhtiyat İlkesi (Precautionary Principle) Uygulaması: </w:t>
      </w:r>
      <w:r w:rsidRPr="00451B09">
        <w:rPr>
          <w:rFonts w:ascii="Verdana" w:hAnsi="Verdana"/>
          <w:szCs w:val="20"/>
          <w:lang w:val="tr-TR"/>
        </w:rPr>
        <w:t>Özellikle potansiyel etkilerle ilgili belirsizliklerin bulunduğu durumlarda ihtiyat ilkesi, biyoçeşitlilik korumasının ayrılmaz bir parçasıdır. EBRD, veriler eksik olsa bile geri döndürülemez biyoçeşitlilik ve ekosistem zararlarını önlemek için bu yaklaşımın uygulanmasını teşvik etmektedir.</w:t>
      </w:r>
    </w:p>
    <w:p w14:paraId="490530E1" w14:textId="77777777" w:rsidR="00F21E82" w:rsidRPr="00451B09" w:rsidRDefault="00F21E82" w:rsidP="00F21E82">
      <w:pPr>
        <w:pStyle w:val="ListeParagraf"/>
        <w:numPr>
          <w:ilvl w:val="0"/>
          <w:numId w:val="69"/>
        </w:numPr>
        <w:spacing w:after="120"/>
        <w:ind w:left="714" w:hanging="357"/>
        <w:contextualSpacing w:val="0"/>
        <w:jc w:val="both"/>
        <w:rPr>
          <w:rFonts w:ascii="Verdana" w:hAnsi="Verdana"/>
          <w:b/>
          <w:bCs/>
          <w:szCs w:val="20"/>
          <w:lang w:val="tr-TR"/>
        </w:rPr>
      </w:pPr>
      <w:r w:rsidRPr="00451B09">
        <w:rPr>
          <w:rFonts w:ascii="Verdana" w:hAnsi="Verdana"/>
          <w:b/>
          <w:bCs/>
          <w:szCs w:val="20"/>
          <w:lang w:val="tr-TR"/>
        </w:rPr>
        <w:t xml:space="preserve">Yerel Topluluklar ve Paydaşlarla Etkileşim: </w:t>
      </w:r>
      <w:r w:rsidRPr="00451B09">
        <w:rPr>
          <w:rFonts w:ascii="Verdana" w:hAnsi="Verdana"/>
          <w:szCs w:val="20"/>
          <w:lang w:val="tr-TR"/>
        </w:rPr>
        <w:t xml:space="preserve">Paydaş katılımı (yerel topluluklar ve uzmanlarla dâhil olmak üzere) EBRD ÇSG6’nın temel gerekliliklerinden biridir. Bu yaklaşım, biyoçeşitlilik yönetim stratejilerinin yerel koşullara uygun </w:t>
      </w:r>
      <w:proofErr w:type="gramStart"/>
      <w:r w:rsidRPr="00451B09">
        <w:rPr>
          <w:rFonts w:ascii="Verdana" w:hAnsi="Verdana"/>
          <w:szCs w:val="20"/>
          <w:lang w:val="tr-TR"/>
        </w:rPr>
        <w:t>olmasını,</w:t>
      </w:r>
      <w:proofErr w:type="gramEnd"/>
      <w:r w:rsidRPr="00451B09">
        <w:rPr>
          <w:rFonts w:ascii="Verdana" w:hAnsi="Verdana"/>
          <w:szCs w:val="20"/>
          <w:lang w:val="tr-TR"/>
        </w:rPr>
        <w:t xml:space="preserve"> hem yerel hem de küresel biyoçeşitlilik kaygılarını ele almasını ve yerel bilgi ile desteğin planlara entegre edilmesini sağlar.</w:t>
      </w:r>
    </w:p>
    <w:p w14:paraId="673113DC" w14:textId="77777777" w:rsidR="00F21E82" w:rsidRPr="00451B09" w:rsidRDefault="00F21E82" w:rsidP="00F21E82">
      <w:pPr>
        <w:pStyle w:val="ListeParagraf"/>
        <w:numPr>
          <w:ilvl w:val="0"/>
          <w:numId w:val="69"/>
        </w:numPr>
        <w:spacing w:after="120"/>
        <w:ind w:left="714" w:hanging="357"/>
        <w:contextualSpacing w:val="0"/>
        <w:jc w:val="both"/>
        <w:rPr>
          <w:rFonts w:ascii="Verdana" w:hAnsi="Verdana"/>
          <w:b/>
          <w:bCs/>
          <w:szCs w:val="20"/>
          <w:lang w:val="tr-TR"/>
        </w:rPr>
      </w:pPr>
      <w:r w:rsidRPr="00451B09">
        <w:rPr>
          <w:rFonts w:ascii="Verdana" w:hAnsi="Verdana"/>
          <w:b/>
          <w:bCs/>
          <w:szCs w:val="20"/>
          <w:lang w:val="tr-TR"/>
        </w:rPr>
        <w:t xml:space="preserve">İzleme Sonuçlarına Dayalı Sürekli Gözden Geçirme ve Güncelleme: </w:t>
      </w:r>
      <w:r w:rsidRPr="00451B09">
        <w:rPr>
          <w:rFonts w:ascii="Verdana" w:hAnsi="Verdana"/>
          <w:szCs w:val="20"/>
          <w:lang w:val="tr-TR"/>
        </w:rPr>
        <w:t>Uyarlanabilir yönetim yaklaşımı, biyoçeşitlilik yönetim planlarının (BYP) düzenli olarak gözden geçirilmesini ve izleme sonuçlarına veya yeni bilgilere göre güncellenmesini gerektirir. EBRD, yönetim planlarında veri odaklı geri</w:t>
      </w:r>
      <w:r w:rsidRPr="00451B09">
        <w:rPr>
          <w:rFonts w:ascii="Verdana" w:hAnsi="Verdana"/>
          <w:b/>
          <w:bCs/>
          <w:szCs w:val="20"/>
          <w:lang w:val="tr-TR"/>
        </w:rPr>
        <w:t xml:space="preserve"> </w:t>
      </w:r>
      <w:r w:rsidRPr="00451B09">
        <w:rPr>
          <w:rFonts w:ascii="Verdana" w:hAnsi="Verdana"/>
          <w:szCs w:val="20"/>
          <w:lang w:val="tr-TR"/>
        </w:rPr>
        <w:t>bildirimlere dayanarak esneklik ve sürekli iyileştirme yapılmasının önemini vurgulamaktadır.</w:t>
      </w:r>
    </w:p>
    <w:p w14:paraId="60D3BCE1" w14:textId="77777777" w:rsidR="00F21E82" w:rsidRPr="00451B09" w:rsidRDefault="00F21E82" w:rsidP="00F21E82">
      <w:pPr>
        <w:pStyle w:val="ListeParagraf"/>
        <w:numPr>
          <w:ilvl w:val="0"/>
          <w:numId w:val="69"/>
        </w:numPr>
        <w:spacing w:after="120"/>
        <w:ind w:left="714" w:hanging="357"/>
        <w:contextualSpacing w:val="0"/>
        <w:jc w:val="both"/>
        <w:rPr>
          <w:rFonts w:ascii="Verdana" w:hAnsi="Verdana"/>
          <w:szCs w:val="20"/>
          <w:lang w:val="tr-TR"/>
        </w:rPr>
      </w:pPr>
      <w:r w:rsidRPr="00451B09">
        <w:rPr>
          <w:rFonts w:ascii="Verdana" w:hAnsi="Verdana"/>
          <w:b/>
          <w:bCs/>
          <w:szCs w:val="20"/>
          <w:lang w:val="tr-TR"/>
        </w:rPr>
        <w:lastRenderedPageBreak/>
        <w:t xml:space="preserve">Çevresel ve Sosyal Yönetim Sistemi (ESMS) ile Entegrasyon: </w:t>
      </w:r>
      <w:r w:rsidRPr="00451B09">
        <w:rPr>
          <w:rFonts w:ascii="Verdana" w:hAnsi="Verdana"/>
          <w:szCs w:val="20"/>
          <w:lang w:val="tr-TR"/>
        </w:rPr>
        <w:t>EBRD, biyoçeşitlilik yönetiminin ayrı bir süreç olarak değil, projenin genel Çevresel ve Sosyal Yönetim Sistemi (ESMS) içine entegre edilmesini şart koşmaktadır. Bu, biyoçeşitlilik hususlarının projenin genel sürdürülebilirlik hedefleriyle uyumlu olmasını sağlar.</w:t>
      </w:r>
    </w:p>
    <w:p w14:paraId="3D8B9C1A" w14:textId="3601FB66" w:rsidR="00413EC3" w:rsidRPr="00451B09" w:rsidRDefault="00F21E82" w:rsidP="00F21E82">
      <w:pPr>
        <w:pStyle w:val="ListeParagraf"/>
        <w:numPr>
          <w:ilvl w:val="0"/>
          <w:numId w:val="69"/>
        </w:numPr>
        <w:spacing w:after="120"/>
        <w:ind w:left="714" w:hanging="357"/>
        <w:contextualSpacing w:val="0"/>
        <w:jc w:val="both"/>
        <w:rPr>
          <w:rFonts w:ascii="Verdana" w:hAnsi="Verdana"/>
          <w:szCs w:val="20"/>
          <w:lang w:val="tr-TR"/>
        </w:rPr>
      </w:pPr>
      <w:r w:rsidRPr="00451B09">
        <w:rPr>
          <w:rFonts w:ascii="Verdana" w:hAnsi="Verdana"/>
          <w:b/>
          <w:bCs/>
          <w:szCs w:val="20"/>
          <w:lang w:val="tr-TR"/>
        </w:rPr>
        <w:t xml:space="preserve">Düzenli Gözden Geçirmeler ve Denetimler: </w:t>
      </w:r>
      <w:r w:rsidRPr="00451B09">
        <w:rPr>
          <w:rFonts w:ascii="Verdana" w:hAnsi="Verdana"/>
          <w:szCs w:val="20"/>
          <w:lang w:val="tr-TR"/>
        </w:rPr>
        <w:t>Biyoçeşitlilik yönetim uygulamalarının etkinliğini değerlendirmek ve iyileştirme alanlarını belirlemek için düzenli inceleme ve denetimler kritik öneme sahiptir. EBRD, bu değerlendirmelerden elde edilen bulgular doğrultusunda periyodik revizyonlar yapılmasını ve yönetim yaklaşımlarının uyarlanmasını teşvik etmektedir</w:t>
      </w:r>
      <w:r w:rsidR="00413EC3" w:rsidRPr="00451B09">
        <w:rPr>
          <w:rFonts w:ascii="Verdana" w:hAnsi="Verdana"/>
          <w:szCs w:val="20"/>
          <w:lang w:val="tr-TR"/>
        </w:rPr>
        <w:t>.</w:t>
      </w:r>
    </w:p>
    <w:p w14:paraId="2FF073FA" w14:textId="09E61E9C" w:rsidR="00413EC3" w:rsidRPr="00451B09" w:rsidRDefault="00413EC3" w:rsidP="00413EC3">
      <w:pPr>
        <w:pStyle w:val="Balk2"/>
        <w:rPr>
          <w:lang w:val="tr-TR"/>
        </w:rPr>
      </w:pPr>
      <w:bookmarkStart w:id="41" w:name="_Toc179473554"/>
      <w:bookmarkStart w:id="42" w:name="_Toc212210565"/>
      <w:r w:rsidRPr="00451B09">
        <w:rPr>
          <w:lang w:val="tr-TR"/>
        </w:rPr>
        <w:t>B</w:t>
      </w:r>
      <w:r w:rsidR="005045CD" w:rsidRPr="00451B09">
        <w:rPr>
          <w:lang w:val="tr-TR"/>
        </w:rPr>
        <w:t>Y</w:t>
      </w:r>
      <w:r w:rsidRPr="00451B09">
        <w:rPr>
          <w:lang w:val="tr-TR"/>
        </w:rPr>
        <w:t>P'n</w:t>
      </w:r>
      <w:bookmarkEnd w:id="39"/>
      <w:bookmarkEnd w:id="40"/>
      <w:r w:rsidRPr="00451B09">
        <w:rPr>
          <w:lang w:val="tr-TR"/>
        </w:rPr>
        <w:t xml:space="preserve"> ına ilişkin gözden geçirmeler ve güncellemeler</w:t>
      </w:r>
      <w:bookmarkEnd w:id="41"/>
      <w:bookmarkEnd w:id="42"/>
    </w:p>
    <w:p w14:paraId="399E8CAF" w14:textId="77777777" w:rsidR="00D465EF" w:rsidRPr="00451B09" w:rsidRDefault="00413EC3" w:rsidP="00D465EF">
      <w:pPr>
        <w:spacing w:before="120" w:after="60"/>
        <w:jc w:val="both"/>
        <w:rPr>
          <w:lang w:val="tr-TR"/>
        </w:rPr>
      </w:pPr>
      <w:r w:rsidRPr="00451B09">
        <w:rPr>
          <w:lang w:val="tr-TR"/>
        </w:rPr>
        <w:t>Öngörülemeyen durumlar nedeniyle projede değişiklikler meydana gelebilir. Uyarlanabilir değişiklikler de proje yaşam döngüsü boyunca meydana gelebilir (</w:t>
      </w:r>
      <w:r w:rsidRPr="00451B09">
        <w:rPr>
          <w:i/>
          <w:iCs/>
          <w:lang w:val="tr-TR"/>
        </w:rPr>
        <w:t>1.5.</w:t>
      </w:r>
      <w:r w:rsidR="00360083" w:rsidRPr="00451B09">
        <w:rPr>
          <w:i/>
          <w:iCs/>
          <w:lang w:val="tr-TR"/>
        </w:rPr>
        <w:t>3</w:t>
      </w:r>
      <w:r w:rsidRPr="00451B09">
        <w:rPr>
          <w:i/>
          <w:iCs/>
          <w:lang w:val="tr-TR"/>
        </w:rPr>
        <w:t>'te belirtildiği gibi</w:t>
      </w:r>
      <w:r w:rsidRPr="00451B09">
        <w:rPr>
          <w:lang w:val="tr-TR"/>
        </w:rPr>
        <w:t xml:space="preserve">). Bu </w:t>
      </w:r>
      <w:r w:rsidR="00D465EF" w:rsidRPr="00451B09">
        <w:rPr>
          <w:lang w:val="tr-TR"/>
        </w:rPr>
        <w:t xml:space="preserve">Projede beklenmeyen durumlar ortaya çıkabilir. Ayrıca proje yaşam döngüsü boyunca, uyarlanabilir yönetim ilkesi doğrultusunda değişikliklerin yapılması gerekebilir (Bkz. Bölüm 1.5.3). Bu nedenle, BYP ve ilişkili tüm planlar/dokümanlar “canlı belgeler (living documents)” olarak tasarlanmıştır; koşullar değiştikçe gözden geçirilebilir ve </w:t>
      </w:r>
      <w:proofErr w:type="gramStart"/>
      <w:r w:rsidR="00D465EF" w:rsidRPr="00451B09">
        <w:rPr>
          <w:lang w:val="tr-TR"/>
        </w:rPr>
        <w:t>revize edilebilir</w:t>
      </w:r>
      <w:proofErr w:type="gramEnd"/>
      <w:r w:rsidR="00D465EF" w:rsidRPr="00451B09">
        <w:rPr>
          <w:lang w:val="tr-TR"/>
        </w:rPr>
        <w:t>.</w:t>
      </w:r>
    </w:p>
    <w:p w14:paraId="1287E839" w14:textId="77777777" w:rsidR="00D465EF" w:rsidRPr="00451B09" w:rsidRDefault="00D465EF" w:rsidP="00D465EF">
      <w:pPr>
        <w:spacing w:before="120" w:after="60"/>
        <w:jc w:val="both"/>
        <w:rPr>
          <w:lang w:val="tr-TR"/>
        </w:rPr>
      </w:pPr>
      <w:r w:rsidRPr="00451B09">
        <w:rPr>
          <w:lang w:val="tr-TR"/>
        </w:rPr>
        <w:t>BYP, inşaat aşaması boyunca proje bağlamında meydana gelen her değişiklik sonrasında düzenli olarak gözden geçirilecek ve güncellenecektir.</w:t>
      </w:r>
    </w:p>
    <w:p w14:paraId="02E49399" w14:textId="77777777" w:rsidR="00D465EF" w:rsidRPr="00451B09" w:rsidRDefault="00D465EF" w:rsidP="00D465EF">
      <w:pPr>
        <w:spacing w:before="120" w:after="60"/>
        <w:jc w:val="both"/>
        <w:rPr>
          <w:lang w:val="tr-TR"/>
        </w:rPr>
      </w:pPr>
      <w:r w:rsidRPr="00451B09">
        <w:rPr>
          <w:lang w:val="tr-TR"/>
        </w:rPr>
        <w:t>Acil güncellemeler, E&amp;S Uzmanı veya Biyoçeşitlilik Uzmanı (ya da yüklenici personel yapısına bağlı olarak Çevre Gözetim Uzmanı–ECoW) tarafından, E&amp;S Müdürü’nün desteğiyle gerçekleştirilebilir. Ancak müdahale tasarımında, izleme faaliyetlerinin zamanlamasında veya benzeri önemli değişikliklerde, hesap verebilirliğin sağlanması için bağımsız bir üçüncü taraf danışman ile istişare edilmelidir.</w:t>
      </w:r>
    </w:p>
    <w:p w14:paraId="15FF139A" w14:textId="77777777" w:rsidR="00D465EF" w:rsidRPr="00451B09" w:rsidRDefault="00D465EF" w:rsidP="00D465EF">
      <w:pPr>
        <w:spacing w:before="120" w:after="60"/>
        <w:jc w:val="both"/>
        <w:rPr>
          <w:lang w:val="tr-TR"/>
        </w:rPr>
      </w:pPr>
      <w:r w:rsidRPr="00451B09">
        <w:rPr>
          <w:lang w:val="tr-TR"/>
        </w:rPr>
        <w:t xml:space="preserve">Yapılan tüm değişiklikler, ana belgeye işlenmeli ve revizyon numarası ile tarih eklenerek yüklenicinin veri ve </w:t>
      </w:r>
      <w:proofErr w:type="gramStart"/>
      <w:r w:rsidRPr="00451B09">
        <w:rPr>
          <w:lang w:val="tr-TR"/>
        </w:rPr>
        <w:t>doküman</w:t>
      </w:r>
      <w:proofErr w:type="gramEnd"/>
      <w:r w:rsidRPr="00451B09">
        <w:rPr>
          <w:lang w:val="tr-TR"/>
        </w:rPr>
        <w:t xml:space="preserve"> yönetim sistemi kapsamında versiyon takibi yapılmalıdır. Ayrıca, her bir versiyonda yapılan önemli değişiklikleri ve bu değişiklikleri onaylayan kişileri özetleyen bir revizyon özeti dokümanı hazırlanmalıdır.</w:t>
      </w:r>
    </w:p>
    <w:p w14:paraId="10AD34D0" w14:textId="759FA534" w:rsidR="00413EC3" w:rsidRPr="00451B09" w:rsidRDefault="00D465EF" w:rsidP="00D465EF">
      <w:pPr>
        <w:spacing w:before="120" w:after="60"/>
        <w:jc w:val="both"/>
        <w:rPr>
          <w:lang w:val="tr-TR"/>
        </w:rPr>
      </w:pPr>
      <w:r w:rsidRPr="00451B09">
        <w:rPr>
          <w:lang w:val="tr-TR"/>
        </w:rPr>
        <w:t>ERM tarafından yürütülen ÇSED raporunda (devam eden değerlendirme niteliğindedir) yapılacak herhangi bir temel değişiklik, bir yıllık izleme dönemi tamamlandıktan sonra BYP’de de esaslı bir değişikliğe neden olabilir</w:t>
      </w:r>
      <w:r w:rsidR="00413EC3" w:rsidRPr="00451B09">
        <w:rPr>
          <w:lang w:val="tr-TR"/>
        </w:rPr>
        <w:t>.</w:t>
      </w:r>
    </w:p>
    <w:p w14:paraId="5FCFC429" w14:textId="7D475C97" w:rsidR="00413EC3" w:rsidRPr="00451B09" w:rsidRDefault="00693200" w:rsidP="00693200">
      <w:pPr>
        <w:pStyle w:val="Balk3"/>
        <w:numPr>
          <w:ilvl w:val="0"/>
          <w:numId w:val="0"/>
        </w:numPr>
        <w:rPr>
          <w:lang w:val="tr-TR"/>
        </w:rPr>
      </w:pPr>
      <w:bookmarkStart w:id="43" w:name="_Toc155624871"/>
      <w:bookmarkStart w:id="44" w:name="_Toc156895983"/>
      <w:bookmarkStart w:id="45" w:name="_Toc179473555"/>
      <w:bookmarkStart w:id="46" w:name="_Toc212210566"/>
      <w:r w:rsidRPr="00451B09">
        <w:rPr>
          <w:lang w:val="tr-TR"/>
        </w:rPr>
        <w:t xml:space="preserve">1.7 </w:t>
      </w:r>
      <w:r w:rsidR="00413EC3" w:rsidRPr="00451B09">
        <w:rPr>
          <w:lang w:val="tr-TR"/>
        </w:rPr>
        <w:t>Mevzuat Gerekliliklerine Genel Bakış</w:t>
      </w:r>
      <w:bookmarkEnd w:id="43"/>
      <w:bookmarkEnd w:id="44"/>
      <w:bookmarkEnd w:id="45"/>
      <w:bookmarkEnd w:id="46"/>
    </w:p>
    <w:p w14:paraId="40A5465D" w14:textId="69CAA2A3" w:rsidR="00413EC3" w:rsidRPr="00451B09" w:rsidRDefault="00693200" w:rsidP="00693200">
      <w:pPr>
        <w:pStyle w:val="Balk3"/>
        <w:numPr>
          <w:ilvl w:val="0"/>
          <w:numId w:val="0"/>
        </w:numPr>
        <w:rPr>
          <w:lang w:val="tr-TR"/>
        </w:rPr>
      </w:pPr>
      <w:bookmarkStart w:id="47" w:name="_Toc155624872"/>
      <w:bookmarkStart w:id="48" w:name="_Toc156895984"/>
      <w:bookmarkStart w:id="49" w:name="_Toc179473556"/>
      <w:bookmarkStart w:id="50" w:name="_Toc212210567"/>
      <w:r w:rsidRPr="00451B09">
        <w:rPr>
          <w:lang w:val="tr-TR"/>
        </w:rPr>
        <w:t xml:space="preserve">1.7.1 </w:t>
      </w:r>
      <w:r w:rsidR="00413EC3" w:rsidRPr="00451B09">
        <w:rPr>
          <w:lang w:val="tr-TR"/>
        </w:rPr>
        <w:t>Uluslararası Finansman Gereklilikleri</w:t>
      </w:r>
      <w:bookmarkEnd w:id="47"/>
      <w:bookmarkEnd w:id="48"/>
      <w:bookmarkEnd w:id="49"/>
      <w:bookmarkEnd w:id="50"/>
    </w:p>
    <w:p w14:paraId="297AA7AF" w14:textId="77777777" w:rsidR="00892AAD" w:rsidRPr="00451B09" w:rsidRDefault="00892AAD" w:rsidP="00892AAD">
      <w:pPr>
        <w:widowControl w:val="0"/>
        <w:spacing w:before="120" w:after="60"/>
        <w:contextualSpacing/>
        <w:jc w:val="both"/>
        <w:rPr>
          <w:rFonts w:cstheme="minorHAnsi"/>
          <w:lang w:val="tr-TR"/>
        </w:rPr>
      </w:pPr>
      <w:r w:rsidRPr="00451B09">
        <w:rPr>
          <w:lang w:val="tr-TR"/>
        </w:rPr>
        <w:t>Proje uluslararası finansman arayışında olduğundan, proje geliştirme sürecinde ilgili finans kuruluşlarının Çevresel ve Sosyal (Ç&amp;S) gereklilikleri dikkate alınmalıdır. Bu kuruluşlar, uluslararası en iyi uygulamaları (GIIP) yansıtan belirli standartlara ve gerekliliklere uyulmasını şart koşmaktadır. Bu kapsamda dikkate alınan başlıca standart ve kılavuzlar şunlardır:</w:t>
      </w:r>
    </w:p>
    <w:p w14:paraId="617FA8FB" w14:textId="77777777" w:rsidR="00892AAD" w:rsidRPr="00451B09" w:rsidRDefault="00892AAD" w:rsidP="00892AAD">
      <w:pPr>
        <w:pStyle w:val="ListeParagraf"/>
        <w:numPr>
          <w:ilvl w:val="0"/>
          <w:numId w:val="69"/>
        </w:numPr>
        <w:spacing w:after="120"/>
        <w:ind w:left="714" w:hanging="357"/>
        <w:contextualSpacing w:val="0"/>
        <w:jc w:val="both"/>
        <w:rPr>
          <w:rFonts w:ascii="Verdana" w:hAnsi="Verdana"/>
          <w:szCs w:val="20"/>
          <w:lang w:val="tr-TR"/>
        </w:rPr>
      </w:pPr>
      <w:r w:rsidRPr="00451B09">
        <w:rPr>
          <w:rFonts w:ascii="Verdana" w:hAnsi="Verdana"/>
          <w:szCs w:val="20"/>
          <w:lang w:val="tr-TR"/>
        </w:rPr>
        <w:t>EBRD (Avrupa İmar ve Kalkınma Bankası) Çevresel ve Sosyal Gereklilikler (2024);</w:t>
      </w:r>
    </w:p>
    <w:p w14:paraId="79829F2A" w14:textId="77777777" w:rsidR="00892AAD" w:rsidRPr="00451B09" w:rsidRDefault="00892AAD" w:rsidP="00892AAD">
      <w:pPr>
        <w:pStyle w:val="ListeParagraf"/>
        <w:numPr>
          <w:ilvl w:val="0"/>
          <w:numId w:val="69"/>
        </w:numPr>
        <w:spacing w:after="120"/>
        <w:ind w:left="714" w:hanging="357"/>
        <w:contextualSpacing w:val="0"/>
        <w:jc w:val="both"/>
        <w:rPr>
          <w:rFonts w:ascii="Verdana" w:hAnsi="Verdana"/>
          <w:szCs w:val="20"/>
          <w:lang w:val="tr-TR"/>
        </w:rPr>
      </w:pPr>
      <w:r w:rsidRPr="00451B09">
        <w:rPr>
          <w:rFonts w:ascii="Verdana" w:hAnsi="Verdana"/>
          <w:szCs w:val="20"/>
          <w:lang w:val="tr-TR"/>
        </w:rPr>
        <w:t>EBRD Çevresel ve Sosyal Politika (2024);</w:t>
      </w:r>
    </w:p>
    <w:p w14:paraId="2321035F" w14:textId="77777777" w:rsidR="00892AAD" w:rsidRPr="00451B09" w:rsidRDefault="00892AAD" w:rsidP="00892AAD">
      <w:pPr>
        <w:pStyle w:val="ListeParagraf"/>
        <w:numPr>
          <w:ilvl w:val="0"/>
          <w:numId w:val="69"/>
        </w:numPr>
        <w:spacing w:after="120"/>
        <w:ind w:left="714" w:hanging="357"/>
        <w:contextualSpacing w:val="0"/>
        <w:jc w:val="both"/>
        <w:rPr>
          <w:rFonts w:ascii="Verdana" w:hAnsi="Verdana"/>
          <w:szCs w:val="20"/>
          <w:lang w:val="tr-TR"/>
        </w:rPr>
      </w:pPr>
      <w:r w:rsidRPr="00451B09">
        <w:rPr>
          <w:rFonts w:ascii="Verdana" w:hAnsi="Verdana"/>
          <w:szCs w:val="20"/>
          <w:lang w:val="tr-TR"/>
        </w:rPr>
        <w:t>EBRD Alt Sektör Çevresel ve Sosyal Kılavuzları (çeşitli sektörler);</w:t>
      </w:r>
    </w:p>
    <w:p w14:paraId="448B29C1" w14:textId="77777777" w:rsidR="00892AAD" w:rsidRPr="00451B09" w:rsidRDefault="00892AAD" w:rsidP="00892AAD">
      <w:pPr>
        <w:pStyle w:val="ListeParagraf"/>
        <w:numPr>
          <w:ilvl w:val="0"/>
          <w:numId w:val="69"/>
        </w:numPr>
        <w:spacing w:after="120"/>
        <w:ind w:left="714" w:hanging="357"/>
        <w:contextualSpacing w:val="0"/>
        <w:jc w:val="both"/>
        <w:rPr>
          <w:rFonts w:ascii="Verdana" w:hAnsi="Verdana"/>
          <w:szCs w:val="20"/>
          <w:lang w:val="tr-TR"/>
        </w:rPr>
      </w:pPr>
      <w:r w:rsidRPr="00451B09">
        <w:rPr>
          <w:rFonts w:ascii="Verdana" w:hAnsi="Verdana"/>
          <w:szCs w:val="20"/>
          <w:lang w:val="tr-TR"/>
        </w:rPr>
        <w:lastRenderedPageBreak/>
        <w:t>EBRD ÇSG6: Biyolojik Çeşitliliğin Korunması ve Canlı Doğal Kaynakların Sürdürülebilir Yönetimi;</w:t>
      </w:r>
    </w:p>
    <w:p w14:paraId="29CDAD94" w14:textId="77777777" w:rsidR="00892AAD" w:rsidRPr="00451B09" w:rsidRDefault="00892AAD" w:rsidP="00892AAD">
      <w:pPr>
        <w:pStyle w:val="ListeParagraf"/>
        <w:numPr>
          <w:ilvl w:val="0"/>
          <w:numId w:val="69"/>
        </w:numPr>
        <w:spacing w:after="120"/>
        <w:ind w:left="714" w:hanging="357"/>
        <w:contextualSpacing w:val="0"/>
        <w:jc w:val="both"/>
        <w:rPr>
          <w:rFonts w:ascii="Verdana" w:hAnsi="Verdana"/>
          <w:szCs w:val="20"/>
          <w:lang w:val="tr-TR"/>
        </w:rPr>
      </w:pPr>
      <w:r w:rsidRPr="00451B09">
        <w:rPr>
          <w:rFonts w:ascii="Verdana" w:hAnsi="Verdana"/>
          <w:szCs w:val="20"/>
          <w:lang w:val="tr-TR"/>
        </w:rPr>
        <w:t>EBRD ÇSG3: Kaynak Verimliliği ve Kirliliğin Önlenmesi ve Kontrolü.</w:t>
      </w:r>
    </w:p>
    <w:p w14:paraId="74CEB4D3" w14:textId="5288BFC9" w:rsidR="00413EC3" w:rsidRPr="00451B09" w:rsidRDefault="00892AAD" w:rsidP="00892AAD">
      <w:pPr>
        <w:spacing w:before="120" w:after="60"/>
        <w:jc w:val="both"/>
        <w:rPr>
          <w:lang w:val="tr-TR"/>
        </w:rPr>
      </w:pPr>
      <w:r w:rsidRPr="00451B09">
        <w:rPr>
          <w:lang w:val="tr-TR"/>
        </w:rPr>
        <w:t>EBRD ÇSG6'ya göre biyolojik çeşitlilik ve ekosistemlerin yönetimi için temel gerekliliklerin özeti aşağıda Tablo 1-2'de sunulmuştur</w:t>
      </w:r>
      <w:r w:rsidR="00413EC3" w:rsidRPr="00451B09">
        <w:rPr>
          <w:lang w:val="tr-TR"/>
        </w:rPr>
        <w:t>.</w:t>
      </w:r>
    </w:p>
    <w:p w14:paraId="12084CFB" w14:textId="77777777" w:rsidR="00586AB2" w:rsidRPr="00451B09" w:rsidRDefault="00586AB2" w:rsidP="00413EC3">
      <w:pPr>
        <w:spacing w:before="120" w:after="60"/>
        <w:jc w:val="both"/>
        <w:rPr>
          <w:lang w:val="tr-TR"/>
        </w:rPr>
      </w:pPr>
    </w:p>
    <w:p w14:paraId="36542553" w14:textId="140B4B29" w:rsidR="00413EC3" w:rsidRPr="00451B09" w:rsidRDefault="00413EC3" w:rsidP="00413EC3">
      <w:pPr>
        <w:pStyle w:val="ResimYazs"/>
        <w:rPr>
          <w:rFonts w:asciiTheme="minorHAnsi" w:hAnsiTheme="minorHAnsi"/>
          <w:lang w:val="tr-TR"/>
        </w:rPr>
      </w:pPr>
      <w:bookmarkStart w:id="51" w:name="_Toc179473536"/>
      <w:bookmarkStart w:id="52" w:name="_Toc212986013"/>
      <w:proofErr w:type="gramStart"/>
      <w:r w:rsidRPr="00451B09">
        <w:rPr>
          <w:rFonts w:asciiTheme="minorHAnsi" w:hAnsiTheme="minorHAnsi"/>
          <w:lang w:val="tr-TR"/>
        </w:rPr>
        <w:t>Tablo -</w:t>
      </w:r>
      <w:proofErr w:type="gramEnd"/>
      <w:r w:rsidR="00780BDA" w:rsidRPr="00451B09">
        <w:rPr>
          <w:rFonts w:asciiTheme="minorHAnsi" w:hAnsiTheme="minorHAnsi"/>
          <w:lang w:val="tr-TR"/>
        </w:rPr>
        <w:fldChar w:fldCharType="begin"/>
      </w:r>
      <w:r w:rsidR="00780BDA" w:rsidRPr="00451B09">
        <w:rPr>
          <w:rFonts w:asciiTheme="minorHAnsi" w:hAnsiTheme="minorHAnsi"/>
          <w:lang w:val="tr-TR"/>
        </w:rPr>
        <w:instrText xml:space="preserve"> STYLEREF 1 \s </w:instrText>
      </w:r>
      <w:r w:rsidR="00780BDA" w:rsidRPr="00451B09">
        <w:rPr>
          <w:rFonts w:asciiTheme="minorHAnsi" w:hAnsiTheme="minorHAnsi"/>
          <w:lang w:val="tr-TR"/>
        </w:rPr>
        <w:fldChar w:fldCharType="separate"/>
      </w:r>
      <w:r w:rsidR="00D807D1">
        <w:rPr>
          <w:rFonts w:asciiTheme="minorHAnsi" w:hAnsiTheme="minorHAnsi"/>
          <w:noProof/>
          <w:lang w:val="tr-TR"/>
        </w:rPr>
        <w:t>1</w:t>
      </w:r>
      <w:r w:rsidR="00780BDA" w:rsidRPr="00451B09">
        <w:rPr>
          <w:rFonts w:asciiTheme="minorHAnsi" w:hAnsiTheme="minorHAnsi"/>
          <w:lang w:val="tr-TR"/>
        </w:rPr>
        <w:fldChar w:fldCharType="end"/>
      </w:r>
      <w:r w:rsidR="00892AAD" w:rsidRPr="00451B09">
        <w:rPr>
          <w:rFonts w:asciiTheme="minorHAnsi" w:hAnsiTheme="minorHAnsi"/>
          <w:lang w:val="tr-TR"/>
        </w:rPr>
        <w:t>-</w:t>
      </w:r>
      <w:r w:rsidR="00780BDA" w:rsidRPr="00451B09">
        <w:rPr>
          <w:rFonts w:asciiTheme="minorHAnsi" w:hAnsiTheme="minorHAnsi"/>
          <w:lang w:val="tr-TR"/>
        </w:rPr>
        <w:fldChar w:fldCharType="begin"/>
      </w:r>
      <w:r w:rsidR="00780BDA" w:rsidRPr="00451B09">
        <w:rPr>
          <w:rFonts w:asciiTheme="minorHAnsi" w:hAnsiTheme="minorHAnsi"/>
          <w:lang w:val="tr-TR"/>
        </w:rPr>
        <w:instrText xml:space="preserve"> SEQ Table \* ARABIC \s 1 </w:instrText>
      </w:r>
      <w:r w:rsidR="00780BDA" w:rsidRPr="00451B09">
        <w:rPr>
          <w:rFonts w:asciiTheme="minorHAnsi" w:hAnsiTheme="minorHAnsi"/>
          <w:lang w:val="tr-TR"/>
        </w:rPr>
        <w:fldChar w:fldCharType="separate"/>
      </w:r>
      <w:r w:rsidR="00D807D1">
        <w:rPr>
          <w:rFonts w:asciiTheme="minorHAnsi" w:hAnsiTheme="minorHAnsi"/>
          <w:noProof/>
          <w:lang w:val="tr-TR"/>
        </w:rPr>
        <w:t>2</w:t>
      </w:r>
      <w:r w:rsidR="00780BDA" w:rsidRPr="00451B09">
        <w:rPr>
          <w:rFonts w:asciiTheme="minorHAnsi" w:hAnsiTheme="minorHAnsi"/>
          <w:lang w:val="tr-TR"/>
        </w:rPr>
        <w:fldChar w:fldCharType="end"/>
      </w:r>
      <w:r w:rsidRPr="00451B09">
        <w:rPr>
          <w:rFonts w:asciiTheme="minorHAnsi" w:hAnsiTheme="minorHAnsi"/>
          <w:lang w:val="tr-TR"/>
        </w:rPr>
        <w:t xml:space="preserve"> EBRD </w:t>
      </w:r>
      <w:r w:rsidR="00F70713">
        <w:rPr>
          <w:rFonts w:asciiTheme="minorHAnsi" w:hAnsiTheme="minorHAnsi"/>
          <w:lang w:val="tr-TR"/>
        </w:rPr>
        <w:t>ÇSG</w:t>
      </w:r>
      <w:r w:rsidRPr="00451B09">
        <w:rPr>
          <w:rFonts w:asciiTheme="minorHAnsi" w:hAnsiTheme="minorHAnsi"/>
          <w:lang w:val="tr-TR"/>
        </w:rPr>
        <w:t>6 Gerekliliklerinin Özeti</w:t>
      </w:r>
      <w:bookmarkEnd w:id="51"/>
      <w:bookmarkEnd w:id="52"/>
    </w:p>
    <w:tbl>
      <w:tblPr>
        <w:tblStyle w:val="TabloKlavuzu"/>
        <w:tblW w:w="5000" w:type="pct"/>
        <w:tblBorders>
          <w:top w:val="single" w:sz="4" w:space="0" w:color="B7B2AA"/>
          <w:left w:val="single" w:sz="4" w:space="0" w:color="B7B2AA"/>
          <w:bottom w:val="single" w:sz="4" w:space="0" w:color="B7B2AA"/>
          <w:right w:val="single" w:sz="4" w:space="0" w:color="B7B2AA"/>
          <w:insideH w:val="single" w:sz="6" w:space="0" w:color="B7B2AA"/>
          <w:insideV w:val="single" w:sz="6" w:space="0" w:color="B7B2AA"/>
        </w:tblBorders>
        <w:tblLook w:val="04A0" w:firstRow="1" w:lastRow="0" w:firstColumn="1" w:lastColumn="0" w:noHBand="0" w:noVBand="1"/>
      </w:tblPr>
      <w:tblGrid>
        <w:gridCol w:w="2263"/>
        <w:gridCol w:w="7365"/>
      </w:tblGrid>
      <w:tr w:rsidR="00417CFE" w:rsidRPr="00451B09" w14:paraId="1BE36FA4" w14:textId="77777777" w:rsidTr="00D778F1">
        <w:trPr>
          <w:trHeight w:val="512"/>
          <w:tblHeader/>
        </w:trPr>
        <w:tc>
          <w:tcPr>
            <w:tcW w:w="1175" w:type="pct"/>
            <w:shd w:val="clear" w:color="auto" w:fill="E5EDE8"/>
            <w:vAlign w:val="center"/>
          </w:tcPr>
          <w:p w14:paraId="6ED5362E" w14:textId="0EB55078" w:rsidR="00417CFE" w:rsidRPr="00451B09" w:rsidRDefault="00417CFE" w:rsidP="00417CFE">
            <w:pPr>
              <w:pStyle w:val="GvdeMetni"/>
              <w:spacing w:before="20" w:after="20" w:line="240" w:lineRule="auto"/>
              <w:rPr>
                <w:b/>
                <w:bCs/>
                <w:sz w:val="18"/>
                <w:szCs w:val="18"/>
                <w:lang w:val="tr-TR"/>
              </w:rPr>
            </w:pPr>
            <w:bookmarkStart w:id="53" w:name="_Hlk166572279"/>
            <w:r w:rsidRPr="00451B09">
              <w:rPr>
                <w:b/>
                <w:bCs/>
                <w:sz w:val="18"/>
                <w:szCs w:val="18"/>
                <w:lang w:val="tr-TR"/>
              </w:rPr>
              <w:t xml:space="preserve">Biyoçeşitlilik unsuru </w:t>
            </w:r>
          </w:p>
        </w:tc>
        <w:tc>
          <w:tcPr>
            <w:tcW w:w="3825" w:type="pct"/>
            <w:shd w:val="clear" w:color="auto" w:fill="E5EDE8" w:themeFill="accent4" w:themeFillTint="33"/>
            <w:vAlign w:val="center"/>
          </w:tcPr>
          <w:p w14:paraId="048C77FA" w14:textId="1C5E5E6B" w:rsidR="00417CFE" w:rsidRPr="00451B09" w:rsidRDefault="00417CFE" w:rsidP="00417CFE">
            <w:pPr>
              <w:pStyle w:val="GvdeMetni"/>
              <w:spacing w:before="20" w:after="20" w:line="240" w:lineRule="auto"/>
              <w:rPr>
                <w:b/>
                <w:bCs/>
                <w:sz w:val="18"/>
                <w:szCs w:val="18"/>
                <w:lang w:val="tr-TR"/>
              </w:rPr>
            </w:pPr>
            <w:r w:rsidRPr="00451B09">
              <w:rPr>
                <w:b/>
                <w:bCs/>
                <w:sz w:val="18"/>
                <w:szCs w:val="18"/>
                <w:lang w:val="tr-TR"/>
              </w:rPr>
              <w:t>EBRD ÇSG6 Gereklilikleri</w:t>
            </w:r>
          </w:p>
        </w:tc>
      </w:tr>
      <w:tr w:rsidR="00417CFE" w:rsidRPr="00451B09" w14:paraId="1EEDFF66" w14:textId="77777777" w:rsidTr="00D778F1">
        <w:tc>
          <w:tcPr>
            <w:tcW w:w="1175" w:type="pct"/>
            <w:vAlign w:val="center"/>
          </w:tcPr>
          <w:p w14:paraId="7F3E946E" w14:textId="4FDE54BD" w:rsidR="00417CFE" w:rsidRPr="00451B09" w:rsidRDefault="00417CFE" w:rsidP="00417CFE">
            <w:pPr>
              <w:pStyle w:val="GvdeMetni"/>
              <w:spacing w:before="20" w:after="20" w:line="240" w:lineRule="auto"/>
              <w:rPr>
                <w:b/>
                <w:bCs/>
                <w:sz w:val="18"/>
                <w:szCs w:val="18"/>
                <w:lang w:val="tr-TR"/>
              </w:rPr>
            </w:pPr>
            <w:r w:rsidRPr="00451B09">
              <w:rPr>
                <w:b/>
                <w:bCs/>
                <w:sz w:val="18"/>
                <w:szCs w:val="18"/>
                <w:lang w:val="tr-TR"/>
              </w:rPr>
              <w:t>Korunan Alanlar / Uluslararası Tanınmış Alanlar</w:t>
            </w:r>
          </w:p>
        </w:tc>
        <w:tc>
          <w:tcPr>
            <w:tcW w:w="3825" w:type="pct"/>
            <w:vAlign w:val="center"/>
          </w:tcPr>
          <w:p w14:paraId="1D6FD64F"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Projeyle ilgili olası etkileri belirleyin ve değerlendirin ve etki azaltma hiyerarşisini uygulayın, böylece projenin etkileri bütünlüğü, koruma hedeflerini ve/veya biyolojik çeşitliliğin önemini tehlikeye atmamalıdır.</w:t>
            </w:r>
          </w:p>
          <w:p w14:paraId="667D5B81"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Faaliyetler yasal olarak izinli olmalı.</w:t>
            </w:r>
          </w:p>
          <w:p w14:paraId="722C56A7"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Korunan alanlar için yönetim planları gözden geçirilmeli ve ilgili önlemlerle uyumlu hale getirilmeli.</w:t>
            </w:r>
          </w:p>
          <w:p w14:paraId="2A052900"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Korunan alan yöneticileri ve etkilenen topluluklar veya diğer ilgili paydaşlarla istişare yapılmal.</w:t>
            </w:r>
          </w:p>
          <w:p w14:paraId="344D9230" w14:textId="2302A0DF"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Ek programlar aracılığıyla koruma hedeflerini ve korunan alanın etkin yönetimini teşvik etmeli ve geliştirmeli.</w:t>
            </w:r>
          </w:p>
        </w:tc>
      </w:tr>
      <w:tr w:rsidR="00417CFE" w:rsidRPr="00451B09" w14:paraId="7183962C" w14:textId="77777777" w:rsidTr="00D778F1">
        <w:tc>
          <w:tcPr>
            <w:tcW w:w="1175" w:type="pct"/>
            <w:vAlign w:val="center"/>
          </w:tcPr>
          <w:p w14:paraId="2B6BBC3B" w14:textId="2144AA6B" w:rsidR="00417CFE" w:rsidRPr="00451B09" w:rsidRDefault="00417CFE" w:rsidP="00417CFE">
            <w:pPr>
              <w:pStyle w:val="GvdeMetni"/>
              <w:spacing w:before="20" w:after="20" w:line="240" w:lineRule="auto"/>
              <w:rPr>
                <w:b/>
                <w:bCs/>
                <w:sz w:val="18"/>
                <w:szCs w:val="18"/>
                <w:lang w:val="tr-TR"/>
              </w:rPr>
            </w:pPr>
            <w:r w:rsidRPr="00451B09">
              <w:rPr>
                <w:b/>
                <w:bCs/>
                <w:sz w:val="18"/>
                <w:szCs w:val="18"/>
                <w:lang w:val="tr-TR"/>
              </w:rPr>
              <w:t>Kritik Habitat (KH)</w:t>
            </w:r>
          </w:p>
        </w:tc>
        <w:tc>
          <w:tcPr>
            <w:tcW w:w="3825" w:type="pct"/>
            <w:vAlign w:val="center"/>
          </w:tcPr>
          <w:p w14:paraId="636A19A0" w14:textId="77777777" w:rsidR="00417CFE" w:rsidRPr="00451B09" w:rsidRDefault="00417CFE" w:rsidP="00417CFE">
            <w:pPr>
              <w:pStyle w:val="GvdeMetni"/>
              <w:numPr>
                <w:ilvl w:val="0"/>
                <w:numId w:val="71"/>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Kritik habitat, ÇSED kapsam belirleme aşamasında ilgili ve bilgilendirilmiş olarak ele alınmalı.</w:t>
            </w:r>
          </w:p>
          <w:p w14:paraId="7865FB78" w14:textId="77777777" w:rsidR="00417CFE" w:rsidRPr="00451B09" w:rsidRDefault="00417CFE" w:rsidP="00417CFE">
            <w:pPr>
              <w:pStyle w:val="GvdeMetni"/>
              <w:numPr>
                <w:ilvl w:val="0"/>
                <w:numId w:val="71"/>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Aşağıdaki durumlar haricinde kritik habitat alanlarında hiçbir faaliyet gerçekleştirilmeyecektir:</w:t>
            </w:r>
          </w:p>
          <w:p w14:paraId="7B6D1D75" w14:textId="77777777" w:rsidR="00417CFE" w:rsidRPr="00451B09" w:rsidRDefault="00417CFE" w:rsidP="00417CFE">
            <w:pPr>
              <w:pStyle w:val="GvdeMetni"/>
              <w:numPr>
                <w:ilvl w:val="0"/>
                <w:numId w:val="72"/>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Biyoçeşitlilik değeri daha düşük habitatlarda başka alternatif bulunmaması,</w:t>
            </w:r>
          </w:p>
          <w:p w14:paraId="240FFCE1" w14:textId="77777777" w:rsidR="00417CFE" w:rsidRPr="00451B09" w:rsidRDefault="00417CFE" w:rsidP="00417CFE">
            <w:pPr>
              <w:pStyle w:val="GvdeMetni"/>
              <w:numPr>
                <w:ilvl w:val="0"/>
                <w:numId w:val="72"/>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Paydaşlara danışılması,</w:t>
            </w:r>
          </w:p>
          <w:p w14:paraId="14650275" w14:textId="77777777" w:rsidR="00417CFE" w:rsidRPr="00451B09" w:rsidRDefault="00417CFE" w:rsidP="00417CFE">
            <w:pPr>
              <w:pStyle w:val="GvdeMetni"/>
              <w:numPr>
                <w:ilvl w:val="0"/>
                <w:numId w:val="72"/>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Yasal olarak izin verilmiş olması,</w:t>
            </w:r>
          </w:p>
          <w:p w14:paraId="021BF742" w14:textId="77777777" w:rsidR="00417CFE" w:rsidRPr="00451B09" w:rsidRDefault="00417CFE" w:rsidP="00417CFE">
            <w:pPr>
              <w:pStyle w:val="GvdeMetni"/>
              <w:numPr>
                <w:ilvl w:val="0"/>
                <w:numId w:val="72"/>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Kritik habitat değerleri üzerinde ölçülebilir olumsuz etki olmaması</w:t>
            </w:r>
          </w:p>
          <w:p w14:paraId="05E94DA9" w14:textId="77777777" w:rsidR="00417CFE" w:rsidRPr="00451B09" w:rsidRDefault="00417CFE" w:rsidP="00417CFE">
            <w:pPr>
              <w:pStyle w:val="GvdeMetni"/>
              <w:numPr>
                <w:ilvl w:val="0"/>
                <w:numId w:val="72"/>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Proje, kritik habitat için Net Kazanç (NG) sağlayacak şekilde tasarlanmışsa,</w:t>
            </w:r>
          </w:p>
          <w:p w14:paraId="62550617" w14:textId="77777777" w:rsidR="00417CFE" w:rsidRPr="00451B09" w:rsidRDefault="00417CFE" w:rsidP="00417CFE">
            <w:pPr>
              <w:pStyle w:val="GvdeMetni"/>
              <w:numPr>
                <w:ilvl w:val="0"/>
                <w:numId w:val="72"/>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CR/EN türlerinin popülasyonunda net azalma olmaması,</w:t>
            </w:r>
          </w:p>
          <w:p w14:paraId="72D78BF1" w14:textId="77777777" w:rsidR="00417CFE" w:rsidRPr="00451B09" w:rsidRDefault="00417CFE" w:rsidP="00417CFE">
            <w:pPr>
              <w:pStyle w:val="GvdeMetni"/>
              <w:numPr>
                <w:ilvl w:val="0"/>
                <w:numId w:val="72"/>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Proje uyarlanabilir yönetim programına entegre edilmiş uygun uzun vadeli biyolojik çeşitlilik izleme ve değerlendirme programı.</w:t>
            </w:r>
          </w:p>
          <w:p w14:paraId="5220872C"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NG dahil olmak üzere hafifletme stratejisi, uygun olduğu durumlarda Biyoçeşitlilik Eylem Planı (BEP) veya Biyoçeşitlilik Yönetim Planı (BYP) içinde açıklanmalı.</w:t>
            </w:r>
          </w:p>
          <w:p w14:paraId="6ACDBAC9" w14:textId="44EE8F1B"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Son çare olarak, biyolojik çeşitlilik telafileri uygulanabilir.</w:t>
            </w:r>
          </w:p>
        </w:tc>
      </w:tr>
      <w:tr w:rsidR="00417CFE" w:rsidRPr="00451B09" w14:paraId="7063438E" w14:textId="77777777" w:rsidTr="00D778F1">
        <w:tc>
          <w:tcPr>
            <w:tcW w:w="1175" w:type="pct"/>
            <w:vAlign w:val="center"/>
          </w:tcPr>
          <w:p w14:paraId="6024F837" w14:textId="62C642DD" w:rsidR="00417CFE" w:rsidRPr="00451B09" w:rsidRDefault="00417CFE" w:rsidP="00417CFE">
            <w:pPr>
              <w:pStyle w:val="GvdeMetni"/>
              <w:spacing w:before="20" w:after="20" w:line="240" w:lineRule="auto"/>
              <w:rPr>
                <w:b/>
                <w:bCs/>
                <w:sz w:val="18"/>
                <w:szCs w:val="18"/>
                <w:lang w:val="tr-TR"/>
              </w:rPr>
            </w:pPr>
            <w:r w:rsidRPr="00451B09">
              <w:rPr>
                <w:b/>
                <w:bCs/>
                <w:sz w:val="18"/>
                <w:szCs w:val="18"/>
                <w:lang w:val="tr-TR"/>
              </w:rPr>
              <w:t>Öncelikli Biyoçeşitlilik Özellikleri (PBF'ler)</w:t>
            </w:r>
          </w:p>
        </w:tc>
        <w:tc>
          <w:tcPr>
            <w:tcW w:w="3825" w:type="pct"/>
            <w:vAlign w:val="center"/>
          </w:tcPr>
          <w:p w14:paraId="786E61FE"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Teknik/eonomik olarak uygulanabilir alternatiflerin bulunmadığı gösterilmeli</w:t>
            </w:r>
          </w:p>
          <w:p w14:paraId="3DB23D97"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Paydaşlarla istişare yapılmalı.</w:t>
            </w:r>
          </w:p>
          <w:p w14:paraId="79F1AE7B"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Proje yasal olarak izin verilmeli.</w:t>
            </w:r>
          </w:p>
          <w:p w14:paraId="47BFA2B6"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Azaltma hiyerarşisine uygun uygun azaltma önlemleri uygulanmal.</w:t>
            </w:r>
          </w:p>
          <w:p w14:paraId="47750C3C" w14:textId="1DD20E0A"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Biyoçeşitliliğin NNL ve tercihen NG olmasını sağlanmalı.</w:t>
            </w:r>
          </w:p>
        </w:tc>
      </w:tr>
      <w:tr w:rsidR="00417CFE" w:rsidRPr="00451B09" w14:paraId="17D4A996" w14:textId="77777777" w:rsidTr="00D778F1">
        <w:tc>
          <w:tcPr>
            <w:tcW w:w="1175" w:type="pct"/>
            <w:vAlign w:val="center"/>
          </w:tcPr>
          <w:p w14:paraId="2B239A5E" w14:textId="7DBD89EE" w:rsidR="00417CFE" w:rsidRPr="00451B09" w:rsidRDefault="00417CFE" w:rsidP="00417CFE">
            <w:pPr>
              <w:pStyle w:val="GvdeMetni"/>
              <w:spacing w:before="20" w:after="20" w:line="240" w:lineRule="auto"/>
              <w:rPr>
                <w:b/>
                <w:bCs/>
                <w:sz w:val="18"/>
                <w:szCs w:val="18"/>
                <w:lang w:val="tr-TR"/>
              </w:rPr>
            </w:pPr>
            <w:r w:rsidRPr="00451B09">
              <w:rPr>
                <w:b/>
                <w:bCs/>
                <w:sz w:val="18"/>
                <w:szCs w:val="18"/>
                <w:lang w:val="tr-TR"/>
              </w:rPr>
              <w:t>Ekosistem Hizmetleri</w:t>
            </w:r>
          </w:p>
        </w:tc>
        <w:tc>
          <w:tcPr>
            <w:tcW w:w="3825" w:type="pct"/>
            <w:vAlign w:val="center"/>
          </w:tcPr>
          <w:p w14:paraId="15D4699C"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Ekosistem hizmetleri korunmalı.</w:t>
            </w:r>
          </w:p>
          <w:p w14:paraId="0182F3EE" w14:textId="10E453D3"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Olumsuz etkilerden kaçınılmalı, kaçınılamıyorsa azaltım ve restorasyon önlemleri alınmalıdır.</w:t>
            </w:r>
          </w:p>
        </w:tc>
      </w:tr>
      <w:tr w:rsidR="00417CFE" w:rsidRPr="00451B09" w14:paraId="1BA82748" w14:textId="77777777" w:rsidTr="00D778F1">
        <w:tc>
          <w:tcPr>
            <w:tcW w:w="1175" w:type="pct"/>
            <w:vAlign w:val="center"/>
          </w:tcPr>
          <w:p w14:paraId="547A94D7" w14:textId="527BBAC9" w:rsidR="00417CFE" w:rsidRPr="00451B09" w:rsidRDefault="00417CFE" w:rsidP="00417CFE">
            <w:pPr>
              <w:pStyle w:val="GvdeMetni"/>
              <w:spacing w:before="20" w:after="20" w:line="240" w:lineRule="auto"/>
              <w:rPr>
                <w:b/>
                <w:bCs/>
                <w:sz w:val="18"/>
                <w:szCs w:val="18"/>
                <w:lang w:val="tr-TR"/>
              </w:rPr>
            </w:pPr>
            <w:r w:rsidRPr="00451B09">
              <w:rPr>
                <w:b/>
                <w:bCs/>
                <w:sz w:val="18"/>
                <w:szCs w:val="18"/>
                <w:lang w:val="tr-TR"/>
              </w:rPr>
              <w:t>İstilacı Yabancı Türler (IAS)</w:t>
            </w:r>
          </w:p>
        </w:tc>
        <w:tc>
          <w:tcPr>
            <w:tcW w:w="3825" w:type="pct"/>
            <w:vAlign w:val="center"/>
          </w:tcPr>
          <w:p w14:paraId="3D10C016"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IAS’nin kasıtlı veya kazara tanıtımından kaçınılmalı.</w:t>
            </w:r>
          </w:p>
          <w:p w14:paraId="46A5CFF4"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IAS’nin bilerek tanıtımına izin verilmemeli.</w:t>
            </w:r>
          </w:p>
          <w:p w14:paraId="622793D0" w14:textId="77777777"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IAS’nin çevreye salınımına ilişkin riskler, etkiler ve azaltım seçenekleri belirlenmeli.</w:t>
            </w:r>
          </w:p>
          <w:p w14:paraId="73799DD0" w14:textId="235E7A0A" w:rsidR="00417CFE" w:rsidRPr="00451B09" w:rsidRDefault="00417CFE" w:rsidP="00417CFE">
            <w:pPr>
              <w:pStyle w:val="GvdeMetni"/>
              <w:numPr>
                <w:ilvl w:val="0"/>
                <w:numId w:val="70"/>
              </w:numPr>
              <w:spacing w:before="20" w:after="20" w:line="240" w:lineRule="auto"/>
              <w:rPr>
                <w:rFonts w:cs="Arial"/>
                <w:color w:val="000000"/>
                <w:kern w:val="0"/>
                <w:sz w:val="18"/>
                <w:szCs w:val="18"/>
                <w:lang w:val="tr-TR"/>
                <w14:ligatures w14:val="none"/>
              </w:rPr>
            </w:pPr>
            <w:r w:rsidRPr="00451B09">
              <w:rPr>
                <w:rFonts w:cs="Arial"/>
                <w:color w:val="000000"/>
                <w:kern w:val="0"/>
                <w:sz w:val="18"/>
                <w:szCs w:val="18"/>
                <w:lang w:val="tr-TR"/>
                <w14:ligatures w14:val="none"/>
              </w:rPr>
              <w:t>Yerleşmiş IAS türlerinin yayılımı kontrol edilmeli.</w:t>
            </w:r>
          </w:p>
        </w:tc>
      </w:tr>
    </w:tbl>
    <w:bookmarkEnd w:id="53"/>
    <w:p w14:paraId="49954955" w14:textId="4A6E777C" w:rsidR="00B06611" w:rsidRPr="00451B09" w:rsidRDefault="00403043" w:rsidP="00403043">
      <w:pPr>
        <w:spacing w:before="120"/>
        <w:rPr>
          <w:lang w:val="tr-TR"/>
        </w:rPr>
      </w:pPr>
      <w:r w:rsidRPr="00451B09">
        <w:rPr>
          <w:lang w:val="tr-TR"/>
        </w:rPr>
        <w:lastRenderedPageBreak/>
        <w:t xml:space="preserve">Kaynak: EBRD </w:t>
      </w:r>
      <w:r w:rsidR="00417CFE" w:rsidRPr="00451B09">
        <w:rPr>
          <w:lang w:val="tr-TR"/>
        </w:rPr>
        <w:t>ÇSG</w:t>
      </w:r>
      <w:r w:rsidRPr="00451B09">
        <w:rPr>
          <w:lang w:val="tr-TR"/>
        </w:rPr>
        <w:t>6 (2024)</w:t>
      </w:r>
    </w:p>
    <w:p w14:paraId="76950C65" w14:textId="7C0A1B0C" w:rsidR="00693200" w:rsidRPr="00451B09" w:rsidRDefault="00693200" w:rsidP="00693200">
      <w:pPr>
        <w:pStyle w:val="Balk3"/>
        <w:numPr>
          <w:ilvl w:val="0"/>
          <w:numId w:val="0"/>
        </w:numPr>
        <w:rPr>
          <w:lang w:val="tr-TR"/>
        </w:rPr>
      </w:pPr>
      <w:bookmarkStart w:id="54" w:name="_Toc179473557"/>
      <w:bookmarkStart w:id="55" w:name="_Toc212210568"/>
      <w:r w:rsidRPr="00451B09">
        <w:rPr>
          <w:lang w:val="tr-TR"/>
        </w:rPr>
        <w:t xml:space="preserve">1.7.2 </w:t>
      </w:r>
      <w:r w:rsidR="00413EC3" w:rsidRPr="00451B09">
        <w:rPr>
          <w:lang w:val="tr-TR"/>
        </w:rPr>
        <w:t>Uluslararası Endüstri İyi Uygulamaları</w:t>
      </w:r>
      <w:bookmarkEnd w:id="54"/>
      <w:bookmarkEnd w:id="55"/>
    </w:p>
    <w:p w14:paraId="038BF431" w14:textId="77777777" w:rsidR="00021814" w:rsidRPr="00451B09" w:rsidRDefault="00021814" w:rsidP="00021814">
      <w:pPr>
        <w:rPr>
          <w:lang w:val="tr-TR"/>
        </w:rPr>
      </w:pPr>
      <w:bookmarkStart w:id="56" w:name="_Toc156895986"/>
      <w:bookmarkStart w:id="57" w:name="_Toc179473558"/>
      <w:r w:rsidRPr="00451B09">
        <w:rPr>
          <w:lang w:val="tr-TR"/>
        </w:rPr>
        <w:t>Yüklenici, sahadaki uygulamaların uluslararası standartların ve GIIP'nin gerekliliklerine uygun olmasını sağlamaktan sorumludur. Bu BYP'nin hazırlanmasında yenilenebilir (</w:t>
      </w:r>
      <w:proofErr w:type="gramStart"/>
      <w:r w:rsidRPr="00451B09">
        <w:rPr>
          <w:lang w:val="tr-TR"/>
        </w:rPr>
        <w:t>rüzgar</w:t>
      </w:r>
      <w:proofErr w:type="gramEnd"/>
      <w:r w:rsidRPr="00451B09">
        <w:rPr>
          <w:lang w:val="tr-TR"/>
        </w:rPr>
        <w:t>) enerji gelişmeleri ve biyolojik çeşitlilik üzerindeki etkilerin yönetimi ile ilgili çeşitli kılavuzlar dikkate alınmıştır. Bunlar arasında şunlar yer almaktadır:</w:t>
      </w:r>
    </w:p>
    <w:p w14:paraId="2B23C049" w14:textId="77777777" w:rsidR="00021814" w:rsidRPr="00451B09" w:rsidRDefault="00021814" w:rsidP="00021814">
      <w:pPr>
        <w:numPr>
          <w:ilvl w:val="0"/>
          <w:numId w:val="46"/>
        </w:numPr>
        <w:autoSpaceDE w:val="0"/>
        <w:autoSpaceDN w:val="0"/>
        <w:adjustRightInd w:val="0"/>
        <w:spacing w:before="60" w:after="120"/>
        <w:ind w:left="720"/>
        <w:jc w:val="both"/>
        <w:rPr>
          <w:rFonts w:cs="Arial"/>
          <w:lang w:val="tr-TR"/>
        </w:rPr>
      </w:pPr>
      <w:r w:rsidRPr="00451B09">
        <w:rPr>
          <w:rFonts w:cs="Arial"/>
          <w:lang w:val="tr-TR"/>
        </w:rPr>
        <w:t>Good Practices for Biodiversity Inclusive Impact Assessment and Management Planning (Hardner et al., 2015);</w:t>
      </w:r>
    </w:p>
    <w:p w14:paraId="15948B1C" w14:textId="77777777" w:rsidR="00021814" w:rsidRPr="00451B09" w:rsidRDefault="00021814" w:rsidP="00021814">
      <w:pPr>
        <w:numPr>
          <w:ilvl w:val="0"/>
          <w:numId w:val="46"/>
        </w:numPr>
        <w:autoSpaceDE w:val="0"/>
        <w:autoSpaceDN w:val="0"/>
        <w:adjustRightInd w:val="0"/>
        <w:spacing w:before="60" w:after="120"/>
        <w:ind w:left="720"/>
        <w:jc w:val="both"/>
        <w:rPr>
          <w:rFonts w:cs="Arial"/>
          <w:lang w:val="tr-TR"/>
        </w:rPr>
      </w:pPr>
      <w:r w:rsidRPr="00451B09">
        <w:rPr>
          <w:rFonts w:cs="Arial"/>
          <w:lang w:val="tr-TR"/>
        </w:rPr>
        <w:t>A Cross-Sector Guide to Implementing the Mitigation Hierarchy (Ekstrom et al., 2015);</w:t>
      </w:r>
    </w:p>
    <w:p w14:paraId="7EA97BCC" w14:textId="77777777" w:rsidR="00021814" w:rsidRPr="00451B09" w:rsidRDefault="00021814" w:rsidP="00021814">
      <w:pPr>
        <w:numPr>
          <w:ilvl w:val="0"/>
          <w:numId w:val="46"/>
        </w:numPr>
        <w:autoSpaceDE w:val="0"/>
        <w:autoSpaceDN w:val="0"/>
        <w:adjustRightInd w:val="0"/>
        <w:spacing w:before="60" w:after="120"/>
        <w:ind w:left="720"/>
        <w:jc w:val="both"/>
        <w:rPr>
          <w:rFonts w:cs="Arial"/>
          <w:lang w:val="tr-TR"/>
        </w:rPr>
      </w:pPr>
      <w:r w:rsidRPr="00451B09">
        <w:rPr>
          <w:rFonts w:cs="Arial"/>
          <w:lang w:val="tr-TR"/>
        </w:rPr>
        <w:t>Mitigating Biodiversity Impacts Associated with Solar and Wind Energy Development (Bennun et al., 2021);</w:t>
      </w:r>
    </w:p>
    <w:p w14:paraId="46FF3E04" w14:textId="77777777" w:rsidR="00021814" w:rsidRPr="00451B09" w:rsidRDefault="00021814" w:rsidP="00021814">
      <w:pPr>
        <w:numPr>
          <w:ilvl w:val="0"/>
          <w:numId w:val="46"/>
        </w:numPr>
        <w:autoSpaceDE w:val="0"/>
        <w:autoSpaceDN w:val="0"/>
        <w:adjustRightInd w:val="0"/>
        <w:spacing w:before="60" w:after="120"/>
        <w:ind w:left="720"/>
        <w:jc w:val="both"/>
        <w:rPr>
          <w:rFonts w:cs="Arial"/>
          <w:lang w:val="tr-TR"/>
        </w:rPr>
      </w:pPr>
      <w:r w:rsidRPr="00451B09">
        <w:rPr>
          <w:rFonts w:cs="Arial"/>
          <w:lang w:val="tr-TR"/>
        </w:rPr>
        <w:t>Windfarms and Birds: Calculating a Theoretical Collision Risk Assuming No Avoiding Action (NatureScot, 2000);</w:t>
      </w:r>
    </w:p>
    <w:p w14:paraId="48FAF180" w14:textId="77777777" w:rsidR="00021814" w:rsidRPr="00451B09" w:rsidRDefault="00021814" w:rsidP="00021814">
      <w:pPr>
        <w:numPr>
          <w:ilvl w:val="0"/>
          <w:numId w:val="46"/>
        </w:numPr>
        <w:autoSpaceDE w:val="0"/>
        <w:autoSpaceDN w:val="0"/>
        <w:adjustRightInd w:val="0"/>
        <w:spacing w:before="60" w:after="120"/>
        <w:ind w:left="720"/>
        <w:jc w:val="both"/>
        <w:rPr>
          <w:rFonts w:cs="Arial"/>
          <w:lang w:val="tr-TR"/>
        </w:rPr>
      </w:pPr>
      <w:r w:rsidRPr="00451B09">
        <w:rPr>
          <w:rFonts w:cs="Arial"/>
          <w:lang w:val="tr-TR"/>
        </w:rPr>
        <w:t>Recommended Bird Survey Methods to Inform Impact Assessment of Onshore Wind Farms (NatureScot, 2017);</w:t>
      </w:r>
    </w:p>
    <w:p w14:paraId="5E0F915E" w14:textId="77777777" w:rsidR="00021814" w:rsidRPr="00451B09" w:rsidRDefault="00021814" w:rsidP="00021814">
      <w:pPr>
        <w:numPr>
          <w:ilvl w:val="0"/>
          <w:numId w:val="46"/>
        </w:numPr>
        <w:autoSpaceDE w:val="0"/>
        <w:autoSpaceDN w:val="0"/>
        <w:adjustRightInd w:val="0"/>
        <w:spacing w:before="60" w:after="120"/>
        <w:ind w:left="720"/>
        <w:jc w:val="both"/>
        <w:rPr>
          <w:rFonts w:cs="Arial"/>
          <w:lang w:val="tr-TR"/>
        </w:rPr>
      </w:pPr>
      <w:r w:rsidRPr="00451B09">
        <w:rPr>
          <w:rFonts w:cs="Arial"/>
          <w:lang w:val="tr-TR"/>
        </w:rPr>
        <w:t>Post-construction Bird and Bat Monitoring for Onshore Wind Energy Facilities in Emerging Market Countries (IFC, EBRD, KfW, 2023);</w:t>
      </w:r>
    </w:p>
    <w:p w14:paraId="1648A322" w14:textId="77777777" w:rsidR="00021814" w:rsidRPr="00451B09" w:rsidRDefault="00021814" w:rsidP="00021814">
      <w:pPr>
        <w:numPr>
          <w:ilvl w:val="0"/>
          <w:numId w:val="46"/>
        </w:numPr>
        <w:autoSpaceDE w:val="0"/>
        <w:autoSpaceDN w:val="0"/>
        <w:adjustRightInd w:val="0"/>
        <w:spacing w:before="60" w:after="120"/>
        <w:ind w:left="720"/>
        <w:jc w:val="both"/>
        <w:rPr>
          <w:rFonts w:cs="Arial"/>
          <w:lang w:val="tr-TR"/>
        </w:rPr>
      </w:pPr>
      <w:r w:rsidRPr="00451B09">
        <w:rPr>
          <w:rFonts w:cs="Arial"/>
          <w:lang w:val="tr-TR"/>
        </w:rPr>
        <w:t>EUROBATS No. 6: Guidelines for Consideration of Bats in Wind Farm Projects (Rodrigues et al., 2015);</w:t>
      </w:r>
    </w:p>
    <w:p w14:paraId="5D40F06E" w14:textId="7BA71CF9" w:rsidR="008F1FDD" w:rsidRPr="00451B09" w:rsidRDefault="00021814" w:rsidP="00021814">
      <w:pPr>
        <w:numPr>
          <w:ilvl w:val="0"/>
          <w:numId w:val="46"/>
        </w:numPr>
        <w:autoSpaceDE w:val="0"/>
        <w:autoSpaceDN w:val="0"/>
        <w:adjustRightInd w:val="0"/>
        <w:spacing w:before="60" w:after="120"/>
        <w:ind w:left="720"/>
        <w:jc w:val="both"/>
        <w:rPr>
          <w:rFonts w:cs="Arial"/>
          <w:szCs w:val="20"/>
          <w:lang w:val="tr-TR"/>
        </w:rPr>
      </w:pPr>
      <w:r w:rsidRPr="00451B09">
        <w:rPr>
          <w:rFonts w:cs="Arial"/>
          <w:lang w:val="tr-TR"/>
        </w:rPr>
        <w:t>Bats and Onshore Wind Turbines: Survey, Assessment and Mitigation (NatureScot, 2021</w:t>
      </w:r>
    </w:p>
    <w:p w14:paraId="1B5D0DB6" w14:textId="77777777" w:rsidR="008F1FDD" w:rsidRPr="00451B09" w:rsidRDefault="008F1FDD" w:rsidP="008F1FDD">
      <w:pPr>
        <w:autoSpaceDE w:val="0"/>
        <w:autoSpaceDN w:val="0"/>
        <w:adjustRightInd w:val="0"/>
        <w:spacing w:before="60" w:after="120"/>
        <w:ind w:left="720"/>
        <w:jc w:val="both"/>
        <w:rPr>
          <w:rFonts w:cs="Arial"/>
          <w:szCs w:val="20"/>
          <w:lang w:val="tr-TR"/>
        </w:rPr>
      </w:pPr>
    </w:p>
    <w:bookmarkEnd w:id="56"/>
    <w:bookmarkEnd w:id="57"/>
    <w:p w14:paraId="74C0A481" w14:textId="6703CD41" w:rsidR="00413EC3" w:rsidRPr="00451B09" w:rsidRDefault="00D24EC5" w:rsidP="00413EC3">
      <w:pPr>
        <w:pStyle w:val="GvdeMetni"/>
        <w:rPr>
          <w:lang w:val="tr-TR"/>
        </w:rPr>
      </w:pPr>
      <w:r w:rsidRPr="00451B09">
        <w:rPr>
          <w:lang w:val="tr-TR"/>
        </w:rPr>
        <w:t xml:space="preserve">Temel </w:t>
      </w:r>
      <w:r w:rsidR="003D17FE" w:rsidRPr="00451B09">
        <w:rPr>
          <w:lang w:val="tr-TR"/>
        </w:rPr>
        <w:t>b</w:t>
      </w:r>
      <w:r w:rsidR="00413EC3" w:rsidRPr="00451B09">
        <w:rPr>
          <w:lang w:val="tr-TR"/>
        </w:rPr>
        <w:t>iyoçeşitlilik durumu ve etki değerlendirmesi (</w:t>
      </w:r>
      <w:r w:rsidR="00C44639">
        <w:rPr>
          <w:lang w:val="tr-TR"/>
        </w:rPr>
        <w:t>ÇSED</w:t>
      </w:r>
      <w:r w:rsidR="00413EC3" w:rsidRPr="00451B09">
        <w:rPr>
          <w:lang w:val="tr-TR"/>
        </w:rPr>
        <w:t>, ERM</w:t>
      </w:r>
      <w:r w:rsidR="00020CC2" w:rsidRPr="00451B09">
        <w:rPr>
          <w:lang w:val="tr-TR"/>
        </w:rPr>
        <w:t xml:space="preserve"> 2025'te</w:t>
      </w:r>
      <w:r w:rsidR="00413EC3" w:rsidRPr="00451B09">
        <w:rPr>
          <w:lang w:val="tr-TR"/>
        </w:rPr>
        <w:t xml:space="preserve"> yer almaktadır) kapsamında ERM tarafından yapılan değerlendirmeye göre, proje çalışma alanında </w:t>
      </w:r>
      <w:r w:rsidR="00F67228" w:rsidRPr="00451B09">
        <w:rPr>
          <w:lang w:val="tr-TR"/>
        </w:rPr>
        <w:t xml:space="preserve">bir </w:t>
      </w:r>
      <w:r w:rsidR="008118EA" w:rsidRPr="00451B09">
        <w:rPr>
          <w:lang w:val="tr-TR"/>
        </w:rPr>
        <w:t xml:space="preserve">endemik/sınırlı yayılımlı </w:t>
      </w:r>
      <w:r w:rsidR="00A37668" w:rsidRPr="00451B09">
        <w:rPr>
          <w:lang w:val="tr-TR"/>
        </w:rPr>
        <w:t xml:space="preserve">bitki </w:t>
      </w:r>
      <w:r w:rsidR="008118EA" w:rsidRPr="00451B09">
        <w:rPr>
          <w:lang w:val="tr-TR"/>
        </w:rPr>
        <w:t xml:space="preserve">türü </w:t>
      </w:r>
      <w:r w:rsidR="00F67228" w:rsidRPr="00451B09">
        <w:rPr>
          <w:lang w:val="tr-TR"/>
        </w:rPr>
        <w:t>(</w:t>
      </w:r>
      <w:r w:rsidR="006607E8" w:rsidRPr="00451B09">
        <w:rPr>
          <w:i/>
          <w:lang w:val="tr-TR"/>
        </w:rPr>
        <w:t>Fritillaria milasense</w:t>
      </w:r>
      <w:r w:rsidR="00F67228" w:rsidRPr="00451B09">
        <w:rPr>
          <w:lang w:val="tr-TR"/>
        </w:rPr>
        <w:t xml:space="preserve">) </w:t>
      </w:r>
      <w:r w:rsidR="008118EA" w:rsidRPr="00451B09">
        <w:rPr>
          <w:lang w:val="tr-TR"/>
        </w:rPr>
        <w:t xml:space="preserve">için </w:t>
      </w:r>
      <w:r w:rsidR="00413EC3" w:rsidRPr="00451B09">
        <w:rPr>
          <w:lang w:val="tr-TR"/>
        </w:rPr>
        <w:t xml:space="preserve">araştırılan kritik habitat </w:t>
      </w:r>
      <w:r w:rsidR="00154279" w:rsidRPr="00451B09">
        <w:rPr>
          <w:lang w:val="tr-TR"/>
        </w:rPr>
        <w:t>(</w:t>
      </w:r>
      <w:r w:rsidR="0045426E" w:rsidRPr="00451B09">
        <w:rPr>
          <w:lang w:val="tr-TR"/>
        </w:rPr>
        <w:t>K</w:t>
      </w:r>
      <w:r w:rsidR="00154279" w:rsidRPr="00451B09">
        <w:rPr>
          <w:lang w:val="tr-TR"/>
        </w:rPr>
        <w:t xml:space="preserve">H) </w:t>
      </w:r>
      <w:r w:rsidR="00413EC3" w:rsidRPr="00451B09">
        <w:rPr>
          <w:lang w:val="tr-TR"/>
        </w:rPr>
        <w:t>tespit edilmiştir</w:t>
      </w:r>
      <w:r w:rsidR="008118EA" w:rsidRPr="00451B09">
        <w:rPr>
          <w:lang w:val="tr-TR"/>
        </w:rPr>
        <w:t>. Ayrıca,</w:t>
      </w:r>
      <w:r w:rsidR="00FD64CD" w:rsidRPr="00451B09">
        <w:rPr>
          <w:lang w:val="tr-TR"/>
        </w:rPr>
        <w:t xml:space="preserve"> 34 </w:t>
      </w:r>
      <w:r w:rsidR="00020CC2" w:rsidRPr="00451B09">
        <w:rPr>
          <w:lang w:val="tr-TR"/>
        </w:rPr>
        <w:t xml:space="preserve">fauna türü </w:t>
      </w:r>
      <w:r w:rsidR="008118EA" w:rsidRPr="00451B09">
        <w:rPr>
          <w:lang w:val="tr-TR"/>
        </w:rPr>
        <w:t xml:space="preserve">(kuş, yarasa, kara </w:t>
      </w:r>
      <w:r w:rsidR="00F55E21" w:rsidRPr="00451B09">
        <w:rPr>
          <w:lang w:val="tr-TR"/>
        </w:rPr>
        <w:t xml:space="preserve">memelileri </w:t>
      </w:r>
      <w:r w:rsidR="008118EA" w:rsidRPr="00451B09">
        <w:rPr>
          <w:lang w:val="tr-TR"/>
        </w:rPr>
        <w:t xml:space="preserve">ve sürüngenler), </w:t>
      </w:r>
      <w:r w:rsidR="006607E8" w:rsidRPr="00451B09">
        <w:rPr>
          <w:lang w:val="tr-TR"/>
        </w:rPr>
        <w:t xml:space="preserve">bir </w:t>
      </w:r>
      <w:r w:rsidR="00020CC2" w:rsidRPr="00451B09">
        <w:rPr>
          <w:lang w:val="tr-TR"/>
        </w:rPr>
        <w:t xml:space="preserve">flora türü ve </w:t>
      </w:r>
      <w:r w:rsidR="006607E8" w:rsidRPr="00451B09">
        <w:rPr>
          <w:lang w:val="tr-TR"/>
        </w:rPr>
        <w:t xml:space="preserve">bir </w:t>
      </w:r>
      <w:r w:rsidR="00020CC2" w:rsidRPr="00451B09">
        <w:rPr>
          <w:lang w:val="tr-TR"/>
        </w:rPr>
        <w:t>habitat türü</w:t>
      </w:r>
      <w:r w:rsidR="00413EC3" w:rsidRPr="00451B09">
        <w:rPr>
          <w:lang w:val="tr-TR"/>
        </w:rPr>
        <w:t xml:space="preserve">, EBRD </w:t>
      </w:r>
      <w:r w:rsidR="003D17FE" w:rsidRPr="00451B09">
        <w:rPr>
          <w:lang w:val="tr-TR"/>
        </w:rPr>
        <w:t>ÇSG</w:t>
      </w:r>
      <w:r w:rsidR="00413EC3" w:rsidRPr="00451B09">
        <w:rPr>
          <w:lang w:val="tr-TR"/>
        </w:rPr>
        <w:t xml:space="preserve">6'da yer alan yaklaşım ve gerekliliklere uygun olarak Öncelikli Biyoçeşitlilik Özellikleri (PBF) </w:t>
      </w:r>
      <w:r w:rsidR="00C11849" w:rsidRPr="00451B09">
        <w:rPr>
          <w:lang w:val="tr-TR"/>
        </w:rPr>
        <w:t>olarak</w:t>
      </w:r>
      <w:r w:rsidR="00A37668" w:rsidRPr="00451B09">
        <w:rPr>
          <w:lang w:val="tr-TR"/>
        </w:rPr>
        <w:t xml:space="preserve"> nitelendirilmiştir</w:t>
      </w:r>
      <w:r w:rsidR="00413EC3" w:rsidRPr="00451B09">
        <w:rPr>
          <w:lang w:val="tr-TR"/>
        </w:rPr>
        <w:t xml:space="preserve">. </w:t>
      </w:r>
      <w:r w:rsidR="0045426E" w:rsidRPr="00451B09">
        <w:rPr>
          <w:lang w:val="tr-TR"/>
        </w:rPr>
        <w:t>K</w:t>
      </w:r>
      <w:r w:rsidR="00154279" w:rsidRPr="00451B09">
        <w:rPr>
          <w:lang w:val="tr-TR"/>
        </w:rPr>
        <w:t>H</w:t>
      </w:r>
      <w:r w:rsidR="00A37668" w:rsidRPr="00451B09">
        <w:rPr>
          <w:lang w:val="tr-TR"/>
        </w:rPr>
        <w:t xml:space="preserve"> olarak nitelendirilen tek bitki türü</w:t>
      </w:r>
      <w:r w:rsidR="00154279" w:rsidRPr="00451B09">
        <w:rPr>
          <w:lang w:val="tr-TR"/>
        </w:rPr>
        <w:t xml:space="preserve"> için Net Kazanç (NG) hedefi </w:t>
      </w:r>
      <w:r w:rsidR="008118EA" w:rsidRPr="00451B09">
        <w:rPr>
          <w:lang w:val="tr-TR"/>
        </w:rPr>
        <w:t xml:space="preserve">gerekirken, </w:t>
      </w:r>
      <w:r w:rsidR="00413EC3" w:rsidRPr="00451B09">
        <w:rPr>
          <w:lang w:val="tr-TR"/>
        </w:rPr>
        <w:t>PBF'ler (</w:t>
      </w:r>
      <w:r w:rsidR="008118EA" w:rsidRPr="00451B09">
        <w:rPr>
          <w:lang w:val="tr-TR"/>
        </w:rPr>
        <w:t>fauna, flora, habitatlar) için biyolojik çeşitlilikte</w:t>
      </w:r>
      <w:r w:rsidR="00413EC3" w:rsidRPr="00451B09">
        <w:rPr>
          <w:lang w:val="tr-TR"/>
        </w:rPr>
        <w:t xml:space="preserve"> Net Kayıp Olmaması (NNL) </w:t>
      </w:r>
      <w:r w:rsidR="008118EA" w:rsidRPr="00451B09">
        <w:rPr>
          <w:lang w:val="tr-TR"/>
        </w:rPr>
        <w:t xml:space="preserve">gerekli </w:t>
      </w:r>
      <w:r w:rsidR="00A37668" w:rsidRPr="00451B09">
        <w:rPr>
          <w:lang w:val="tr-TR"/>
        </w:rPr>
        <w:t xml:space="preserve">asgari </w:t>
      </w:r>
      <w:r w:rsidR="008118EA" w:rsidRPr="00451B09">
        <w:rPr>
          <w:lang w:val="tr-TR"/>
        </w:rPr>
        <w:t xml:space="preserve">hedeftir </w:t>
      </w:r>
      <w:r w:rsidR="00413EC3" w:rsidRPr="00451B09">
        <w:rPr>
          <w:lang w:val="tr-TR"/>
        </w:rPr>
        <w:t xml:space="preserve">ve </w:t>
      </w:r>
      <w:r w:rsidR="008118EA" w:rsidRPr="00451B09">
        <w:rPr>
          <w:lang w:val="tr-TR"/>
        </w:rPr>
        <w:t xml:space="preserve">mümkünse </w:t>
      </w:r>
      <w:r w:rsidR="00413EC3" w:rsidRPr="00451B09">
        <w:rPr>
          <w:lang w:val="tr-TR"/>
        </w:rPr>
        <w:t>biyolojik çeşitlilikte</w:t>
      </w:r>
      <w:r w:rsidR="00A37668" w:rsidRPr="00451B09">
        <w:rPr>
          <w:lang w:val="tr-TR"/>
        </w:rPr>
        <w:t xml:space="preserve"> NG olması tavsiye edilir</w:t>
      </w:r>
      <w:r w:rsidR="00413EC3" w:rsidRPr="00451B09">
        <w:rPr>
          <w:lang w:val="tr-TR"/>
        </w:rPr>
        <w:t xml:space="preserve">. </w:t>
      </w:r>
    </w:p>
    <w:p w14:paraId="29C41866" w14:textId="66777653" w:rsidR="00FF6081" w:rsidRPr="00451B09" w:rsidRDefault="00FF6081" w:rsidP="00413EC3">
      <w:pPr>
        <w:pStyle w:val="GvdeMetni"/>
        <w:rPr>
          <w:lang w:val="tr-TR"/>
        </w:rPr>
      </w:pPr>
      <w:r w:rsidRPr="00451B09">
        <w:rPr>
          <w:lang w:val="tr-TR"/>
        </w:rPr>
        <w:t xml:space="preserve">Proje faaliyetleri, kilit habitatlara bitişik veya işlevsel olarak bağlı alanları potansiyel olarak etkileyebileceğinden, </w:t>
      </w:r>
      <w:r w:rsidR="00014611" w:rsidRPr="00451B09">
        <w:rPr>
          <w:lang w:val="tr-TR"/>
        </w:rPr>
        <w:t>K</w:t>
      </w:r>
      <w:r w:rsidR="00D846AF" w:rsidRPr="00451B09">
        <w:rPr>
          <w:lang w:val="tr-TR"/>
        </w:rPr>
        <w:t xml:space="preserve">H </w:t>
      </w:r>
      <w:r w:rsidR="003E2897" w:rsidRPr="00451B09">
        <w:rPr>
          <w:lang w:val="tr-TR"/>
        </w:rPr>
        <w:t xml:space="preserve">değeri </w:t>
      </w:r>
      <w:r w:rsidR="00D846AF" w:rsidRPr="00451B09">
        <w:rPr>
          <w:lang w:val="tr-TR"/>
        </w:rPr>
        <w:t xml:space="preserve">ve </w:t>
      </w:r>
      <w:r w:rsidRPr="00451B09">
        <w:rPr>
          <w:lang w:val="tr-TR"/>
        </w:rPr>
        <w:t xml:space="preserve">PBF'ler üzerinde doğrudan ve dolaylı etkiler meydana gelebilir. EBRD </w:t>
      </w:r>
      <w:r w:rsidR="00014611" w:rsidRPr="00451B09">
        <w:rPr>
          <w:lang w:val="tr-TR"/>
        </w:rPr>
        <w:t>ÇSG</w:t>
      </w:r>
      <w:r w:rsidRPr="00451B09">
        <w:rPr>
          <w:lang w:val="tr-TR"/>
        </w:rPr>
        <w:t xml:space="preserve">6 gerekliliklerine uygun olarak, </w:t>
      </w:r>
      <w:r w:rsidR="00014611" w:rsidRPr="00451B09">
        <w:rPr>
          <w:lang w:val="tr-TR"/>
        </w:rPr>
        <w:t>K</w:t>
      </w:r>
      <w:r w:rsidR="00D846AF" w:rsidRPr="00451B09">
        <w:rPr>
          <w:lang w:val="tr-TR"/>
        </w:rPr>
        <w:t>H</w:t>
      </w:r>
      <w:r w:rsidRPr="00451B09">
        <w:rPr>
          <w:lang w:val="tr-TR"/>
        </w:rPr>
        <w:t xml:space="preserve"> için </w:t>
      </w:r>
      <w:r w:rsidR="003E2897" w:rsidRPr="00451B09">
        <w:rPr>
          <w:lang w:val="tr-TR"/>
        </w:rPr>
        <w:t xml:space="preserve">NG </w:t>
      </w:r>
      <w:r w:rsidR="00D846AF" w:rsidRPr="00451B09">
        <w:rPr>
          <w:lang w:val="tr-TR"/>
        </w:rPr>
        <w:t xml:space="preserve">ve </w:t>
      </w:r>
      <w:r w:rsidRPr="00451B09">
        <w:rPr>
          <w:lang w:val="tr-TR"/>
        </w:rPr>
        <w:t>PBF için</w:t>
      </w:r>
      <w:r w:rsidR="003E2897" w:rsidRPr="00451B09">
        <w:rPr>
          <w:lang w:val="tr-TR"/>
        </w:rPr>
        <w:t xml:space="preserve"> en az NNL </w:t>
      </w:r>
      <w:r w:rsidRPr="00451B09">
        <w:rPr>
          <w:lang w:val="tr-TR"/>
        </w:rPr>
        <w:t xml:space="preserve">hedefi doğrultusunda, bu tür dolaylı etkileri en aza indirmek ve proje yaşam döngüsü boyunca </w:t>
      </w:r>
      <w:r w:rsidR="00014611" w:rsidRPr="00451B09">
        <w:rPr>
          <w:lang w:val="tr-TR"/>
        </w:rPr>
        <w:t>K</w:t>
      </w:r>
      <w:r w:rsidR="003E2897" w:rsidRPr="00451B09">
        <w:rPr>
          <w:lang w:val="tr-TR"/>
        </w:rPr>
        <w:t xml:space="preserve">H değerlerinin ve </w:t>
      </w:r>
      <w:r w:rsidRPr="00451B09">
        <w:rPr>
          <w:lang w:val="tr-TR"/>
        </w:rPr>
        <w:t>PBF'lerin korunmasını sağlamak için dikkatli bir değerlendirme yapılması önemlidir.</w:t>
      </w:r>
    </w:p>
    <w:p w14:paraId="7F8807F6" w14:textId="0B8E44FA" w:rsidR="00413EC3" w:rsidRPr="00451B09" w:rsidRDefault="00413EC3" w:rsidP="001F7E7B">
      <w:pPr>
        <w:pStyle w:val="GvdeMetni"/>
        <w:jc w:val="both"/>
        <w:rPr>
          <w:lang w:val="tr-TR"/>
        </w:rPr>
      </w:pPr>
      <w:r w:rsidRPr="00451B09">
        <w:rPr>
          <w:lang w:val="tr-TR"/>
        </w:rPr>
        <w:t xml:space="preserve">Geliştiricinin, geçici ve kalıcı altyapının </w:t>
      </w:r>
      <w:r w:rsidR="00CF3EA8" w:rsidRPr="00451B09">
        <w:rPr>
          <w:lang w:val="tr-TR"/>
        </w:rPr>
        <w:t>K</w:t>
      </w:r>
      <w:r w:rsidR="00C11849" w:rsidRPr="00451B09">
        <w:rPr>
          <w:lang w:val="tr-TR"/>
        </w:rPr>
        <w:t xml:space="preserve">H ve </w:t>
      </w:r>
      <w:r w:rsidRPr="00451B09">
        <w:rPr>
          <w:lang w:val="tr-TR"/>
        </w:rPr>
        <w:t xml:space="preserve">PBF'leri içeren hassas alanlardan uzak durmasını sağlamak için proaktif adımlar atması önerilir. Önlemci bir yaklaşım benimsemek ve öncelik sırasına göre önleme, en aza indirme ve gerektiğinde rehabilitasyon önlemlerini almak, bu biyolojik çeşitlilik özellikleri üzerinde önemli etkilerin önlenmesine yardımcı olacaktır. Bu </w:t>
      </w:r>
      <w:r w:rsidRPr="00451B09">
        <w:rPr>
          <w:lang w:val="tr-TR"/>
        </w:rPr>
        <w:lastRenderedPageBreak/>
        <w:t>önlemlerin etkinliğini değerlendirmek ve B</w:t>
      </w:r>
      <w:r w:rsidR="00CF3EA8" w:rsidRPr="00451B09">
        <w:rPr>
          <w:lang w:val="tr-TR"/>
        </w:rPr>
        <w:t>Y</w:t>
      </w:r>
      <w:r w:rsidRPr="00451B09">
        <w:rPr>
          <w:lang w:val="tr-TR"/>
        </w:rPr>
        <w:t xml:space="preserve">P'ye uygun olarak gerektiğinde yönetim yaklaşımlarını uyarlamak için düzenli izleme yapılmalıdır. </w:t>
      </w:r>
    </w:p>
    <w:p w14:paraId="3C86392B" w14:textId="744A29E1" w:rsidR="0075089E" w:rsidRPr="00451B09" w:rsidRDefault="00911159" w:rsidP="000F4A0B">
      <w:pPr>
        <w:pStyle w:val="Balk1"/>
        <w:numPr>
          <w:ilvl w:val="0"/>
          <w:numId w:val="50"/>
        </w:numPr>
        <w:ind w:left="794" w:hanging="794"/>
        <w:rPr>
          <w:lang w:val="tr-TR"/>
        </w:rPr>
      </w:pPr>
      <w:bookmarkStart w:id="58" w:name="_Toc212210569"/>
      <w:bookmarkEnd w:id="17"/>
      <w:bookmarkEnd w:id="18"/>
      <w:r w:rsidRPr="00451B09">
        <w:rPr>
          <w:lang w:val="tr-TR"/>
        </w:rPr>
        <w:t xml:space="preserve"> </w:t>
      </w:r>
      <w:r w:rsidR="00595147" w:rsidRPr="00451B09">
        <w:rPr>
          <w:lang w:val="tr-TR"/>
        </w:rPr>
        <w:t>BİYOÇEŞİTLİLİK TEMEL DURUM</w:t>
      </w:r>
      <w:r w:rsidR="0075089E" w:rsidRPr="00451B09">
        <w:rPr>
          <w:lang w:val="tr-TR"/>
        </w:rPr>
        <w:t xml:space="preserve"> ÖZETİ</w:t>
      </w:r>
      <w:bookmarkEnd w:id="58"/>
    </w:p>
    <w:p w14:paraId="2B6E090A" w14:textId="42B19570" w:rsidR="0092197B" w:rsidRPr="00451B09" w:rsidRDefault="0092197B" w:rsidP="0092197B">
      <w:pPr>
        <w:pStyle w:val="GvdeMetni"/>
        <w:rPr>
          <w:lang w:val="tr-TR"/>
        </w:rPr>
      </w:pPr>
      <w:bookmarkStart w:id="59" w:name="_Ref199165367"/>
      <w:bookmarkStart w:id="60" w:name="_Toc197080967"/>
      <w:r w:rsidRPr="00451B09">
        <w:rPr>
          <w:lang w:val="tr-TR"/>
        </w:rPr>
        <w:t>ÇSED (2025) kapsamında ERM tarafından derlenen temel biyoçeşitlilik durumunun en önemli unsurlarına ilişkin bir özet, aşağıda</w:t>
      </w:r>
      <w:r w:rsidR="00372A8B">
        <w:rPr>
          <w:lang w:val="tr-TR"/>
        </w:rPr>
        <w:t xml:space="preserve"> Tablo 2-1</w:t>
      </w:r>
      <w:r w:rsidRPr="00451B09">
        <w:rPr>
          <w:lang w:val="tr-TR"/>
        </w:rPr>
        <w:t xml:space="preserve">’de sunulmuştur. Ayrıntılı bilgi için, ÇSED (ERM, 2025) içinde yer alan "Biyoçeşitlilik Temel Durum Değerlendirmesi" bölümüne bakınız. </w:t>
      </w:r>
    </w:p>
    <w:p w14:paraId="2DB898A5" w14:textId="41FE1BEF" w:rsidR="002C1BE0" w:rsidRPr="00451B09" w:rsidRDefault="002C1BE0" w:rsidP="002C1BE0">
      <w:pPr>
        <w:keepNext/>
        <w:spacing w:before="240" w:after="120"/>
        <w:ind w:left="1411" w:hanging="1411"/>
        <w:rPr>
          <w:rFonts w:asciiTheme="majorHAnsi" w:hAnsiTheme="majorHAnsi" w:cs="Times New Roman (Body CS)"/>
          <w:caps/>
          <w:color w:val="018219" w:themeColor="accent1"/>
          <w:spacing w:val="4"/>
          <w:szCs w:val="16"/>
          <w:lang w:val="tr-TR"/>
        </w:rPr>
      </w:pPr>
      <w:bookmarkStart w:id="61" w:name="_Toc212986014"/>
      <w:r w:rsidRPr="00451B09">
        <w:rPr>
          <w:rFonts w:asciiTheme="majorHAnsi" w:hAnsiTheme="majorHAnsi" w:cs="Times New Roman (Body CS)"/>
          <w:caps/>
          <w:color w:val="018219" w:themeColor="accent1"/>
          <w:spacing w:val="4"/>
          <w:szCs w:val="16"/>
          <w:lang w:val="tr-TR"/>
        </w:rPr>
        <w:t xml:space="preserve">Tablo </w:t>
      </w:r>
      <w:r w:rsidR="00CE631D">
        <w:rPr>
          <w:rFonts w:asciiTheme="majorHAnsi" w:hAnsiTheme="majorHAnsi" w:cs="Times New Roman (Body CS)"/>
          <w:caps/>
          <w:color w:val="018219" w:themeColor="accent1"/>
          <w:spacing w:val="4"/>
          <w:szCs w:val="16"/>
          <w:lang w:val="tr-TR"/>
        </w:rPr>
        <w:t>2</w:t>
      </w:r>
      <w:r w:rsidRPr="00451B09">
        <w:rPr>
          <w:rFonts w:asciiTheme="majorHAnsi" w:hAnsiTheme="majorHAnsi" w:cs="Times New Roman (Body CS)"/>
          <w:caps/>
          <w:color w:val="018219" w:themeColor="accent1"/>
          <w:spacing w:val="4"/>
          <w:szCs w:val="16"/>
          <w:lang w:val="tr-TR"/>
        </w:rPr>
        <w:t>-</w:t>
      </w:r>
      <w:r w:rsidR="00780BDA" w:rsidRPr="00451B09">
        <w:rPr>
          <w:rFonts w:asciiTheme="majorHAnsi" w:hAnsiTheme="majorHAnsi" w:cs="Times New Roman (Body CS)"/>
          <w:caps/>
          <w:color w:val="018219" w:themeColor="accent1"/>
          <w:spacing w:val="4"/>
          <w:szCs w:val="16"/>
          <w:lang w:val="tr-TR"/>
        </w:rPr>
        <w:fldChar w:fldCharType="begin"/>
      </w:r>
      <w:r w:rsidR="00780BDA" w:rsidRPr="00451B09">
        <w:rPr>
          <w:rFonts w:asciiTheme="majorHAnsi" w:hAnsiTheme="majorHAnsi" w:cs="Times New Roman (Body CS)"/>
          <w:caps/>
          <w:color w:val="018219" w:themeColor="accent1"/>
          <w:spacing w:val="4"/>
          <w:szCs w:val="16"/>
          <w:lang w:val="tr-TR"/>
        </w:rPr>
        <w:instrText xml:space="preserve"> SEQ Table \* ARABIC \s 1 </w:instrText>
      </w:r>
      <w:r w:rsidR="00780BDA" w:rsidRPr="00451B09">
        <w:rPr>
          <w:rFonts w:asciiTheme="majorHAnsi" w:hAnsiTheme="majorHAnsi" w:cs="Times New Roman (Body CS)"/>
          <w:caps/>
          <w:color w:val="018219" w:themeColor="accent1"/>
          <w:spacing w:val="4"/>
          <w:szCs w:val="16"/>
          <w:lang w:val="tr-TR"/>
        </w:rPr>
        <w:fldChar w:fldCharType="separate"/>
      </w:r>
      <w:r w:rsidR="00D807D1">
        <w:rPr>
          <w:rFonts w:asciiTheme="majorHAnsi" w:hAnsiTheme="majorHAnsi" w:cs="Times New Roman (Body CS)"/>
          <w:caps/>
          <w:noProof/>
          <w:color w:val="018219" w:themeColor="accent1"/>
          <w:spacing w:val="4"/>
          <w:szCs w:val="16"/>
          <w:lang w:val="tr-TR"/>
        </w:rPr>
        <w:t>1</w:t>
      </w:r>
      <w:r w:rsidR="00780BDA" w:rsidRPr="00451B09">
        <w:rPr>
          <w:rFonts w:asciiTheme="majorHAnsi" w:hAnsiTheme="majorHAnsi" w:cs="Times New Roman (Body CS)"/>
          <w:caps/>
          <w:color w:val="018219" w:themeColor="accent1"/>
          <w:spacing w:val="4"/>
          <w:szCs w:val="16"/>
          <w:lang w:val="tr-TR"/>
        </w:rPr>
        <w:fldChar w:fldCharType="end"/>
      </w:r>
      <w:bookmarkEnd w:id="59"/>
      <w:r w:rsidR="003E2897" w:rsidRPr="00451B09">
        <w:rPr>
          <w:rFonts w:asciiTheme="majorHAnsi" w:hAnsiTheme="majorHAnsi" w:cs="Times New Roman (Body CS)"/>
          <w:caps/>
          <w:color w:val="018219" w:themeColor="accent1"/>
          <w:spacing w:val="4"/>
          <w:szCs w:val="16"/>
          <w:lang w:val="tr-TR"/>
        </w:rPr>
        <w:t xml:space="preserve"> </w:t>
      </w:r>
      <w:r w:rsidR="00C44639">
        <w:rPr>
          <w:rFonts w:asciiTheme="majorHAnsi" w:hAnsiTheme="majorHAnsi" w:cs="Times New Roman (Body CS)"/>
          <w:caps/>
          <w:color w:val="018219" w:themeColor="accent1"/>
          <w:spacing w:val="4"/>
          <w:szCs w:val="16"/>
          <w:lang w:val="tr-TR"/>
        </w:rPr>
        <w:t>ÇSED</w:t>
      </w:r>
      <w:r w:rsidR="003E2897" w:rsidRPr="00451B09">
        <w:rPr>
          <w:rFonts w:asciiTheme="majorHAnsi" w:hAnsiTheme="majorHAnsi" w:cs="Times New Roman (Body CS)"/>
          <w:caps/>
          <w:color w:val="018219" w:themeColor="accent1"/>
          <w:spacing w:val="4"/>
          <w:szCs w:val="16"/>
          <w:lang w:val="tr-TR"/>
        </w:rPr>
        <w:t xml:space="preserve">'YA DAYANAN </w:t>
      </w:r>
      <w:r w:rsidRPr="00451B09">
        <w:rPr>
          <w:rFonts w:asciiTheme="majorHAnsi" w:hAnsiTheme="majorHAnsi" w:cs="Times New Roman (Body CS)"/>
          <w:caps/>
          <w:color w:val="018219" w:themeColor="accent1"/>
          <w:spacing w:val="4"/>
          <w:szCs w:val="16"/>
          <w:lang w:val="tr-TR"/>
        </w:rPr>
        <w:t>Proje için Temel Ekolojik Alıcılar ve Biyoçeşitlilik Değerlerinin Özeti</w:t>
      </w:r>
      <w:bookmarkEnd w:id="60"/>
      <w:bookmarkEnd w:id="61"/>
    </w:p>
    <w:tbl>
      <w:tblPr>
        <w:tblStyle w:val="TabloKlavuzu"/>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621"/>
        <w:gridCol w:w="4614"/>
        <w:gridCol w:w="1562"/>
        <w:gridCol w:w="1831"/>
      </w:tblGrid>
      <w:tr w:rsidR="00583C9C" w:rsidRPr="00451B09" w14:paraId="47097C69" w14:textId="77777777" w:rsidTr="5395E1CF">
        <w:trPr>
          <w:trHeight w:val="481"/>
          <w:tblHeader/>
        </w:trPr>
        <w:tc>
          <w:tcPr>
            <w:tcW w:w="842" w:type="pct"/>
            <w:shd w:val="clear" w:color="auto" w:fill="D2DED3"/>
            <w:vAlign w:val="center"/>
            <w:hideMark/>
          </w:tcPr>
          <w:p w14:paraId="69E661F1" w14:textId="4174CFAC" w:rsidR="00583C9C" w:rsidRPr="00451B09" w:rsidRDefault="00583C9C" w:rsidP="00583C9C">
            <w:pPr>
              <w:widowControl w:val="0"/>
              <w:spacing w:before="20" w:after="20" w:line="240" w:lineRule="auto"/>
              <w:rPr>
                <w:rFonts w:ascii="Verdana" w:hAnsi="Verdana" w:cs="Arial"/>
                <w:b/>
                <w:bCs/>
                <w:sz w:val="16"/>
                <w:szCs w:val="16"/>
                <w:lang w:val="tr-TR" w:eastAsia="en-GB"/>
              </w:rPr>
            </w:pPr>
            <w:bookmarkStart w:id="62" w:name="_Hlk194413948"/>
            <w:r w:rsidRPr="00451B09">
              <w:rPr>
                <w:rFonts w:ascii="Verdana" w:hAnsi="Verdana" w:cs="Arial"/>
                <w:b/>
                <w:bCs/>
                <w:sz w:val="16"/>
                <w:szCs w:val="16"/>
                <w:lang w:val="tr-TR" w:eastAsia="en-GB"/>
              </w:rPr>
              <w:t>Alıcı</w:t>
            </w:r>
          </w:p>
        </w:tc>
        <w:tc>
          <w:tcPr>
            <w:tcW w:w="2396" w:type="pct"/>
            <w:shd w:val="clear" w:color="auto" w:fill="D2DED3"/>
            <w:vAlign w:val="center"/>
            <w:hideMark/>
          </w:tcPr>
          <w:p w14:paraId="46485BE0" w14:textId="46739F70" w:rsidR="00583C9C" w:rsidRPr="00451B09" w:rsidRDefault="00583C9C" w:rsidP="00583C9C">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 xml:space="preserve">Önemli biyoçeşitlilik unsurunun tanımı </w:t>
            </w:r>
          </w:p>
        </w:tc>
        <w:tc>
          <w:tcPr>
            <w:tcW w:w="811" w:type="pct"/>
            <w:shd w:val="clear" w:color="auto" w:fill="D2DED3"/>
            <w:vAlign w:val="center"/>
          </w:tcPr>
          <w:p w14:paraId="60F98DD8" w14:textId="2B942144" w:rsidR="00583C9C" w:rsidRPr="00451B09" w:rsidRDefault="00583C9C" w:rsidP="00583C9C">
            <w:pPr>
              <w:widowControl w:val="0"/>
              <w:spacing w:before="20" w:after="20" w:line="240" w:lineRule="auto"/>
              <w:jc w:val="center"/>
              <w:rPr>
                <w:rFonts w:ascii="Verdana" w:hAnsi="Verdana" w:cs="Arial"/>
                <w:b/>
                <w:bCs/>
                <w:sz w:val="16"/>
                <w:szCs w:val="16"/>
                <w:lang w:val="tr-TR" w:eastAsia="en-GB"/>
              </w:rPr>
            </w:pPr>
            <w:r w:rsidRPr="00451B09">
              <w:rPr>
                <w:rFonts w:ascii="Verdana" w:hAnsi="Verdana" w:cs="Arial"/>
                <w:b/>
                <w:bCs/>
                <w:sz w:val="16"/>
                <w:szCs w:val="16"/>
                <w:lang w:val="tr-TR" w:eastAsia="en-GB"/>
              </w:rPr>
              <w:t>Alıcı Hassasiyet Derecesi</w:t>
            </w:r>
          </w:p>
        </w:tc>
        <w:tc>
          <w:tcPr>
            <w:tcW w:w="951" w:type="pct"/>
            <w:shd w:val="clear" w:color="auto" w:fill="D2DED3"/>
            <w:vAlign w:val="center"/>
          </w:tcPr>
          <w:p w14:paraId="60C37FC4" w14:textId="0CF29BD9" w:rsidR="00583C9C" w:rsidRPr="00451B09" w:rsidRDefault="00583C9C" w:rsidP="00583C9C">
            <w:pPr>
              <w:widowControl w:val="0"/>
              <w:spacing w:before="20" w:after="20" w:line="240" w:lineRule="auto"/>
              <w:jc w:val="center"/>
              <w:rPr>
                <w:rFonts w:ascii="Verdana" w:hAnsi="Verdana" w:cs="Arial"/>
                <w:b/>
                <w:bCs/>
                <w:sz w:val="16"/>
                <w:szCs w:val="16"/>
                <w:lang w:val="tr-TR" w:eastAsia="en-GB"/>
              </w:rPr>
            </w:pPr>
            <w:r w:rsidRPr="00451B09">
              <w:rPr>
                <w:rFonts w:ascii="Verdana" w:hAnsi="Verdana" w:cs="Arial"/>
                <w:b/>
                <w:bCs/>
                <w:sz w:val="16"/>
                <w:szCs w:val="16"/>
                <w:lang w:val="tr-TR" w:eastAsia="en-GB"/>
              </w:rPr>
              <w:t>Hassasiyet Etkeni</w:t>
            </w:r>
          </w:p>
        </w:tc>
      </w:tr>
      <w:tr w:rsidR="00503AF7" w:rsidRPr="00451B09" w14:paraId="7F29A146" w14:textId="77777777" w:rsidTr="5395E1CF">
        <w:trPr>
          <w:trHeight w:val="481"/>
        </w:trPr>
        <w:tc>
          <w:tcPr>
            <w:tcW w:w="5000" w:type="pct"/>
            <w:gridSpan w:val="4"/>
            <w:shd w:val="clear" w:color="auto" w:fill="E5EDE8" w:themeFill="accent4" w:themeFillTint="33"/>
            <w:vAlign w:val="center"/>
          </w:tcPr>
          <w:p w14:paraId="51F6ABCC" w14:textId="77777777" w:rsidR="00503AF7" w:rsidRPr="00451B09" w:rsidRDefault="00503AF7">
            <w:pPr>
              <w:widowControl w:val="0"/>
              <w:spacing w:before="20" w:after="20" w:line="240" w:lineRule="auto"/>
              <w:rPr>
                <w:rFonts w:ascii="Verdana" w:hAnsi="Verdana" w:cs="Arial"/>
                <w:b/>
                <w:bCs/>
                <w:color w:val="007A5F"/>
                <w:sz w:val="16"/>
                <w:szCs w:val="16"/>
                <w:lang w:val="tr-TR" w:eastAsia="en-GB"/>
              </w:rPr>
            </w:pPr>
            <w:r w:rsidRPr="00451B09">
              <w:rPr>
                <w:rFonts w:ascii="Verdana" w:hAnsi="Verdana" w:cs="Arial"/>
                <w:b/>
                <w:bCs/>
                <w:sz w:val="16"/>
                <w:szCs w:val="16"/>
                <w:lang w:val="tr-TR" w:eastAsia="en-GB"/>
              </w:rPr>
              <w:t>Korunan Alanlar ve Uluslararası Tanınmış Alanlar</w:t>
            </w:r>
          </w:p>
        </w:tc>
      </w:tr>
      <w:tr w:rsidR="00503AF7" w:rsidRPr="00451B09" w14:paraId="725657FA" w14:textId="77777777" w:rsidTr="5395E1CF">
        <w:trPr>
          <w:trHeight w:val="408"/>
        </w:trPr>
        <w:tc>
          <w:tcPr>
            <w:tcW w:w="842" w:type="pct"/>
            <w:vAlign w:val="center"/>
          </w:tcPr>
          <w:p w14:paraId="7B1CF768"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Korunan Alanlar</w:t>
            </w:r>
          </w:p>
        </w:tc>
        <w:tc>
          <w:tcPr>
            <w:tcW w:w="2396" w:type="pct"/>
            <w:vAlign w:val="center"/>
          </w:tcPr>
          <w:p w14:paraId="214C5016" w14:textId="323F0818" w:rsidR="00503AF7" w:rsidRPr="00451B09" w:rsidRDefault="00503AF7">
            <w:pPr>
              <w:pStyle w:val="ListeMaddemi"/>
              <w:spacing w:before="20" w:after="20" w:line="240" w:lineRule="auto"/>
              <w:rPr>
                <w:rFonts w:ascii="Verdana" w:hAnsi="Verdana" w:cs="Arial"/>
                <w:i/>
                <w:iCs/>
                <w:sz w:val="16"/>
                <w:szCs w:val="16"/>
                <w:lang w:val="tr-TR" w:eastAsia="en-GB"/>
              </w:rPr>
            </w:pPr>
            <w:r w:rsidRPr="00451B09">
              <w:rPr>
                <w:rFonts w:ascii="Verdana" w:hAnsi="Verdana" w:cs="Arial"/>
                <w:sz w:val="16"/>
                <w:szCs w:val="16"/>
                <w:lang w:val="tr-TR" w:eastAsia="en-GB"/>
              </w:rPr>
              <w:t xml:space="preserve">Uygulanamaz: </w:t>
            </w:r>
            <w:r w:rsidR="00540FD3" w:rsidRPr="00451B09">
              <w:rPr>
                <w:rFonts w:ascii="Verdana" w:hAnsi="Verdana" w:cs="Arial"/>
                <w:sz w:val="16"/>
                <w:szCs w:val="16"/>
                <w:lang w:val="tr-TR" w:eastAsia="en-GB"/>
              </w:rPr>
              <w:t xml:space="preserve">Etki </w:t>
            </w:r>
            <w:r w:rsidR="001749B5" w:rsidRPr="00451B09">
              <w:rPr>
                <w:rFonts w:ascii="Verdana" w:hAnsi="Verdana" w:cs="Arial"/>
                <w:sz w:val="16"/>
                <w:szCs w:val="16"/>
                <w:lang w:val="tr-TR" w:eastAsia="en-GB"/>
              </w:rPr>
              <w:t>alanı</w:t>
            </w:r>
            <w:r w:rsidRPr="00451B09">
              <w:rPr>
                <w:rFonts w:ascii="Verdana" w:hAnsi="Verdana" w:cs="Arial"/>
                <w:sz w:val="16"/>
                <w:szCs w:val="16"/>
                <w:lang w:val="tr-TR" w:eastAsia="en-GB"/>
              </w:rPr>
              <w:t xml:space="preserve"> içinde koruma alanı bulunmamaktadır</w:t>
            </w:r>
          </w:p>
        </w:tc>
        <w:tc>
          <w:tcPr>
            <w:tcW w:w="811" w:type="pct"/>
            <w:vAlign w:val="center"/>
          </w:tcPr>
          <w:p w14:paraId="07A926D9"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w:t>
            </w:r>
          </w:p>
        </w:tc>
        <w:tc>
          <w:tcPr>
            <w:tcW w:w="951" w:type="pct"/>
            <w:vAlign w:val="center"/>
          </w:tcPr>
          <w:p w14:paraId="7F4417EA"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w:t>
            </w:r>
          </w:p>
        </w:tc>
      </w:tr>
      <w:tr w:rsidR="00503AF7" w:rsidRPr="00451B09" w14:paraId="3412E58F" w14:textId="77777777" w:rsidTr="5395E1CF">
        <w:trPr>
          <w:trHeight w:val="481"/>
        </w:trPr>
        <w:tc>
          <w:tcPr>
            <w:tcW w:w="842" w:type="pct"/>
            <w:vAlign w:val="center"/>
          </w:tcPr>
          <w:p w14:paraId="757A0847"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Önemli Biyoçeşitlilik Alanları (KBA)</w:t>
            </w:r>
          </w:p>
        </w:tc>
        <w:tc>
          <w:tcPr>
            <w:tcW w:w="2396" w:type="pct"/>
            <w:vAlign w:val="center"/>
          </w:tcPr>
          <w:p w14:paraId="659C92BD" w14:textId="53B6D276" w:rsidR="00503AF7" w:rsidRPr="00451B09" w:rsidRDefault="00503AF7">
            <w:pPr>
              <w:pStyle w:val="ListeMaddemi"/>
              <w:spacing w:before="20" w:after="20" w:line="240" w:lineRule="auto"/>
              <w:ind w:left="0" w:firstLine="0"/>
              <w:rPr>
                <w:rFonts w:ascii="Verdana" w:hAnsi="Verdana" w:cs="Arial"/>
                <w:sz w:val="16"/>
                <w:szCs w:val="16"/>
                <w:lang w:val="tr-TR" w:eastAsia="en-GB"/>
              </w:rPr>
            </w:pPr>
            <w:r w:rsidRPr="00451B09">
              <w:rPr>
                <w:rFonts w:ascii="Verdana" w:hAnsi="Verdana" w:cs="Arial"/>
                <w:sz w:val="16"/>
                <w:szCs w:val="16"/>
                <w:lang w:val="tr-TR" w:eastAsia="en-GB"/>
              </w:rPr>
              <w:t xml:space="preserve">Batı Menteşe Dağı KBA, </w:t>
            </w:r>
            <w:r w:rsidR="001E6CBA" w:rsidRPr="00451B09">
              <w:rPr>
                <w:rFonts w:ascii="Verdana" w:hAnsi="Verdana" w:cs="Arial"/>
                <w:sz w:val="16"/>
                <w:szCs w:val="16"/>
                <w:lang w:val="tr-TR" w:eastAsia="en-GB"/>
              </w:rPr>
              <w:t>Etki alanı</w:t>
            </w:r>
            <w:r w:rsidRPr="00451B09">
              <w:rPr>
                <w:rFonts w:ascii="Verdana" w:hAnsi="Verdana" w:cs="Arial"/>
                <w:sz w:val="16"/>
                <w:szCs w:val="16"/>
                <w:lang w:val="tr-TR" w:eastAsia="en-GB"/>
              </w:rPr>
              <w:t xml:space="preserve"> ile örtüşmektedir:</w:t>
            </w:r>
          </w:p>
          <w:p w14:paraId="42B63BBF" w14:textId="77777777" w:rsidR="00503AF7" w:rsidRPr="00451B09" w:rsidRDefault="00503AF7" w:rsidP="00503AF7">
            <w:pPr>
              <w:pStyle w:val="ListeMaddemi"/>
              <w:spacing w:before="20" w:after="20" w:line="240" w:lineRule="auto"/>
              <w:jc w:val="both"/>
              <w:rPr>
                <w:rFonts w:ascii="Verdana" w:hAnsi="Verdana" w:cs="Arial"/>
                <w:sz w:val="16"/>
                <w:szCs w:val="16"/>
                <w:lang w:val="tr-TR" w:eastAsia="en-GB"/>
              </w:rPr>
            </w:pPr>
            <w:r w:rsidRPr="00451B09">
              <w:rPr>
                <w:rFonts w:ascii="Verdana" w:hAnsi="Verdana" w:cs="Arial"/>
                <w:sz w:val="16"/>
                <w:szCs w:val="16"/>
                <w:lang w:val="tr-TR" w:eastAsia="en-GB"/>
              </w:rPr>
              <w:t>KBA, kritik habitat olarak nitelendirilir.</w:t>
            </w:r>
          </w:p>
          <w:p w14:paraId="641ED51E" w14:textId="77777777" w:rsidR="00503AF7" w:rsidRPr="00451B09" w:rsidRDefault="00503AF7" w:rsidP="00503AF7">
            <w:pPr>
              <w:pStyle w:val="ListeMaddemi"/>
              <w:spacing w:before="20" w:after="20" w:line="240" w:lineRule="auto"/>
              <w:jc w:val="both"/>
              <w:rPr>
                <w:rFonts w:ascii="Verdana" w:hAnsi="Verdana" w:cs="Arial"/>
                <w:sz w:val="16"/>
                <w:szCs w:val="16"/>
                <w:lang w:val="tr-TR" w:eastAsia="en-GB"/>
              </w:rPr>
            </w:pPr>
            <w:r w:rsidRPr="00451B09">
              <w:rPr>
                <w:rFonts w:ascii="Verdana" w:hAnsi="Verdana" w:cs="Arial"/>
                <w:sz w:val="16"/>
                <w:szCs w:val="16"/>
                <w:lang w:val="tr-TR" w:eastAsia="en-GB"/>
              </w:rPr>
              <w:t xml:space="preserve">Yüksek endemik bitki çeşitliliği. </w:t>
            </w:r>
          </w:p>
        </w:tc>
        <w:tc>
          <w:tcPr>
            <w:tcW w:w="811" w:type="pct"/>
            <w:vAlign w:val="center"/>
          </w:tcPr>
          <w:p w14:paraId="0DE2CBB9"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Yüksek</w:t>
            </w:r>
          </w:p>
        </w:tc>
        <w:tc>
          <w:tcPr>
            <w:tcW w:w="951" w:type="pct"/>
            <w:vAlign w:val="center"/>
          </w:tcPr>
          <w:p w14:paraId="50AE3A4B"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EAAA kritik habitat olarak nitelendirilir (aşağıya bakınız)</w:t>
            </w:r>
          </w:p>
          <w:p w14:paraId="46FF3107"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p>
          <w:p w14:paraId="4708B4F5"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Yüksek endemik bitki çeşitliliği</w:t>
            </w:r>
          </w:p>
        </w:tc>
      </w:tr>
      <w:tr w:rsidR="00503AF7" w:rsidRPr="00451B09" w14:paraId="1009F023" w14:textId="77777777" w:rsidTr="5395E1CF">
        <w:trPr>
          <w:trHeight w:val="579"/>
        </w:trPr>
        <w:tc>
          <w:tcPr>
            <w:tcW w:w="842" w:type="pct"/>
            <w:vAlign w:val="center"/>
          </w:tcPr>
          <w:p w14:paraId="53FD6E86"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Önemli Kuş ve Biyoçeşitlilik Alanları (IBA)</w:t>
            </w:r>
          </w:p>
        </w:tc>
        <w:tc>
          <w:tcPr>
            <w:tcW w:w="2396" w:type="pct"/>
            <w:vAlign w:val="center"/>
          </w:tcPr>
          <w:p w14:paraId="3C85E0C6" w14:textId="5B3C2094" w:rsidR="00503AF7" w:rsidRPr="00451B09" w:rsidRDefault="00503AF7">
            <w:pPr>
              <w:pStyle w:val="ListeMaddemi"/>
              <w:spacing w:before="20" w:after="20" w:line="240" w:lineRule="auto"/>
              <w:ind w:left="0" w:firstLine="0"/>
              <w:rPr>
                <w:rFonts w:ascii="Verdana" w:hAnsi="Verdana" w:cs="Arial"/>
                <w:sz w:val="16"/>
                <w:szCs w:val="16"/>
                <w:lang w:val="tr-TR" w:eastAsia="en-GB"/>
              </w:rPr>
            </w:pPr>
            <w:r w:rsidRPr="00451B09">
              <w:rPr>
                <w:rFonts w:ascii="Verdana" w:hAnsi="Verdana" w:cs="Arial"/>
                <w:sz w:val="16"/>
                <w:szCs w:val="16"/>
                <w:lang w:val="tr-TR" w:eastAsia="en-GB"/>
              </w:rPr>
              <w:t xml:space="preserve">Uygulanamaz: </w:t>
            </w:r>
            <w:r w:rsidR="001E6CBA" w:rsidRPr="00451B09">
              <w:rPr>
                <w:rFonts w:ascii="Verdana" w:hAnsi="Verdana" w:cs="Arial"/>
                <w:sz w:val="16"/>
                <w:szCs w:val="16"/>
                <w:lang w:val="tr-TR" w:eastAsia="en-GB"/>
              </w:rPr>
              <w:t>Etki alanı</w:t>
            </w:r>
            <w:r w:rsidRPr="00451B09">
              <w:rPr>
                <w:rFonts w:ascii="Verdana" w:hAnsi="Verdana" w:cs="Arial"/>
                <w:sz w:val="16"/>
                <w:szCs w:val="16"/>
                <w:lang w:val="tr-TR" w:eastAsia="en-GB"/>
              </w:rPr>
              <w:t xml:space="preserve"> içinde tanımlanmış </w:t>
            </w:r>
            <w:r w:rsidR="001E6CBA" w:rsidRPr="00451B09">
              <w:rPr>
                <w:rFonts w:ascii="Verdana" w:hAnsi="Verdana" w:cs="Arial"/>
                <w:sz w:val="16"/>
                <w:szCs w:val="16"/>
                <w:lang w:val="tr-TR" w:eastAsia="en-GB"/>
              </w:rPr>
              <w:t>ÖDA</w:t>
            </w:r>
            <w:r w:rsidRPr="00451B09">
              <w:rPr>
                <w:rFonts w:ascii="Verdana" w:hAnsi="Verdana" w:cs="Arial"/>
                <w:sz w:val="16"/>
                <w:szCs w:val="16"/>
                <w:lang w:val="tr-TR" w:eastAsia="en-GB"/>
              </w:rPr>
              <w:t xml:space="preserve"> yoktur (en yakını &gt;10 km uzaklıktadır).</w:t>
            </w:r>
          </w:p>
        </w:tc>
        <w:tc>
          <w:tcPr>
            <w:tcW w:w="811" w:type="pct"/>
            <w:vAlign w:val="center"/>
          </w:tcPr>
          <w:p w14:paraId="770CDA74"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w:t>
            </w:r>
          </w:p>
        </w:tc>
        <w:tc>
          <w:tcPr>
            <w:tcW w:w="951" w:type="pct"/>
            <w:vAlign w:val="center"/>
          </w:tcPr>
          <w:p w14:paraId="43257BC4"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w:t>
            </w:r>
          </w:p>
        </w:tc>
      </w:tr>
      <w:tr w:rsidR="00503AF7" w:rsidRPr="00451B09" w14:paraId="1AD588B4" w14:textId="77777777" w:rsidTr="5395E1CF">
        <w:trPr>
          <w:trHeight w:val="481"/>
        </w:trPr>
        <w:tc>
          <w:tcPr>
            <w:tcW w:w="5000" w:type="pct"/>
            <w:gridSpan w:val="4"/>
            <w:shd w:val="clear" w:color="auto" w:fill="E5EDE8" w:themeFill="accent4" w:themeFillTint="33"/>
            <w:vAlign w:val="center"/>
          </w:tcPr>
          <w:p w14:paraId="684E31B3" w14:textId="77777777" w:rsidR="00503AF7" w:rsidRPr="00451B09" w:rsidRDefault="00503AF7">
            <w:pPr>
              <w:widowControl w:val="0"/>
              <w:spacing w:before="20" w:after="20" w:line="240" w:lineRule="auto"/>
              <w:rPr>
                <w:rFonts w:ascii="Verdana" w:hAnsi="Verdana" w:cs="Arial"/>
                <w:b/>
                <w:bCs/>
                <w:color w:val="007A5F"/>
                <w:sz w:val="16"/>
                <w:szCs w:val="16"/>
                <w:lang w:val="tr-TR" w:eastAsia="en-GB"/>
              </w:rPr>
            </w:pPr>
            <w:r w:rsidRPr="00451B09">
              <w:rPr>
                <w:rFonts w:ascii="Verdana" w:hAnsi="Verdana" w:cs="Arial"/>
                <w:b/>
                <w:bCs/>
                <w:sz w:val="16"/>
                <w:szCs w:val="16"/>
                <w:lang w:val="tr-TR" w:eastAsia="en-GB"/>
              </w:rPr>
              <w:t>Ekosistemler ve Habitatlar</w:t>
            </w:r>
          </w:p>
        </w:tc>
      </w:tr>
      <w:tr w:rsidR="00503AF7" w:rsidRPr="00451B09" w14:paraId="55C0CC48" w14:textId="77777777" w:rsidTr="5395E1CF">
        <w:trPr>
          <w:trHeight w:val="885"/>
        </w:trPr>
        <w:tc>
          <w:tcPr>
            <w:tcW w:w="842" w:type="pct"/>
            <w:vAlign w:val="center"/>
          </w:tcPr>
          <w:p w14:paraId="0CEA31B8"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Doğal habitat</w:t>
            </w:r>
          </w:p>
        </w:tc>
        <w:tc>
          <w:tcPr>
            <w:tcW w:w="2396" w:type="pct"/>
            <w:vAlign w:val="center"/>
          </w:tcPr>
          <w:p w14:paraId="0F820888" w14:textId="6389F478" w:rsidR="00503AF7" w:rsidRPr="00451B09" w:rsidRDefault="001E6CBA">
            <w:pPr>
              <w:pStyle w:val="ListeMaddemi"/>
              <w:spacing w:before="20" w:after="20" w:line="240" w:lineRule="auto"/>
              <w:rPr>
                <w:rFonts w:ascii="Verdana" w:hAnsi="Verdana" w:cs="Arial"/>
                <w:sz w:val="16"/>
                <w:szCs w:val="16"/>
                <w:lang w:val="tr-TR" w:eastAsia="en-GB"/>
              </w:rPr>
            </w:pPr>
            <w:r w:rsidRPr="00451B09">
              <w:rPr>
                <w:rFonts w:ascii="Verdana" w:hAnsi="Verdana" w:cs="Arial"/>
                <w:sz w:val="16"/>
                <w:szCs w:val="16"/>
                <w:lang w:val="tr-TR" w:eastAsia="en-GB"/>
              </w:rPr>
              <w:t>Etki alanındaki</w:t>
            </w:r>
            <w:r w:rsidR="00503AF7" w:rsidRPr="00451B09">
              <w:rPr>
                <w:rFonts w:ascii="Verdana" w:hAnsi="Verdana" w:cs="Arial"/>
                <w:sz w:val="16"/>
                <w:szCs w:val="16"/>
                <w:lang w:val="tr-TR" w:eastAsia="en-GB"/>
              </w:rPr>
              <w:t xml:space="preserve"> doğal habitatlar şunlardır:</w:t>
            </w:r>
          </w:p>
          <w:p w14:paraId="0A8E1516" w14:textId="77777777" w:rsidR="00503AF7" w:rsidRPr="00451B09" w:rsidRDefault="00503AF7" w:rsidP="00503AF7">
            <w:pPr>
              <w:pStyle w:val="ListeMaddemi"/>
              <w:jc w:val="both"/>
              <w:rPr>
                <w:rFonts w:ascii="Verdana" w:hAnsi="Verdana" w:cs="Arial"/>
                <w:sz w:val="16"/>
                <w:szCs w:val="16"/>
                <w:lang w:val="tr-TR" w:eastAsia="en-GB"/>
              </w:rPr>
            </w:pPr>
            <w:r w:rsidRPr="00451B09">
              <w:rPr>
                <w:rFonts w:ascii="Verdana" w:hAnsi="Verdana" w:cs="Arial"/>
                <w:sz w:val="16"/>
                <w:szCs w:val="16"/>
                <w:lang w:val="tr-TR" w:eastAsia="en-GB"/>
              </w:rPr>
              <w:t>Maquis- LC</w:t>
            </w:r>
          </w:p>
          <w:p w14:paraId="07CBB201" w14:textId="77777777" w:rsidR="00503AF7" w:rsidRPr="00451B09" w:rsidRDefault="00503AF7" w:rsidP="00503AF7">
            <w:pPr>
              <w:pStyle w:val="ListeMaddemi"/>
              <w:jc w:val="both"/>
              <w:rPr>
                <w:rFonts w:ascii="Verdana" w:hAnsi="Verdana" w:cs="Arial"/>
                <w:sz w:val="16"/>
                <w:szCs w:val="16"/>
                <w:lang w:val="tr-TR" w:eastAsia="en-GB"/>
              </w:rPr>
            </w:pPr>
            <w:r w:rsidRPr="00451B09">
              <w:rPr>
                <w:rFonts w:ascii="Verdana" w:hAnsi="Verdana" w:cs="Arial"/>
                <w:sz w:val="16"/>
                <w:szCs w:val="16"/>
                <w:lang w:val="tr-TR" w:eastAsia="en-GB"/>
              </w:rPr>
              <w:t>Son dönemdeki buz hareketlerinden kaynaklanmayan mineral alt tabakalar üzerinde seyrek veya bitki örtüsü bulunmayan habitatlar</w:t>
            </w:r>
          </w:p>
          <w:p w14:paraId="2C788F01" w14:textId="77777777" w:rsidR="00503AF7" w:rsidRPr="00451B09" w:rsidRDefault="00503AF7" w:rsidP="00503AF7">
            <w:pPr>
              <w:pStyle w:val="ListeMaddemi"/>
              <w:spacing w:before="20" w:after="20" w:line="240" w:lineRule="auto"/>
              <w:jc w:val="both"/>
              <w:rPr>
                <w:rFonts w:ascii="Verdana" w:hAnsi="Verdana" w:cs="Arial"/>
                <w:sz w:val="16"/>
                <w:szCs w:val="16"/>
                <w:lang w:val="tr-TR" w:eastAsia="en-GB"/>
              </w:rPr>
            </w:pPr>
            <w:r w:rsidRPr="00451B09">
              <w:rPr>
                <w:rFonts w:ascii="Verdana" w:hAnsi="Verdana" w:cs="Arial"/>
                <w:i/>
                <w:iCs/>
                <w:sz w:val="16"/>
                <w:szCs w:val="16"/>
                <w:lang w:val="tr-TR" w:eastAsia="en-GB"/>
              </w:rPr>
              <w:t xml:space="preserve">Pinus brutia </w:t>
            </w:r>
            <w:r w:rsidRPr="00451B09">
              <w:rPr>
                <w:rFonts w:ascii="Verdana" w:hAnsi="Verdana" w:cs="Arial"/>
                <w:sz w:val="16"/>
                <w:szCs w:val="16"/>
                <w:lang w:val="tr-TR" w:eastAsia="en-GB"/>
              </w:rPr>
              <w:t xml:space="preserve">ormanlık </w:t>
            </w:r>
            <w:proofErr w:type="gramStart"/>
            <w:r w:rsidRPr="00451B09">
              <w:rPr>
                <w:rFonts w:ascii="Verdana" w:hAnsi="Verdana" w:cs="Arial"/>
                <w:sz w:val="16"/>
                <w:szCs w:val="16"/>
                <w:lang w:val="tr-TR" w:eastAsia="en-GB"/>
              </w:rPr>
              <w:t>alanı -</w:t>
            </w:r>
            <w:proofErr w:type="gramEnd"/>
            <w:r w:rsidRPr="00451B09">
              <w:rPr>
                <w:rFonts w:ascii="Verdana" w:hAnsi="Verdana" w:cs="Arial"/>
                <w:sz w:val="16"/>
                <w:szCs w:val="16"/>
                <w:lang w:val="tr-TR" w:eastAsia="en-GB"/>
              </w:rPr>
              <w:t xml:space="preserve"> Proje için LC ve PBF</w:t>
            </w:r>
          </w:p>
        </w:tc>
        <w:tc>
          <w:tcPr>
            <w:tcW w:w="811" w:type="pct"/>
            <w:vAlign w:val="center"/>
          </w:tcPr>
          <w:p w14:paraId="2812ED82" w14:textId="77777777" w:rsidR="00503AF7" w:rsidRPr="00451B09" w:rsidDel="00F57A56"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Orta</w:t>
            </w:r>
          </w:p>
        </w:tc>
        <w:tc>
          <w:tcPr>
            <w:tcW w:w="951" w:type="pct"/>
            <w:vAlign w:val="center"/>
          </w:tcPr>
          <w:p w14:paraId="792E6D63"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LC habitatları</w:t>
            </w:r>
          </w:p>
          <w:p w14:paraId="05277504" w14:textId="77777777" w:rsidR="00503AF7" w:rsidRPr="00451B09" w:rsidDel="00F57A56"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eastAsia="Times New Roman" w:hAnsi="Verdana" w:cs="Arial"/>
                <w:sz w:val="16"/>
                <w:szCs w:val="16"/>
                <w:lang w:val="tr-TR" w:eastAsia="en-GB"/>
              </w:rPr>
              <w:t>Bir habitat PBF'dir</w:t>
            </w:r>
          </w:p>
        </w:tc>
      </w:tr>
      <w:tr w:rsidR="00503AF7" w:rsidRPr="00451B09" w14:paraId="15170552" w14:textId="77777777" w:rsidTr="5395E1CF">
        <w:trPr>
          <w:trHeight w:val="1254"/>
        </w:trPr>
        <w:tc>
          <w:tcPr>
            <w:tcW w:w="842" w:type="pct"/>
            <w:vAlign w:val="center"/>
          </w:tcPr>
          <w:p w14:paraId="6069B7FA"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Kritik habitat</w:t>
            </w:r>
          </w:p>
        </w:tc>
        <w:tc>
          <w:tcPr>
            <w:tcW w:w="2396" w:type="pct"/>
            <w:vAlign w:val="center"/>
          </w:tcPr>
          <w:p w14:paraId="52C3D925" w14:textId="77777777" w:rsidR="00503AF7" w:rsidRPr="00451B09" w:rsidRDefault="00503AF7">
            <w:pPr>
              <w:pStyle w:val="ListeMaddemi"/>
              <w:spacing w:before="20" w:after="20" w:line="240" w:lineRule="auto"/>
              <w:rPr>
                <w:rFonts w:ascii="Verdana" w:hAnsi="Verdana" w:cs="Arial"/>
                <w:sz w:val="16"/>
                <w:szCs w:val="16"/>
                <w:lang w:val="tr-TR" w:eastAsia="en-GB"/>
              </w:rPr>
            </w:pPr>
            <w:r w:rsidRPr="00451B09">
              <w:rPr>
                <w:rFonts w:ascii="Verdana" w:hAnsi="Verdana" w:cs="Arial"/>
                <w:sz w:val="16"/>
                <w:szCs w:val="16"/>
                <w:lang w:val="tr-TR" w:eastAsia="en-GB"/>
              </w:rPr>
              <w:t>Batı Menteşe Dağı KBA kritik habitat olarak nitelendirilir</w:t>
            </w:r>
          </w:p>
          <w:p w14:paraId="3E6E4CCA" w14:textId="77777777" w:rsidR="00503AF7" w:rsidRPr="00451B09" w:rsidRDefault="00503AF7">
            <w:pPr>
              <w:pStyle w:val="ListeMaddemi"/>
              <w:spacing w:before="20" w:after="20" w:line="240" w:lineRule="auto"/>
              <w:rPr>
                <w:rFonts w:ascii="Verdana" w:hAnsi="Verdana" w:cs="Arial"/>
                <w:sz w:val="16"/>
                <w:szCs w:val="16"/>
                <w:lang w:val="tr-TR" w:eastAsia="en-GB"/>
              </w:rPr>
            </w:pPr>
          </w:p>
          <w:p w14:paraId="2884ADE3" w14:textId="77777777" w:rsidR="00503AF7" w:rsidRPr="00451B09" w:rsidRDefault="00503AF7">
            <w:pPr>
              <w:pStyle w:val="ListeMaddemi"/>
              <w:spacing w:before="20" w:after="20" w:line="240" w:lineRule="auto"/>
              <w:rPr>
                <w:rFonts w:ascii="Verdana" w:hAnsi="Verdana" w:cs="Arial"/>
                <w:sz w:val="16"/>
                <w:szCs w:val="16"/>
                <w:lang w:val="tr-TR" w:eastAsia="en-GB"/>
              </w:rPr>
            </w:pPr>
            <w:r w:rsidRPr="00451B09">
              <w:rPr>
                <w:rFonts w:ascii="Verdana" w:hAnsi="Verdana" w:cs="Arial"/>
                <w:sz w:val="16"/>
                <w:szCs w:val="16"/>
                <w:lang w:val="tr-TR" w:eastAsia="en-GB"/>
              </w:rPr>
              <w:t>Uygun değerler şunlardır:</w:t>
            </w:r>
          </w:p>
          <w:p w14:paraId="050FA267" w14:textId="77777777" w:rsidR="00503AF7" w:rsidRPr="00451B09" w:rsidRDefault="00503AF7">
            <w:pPr>
              <w:pStyle w:val="ListeMaddemi"/>
              <w:spacing w:before="20" w:after="20" w:line="240" w:lineRule="auto"/>
              <w:rPr>
                <w:rFonts w:ascii="Verdana" w:hAnsi="Verdana" w:cs="Arial"/>
                <w:sz w:val="16"/>
                <w:szCs w:val="16"/>
                <w:lang w:val="tr-TR" w:eastAsia="en-GB"/>
              </w:rPr>
            </w:pPr>
          </w:p>
          <w:p w14:paraId="43D60117" w14:textId="77777777" w:rsidR="00503AF7" w:rsidRPr="00451B09" w:rsidRDefault="00503AF7">
            <w:pPr>
              <w:pStyle w:val="ListeMaddemi"/>
              <w:spacing w:before="20" w:after="20" w:line="240" w:lineRule="auto"/>
              <w:ind w:left="0" w:firstLine="0"/>
              <w:rPr>
                <w:rFonts w:ascii="Verdana" w:hAnsi="Verdana" w:cs="Arial"/>
                <w:sz w:val="16"/>
                <w:szCs w:val="16"/>
                <w:lang w:val="tr-TR" w:eastAsia="en-GB"/>
              </w:rPr>
            </w:pPr>
            <w:r w:rsidRPr="00451B09">
              <w:rPr>
                <w:rFonts w:ascii="Verdana" w:hAnsi="Verdana" w:cs="Arial"/>
                <w:sz w:val="16"/>
                <w:szCs w:val="16"/>
                <w:lang w:val="tr-TR" w:eastAsia="en-GB"/>
              </w:rPr>
              <w:t>Flora:</w:t>
            </w:r>
          </w:p>
          <w:p w14:paraId="03F4A7A0" w14:textId="77777777" w:rsidR="00503AF7" w:rsidRPr="00451B09" w:rsidRDefault="00503AF7" w:rsidP="00503AF7">
            <w:pPr>
              <w:pStyle w:val="ListeMaddemi"/>
              <w:jc w:val="both"/>
              <w:rPr>
                <w:rFonts w:ascii="Verdana" w:hAnsi="Verdana" w:cs="Arial"/>
                <w:i/>
                <w:iCs/>
                <w:sz w:val="16"/>
                <w:szCs w:val="16"/>
                <w:lang w:val="tr-TR" w:eastAsia="en-GB"/>
              </w:rPr>
            </w:pPr>
            <w:r w:rsidRPr="00451B09">
              <w:rPr>
                <w:rFonts w:ascii="Verdana" w:hAnsi="Verdana" w:cs="Arial"/>
                <w:i/>
                <w:iCs/>
                <w:sz w:val="16"/>
                <w:szCs w:val="16"/>
                <w:lang w:val="tr-TR" w:eastAsia="en-GB"/>
              </w:rPr>
              <w:t xml:space="preserve">Fritillaria milasense </w:t>
            </w:r>
            <w:r w:rsidRPr="00451B09">
              <w:rPr>
                <w:rFonts w:ascii="Verdana" w:hAnsi="Verdana" w:cs="Arial"/>
                <w:sz w:val="16"/>
                <w:szCs w:val="16"/>
                <w:lang w:val="tr-TR" w:eastAsia="en-GB"/>
              </w:rPr>
              <w:t>(EN-ulusal), endemik + sınırlı yayılım alanı (RR)</w:t>
            </w:r>
          </w:p>
        </w:tc>
        <w:tc>
          <w:tcPr>
            <w:tcW w:w="811" w:type="pct"/>
            <w:vAlign w:val="center"/>
          </w:tcPr>
          <w:p w14:paraId="5BCF578D" w14:textId="77777777" w:rsidR="00503AF7" w:rsidRPr="00451B09" w:rsidRDefault="00503AF7" w:rsidP="005F44C8">
            <w:pPr>
              <w:pStyle w:val="Tablebullet"/>
              <w:numPr>
                <w:ilvl w:val="0"/>
                <w:numId w:val="0"/>
              </w:numPr>
              <w:spacing w:before="20" w:after="20"/>
              <w:ind w:left="284" w:hanging="171"/>
              <w:jc w:val="center"/>
              <w:rPr>
                <w:rFonts w:ascii="Verdana" w:hAnsi="Verdana"/>
                <w:sz w:val="16"/>
                <w:szCs w:val="16"/>
                <w:lang w:val="tr-TR"/>
              </w:rPr>
            </w:pPr>
            <w:r w:rsidRPr="00451B09">
              <w:rPr>
                <w:rFonts w:ascii="Verdana" w:hAnsi="Verdana"/>
                <w:sz w:val="16"/>
                <w:szCs w:val="16"/>
                <w:lang w:val="tr-TR"/>
              </w:rPr>
              <w:t>Yüksek</w:t>
            </w:r>
          </w:p>
        </w:tc>
        <w:tc>
          <w:tcPr>
            <w:tcW w:w="951" w:type="pct"/>
            <w:vAlign w:val="center"/>
          </w:tcPr>
          <w:p w14:paraId="3C5E9F6E" w14:textId="77777777" w:rsidR="00503AF7" w:rsidRPr="00451B09" w:rsidRDefault="00503AF7" w:rsidP="00244EDE">
            <w:pPr>
              <w:pStyle w:val="Tablebullet"/>
              <w:numPr>
                <w:ilvl w:val="0"/>
                <w:numId w:val="0"/>
              </w:numPr>
              <w:spacing w:before="20" w:after="20"/>
              <w:ind w:left="284"/>
              <w:rPr>
                <w:rFonts w:ascii="Verdana" w:hAnsi="Verdana"/>
                <w:sz w:val="16"/>
                <w:szCs w:val="16"/>
                <w:lang w:val="tr-TR"/>
              </w:rPr>
            </w:pPr>
            <w:r w:rsidRPr="00451B09">
              <w:rPr>
                <w:rFonts w:ascii="Verdana" w:hAnsi="Verdana"/>
                <w:sz w:val="16"/>
                <w:szCs w:val="16"/>
                <w:lang w:val="tr-TR"/>
              </w:rPr>
              <w:t>Kritik habitat</w:t>
            </w:r>
          </w:p>
        </w:tc>
      </w:tr>
      <w:tr w:rsidR="00503AF7" w:rsidRPr="00451B09" w14:paraId="3A6E8331" w14:textId="77777777" w:rsidTr="5395E1CF">
        <w:trPr>
          <w:trHeight w:val="1785"/>
        </w:trPr>
        <w:tc>
          <w:tcPr>
            <w:tcW w:w="842" w:type="pct"/>
            <w:vAlign w:val="center"/>
          </w:tcPr>
          <w:p w14:paraId="2F33E3C5"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 xml:space="preserve">Önemli ekolojik süreçler ve ekosistem hizmetleri </w:t>
            </w:r>
            <w:r w:rsidRPr="00451B09">
              <w:rPr>
                <w:rFonts w:ascii="Verdana" w:hAnsi="Verdana" w:cs="Arial"/>
                <w:sz w:val="16"/>
                <w:szCs w:val="16"/>
                <w:lang w:val="tr-TR" w:eastAsia="en-GB"/>
              </w:rPr>
              <w:t>(ör. tohum yayılımı, tozlaşma, birincil üretim, karbon tutma)</w:t>
            </w:r>
          </w:p>
        </w:tc>
        <w:tc>
          <w:tcPr>
            <w:tcW w:w="2396" w:type="pct"/>
            <w:vAlign w:val="center"/>
          </w:tcPr>
          <w:p w14:paraId="74B5D341" w14:textId="77777777" w:rsidR="00503AF7" w:rsidRPr="00451B09" w:rsidRDefault="00503AF7">
            <w:pPr>
              <w:pStyle w:val="ListeMaddemi"/>
              <w:spacing w:before="20" w:after="20" w:line="240" w:lineRule="auto"/>
              <w:ind w:left="0" w:firstLine="0"/>
              <w:rPr>
                <w:rFonts w:ascii="Verdana" w:hAnsi="Verdana" w:cs="Arial"/>
                <w:sz w:val="16"/>
                <w:szCs w:val="16"/>
                <w:lang w:val="tr-TR" w:eastAsia="en-GB"/>
              </w:rPr>
            </w:pPr>
            <w:r w:rsidRPr="00451B09">
              <w:rPr>
                <w:rFonts w:ascii="Verdana" w:hAnsi="Verdana" w:cs="Arial"/>
                <w:sz w:val="16"/>
                <w:szCs w:val="16"/>
                <w:lang w:val="tr-TR" w:eastAsia="en-GB"/>
              </w:rPr>
              <w:t xml:space="preserve">Uygulanamaz: Proje alanı ile ilişkili kayda değer veya önemli ekolojik süreçler veya ekosistem hizmetleri bulunmamaktadır. </w:t>
            </w:r>
          </w:p>
        </w:tc>
        <w:tc>
          <w:tcPr>
            <w:tcW w:w="811" w:type="pct"/>
            <w:vAlign w:val="center"/>
          </w:tcPr>
          <w:p w14:paraId="7E766AE2"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w:t>
            </w:r>
          </w:p>
        </w:tc>
        <w:tc>
          <w:tcPr>
            <w:tcW w:w="951" w:type="pct"/>
            <w:vAlign w:val="center"/>
          </w:tcPr>
          <w:p w14:paraId="1FEF4D20" w14:textId="77777777" w:rsidR="00503AF7" w:rsidRPr="00451B09" w:rsidRDefault="00503AF7">
            <w:pPr>
              <w:pStyle w:val="ListeMaddemi"/>
              <w:spacing w:before="20" w:after="20" w:line="240" w:lineRule="auto"/>
              <w:ind w:left="0" w:firstLine="0"/>
              <w:jc w:val="center"/>
              <w:rPr>
                <w:rFonts w:ascii="Verdana" w:hAnsi="Verdana" w:cs="Arial"/>
                <w:sz w:val="16"/>
                <w:szCs w:val="16"/>
                <w:lang w:val="tr-TR" w:eastAsia="en-GB"/>
              </w:rPr>
            </w:pPr>
            <w:r w:rsidRPr="00451B09">
              <w:rPr>
                <w:rFonts w:ascii="Verdana" w:hAnsi="Verdana" w:cs="Arial"/>
                <w:sz w:val="16"/>
                <w:szCs w:val="16"/>
                <w:lang w:val="tr-TR" w:eastAsia="en-GB"/>
              </w:rPr>
              <w:t>-</w:t>
            </w:r>
          </w:p>
        </w:tc>
      </w:tr>
      <w:tr w:rsidR="00503AF7" w:rsidRPr="00451B09" w14:paraId="2357431C" w14:textId="77777777" w:rsidTr="5395E1CF">
        <w:trPr>
          <w:trHeight w:val="481"/>
        </w:trPr>
        <w:tc>
          <w:tcPr>
            <w:tcW w:w="5000" w:type="pct"/>
            <w:gridSpan w:val="4"/>
            <w:shd w:val="clear" w:color="auto" w:fill="E5EDE8" w:themeFill="accent4" w:themeFillTint="33"/>
            <w:vAlign w:val="center"/>
          </w:tcPr>
          <w:p w14:paraId="3CABBBFA" w14:textId="77777777" w:rsidR="00503AF7" w:rsidRPr="00451B09" w:rsidRDefault="00503AF7">
            <w:pPr>
              <w:widowControl w:val="0"/>
              <w:spacing w:before="20" w:after="20" w:line="240" w:lineRule="auto"/>
              <w:rPr>
                <w:rFonts w:ascii="Verdana" w:hAnsi="Verdana" w:cs="Arial"/>
                <w:b/>
                <w:bCs/>
                <w:color w:val="007A5F"/>
                <w:sz w:val="16"/>
                <w:szCs w:val="16"/>
                <w:lang w:val="tr-TR" w:eastAsia="en-GB"/>
              </w:rPr>
            </w:pPr>
            <w:r w:rsidRPr="00451B09">
              <w:rPr>
                <w:rFonts w:ascii="Verdana" w:hAnsi="Verdana" w:cs="Arial"/>
                <w:b/>
                <w:bCs/>
                <w:sz w:val="16"/>
                <w:szCs w:val="16"/>
                <w:lang w:val="tr-TR" w:eastAsia="en-GB"/>
              </w:rPr>
              <w:t>Türler</w:t>
            </w:r>
          </w:p>
        </w:tc>
      </w:tr>
      <w:tr w:rsidR="00503AF7" w:rsidRPr="00451B09" w14:paraId="6C45FBB5" w14:textId="77777777" w:rsidTr="5395E1CF">
        <w:trPr>
          <w:trHeight w:val="481"/>
        </w:trPr>
        <w:tc>
          <w:tcPr>
            <w:tcW w:w="842" w:type="pct"/>
            <w:vAlign w:val="center"/>
          </w:tcPr>
          <w:p w14:paraId="65B6421E"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Flora</w:t>
            </w:r>
          </w:p>
        </w:tc>
        <w:tc>
          <w:tcPr>
            <w:tcW w:w="2396" w:type="pct"/>
            <w:vAlign w:val="center"/>
          </w:tcPr>
          <w:p w14:paraId="1C13548A" w14:textId="77777777" w:rsidR="00503AF7" w:rsidRPr="00451B09" w:rsidRDefault="00503AF7">
            <w:pPr>
              <w:pStyle w:val="GvdeMetni"/>
              <w:spacing w:before="20" w:after="20" w:line="240" w:lineRule="auto"/>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10 endemik bitki, bazıları sınırlı yayılımlı türler ve bazıları ulusal düzeyde tehdit altındaki bitki türleri:</w:t>
            </w:r>
          </w:p>
          <w:p w14:paraId="2C9EEB3B" w14:textId="40589709" w:rsidR="00503AF7" w:rsidRPr="00451B09" w:rsidRDefault="00503AF7" w:rsidP="00503AF7">
            <w:pPr>
              <w:pStyle w:val="ListeParagraf"/>
              <w:numPr>
                <w:ilvl w:val="0"/>
                <w:numId w:val="132"/>
              </w:numPr>
              <w:rPr>
                <w:rFonts w:ascii="Verdana" w:eastAsiaTheme="minorEastAsia" w:hAnsi="Verdana"/>
                <w:kern w:val="0"/>
                <w:sz w:val="16"/>
                <w:szCs w:val="16"/>
                <w:lang w:val="tr-TR"/>
                <w14:ligatures w14:val="none"/>
              </w:rPr>
            </w:pPr>
            <w:r w:rsidRPr="00451B09">
              <w:rPr>
                <w:rFonts w:ascii="Verdana" w:eastAsiaTheme="minorEastAsia" w:hAnsi="Verdana"/>
                <w:i/>
                <w:iCs/>
                <w:kern w:val="0"/>
                <w:sz w:val="16"/>
                <w:szCs w:val="16"/>
                <w:lang w:val="tr-TR"/>
                <w14:ligatures w14:val="none"/>
              </w:rPr>
              <w:lastRenderedPageBreak/>
              <w:t xml:space="preserve">Fritillaria milasense </w:t>
            </w:r>
            <w:r w:rsidRPr="00451B09">
              <w:rPr>
                <w:rFonts w:ascii="Verdana" w:eastAsiaTheme="minorEastAsia" w:hAnsi="Verdana"/>
                <w:kern w:val="0"/>
                <w:sz w:val="16"/>
                <w:szCs w:val="16"/>
                <w:lang w:val="tr-TR"/>
                <w14:ligatures w14:val="none"/>
              </w:rPr>
              <w:t xml:space="preserve">(EN-ulusal), endemik + sınırlı </w:t>
            </w:r>
            <w:r w:rsidR="005159FE" w:rsidRPr="00451B09">
              <w:rPr>
                <w:rFonts w:ascii="Verdana" w:eastAsiaTheme="minorEastAsia" w:hAnsi="Verdana"/>
                <w:kern w:val="0"/>
                <w:sz w:val="16"/>
                <w:szCs w:val="16"/>
                <w:lang w:val="tr-TR"/>
                <w14:ligatures w14:val="none"/>
              </w:rPr>
              <w:t xml:space="preserve">yayılım alanı </w:t>
            </w:r>
            <w:r w:rsidRPr="00451B09">
              <w:rPr>
                <w:rFonts w:ascii="Verdana" w:eastAsiaTheme="minorEastAsia" w:hAnsi="Verdana"/>
                <w:kern w:val="0"/>
                <w:sz w:val="16"/>
                <w:szCs w:val="16"/>
                <w:lang w:val="tr-TR"/>
                <w14:ligatures w14:val="none"/>
              </w:rPr>
              <w:t>(RR</w:t>
            </w:r>
            <w:proofErr w:type="gramStart"/>
            <w:r w:rsidRPr="00451B09">
              <w:rPr>
                <w:rFonts w:ascii="Verdana" w:eastAsiaTheme="minorEastAsia" w:hAnsi="Verdana"/>
                <w:kern w:val="0"/>
                <w:sz w:val="16"/>
                <w:szCs w:val="16"/>
                <w:lang w:val="tr-TR"/>
                <w14:ligatures w14:val="none"/>
              </w:rPr>
              <w:t xml:space="preserve">) </w:t>
            </w:r>
            <w:r w:rsidR="000865A8" w:rsidRPr="00451B09">
              <w:rPr>
                <w:rFonts w:ascii="Verdana" w:eastAsiaTheme="minorEastAsia" w:hAnsi="Verdana"/>
                <w:kern w:val="0"/>
                <w:sz w:val="16"/>
                <w:szCs w:val="16"/>
                <w:lang w:val="tr-TR"/>
                <w14:ligatures w14:val="none"/>
              </w:rPr>
              <w:t>-</w:t>
            </w:r>
            <w:proofErr w:type="gramEnd"/>
            <w:r w:rsidR="000865A8" w:rsidRPr="00451B09">
              <w:rPr>
                <w:rFonts w:ascii="Verdana" w:eastAsiaTheme="minorEastAsia" w:hAnsi="Verdana"/>
                <w:kern w:val="0"/>
                <w:sz w:val="16"/>
                <w:szCs w:val="16"/>
                <w:lang w:val="tr-TR"/>
                <w14:ligatures w14:val="none"/>
              </w:rPr>
              <w:t xml:space="preserve"> CH</w:t>
            </w:r>
          </w:p>
          <w:p w14:paraId="67B2F9A4" w14:textId="375FC24A"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Cyclamen mirabile </w:t>
            </w:r>
            <w:r w:rsidRPr="00451B09">
              <w:rPr>
                <w:rFonts w:ascii="Verdana" w:hAnsi="Verdana"/>
                <w:sz w:val="16"/>
                <w:szCs w:val="16"/>
                <w:lang w:val="tr-TR"/>
              </w:rPr>
              <w:t>(NT- küresel, EN-ulusal), endemik + RR</w:t>
            </w:r>
            <w:proofErr w:type="gramStart"/>
            <w:r w:rsidRPr="00451B09">
              <w:rPr>
                <w:rFonts w:ascii="Verdana" w:hAnsi="Verdana"/>
                <w:sz w:val="16"/>
                <w:szCs w:val="16"/>
                <w:lang w:val="tr-TR"/>
              </w:rPr>
              <w:t xml:space="preserve">) </w:t>
            </w:r>
            <w:r w:rsidR="000865A8" w:rsidRPr="00451B09">
              <w:rPr>
                <w:rFonts w:ascii="Verdana" w:hAnsi="Verdana"/>
                <w:sz w:val="16"/>
                <w:szCs w:val="16"/>
                <w:lang w:val="tr-TR"/>
              </w:rPr>
              <w:t>-</w:t>
            </w:r>
            <w:proofErr w:type="gramEnd"/>
            <w:r w:rsidR="000865A8" w:rsidRPr="00451B09">
              <w:rPr>
                <w:rFonts w:ascii="Verdana" w:hAnsi="Verdana"/>
                <w:sz w:val="16"/>
                <w:szCs w:val="16"/>
                <w:lang w:val="tr-TR"/>
              </w:rPr>
              <w:t xml:space="preserve"> PBF</w:t>
            </w:r>
          </w:p>
          <w:p w14:paraId="58200628" w14:textId="77777777"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Veronica donii </w:t>
            </w:r>
            <w:r w:rsidRPr="00451B09">
              <w:rPr>
                <w:rFonts w:ascii="Verdana" w:hAnsi="Verdana"/>
                <w:sz w:val="16"/>
                <w:szCs w:val="16"/>
                <w:lang w:val="tr-TR"/>
              </w:rPr>
              <w:t>(VU- ulusal, endemik)</w:t>
            </w:r>
          </w:p>
          <w:p w14:paraId="5F9916DA" w14:textId="77777777"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Lavandula stoechas subsp. Cariensis </w:t>
            </w:r>
            <w:r w:rsidRPr="00451B09">
              <w:rPr>
                <w:rFonts w:ascii="Verdana" w:hAnsi="Verdana"/>
                <w:sz w:val="16"/>
                <w:szCs w:val="16"/>
                <w:lang w:val="tr-TR"/>
              </w:rPr>
              <w:t>(NT- ulusal), endemik)</w:t>
            </w:r>
          </w:p>
          <w:p w14:paraId="0F0E9FBC" w14:textId="77777777"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Ferulago humilis </w:t>
            </w:r>
            <w:r w:rsidRPr="00451B09">
              <w:rPr>
                <w:rFonts w:ascii="Verdana" w:hAnsi="Verdana"/>
                <w:sz w:val="16"/>
                <w:szCs w:val="16"/>
                <w:lang w:val="tr-TR"/>
              </w:rPr>
              <w:t>(LC- ulusal), endemik)</w:t>
            </w:r>
          </w:p>
          <w:p w14:paraId="3F12B069" w14:textId="77777777"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Alkanna tubulosa </w:t>
            </w:r>
            <w:r w:rsidRPr="00451B09">
              <w:rPr>
                <w:rFonts w:ascii="Verdana" w:hAnsi="Verdana"/>
                <w:sz w:val="16"/>
                <w:szCs w:val="16"/>
                <w:lang w:val="tr-TR"/>
              </w:rPr>
              <w:t>(LC- ulusal), endemik)</w:t>
            </w:r>
          </w:p>
          <w:p w14:paraId="4B068010" w14:textId="77777777"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Trifolium caudatum </w:t>
            </w:r>
            <w:r w:rsidRPr="00451B09">
              <w:rPr>
                <w:rFonts w:ascii="Verdana" w:hAnsi="Verdana"/>
                <w:sz w:val="16"/>
                <w:szCs w:val="16"/>
                <w:lang w:val="tr-TR"/>
              </w:rPr>
              <w:t>(endemik)</w:t>
            </w:r>
          </w:p>
          <w:p w14:paraId="536BD06F" w14:textId="77777777"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Corydalis wendelboi subsp. Wendelboi </w:t>
            </w:r>
            <w:r w:rsidRPr="00451B09">
              <w:rPr>
                <w:rFonts w:ascii="Verdana" w:hAnsi="Verdana"/>
                <w:sz w:val="16"/>
                <w:szCs w:val="16"/>
                <w:lang w:val="tr-TR"/>
              </w:rPr>
              <w:t>(LC- ulusal), endemik)</w:t>
            </w:r>
          </w:p>
          <w:p w14:paraId="6A281E5E" w14:textId="77777777"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Verbascum splendidum </w:t>
            </w:r>
            <w:r w:rsidRPr="00451B09">
              <w:rPr>
                <w:rFonts w:ascii="Verdana" w:hAnsi="Verdana"/>
                <w:sz w:val="16"/>
                <w:szCs w:val="16"/>
                <w:lang w:val="tr-TR"/>
              </w:rPr>
              <w:t>(LC- ulusal), endemik)</w:t>
            </w:r>
          </w:p>
          <w:p w14:paraId="2021F981" w14:textId="77777777" w:rsidR="00503AF7" w:rsidRPr="00451B09" w:rsidRDefault="00503AF7" w:rsidP="00503AF7">
            <w:pPr>
              <w:pStyle w:val="Tablebullet"/>
              <w:numPr>
                <w:ilvl w:val="0"/>
                <w:numId w:val="132"/>
              </w:numPr>
              <w:spacing w:before="20" w:after="20" w:line="240" w:lineRule="auto"/>
              <w:rPr>
                <w:rFonts w:ascii="Verdana" w:hAnsi="Verdana"/>
                <w:i/>
                <w:iCs/>
                <w:sz w:val="16"/>
                <w:szCs w:val="16"/>
                <w:lang w:val="tr-TR"/>
              </w:rPr>
            </w:pPr>
            <w:r w:rsidRPr="00451B09">
              <w:rPr>
                <w:rFonts w:ascii="Verdana" w:hAnsi="Verdana"/>
                <w:i/>
                <w:iCs/>
                <w:sz w:val="16"/>
                <w:szCs w:val="16"/>
                <w:lang w:val="tr-TR"/>
              </w:rPr>
              <w:t xml:space="preserve">Verbascum parviflorum </w:t>
            </w:r>
            <w:r w:rsidRPr="00451B09">
              <w:rPr>
                <w:rFonts w:ascii="Verdana" w:hAnsi="Verdana"/>
                <w:sz w:val="16"/>
                <w:szCs w:val="16"/>
                <w:lang w:val="tr-TR"/>
              </w:rPr>
              <w:t>(LC- ulusal), endemik)</w:t>
            </w:r>
          </w:p>
        </w:tc>
        <w:tc>
          <w:tcPr>
            <w:tcW w:w="811" w:type="pct"/>
            <w:vAlign w:val="center"/>
          </w:tcPr>
          <w:p w14:paraId="526D9F48"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roofErr w:type="gramStart"/>
            <w:r w:rsidRPr="00451B09">
              <w:rPr>
                <w:rFonts w:ascii="Verdana" w:eastAsia="Times New Roman" w:hAnsi="Verdana" w:cs="Arial"/>
                <w:sz w:val="16"/>
                <w:szCs w:val="16"/>
                <w:lang w:val="tr-TR" w:eastAsia="en-GB"/>
              </w:rPr>
              <w:lastRenderedPageBreak/>
              <w:t>Orta -</w:t>
            </w:r>
            <w:proofErr w:type="gramEnd"/>
            <w:r w:rsidRPr="00451B09">
              <w:rPr>
                <w:rFonts w:ascii="Verdana" w:eastAsia="Times New Roman" w:hAnsi="Verdana" w:cs="Arial"/>
                <w:sz w:val="16"/>
                <w:szCs w:val="16"/>
                <w:lang w:val="tr-TR" w:eastAsia="en-GB"/>
              </w:rPr>
              <w:t xml:space="preserve"> Yüksek</w:t>
            </w:r>
          </w:p>
        </w:tc>
        <w:tc>
          <w:tcPr>
            <w:tcW w:w="951" w:type="pct"/>
            <w:vAlign w:val="center"/>
          </w:tcPr>
          <w:p w14:paraId="528469B1"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Endemik ve ulusal düzeyde tehdit altındaki türler.</w:t>
            </w:r>
          </w:p>
          <w:p w14:paraId="3CD791A7"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34FB9227"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Kritik habitat değerleri (1 tür)</w:t>
            </w:r>
          </w:p>
          <w:p w14:paraId="3222BDE2"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79DB4729"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PBF olarak nitelendirilir (1 tür)</w:t>
            </w:r>
          </w:p>
        </w:tc>
      </w:tr>
      <w:tr w:rsidR="00503AF7" w:rsidRPr="00451B09" w14:paraId="1325709F" w14:textId="77777777" w:rsidTr="5395E1CF">
        <w:trPr>
          <w:trHeight w:val="481"/>
        </w:trPr>
        <w:tc>
          <w:tcPr>
            <w:tcW w:w="842" w:type="pct"/>
            <w:vAlign w:val="center"/>
          </w:tcPr>
          <w:p w14:paraId="53D64CDB" w14:textId="7FDDE772"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lastRenderedPageBreak/>
              <w:t>Kuş</w:t>
            </w:r>
            <w:r w:rsidR="00131D5C" w:rsidRPr="00451B09">
              <w:rPr>
                <w:rFonts w:ascii="Verdana" w:hAnsi="Verdana" w:cs="Arial"/>
                <w:b/>
                <w:bCs/>
                <w:sz w:val="16"/>
                <w:szCs w:val="16"/>
                <w:lang w:val="tr-TR" w:eastAsia="en-GB"/>
              </w:rPr>
              <w:t>lar</w:t>
            </w:r>
          </w:p>
        </w:tc>
        <w:tc>
          <w:tcPr>
            <w:tcW w:w="2396" w:type="pct"/>
            <w:vAlign w:val="center"/>
          </w:tcPr>
          <w:p w14:paraId="5F4F625F"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Tehlike altındaki kuş türleri:</w:t>
            </w:r>
          </w:p>
          <w:p w14:paraId="037DB72C" w14:textId="0FD2576B" w:rsidR="00503AF7" w:rsidRPr="00451B09" w:rsidRDefault="00AE75D3" w:rsidP="00503AF7">
            <w:pPr>
              <w:pStyle w:val="Tablebullet"/>
              <w:numPr>
                <w:ilvl w:val="0"/>
                <w:numId w:val="136"/>
              </w:numPr>
              <w:spacing w:before="20" w:after="20" w:line="240" w:lineRule="auto"/>
              <w:rPr>
                <w:rFonts w:ascii="Verdana" w:hAnsi="Verdana"/>
                <w:sz w:val="16"/>
                <w:szCs w:val="16"/>
                <w:lang w:val="tr-TR"/>
              </w:rPr>
            </w:pPr>
            <w:r>
              <w:rPr>
                <w:rFonts w:ascii="Verdana" w:hAnsi="Verdana"/>
                <w:sz w:val="16"/>
                <w:szCs w:val="16"/>
                <w:lang w:val="tr-TR"/>
              </w:rPr>
              <w:t>Üveyik</w:t>
            </w:r>
            <w:r w:rsidR="00503AF7" w:rsidRPr="00451B09">
              <w:rPr>
                <w:rFonts w:ascii="Verdana" w:hAnsi="Verdana"/>
                <w:sz w:val="16"/>
                <w:szCs w:val="16"/>
                <w:lang w:val="tr-TR"/>
              </w:rPr>
              <w:t xml:space="preserve"> </w:t>
            </w:r>
            <w:r w:rsidR="004F414F" w:rsidRPr="00451B09">
              <w:rPr>
                <w:rFonts w:ascii="Verdana" w:hAnsi="Verdana"/>
                <w:sz w:val="16"/>
                <w:szCs w:val="16"/>
                <w:lang w:val="tr-TR"/>
              </w:rPr>
              <w:t>(</w:t>
            </w:r>
            <w:r w:rsidR="004F414F" w:rsidRPr="00451B09">
              <w:rPr>
                <w:rFonts w:ascii="Verdana" w:hAnsi="Verdana"/>
                <w:i/>
                <w:iCs/>
                <w:sz w:val="16"/>
                <w:szCs w:val="16"/>
                <w:lang w:val="tr-TR"/>
              </w:rPr>
              <w:t>Streptopelia turtur</w:t>
            </w:r>
            <w:r w:rsidR="004F414F" w:rsidRPr="00451B09">
              <w:rPr>
                <w:rFonts w:ascii="Verdana" w:hAnsi="Verdana"/>
                <w:sz w:val="16"/>
                <w:szCs w:val="16"/>
                <w:lang w:val="tr-TR"/>
              </w:rPr>
              <w:t xml:space="preserve">) </w:t>
            </w:r>
            <w:r w:rsidR="00503AF7" w:rsidRPr="00451B09">
              <w:rPr>
                <w:rFonts w:ascii="Verdana" w:hAnsi="Verdana"/>
                <w:sz w:val="16"/>
                <w:szCs w:val="16"/>
                <w:lang w:val="tr-TR"/>
              </w:rPr>
              <w:t>(küresel olarak VU) – üreme, PBF</w:t>
            </w:r>
          </w:p>
          <w:p w14:paraId="08E8D29A" w14:textId="6E18537C" w:rsidR="00503AF7" w:rsidRPr="00451B09" w:rsidRDefault="00503AF7" w:rsidP="00503AF7">
            <w:pPr>
              <w:pStyle w:val="Tablebullet"/>
              <w:numPr>
                <w:ilvl w:val="0"/>
                <w:numId w:val="136"/>
              </w:numPr>
              <w:spacing w:before="20" w:after="20" w:line="240" w:lineRule="auto"/>
              <w:rPr>
                <w:rFonts w:ascii="Verdana" w:hAnsi="Verdana"/>
                <w:sz w:val="16"/>
                <w:szCs w:val="16"/>
                <w:lang w:val="tr-TR"/>
              </w:rPr>
            </w:pPr>
            <w:r w:rsidRPr="00451B09">
              <w:rPr>
                <w:rFonts w:ascii="Verdana" w:hAnsi="Verdana"/>
                <w:sz w:val="16"/>
                <w:szCs w:val="16"/>
                <w:lang w:val="tr-TR"/>
              </w:rPr>
              <w:t xml:space="preserve">Beyaz kuyruklu deniz kartalı </w:t>
            </w:r>
            <w:r w:rsidR="00153F1F" w:rsidRPr="00451B09">
              <w:rPr>
                <w:rFonts w:ascii="Verdana" w:hAnsi="Verdana"/>
                <w:sz w:val="16"/>
                <w:szCs w:val="16"/>
                <w:lang w:val="tr-TR"/>
              </w:rPr>
              <w:t>(</w:t>
            </w:r>
            <w:r w:rsidR="00153F1F" w:rsidRPr="00451B09">
              <w:rPr>
                <w:rFonts w:ascii="Verdana" w:hAnsi="Verdana"/>
                <w:i/>
                <w:iCs/>
                <w:sz w:val="16"/>
                <w:szCs w:val="16"/>
                <w:lang w:val="tr-TR"/>
              </w:rPr>
              <w:t>Haliaeetus albicilla</w:t>
            </w:r>
            <w:r w:rsidR="00153F1F" w:rsidRPr="00451B09">
              <w:rPr>
                <w:rFonts w:ascii="Verdana" w:hAnsi="Verdana"/>
                <w:sz w:val="16"/>
                <w:szCs w:val="16"/>
                <w:lang w:val="tr-TR"/>
              </w:rPr>
              <w:t xml:space="preserve">) </w:t>
            </w:r>
            <w:r w:rsidRPr="00451B09">
              <w:rPr>
                <w:rFonts w:ascii="Verdana" w:hAnsi="Verdana"/>
                <w:sz w:val="16"/>
                <w:szCs w:val="16"/>
                <w:lang w:val="tr-TR"/>
              </w:rPr>
              <w:t xml:space="preserve">ve balık kartalı </w:t>
            </w:r>
            <w:r w:rsidR="003034A3" w:rsidRPr="00451B09">
              <w:rPr>
                <w:rFonts w:ascii="Verdana" w:hAnsi="Verdana"/>
                <w:sz w:val="16"/>
                <w:szCs w:val="16"/>
                <w:lang w:val="tr-TR"/>
              </w:rPr>
              <w:t>(</w:t>
            </w:r>
            <w:r w:rsidR="003034A3" w:rsidRPr="00451B09">
              <w:rPr>
                <w:rFonts w:ascii="Verdana" w:hAnsi="Verdana"/>
                <w:i/>
                <w:iCs/>
                <w:sz w:val="16"/>
                <w:szCs w:val="16"/>
                <w:lang w:val="tr-TR"/>
              </w:rPr>
              <w:t>Pandion haliaetus</w:t>
            </w:r>
            <w:r w:rsidR="003034A3" w:rsidRPr="00451B09">
              <w:rPr>
                <w:rFonts w:ascii="Verdana" w:hAnsi="Verdana"/>
                <w:sz w:val="16"/>
                <w:szCs w:val="16"/>
                <w:lang w:val="tr-TR"/>
              </w:rPr>
              <w:t xml:space="preserve">) </w:t>
            </w:r>
            <w:r w:rsidRPr="00451B09">
              <w:rPr>
                <w:rFonts w:ascii="Verdana" w:hAnsi="Verdana"/>
                <w:sz w:val="16"/>
                <w:szCs w:val="16"/>
                <w:lang w:val="tr-TR"/>
              </w:rPr>
              <w:t>(</w:t>
            </w:r>
            <w:r w:rsidR="000865A8" w:rsidRPr="00451B09">
              <w:rPr>
                <w:rFonts w:ascii="Verdana" w:hAnsi="Verdana"/>
                <w:sz w:val="16"/>
                <w:szCs w:val="16"/>
                <w:lang w:val="tr-TR"/>
              </w:rPr>
              <w:t>Akdeniz</w:t>
            </w:r>
            <w:r w:rsidRPr="00451B09">
              <w:rPr>
                <w:rFonts w:ascii="Verdana" w:hAnsi="Verdana"/>
                <w:sz w:val="16"/>
                <w:szCs w:val="16"/>
                <w:lang w:val="tr-TR"/>
              </w:rPr>
              <w:t xml:space="preserve"> bölgesinde EN)</w:t>
            </w:r>
          </w:p>
          <w:p w14:paraId="66E41996" w14:textId="77777777" w:rsidR="00503AF7" w:rsidRPr="00451B09" w:rsidRDefault="00503AF7" w:rsidP="004753B8">
            <w:pPr>
              <w:pStyle w:val="Tablebullet"/>
              <w:numPr>
                <w:ilvl w:val="0"/>
                <w:numId w:val="0"/>
              </w:numPr>
              <w:spacing w:before="20" w:after="20"/>
              <w:ind w:left="720"/>
              <w:rPr>
                <w:rFonts w:ascii="Verdana" w:hAnsi="Verdana"/>
                <w:sz w:val="16"/>
                <w:szCs w:val="16"/>
                <w:lang w:val="tr-TR"/>
              </w:rPr>
            </w:pPr>
          </w:p>
          <w:p w14:paraId="57B67FCF"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En sık gözlemlenen ötücü kuşlar LC'dir.</w:t>
            </w:r>
          </w:p>
          <w:p w14:paraId="0F520CC2" w14:textId="77777777" w:rsidR="00503AF7" w:rsidRPr="00451B09" w:rsidRDefault="00503AF7" w:rsidP="004753B8">
            <w:pPr>
              <w:pStyle w:val="Tablebullet"/>
              <w:numPr>
                <w:ilvl w:val="0"/>
                <w:numId w:val="0"/>
              </w:numPr>
              <w:spacing w:before="20" w:after="20"/>
              <w:ind w:left="284"/>
              <w:rPr>
                <w:rFonts w:ascii="Verdana" w:hAnsi="Verdana"/>
                <w:sz w:val="16"/>
                <w:szCs w:val="16"/>
                <w:lang w:val="tr-TR"/>
              </w:rPr>
            </w:pPr>
          </w:p>
          <w:p w14:paraId="59C018CF"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Bern Sözleşmesi'nin 6. Kararında listelenen birkaç LC türü (yırtıcı kuşlar, leylekler, ötücü kuşlar dahil) PBF olarak tanımlanmıştır.</w:t>
            </w:r>
          </w:p>
          <w:p w14:paraId="3984AF17" w14:textId="77777777" w:rsidR="00503AF7" w:rsidRPr="00451B09" w:rsidRDefault="00503AF7" w:rsidP="004753B8">
            <w:pPr>
              <w:pStyle w:val="Tablebullet"/>
              <w:numPr>
                <w:ilvl w:val="0"/>
                <w:numId w:val="0"/>
              </w:numPr>
              <w:spacing w:before="20" w:after="20"/>
              <w:ind w:left="284"/>
              <w:rPr>
                <w:rFonts w:ascii="Verdana" w:hAnsi="Verdana"/>
                <w:sz w:val="16"/>
                <w:szCs w:val="16"/>
                <w:lang w:val="tr-TR"/>
              </w:rPr>
            </w:pPr>
          </w:p>
          <w:p w14:paraId="323DE2CB"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 xml:space="preserve">CRM'ye göre çarpışma riski nispeten düşüktür. </w:t>
            </w:r>
          </w:p>
          <w:p w14:paraId="0B324CA2" w14:textId="77777777" w:rsidR="00503AF7" w:rsidRPr="00451B09" w:rsidRDefault="00503AF7">
            <w:pPr>
              <w:pStyle w:val="GvdeMetni"/>
              <w:spacing w:before="20" w:after="20" w:line="240" w:lineRule="auto"/>
              <w:rPr>
                <w:rFonts w:ascii="Verdana" w:eastAsia="Times New Roman" w:hAnsi="Verdana" w:cs="Arial"/>
                <w:sz w:val="16"/>
                <w:szCs w:val="16"/>
                <w:lang w:val="tr-TR" w:eastAsia="en-GB"/>
              </w:rPr>
            </w:pPr>
          </w:p>
        </w:tc>
        <w:tc>
          <w:tcPr>
            <w:tcW w:w="811" w:type="pct"/>
            <w:vAlign w:val="center"/>
          </w:tcPr>
          <w:p w14:paraId="23B28FE3"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Orta</w:t>
            </w:r>
          </w:p>
        </w:tc>
        <w:tc>
          <w:tcPr>
            <w:tcW w:w="951" w:type="pct"/>
            <w:vAlign w:val="center"/>
          </w:tcPr>
          <w:p w14:paraId="1446B150"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770D063A"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Küresel olarak VU türleri</w:t>
            </w:r>
          </w:p>
          <w:p w14:paraId="49B4D9CD"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3A147BB1"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Tehlike altındaki türler LC sınıfındadır</w:t>
            </w:r>
          </w:p>
          <w:p w14:paraId="3EDA168F"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4FA03CF2"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PBF türleri</w:t>
            </w:r>
          </w:p>
          <w:p w14:paraId="514EF750"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5D72AB60"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Düşük çarpışma riski, PBR'ye göre tür popülasyonu üzerinde önemsiz etki olasılığı</w:t>
            </w:r>
          </w:p>
        </w:tc>
      </w:tr>
      <w:tr w:rsidR="00503AF7" w:rsidRPr="00451B09" w14:paraId="37A680FF" w14:textId="77777777" w:rsidTr="5395E1CF">
        <w:trPr>
          <w:trHeight w:val="481"/>
        </w:trPr>
        <w:tc>
          <w:tcPr>
            <w:tcW w:w="842" w:type="pct"/>
            <w:vAlign w:val="center"/>
          </w:tcPr>
          <w:p w14:paraId="1E5E4913"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Yarasalar</w:t>
            </w:r>
          </w:p>
        </w:tc>
        <w:tc>
          <w:tcPr>
            <w:tcW w:w="2396" w:type="pct"/>
            <w:vAlign w:val="center"/>
          </w:tcPr>
          <w:p w14:paraId="2226120E"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Tehdit altındaki yarasa türleri:</w:t>
            </w:r>
          </w:p>
          <w:p w14:paraId="298F66BF" w14:textId="60E0AFD9" w:rsidR="00503AF7" w:rsidRPr="00451B09" w:rsidRDefault="00503AF7" w:rsidP="00503AF7">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Schreiber'in Kavisli Kanatlı Yarasa </w:t>
            </w:r>
            <w:r w:rsidR="008B083A" w:rsidRPr="00451B09">
              <w:rPr>
                <w:rFonts w:ascii="Verdana" w:hAnsi="Verdana"/>
                <w:sz w:val="16"/>
                <w:szCs w:val="16"/>
                <w:lang w:val="tr-TR"/>
              </w:rPr>
              <w:t>(</w:t>
            </w:r>
            <w:r w:rsidR="008B083A" w:rsidRPr="00451B09">
              <w:rPr>
                <w:rFonts w:ascii="Verdana" w:hAnsi="Verdana" w:cs="Arial"/>
                <w:i/>
                <w:iCs/>
                <w:color w:val="000000"/>
                <w:sz w:val="16"/>
                <w:szCs w:val="16"/>
                <w:lang w:val="tr-TR"/>
              </w:rPr>
              <w:t>Miniopterus schreibersii</w:t>
            </w:r>
            <w:r w:rsidR="008B083A" w:rsidRPr="00451B09">
              <w:rPr>
                <w:rFonts w:ascii="Verdana" w:hAnsi="Verdana"/>
                <w:sz w:val="16"/>
                <w:szCs w:val="16"/>
                <w:lang w:val="tr-TR"/>
              </w:rPr>
              <w:t xml:space="preserve">) </w:t>
            </w:r>
            <w:r w:rsidRPr="00451B09">
              <w:rPr>
                <w:rFonts w:ascii="Verdana" w:hAnsi="Verdana"/>
                <w:sz w:val="16"/>
                <w:szCs w:val="16"/>
                <w:lang w:val="tr-TR"/>
              </w:rPr>
              <w:t xml:space="preserve">(küresel olarak VU), R6 – yüksek çarpışma </w:t>
            </w:r>
            <w:proofErr w:type="gramStart"/>
            <w:r w:rsidRPr="00451B09">
              <w:rPr>
                <w:rFonts w:ascii="Verdana" w:hAnsi="Verdana"/>
                <w:sz w:val="16"/>
                <w:szCs w:val="16"/>
                <w:lang w:val="tr-TR"/>
              </w:rPr>
              <w:t>riski -</w:t>
            </w:r>
            <w:proofErr w:type="gramEnd"/>
            <w:r w:rsidRPr="00451B09">
              <w:rPr>
                <w:rFonts w:ascii="Verdana" w:hAnsi="Verdana"/>
                <w:sz w:val="16"/>
                <w:szCs w:val="16"/>
                <w:lang w:val="tr-TR"/>
              </w:rPr>
              <w:t xml:space="preserve"> PBF</w:t>
            </w:r>
          </w:p>
          <w:p w14:paraId="7D65880C" w14:textId="26D23439" w:rsidR="00503AF7" w:rsidRPr="00451B09" w:rsidRDefault="00503AF7" w:rsidP="00503AF7">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Akdeniz At Nalı Yarasa </w:t>
            </w:r>
            <w:r w:rsidR="00D8178B" w:rsidRPr="00451B09">
              <w:rPr>
                <w:rFonts w:ascii="Verdana" w:hAnsi="Verdana"/>
                <w:sz w:val="16"/>
                <w:szCs w:val="16"/>
                <w:lang w:val="tr-TR"/>
              </w:rPr>
              <w:t>(</w:t>
            </w:r>
            <w:r w:rsidR="00D8178B" w:rsidRPr="00451B09">
              <w:rPr>
                <w:rFonts w:ascii="Verdana" w:hAnsi="Verdana" w:cs="Arial"/>
                <w:i/>
                <w:iCs/>
                <w:color w:val="000000"/>
                <w:sz w:val="16"/>
                <w:szCs w:val="16"/>
                <w:lang w:val="tr-TR"/>
              </w:rPr>
              <w:t>Rhinolophus euryale</w:t>
            </w:r>
            <w:r w:rsidR="00D8178B" w:rsidRPr="00451B09">
              <w:rPr>
                <w:rFonts w:ascii="Verdana" w:hAnsi="Verdana"/>
                <w:sz w:val="16"/>
                <w:szCs w:val="16"/>
                <w:lang w:val="tr-TR"/>
              </w:rPr>
              <w:t xml:space="preserve">) </w:t>
            </w:r>
            <w:r w:rsidRPr="00451B09">
              <w:rPr>
                <w:rFonts w:ascii="Verdana" w:hAnsi="Verdana"/>
                <w:sz w:val="16"/>
                <w:szCs w:val="16"/>
                <w:lang w:val="tr-TR"/>
              </w:rPr>
              <w:t>(küresel NT/VU (Eu)), R6 – PBF</w:t>
            </w:r>
          </w:p>
          <w:p w14:paraId="3B212C52" w14:textId="2293FC28" w:rsidR="00503AF7" w:rsidRPr="00451B09" w:rsidRDefault="00503AF7" w:rsidP="00503AF7">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Batı Barbastelle Yarasa </w:t>
            </w:r>
            <w:r w:rsidR="00733463" w:rsidRPr="00451B09">
              <w:rPr>
                <w:rFonts w:ascii="Verdana" w:hAnsi="Verdana"/>
                <w:sz w:val="16"/>
                <w:szCs w:val="16"/>
                <w:lang w:val="tr-TR"/>
              </w:rPr>
              <w:t>(</w:t>
            </w:r>
            <w:r w:rsidR="00733463" w:rsidRPr="00451B09">
              <w:rPr>
                <w:rFonts w:eastAsia="Times New Roman" w:cstheme="minorHAnsi"/>
                <w:i/>
                <w:iCs/>
                <w:sz w:val="16"/>
                <w:szCs w:val="16"/>
                <w:lang w:val="tr-TR"/>
              </w:rPr>
              <w:t>Barbastella barbastellus</w:t>
            </w:r>
            <w:r w:rsidR="00733463" w:rsidRPr="00451B09">
              <w:rPr>
                <w:rFonts w:ascii="Verdana" w:hAnsi="Verdana"/>
                <w:sz w:val="16"/>
                <w:szCs w:val="16"/>
                <w:lang w:val="tr-TR"/>
              </w:rPr>
              <w:t xml:space="preserve">) </w:t>
            </w:r>
            <w:r w:rsidRPr="00451B09">
              <w:rPr>
                <w:rFonts w:ascii="Verdana" w:hAnsi="Verdana"/>
                <w:sz w:val="16"/>
                <w:szCs w:val="16"/>
                <w:lang w:val="tr-TR"/>
              </w:rPr>
              <w:t>(küresel olarak NT/ VU (Eu), R6)</w:t>
            </w:r>
          </w:p>
          <w:p w14:paraId="02AE184A" w14:textId="77777777" w:rsidR="00503AF7" w:rsidRPr="00451B09" w:rsidRDefault="00503AF7" w:rsidP="004753B8">
            <w:pPr>
              <w:pStyle w:val="Tablebullet"/>
              <w:numPr>
                <w:ilvl w:val="0"/>
                <w:numId w:val="0"/>
              </w:numPr>
              <w:spacing w:before="20" w:after="20"/>
              <w:ind w:left="284"/>
              <w:rPr>
                <w:rFonts w:ascii="Verdana" w:hAnsi="Verdana"/>
                <w:sz w:val="16"/>
                <w:szCs w:val="16"/>
                <w:lang w:val="tr-TR"/>
              </w:rPr>
            </w:pPr>
          </w:p>
          <w:p w14:paraId="6BE681D5"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PBF olarak nitelendirilen diğer türler:</w:t>
            </w:r>
          </w:p>
          <w:p w14:paraId="050FB601" w14:textId="72B42BBB" w:rsidR="00503AF7" w:rsidRPr="00451B09" w:rsidRDefault="00503AF7" w:rsidP="00503AF7">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Blasius At Nalı Yarasa </w:t>
            </w:r>
            <w:r w:rsidR="003632DA" w:rsidRPr="00451B09">
              <w:rPr>
                <w:rFonts w:ascii="Verdana" w:hAnsi="Verdana"/>
                <w:sz w:val="16"/>
                <w:szCs w:val="16"/>
                <w:lang w:val="tr-TR"/>
              </w:rPr>
              <w:t>(</w:t>
            </w:r>
            <w:r w:rsidR="003632DA" w:rsidRPr="00451B09">
              <w:rPr>
                <w:i/>
                <w:iCs/>
                <w:sz w:val="16"/>
                <w:szCs w:val="16"/>
                <w:lang w:val="tr-TR"/>
              </w:rPr>
              <w:t>Rhinolophus blasii</w:t>
            </w:r>
            <w:r w:rsidR="003632DA" w:rsidRPr="00451B09">
              <w:rPr>
                <w:rFonts w:ascii="Verdana" w:hAnsi="Verdana"/>
                <w:sz w:val="16"/>
                <w:szCs w:val="16"/>
                <w:lang w:val="tr-TR"/>
              </w:rPr>
              <w:t xml:space="preserve">) </w:t>
            </w:r>
            <w:r w:rsidRPr="00451B09">
              <w:rPr>
                <w:rFonts w:ascii="Verdana" w:hAnsi="Verdana"/>
                <w:sz w:val="16"/>
                <w:szCs w:val="16"/>
                <w:lang w:val="tr-TR"/>
              </w:rPr>
              <w:t>(küresel LC/ VU (Eu)), R6</w:t>
            </w:r>
          </w:p>
          <w:p w14:paraId="46C604E0" w14:textId="5FAFA3D4" w:rsidR="00503AF7" w:rsidRPr="00451B09" w:rsidRDefault="00503AF7" w:rsidP="00503AF7">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Büyük At Nalı Yarasa </w:t>
            </w:r>
            <w:r w:rsidR="003139A2" w:rsidRPr="00451B09">
              <w:rPr>
                <w:rFonts w:ascii="Verdana" w:hAnsi="Verdana"/>
                <w:sz w:val="16"/>
                <w:szCs w:val="16"/>
                <w:lang w:val="tr-TR"/>
              </w:rPr>
              <w:t>(</w:t>
            </w:r>
            <w:r w:rsidR="003139A2" w:rsidRPr="00451B09">
              <w:rPr>
                <w:i/>
                <w:iCs/>
                <w:sz w:val="16"/>
                <w:szCs w:val="16"/>
                <w:lang w:val="tr-TR"/>
              </w:rPr>
              <w:t>Rhinolophus ferrumequinum</w:t>
            </w:r>
            <w:r w:rsidR="003139A2" w:rsidRPr="00451B09">
              <w:rPr>
                <w:rFonts w:ascii="Verdana" w:hAnsi="Verdana"/>
                <w:sz w:val="16"/>
                <w:szCs w:val="16"/>
                <w:lang w:val="tr-TR"/>
              </w:rPr>
              <w:t xml:space="preserve">) </w:t>
            </w:r>
            <w:r w:rsidRPr="00451B09">
              <w:rPr>
                <w:rFonts w:ascii="Verdana" w:hAnsi="Verdana"/>
                <w:sz w:val="16"/>
                <w:szCs w:val="16"/>
                <w:lang w:val="tr-TR"/>
              </w:rPr>
              <w:t>(küresel LC), R6</w:t>
            </w:r>
          </w:p>
          <w:p w14:paraId="35B5EE47" w14:textId="34545AE6" w:rsidR="00503AF7" w:rsidRPr="00451B09" w:rsidRDefault="00503AF7" w:rsidP="00503AF7">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Küçük At Nalı Yarasa </w:t>
            </w:r>
            <w:r w:rsidR="008D137A" w:rsidRPr="00451B09">
              <w:rPr>
                <w:rFonts w:ascii="Verdana" w:hAnsi="Verdana"/>
                <w:sz w:val="16"/>
                <w:szCs w:val="16"/>
                <w:lang w:val="tr-TR"/>
              </w:rPr>
              <w:t>(</w:t>
            </w:r>
            <w:r w:rsidR="001A58D8" w:rsidRPr="00451B09">
              <w:rPr>
                <w:i/>
                <w:iCs/>
                <w:sz w:val="16"/>
                <w:szCs w:val="16"/>
                <w:lang w:val="tr-TR"/>
              </w:rPr>
              <w:t>Rhinolophus hipposideros</w:t>
            </w:r>
            <w:r w:rsidR="008D137A" w:rsidRPr="00451B09">
              <w:rPr>
                <w:rFonts w:ascii="Verdana" w:hAnsi="Verdana"/>
                <w:sz w:val="16"/>
                <w:szCs w:val="16"/>
                <w:lang w:val="tr-TR"/>
              </w:rPr>
              <w:t xml:space="preserve">) </w:t>
            </w:r>
            <w:r w:rsidRPr="00451B09">
              <w:rPr>
                <w:rFonts w:ascii="Verdana" w:hAnsi="Verdana"/>
                <w:sz w:val="16"/>
                <w:szCs w:val="16"/>
                <w:lang w:val="tr-TR"/>
              </w:rPr>
              <w:t>(LC), R6</w:t>
            </w:r>
          </w:p>
          <w:p w14:paraId="1F82D8A9" w14:textId="34F40FC8" w:rsidR="00503AF7" w:rsidRPr="00451B09" w:rsidRDefault="00503AF7" w:rsidP="00503AF7">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Yaygın gece yarasası </w:t>
            </w:r>
            <w:r w:rsidR="00EF1A02" w:rsidRPr="00451B09">
              <w:rPr>
                <w:rFonts w:ascii="Verdana" w:hAnsi="Verdana"/>
                <w:sz w:val="16"/>
                <w:szCs w:val="16"/>
                <w:lang w:val="tr-TR"/>
              </w:rPr>
              <w:t>(</w:t>
            </w:r>
            <w:r w:rsidR="00EF1A02" w:rsidRPr="00451B09">
              <w:rPr>
                <w:rFonts w:cs="Arial"/>
                <w:i/>
                <w:iCs/>
                <w:color w:val="000000"/>
                <w:sz w:val="16"/>
                <w:szCs w:val="16"/>
                <w:lang w:val="tr-TR"/>
              </w:rPr>
              <w:t>Nyctalus noctula</w:t>
            </w:r>
            <w:r w:rsidR="00EF1A02" w:rsidRPr="00451B09">
              <w:rPr>
                <w:rFonts w:ascii="Verdana" w:hAnsi="Verdana"/>
                <w:sz w:val="16"/>
                <w:szCs w:val="16"/>
                <w:lang w:val="tr-TR"/>
              </w:rPr>
              <w:t xml:space="preserve">) </w:t>
            </w:r>
            <w:r w:rsidRPr="00451B09">
              <w:rPr>
                <w:rFonts w:ascii="Verdana" w:hAnsi="Verdana"/>
                <w:sz w:val="16"/>
                <w:szCs w:val="16"/>
                <w:lang w:val="tr-TR"/>
              </w:rPr>
              <w:t>(LC), R6</w:t>
            </w:r>
          </w:p>
          <w:p w14:paraId="1F14C567" w14:textId="77777777" w:rsidR="00CB3FF6" w:rsidRPr="00451B09" w:rsidRDefault="00CB3FF6" w:rsidP="00CB3FF6">
            <w:pPr>
              <w:numPr>
                <w:ilvl w:val="0"/>
                <w:numId w:val="135"/>
              </w:num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kern w:val="0"/>
                <w:sz w:val="16"/>
                <w:szCs w:val="16"/>
                <w:lang w:val="tr-TR"/>
                <w14:ligatures w14:val="none"/>
              </w:rPr>
              <w:t>*Bechstein Yarasa (</w:t>
            </w:r>
            <w:r w:rsidRPr="00451B09">
              <w:rPr>
                <w:rFonts w:ascii="Verdana" w:eastAsiaTheme="minorEastAsia" w:hAnsi="Verdana"/>
                <w:i/>
                <w:iCs/>
                <w:kern w:val="0"/>
                <w:sz w:val="16"/>
                <w:szCs w:val="16"/>
                <w:lang w:val="tr-TR"/>
                <w14:ligatures w14:val="none"/>
              </w:rPr>
              <w:t>Myotis bechsteinii</w:t>
            </w:r>
            <w:r w:rsidRPr="00451B09">
              <w:rPr>
                <w:rFonts w:ascii="Verdana" w:eastAsiaTheme="minorEastAsia" w:hAnsi="Verdana"/>
                <w:kern w:val="0"/>
                <w:sz w:val="16"/>
                <w:szCs w:val="16"/>
                <w:lang w:val="tr-TR"/>
                <w14:ligatures w14:val="none"/>
              </w:rPr>
              <w:t>, NT [Eu: VU]), R6</w:t>
            </w:r>
          </w:p>
          <w:p w14:paraId="7AE5B22B" w14:textId="77777777" w:rsidR="00CB3FF6" w:rsidRPr="00451B09" w:rsidRDefault="00CB3FF6" w:rsidP="00CB3FF6">
            <w:pPr>
              <w:numPr>
                <w:ilvl w:val="0"/>
                <w:numId w:val="135"/>
              </w:num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kern w:val="0"/>
                <w:sz w:val="16"/>
                <w:szCs w:val="16"/>
                <w:lang w:val="tr-TR"/>
                <w14:ligatures w14:val="none"/>
              </w:rPr>
              <w:t>*Küçük Fare Kulaklı Yarasa (</w:t>
            </w:r>
            <w:r w:rsidRPr="00451B09">
              <w:rPr>
                <w:rFonts w:ascii="Verdana" w:eastAsiaTheme="minorEastAsia" w:hAnsi="Verdana"/>
                <w:i/>
                <w:iCs/>
                <w:kern w:val="0"/>
                <w:sz w:val="16"/>
                <w:szCs w:val="16"/>
                <w:lang w:val="tr-TR"/>
                <w14:ligatures w14:val="none"/>
              </w:rPr>
              <w:t>Myotis blythii</w:t>
            </w:r>
            <w:r w:rsidRPr="00451B09">
              <w:rPr>
                <w:rFonts w:ascii="Verdana" w:eastAsiaTheme="minorEastAsia" w:hAnsi="Verdana"/>
                <w:kern w:val="0"/>
                <w:sz w:val="16"/>
                <w:szCs w:val="16"/>
                <w:lang w:val="tr-TR"/>
                <w14:ligatures w14:val="none"/>
              </w:rPr>
              <w:t>, LC [Avrupa: VU / Akdeniz: NT]), R6</w:t>
            </w:r>
          </w:p>
          <w:p w14:paraId="58F10CD6" w14:textId="77777777" w:rsidR="00CB3FF6" w:rsidRPr="00451B09" w:rsidRDefault="00CB3FF6" w:rsidP="00CB3FF6">
            <w:pPr>
              <w:numPr>
                <w:ilvl w:val="0"/>
                <w:numId w:val="135"/>
              </w:num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kern w:val="0"/>
                <w:sz w:val="16"/>
                <w:szCs w:val="16"/>
                <w:lang w:val="tr-TR"/>
                <w14:ligatures w14:val="none"/>
              </w:rPr>
              <w:t>*Uzun parmaklı yarasa (</w:t>
            </w:r>
            <w:r w:rsidRPr="00451B09">
              <w:rPr>
                <w:rFonts w:ascii="Verdana" w:eastAsiaTheme="minorEastAsia" w:hAnsi="Verdana"/>
                <w:i/>
                <w:iCs/>
                <w:kern w:val="0"/>
                <w:sz w:val="16"/>
                <w:szCs w:val="16"/>
                <w:lang w:val="tr-TR"/>
                <w14:ligatures w14:val="none"/>
              </w:rPr>
              <w:t>Myotis capaccinii</w:t>
            </w:r>
            <w:r w:rsidRPr="00451B09">
              <w:rPr>
                <w:rFonts w:ascii="Verdana" w:eastAsiaTheme="minorEastAsia" w:hAnsi="Verdana"/>
                <w:kern w:val="0"/>
                <w:sz w:val="16"/>
                <w:szCs w:val="16"/>
                <w:lang w:val="tr-TR"/>
                <w14:ligatures w14:val="none"/>
              </w:rPr>
              <w:t>, VU), R6</w:t>
            </w:r>
          </w:p>
          <w:p w14:paraId="32865944" w14:textId="77777777" w:rsidR="00CB3FF6" w:rsidRPr="00451B09" w:rsidRDefault="00CB3FF6" w:rsidP="00CB3FF6">
            <w:pPr>
              <w:numPr>
                <w:ilvl w:val="0"/>
                <w:numId w:val="135"/>
              </w:num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kern w:val="0"/>
                <w:sz w:val="16"/>
                <w:szCs w:val="16"/>
                <w:lang w:val="tr-TR"/>
                <w14:ligatures w14:val="none"/>
              </w:rPr>
              <w:t>*Geoffroy yarasası (</w:t>
            </w:r>
            <w:r w:rsidRPr="00451B09">
              <w:rPr>
                <w:rFonts w:ascii="Verdana" w:eastAsiaTheme="minorEastAsia" w:hAnsi="Verdana"/>
                <w:i/>
                <w:iCs/>
                <w:kern w:val="0"/>
                <w:sz w:val="16"/>
                <w:szCs w:val="16"/>
                <w:lang w:val="tr-TR"/>
                <w14:ligatures w14:val="none"/>
              </w:rPr>
              <w:t>Myotis emarginatus</w:t>
            </w:r>
            <w:r w:rsidRPr="00451B09">
              <w:rPr>
                <w:rFonts w:ascii="Verdana" w:eastAsiaTheme="minorEastAsia" w:hAnsi="Verdana"/>
                <w:kern w:val="0"/>
                <w:sz w:val="16"/>
                <w:szCs w:val="16"/>
                <w:lang w:val="tr-TR"/>
                <w14:ligatures w14:val="none"/>
              </w:rPr>
              <w:t>, LC), R6</w:t>
            </w:r>
          </w:p>
          <w:p w14:paraId="671B5247" w14:textId="77777777" w:rsidR="00CB3FF6" w:rsidRPr="00451B09" w:rsidRDefault="00CB3FF6" w:rsidP="00CB3FF6">
            <w:pPr>
              <w:numPr>
                <w:ilvl w:val="0"/>
                <w:numId w:val="135"/>
              </w:num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kern w:val="0"/>
                <w:sz w:val="16"/>
                <w:szCs w:val="16"/>
                <w:lang w:val="tr-TR"/>
                <w14:ligatures w14:val="none"/>
              </w:rPr>
              <w:lastRenderedPageBreak/>
              <w:t>*Büyük Fare Kulaklı Yarasa (</w:t>
            </w:r>
            <w:r w:rsidRPr="00451B09">
              <w:rPr>
                <w:rFonts w:ascii="Verdana" w:eastAsiaTheme="minorEastAsia" w:hAnsi="Verdana"/>
                <w:i/>
                <w:iCs/>
                <w:kern w:val="0"/>
                <w:sz w:val="16"/>
                <w:szCs w:val="16"/>
                <w:lang w:val="tr-TR"/>
                <w14:ligatures w14:val="none"/>
              </w:rPr>
              <w:t>Myotis myotis</w:t>
            </w:r>
            <w:r w:rsidRPr="00451B09">
              <w:rPr>
                <w:rFonts w:ascii="Verdana" w:eastAsiaTheme="minorEastAsia" w:hAnsi="Verdana"/>
                <w:kern w:val="0"/>
                <w:sz w:val="16"/>
                <w:szCs w:val="16"/>
                <w:lang w:val="tr-TR"/>
                <w14:ligatures w14:val="none"/>
              </w:rPr>
              <w:t>, LC), R6</w:t>
            </w:r>
          </w:p>
          <w:p w14:paraId="1E306010" w14:textId="77777777" w:rsidR="00CB3FF6" w:rsidRPr="00451B09" w:rsidRDefault="00CB3FF6" w:rsidP="00CB3FF6">
            <w:pPr>
              <w:numPr>
                <w:ilvl w:val="0"/>
                <w:numId w:val="135"/>
              </w:num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kern w:val="0"/>
                <w:sz w:val="16"/>
                <w:szCs w:val="16"/>
                <w:lang w:val="tr-TR"/>
                <w14:ligatures w14:val="none"/>
              </w:rPr>
              <w:t>*Büyük gece yarasası (</w:t>
            </w:r>
            <w:r w:rsidRPr="00451B09">
              <w:rPr>
                <w:rFonts w:ascii="Verdana" w:eastAsiaTheme="minorEastAsia" w:hAnsi="Verdana"/>
                <w:i/>
                <w:iCs/>
                <w:kern w:val="0"/>
                <w:sz w:val="16"/>
                <w:szCs w:val="16"/>
                <w:lang w:val="tr-TR"/>
                <w14:ligatures w14:val="none"/>
              </w:rPr>
              <w:t>Nyctalus lasiopterus</w:t>
            </w:r>
            <w:r w:rsidRPr="00451B09">
              <w:rPr>
                <w:rFonts w:ascii="Verdana" w:eastAsiaTheme="minorEastAsia" w:hAnsi="Verdana"/>
                <w:kern w:val="0"/>
                <w:sz w:val="16"/>
                <w:szCs w:val="16"/>
                <w:lang w:val="tr-TR"/>
                <w14:ligatures w14:val="none"/>
              </w:rPr>
              <w:t>, VU [Eu: VU / Med: NT]), R6 değil</w:t>
            </w:r>
          </w:p>
          <w:p w14:paraId="40E1F95D" w14:textId="77777777" w:rsidR="00CB3FF6" w:rsidRPr="00451B09" w:rsidRDefault="00CB3FF6" w:rsidP="00CB3FF6">
            <w:pPr>
              <w:numPr>
                <w:ilvl w:val="0"/>
                <w:numId w:val="135"/>
              </w:num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kern w:val="0"/>
                <w:sz w:val="16"/>
                <w:szCs w:val="16"/>
                <w:lang w:val="tr-TR"/>
                <w14:ligatures w14:val="none"/>
              </w:rPr>
              <w:t>*Mehely'in At Nalı Yarasa (</w:t>
            </w:r>
            <w:r w:rsidRPr="00451B09">
              <w:rPr>
                <w:rFonts w:ascii="Verdana" w:eastAsiaTheme="minorEastAsia" w:hAnsi="Verdana"/>
                <w:i/>
                <w:iCs/>
                <w:kern w:val="0"/>
                <w:sz w:val="16"/>
                <w:szCs w:val="16"/>
                <w:lang w:val="tr-TR"/>
                <w14:ligatures w14:val="none"/>
              </w:rPr>
              <w:t>Rhinolophus mehelyi</w:t>
            </w:r>
            <w:r w:rsidRPr="00451B09">
              <w:rPr>
                <w:rFonts w:ascii="Verdana" w:eastAsiaTheme="minorEastAsia" w:hAnsi="Verdana"/>
                <w:kern w:val="0"/>
                <w:sz w:val="16"/>
                <w:szCs w:val="16"/>
                <w:lang w:val="tr-TR"/>
                <w14:ligatures w14:val="none"/>
              </w:rPr>
              <w:t>, VU [Eu: EN]), R6</w:t>
            </w:r>
          </w:p>
          <w:p w14:paraId="395DC844" w14:textId="124CBA5B" w:rsidR="00CB3FF6" w:rsidRPr="00451B09" w:rsidRDefault="00CB3FF6" w:rsidP="00C17C75">
            <w:pPr>
              <w:numPr>
                <w:ilvl w:val="0"/>
                <w:numId w:val="135"/>
              </w:numPr>
              <w:spacing w:before="20" w:after="20" w:line="240" w:lineRule="auto"/>
              <w:rPr>
                <w:rFonts w:ascii="Verdana" w:hAnsi="Verdana"/>
                <w:sz w:val="16"/>
                <w:szCs w:val="16"/>
                <w:lang w:val="tr-TR"/>
              </w:rPr>
            </w:pPr>
            <w:r w:rsidRPr="00451B09">
              <w:rPr>
                <w:rFonts w:ascii="Verdana" w:eastAsiaTheme="minorEastAsia" w:hAnsi="Verdana"/>
                <w:kern w:val="0"/>
                <w:sz w:val="16"/>
                <w:szCs w:val="16"/>
                <w:lang w:val="tr-TR"/>
                <w14:ligatures w14:val="none"/>
              </w:rPr>
              <w:t>*Alacalı Yarasa (</w:t>
            </w:r>
            <w:r w:rsidRPr="00451B09">
              <w:rPr>
                <w:rFonts w:ascii="Verdana" w:eastAsiaTheme="minorEastAsia" w:hAnsi="Verdana"/>
                <w:i/>
                <w:iCs/>
                <w:kern w:val="0"/>
                <w:sz w:val="16"/>
                <w:szCs w:val="16"/>
                <w:lang w:val="tr-TR"/>
                <w14:ligatures w14:val="none"/>
              </w:rPr>
              <w:t>Vespertilio murinus</w:t>
            </w:r>
            <w:r w:rsidRPr="00451B09">
              <w:rPr>
                <w:rFonts w:ascii="Verdana" w:eastAsiaTheme="minorEastAsia" w:hAnsi="Verdana"/>
                <w:kern w:val="0"/>
                <w:sz w:val="16"/>
                <w:szCs w:val="16"/>
                <w:lang w:val="tr-TR"/>
                <w14:ligatures w14:val="none"/>
              </w:rPr>
              <w:t>, LC), R6</w:t>
            </w:r>
          </w:p>
          <w:p w14:paraId="79BE8E14" w14:textId="77777777" w:rsidR="00503AF7" w:rsidRPr="00451B09" w:rsidRDefault="00503AF7" w:rsidP="004753B8">
            <w:pPr>
              <w:pStyle w:val="Tablebullet"/>
              <w:numPr>
                <w:ilvl w:val="0"/>
                <w:numId w:val="0"/>
              </w:numPr>
              <w:spacing w:before="20" w:after="20"/>
              <w:ind w:left="284"/>
              <w:rPr>
                <w:rFonts w:ascii="Verdana" w:hAnsi="Verdana"/>
                <w:sz w:val="16"/>
                <w:szCs w:val="16"/>
                <w:lang w:val="tr-TR"/>
              </w:rPr>
            </w:pPr>
          </w:p>
          <w:p w14:paraId="1E5D886F" w14:textId="4E8B445B"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 xml:space="preserve">En yaygın türler LC'dir (örneğin </w:t>
            </w:r>
            <w:r w:rsidRPr="00451B09">
              <w:rPr>
                <w:rFonts w:ascii="Verdana" w:hAnsi="Verdana"/>
                <w:i/>
                <w:iCs/>
                <w:sz w:val="16"/>
                <w:szCs w:val="16"/>
                <w:lang w:val="tr-TR"/>
              </w:rPr>
              <w:t xml:space="preserve">Pipistrellus </w:t>
            </w:r>
            <w:r w:rsidR="0060688F" w:rsidRPr="00451B09">
              <w:rPr>
                <w:rFonts w:ascii="Verdana" w:hAnsi="Verdana"/>
                <w:sz w:val="16"/>
                <w:szCs w:val="16"/>
                <w:lang w:val="tr-TR"/>
              </w:rPr>
              <w:t xml:space="preserve">pipistrellus- </w:t>
            </w:r>
            <w:r w:rsidR="0060688F" w:rsidRPr="00451B09">
              <w:rPr>
                <w:rFonts w:ascii="Verdana" w:hAnsi="Verdana" w:cs="Arial"/>
                <w:color w:val="000000"/>
                <w:sz w:val="16"/>
                <w:szCs w:val="16"/>
                <w:lang w:val="tr-TR"/>
              </w:rPr>
              <w:t>Yaygın Pipistrelle</w:t>
            </w:r>
            <w:r w:rsidRPr="00451B09">
              <w:rPr>
                <w:rFonts w:ascii="Verdana" w:hAnsi="Verdana"/>
                <w:sz w:val="16"/>
                <w:szCs w:val="16"/>
                <w:lang w:val="tr-TR"/>
              </w:rPr>
              <w:t>) ve bunlar çarpışma riski yüksektir.</w:t>
            </w:r>
          </w:p>
        </w:tc>
        <w:tc>
          <w:tcPr>
            <w:tcW w:w="811" w:type="pct"/>
            <w:vAlign w:val="center"/>
          </w:tcPr>
          <w:p w14:paraId="0547C4D9"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lastRenderedPageBreak/>
              <w:t>Orta</w:t>
            </w:r>
          </w:p>
        </w:tc>
        <w:tc>
          <w:tcPr>
            <w:tcW w:w="951" w:type="pct"/>
            <w:vAlign w:val="center"/>
          </w:tcPr>
          <w:p w14:paraId="2D5766FD"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0D16CD8E"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Küresel olarak VU türleri mevcuttur</w:t>
            </w:r>
          </w:p>
          <w:p w14:paraId="3ED88BAA"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1472D2C0"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PBF türleri</w:t>
            </w:r>
          </w:p>
          <w:p w14:paraId="140BC900"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232AAFC9"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Yüksek çarpışma riski olan türler</w:t>
            </w:r>
          </w:p>
        </w:tc>
      </w:tr>
      <w:tr w:rsidR="00503AF7" w:rsidRPr="00451B09" w14:paraId="283622ED" w14:textId="77777777" w:rsidTr="5395E1CF">
        <w:trPr>
          <w:trHeight w:val="481"/>
        </w:trPr>
        <w:tc>
          <w:tcPr>
            <w:tcW w:w="842" w:type="pct"/>
            <w:vAlign w:val="center"/>
          </w:tcPr>
          <w:p w14:paraId="09AF7B59"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Kara memelileri</w:t>
            </w:r>
          </w:p>
        </w:tc>
        <w:tc>
          <w:tcPr>
            <w:tcW w:w="2396" w:type="pct"/>
            <w:vAlign w:val="center"/>
          </w:tcPr>
          <w:p w14:paraId="2C1BCE77"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Hepsi LC türleridir, endemik veya sınırlı yayılım alanına sahip türler yoktur.</w:t>
            </w:r>
          </w:p>
          <w:p w14:paraId="41CC697F" w14:textId="77777777" w:rsidR="00503AF7" w:rsidRPr="00451B09" w:rsidRDefault="00503AF7" w:rsidP="005C5463">
            <w:pPr>
              <w:pStyle w:val="Tablebullet"/>
              <w:numPr>
                <w:ilvl w:val="0"/>
                <w:numId w:val="0"/>
              </w:numPr>
              <w:spacing w:before="20" w:after="20"/>
              <w:ind w:left="284"/>
              <w:rPr>
                <w:rFonts w:ascii="Verdana" w:hAnsi="Verdana"/>
                <w:sz w:val="16"/>
                <w:szCs w:val="16"/>
                <w:lang w:val="tr-TR"/>
              </w:rPr>
            </w:pPr>
          </w:p>
          <w:p w14:paraId="59F804CD"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Bir tür PBF olarak nitelendirilir:</w:t>
            </w:r>
          </w:p>
          <w:p w14:paraId="1ADD1A3F" w14:textId="3DC0AF26" w:rsidR="00503AF7" w:rsidRPr="00451B09" w:rsidRDefault="00503AF7" w:rsidP="00503AF7">
            <w:pPr>
              <w:pStyle w:val="Tablebullet"/>
              <w:numPr>
                <w:ilvl w:val="0"/>
                <w:numId w:val="137"/>
              </w:numPr>
              <w:spacing w:before="20" w:after="20" w:line="240" w:lineRule="auto"/>
              <w:rPr>
                <w:rFonts w:ascii="Verdana" w:hAnsi="Verdana"/>
                <w:sz w:val="16"/>
                <w:szCs w:val="16"/>
                <w:lang w:val="tr-TR"/>
              </w:rPr>
            </w:pPr>
            <w:r w:rsidRPr="00451B09">
              <w:rPr>
                <w:rFonts w:ascii="Verdana" w:hAnsi="Verdana"/>
                <w:sz w:val="16"/>
                <w:szCs w:val="16"/>
                <w:lang w:val="tr-TR"/>
              </w:rPr>
              <w:t>Karakal (LC), R6</w:t>
            </w:r>
            <w:r w:rsidR="00EF7908" w:rsidRPr="00451B09">
              <w:rPr>
                <w:rStyle w:val="DipnotBavurusu"/>
                <w:rFonts w:ascii="Verdana" w:hAnsi="Verdana"/>
                <w:sz w:val="16"/>
                <w:szCs w:val="16"/>
                <w:lang w:val="tr-TR"/>
              </w:rPr>
              <w:footnoteReference w:id="2"/>
            </w:r>
          </w:p>
          <w:p w14:paraId="2F449A56" w14:textId="77777777" w:rsidR="00503AF7" w:rsidRPr="00451B09" w:rsidRDefault="00503AF7">
            <w:pPr>
              <w:pStyle w:val="GvdeMetni"/>
              <w:spacing w:before="20" w:after="20" w:line="240" w:lineRule="auto"/>
              <w:rPr>
                <w:rFonts w:ascii="Verdana" w:eastAsia="Times New Roman" w:hAnsi="Verdana" w:cs="Arial"/>
                <w:sz w:val="16"/>
                <w:szCs w:val="16"/>
                <w:lang w:val="tr-TR" w:eastAsia="en-GB"/>
              </w:rPr>
            </w:pPr>
          </w:p>
        </w:tc>
        <w:tc>
          <w:tcPr>
            <w:tcW w:w="811" w:type="pct"/>
            <w:vAlign w:val="center"/>
          </w:tcPr>
          <w:p w14:paraId="75E1989A"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Düşük</w:t>
            </w:r>
          </w:p>
        </w:tc>
        <w:tc>
          <w:tcPr>
            <w:tcW w:w="951" w:type="pct"/>
            <w:vAlign w:val="center"/>
          </w:tcPr>
          <w:p w14:paraId="6AA83119"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LC türleri</w:t>
            </w:r>
          </w:p>
          <w:p w14:paraId="51706E50"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p>
          <w:p w14:paraId="6144D1EC"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PBF türleri</w:t>
            </w:r>
          </w:p>
        </w:tc>
      </w:tr>
      <w:tr w:rsidR="00503AF7" w:rsidRPr="00451B09" w14:paraId="3497FD3B" w14:textId="77777777" w:rsidTr="5395E1CF">
        <w:trPr>
          <w:trHeight w:val="481"/>
        </w:trPr>
        <w:tc>
          <w:tcPr>
            <w:tcW w:w="842" w:type="pct"/>
            <w:vAlign w:val="center"/>
          </w:tcPr>
          <w:p w14:paraId="3FE6AFEB" w14:textId="77777777" w:rsidR="00503AF7" w:rsidRPr="00451B09" w:rsidRDefault="00503AF7">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Herpetofauna</w:t>
            </w:r>
          </w:p>
        </w:tc>
        <w:tc>
          <w:tcPr>
            <w:tcW w:w="2396" w:type="pct"/>
            <w:vAlign w:val="center"/>
          </w:tcPr>
          <w:p w14:paraId="0FF7B1B3"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Çoğu LC türüdür ve endemik değildir.</w:t>
            </w:r>
          </w:p>
          <w:p w14:paraId="2C68E603" w14:textId="77777777" w:rsidR="00503AF7" w:rsidRPr="00451B09" w:rsidRDefault="00503AF7" w:rsidP="005C5463">
            <w:pPr>
              <w:pStyle w:val="Tablebullet"/>
              <w:numPr>
                <w:ilvl w:val="0"/>
                <w:numId w:val="0"/>
              </w:numPr>
              <w:spacing w:before="20" w:after="20"/>
              <w:ind w:left="284"/>
              <w:rPr>
                <w:rFonts w:ascii="Verdana" w:hAnsi="Verdana"/>
                <w:sz w:val="16"/>
                <w:szCs w:val="16"/>
                <w:lang w:val="tr-TR"/>
              </w:rPr>
            </w:pPr>
          </w:p>
          <w:p w14:paraId="4F4CCD97"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Tehdit altındaki sürüngenler:</w:t>
            </w:r>
          </w:p>
          <w:p w14:paraId="50780527" w14:textId="60A630DB" w:rsidR="00503AF7" w:rsidRPr="00451B09" w:rsidRDefault="00CC4393" w:rsidP="005C5463">
            <w:pPr>
              <w:pStyle w:val="Tablebullet"/>
              <w:numPr>
                <w:ilvl w:val="0"/>
                <w:numId w:val="135"/>
              </w:numPr>
              <w:spacing w:before="20" w:after="20" w:line="240" w:lineRule="auto"/>
              <w:rPr>
                <w:rFonts w:ascii="Verdana" w:hAnsi="Verdana"/>
                <w:sz w:val="16"/>
                <w:szCs w:val="16"/>
                <w:lang w:val="tr-TR"/>
              </w:rPr>
            </w:pPr>
            <w:r>
              <w:rPr>
                <w:rFonts w:ascii="Verdana" w:hAnsi="Verdana"/>
                <w:sz w:val="16"/>
                <w:szCs w:val="16"/>
                <w:lang w:val="tr-TR"/>
              </w:rPr>
              <w:t>Tosbağa</w:t>
            </w:r>
            <w:r w:rsidR="00503AF7" w:rsidRPr="00451B09">
              <w:rPr>
                <w:rFonts w:ascii="Verdana" w:hAnsi="Verdana"/>
                <w:sz w:val="16"/>
                <w:szCs w:val="16"/>
                <w:lang w:val="tr-TR"/>
              </w:rPr>
              <w:t xml:space="preserve"> </w:t>
            </w:r>
            <w:r w:rsidR="00053E5D" w:rsidRPr="00451B09">
              <w:rPr>
                <w:rFonts w:ascii="Verdana" w:hAnsi="Verdana"/>
                <w:sz w:val="16"/>
                <w:szCs w:val="16"/>
                <w:lang w:val="tr-TR"/>
              </w:rPr>
              <w:t>(</w:t>
            </w:r>
            <w:r w:rsidR="00053E5D" w:rsidRPr="00451B09">
              <w:rPr>
                <w:i/>
                <w:sz w:val="16"/>
                <w:szCs w:val="16"/>
                <w:lang w:val="tr-TR"/>
              </w:rPr>
              <w:t>Testudo graeca</w:t>
            </w:r>
            <w:r w:rsidR="00053E5D" w:rsidRPr="00451B09">
              <w:rPr>
                <w:rFonts w:ascii="Verdana" w:hAnsi="Verdana"/>
                <w:sz w:val="16"/>
                <w:szCs w:val="16"/>
                <w:lang w:val="tr-TR"/>
              </w:rPr>
              <w:t xml:space="preserve">) </w:t>
            </w:r>
            <w:r w:rsidR="00503AF7" w:rsidRPr="00451B09">
              <w:rPr>
                <w:rFonts w:ascii="Verdana" w:hAnsi="Verdana"/>
                <w:sz w:val="16"/>
                <w:szCs w:val="16"/>
                <w:lang w:val="tr-TR"/>
              </w:rPr>
              <w:t>(VU), R6, PBF</w:t>
            </w:r>
          </w:p>
          <w:p w14:paraId="276A8734" w14:textId="77777777" w:rsidR="00503AF7" w:rsidRPr="00451B09" w:rsidRDefault="00503AF7" w:rsidP="005C5463">
            <w:pPr>
              <w:pStyle w:val="Tablebullet"/>
              <w:numPr>
                <w:ilvl w:val="0"/>
                <w:numId w:val="0"/>
              </w:numPr>
              <w:spacing w:before="20" w:after="20"/>
              <w:ind w:left="284"/>
              <w:rPr>
                <w:rFonts w:ascii="Verdana" w:hAnsi="Verdana"/>
                <w:sz w:val="16"/>
                <w:szCs w:val="16"/>
                <w:lang w:val="tr-TR"/>
              </w:rPr>
            </w:pPr>
          </w:p>
          <w:p w14:paraId="3CD1AE28" w14:textId="77777777" w:rsidR="00503AF7" w:rsidRPr="00451B09" w:rsidRDefault="00503AF7">
            <w:pPr>
              <w:pStyle w:val="Tablebullet"/>
              <w:spacing w:before="20" w:after="20"/>
              <w:rPr>
                <w:rFonts w:ascii="Verdana" w:hAnsi="Verdana"/>
                <w:sz w:val="16"/>
                <w:szCs w:val="16"/>
                <w:lang w:val="tr-TR"/>
              </w:rPr>
            </w:pPr>
            <w:r w:rsidRPr="00451B09">
              <w:rPr>
                <w:rFonts w:ascii="Verdana" w:hAnsi="Verdana"/>
                <w:sz w:val="16"/>
                <w:szCs w:val="16"/>
                <w:lang w:val="tr-TR"/>
              </w:rPr>
              <w:t>Bir başka tür de PBF olarak nitelendirilebilir:</w:t>
            </w:r>
          </w:p>
          <w:p w14:paraId="53130D52" w14:textId="4161C633" w:rsidR="00503AF7" w:rsidRPr="00451B09" w:rsidRDefault="00503AF7" w:rsidP="005C5463">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*Çim Yılanı </w:t>
            </w:r>
            <w:proofErr w:type="gramStart"/>
            <w:r w:rsidR="006A446F" w:rsidRPr="00451B09">
              <w:rPr>
                <w:rFonts w:ascii="Verdana" w:hAnsi="Verdana"/>
                <w:sz w:val="16"/>
                <w:szCs w:val="16"/>
                <w:lang w:val="tr-TR"/>
              </w:rPr>
              <w:t>(</w:t>
            </w:r>
            <w:bookmarkStart w:id="63" w:name="_Hlk175140034"/>
            <w:r w:rsidR="006A446F" w:rsidRPr="00451B09">
              <w:rPr>
                <w:i/>
                <w:sz w:val="16"/>
                <w:szCs w:val="16"/>
                <w:lang w:val="tr-TR"/>
              </w:rPr>
              <w:t xml:space="preserve"> Natrix</w:t>
            </w:r>
            <w:proofErr w:type="gramEnd"/>
            <w:r w:rsidR="006A446F" w:rsidRPr="00451B09">
              <w:rPr>
                <w:i/>
                <w:sz w:val="16"/>
                <w:szCs w:val="16"/>
                <w:lang w:val="tr-TR"/>
              </w:rPr>
              <w:t xml:space="preserve"> </w:t>
            </w:r>
            <w:proofErr w:type="gramStart"/>
            <w:r w:rsidR="006A446F" w:rsidRPr="00451B09">
              <w:rPr>
                <w:rFonts w:ascii="Verdana" w:hAnsi="Verdana"/>
                <w:sz w:val="16"/>
                <w:szCs w:val="16"/>
                <w:lang w:val="tr-TR"/>
              </w:rPr>
              <w:t>natrix</w:t>
            </w:r>
            <w:bookmarkEnd w:id="63"/>
            <w:r w:rsidR="006A446F" w:rsidRPr="00451B09">
              <w:rPr>
                <w:rFonts w:ascii="Verdana" w:hAnsi="Verdana"/>
                <w:sz w:val="16"/>
                <w:szCs w:val="16"/>
                <w:lang w:val="tr-TR"/>
              </w:rPr>
              <w:t xml:space="preserve"> )</w:t>
            </w:r>
            <w:proofErr w:type="gramEnd"/>
            <w:r w:rsidR="006A446F" w:rsidRPr="00451B09">
              <w:rPr>
                <w:rFonts w:ascii="Verdana" w:hAnsi="Verdana"/>
                <w:sz w:val="16"/>
                <w:szCs w:val="16"/>
                <w:lang w:val="tr-TR"/>
              </w:rPr>
              <w:t xml:space="preserve"> </w:t>
            </w:r>
            <w:r w:rsidRPr="00451B09">
              <w:rPr>
                <w:rFonts w:ascii="Verdana" w:hAnsi="Verdana"/>
                <w:sz w:val="16"/>
                <w:szCs w:val="16"/>
                <w:lang w:val="tr-TR"/>
              </w:rPr>
              <w:t>(LC), R6 – potansiyel olarak bulunur</w:t>
            </w:r>
          </w:p>
          <w:p w14:paraId="1CF2E5FF" w14:textId="6BA4602E" w:rsidR="00503AF7" w:rsidRPr="00451B09" w:rsidRDefault="00503AF7" w:rsidP="005C5463">
            <w:pPr>
              <w:pStyle w:val="Tablebullet"/>
              <w:numPr>
                <w:ilvl w:val="0"/>
                <w:numId w:val="135"/>
              </w:numPr>
              <w:spacing w:before="20" w:after="20" w:line="240" w:lineRule="auto"/>
              <w:rPr>
                <w:rFonts w:ascii="Verdana" w:hAnsi="Verdana"/>
                <w:sz w:val="16"/>
                <w:szCs w:val="16"/>
                <w:lang w:val="tr-TR"/>
              </w:rPr>
            </w:pPr>
            <w:r w:rsidRPr="00451B09">
              <w:rPr>
                <w:rFonts w:ascii="Verdana" w:hAnsi="Verdana"/>
                <w:sz w:val="16"/>
                <w:szCs w:val="16"/>
                <w:lang w:val="tr-TR"/>
              </w:rPr>
              <w:t xml:space="preserve">*Gözlü Skink </w:t>
            </w:r>
            <w:r w:rsidR="0028601F" w:rsidRPr="00451B09">
              <w:rPr>
                <w:rFonts w:ascii="Verdana" w:hAnsi="Verdana"/>
                <w:sz w:val="16"/>
                <w:szCs w:val="16"/>
                <w:lang w:val="tr-TR"/>
              </w:rPr>
              <w:t>(</w:t>
            </w:r>
            <w:r w:rsidR="0028601F" w:rsidRPr="00451B09">
              <w:rPr>
                <w:rFonts w:cs="Arial"/>
                <w:i/>
                <w:iCs/>
                <w:color w:val="000000"/>
                <w:sz w:val="16"/>
                <w:szCs w:val="16"/>
                <w:lang w:val="tr-TR"/>
              </w:rPr>
              <w:t>Chalcides ocellatus</w:t>
            </w:r>
            <w:r w:rsidR="0028601F" w:rsidRPr="00451B09">
              <w:rPr>
                <w:rFonts w:ascii="Verdana" w:hAnsi="Verdana"/>
                <w:sz w:val="16"/>
                <w:szCs w:val="16"/>
                <w:lang w:val="tr-TR"/>
              </w:rPr>
              <w:t xml:space="preserve">) </w:t>
            </w:r>
            <w:r w:rsidRPr="00451B09">
              <w:rPr>
                <w:rFonts w:ascii="Verdana" w:hAnsi="Verdana"/>
                <w:sz w:val="16"/>
                <w:szCs w:val="16"/>
                <w:lang w:val="tr-TR"/>
              </w:rPr>
              <w:t>(LC), R6 – potansiyel olarak bulunabilir</w:t>
            </w:r>
          </w:p>
        </w:tc>
        <w:tc>
          <w:tcPr>
            <w:tcW w:w="811" w:type="pct"/>
            <w:vAlign w:val="center"/>
          </w:tcPr>
          <w:p w14:paraId="2D6E2DFF"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 xml:space="preserve">Orta </w:t>
            </w:r>
          </w:p>
        </w:tc>
        <w:tc>
          <w:tcPr>
            <w:tcW w:w="951" w:type="pct"/>
            <w:vAlign w:val="center"/>
          </w:tcPr>
          <w:p w14:paraId="76E7589D"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Küresel olarak VU türleri mevcut</w:t>
            </w:r>
          </w:p>
          <w:p w14:paraId="243F7C18" w14:textId="77777777" w:rsidR="00503AF7" w:rsidRPr="00451B09" w:rsidRDefault="00503AF7">
            <w:pPr>
              <w:pStyle w:val="GvdeMetni"/>
              <w:spacing w:before="20" w:after="20" w:line="240" w:lineRule="auto"/>
              <w:rPr>
                <w:rFonts w:ascii="Verdana" w:eastAsia="Times New Roman" w:hAnsi="Verdana" w:cs="Arial"/>
                <w:sz w:val="16"/>
                <w:szCs w:val="16"/>
                <w:lang w:val="tr-TR" w:eastAsia="en-GB"/>
              </w:rPr>
            </w:pPr>
          </w:p>
          <w:p w14:paraId="32885E57" w14:textId="77777777" w:rsidR="00503AF7" w:rsidRPr="00451B09" w:rsidRDefault="00503AF7">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PBF türleri</w:t>
            </w:r>
          </w:p>
        </w:tc>
      </w:tr>
      <w:tr w:rsidR="00A96E43" w:rsidRPr="00451B09" w14:paraId="3464D41A" w14:textId="77777777" w:rsidTr="5395E1CF">
        <w:trPr>
          <w:trHeight w:val="481"/>
        </w:trPr>
        <w:tc>
          <w:tcPr>
            <w:tcW w:w="842" w:type="pct"/>
            <w:vAlign w:val="center"/>
          </w:tcPr>
          <w:p w14:paraId="0D6DC549" w14:textId="733232DF" w:rsidR="00A96E43" w:rsidRPr="00451B09" w:rsidRDefault="00A96E43" w:rsidP="00A96E43">
            <w:pPr>
              <w:widowControl w:val="0"/>
              <w:spacing w:before="20" w:after="20" w:line="240" w:lineRule="auto"/>
              <w:rPr>
                <w:rFonts w:ascii="Verdana" w:hAnsi="Verdana" w:cs="Arial"/>
                <w:b/>
                <w:bCs/>
                <w:sz w:val="16"/>
                <w:szCs w:val="16"/>
                <w:lang w:val="tr-TR" w:eastAsia="en-GB"/>
              </w:rPr>
            </w:pPr>
            <w:r w:rsidRPr="00451B09">
              <w:rPr>
                <w:rFonts w:ascii="Verdana" w:hAnsi="Verdana" w:cs="Arial"/>
                <w:b/>
                <w:bCs/>
                <w:sz w:val="16"/>
                <w:szCs w:val="16"/>
                <w:lang w:val="tr-TR" w:eastAsia="en-GB"/>
              </w:rPr>
              <w:t>*Omurgasızlar</w:t>
            </w:r>
          </w:p>
        </w:tc>
        <w:tc>
          <w:tcPr>
            <w:tcW w:w="2396" w:type="pct"/>
            <w:vAlign w:val="center"/>
          </w:tcPr>
          <w:p w14:paraId="67D695A9" w14:textId="77777777" w:rsidR="00A96E43" w:rsidRPr="00451B09" w:rsidRDefault="00A96E43" w:rsidP="00A96E43">
            <w:p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kern w:val="0"/>
                <w:sz w:val="16"/>
                <w:szCs w:val="16"/>
                <w:lang w:val="tr-TR"/>
                <w14:ligatures w14:val="none"/>
              </w:rPr>
              <w:t>Potansiyel PBF türleri,</w:t>
            </w:r>
          </w:p>
          <w:p w14:paraId="2E386FF4" w14:textId="77777777" w:rsidR="00A96E43" w:rsidRPr="00451B09" w:rsidRDefault="00A96E43" w:rsidP="00A96E43">
            <w:pPr>
              <w:spacing w:before="20" w:after="20" w:line="240" w:lineRule="auto"/>
              <w:rPr>
                <w:rFonts w:ascii="Verdana" w:eastAsiaTheme="minorEastAsia" w:hAnsi="Verdana"/>
                <w:kern w:val="0"/>
                <w:sz w:val="16"/>
                <w:szCs w:val="16"/>
                <w:lang w:val="tr-TR"/>
                <w14:ligatures w14:val="none"/>
              </w:rPr>
            </w:pPr>
          </w:p>
          <w:p w14:paraId="145668C9" w14:textId="77777777" w:rsidR="00A96E43" w:rsidRPr="00451B09" w:rsidRDefault="00A96E43" w:rsidP="00A96E43">
            <w:pPr>
              <w:numPr>
                <w:ilvl w:val="0"/>
                <w:numId w:val="137"/>
              </w:numPr>
              <w:spacing w:before="20" w:after="20" w:line="240" w:lineRule="auto"/>
              <w:rPr>
                <w:rFonts w:ascii="Verdana" w:eastAsiaTheme="minorEastAsia" w:hAnsi="Verdana"/>
                <w:kern w:val="0"/>
                <w:sz w:val="16"/>
                <w:szCs w:val="16"/>
                <w:lang w:val="tr-TR"/>
                <w14:ligatures w14:val="none"/>
              </w:rPr>
            </w:pPr>
            <w:r w:rsidRPr="00451B09">
              <w:rPr>
                <w:rFonts w:ascii="Verdana" w:eastAsiaTheme="minorEastAsia" w:hAnsi="Verdana"/>
                <w:i/>
                <w:iCs/>
                <w:kern w:val="0"/>
                <w:sz w:val="16"/>
                <w:szCs w:val="16"/>
                <w:lang w:val="tr-TR"/>
                <w14:ligatures w14:val="none"/>
              </w:rPr>
              <w:t xml:space="preserve">*Cerambyx dux </w:t>
            </w:r>
            <w:r w:rsidRPr="00451B09">
              <w:rPr>
                <w:rFonts w:ascii="Verdana" w:eastAsiaTheme="minorEastAsia" w:hAnsi="Verdana"/>
                <w:kern w:val="0"/>
                <w:sz w:val="16"/>
                <w:szCs w:val="16"/>
                <w:lang w:val="tr-TR"/>
                <w14:ligatures w14:val="none"/>
              </w:rPr>
              <w:t>(VU Avrupa LC Akdeniz)- PBF</w:t>
            </w:r>
          </w:p>
          <w:p w14:paraId="47363DB0" w14:textId="77777777" w:rsidR="00A96E43" w:rsidRPr="00451B09" w:rsidRDefault="00A96E43" w:rsidP="00C17C75">
            <w:pPr>
              <w:spacing w:before="20" w:after="20" w:line="240" w:lineRule="auto"/>
              <w:ind w:left="720"/>
              <w:rPr>
                <w:rFonts w:ascii="Verdana" w:hAnsi="Verdana"/>
                <w:sz w:val="16"/>
                <w:szCs w:val="16"/>
                <w:lang w:val="tr-TR"/>
              </w:rPr>
            </w:pPr>
          </w:p>
        </w:tc>
        <w:tc>
          <w:tcPr>
            <w:tcW w:w="811" w:type="pct"/>
            <w:vAlign w:val="center"/>
          </w:tcPr>
          <w:p w14:paraId="06E95D50" w14:textId="3000E5BB" w:rsidR="00A96E43" w:rsidRPr="00451B09" w:rsidRDefault="00A96E43" w:rsidP="00A96E43">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Düşük</w:t>
            </w:r>
          </w:p>
        </w:tc>
        <w:tc>
          <w:tcPr>
            <w:tcW w:w="951" w:type="pct"/>
            <w:vAlign w:val="center"/>
          </w:tcPr>
          <w:p w14:paraId="2D7A0E74" w14:textId="77777777" w:rsidR="00A96E43" w:rsidRPr="00451B09" w:rsidRDefault="00A96E43" w:rsidP="00A96E43">
            <w:pPr>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LC türleri</w:t>
            </w:r>
          </w:p>
          <w:p w14:paraId="3E89319C" w14:textId="77777777" w:rsidR="00A96E43" w:rsidRPr="00451B09" w:rsidRDefault="00A96E43" w:rsidP="00A96E43">
            <w:pPr>
              <w:spacing w:before="20" w:after="20" w:line="240" w:lineRule="auto"/>
              <w:jc w:val="center"/>
              <w:rPr>
                <w:rFonts w:ascii="Verdana" w:eastAsia="Times New Roman" w:hAnsi="Verdana" w:cs="Arial"/>
                <w:sz w:val="16"/>
                <w:szCs w:val="16"/>
                <w:lang w:val="tr-TR" w:eastAsia="en-GB"/>
              </w:rPr>
            </w:pPr>
          </w:p>
          <w:p w14:paraId="41AD6768" w14:textId="304113BA" w:rsidR="00A96E43" w:rsidRPr="00451B09" w:rsidRDefault="00A96E43" w:rsidP="00A96E43">
            <w:pPr>
              <w:pStyle w:val="GvdeMetni"/>
              <w:spacing w:before="20" w:after="20" w:line="240" w:lineRule="auto"/>
              <w:jc w:val="center"/>
              <w:rPr>
                <w:rFonts w:ascii="Verdana" w:eastAsia="Times New Roman" w:hAnsi="Verdana" w:cs="Arial"/>
                <w:sz w:val="16"/>
                <w:szCs w:val="16"/>
                <w:lang w:val="tr-TR" w:eastAsia="en-GB"/>
              </w:rPr>
            </w:pPr>
            <w:r w:rsidRPr="00451B09">
              <w:rPr>
                <w:rFonts w:ascii="Verdana" w:eastAsia="Times New Roman" w:hAnsi="Verdana" w:cs="Arial"/>
                <w:sz w:val="16"/>
                <w:szCs w:val="16"/>
                <w:lang w:val="tr-TR" w:eastAsia="en-GB"/>
              </w:rPr>
              <w:t>PBF türleri</w:t>
            </w:r>
          </w:p>
        </w:tc>
      </w:tr>
      <w:tr w:rsidR="00A96E43" w:rsidRPr="00451B09" w14:paraId="796EB1A9" w14:textId="77777777" w:rsidTr="5395E1CF">
        <w:trPr>
          <w:trHeight w:val="481"/>
        </w:trPr>
        <w:tc>
          <w:tcPr>
            <w:tcW w:w="842" w:type="pct"/>
            <w:vAlign w:val="center"/>
          </w:tcPr>
          <w:p w14:paraId="45DAA12A" w14:textId="77777777" w:rsidR="00A96E43" w:rsidRPr="00451B09" w:rsidRDefault="00A96E43" w:rsidP="00A96E43">
            <w:pPr>
              <w:widowControl w:val="0"/>
              <w:spacing w:before="20" w:after="20" w:line="240" w:lineRule="auto"/>
              <w:rPr>
                <w:rFonts w:ascii="Verdana" w:hAnsi="Verdana" w:cs="Arial"/>
                <w:b/>
                <w:bCs/>
                <w:sz w:val="16"/>
                <w:szCs w:val="16"/>
                <w:lang w:val="tr-TR" w:eastAsia="en-GB"/>
              </w:rPr>
            </w:pPr>
            <w:r w:rsidRPr="00451B09">
              <w:rPr>
                <w:rFonts w:ascii="Verdana" w:hAnsi="Verdana" w:cs="Arial"/>
                <w:b/>
                <w:sz w:val="16"/>
                <w:szCs w:val="16"/>
                <w:lang w:val="tr-TR" w:eastAsia="en-GB"/>
              </w:rPr>
              <w:t>Büyük veya sürü halinde yaşayan tür popülasyonları</w:t>
            </w:r>
          </w:p>
        </w:tc>
        <w:tc>
          <w:tcPr>
            <w:tcW w:w="2396" w:type="pct"/>
            <w:vAlign w:val="center"/>
          </w:tcPr>
          <w:p w14:paraId="6F65B533" w14:textId="77777777" w:rsidR="00A96E43" w:rsidRPr="00451B09" w:rsidRDefault="00A96E43" w:rsidP="00A96E43">
            <w:pPr>
              <w:pStyle w:val="Tablebullet"/>
              <w:spacing w:before="20" w:after="20"/>
              <w:rPr>
                <w:rFonts w:ascii="Verdana" w:hAnsi="Verdana"/>
                <w:sz w:val="16"/>
                <w:szCs w:val="16"/>
                <w:lang w:val="tr-TR"/>
              </w:rPr>
            </w:pPr>
            <w:r w:rsidRPr="00451B09">
              <w:rPr>
                <w:rFonts w:ascii="Verdana" w:hAnsi="Verdana"/>
                <w:sz w:val="16"/>
                <w:szCs w:val="16"/>
                <w:lang w:val="tr-TR"/>
              </w:rPr>
              <w:t>Yok</w:t>
            </w:r>
          </w:p>
        </w:tc>
        <w:tc>
          <w:tcPr>
            <w:tcW w:w="811" w:type="pct"/>
            <w:vAlign w:val="center"/>
          </w:tcPr>
          <w:p w14:paraId="2BE569C7" w14:textId="77777777" w:rsidR="00A96E43" w:rsidRPr="00451B09" w:rsidRDefault="00A96E43" w:rsidP="00A96E43">
            <w:pPr>
              <w:pStyle w:val="Tablebullet"/>
              <w:numPr>
                <w:ilvl w:val="0"/>
                <w:numId w:val="0"/>
              </w:numPr>
              <w:spacing w:before="20" w:after="20"/>
              <w:ind w:left="284"/>
              <w:jc w:val="center"/>
              <w:rPr>
                <w:rFonts w:ascii="Verdana" w:hAnsi="Verdana"/>
                <w:sz w:val="16"/>
                <w:szCs w:val="16"/>
                <w:lang w:val="tr-TR"/>
              </w:rPr>
            </w:pPr>
            <w:r w:rsidRPr="00451B09">
              <w:rPr>
                <w:rFonts w:ascii="Verdana" w:hAnsi="Verdana"/>
                <w:sz w:val="16"/>
                <w:szCs w:val="16"/>
                <w:lang w:val="tr-TR"/>
              </w:rPr>
              <w:t>-</w:t>
            </w:r>
          </w:p>
        </w:tc>
        <w:tc>
          <w:tcPr>
            <w:tcW w:w="951" w:type="pct"/>
            <w:vAlign w:val="center"/>
          </w:tcPr>
          <w:p w14:paraId="1B17C1B3" w14:textId="77777777" w:rsidR="00A96E43" w:rsidRPr="00451B09" w:rsidRDefault="00A96E43" w:rsidP="00A96E43">
            <w:pPr>
              <w:pStyle w:val="Tablebullet"/>
              <w:numPr>
                <w:ilvl w:val="0"/>
                <w:numId w:val="0"/>
              </w:numPr>
              <w:spacing w:before="20" w:after="20"/>
              <w:ind w:left="284"/>
              <w:jc w:val="center"/>
              <w:rPr>
                <w:rFonts w:ascii="Verdana" w:hAnsi="Verdana"/>
                <w:sz w:val="16"/>
                <w:szCs w:val="16"/>
                <w:lang w:val="tr-TR"/>
              </w:rPr>
            </w:pPr>
            <w:r w:rsidRPr="00451B09">
              <w:rPr>
                <w:rFonts w:ascii="Verdana" w:hAnsi="Verdana"/>
                <w:sz w:val="16"/>
                <w:szCs w:val="16"/>
                <w:lang w:val="tr-TR"/>
              </w:rPr>
              <w:t>-</w:t>
            </w:r>
          </w:p>
        </w:tc>
      </w:tr>
      <w:tr w:rsidR="00A96E43" w:rsidRPr="00451B09" w14:paraId="6255C4F3" w14:textId="77777777" w:rsidTr="5395E1CF">
        <w:trPr>
          <w:trHeight w:val="481"/>
        </w:trPr>
        <w:tc>
          <w:tcPr>
            <w:tcW w:w="842" w:type="pct"/>
            <w:vAlign w:val="center"/>
          </w:tcPr>
          <w:p w14:paraId="26A2A518" w14:textId="77777777" w:rsidR="00A96E43" w:rsidRPr="00451B09" w:rsidRDefault="00A96E43" w:rsidP="00A96E43">
            <w:pPr>
              <w:widowControl w:val="0"/>
              <w:spacing w:before="20" w:after="20" w:line="240" w:lineRule="auto"/>
              <w:rPr>
                <w:rFonts w:ascii="Verdana" w:hAnsi="Verdana" w:cs="Arial"/>
                <w:b/>
                <w:sz w:val="16"/>
                <w:szCs w:val="16"/>
                <w:lang w:val="tr-TR" w:eastAsia="en-GB"/>
              </w:rPr>
            </w:pPr>
            <w:r w:rsidRPr="00451B09">
              <w:rPr>
                <w:rFonts w:ascii="Verdana" w:hAnsi="Verdana" w:cs="Arial"/>
                <w:b/>
                <w:sz w:val="16"/>
                <w:szCs w:val="16"/>
                <w:lang w:val="tr-TR" w:eastAsia="en-GB"/>
              </w:rPr>
              <w:t>Daha önce bilinmeyen türler</w:t>
            </w:r>
          </w:p>
        </w:tc>
        <w:tc>
          <w:tcPr>
            <w:tcW w:w="2396" w:type="pct"/>
            <w:vAlign w:val="center"/>
          </w:tcPr>
          <w:p w14:paraId="48A45792" w14:textId="77777777" w:rsidR="00A96E43" w:rsidRPr="00451B09" w:rsidRDefault="00A96E43" w:rsidP="00A96E43">
            <w:pPr>
              <w:pStyle w:val="Tablebullet"/>
              <w:spacing w:before="20" w:after="20"/>
              <w:rPr>
                <w:rFonts w:ascii="Verdana" w:hAnsi="Verdana"/>
                <w:sz w:val="16"/>
                <w:szCs w:val="16"/>
                <w:lang w:val="tr-TR"/>
              </w:rPr>
            </w:pPr>
            <w:r w:rsidRPr="00451B09">
              <w:rPr>
                <w:rFonts w:ascii="Verdana" w:hAnsi="Verdana"/>
                <w:sz w:val="16"/>
                <w:szCs w:val="16"/>
                <w:lang w:val="tr-TR"/>
              </w:rPr>
              <w:t>Yok.</w:t>
            </w:r>
          </w:p>
        </w:tc>
        <w:tc>
          <w:tcPr>
            <w:tcW w:w="811" w:type="pct"/>
            <w:vAlign w:val="center"/>
          </w:tcPr>
          <w:p w14:paraId="63C04B50" w14:textId="77777777" w:rsidR="00A96E43" w:rsidRPr="00451B09" w:rsidRDefault="00A96E43" w:rsidP="00A96E43">
            <w:pPr>
              <w:pStyle w:val="Tablebullet"/>
              <w:numPr>
                <w:ilvl w:val="0"/>
                <w:numId w:val="0"/>
              </w:numPr>
              <w:spacing w:before="20" w:after="20"/>
              <w:ind w:left="284"/>
              <w:jc w:val="center"/>
              <w:rPr>
                <w:rFonts w:ascii="Verdana" w:hAnsi="Verdana"/>
                <w:sz w:val="16"/>
                <w:szCs w:val="16"/>
                <w:lang w:val="tr-TR"/>
              </w:rPr>
            </w:pPr>
            <w:r w:rsidRPr="00451B09">
              <w:rPr>
                <w:rFonts w:ascii="Verdana" w:hAnsi="Verdana"/>
                <w:sz w:val="16"/>
                <w:szCs w:val="16"/>
                <w:lang w:val="tr-TR"/>
              </w:rPr>
              <w:t>-</w:t>
            </w:r>
          </w:p>
        </w:tc>
        <w:tc>
          <w:tcPr>
            <w:tcW w:w="951" w:type="pct"/>
            <w:vAlign w:val="center"/>
          </w:tcPr>
          <w:p w14:paraId="63161CA5" w14:textId="77777777" w:rsidR="00A96E43" w:rsidRPr="00451B09" w:rsidRDefault="00A96E43" w:rsidP="00A96E43">
            <w:pPr>
              <w:pStyle w:val="Tablebullet"/>
              <w:numPr>
                <w:ilvl w:val="0"/>
                <w:numId w:val="0"/>
              </w:numPr>
              <w:spacing w:before="20" w:after="20"/>
              <w:ind w:left="284"/>
              <w:jc w:val="center"/>
              <w:rPr>
                <w:rFonts w:ascii="Verdana" w:hAnsi="Verdana"/>
                <w:sz w:val="16"/>
                <w:szCs w:val="16"/>
                <w:lang w:val="tr-TR"/>
              </w:rPr>
            </w:pPr>
            <w:r w:rsidRPr="00451B09">
              <w:rPr>
                <w:rFonts w:ascii="Verdana" w:hAnsi="Verdana"/>
                <w:sz w:val="16"/>
                <w:szCs w:val="16"/>
                <w:lang w:val="tr-TR"/>
              </w:rPr>
              <w:t>-</w:t>
            </w:r>
          </w:p>
        </w:tc>
      </w:tr>
      <w:tr w:rsidR="00A96E43" w:rsidRPr="00451B09" w14:paraId="051569B6" w14:textId="77777777" w:rsidTr="5395E1CF">
        <w:trPr>
          <w:trHeight w:val="481"/>
        </w:trPr>
        <w:tc>
          <w:tcPr>
            <w:tcW w:w="842" w:type="pct"/>
            <w:vAlign w:val="center"/>
          </w:tcPr>
          <w:p w14:paraId="0F718468" w14:textId="77777777" w:rsidR="00A96E43" w:rsidRPr="00451B09" w:rsidRDefault="00A96E43" w:rsidP="00A96E43">
            <w:pPr>
              <w:widowControl w:val="0"/>
              <w:spacing w:before="20" w:after="20" w:line="240" w:lineRule="auto"/>
              <w:rPr>
                <w:rFonts w:ascii="Verdana" w:hAnsi="Verdana" w:cs="Arial"/>
                <w:b/>
                <w:bCs/>
                <w:sz w:val="16"/>
                <w:szCs w:val="16"/>
                <w:lang w:val="tr-TR" w:eastAsia="en-GB"/>
              </w:rPr>
            </w:pPr>
            <w:r w:rsidRPr="00451B09">
              <w:rPr>
                <w:rFonts w:ascii="Verdana" w:hAnsi="Verdana" w:cs="Arial"/>
                <w:sz w:val="16"/>
                <w:szCs w:val="16"/>
                <w:lang w:val="tr-TR" w:eastAsia="en-GB"/>
              </w:rPr>
              <w:t xml:space="preserve">Önemli ekolojik rol oynayan </w:t>
            </w:r>
            <w:r w:rsidRPr="00451B09">
              <w:rPr>
                <w:rFonts w:ascii="Verdana" w:hAnsi="Verdana" w:cs="Arial"/>
                <w:b/>
                <w:sz w:val="16"/>
                <w:szCs w:val="16"/>
                <w:lang w:val="tr-TR" w:eastAsia="en-GB"/>
              </w:rPr>
              <w:t xml:space="preserve">kilit türler </w:t>
            </w:r>
            <w:r w:rsidRPr="00451B09">
              <w:rPr>
                <w:rFonts w:ascii="Verdana" w:hAnsi="Verdana" w:cs="Arial"/>
                <w:sz w:val="16"/>
                <w:szCs w:val="16"/>
                <w:lang w:val="tr-TR" w:eastAsia="en-GB"/>
              </w:rPr>
              <w:t>(ör. kilit avcı, birincil üretici)</w:t>
            </w:r>
          </w:p>
        </w:tc>
        <w:tc>
          <w:tcPr>
            <w:tcW w:w="2396" w:type="pct"/>
            <w:vAlign w:val="center"/>
          </w:tcPr>
          <w:p w14:paraId="10F1535D" w14:textId="77777777" w:rsidR="00A96E43" w:rsidRPr="00451B09" w:rsidRDefault="00A96E43" w:rsidP="00A96E43">
            <w:pPr>
              <w:pStyle w:val="Tablebullet"/>
              <w:spacing w:before="20" w:after="20"/>
              <w:rPr>
                <w:rFonts w:ascii="Verdana" w:hAnsi="Verdana"/>
                <w:sz w:val="16"/>
                <w:szCs w:val="16"/>
                <w:lang w:val="tr-TR"/>
              </w:rPr>
            </w:pPr>
            <w:r w:rsidRPr="00451B09">
              <w:rPr>
                <w:rFonts w:ascii="Verdana" w:hAnsi="Verdana"/>
                <w:sz w:val="16"/>
                <w:szCs w:val="16"/>
                <w:lang w:val="tr-TR"/>
              </w:rPr>
              <w:t>Yok.</w:t>
            </w:r>
          </w:p>
        </w:tc>
        <w:tc>
          <w:tcPr>
            <w:tcW w:w="811" w:type="pct"/>
            <w:vAlign w:val="center"/>
          </w:tcPr>
          <w:p w14:paraId="1517D880" w14:textId="77777777" w:rsidR="00A96E43" w:rsidRPr="00451B09" w:rsidRDefault="00A96E43" w:rsidP="00A96E43">
            <w:pPr>
              <w:pStyle w:val="Tablebullet"/>
              <w:numPr>
                <w:ilvl w:val="0"/>
                <w:numId w:val="0"/>
              </w:numPr>
              <w:spacing w:before="20" w:after="20"/>
              <w:ind w:left="284"/>
              <w:jc w:val="center"/>
              <w:rPr>
                <w:rFonts w:ascii="Verdana" w:hAnsi="Verdana"/>
                <w:sz w:val="16"/>
                <w:szCs w:val="16"/>
                <w:lang w:val="tr-TR"/>
              </w:rPr>
            </w:pPr>
            <w:r w:rsidRPr="00451B09">
              <w:rPr>
                <w:rFonts w:ascii="Verdana" w:hAnsi="Verdana"/>
                <w:sz w:val="16"/>
                <w:szCs w:val="16"/>
                <w:lang w:val="tr-TR"/>
              </w:rPr>
              <w:t>-</w:t>
            </w:r>
          </w:p>
        </w:tc>
        <w:tc>
          <w:tcPr>
            <w:tcW w:w="951" w:type="pct"/>
            <w:vAlign w:val="center"/>
          </w:tcPr>
          <w:p w14:paraId="4ED96570" w14:textId="77777777" w:rsidR="00A96E43" w:rsidRPr="00451B09" w:rsidRDefault="00A96E43" w:rsidP="00A96E43">
            <w:pPr>
              <w:pStyle w:val="Tablebullet"/>
              <w:numPr>
                <w:ilvl w:val="0"/>
                <w:numId w:val="0"/>
              </w:numPr>
              <w:spacing w:before="20" w:after="20"/>
              <w:ind w:left="284"/>
              <w:jc w:val="center"/>
              <w:rPr>
                <w:rFonts w:ascii="Verdana" w:hAnsi="Verdana"/>
                <w:sz w:val="16"/>
                <w:szCs w:val="16"/>
                <w:lang w:val="tr-TR"/>
              </w:rPr>
            </w:pPr>
            <w:r w:rsidRPr="00451B09">
              <w:rPr>
                <w:rFonts w:ascii="Verdana" w:hAnsi="Verdana"/>
                <w:sz w:val="16"/>
                <w:szCs w:val="16"/>
                <w:lang w:val="tr-TR"/>
              </w:rPr>
              <w:t>-</w:t>
            </w:r>
          </w:p>
        </w:tc>
      </w:tr>
    </w:tbl>
    <w:bookmarkEnd w:id="62"/>
    <w:p w14:paraId="6B0164B9" w14:textId="3E47E779" w:rsidR="002C1BE0" w:rsidRPr="00451B09" w:rsidRDefault="009768EF" w:rsidP="009768EF">
      <w:pPr>
        <w:pStyle w:val="GvdeMetni"/>
        <w:spacing w:before="120"/>
        <w:rPr>
          <w:sz w:val="16"/>
          <w:szCs w:val="20"/>
          <w:u w:val="single"/>
          <w:lang w:val="tr-TR"/>
        </w:rPr>
      </w:pPr>
      <w:r w:rsidRPr="00451B09">
        <w:rPr>
          <w:sz w:val="16"/>
          <w:szCs w:val="20"/>
          <w:u w:val="single"/>
          <w:lang w:val="tr-TR"/>
        </w:rPr>
        <w:t>Tablo Anahtarı:</w:t>
      </w:r>
    </w:p>
    <w:p w14:paraId="0DFB84D1" w14:textId="13579D3E" w:rsidR="009768EF" w:rsidRPr="00451B09" w:rsidRDefault="009768EF" w:rsidP="009768EF">
      <w:pPr>
        <w:pStyle w:val="GvdeMetni"/>
        <w:spacing w:before="120"/>
        <w:rPr>
          <w:sz w:val="16"/>
          <w:szCs w:val="20"/>
          <w:lang w:val="tr-TR"/>
        </w:rPr>
      </w:pPr>
      <w:r w:rsidRPr="00451B09">
        <w:rPr>
          <w:sz w:val="16"/>
          <w:szCs w:val="20"/>
          <w:lang w:val="tr-TR"/>
        </w:rPr>
        <w:t xml:space="preserve">Türlerin tehdit durumu (UCN): CR </w:t>
      </w:r>
      <w:r w:rsidR="00476AFA" w:rsidRPr="00451B09">
        <w:rPr>
          <w:sz w:val="16"/>
          <w:szCs w:val="20"/>
          <w:lang w:val="tr-TR"/>
        </w:rPr>
        <w:t xml:space="preserve">= </w:t>
      </w:r>
      <w:r w:rsidRPr="00451B09">
        <w:rPr>
          <w:sz w:val="16"/>
          <w:szCs w:val="20"/>
          <w:lang w:val="tr-TR"/>
        </w:rPr>
        <w:t>Kritik Tehdit Altında, EN = Tehdit Altında, VU = Hassas, NT = Neredeyse Tehdit Altında, DD = Veri Eksikliği, LC = En Az Endişe Verici</w:t>
      </w:r>
    </w:p>
    <w:p w14:paraId="74E9140B" w14:textId="5832752A" w:rsidR="009768EF" w:rsidRPr="00451B09" w:rsidRDefault="002D16D5" w:rsidP="009768EF">
      <w:pPr>
        <w:pStyle w:val="GvdeMetni"/>
        <w:spacing w:before="120"/>
        <w:rPr>
          <w:sz w:val="16"/>
          <w:szCs w:val="20"/>
          <w:lang w:val="tr-TR"/>
        </w:rPr>
      </w:pPr>
      <w:r w:rsidRPr="00451B09">
        <w:rPr>
          <w:sz w:val="16"/>
          <w:szCs w:val="20"/>
          <w:lang w:val="tr-TR"/>
        </w:rPr>
        <w:t>PBF = Öncelikli Biyoçeşitlilik Özelliği</w:t>
      </w:r>
    </w:p>
    <w:p w14:paraId="380C0A7D" w14:textId="12927249" w:rsidR="002D16D5" w:rsidRPr="00451B09" w:rsidRDefault="002D16D5" w:rsidP="009768EF">
      <w:pPr>
        <w:pStyle w:val="GvdeMetni"/>
        <w:spacing w:before="120"/>
        <w:rPr>
          <w:sz w:val="16"/>
          <w:szCs w:val="20"/>
          <w:lang w:val="tr-TR"/>
        </w:rPr>
      </w:pPr>
      <w:r w:rsidRPr="00451B09">
        <w:rPr>
          <w:sz w:val="16"/>
          <w:szCs w:val="20"/>
          <w:lang w:val="tr-TR"/>
        </w:rPr>
        <w:t>RR = Sınırlı Yayılım Alanı</w:t>
      </w:r>
    </w:p>
    <w:p w14:paraId="0C36325C" w14:textId="6A3289C6" w:rsidR="002D16D5" w:rsidRPr="00451B09" w:rsidRDefault="002D16D5" w:rsidP="00F1678C">
      <w:pPr>
        <w:pStyle w:val="GvdeMetni"/>
        <w:spacing w:before="120"/>
        <w:rPr>
          <w:sz w:val="16"/>
          <w:szCs w:val="20"/>
          <w:lang w:val="tr-TR"/>
        </w:rPr>
      </w:pPr>
      <w:r w:rsidRPr="00451B09">
        <w:rPr>
          <w:sz w:val="16"/>
          <w:szCs w:val="20"/>
          <w:lang w:val="tr-TR"/>
        </w:rPr>
        <w:t>R6 = Bern Sözleşmesi'nin 6. Kararı</w:t>
      </w:r>
    </w:p>
    <w:p w14:paraId="257920D7" w14:textId="77777777" w:rsidR="00593E9D" w:rsidRPr="00451B09" w:rsidRDefault="00593E9D" w:rsidP="00593E9D">
      <w:pPr>
        <w:pStyle w:val="GvdeMetni"/>
        <w:spacing w:before="120"/>
        <w:rPr>
          <w:sz w:val="16"/>
          <w:szCs w:val="20"/>
          <w:lang w:val="tr-TR"/>
        </w:rPr>
      </w:pPr>
      <w:r w:rsidRPr="00451B09">
        <w:rPr>
          <w:sz w:val="16"/>
          <w:szCs w:val="20"/>
          <w:lang w:val="tr-TR"/>
        </w:rPr>
        <w:t>* Yalnızca masaüstü değerlendirmesine dayalı Öncelikli Biyoçeşitlilik Özellikleri (PBF)</w:t>
      </w:r>
    </w:p>
    <w:p w14:paraId="0786DBD5" w14:textId="53CF48E1" w:rsidR="007D16BD" w:rsidRPr="00451B09" w:rsidRDefault="007D16BD" w:rsidP="007D16BD">
      <w:pPr>
        <w:pStyle w:val="ListeMaddemi"/>
        <w:rPr>
          <w:lang w:val="tr-TR" w:eastAsia="en-GB"/>
        </w:rPr>
      </w:pPr>
      <w:r w:rsidRPr="00451B09">
        <w:rPr>
          <w:lang w:val="tr-TR" w:eastAsia="en-GB"/>
        </w:rPr>
        <w:lastRenderedPageBreak/>
        <w:t xml:space="preserve">Kaynak: </w:t>
      </w:r>
      <w:r w:rsidR="00451B09" w:rsidRPr="00451B09">
        <w:rPr>
          <w:lang w:val="tr-TR" w:eastAsia="en-GB"/>
        </w:rPr>
        <w:t>ÇSED</w:t>
      </w:r>
      <w:r w:rsidRPr="00451B09">
        <w:rPr>
          <w:lang w:val="tr-TR" w:eastAsia="en-GB"/>
        </w:rPr>
        <w:t xml:space="preserve"> (ERM, 2025)</w:t>
      </w:r>
    </w:p>
    <w:p w14:paraId="1E95B0A7" w14:textId="77777777" w:rsidR="009768EF" w:rsidRPr="00451B09" w:rsidRDefault="009768EF" w:rsidP="00480B4E">
      <w:pPr>
        <w:pStyle w:val="GvdeMetni"/>
        <w:rPr>
          <w:lang w:val="tr-TR"/>
        </w:rPr>
      </w:pPr>
    </w:p>
    <w:p w14:paraId="7BA247F8" w14:textId="77777777" w:rsidR="002C1BE0" w:rsidRPr="00451B09" w:rsidRDefault="002C1BE0" w:rsidP="00480B4E">
      <w:pPr>
        <w:pStyle w:val="GvdeMetni"/>
        <w:rPr>
          <w:lang w:val="tr-TR"/>
        </w:rPr>
      </w:pPr>
    </w:p>
    <w:p w14:paraId="327530FB" w14:textId="77777777" w:rsidR="00994F11" w:rsidRPr="00451B09" w:rsidRDefault="00994F11" w:rsidP="0075089E">
      <w:pPr>
        <w:pStyle w:val="GvdeMetni"/>
        <w:rPr>
          <w:lang w:val="tr-TR"/>
        </w:rPr>
        <w:sectPr w:rsidR="00994F11" w:rsidRPr="00451B09" w:rsidSect="00D66BD3">
          <w:headerReference w:type="default" r:id="rId28"/>
          <w:pgSz w:w="11906" w:h="16838" w:code="9"/>
          <w:pgMar w:top="1134" w:right="1134" w:bottom="1134" w:left="1134" w:header="567" w:footer="374" w:gutter="0"/>
          <w:cols w:sep="1" w:space="380"/>
          <w:titlePg/>
          <w:docGrid w:linePitch="360"/>
        </w:sectPr>
      </w:pPr>
    </w:p>
    <w:p w14:paraId="5C8CCA7A" w14:textId="0CB68F28" w:rsidR="002D3E1C" w:rsidRPr="00451B09" w:rsidRDefault="00152D29" w:rsidP="00F1678C">
      <w:pPr>
        <w:pStyle w:val="Balk1"/>
        <w:numPr>
          <w:ilvl w:val="0"/>
          <w:numId w:val="50"/>
        </w:numPr>
        <w:ind w:left="794" w:hanging="794"/>
        <w:rPr>
          <w:lang w:val="tr-TR"/>
        </w:rPr>
      </w:pPr>
      <w:bookmarkStart w:id="64" w:name="_Toc212210570"/>
      <w:bookmarkStart w:id="65" w:name="_Toc155624892"/>
      <w:bookmarkStart w:id="66" w:name="_Toc156896005"/>
      <w:r w:rsidRPr="00451B09">
        <w:rPr>
          <w:lang w:val="tr-TR"/>
        </w:rPr>
        <w:lastRenderedPageBreak/>
        <w:t xml:space="preserve">BİYOÇEŞİTLİLİK YÖNETİMİ </w:t>
      </w:r>
      <w:r w:rsidR="00FD1950" w:rsidRPr="00451B09">
        <w:rPr>
          <w:lang w:val="tr-TR"/>
        </w:rPr>
        <w:t>STRATEJİSİ</w:t>
      </w:r>
      <w:bookmarkEnd w:id="64"/>
    </w:p>
    <w:p w14:paraId="0435E652" w14:textId="77777777" w:rsidR="005D1790" w:rsidRPr="00AE407B" w:rsidRDefault="005D1790" w:rsidP="005D1790">
      <w:pPr>
        <w:pStyle w:val="GvdeMetni"/>
        <w:rPr>
          <w:lang w:val="tr-TR"/>
        </w:rPr>
      </w:pPr>
      <w:r w:rsidRPr="00AE407B">
        <w:rPr>
          <w:lang w:val="tr-TR"/>
        </w:rPr>
        <w:t xml:space="preserve">Biyoçeşitlilik yönetimi stratejisi, Proje için Bölüm 2'de açıklanan ekosistemler, habitatlar ve türlerle ilgili biyoçeşitlilik yönetimi önceliklerini ve hedefleri dikkate almaktadır. </w:t>
      </w:r>
    </w:p>
    <w:p w14:paraId="22D18785" w14:textId="77777777" w:rsidR="005D1790" w:rsidRPr="00AE407B" w:rsidRDefault="005D1790" w:rsidP="005D1790">
      <w:pPr>
        <w:pStyle w:val="GvdeMetni"/>
        <w:rPr>
          <w:lang w:val="tr-TR"/>
        </w:rPr>
      </w:pPr>
      <w:r w:rsidRPr="00AE407B">
        <w:rPr>
          <w:lang w:val="tr-TR"/>
        </w:rPr>
        <w:t>Bu strateji, EBRD ÇSG6 ve IFC PS6'da yer alan biyolojik çeşitlilik yönetimi gereklilikleriyle uyumu dikkate almaktadır. Bu gereklilikler özetle şunlardır:</w:t>
      </w:r>
    </w:p>
    <w:p w14:paraId="5B48C7D7" w14:textId="77777777" w:rsidR="005D1790" w:rsidRPr="00AE407B" w:rsidRDefault="005D1790" w:rsidP="005D1790">
      <w:pPr>
        <w:pStyle w:val="GvdeMetni"/>
        <w:numPr>
          <w:ilvl w:val="0"/>
          <w:numId w:val="123"/>
        </w:numPr>
        <w:ind w:left="714" w:hanging="357"/>
        <w:contextualSpacing/>
        <w:rPr>
          <w:lang w:val="tr-TR"/>
        </w:rPr>
      </w:pPr>
      <w:r w:rsidRPr="00AE407B">
        <w:rPr>
          <w:lang w:val="tr-TR"/>
        </w:rPr>
        <w:t>Korunan alanlar yönetim planları/hedefleri ile uyum;</w:t>
      </w:r>
    </w:p>
    <w:p w14:paraId="12276ABC" w14:textId="77777777" w:rsidR="005D1790" w:rsidRPr="00AE407B" w:rsidRDefault="005D1790" w:rsidP="005D1790">
      <w:pPr>
        <w:pStyle w:val="GvdeMetni"/>
        <w:numPr>
          <w:ilvl w:val="0"/>
          <w:numId w:val="123"/>
        </w:numPr>
        <w:ind w:left="714" w:hanging="357"/>
        <w:contextualSpacing/>
        <w:rPr>
          <w:lang w:val="tr-TR"/>
        </w:rPr>
      </w:pPr>
      <w:r w:rsidRPr="00AE407B">
        <w:rPr>
          <w:lang w:val="tr-TR"/>
        </w:rPr>
        <w:t>Azaltma hiyerarşisinin uygulanması;</w:t>
      </w:r>
    </w:p>
    <w:p w14:paraId="0D3669CB" w14:textId="77777777" w:rsidR="005D1790" w:rsidRPr="00AE407B" w:rsidRDefault="005D1790" w:rsidP="005D1790">
      <w:pPr>
        <w:pStyle w:val="GvdeMetni"/>
        <w:numPr>
          <w:ilvl w:val="0"/>
          <w:numId w:val="123"/>
        </w:numPr>
        <w:ind w:left="714" w:hanging="357"/>
        <w:contextualSpacing/>
        <w:rPr>
          <w:lang w:val="tr-TR"/>
        </w:rPr>
      </w:pPr>
      <w:r w:rsidRPr="00AE407B">
        <w:rPr>
          <w:lang w:val="tr-TR"/>
        </w:rPr>
        <w:t>Kritik habitatlar ve nitelikli özellikler/değerler üzerindeki kalan etkiler için biyoçeşitlilikte net kazanç (NG);</w:t>
      </w:r>
    </w:p>
    <w:p w14:paraId="7B854CC3" w14:textId="77777777" w:rsidR="005D1790" w:rsidRPr="00AE407B" w:rsidRDefault="005D1790" w:rsidP="005D1790">
      <w:pPr>
        <w:pStyle w:val="GvdeMetni"/>
        <w:numPr>
          <w:ilvl w:val="0"/>
          <w:numId w:val="123"/>
        </w:numPr>
        <w:ind w:left="714" w:hanging="357"/>
        <w:contextualSpacing/>
        <w:rPr>
          <w:lang w:val="tr-TR"/>
        </w:rPr>
      </w:pPr>
      <w:r w:rsidRPr="00AE407B">
        <w:rPr>
          <w:lang w:val="tr-TR"/>
        </w:rPr>
        <w:t>Doğal habitat ve PBF'lere yönelik kalan etkiler için biyolojik çeşitlilikte Net Kayıp (NNL) olmaması;</w:t>
      </w:r>
    </w:p>
    <w:p w14:paraId="43DEC1A3" w14:textId="77777777" w:rsidR="005D1790" w:rsidRPr="00AE407B" w:rsidRDefault="005D1790" w:rsidP="005D1790">
      <w:pPr>
        <w:pStyle w:val="GvdeMetni"/>
        <w:numPr>
          <w:ilvl w:val="0"/>
          <w:numId w:val="123"/>
        </w:numPr>
        <w:ind w:left="714" w:hanging="357"/>
        <w:contextualSpacing/>
        <w:rPr>
          <w:lang w:val="tr-TR"/>
        </w:rPr>
      </w:pPr>
      <w:r w:rsidRPr="00AE407B">
        <w:rPr>
          <w:lang w:val="tr-TR"/>
        </w:rPr>
        <w:t>İstilacı yabancı türlerin yönetimi;</w:t>
      </w:r>
    </w:p>
    <w:p w14:paraId="53B75A2A" w14:textId="77777777" w:rsidR="005D1790" w:rsidRPr="00AE407B" w:rsidRDefault="005D1790" w:rsidP="005D1790">
      <w:pPr>
        <w:pStyle w:val="GvdeMetni"/>
        <w:numPr>
          <w:ilvl w:val="0"/>
          <w:numId w:val="123"/>
        </w:numPr>
        <w:ind w:left="714" w:hanging="357"/>
        <w:contextualSpacing/>
        <w:rPr>
          <w:lang w:val="tr-TR"/>
        </w:rPr>
      </w:pPr>
      <w:r w:rsidRPr="00AE407B">
        <w:rPr>
          <w:lang w:val="tr-TR"/>
        </w:rPr>
        <w:t>Uyarlanabilir yönetim ve izleme yaklaşımı;</w:t>
      </w:r>
    </w:p>
    <w:p w14:paraId="3C0ACFD4" w14:textId="77777777" w:rsidR="005D1790" w:rsidRPr="00AE407B" w:rsidRDefault="005D1790" w:rsidP="005D1790">
      <w:pPr>
        <w:pStyle w:val="GvdeMetni"/>
        <w:numPr>
          <w:ilvl w:val="0"/>
          <w:numId w:val="123"/>
        </w:numPr>
        <w:ind w:left="714" w:hanging="357"/>
        <w:contextualSpacing/>
        <w:rPr>
          <w:lang w:val="tr-TR"/>
        </w:rPr>
      </w:pPr>
      <w:r w:rsidRPr="00AE407B">
        <w:rPr>
          <w:lang w:val="tr-TR"/>
        </w:rPr>
        <w:t>Yaşam döngüsü boyunca biyoçeşitlilik yönetimi; ve</w:t>
      </w:r>
    </w:p>
    <w:p w14:paraId="7EF38C5C" w14:textId="05D3D84D" w:rsidR="0082751D" w:rsidRPr="00451B09" w:rsidRDefault="005D1790" w:rsidP="005D1790">
      <w:pPr>
        <w:pStyle w:val="GvdeMetni"/>
        <w:numPr>
          <w:ilvl w:val="0"/>
          <w:numId w:val="123"/>
        </w:numPr>
        <w:ind w:left="714" w:hanging="357"/>
        <w:contextualSpacing/>
        <w:rPr>
          <w:lang w:val="tr-TR"/>
        </w:rPr>
      </w:pPr>
      <w:r w:rsidRPr="00AE407B">
        <w:rPr>
          <w:lang w:val="tr-TR"/>
        </w:rPr>
        <w:t>Kümülatif etkinin yönetimi</w:t>
      </w:r>
      <w:r w:rsidR="0082751D" w:rsidRPr="00451B09">
        <w:rPr>
          <w:lang w:val="tr-TR"/>
        </w:rPr>
        <w:t>.</w:t>
      </w:r>
    </w:p>
    <w:p w14:paraId="05A055A7" w14:textId="77777777" w:rsidR="00152D29" w:rsidRPr="00451B09" w:rsidRDefault="00152D29" w:rsidP="007C7BDD">
      <w:pPr>
        <w:pStyle w:val="GvdeMetni"/>
        <w:rPr>
          <w:lang w:val="tr-TR"/>
        </w:rPr>
      </w:pPr>
    </w:p>
    <w:p w14:paraId="675E4BCE" w14:textId="77777777" w:rsidR="00470640" w:rsidRPr="00AE407B" w:rsidRDefault="00470640" w:rsidP="00470640">
      <w:pPr>
        <w:pStyle w:val="GvdeMetni"/>
        <w:rPr>
          <w:lang w:val="tr-TR"/>
        </w:rPr>
      </w:pPr>
      <w:r w:rsidRPr="00AE407B">
        <w:rPr>
          <w:lang w:val="tr-TR"/>
        </w:rPr>
        <w:t xml:space="preserve">IFC ve EBRD dahil olmak üzere uluslararası en iyi uygulama standartlarına uygun olarak, KH ve PBF'lere yönelik kalan etkiler için NG ve NNL'yi elde etme stratejisi burada sunulmaktadır. </w:t>
      </w:r>
    </w:p>
    <w:p w14:paraId="61B6C59F" w14:textId="278F0863" w:rsidR="007C7BDD" w:rsidRPr="00451B09" w:rsidRDefault="00470640" w:rsidP="00470640">
      <w:pPr>
        <w:pStyle w:val="GvdeMetni"/>
        <w:rPr>
          <w:lang w:val="tr-TR"/>
        </w:rPr>
      </w:pPr>
      <w:r w:rsidRPr="00AE407B">
        <w:rPr>
          <w:lang w:val="tr-TR"/>
        </w:rPr>
        <w:t xml:space="preserve">Habitatların ve biyoçeşitliliğin telafisi için seçenekleri dikkate alan strateji, biyoçeşitliliğin telafisinin tasarlanması ve uygulanmasına ilişkin İş ve Biyoçeşitlilik Denkleştirme Programı (BBOP) ilkeleri ve </w:t>
      </w:r>
      <w:r w:rsidRPr="00AE407B">
        <w:rPr>
          <w:rFonts w:ascii="Verdana" w:hAnsi="Verdana"/>
          <w:szCs w:val="20"/>
          <w:lang w:val="tr-TR"/>
        </w:rPr>
        <w:t xml:space="preserve">Ekolojik Restorasyon Derneği'nin (SER) </w:t>
      </w:r>
      <w:r w:rsidRPr="00AE407B">
        <w:rPr>
          <w:lang w:val="tr-TR"/>
        </w:rPr>
        <w:t>habitat restorasyonu kılavuzu açısından da GIIP ile uyumludur. Strateji, kalıcı ve geçici etkileri kapsar ve azaltım hiyerarşisi doğrultusunda NG/NNL sağlamak için gerekli denkleştirme/offset gerekliliklerini tanımlar</w:t>
      </w:r>
      <w:r w:rsidR="0089607F" w:rsidRPr="00451B09">
        <w:rPr>
          <w:lang w:val="tr-TR"/>
        </w:rPr>
        <w:t>.</w:t>
      </w:r>
    </w:p>
    <w:p w14:paraId="7D80C512" w14:textId="474E7A51" w:rsidR="003E448D" w:rsidRPr="00451B09" w:rsidRDefault="002D57F4" w:rsidP="00276976">
      <w:pPr>
        <w:pStyle w:val="Balk2"/>
        <w:rPr>
          <w:lang w:val="tr-TR"/>
        </w:rPr>
      </w:pPr>
      <w:bookmarkStart w:id="67" w:name="_Toc199519180"/>
      <w:bookmarkStart w:id="68" w:name="_Toc199519181"/>
      <w:bookmarkStart w:id="69" w:name="_Toc199519182"/>
      <w:bookmarkStart w:id="70" w:name="_Toc199519183"/>
      <w:bookmarkStart w:id="71" w:name="_Toc199519184"/>
      <w:bookmarkStart w:id="72" w:name="_Toc199519185"/>
      <w:bookmarkStart w:id="73" w:name="_Toc199519226"/>
      <w:bookmarkStart w:id="74" w:name="_Ref199344517"/>
      <w:bookmarkStart w:id="75" w:name="_Toc212210571"/>
      <w:bookmarkEnd w:id="67"/>
      <w:bookmarkEnd w:id="68"/>
      <w:bookmarkEnd w:id="69"/>
      <w:bookmarkEnd w:id="70"/>
      <w:bookmarkEnd w:id="71"/>
      <w:bookmarkEnd w:id="72"/>
      <w:bookmarkEnd w:id="73"/>
      <w:r w:rsidRPr="00451B09">
        <w:rPr>
          <w:lang w:val="tr-TR"/>
        </w:rPr>
        <w:t>PBF HABİTAT KAYBI İÇİN</w:t>
      </w:r>
      <w:r w:rsidR="003E448D" w:rsidRPr="00451B09">
        <w:rPr>
          <w:lang w:val="tr-TR"/>
        </w:rPr>
        <w:t xml:space="preserve"> NNL STRATEJİSİ</w:t>
      </w:r>
      <w:bookmarkEnd w:id="74"/>
      <w:bookmarkEnd w:id="75"/>
    </w:p>
    <w:p w14:paraId="50154949" w14:textId="39EB33C6" w:rsidR="003E448D" w:rsidRPr="00451B09" w:rsidRDefault="00904A9C" w:rsidP="003E448D">
      <w:pPr>
        <w:spacing w:before="120" w:after="60"/>
        <w:contextualSpacing/>
        <w:rPr>
          <w:rFonts w:ascii="Verdana" w:hAnsi="Verdana"/>
          <w:i/>
          <w:iCs/>
          <w:szCs w:val="20"/>
          <w:lang w:val="tr-TR"/>
        </w:rPr>
      </w:pPr>
      <w:r w:rsidRPr="00AE407B">
        <w:rPr>
          <w:rFonts w:ascii="Verdana" w:hAnsi="Verdana"/>
          <w:i/>
          <w:iCs/>
          <w:szCs w:val="20"/>
          <w:lang w:val="tr-TR"/>
        </w:rPr>
        <w:t xml:space="preserve">Biyoçeşitlilikte Net Kayıp Yok (NNL), basit bir ifadeyle, bir geliştirme projesi, politika, plan veya faaliyetin biyoçeşitlilik üzerindeki etkilerinin, bu etkileri önlemek ve en aza indirmek, etkilenen alanları restore etmek ve son olarak da kalan etkileri telafi etmek için alınan önlemlerle dengelendiği, </w:t>
      </w:r>
      <w:r w:rsidRPr="00AE407B">
        <w:rPr>
          <w:rFonts w:ascii="Verdana" w:hAnsi="Verdana"/>
          <w:i/>
          <w:iCs/>
          <w:szCs w:val="20"/>
          <w:u w:val="single"/>
          <w:lang w:val="tr-TR"/>
        </w:rPr>
        <w:t xml:space="preserve">böylece hiçbir kayıp kalmadığı </w:t>
      </w:r>
      <w:r w:rsidRPr="00AE407B">
        <w:rPr>
          <w:rFonts w:ascii="Verdana" w:hAnsi="Verdana"/>
          <w:i/>
          <w:iCs/>
          <w:szCs w:val="20"/>
          <w:lang w:val="tr-TR"/>
        </w:rPr>
        <w:t>bir hedeftir</w:t>
      </w:r>
      <w:r w:rsidR="003E448D" w:rsidRPr="00451B09">
        <w:rPr>
          <w:rFonts w:ascii="Verdana" w:hAnsi="Verdana"/>
          <w:i/>
          <w:iCs/>
          <w:szCs w:val="20"/>
          <w:lang w:val="tr-TR"/>
        </w:rPr>
        <w:t>.</w:t>
      </w:r>
    </w:p>
    <w:p w14:paraId="5BA95833" w14:textId="77777777" w:rsidR="003E448D" w:rsidRPr="00451B09" w:rsidRDefault="003E448D" w:rsidP="003E448D">
      <w:pPr>
        <w:spacing w:before="120" w:after="60"/>
        <w:contextualSpacing/>
        <w:rPr>
          <w:rFonts w:ascii="Verdana" w:hAnsi="Verdana"/>
          <w:szCs w:val="20"/>
          <w:lang w:val="tr-TR"/>
        </w:rPr>
      </w:pPr>
    </w:p>
    <w:p w14:paraId="4A765EBB" w14:textId="77777777" w:rsidR="00B9528A" w:rsidRPr="00AE407B" w:rsidRDefault="00B9528A" w:rsidP="00B9528A">
      <w:pPr>
        <w:spacing w:before="120" w:after="60"/>
        <w:rPr>
          <w:rFonts w:ascii="Verdana" w:hAnsi="Verdana"/>
          <w:szCs w:val="20"/>
          <w:lang w:val="tr-TR"/>
        </w:rPr>
      </w:pPr>
      <w:r w:rsidRPr="00AE407B">
        <w:rPr>
          <w:rFonts w:ascii="Verdana" w:hAnsi="Verdana"/>
          <w:szCs w:val="20"/>
          <w:lang w:val="tr-TR"/>
        </w:rPr>
        <w:t>Doğal habitat ve/veya PBF niteliğindeki habitatlarda kalan etki bekleniyorsa:</w:t>
      </w:r>
    </w:p>
    <w:p w14:paraId="3A1D113D" w14:textId="77777777" w:rsidR="00B9528A" w:rsidRPr="00AE407B" w:rsidRDefault="00B9528A" w:rsidP="00B9528A">
      <w:pPr>
        <w:pStyle w:val="ListeParagraf"/>
        <w:numPr>
          <w:ilvl w:val="0"/>
          <w:numId w:val="116"/>
        </w:numPr>
        <w:spacing w:before="120" w:after="60"/>
        <w:rPr>
          <w:rFonts w:ascii="Verdana" w:hAnsi="Verdana"/>
          <w:szCs w:val="20"/>
          <w:lang w:val="tr-TR"/>
        </w:rPr>
      </w:pPr>
      <w:r w:rsidRPr="00AE407B">
        <w:rPr>
          <w:rFonts w:ascii="Verdana" w:hAnsi="Verdana"/>
          <w:szCs w:val="20"/>
          <w:lang w:val="tr-TR"/>
        </w:rPr>
        <w:t>Geçici kayıplar (geçici altyapı/faaliyetlerden kaynaklanan): İnşaat sonrası aynı habitat tipine (tercihen daha iyi koşula) yerinde restorasyon yapılacaktır.</w:t>
      </w:r>
    </w:p>
    <w:p w14:paraId="247CA053" w14:textId="082B1AD2" w:rsidR="003E448D" w:rsidRPr="00451B09" w:rsidRDefault="00B9528A" w:rsidP="00B9528A">
      <w:pPr>
        <w:pStyle w:val="ListeParagraf"/>
        <w:numPr>
          <w:ilvl w:val="0"/>
          <w:numId w:val="116"/>
        </w:numPr>
        <w:spacing w:before="120" w:after="60"/>
        <w:rPr>
          <w:rFonts w:ascii="Verdana" w:hAnsi="Verdana"/>
          <w:szCs w:val="20"/>
          <w:lang w:val="tr-TR"/>
        </w:rPr>
      </w:pPr>
      <w:r w:rsidRPr="00AE407B">
        <w:rPr>
          <w:rFonts w:ascii="Verdana" w:hAnsi="Verdana"/>
          <w:szCs w:val="20"/>
          <w:lang w:val="tr-TR"/>
        </w:rPr>
        <w:t>Kalıcı kayıplar (yol, türbin platformu vb. kalıcı altyapı): Klasik habitat offset yaklaşımıyla telafi edilecektir</w:t>
      </w:r>
      <w:r w:rsidR="003E448D" w:rsidRPr="00451B09">
        <w:rPr>
          <w:rFonts w:ascii="Verdana" w:hAnsi="Verdana"/>
          <w:szCs w:val="20"/>
          <w:lang w:val="tr-TR"/>
        </w:rPr>
        <w:t>.</w:t>
      </w:r>
    </w:p>
    <w:p w14:paraId="5AD1D5C7" w14:textId="77777777" w:rsidR="00AC0354" w:rsidRPr="00AE407B" w:rsidRDefault="00AC0354" w:rsidP="00AC0354">
      <w:pPr>
        <w:pStyle w:val="GvdeMetni"/>
        <w:shd w:val="clear" w:color="auto" w:fill="D9D9D9" w:themeFill="background1" w:themeFillShade="D9"/>
        <w:rPr>
          <w:rFonts w:ascii="Verdana" w:hAnsi="Verdana"/>
          <w:szCs w:val="20"/>
          <w:lang w:val="tr-TR"/>
        </w:rPr>
      </w:pPr>
      <w:r w:rsidRPr="00AE407B">
        <w:rPr>
          <w:rFonts w:ascii="Verdana" w:hAnsi="Verdana"/>
          <w:b/>
          <w:bCs/>
          <w:szCs w:val="20"/>
          <w:lang w:val="tr-TR"/>
        </w:rPr>
        <w:t>Adım 1</w:t>
      </w:r>
      <w:r w:rsidRPr="00AE407B">
        <w:rPr>
          <w:rFonts w:ascii="Verdana" w:hAnsi="Verdana"/>
          <w:szCs w:val="20"/>
          <w:lang w:val="tr-TR"/>
        </w:rPr>
        <w:t xml:space="preserve">: Tahmini doğal habitat kaybını ölçmek ve "geçici" ve "kalıcı" kayıplar olarak ayırmak. </w:t>
      </w:r>
    </w:p>
    <w:p w14:paraId="3F030D5B" w14:textId="77777777" w:rsidR="00AC0354" w:rsidRPr="00AE407B" w:rsidRDefault="00AC0354" w:rsidP="00AC0354">
      <w:pPr>
        <w:pStyle w:val="GvdeMetni"/>
        <w:rPr>
          <w:lang w:val="tr-TR"/>
        </w:rPr>
      </w:pPr>
      <w:r w:rsidRPr="00AE407B">
        <w:rPr>
          <w:lang w:val="tr-TR"/>
        </w:rPr>
        <w:t xml:space="preserve">Habitat kaybı tahminlerinin miktarı Tablo 3-1'de gösterilmektedir. </w:t>
      </w:r>
    </w:p>
    <w:p w14:paraId="46F77AAE" w14:textId="77777777" w:rsidR="00440E38" w:rsidRDefault="00AC0354" w:rsidP="00AC0354">
      <w:pPr>
        <w:pStyle w:val="ListeParagraf"/>
        <w:numPr>
          <w:ilvl w:val="0"/>
          <w:numId w:val="116"/>
        </w:numPr>
        <w:spacing w:before="120" w:after="60"/>
        <w:rPr>
          <w:rFonts w:ascii="Verdana" w:hAnsi="Verdana"/>
          <w:szCs w:val="20"/>
          <w:lang w:val="tr-TR"/>
        </w:rPr>
      </w:pPr>
      <w:r w:rsidRPr="00AE407B">
        <w:rPr>
          <w:lang w:val="tr-TR"/>
        </w:rPr>
        <w:t xml:space="preserve">Depolama alanı, inşaatın ardından hizmetten çıkarılacak ve eski haline getirileceği için geçici bir etki olarak kabul edilir. Buna karşılık, şalt sahası, türbin platformları ve erişim yolları kalıcı arazi kullanımı anlamına gelir ve geri dönüşü olmayan habitat kaybına neden olur. Depolama alanının geçici etkisi hariç, toplam kalıcı habitat kaybı 68,09 hektar olarak tahmin edilmektedir ve bu alan dört EUNIS habitat türüne dağılmıştır. En </w:t>
      </w:r>
      <w:r w:rsidRPr="00AE407B">
        <w:rPr>
          <w:lang w:val="tr-TR"/>
        </w:rPr>
        <w:lastRenderedPageBreak/>
        <w:t>önemli şekilde etkilenen habitat G3.5 – Karaçam (</w:t>
      </w:r>
      <w:r w:rsidRPr="00AE407B">
        <w:rPr>
          <w:i/>
          <w:iCs/>
          <w:lang w:val="tr-TR"/>
        </w:rPr>
        <w:t xml:space="preserve">Pinus nigra) </w:t>
      </w:r>
      <w:r w:rsidRPr="00AE407B">
        <w:rPr>
          <w:lang w:val="tr-TR"/>
        </w:rPr>
        <w:t xml:space="preserve">ormanıdır ve 50,52 hektarlık kalıcı bir kayıp söz konusudur. Bunu G3.7 – </w:t>
      </w:r>
      <w:r w:rsidRPr="00AE407B">
        <w:rPr>
          <w:i/>
          <w:iCs/>
          <w:lang w:val="tr-TR"/>
        </w:rPr>
        <w:t xml:space="preserve">Pinus brutia </w:t>
      </w:r>
      <w:r w:rsidRPr="00AE407B">
        <w:rPr>
          <w:lang w:val="tr-TR"/>
        </w:rPr>
        <w:t xml:space="preserve">ormanlık alanı (3,45 hektar), G5.63 – İğne yapraklı çalılık ormanlık alanı (6,90 hektar) ve E1.B – Serpantin bozkır (7,21 hektar) </w:t>
      </w:r>
      <w:proofErr w:type="gramStart"/>
      <w:r w:rsidRPr="00AE407B">
        <w:rPr>
          <w:lang w:val="tr-TR"/>
        </w:rPr>
        <w:t>izlemektedir.Depolama</w:t>
      </w:r>
      <w:proofErr w:type="gramEnd"/>
      <w:r w:rsidRPr="00AE407B">
        <w:rPr>
          <w:lang w:val="tr-TR"/>
        </w:rPr>
        <w:t xml:space="preserve"> alanı ile ilişkili geçici etki, 14,75 hektarlık bir alanı etkilemektedir ve bu alanın büyük bir kısmı G3.5 – Karaçam ormanlık alanı içinde, önemsiz bir kısmı ise (&lt;0,01 hektar) G5.63 – İğne yapraklı çalılık ormanlık alanı içinde bulunmaktadır</w:t>
      </w:r>
      <w:r w:rsidR="009F0FE8" w:rsidRPr="00451B09">
        <w:rPr>
          <w:rFonts w:ascii="Verdana" w:hAnsi="Verdana"/>
          <w:szCs w:val="20"/>
          <w:lang w:val="tr-TR"/>
        </w:rPr>
        <w:t>.</w:t>
      </w:r>
    </w:p>
    <w:p w14:paraId="6FD3E542" w14:textId="71BB1B95" w:rsidR="009F0FE8" w:rsidRPr="00440E38" w:rsidRDefault="00440E38" w:rsidP="00440E38">
      <w:pPr>
        <w:pStyle w:val="GvdeMetni"/>
        <w:rPr>
          <w:lang w:val="tr-TR"/>
        </w:rPr>
      </w:pPr>
      <w:r w:rsidRPr="00AE407B">
        <w:rPr>
          <w:lang w:val="tr-TR"/>
        </w:rPr>
        <w:t xml:space="preserve">Bu değerlendirmenin, Enerji İletim Hattı'nın (ETL) potansiyel etkilerini içermediğini belirtmek önemlidir, çünkü </w:t>
      </w:r>
      <w:proofErr w:type="gramStart"/>
      <w:r w:rsidRPr="00AE407B">
        <w:rPr>
          <w:lang w:val="tr-TR"/>
        </w:rPr>
        <w:t>revize edilmiş</w:t>
      </w:r>
      <w:proofErr w:type="gramEnd"/>
      <w:r w:rsidRPr="00AE407B">
        <w:rPr>
          <w:lang w:val="tr-TR"/>
        </w:rPr>
        <w:t xml:space="preserve"> ETL güzergahının saha doğrulaması ve ilgili habitat haritalaması halen devam etmektedir. Temel veriler kesinleştikten sonra, ETL ile ilgili etkiler genel habitat kaybı ve etki azaltma analizine dahil edilecektir.</w:t>
      </w:r>
      <w:r w:rsidR="009F0FE8" w:rsidRPr="00440E38">
        <w:rPr>
          <w:rFonts w:ascii="Verdana" w:hAnsi="Verdana"/>
          <w:szCs w:val="20"/>
          <w:lang w:val="tr-TR"/>
        </w:rPr>
        <w:t xml:space="preserve"> </w:t>
      </w:r>
    </w:p>
    <w:p w14:paraId="7A3EB7B0" w14:textId="05BB52E4" w:rsidR="00EF2D6C" w:rsidRPr="00451B09" w:rsidRDefault="00EF2D6C" w:rsidP="00EF2D6C">
      <w:pPr>
        <w:pStyle w:val="ResimYazs"/>
        <w:rPr>
          <w:lang w:val="tr-TR"/>
        </w:rPr>
      </w:pPr>
      <w:bookmarkStart w:id="76" w:name="_Toc212986015"/>
      <w:proofErr w:type="gramStart"/>
      <w:r w:rsidRPr="00451B09">
        <w:rPr>
          <w:lang w:val="tr-TR"/>
        </w:rPr>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3</w:t>
      </w:r>
      <w:r w:rsidR="00780BDA" w:rsidRPr="00451B09">
        <w:rPr>
          <w:lang w:val="tr-TR"/>
        </w:rPr>
        <w:fldChar w:fldCharType="end"/>
      </w:r>
      <w:r w:rsidR="00440E38">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1</w:t>
      </w:r>
      <w:r w:rsidR="00780BDA" w:rsidRPr="00451B09">
        <w:rPr>
          <w:lang w:val="tr-TR"/>
        </w:rPr>
        <w:fldChar w:fldCharType="end"/>
      </w:r>
      <w:r w:rsidRPr="00451B09">
        <w:rPr>
          <w:lang w:val="tr-TR"/>
        </w:rPr>
        <w:t xml:space="preserve"> Proje bileşenlerinden kaynaklanan doğrudan habitat kayıpları</w:t>
      </w:r>
      <w:bookmarkEnd w:id="76"/>
      <w:r w:rsidRPr="00451B09">
        <w:rPr>
          <w:lang w:val="tr-TR"/>
        </w:rPr>
        <w:t xml:space="preserve"> </w:t>
      </w:r>
    </w:p>
    <w:tbl>
      <w:tblPr>
        <w:tblStyle w:val="TabloKlavuzu"/>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025"/>
        <w:gridCol w:w="1743"/>
        <w:gridCol w:w="1221"/>
        <w:gridCol w:w="1440"/>
        <w:gridCol w:w="1115"/>
        <w:gridCol w:w="1117"/>
        <w:gridCol w:w="895"/>
        <w:gridCol w:w="1072"/>
      </w:tblGrid>
      <w:tr w:rsidR="000828E0" w:rsidRPr="00451B09" w14:paraId="63D67713" w14:textId="77777777" w:rsidTr="000828E0">
        <w:tc>
          <w:tcPr>
            <w:tcW w:w="535" w:type="pct"/>
            <w:shd w:val="clear" w:color="auto" w:fill="D2DED3"/>
            <w:vAlign w:val="center"/>
          </w:tcPr>
          <w:p w14:paraId="5319D78B" w14:textId="77777777" w:rsidR="000828E0" w:rsidRPr="00451B09" w:rsidRDefault="000828E0">
            <w:pPr>
              <w:spacing w:beforeLines="60" w:before="144" w:afterLines="60" w:after="144" w:line="240" w:lineRule="auto"/>
              <w:rPr>
                <w:b/>
                <w:bCs/>
                <w:color w:val="1C1C1C" w:themeColor="text1"/>
                <w:kern w:val="0"/>
                <w:sz w:val="16"/>
                <w:szCs w:val="16"/>
                <w:lang w:val="tr-TR"/>
                <w14:ligatures w14:val="none"/>
              </w:rPr>
            </w:pPr>
            <w:r w:rsidRPr="00451B09">
              <w:rPr>
                <w:b/>
                <w:sz w:val="16"/>
                <w:szCs w:val="16"/>
                <w:lang w:val="tr-TR"/>
              </w:rPr>
              <w:t>EUNIS Kodu</w:t>
            </w:r>
          </w:p>
        </w:tc>
        <w:tc>
          <w:tcPr>
            <w:tcW w:w="908" w:type="pct"/>
            <w:shd w:val="clear" w:color="auto" w:fill="D2DED3"/>
            <w:vAlign w:val="center"/>
          </w:tcPr>
          <w:p w14:paraId="216ECC09" w14:textId="77777777" w:rsidR="000828E0" w:rsidRPr="00451B09" w:rsidRDefault="000828E0">
            <w:pPr>
              <w:spacing w:beforeLines="60" w:before="144" w:afterLines="60" w:after="144" w:line="240" w:lineRule="auto"/>
              <w:rPr>
                <w:b/>
                <w:bCs/>
                <w:color w:val="1C1C1C" w:themeColor="text1"/>
                <w:kern w:val="0"/>
                <w:sz w:val="16"/>
                <w:szCs w:val="16"/>
                <w:lang w:val="tr-TR"/>
                <w14:ligatures w14:val="none"/>
              </w:rPr>
            </w:pPr>
            <w:r w:rsidRPr="00451B09">
              <w:rPr>
                <w:b/>
                <w:sz w:val="16"/>
                <w:szCs w:val="16"/>
                <w:lang w:val="tr-TR"/>
              </w:rPr>
              <w:t>EUNIS Adı</w:t>
            </w:r>
          </w:p>
        </w:tc>
        <w:tc>
          <w:tcPr>
            <w:tcW w:w="636" w:type="pct"/>
            <w:shd w:val="clear" w:color="auto" w:fill="D2DED3"/>
            <w:vAlign w:val="center"/>
          </w:tcPr>
          <w:p w14:paraId="32963542" w14:textId="77777777" w:rsidR="000828E0" w:rsidRPr="00451B09" w:rsidRDefault="000828E0">
            <w:pPr>
              <w:spacing w:beforeLines="60" w:before="144" w:afterLines="60" w:after="144" w:line="240" w:lineRule="auto"/>
              <w:rPr>
                <w:b/>
                <w:bCs/>
                <w:color w:val="1C1C1C" w:themeColor="text1"/>
                <w:kern w:val="0"/>
                <w:sz w:val="16"/>
                <w:szCs w:val="16"/>
                <w:lang w:val="tr-TR"/>
                <w14:ligatures w14:val="none"/>
              </w:rPr>
            </w:pPr>
            <w:r w:rsidRPr="00451B09">
              <w:rPr>
                <w:b/>
                <w:bCs/>
                <w:color w:val="1C1C1C" w:themeColor="text1"/>
                <w:kern w:val="0"/>
                <w:sz w:val="16"/>
                <w:szCs w:val="16"/>
                <w:lang w:val="tr-TR"/>
                <w14:ligatures w14:val="none"/>
              </w:rPr>
              <w:t>Şalt Sahası (ha)</w:t>
            </w:r>
          </w:p>
        </w:tc>
        <w:tc>
          <w:tcPr>
            <w:tcW w:w="750" w:type="pct"/>
            <w:shd w:val="clear" w:color="auto" w:fill="D2DED3"/>
            <w:vAlign w:val="center"/>
          </w:tcPr>
          <w:p w14:paraId="47860376" w14:textId="791A9F4D" w:rsidR="000828E0" w:rsidRPr="00451B09" w:rsidRDefault="000828E0">
            <w:pPr>
              <w:spacing w:beforeLines="60" w:before="144" w:afterLines="60" w:after="144" w:line="240" w:lineRule="auto"/>
              <w:rPr>
                <w:b/>
                <w:bCs/>
                <w:color w:val="1C1C1C" w:themeColor="text1"/>
                <w:kern w:val="0"/>
                <w:sz w:val="16"/>
                <w:szCs w:val="16"/>
                <w:lang w:val="tr-TR"/>
                <w14:ligatures w14:val="none"/>
              </w:rPr>
            </w:pPr>
            <w:r w:rsidRPr="00451B09">
              <w:rPr>
                <w:b/>
                <w:bCs/>
                <w:color w:val="1C1C1C" w:themeColor="text1"/>
                <w:kern w:val="0"/>
                <w:sz w:val="16"/>
                <w:szCs w:val="16"/>
                <w:lang w:val="tr-TR"/>
                <w14:ligatures w14:val="none"/>
              </w:rPr>
              <w:t>Platform (ha)</w:t>
            </w:r>
          </w:p>
        </w:tc>
        <w:tc>
          <w:tcPr>
            <w:tcW w:w="562" w:type="pct"/>
            <w:shd w:val="clear" w:color="auto" w:fill="D2DED3"/>
            <w:vAlign w:val="center"/>
          </w:tcPr>
          <w:p w14:paraId="7B3FA193" w14:textId="6E992DB5" w:rsidR="000828E0" w:rsidRPr="00451B09" w:rsidRDefault="000828E0">
            <w:pPr>
              <w:spacing w:beforeLines="60" w:before="144" w:afterLines="60" w:after="144" w:line="240" w:lineRule="auto"/>
              <w:rPr>
                <w:b/>
                <w:bCs/>
                <w:color w:val="1C1C1C" w:themeColor="text1"/>
                <w:kern w:val="0"/>
                <w:sz w:val="16"/>
                <w:szCs w:val="16"/>
                <w:lang w:val="tr-TR"/>
                <w14:ligatures w14:val="none"/>
              </w:rPr>
            </w:pPr>
            <w:r w:rsidRPr="00451B09">
              <w:rPr>
                <w:b/>
                <w:bCs/>
                <w:color w:val="1C1C1C" w:themeColor="text1"/>
                <w:kern w:val="0"/>
                <w:sz w:val="16"/>
                <w:szCs w:val="16"/>
                <w:lang w:val="tr-TR"/>
                <w14:ligatures w14:val="none"/>
              </w:rPr>
              <w:t>Depolama Alanı (ha)</w:t>
            </w:r>
          </w:p>
        </w:tc>
        <w:tc>
          <w:tcPr>
            <w:tcW w:w="582" w:type="pct"/>
            <w:shd w:val="clear" w:color="auto" w:fill="D2DED3"/>
            <w:vAlign w:val="center"/>
          </w:tcPr>
          <w:p w14:paraId="53269131" w14:textId="77E9DB08" w:rsidR="000828E0" w:rsidRPr="00451B09" w:rsidRDefault="000828E0">
            <w:pPr>
              <w:spacing w:beforeLines="60" w:before="144" w:afterLines="60" w:after="144" w:line="240" w:lineRule="auto"/>
              <w:rPr>
                <w:b/>
                <w:bCs/>
                <w:color w:val="1C1C1C" w:themeColor="text1"/>
                <w:kern w:val="0"/>
                <w:sz w:val="16"/>
                <w:szCs w:val="16"/>
                <w:lang w:val="tr-TR"/>
                <w14:ligatures w14:val="none"/>
              </w:rPr>
            </w:pPr>
            <w:r w:rsidRPr="00451B09">
              <w:rPr>
                <w:b/>
                <w:bCs/>
                <w:color w:val="1C1C1C" w:themeColor="text1"/>
                <w:kern w:val="0"/>
                <w:sz w:val="16"/>
                <w:szCs w:val="16"/>
                <w:lang w:val="tr-TR"/>
                <w14:ligatures w14:val="none"/>
              </w:rPr>
              <w:t>İç Erişim Yolu (ha)</w:t>
            </w:r>
          </w:p>
        </w:tc>
        <w:tc>
          <w:tcPr>
            <w:tcW w:w="467" w:type="pct"/>
            <w:shd w:val="clear" w:color="auto" w:fill="D2DED3"/>
          </w:tcPr>
          <w:p w14:paraId="524D1597" w14:textId="77777777" w:rsidR="000828E0" w:rsidRPr="00451B09" w:rsidRDefault="000828E0">
            <w:pPr>
              <w:spacing w:beforeLines="60" w:before="144" w:afterLines="60" w:after="144" w:line="240" w:lineRule="auto"/>
              <w:rPr>
                <w:b/>
                <w:bCs/>
                <w:color w:val="1C1C1C" w:themeColor="text1"/>
                <w:kern w:val="0"/>
                <w:sz w:val="16"/>
                <w:szCs w:val="16"/>
                <w:lang w:val="tr-TR"/>
                <w14:ligatures w14:val="none"/>
              </w:rPr>
            </w:pPr>
            <w:r w:rsidRPr="00451B09">
              <w:rPr>
                <w:b/>
                <w:bCs/>
                <w:color w:val="1C1C1C" w:themeColor="text1"/>
                <w:kern w:val="0"/>
                <w:sz w:val="16"/>
                <w:szCs w:val="16"/>
                <w:lang w:val="tr-TR"/>
                <w14:ligatures w14:val="none"/>
              </w:rPr>
              <w:t>ETL</w:t>
            </w:r>
          </w:p>
          <w:p w14:paraId="3FF9F9E0" w14:textId="582AAE9C" w:rsidR="000828E0" w:rsidRPr="00451B09" w:rsidRDefault="000828E0">
            <w:pPr>
              <w:spacing w:beforeLines="60" w:before="144" w:afterLines="60" w:after="144" w:line="240" w:lineRule="auto"/>
              <w:rPr>
                <w:b/>
                <w:bCs/>
                <w:color w:val="1C1C1C" w:themeColor="text1"/>
                <w:kern w:val="0"/>
                <w:sz w:val="16"/>
                <w:szCs w:val="16"/>
                <w:lang w:val="tr-TR"/>
                <w14:ligatures w14:val="none"/>
              </w:rPr>
            </w:pPr>
            <w:r w:rsidRPr="00451B09">
              <w:rPr>
                <w:b/>
                <w:bCs/>
                <w:color w:val="1C1C1C" w:themeColor="text1"/>
                <w:kern w:val="0"/>
                <w:sz w:val="16"/>
                <w:szCs w:val="16"/>
                <w:lang w:val="tr-TR"/>
                <w14:ligatures w14:val="none"/>
              </w:rPr>
              <w:t>(</w:t>
            </w:r>
            <w:proofErr w:type="gramStart"/>
            <w:r w:rsidRPr="00451B09">
              <w:rPr>
                <w:b/>
                <w:bCs/>
                <w:color w:val="1C1C1C" w:themeColor="text1"/>
                <w:kern w:val="0"/>
                <w:sz w:val="16"/>
                <w:szCs w:val="16"/>
                <w:lang w:val="tr-TR"/>
                <w14:ligatures w14:val="none"/>
              </w:rPr>
              <w:t>ha</w:t>
            </w:r>
            <w:proofErr w:type="gramEnd"/>
            <w:r w:rsidRPr="00451B09">
              <w:rPr>
                <w:b/>
                <w:bCs/>
                <w:color w:val="1C1C1C" w:themeColor="text1"/>
                <w:kern w:val="0"/>
                <w:sz w:val="16"/>
                <w:szCs w:val="16"/>
                <w:lang w:val="tr-TR"/>
                <w14:ligatures w14:val="none"/>
              </w:rPr>
              <w:t>)</w:t>
            </w:r>
          </w:p>
        </w:tc>
        <w:tc>
          <w:tcPr>
            <w:tcW w:w="559" w:type="pct"/>
            <w:shd w:val="clear" w:color="auto" w:fill="D2DED3"/>
            <w:vAlign w:val="center"/>
          </w:tcPr>
          <w:p w14:paraId="099CEA55" w14:textId="7CB17C49" w:rsidR="000828E0" w:rsidRPr="00451B09" w:rsidRDefault="000828E0">
            <w:pPr>
              <w:spacing w:beforeLines="60" w:before="144" w:afterLines="60" w:after="144" w:line="240" w:lineRule="auto"/>
              <w:rPr>
                <w:color w:val="1C1C1C" w:themeColor="text1"/>
                <w:kern w:val="0"/>
                <w:sz w:val="16"/>
                <w:szCs w:val="16"/>
                <w:lang w:val="tr-TR"/>
                <w14:ligatures w14:val="none"/>
              </w:rPr>
            </w:pPr>
            <w:r w:rsidRPr="00451B09">
              <w:rPr>
                <w:b/>
                <w:bCs/>
                <w:color w:val="1C1C1C" w:themeColor="text1"/>
                <w:kern w:val="0"/>
                <w:sz w:val="16"/>
                <w:szCs w:val="16"/>
                <w:lang w:val="tr-TR"/>
                <w14:ligatures w14:val="none"/>
              </w:rPr>
              <w:t>Toplam Etkilenen Alan (ha)</w:t>
            </w:r>
          </w:p>
        </w:tc>
      </w:tr>
      <w:tr w:rsidR="000828E0" w:rsidRPr="00451B09" w14:paraId="6DE504EA" w14:textId="77777777" w:rsidTr="000828E0">
        <w:tc>
          <w:tcPr>
            <w:tcW w:w="535" w:type="pct"/>
            <w:vAlign w:val="center"/>
          </w:tcPr>
          <w:p w14:paraId="35A2F695" w14:textId="3B60A1B6" w:rsidR="000828E0" w:rsidRPr="00451B09" w:rsidRDefault="000828E0" w:rsidP="000828E0">
            <w:pPr>
              <w:spacing w:beforeLines="60" w:before="144" w:afterLines="60" w:after="144" w:line="240" w:lineRule="auto"/>
              <w:rPr>
                <w:color w:val="1C1C1C" w:themeColor="text1"/>
                <w:kern w:val="0"/>
                <w:sz w:val="16"/>
                <w:szCs w:val="16"/>
                <w:lang w:val="tr-TR"/>
                <w14:ligatures w14:val="none"/>
              </w:rPr>
            </w:pPr>
            <w:r w:rsidRPr="00451B09">
              <w:rPr>
                <w:color w:val="1C1C1C" w:themeColor="text1"/>
                <w:kern w:val="0"/>
                <w:sz w:val="16"/>
                <w:szCs w:val="16"/>
                <w:lang w:val="tr-TR"/>
                <w14:ligatures w14:val="none"/>
              </w:rPr>
              <w:t>F5.2</w:t>
            </w:r>
          </w:p>
        </w:tc>
        <w:tc>
          <w:tcPr>
            <w:tcW w:w="908" w:type="pct"/>
            <w:vAlign w:val="center"/>
          </w:tcPr>
          <w:p w14:paraId="47DA946F" w14:textId="37BA914A" w:rsidR="000828E0" w:rsidRPr="00451B09" w:rsidRDefault="004B219A" w:rsidP="000828E0">
            <w:pPr>
              <w:spacing w:beforeLines="60" w:before="144" w:afterLines="60" w:after="144" w:line="240" w:lineRule="auto"/>
              <w:rPr>
                <w:color w:val="1C1C1C" w:themeColor="text1"/>
                <w:kern w:val="0"/>
                <w:sz w:val="16"/>
                <w:szCs w:val="16"/>
                <w:lang w:val="tr-TR"/>
                <w14:ligatures w14:val="none"/>
              </w:rPr>
            </w:pPr>
            <w:r>
              <w:rPr>
                <w:color w:val="1C1C1C" w:themeColor="text1"/>
                <w:kern w:val="0"/>
                <w:sz w:val="16"/>
                <w:szCs w:val="16"/>
                <w:lang w:val="tr-TR"/>
                <w14:ligatures w14:val="none"/>
              </w:rPr>
              <w:t>Maki</w:t>
            </w:r>
          </w:p>
        </w:tc>
        <w:tc>
          <w:tcPr>
            <w:tcW w:w="636" w:type="pct"/>
            <w:vAlign w:val="center"/>
          </w:tcPr>
          <w:p w14:paraId="277D4C27" w14:textId="089E752A"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1,76</w:t>
            </w:r>
          </w:p>
        </w:tc>
        <w:tc>
          <w:tcPr>
            <w:tcW w:w="750" w:type="pct"/>
            <w:vAlign w:val="center"/>
          </w:tcPr>
          <w:p w14:paraId="0CDF483E" w14:textId="4F62D766"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3,4</w:t>
            </w:r>
          </w:p>
        </w:tc>
        <w:tc>
          <w:tcPr>
            <w:tcW w:w="562" w:type="pct"/>
            <w:vAlign w:val="center"/>
          </w:tcPr>
          <w:p w14:paraId="6CE31E5B" w14:textId="5802C947"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582" w:type="pct"/>
            <w:vAlign w:val="center"/>
          </w:tcPr>
          <w:p w14:paraId="60106CDD" w14:textId="0DE49D22"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10</w:t>
            </w:r>
          </w:p>
        </w:tc>
        <w:tc>
          <w:tcPr>
            <w:tcW w:w="467" w:type="pct"/>
            <w:vAlign w:val="center"/>
          </w:tcPr>
          <w:p w14:paraId="432668FD" w14:textId="166CCD0A" w:rsidR="000828E0" w:rsidRPr="00451B09" w:rsidRDefault="000828E0" w:rsidP="000828E0">
            <w:pPr>
              <w:spacing w:beforeLines="60" w:before="144" w:afterLines="60" w:after="144" w:line="240" w:lineRule="auto"/>
              <w:jc w:val="center"/>
              <w:rPr>
                <w:b/>
                <w:bCs/>
                <w:color w:val="1C1C1C" w:themeColor="text1"/>
                <w:kern w:val="0"/>
                <w:sz w:val="16"/>
                <w:szCs w:val="16"/>
                <w:lang w:val="tr-TR"/>
                <w14:ligatures w14:val="none"/>
              </w:rPr>
            </w:pPr>
            <w:r w:rsidRPr="00451B09">
              <w:rPr>
                <w:color w:val="1C1C1C" w:themeColor="text1"/>
                <w:kern w:val="0"/>
                <w:sz w:val="16"/>
                <w:szCs w:val="16"/>
                <w:lang w:val="tr-TR"/>
                <w14:ligatures w14:val="none"/>
              </w:rPr>
              <w:t>87</w:t>
            </w:r>
          </w:p>
        </w:tc>
        <w:tc>
          <w:tcPr>
            <w:tcW w:w="559" w:type="pct"/>
            <w:vAlign w:val="center"/>
          </w:tcPr>
          <w:p w14:paraId="712D3206" w14:textId="6BF926B2"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102,16</w:t>
            </w:r>
          </w:p>
        </w:tc>
      </w:tr>
      <w:tr w:rsidR="000828E0" w:rsidRPr="00451B09" w14:paraId="6181EDD2" w14:textId="77777777" w:rsidTr="000828E0">
        <w:tc>
          <w:tcPr>
            <w:tcW w:w="535" w:type="pct"/>
            <w:vAlign w:val="center"/>
          </w:tcPr>
          <w:p w14:paraId="05FA8537" w14:textId="6BF7DD66" w:rsidR="000828E0" w:rsidRPr="00451B09" w:rsidRDefault="000828E0" w:rsidP="000828E0">
            <w:pPr>
              <w:spacing w:beforeLines="60" w:before="144" w:afterLines="60" w:after="144" w:line="240" w:lineRule="auto"/>
              <w:rPr>
                <w:color w:val="1C1C1C" w:themeColor="text1"/>
                <w:kern w:val="0"/>
                <w:sz w:val="16"/>
                <w:szCs w:val="16"/>
                <w:lang w:val="tr-TR"/>
                <w14:ligatures w14:val="none"/>
              </w:rPr>
            </w:pPr>
            <w:r w:rsidRPr="00451B09">
              <w:rPr>
                <w:color w:val="1C1C1C" w:themeColor="text1"/>
                <w:kern w:val="0"/>
                <w:sz w:val="16"/>
                <w:szCs w:val="16"/>
                <w:lang w:val="tr-TR"/>
                <w14:ligatures w14:val="none"/>
              </w:rPr>
              <w:t xml:space="preserve">G3.7 </w:t>
            </w:r>
          </w:p>
        </w:tc>
        <w:tc>
          <w:tcPr>
            <w:tcW w:w="908" w:type="pct"/>
            <w:vAlign w:val="center"/>
          </w:tcPr>
          <w:p w14:paraId="76D53A5C" w14:textId="0C873018" w:rsidR="000828E0" w:rsidRPr="00451B09" w:rsidRDefault="00ED25F9" w:rsidP="000828E0">
            <w:pPr>
              <w:spacing w:beforeLines="60" w:before="144" w:afterLines="60" w:after="144" w:line="240" w:lineRule="auto"/>
              <w:rPr>
                <w:color w:val="1C1C1C" w:themeColor="text1"/>
                <w:kern w:val="0"/>
                <w:sz w:val="16"/>
                <w:szCs w:val="16"/>
                <w:lang w:val="tr-TR"/>
                <w14:ligatures w14:val="none"/>
              </w:rPr>
            </w:pPr>
            <w:r w:rsidRPr="00ED25F9">
              <w:rPr>
                <w:i/>
                <w:iCs/>
                <w:color w:val="1C1C1C" w:themeColor="text1"/>
                <w:kern w:val="0"/>
                <w:sz w:val="16"/>
                <w:szCs w:val="16"/>
                <w:lang w:val="tr-TR"/>
                <w14:ligatures w14:val="none"/>
              </w:rPr>
              <w:t xml:space="preserve">Pinus brutia </w:t>
            </w:r>
            <w:r w:rsidRPr="00ED25F9">
              <w:rPr>
                <w:color w:val="1C1C1C" w:themeColor="text1"/>
                <w:kern w:val="0"/>
                <w:sz w:val="16"/>
                <w:szCs w:val="16"/>
                <w:lang w:val="tr-TR"/>
                <w14:ligatures w14:val="none"/>
              </w:rPr>
              <w:t>ormanı</w:t>
            </w:r>
            <w:r w:rsidRPr="00ED25F9">
              <w:rPr>
                <w:i/>
                <w:iCs/>
                <w:color w:val="1C1C1C" w:themeColor="text1"/>
                <w:kern w:val="0"/>
                <w:sz w:val="16"/>
                <w:szCs w:val="16"/>
                <w:lang w:val="tr-TR"/>
                <w14:ligatures w14:val="none"/>
              </w:rPr>
              <w:t xml:space="preserve"> </w:t>
            </w:r>
            <w:r w:rsidRPr="00ED25F9">
              <w:rPr>
                <w:color w:val="1C1C1C" w:themeColor="text1"/>
                <w:kern w:val="0"/>
                <w:sz w:val="16"/>
                <w:szCs w:val="16"/>
                <w:lang w:val="tr-TR"/>
                <w14:ligatures w14:val="none"/>
              </w:rPr>
              <w:t>(Alçak alanlardan dağlık bölgelere kadar uzanan Akdeniz Pinus ormanı [</w:t>
            </w:r>
            <w:r w:rsidRPr="00ED25F9">
              <w:rPr>
                <w:i/>
                <w:iCs/>
                <w:color w:val="1C1C1C" w:themeColor="text1"/>
                <w:kern w:val="0"/>
                <w:sz w:val="16"/>
                <w:szCs w:val="16"/>
                <w:lang w:val="tr-TR"/>
                <w14:ligatures w14:val="none"/>
              </w:rPr>
              <w:t>Pinus ni</w:t>
            </w:r>
            <w:r w:rsidRPr="00ED25F9">
              <w:rPr>
                <w:color w:val="1C1C1C" w:themeColor="text1"/>
                <w:kern w:val="0"/>
                <w:sz w:val="16"/>
                <w:szCs w:val="16"/>
                <w:lang w:val="tr-TR"/>
                <w14:ligatures w14:val="none"/>
              </w:rPr>
              <w:t>gra hariç])</w:t>
            </w:r>
            <w:r w:rsidR="000828E0" w:rsidRPr="00ED25F9">
              <w:rPr>
                <w:color w:val="1C1C1C" w:themeColor="text1"/>
                <w:kern w:val="0"/>
                <w:sz w:val="16"/>
                <w:szCs w:val="16"/>
                <w:lang w:val="tr-TR"/>
                <w14:ligatures w14:val="none"/>
              </w:rPr>
              <w:t>)</w:t>
            </w:r>
          </w:p>
        </w:tc>
        <w:tc>
          <w:tcPr>
            <w:tcW w:w="636" w:type="pct"/>
            <w:vAlign w:val="center"/>
          </w:tcPr>
          <w:p w14:paraId="6D2CE224" w14:textId="7C92F68E"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0,12</w:t>
            </w:r>
          </w:p>
        </w:tc>
        <w:tc>
          <w:tcPr>
            <w:tcW w:w="750" w:type="pct"/>
            <w:vAlign w:val="center"/>
          </w:tcPr>
          <w:p w14:paraId="6DEC6FB1" w14:textId="679157E3"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5</w:t>
            </w:r>
          </w:p>
        </w:tc>
        <w:tc>
          <w:tcPr>
            <w:tcW w:w="562" w:type="pct"/>
            <w:vAlign w:val="center"/>
          </w:tcPr>
          <w:p w14:paraId="2285D9CE" w14:textId="7AA471E3"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2,3</w:t>
            </w:r>
          </w:p>
        </w:tc>
        <w:tc>
          <w:tcPr>
            <w:tcW w:w="582" w:type="pct"/>
            <w:vAlign w:val="center"/>
          </w:tcPr>
          <w:p w14:paraId="04017B19" w14:textId="78457450"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17</w:t>
            </w:r>
          </w:p>
        </w:tc>
        <w:tc>
          <w:tcPr>
            <w:tcW w:w="467" w:type="pct"/>
            <w:vAlign w:val="center"/>
          </w:tcPr>
          <w:p w14:paraId="0EB634C0" w14:textId="1B8C2C48" w:rsidR="000828E0" w:rsidRPr="00451B09" w:rsidRDefault="000828E0" w:rsidP="000828E0">
            <w:pPr>
              <w:spacing w:beforeLines="60" w:before="144" w:afterLines="60" w:after="144" w:line="240" w:lineRule="auto"/>
              <w:jc w:val="center"/>
              <w:rPr>
                <w:b/>
                <w:bCs/>
                <w:color w:val="1C1C1C" w:themeColor="text1"/>
                <w:kern w:val="0"/>
                <w:sz w:val="16"/>
                <w:szCs w:val="16"/>
                <w:lang w:val="tr-TR"/>
                <w14:ligatures w14:val="none"/>
              </w:rPr>
            </w:pPr>
            <w:r w:rsidRPr="00451B09">
              <w:rPr>
                <w:color w:val="1C1C1C" w:themeColor="text1"/>
                <w:kern w:val="0"/>
                <w:sz w:val="16"/>
                <w:szCs w:val="16"/>
                <w:lang w:val="tr-TR"/>
                <w14:ligatures w14:val="none"/>
              </w:rPr>
              <w:t>44</w:t>
            </w:r>
          </w:p>
        </w:tc>
        <w:tc>
          <w:tcPr>
            <w:tcW w:w="559" w:type="pct"/>
            <w:vAlign w:val="center"/>
          </w:tcPr>
          <w:p w14:paraId="47DC1798" w14:textId="639A6CEE"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68,42</w:t>
            </w:r>
          </w:p>
        </w:tc>
      </w:tr>
      <w:tr w:rsidR="000828E0" w:rsidRPr="00451B09" w14:paraId="4ABE4424" w14:textId="77777777" w:rsidTr="000828E0">
        <w:tc>
          <w:tcPr>
            <w:tcW w:w="535" w:type="pct"/>
            <w:vAlign w:val="center"/>
          </w:tcPr>
          <w:p w14:paraId="508D75B1" w14:textId="7E97DE99" w:rsidR="000828E0" w:rsidRPr="00451B09" w:rsidRDefault="000828E0" w:rsidP="000828E0">
            <w:pPr>
              <w:spacing w:beforeLines="60" w:before="144" w:afterLines="60" w:after="144" w:line="240" w:lineRule="auto"/>
              <w:rPr>
                <w:color w:val="1C1C1C" w:themeColor="text1"/>
                <w:kern w:val="0"/>
                <w:sz w:val="16"/>
                <w:szCs w:val="16"/>
                <w:lang w:val="tr-TR"/>
                <w14:ligatures w14:val="none"/>
              </w:rPr>
            </w:pPr>
            <w:r w:rsidRPr="00451B09">
              <w:rPr>
                <w:color w:val="1C1C1C" w:themeColor="text1"/>
                <w:kern w:val="0"/>
                <w:sz w:val="16"/>
                <w:szCs w:val="16"/>
                <w:lang w:val="tr-TR"/>
                <w14:ligatures w14:val="none"/>
              </w:rPr>
              <w:t>H5.3</w:t>
            </w:r>
          </w:p>
        </w:tc>
        <w:tc>
          <w:tcPr>
            <w:tcW w:w="908" w:type="pct"/>
            <w:vAlign w:val="center"/>
          </w:tcPr>
          <w:p w14:paraId="5DE8F06C" w14:textId="2F0C67BF" w:rsidR="000828E0" w:rsidRPr="00451B09" w:rsidRDefault="00024AC9" w:rsidP="000828E0">
            <w:pPr>
              <w:spacing w:beforeLines="60" w:before="144" w:afterLines="60" w:after="144" w:line="240" w:lineRule="auto"/>
              <w:rPr>
                <w:color w:val="1C1C1C" w:themeColor="text1"/>
                <w:kern w:val="0"/>
                <w:sz w:val="16"/>
                <w:szCs w:val="16"/>
                <w:lang w:val="tr-TR"/>
                <w14:ligatures w14:val="none"/>
              </w:rPr>
            </w:pPr>
            <w:r w:rsidRPr="0038686F">
              <w:rPr>
                <w:color w:val="1C1C1C" w:themeColor="text1"/>
                <w:kern w:val="0"/>
                <w:sz w:val="16"/>
                <w:szCs w:val="16"/>
                <w:lang w:val="tr-TR"/>
                <w14:ligatures w14:val="none"/>
              </w:rPr>
              <w:t>Bitki örtüsü seyrek olan veya bitki örtüsünden tamamen yoksun, yakın dönem buzul faaliyetlerinden kaynaklanmamış mineral zeminli habitatlar</w:t>
            </w:r>
          </w:p>
        </w:tc>
        <w:tc>
          <w:tcPr>
            <w:tcW w:w="636" w:type="pct"/>
            <w:vAlign w:val="center"/>
          </w:tcPr>
          <w:p w14:paraId="4C5C595E" w14:textId="5C6B4E05"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750" w:type="pct"/>
            <w:vAlign w:val="center"/>
          </w:tcPr>
          <w:p w14:paraId="0DDD47D7" w14:textId="700741AA"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3,4</w:t>
            </w:r>
          </w:p>
        </w:tc>
        <w:tc>
          <w:tcPr>
            <w:tcW w:w="562" w:type="pct"/>
            <w:vAlign w:val="center"/>
          </w:tcPr>
          <w:p w14:paraId="7D19AAAA" w14:textId="7BE80319"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23</w:t>
            </w:r>
          </w:p>
        </w:tc>
        <w:tc>
          <w:tcPr>
            <w:tcW w:w="582" w:type="pct"/>
            <w:vAlign w:val="center"/>
          </w:tcPr>
          <w:p w14:paraId="5CB5385D" w14:textId="39A405D3"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9</w:t>
            </w:r>
          </w:p>
        </w:tc>
        <w:tc>
          <w:tcPr>
            <w:tcW w:w="467" w:type="pct"/>
            <w:vAlign w:val="center"/>
          </w:tcPr>
          <w:p w14:paraId="7BC5B9A3" w14:textId="64805301" w:rsidR="000828E0" w:rsidRPr="00451B09" w:rsidRDefault="000828E0" w:rsidP="000828E0">
            <w:pPr>
              <w:spacing w:beforeLines="60" w:before="144" w:afterLines="60" w:after="144" w:line="240" w:lineRule="auto"/>
              <w:jc w:val="center"/>
              <w:rPr>
                <w:b/>
                <w:bCs/>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559" w:type="pct"/>
            <w:vAlign w:val="center"/>
          </w:tcPr>
          <w:p w14:paraId="2F402453" w14:textId="74C0CEEA"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35,6</w:t>
            </w:r>
          </w:p>
        </w:tc>
      </w:tr>
      <w:tr w:rsidR="000828E0" w:rsidRPr="00451B09" w14:paraId="5657EF2C" w14:textId="77777777" w:rsidTr="000828E0">
        <w:tc>
          <w:tcPr>
            <w:tcW w:w="535" w:type="pct"/>
            <w:vAlign w:val="center"/>
          </w:tcPr>
          <w:p w14:paraId="0048F791" w14:textId="532CD880" w:rsidR="000828E0" w:rsidRPr="00451B09" w:rsidRDefault="000828E0" w:rsidP="000828E0">
            <w:pPr>
              <w:spacing w:beforeLines="60" w:before="144" w:afterLines="60" w:after="144" w:line="240" w:lineRule="auto"/>
              <w:rPr>
                <w:color w:val="1C1C1C" w:themeColor="text1"/>
                <w:kern w:val="0"/>
                <w:sz w:val="16"/>
                <w:szCs w:val="16"/>
                <w:lang w:val="tr-TR"/>
                <w14:ligatures w14:val="none"/>
              </w:rPr>
            </w:pPr>
            <w:r w:rsidRPr="00451B09">
              <w:rPr>
                <w:color w:val="1C1C1C" w:themeColor="text1"/>
                <w:kern w:val="0"/>
                <w:sz w:val="16"/>
                <w:szCs w:val="16"/>
                <w:lang w:val="tr-TR"/>
                <w14:ligatures w14:val="none"/>
              </w:rPr>
              <w:t>I1.1</w:t>
            </w:r>
          </w:p>
        </w:tc>
        <w:tc>
          <w:tcPr>
            <w:tcW w:w="908" w:type="pct"/>
            <w:vAlign w:val="center"/>
          </w:tcPr>
          <w:p w14:paraId="0A4E2B07" w14:textId="7D9DD5FA" w:rsidR="000828E0" w:rsidRPr="00183B7A" w:rsidRDefault="00183B7A" w:rsidP="000828E0">
            <w:pPr>
              <w:spacing w:beforeLines="60" w:before="144" w:afterLines="60" w:after="144" w:line="240" w:lineRule="auto"/>
              <w:rPr>
                <w:color w:val="1C1C1C" w:themeColor="text1"/>
                <w:kern w:val="0"/>
                <w:sz w:val="16"/>
                <w:szCs w:val="16"/>
                <w:lang w:val="tr-TR"/>
                <w14:ligatures w14:val="none"/>
              </w:rPr>
            </w:pPr>
            <w:r w:rsidRPr="00183B7A">
              <w:rPr>
                <w:color w:val="1C1C1C" w:themeColor="text1"/>
                <w:kern w:val="0"/>
                <w:sz w:val="16"/>
                <w:szCs w:val="16"/>
                <w:lang w:val="tr-TR"/>
                <w14:ligatures w14:val="none"/>
              </w:rPr>
              <w:t>Yoğun tek ürün tarımı veya yoğun monokültür tarımı</w:t>
            </w:r>
          </w:p>
        </w:tc>
        <w:tc>
          <w:tcPr>
            <w:tcW w:w="636" w:type="pct"/>
            <w:vAlign w:val="center"/>
          </w:tcPr>
          <w:p w14:paraId="73D56B9B" w14:textId="4C43043B"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750" w:type="pct"/>
            <w:vAlign w:val="center"/>
          </w:tcPr>
          <w:p w14:paraId="5D8E0D23" w14:textId="00AE41A8"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562" w:type="pct"/>
            <w:vAlign w:val="center"/>
          </w:tcPr>
          <w:p w14:paraId="2D9AE1BD" w14:textId="4688E389"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582" w:type="pct"/>
            <w:vAlign w:val="center"/>
          </w:tcPr>
          <w:p w14:paraId="29D2EA53" w14:textId="38EC8825"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467" w:type="pct"/>
            <w:vAlign w:val="center"/>
          </w:tcPr>
          <w:p w14:paraId="73DD8DC5" w14:textId="652FD37F" w:rsidR="000828E0" w:rsidRPr="00451B09" w:rsidRDefault="000828E0" w:rsidP="000828E0">
            <w:pPr>
              <w:spacing w:beforeLines="60" w:before="144" w:afterLines="60" w:after="144" w:line="240" w:lineRule="auto"/>
              <w:jc w:val="center"/>
              <w:rPr>
                <w:b/>
                <w:bCs/>
                <w:color w:val="1C1C1C" w:themeColor="text1"/>
                <w:kern w:val="0"/>
                <w:sz w:val="16"/>
                <w:szCs w:val="16"/>
                <w:lang w:val="tr-TR"/>
                <w14:ligatures w14:val="none"/>
              </w:rPr>
            </w:pPr>
            <w:r w:rsidRPr="00451B09">
              <w:rPr>
                <w:color w:val="1C1C1C" w:themeColor="text1"/>
                <w:kern w:val="0"/>
                <w:sz w:val="16"/>
                <w:szCs w:val="16"/>
                <w:lang w:val="tr-TR"/>
                <w14:ligatures w14:val="none"/>
              </w:rPr>
              <w:t>3.2</w:t>
            </w:r>
          </w:p>
        </w:tc>
        <w:tc>
          <w:tcPr>
            <w:tcW w:w="559" w:type="pct"/>
            <w:vAlign w:val="center"/>
          </w:tcPr>
          <w:p w14:paraId="1B7443C0" w14:textId="64773754"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3.2</w:t>
            </w:r>
          </w:p>
        </w:tc>
      </w:tr>
      <w:tr w:rsidR="000828E0" w:rsidRPr="00451B09" w14:paraId="3E63A09F" w14:textId="77777777" w:rsidTr="000828E0">
        <w:tc>
          <w:tcPr>
            <w:tcW w:w="535" w:type="pct"/>
            <w:vAlign w:val="center"/>
          </w:tcPr>
          <w:p w14:paraId="061CA42A" w14:textId="4C927ED6" w:rsidR="000828E0" w:rsidRPr="00451B09" w:rsidRDefault="000828E0" w:rsidP="000828E0">
            <w:pPr>
              <w:spacing w:beforeLines="60" w:before="144" w:afterLines="60" w:after="144" w:line="240" w:lineRule="auto"/>
              <w:rPr>
                <w:color w:val="1C1C1C" w:themeColor="text1"/>
                <w:kern w:val="0"/>
                <w:sz w:val="16"/>
                <w:szCs w:val="16"/>
                <w:lang w:val="tr-TR"/>
                <w14:ligatures w14:val="none"/>
              </w:rPr>
            </w:pPr>
            <w:r w:rsidRPr="00451B09">
              <w:rPr>
                <w:color w:val="1C1C1C" w:themeColor="text1"/>
                <w:kern w:val="0"/>
                <w:sz w:val="16"/>
                <w:szCs w:val="16"/>
                <w:lang w:val="tr-TR"/>
                <w14:ligatures w14:val="none"/>
              </w:rPr>
              <w:t>I1.3</w:t>
            </w:r>
          </w:p>
        </w:tc>
        <w:tc>
          <w:tcPr>
            <w:tcW w:w="908" w:type="pct"/>
            <w:vAlign w:val="center"/>
          </w:tcPr>
          <w:p w14:paraId="13D294AF" w14:textId="2B18B21B" w:rsidR="000828E0" w:rsidRPr="00451B09" w:rsidRDefault="000828E0" w:rsidP="000828E0">
            <w:pPr>
              <w:spacing w:beforeLines="60" w:before="144" w:afterLines="60" w:after="144" w:line="240" w:lineRule="auto"/>
              <w:rPr>
                <w:sz w:val="16"/>
                <w:szCs w:val="16"/>
                <w:lang w:val="tr-TR"/>
              </w:rPr>
            </w:pPr>
            <w:r w:rsidRPr="00451B09">
              <w:rPr>
                <w:color w:val="1C1C1C" w:themeColor="text1"/>
                <w:kern w:val="0"/>
                <w:sz w:val="16"/>
                <w:szCs w:val="16"/>
                <w:lang w:val="tr-TR"/>
                <w14:ligatures w14:val="none"/>
              </w:rPr>
              <w:t>Tarım arazileri</w:t>
            </w:r>
          </w:p>
        </w:tc>
        <w:tc>
          <w:tcPr>
            <w:tcW w:w="636" w:type="pct"/>
            <w:vAlign w:val="center"/>
          </w:tcPr>
          <w:p w14:paraId="109EC49C" w14:textId="6D7591E5"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750" w:type="pct"/>
            <w:vAlign w:val="center"/>
          </w:tcPr>
          <w:p w14:paraId="35E94FA4" w14:textId="526AE119"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562" w:type="pct"/>
            <w:vAlign w:val="center"/>
          </w:tcPr>
          <w:p w14:paraId="52A11E8B" w14:textId="694A4CED"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582" w:type="pct"/>
            <w:vAlign w:val="center"/>
          </w:tcPr>
          <w:p w14:paraId="0A1D9DC8" w14:textId="62761FEC"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467" w:type="pct"/>
            <w:vAlign w:val="center"/>
          </w:tcPr>
          <w:p w14:paraId="5C83D785" w14:textId="68B39C4A" w:rsidR="000828E0" w:rsidRPr="00451B09" w:rsidRDefault="000828E0" w:rsidP="000828E0">
            <w:pPr>
              <w:spacing w:beforeLines="60" w:before="144" w:afterLines="60" w:after="144" w:line="240" w:lineRule="auto"/>
              <w:jc w:val="center"/>
              <w:rPr>
                <w:b/>
                <w:bCs/>
                <w:color w:val="1C1C1C" w:themeColor="text1"/>
                <w:kern w:val="0"/>
                <w:sz w:val="16"/>
                <w:szCs w:val="16"/>
                <w:lang w:val="tr-TR"/>
                <w14:ligatures w14:val="none"/>
              </w:rPr>
            </w:pPr>
            <w:r w:rsidRPr="00451B09">
              <w:rPr>
                <w:color w:val="1C1C1C" w:themeColor="text1"/>
                <w:kern w:val="0"/>
                <w:sz w:val="16"/>
                <w:szCs w:val="16"/>
                <w:lang w:val="tr-TR"/>
                <w14:ligatures w14:val="none"/>
              </w:rPr>
              <w:t>30</w:t>
            </w:r>
          </w:p>
        </w:tc>
        <w:tc>
          <w:tcPr>
            <w:tcW w:w="559" w:type="pct"/>
            <w:vAlign w:val="center"/>
          </w:tcPr>
          <w:p w14:paraId="2D3AA89F" w14:textId="4D7FB0E1" w:rsidR="000828E0" w:rsidRPr="00451B09" w:rsidRDefault="000828E0" w:rsidP="000828E0">
            <w:pPr>
              <w:spacing w:beforeLines="60" w:before="144" w:afterLines="60" w:after="144" w:line="240" w:lineRule="auto"/>
              <w:jc w:val="center"/>
              <w:rPr>
                <w:b/>
                <w:bCs/>
                <w:color w:val="1C1C1C" w:themeColor="text1"/>
                <w:kern w:val="0"/>
                <w:sz w:val="16"/>
                <w:szCs w:val="16"/>
                <w:lang w:val="tr-TR"/>
                <w14:ligatures w14:val="none"/>
              </w:rPr>
            </w:pPr>
            <w:r w:rsidRPr="00451B09">
              <w:rPr>
                <w:color w:val="1C1C1C" w:themeColor="text1"/>
                <w:kern w:val="0"/>
                <w:sz w:val="16"/>
                <w:szCs w:val="16"/>
                <w:lang w:val="tr-TR"/>
                <w14:ligatures w14:val="none"/>
              </w:rPr>
              <w:t>30</w:t>
            </w:r>
          </w:p>
        </w:tc>
      </w:tr>
      <w:tr w:rsidR="000828E0" w:rsidRPr="00451B09" w14:paraId="1C878145" w14:textId="77777777" w:rsidTr="000828E0">
        <w:tc>
          <w:tcPr>
            <w:tcW w:w="535" w:type="pct"/>
            <w:vAlign w:val="center"/>
          </w:tcPr>
          <w:p w14:paraId="3C1216F2" w14:textId="6D64213B" w:rsidR="000828E0" w:rsidRPr="00451B09" w:rsidRDefault="000828E0" w:rsidP="000828E0">
            <w:pPr>
              <w:spacing w:beforeLines="60" w:before="144" w:afterLines="60" w:after="144" w:line="240" w:lineRule="auto"/>
              <w:rPr>
                <w:color w:val="1C1C1C" w:themeColor="text1"/>
                <w:kern w:val="0"/>
                <w:sz w:val="16"/>
                <w:szCs w:val="16"/>
                <w:lang w:val="tr-TR"/>
                <w14:ligatures w14:val="none"/>
              </w:rPr>
            </w:pPr>
            <w:r w:rsidRPr="00451B09">
              <w:rPr>
                <w:color w:val="1C1C1C" w:themeColor="text1"/>
                <w:kern w:val="0"/>
                <w:sz w:val="16"/>
                <w:szCs w:val="16"/>
                <w:lang w:val="tr-TR"/>
                <w14:ligatures w14:val="none"/>
              </w:rPr>
              <w:t>J5.</w:t>
            </w:r>
            <w:r w:rsidR="0087254E" w:rsidRPr="00451B09">
              <w:rPr>
                <w:color w:val="1C1C1C" w:themeColor="text1"/>
                <w:kern w:val="0"/>
                <w:sz w:val="16"/>
                <w:szCs w:val="16"/>
                <w:lang w:val="tr-TR"/>
                <w14:ligatures w14:val="none"/>
              </w:rPr>
              <w:t>3</w:t>
            </w:r>
          </w:p>
        </w:tc>
        <w:tc>
          <w:tcPr>
            <w:tcW w:w="908" w:type="pct"/>
            <w:vAlign w:val="center"/>
          </w:tcPr>
          <w:p w14:paraId="1D071576" w14:textId="228138D6" w:rsidR="000828E0" w:rsidRPr="00451B09" w:rsidRDefault="00183B7A" w:rsidP="000828E0">
            <w:pPr>
              <w:spacing w:beforeLines="60" w:before="144" w:afterLines="60" w:after="144" w:line="240" w:lineRule="auto"/>
              <w:rPr>
                <w:sz w:val="16"/>
                <w:szCs w:val="16"/>
                <w:lang w:val="tr-TR"/>
              </w:rPr>
            </w:pPr>
            <w:r>
              <w:rPr>
                <w:color w:val="1C1C1C" w:themeColor="text1"/>
                <w:kern w:val="0"/>
                <w:sz w:val="16"/>
                <w:szCs w:val="16"/>
                <w:lang w:val="tr-TR"/>
                <w14:ligatures w14:val="none"/>
              </w:rPr>
              <w:t>Y</w:t>
            </w:r>
            <w:r w:rsidR="000828E0" w:rsidRPr="00451B09">
              <w:rPr>
                <w:color w:val="1C1C1C" w:themeColor="text1"/>
                <w:kern w:val="0"/>
                <w:sz w:val="16"/>
                <w:szCs w:val="16"/>
                <w:lang w:val="tr-TR"/>
                <w14:ligatures w14:val="none"/>
              </w:rPr>
              <w:t>apay, tuzlu olmayan durgun sular</w:t>
            </w:r>
          </w:p>
        </w:tc>
        <w:tc>
          <w:tcPr>
            <w:tcW w:w="636" w:type="pct"/>
            <w:vAlign w:val="center"/>
          </w:tcPr>
          <w:p w14:paraId="33CF17A6" w14:textId="5BC719C2"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750" w:type="pct"/>
            <w:vAlign w:val="center"/>
          </w:tcPr>
          <w:p w14:paraId="2ACB1598" w14:textId="0033FEFF"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562" w:type="pct"/>
            <w:vAlign w:val="center"/>
          </w:tcPr>
          <w:p w14:paraId="4C083D56" w14:textId="65CA361B"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582" w:type="pct"/>
            <w:vAlign w:val="center"/>
          </w:tcPr>
          <w:p w14:paraId="7325F344" w14:textId="198A8FDD" w:rsidR="000828E0" w:rsidRPr="00451B09" w:rsidRDefault="000828E0" w:rsidP="000828E0">
            <w:pPr>
              <w:spacing w:beforeLines="60" w:before="144" w:afterLines="60" w:after="144" w:line="240" w:lineRule="auto"/>
              <w:jc w:val="center"/>
              <w:rPr>
                <w:color w:val="1C1C1C" w:themeColor="text1"/>
                <w:kern w:val="0"/>
                <w:sz w:val="16"/>
                <w:szCs w:val="16"/>
                <w:lang w:val="tr-TR"/>
                <w14:ligatures w14:val="none"/>
              </w:rPr>
            </w:pPr>
            <w:r w:rsidRPr="00451B09">
              <w:rPr>
                <w:color w:val="1C1C1C" w:themeColor="text1"/>
                <w:kern w:val="0"/>
                <w:sz w:val="16"/>
                <w:szCs w:val="16"/>
                <w:lang w:val="tr-TR"/>
                <w14:ligatures w14:val="none"/>
              </w:rPr>
              <w:t>-</w:t>
            </w:r>
          </w:p>
        </w:tc>
        <w:tc>
          <w:tcPr>
            <w:tcW w:w="467" w:type="pct"/>
            <w:vAlign w:val="center"/>
          </w:tcPr>
          <w:p w14:paraId="11D0AEB9" w14:textId="73BDE248" w:rsidR="000828E0" w:rsidRPr="00451B09" w:rsidRDefault="000828E0" w:rsidP="000828E0">
            <w:pPr>
              <w:spacing w:beforeLines="60" w:before="144" w:afterLines="60" w:after="144" w:line="240" w:lineRule="auto"/>
              <w:jc w:val="center"/>
              <w:rPr>
                <w:b/>
                <w:bCs/>
                <w:color w:val="1C1C1C" w:themeColor="text1"/>
                <w:kern w:val="0"/>
                <w:sz w:val="16"/>
                <w:szCs w:val="16"/>
                <w:lang w:val="tr-TR"/>
                <w14:ligatures w14:val="none"/>
              </w:rPr>
            </w:pPr>
            <w:r w:rsidRPr="00451B09">
              <w:rPr>
                <w:color w:val="1C1C1C" w:themeColor="text1"/>
                <w:kern w:val="0"/>
                <w:sz w:val="16"/>
                <w:szCs w:val="16"/>
                <w:lang w:val="tr-TR"/>
                <w14:ligatures w14:val="none"/>
              </w:rPr>
              <w:t>0,4</w:t>
            </w:r>
          </w:p>
        </w:tc>
        <w:tc>
          <w:tcPr>
            <w:tcW w:w="559" w:type="pct"/>
            <w:vAlign w:val="center"/>
          </w:tcPr>
          <w:p w14:paraId="11F26E8B" w14:textId="569ECB8E" w:rsidR="000828E0" w:rsidRPr="00451B09" w:rsidRDefault="000828E0" w:rsidP="000828E0">
            <w:pPr>
              <w:spacing w:beforeLines="60" w:before="144" w:afterLines="60" w:after="144" w:line="240" w:lineRule="auto"/>
              <w:jc w:val="center"/>
              <w:rPr>
                <w:b/>
                <w:bCs/>
                <w:color w:val="1C1C1C" w:themeColor="text1"/>
                <w:kern w:val="0"/>
                <w:sz w:val="16"/>
                <w:szCs w:val="16"/>
                <w:lang w:val="tr-TR"/>
                <w14:ligatures w14:val="none"/>
              </w:rPr>
            </w:pPr>
            <w:r w:rsidRPr="00451B09">
              <w:rPr>
                <w:color w:val="1C1C1C" w:themeColor="text1"/>
                <w:kern w:val="0"/>
                <w:sz w:val="16"/>
                <w:szCs w:val="16"/>
                <w:lang w:val="tr-TR"/>
                <w14:ligatures w14:val="none"/>
              </w:rPr>
              <w:t>0,4</w:t>
            </w:r>
          </w:p>
        </w:tc>
      </w:tr>
    </w:tbl>
    <w:p w14:paraId="6BA88D8A" w14:textId="77777777" w:rsidR="00EF2D6C" w:rsidRPr="00451B09" w:rsidRDefault="00EF2D6C">
      <w:pPr>
        <w:spacing w:after="0" w:line="240" w:lineRule="auto"/>
        <w:rPr>
          <w:lang w:val="tr-TR"/>
        </w:rPr>
      </w:pPr>
    </w:p>
    <w:p w14:paraId="1C14F391" w14:textId="77777777" w:rsidR="00EF2D6C" w:rsidRPr="00451B09" w:rsidRDefault="00EF2D6C">
      <w:pPr>
        <w:spacing w:after="0" w:line="240" w:lineRule="auto"/>
        <w:rPr>
          <w:lang w:val="tr-TR"/>
        </w:rPr>
      </w:pPr>
    </w:p>
    <w:p w14:paraId="1E69565D" w14:textId="77777777" w:rsidR="006A400C" w:rsidRPr="00AE407B" w:rsidRDefault="006A400C" w:rsidP="006A400C">
      <w:pPr>
        <w:pStyle w:val="GvdeMetni"/>
        <w:shd w:val="clear" w:color="auto" w:fill="D9D9D9" w:themeFill="background1" w:themeFillShade="D9"/>
        <w:rPr>
          <w:rFonts w:ascii="Verdana" w:hAnsi="Verdana"/>
          <w:lang w:val="tr-TR"/>
        </w:rPr>
      </w:pPr>
      <w:r w:rsidRPr="00AE407B">
        <w:rPr>
          <w:rFonts w:ascii="Verdana" w:hAnsi="Verdana"/>
          <w:b/>
          <w:bCs/>
          <w:lang w:val="tr-TR"/>
        </w:rPr>
        <w:t>Adım 2</w:t>
      </w:r>
      <w:r w:rsidRPr="00AE407B">
        <w:rPr>
          <w:rFonts w:ascii="Verdana" w:hAnsi="Verdana"/>
          <w:lang w:val="tr-TR"/>
        </w:rPr>
        <w:t xml:space="preserve">: Habitat hektarı (HH) metriğini kullanarak, habitat alanı ve koşulunu hesaba katıp NNL hedeflerini belirle. </w:t>
      </w:r>
    </w:p>
    <w:p w14:paraId="4A22EAA0" w14:textId="77777777" w:rsidR="006A400C" w:rsidRPr="00AE407B" w:rsidRDefault="006A400C" w:rsidP="006A400C">
      <w:pPr>
        <w:pStyle w:val="GvdeMetni"/>
        <w:rPr>
          <w:rFonts w:ascii="Verdana" w:hAnsi="Verdana"/>
          <w:lang w:val="tr-TR"/>
        </w:rPr>
      </w:pPr>
      <w:r w:rsidRPr="00AE407B">
        <w:rPr>
          <w:rFonts w:ascii="Verdana" w:hAnsi="Verdana"/>
          <w:lang w:val="tr-TR"/>
        </w:rPr>
        <w:t xml:space="preserve">Biyoçeşitlilik telafileri, etkilenen tüm biyoçeşitlilik için kalan tüm kayıpları ele almalıdır, ancak biyoçeşitliliğin her bileşeni veya yapısı ve işlevinin tüm boyutları için kayıpları belgelemek ve nicelendirmek nadiren mümkün veya pratiktir. Bu nedenle çoğu yaklaşım, gerçekçi olarak </w:t>
      </w:r>
      <w:r w:rsidRPr="00AE407B">
        <w:rPr>
          <w:rFonts w:ascii="Verdana" w:hAnsi="Verdana"/>
          <w:lang w:val="tr-TR"/>
        </w:rPr>
        <w:lastRenderedPageBreak/>
        <w:t>ölçülebilen biyoçeşitliliğin tamamı için vekil ölçütlere dayalı metrikler kullanarak net kayıp olmadığını göstermektedir (ayrıca bkz. BBOP, 2012).</w:t>
      </w:r>
    </w:p>
    <w:p w14:paraId="324CEAD7" w14:textId="388FE8D9" w:rsidR="00F1678C" w:rsidRPr="00451B09" w:rsidRDefault="006A400C" w:rsidP="006A400C">
      <w:pPr>
        <w:pStyle w:val="GvdeMetni"/>
        <w:rPr>
          <w:rFonts w:ascii="Verdana" w:hAnsi="Verdana"/>
          <w:lang w:val="tr-TR"/>
        </w:rPr>
      </w:pPr>
      <w:r w:rsidRPr="00AE407B">
        <w:rPr>
          <w:rFonts w:ascii="Verdana" w:hAnsi="Verdana"/>
          <w:lang w:val="tr-TR"/>
        </w:rPr>
        <w:t xml:space="preserve">Türkiye'de NG/NNL hesaplamaları ve hedef belirleme konusunda bölgesel veya ulusal bir yaklaşım bulunmadığından, Parkes </w:t>
      </w:r>
      <w:r w:rsidRPr="00AE407B">
        <w:rPr>
          <w:rFonts w:ascii="Verdana" w:hAnsi="Verdana"/>
          <w:i/>
          <w:iCs/>
          <w:lang w:val="tr-TR"/>
        </w:rPr>
        <w:t xml:space="preserve">ve ark. </w:t>
      </w:r>
      <w:r w:rsidRPr="00AE407B">
        <w:rPr>
          <w:rFonts w:ascii="Verdana" w:hAnsi="Verdana"/>
          <w:lang w:val="tr-TR"/>
        </w:rPr>
        <w:t>(2003</w:t>
      </w:r>
      <w:r w:rsidRPr="00AE407B">
        <w:rPr>
          <w:rStyle w:val="DipnotBavurusu"/>
          <w:rFonts w:ascii="Verdana" w:hAnsi="Verdana"/>
          <w:lang w:val="tr-TR"/>
        </w:rPr>
        <w:footnoteReference w:id="3"/>
      </w:r>
      <w:r w:rsidRPr="00AE407B">
        <w:rPr>
          <w:rFonts w:ascii="Verdana" w:hAnsi="Verdana"/>
          <w:lang w:val="tr-TR"/>
        </w:rPr>
        <w:t xml:space="preserve"> ) tarafından uyarlanan ve uluslararası alanda yaygın olarak kabul gören "habitat hektar" (HH) ölçütü kullanılmaktadır. Bu ölçüt, habitat koşulları ile ilgili türlerin habitat uygunluğu (yani destekleme yeteneği) arasında doğrudan bir bağlantı olduğunu varsaydığından, bir tür vekil yaklaşım sunmaktadır. Birçok biyoçeşitlilik NNL/NG hesaplayıcısı ve sistemi gibi, bu yaklaşım da etkilenen habitatların alanını ve durumunu hesaplar ve ardından, ilgili doğrudan doğal/PBF habitat kayıpları için NNL'ye ulaşmak üzere yönetilmesi gereken aynı tür habitatların alanlarını ve durumunu tahmin eder. Bu değerlendirmede dengeleme için kullanılan temel ve gelecekteki durum puan tanımları aşağıda Tablo 3-2'de özetlenmiştir ve Parkes et al. (2003) tarafından önceki ERM dengeleme projelerinde yaygın olarak benimsenen ve kullanılan kriterlerin basitleştirilmiş versiyonlarını temsil </w:t>
      </w:r>
      <w:proofErr w:type="gramStart"/>
      <w:r w:rsidRPr="00AE407B">
        <w:rPr>
          <w:rFonts w:ascii="Verdana" w:hAnsi="Verdana"/>
          <w:lang w:val="tr-TR"/>
        </w:rPr>
        <w:t>etmektedir.</w:t>
      </w:r>
      <w:r w:rsidR="00AC5888" w:rsidRPr="00451B09">
        <w:rPr>
          <w:rFonts w:ascii="Verdana" w:hAnsi="Verdana"/>
          <w:lang w:val="tr-TR"/>
        </w:rPr>
        <w:t>.</w:t>
      </w:r>
      <w:proofErr w:type="gramEnd"/>
      <w:r w:rsidR="00AC5888" w:rsidRPr="00451B09">
        <w:rPr>
          <w:rFonts w:ascii="Verdana" w:hAnsi="Verdana"/>
          <w:lang w:val="tr-TR"/>
        </w:rPr>
        <w:t xml:space="preserve"> </w:t>
      </w:r>
    </w:p>
    <w:p w14:paraId="18CBEE1E" w14:textId="77777777" w:rsidR="00526F6B" w:rsidRPr="00AE407B" w:rsidRDefault="00526F6B" w:rsidP="00526F6B">
      <w:pPr>
        <w:pStyle w:val="GvdeMetni"/>
        <w:rPr>
          <w:sz w:val="18"/>
          <w:szCs w:val="18"/>
          <w:lang w:val="tr-TR"/>
        </w:rPr>
      </w:pPr>
      <w:r w:rsidRPr="00AE407B">
        <w:rPr>
          <w:rFonts w:ascii="Verdana" w:hAnsi="Verdana"/>
          <w:b/>
          <w:bCs/>
          <w:lang w:val="tr-TR"/>
        </w:rPr>
        <w:t>Tüm habitat türlerinin doğal duruma yakın olduğu kabul edildiğinden, Tablo 3-2'ye göre 0,8 değeri atanmıştır</w:t>
      </w:r>
      <w:r w:rsidRPr="00AE407B">
        <w:rPr>
          <w:rFonts w:ascii="Verdana" w:hAnsi="Verdana"/>
          <w:lang w:val="tr-TR"/>
        </w:rPr>
        <w:t>.</w:t>
      </w:r>
    </w:p>
    <w:p w14:paraId="0B2DFFC0" w14:textId="45186FEB" w:rsidR="002E5C1E" w:rsidRPr="00451B09" w:rsidRDefault="002E5C1E" w:rsidP="002E5C1E">
      <w:pPr>
        <w:pStyle w:val="ResimYazs"/>
        <w:rPr>
          <w:lang w:val="tr-TR"/>
        </w:rPr>
      </w:pPr>
      <w:bookmarkStart w:id="77" w:name="_Toc212986016"/>
      <w:proofErr w:type="gramStart"/>
      <w:r w:rsidRPr="00451B09">
        <w:rPr>
          <w:lang w:val="tr-TR"/>
        </w:rPr>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3</w:t>
      </w:r>
      <w:r w:rsidR="00780BDA" w:rsidRPr="00451B09">
        <w:rPr>
          <w:lang w:val="tr-TR"/>
        </w:rPr>
        <w:fldChar w:fldCharType="end"/>
      </w:r>
      <w:r w:rsidR="00526F6B">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2</w:t>
      </w:r>
      <w:r w:rsidR="00780BDA" w:rsidRPr="00451B09">
        <w:rPr>
          <w:lang w:val="tr-TR"/>
        </w:rPr>
        <w:fldChar w:fldCharType="end"/>
      </w:r>
      <w:r w:rsidRPr="00451B09">
        <w:rPr>
          <w:lang w:val="tr-TR"/>
        </w:rPr>
        <w:t xml:space="preserve"> Habitat Hektar Koşulları Puanları</w:t>
      </w:r>
      <w:bookmarkEnd w:id="77"/>
    </w:p>
    <w:tbl>
      <w:tblPr>
        <w:tblStyle w:val="ERMTablestyle0"/>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975"/>
        <w:gridCol w:w="6480"/>
        <w:gridCol w:w="1173"/>
      </w:tblGrid>
      <w:tr w:rsidR="000D1D7F" w:rsidRPr="00AE407B" w14:paraId="074EBAB8" w14:textId="77777777" w:rsidTr="00D85D8C">
        <w:trPr>
          <w:cnfStyle w:val="100000000000" w:firstRow="1" w:lastRow="0" w:firstColumn="0" w:lastColumn="0" w:oddVBand="0" w:evenVBand="0" w:oddHBand="0" w:evenHBand="0" w:firstRowFirstColumn="0" w:firstRowLastColumn="0" w:lastRowFirstColumn="0" w:lastRowLastColumn="0"/>
          <w:trHeight w:val="170"/>
        </w:trPr>
        <w:tc>
          <w:tcPr>
            <w:tcW w:w="1026" w:type="pct"/>
            <w:shd w:val="clear" w:color="auto" w:fill="D2DED3"/>
            <w:noWrap/>
            <w:vAlign w:val="center"/>
          </w:tcPr>
          <w:p w14:paraId="4AD803FF" w14:textId="77777777" w:rsidR="000D1D7F" w:rsidRPr="00AE407B" w:rsidRDefault="000D1D7F" w:rsidP="00D85D8C">
            <w:pPr>
              <w:pStyle w:val="GvdeMetni"/>
              <w:spacing w:before="40" w:after="40" w:line="240" w:lineRule="auto"/>
              <w:rPr>
                <w:rFonts w:cstheme="minorHAnsi"/>
                <w:b w:val="0"/>
                <w:bCs/>
                <w:color w:val="1C1C1C" w:themeColor="text1"/>
                <w:sz w:val="18"/>
                <w:lang w:val="tr-TR"/>
              </w:rPr>
            </w:pPr>
            <w:r w:rsidRPr="00AE407B">
              <w:rPr>
                <w:rFonts w:cstheme="minorHAnsi"/>
                <w:bCs/>
                <w:color w:val="1C1C1C" w:themeColor="text1"/>
                <w:sz w:val="18"/>
                <w:lang w:val="tr-TR"/>
              </w:rPr>
              <w:t>Habitat bKoşulu</w:t>
            </w:r>
          </w:p>
        </w:tc>
        <w:tc>
          <w:tcPr>
            <w:tcW w:w="3365" w:type="pct"/>
            <w:shd w:val="clear" w:color="auto" w:fill="D2DED3"/>
            <w:vAlign w:val="center"/>
          </w:tcPr>
          <w:p w14:paraId="5C1E3317" w14:textId="77777777" w:rsidR="000D1D7F" w:rsidRPr="00AE407B" w:rsidRDefault="000D1D7F" w:rsidP="00D85D8C">
            <w:pPr>
              <w:pStyle w:val="GvdeMetni"/>
              <w:spacing w:before="40" w:after="40" w:line="240" w:lineRule="auto"/>
              <w:jc w:val="center"/>
              <w:rPr>
                <w:rFonts w:cstheme="minorHAnsi"/>
                <w:b w:val="0"/>
                <w:bCs/>
                <w:color w:val="1C1C1C" w:themeColor="text1"/>
                <w:sz w:val="18"/>
                <w:lang w:val="tr-TR"/>
              </w:rPr>
            </w:pPr>
            <w:r w:rsidRPr="00AE407B">
              <w:rPr>
                <w:rFonts w:cstheme="minorHAnsi"/>
                <w:bCs/>
                <w:color w:val="1C1C1C" w:themeColor="text1"/>
                <w:sz w:val="18"/>
                <w:lang w:val="tr-TR"/>
              </w:rPr>
              <w:t>Tanım</w:t>
            </w:r>
          </w:p>
        </w:tc>
        <w:tc>
          <w:tcPr>
            <w:tcW w:w="609" w:type="pct"/>
            <w:shd w:val="clear" w:color="auto" w:fill="D2DED3"/>
            <w:vAlign w:val="center"/>
          </w:tcPr>
          <w:p w14:paraId="0D9AD0F3" w14:textId="77777777" w:rsidR="000D1D7F" w:rsidRPr="00AE407B" w:rsidRDefault="000D1D7F" w:rsidP="00D85D8C">
            <w:pPr>
              <w:pStyle w:val="GvdeMetni"/>
              <w:spacing w:before="40" w:after="40" w:line="240" w:lineRule="auto"/>
              <w:jc w:val="center"/>
              <w:rPr>
                <w:rFonts w:cstheme="minorHAnsi"/>
                <w:b w:val="0"/>
                <w:bCs/>
                <w:color w:val="1C1C1C" w:themeColor="text1"/>
                <w:sz w:val="18"/>
                <w:lang w:val="tr-TR"/>
              </w:rPr>
            </w:pPr>
            <w:r w:rsidRPr="00AE407B">
              <w:rPr>
                <w:rFonts w:cstheme="minorHAnsi"/>
                <w:bCs/>
                <w:color w:val="1C1C1C" w:themeColor="text1"/>
                <w:sz w:val="18"/>
                <w:lang w:val="tr-TR"/>
              </w:rPr>
              <w:t xml:space="preserve">Değer </w:t>
            </w:r>
          </w:p>
        </w:tc>
      </w:tr>
      <w:tr w:rsidR="000D1D7F" w:rsidRPr="00AE407B" w14:paraId="6AD01AD7" w14:textId="77777777" w:rsidTr="00D85D8C">
        <w:trPr>
          <w:trHeight w:val="170"/>
        </w:trPr>
        <w:tc>
          <w:tcPr>
            <w:tcW w:w="1026" w:type="pct"/>
            <w:vAlign w:val="center"/>
          </w:tcPr>
          <w:p w14:paraId="725DE069" w14:textId="77777777" w:rsidR="000D1D7F" w:rsidRPr="00AE407B" w:rsidRDefault="000D1D7F" w:rsidP="00D85D8C">
            <w:pPr>
              <w:pStyle w:val="Tabletextleft"/>
              <w:spacing w:before="40" w:after="40"/>
              <w:jc w:val="center"/>
              <w:rPr>
                <w:rFonts w:cstheme="minorHAnsi"/>
                <w:b/>
                <w:bCs/>
                <w:lang w:val="tr-TR" w:bidi="ne-NP"/>
              </w:rPr>
            </w:pPr>
            <w:r w:rsidRPr="00AE407B">
              <w:rPr>
                <w:b/>
                <w:bCs/>
                <w:lang w:val="tr-TR"/>
              </w:rPr>
              <w:t>Kıyaslama / Referans Seviyesi</w:t>
            </w:r>
          </w:p>
        </w:tc>
        <w:tc>
          <w:tcPr>
            <w:tcW w:w="3365" w:type="pct"/>
            <w:vAlign w:val="center"/>
          </w:tcPr>
          <w:p w14:paraId="1677057F"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Yalnızca yerli bitki örtüsüne sahip olgun bir durumda olan habitatlar, olgun veya yaşlı durumda olan çeşitli türler ve insan müdahalesinin (atık varlığı, bitki örtüsünün kaldırılması gibi) hiçbir belirtisi olmayan habitatlar.</w:t>
            </w:r>
          </w:p>
        </w:tc>
        <w:tc>
          <w:tcPr>
            <w:tcW w:w="609" w:type="pct"/>
            <w:vAlign w:val="center"/>
          </w:tcPr>
          <w:p w14:paraId="6F1A9B98"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1</w:t>
            </w:r>
          </w:p>
        </w:tc>
      </w:tr>
      <w:tr w:rsidR="000D1D7F" w:rsidRPr="00AE407B" w14:paraId="2CACBDF0" w14:textId="77777777" w:rsidTr="00D85D8C">
        <w:trPr>
          <w:trHeight w:val="170"/>
        </w:trPr>
        <w:tc>
          <w:tcPr>
            <w:tcW w:w="1026" w:type="pct"/>
            <w:vAlign w:val="center"/>
          </w:tcPr>
          <w:p w14:paraId="4CA2976D" w14:textId="77777777" w:rsidR="000D1D7F" w:rsidRPr="00AE407B" w:rsidRDefault="000D1D7F" w:rsidP="00D85D8C">
            <w:pPr>
              <w:pStyle w:val="Tabletextleft"/>
              <w:spacing w:before="40" w:after="40"/>
              <w:jc w:val="center"/>
              <w:rPr>
                <w:rFonts w:cstheme="minorHAnsi"/>
                <w:b/>
                <w:bCs/>
                <w:lang w:val="tr-TR" w:bidi="ne-NP"/>
              </w:rPr>
            </w:pPr>
            <w:r w:rsidRPr="00AE407B">
              <w:rPr>
                <w:b/>
                <w:bCs/>
                <w:lang w:val="tr-TR"/>
              </w:rPr>
              <w:t>Doğal / Yüksek</w:t>
            </w:r>
          </w:p>
        </w:tc>
        <w:tc>
          <w:tcPr>
            <w:tcW w:w="3365" w:type="pct"/>
            <w:vAlign w:val="center"/>
          </w:tcPr>
          <w:p w14:paraId="14980B0A"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Yüksek durum, büyük ölçüde yerli kökenli habitatlar ve/veya insan faaliyetlerinin birincil ekolojik işlevleri ve tür bileşimini esasen değiştirmediği habitatlar olarak tanımlanır. Seçici ağaç kesimi, bitki örtüsünün kaldırılması, atıklar ve istilacı türlerin küçük çaplı girişleri gibi bazı müdahaleler muhtemeldir.</w:t>
            </w:r>
          </w:p>
        </w:tc>
        <w:tc>
          <w:tcPr>
            <w:tcW w:w="609" w:type="pct"/>
            <w:vAlign w:val="center"/>
          </w:tcPr>
          <w:p w14:paraId="27EC3B54"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0,8</w:t>
            </w:r>
          </w:p>
        </w:tc>
      </w:tr>
      <w:tr w:rsidR="000D1D7F" w:rsidRPr="00AE407B" w14:paraId="3BFFEE4A" w14:textId="77777777" w:rsidTr="00D85D8C">
        <w:trPr>
          <w:trHeight w:val="170"/>
        </w:trPr>
        <w:tc>
          <w:tcPr>
            <w:tcW w:w="1026" w:type="pct"/>
            <w:vAlign w:val="center"/>
          </w:tcPr>
          <w:p w14:paraId="79FF7168" w14:textId="77777777" w:rsidR="000D1D7F" w:rsidRPr="00AE407B" w:rsidRDefault="000D1D7F" w:rsidP="00D85D8C">
            <w:pPr>
              <w:pStyle w:val="Tabletextleft"/>
              <w:spacing w:before="40" w:after="40"/>
              <w:jc w:val="center"/>
              <w:rPr>
                <w:rFonts w:cstheme="minorHAnsi"/>
                <w:b/>
                <w:bCs/>
                <w:lang w:val="tr-TR" w:bidi="ne-NP"/>
              </w:rPr>
            </w:pPr>
            <w:r w:rsidRPr="00AE407B">
              <w:rPr>
                <w:b/>
                <w:bCs/>
                <w:lang w:val="tr-TR"/>
              </w:rPr>
              <w:t>Değiştirilmiş</w:t>
            </w:r>
          </w:p>
        </w:tc>
        <w:tc>
          <w:tcPr>
            <w:tcW w:w="3365" w:type="pct"/>
            <w:vAlign w:val="center"/>
          </w:tcPr>
          <w:p w14:paraId="57AE9F16"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Orta durumdaki habitatlar, büyük bir kısmı yerli olmayan bitki ve/veya hayvan türlerini içeren ve/veya insan faaliyetlerinin bir alanın birincil ekolojik işlevlerini ve tür bileşimini önemli ölçüde değiştirmiş olduğu alanlardır.</w:t>
            </w:r>
          </w:p>
        </w:tc>
        <w:tc>
          <w:tcPr>
            <w:tcW w:w="609" w:type="pct"/>
            <w:vAlign w:val="center"/>
          </w:tcPr>
          <w:p w14:paraId="6119F604"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0,6</w:t>
            </w:r>
          </w:p>
        </w:tc>
      </w:tr>
      <w:tr w:rsidR="000D1D7F" w:rsidRPr="00AE407B" w14:paraId="6568EDBA" w14:textId="77777777" w:rsidTr="00D85D8C">
        <w:trPr>
          <w:trHeight w:val="170"/>
        </w:trPr>
        <w:tc>
          <w:tcPr>
            <w:tcW w:w="1026" w:type="pct"/>
            <w:vAlign w:val="center"/>
          </w:tcPr>
          <w:p w14:paraId="646569DE" w14:textId="77777777" w:rsidR="000D1D7F" w:rsidRPr="00AE407B" w:rsidRDefault="000D1D7F" w:rsidP="00D85D8C">
            <w:pPr>
              <w:pStyle w:val="Tabletextleft"/>
              <w:spacing w:before="40" w:after="40"/>
              <w:jc w:val="center"/>
              <w:rPr>
                <w:rFonts w:cstheme="minorHAnsi"/>
                <w:b/>
                <w:bCs/>
                <w:lang w:val="tr-TR" w:bidi="ne-NP"/>
              </w:rPr>
            </w:pPr>
            <w:r w:rsidRPr="00AE407B">
              <w:rPr>
                <w:b/>
                <w:bCs/>
                <w:lang w:val="tr-TR"/>
              </w:rPr>
              <w:t>Bozulmuş</w:t>
            </w:r>
          </w:p>
        </w:tc>
        <w:tc>
          <w:tcPr>
            <w:tcW w:w="3365" w:type="pct"/>
            <w:vAlign w:val="center"/>
          </w:tcPr>
          <w:p w14:paraId="219B5373"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 xml:space="preserve">Bozulmuş durum, habitatın önemli ölçüde dönüşümü veya bozulması olarak tanımlanır; örneğin, arazi kullanımındaki büyük ve/veya uzun vadeli bir değişiklik nedeniyle habitatın bütünlüğünün </w:t>
            </w:r>
            <w:proofErr w:type="gramStart"/>
            <w:r w:rsidRPr="00AE407B">
              <w:rPr>
                <w:sz w:val="18"/>
                <w:szCs w:val="18"/>
                <w:lang w:val="tr-TR"/>
              </w:rPr>
              <w:t>azalması;</w:t>
            </w:r>
            <w:proofErr w:type="gramEnd"/>
            <w:r w:rsidRPr="00AE407B">
              <w:rPr>
                <w:sz w:val="18"/>
                <w:szCs w:val="18"/>
                <w:lang w:val="tr-TR"/>
              </w:rPr>
              <w:t xml:space="preserve"> veya (ii) habitatın yerli türlerinin yaşayabilir popülasyonlarını sürdürme yeteneğini önemli ölçüde azaltan bir değişiklik.</w:t>
            </w:r>
          </w:p>
        </w:tc>
        <w:tc>
          <w:tcPr>
            <w:tcW w:w="609" w:type="pct"/>
            <w:vAlign w:val="center"/>
          </w:tcPr>
          <w:p w14:paraId="5EDD2889"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0,2</w:t>
            </w:r>
          </w:p>
        </w:tc>
      </w:tr>
      <w:tr w:rsidR="000D1D7F" w:rsidRPr="00AE407B" w14:paraId="2F07106E" w14:textId="77777777" w:rsidTr="00D85D8C">
        <w:trPr>
          <w:trHeight w:val="170"/>
        </w:trPr>
        <w:tc>
          <w:tcPr>
            <w:tcW w:w="1026" w:type="pct"/>
            <w:vAlign w:val="center"/>
          </w:tcPr>
          <w:p w14:paraId="0574F03C" w14:textId="77777777" w:rsidR="000D1D7F" w:rsidRPr="00AE407B" w:rsidRDefault="000D1D7F" w:rsidP="00D85D8C">
            <w:pPr>
              <w:pStyle w:val="Tabletextleft"/>
              <w:spacing w:before="40" w:after="40"/>
              <w:jc w:val="center"/>
              <w:rPr>
                <w:rFonts w:cstheme="minorHAnsi"/>
                <w:b/>
                <w:bCs/>
                <w:lang w:val="tr-TR" w:bidi="ne-NP"/>
              </w:rPr>
            </w:pPr>
            <w:r w:rsidRPr="00AE407B">
              <w:rPr>
                <w:b/>
                <w:bCs/>
                <w:lang w:val="tr-TR"/>
              </w:rPr>
              <w:t>Etkilenen</w:t>
            </w:r>
          </w:p>
        </w:tc>
        <w:tc>
          <w:tcPr>
            <w:tcW w:w="3365" w:type="pct"/>
            <w:vAlign w:val="center"/>
          </w:tcPr>
          <w:p w14:paraId="7230E458"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Etkilenen durum, önemli arazi kullanımı değişikliği nedeniyle alanda doğal bitki örtüsünün çok az kalması veya hiç kalmaması şeklinde tanımlanır.</w:t>
            </w:r>
          </w:p>
        </w:tc>
        <w:tc>
          <w:tcPr>
            <w:tcW w:w="609" w:type="pct"/>
            <w:vAlign w:val="center"/>
          </w:tcPr>
          <w:p w14:paraId="58B4E6CC" w14:textId="77777777" w:rsidR="000D1D7F" w:rsidRPr="00AE407B" w:rsidRDefault="000D1D7F" w:rsidP="00D85D8C">
            <w:pPr>
              <w:pStyle w:val="ListeMaddemi"/>
              <w:spacing w:before="40" w:after="40" w:line="240" w:lineRule="auto"/>
              <w:ind w:left="0" w:firstLine="0"/>
              <w:jc w:val="center"/>
              <w:rPr>
                <w:sz w:val="18"/>
                <w:szCs w:val="18"/>
                <w:lang w:val="tr-TR"/>
              </w:rPr>
            </w:pPr>
            <w:r w:rsidRPr="00AE407B">
              <w:rPr>
                <w:sz w:val="18"/>
                <w:szCs w:val="18"/>
                <w:lang w:val="tr-TR"/>
              </w:rPr>
              <w:t>0</w:t>
            </w:r>
          </w:p>
        </w:tc>
      </w:tr>
    </w:tbl>
    <w:p w14:paraId="1B60DD2E" w14:textId="77777777" w:rsidR="00C31F20" w:rsidRPr="00451B09" w:rsidRDefault="00C31F20" w:rsidP="00C31F20">
      <w:pPr>
        <w:pStyle w:val="GvdeMetni"/>
        <w:rPr>
          <w:rFonts w:ascii="Verdana" w:hAnsi="Verdana"/>
          <w:lang w:val="tr-TR"/>
        </w:rPr>
      </w:pPr>
    </w:p>
    <w:p w14:paraId="33DD1CDA" w14:textId="77777777" w:rsidR="00E24D04" w:rsidRPr="00AE407B" w:rsidRDefault="00E24D04" w:rsidP="00E24D04">
      <w:pPr>
        <w:pStyle w:val="GvdeMetni"/>
        <w:rPr>
          <w:lang w:val="tr-TR"/>
        </w:rPr>
      </w:pPr>
      <w:r w:rsidRPr="00AE407B">
        <w:rPr>
          <w:lang w:val="tr-TR"/>
        </w:rPr>
        <w:t xml:space="preserve">Kalıcı habitat kayıpları, tümü doğal habitatlar içinde bulunan önemli proje bileşenlerinin (iç erişim yolları, türbin pedleri ve şalt sahası) ayak izine göre hesaplanmıştır. Bu kayıplar, tümü </w:t>
      </w:r>
      <w:r w:rsidRPr="00AE407B">
        <w:rPr>
          <w:lang w:val="tr-TR"/>
        </w:rPr>
        <w:lastRenderedPageBreak/>
        <w:t xml:space="preserve">Öncelikli Biyoçeşitlilik Özellikleri (PBF) olarak sınıflandırılan üç habitat türünü (serpantin bozkırları, Karaçam ormanları, </w:t>
      </w:r>
      <w:r w:rsidRPr="00AE407B">
        <w:rPr>
          <w:i/>
          <w:iCs/>
          <w:lang w:val="tr-TR"/>
        </w:rPr>
        <w:t xml:space="preserve">Pinus brutia </w:t>
      </w:r>
      <w:r w:rsidRPr="00AE407B">
        <w:rPr>
          <w:lang w:val="tr-TR"/>
        </w:rPr>
        <w:t xml:space="preserve">ormanları) etkileyecektir: </w:t>
      </w:r>
    </w:p>
    <w:p w14:paraId="51676037" w14:textId="59E2A692" w:rsidR="00260B77" w:rsidRPr="00451B09" w:rsidRDefault="00260B77">
      <w:pPr>
        <w:pStyle w:val="GvdeMetni"/>
        <w:numPr>
          <w:ilvl w:val="0"/>
          <w:numId w:val="152"/>
        </w:numPr>
        <w:rPr>
          <w:lang w:val="tr-TR"/>
        </w:rPr>
      </w:pPr>
      <w:r w:rsidRPr="00451B09">
        <w:rPr>
          <w:i/>
          <w:iCs/>
          <w:lang w:val="tr-TR"/>
        </w:rPr>
        <w:t xml:space="preserve">Pinus brutia </w:t>
      </w:r>
      <w:r w:rsidRPr="00451B09">
        <w:rPr>
          <w:lang w:val="tr-TR"/>
        </w:rPr>
        <w:t xml:space="preserve">ormanları, Akdeniz'e özgü bitki örtüsünü destekleme ve proje alanı genelinde yapısal bitki örtüsü çeşitliliğini koruma konusundaki ekolojik rolü nedeniyle </w:t>
      </w:r>
      <w:r w:rsidR="00204E74" w:rsidRPr="00451B09">
        <w:rPr>
          <w:lang w:val="tr-TR"/>
        </w:rPr>
        <w:t>PBF</w:t>
      </w:r>
      <w:r w:rsidRPr="00451B09">
        <w:rPr>
          <w:lang w:val="tr-TR"/>
        </w:rPr>
        <w:t xml:space="preserve"> olarak sınıflandırılmıştır. Proje,</w:t>
      </w:r>
      <w:r w:rsidRPr="00451B09">
        <w:rPr>
          <w:b/>
          <w:bCs/>
          <w:lang w:val="tr-TR"/>
        </w:rPr>
        <w:t xml:space="preserve"> 66,12 hektarlık kalıcı habitat kaybına</w:t>
      </w:r>
      <w:r w:rsidRPr="00451B09">
        <w:rPr>
          <w:lang w:val="tr-TR"/>
        </w:rPr>
        <w:t xml:space="preserve"> neden olacak ve bu, 0,80'lik habitat durumu derecelendirmesine göre</w:t>
      </w:r>
      <w:r w:rsidR="00F64785" w:rsidRPr="00451B09">
        <w:rPr>
          <w:b/>
          <w:bCs/>
          <w:lang w:val="tr-TR"/>
        </w:rPr>
        <w:t xml:space="preserve"> 52,89 </w:t>
      </w:r>
      <w:r w:rsidRPr="00451B09">
        <w:rPr>
          <w:b/>
          <w:bCs/>
          <w:lang w:val="tr-TR"/>
        </w:rPr>
        <w:t xml:space="preserve">Habitat Hektarına (HH) </w:t>
      </w:r>
      <w:r w:rsidRPr="00451B09">
        <w:rPr>
          <w:lang w:val="tr-TR"/>
        </w:rPr>
        <w:t>karşılık gelmektedir. Kuraklık, yangın ve otlatma gibi potansiyel baskılar ve bu ormanlık alan türünün başarılı bir şekilde restore edilmesi için gerekli olan peyzaj ölçeğinde dikkate alınması gereken hususlar nedeniyle, orta derecede restorasyon fizibilitesini yansıtan</w:t>
      </w:r>
      <w:r w:rsidRPr="00451B09">
        <w:rPr>
          <w:b/>
          <w:bCs/>
          <w:lang w:val="tr-TR"/>
        </w:rPr>
        <w:t xml:space="preserve"> 0,7 risk çarpanı </w:t>
      </w:r>
      <w:r w:rsidRPr="00451B09">
        <w:rPr>
          <w:lang w:val="tr-TR"/>
        </w:rPr>
        <w:t xml:space="preserve">uygulanmıştır. </w:t>
      </w:r>
      <w:r w:rsidR="00F64785" w:rsidRPr="00451B09">
        <w:rPr>
          <w:lang w:val="tr-TR"/>
        </w:rPr>
        <w:t>Net Kayıp Olmaması (NNL) hedefine ulaşmak için, riski dikkate alan bir telafi hedefi olarak</w:t>
      </w:r>
      <w:r w:rsidR="00F64785" w:rsidRPr="00451B09">
        <w:rPr>
          <w:b/>
          <w:bCs/>
          <w:lang w:val="tr-TR"/>
        </w:rPr>
        <w:t xml:space="preserve"> 75,57 HH </w:t>
      </w:r>
      <w:r w:rsidR="00F64785" w:rsidRPr="00451B09">
        <w:rPr>
          <w:lang w:val="tr-TR"/>
        </w:rPr>
        <w:t xml:space="preserve">belirlenmiştir. </w:t>
      </w:r>
      <w:r w:rsidR="00716B07" w:rsidRPr="00451B09">
        <w:rPr>
          <w:lang w:val="tr-TR"/>
        </w:rPr>
        <w:t>Bu rakam, bu habitat türünü benzer bir ekolojik bütünlük durumuna geri döndürmek için gereken zaman ve karmaşıklığı yansıtan bir risk çarpanı</w:t>
      </w:r>
      <w:r w:rsidR="00DC4EC9" w:rsidRPr="00451B09">
        <w:rPr>
          <w:rStyle w:val="DipnotBavurusu"/>
          <w:lang w:val="tr-TR"/>
        </w:rPr>
        <w:footnoteReference w:id="4"/>
      </w:r>
      <w:r w:rsidR="00716B07" w:rsidRPr="00451B09">
        <w:rPr>
          <w:lang w:val="tr-TR"/>
        </w:rPr>
        <w:t xml:space="preserve"> çermektedir.</w:t>
      </w:r>
    </w:p>
    <w:p w14:paraId="6931AE5F" w14:textId="6993F76D" w:rsidR="00CA156C" w:rsidRPr="00451B09" w:rsidRDefault="00183B7A">
      <w:pPr>
        <w:pStyle w:val="GvdeMetni"/>
        <w:numPr>
          <w:ilvl w:val="0"/>
          <w:numId w:val="152"/>
        </w:numPr>
        <w:rPr>
          <w:lang w:val="tr-TR"/>
        </w:rPr>
      </w:pPr>
      <w:r>
        <w:rPr>
          <w:lang w:val="tr-TR"/>
        </w:rPr>
        <w:t>Maki</w:t>
      </w:r>
      <w:r w:rsidR="00CA156C" w:rsidRPr="00451B09">
        <w:rPr>
          <w:lang w:val="tr-TR"/>
        </w:rPr>
        <w:t>, yüksek yapısal çeşitlilik ve dirençliliğe sahip doğal bir habitat olarak sınıflandırılır. Proje, 0,80 habitat durumu derecelendirmesine göre</w:t>
      </w:r>
      <w:r w:rsidR="00CA156C" w:rsidRPr="00451B09">
        <w:rPr>
          <w:b/>
          <w:bCs/>
          <w:lang w:val="tr-TR"/>
        </w:rPr>
        <w:t xml:space="preserve"> 81,73 HH'ye</w:t>
      </w:r>
      <w:r w:rsidR="00CA156C" w:rsidRPr="00451B09">
        <w:rPr>
          <w:lang w:val="tr-TR"/>
        </w:rPr>
        <w:t xml:space="preserve"> karşılık gelen</w:t>
      </w:r>
      <w:r w:rsidR="00CA156C" w:rsidRPr="00451B09">
        <w:rPr>
          <w:b/>
          <w:bCs/>
          <w:lang w:val="tr-TR"/>
        </w:rPr>
        <w:t xml:space="preserve"> 102,16 hektarlık kalıcı kayba</w:t>
      </w:r>
      <w:r w:rsidR="00CA156C" w:rsidRPr="00451B09">
        <w:rPr>
          <w:lang w:val="tr-TR"/>
        </w:rPr>
        <w:t xml:space="preserve"> neden olacaktır. Habitatın göreceli geri kazanılabilirliği ve ekolojik işlevi göz önüne alındığında,</w:t>
      </w:r>
      <w:r w:rsidR="0043641B" w:rsidRPr="00451B09">
        <w:rPr>
          <w:lang w:val="tr-TR"/>
        </w:rPr>
        <w:t xml:space="preserve"> 1 </w:t>
      </w:r>
      <w:r w:rsidR="00CA156C" w:rsidRPr="00451B09">
        <w:rPr>
          <w:lang w:val="tr-TR"/>
        </w:rPr>
        <w:t>risk çarpanı uygulanmış ve NNL hedefi 81,73 HH olarak kalmıştır.</w:t>
      </w:r>
    </w:p>
    <w:p w14:paraId="0EF7D664" w14:textId="559B66FF" w:rsidR="0043641B" w:rsidRPr="00451B09" w:rsidRDefault="00A41226">
      <w:pPr>
        <w:pStyle w:val="GvdeMetni"/>
        <w:numPr>
          <w:ilvl w:val="0"/>
          <w:numId w:val="152"/>
        </w:numPr>
        <w:rPr>
          <w:lang w:val="tr-TR"/>
        </w:rPr>
      </w:pPr>
      <w:r w:rsidRPr="00451B09">
        <w:rPr>
          <w:i/>
          <w:iCs/>
          <w:lang w:val="tr-TR"/>
        </w:rPr>
        <w:t xml:space="preserve">Seyrek veya bitki örtüsü olmayan habitatlar </w:t>
      </w:r>
      <w:r w:rsidRPr="00451B09">
        <w:rPr>
          <w:lang w:val="tr-TR"/>
        </w:rPr>
        <w:t xml:space="preserve">da </w:t>
      </w:r>
      <w:r w:rsidRPr="00451B09">
        <w:rPr>
          <w:b/>
          <w:bCs/>
          <w:lang w:val="tr-TR"/>
        </w:rPr>
        <w:t>doğal habitatlar olarak</w:t>
      </w:r>
      <w:r w:rsidRPr="00451B09">
        <w:rPr>
          <w:lang w:val="tr-TR"/>
        </w:rPr>
        <w:t xml:space="preserve"> kabul edilir ve genellikle özel flora ve fauna için habitat nişleri sağlar.</w:t>
      </w:r>
      <w:r w:rsidRPr="00451B09">
        <w:rPr>
          <w:b/>
          <w:bCs/>
          <w:lang w:val="tr-TR"/>
        </w:rPr>
        <w:t xml:space="preserve"> 12,6 hektarlık kalıcı habitat kaybı </w:t>
      </w:r>
      <w:r w:rsidRPr="00451B09">
        <w:rPr>
          <w:lang w:val="tr-TR"/>
        </w:rPr>
        <w:t>beklenmektedir ve bu da</w:t>
      </w:r>
      <w:r w:rsidRPr="00451B09">
        <w:rPr>
          <w:b/>
          <w:bCs/>
          <w:lang w:val="tr-TR"/>
        </w:rPr>
        <w:t xml:space="preserve"> 10,08 HH </w:t>
      </w:r>
      <w:r w:rsidRPr="00451B09">
        <w:rPr>
          <w:lang w:val="tr-TR"/>
        </w:rPr>
        <w:t xml:space="preserve">ile sonuçlanacaktır. </w:t>
      </w:r>
      <w:r w:rsidRPr="00451B09">
        <w:rPr>
          <w:b/>
          <w:bCs/>
          <w:lang w:val="tr-TR"/>
        </w:rPr>
        <w:t>Risk çarpanı 1 olduğundan</w:t>
      </w:r>
      <w:r w:rsidRPr="00451B09">
        <w:rPr>
          <w:lang w:val="tr-TR"/>
        </w:rPr>
        <w:t xml:space="preserve">, </w:t>
      </w:r>
      <w:r w:rsidRPr="00451B09">
        <w:rPr>
          <w:b/>
          <w:bCs/>
          <w:lang w:val="tr-TR"/>
        </w:rPr>
        <w:t xml:space="preserve">NNL hedefi 10,08 HH olarak kalmaktadır </w:t>
      </w:r>
      <w:r w:rsidRPr="00451B09">
        <w:rPr>
          <w:lang w:val="tr-TR"/>
        </w:rPr>
        <w:t>ve bu, standart azaltma önlemleri altında tam restorasyon potansiyeli beklentisini yansıtmaktadır.</w:t>
      </w:r>
    </w:p>
    <w:p w14:paraId="528D3FD5" w14:textId="3DFDBE87" w:rsidR="00981366" w:rsidRPr="00451B09" w:rsidRDefault="00981366" w:rsidP="00981366">
      <w:pPr>
        <w:pStyle w:val="GvdeMetni"/>
        <w:rPr>
          <w:lang w:val="tr-TR"/>
        </w:rPr>
      </w:pPr>
      <w:r w:rsidRPr="00451B09">
        <w:rPr>
          <w:lang w:val="tr-TR"/>
        </w:rPr>
        <w:t xml:space="preserve">İnşaat sırasında kullanılan depolama alanı, </w:t>
      </w:r>
      <w:r w:rsidR="00E95A3B" w:rsidRPr="00451B09">
        <w:rPr>
          <w:i/>
          <w:iCs/>
          <w:lang w:val="tr-TR"/>
        </w:rPr>
        <w:t xml:space="preserve">Pinus brutia </w:t>
      </w:r>
      <w:r w:rsidR="00E95A3B" w:rsidRPr="00451B09">
        <w:rPr>
          <w:lang w:val="tr-TR"/>
        </w:rPr>
        <w:t xml:space="preserve">ormanlık alanına </w:t>
      </w:r>
      <w:r w:rsidR="00A959D6" w:rsidRPr="00451B09">
        <w:rPr>
          <w:lang w:val="tr-TR"/>
        </w:rPr>
        <w:t>ve seyrek veya bitki örtüsü bulunmayan habitatlara sırasıyla</w:t>
      </w:r>
      <w:r w:rsidR="00E95A3B" w:rsidRPr="00451B09">
        <w:rPr>
          <w:lang w:val="tr-TR"/>
        </w:rPr>
        <w:t xml:space="preserve"> 2,3 </w:t>
      </w:r>
      <w:r w:rsidR="00A61EC5" w:rsidRPr="00451B09">
        <w:rPr>
          <w:lang w:val="tr-TR"/>
        </w:rPr>
        <w:t xml:space="preserve">hektar </w:t>
      </w:r>
      <w:r w:rsidR="00A959D6" w:rsidRPr="00451B09">
        <w:rPr>
          <w:lang w:val="tr-TR"/>
        </w:rPr>
        <w:t xml:space="preserve">ve 23 hektarlık </w:t>
      </w:r>
      <w:r w:rsidRPr="00451B09">
        <w:rPr>
          <w:lang w:val="tr-TR"/>
        </w:rPr>
        <w:t>bir geçici etki yaratmaktadır</w:t>
      </w:r>
      <w:r w:rsidR="00470C3D" w:rsidRPr="00451B09">
        <w:rPr>
          <w:lang w:val="tr-TR"/>
        </w:rPr>
        <w:t xml:space="preserve">. </w:t>
      </w:r>
      <w:r w:rsidR="00596BD5" w:rsidRPr="00451B09">
        <w:rPr>
          <w:lang w:val="tr-TR"/>
        </w:rPr>
        <w:t xml:space="preserve">Bunlar, habitat </w:t>
      </w:r>
      <w:r w:rsidR="00A61EC5" w:rsidRPr="00451B09">
        <w:rPr>
          <w:lang w:val="tr-TR"/>
        </w:rPr>
        <w:t>koşulları dikkate alındığında</w:t>
      </w:r>
      <w:r w:rsidR="00596BD5" w:rsidRPr="00451B09">
        <w:rPr>
          <w:lang w:val="tr-TR"/>
        </w:rPr>
        <w:t xml:space="preserve"> sırasıyla</w:t>
      </w:r>
      <w:r w:rsidR="00E95A3B" w:rsidRPr="00451B09">
        <w:rPr>
          <w:b/>
          <w:bCs/>
          <w:lang w:val="tr-TR"/>
        </w:rPr>
        <w:t xml:space="preserve"> 2,63 </w:t>
      </w:r>
      <w:r w:rsidR="00567F9E" w:rsidRPr="00451B09">
        <w:rPr>
          <w:lang w:val="tr-TR"/>
        </w:rPr>
        <w:t>HH ve 18,40 HH'ye</w:t>
      </w:r>
      <w:r w:rsidR="00596BD5" w:rsidRPr="00451B09">
        <w:rPr>
          <w:lang w:val="tr-TR"/>
        </w:rPr>
        <w:t xml:space="preserve"> karşılık gelmekte </w:t>
      </w:r>
      <w:r w:rsidR="000C6071" w:rsidRPr="00451B09">
        <w:rPr>
          <w:lang w:val="tr-TR"/>
        </w:rPr>
        <w:t>ve Net Kayıp Olmaması (NNL) hedefine ulaşmak için gerekli restorasyon hedeflerini oluşturmaktadır</w:t>
      </w:r>
      <w:r w:rsidRPr="00451B09">
        <w:rPr>
          <w:lang w:val="tr-TR"/>
        </w:rPr>
        <w:t xml:space="preserve">. İnşaatın ardından, bu alan hizmet dışı bırakılacak ve yerinde tamamen restore edilecektir. Geçici etkiler için </w:t>
      </w:r>
      <w:r w:rsidR="007F75ED" w:rsidRPr="00451B09">
        <w:rPr>
          <w:lang w:val="tr-TR"/>
        </w:rPr>
        <w:t>genellikle</w:t>
      </w:r>
      <w:r w:rsidRPr="00451B09">
        <w:rPr>
          <w:lang w:val="tr-TR"/>
        </w:rPr>
        <w:t xml:space="preserve"> herhangi bir telafi gerekmemekle birlikte, yerinde restorasyon, </w:t>
      </w:r>
      <w:r w:rsidR="007F75ED" w:rsidRPr="00451B09">
        <w:rPr>
          <w:lang w:val="tr-TR"/>
        </w:rPr>
        <w:t xml:space="preserve">NNL hedefine ulaşmak için en azından </w:t>
      </w:r>
      <w:r w:rsidRPr="00451B09">
        <w:rPr>
          <w:lang w:val="tr-TR"/>
        </w:rPr>
        <w:t>ekolojik eşdeğerlik</w:t>
      </w:r>
      <w:r w:rsidR="007F75ED" w:rsidRPr="00451B09">
        <w:rPr>
          <w:lang w:val="tr-TR"/>
        </w:rPr>
        <w:t xml:space="preserve"> veya daha iyi bir durum </w:t>
      </w:r>
      <w:r w:rsidRPr="00451B09">
        <w:rPr>
          <w:lang w:val="tr-TR"/>
        </w:rPr>
        <w:t>sağlamalıdır</w:t>
      </w:r>
      <w:r w:rsidR="007F75ED" w:rsidRPr="00451B09">
        <w:rPr>
          <w:lang w:val="tr-TR"/>
        </w:rPr>
        <w:t xml:space="preserve">. </w:t>
      </w:r>
      <w:r w:rsidRPr="00451B09">
        <w:rPr>
          <w:lang w:val="tr-TR"/>
        </w:rPr>
        <w:t>Restorasyon çalışmaları, orijinal toprak katmanlarının korunmasına, yerli türlerle yeniden ağaçlandırmaya ve erozyon kontrolünün sağlanmasına odaklanmalıdır.</w:t>
      </w:r>
    </w:p>
    <w:p w14:paraId="0FD6BDA7" w14:textId="721C8654" w:rsidR="00981366" w:rsidRPr="00451B09" w:rsidRDefault="00981366" w:rsidP="00981366">
      <w:pPr>
        <w:pStyle w:val="GvdeMetni"/>
        <w:rPr>
          <w:lang w:val="tr-TR"/>
        </w:rPr>
      </w:pPr>
      <w:r w:rsidRPr="00451B09">
        <w:rPr>
          <w:lang w:val="tr-TR"/>
        </w:rPr>
        <w:t>Geçici kayıp için NNL'yi sağlamak amacıyla, yapı, bileşim ve ekosistem işlevi açısından SER standartlarına</w:t>
      </w:r>
      <w:r w:rsidR="00DC5DD4" w:rsidRPr="00451B09">
        <w:rPr>
          <w:lang w:val="tr-TR"/>
        </w:rPr>
        <w:t xml:space="preserve"> uygun olarak en az</w:t>
      </w:r>
      <w:r w:rsidR="00644942" w:rsidRPr="00451B09">
        <w:rPr>
          <w:lang w:val="tr-TR"/>
        </w:rPr>
        <w:t xml:space="preserve"> bir alanın </w:t>
      </w:r>
      <w:r w:rsidRPr="00451B09">
        <w:rPr>
          <w:lang w:val="tr-TR"/>
        </w:rPr>
        <w:t>başarılı bir şekilde restorasyonu gerçekleştirilmelidir.</w:t>
      </w:r>
    </w:p>
    <w:p w14:paraId="7D111533" w14:textId="6DFC42AC" w:rsidR="0029213E" w:rsidRPr="00451B09" w:rsidRDefault="0029213E" w:rsidP="00387DBC">
      <w:pPr>
        <w:pStyle w:val="GvdeMetni"/>
        <w:numPr>
          <w:ilvl w:val="0"/>
          <w:numId w:val="113"/>
        </w:numPr>
        <w:rPr>
          <w:lang w:val="tr-TR"/>
        </w:rPr>
      </w:pPr>
      <w:r w:rsidRPr="00451B09">
        <w:rPr>
          <w:i/>
          <w:iCs/>
          <w:lang w:val="tr-TR"/>
        </w:rPr>
        <w:lastRenderedPageBreak/>
        <w:t xml:space="preserve">Pinus brutia </w:t>
      </w:r>
      <w:r w:rsidRPr="00451B09">
        <w:rPr>
          <w:lang w:val="tr-TR"/>
        </w:rPr>
        <w:t>ormanlık alanı veya seyrek veya bitki örtüsü olmayan habitatlar için, belirlenen depolama alanının etkilediği alanların ötesinde başka geçici kayıplar kaydedilmemiştir.</w:t>
      </w:r>
    </w:p>
    <w:p w14:paraId="7B99BA8C" w14:textId="77777777" w:rsidR="001A422F" w:rsidRPr="00451B09" w:rsidRDefault="001A422F" w:rsidP="00013B6D">
      <w:pPr>
        <w:pStyle w:val="GvdeMetni"/>
        <w:rPr>
          <w:lang w:val="tr-TR"/>
        </w:rPr>
      </w:pPr>
    </w:p>
    <w:p w14:paraId="232D9828" w14:textId="77777777" w:rsidR="005A1429" w:rsidRPr="00451B09" w:rsidRDefault="005A1429" w:rsidP="00716B07">
      <w:pPr>
        <w:pStyle w:val="GvdeMetni"/>
        <w:ind w:left="720"/>
        <w:rPr>
          <w:lang w:val="tr-TR"/>
        </w:rPr>
        <w:sectPr w:rsidR="005A1429" w:rsidRPr="00451B09" w:rsidSect="00505014">
          <w:headerReference w:type="first" r:id="rId29"/>
          <w:pgSz w:w="11906" w:h="16838" w:code="9"/>
          <w:pgMar w:top="1134" w:right="1134" w:bottom="1134" w:left="1134" w:header="567" w:footer="374" w:gutter="0"/>
          <w:cols w:sep="1" w:space="380"/>
          <w:titlePg/>
          <w:docGrid w:linePitch="360"/>
        </w:sectPr>
      </w:pPr>
    </w:p>
    <w:p w14:paraId="2A0B3A71" w14:textId="612D575F" w:rsidR="00716B07" w:rsidRPr="00451B09" w:rsidRDefault="00716B07" w:rsidP="00716B07">
      <w:pPr>
        <w:pStyle w:val="ResimYazs"/>
        <w:rPr>
          <w:bCs/>
          <w:lang w:val="tr-TR"/>
        </w:rPr>
      </w:pPr>
      <w:bookmarkStart w:id="78" w:name="_Toc212986017"/>
      <w:proofErr w:type="gramStart"/>
      <w:r w:rsidRPr="00451B09">
        <w:rPr>
          <w:lang w:val="tr-TR"/>
        </w:rPr>
        <w:lastRenderedPageBreak/>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3</w:t>
      </w:r>
      <w:r w:rsidR="00780BDA" w:rsidRPr="00451B09">
        <w:rPr>
          <w:lang w:val="tr-TR"/>
        </w:rPr>
        <w:fldChar w:fldCharType="end"/>
      </w:r>
      <w:r w:rsidR="00037F42">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3</w:t>
      </w:r>
      <w:r w:rsidR="00780BDA" w:rsidRPr="00451B09">
        <w:rPr>
          <w:lang w:val="tr-TR"/>
        </w:rPr>
        <w:fldChar w:fldCharType="end"/>
      </w:r>
      <w:r w:rsidR="006D2FA3" w:rsidRPr="00451B09">
        <w:rPr>
          <w:rFonts w:cs="Arial"/>
          <w:bCs/>
          <w:lang w:val="tr-TR"/>
        </w:rPr>
        <w:t xml:space="preserve"> Doğal ve </w:t>
      </w:r>
      <w:r w:rsidR="00806A30" w:rsidRPr="00451B09">
        <w:rPr>
          <w:rFonts w:cs="Arial"/>
          <w:bCs/>
          <w:lang w:val="tr-TR"/>
        </w:rPr>
        <w:t>PBF Habitatları için NNL Hedef Hesaplamaları</w:t>
      </w:r>
      <w:bookmarkEnd w:id="78"/>
    </w:p>
    <w:tbl>
      <w:tblPr>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883"/>
        <w:gridCol w:w="1959"/>
        <w:gridCol w:w="1379"/>
        <w:gridCol w:w="1042"/>
        <w:gridCol w:w="49"/>
        <w:gridCol w:w="1984"/>
        <w:gridCol w:w="1657"/>
        <w:gridCol w:w="1473"/>
        <w:gridCol w:w="1500"/>
        <w:gridCol w:w="1634"/>
      </w:tblGrid>
      <w:tr w:rsidR="005A1429" w:rsidRPr="00451B09" w14:paraId="2084F3E5" w14:textId="77777777" w:rsidTr="00003ADC">
        <w:trPr>
          <w:trHeight w:val="1263"/>
          <w:tblHeader/>
        </w:trPr>
        <w:tc>
          <w:tcPr>
            <w:tcW w:w="659" w:type="pct"/>
            <w:shd w:val="clear" w:color="auto" w:fill="D2DED3"/>
            <w:noWrap/>
            <w:vAlign w:val="center"/>
            <w:hideMark/>
          </w:tcPr>
          <w:p w14:paraId="0BCDD92C" w14:textId="77777777" w:rsidR="005A1429" w:rsidRPr="00451B09" w:rsidRDefault="005A1429">
            <w:pPr>
              <w:spacing w:beforeLines="60" w:before="144" w:afterLines="60" w:after="144" w:line="240" w:lineRule="auto"/>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Habitat Türü</w:t>
            </w:r>
          </w:p>
        </w:tc>
        <w:tc>
          <w:tcPr>
            <w:tcW w:w="685" w:type="pct"/>
            <w:shd w:val="clear" w:color="auto" w:fill="D2DED3"/>
            <w:vAlign w:val="center"/>
            <w:hideMark/>
          </w:tcPr>
          <w:p w14:paraId="73111179" w14:textId="77777777" w:rsidR="005A1429" w:rsidRPr="00451B09" w:rsidRDefault="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Sınıflandırma</w:t>
            </w:r>
          </w:p>
        </w:tc>
        <w:tc>
          <w:tcPr>
            <w:tcW w:w="486" w:type="pct"/>
            <w:shd w:val="clear" w:color="auto" w:fill="D2DED3"/>
            <w:vAlign w:val="center"/>
            <w:hideMark/>
          </w:tcPr>
          <w:p w14:paraId="70D83A67" w14:textId="1F0DD1C6" w:rsidR="005A1429" w:rsidRPr="00451B09" w:rsidRDefault="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Hedef: NG veya NNL</w:t>
            </w:r>
          </w:p>
        </w:tc>
        <w:tc>
          <w:tcPr>
            <w:tcW w:w="390" w:type="pct"/>
            <w:gridSpan w:val="2"/>
            <w:shd w:val="clear" w:color="auto" w:fill="D2DED3"/>
            <w:vAlign w:val="center"/>
          </w:tcPr>
          <w:p w14:paraId="3F046BEA" w14:textId="5798D36A" w:rsidR="005A1429" w:rsidRPr="00451B09" w:rsidDel="0015009C" w:rsidRDefault="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Fiziksel Alan Kaybı (ha)</w:t>
            </w:r>
          </w:p>
        </w:tc>
        <w:tc>
          <w:tcPr>
            <w:tcW w:w="590" w:type="pct"/>
            <w:shd w:val="clear" w:color="auto" w:fill="D2DED3"/>
            <w:vAlign w:val="center"/>
            <w:hideMark/>
          </w:tcPr>
          <w:p w14:paraId="6DF58E3D" w14:textId="77777777" w:rsidR="005A1429" w:rsidRPr="00451B09" w:rsidRDefault="005A1429" w:rsidP="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 xml:space="preserve">Habitat Durumu Derecelendirmesi </w:t>
            </w:r>
          </w:p>
          <w:p w14:paraId="32456D8A" w14:textId="560737D3" w:rsidR="005A1429" w:rsidRPr="00451B09" w:rsidRDefault="005A1429" w:rsidP="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color w:val="1C1C1C"/>
                <w:kern w:val="0"/>
                <w:sz w:val="18"/>
                <w:szCs w:val="18"/>
                <w:lang w:val="tr-TR"/>
                <w14:ligatures w14:val="none"/>
              </w:rPr>
              <w:t>(</w:t>
            </w:r>
            <w:proofErr w:type="gramStart"/>
            <w:r w:rsidRPr="00451B09">
              <w:rPr>
                <w:rFonts w:eastAsia="Times New Roman" w:cs="Calibri"/>
                <w:color w:val="1C1C1C"/>
                <w:kern w:val="0"/>
                <w:sz w:val="18"/>
                <w:szCs w:val="18"/>
                <w:lang w:val="tr-TR"/>
                <w14:ligatures w14:val="none"/>
              </w:rPr>
              <w:t>bkz.</w:t>
            </w:r>
            <w:proofErr w:type="gramEnd"/>
            <w:r w:rsidRPr="00451B09">
              <w:rPr>
                <w:rFonts w:eastAsia="Times New Roman" w:cs="Calibri"/>
                <w:color w:val="1C1C1C"/>
                <w:kern w:val="0"/>
                <w:sz w:val="18"/>
                <w:szCs w:val="18"/>
                <w:lang w:val="tr-TR"/>
                <w14:ligatures w14:val="none"/>
              </w:rPr>
              <w:t xml:space="preserve"> Tablo 3-2)</w:t>
            </w:r>
          </w:p>
        </w:tc>
        <w:tc>
          <w:tcPr>
            <w:tcW w:w="590" w:type="pct"/>
            <w:shd w:val="clear" w:color="auto" w:fill="D2DED3"/>
            <w:vAlign w:val="center"/>
          </w:tcPr>
          <w:p w14:paraId="2A953107" w14:textId="33541408" w:rsidR="005A1429" w:rsidRPr="00451B09" w:rsidRDefault="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Habitat Hektar (HH)</w:t>
            </w:r>
          </w:p>
        </w:tc>
        <w:tc>
          <w:tcPr>
            <w:tcW w:w="518" w:type="pct"/>
            <w:shd w:val="clear" w:color="auto" w:fill="D2DED3"/>
            <w:vAlign w:val="center"/>
          </w:tcPr>
          <w:p w14:paraId="4DCD3AEC" w14:textId="597B2D81" w:rsidR="005A1429" w:rsidRPr="00451B09" w:rsidRDefault="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Risk Çarpanı*</w:t>
            </w:r>
          </w:p>
        </w:tc>
        <w:tc>
          <w:tcPr>
            <w:tcW w:w="509" w:type="pct"/>
            <w:shd w:val="clear" w:color="auto" w:fill="D2DED3"/>
            <w:vAlign w:val="center"/>
            <w:hideMark/>
          </w:tcPr>
          <w:p w14:paraId="2C88252B" w14:textId="00DEC5DC" w:rsidR="005A1429" w:rsidRPr="00451B09" w:rsidRDefault="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Hedef Çarpan Hesaplaması (Habitat Hektar: HH)</w:t>
            </w:r>
          </w:p>
        </w:tc>
        <w:tc>
          <w:tcPr>
            <w:tcW w:w="573" w:type="pct"/>
            <w:shd w:val="clear" w:color="auto" w:fill="D2DED3"/>
            <w:vAlign w:val="center"/>
            <w:hideMark/>
          </w:tcPr>
          <w:p w14:paraId="598BC627" w14:textId="77777777" w:rsidR="005A1429" w:rsidRPr="00451B09" w:rsidRDefault="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NNL Hedefi</w:t>
            </w:r>
          </w:p>
          <w:p w14:paraId="7E06BAE2" w14:textId="28C9F491" w:rsidR="005A1429" w:rsidRPr="00451B09" w:rsidRDefault="005A1429">
            <w:pPr>
              <w:spacing w:beforeLines="60" w:before="144" w:afterLines="60" w:after="144" w:line="240" w:lineRule="auto"/>
              <w:jc w:val="center"/>
              <w:rPr>
                <w:rFonts w:eastAsia="Times New Roman" w:cs="Calibri"/>
                <w:b/>
                <w:bCs/>
                <w:color w:val="1C1C1C"/>
                <w:kern w:val="0"/>
                <w:sz w:val="18"/>
                <w:szCs w:val="18"/>
                <w:lang w:val="tr-TR"/>
                <w14:ligatures w14:val="none"/>
              </w:rPr>
            </w:pPr>
            <w:r w:rsidRPr="00451B09">
              <w:rPr>
                <w:rFonts w:eastAsia="Times New Roman" w:cs="Calibri"/>
                <w:b/>
                <w:bCs/>
                <w:color w:val="1C1C1C"/>
                <w:kern w:val="0"/>
                <w:sz w:val="18"/>
                <w:szCs w:val="18"/>
                <w:lang w:val="tr-TR"/>
                <w14:ligatures w14:val="none"/>
              </w:rPr>
              <w:t>(HH)</w:t>
            </w:r>
          </w:p>
        </w:tc>
      </w:tr>
      <w:tr w:rsidR="005A1429" w:rsidRPr="00451B09" w14:paraId="798B554A" w14:textId="77777777" w:rsidTr="005A1429">
        <w:trPr>
          <w:trHeight w:val="290"/>
        </w:trPr>
        <w:tc>
          <w:tcPr>
            <w:tcW w:w="5000" w:type="pct"/>
            <w:gridSpan w:val="10"/>
            <w:shd w:val="clear" w:color="auto" w:fill="D9D9D9" w:themeFill="background1" w:themeFillShade="D9"/>
            <w:vAlign w:val="center"/>
          </w:tcPr>
          <w:p w14:paraId="0FAFA050" w14:textId="624C1DE8" w:rsidR="005A1429" w:rsidRPr="00451B09" w:rsidRDefault="005A1429" w:rsidP="005A1429">
            <w:pPr>
              <w:spacing w:beforeLines="60" w:before="144" w:afterLines="60" w:after="144" w:line="240" w:lineRule="auto"/>
              <w:rPr>
                <w:rFonts w:eastAsia="Times New Roman" w:cs="Calibri"/>
                <w:b/>
                <w:bCs/>
                <w:color w:val="000000"/>
                <w:kern w:val="0"/>
                <w:sz w:val="18"/>
                <w:szCs w:val="18"/>
                <w:lang w:val="tr-TR"/>
                <w14:ligatures w14:val="none"/>
              </w:rPr>
            </w:pPr>
            <w:r w:rsidRPr="00451B09">
              <w:rPr>
                <w:rFonts w:eastAsia="Times New Roman" w:cs="Calibri"/>
                <w:b/>
                <w:bCs/>
                <w:color w:val="000000"/>
                <w:kern w:val="0"/>
                <w:sz w:val="18"/>
                <w:szCs w:val="18"/>
                <w:lang w:val="tr-TR"/>
                <w14:ligatures w14:val="none"/>
              </w:rPr>
              <w:t>Kalıcı habitat kaybı</w:t>
            </w:r>
          </w:p>
        </w:tc>
      </w:tr>
      <w:tr w:rsidR="005A1429" w:rsidRPr="00451B09" w14:paraId="135B747C" w14:textId="77777777" w:rsidTr="00003ADC">
        <w:trPr>
          <w:trHeight w:val="290"/>
        </w:trPr>
        <w:tc>
          <w:tcPr>
            <w:tcW w:w="659" w:type="pct"/>
            <w:vAlign w:val="center"/>
            <w:hideMark/>
          </w:tcPr>
          <w:p w14:paraId="26E16FBD" w14:textId="77777777" w:rsidR="005A1429" w:rsidRPr="00451B09" w:rsidRDefault="005A1429">
            <w:pPr>
              <w:spacing w:beforeLines="60" w:before="144" w:afterLines="60" w:after="144" w:line="240" w:lineRule="auto"/>
              <w:rPr>
                <w:rFonts w:eastAsia="Times New Roman" w:cs="Calibri"/>
                <w:color w:val="000000"/>
                <w:kern w:val="0"/>
                <w:sz w:val="18"/>
                <w:szCs w:val="18"/>
                <w:lang w:val="tr-TR"/>
                <w14:ligatures w14:val="none"/>
              </w:rPr>
            </w:pPr>
            <w:r w:rsidRPr="00451B09">
              <w:rPr>
                <w:rFonts w:eastAsia="Times New Roman" w:cs="Calibri"/>
                <w:i/>
                <w:iCs/>
                <w:color w:val="000000"/>
                <w:kern w:val="0"/>
                <w:sz w:val="18"/>
                <w:szCs w:val="18"/>
                <w:lang w:val="tr-TR"/>
                <w14:ligatures w14:val="none"/>
              </w:rPr>
              <w:t xml:space="preserve">Pinus brutia </w:t>
            </w:r>
            <w:r w:rsidRPr="00451B09">
              <w:rPr>
                <w:rFonts w:eastAsia="Times New Roman" w:cs="Calibri"/>
                <w:color w:val="000000"/>
                <w:kern w:val="0"/>
                <w:sz w:val="18"/>
                <w:szCs w:val="18"/>
                <w:lang w:val="tr-TR"/>
                <w14:ligatures w14:val="none"/>
              </w:rPr>
              <w:t>ormanlık alanı</w:t>
            </w:r>
          </w:p>
        </w:tc>
        <w:tc>
          <w:tcPr>
            <w:tcW w:w="685" w:type="pct"/>
            <w:vAlign w:val="center"/>
          </w:tcPr>
          <w:p w14:paraId="31887BE7" w14:textId="62B8030C" w:rsidR="005A1429" w:rsidRPr="00451B09" w:rsidRDefault="005604D1">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PBF (Öncelikli Biyoçeşitlilik Özelliği</w:t>
            </w:r>
          </w:p>
        </w:tc>
        <w:tc>
          <w:tcPr>
            <w:tcW w:w="486" w:type="pct"/>
            <w:vAlign w:val="center"/>
            <w:hideMark/>
          </w:tcPr>
          <w:p w14:paraId="5C062961" w14:textId="77777777" w:rsidR="005A1429" w:rsidRPr="00451B09" w:rsidRDefault="005A1429">
            <w:pPr>
              <w:spacing w:beforeLines="60" w:before="144" w:afterLines="60" w:after="144" w:line="240" w:lineRule="auto"/>
              <w:jc w:val="center"/>
              <w:rPr>
                <w:rFonts w:eastAsia="Times New Roman" w:cs="Calibri"/>
                <w:kern w:val="0"/>
                <w:sz w:val="18"/>
                <w:szCs w:val="18"/>
                <w:lang w:val="tr-TR"/>
                <w14:ligatures w14:val="none"/>
              </w:rPr>
            </w:pPr>
            <w:r w:rsidRPr="00451B09">
              <w:rPr>
                <w:rFonts w:eastAsia="Times New Roman" w:cs="Calibri"/>
                <w:kern w:val="0"/>
                <w:sz w:val="18"/>
                <w:szCs w:val="18"/>
                <w:lang w:val="tr-TR"/>
                <w14:ligatures w14:val="none"/>
              </w:rPr>
              <w:t>NNL</w:t>
            </w:r>
          </w:p>
        </w:tc>
        <w:tc>
          <w:tcPr>
            <w:tcW w:w="370" w:type="pct"/>
            <w:vAlign w:val="center"/>
          </w:tcPr>
          <w:p w14:paraId="67FDD149" w14:textId="02F54249" w:rsidR="005A1429" w:rsidRPr="00451B09" w:rsidRDefault="00A9534B">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66,12</w:t>
            </w:r>
          </w:p>
        </w:tc>
        <w:tc>
          <w:tcPr>
            <w:tcW w:w="610" w:type="pct"/>
            <w:gridSpan w:val="2"/>
            <w:vAlign w:val="center"/>
            <w:hideMark/>
          </w:tcPr>
          <w:p w14:paraId="736E4D9F" w14:textId="78838121" w:rsidR="005A1429" w:rsidRPr="00451B09" w:rsidRDefault="005A1429">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0,80</w:t>
            </w:r>
          </w:p>
        </w:tc>
        <w:tc>
          <w:tcPr>
            <w:tcW w:w="590" w:type="pct"/>
            <w:vAlign w:val="center"/>
          </w:tcPr>
          <w:p w14:paraId="1B2BD7E1" w14:textId="4D02CA10" w:rsidR="005A1429" w:rsidRPr="00451B09" w:rsidRDefault="000768C2">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52,</w:t>
            </w:r>
            <w:r w:rsidR="00FC20E5" w:rsidRPr="00451B09">
              <w:rPr>
                <w:rFonts w:eastAsia="Times New Roman" w:cs="Calibri"/>
                <w:color w:val="000000"/>
                <w:kern w:val="0"/>
                <w:sz w:val="18"/>
                <w:szCs w:val="18"/>
                <w:lang w:val="tr-TR"/>
                <w14:ligatures w14:val="none"/>
              </w:rPr>
              <w:t>90</w:t>
            </w:r>
          </w:p>
        </w:tc>
        <w:tc>
          <w:tcPr>
            <w:tcW w:w="518" w:type="pct"/>
            <w:vAlign w:val="center"/>
          </w:tcPr>
          <w:p w14:paraId="736EBE93" w14:textId="6D106CC2" w:rsidR="005A1429" w:rsidRPr="00451B09" w:rsidRDefault="005A1429">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0,7</w:t>
            </w:r>
          </w:p>
        </w:tc>
        <w:tc>
          <w:tcPr>
            <w:tcW w:w="509" w:type="pct"/>
            <w:vAlign w:val="center"/>
            <w:hideMark/>
          </w:tcPr>
          <w:p w14:paraId="69A4AF5D" w14:textId="66BA217B" w:rsidR="005A1429" w:rsidRPr="00451B09" w:rsidRDefault="00E55489">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75,57</w:t>
            </w:r>
          </w:p>
        </w:tc>
        <w:tc>
          <w:tcPr>
            <w:tcW w:w="573" w:type="pct"/>
            <w:vAlign w:val="center"/>
            <w:hideMark/>
          </w:tcPr>
          <w:p w14:paraId="6DE8847C" w14:textId="34B71FD7" w:rsidR="005A1429" w:rsidRPr="00451B09" w:rsidRDefault="005A151E">
            <w:pPr>
              <w:spacing w:beforeLines="60" w:before="144" w:afterLines="60" w:after="144" w:line="240" w:lineRule="auto"/>
              <w:jc w:val="center"/>
              <w:rPr>
                <w:rFonts w:eastAsia="Times New Roman" w:cs="Calibri"/>
                <w:b/>
                <w:bCs/>
                <w:color w:val="000000"/>
                <w:kern w:val="0"/>
                <w:sz w:val="18"/>
                <w:szCs w:val="18"/>
                <w:lang w:val="tr-TR"/>
                <w14:ligatures w14:val="none"/>
              </w:rPr>
            </w:pPr>
            <w:r w:rsidRPr="00451B09">
              <w:rPr>
                <w:rFonts w:eastAsia="Times New Roman" w:cs="Calibri"/>
                <w:b/>
                <w:bCs/>
                <w:color w:val="000000"/>
                <w:kern w:val="0"/>
                <w:sz w:val="18"/>
                <w:szCs w:val="18"/>
                <w:lang w:val="tr-TR"/>
                <w14:ligatures w14:val="none"/>
              </w:rPr>
              <w:t>75,57</w:t>
            </w:r>
          </w:p>
        </w:tc>
      </w:tr>
      <w:tr w:rsidR="00C9027E" w:rsidRPr="00451B09" w14:paraId="30698FA8" w14:textId="77777777" w:rsidTr="00003ADC">
        <w:trPr>
          <w:trHeight w:val="290"/>
        </w:trPr>
        <w:tc>
          <w:tcPr>
            <w:tcW w:w="659" w:type="pct"/>
            <w:vAlign w:val="center"/>
          </w:tcPr>
          <w:p w14:paraId="54D89525" w14:textId="2AC8FE11" w:rsidR="00C9027E" w:rsidRPr="00451B09" w:rsidRDefault="00C9027E" w:rsidP="00C9027E">
            <w:pPr>
              <w:spacing w:beforeLines="60" w:before="144" w:afterLines="60" w:after="144" w:line="240" w:lineRule="auto"/>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Maquis</w:t>
            </w:r>
          </w:p>
        </w:tc>
        <w:tc>
          <w:tcPr>
            <w:tcW w:w="685" w:type="pct"/>
            <w:vAlign w:val="center"/>
          </w:tcPr>
          <w:p w14:paraId="13DE7D5E" w14:textId="026F1B86"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Doğal yaşam alanı</w:t>
            </w:r>
          </w:p>
        </w:tc>
        <w:tc>
          <w:tcPr>
            <w:tcW w:w="486" w:type="pct"/>
            <w:vAlign w:val="center"/>
          </w:tcPr>
          <w:p w14:paraId="597C3937" w14:textId="7C6C5736" w:rsidR="00C9027E" w:rsidRPr="00451B09" w:rsidRDefault="00C9027E" w:rsidP="00C9027E">
            <w:pPr>
              <w:spacing w:beforeLines="60" w:before="144" w:afterLines="60" w:after="144" w:line="240" w:lineRule="auto"/>
              <w:jc w:val="center"/>
              <w:rPr>
                <w:rFonts w:eastAsia="Times New Roman" w:cs="Calibri"/>
                <w:kern w:val="0"/>
                <w:sz w:val="18"/>
                <w:szCs w:val="18"/>
                <w:lang w:val="tr-TR"/>
                <w14:ligatures w14:val="none"/>
              </w:rPr>
            </w:pPr>
            <w:r w:rsidRPr="00451B09">
              <w:rPr>
                <w:rFonts w:eastAsia="Times New Roman" w:cs="Calibri"/>
                <w:kern w:val="0"/>
                <w:sz w:val="18"/>
                <w:szCs w:val="18"/>
                <w:lang w:val="tr-TR"/>
                <w14:ligatures w14:val="none"/>
              </w:rPr>
              <w:t>NNL</w:t>
            </w:r>
          </w:p>
        </w:tc>
        <w:tc>
          <w:tcPr>
            <w:tcW w:w="370" w:type="pct"/>
            <w:vAlign w:val="center"/>
          </w:tcPr>
          <w:p w14:paraId="0DABEA6B" w14:textId="4715F4EF"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102,16</w:t>
            </w:r>
          </w:p>
        </w:tc>
        <w:tc>
          <w:tcPr>
            <w:tcW w:w="610" w:type="pct"/>
            <w:gridSpan w:val="2"/>
            <w:vAlign w:val="center"/>
          </w:tcPr>
          <w:p w14:paraId="174CD2E1" w14:textId="61B9A4F2"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0,80</w:t>
            </w:r>
          </w:p>
        </w:tc>
        <w:tc>
          <w:tcPr>
            <w:tcW w:w="590" w:type="pct"/>
            <w:vAlign w:val="center"/>
          </w:tcPr>
          <w:p w14:paraId="7942CA91" w14:textId="31872EA0" w:rsidR="00C9027E" w:rsidRPr="00451B09" w:rsidDel="000768C2"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81,73</w:t>
            </w:r>
          </w:p>
        </w:tc>
        <w:tc>
          <w:tcPr>
            <w:tcW w:w="518" w:type="pct"/>
            <w:vAlign w:val="center"/>
          </w:tcPr>
          <w:p w14:paraId="12620BCC" w14:textId="1147C6CB"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w:t>
            </w:r>
          </w:p>
        </w:tc>
        <w:tc>
          <w:tcPr>
            <w:tcW w:w="509" w:type="pct"/>
            <w:vAlign w:val="center"/>
          </w:tcPr>
          <w:p w14:paraId="566B52F8" w14:textId="0C8BC09E"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81,73</w:t>
            </w:r>
          </w:p>
        </w:tc>
        <w:tc>
          <w:tcPr>
            <w:tcW w:w="573" w:type="pct"/>
          </w:tcPr>
          <w:p w14:paraId="6E5AE755" w14:textId="625E9ECD" w:rsidR="00C9027E" w:rsidRPr="00451B09" w:rsidRDefault="00C9027E" w:rsidP="00C9027E">
            <w:pPr>
              <w:spacing w:beforeLines="60" w:before="144" w:afterLines="60" w:after="144" w:line="240" w:lineRule="auto"/>
              <w:jc w:val="center"/>
              <w:rPr>
                <w:rFonts w:eastAsia="Times New Roman" w:cs="Calibri"/>
                <w:b/>
                <w:bCs/>
                <w:color w:val="000000"/>
                <w:kern w:val="0"/>
                <w:sz w:val="18"/>
                <w:szCs w:val="18"/>
                <w:lang w:val="tr-TR"/>
                <w14:ligatures w14:val="none"/>
              </w:rPr>
            </w:pPr>
            <w:r w:rsidRPr="00451B09">
              <w:rPr>
                <w:lang w:val="tr-TR"/>
              </w:rPr>
              <w:t>81,73</w:t>
            </w:r>
          </w:p>
        </w:tc>
      </w:tr>
      <w:tr w:rsidR="00C9027E" w:rsidRPr="00451B09" w14:paraId="75DB372F" w14:textId="77777777" w:rsidTr="00003ADC">
        <w:trPr>
          <w:trHeight w:val="290"/>
        </w:trPr>
        <w:tc>
          <w:tcPr>
            <w:tcW w:w="659" w:type="pct"/>
            <w:vAlign w:val="center"/>
          </w:tcPr>
          <w:p w14:paraId="19731CCE" w14:textId="0B1425EB" w:rsidR="00C9027E" w:rsidRPr="00451B09" w:rsidRDefault="00C9027E" w:rsidP="00C9027E">
            <w:pPr>
              <w:spacing w:beforeLines="60" w:before="144" w:afterLines="60" w:after="144" w:line="240" w:lineRule="auto"/>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Nadiren bitki örtüsü bulunan veya bitki örtüsü bulunmayan habitatlar</w:t>
            </w:r>
          </w:p>
        </w:tc>
        <w:tc>
          <w:tcPr>
            <w:tcW w:w="685" w:type="pct"/>
            <w:vAlign w:val="center"/>
          </w:tcPr>
          <w:p w14:paraId="7024D96F" w14:textId="389D66DE"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Doğal habitat</w:t>
            </w:r>
          </w:p>
        </w:tc>
        <w:tc>
          <w:tcPr>
            <w:tcW w:w="486" w:type="pct"/>
            <w:vAlign w:val="center"/>
          </w:tcPr>
          <w:p w14:paraId="50B665EB" w14:textId="09802C91" w:rsidR="00C9027E" w:rsidRPr="00451B09" w:rsidRDefault="00C9027E" w:rsidP="00C9027E">
            <w:pPr>
              <w:spacing w:beforeLines="60" w:before="144" w:afterLines="60" w:after="144" w:line="240" w:lineRule="auto"/>
              <w:jc w:val="center"/>
              <w:rPr>
                <w:rFonts w:eastAsia="Times New Roman" w:cs="Calibri"/>
                <w:kern w:val="0"/>
                <w:sz w:val="18"/>
                <w:szCs w:val="18"/>
                <w:lang w:val="tr-TR"/>
                <w14:ligatures w14:val="none"/>
              </w:rPr>
            </w:pPr>
            <w:r w:rsidRPr="00451B09">
              <w:rPr>
                <w:rFonts w:eastAsia="Times New Roman" w:cs="Calibri"/>
                <w:kern w:val="0"/>
                <w:sz w:val="18"/>
                <w:szCs w:val="18"/>
                <w:lang w:val="tr-TR"/>
                <w14:ligatures w14:val="none"/>
              </w:rPr>
              <w:t>NNL</w:t>
            </w:r>
          </w:p>
        </w:tc>
        <w:tc>
          <w:tcPr>
            <w:tcW w:w="370" w:type="pct"/>
            <w:vAlign w:val="center"/>
          </w:tcPr>
          <w:p w14:paraId="0070C61C" w14:textId="29D243E5"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12,6</w:t>
            </w:r>
          </w:p>
        </w:tc>
        <w:tc>
          <w:tcPr>
            <w:tcW w:w="610" w:type="pct"/>
            <w:gridSpan w:val="2"/>
            <w:vAlign w:val="center"/>
          </w:tcPr>
          <w:p w14:paraId="016CDC91" w14:textId="067E47CD"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0,8</w:t>
            </w:r>
          </w:p>
        </w:tc>
        <w:tc>
          <w:tcPr>
            <w:tcW w:w="590" w:type="pct"/>
            <w:vAlign w:val="center"/>
          </w:tcPr>
          <w:p w14:paraId="48566996" w14:textId="01D77053" w:rsidR="00C9027E" w:rsidRPr="00451B09" w:rsidDel="000768C2"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10,08</w:t>
            </w:r>
          </w:p>
        </w:tc>
        <w:tc>
          <w:tcPr>
            <w:tcW w:w="518" w:type="pct"/>
            <w:vAlign w:val="center"/>
          </w:tcPr>
          <w:p w14:paraId="361D8CB3" w14:textId="088571C7"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w:t>
            </w:r>
          </w:p>
        </w:tc>
        <w:tc>
          <w:tcPr>
            <w:tcW w:w="509" w:type="pct"/>
            <w:vAlign w:val="center"/>
          </w:tcPr>
          <w:p w14:paraId="26AB7B28" w14:textId="6DDB3235" w:rsidR="00C9027E" w:rsidRPr="00451B09" w:rsidRDefault="00C9027E" w:rsidP="00C9027E">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10.08</w:t>
            </w:r>
          </w:p>
        </w:tc>
        <w:tc>
          <w:tcPr>
            <w:tcW w:w="573" w:type="pct"/>
          </w:tcPr>
          <w:p w14:paraId="1BA075FD" w14:textId="62FF1229" w:rsidR="00C9027E" w:rsidRPr="00451B09" w:rsidRDefault="00C9027E" w:rsidP="00C9027E">
            <w:pPr>
              <w:spacing w:beforeLines="60" w:before="144" w:afterLines="60" w:after="144" w:line="240" w:lineRule="auto"/>
              <w:jc w:val="center"/>
              <w:rPr>
                <w:rFonts w:eastAsia="Times New Roman" w:cs="Calibri"/>
                <w:b/>
                <w:bCs/>
                <w:color w:val="000000"/>
                <w:kern w:val="0"/>
                <w:sz w:val="18"/>
                <w:szCs w:val="18"/>
                <w:lang w:val="tr-TR"/>
                <w14:ligatures w14:val="none"/>
              </w:rPr>
            </w:pPr>
            <w:r w:rsidRPr="00451B09">
              <w:rPr>
                <w:lang w:val="tr-TR"/>
              </w:rPr>
              <w:t>10.08</w:t>
            </w:r>
          </w:p>
        </w:tc>
      </w:tr>
      <w:tr w:rsidR="005A1429" w:rsidRPr="00451B09" w14:paraId="35B37500" w14:textId="77777777" w:rsidTr="005A1429">
        <w:trPr>
          <w:trHeight w:val="290"/>
        </w:trPr>
        <w:tc>
          <w:tcPr>
            <w:tcW w:w="5000" w:type="pct"/>
            <w:gridSpan w:val="10"/>
            <w:tcBorders>
              <w:top w:val="single" w:sz="4" w:space="0" w:color="B7B2AA"/>
              <w:left w:val="single" w:sz="4" w:space="0" w:color="B7B2AA"/>
              <w:bottom w:val="single" w:sz="4" w:space="0" w:color="B7B2AA"/>
              <w:right w:val="single" w:sz="4" w:space="0" w:color="B7B2AA"/>
            </w:tcBorders>
            <w:shd w:val="clear" w:color="auto" w:fill="D9D9D9" w:themeFill="background1" w:themeFillShade="D9"/>
            <w:vAlign w:val="center"/>
          </w:tcPr>
          <w:p w14:paraId="3CCC8FC5" w14:textId="67B72BD0" w:rsidR="005A1429" w:rsidRPr="00451B09" w:rsidRDefault="005A1429" w:rsidP="005A1429">
            <w:pPr>
              <w:spacing w:beforeLines="60" w:before="144" w:afterLines="60" w:after="144" w:line="240" w:lineRule="auto"/>
              <w:rPr>
                <w:rFonts w:eastAsia="Times New Roman" w:cs="Calibri"/>
                <w:b/>
                <w:bCs/>
                <w:color w:val="000000"/>
                <w:kern w:val="0"/>
                <w:sz w:val="18"/>
                <w:szCs w:val="18"/>
                <w:lang w:val="tr-TR"/>
                <w14:ligatures w14:val="none"/>
              </w:rPr>
            </w:pPr>
            <w:r w:rsidRPr="00451B09">
              <w:rPr>
                <w:rFonts w:eastAsia="Times New Roman" w:cs="Calibri"/>
                <w:b/>
                <w:bCs/>
                <w:color w:val="000000"/>
                <w:kern w:val="0"/>
                <w:sz w:val="18"/>
                <w:szCs w:val="18"/>
                <w:lang w:val="tr-TR"/>
                <w14:ligatures w14:val="none"/>
              </w:rPr>
              <w:t>Geçici habitat kaybı</w:t>
            </w:r>
          </w:p>
        </w:tc>
      </w:tr>
      <w:tr w:rsidR="005A1429" w:rsidRPr="00451B09" w14:paraId="739FE08C" w14:textId="77777777" w:rsidTr="00003ADC">
        <w:trPr>
          <w:trHeight w:val="290"/>
        </w:trPr>
        <w:tc>
          <w:tcPr>
            <w:tcW w:w="659" w:type="pct"/>
            <w:tcBorders>
              <w:top w:val="single" w:sz="4" w:space="0" w:color="B7B2AA"/>
              <w:left w:val="single" w:sz="4" w:space="0" w:color="B7B2AA"/>
              <w:bottom w:val="single" w:sz="4" w:space="0" w:color="B7B2AA"/>
              <w:right w:val="single" w:sz="4" w:space="0" w:color="B7B2AA"/>
            </w:tcBorders>
            <w:vAlign w:val="center"/>
          </w:tcPr>
          <w:p w14:paraId="34981EE3" w14:textId="3350C469" w:rsidR="005A1429" w:rsidRPr="00451B09" w:rsidRDefault="005A4A58">
            <w:pPr>
              <w:spacing w:beforeLines="60" w:before="144" w:afterLines="60" w:after="144" w:line="240" w:lineRule="auto"/>
              <w:rPr>
                <w:rFonts w:eastAsia="Times New Roman" w:cs="Calibri"/>
                <w:i/>
                <w:iCs/>
                <w:color w:val="000000"/>
                <w:kern w:val="0"/>
                <w:sz w:val="18"/>
                <w:szCs w:val="18"/>
                <w:lang w:val="tr-TR"/>
                <w14:ligatures w14:val="none"/>
              </w:rPr>
            </w:pPr>
            <w:r w:rsidRPr="00451B09">
              <w:rPr>
                <w:rFonts w:eastAsia="Times New Roman" w:cs="Calibri"/>
                <w:i/>
                <w:iCs/>
                <w:color w:val="000000"/>
                <w:kern w:val="0"/>
                <w:sz w:val="18"/>
                <w:szCs w:val="18"/>
                <w:lang w:val="tr-TR"/>
                <w14:ligatures w14:val="none"/>
              </w:rPr>
              <w:t xml:space="preserve">Pinus brutia </w:t>
            </w:r>
            <w:r w:rsidRPr="00451B09">
              <w:rPr>
                <w:rFonts w:eastAsia="Times New Roman" w:cs="Calibri"/>
                <w:color w:val="000000"/>
                <w:kern w:val="0"/>
                <w:sz w:val="18"/>
                <w:szCs w:val="18"/>
                <w:lang w:val="tr-TR"/>
                <w14:ligatures w14:val="none"/>
              </w:rPr>
              <w:t>ormanı</w:t>
            </w:r>
          </w:p>
        </w:tc>
        <w:tc>
          <w:tcPr>
            <w:tcW w:w="685" w:type="pct"/>
            <w:tcBorders>
              <w:top w:val="single" w:sz="4" w:space="0" w:color="B7B2AA"/>
              <w:left w:val="single" w:sz="4" w:space="0" w:color="B7B2AA"/>
              <w:bottom w:val="single" w:sz="4" w:space="0" w:color="B7B2AA"/>
              <w:right w:val="single" w:sz="4" w:space="0" w:color="B7B2AA"/>
            </w:tcBorders>
            <w:vAlign w:val="center"/>
          </w:tcPr>
          <w:p w14:paraId="4AE5C4CA" w14:textId="5A3F68D4" w:rsidR="005A1429" w:rsidRPr="00451B09" w:rsidRDefault="005A1429">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PBF</w:t>
            </w:r>
          </w:p>
        </w:tc>
        <w:tc>
          <w:tcPr>
            <w:tcW w:w="486" w:type="pct"/>
            <w:tcBorders>
              <w:top w:val="single" w:sz="4" w:space="0" w:color="B7B2AA"/>
              <w:left w:val="single" w:sz="4" w:space="0" w:color="B7B2AA"/>
              <w:bottom w:val="single" w:sz="4" w:space="0" w:color="B7B2AA"/>
              <w:right w:val="single" w:sz="4" w:space="0" w:color="B7B2AA"/>
            </w:tcBorders>
            <w:vAlign w:val="center"/>
          </w:tcPr>
          <w:p w14:paraId="6BBB652A" w14:textId="77777777" w:rsidR="005A1429" w:rsidRPr="00451B09" w:rsidRDefault="005A1429">
            <w:pPr>
              <w:spacing w:beforeLines="60" w:before="144" w:afterLines="60" w:after="144" w:line="240" w:lineRule="auto"/>
              <w:jc w:val="center"/>
              <w:rPr>
                <w:rFonts w:eastAsia="Times New Roman" w:cs="Calibri"/>
                <w:kern w:val="0"/>
                <w:sz w:val="18"/>
                <w:szCs w:val="18"/>
                <w:lang w:val="tr-TR"/>
                <w14:ligatures w14:val="none"/>
              </w:rPr>
            </w:pPr>
            <w:r w:rsidRPr="00451B09">
              <w:rPr>
                <w:rFonts w:eastAsia="Times New Roman" w:cs="Calibri"/>
                <w:kern w:val="0"/>
                <w:sz w:val="18"/>
                <w:szCs w:val="18"/>
                <w:lang w:val="tr-TR"/>
                <w14:ligatures w14:val="none"/>
              </w:rPr>
              <w:t>NNL</w:t>
            </w:r>
          </w:p>
        </w:tc>
        <w:tc>
          <w:tcPr>
            <w:tcW w:w="370" w:type="pct"/>
            <w:tcBorders>
              <w:top w:val="single" w:sz="4" w:space="0" w:color="B7B2AA"/>
              <w:left w:val="single" w:sz="4" w:space="0" w:color="B7B2AA"/>
              <w:bottom w:val="single" w:sz="4" w:space="0" w:color="B7B2AA"/>
              <w:right w:val="single" w:sz="4" w:space="0" w:color="B7B2AA"/>
            </w:tcBorders>
            <w:vAlign w:val="center"/>
          </w:tcPr>
          <w:p w14:paraId="6E5E10DF" w14:textId="4EEBE44A" w:rsidR="005A1429" w:rsidRPr="00451B09" w:rsidRDefault="005A4A58">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2,3</w:t>
            </w:r>
          </w:p>
        </w:tc>
        <w:tc>
          <w:tcPr>
            <w:tcW w:w="610" w:type="pct"/>
            <w:gridSpan w:val="2"/>
            <w:tcBorders>
              <w:top w:val="single" w:sz="4" w:space="0" w:color="B7B2AA"/>
              <w:left w:val="single" w:sz="4" w:space="0" w:color="B7B2AA"/>
              <w:bottom w:val="single" w:sz="4" w:space="0" w:color="B7B2AA"/>
              <w:right w:val="single" w:sz="4" w:space="0" w:color="B7B2AA"/>
            </w:tcBorders>
            <w:vAlign w:val="center"/>
          </w:tcPr>
          <w:p w14:paraId="0F24F472" w14:textId="5A4A45A1" w:rsidR="005A1429" w:rsidRPr="00451B09" w:rsidRDefault="005A1429">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0,8</w:t>
            </w:r>
          </w:p>
        </w:tc>
        <w:tc>
          <w:tcPr>
            <w:tcW w:w="590" w:type="pct"/>
            <w:tcBorders>
              <w:top w:val="single" w:sz="4" w:space="0" w:color="B7B2AA"/>
              <w:left w:val="single" w:sz="4" w:space="0" w:color="B7B2AA"/>
              <w:bottom w:val="single" w:sz="4" w:space="0" w:color="B7B2AA"/>
              <w:right w:val="single" w:sz="4" w:space="0" w:color="B7B2AA"/>
            </w:tcBorders>
            <w:vAlign w:val="center"/>
          </w:tcPr>
          <w:p w14:paraId="703799F8" w14:textId="7F0EA030" w:rsidR="005A1429" w:rsidRPr="00451B09" w:rsidRDefault="001310D6">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1,84</w:t>
            </w:r>
          </w:p>
        </w:tc>
        <w:tc>
          <w:tcPr>
            <w:tcW w:w="518" w:type="pct"/>
            <w:tcBorders>
              <w:top w:val="single" w:sz="4" w:space="0" w:color="B7B2AA"/>
              <w:left w:val="single" w:sz="4" w:space="0" w:color="B7B2AA"/>
              <w:bottom w:val="single" w:sz="4" w:space="0" w:color="B7B2AA"/>
              <w:right w:val="single" w:sz="4" w:space="0" w:color="B7B2AA"/>
            </w:tcBorders>
            <w:vAlign w:val="center"/>
          </w:tcPr>
          <w:p w14:paraId="3038AF7E" w14:textId="386B6528" w:rsidR="005A1429" w:rsidRPr="00451B09" w:rsidRDefault="005A1429">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0,7</w:t>
            </w:r>
          </w:p>
        </w:tc>
        <w:tc>
          <w:tcPr>
            <w:tcW w:w="509" w:type="pct"/>
            <w:tcBorders>
              <w:top w:val="single" w:sz="4" w:space="0" w:color="B7B2AA"/>
              <w:left w:val="single" w:sz="4" w:space="0" w:color="B7B2AA"/>
              <w:bottom w:val="single" w:sz="4" w:space="0" w:color="B7B2AA"/>
              <w:right w:val="single" w:sz="4" w:space="0" w:color="B7B2AA"/>
            </w:tcBorders>
            <w:vAlign w:val="center"/>
          </w:tcPr>
          <w:p w14:paraId="17C27A61" w14:textId="7D052EDE" w:rsidR="005A1429" w:rsidRPr="00451B09" w:rsidRDefault="00E71814">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2,63</w:t>
            </w:r>
          </w:p>
        </w:tc>
        <w:tc>
          <w:tcPr>
            <w:tcW w:w="573" w:type="pct"/>
            <w:tcBorders>
              <w:top w:val="single" w:sz="4" w:space="0" w:color="B7B2AA"/>
              <w:left w:val="single" w:sz="4" w:space="0" w:color="B7B2AA"/>
              <w:bottom w:val="single" w:sz="4" w:space="0" w:color="B7B2AA"/>
              <w:right w:val="single" w:sz="4" w:space="0" w:color="B7B2AA"/>
            </w:tcBorders>
            <w:vAlign w:val="center"/>
          </w:tcPr>
          <w:p w14:paraId="1ADDA139" w14:textId="57F06465" w:rsidR="005A1429" w:rsidRPr="00451B09" w:rsidRDefault="000B088D">
            <w:pPr>
              <w:spacing w:beforeLines="60" w:before="144" w:afterLines="60" w:after="144" w:line="240" w:lineRule="auto"/>
              <w:jc w:val="center"/>
              <w:rPr>
                <w:rFonts w:eastAsia="Times New Roman" w:cs="Calibri"/>
                <w:b/>
                <w:bCs/>
                <w:color w:val="000000"/>
                <w:kern w:val="0"/>
                <w:sz w:val="18"/>
                <w:szCs w:val="18"/>
                <w:lang w:val="tr-TR"/>
                <w14:ligatures w14:val="none"/>
              </w:rPr>
            </w:pPr>
            <w:r w:rsidRPr="00451B09">
              <w:rPr>
                <w:rFonts w:eastAsia="Times New Roman" w:cs="Calibri"/>
                <w:b/>
                <w:bCs/>
                <w:color w:val="000000"/>
                <w:kern w:val="0"/>
                <w:sz w:val="18"/>
                <w:szCs w:val="18"/>
                <w:lang w:val="tr-TR"/>
                <w14:ligatures w14:val="none"/>
              </w:rPr>
              <w:t>2,63</w:t>
            </w:r>
          </w:p>
        </w:tc>
      </w:tr>
      <w:tr w:rsidR="005F524C" w:rsidRPr="00451B09" w14:paraId="62D1A067" w14:textId="77777777" w:rsidTr="00D5702A">
        <w:trPr>
          <w:trHeight w:val="290"/>
        </w:trPr>
        <w:tc>
          <w:tcPr>
            <w:tcW w:w="659" w:type="pct"/>
            <w:tcBorders>
              <w:top w:val="single" w:sz="4" w:space="0" w:color="B7B2AA"/>
              <w:left w:val="single" w:sz="4" w:space="0" w:color="B7B2AA"/>
              <w:bottom w:val="single" w:sz="4" w:space="0" w:color="B7B2AA"/>
              <w:right w:val="single" w:sz="4" w:space="0" w:color="B7B2AA"/>
            </w:tcBorders>
            <w:vAlign w:val="center"/>
          </w:tcPr>
          <w:p w14:paraId="417DE3DF" w14:textId="2AA67301" w:rsidR="005F524C" w:rsidRPr="00451B09" w:rsidRDefault="005F524C" w:rsidP="005F524C">
            <w:pPr>
              <w:spacing w:beforeLines="60" w:before="144" w:afterLines="60" w:after="144" w:line="240" w:lineRule="auto"/>
              <w:rPr>
                <w:rFonts w:eastAsia="Times New Roman" w:cs="Calibri"/>
                <w:i/>
                <w:iCs/>
                <w:color w:val="000000"/>
                <w:kern w:val="0"/>
                <w:sz w:val="18"/>
                <w:szCs w:val="18"/>
                <w:lang w:val="tr-TR"/>
                <w14:ligatures w14:val="none"/>
              </w:rPr>
            </w:pPr>
            <w:r w:rsidRPr="00451B09">
              <w:rPr>
                <w:rFonts w:eastAsia="Times New Roman" w:cs="Calibri"/>
                <w:color w:val="000000"/>
                <w:kern w:val="0"/>
                <w:sz w:val="18"/>
                <w:szCs w:val="18"/>
                <w:lang w:val="tr-TR"/>
                <w14:ligatures w14:val="none"/>
              </w:rPr>
              <w:t>Nadiren bitki örtüsü bulunan veya bitki örtüsü bulunmayan habitatlar</w:t>
            </w:r>
          </w:p>
        </w:tc>
        <w:tc>
          <w:tcPr>
            <w:tcW w:w="685" w:type="pct"/>
            <w:tcBorders>
              <w:top w:val="single" w:sz="4" w:space="0" w:color="B7B2AA"/>
              <w:left w:val="single" w:sz="4" w:space="0" w:color="B7B2AA"/>
              <w:bottom w:val="single" w:sz="4" w:space="0" w:color="B7B2AA"/>
              <w:right w:val="single" w:sz="4" w:space="0" w:color="B7B2AA"/>
            </w:tcBorders>
            <w:vAlign w:val="center"/>
          </w:tcPr>
          <w:p w14:paraId="159BBE07" w14:textId="5BB5A9ED" w:rsidR="005F524C" w:rsidRPr="00451B09" w:rsidRDefault="005F524C" w:rsidP="005F524C">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Doğal habitat</w:t>
            </w:r>
          </w:p>
        </w:tc>
        <w:tc>
          <w:tcPr>
            <w:tcW w:w="486" w:type="pct"/>
            <w:tcBorders>
              <w:top w:val="single" w:sz="4" w:space="0" w:color="B7B2AA"/>
              <w:left w:val="single" w:sz="4" w:space="0" w:color="B7B2AA"/>
              <w:bottom w:val="single" w:sz="4" w:space="0" w:color="B7B2AA"/>
              <w:right w:val="single" w:sz="4" w:space="0" w:color="B7B2AA"/>
            </w:tcBorders>
            <w:vAlign w:val="center"/>
          </w:tcPr>
          <w:p w14:paraId="12D5C81F" w14:textId="6344E03B" w:rsidR="005F524C" w:rsidRPr="00451B09" w:rsidRDefault="005F524C" w:rsidP="005F524C">
            <w:pPr>
              <w:spacing w:beforeLines="60" w:before="144" w:afterLines="60" w:after="144" w:line="240" w:lineRule="auto"/>
              <w:jc w:val="center"/>
              <w:rPr>
                <w:rFonts w:eastAsia="Times New Roman" w:cs="Calibri"/>
                <w:kern w:val="0"/>
                <w:sz w:val="18"/>
                <w:szCs w:val="18"/>
                <w:lang w:val="tr-TR"/>
                <w14:ligatures w14:val="none"/>
              </w:rPr>
            </w:pPr>
            <w:r w:rsidRPr="00451B09">
              <w:rPr>
                <w:rFonts w:eastAsia="Times New Roman" w:cs="Calibri"/>
                <w:kern w:val="0"/>
                <w:sz w:val="18"/>
                <w:szCs w:val="18"/>
                <w:lang w:val="tr-TR"/>
                <w14:ligatures w14:val="none"/>
              </w:rPr>
              <w:t>NNL</w:t>
            </w:r>
          </w:p>
        </w:tc>
        <w:tc>
          <w:tcPr>
            <w:tcW w:w="370" w:type="pct"/>
            <w:tcBorders>
              <w:top w:val="single" w:sz="4" w:space="0" w:color="B7B2AA"/>
              <w:left w:val="single" w:sz="4" w:space="0" w:color="B7B2AA"/>
              <w:bottom w:val="single" w:sz="4" w:space="0" w:color="B7B2AA"/>
              <w:right w:val="single" w:sz="4" w:space="0" w:color="B7B2AA"/>
            </w:tcBorders>
            <w:vAlign w:val="center"/>
          </w:tcPr>
          <w:p w14:paraId="2E6AFBDE" w14:textId="2AB39338" w:rsidR="005F524C" w:rsidRPr="00451B09" w:rsidRDefault="005F524C" w:rsidP="005F524C">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23</w:t>
            </w:r>
          </w:p>
        </w:tc>
        <w:tc>
          <w:tcPr>
            <w:tcW w:w="610" w:type="pct"/>
            <w:gridSpan w:val="2"/>
            <w:tcBorders>
              <w:top w:val="single" w:sz="4" w:space="0" w:color="B7B2AA"/>
              <w:left w:val="single" w:sz="4" w:space="0" w:color="B7B2AA"/>
              <w:bottom w:val="single" w:sz="4" w:space="0" w:color="B7B2AA"/>
              <w:right w:val="single" w:sz="4" w:space="0" w:color="B7B2AA"/>
            </w:tcBorders>
            <w:vAlign w:val="center"/>
          </w:tcPr>
          <w:p w14:paraId="594D4CBD" w14:textId="3A070A7B" w:rsidR="005F524C" w:rsidRPr="00451B09" w:rsidRDefault="005F524C" w:rsidP="005F524C">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0,8</w:t>
            </w:r>
          </w:p>
        </w:tc>
        <w:tc>
          <w:tcPr>
            <w:tcW w:w="590" w:type="pct"/>
            <w:tcBorders>
              <w:top w:val="single" w:sz="4" w:space="0" w:color="B7B2AA"/>
              <w:left w:val="single" w:sz="4" w:space="0" w:color="B7B2AA"/>
              <w:bottom w:val="single" w:sz="4" w:space="0" w:color="B7B2AA"/>
              <w:right w:val="single" w:sz="4" w:space="0" w:color="B7B2AA"/>
            </w:tcBorders>
            <w:vAlign w:val="center"/>
          </w:tcPr>
          <w:p w14:paraId="0585C761" w14:textId="20606A16" w:rsidR="005F524C" w:rsidRPr="00451B09" w:rsidRDefault="005F524C" w:rsidP="005F524C">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18,40</w:t>
            </w:r>
          </w:p>
        </w:tc>
        <w:tc>
          <w:tcPr>
            <w:tcW w:w="518" w:type="pct"/>
            <w:tcBorders>
              <w:top w:val="single" w:sz="4" w:space="0" w:color="B7B2AA"/>
              <w:left w:val="single" w:sz="4" w:space="0" w:color="B7B2AA"/>
              <w:bottom w:val="single" w:sz="4" w:space="0" w:color="B7B2AA"/>
              <w:right w:val="single" w:sz="4" w:space="0" w:color="B7B2AA"/>
            </w:tcBorders>
            <w:vAlign w:val="center"/>
          </w:tcPr>
          <w:p w14:paraId="783E8A1C" w14:textId="74416D74" w:rsidR="005F524C" w:rsidRPr="00451B09" w:rsidRDefault="005F524C" w:rsidP="005F524C">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w:t>
            </w:r>
          </w:p>
        </w:tc>
        <w:tc>
          <w:tcPr>
            <w:tcW w:w="509" w:type="pct"/>
            <w:tcBorders>
              <w:top w:val="single" w:sz="4" w:space="0" w:color="B7B2AA"/>
              <w:left w:val="single" w:sz="4" w:space="0" w:color="B7B2AA"/>
              <w:bottom w:val="single" w:sz="4" w:space="0" w:color="B7B2AA"/>
              <w:right w:val="single" w:sz="4" w:space="0" w:color="B7B2AA"/>
            </w:tcBorders>
            <w:vAlign w:val="center"/>
          </w:tcPr>
          <w:p w14:paraId="12454504" w14:textId="070A3C1B" w:rsidR="005F524C" w:rsidRPr="00451B09" w:rsidRDefault="009268B4" w:rsidP="005F524C">
            <w:pPr>
              <w:spacing w:beforeLines="60" w:before="144" w:afterLines="60" w:after="144" w:line="240" w:lineRule="auto"/>
              <w:jc w:val="center"/>
              <w:rPr>
                <w:rFonts w:eastAsia="Times New Roman" w:cs="Calibri"/>
                <w:color w:val="000000"/>
                <w:kern w:val="0"/>
                <w:sz w:val="18"/>
                <w:szCs w:val="18"/>
                <w:lang w:val="tr-TR"/>
                <w14:ligatures w14:val="none"/>
              </w:rPr>
            </w:pPr>
            <w:r w:rsidRPr="00451B09">
              <w:rPr>
                <w:rFonts w:eastAsia="Times New Roman" w:cs="Calibri"/>
                <w:color w:val="000000"/>
                <w:kern w:val="0"/>
                <w:sz w:val="18"/>
                <w:szCs w:val="18"/>
                <w:lang w:val="tr-TR"/>
                <w14:ligatures w14:val="none"/>
              </w:rPr>
              <w:t>18,40</w:t>
            </w:r>
          </w:p>
        </w:tc>
        <w:tc>
          <w:tcPr>
            <w:tcW w:w="573" w:type="pct"/>
            <w:tcBorders>
              <w:top w:val="single" w:sz="4" w:space="0" w:color="B7B2AA"/>
              <w:left w:val="single" w:sz="4" w:space="0" w:color="B7B2AA"/>
              <w:bottom w:val="single" w:sz="4" w:space="0" w:color="B7B2AA"/>
              <w:right w:val="single" w:sz="4" w:space="0" w:color="B7B2AA"/>
            </w:tcBorders>
            <w:vAlign w:val="center"/>
          </w:tcPr>
          <w:p w14:paraId="06757336" w14:textId="4D4D5C8F" w:rsidR="005F524C" w:rsidRPr="00451B09" w:rsidRDefault="009268B4" w:rsidP="005F524C">
            <w:pPr>
              <w:spacing w:beforeLines="60" w:before="144" w:afterLines="60" w:after="144" w:line="240" w:lineRule="auto"/>
              <w:jc w:val="center"/>
              <w:rPr>
                <w:rFonts w:eastAsia="Times New Roman" w:cs="Calibri"/>
                <w:b/>
                <w:bCs/>
                <w:color w:val="000000"/>
                <w:kern w:val="0"/>
                <w:sz w:val="18"/>
                <w:szCs w:val="18"/>
                <w:lang w:val="tr-TR"/>
                <w14:ligatures w14:val="none"/>
              </w:rPr>
            </w:pPr>
            <w:r w:rsidRPr="00451B09">
              <w:rPr>
                <w:rFonts w:eastAsia="Times New Roman" w:cs="Calibri"/>
                <w:color w:val="000000"/>
                <w:kern w:val="0"/>
                <w:sz w:val="18"/>
                <w:szCs w:val="18"/>
                <w:lang w:val="tr-TR"/>
                <w14:ligatures w14:val="none"/>
              </w:rPr>
              <w:t>18,40</w:t>
            </w:r>
          </w:p>
        </w:tc>
      </w:tr>
    </w:tbl>
    <w:p w14:paraId="78C555EC" w14:textId="551EB77D" w:rsidR="00B63BFB" w:rsidRPr="00451B09" w:rsidRDefault="00B63BFB" w:rsidP="00B63BFB">
      <w:pPr>
        <w:pStyle w:val="GvdeMetni"/>
        <w:spacing w:before="120"/>
        <w:rPr>
          <w:rFonts w:ascii="Verdana" w:hAnsi="Verdana"/>
          <w:sz w:val="18"/>
          <w:szCs w:val="22"/>
          <w:lang w:val="tr-TR"/>
        </w:rPr>
      </w:pPr>
      <w:r w:rsidRPr="00451B09">
        <w:rPr>
          <w:rFonts w:ascii="Verdana" w:hAnsi="Verdana"/>
          <w:sz w:val="18"/>
          <w:szCs w:val="22"/>
          <w:lang w:val="tr-TR"/>
        </w:rPr>
        <w:t xml:space="preserve">*Hedef hesaplamasına, restorasyonun algılanan zorluğu ve hedef koşulun sağlanmasına kadar geçen tahmini süredeki gecikmeler temel alınarak bir gecikme/risk çarpanı dahil edilmiştir. </w:t>
      </w:r>
      <w:r w:rsidR="00310429" w:rsidRPr="00451B09">
        <w:rPr>
          <w:rFonts w:ascii="Verdana" w:hAnsi="Verdana"/>
          <w:sz w:val="18"/>
          <w:szCs w:val="22"/>
          <w:lang w:val="tr-TR"/>
        </w:rPr>
        <w:t xml:space="preserve">Türkiye veya bölgede NNL/NG için özel bir kılavuz veya ölçüt bulunmadığından, </w:t>
      </w:r>
      <w:r w:rsidR="002D57F4" w:rsidRPr="00451B09">
        <w:rPr>
          <w:rFonts w:ascii="Verdana" w:hAnsi="Verdana"/>
          <w:sz w:val="18"/>
          <w:szCs w:val="22"/>
          <w:lang w:val="tr-TR"/>
        </w:rPr>
        <w:t>bu hesaplama</w:t>
      </w:r>
      <w:r w:rsidR="00310429" w:rsidRPr="00451B09">
        <w:rPr>
          <w:rFonts w:ascii="Verdana" w:hAnsi="Verdana"/>
          <w:sz w:val="18"/>
          <w:szCs w:val="22"/>
          <w:lang w:val="tr-TR"/>
        </w:rPr>
        <w:t xml:space="preserve">, Birleşik Krallık için yayınlanan </w:t>
      </w:r>
      <w:r w:rsidR="0081562D" w:rsidRPr="00451B09">
        <w:rPr>
          <w:rFonts w:ascii="Verdana" w:hAnsi="Verdana"/>
          <w:sz w:val="18"/>
          <w:szCs w:val="22"/>
          <w:lang w:val="tr-TR"/>
        </w:rPr>
        <w:t>DEFRA (</w:t>
      </w:r>
      <w:r w:rsidR="00547F37" w:rsidRPr="00451B09">
        <w:rPr>
          <w:rFonts w:ascii="Verdana" w:hAnsi="Verdana"/>
          <w:sz w:val="18"/>
          <w:szCs w:val="22"/>
          <w:lang w:val="tr-TR"/>
        </w:rPr>
        <w:t xml:space="preserve">Çevre, Gıda ve Kırsal İşler Bakanlığı) </w:t>
      </w:r>
      <w:r w:rsidR="00310429" w:rsidRPr="00451B09">
        <w:rPr>
          <w:rFonts w:ascii="Verdana" w:hAnsi="Verdana"/>
          <w:sz w:val="18"/>
          <w:szCs w:val="22"/>
          <w:lang w:val="tr-TR"/>
        </w:rPr>
        <w:t>"</w:t>
      </w:r>
      <w:r w:rsidR="00547F37" w:rsidRPr="00451B09">
        <w:rPr>
          <w:rFonts w:ascii="Verdana" w:hAnsi="Verdana"/>
          <w:sz w:val="18"/>
          <w:szCs w:val="22"/>
          <w:lang w:val="tr-TR"/>
        </w:rPr>
        <w:t xml:space="preserve">Yasal Biyoçeşitlilik </w:t>
      </w:r>
      <w:r w:rsidR="00310429" w:rsidRPr="00451B09">
        <w:rPr>
          <w:rFonts w:ascii="Verdana" w:hAnsi="Verdana"/>
          <w:sz w:val="18"/>
          <w:szCs w:val="22"/>
          <w:lang w:val="tr-TR"/>
        </w:rPr>
        <w:t xml:space="preserve">Ölçütü"nde </w:t>
      </w:r>
      <w:r w:rsidR="00547F37" w:rsidRPr="00451B09">
        <w:rPr>
          <w:rFonts w:ascii="Verdana" w:hAnsi="Verdana"/>
          <w:sz w:val="18"/>
          <w:szCs w:val="22"/>
          <w:lang w:val="tr-TR"/>
        </w:rPr>
        <w:t xml:space="preserve">(DEFRA, 2024) </w:t>
      </w:r>
      <w:r w:rsidR="00310429" w:rsidRPr="00451B09">
        <w:rPr>
          <w:rFonts w:ascii="Verdana" w:hAnsi="Verdana"/>
          <w:sz w:val="18"/>
          <w:szCs w:val="22"/>
          <w:lang w:val="tr-TR"/>
        </w:rPr>
        <w:t>kullanılan gecikme/risk çarpanları</w:t>
      </w:r>
      <w:r w:rsidR="002D57F4" w:rsidRPr="00451B09">
        <w:rPr>
          <w:rFonts w:ascii="Verdana" w:hAnsi="Verdana"/>
          <w:sz w:val="18"/>
          <w:szCs w:val="22"/>
          <w:lang w:val="tr-TR"/>
        </w:rPr>
        <w:t xml:space="preserve"> temel alınarak yapılmıştır</w:t>
      </w:r>
      <w:r w:rsidR="00547F37" w:rsidRPr="00451B09">
        <w:rPr>
          <w:rFonts w:ascii="Verdana" w:hAnsi="Verdana"/>
          <w:sz w:val="18"/>
          <w:szCs w:val="22"/>
          <w:lang w:val="tr-TR"/>
        </w:rPr>
        <w:t xml:space="preserve">. </w:t>
      </w:r>
      <w:r w:rsidRPr="00451B09">
        <w:rPr>
          <w:rFonts w:ascii="Verdana" w:hAnsi="Verdana"/>
          <w:sz w:val="18"/>
          <w:szCs w:val="22"/>
          <w:lang w:val="tr-TR"/>
        </w:rPr>
        <w:t>Bu, hedeflerin gerçekleştirilmesindeki gecikmeleri ve restorasyon zorluğuna bağlı olarak sonuçlardaki belirsizliği hesaba katmak için kullanılır:</w:t>
      </w:r>
    </w:p>
    <w:tbl>
      <w:tblPr>
        <w:tblW w:w="538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6"/>
        <w:gridCol w:w="1696"/>
      </w:tblGrid>
      <w:tr w:rsidR="00B63BFB" w:rsidRPr="00451B09" w14:paraId="0E5A6754" w14:textId="77777777" w:rsidTr="00757B51">
        <w:trPr>
          <w:trHeight w:val="300"/>
        </w:trPr>
        <w:tc>
          <w:tcPr>
            <w:tcW w:w="3686" w:type="dxa"/>
            <w:shd w:val="clear" w:color="auto" w:fill="D9D9D9" w:themeFill="background1" w:themeFillShade="D9"/>
            <w:noWrap/>
            <w:vAlign w:val="center"/>
          </w:tcPr>
          <w:p w14:paraId="457E3AD1" w14:textId="121C725F" w:rsidR="00B63BFB" w:rsidRPr="00451B09" w:rsidRDefault="00757B51" w:rsidP="00757B51">
            <w:pPr>
              <w:spacing w:before="20" w:after="20" w:line="240" w:lineRule="auto"/>
              <w:rPr>
                <w:rFonts w:ascii="Verdana" w:eastAsia="Times New Roman" w:hAnsi="Verdana" w:cs="Calibri"/>
                <w:b/>
                <w:bCs/>
                <w:color w:val="000000"/>
                <w:kern w:val="0"/>
                <w:sz w:val="16"/>
                <w:szCs w:val="16"/>
                <w:lang w:val="tr-TR"/>
                <w14:ligatures w14:val="none"/>
              </w:rPr>
            </w:pPr>
            <w:r w:rsidRPr="00451B09">
              <w:rPr>
                <w:rFonts w:ascii="Verdana" w:eastAsia="Times New Roman" w:hAnsi="Verdana" w:cs="Calibri"/>
                <w:b/>
                <w:bCs/>
                <w:color w:val="000000"/>
                <w:kern w:val="0"/>
                <w:sz w:val="16"/>
                <w:szCs w:val="16"/>
                <w:lang w:val="tr-TR"/>
                <w14:ligatures w14:val="none"/>
              </w:rPr>
              <w:lastRenderedPageBreak/>
              <w:t>Uygulamanın</w:t>
            </w:r>
            <w:r w:rsidR="00F94730" w:rsidRPr="00451B09">
              <w:rPr>
                <w:rFonts w:ascii="Verdana" w:eastAsia="Times New Roman" w:hAnsi="Verdana" w:cs="Calibri"/>
                <w:b/>
                <w:bCs/>
                <w:color w:val="000000"/>
                <w:kern w:val="0"/>
                <w:sz w:val="16"/>
                <w:szCs w:val="16"/>
                <w:lang w:val="tr-TR"/>
                <w14:ligatures w14:val="none"/>
              </w:rPr>
              <w:t xml:space="preserve"> Gecikmesi/Zorluğu</w:t>
            </w:r>
          </w:p>
        </w:tc>
        <w:tc>
          <w:tcPr>
            <w:tcW w:w="1696" w:type="dxa"/>
            <w:shd w:val="clear" w:color="auto" w:fill="D9D9D9" w:themeFill="background1" w:themeFillShade="D9"/>
            <w:noWrap/>
            <w:vAlign w:val="center"/>
          </w:tcPr>
          <w:p w14:paraId="16A335FA" w14:textId="4614F08E" w:rsidR="00B63BFB" w:rsidRPr="00451B09" w:rsidRDefault="00F94730" w:rsidP="00757B51">
            <w:pPr>
              <w:spacing w:before="20" w:after="20" w:line="240" w:lineRule="auto"/>
              <w:rPr>
                <w:rFonts w:ascii="Verdana" w:eastAsia="Times New Roman" w:hAnsi="Verdana" w:cs="Calibri"/>
                <w:b/>
                <w:bCs/>
                <w:color w:val="000000"/>
                <w:kern w:val="0"/>
                <w:sz w:val="16"/>
                <w:szCs w:val="16"/>
                <w:lang w:val="tr-TR"/>
                <w14:ligatures w14:val="none"/>
              </w:rPr>
            </w:pPr>
            <w:r w:rsidRPr="00451B09">
              <w:rPr>
                <w:rFonts w:ascii="Verdana" w:eastAsia="Times New Roman" w:hAnsi="Verdana" w:cs="Calibri"/>
                <w:b/>
                <w:bCs/>
                <w:color w:val="000000"/>
                <w:kern w:val="0"/>
                <w:sz w:val="16"/>
                <w:szCs w:val="16"/>
                <w:lang w:val="tr-TR"/>
                <w14:ligatures w14:val="none"/>
              </w:rPr>
              <w:t xml:space="preserve">Risk </w:t>
            </w:r>
            <w:r w:rsidR="00B63BFB" w:rsidRPr="00451B09">
              <w:rPr>
                <w:rFonts w:ascii="Verdana" w:eastAsia="Times New Roman" w:hAnsi="Verdana" w:cs="Calibri"/>
                <w:b/>
                <w:bCs/>
                <w:color w:val="000000"/>
                <w:kern w:val="0"/>
                <w:sz w:val="16"/>
                <w:szCs w:val="16"/>
                <w:lang w:val="tr-TR"/>
                <w14:ligatures w14:val="none"/>
              </w:rPr>
              <w:t>Çarpanı</w:t>
            </w:r>
          </w:p>
        </w:tc>
      </w:tr>
      <w:tr w:rsidR="006A0ED8" w:rsidRPr="00451B09" w14:paraId="129C1957" w14:textId="77777777" w:rsidTr="00757B51">
        <w:trPr>
          <w:trHeight w:val="300"/>
        </w:trPr>
        <w:tc>
          <w:tcPr>
            <w:tcW w:w="3686" w:type="dxa"/>
            <w:noWrap/>
            <w:vAlign w:val="center"/>
            <w:hideMark/>
          </w:tcPr>
          <w:p w14:paraId="3D3ABB23" w14:textId="40DAD652" w:rsidR="006A0ED8" w:rsidRPr="00451B09"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451B09">
              <w:rPr>
                <w:rFonts w:ascii="Verdana" w:hAnsi="Verdana"/>
                <w:sz w:val="16"/>
                <w:szCs w:val="16"/>
                <w:lang w:val="tr-TR"/>
              </w:rPr>
              <w:t xml:space="preserve">&lt;5 yıl ve/veya düşük/kolay </w:t>
            </w:r>
            <w:r w:rsidR="00757B51" w:rsidRPr="00451B09">
              <w:rPr>
                <w:rFonts w:ascii="Verdana" w:hAnsi="Verdana"/>
                <w:sz w:val="16"/>
                <w:szCs w:val="16"/>
                <w:lang w:val="tr-TR"/>
              </w:rPr>
              <w:t>zorluk seviyesi</w:t>
            </w:r>
          </w:p>
        </w:tc>
        <w:tc>
          <w:tcPr>
            <w:tcW w:w="1696" w:type="dxa"/>
            <w:noWrap/>
            <w:vAlign w:val="center"/>
            <w:hideMark/>
          </w:tcPr>
          <w:p w14:paraId="1129FB58" w14:textId="550B8FE7" w:rsidR="006A0ED8" w:rsidRPr="00451B09"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451B09">
              <w:rPr>
                <w:rFonts w:ascii="Verdana" w:hAnsi="Verdana"/>
                <w:sz w:val="16"/>
                <w:szCs w:val="16"/>
                <w:lang w:val="tr-TR"/>
              </w:rPr>
              <w:t>1</w:t>
            </w:r>
          </w:p>
        </w:tc>
      </w:tr>
      <w:tr w:rsidR="006A0ED8" w:rsidRPr="00451B09" w14:paraId="5D057A7B" w14:textId="77777777" w:rsidTr="00757B51">
        <w:trPr>
          <w:trHeight w:val="300"/>
        </w:trPr>
        <w:tc>
          <w:tcPr>
            <w:tcW w:w="3686" w:type="dxa"/>
            <w:noWrap/>
            <w:vAlign w:val="center"/>
            <w:hideMark/>
          </w:tcPr>
          <w:p w14:paraId="0984E531" w14:textId="4184FA19" w:rsidR="006A0ED8" w:rsidRPr="00451B09"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451B09">
              <w:rPr>
                <w:rFonts w:ascii="Verdana" w:hAnsi="Verdana"/>
                <w:sz w:val="16"/>
                <w:szCs w:val="16"/>
                <w:lang w:val="tr-TR"/>
              </w:rPr>
              <w:t xml:space="preserve">5-15 yıl ve/veya orta zorluk </w:t>
            </w:r>
            <w:r w:rsidR="00757B51" w:rsidRPr="00451B09">
              <w:rPr>
                <w:rFonts w:ascii="Verdana" w:hAnsi="Verdana"/>
                <w:sz w:val="16"/>
                <w:szCs w:val="16"/>
                <w:lang w:val="tr-TR"/>
              </w:rPr>
              <w:t>seviyesi</w:t>
            </w:r>
          </w:p>
        </w:tc>
        <w:tc>
          <w:tcPr>
            <w:tcW w:w="1696" w:type="dxa"/>
            <w:noWrap/>
            <w:vAlign w:val="center"/>
            <w:hideMark/>
          </w:tcPr>
          <w:p w14:paraId="4A594053" w14:textId="2233FF6B" w:rsidR="006A0ED8" w:rsidRPr="00451B09"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451B09">
              <w:rPr>
                <w:rFonts w:ascii="Verdana" w:hAnsi="Verdana"/>
                <w:sz w:val="16"/>
                <w:szCs w:val="16"/>
                <w:lang w:val="tr-TR"/>
              </w:rPr>
              <w:t>0,7</w:t>
            </w:r>
          </w:p>
        </w:tc>
      </w:tr>
      <w:tr w:rsidR="006A0ED8" w:rsidRPr="00451B09" w14:paraId="74BC8396" w14:textId="77777777" w:rsidTr="00757B51">
        <w:trPr>
          <w:trHeight w:val="300"/>
        </w:trPr>
        <w:tc>
          <w:tcPr>
            <w:tcW w:w="3686" w:type="dxa"/>
            <w:noWrap/>
            <w:vAlign w:val="center"/>
            <w:hideMark/>
          </w:tcPr>
          <w:p w14:paraId="3638A1B7" w14:textId="74C26353" w:rsidR="006A0ED8" w:rsidRPr="00451B09"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451B09">
              <w:rPr>
                <w:rFonts w:ascii="Verdana" w:hAnsi="Verdana"/>
                <w:sz w:val="16"/>
                <w:szCs w:val="16"/>
                <w:lang w:val="tr-TR"/>
              </w:rPr>
              <w:t xml:space="preserve">&gt;15 yıl </w:t>
            </w:r>
            <w:r w:rsidR="00F94730" w:rsidRPr="00451B09">
              <w:rPr>
                <w:rFonts w:ascii="Verdana" w:hAnsi="Verdana"/>
                <w:sz w:val="16"/>
                <w:szCs w:val="16"/>
                <w:lang w:val="tr-TR"/>
              </w:rPr>
              <w:t xml:space="preserve">ve/veya yüksek </w:t>
            </w:r>
            <w:r w:rsidR="00757B51" w:rsidRPr="00451B09">
              <w:rPr>
                <w:rFonts w:ascii="Verdana" w:hAnsi="Verdana"/>
                <w:sz w:val="16"/>
                <w:szCs w:val="16"/>
                <w:lang w:val="tr-TR"/>
              </w:rPr>
              <w:t>zorluk seviyesi</w:t>
            </w:r>
          </w:p>
        </w:tc>
        <w:tc>
          <w:tcPr>
            <w:tcW w:w="1696" w:type="dxa"/>
            <w:noWrap/>
            <w:vAlign w:val="center"/>
            <w:hideMark/>
          </w:tcPr>
          <w:p w14:paraId="35A0CBF0" w14:textId="309D22DE" w:rsidR="006A0ED8" w:rsidRPr="00451B09" w:rsidRDefault="006A0ED8" w:rsidP="009E6C65">
            <w:pPr>
              <w:spacing w:before="20" w:after="20" w:line="240" w:lineRule="auto"/>
              <w:jc w:val="center"/>
              <w:rPr>
                <w:rFonts w:ascii="Verdana" w:eastAsia="Times New Roman" w:hAnsi="Verdana" w:cs="Calibri"/>
                <w:color w:val="000000"/>
                <w:kern w:val="0"/>
                <w:sz w:val="16"/>
                <w:szCs w:val="16"/>
                <w:lang w:val="tr-TR"/>
                <w14:ligatures w14:val="none"/>
              </w:rPr>
            </w:pPr>
            <w:r w:rsidRPr="00451B09">
              <w:rPr>
                <w:rFonts w:ascii="Verdana" w:hAnsi="Verdana"/>
                <w:sz w:val="16"/>
                <w:szCs w:val="16"/>
                <w:lang w:val="tr-TR"/>
              </w:rPr>
              <w:t>0,3</w:t>
            </w:r>
          </w:p>
        </w:tc>
      </w:tr>
    </w:tbl>
    <w:p w14:paraId="1636555A" w14:textId="77777777" w:rsidR="005A1429" w:rsidRPr="00451B09" w:rsidRDefault="005A1429" w:rsidP="00716B07">
      <w:pPr>
        <w:pStyle w:val="GvdeMetni"/>
        <w:rPr>
          <w:lang w:val="tr-TR"/>
        </w:rPr>
        <w:sectPr w:rsidR="005A1429" w:rsidRPr="00451B09" w:rsidSect="005A1429">
          <w:pgSz w:w="16838" w:h="11906" w:orient="landscape" w:code="9"/>
          <w:pgMar w:top="1134" w:right="1134" w:bottom="1134" w:left="1134" w:header="567" w:footer="374" w:gutter="0"/>
          <w:cols w:sep="1" w:space="380"/>
          <w:titlePg/>
          <w:docGrid w:linePitch="360"/>
        </w:sectPr>
      </w:pPr>
    </w:p>
    <w:p w14:paraId="39136B78" w14:textId="77777777" w:rsidR="00981366" w:rsidRPr="00451B09" w:rsidRDefault="00981366" w:rsidP="00716B07">
      <w:pPr>
        <w:pStyle w:val="GvdeMetni"/>
        <w:rPr>
          <w:lang w:val="tr-TR"/>
        </w:rPr>
      </w:pPr>
    </w:p>
    <w:p w14:paraId="0E10C6DC" w14:textId="77777777" w:rsidR="00B40D1F" w:rsidRPr="00451B09" w:rsidRDefault="00B40D1F" w:rsidP="00A61EC5">
      <w:pPr>
        <w:pStyle w:val="GvdeMetni"/>
        <w:shd w:val="clear" w:color="auto" w:fill="D9D9D9" w:themeFill="background1" w:themeFillShade="D9"/>
        <w:rPr>
          <w:rFonts w:ascii="Verdana" w:hAnsi="Verdana"/>
          <w:lang w:val="tr-TR"/>
        </w:rPr>
      </w:pPr>
      <w:r w:rsidRPr="00451B09">
        <w:rPr>
          <w:rFonts w:ascii="Verdana" w:hAnsi="Verdana"/>
          <w:b/>
          <w:bCs/>
          <w:lang w:val="tr-TR"/>
        </w:rPr>
        <w:t>Adım 3</w:t>
      </w:r>
      <w:r w:rsidRPr="00451B09">
        <w:rPr>
          <w:rFonts w:ascii="Verdana" w:hAnsi="Verdana"/>
          <w:lang w:val="tr-TR"/>
        </w:rPr>
        <w:t>: Geçici habitat kaybı için NNL hedefine ulaşmak üzere yerinde restorasyon planı geliştirmek.</w:t>
      </w:r>
    </w:p>
    <w:p w14:paraId="67E20192" w14:textId="6F2447D2" w:rsidR="00B40D1F" w:rsidRPr="00451B09" w:rsidRDefault="00C27372" w:rsidP="00B40D1F">
      <w:pPr>
        <w:pStyle w:val="GvdeMetni"/>
        <w:rPr>
          <w:rFonts w:ascii="Verdana" w:hAnsi="Verdana"/>
          <w:lang w:val="tr-TR"/>
        </w:rPr>
      </w:pPr>
      <w:r w:rsidRPr="00451B09">
        <w:rPr>
          <w:rFonts w:ascii="Verdana" w:hAnsi="Verdana"/>
          <w:lang w:val="tr-TR"/>
        </w:rPr>
        <w:t xml:space="preserve">Geçici olarak </w:t>
      </w:r>
      <w:r w:rsidR="00B40D1F" w:rsidRPr="00451B09">
        <w:rPr>
          <w:rFonts w:ascii="Verdana" w:hAnsi="Verdana"/>
          <w:lang w:val="tr-TR"/>
        </w:rPr>
        <w:t xml:space="preserve">etkilenen </w:t>
      </w:r>
      <w:r w:rsidRPr="00451B09">
        <w:rPr>
          <w:rFonts w:ascii="Verdana" w:hAnsi="Verdana"/>
          <w:lang w:val="tr-TR"/>
        </w:rPr>
        <w:t xml:space="preserve">doğal/PBF </w:t>
      </w:r>
      <w:r w:rsidR="00B40D1F" w:rsidRPr="00451B09">
        <w:rPr>
          <w:rFonts w:ascii="Verdana" w:hAnsi="Verdana"/>
          <w:lang w:val="tr-TR"/>
        </w:rPr>
        <w:t xml:space="preserve">habitatları için NNL gerekliliklerini karşılamak üzere, geçici faaliyetler tamamlandıktan ve geçici saha altyapısı devreden çıkarıldıktan ve sahadan kaldırıldıktan sonra, bu habitatların </w:t>
      </w:r>
      <w:r w:rsidR="00F64785" w:rsidRPr="00451B09">
        <w:rPr>
          <w:rFonts w:ascii="Verdana" w:hAnsi="Verdana"/>
          <w:lang w:val="tr-TR"/>
        </w:rPr>
        <w:t xml:space="preserve">rehabilite edilmesi </w:t>
      </w:r>
      <w:r w:rsidR="00B40D1F" w:rsidRPr="00451B09">
        <w:rPr>
          <w:rFonts w:ascii="Verdana" w:hAnsi="Verdana"/>
          <w:lang w:val="tr-TR"/>
        </w:rPr>
        <w:t xml:space="preserve">veya (geliştirme öncesi duruma kompozisyon ve yapı olarak benzer) bir duruma ve koşullara geri getirilmesi gerekecektir. Geçici arazi kullanımı için herhangi bir telafi önerilmemekte, bunun yerine habitatların yerinde restorasyonu yapılacaktır </w:t>
      </w:r>
      <w:r w:rsidR="00805307" w:rsidRPr="00451B09">
        <w:rPr>
          <w:rFonts w:ascii="Verdana" w:hAnsi="Verdana"/>
          <w:lang w:val="tr-TR"/>
        </w:rPr>
        <w:t>(aşağıdaki nota bakınız*)</w:t>
      </w:r>
      <w:r w:rsidR="00B40D1F" w:rsidRPr="00451B09">
        <w:rPr>
          <w:rFonts w:ascii="Verdana" w:hAnsi="Verdana"/>
          <w:lang w:val="tr-TR"/>
        </w:rPr>
        <w:t xml:space="preserve">. </w:t>
      </w:r>
    </w:p>
    <w:p w14:paraId="6463370C" w14:textId="3D0CD68D" w:rsidR="00B40D1F" w:rsidRPr="00451B09" w:rsidRDefault="00B40D1F" w:rsidP="00B40D1F">
      <w:pPr>
        <w:pStyle w:val="GvdeMetni"/>
        <w:rPr>
          <w:rFonts w:ascii="Verdana" w:hAnsi="Verdana"/>
          <w:lang w:val="tr-TR"/>
        </w:rPr>
      </w:pPr>
      <w:r w:rsidRPr="00451B09">
        <w:rPr>
          <w:rFonts w:ascii="Verdana" w:hAnsi="Verdana"/>
          <w:lang w:val="tr-TR"/>
        </w:rPr>
        <w:t xml:space="preserve">Bu, Proje'den geçici olarak etkilenen habitatların inşaat sonrası restorasyonu için bir restorasyon planının </w:t>
      </w:r>
      <w:r w:rsidR="001D29D6" w:rsidRPr="00451B09">
        <w:rPr>
          <w:rFonts w:ascii="Verdana" w:hAnsi="Verdana"/>
          <w:lang w:val="tr-TR"/>
        </w:rPr>
        <w:t>geliştirilmesini</w:t>
      </w:r>
      <w:r w:rsidRPr="00451B09">
        <w:rPr>
          <w:rFonts w:ascii="Verdana" w:hAnsi="Verdana"/>
          <w:lang w:val="tr-TR"/>
        </w:rPr>
        <w:t xml:space="preserve"> gerektirecektir.</w:t>
      </w:r>
    </w:p>
    <w:p w14:paraId="12F7AC76" w14:textId="77777777" w:rsidR="00805307" w:rsidRPr="00451B09" w:rsidRDefault="00805307" w:rsidP="00B40D1F">
      <w:pPr>
        <w:pStyle w:val="GvdeMetni"/>
        <w:rPr>
          <w:rFonts w:ascii="Verdana" w:hAnsi="Verdana"/>
          <w:lang w:val="tr-TR"/>
        </w:rPr>
      </w:pPr>
    </w:p>
    <w:tbl>
      <w:tblPr>
        <w:tblStyle w:val="TabloKlavuzu"/>
        <w:tblW w:w="0" w:type="auto"/>
        <w:tblLook w:val="04A0" w:firstRow="1" w:lastRow="0" w:firstColumn="1" w:lastColumn="0" w:noHBand="0" w:noVBand="1"/>
      </w:tblPr>
      <w:tblGrid>
        <w:gridCol w:w="9628"/>
      </w:tblGrid>
      <w:tr w:rsidR="00ED0DAB" w:rsidRPr="00451B09" w14:paraId="6A0BA006" w14:textId="77777777" w:rsidTr="00805307">
        <w:tc>
          <w:tcPr>
            <w:tcW w:w="9628" w:type="dxa"/>
            <w:shd w:val="clear" w:color="auto" w:fill="E5EDE8" w:themeFill="accent4" w:themeFillTint="33"/>
          </w:tcPr>
          <w:p w14:paraId="749166DE" w14:textId="25FB624B" w:rsidR="00805307" w:rsidRPr="00451B09" w:rsidRDefault="00805307" w:rsidP="00805307">
            <w:pPr>
              <w:pStyle w:val="GvdeMetni"/>
              <w:rPr>
                <w:b/>
                <w:bCs/>
                <w:lang w:val="tr-TR"/>
              </w:rPr>
            </w:pPr>
            <w:r w:rsidRPr="00451B09">
              <w:rPr>
                <w:b/>
                <w:bCs/>
                <w:lang w:val="tr-TR"/>
              </w:rPr>
              <w:t>*Habitat eşdeğerliği ve Habitat Hektar yaklaşımı hakkında not</w:t>
            </w:r>
          </w:p>
          <w:p w14:paraId="09244837" w14:textId="77777777" w:rsidR="00805307" w:rsidRPr="00451B09" w:rsidRDefault="00805307" w:rsidP="00805307">
            <w:pPr>
              <w:pStyle w:val="GvdeMetni"/>
              <w:rPr>
                <w:lang w:val="tr-TR"/>
              </w:rPr>
            </w:pPr>
            <w:r w:rsidRPr="00451B09">
              <w:rPr>
                <w:lang w:val="tr-TR"/>
              </w:rPr>
              <w:t xml:space="preserve">Habitatlar için tanımlanan NNL hedeflerinin, habitatın kapsamı ve durumunu dikkate alan Habitat Hektarları (HH) veya hektar eşdeğerleri olarak temsil edildiğine dikkat edin. </w:t>
            </w:r>
          </w:p>
          <w:p w14:paraId="68C1B362" w14:textId="759728A8" w:rsidR="00ED0DAB" w:rsidRPr="00451B09" w:rsidRDefault="00805307" w:rsidP="00B40D1F">
            <w:pPr>
              <w:pStyle w:val="GvdeMetni"/>
              <w:rPr>
                <w:lang w:val="tr-TR"/>
              </w:rPr>
            </w:pPr>
            <w:r w:rsidRPr="00451B09">
              <w:rPr>
                <w:lang w:val="tr-TR"/>
              </w:rPr>
              <w:t xml:space="preserve">Bu hedeflerin karşılanması açısından, yerinde restorasyonun habitatın durumu açısından en azından eşdeğerliği sağlaması gerekecektir ve bunun mümkün olmadığı durumlarda, NNL'yi göstermek için bir telafi gerekli olabilir.  </w:t>
            </w:r>
          </w:p>
        </w:tc>
      </w:tr>
    </w:tbl>
    <w:p w14:paraId="4D43AE9C" w14:textId="77777777" w:rsidR="00B40D1F" w:rsidRPr="00451B09" w:rsidRDefault="00B40D1F" w:rsidP="00B40D1F">
      <w:pPr>
        <w:pStyle w:val="GvdeMetni"/>
        <w:rPr>
          <w:rFonts w:ascii="Verdana" w:hAnsi="Verdana"/>
          <w:lang w:val="tr-TR"/>
        </w:rPr>
      </w:pPr>
    </w:p>
    <w:p w14:paraId="388E7C0D" w14:textId="77777777" w:rsidR="00B40D1F" w:rsidRPr="00451B09" w:rsidRDefault="00B40D1F" w:rsidP="00A61EC5">
      <w:pPr>
        <w:pStyle w:val="GvdeMetni"/>
        <w:shd w:val="clear" w:color="auto" w:fill="D9D9D9" w:themeFill="background1" w:themeFillShade="D9"/>
        <w:rPr>
          <w:rFonts w:ascii="Verdana" w:hAnsi="Verdana"/>
          <w:lang w:val="tr-TR"/>
        </w:rPr>
      </w:pPr>
      <w:r w:rsidRPr="00451B09">
        <w:rPr>
          <w:rFonts w:ascii="Verdana" w:hAnsi="Verdana"/>
          <w:b/>
          <w:bCs/>
          <w:lang w:val="tr-TR"/>
        </w:rPr>
        <w:t>Adım 4</w:t>
      </w:r>
      <w:r w:rsidRPr="00451B09">
        <w:rPr>
          <w:rFonts w:ascii="Verdana" w:hAnsi="Verdana"/>
          <w:lang w:val="tr-TR"/>
        </w:rPr>
        <w:t>: Kalıcı habitat kaybı için NNL'yi karşılamak üzere telafi tedbirleri/telafi stratejisi geliştirmek.</w:t>
      </w:r>
    </w:p>
    <w:p w14:paraId="4A0F4740" w14:textId="77777777" w:rsidR="006A7416" w:rsidRPr="00AE407B" w:rsidRDefault="006A7416" w:rsidP="006A7416">
      <w:pPr>
        <w:pStyle w:val="GvdeMetni"/>
        <w:rPr>
          <w:rFonts w:ascii="Verdana" w:hAnsi="Verdana"/>
          <w:lang w:val="tr-TR"/>
        </w:rPr>
      </w:pPr>
      <w:r w:rsidRPr="00AE407B">
        <w:rPr>
          <w:rFonts w:ascii="Verdana" w:hAnsi="Verdana"/>
          <w:lang w:val="tr-TR"/>
        </w:rPr>
        <w:t xml:space="preserve">Kalıcı olarak dönüştürülmüş habitat için NNL gerekliliğini karşılamak için, biyolojik çeşitlilik telafisi uygulanmalıdır (bu süreci bilgilendirmek için uygun strateji ve plan derlenmelidir). Restorasyon çalışmaları, proje alanı veya yakın çevresindeki ekolojik olarak benzer doğal step ve orman habitatlarının koşullarının iyileştirilmesine odaklanmalıdır. Bu faaliyetler, habitat hektar yaklaşımı doğrultusunda tasarlanacak ve uygulanacak, böylece habitat kalitesi ve işlevselliği, Projenin NNL hedeflerini karşılamak üzere iyileştirilecektir (aşağıdaki nota bakınız*). </w:t>
      </w:r>
    </w:p>
    <w:tbl>
      <w:tblPr>
        <w:tblStyle w:val="TabloKlavuzu"/>
        <w:tblW w:w="0" w:type="auto"/>
        <w:tblLook w:val="04A0" w:firstRow="1" w:lastRow="0" w:firstColumn="1" w:lastColumn="0" w:noHBand="0" w:noVBand="1"/>
      </w:tblPr>
      <w:tblGrid>
        <w:gridCol w:w="9628"/>
      </w:tblGrid>
      <w:tr w:rsidR="00805307" w:rsidRPr="00451B09" w14:paraId="2A6A270A" w14:textId="77777777" w:rsidTr="00805307">
        <w:tc>
          <w:tcPr>
            <w:tcW w:w="9628" w:type="dxa"/>
            <w:shd w:val="clear" w:color="auto" w:fill="E5EDE8" w:themeFill="accent4" w:themeFillTint="33"/>
          </w:tcPr>
          <w:p w14:paraId="7B02A7D7" w14:textId="36D35F76" w:rsidR="00805307" w:rsidRPr="00451B09" w:rsidRDefault="00805307" w:rsidP="00805307">
            <w:pPr>
              <w:pStyle w:val="GvdeMetni"/>
              <w:rPr>
                <w:b/>
                <w:bCs/>
                <w:lang w:val="tr-TR"/>
              </w:rPr>
            </w:pPr>
            <w:r w:rsidRPr="00451B09">
              <w:rPr>
                <w:b/>
                <w:bCs/>
                <w:lang w:val="tr-TR"/>
              </w:rPr>
              <w:t>*Habitat eşdeğerliği ve Habitat Hektar yaklaşımı hakkında not</w:t>
            </w:r>
          </w:p>
          <w:p w14:paraId="2FEDCC88" w14:textId="77777777" w:rsidR="00805307" w:rsidRPr="00451B09" w:rsidRDefault="00805307" w:rsidP="00805307">
            <w:pPr>
              <w:pStyle w:val="GvdeMetni"/>
              <w:rPr>
                <w:lang w:val="tr-TR"/>
              </w:rPr>
            </w:pPr>
            <w:r w:rsidRPr="00451B09">
              <w:rPr>
                <w:lang w:val="tr-TR"/>
              </w:rPr>
              <w:t xml:space="preserve">Habitatlar için tanımlanan NNL hedeflerinin, habitatın kapsamı ve durumunu dikkate alan Habitat Hektarları (HH) veya hektar eşdeğerleri olarak temsil edildiğine dikkat edin. </w:t>
            </w:r>
          </w:p>
          <w:p w14:paraId="47C37A03" w14:textId="77777777" w:rsidR="00805307" w:rsidRPr="00451B09" w:rsidRDefault="00805307" w:rsidP="00805307">
            <w:pPr>
              <w:pStyle w:val="GvdeMetni"/>
              <w:rPr>
                <w:lang w:val="tr-TR"/>
              </w:rPr>
            </w:pPr>
            <w:r w:rsidRPr="00451B09">
              <w:rPr>
                <w:lang w:val="tr-TR"/>
              </w:rPr>
              <w:t xml:space="preserve">Telafi yoluyla tazminat gerektiren kalıcı habitat kayıpları için, hedef telafi alanlarının habitat koşullarının değerlendirilmesi ve restorasyon eylemleri yoluyla elde edilebilecek habitat koşullarındaki kazanımların daha ayrıntılı tahminleri gerekecektir. Böylece HH kazanımları belirlenebilir ve HH açısından NNL hedefinin nasıl karşılanabileceği gösterilebilir. Bu, sadece belirli bir fiziksel habitat alanının restorasyonu değil, aynı zamanda koşulların da dikkate alınmasını gerektirir. </w:t>
            </w:r>
          </w:p>
          <w:p w14:paraId="024EF719" w14:textId="776B1397" w:rsidR="00805307" w:rsidRPr="00451B09" w:rsidRDefault="00805307" w:rsidP="00B40D1F">
            <w:pPr>
              <w:pStyle w:val="GvdeMetni"/>
              <w:rPr>
                <w:rFonts w:ascii="Verdana" w:hAnsi="Verdana"/>
                <w:i/>
                <w:iCs/>
                <w:lang w:val="tr-TR"/>
              </w:rPr>
            </w:pPr>
            <w:r w:rsidRPr="00451B09">
              <w:rPr>
                <w:lang w:val="tr-TR"/>
              </w:rPr>
              <w:t xml:space="preserve">Gerçekte, telafi/restorasyon hedeflenen alanlardaki habitatın başlangıç koşullarına bağlı olarak, fiziksel kapsam, Proje'n 'nin etkilediği kapsamdan önemli ölçüde daha büyük olabilir. </w:t>
            </w:r>
            <w:r w:rsidRPr="00451B09">
              <w:rPr>
                <w:lang w:val="tr-TR"/>
              </w:rPr>
              <w:lastRenderedPageBreak/>
              <w:t>Bu durum, Proje'nin</w:t>
            </w:r>
            <w:r w:rsidRPr="00451B09">
              <w:rPr>
                <w:b/>
                <w:bCs/>
                <w:lang w:val="tr-TR"/>
              </w:rPr>
              <w:t xml:space="preserve"> </w:t>
            </w:r>
            <w:r w:rsidRPr="003E6ED2">
              <w:rPr>
                <w:lang w:val="tr-TR"/>
              </w:rPr>
              <w:t>telafi stratejisinin</w:t>
            </w:r>
            <w:r w:rsidRPr="00451B09">
              <w:rPr>
                <w:lang w:val="tr-TR"/>
              </w:rPr>
              <w:t xml:space="preserve"> bir parçası olarak daha ayrıntılı bir şekilde ele alınmalıdır. </w:t>
            </w:r>
          </w:p>
        </w:tc>
      </w:tr>
    </w:tbl>
    <w:p w14:paraId="543896F0" w14:textId="77777777" w:rsidR="00BA271E" w:rsidRPr="00451B09" w:rsidRDefault="00BA271E" w:rsidP="003F5196">
      <w:pPr>
        <w:pStyle w:val="GvdeMetni"/>
        <w:rPr>
          <w:rFonts w:ascii="Verdana" w:hAnsi="Verdana"/>
          <w:lang w:val="tr-TR"/>
        </w:rPr>
      </w:pPr>
    </w:p>
    <w:p w14:paraId="7DC4912F" w14:textId="4F37635C" w:rsidR="003F5196" w:rsidRPr="00451B09" w:rsidRDefault="003F5196" w:rsidP="003F5196">
      <w:pPr>
        <w:pStyle w:val="GvdeMetni"/>
        <w:rPr>
          <w:rFonts w:ascii="Verdana" w:hAnsi="Verdana"/>
          <w:lang w:val="tr-TR"/>
        </w:rPr>
      </w:pPr>
      <w:r w:rsidRPr="00451B09">
        <w:rPr>
          <w:rFonts w:ascii="Verdana" w:hAnsi="Verdana"/>
          <w:lang w:val="tr-TR"/>
        </w:rPr>
        <w:t xml:space="preserve">Alternatif telafi tedbirleri (habitat üzerindeki etkileri telafi etmek için önlenen/önlenen kayıp yaklaşımı gibi) de düşünülebilir ve bu amaçla, </w:t>
      </w:r>
      <w:r w:rsidR="00BA271E" w:rsidRPr="00451B09">
        <w:rPr>
          <w:rFonts w:ascii="Verdana" w:hAnsi="Verdana"/>
          <w:lang w:val="tr-TR"/>
        </w:rPr>
        <w:t xml:space="preserve">tüm olası fırsatları ve seçenekleri dikkate alan </w:t>
      </w:r>
      <w:r w:rsidRPr="00451B09">
        <w:rPr>
          <w:rFonts w:ascii="Verdana" w:hAnsi="Verdana"/>
          <w:lang w:val="tr-TR"/>
        </w:rPr>
        <w:t xml:space="preserve">resmi bir </w:t>
      </w:r>
      <w:r w:rsidRPr="00451B09">
        <w:rPr>
          <w:rFonts w:ascii="Verdana" w:hAnsi="Verdana"/>
          <w:b/>
          <w:bCs/>
          <w:lang w:val="tr-TR"/>
        </w:rPr>
        <w:t xml:space="preserve">telafi stratejisi </w:t>
      </w:r>
      <w:r w:rsidRPr="00451B09">
        <w:rPr>
          <w:rFonts w:ascii="Verdana" w:hAnsi="Verdana"/>
          <w:lang w:val="tr-TR"/>
        </w:rPr>
        <w:t>geliştirilmesi gerekecektir.</w:t>
      </w:r>
    </w:p>
    <w:p w14:paraId="7902B3A1" w14:textId="77777777" w:rsidR="003F5196" w:rsidRPr="00451B09" w:rsidRDefault="003F5196" w:rsidP="003F5196">
      <w:pPr>
        <w:pStyle w:val="GvdeMetni"/>
        <w:rPr>
          <w:rFonts w:ascii="Verdana" w:hAnsi="Verdana"/>
          <w:i/>
          <w:iCs/>
          <w:lang w:val="tr-TR"/>
        </w:rPr>
      </w:pPr>
      <w:r w:rsidRPr="00451B09">
        <w:rPr>
          <w:i/>
          <w:iCs/>
          <w:lang w:val="tr-TR"/>
        </w:rPr>
        <w:t>Biyoçeşitlilik telafileri, kavramsal olarak ve uluslararası uygulamada hala nispeten yeni olduğundan ve danışmanlar ve uygulayıcılar genel olarak telafilerle ilgili birçok bilinmeyen ve karmaşık konuyla hala uğraşmakta olduğundan, telafilerin gerekliliği ve arzu edilirliği ile gerekli telafi stratejileri ve planlarının hazırlanmasıyla ilgili tüm konularda harici bir biyoçeşitlilik uzmanına danışılması önerilir.</w:t>
      </w:r>
    </w:p>
    <w:p w14:paraId="22FE84A1" w14:textId="77B2158E" w:rsidR="003F5196" w:rsidRPr="00451B09" w:rsidRDefault="003F5196" w:rsidP="003F5196">
      <w:pPr>
        <w:pStyle w:val="GvdeMetni"/>
        <w:rPr>
          <w:rFonts w:ascii="Verdana" w:hAnsi="Verdana"/>
          <w:i/>
          <w:iCs/>
          <w:lang w:val="tr-TR"/>
        </w:rPr>
      </w:pPr>
      <w:r w:rsidRPr="00451B09">
        <w:rPr>
          <w:rFonts w:ascii="Verdana" w:hAnsi="Verdana"/>
          <w:i/>
          <w:iCs/>
          <w:lang w:val="tr-TR"/>
        </w:rPr>
        <w:t>Potansiyel habitat parçalanma etkilerinin (özellikle doğrusal altyapı, yani erişim yolları ile ilgili olanlar) ele alınması için, restorasyon planlaması sırasında bağlantıyı iyileştirmek amacıyla habitatları birbirine bağlamaya odaklanan bir telafi planı uygulanacaktır.</w:t>
      </w:r>
    </w:p>
    <w:p w14:paraId="50FB4BAD" w14:textId="78A2493B" w:rsidR="00B40D1F" w:rsidRPr="00451B09" w:rsidRDefault="003F5196" w:rsidP="00B40D1F">
      <w:pPr>
        <w:pStyle w:val="GvdeMetni"/>
        <w:rPr>
          <w:rFonts w:ascii="Verdana" w:hAnsi="Verdana"/>
          <w:lang w:val="tr-TR"/>
        </w:rPr>
      </w:pPr>
      <w:r w:rsidRPr="00451B09">
        <w:rPr>
          <w:rFonts w:ascii="Verdana" w:hAnsi="Verdana"/>
          <w:lang w:val="tr-TR"/>
        </w:rPr>
        <w:t>Telafi stratejisinin bir parçası olarak, telafi planının öncüsü olarak</w:t>
      </w:r>
      <w:r w:rsidR="00B40D1F" w:rsidRPr="00451B09">
        <w:rPr>
          <w:rFonts w:ascii="Verdana" w:hAnsi="Verdana"/>
          <w:lang w:val="tr-TR"/>
        </w:rPr>
        <w:t xml:space="preserve"> ilk olarak </w:t>
      </w:r>
      <w:r w:rsidR="00595F30" w:rsidRPr="00451B09">
        <w:rPr>
          <w:rFonts w:ascii="Verdana" w:hAnsi="Verdana"/>
          <w:lang w:val="tr-TR"/>
        </w:rPr>
        <w:t xml:space="preserve">bir </w:t>
      </w:r>
      <w:r w:rsidR="00B40D1F" w:rsidRPr="00451B09">
        <w:rPr>
          <w:rFonts w:ascii="Verdana" w:hAnsi="Verdana"/>
          <w:b/>
          <w:bCs/>
          <w:lang w:val="tr-TR"/>
        </w:rPr>
        <w:t xml:space="preserve">telafi fizibilite çalışması </w:t>
      </w:r>
      <w:r w:rsidR="00B40D1F" w:rsidRPr="00451B09">
        <w:rPr>
          <w:rFonts w:ascii="Verdana" w:hAnsi="Verdana"/>
          <w:lang w:val="tr-TR"/>
        </w:rPr>
        <w:t>yapılması ve aşağıdaki bilgilerin sağlanması önerilir:</w:t>
      </w:r>
    </w:p>
    <w:p w14:paraId="2FD0030C" w14:textId="77777777" w:rsidR="00FD63E0" w:rsidRPr="00AE407B" w:rsidRDefault="00FD63E0" w:rsidP="00FD63E0">
      <w:pPr>
        <w:pStyle w:val="GvdeMetni"/>
        <w:numPr>
          <w:ilvl w:val="0"/>
          <w:numId w:val="120"/>
        </w:numPr>
        <w:contextualSpacing/>
        <w:rPr>
          <w:rFonts w:ascii="Verdana" w:hAnsi="Verdana"/>
          <w:lang w:val="tr-TR"/>
        </w:rPr>
      </w:pPr>
      <w:r w:rsidRPr="00AE407B">
        <w:rPr>
          <w:rFonts w:ascii="Verdana" w:hAnsi="Verdana"/>
          <w:lang w:val="tr-TR"/>
        </w:rPr>
        <w:t>Projenin kritik ve doğal habitatlar üzerindeki kalan etkilerinin özeti ve bu etkilerin habitat hektar yöntemi kullanılarak nicelendirilmesi (örneğin:</w:t>
      </w:r>
      <w:r w:rsidRPr="00AE407B">
        <w:rPr>
          <w:rFonts w:ascii="Verdana" w:hAnsi="Verdana"/>
          <w:lang w:val="tr-TR"/>
        </w:rPr>
        <w:fldChar w:fldCharType="begin"/>
      </w:r>
      <w:r w:rsidRPr="00AE407B">
        <w:rPr>
          <w:rFonts w:ascii="Verdana" w:hAnsi="Verdana"/>
          <w:lang w:val="tr-TR"/>
        </w:rPr>
        <w:instrText xml:space="preserve"> ADDIN ZOTERO_ITEM CSL_CITATION {"citationID":"a2m8c4t3gcn","properties":{"formattedCitation":"\\uldash{(Parkes, Newell, and Cheal 2003)}","plainCitation":"(Parkes, Newell, and Cheal 2003)","dontUpdate":true,"noteIndex":0},"citationItems":[{"id":1091,"uris":["http://zotero.org/users/7545803/items/5W7WR24S"],"itemData":{"id":1091,"type":"article-journal","abstract":"Summary Assessments of the ?quality?, condition or status of stands of native vegetation or habitat are now commonplace and are often an essential component of ecological studies and planning processes. Even when soundly based upon ecological principles, these assessments are usually highly subjective and involve implicit value judgements. The present paper describes a novel approach to vegetation or habitat quality assessment (habitat hectares approach) that can be used in almost all types of terrestrial vegetation. It is based on explicit comparisons between existing vegetation features and those of ?benchmarks? representing the average characteristics of mature stands of native vegetation of the same community type in a ?natural? or ?undisturbed? condition. Components of the index incorporate vegetation physiognomy and critical aspects of viability (e.g. degree of regeneration, impact of weeds) and spatial considerations (e.g. area, distribution and connectivity of remnant vegetation in the broader landscape). The approach has been developed to assist in making more objective and explicit decisions about where scarce conservation resources are allocated. Although the approach does not require an intimate botanical knowledge, it is believed to be ecologically valid and useful in many contexts. Importantly, the index does not provide a definitive statement on conservation status nor habitat suitability for individual species. It purposefully takes a ?broad-brush? approach and is primarily intended for use by people involved with making environmentally sensitive planning and management decisions, but may be useful within environmental research programmes. The ?habitat hectares? approach is subject to further research and ongoing refinement and constructive feedback is sought from practitioners.","container-title":"Ecological Management &amp; Restoration","DOI":"10.1046/j.1442-8903.4.s.4.x","ISSN":"1442-7001","issue":"s1","journalAbbreviation":"Ecological Management &amp; Restoration","note":"publisher: John Wiley &amp; Sons, Ltd","page":"S29-S38","title":"Assessing the quality of native vegetation: The ‘habitat hectares’ approach","volume":"4","author":[{"family":"Parkes","given":"David"},{"family":"Newell","given":"Graeme"},{"family":"Cheal","given":"David"}],"issued":{"date-parts":[["2003",2,1]]}}}],"schema":"https://github.com/citation-style-language/schema/raw/master/csl-citation.json"} </w:instrText>
      </w:r>
      <w:r w:rsidRPr="00AE407B">
        <w:rPr>
          <w:rFonts w:ascii="Verdana" w:hAnsi="Verdana"/>
          <w:lang w:val="tr-TR"/>
        </w:rPr>
        <w:fldChar w:fldCharType="separate"/>
      </w:r>
      <w:r w:rsidRPr="00AE407B">
        <w:rPr>
          <w:rFonts w:ascii="Verdana" w:hAnsi="Verdana"/>
          <w:lang w:val="tr-TR"/>
        </w:rPr>
        <w:t xml:space="preserve"> Parkes et al., 2003</w:t>
      </w:r>
      <w:r w:rsidRPr="00AE407B">
        <w:rPr>
          <w:rFonts w:ascii="Verdana" w:hAnsi="Verdana"/>
          <w:lang w:val="tr-TR"/>
        </w:rPr>
        <w:fldChar w:fldCharType="end"/>
      </w:r>
      <w:r w:rsidRPr="00AE407B">
        <w:rPr>
          <w:rFonts w:ascii="Verdana" w:hAnsi="Verdana"/>
          <w:lang w:val="tr-TR"/>
        </w:rPr>
        <w:t xml:space="preserve"> ) [</w:t>
      </w:r>
      <w:r>
        <w:rPr>
          <w:rFonts w:ascii="Verdana" w:hAnsi="Verdana"/>
          <w:lang w:val="tr-TR"/>
        </w:rPr>
        <w:t>BYP</w:t>
      </w:r>
      <w:r w:rsidRPr="00AE407B">
        <w:rPr>
          <w:rFonts w:ascii="Verdana" w:hAnsi="Verdana"/>
          <w:lang w:val="tr-TR"/>
        </w:rPr>
        <w:t>'de TAMAMLANDI]</w:t>
      </w:r>
    </w:p>
    <w:p w14:paraId="5A11A24C" w14:textId="77777777" w:rsidR="00FD63E0" w:rsidRPr="00AE407B" w:rsidRDefault="00FD63E0" w:rsidP="00FD63E0">
      <w:pPr>
        <w:pStyle w:val="GvdeMetni"/>
        <w:numPr>
          <w:ilvl w:val="0"/>
          <w:numId w:val="120"/>
        </w:numPr>
        <w:contextualSpacing/>
        <w:rPr>
          <w:rFonts w:ascii="Verdana" w:hAnsi="Verdana"/>
          <w:lang w:val="tr-TR"/>
        </w:rPr>
      </w:pPr>
      <w:r w:rsidRPr="00AE407B">
        <w:rPr>
          <w:rFonts w:ascii="Verdana" w:hAnsi="Verdana"/>
          <w:lang w:val="tr-TR"/>
        </w:rPr>
        <w:t>Biyoçeşitlilik net kayıp olmaması hedeflerine ulaşmak için gerekli hedefler [</w:t>
      </w:r>
      <w:r>
        <w:rPr>
          <w:rFonts w:ascii="Verdana" w:hAnsi="Verdana"/>
          <w:lang w:val="tr-TR"/>
        </w:rPr>
        <w:t>BYP</w:t>
      </w:r>
      <w:r w:rsidRPr="00AE407B">
        <w:rPr>
          <w:rFonts w:ascii="Verdana" w:hAnsi="Verdana"/>
          <w:lang w:val="tr-TR"/>
        </w:rPr>
        <w:t>'de TAMAMLANDI]</w:t>
      </w:r>
    </w:p>
    <w:p w14:paraId="718C2DA0" w14:textId="77777777" w:rsidR="00FD63E0" w:rsidRPr="00AE407B" w:rsidRDefault="00FD63E0" w:rsidP="00FD63E0">
      <w:pPr>
        <w:pStyle w:val="GvdeMetni"/>
        <w:numPr>
          <w:ilvl w:val="0"/>
          <w:numId w:val="120"/>
        </w:numPr>
        <w:contextualSpacing/>
        <w:rPr>
          <w:rFonts w:ascii="Verdana" w:hAnsi="Verdana"/>
          <w:lang w:val="tr-TR"/>
        </w:rPr>
      </w:pPr>
      <w:r w:rsidRPr="00AE407B">
        <w:rPr>
          <w:rFonts w:ascii="Verdana" w:hAnsi="Verdana"/>
          <w:lang w:val="tr-TR"/>
        </w:rPr>
        <w:t xml:space="preserve">Net kayıp olmamasını gerçekleştirmek için ön denkleştirme tasarımı ve stratejisinin açıklaması, bunu gerçekleştirmek için olası seçenekler ve bu seçeneklerin uygulanabilirliği; </w:t>
      </w:r>
    </w:p>
    <w:p w14:paraId="29BF422C" w14:textId="77777777" w:rsidR="00FD63E0" w:rsidRPr="00AE407B" w:rsidRDefault="00FD63E0" w:rsidP="00FD63E0">
      <w:pPr>
        <w:pStyle w:val="GvdeMetni"/>
        <w:numPr>
          <w:ilvl w:val="0"/>
          <w:numId w:val="120"/>
        </w:numPr>
        <w:contextualSpacing/>
        <w:rPr>
          <w:rFonts w:ascii="Verdana" w:hAnsi="Verdana"/>
          <w:lang w:val="tr-TR"/>
        </w:rPr>
      </w:pPr>
      <w:r w:rsidRPr="00AE407B">
        <w:rPr>
          <w:rFonts w:ascii="Verdana" w:hAnsi="Verdana"/>
          <w:lang w:val="tr-TR"/>
        </w:rPr>
        <w:t>Potansiyel uygulama ortaklarının ve olası kilit paydaşların belirlenmesi;</w:t>
      </w:r>
    </w:p>
    <w:p w14:paraId="295A4CF4" w14:textId="77777777" w:rsidR="00FD63E0" w:rsidRPr="00AE407B" w:rsidRDefault="00FD63E0" w:rsidP="00FD63E0">
      <w:pPr>
        <w:pStyle w:val="GvdeMetni"/>
        <w:numPr>
          <w:ilvl w:val="0"/>
          <w:numId w:val="120"/>
        </w:numPr>
        <w:contextualSpacing/>
        <w:rPr>
          <w:rFonts w:ascii="Verdana" w:hAnsi="Verdana"/>
          <w:lang w:val="tr-TR"/>
        </w:rPr>
      </w:pPr>
      <w:r w:rsidRPr="00AE407B">
        <w:rPr>
          <w:rFonts w:ascii="Verdana" w:hAnsi="Verdana"/>
          <w:lang w:val="tr-TR"/>
        </w:rPr>
        <w:t>Denkleştirme stratejisinde belirtilen eylemlerin gerçekleştirilmesi için temel rol ve sorumlulukların ve ön zaman çizelgelerinin belirlenmesi;</w:t>
      </w:r>
    </w:p>
    <w:p w14:paraId="116D9577" w14:textId="22AA7BE0" w:rsidR="00B40D1F" w:rsidRPr="00451B09" w:rsidRDefault="00FD63E0" w:rsidP="00FD63E0">
      <w:pPr>
        <w:pStyle w:val="GvdeMetni"/>
        <w:numPr>
          <w:ilvl w:val="0"/>
          <w:numId w:val="120"/>
        </w:numPr>
        <w:contextualSpacing/>
        <w:rPr>
          <w:rFonts w:ascii="Verdana" w:hAnsi="Verdana"/>
          <w:lang w:val="tr-TR"/>
        </w:rPr>
      </w:pPr>
      <w:r w:rsidRPr="00AE407B">
        <w:rPr>
          <w:rFonts w:ascii="Verdana" w:hAnsi="Verdana"/>
          <w:lang w:val="tr-TR"/>
        </w:rPr>
        <w:t>Denkleştirme uygulama ve yönetim planının geliştirilmesine yönelik sonraki adımların ana hatları</w:t>
      </w:r>
      <w:r w:rsidR="00B40D1F" w:rsidRPr="00451B09">
        <w:rPr>
          <w:rFonts w:ascii="Verdana" w:hAnsi="Verdana"/>
          <w:lang w:val="tr-TR"/>
        </w:rPr>
        <w:t>.</w:t>
      </w:r>
    </w:p>
    <w:p w14:paraId="340BB013" w14:textId="77777777" w:rsidR="00B40D1F" w:rsidRPr="00451B09" w:rsidRDefault="00B40D1F" w:rsidP="00B40D1F">
      <w:pPr>
        <w:pStyle w:val="GvdeMetni"/>
        <w:rPr>
          <w:rFonts w:ascii="Verdana" w:hAnsi="Verdana"/>
          <w:lang w:val="tr-TR"/>
        </w:rPr>
      </w:pPr>
    </w:p>
    <w:p w14:paraId="3F6EAB6F" w14:textId="447B071C" w:rsidR="00B40D1F" w:rsidRPr="00451B09" w:rsidRDefault="00B40D1F" w:rsidP="00B40D1F">
      <w:pPr>
        <w:pStyle w:val="GvdeMetni"/>
        <w:rPr>
          <w:rFonts w:ascii="Verdana" w:hAnsi="Verdana"/>
          <w:lang w:val="tr-TR"/>
        </w:rPr>
      </w:pPr>
      <w:r w:rsidRPr="00451B09">
        <w:rPr>
          <w:rFonts w:ascii="Verdana" w:hAnsi="Verdana"/>
          <w:lang w:val="tr-TR"/>
        </w:rPr>
        <w:t xml:space="preserve">Türkiye'de ulusal bir biyolojik çeşitlilik dengeleme politikası bulunmadığından, dengeleme yaklaşımı ve stratejisinin mümkün olduğunca iyi uluslararası uygulamalara, özellikle de aşağıda </w:t>
      </w:r>
      <w:r w:rsidR="00285949" w:rsidRPr="00451B09">
        <w:rPr>
          <w:rFonts w:ascii="Verdana" w:hAnsi="Verdana"/>
          <w:lang w:val="tr-TR"/>
        </w:rPr>
        <w:t xml:space="preserve">Tablo 3-4'te </w:t>
      </w:r>
      <w:r w:rsidRPr="00451B09">
        <w:rPr>
          <w:rFonts w:ascii="Verdana" w:hAnsi="Verdana"/>
          <w:lang w:val="tr-TR"/>
        </w:rPr>
        <w:t>açıklanan "Biyolojik Çeşitlilik Dengeleme Tasarım El Kitabı"</w:t>
      </w:r>
      <w:r w:rsidRPr="00451B09">
        <w:rPr>
          <w:rFonts w:ascii="Verdana" w:hAnsi="Verdana"/>
          <w:lang w:val="tr-TR"/>
        </w:rPr>
        <w:fldChar w:fldCharType="begin"/>
      </w:r>
      <w:r w:rsidRPr="00451B09">
        <w:rPr>
          <w:rFonts w:ascii="Verdana" w:hAnsi="Verdana"/>
          <w:lang w:val="tr-TR"/>
        </w:rPr>
        <w:instrText xml:space="preserve"> ADDIN ZOTERO_ITEM CSL_CITATION {"citationID":"w6PLzZPu","properties":{"formattedCitation":"(BBOP 2012)","plainCitation":"(BBOP 2012)","noteIndex":0},"citationItems":[{"id":1090,"uris":["http://zotero.org/users/7545803/items/QUIPYWLE"],"itemData":{"id":1090,"type":"report","event-place":"Washington, D.C.","publisher":"Business and Biodiversity Offsets Programme (BBOP)","publisher-place":"Washington, D.C.","title":"Guidance Notes to the Standard on Biodiversity Offsets","author":[{"family":"BBOP","given":""}],"issued":{"date-parts":[["2012"]]}}}],"schema":"https://github.com/citation-style-language/schema/raw/master/csl-citation.json"} </w:instrText>
      </w:r>
      <w:r w:rsidRPr="00451B09">
        <w:rPr>
          <w:rFonts w:ascii="Verdana" w:hAnsi="Verdana"/>
          <w:lang w:val="tr-TR"/>
        </w:rPr>
        <w:fldChar w:fldCharType="separate"/>
      </w:r>
      <w:r w:rsidRPr="00451B09">
        <w:rPr>
          <w:rFonts w:ascii="Verdana" w:hAnsi="Verdana" w:cs="Arial"/>
          <w:lang w:val="tr-TR"/>
        </w:rPr>
        <w:t xml:space="preserve"> (BBOP, 2012</w:t>
      </w:r>
      <w:r w:rsidRPr="00451B09">
        <w:rPr>
          <w:rStyle w:val="DipnotBavurusu"/>
          <w:rFonts w:ascii="Verdana" w:hAnsi="Verdana" w:cs="Arial"/>
          <w:lang w:val="tr-TR"/>
        </w:rPr>
        <w:footnoteReference w:id="5"/>
      </w:r>
      <w:r w:rsidRPr="00451B09">
        <w:rPr>
          <w:rFonts w:ascii="Verdana" w:hAnsi="Verdana" w:cs="Arial"/>
          <w:lang w:val="tr-TR"/>
        </w:rPr>
        <w:t>)</w:t>
      </w:r>
      <w:r w:rsidRPr="00451B09">
        <w:rPr>
          <w:rFonts w:ascii="Verdana" w:hAnsi="Verdana"/>
          <w:lang w:val="tr-TR"/>
        </w:rPr>
        <w:fldChar w:fldCharType="end"/>
      </w:r>
      <w:r w:rsidRPr="00451B09">
        <w:rPr>
          <w:rFonts w:ascii="Verdana" w:hAnsi="Verdana"/>
          <w:lang w:val="tr-TR"/>
        </w:rPr>
        <w:t xml:space="preserve"> 'da yer alan ilkelere, kılavuzlara ve metodolojiye uygun olması önerilir.</w:t>
      </w:r>
    </w:p>
    <w:p w14:paraId="179FB0E9" w14:textId="39C36BA1" w:rsidR="00CC5434" w:rsidRPr="00451B09" w:rsidRDefault="00CC5434" w:rsidP="00CC5434">
      <w:pPr>
        <w:pStyle w:val="ResimYazs"/>
        <w:rPr>
          <w:lang w:val="tr-TR"/>
        </w:rPr>
      </w:pPr>
      <w:bookmarkStart w:id="79" w:name="_Toc212986018"/>
      <w:proofErr w:type="gramStart"/>
      <w:r w:rsidRPr="00451B09">
        <w:rPr>
          <w:lang w:val="tr-TR"/>
        </w:rPr>
        <w:lastRenderedPageBreak/>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3</w:t>
      </w:r>
      <w:r w:rsidR="00780BDA" w:rsidRPr="00451B09">
        <w:rPr>
          <w:lang w:val="tr-TR"/>
        </w:rPr>
        <w:fldChar w:fldCharType="end"/>
      </w:r>
      <w:r w:rsidR="00A24B11">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4</w:t>
      </w:r>
      <w:r w:rsidR="00780BDA" w:rsidRPr="00451B09">
        <w:rPr>
          <w:lang w:val="tr-TR"/>
        </w:rPr>
        <w:fldChar w:fldCharType="end"/>
      </w:r>
      <w:r w:rsidRPr="00451B09">
        <w:rPr>
          <w:lang w:val="tr-TR"/>
        </w:rPr>
        <w:t xml:space="preserve"> Biyoçeşitlilik Telafileri için BBOP Kılavuz İlkeleri Özeti</w:t>
      </w:r>
      <w:bookmarkEnd w:id="79"/>
    </w:p>
    <w:tbl>
      <w:tblPr>
        <w:tblStyle w:val="TabloKlavuzu"/>
        <w:tblW w:w="0" w:type="auto"/>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4765"/>
        <w:gridCol w:w="4863"/>
      </w:tblGrid>
      <w:tr w:rsidR="00931765" w:rsidRPr="00451B09" w14:paraId="74C3349E" w14:textId="77777777" w:rsidTr="5395E1CF">
        <w:trPr>
          <w:tblHeader/>
        </w:trPr>
        <w:tc>
          <w:tcPr>
            <w:tcW w:w="4765" w:type="dxa"/>
            <w:shd w:val="clear" w:color="auto" w:fill="D2DED3"/>
            <w:vAlign w:val="center"/>
          </w:tcPr>
          <w:p w14:paraId="6B82955E" w14:textId="716AE37F" w:rsidR="00931765" w:rsidRPr="00451B09" w:rsidRDefault="00931765" w:rsidP="00931765">
            <w:pPr>
              <w:pStyle w:val="GvdeMetni"/>
              <w:spacing w:before="120" w:line="240" w:lineRule="auto"/>
              <w:rPr>
                <w:rFonts w:ascii="Verdana" w:hAnsi="Verdana"/>
                <w:b/>
                <w:bCs/>
                <w:sz w:val="18"/>
                <w:szCs w:val="18"/>
                <w:lang w:val="tr-TR"/>
              </w:rPr>
            </w:pPr>
            <w:r w:rsidRPr="00AE407B">
              <w:rPr>
                <w:rFonts w:ascii="Verdana" w:hAnsi="Verdana"/>
                <w:b/>
                <w:bCs/>
                <w:sz w:val="18"/>
                <w:szCs w:val="18"/>
                <w:lang w:val="tr-TR"/>
              </w:rPr>
              <w:t>BBOP Denkleştirme İlkeleri ve Kılavuzları</w:t>
            </w:r>
          </w:p>
        </w:tc>
        <w:tc>
          <w:tcPr>
            <w:tcW w:w="4863" w:type="dxa"/>
            <w:shd w:val="clear" w:color="auto" w:fill="D2DED3"/>
            <w:vAlign w:val="center"/>
          </w:tcPr>
          <w:p w14:paraId="0BA930D6" w14:textId="0892D3D3" w:rsidR="00931765" w:rsidRPr="00451B09" w:rsidRDefault="00931765" w:rsidP="00931765">
            <w:pPr>
              <w:pStyle w:val="GvdeMetni"/>
              <w:spacing w:before="120" w:line="240" w:lineRule="auto"/>
              <w:rPr>
                <w:rFonts w:ascii="Verdana" w:hAnsi="Verdana"/>
                <w:b/>
                <w:bCs/>
                <w:sz w:val="18"/>
                <w:szCs w:val="18"/>
                <w:lang w:val="tr-TR"/>
              </w:rPr>
            </w:pPr>
            <w:r w:rsidRPr="00AE407B">
              <w:rPr>
                <w:rFonts w:ascii="Verdana" w:hAnsi="Verdana"/>
                <w:b/>
                <w:bCs/>
                <w:sz w:val="18"/>
                <w:szCs w:val="18"/>
                <w:lang w:val="tr-TR"/>
              </w:rPr>
              <w:t>ERM'in Önerileri</w:t>
            </w:r>
          </w:p>
        </w:tc>
      </w:tr>
      <w:tr w:rsidR="00CF4E60" w:rsidRPr="00451B09" w14:paraId="025C43E4" w14:textId="77777777" w:rsidTr="5395E1CF">
        <w:tc>
          <w:tcPr>
            <w:tcW w:w="4765" w:type="dxa"/>
            <w:shd w:val="clear" w:color="auto" w:fill="D9D9D9" w:themeFill="background1" w:themeFillShade="D9"/>
            <w:vAlign w:val="center"/>
          </w:tcPr>
          <w:p w14:paraId="7FC6780C" w14:textId="07B2E262"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1 Denkleştirme "eşdeğer" olmalı ve sadece aynı arazi sınıfı türü içinde ticaret yapılmasına izin verilmelidir.</w:t>
            </w:r>
          </w:p>
        </w:tc>
        <w:tc>
          <w:tcPr>
            <w:tcW w:w="4863" w:type="dxa"/>
            <w:vAlign w:val="center"/>
          </w:tcPr>
          <w:p w14:paraId="7BF85EDD" w14:textId="3CE2F261"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Denkleştirme, benzer bozulmuş habitatların restorasyonu/oluşturulmasını hedeflemelidir.</w:t>
            </w:r>
          </w:p>
        </w:tc>
      </w:tr>
      <w:tr w:rsidR="00CF4E60" w:rsidRPr="00451B09" w14:paraId="1A673951" w14:textId="77777777" w:rsidTr="5395E1CF">
        <w:tc>
          <w:tcPr>
            <w:tcW w:w="4765" w:type="dxa"/>
            <w:shd w:val="clear" w:color="auto" w:fill="D9D9D9" w:themeFill="background1" w:themeFillShade="D9"/>
            <w:vAlign w:val="center"/>
          </w:tcPr>
          <w:p w14:paraId="28A54231" w14:textId="6F3DF689"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2 "Eşdeğer" olması mümkün değilse, denkleştirme daha geniş peyzaj alanı içindeki aynı özellikleri ve habitatları ele almalıdır.</w:t>
            </w:r>
          </w:p>
        </w:tc>
        <w:tc>
          <w:tcPr>
            <w:tcW w:w="4863" w:type="dxa"/>
            <w:vAlign w:val="center"/>
          </w:tcPr>
          <w:p w14:paraId="66E92CC4" w14:textId="0FF65B7C"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Yukarıdaki gibi.</w:t>
            </w:r>
          </w:p>
        </w:tc>
      </w:tr>
      <w:tr w:rsidR="00CF4E60" w:rsidRPr="00451B09" w14:paraId="73B0B85F" w14:textId="77777777" w:rsidTr="5395E1CF">
        <w:tc>
          <w:tcPr>
            <w:tcW w:w="4765" w:type="dxa"/>
            <w:shd w:val="clear" w:color="auto" w:fill="D9D9D9" w:themeFill="background1" w:themeFillShade="D9"/>
            <w:vAlign w:val="center"/>
          </w:tcPr>
          <w:p w14:paraId="050E914D" w14:textId="690C9E60"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3 Belirli programlar için çevresel katkılar, biyoçeşitliliğin doğrudan yönetiminin yerine kullanılabilir.</w:t>
            </w:r>
          </w:p>
        </w:tc>
        <w:tc>
          <w:tcPr>
            <w:tcW w:w="4863" w:type="dxa"/>
            <w:vAlign w:val="center"/>
          </w:tcPr>
          <w:p w14:paraId="1AE8E548" w14:textId="2F7FB5C1"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Belirlenen projelerin/programların finansmanı konusunda tavsiye almak için ilgili makamlarla istişare yapılması gerekir.</w:t>
            </w:r>
          </w:p>
        </w:tc>
      </w:tr>
      <w:tr w:rsidR="00CF4E60" w:rsidRPr="00451B09" w14:paraId="5555EF1F" w14:textId="77777777" w:rsidTr="5395E1CF">
        <w:tc>
          <w:tcPr>
            <w:tcW w:w="4765" w:type="dxa"/>
            <w:shd w:val="clear" w:color="auto" w:fill="D9D9D9" w:themeFill="background1" w:themeFillShade="D9"/>
            <w:vAlign w:val="center"/>
          </w:tcPr>
          <w:p w14:paraId="5D9DFDB6" w14:textId="4823B71C"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4 Biyoçeşitlilik değerlerinin kademeli kaybı ve parçalanması önlenmelidir.</w:t>
            </w:r>
          </w:p>
        </w:tc>
        <w:tc>
          <w:tcPr>
            <w:tcW w:w="4863" w:type="dxa"/>
            <w:vAlign w:val="center"/>
          </w:tcPr>
          <w:p w14:paraId="111B09DC" w14:textId="0468818A"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Habitat bağlantılılığını artırmak için habitat restorasyonu yoluyla ele alınmalıdır.</w:t>
            </w:r>
          </w:p>
        </w:tc>
      </w:tr>
      <w:tr w:rsidR="00CF4E60" w:rsidRPr="00451B09" w14:paraId="58AB4A25" w14:textId="77777777" w:rsidTr="5395E1CF">
        <w:tc>
          <w:tcPr>
            <w:tcW w:w="4765" w:type="dxa"/>
            <w:shd w:val="clear" w:color="auto" w:fill="D9D9D9" w:themeFill="background1" w:themeFillShade="D9"/>
            <w:vAlign w:val="center"/>
          </w:tcPr>
          <w:p w14:paraId="5CC36CEC" w14:textId="47F1ACF6"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5 Denkleştirme alanlarının yönetimi, biyoçeşitlilik değerlerini iyileştirmek için kullanılabilir, ancak bu, halihazırda finanse edilen eylemlerin yerini alamaz.</w:t>
            </w:r>
          </w:p>
        </w:tc>
        <w:tc>
          <w:tcPr>
            <w:tcW w:w="4863" w:type="dxa"/>
            <w:vAlign w:val="center"/>
          </w:tcPr>
          <w:p w14:paraId="503692D1" w14:textId="1D1DE67E"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Başkaları tarafından finanse edilen mevcut programlar hakkında tavsiyede bulunmak için danışma gereklidir.</w:t>
            </w:r>
          </w:p>
        </w:tc>
      </w:tr>
      <w:tr w:rsidR="00CF4E60" w:rsidRPr="00451B09" w14:paraId="6C21E414" w14:textId="77777777" w:rsidTr="5395E1CF">
        <w:tc>
          <w:tcPr>
            <w:tcW w:w="4765" w:type="dxa"/>
            <w:shd w:val="clear" w:color="auto" w:fill="D9D9D9" w:themeFill="background1" w:themeFillShade="D9"/>
            <w:vAlign w:val="center"/>
          </w:tcPr>
          <w:p w14:paraId="3E484EB3" w14:textId="32257B32"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6 Biyoçeşitlilik denkleştirme hedefleriyle çelişmesi muhtemel mevcut veya potansiyel arazi kullanımlarının olduğu alanlardan kaçınılmalıdır (madencilik, ormancılık kiralamaları).</w:t>
            </w:r>
          </w:p>
        </w:tc>
        <w:tc>
          <w:tcPr>
            <w:tcW w:w="4863" w:type="dxa"/>
            <w:vAlign w:val="center"/>
          </w:tcPr>
          <w:p w14:paraId="43C0E570" w14:textId="77777777" w:rsidR="00CF4E60" w:rsidRPr="00AE407B"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Ağır şekilde bozulması beklenen alanlarda habitat restorasyonundan kaçınılmalıdır.</w:t>
            </w:r>
          </w:p>
          <w:p w14:paraId="55279F94" w14:textId="5A2EC2BE"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Bu, muhtemelen paydaşların daha ayrıntılı bir şekilde haritalandırılması ve danışılması gerektirecektir.</w:t>
            </w:r>
          </w:p>
        </w:tc>
      </w:tr>
      <w:tr w:rsidR="00CF4E60" w:rsidRPr="00451B09" w14:paraId="537CD15A" w14:textId="77777777" w:rsidTr="5395E1CF">
        <w:tc>
          <w:tcPr>
            <w:tcW w:w="4765" w:type="dxa"/>
            <w:shd w:val="clear" w:color="auto" w:fill="D9D9D9" w:themeFill="background1" w:themeFillShade="D9"/>
            <w:vAlign w:val="center"/>
          </w:tcPr>
          <w:p w14:paraId="6B37C202" w14:textId="2DDFA55D"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 xml:space="preserve">7 Denkleştirme, etkilenen alana mümkün olduğunca yakın bir yerde bulunmalıdır, böylece denkleştirme azaltımının kazanımları etkilenen yerel alanda kalır ve başka bir yere aktarılmaz. </w:t>
            </w:r>
          </w:p>
        </w:tc>
        <w:tc>
          <w:tcPr>
            <w:tcW w:w="4863" w:type="dxa"/>
            <w:vAlign w:val="center"/>
          </w:tcPr>
          <w:p w14:paraId="274DDE42" w14:textId="77777777" w:rsidR="00CF4E60" w:rsidRPr="00AE407B"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 xml:space="preserve">Projenin bulunduğu veya bu alanlara hemen bitişik olan Korunan Alanlar, KBA'lar, IBA'lar vb. hedef alan habitat restorasyonu ve diğer koruma müdahaleleri. </w:t>
            </w:r>
          </w:p>
          <w:p w14:paraId="7C408D62" w14:textId="71546204"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Fırsatlar hakkında tavsiyede bulunmak ve yaklaşımı onaylamak için danışma gereklidir.</w:t>
            </w:r>
          </w:p>
        </w:tc>
      </w:tr>
      <w:tr w:rsidR="00CF4E60" w:rsidRPr="00451B09" w14:paraId="6B877C16" w14:textId="77777777" w:rsidTr="5395E1CF">
        <w:tc>
          <w:tcPr>
            <w:tcW w:w="4765" w:type="dxa"/>
            <w:shd w:val="clear" w:color="auto" w:fill="D9D9D9" w:themeFill="background1" w:themeFillShade="D9"/>
            <w:vAlign w:val="center"/>
          </w:tcPr>
          <w:p w14:paraId="76784122" w14:textId="561D4BBF"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8 Komşu habitatlarla bağlantıyı kolaylaştıran peyzajdaki dengeleme alanlarının konumu tercih edilebilir.</w:t>
            </w:r>
          </w:p>
        </w:tc>
        <w:tc>
          <w:tcPr>
            <w:tcW w:w="4863" w:type="dxa"/>
            <w:vAlign w:val="center"/>
          </w:tcPr>
          <w:p w14:paraId="7E67B494" w14:textId="527B8640"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Denkleştirme/ Ofsetleri ve habitat restorasyonunu tasarlarken habitat bağlantısı ve ekolojik koridorların geliştirilmesi fırsatlarını dikkate alın.</w:t>
            </w:r>
          </w:p>
        </w:tc>
      </w:tr>
      <w:tr w:rsidR="00CF4E60" w:rsidRPr="00451B09" w14:paraId="52DA5483" w14:textId="77777777" w:rsidTr="5395E1CF">
        <w:tc>
          <w:tcPr>
            <w:tcW w:w="4765" w:type="dxa"/>
            <w:shd w:val="clear" w:color="auto" w:fill="D9D9D9" w:themeFill="background1" w:themeFillShade="D9"/>
            <w:vAlign w:val="center"/>
          </w:tcPr>
          <w:p w14:paraId="47B04E9B" w14:textId="390F42B0"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9 Mevcut koruma alanlarına bağlı büyük dengeleme alanları da tercih edilebilir.</w:t>
            </w:r>
          </w:p>
        </w:tc>
        <w:tc>
          <w:tcPr>
            <w:tcW w:w="4863" w:type="dxa"/>
            <w:vAlign w:val="center"/>
          </w:tcPr>
          <w:p w14:paraId="1872D808" w14:textId="77777777" w:rsidR="00CF4E60" w:rsidRPr="00AE407B"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 xml:space="preserve">Projenin bulunduğu veya hemen bitişiğindeki Koruma Alanları, KBA'lar, IBA'lar vb. alanları hedefleyen habitat restorasyonu ve diğer koruma müdahaleleri. </w:t>
            </w:r>
          </w:p>
          <w:p w14:paraId="7482A3FF" w14:textId="08D6582B"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Fırsatlar hakkında tavsiyede bulunmak ve yaklaşımı onaylamak için danışma gereklidir.</w:t>
            </w:r>
          </w:p>
        </w:tc>
      </w:tr>
      <w:tr w:rsidR="00CF4E60" w:rsidRPr="00451B09" w14:paraId="49FADE28" w14:textId="77777777" w:rsidTr="5395E1CF">
        <w:tc>
          <w:tcPr>
            <w:tcW w:w="4765" w:type="dxa"/>
            <w:shd w:val="clear" w:color="auto" w:fill="D9D9D9" w:themeFill="background1" w:themeFillShade="D9"/>
            <w:vAlign w:val="center"/>
          </w:tcPr>
          <w:p w14:paraId="1CE90E91" w14:textId="1E1CACE6"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10 Benzer kültürel değerleri paylaşan, benzer etnik gruplar tarafından benzer şekilde kullanılan alanlar tercih edilecektir.</w:t>
            </w:r>
          </w:p>
        </w:tc>
        <w:tc>
          <w:tcPr>
            <w:tcW w:w="4863" w:type="dxa"/>
            <w:vAlign w:val="center"/>
          </w:tcPr>
          <w:p w14:paraId="33E09683" w14:textId="1E6AF715"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Bu, muhtemelen daha fazla paydaş haritalama ve danışma gerektirecektir.</w:t>
            </w:r>
          </w:p>
        </w:tc>
      </w:tr>
      <w:tr w:rsidR="00CF4E60" w:rsidRPr="00451B09" w14:paraId="681A00F1" w14:textId="77777777" w:rsidTr="5395E1CF">
        <w:tc>
          <w:tcPr>
            <w:tcW w:w="4765" w:type="dxa"/>
            <w:shd w:val="clear" w:color="auto" w:fill="D9D9D9" w:themeFill="background1" w:themeFillShade="D9"/>
            <w:vAlign w:val="center"/>
          </w:tcPr>
          <w:p w14:paraId="382971B5" w14:textId="6EA192FE"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t>11 Etkilenen paydaşlar için adalet ve eşitlik sağlanmalıdır.</w:t>
            </w:r>
          </w:p>
        </w:tc>
        <w:tc>
          <w:tcPr>
            <w:tcW w:w="4863" w:type="dxa"/>
            <w:vAlign w:val="center"/>
          </w:tcPr>
          <w:p w14:paraId="28FC0A0B" w14:textId="24724EEA" w:rsidR="00CF4E60" w:rsidRPr="00451B09" w:rsidRDefault="00CF4E60" w:rsidP="00CF4E60">
            <w:pPr>
              <w:pStyle w:val="GvdeMetni"/>
              <w:numPr>
                <w:ilvl w:val="0"/>
                <w:numId w:val="117"/>
              </w:numPr>
              <w:spacing w:before="120" w:line="240" w:lineRule="auto"/>
              <w:rPr>
                <w:rFonts w:ascii="Verdana" w:hAnsi="Verdana"/>
                <w:sz w:val="18"/>
                <w:szCs w:val="18"/>
                <w:lang w:val="tr-TR"/>
              </w:rPr>
            </w:pPr>
            <w:r w:rsidRPr="00AE407B">
              <w:rPr>
                <w:rFonts w:ascii="Verdana" w:hAnsi="Verdana"/>
                <w:i/>
                <w:iCs/>
                <w:sz w:val="18"/>
                <w:szCs w:val="18"/>
                <w:lang w:val="tr-TR"/>
              </w:rPr>
              <w:t>Bu, muhtemelen daha fazla paydaş haritalama ve danışma gerektirecektir.</w:t>
            </w:r>
          </w:p>
        </w:tc>
      </w:tr>
      <w:tr w:rsidR="00CF4E60" w:rsidRPr="00451B09" w14:paraId="7935B56B" w14:textId="77777777" w:rsidTr="5395E1CF">
        <w:tc>
          <w:tcPr>
            <w:tcW w:w="4765" w:type="dxa"/>
            <w:shd w:val="clear" w:color="auto" w:fill="D9D9D9" w:themeFill="background1" w:themeFillShade="D9"/>
            <w:vAlign w:val="center"/>
          </w:tcPr>
          <w:p w14:paraId="48A2F930" w14:textId="48F7956A" w:rsidR="00CF4E60" w:rsidRPr="00451B09" w:rsidRDefault="00CF4E60" w:rsidP="00CF4E60">
            <w:pPr>
              <w:pStyle w:val="GvdeMetni"/>
              <w:spacing w:before="120" w:line="240" w:lineRule="auto"/>
              <w:rPr>
                <w:rFonts w:ascii="Verdana" w:hAnsi="Verdana"/>
                <w:sz w:val="18"/>
                <w:szCs w:val="18"/>
                <w:lang w:val="tr-TR"/>
              </w:rPr>
            </w:pPr>
            <w:r w:rsidRPr="00AE407B">
              <w:rPr>
                <w:rFonts w:ascii="Verdana" w:hAnsi="Verdana"/>
                <w:sz w:val="18"/>
                <w:szCs w:val="18"/>
                <w:lang w:val="tr-TR"/>
              </w:rPr>
              <w:lastRenderedPageBreak/>
              <w:t>12 Seçilen telafi önlemleri kalıcı ve sürekli olmalıdır.</w:t>
            </w:r>
          </w:p>
        </w:tc>
        <w:tc>
          <w:tcPr>
            <w:tcW w:w="4863" w:type="dxa"/>
            <w:vAlign w:val="center"/>
          </w:tcPr>
          <w:p w14:paraId="74E62760" w14:textId="77777777" w:rsidR="00CF4E60" w:rsidRPr="00AE407B"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 xml:space="preserve">Denkleştirme tasarımı, kalıcılığı dikkate almalı ve bakım ve acil durum önlemlerinin alınmasını sağlamalıdır. </w:t>
            </w:r>
          </w:p>
          <w:p w14:paraId="0CA38BC5" w14:textId="3C817DAB" w:rsidR="00CF4E60" w:rsidRPr="00451B09" w:rsidRDefault="00CF4E60" w:rsidP="00CF4E60">
            <w:pPr>
              <w:pStyle w:val="GvdeMetni"/>
              <w:numPr>
                <w:ilvl w:val="0"/>
                <w:numId w:val="117"/>
              </w:numPr>
              <w:spacing w:before="120" w:line="240" w:lineRule="auto"/>
              <w:rPr>
                <w:rFonts w:ascii="Verdana" w:hAnsi="Verdana"/>
                <w:i/>
                <w:iCs/>
                <w:sz w:val="18"/>
                <w:szCs w:val="18"/>
                <w:lang w:val="tr-TR"/>
              </w:rPr>
            </w:pPr>
            <w:r w:rsidRPr="00AE407B">
              <w:rPr>
                <w:rFonts w:ascii="Verdana" w:hAnsi="Verdana"/>
                <w:i/>
                <w:iCs/>
                <w:sz w:val="18"/>
                <w:szCs w:val="18"/>
                <w:lang w:val="tr-TR"/>
              </w:rPr>
              <w:t>Yönetim kontrolü altındaki koruma alanlarının gelecekteki yönetimi hakkında tavsiyede bulunmak için danışma gereklidir.</w:t>
            </w:r>
          </w:p>
        </w:tc>
      </w:tr>
    </w:tbl>
    <w:p w14:paraId="1C7DB432" w14:textId="77777777" w:rsidR="00B40D1F" w:rsidRPr="00451B09" w:rsidRDefault="00B40D1F" w:rsidP="00B40D1F">
      <w:pPr>
        <w:pStyle w:val="GvdeMetni"/>
        <w:ind w:left="1440"/>
        <w:rPr>
          <w:rFonts w:ascii="Verdana" w:hAnsi="Verdana"/>
          <w:lang w:val="tr-TR"/>
        </w:rPr>
      </w:pPr>
    </w:p>
    <w:p w14:paraId="1D76B26A" w14:textId="77777777" w:rsidR="00B40D1F" w:rsidRPr="00451B09" w:rsidRDefault="00B40D1F" w:rsidP="00B40D1F">
      <w:pPr>
        <w:pStyle w:val="GvdeMetni"/>
        <w:rPr>
          <w:rFonts w:ascii="Verdana" w:hAnsi="Verdana"/>
          <w:szCs w:val="20"/>
          <w:lang w:val="tr-TR"/>
        </w:rPr>
      </w:pPr>
      <w:r w:rsidRPr="00451B09">
        <w:rPr>
          <w:rFonts w:ascii="Verdana" w:hAnsi="Verdana"/>
          <w:szCs w:val="20"/>
          <w:lang w:val="tr-TR"/>
        </w:rPr>
        <w:t xml:space="preserve">Önemli olarak, ilk dengeleme fizibilite çalışması ve genel yaklaşımın tamamlanması ve kredi verenler ve diğer önemli paydaşlar (örneğin, koruma alanları yöneticileri / koruma otoriteleri) tarafından kabul edilmesi üzerine, aşağıdaki bilgileri içeren ayrıntılı bir </w:t>
      </w:r>
      <w:r w:rsidRPr="00451B09">
        <w:rPr>
          <w:rFonts w:ascii="Verdana" w:hAnsi="Verdana"/>
          <w:b/>
          <w:bCs/>
          <w:szCs w:val="20"/>
          <w:lang w:val="tr-TR"/>
        </w:rPr>
        <w:t>Biyoçeşitlilik Dengeleme Yönetimi ve İzleme Planı (BOMMP</w:t>
      </w:r>
      <w:r w:rsidRPr="00451B09">
        <w:rPr>
          <w:rFonts w:ascii="Verdana" w:hAnsi="Verdana"/>
          <w:szCs w:val="20"/>
          <w:lang w:val="tr-TR"/>
        </w:rPr>
        <w:t>) geliştirilmesi gerekecektir:</w:t>
      </w:r>
    </w:p>
    <w:p w14:paraId="171FD01D"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Nihai denkleştirme seçeneği üzerinde anlaşma;</w:t>
      </w:r>
    </w:p>
    <w:p w14:paraId="3A7FB15E"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Öncelikli denkleştirme alanlarının seçilmesi ve üzerinde anlaşmaya varılması;</w:t>
      </w:r>
    </w:p>
    <w:p w14:paraId="4FC42BE7"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Denkleştirme koşulları üzerinde anlaşma;</w:t>
      </w:r>
    </w:p>
    <w:p w14:paraId="33D52512"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Denkleştirme alanlarının fırsatlara ilişkin temel değerlendirmesi (gerekirse);</w:t>
      </w:r>
    </w:p>
    <w:p w14:paraId="12FBE973"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Denkleştirme uygulaması ortaklarının araştırılması;</w:t>
      </w:r>
    </w:p>
    <w:p w14:paraId="6537A64F"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Ayrıntılı finansal maliyet hesaplaması;</w:t>
      </w:r>
    </w:p>
    <w:p w14:paraId="22F4141F"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Nihai denkleştirme alanlarının belirlenmesi ve anlaşılması için yasal araçları ve düzenlemeleri araştırın ve netleştirin; buna telafi alanının sınırlarının belirlenmesi, telafinin Türk hukuku açısından nasıl ilan edileceği ve belirleneceği de dahildir;</w:t>
      </w:r>
    </w:p>
    <w:p w14:paraId="08B4A090"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 xml:space="preserve">İlgili devlet kurumlarının süreçlerini ve rollerini anlamak ve onlarla </w:t>
      </w:r>
      <w:proofErr w:type="gramStart"/>
      <w:r w:rsidRPr="00AE407B">
        <w:rPr>
          <w:rFonts w:ascii="Verdana" w:hAnsi="Verdana"/>
          <w:szCs w:val="20"/>
          <w:lang w:val="tr-TR"/>
        </w:rPr>
        <w:t>işbirliği</w:t>
      </w:r>
      <w:proofErr w:type="gramEnd"/>
      <w:r w:rsidRPr="00AE407B">
        <w:rPr>
          <w:rFonts w:ascii="Verdana" w:hAnsi="Verdana"/>
          <w:szCs w:val="20"/>
          <w:lang w:val="tr-TR"/>
        </w:rPr>
        <w:t xml:space="preserve"> yapmak;</w:t>
      </w:r>
    </w:p>
    <w:p w14:paraId="148069BD"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Kısa ve uzun vadeli yönetim önlemleri dahil olmak üzere, ofsetin gerçekleştirilmesi için faaliyetler, roller, sorumluluklar ve zaman çizelgelerini içeren ayrıntılı bir uygulama planı derlemek;</w:t>
      </w:r>
    </w:p>
    <w:p w14:paraId="1D653EB2"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Uygulama ortağı/ortaklarıyla yapılan sözleşme düzenlemelerini tanımlamak;</w:t>
      </w:r>
    </w:p>
    <w:p w14:paraId="5022EDA2"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Telafi finansmanı düzenlemeleri üzerinde anlaşmaya varmak ve bunları kesinleştirmek, ayrıca açık ve şeffaf bir muhasebe ve raporlama yaklaşımı ve metodolojisi oluşturmak;</w:t>
      </w:r>
    </w:p>
    <w:p w14:paraId="670337D1"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Biyoçeşitlilik Denkleştirme İzleme ve Değerlendirme Programını derlemek;</w:t>
      </w:r>
    </w:p>
    <w:p w14:paraId="01813036" w14:textId="77777777" w:rsidR="00F47956" w:rsidRPr="00AE407B" w:rsidRDefault="00F47956" w:rsidP="00F47956">
      <w:pPr>
        <w:pStyle w:val="GvdeMetni"/>
        <w:numPr>
          <w:ilvl w:val="0"/>
          <w:numId w:val="121"/>
        </w:numPr>
        <w:contextualSpacing/>
        <w:rPr>
          <w:rFonts w:ascii="Verdana" w:hAnsi="Verdana"/>
          <w:szCs w:val="20"/>
          <w:lang w:val="tr-TR"/>
        </w:rPr>
      </w:pPr>
      <w:r w:rsidRPr="00AE407B">
        <w:rPr>
          <w:rFonts w:ascii="Verdana" w:hAnsi="Verdana"/>
          <w:szCs w:val="20"/>
          <w:lang w:val="tr-TR"/>
        </w:rPr>
        <w:t>BOMMP'ye göre telafiyi uygulamak; ve</w:t>
      </w:r>
    </w:p>
    <w:p w14:paraId="7547EB9D" w14:textId="54232E94" w:rsidR="00B40D1F" w:rsidRPr="00451B09" w:rsidRDefault="00F47956" w:rsidP="00CC3BE8">
      <w:pPr>
        <w:pStyle w:val="GvdeMetni"/>
        <w:numPr>
          <w:ilvl w:val="0"/>
          <w:numId w:val="121"/>
        </w:numPr>
        <w:contextualSpacing/>
        <w:rPr>
          <w:rFonts w:ascii="Verdana" w:hAnsi="Verdana"/>
          <w:szCs w:val="20"/>
          <w:lang w:val="tr-TR"/>
        </w:rPr>
      </w:pPr>
      <w:r w:rsidRPr="00AE407B">
        <w:rPr>
          <w:rFonts w:ascii="Verdana" w:hAnsi="Verdana"/>
          <w:szCs w:val="20"/>
          <w:lang w:val="tr-TR"/>
        </w:rPr>
        <w:t>Ofseti izleyin ve değerlendirin</w:t>
      </w:r>
    </w:p>
    <w:p w14:paraId="00AD521E" w14:textId="77777777" w:rsidR="0071292B" w:rsidRPr="00AE407B" w:rsidRDefault="0071292B" w:rsidP="0071292B">
      <w:pPr>
        <w:pStyle w:val="GvdeMetni"/>
        <w:jc w:val="both"/>
        <w:rPr>
          <w:rFonts w:ascii="Verdana" w:hAnsi="Verdana"/>
          <w:szCs w:val="20"/>
          <w:lang w:val="tr-TR"/>
        </w:rPr>
      </w:pPr>
      <w:r w:rsidRPr="00AE407B">
        <w:rPr>
          <w:rFonts w:ascii="Verdana" w:hAnsi="Verdana"/>
          <w:szCs w:val="20"/>
          <w:lang w:val="tr-TR"/>
        </w:rPr>
        <w:t xml:space="preserve">Habitatın restorasyonu ve/veya iyileştirilmesi biyolojik çeşitlilik telafisinin temel bir unsuru olacağından, ayrıntılı bir </w:t>
      </w:r>
      <w:r w:rsidRPr="00AE407B">
        <w:rPr>
          <w:rFonts w:ascii="Verdana" w:hAnsi="Verdana"/>
          <w:b/>
          <w:bCs/>
          <w:szCs w:val="20"/>
          <w:lang w:val="tr-TR"/>
        </w:rPr>
        <w:t xml:space="preserve">habitat restorasyon planı </w:t>
      </w:r>
      <w:r w:rsidRPr="00AE407B">
        <w:rPr>
          <w:rFonts w:ascii="Verdana" w:hAnsi="Verdana"/>
          <w:szCs w:val="20"/>
          <w:lang w:val="tr-TR"/>
        </w:rPr>
        <w:t>ve programı hazırlanmalıdır ve doğal habitatların restorasyonunun planlanması ve uygulanmasında bölgesel deneyime sahip bir bölgesel biyolojik çeşitlilik uzmanı veya nitelikli ekolojistin, doğal habitatlarla ilgili restorasyonun planlanması ve uygulanmasında yardımcı olması için atanması önerilir.</w:t>
      </w:r>
    </w:p>
    <w:p w14:paraId="4501D98F" w14:textId="77777777" w:rsidR="007F766B" w:rsidRPr="007F766B" w:rsidRDefault="007F766B" w:rsidP="007F766B">
      <w:pPr>
        <w:spacing w:before="120" w:after="60"/>
        <w:jc w:val="both"/>
        <w:rPr>
          <w:rFonts w:ascii="Verdana" w:hAnsi="Verdana"/>
          <w:szCs w:val="20"/>
          <w:lang w:val="tr-TR"/>
        </w:rPr>
      </w:pPr>
      <w:r w:rsidRPr="007F766B">
        <w:rPr>
          <w:rFonts w:ascii="Verdana" w:hAnsi="Verdana"/>
          <w:szCs w:val="20"/>
          <w:lang w:val="tr-TR"/>
        </w:rPr>
        <w:t xml:space="preserve">Herhangi bir habitat rehabilitasyonu/restorasyonunun, ekolojik restorasyon projeleri için bugüne kadar mevcut olan en kapsamlı ve sağlam uluslararası çerçeveyi sağlayan SER (Ekolojik Restorasyon Derneği) "Ekolojik restorasyon uygulamaları için uluslararası ilkeler ve standartlar" ile uyumlu olması önerilir. Bunlar, SER web sitesinden çevrimiçi olarak </w:t>
      </w:r>
      <w:proofErr w:type="gramStart"/>
      <w:r w:rsidRPr="007F766B">
        <w:rPr>
          <w:rFonts w:ascii="Verdana" w:hAnsi="Verdana"/>
          <w:szCs w:val="20"/>
          <w:lang w:val="tr-TR"/>
        </w:rPr>
        <w:t>erişilebilen  SER</w:t>
      </w:r>
      <w:proofErr w:type="gramEnd"/>
      <w:r w:rsidRPr="007F766B">
        <w:rPr>
          <w:rFonts w:ascii="Verdana" w:hAnsi="Verdana"/>
          <w:szCs w:val="20"/>
          <w:lang w:val="tr-TR"/>
        </w:rPr>
        <w:t xml:space="preserve"> yayını (Gann </w:t>
      </w:r>
      <w:r w:rsidRPr="007F766B">
        <w:rPr>
          <w:rFonts w:ascii="Verdana" w:hAnsi="Verdana"/>
          <w:i/>
          <w:iCs/>
          <w:szCs w:val="20"/>
          <w:lang w:val="tr-TR"/>
        </w:rPr>
        <w:t>et al</w:t>
      </w:r>
      <w:r w:rsidRPr="007F766B">
        <w:rPr>
          <w:rFonts w:ascii="Verdana" w:hAnsi="Verdana"/>
          <w:szCs w:val="20"/>
          <w:lang w:val="tr-TR"/>
        </w:rPr>
        <w:t>., 2019</w:t>
      </w:r>
      <w:proofErr w:type="gramStart"/>
      <w:r w:rsidRPr="007F766B">
        <w:rPr>
          <w:rFonts w:ascii="Verdana" w:hAnsi="Verdana"/>
          <w:szCs w:val="20"/>
          <w:lang w:val="tr-TR"/>
        </w:rPr>
        <w:t>)  içinde</w:t>
      </w:r>
      <w:proofErr w:type="gramEnd"/>
      <w:r w:rsidRPr="007F766B">
        <w:rPr>
          <w:rFonts w:ascii="Verdana" w:hAnsi="Verdana"/>
          <w:szCs w:val="20"/>
          <w:lang w:val="tr-TR"/>
        </w:rPr>
        <w:t xml:space="preserve"> yer almaktadır:  </w:t>
      </w:r>
    </w:p>
    <w:p w14:paraId="391BBBB9" w14:textId="77777777" w:rsidR="00B40D1F" w:rsidRPr="00451B09" w:rsidRDefault="00B40D1F" w:rsidP="00387DBC">
      <w:pPr>
        <w:pStyle w:val="ListeParagraf"/>
        <w:numPr>
          <w:ilvl w:val="0"/>
          <w:numId w:val="119"/>
        </w:numPr>
        <w:spacing w:before="120" w:after="60"/>
        <w:jc w:val="both"/>
        <w:rPr>
          <w:rFonts w:ascii="Verdana" w:hAnsi="Verdana"/>
          <w:szCs w:val="20"/>
          <w:lang w:val="tr-TR"/>
        </w:rPr>
      </w:pPr>
      <w:hyperlink r:id="rId30" w:history="1">
        <w:r w:rsidRPr="00451B09">
          <w:rPr>
            <w:rStyle w:val="Kpr"/>
            <w:szCs w:val="20"/>
            <w:lang w:val="tr-TR"/>
          </w:rPr>
          <w:t>https://www.ser.org/page/SERStandards/International-Standards-for-the-Practice-of-Ecological-Restoration.htm</w:t>
        </w:r>
      </w:hyperlink>
    </w:p>
    <w:p w14:paraId="77FD69C4" w14:textId="77777777" w:rsidR="00B40D1F" w:rsidRPr="00451B09" w:rsidRDefault="00B40D1F" w:rsidP="00B40D1F">
      <w:pPr>
        <w:autoSpaceDE w:val="0"/>
        <w:autoSpaceDN w:val="0"/>
        <w:adjustRightInd w:val="0"/>
        <w:spacing w:line="288" w:lineRule="auto"/>
        <w:jc w:val="both"/>
        <w:rPr>
          <w:rFonts w:ascii="Verdana" w:hAnsi="Verdana"/>
          <w:szCs w:val="20"/>
          <w:lang w:val="tr-TR"/>
        </w:rPr>
      </w:pPr>
    </w:p>
    <w:p w14:paraId="58896FB2" w14:textId="77777777" w:rsidR="008D7608" w:rsidRPr="008D7608" w:rsidRDefault="008D7608" w:rsidP="008D7608">
      <w:pPr>
        <w:autoSpaceDE w:val="0"/>
        <w:autoSpaceDN w:val="0"/>
        <w:adjustRightInd w:val="0"/>
        <w:spacing w:line="288" w:lineRule="auto"/>
        <w:jc w:val="both"/>
        <w:rPr>
          <w:rFonts w:ascii="Verdana" w:hAnsi="Verdana"/>
          <w:szCs w:val="20"/>
          <w:lang w:val="tr-TR"/>
        </w:rPr>
      </w:pPr>
      <w:r w:rsidRPr="008D7608">
        <w:rPr>
          <w:rFonts w:ascii="Verdana" w:hAnsi="Verdana"/>
          <w:szCs w:val="20"/>
          <w:lang w:val="tr-TR"/>
        </w:rPr>
        <w:t>SER kılavuzları, ekolojik restorasyon planlarının geliştirilmesini desteklemek, uygulayıcıların amaçlanan hedeflere ulaşmasına yardımcı olmak, aynı zamanda arazi yönetimi öncelikleri ve kararlarıyla ilgili temel zorlukları ele almak ve ödünleşimleri yönlendirmek amacıyla hazırlanmıştır. SER, biyolojik çeşitliliği dikkate alan restorasyon planları veya stratejileri tasarlarken yararlı bir kılavuz görevi gören, ekolojik restorasyonun temelini oluşturan sekiz (8) ilke belirlemiştir:</w:t>
      </w:r>
    </w:p>
    <w:p w14:paraId="66B87FDE" w14:textId="77777777" w:rsidR="00B40D1F" w:rsidRPr="00451B09"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451B09">
        <w:rPr>
          <w:rFonts w:ascii="Verdana" w:hAnsi="Verdana"/>
          <w:szCs w:val="20"/>
          <w:lang w:val="tr-TR"/>
        </w:rPr>
        <w:t>Paydaşları dahil edin</w:t>
      </w:r>
    </w:p>
    <w:p w14:paraId="4F0E63E1" w14:textId="77777777" w:rsidR="00B40D1F" w:rsidRPr="00451B09"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451B09">
        <w:rPr>
          <w:rFonts w:ascii="Verdana" w:hAnsi="Verdana"/>
          <w:szCs w:val="20"/>
          <w:lang w:val="tr-TR"/>
        </w:rPr>
        <w:t>Çeşitli bilgi türlerinden yararlanmak</w:t>
      </w:r>
    </w:p>
    <w:p w14:paraId="761A8EB8" w14:textId="77777777" w:rsidR="00B40D1F" w:rsidRPr="00451B09"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451B09">
        <w:rPr>
          <w:rFonts w:ascii="Verdana" w:hAnsi="Verdana"/>
          <w:szCs w:val="20"/>
          <w:lang w:val="tr-TR"/>
        </w:rPr>
        <w:t>Çevresel değişiklikleri danışırken, yerli referans ekosistemlerden bilgi alın</w:t>
      </w:r>
    </w:p>
    <w:p w14:paraId="73E21CD4" w14:textId="77777777" w:rsidR="00B40D1F" w:rsidRPr="00451B09"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451B09">
        <w:rPr>
          <w:rFonts w:ascii="Verdana" w:hAnsi="Verdana"/>
          <w:szCs w:val="20"/>
          <w:lang w:val="tr-TR"/>
        </w:rPr>
        <w:t>Ekosistem iyileştirme süreçlerini desteklemek</w:t>
      </w:r>
    </w:p>
    <w:p w14:paraId="4478F81D" w14:textId="77777777" w:rsidR="00B40D1F" w:rsidRPr="00451B09"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451B09">
        <w:rPr>
          <w:rFonts w:ascii="Verdana" w:hAnsi="Verdana"/>
          <w:szCs w:val="20"/>
          <w:lang w:val="tr-TR"/>
        </w:rPr>
        <w:t>Ölçülebilir göstergeler kullanılarak net hedef ve amaçlara göre değerlendirin</w:t>
      </w:r>
    </w:p>
    <w:p w14:paraId="6FD33731" w14:textId="77777777" w:rsidR="00B40D1F" w:rsidRPr="00451B09"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451B09">
        <w:rPr>
          <w:rFonts w:ascii="Verdana" w:hAnsi="Verdana"/>
          <w:szCs w:val="20"/>
          <w:lang w:val="tr-TR"/>
        </w:rPr>
        <w:t>Mümkün olan en yüksek düzeyde iyileşme hedeflemek</w:t>
      </w:r>
    </w:p>
    <w:p w14:paraId="14F937A8" w14:textId="77777777" w:rsidR="00B40D1F" w:rsidRPr="00451B09"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451B09">
        <w:rPr>
          <w:rFonts w:ascii="Verdana" w:hAnsi="Verdana"/>
          <w:szCs w:val="20"/>
          <w:lang w:val="tr-TR"/>
        </w:rPr>
        <w:t>Sürekli bir restorasyon faaliyetlerinin parçası</w:t>
      </w:r>
    </w:p>
    <w:p w14:paraId="37D8EE64" w14:textId="77777777" w:rsidR="00B40D1F" w:rsidRPr="00451B09" w:rsidRDefault="00B40D1F" w:rsidP="00387DBC">
      <w:pPr>
        <w:pStyle w:val="ListeParagraf"/>
        <w:numPr>
          <w:ilvl w:val="0"/>
          <w:numId w:val="118"/>
        </w:numPr>
        <w:autoSpaceDE w:val="0"/>
        <w:autoSpaceDN w:val="0"/>
        <w:adjustRightInd w:val="0"/>
        <w:spacing w:after="0" w:line="288" w:lineRule="auto"/>
        <w:jc w:val="both"/>
        <w:rPr>
          <w:rFonts w:ascii="Verdana" w:hAnsi="Verdana"/>
          <w:szCs w:val="20"/>
          <w:lang w:val="tr-TR"/>
        </w:rPr>
      </w:pPr>
      <w:r w:rsidRPr="00451B09">
        <w:rPr>
          <w:rFonts w:ascii="Verdana" w:hAnsi="Verdana"/>
          <w:szCs w:val="20"/>
          <w:lang w:val="tr-TR"/>
        </w:rPr>
        <w:t>Büyük ölçekte uygulandığında kümülatif değer kazanır</w:t>
      </w:r>
    </w:p>
    <w:p w14:paraId="26761C65" w14:textId="77777777" w:rsidR="00B40D1F" w:rsidRPr="00451B09" w:rsidRDefault="00B40D1F" w:rsidP="00B40D1F">
      <w:pPr>
        <w:pStyle w:val="GvdeMetni"/>
        <w:rPr>
          <w:rFonts w:ascii="Verdana" w:hAnsi="Verdana"/>
          <w:b/>
          <w:bCs/>
          <w:lang w:val="tr-TR"/>
        </w:rPr>
      </w:pPr>
    </w:p>
    <w:p w14:paraId="1C2C083D" w14:textId="77777777" w:rsidR="00B40D1F" w:rsidRPr="00451B09" w:rsidRDefault="00B40D1F" w:rsidP="00B40D1F">
      <w:pPr>
        <w:pStyle w:val="GvdeMetni"/>
        <w:rPr>
          <w:rFonts w:ascii="Verdana" w:hAnsi="Verdana"/>
          <w:lang w:val="tr-TR"/>
        </w:rPr>
      </w:pPr>
      <w:r w:rsidRPr="00451B09">
        <w:rPr>
          <w:rFonts w:ascii="Verdana" w:hAnsi="Verdana"/>
          <w:b/>
          <w:bCs/>
          <w:lang w:val="tr-TR"/>
        </w:rPr>
        <w:t>Adım 4</w:t>
      </w:r>
      <w:r w:rsidRPr="00451B09">
        <w:rPr>
          <w:rFonts w:ascii="Verdana" w:hAnsi="Verdana"/>
          <w:lang w:val="tr-TR"/>
        </w:rPr>
        <w:t xml:space="preserve">: Restorasyon ve/veya telafi planlarını uygulayın. </w:t>
      </w:r>
    </w:p>
    <w:p w14:paraId="1D513EDE" w14:textId="77777777" w:rsidR="00B40D1F" w:rsidRPr="00451B09" w:rsidRDefault="00B40D1F" w:rsidP="00B40D1F">
      <w:pPr>
        <w:pStyle w:val="GvdeMetni"/>
        <w:rPr>
          <w:rFonts w:ascii="Verdana" w:hAnsi="Verdana"/>
          <w:lang w:val="tr-TR"/>
        </w:rPr>
      </w:pPr>
      <w:r w:rsidRPr="00451B09">
        <w:rPr>
          <w:rFonts w:ascii="Verdana" w:hAnsi="Verdana"/>
          <w:b/>
          <w:bCs/>
          <w:lang w:val="tr-TR"/>
        </w:rPr>
        <w:t>Adım 5</w:t>
      </w:r>
      <w:r w:rsidRPr="00451B09">
        <w:rPr>
          <w:rFonts w:ascii="Verdana" w:hAnsi="Verdana"/>
          <w:lang w:val="tr-TR"/>
        </w:rPr>
        <w:t>: Restorasyon/telafi müdahalelerinin ve faaliyetlerinin başarısını izleyin ve değerlendirin ve gerektiğinde uyarlanabilir bir yönetim yaklaşımına dayalı olarak düzeltici önlemler önerin. Bu süreçte, saha araştırmaları yoluyla geçici/kalıcı kayıpların gerçek ayak izini doğrulamak da önemli olacaktır. Bu bilgiler, gerektiğinde kayıpların ve gereksinimlerin miktarını güncellemek için kullanılabilir</w:t>
      </w:r>
      <w:r w:rsidRPr="00451B09">
        <w:rPr>
          <w:rFonts w:ascii="Verdana" w:hAnsi="Verdana"/>
          <w:i/>
          <w:iCs/>
          <w:lang w:val="tr-TR"/>
        </w:rPr>
        <w:t xml:space="preserve">. </w:t>
      </w:r>
    </w:p>
    <w:p w14:paraId="510389C2" w14:textId="02D63A33" w:rsidR="009A27A0" w:rsidRPr="00451B09" w:rsidRDefault="00003E46" w:rsidP="00A61EC5">
      <w:pPr>
        <w:pStyle w:val="Balk2"/>
        <w:rPr>
          <w:lang w:val="tr-TR"/>
        </w:rPr>
      </w:pPr>
      <w:bookmarkStart w:id="80" w:name="_Toc212210572"/>
      <w:r>
        <w:rPr>
          <w:lang w:val="tr-TR"/>
        </w:rPr>
        <w:t>K</w:t>
      </w:r>
      <w:r w:rsidR="009A27A0" w:rsidRPr="00451B09">
        <w:rPr>
          <w:lang w:val="tr-TR"/>
        </w:rPr>
        <w:t xml:space="preserve">H ve </w:t>
      </w:r>
      <w:r w:rsidR="0031332F">
        <w:rPr>
          <w:lang w:val="tr-TR"/>
        </w:rPr>
        <w:t>Öncelikli Biyoçeşitlilik</w:t>
      </w:r>
      <w:r w:rsidR="009A27A0" w:rsidRPr="00451B09">
        <w:rPr>
          <w:lang w:val="tr-TR"/>
        </w:rPr>
        <w:t xml:space="preserve"> </w:t>
      </w:r>
      <w:r w:rsidR="00984CD7">
        <w:rPr>
          <w:lang w:val="tr-TR"/>
        </w:rPr>
        <w:t xml:space="preserve">Özellikleri </w:t>
      </w:r>
      <w:r w:rsidR="009A27A0" w:rsidRPr="00451B09">
        <w:rPr>
          <w:lang w:val="tr-TR"/>
        </w:rPr>
        <w:t xml:space="preserve">için </w:t>
      </w:r>
      <w:r w:rsidR="00E529A9">
        <w:rPr>
          <w:lang w:val="tr-TR"/>
        </w:rPr>
        <w:t xml:space="preserve">Net Kazanç Net Kayıp </w:t>
      </w:r>
      <w:r w:rsidR="001075CC">
        <w:rPr>
          <w:lang w:val="tr-TR"/>
        </w:rPr>
        <w:t xml:space="preserve">Olmaması </w:t>
      </w:r>
      <w:r w:rsidR="009A27A0" w:rsidRPr="00451B09">
        <w:rPr>
          <w:lang w:val="tr-TR"/>
        </w:rPr>
        <w:t>Stratejisi</w:t>
      </w:r>
      <w:bookmarkEnd w:id="80"/>
    </w:p>
    <w:p w14:paraId="7EC8686A" w14:textId="77777777" w:rsidR="00C851CB" w:rsidRPr="00AE407B" w:rsidRDefault="00C851CB" w:rsidP="00C851CB">
      <w:pPr>
        <w:pStyle w:val="GvdeMetni"/>
        <w:rPr>
          <w:lang w:val="tr-TR"/>
        </w:rPr>
      </w:pPr>
      <w:r w:rsidRPr="00AE407B">
        <w:rPr>
          <w:lang w:val="tr-TR"/>
        </w:rPr>
        <w:t xml:space="preserve">ÇSED önerileri uyarınca hafifletme önlemleri dikkate alındığında, KH/PBF türleri üzerindeki kalan etkilerin önemi açısından </w:t>
      </w:r>
      <w:r w:rsidRPr="00AE407B">
        <w:rPr>
          <w:b/>
          <w:bCs/>
          <w:lang w:val="tr-TR"/>
        </w:rPr>
        <w:t xml:space="preserve">Hafif ila Orta düzeyde </w:t>
      </w:r>
      <w:r w:rsidRPr="00AE407B">
        <w:rPr>
          <w:lang w:val="tr-TR"/>
        </w:rPr>
        <w:t xml:space="preserve">olması beklenmektedir: </w:t>
      </w:r>
    </w:p>
    <w:p w14:paraId="59E9D912" w14:textId="77777777" w:rsidR="000F3137" w:rsidRPr="00AE407B" w:rsidRDefault="000F3137" w:rsidP="000F3137">
      <w:pPr>
        <w:pStyle w:val="GvdeMetni"/>
        <w:numPr>
          <w:ilvl w:val="0"/>
          <w:numId w:val="155"/>
        </w:numPr>
        <w:rPr>
          <w:lang w:val="tr-TR"/>
        </w:rPr>
      </w:pPr>
      <w:r w:rsidRPr="00AE407B">
        <w:rPr>
          <w:lang w:val="tr-TR"/>
        </w:rPr>
        <w:t>KH/PBF olarak nitelendirilen endemik/sınırlı yayılımlı flora açısından, inşaat sırasında doğrudan etkilenecek olan çayır ve orman/ormanlık habitatlarla olan ilişkileri, öngörülen habitat kayıplarına dayalı olarak "Orta" düzeyde bir kalan etki ile sonuçlanabilir.</w:t>
      </w:r>
    </w:p>
    <w:p w14:paraId="7B39778E" w14:textId="77777777" w:rsidR="000F3137" w:rsidRPr="00AE407B" w:rsidRDefault="000F3137" w:rsidP="000F3137">
      <w:pPr>
        <w:pStyle w:val="GvdeMetni"/>
        <w:numPr>
          <w:ilvl w:val="0"/>
          <w:numId w:val="155"/>
        </w:numPr>
        <w:rPr>
          <w:lang w:val="tr-TR"/>
        </w:rPr>
      </w:pPr>
      <w:r w:rsidRPr="00AE407B">
        <w:rPr>
          <w:lang w:val="tr-TR"/>
        </w:rPr>
        <w:t>PBF olarak nitelendirilen kuş türleri açısından, çarpışma risk modellemesi çarpışma riskinin düşük olduğunu gösterirken, inşaat faaliyetleri sırasında yuvalama faaliyetlerinde geçici bir rahatsızlık yaşanması muhtemeldir. Genel olarak, "önemsiz ila hafif" bir etki beklenmektedir.</w:t>
      </w:r>
    </w:p>
    <w:p w14:paraId="66AC71A1" w14:textId="77777777" w:rsidR="000F3137" w:rsidRPr="00AE407B" w:rsidRDefault="000F3137" w:rsidP="000F3137">
      <w:pPr>
        <w:pStyle w:val="GvdeMetni"/>
        <w:numPr>
          <w:ilvl w:val="0"/>
          <w:numId w:val="155"/>
        </w:numPr>
        <w:rPr>
          <w:lang w:val="tr-TR"/>
        </w:rPr>
      </w:pPr>
      <w:r w:rsidRPr="00AE407B">
        <w:rPr>
          <w:lang w:val="tr-TR"/>
        </w:rPr>
        <w:t>Birkaç yarasa türü PBF olarak nitelendirilebilir ve bunların birçoğu tipik olarak türbinlerle çarpışma eğilimindedir. "Küçük" bir kalan etki mümkündür.</w:t>
      </w:r>
    </w:p>
    <w:p w14:paraId="00900ED3" w14:textId="40B03D5B" w:rsidR="000F3137" w:rsidRPr="00AE407B" w:rsidRDefault="000F3137" w:rsidP="000F3137">
      <w:pPr>
        <w:pStyle w:val="GvdeMetni"/>
        <w:numPr>
          <w:ilvl w:val="0"/>
          <w:numId w:val="155"/>
        </w:numPr>
        <w:rPr>
          <w:lang w:val="tr-TR"/>
        </w:rPr>
      </w:pPr>
      <w:r w:rsidRPr="00AE407B">
        <w:rPr>
          <w:lang w:val="tr-TR"/>
        </w:rPr>
        <w:t xml:space="preserve">Herpetofauna için, </w:t>
      </w:r>
      <w:r w:rsidR="00EC123E">
        <w:rPr>
          <w:lang w:val="tr-TR"/>
        </w:rPr>
        <w:t>Tosbağa</w:t>
      </w:r>
      <w:r w:rsidRPr="00AE407B">
        <w:rPr>
          <w:lang w:val="tr-TR"/>
        </w:rPr>
        <w:t xml:space="preserve"> PBF olarak nitelendirilebilir. Doğrudan habitat kaybı, parçalanma ve genel rahatsızlık, herpetofauna türleri üzerinde "hafif ila orta" düzeyde bir kalan etkiye neden olabilir.</w:t>
      </w:r>
    </w:p>
    <w:p w14:paraId="31956642" w14:textId="77777777" w:rsidR="000F3137" w:rsidRPr="00AE407B" w:rsidRDefault="000F3137" w:rsidP="000F3137">
      <w:pPr>
        <w:pStyle w:val="GvdeMetni"/>
        <w:contextualSpacing/>
        <w:rPr>
          <w:lang w:val="tr-TR"/>
        </w:rPr>
      </w:pPr>
    </w:p>
    <w:p w14:paraId="4B80AEE5" w14:textId="77777777" w:rsidR="000F3137" w:rsidRPr="00AE407B" w:rsidRDefault="000F3137" w:rsidP="000F3137">
      <w:pPr>
        <w:pStyle w:val="GvdeMetni"/>
        <w:contextualSpacing/>
        <w:rPr>
          <w:lang w:val="tr-TR"/>
        </w:rPr>
      </w:pPr>
      <w:r w:rsidRPr="00AE407B">
        <w:rPr>
          <w:lang w:val="tr-TR"/>
        </w:rPr>
        <w:lastRenderedPageBreak/>
        <w:t xml:space="preserve">Bu durumda, türlerin kalıcı kayıplarının veya popülasyonlar üzerindeki etkilerin gerçek bir nicelendirilmesi yapılamadığından, NG/NNL için hedefler belirlemek pratik olarak mümkün değildir.  </w:t>
      </w:r>
    </w:p>
    <w:p w14:paraId="22C26005" w14:textId="77777777" w:rsidR="000F3137" w:rsidRPr="00AE407B" w:rsidRDefault="000F3137" w:rsidP="000F3137">
      <w:pPr>
        <w:pStyle w:val="GvdeMetni"/>
        <w:contextualSpacing/>
        <w:rPr>
          <w:lang w:val="tr-TR"/>
        </w:rPr>
      </w:pPr>
    </w:p>
    <w:p w14:paraId="15EA734A" w14:textId="77777777" w:rsidR="000F3137" w:rsidRPr="00AE407B" w:rsidRDefault="000F3137" w:rsidP="000F3137">
      <w:pPr>
        <w:pStyle w:val="GvdeMetni"/>
        <w:contextualSpacing/>
        <w:jc w:val="both"/>
        <w:rPr>
          <w:lang w:val="tr-TR"/>
        </w:rPr>
      </w:pPr>
      <w:r w:rsidRPr="00AE407B">
        <w:rPr>
          <w:lang w:val="tr-TR"/>
        </w:rPr>
        <w:t>Türlere özgü hedeflerin belirlenmesi, özellikle tür popülasyonları hakkında bilgi eksikliği olduğu durumlarda, birçok pratik zorlukla karşılaşmaktadır (ICF Consulting, 2014</w:t>
      </w:r>
      <w:r w:rsidRPr="00AE407B">
        <w:rPr>
          <w:rStyle w:val="DipnotBavurusu"/>
          <w:lang w:val="tr-TR"/>
        </w:rPr>
        <w:footnoteReference w:id="6"/>
      </w:r>
      <w:r w:rsidRPr="00AE407B">
        <w:rPr>
          <w:lang w:val="tr-TR"/>
        </w:rPr>
        <w:t xml:space="preserve"> ). Bu tür durumlarda, habitat ve habitat kalitesinin tür hedefleri için bir vekil veya proxy olarak kullanılması, GIIP açısından genellikle kabul edilebilir olarak değerlendirilmektedir. Habitat, biyolojik çeşitliliğin önemli bir bileşenidir ve habitatların korunması veya restore edilmesi, tür çeşitliliği ve bolluğu üzerinde önemli olumlu etkiler yaratabilir. Bu nedenle, habitatların belirlenmesi ve kalitelerinin değerlendirilmesi, özellikle türler hakkında sınırlı veri bulunan alanlarda, hedef belirleme ve izleme için yararlı bir yaklaşım olabilir. Ancak, habitatın tür hedefleri için bir vekil olarak kullanılmasının sınırlılıkları olduğunu kabul etmek önemlidir</w:t>
      </w:r>
      <w:r w:rsidRPr="00AE407B">
        <w:rPr>
          <w:rStyle w:val="DipnotBavurusu"/>
          <w:lang w:val="tr-TR"/>
        </w:rPr>
        <w:footnoteReference w:id="7"/>
      </w:r>
      <w:r w:rsidRPr="00AE407B">
        <w:rPr>
          <w:lang w:val="tr-TR"/>
        </w:rPr>
        <w:t xml:space="preserve"> . </w:t>
      </w:r>
    </w:p>
    <w:p w14:paraId="5E559EB2" w14:textId="77777777" w:rsidR="000F3137" w:rsidRPr="00AE407B" w:rsidRDefault="000F3137" w:rsidP="000F3137">
      <w:pPr>
        <w:pStyle w:val="GvdeMetni"/>
        <w:contextualSpacing/>
        <w:jc w:val="both"/>
        <w:rPr>
          <w:lang w:val="tr-TR"/>
        </w:rPr>
      </w:pPr>
    </w:p>
    <w:p w14:paraId="15B5F114" w14:textId="77777777" w:rsidR="000F3137" w:rsidRPr="00AE407B" w:rsidRDefault="000F3137" w:rsidP="000F3137">
      <w:pPr>
        <w:pStyle w:val="GvdeMetni"/>
        <w:contextualSpacing/>
        <w:jc w:val="both"/>
        <w:rPr>
          <w:bCs/>
          <w:lang w:val="tr-TR"/>
        </w:rPr>
      </w:pPr>
      <w:r w:rsidRPr="00AE407B">
        <w:rPr>
          <w:lang w:val="tr-TR"/>
        </w:rPr>
        <w:t xml:space="preserve">Yukarıdakiler ışığında, bu Proje için, belirlenen KH ve PBF kriterlerine uygun flora/fauna türleri için NG/NNL gerekliliklerini ele almak üzere oldukça basit ama pratik bir yaklaşım benimsenmiştir. Odak noktası, habitat koşullarının/bağlantılılığının iyileştirilmesi ve bilinen temel tehditlerin/baskıların risklerinin azaltılması yoluyla habitatın nasıl iyileştirilebileceği ve nihayetinde tür kaybının önlenmesinin biyolojik çeşitlilikte NNL/NG'ye nasıl katkıda bulunabileceği konusunda fırsatların araştırılmasıydı. </w:t>
      </w:r>
      <w:r w:rsidRPr="00AE407B">
        <w:rPr>
          <w:bCs/>
          <w:lang w:val="tr-TR"/>
        </w:rPr>
        <w:t xml:space="preserve">Konsept, belirli tür hedefleri belirlenmemiş olsa </w:t>
      </w:r>
      <w:proofErr w:type="gramStart"/>
      <w:r w:rsidRPr="00AE407B">
        <w:rPr>
          <w:bCs/>
          <w:lang w:val="tr-TR"/>
        </w:rPr>
        <w:t>da,</w:t>
      </w:r>
      <w:proofErr w:type="gramEnd"/>
      <w:r w:rsidRPr="00AE407B">
        <w:rPr>
          <w:bCs/>
          <w:lang w:val="tr-TR"/>
        </w:rPr>
        <w:t xml:space="preserve"> öngörülen gidişatın tahmin edilmesi ve koruma eylemlerinin izlenmesi yoluyla, türlerin korunması ve risk azaltma önlemlerinin NNL/NG hedeflerine ulaşmaya yönelik katkılarının niteliksel olarak değerlendirilebilmesi ve mümkünse (uzman görüşleri yoluyla) kabaca niceliksel olarak ölçülebilmesidir.</w:t>
      </w:r>
    </w:p>
    <w:p w14:paraId="7FEE3AA5" w14:textId="77777777" w:rsidR="000F3137" w:rsidRPr="00AE407B" w:rsidRDefault="000F3137" w:rsidP="000F3137">
      <w:pPr>
        <w:pStyle w:val="GvdeMetni"/>
        <w:contextualSpacing/>
        <w:jc w:val="both"/>
        <w:rPr>
          <w:lang w:val="tr-TR"/>
        </w:rPr>
      </w:pPr>
    </w:p>
    <w:p w14:paraId="2D585A69" w14:textId="714CB67D" w:rsidR="00E33788" w:rsidRPr="00451B09" w:rsidRDefault="000F3137" w:rsidP="000F3137">
      <w:pPr>
        <w:pStyle w:val="GvdeMetni"/>
        <w:contextualSpacing/>
        <w:rPr>
          <w:lang w:val="tr-TR"/>
        </w:rPr>
      </w:pPr>
      <w:r w:rsidRPr="00AE407B">
        <w:rPr>
          <w:lang w:val="tr-TR"/>
        </w:rPr>
        <w:t xml:space="preserve">Bu nedenle, yaklaşım, KH/PBF türlerinin korunmasına katkıda bulunacak eylemleri ve fırsatları belirlemek için, IUCN'nin temel habitat gereksinimlerini, türlere yönelik bilinen tehditleri ve </w:t>
      </w:r>
      <w:r w:rsidRPr="00AE407B">
        <w:rPr>
          <w:lang w:val="tr-TR"/>
        </w:rPr>
        <w:lastRenderedPageBreak/>
        <w:t>koruma eylemi önerilerini dikkate almıştır. Ayrıca, BAP için paydaşların katılımıyla elde edilen eylem önerileri de dikkate alınmıştır. Bunlar aşağıda Tablo 3-5'te özetlenmiştir</w:t>
      </w:r>
      <w:r w:rsidR="009A27A0" w:rsidRPr="00451B09">
        <w:rPr>
          <w:lang w:val="tr-TR"/>
        </w:rPr>
        <w:t xml:space="preserve">.  </w:t>
      </w:r>
    </w:p>
    <w:p w14:paraId="1B91AE81" w14:textId="77777777" w:rsidR="00E33788" w:rsidRPr="00451B09" w:rsidRDefault="00E33788" w:rsidP="009A27A0">
      <w:pPr>
        <w:pStyle w:val="GvdeMetni"/>
        <w:contextualSpacing/>
        <w:rPr>
          <w:lang w:val="tr-TR"/>
        </w:rPr>
      </w:pPr>
    </w:p>
    <w:p w14:paraId="151E1A36" w14:textId="2F3B754D" w:rsidR="00D07E64" w:rsidRPr="00451B09" w:rsidRDefault="00D07E64" w:rsidP="00D07E64">
      <w:pPr>
        <w:pStyle w:val="ResimYazs"/>
        <w:rPr>
          <w:lang w:val="tr-TR"/>
        </w:rPr>
      </w:pPr>
      <w:bookmarkStart w:id="81" w:name="_Toc212986019"/>
      <w:proofErr w:type="gramStart"/>
      <w:r w:rsidRPr="00451B09">
        <w:rPr>
          <w:lang w:val="tr-TR"/>
        </w:rPr>
        <w:t>Tablo -</w:t>
      </w:r>
      <w:proofErr w:type="gramEnd"/>
      <w:r w:rsidRPr="00451B09">
        <w:rPr>
          <w:lang w:val="tr-TR"/>
        </w:rPr>
        <w:fldChar w:fldCharType="begin"/>
      </w:r>
      <w:r w:rsidRPr="00451B09">
        <w:rPr>
          <w:lang w:val="tr-TR"/>
        </w:rPr>
        <w:instrText xml:space="preserve"> STYLEREF 1 \s </w:instrText>
      </w:r>
      <w:r w:rsidRPr="00451B09">
        <w:rPr>
          <w:lang w:val="tr-TR"/>
        </w:rPr>
        <w:fldChar w:fldCharType="separate"/>
      </w:r>
      <w:r w:rsidR="00D807D1">
        <w:rPr>
          <w:noProof/>
          <w:lang w:val="tr-TR"/>
        </w:rPr>
        <w:t>3</w:t>
      </w:r>
      <w:r w:rsidRPr="00451B09">
        <w:rPr>
          <w:lang w:val="tr-TR"/>
        </w:rPr>
        <w:fldChar w:fldCharType="end"/>
      </w:r>
      <w:r w:rsidR="000F3137">
        <w:rPr>
          <w:lang w:val="tr-TR"/>
        </w:rPr>
        <w:t>-</w:t>
      </w:r>
      <w:r w:rsidRPr="00451B09">
        <w:rPr>
          <w:lang w:val="tr-TR"/>
        </w:rPr>
        <w:fldChar w:fldCharType="begin"/>
      </w:r>
      <w:r w:rsidRPr="00451B09">
        <w:rPr>
          <w:lang w:val="tr-TR"/>
        </w:rPr>
        <w:instrText xml:space="preserve"> SEQ Table \* ARABIC \s 1 </w:instrText>
      </w:r>
      <w:r w:rsidRPr="00451B09">
        <w:rPr>
          <w:lang w:val="tr-TR"/>
        </w:rPr>
        <w:fldChar w:fldCharType="separate"/>
      </w:r>
      <w:r w:rsidR="00D807D1">
        <w:rPr>
          <w:noProof/>
          <w:lang w:val="tr-TR"/>
        </w:rPr>
        <w:t>5</w:t>
      </w:r>
      <w:r w:rsidRPr="00451B09">
        <w:rPr>
          <w:lang w:val="tr-TR"/>
        </w:rPr>
        <w:fldChar w:fldCharType="end"/>
      </w:r>
      <w:r w:rsidR="00AB570F" w:rsidRPr="00451B09">
        <w:rPr>
          <w:lang w:val="tr-TR"/>
        </w:rPr>
        <w:t xml:space="preserve"> </w:t>
      </w:r>
      <w:r w:rsidR="00FB3016" w:rsidRPr="00AE407B">
        <w:rPr>
          <w:lang w:val="tr-TR"/>
        </w:rPr>
        <w:t>IUCN'YE DAYANAN Temel Tehditler ve Koruma Fırsatlarının Özeti</w:t>
      </w:r>
      <w:bookmarkEnd w:id="81"/>
    </w:p>
    <w:tbl>
      <w:tblPr>
        <w:tblStyle w:val="ERMTable1"/>
        <w:tblW w:w="5000" w:type="pct"/>
        <w:tblLook w:val="04A0" w:firstRow="1" w:lastRow="0" w:firstColumn="1" w:lastColumn="0" w:noHBand="0" w:noVBand="1"/>
      </w:tblPr>
      <w:tblGrid>
        <w:gridCol w:w="1980"/>
        <w:gridCol w:w="1346"/>
        <w:gridCol w:w="2845"/>
        <w:gridCol w:w="3467"/>
      </w:tblGrid>
      <w:tr w:rsidR="00310A9A" w:rsidRPr="00AE407B" w14:paraId="3455C1BC" w14:textId="77777777" w:rsidTr="00D85D8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14D9161E" w14:textId="77777777" w:rsidR="00310A9A" w:rsidRPr="00AE407B" w:rsidRDefault="00310A9A" w:rsidP="00D85D8C">
            <w:pPr>
              <w:pStyle w:val="GvdeMetni"/>
              <w:spacing w:before="20" w:after="20" w:line="240" w:lineRule="auto"/>
              <w:rPr>
                <w:sz w:val="18"/>
                <w:szCs w:val="18"/>
                <w:lang w:val="tr-TR"/>
              </w:rPr>
            </w:pPr>
            <w:bookmarkStart w:id="82" w:name="_Hlk168494339"/>
            <w:r w:rsidRPr="00AE407B">
              <w:rPr>
                <w:sz w:val="18"/>
                <w:szCs w:val="18"/>
                <w:lang w:val="tr-TR"/>
              </w:rPr>
              <w:t>Grup</w:t>
            </w:r>
          </w:p>
        </w:tc>
        <w:tc>
          <w:tcPr>
            <w:tcW w:w="705" w:type="pct"/>
            <w:vAlign w:val="center"/>
          </w:tcPr>
          <w:p w14:paraId="673231F2" w14:textId="77777777" w:rsidR="00310A9A" w:rsidRPr="00AE407B" w:rsidRDefault="00310A9A" w:rsidP="00D85D8C">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KH veya PBF?</w:t>
            </w:r>
          </w:p>
        </w:tc>
        <w:tc>
          <w:tcPr>
            <w:tcW w:w="1482" w:type="pct"/>
            <w:vAlign w:val="center"/>
          </w:tcPr>
          <w:p w14:paraId="0BB301D6" w14:textId="77777777" w:rsidR="00310A9A" w:rsidRPr="00AE407B" w:rsidRDefault="00310A9A" w:rsidP="00D85D8C">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Anahtar Tehditler (IUCN)</w:t>
            </w:r>
          </w:p>
        </w:tc>
        <w:tc>
          <w:tcPr>
            <w:tcW w:w="1779" w:type="pct"/>
            <w:vAlign w:val="center"/>
          </w:tcPr>
          <w:p w14:paraId="6D5A17F3" w14:textId="77777777" w:rsidR="00310A9A" w:rsidRPr="00AE407B" w:rsidRDefault="00310A9A" w:rsidP="00D85D8C">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Koruma Fırsatları (IUCN)</w:t>
            </w:r>
          </w:p>
        </w:tc>
      </w:tr>
      <w:tr w:rsidR="00310A9A" w:rsidRPr="00AE407B" w14:paraId="432553DE"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58F617E5" w14:textId="3D4BB954" w:rsidR="00310A9A" w:rsidRPr="00AE407B" w:rsidRDefault="00310A9A" w:rsidP="00D85D8C">
            <w:pPr>
              <w:pStyle w:val="GvdeMetni"/>
              <w:spacing w:before="20" w:after="20" w:line="240" w:lineRule="auto"/>
              <w:rPr>
                <w:sz w:val="18"/>
                <w:szCs w:val="18"/>
                <w:lang w:val="tr-TR"/>
              </w:rPr>
            </w:pPr>
            <w:r w:rsidRPr="00AE407B">
              <w:rPr>
                <w:sz w:val="18"/>
                <w:szCs w:val="18"/>
                <w:lang w:val="tr-TR"/>
              </w:rPr>
              <w:t xml:space="preserve">Sürüngenler: </w:t>
            </w:r>
            <w:r w:rsidR="00EC123E">
              <w:rPr>
                <w:rFonts w:ascii="Verdana" w:eastAsiaTheme="minorEastAsia" w:hAnsi="Verdana"/>
                <w:kern w:val="0"/>
                <w:sz w:val="16"/>
                <w:szCs w:val="16"/>
                <w:lang w:val="tr-TR"/>
                <w14:ligatures w14:val="none"/>
              </w:rPr>
              <w:t>Tosbağa</w:t>
            </w:r>
            <w:r w:rsidRPr="00AE407B">
              <w:rPr>
                <w:rFonts w:ascii="Verdana" w:eastAsiaTheme="minorEastAsia" w:hAnsi="Verdana"/>
                <w:kern w:val="0"/>
                <w:sz w:val="16"/>
                <w:szCs w:val="16"/>
                <w:lang w:val="tr-TR"/>
                <w14:ligatures w14:val="none"/>
              </w:rPr>
              <w:t xml:space="preserve">, </w:t>
            </w:r>
          </w:p>
        </w:tc>
        <w:tc>
          <w:tcPr>
            <w:tcW w:w="705" w:type="pct"/>
            <w:vAlign w:val="center"/>
          </w:tcPr>
          <w:p w14:paraId="73FF9AC8" w14:textId="77777777" w:rsidR="00310A9A" w:rsidRPr="00AE407B" w:rsidRDefault="00310A9A"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PBF</w:t>
            </w:r>
          </w:p>
        </w:tc>
        <w:tc>
          <w:tcPr>
            <w:tcW w:w="1482" w:type="pct"/>
            <w:vAlign w:val="center"/>
          </w:tcPr>
          <w:p w14:paraId="2FE1EEC2"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 kaybı</w:t>
            </w:r>
          </w:p>
          <w:p w14:paraId="099144F3"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 parçalanması</w:t>
            </w:r>
          </w:p>
          <w:p w14:paraId="250EC1CC"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Yol kazaları</w:t>
            </w:r>
          </w:p>
          <w:p w14:paraId="422D6655"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Avcılık ve tuzaklama</w:t>
            </w:r>
          </w:p>
          <w:p w14:paraId="62BB9FB2"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Su kirliliği</w:t>
            </w:r>
          </w:p>
        </w:tc>
        <w:tc>
          <w:tcPr>
            <w:tcW w:w="1779" w:type="pct"/>
            <w:vAlign w:val="center"/>
          </w:tcPr>
          <w:p w14:paraId="52EA612E"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Habitatın restorasyonu ve oluşturulması</w:t>
            </w:r>
          </w:p>
          <w:p w14:paraId="049F02AC"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Yolların altına koridorlar inşa edilmesi</w:t>
            </w:r>
          </w:p>
          <w:p w14:paraId="6336359B"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Kirlilik kontrolü</w:t>
            </w:r>
          </w:p>
          <w:p w14:paraId="31B37332"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İzleme</w:t>
            </w:r>
          </w:p>
          <w:p w14:paraId="4C57109E" w14:textId="77777777" w:rsidR="00310A9A" w:rsidRPr="00AE407B" w:rsidRDefault="00310A9A" w:rsidP="00D85D8C">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Eğitim / farkındalık</w:t>
            </w:r>
          </w:p>
        </w:tc>
      </w:tr>
      <w:tr w:rsidR="00310A9A" w:rsidRPr="00AE407B" w14:paraId="6AF0D027" w14:textId="77777777" w:rsidTr="00D85D8C">
        <w:tc>
          <w:tcPr>
            <w:cnfStyle w:val="001000000000" w:firstRow="0" w:lastRow="0" w:firstColumn="1" w:lastColumn="0" w:oddVBand="0" w:evenVBand="0" w:oddHBand="0" w:evenHBand="0" w:firstRowFirstColumn="0" w:firstRowLastColumn="0" w:lastRowFirstColumn="0" w:lastRowLastColumn="0"/>
            <w:tcW w:w="1034" w:type="pct"/>
            <w:vAlign w:val="center"/>
          </w:tcPr>
          <w:p w14:paraId="0A0F36A8" w14:textId="77777777" w:rsidR="00310A9A" w:rsidRPr="00AE407B" w:rsidRDefault="00310A9A" w:rsidP="00D85D8C">
            <w:pPr>
              <w:pStyle w:val="GvdeMetni"/>
              <w:spacing w:before="20" w:after="20" w:line="240" w:lineRule="auto"/>
              <w:rPr>
                <w:sz w:val="18"/>
                <w:szCs w:val="18"/>
                <w:lang w:val="tr-TR"/>
              </w:rPr>
            </w:pPr>
            <w:r w:rsidRPr="00AE407B">
              <w:rPr>
                <w:sz w:val="18"/>
                <w:szCs w:val="18"/>
                <w:lang w:val="tr-TR"/>
              </w:rPr>
              <w:t>Flora: birkaç endemik/sınırlı yayılım alanına sahip bitki türü</w:t>
            </w:r>
          </w:p>
        </w:tc>
        <w:tc>
          <w:tcPr>
            <w:tcW w:w="705" w:type="pct"/>
            <w:vAlign w:val="center"/>
          </w:tcPr>
          <w:p w14:paraId="04B077B1" w14:textId="77777777" w:rsidR="00310A9A" w:rsidRPr="00AE407B" w:rsidRDefault="00310A9A"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KH, PBF</w:t>
            </w:r>
          </w:p>
        </w:tc>
        <w:tc>
          <w:tcPr>
            <w:tcW w:w="1482" w:type="pct"/>
            <w:vAlign w:val="center"/>
          </w:tcPr>
          <w:p w14:paraId="00EC7EAC" w14:textId="77777777" w:rsidR="00310A9A" w:rsidRPr="00AE407B" w:rsidRDefault="00310A9A"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Proje için türler IUCN tarafından değerlendirilmemiştir, ancak aşağıdakilerle ilişkili olabilir:</w:t>
            </w:r>
          </w:p>
          <w:p w14:paraId="0BC436E6" w14:textId="77777777" w:rsidR="00310A9A" w:rsidRPr="00AE407B" w:rsidRDefault="00310A9A" w:rsidP="00D85D8C">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proofErr w:type="gramStart"/>
            <w:r w:rsidRPr="00AE407B">
              <w:rPr>
                <w:sz w:val="18"/>
                <w:szCs w:val="18"/>
                <w:lang w:val="tr-TR"/>
              </w:rPr>
              <w:t>habitat</w:t>
            </w:r>
            <w:proofErr w:type="gramEnd"/>
            <w:r w:rsidRPr="00AE407B">
              <w:rPr>
                <w:sz w:val="18"/>
                <w:szCs w:val="18"/>
                <w:lang w:val="tr-TR"/>
              </w:rPr>
              <w:t xml:space="preserve"> kaybı</w:t>
            </w:r>
          </w:p>
          <w:p w14:paraId="017AC1B1" w14:textId="77777777" w:rsidR="00310A9A" w:rsidRPr="00AE407B" w:rsidRDefault="00310A9A" w:rsidP="00D85D8C">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proofErr w:type="gramStart"/>
            <w:r w:rsidRPr="00AE407B">
              <w:rPr>
                <w:sz w:val="18"/>
                <w:szCs w:val="18"/>
                <w:lang w:val="tr-TR"/>
              </w:rPr>
              <w:t>habitat</w:t>
            </w:r>
            <w:proofErr w:type="gramEnd"/>
            <w:r w:rsidRPr="00AE407B">
              <w:rPr>
                <w:sz w:val="18"/>
                <w:szCs w:val="18"/>
                <w:lang w:val="tr-TR"/>
              </w:rPr>
              <w:t xml:space="preserve"> parçalanması</w:t>
            </w:r>
          </w:p>
          <w:p w14:paraId="5D6561C1" w14:textId="77777777" w:rsidR="00310A9A" w:rsidRPr="00AE407B" w:rsidRDefault="00310A9A" w:rsidP="00D85D8C">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proofErr w:type="gramStart"/>
            <w:r w:rsidRPr="00AE407B">
              <w:rPr>
                <w:sz w:val="18"/>
                <w:szCs w:val="18"/>
                <w:lang w:val="tr-TR"/>
              </w:rPr>
              <w:t>insanların</w:t>
            </w:r>
            <w:proofErr w:type="gramEnd"/>
            <w:r w:rsidRPr="00AE407B">
              <w:rPr>
                <w:sz w:val="18"/>
                <w:szCs w:val="18"/>
                <w:lang w:val="tr-TR"/>
              </w:rPr>
              <w:t xml:space="preserve"> arazi kullanımı</w:t>
            </w:r>
          </w:p>
        </w:tc>
        <w:tc>
          <w:tcPr>
            <w:tcW w:w="1779" w:type="pct"/>
            <w:vAlign w:val="center"/>
          </w:tcPr>
          <w:p w14:paraId="1563FF06" w14:textId="77777777" w:rsidR="00310A9A" w:rsidRPr="00AE407B" w:rsidRDefault="00310A9A"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IUCN tarafından değerlendirilmemiştir, ancak aşağıdakilerle ilişkili olabilir:</w:t>
            </w:r>
          </w:p>
          <w:p w14:paraId="383B3E9B" w14:textId="77777777" w:rsidR="00310A9A" w:rsidRPr="00AE407B" w:rsidRDefault="00310A9A" w:rsidP="00D85D8C">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proofErr w:type="gramStart"/>
            <w:r w:rsidRPr="00AE407B">
              <w:rPr>
                <w:sz w:val="18"/>
                <w:szCs w:val="18"/>
                <w:lang w:val="tr-TR"/>
              </w:rPr>
              <w:t>habitat</w:t>
            </w:r>
            <w:proofErr w:type="gramEnd"/>
            <w:r w:rsidRPr="00AE407B">
              <w:rPr>
                <w:sz w:val="18"/>
                <w:szCs w:val="18"/>
                <w:lang w:val="tr-TR"/>
              </w:rPr>
              <w:t xml:space="preserve"> koruma</w:t>
            </w:r>
          </w:p>
          <w:p w14:paraId="53DD8757" w14:textId="77777777" w:rsidR="00310A9A" w:rsidRPr="00AE407B" w:rsidRDefault="00310A9A" w:rsidP="00D85D8C">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proofErr w:type="gramStart"/>
            <w:r w:rsidRPr="00AE407B">
              <w:rPr>
                <w:sz w:val="18"/>
                <w:szCs w:val="18"/>
                <w:lang w:val="tr-TR"/>
              </w:rPr>
              <w:t>uygun</w:t>
            </w:r>
            <w:proofErr w:type="gramEnd"/>
            <w:r w:rsidRPr="00AE407B">
              <w:rPr>
                <w:sz w:val="18"/>
                <w:szCs w:val="18"/>
                <w:lang w:val="tr-TR"/>
              </w:rPr>
              <w:t xml:space="preserve"> doğal habitatın restorasyonu/oluşturulması </w:t>
            </w:r>
          </w:p>
          <w:p w14:paraId="749DF5EF" w14:textId="77777777" w:rsidR="00310A9A" w:rsidRPr="00AE407B" w:rsidRDefault="00310A9A" w:rsidP="00D85D8C">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proofErr w:type="gramStart"/>
            <w:r w:rsidRPr="00AE407B">
              <w:rPr>
                <w:sz w:val="18"/>
                <w:szCs w:val="18"/>
                <w:lang w:val="tr-TR"/>
              </w:rPr>
              <w:t>popülasyonların</w:t>
            </w:r>
            <w:proofErr w:type="gramEnd"/>
            <w:r w:rsidRPr="00AE407B">
              <w:rPr>
                <w:sz w:val="18"/>
                <w:szCs w:val="18"/>
                <w:lang w:val="tr-TR"/>
              </w:rPr>
              <w:t xml:space="preserve"> izlenmesi</w:t>
            </w:r>
          </w:p>
        </w:tc>
      </w:tr>
      <w:tr w:rsidR="00310A9A" w:rsidRPr="000058B4" w14:paraId="1A58AD5D"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336E4B99" w14:textId="77777777" w:rsidR="00310A9A" w:rsidRPr="00AE407B" w:rsidRDefault="00310A9A" w:rsidP="00D85D8C">
            <w:pPr>
              <w:pStyle w:val="GvdeMetni"/>
              <w:spacing w:before="20" w:after="20" w:line="240" w:lineRule="auto"/>
              <w:rPr>
                <w:sz w:val="18"/>
                <w:szCs w:val="18"/>
                <w:lang w:val="tr-TR"/>
              </w:rPr>
            </w:pPr>
            <w:r w:rsidRPr="00AE407B">
              <w:rPr>
                <w:sz w:val="18"/>
                <w:szCs w:val="18"/>
                <w:lang w:val="tr-TR"/>
              </w:rPr>
              <w:t xml:space="preserve">Kuşlar: </w:t>
            </w:r>
            <w:r w:rsidRPr="00AE407B">
              <w:rPr>
                <w:rFonts w:ascii="Verdana" w:eastAsiaTheme="minorEastAsia" w:hAnsi="Verdana"/>
                <w:kern w:val="0"/>
                <w:sz w:val="16"/>
                <w:szCs w:val="16"/>
                <w:lang w:val="tr-TR"/>
                <w14:ligatures w14:val="none"/>
              </w:rPr>
              <w:t xml:space="preserve">çeşitli </w:t>
            </w:r>
          </w:p>
        </w:tc>
        <w:tc>
          <w:tcPr>
            <w:tcW w:w="705" w:type="pct"/>
            <w:vAlign w:val="center"/>
          </w:tcPr>
          <w:p w14:paraId="295707EC" w14:textId="77777777" w:rsidR="00310A9A" w:rsidRPr="00AE407B" w:rsidRDefault="00310A9A"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PBF</w:t>
            </w:r>
          </w:p>
        </w:tc>
        <w:tc>
          <w:tcPr>
            <w:tcW w:w="1482" w:type="pct"/>
            <w:vAlign w:val="center"/>
          </w:tcPr>
          <w:p w14:paraId="0AD7AC53"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 kaybı/bozulması</w:t>
            </w:r>
          </w:p>
          <w:p w14:paraId="0EFA997D"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Habitatın parçalanması</w:t>
            </w:r>
          </w:p>
          <w:p w14:paraId="3EDEFFC4"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Arazi kullanım değişikliği</w:t>
            </w:r>
          </w:p>
          <w:p w14:paraId="0C06D441"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Rahatsızlık</w:t>
            </w:r>
          </w:p>
          <w:p w14:paraId="7D09711D"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Yenilenebilir enerji</w:t>
            </w:r>
          </w:p>
          <w:p w14:paraId="6E456BE1"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Elektrik hattı çarpması / elektrik çarpması riski</w:t>
            </w:r>
          </w:p>
          <w:p w14:paraId="78488ACD"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Kirlilik</w:t>
            </w:r>
          </w:p>
          <w:p w14:paraId="1201C240"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Avcılık / tuzak kurma</w:t>
            </w:r>
          </w:p>
        </w:tc>
        <w:tc>
          <w:tcPr>
            <w:tcW w:w="1779" w:type="pct"/>
            <w:vAlign w:val="center"/>
          </w:tcPr>
          <w:p w14:paraId="6885DAC1"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Üreme / yuva alanlarının korunması</w:t>
            </w:r>
          </w:p>
          <w:p w14:paraId="7225FF38"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Yapay habitat oluşturma</w:t>
            </w:r>
          </w:p>
          <w:p w14:paraId="36BCF0C5"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Geliştirilmiş arazi/otlatma uygulamaları</w:t>
            </w:r>
          </w:p>
          <w:p w14:paraId="096D7EED"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Düşük yoğunluklu otlatma ve tarım</w:t>
            </w:r>
          </w:p>
          <w:p w14:paraId="48AAF6E8"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Ekim alanlarının otlatma alanlarına dönüştürülmesi</w:t>
            </w:r>
          </w:p>
          <w:p w14:paraId="61CEED95"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Bozkır/çayırlarda kısa bitki örtüsünün korunması</w:t>
            </w:r>
          </w:p>
          <w:p w14:paraId="5A7D5C06"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Yasadışı avcılıkla mücadele</w:t>
            </w:r>
          </w:p>
          <w:p w14:paraId="1640256E"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Yuva alanlarının çevresinde tampon bölgeler oluşturulması</w:t>
            </w:r>
          </w:p>
          <w:p w14:paraId="35E898DF"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Geliştirilmiş elektrik hattı etkilerinin azaltılması</w:t>
            </w:r>
          </w:p>
          <w:p w14:paraId="373D676C"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Yırtıcı hayvanların kontrolü</w:t>
            </w:r>
          </w:p>
          <w:p w14:paraId="49B56DDB"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Orman yangınlarının önlenmesi</w:t>
            </w:r>
          </w:p>
          <w:p w14:paraId="5044394F"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Su kirliliği yönetimi, pestisitlerin yasaklanması</w:t>
            </w:r>
          </w:p>
          <w:p w14:paraId="645761DD"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Populasyon eğilimlerini belirlemek için daha fazla izleme ve araştırma</w:t>
            </w:r>
          </w:p>
          <w:p w14:paraId="07525725"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Eğitim ve farkındalık</w:t>
            </w:r>
          </w:p>
          <w:p w14:paraId="7CE5E394" w14:textId="77777777" w:rsidR="00310A9A" w:rsidRPr="00AE407B" w:rsidRDefault="00310A9A" w:rsidP="00D85D8C">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Habitatın iyileştirilmesi/yaratılması yoluyla besin kaynaklarının iyileştirilmesi</w:t>
            </w:r>
          </w:p>
        </w:tc>
      </w:tr>
      <w:tr w:rsidR="00310A9A" w:rsidRPr="00AE407B" w14:paraId="4FC39B9B" w14:textId="77777777" w:rsidTr="00D85D8C">
        <w:tc>
          <w:tcPr>
            <w:cnfStyle w:val="001000000000" w:firstRow="0" w:lastRow="0" w:firstColumn="1" w:lastColumn="0" w:oddVBand="0" w:evenVBand="0" w:oddHBand="0" w:evenHBand="0" w:firstRowFirstColumn="0" w:firstRowLastColumn="0" w:lastRowFirstColumn="0" w:lastRowLastColumn="0"/>
            <w:tcW w:w="1034" w:type="pct"/>
            <w:vAlign w:val="center"/>
          </w:tcPr>
          <w:p w14:paraId="56FF815B" w14:textId="77777777" w:rsidR="00310A9A" w:rsidRPr="00AE407B" w:rsidRDefault="00310A9A" w:rsidP="00D85D8C">
            <w:pPr>
              <w:pStyle w:val="GvdeMetni"/>
              <w:spacing w:before="20" w:after="20" w:line="240" w:lineRule="auto"/>
              <w:rPr>
                <w:sz w:val="18"/>
                <w:szCs w:val="18"/>
                <w:lang w:val="tr-TR"/>
              </w:rPr>
            </w:pPr>
            <w:r w:rsidRPr="00AE407B">
              <w:rPr>
                <w:sz w:val="18"/>
                <w:szCs w:val="18"/>
                <w:lang w:val="tr-TR"/>
              </w:rPr>
              <w:t xml:space="preserve">Yarasalar: </w:t>
            </w:r>
            <w:r w:rsidRPr="00AE407B">
              <w:rPr>
                <w:rFonts w:ascii="Verdana" w:eastAsiaTheme="minorEastAsia" w:hAnsi="Verdana"/>
                <w:kern w:val="0"/>
                <w:sz w:val="16"/>
                <w:szCs w:val="16"/>
                <w:lang w:val="tr-TR"/>
                <w14:ligatures w14:val="none"/>
              </w:rPr>
              <w:t>çeşitli</w:t>
            </w:r>
          </w:p>
        </w:tc>
        <w:tc>
          <w:tcPr>
            <w:tcW w:w="705" w:type="pct"/>
            <w:vAlign w:val="center"/>
          </w:tcPr>
          <w:p w14:paraId="23125F38" w14:textId="77777777" w:rsidR="00310A9A" w:rsidRPr="00AE407B" w:rsidRDefault="00310A9A"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PBF</w:t>
            </w:r>
          </w:p>
        </w:tc>
        <w:tc>
          <w:tcPr>
            <w:tcW w:w="1482" w:type="pct"/>
            <w:vAlign w:val="center"/>
          </w:tcPr>
          <w:p w14:paraId="12DBB50C"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 kaybı</w:t>
            </w:r>
          </w:p>
          <w:p w14:paraId="11BD4EB3"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 parçalanması</w:t>
            </w:r>
          </w:p>
          <w:p w14:paraId="2680EB7E"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lastRenderedPageBreak/>
              <w:t>Rahatsızlık</w:t>
            </w:r>
          </w:p>
          <w:p w14:paraId="3AD6F8AC"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Yenilenebilir enerji</w:t>
            </w:r>
          </w:p>
          <w:p w14:paraId="640EA54A"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Su kirliliği</w:t>
            </w:r>
          </w:p>
          <w:p w14:paraId="20E7FAAD"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Yırtıcı hayvanlar</w:t>
            </w:r>
          </w:p>
          <w:p w14:paraId="7E887CCF"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Işık kirliliği</w:t>
            </w:r>
          </w:p>
        </w:tc>
        <w:tc>
          <w:tcPr>
            <w:tcW w:w="1779" w:type="pct"/>
            <w:vAlign w:val="center"/>
          </w:tcPr>
          <w:p w14:paraId="552919B8"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lastRenderedPageBreak/>
              <w:t>Habitat koruma ve yönetimi</w:t>
            </w:r>
          </w:p>
          <w:p w14:paraId="24CC7FE3"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Habitatın restorasyonu/oluşturulması</w:t>
            </w:r>
          </w:p>
          <w:p w14:paraId="5452EB59"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lastRenderedPageBreak/>
              <w:t>Eski ağaçların korunması</w:t>
            </w:r>
          </w:p>
          <w:p w14:paraId="0C1BA4E7"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Sürdürülebilir ormancılık</w:t>
            </w:r>
          </w:p>
          <w:p w14:paraId="1B91F727"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Kirlilik kontrolü (pestisitler, böcek ilaçları)</w:t>
            </w:r>
          </w:p>
          <w:p w14:paraId="49C366B6"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Yapay aydınlatma kontrolleri </w:t>
            </w:r>
          </w:p>
          <w:p w14:paraId="68484242"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Eğitim ve farkındalık</w:t>
            </w:r>
          </w:p>
          <w:p w14:paraId="3722DEA1" w14:textId="77777777" w:rsidR="00310A9A" w:rsidRPr="00AE407B" w:rsidRDefault="00310A9A" w:rsidP="00D85D8C">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İzleme ve araştırma</w:t>
            </w:r>
          </w:p>
        </w:tc>
      </w:tr>
    </w:tbl>
    <w:bookmarkEnd w:id="82"/>
    <w:p w14:paraId="7BB16623" w14:textId="31171623" w:rsidR="00E33788" w:rsidRPr="00451B09" w:rsidRDefault="009E38A6" w:rsidP="00FA1373">
      <w:pPr>
        <w:pStyle w:val="GvdeMetni"/>
        <w:spacing w:before="120"/>
        <w:rPr>
          <w:lang w:val="tr-TR"/>
        </w:rPr>
      </w:pPr>
      <w:r w:rsidRPr="00451B09">
        <w:rPr>
          <w:lang w:val="tr-TR"/>
        </w:rPr>
        <w:lastRenderedPageBreak/>
        <w:t>Kaynak: IUCN çevrimiçi tehdit altındaki türler veritabanı (</w:t>
      </w:r>
      <w:hyperlink r:id="rId31" w:history="1">
        <w:r w:rsidR="00FA1373" w:rsidRPr="00451B09">
          <w:rPr>
            <w:rStyle w:val="Kpr"/>
            <w:lang w:val="tr-TR"/>
          </w:rPr>
          <w:t>https://www.iucnredlist.org</w:t>
        </w:r>
      </w:hyperlink>
      <w:r w:rsidR="00FA1373" w:rsidRPr="00451B09">
        <w:rPr>
          <w:lang w:val="tr-TR"/>
        </w:rPr>
        <w:t xml:space="preserve">) </w:t>
      </w:r>
    </w:p>
    <w:p w14:paraId="3FFE4F95" w14:textId="77777777" w:rsidR="009E38A6" w:rsidRPr="00451B09" w:rsidRDefault="009E38A6" w:rsidP="009A27A0">
      <w:pPr>
        <w:pStyle w:val="GvdeMetni"/>
        <w:rPr>
          <w:lang w:val="tr-TR"/>
        </w:rPr>
      </w:pPr>
    </w:p>
    <w:p w14:paraId="2A8BF686" w14:textId="4CA6D330" w:rsidR="009A27A0" w:rsidRPr="00451B09" w:rsidRDefault="009A27A0" w:rsidP="009A27A0">
      <w:pPr>
        <w:pStyle w:val="GvdeMetni"/>
        <w:rPr>
          <w:lang w:val="tr-TR"/>
        </w:rPr>
      </w:pPr>
      <w:r w:rsidRPr="00451B09">
        <w:rPr>
          <w:lang w:val="tr-TR"/>
        </w:rPr>
        <w:t xml:space="preserve">Genel olarak, </w:t>
      </w:r>
      <w:r w:rsidR="003E5C9B">
        <w:rPr>
          <w:lang w:val="tr-TR"/>
        </w:rPr>
        <w:t>K</w:t>
      </w:r>
      <w:r w:rsidRPr="00451B09">
        <w:rPr>
          <w:lang w:val="tr-TR"/>
        </w:rPr>
        <w:t xml:space="preserve">H ve PBF </w:t>
      </w:r>
      <w:r w:rsidR="00C3412B" w:rsidRPr="00451B09">
        <w:rPr>
          <w:lang w:val="tr-TR"/>
        </w:rPr>
        <w:t xml:space="preserve">fauna ve flora türlerinin </w:t>
      </w:r>
      <w:r w:rsidR="00434695" w:rsidRPr="00451B09">
        <w:rPr>
          <w:lang w:val="tr-TR"/>
        </w:rPr>
        <w:t xml:space="preserve">korunması </w:t>
      </w:r>
      <w:r w:rsidR="00C3412B" w:rsidRPr="00451B09">
        <w:rPr>
          <w:lang w:val="tr-TR"/>
        </w:rPr>
        <w:t xml:space="preserve">ve </w:t>
      </w:r>
      <w:r w:rsidRPr="00451B09">
        <w:rPr>
          <w:lang w:val="tr-TR"/>
        </w:rPr>
        <w:t xml:space="preserve">muhafaza edilmesi fırsatları, </w:t>
      </w:r>
      <w:r w:rsidR="00142F4F" w:rsidRPr="00451B09">
        <w:rPr>
          <w:lang w:val="tr-TR"/>
        </w:rPr>
        <w:t xml:space="preserve">fauna grupları/türleri arasında kayda değer bir örtüşme ile </w:t>
      </w:r>
      <w:r w:rsidR="00C3412B" w:rsidRPr="00451B09">
        <w:rPr>
          <w:lang w:val="tr-TR"/>
        </w:rPr>
        <w:t xml:space="preserve">aşağıdaki </w:t>
      </w:r>
      <w:r w:rsidR="00142F4F" w:rsidRPr="00451B09">
        <w:rPr>
          <w:lang w:val="tr-TR"/>
        </w:rPr>
        <w:t>temalar</w:t>
      </w:r>
      <w:r w:rsidR="00C3412B" w:rsidRPr="00451B09">
        <w:rPr>
          <w:lang w:val="tr-TR"/>
        </w:rPr>
        <w:t xml:space="preserve"> etrafında şekillenmektedir</w:t>
      </w:r>
      <w:r w:rsidRPr="00451B09">
        <w:rPr>
          <w:lang w:val="tr-TR"/>
        </w:rPr>
        <w:t>:</w:t>
      </w:r>
    </w:p>
    <w:p w14:paraId="023E8349" w14:textId="77777777" w:rsidR="002A5577" w:rsidRPr="00AE407B" w:rsidRDefault="002A5577" w:rsidP="002A5577">
      <w:pPr>
        <w:pStyle w:val="GvdeMetni"/>
        <w:numPr>
          <w:ilvl w:val="0"/>
          <w:numId w:val="124"/>
        </w:numPr>
        <w:contextualSpacing/>
        <w:rPr>
          <w:lang w:val="tr-TR"/>
        </w:rPr>
      </w:pPr>
      <w:r w:rsidRPr="00AE407B">
        <w:rPr>
          <w:lang w:val="tr-TR"/>
        </w:rPr>
        <w:t>Habitat koruma</w:t>
      </w:r>
    </w:p>
    <w:p w14:paraId="333F48EF" w14:textId="77777777" w:rsidR="002A5577" w:rsidRPr="00AE407B" w:rsidRDefault="002A5577" w:rsidP="002A5577">
      <w:pPr>
        <w:pStyle w:val="GvdeMetni"/>
        <w:numPr>
          <w:ilvl w:val="0"/>
          <w:numId w:val="124"/>
        </w:numPr>
        <w:contextualSpacing/>
        <w:rPr>
          <w:lang w:val="tr-TR"/>
        </w:rPr>
      </w:pPr>
      <w:r w:rsidRPr="00AE407B">
        <w:rPr>
          <w:lang w:val="tr-TR"/>
        </w:rPr>
        <w:t>Habitatın iyileştirilmesi ve oluşturulması</w:t>
      </w:r>
    </w:p>
    <w:p w14:paraId="1DDDC242" w14:textId="77777777" w:rsidR="002A5577" w:rsidRPr="00AE407B" w:rsidRDefault="002A5577" w:rsidP="002A5577">
      <w:pPr>
        <w:pStyle w:val="GvdeMetni"/>
        <w:numPr>
          <w:ilvl w:val="0"/>
          <w:numId w:val="124"/>
        </w:numPr>
        <w:contextualSpacing/>
        <w:rPr>
          <w:lang w:val="tr-TR"/>
        </w:rPr>
      </w:pPr>
      <w:r w:rsidRPr="00AE407B">
        <w:rPr>
          <w:lang w:val="tr-TR"/>
        </w:rPr>
        <w:t>Ekolojik koridorların iyileştirilmesi veya oluşturulması/yeniden kurulması</w:t>
      </w:r>
    </w:p>
    <w:p w14:paraId="5F7228C1" w14:textId="77777777" w:rsidR="002A5577" w:rsidRPr="00AE407B" w:rsidRDefault="002A5577" w:rsidP="002A5577">
      <w:pPr>
        <w:pStyle w:val="GvdeMetni"/>
        <w:numPr>
          <w:ilvl w:val="0"/>
          <w:numId w:val="124"/>
        </w:numPr>
        <w:contextualSpacing/>
        <w:rPr>
          <w:lang w:val="tr-TR"/>
        </w:rPr>
      </w:pPr>
      <w:r w:rsidRPr="00AE407B">
        <w:rPr>
          <w:lang w:val="tr-TR"/>
        </w:rPr>
        <w:t>Yaban hayatı koridorlarının uygulanması</w:t>
      </w:r>
    </w:p>
    <w:p w14:paraId="39925898" w14:textId="77777777" w:rsidR="002A5577" w:rsidRPr="00AE407B" w:rsidRDefault="002A5577" w:rsidP="002A5577">
      <w:pPr>
        <w:pStyle w:val="GvdeMetni"/>
        <w:numPr>
          <w:ilvl w:val="0"/>
          <w:numId w:val="124"/>
        </w:numPr>
        <w:contextualSpacing/>
        <w:rPr>
          <w:lang w:val="tr-TR"/>
        </w:rPr>
      </w:pPr>
      <w:r w:rsidRPr="00AE407B">
        <w:rPr>
          <w:lang w:val="tr-TR"/>
        </w:rPr>
        <w:t>Sürdürülebilir arazi ve doğal kaynak kullanımı (ormancılık ve tarım)</w:t>
      </w:r>
    </w:p>
    <w:p w14:paraId="3E5D88F3" w14:textId="77777777" w:rsidR="002A5577" w:rsidRPr="00AE407B" w:rsidRDefault="002A5577" w:rsidP="002A5577">
      <w:pPr>
        <w:pStyle w:val="GvdeMetni"/>
        <w:numPr>
          <w:ilvl w:val="0"/>
          <w:numId w:val="124"/>
        </w:numPr>
        <w:contextualSpacing/>
        <w:rPr>
          <w:lang w:val="tr-TR"/>
        </w:rPr>
      </w:pPr>
      <w:r w:rsidRPr="00AE407B">
        <w:rPr>
          <w:lang w:val="tr-TR"/>
        </w:rPr>
        <w:t>Kirliliğin önlenmesi ve kontrolü</w:t>
      </w:r>
    </w:p>
    <w:p w14:paraId="255BA1EE" w14:textId="77777777" w:rsidR="002A5577" w:rsidRPr="00AE407B" w:rsidRDefault="002A5577" w:rsidP="002A5577">
      <w:pPr>
        <w:pStyle w:val="GvdeMetni"/>
        <w:numPr>
          <w:ilvl w:val="0"/>
          <w:numId w:val="124"/>
        </w:numPr>
        <w:contextualSpacing/>
        <w:rPr>
          <w:lang w:val="tr-TR"/>
        </w:rPr>
      </w:pPr>
      <w:r w:rsidRPr="00AE407B">
        <w:rPr>
          <w:lang w:val="tr-TR"/>
        </w:rPr>
        <w:t>Yangın kontrolü ve önleme / orman yangını yönetimi</w:t>
      </w:r>
    </w:p>
    <w:p w14:paraId="475FDE29" w14:textId="77777777" w:rsidR="002A5577" w:rsidRPr="00AE407B" w:rsidRDefault="002A5577" w:rsidP="002A5577">
      <w:pPr>
        <w:pStyle w:val="GvdeMetni"/>
        <w:numPr>
          <w:ilvl w:val="0"/>
          <w:numId w:val="124"/>
        </w:numPr>
        <w:contextualSpacing/>
        <w:rPr>
          <w:lang w:val="tr-TR"/>
        </w:rPr>
      </w:pPr>
      <w:r w:rsidRPr="00AE407B">
        <w:rPr>
          <w:lang w:val="tr-TR"/>
        </w:rPr>
        <w:t>Yasadışı avlanma kontrolleri</w:t>
      </w:r>
    </w:p>
    <w:p w14:paraId="43DA954C" w14:textId="77777777" w:rsidR="002A5577" w:rsidRPr="00AE407B" w:rsidRDefault="002A5577" w:rsidP="002A5577">
      <w:pPr>
        <w:pStyle w:val="GvdeMetni"/>
        <w:numPr>
          <w:ilvl w:val="0"/>
          <w:numId w:val="124"/>
        </w:numPr>
        <w:contextualSpacing/>
        <w:rPr>
          <w:lang w:val="tr-TR"/>
        </w:rPr>
      </w:pPr>
      <w:r w:rsidRPr="00AE407B">
        <w:rPr>
          <w:lang w:val="tr-TR"/>
        </w:rPr>
        <w:t>Üreme alanlarının / yuva alanlarının korunması (tampon bölgeler)</w:t>
      </w:r>
    </w:p>
    <w:p w14:paraId="339E6C9C" w14:textId="77777777" w:rsidR="002A5577" w:rsidRPr="00AE407B" w:rsidRDefault="002A5577" w:rsidP="002A5577">
      <w:pPr>
        <w:pStyle w:val="GvdeMetni"/>
        <w:numPr>
          <w:ilvl w:val="0"/>
          <w:numId w:val="124"/>
        </w:numPr>
        <w:contextualSpacing/>
        <w:rPr>
          <w:lang w:val="tr-TR"/>
        </w:rPr>
      </w:pPr>
      <w:r w:rsidRPr="00AE407B">
        <w:rPr>
          <w:lang w:val="tr-TR"/>
        </w:rPr>
        <w:t>Türler için besin kaynaklarının iyileştirilmesi</w:t>
      </w:r>
    </w:p>
    <w:p w14:paraId="5FB97B01" w14:textId="77777777" w:rsidR="002A5577" w:rsidRPr="00AE407B" w:rsidRDefault="002A5577" w:rsidP="002A5577">
      <w:pPr>
        <w:pStyle w:val="GvdeMetni"/>
        <w:numPr>
          <w:ilvl w:val="0"/>
          <w:numId w:val="124"/>
        </w:numPr>
        <w:contextualSpacing/>
        <w:rPr>
          <w:lang w:val="tr-TR"/>
        </w:rPr>
      </w:pPr>
      <w:r w:rsidRPr="00AE407B">
        <w:rPr>
          <w:lang w:val="tr-TR"/>
        </w:rPr>
        <w:t>Yırtıcı hayvan kontrolü</w:t>
      </w:r>
    </w:p>
    <w:p w14:paraId="69B0C980" w14:textId="77777777" w:rsidR="002A5577" w:rsidRPr="00AE407B" w:rsidRDefault="002A5577" w:rsidP="002A5577">
      <w:pPr>
        <w:pStyle w:val="GvdeMetni"/>
        <w:numPr>
          <w:ilvl w:val="0"/>
          <w:numId w:val="124"/>
        </w:numPr>
        <w:contextualSpacing/>
        <w:rPr>
          <w:lang w:val="tr-TR"/>
        </w:rPr>
      </w:pPr>
      <w:r w:rsidRPr="00AE407B">
        <w:rPr>
          <w:lang w:val="tr-TR"/>
        </w:rPr>
        <w:t>Rahatsızlıkların kontrolü (gürültü, yapay ışık)</w:t>
      </w:r>
    </w:p>
    <w:p w14:paraId="3E2F222B" w14:textId="77777777" w:rsidR="002A5577" w:rsidRPr="00AE407B" w:rsidRDefault="002A5577" w:rsidP="002A5577">
      <w:pPr>
        <w:pStyle w:val="GvdeMetni"/>
        <w:numPr>
          <w:ilvl w:val="0"/>
          <w:numId w:val="124"/>
        </w:numPr>
        <w:contextualSpacing/>
        <w:rPr>
          <w:lang w:val="tr-TR"/>
        </w:rPr>
      </w:pPr>
      <w:r w:rsidRPr="00AE407B">
        <w:rPr>
          <w:lang w:val="tr-TR"/>
        </w:rPr>
        <w:t>Populasyon eğilimleri, tehditler ve risklerin araştırılması ve izlenmesi</w:t>
      </w:r>
    </w:p>
    <w:p w14:paraId="313EB053" w14:textId="77777777" w:rsidR="002A5577" w:rsidRPr="00AE407B" w:rsidRDefault="002A5577" w:rsidP="002A5577">
      <w:pPr>
        <w:pStyle w:val="GvdeMetni"/>
        <w:numPr>
          <w:ilvl w:val="0"/>
          <w:numId w:val="124"/>
        </w:numPr>
        <w:contextualSpacing/>
        <w:rPr>
          <w:lang w:val="tr-TR"/>
        </w:rPr>
      </w:pPr>
      <w:r w:rsidRPr="00AE407B">
        <w:rPr>
          <w:lang w:val="tr-TR"/>
        </w:rPr>
        <w:t>Eğitim ve farkındalık</w:t>
      </w:r>
    </w:p>
    <w:p w14:paraId="3217B00C" w14:textId="4CFF3EC9" w:rsidR="002E506B" w:rsidRPr="00451B09" w:rsidRDefault="002A5577" w:rsidP="002A5577">
      <w:pPr>
        <w:spacing w:after="0" w:line="240" w:lineRule="auto"/>
        <w:rPr>
          <w:lang w:val="tr-TR"/>
        </w:rPr>
      </w:pPr>
      <w:r w:rsidRPr="00AE407B">
        <w:rPr>
          <w:lang w:val="tr-TR"/>
        </w:rPr>
        <w:t>Bu nedenle, BYP'deki yönetim faaliyetlerine bilgi sağlamak amacıyla bu önemli koruma fırsatları daha ayrıntılı olarak değerlendirildi ve her birinin BYP'ye (mümkün olduğunda) nasıl entegre edildiği Tablo 3-6'da gösterilmektedir</w:t>
      </w:r>
      <w:r w:rsidR="00536DC0" w:rsidRPr="00451B09">
        <w:rPr>
          <w:lang w:val="tr-TR"/>
        </w:rPr>
        <w:t xml:space="preserve">. </w:t>
      </w:r>
    </w:p>
    <w:p w14:paraId="3DE6C38A" w14:textId="77777777" w:rsidR="00536DC0" w:rsidRPr="00451B09" w:rsidRDefault="00536DC0" w:rsidP="009A27A0">
      <w:pPr>
        <w:spacing w:after="0" w:line="240" w:lineRule="auto"/>
        <w:rPr>
          <w:lang w:val="tr-TR"/>
        </w:rPr>
      </w:pPr>
    </w:p>
    <w:p w14:paraId="2C05FF94" w14:textId="0875FDD4" w:rsidR="00536DC0" w:rsidRPr="00451B09" w:rsidRDefault="00536DC0" w:rsidP="00536DC0">
      <w:pPr>
        <w:pStyle w:val="ResimYazs"/>
        <w:rPr>
          <w:lang w:val="tr-TR"/>
        </w:rPr>
      </w:pPr>
      <w:bookmarkStart w:id="83" w:name="_Toc212986020"/>
      <w:proofErr w:type="gramStart"/>
      <w:r w:rsidRPr="00451B09">
        <w:rPr>
          <w:lang w:val="tr-TR"/>
        </w:rPr>
        <w:t>Tablo -</w:t>
      </w:r>
      <w:proofErr w:type="gramEnd"/>
      <w:r w:rsidRPr="00451B09">
        <w:rPr>
          <w:lang w:val="tr-TR"/>
        </w:rPr>
        <w:fldChar w:fldCharType="begin"/>
      </w:r>
      <w:r w:rsidRPr="00451B09">
        <w:rPr>
          <w:lang w:val="tr-TR"/>
        </w:rPr>
        <w:instrText xml:space="preserve"> STYLEREF 1 \s </w:instrText>
      </w:r>
      <w:r w:rsidRPr="00451B09">
        <w:rPr>
          <w:lang w:val="tr-TR"/>
        </w:rPr>
        <w:fldChar w:fldCharType="separate"/>
      </w:r>
      <w:r w:rsidR="00D807D1">
        <w:rPr>
          <w:noProof/>
          <w:lang w:val="tr-TR"/>
        </w:rPr>
        <w:t>3</w:t>
      </w:r>
      <w:r w:rsidRPr="00451B09">
        <w:rPr>
          <w:lang w:val="tr-TR"/>
        </w:rPr>
        <w:fldChar w:fldCharType="end"/>
      </w:r>
      <w:r w:rsidR="002A5577">
        <w:rPr>
          <w:lang w:val="tr-TR"/>
        </w:rPr>
        <w:t>-</w:t>
      </w:r>
      <w:r w:rsidRPr="00451B09">
        <w:rPr>
          <w:lang w:val="tr-TR"/>
        </w:rPr>
        <w:fldChar w:fldCharType="begin"/>
      </w:r>
      <w:r w:rsidRPr="00451B09">
        <w:rPr>
          <w:lang w:val="tr-TR"/>
        </w:rPr>
        <w:instrText xml:space="preserve"> SEQ Table \* ARABIC \s 1 </w:instrText>
      </w:r>
      <w:r w:rsidRPr="00451B09">
        <w:rPr>
          <w:lang w:val="tr-TR"/>
        </w:rPr>
        <w:fldChar w:fldCharType="separate"/>
      </w:r>
      <w:r w:rsidR="00D807D1">
        <w:rPr>
          <w:noProof/>
          <w:lang w:val="tr-TR"/>
        </w:rPr>
        <w:t>6</w:t>
      </w:r>
      <w:r w:rsidRPr="00451B09">
        <w:rPr>
          <w:lang w:val="tr-TR"/>
        </w:rPr>
        <w:fldChar w:fldCharType="end"/>
      </w:r>
      <w:r w:rsidRPr="00451B09">
        <w:rPr>
          <w:lang w:val="tr-TR"/>
        </w:rPr>
        <w:t xml:space="preserve"> Türlerin Korunması Fırsatları ve Bunların B</w:t>
      </w:r>
      <w:r w:rsidR="00FE0CD4">
        <w:rPr>
          <w:lang w:val="tr-TR"/>
        </w:rPr>
        <w:t>Y</w:t>
      </w:r>
      <w:r w:rsidRPr="00451B09">
        <w:rPr>
          <w:lang w:val="tr-TR"/>
        </w:rPr>
        <w:t>P'ye Nasıl Entegre Edildiği</w:t>
      </w:r>
      <w:bookmarkEnd w:id="83"/>
    </w:p>
    <w:tbl>
      <w:tblPr>
        <w:tblStyle w:val="ERMTable1"/>
        <w:tblW w:w="5000" w:type="pct"/>
        <w:tblLook w:val="04A0" w:firstRow="1" w:lastRow="0" w:firstColumn="1" w:lastColumn="0" w:noHBand="0" w:noVBand="1"/>
      </w:tblPr>
      <w:tblGrid>
        <w:gridCol w:w="710"/>
        <w:gridCol w:w="2976"/>
        <w:gridCol w:w="5952"/>
      </w:tblGrid>
      <w:tr w:rsidR="00CC329C" w:rsidRPr="00AE407B" w14:paraId="3249C573" w14:textId="77777777" w:rsidTr="00D85D8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EEE13E0"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w:t>
            </w:r>
          </w:p>
        </w:tc>
        <w:tc>
          <w:tcPr>
            <w:tcW w:w="1544" w:type="pct"/>
            <w:vAlign w:val="center"/>
          </w:tcPr>
          <w:p w14:paraId="7E7D33CA" w14:textId="77777777" w:rsidR="00CC329C" w:rsidRPr="00AE407B" w:rsidRDefault="00CC329C" w:rsidP="00D85D8C">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 xml:space="preserve">Koruma Fırsatları/Eylemleri </w:t>
            </w:r>
          </w:p>
        </w:tc>
        <w:tc>
          <w:tcPr>
            <w:tcW w:w="3088" w:type="pct"/>
            <w:vAlign w:val="center"/>
          </w:tcPr>
          <w:p w14:paraId="2438CE29" w14:textId="77777777" w:rsidR="00CC329C" w:rsidRPr="00AE407B" w:rsidRDefault="00CC329C" w:rsidP="00D85D8C">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sz w:val="18"/>
                <w:szCs w:val="18"/>
                <w:lang w:val="tr-TR"/>
              </w:rPr>
            </w:pPr>
            <w:r>
              <w:rPr>
                <w:sz w:val="18"/>
                <w:szCs w:val="18"/>
                <w:lang w:val="tr-TR"/>
              </w:rPr>
              <w:t>BYP</w:t>
            </w:r>
            <w:r w:rsidRPr="00AE407B">
              <w:rPr>
                <w:sz w:val="18"/>
                <w:szCs w:val="18"/>
                <w:lang w:val="tr-TR"/>
              </w:rPr>
              <w:t>'ye Entegrasyon</w:t>
            </w:r>
          </w:p>
        </w:tc>
      </w:tr>
      <w:tr w:rsidR="00CC329C" w:rsidRPr="00AE407B" w14:paraId="53046F18"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53289C5A"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1</w:t>
            </w:r>
          </w:p>
        </w:tc>
        <w:tc>
          <w:tcPr>
            <w:tcW w:w="1544" w:type="pct"/>
            <w:vAlign w:val="center"/>
          </w:tcPr>
          <w:p w14:paraId="5802FEC9" w14:textId="77777777" w:rsidR="00CC329C" w:rsidRPr="00AE407B" w:rsidRDefault="00CC329C"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Habitat koruma</w:t>
            </w:r>
          </w:p>
        </w:tc>
        <w:tc>
          <w:tcPr>
            <w:tcW w:w="3088" w:type="pct"/>
            <w:vAlign w:val="center"/>
          </w:tcPr>
          <w:p w14:paraId="05F559E9"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İnşaat sırasında erişim kontrolleri</w:t>
            </w:r>
          </w:p>
          <w:p w14:paraId="308700E9"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Kaçınma planlaması</w:t>
            </w:r>
          </w:p>
          <w:p w14:paraId="463AA623"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Denkleştirme yoluyla habitat telafisi</w:t>
            </w:r>
          </w:p>
        </w:tc>
      </w:tr>
      <w:tr w:rsidR="00CC329C" w:rsidRPr="00AE407B" w14:paraId="621363B0" w14:textId="77777777" w:rsidTr="00D85D8C">
        <w:tc>
          <w:tcPr>
            <w:cnfStyle w:val="001000000000" w:firstRow="0" w:lastRow="0" w:firstColumn="1" w:lastColumn="0" w:oddVBand="0" w:evenVBand="0" w:oddHBand="0" w:evenHBand="0" w:firstRowFirstColumn="0" w:firstRowLastColumn="0" w:lastRowFirstColumn="0" w:lastRowLastColumn="0"/>
            <w:tcW w:w="368" w:type="pct"/>
            <w:vAlign w:val="center"/>
          </w:tcPr>
          <w:p w14:paraId="6C26D883"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2</w:t>
            </w:r>
          </w:p>
        </w:tc>
        <w:tc>
          <w:tcPr>
            <w:tcW w:w="1544" w:type="pct"/>
            <w:vAlign w:val="center"/>
          </w:tcPr>
          <w:p w14:paraId="294D0FE7" w14:textId="77777777" w:rsidR="00CC329C" w:rsidRPr="00AE407B" w:rsidRDefault="00CC329C"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Habitatın iyileştirilmesi ve oluşturulması</w:t>
            </w:r>
          </w:p>
        </w:tc>
        <w:tc>
          <w:tcPr>
            <w:tcW w:w="3088" w:type="pct"/>
            <w:vAlign w:val="center"/>
          </w:tcPr>
          <w:p w14:paraId="0C67E391"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İnşaat sonrası yerinde habitat restorasyonu</w:t>
            </w:r>
          </w:p>
          <w:p w14:paraId="0891F291"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Denkleştirme yoluyla habitat telafisi</w:t>
            </w:r>
          </w:p>
        </w:tc>
      </w:tr>
      <w:tr w:rsidR="00CC329C" w:rsidRPr="00AE407B" w14:paraId="37B88684"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1CE44DED"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3</w:t>
            </w:r>
          </w:p>
        </w:tc>
        <w:tc>
          <w:tcPr>
            <w:tcW w:w="1544" w:type="pct"/>
            <w:vAlign w:val="center"/>
          </w:tcPr>
          <w:p w14:paraId="7D8E41A7" w14:textId="77777777" w:rsidR="00CC329C" w:rsidRPr="00AE407B" w:rsidRDefault="00CC329C"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Ekolojik / yaban hayatı koridoru restorasyonu/oluşturulması</w:t>
            </w:r>
          </w:p>
        </w:tc>
        <w:tc>
          <w:tcPr>
            <w:tcW w:w="3088" w:type="pct"/>
            <w:vAlign w:val="center"/>
          </w:tcPr>
          <w:p w14:paraId="5579AB96"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Yukarıdaki gibi</w:t>
            </w:r>
          </w:p>
        </w:tc>
      </w:tr>
      <w:tr w:rsidR="00CC329C" w:rsidRPr="000058B4" w14:paraId="0249088F" w14:textId="77777777" w:rsidTr="00D85D8C">
        <w:tc>
          <w:tcPr>
            <w:cnfStyle w:val="001000000000" w:firstRow="0" w:lastRow="0" w:firstColumn="1" w:lastColumn="0" w:oddVBand="0" w:evenVBand="0" w:oddHBand="0" w:evenHBand="0" w:firstRowFirstColumn="0" w:firstRowLastColumn="0" w:lastRowFirstColumn="0" w:lastRowLastColumn="0"/>
            <w:tcW w:w="368" w:type="pct"/>
            <w:vAlign w:val="center"/>
          </w:tcPr>
          <w:p w14:paraId="3D0D3472"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lastRenderedPageBreak/>
              <w:t>4</w:t>
            </w:r>
          </w:p>
        </w:tc>
        <w:tc>
          <w:tcPr>
            <w:tcW w:w="1544" w:type="pct"/>
            <w:vAlign w:val="center"/>
          </w:tcPr>
          <w:p w14:paraId="3EA1BF9F" w14:textId="77777777" w:rsidR="00CC329C" w:rsidRPr="00AE407B" w:rsidRDefault="00CC329C"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Sürdürülebilir arazi kullanımı (ormancılık/tarım)</w:t>
            </w:r>
          </w:p>
        </w:tc>
        <w:tc>
          <w:tcPr>
            <w:tcW w:w="3088" w:type="pct"/>
            <w:vAlign w:val="center"/>
          </w:tcPr>
          <w:p w14:paraId="5E41182B"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Proje kontrolü dışında (harici taraflar)</w:t>
            </w:r>
          </w:p>
        </w:tc>
      </w:tr>
      <w:tr w:rsidR="00CC329C" w:rsidRPr="000058B4" w14:paraId="5E40496C"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46DA0EBF"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5</w:t>
            </w:r>
          </w:p>
        </w:tc>
        <w:tc>
          <w:tcPr>
            <w:tcW w:w="1544" w:type="pct"/>
            <w:vAlign w:val="center"/>
          </w:tcPr>
          <w:p w14:paraId="36748317" w14:textId="77777777" w:rsidR="00CC329C" w:rsidRPr="00AE407B" w:rsidRDefault="00CC329C"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Kirliliğin önlenmesi/kontrolü</w:t>
            </w:r>
          </w:p>
        </w:tc>
        <w:tc>
          <w:tcPr>
            <w:tcW w:w="3088" w:type="pct"/>
            <w:vAlign w:val="center"/>
          </w:tcPr>
          <w:p w14:paraId="2ED5E1B3"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Azaltma hiyerarşisine göre inşaat sırasında uygulanacak su/toprak kirliliği azaltma önlemleri (ayrıca kirlilik kontrol planı/dökülme kontrol planı)</w:t>
            </w:r>
          </w:p>
        </w:tc>
      </w:tr>
      <w:tr w:rsidR="00CC329C" w:rsidRPr="000058B4" w14:paraId="4236C82A" w14:textId="77777777" w:rsidTr="00D85D8C">
        <w:tc>
          <w:tcPr>
            <w:cnfStyle w:val="001000000000" w:firstRow="0" w:lastRow="0" w:firstColumn="1" w:lastColumn="0" w:oddVBand="0" w:evenVBand="0" w:oddHBand="0" w:evenHBand="0" w:firstRowFirstColumn="0" w:firstRowLastColumn="0" w:lastRowFirstColumn="0" w:lastRowLastColumn="0"/>
            <w:tcW w:w="368" w:type="pct"/>
            <w:vAlign w:val="center"/>
          </w:tcPr>
          <w:p w14:paraId="634D9351"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6</w:t>
            </w:r>
          </w:p>
        </w:tc>
        <w:tc>
          <w:tcPr>
            <w:tcW w:w="1544" w:type="pct"/>
            <w:vAlign w:val="center"/>
          </w:tcPr>
          <w:p w14:paraId="32197786" w14:textId="77777777" w:rsidR="00CC329C" w:rsidRPr="00AE407B" w:rsidRDefault="00CC329C"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Yangın kontrolü/önleme</w:t>
            </w:r>
          </w:p>
        </w:tc>
        <w:tc>
          <w:tcPr>
            <w:tcW w:w="3088" w:type="pct"/>
            <w:vAlign w:val="center"/>
          </w:tcPr>
          <w:p w14:paraId="160B1524"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Özellikle inşaat aşaması için Yangın Yönetim Planı geliştirilecek ve uygulanacaktır.</w:t>
            </w:r>
          </w:p>
        </w:tc>
      </w:tr>
      <w:tr w:rsidR="00CC329C" w:rsidRPr="000058B4" w14:paraId="08EDFAA9"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4AA9D50A"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7</w:t>
            </w:r>
          </w:p>
        </w:tc>
        <w:tc>
          <w:tcPr>
            <w:tcW w:w="1544" w:type="pct"/>
            <w:vAlign w:val="center"/>
          </w:tcPr>
          <w:p w14:paraId="705EBC0B" w14:textId="77777777" w:rsidR="00CC329C" w:rsidRPr="00AE407B" w:rsidRDefault="00CC329C"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Yasadışı avlanma kontrolleri</w:t>
            </w:r>
          </w:p>
        </w:tc>
        <w:tc>
          <w:tcPr>
            <w:tcW w:w="3088" w:type="pct"/>
            <w:vAlign w:val="center"/>
          </w:tcPr>
          <w:p w14:paraId="7D60E2E9"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İşçilerin davranışları sıkı bir şekilde izlenecek ve iyi davranışlar uygulanacaktır.</w:t>
            </w:r>
          </w:p>
        </w:tc>
      </w:tr>
      <w:tr w:rsidR="00CC329C" w:rsidRPr="00AE407B" w14:paraId="51366CD1" w14:textId="77777777" w:rsidTr="00D85D8C">
        <w:tc>
          <w:tcPr>
            <w:cnfStyle w:val="001000000000" w:firstRow="0" w:lastRow="0" w:firstColumn="1" w:lastColumn="0" w:oddVBand="0" w:evenVBand="0" w:oddHBand="0" w:evenHBand="0" w:firstRowFirstColumn="0" w:firstRowLastColumn="0" w:lastRowFirstColumn="0" w:lastRowLastColumn="0"/>
            <w:tcW w:w="368" w:type="pct"/>
            <w:vAlign w:val="center"/>
          </w:tcPr>
          <w:p w14:paraId="2CB5DC2B"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8</w:t>
            </w:r>
          </w:p>
        </w:tc>
        <w:tc>
          <w:tcPr>
            <w:tcW w:w="1544" w:type="pct"/>
            <w:vAlign w:val="center"/>
          </w:tcPr>
          <w:p w14:paraId="57CC2EFE" w14:textId="77777777" w:rsidR="00CC329C" w:rsidRPr="00AE407B" w:rsidRDefault="00CC329C"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Üreme alanlarının korunması</w:t>
            </w:r>
          </w:p>
        </w:tc>
        <w:tc>
          <w:tcPr>
            <w:tcW w:w="3088" w:type="pct"/>
            <w:vAlign w:val="center"/>
          </w:tcPr>
          <w:p w14:paraId="4F33AA27"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İnşaat sırasında erişim kontrolleri</w:t>
            </w:r>
          </w:p>
          <w:p w14:paraId="0C1378E1"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Önemli üreme alanları için kaçınma planlaması</w:t>
            </w:r>
          </w:p>
          <w:p w14:paraId="621119FE"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İnşaat öncesi yaban hayatı ve yuva kontrolleri ile gerektiğinde etki azaltma önlemleri</w:t>
            </w:r>
          </w:p>
          <w:p w14:paraId="451EFF56"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Habitatlar için denkleştirme stratejisi</w:t>
            </w:r>
          </w:p>
        </w:tc>
      </w:tr>
      <w:tr w:rsidR="00CC329C" w:rsidRPr="00AE407B" w14:paraId="3270C28B"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FF98151"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9</w:t>
            </w:r>
          </w:p>
        </w:tc>
        <w:tc>
          <w:tcPr>
            <w:tcW w:w="1544" w:type="pct"/>
            <w:vAlign w:val="center"/>
          </w:tcPr>
          <w:p w14:paraId="11E2CFC7" w14:textId="77777777" w:rsidR="00CC329C" w:rsidRPr="00AE407B" w:rsidRDefault="00CC329C"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Gıda kaynaklarının iyileştirilmesi</w:t>
            </w:r>
          </w:p>
        </w:tc>
        <w:tc>
          <w:tcPr>
            <w:tcW w:w="3088" w:type="pct"/>
            <w:vAlign w:val="center"/>
          </w:tcPr>
          <w:p w14:paraId="4549C67B"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İnşaat sonrası yerinde habitat restorasyonu</w:t>
            </w:r>
          </w:p>
          <w:p w14:paraId="3A503793"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Denkleştirme yoluyla habitat telafisi</w:t>
            </w:r>
          </w:p>
        </w:tc>
      </w:tr>
      <w:tr w:rsidR="00CC329C" w:rsidRPr="000058B4" w14:paraId="4C547FC0" w14:textId="77777777" w:rsidTr="00D85D8C">
        <w:tc>
          <w:tcPr>
            <w:cnfStyle w:val="001000000000" w:firstRow="0" w:lastRow="0" w:firstColumn="1" w:lastColumn="0" w:oddVBand="0" w:evenVBand="0" w:oddHBand="0" w:evenHBand="0" w:firstRowFirstColumn="0" w:firstRowLastColumn="0" w:lastRowFirstColumn="0" w:lastRowLastColumn="0"/>
            <w:tcW w:w="368" w:type="pct"/>
            <w:vAlign w:val="center"/>
          </w:tcPr>
          <w:p w14:paraId="2AE4148E"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10</w:t>
            </w:r>
          </w:p>
        </w:tc>
        <w:tc>
          <w:tcPr>
            <w:tcW w:w="1544" w:type="pct"/>
            <w:vAlign w:val="center"/>
          </w:tcPr>
          <w:p w14:paraId="0AF55F0F" w14:textId="77777777" w:rsidR="00CC329C" w:rsidRPr="00AE407B" w:rsidRDefault="00CC329C"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Yırtıcı hayvan kontrolü</w:t>
            </w:r>
          </w:p>
        </w:tc>
        <w:tc>
          <w:tcPr>
            <w:tcW w:w="3088" w:type="pct"/>
            <w:vAlign w:val="center"/>
          </w:tcPr>
          <w:p w14:paraId="024C8344"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Proje kontrolü dışında (harici taraflar)</w:t>
            </w:r>
          </w:p>
        </w:tc>
      </w:tr>
      <w:tr w:rsidR="00CC329C" w:rsidRPr="000058B4" w14:paraId="0E60AF33"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60B5BD7F"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11</w:t>
            </w:r>
          </w:p>
        </w:tc>
        <w:tc>
          <w:tcPr>
            <w:tcW w:w="1544" w:type="pct"/>
            <w:vAlign w:val="center"/>
          </w:tcPr>
          <w:p w14:paraId="37338C53" w14:textId="77777777" w:rsidR="00CC329C" w:rsidRPr="00AE407B" w:rsidRDefault="00CC329C"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Rahatsızlık kontrolleri</w:t>
            </w:r>
          </w:p>
        </w:tc>
        <w:tc>
          <w:tcPr>
            <w:tcW w:w="3088" w:type="pct"/>
            <w:vAlign w:val="center"/>
          </w:tcPr>
          <w:p w14:paraId="4F9B282A"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BYP / diğer planlar kapsamında ele alınacak inşaat ve işletme faaliyetlerinin (gürültü, titreşim, ışık vb.) etkilerinin azaltılması.</w:t>
            </w:r>
          </w:p>
        </w:tc>
      </w:tr>
      <w:tr w:rsidR="00CC329C" w:rsidRPr="000058B4" w14:paraId="041E3D72" w14:textId="77777777" w:rsidTr="00D85D8C">
        <w:tc>
          <w:tcPr>
            <w:cnfStyle w:val="001000000000" w:firstRow="0" w:lastRow="0" w:firstColumn="1" w:lastColumn="0" w:oddVBand="0" w:evenVBand="0" w:oddHBand="0" w:evenHBand="0" w:firstRowFirstColumn="0" w:firstRowLastColumn="0" w:lastRowFirstColumn="0" w:lastRowLastColumn="0"/>
            <w:tcW w:w="368" w:type="pct"/>
            <w:vAlign w:val="center"/>
          </w:tcPr>
          <w:p w14:paraId="2E2DE622"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12</w:t>
            </w:r>
          </w:p>
        </w:tc>
        <w:tc>
          <w:tcPr>
            <w:tcW w:w="1544" w:type="pct"/>
            <w:vAlign w:val="center"/>
          </w:tcPr>
          <w:p w14:paraId="31E27F71" w14:textId="77777777" w:rsidR="00CC329C" w:rsidRPr="00AE407B" w:rsidRDefault="00CC329C"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Araştırma ve izleme</w:t>
            </w:r>
          </w:p>
        </w:tc>
        <w:tc>
          <w:tcPr>
            <w:tcW w:w="3088" w:type="pct"/>
            <w:vAlign w:val="center"/>
          </w:tcPr>
          <w:p w14:paraId="593FEAC4" w14:textId="77777777" w:rsidR="00CC329C" w:rsidRPr="00AE407B" w:rsidRDefault="00CC329C" w:rsidP="00D85D8C">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lang w:val="tr-TR"/>
              </w:rPr>
            </w:pPr>
            <w:r w:rsidRPr="00AE407B">
              <w:rPr>
                <w:sz w:val="18"/>
                <w:szCs w:val="18"/>
                <w:lang w:val="tr-TR"/>
              </w:rPr>
              <w:t>İnşaat ve işletme sırasında uyarlanabilir yönetimi bilgilendirmek için önerilen özel izleme çalışmaları</w:t>
            </w:r>
          </w:p>
        </w:tc>
      </w:tr>
      <w:tr w:rsidR="00CC329C" w:rsidRPr="000058B4" w14:paraId="69BEDB7C"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1727E288" w14:textId="77777777" w:rsidR="00CC329C" w:rsidRPr="00AE407B" w:rsidRDefault="00CC329C" w:rsidP="00D85D8C">
            <w:pPr>
              <w:pStyle w:val="GvdeMetni"/>
              <w:spacing w:before="20" w:after="20" w:line="240" w:lineRule="auto"/>
              <w:rPr>
                <w:sz w:val="18"/>
                <w:szCs w:val="18"/>
                <w:lang w:val="tr-TR"/>
              </w:rPr>
            </w:pPr>
            <w:r w:rsidRPr="00AE407B">
              <w:rPr>
                <w:sz w:val="18"/>
                <w:szCs w:val="18"/>
                <w:lang w:val="tr-TR"/>
              </w:rPr>
              <w:t>13</w:t>
            </w:r>
          </w:p>
        </w:tc>
        <w:tc>
          <w:tcPr>
            <w:tcW w:w="1544" w:type="pct"/>
            <w:vAlign w:val="center"/>
          </w:tcPr>
          <w:p w14:paraId="702A4402" w14:textId="77777777" w:rsidR="00CC329C" w:rsidRPr="00AE407B" w:rsidRDefault="00CC329C"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Eğitim ve farkındalık</w:t>
            </w:r>
          </w:p>
        </w:tc>
        <w:tc>
          <w:tcPr>
            <w:tcW w:w="3088" w:type="pct"/>
            <w:vAlign w:val="center"/>
          </w:tcPr>
          <w:p w14:paraId="2080014E" w14:textId="77777777" w:rsidR="00CC329C" w:rsidRPr="00AE407B" w:rsidRDefault="00CC329C" w:rsidP="00D85D8C">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lang w:val="tr-TR"/>
              </w:rPr>
            </w:pPr>
            <w:r w:rsidRPr="00AE407B">
              <w:rPr>
                <w:sz w:val="18"/>
                <w:szCs w:val="18"/>
                <w:lang w:val="tr-TR"/>
              </w:rPr>
              <w:t>Proje için işçi/personel farkındalık ve eğitim programına entegre edilecek.</w:t>
            </w:r>
          </w:p>
        </w:tc>
      </w:tr>
    </w:tbl>
    <w:p w14:paraId="475F8F40" w14:textId="6859AA3C" w:rsidR="00536DC0" w:rsidRPr="00CC329C" w:rsidRDefault="00536DC0" w:rsidP="009A27A0">
      <w:pPr>
        <w:spacing w:after="0" w:line="240" w:lineRule="auto"/>
        <w:rPr>
          <w:lang w:val="pt-PT"/>
        </w:rPr>
        <w:sectPr w:rsidR="00536DC0" w:rsidRPr="00CC329C" w:rsidSect="00505014">
          <w:pgSz w:w="11906" w:h="16838" w:code="9"/>
          <w:pgMar w:top="1134" w:right="1134" w:bottom="1134" w:left="1134" w:header="567" w:footer="374" w:gutter="0"/>
          <w:cols w:sep="1" w:space="380"/>
          <w:titlePg/>
          <w:docGrid w:linePitch="360"/>
        </w:sectPr>
      </w:pPr>
    </w:p>
    <w:p w14:paraId="73990745" w14:textId="041E5E8E" w:rsidR="0075089E" w:rsidRPr="00451B09" w:rsidRDefault="0075089E" w:rsidP="0075089E">
      <w:pPr>
        <w:pStyle w:val="Balk1"/>
        <w:rPr>
          <w:lang w:val="tr-TR"/>
        </w:rPr>
      </w:pPr>
      <w:bookmarkStart w:id="84" w:name="_Toc212210573"/>
      <w:r w:rsidRPr="00451B09">
        <w:rPr>
          <w:lang w:val="tr-TR"/>
        </w:rPr>
        <w:lastRenderedPageBreak/>
        <w:t xml:space="preserve">İNŞAAT </w:t>
      </w:r>
      <w:r w:rsidR="005A419A" w:rsidRPr="00451B09">
        <w:rPr>
          <w:lang w:val="tr-TR"/>
        </w:rPr>
        <w:t>AŞAMASI</w:t>
      </w:r>
      <w:bookmarkEnd w:id="65"/>
      <w:bookmarkEnd w:id="66"/>
      <w:r w:rsidR="00400562" w:rsidRPr="00451B09">
        <w:rPr>
          <w:lang w:val="tr-TR"/>
        </w:rPr>
        <w:t xml:space="preserve"> </w:t>
      </w:r>
      <w:r w:rsidR="00AC569F">
        <w:rPr>
          <w:lang w:val="tr-TR"/>
        </w:rPr>
        <w:t xml:space="preserve">İçin </w:t>
      </w:r>
      <w:r w:rsidR="00400562" w:rsidRPr="00451B09">
        <w:rPr>
          <w:lang w:val="tr-TR"/>
        </w:rPr>
        <w:t>BİYOÇEŞİTLİLİK YÖNETİM PLANI (B</w:t>
      </w:r>
      <w:r w:rsidR="00AC569F">
        <w:rPr>
          <w:lang w:val="tr-TR"/>
        </w:rPr>
        <w:t>Y</w:t>
      </w:r>
      <w:r w:rsidR="00400562" w:rsidRPr="00451B09">
        <w:rPr>
          <w:lang w:val="tr-TR"/>
        </w:rPr>
        <w:t>P)</w:t>
      </w:r>
      <w:bookmarkEnd w:id="84"/>
    </w:p>
    <w:p w14:paraId="431ACA50" w14:textId="77777777" w:rsidR="00D85625" w:rsidRPr="00AE407B" w:rsidRDefault="00D85625" w:rsidP="00D85625">
      <w:pPr>
        <w:pStyle w:val="GvdeMetni"/>
        <w:jc w:val="both"/>
        <w:rPr>
          <w:lang w:val="tr-TR"/>
        </w:rPr>
      </w:pPr>
      <w:bookmarkStart w:id="85" w:name="_Toc156896006"/>
      <w:r w:rsidRPr="00AE407B">
        <w:rPr>
          <w:lang w:val="tr-TR"/>
        </w:rPr>
        <w:t>Bu bölüm, Projenin inşaat aşaması için Biyoçeşitlilik Yönetim Planını (BYP) sunmaktadır. İnşaat faaliyetlerinden kaynaklanabilecek habitatlar, türler, ekosistemler ve ilgili ekosistem hizmetlerine yönelik doğrudan, dolaylı ve kümülatif riskleri kapsamaktadır. Plan, EBRD ÇSR6 ve IFC PS6 dahil olmak üzere ilgili uluslararası standartlar ve ilgili ulusal düzenleyici gerekliliklerle uyumludur.</w:t>
      </w:r>
    </w:p>
    <w:p w14:paraId="75D02BDC" w14:textId="77777777" w:rsidR="00D85625" w:rsidRPr="00AE407B" w:rsidRDefault="00D85625" w:rsidP="00D85625">
      <w:pPr>
        <w:pStyle w:val="GvdeMetni"/>
        <w:jc w:val="both"/>
        <w:rPr>
          <w:lang w:val="tr-TR"/>
        </w:rPr>
      </w:pPr>
      <w:r w:rsidRPr="00AE407B">
        <w:rPr>
          <w:lang w:val="tr-TR"/>
        </w:rPr>
        <w:t>İnşaat aşaması, önemli ölçüde zemin bozulmasına yol açacak ve hem kalıcı hem de geçici altyapı geliştirme çalışmalarını içerecektir. Geçici inşaat bileşenleri, yalnızca inşaat süresince kullanılan yapılar ve alanları ifade eder ve proje tamamlandığında kaldırılacak veya orijinal hallerine geri döndürülecektir. Bu bileşenler şunlardır:</w:t>
      </w:r>
    </w:p>
    <w:p w14:paraId="4E2F9E18" w14:textId="77777777" w:rsidR="00D85625" w:rsidRPr="00AE407B" w:rsidRDefault="00D85625" w:rsidP="00D8562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eastAsia="Times New Roman" w:cs="Times New Roman"/>
          <w:color w:val="000000"/>
          <w:szCs w:val="20"/>
          <w:lang w:val="tr-TR" w:eastAsia="tr-TR"/>
        </w:rPr>
        <w:t>İnşaat işleri,</w:t>
      </w:r>
    </w:p>
    <w:p w14:paraId="13D0CC46" w14:textId="77777777" w:rsidR="00D85625" w:rsidRPr="00AE407B" w:rsidRDefault="00D85625" w:rsidP="00D8562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cs="Arial"/>
          <w:bCs/>
          <w:lang w:val="tr-TR"/>
        </w:rPr>
        <w:t>İç erişim yolları</w:t>
      </w:r>
      <w:r w:rsidRPr="00AE407B">
        <w:rPr>
          <w:rFonts w:eastAsia="Times New Roman" w:cs="Times New Roman"/>
          <w:color w:val="000000"/>
          <w:szCs w:val="20"/>
          <w:lang w:val="tr-TR" w:eastAsia="tr-TR"/>
        </w:rPr>
        <w:t>,</w:t>
      </w:r>
    </w:p>
    <w:p w14:paraId="4C394CD5" w14:textId="77777777" w:rsidR="00D85625" w:rsidRPr="00AE407B" w:rsidRDefault="00D85625" w:rsidP="00D8562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eastAsia="Times New Roman" w:cs="Times New Roman"/>
          <w:color w:val="000000"/>
          <w:szCs w:val="20"/>
          <w:lang w:val="tr-TR" w:eastAsia="tr-TR"/>
        </w:rPr>
        <w:t>Türbinler ve pedler</w:t>
      </w:r>
    </w:p>
    <w:p w14:paraId="4D455215" w14:textId="77777777" w:rsidR="00D85625" w:rsidRPr="00AE407B" w:rsidRDefault="00D85625" w:rsidP="00D8562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eastAsia="Times New Roman" w:cs="Times New Roman"/>
          <w:color w:val="000000"/>
          <w:szCs w:val="20"/>
          <w:lang w:val="tr-TR" w:eastAsia="tr-TR"/>
        </w:rPr>
        <w:t>Enerji iletim hatları</w:t>
      </w:r>
    </w:p>
    <w:p w14:paraId="02F9B459" w14:textId="19377777" w:rsidR="005A3355" w:rsidRPr="00451B09" w:rsidRDefault="00D85625" w:rsidP="00D85625">
      <w:pPr>
        <w:pStyle w:val="GvdeMetni"/>
        <w:numPr>
          <w:ilvl w:val="0"/>
          <w:numId w:val="51"/>
        </w:numPr>
        <w:spacing w:before="120" w:after="60" w:line="260" w:lineRule="atLeast"/>
        <w:rPr>
          <w:rFonts w:eastAsia="Times New Roman" w:cs="Times New Roman"/>
          <w:color w:val="000000"/>
          <w:szCs w:val="20"/>
          <w:lang w:val="tr-TR" w:eastAsia="tr-TR"/>
        </w:rPr>
      </w:pPr>
      <w:r w:rsidRPr="00AE407B">
        <w:rPr>
          <w:rFonts w:eastAsia="Times New Roman" w:cs="Times New Roman"/>
          <w:color w:val="000000"/>
          <w:szCs w:val="20"/>
          <w:lang w:val="tr-TR" w:eastAsia="tr-TR"/>
        </w:rPr>
        <w:t>İşletme tesisleri</w:t>
      </w:r>
    </w:p>
    <w:p w14:paraId="11CFE0D5" w14:textId="77777777" w:rsidR="002E506B" w:rsidRPr="00451B09" w:rsidRDefault="002E506B" w:rsidP="005A3355">
      <w:pPr>
        <w:pStyle w:val="GvdeMetni"/>
        <w:rPr>
          <w:lang w:val="tr-TR"/>
        </w:rPr>
      </w:pPr>
    </w:p>
    <w:p w14:paraId="7B5B4554" w14:textId="5F482721" w:rsidR="005A3355" w:rsidRPr="00451B09" w:rsidRDefault="002C3D42" w:rsidP="005A3355">
      <w:pPr>
        <w:pStyle w:val="GvdeMetni"/>
        <w:rPr>
          <w:lang w:val="tr-TR"/>
        </w:rPr>
      </w:pPr>
      <w:r w:rsidRPr="00AE407B">
        <w:rPr>
          <w:lang w:val="tr-TR"/>
        </w:rPr>
        <w:t>İnşaat BYP'si, inşaat sırasında tüm faaliyetlerin, biyolojik çeşitlilik üzerindeki etkileri mümkün olduğunca önleyecek, en aza indirecek ve geri kazanacak şekilde yürütülmesini ve tüm aşamalarda etki azaltma hiyerarşisi ilkelerinin uygulanmasını amaçlamaktadır. Aşağıdaki bölümlerde, temel riskler, yönetim önlemleri, izleme ve raporlama gereklilikleri özetlenmekte ve inşaat aşamasına özgü rol ve sorumluluklar tanımlanm</w:t>
      </w:r>
      <w:r w:rsidR="005A3355" w:rsidRPr="00451B09">
        <w:rPr>
          <w:lang w:val="tr-TR"/>
        </w:rPr>
        <w:t>.</w:t>
      </w:r>
    </w:p>
    <w:p w14:paraId="5ADB85E1" w14:textId="3E39A8CF" w:rsidR="0075089E" w:rsidRPr="00451B09" w:rsidRDefault="0075089E" w:rsidP="0075089E">
      <w:pPr>
        <w:pStyle w:val="Balk2"/>
        <w:rPr>
          <w:lang w:val="tr-TR"/>
        </w:rPr>
      </w:pPr>
      <w:bookmarkStart w:id="86" w:name="_Toc199519230"/>
      <w:bookmarkStart w:id="87" w:name="_Toc199519231"/>
      <w:bookmarkStart w:id="88" w:name="_Toc199519232"/>
      <w:bookmarkStart w:id="89" w:name="_Toc199519233"/>
      <w:bookmarkStart w:id="90" w:name="_Toc156896009"/>
      <w:bookmarkStart w:id="91" w:name="_Toc212210574"/>
      <w:bookmarkEnd w:id="85"/>
      <w:bookmarkEnd w:id="86"/>
      <w:bookmarkEnd w:id="87"/>
      <w:bookmarkEnd w:id="88"/>
      <w:bookmarkEnd w:id="89"/>
      <w:r w:rsidRPr="00451B09">
        <w:rPr>
          <w:lang w:val="tr-TR"/>
        </w:rPr>
        <w:t>Etkiler</w:t>
      </w:r>
      <w:bookmarkEnd w:id="90"/>
      <w:r w:rsidR="00FD25A0" w:rsidRPr="00451B09">
        <w:rPr>
          <w:lang w:val="tr-TR"/>
        </w:rPr>
        <w:t xml:space="preserve"> /Riskler</w:t>
      </w:r>
      <w:bookmarkEnd w:id="91"/>
    </w:p>
    <w:p w14:paraId="0D6FF88A" w14:textId="77777777" w:rsidR="00E54630" w:rsidRPr="00AE407B" w:rsidRDefault="00E54630" w:rsidP="00E54630">
      <w:pPr>
        <w:spacing w:after="120"/>
        <w:rPr>
          <w:rFonts w:cs="Arial"/>
          <w:lang w:val="tr-TR"/>
        </w:rPr>
      </w:pPr>
      <w:bookmarkStart w:id="92" w:name="_Ref160805183"/>
      <w:bookmarkStart w:id="93" w:name="_Ref160805179"/>
      <w:r w:rsidRPr="00AE407B">
        <w:rPr>
          <w:rFonts w:ascii="Verdana" w:hAnsi="Verdana" w:cs="Arial"/>
          <w:kern w:val="0"/>
          <w:lang w:val="tr-TR"/>
          <w14:ligatures w14:val="none"/>
        </w:rPr>
        <w:t xml:space="preserve">İnşaatla ilgili biyoçeşitlilik etkileri, ilgili faaliyetler ve altyapı ÇSED'te (ERM, 2025) kavramsallaştırılmıştır.  </w:t>
      </w:r>
    </w:p>
    <w:p w14:paraId="1B9E6B73" w14:textId="77777777" w:rsidR="00E54630" w:rsidRPr="00AE407B" w:rsidRDefault="00E54630" w:rsidP="00E54630">
      <w:pPr>
        <w:spacing w:after="120"/>
        <w:rPr>
          <w:rFonts w:cs="Arial"/>
          <w:i/>
          <w:iCs/>
          <w:lang w:val="tr-TR"/>
        </w:rPr>
      </w:pPr>
      <w:r w:rsidRPr="00AE407B">
        <w:rPr>
          <w:rFonts w:cs="Arial"/>
          <w:i/>
          <w:iCs/>
          <w:lang w:val="tr-TR"/>
        </w:rPr>
        <w:t xml:space="preserve">Kapanış aşamasının etkileri, inşaat aşamasının etkileriyle benzerlik göstereceğinden, ayrı olarak değerlendirilmemiştir. </w:t>
      </w:r>
    </w:p>
    <w:p w14:paraId="278CDFCA" w14:textId="77777777" w:rsidR="00E54630" w:rsidRPr="00AE407B" w:rsidRDefault="00E54630" w:rsidP="00E54630">
      <w:pPr>
        <w:spacing w:after="120"/>
        <w:jc w:val="both"/>
        <w:rPr>
          <w:rFonts w:cs="Arial"/>
          <w:lang w:val="tr-TR"/>
        </w:rPr>
      </w:pPr>
      <w:r w:rsidRPr="00AE407B">
        <w:rPr>
          <w:rFonts w:cs="Arial"/>
          <w:i/>
          <w:iCs/>
          <w:lang w:val="tr-TR"/>
        </w:rPr>
        <w:t>Kümülatif etkiler ÇSED raporunun 8. bölümünde ele alınmaktadır ve biyoçeşitlilik üzerindeki kümülatif etkileri de içermektedir</w:t>
      </w:r>
      <w:r w:rsidRPr="00AE407B">
        <w:rPr>
          <w:rFonts w:cs="Arial"/>
          <w:lang w:val="tr-TR"/>
        </w:rPr>
        <w:t xml:space="preserve">. </w:t>
      </w:r>
    </w:p>
    <w:p w14:paraId="62720705" w14:textId="77777777" w:rsidR="00E54630" w:rsidRPr="00AE407B" w:rsidRDefault="00E54630" w:rsidP="00E54630">
      <w:pPr>
        <w:spacing w:after="120"/>
        <w:rPr>
          <w:rFonts w:cs="Arial"/>
          <w:lang w:val="tr-TR"/>
        </w:rPr>
      </w:pPr>
      <w:r w:rsidRPr="00AE407B">
        <w:rPr>
          <w:rFonts w:cs="Arial"/>
          <w:lang w:val="tr-TR"/>
        </w:rPr>
        <w:t>İnşaatla ilgili potansiyel biyoçeşitlilik etkilerinin temel kaynakları şunlardır:</w:t>
      </w:r>
    </w:p>
    <w:p w14:paraId="4B844553" w14:textId="77777777" w:rsidR="00E54630" w:rsidRPr="00AE407B" w:rsidRDefault="00E54630" w:rsidP="00E54630">
      <w:pPr>
        <w:numPr>
          <w:ilvl w:val="0"/>
          <w:numId w:val="94"/>
        </w:numPr>
        <w:spacing w:before="60" w:after="60"/>
        <w:rPr>
          <w:lang w:val="tr-TR"/>
        </w:rPr>
      </w:pPr>
      <w:r w:rsidRPr="00AE407B">
        <w:rPr>
          <w:lang w:val="tr-TR"/>
        </w:rPr>
        <w:t>İnşaat öncesi faaliyetler (araştırmalar, işlerin planlanması)</w:t>
      </w:r>
    </w:p>
    <w:p w14:paraId="2C645A52" w14:textId="77777777" w:rsidR="00E54630" w:rsidRPr="00AE407B" w:rsidRDefault="00E54630" w:rsidP="00E54630">
      <w:pPr>
        <w:numPr>
          <w:ilvl w:val="0"/>
          <w:numId w:val="94"/>
        </w:numPr>
        <w:spacing w:before="60" w:after="60"/>
        <w:rPr>
          <w:lang w:val="tr-TR"/>
        </w:rPr>
      </w:pPr>
      <w:r w:rsidRPr="00AE407B">
        <w:rPr>
          <w:lang w:val="tr-TR"/>
        </w:rPr>
        <w:t>İnşaat mobilizasyon faaliyetleri ve hafriyat işleri</w:t>
      </w:r>
    </w:p>
    <w:p w14:paraId="20E9B51D" w14:textId="77777777" w:rsidR="00E54630" w:rsidRPr="00AE407B" w:rsidRDefault="00E54630" w:rsidP="00E54630">
      <w:pPr>
        <w:numPr>
          <w:ilvl w:val="0"/>
          <w:numId w:val="94"/>
        </w:numPr>
        <w:spacing w:before="60" w:after="60"/>
        <w:rPr>
          <w:lang w:val="tr-TR"/>
        </w:rPr>
      </w:pPr>
      <w:r w:rsidRPr="00AE407B">
        <w:rPr>
          <w:lang w:val="tr-TR"/>
        </w:rPr>
        <w:t xml:space="preserve">Geçici işler </w:t>
      </w:r>
    </w:p>
    <w:p w14:paraId="40D5CB4A" w14:textId="77777777" w:rsidR="00E54630" w:rsidRPr="00AE407B" w:rsidRDefault="00E54630" w:rsidP="00E54630">
      <w:pPr>
        <w:numPr>
          <w:ilvl w:val="0"/>
          <w:numId w:val="94"/>
        </w:numPr>
        <w:spacing w:before="60" w:after="60"/>
        <w:rPr>
          <w:lang w:val="tr-TR"/>
        </w:rPr>
      </w:pPr>
      <w:r w:rsidRPr="00AE407B">
        <w:rPr>
          <w:lang w:val="tr-TR"/>
        </w:rPr>
        <w:t>Bitki örtüsünün temizlenmesi, üst toprağın kaldırılması, erişim yolları, türbin pedleri ve ETL direkleri/kuleleri ile ilgili genel inşaat faaliyetleri</w:t>
      </w:r>
    </w:p>
    <w:p w14:paraId="64E4A0BC" w14:textId="77777777" w:rsidR="00E54630" w:rsidRPr="00AE407B" w:rsidRDefault="00E54630" w:rsidP="00E54630">
      <w:pPr>
        <w:numPr>
          <w:ilvl w:val="0"/>
          <w:numId w:val="94"/>
        </w:numPr>
        <w:spacing w:before="60" w:after="60"/>
        <w:rPr>
          <w:lang w:val="tr-TR"/>
        </w:rPr>
      </w:pPr>
      <w:r w:rsidRPr="00AE407B">
        <w:rPr>
          <w:lang w:val="tr-TR"/>
        </w:rPr>
        <w:t>İnşaat çalışanlarından kaynaklı gürültü, rahatsızlık</w:t>
      </w:r>
    </w:p>
    <w:p w14:paraId="31F737BF" w14:textId="77777777" w:rsidR="00E54630" w:rsidRPr="00AE407B" w:rsidRDefault="00E54630" w:rsidP="00E54630">
      <w:pPr>
        <w:numPr>
          <w:ilvl w:val="0"/>
          <w:numId w:val="94"/>
        </w:numPr>
        <w:spacing w:before="60" w:after="60"/>
        <w:rPr>
          <w:lang w:val="tr-TR"/>
        </w:rPr>
      </w:pPr>
      <w:r w:rsidRPr="00AE407B">
        <w:rPr>
          <w:lang w:val="tr-TR"/>
        </w:rPr>
        <w:t>Atık yönetimi</w:t>
      </w:r>
    </w:p>
    <w:p w14:paraId="74225FFE" w14:textId="77777777" w:rsidR="00E54630" w:rsidRPr="00AE407B" w:rsidRDefault="00E54630" w:rsidP="00E54630">
      <w:pPr>
        <w:numPr>
          <w:ilvl w:val="0"/>
          <w:numId w:val="94"/>
        </w:numPr>
        <w:spacing w:before="60" w:after="60"/>
        <w:rPr>
          <w:lang w:val="tr-TR"/>
        </w:rPr>
      </w:pPr>
      <w:r w:rsidRPr="00AE407B">
        <w:rPr>
          <w:lang w:val="tr-TR"/>
        </w:rPr>
        <w:t>Erozyon/sedimantasyon, sel, kazara petrol/yakıt/kimyasal dökülmeleri gibi planlanmamış olaylar</w:t>
      </w:r>
    </w:p>
    <w:p w14:paraId="65C989A8" w14:textId="77777777" w:rsidR="00E54630" w:rsidRPr="00AE407B" w:rsidRDefault="00E54630" w:rsidP="00E54630">
      <w:pPr>
        <w:spacing w:after="120"/>
        <w:jc w:val="both"/>
        <w:rPr>
          <w:rFonts w:cs="Arial"/>
          <w:szCs w:val="16"/>
          <w:lang w:val="tr-TR"/>
        </w:rPr>
      </w:pPr>
      <w:r w:rsidRPr="00AE407B">
        <w:rPr>
          <w:rFonts w:cs="Arial"/>
          <w:szCs w:val="16"/>
          <w:lang w:val="tr-TR"/>
        </w:rPr>
        <w:lastRenderedPageBreak/>
        <w:t>İnşaat aşamasındaki etkiler, temizleme nedeniyle habitat kaybı dışında (örneğin, istilacı bitki türleri, gürültü, titreşim, ışık kirliliği ve emisyonlardan kaynaklanan rahatsızlık) esas olarak geçici nitelikte olacaktır, ancak etkilenen habitatların doğal ve bozulmamış durumu göz önüne alındığında yine de ekolojik açıdan önemli olabilir.</w:t>
      </w:r>
    </w:p>
    <w:p w14:paraId="1F12AA5C" w14:textId="0E2774A5" w:rsidR="00E067B4" w:rsidRPr="00451B09" w:rsidRDefault="00E54630" w:rsidP="00E54630">
      <w:pPr>
        <w:spacing w:after="120"/>
        <w:rPr>
          <w:rFonts w:cs="Arial"/>
          <w:lang w:val="tr-TR"/>
        </w:rPr>
      </w:pPr>
      <w:r w:rsidRPr="00AE407B">
        <w:rPr>
          <w:rFonts w:cs="Arial"/>
          <w:lang w:val="tr-TR"/>
        </w:rPr>
        <w:t>ÇSED raporu, projenin inşaat aşamasıyla ilişkili toplam dokuz ayrı biyoçeşitlilik etkisini belirlemiştir. Bu etkiler, inşaat aşamasında biyoeşitlilik alıcıları (habitatlar, flora ve fauna türleri) odaklanılarak değerlendirilmiş, özellikle etkinin ciddiyeti ve ilgili riskler değerlendirilmiştir. Etkinin ciddiyeti hafif ila orta derecede değişmekte olup, başlıca endişeler habitat bozulması, habitat bağlantısının azalması, araçların fauna türleriyle çarpışması, hareket engelleri, kirlilik ve bozulma (toz, gürültü, ışık) ve istilacı yabancı bitkilerin giriş/yayılmasıdır. Ancak, hafifletici önlemlerin uygulanmasının ardından, tüm kategorilerde kalan etkiler genel olarak "Düşük" veya "Hafif" olarak değerlendirilmiştir (bkz. Tablo 4-1</w:t>
      </w:r>
      <w:r w:rsidR="0017101F" w:rsidRPr="00451B09">
        <w:rPr>
          <w:rFonts w:cs="Arial"/>
          <w:lang w:val="tr-TR"/>
        </w:rPr>
        <w:t>).</w:t>
      </w:r>
    </w:p>
    <w:p w14:paraId="679FC7BC" w14:textId="38CF3F88" w:rsidR="00994F11" w:rsidRPr="00451B09" w:rsidRDefault="00994F11" w:rsidP="00994F11">
      <w:pPr>
        <w:pStyle w:val="ResimYazs"/>
        <w:jc w:val="center"/>
        <w:rPr>
          <w:lang w:val="tr-TR"/>
        </w:rPr>
      </w:pPr>
      <w:bookmarkStart w:id="94" w:name="_Toc212986021"/>
      <w:proofErr w:type="gramStart"/>
      <w:r w:rsidRPr="00451B09">
        <w:rPr>
          <w:lang w:val="tr-TR"/>
        </w:rPr>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4</w:t>
      </w:r>
      <w:r w:rsidR="00780BDA" w:rsidRPr="00451B09">
        <w:rPr>
          <w:lang w:val="tr-TR"/>
        </w:rPr>
        <w:fldChar w:fldCharType="end"/>
      </w:r>
      <w:r w:rsidR="00E54630">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1</w:t>
      </w:r>
      <w:r w:rsidR="00780BDA" w:rsidRPr="00451B09">
        <w:rPr>
          <w:lang w:val="tr-TR"/>
        </w:rPr>
        <w:fldChar w:fldCharType="end"/>
      </w:r>
      <w:bookmarkEnd w:id="92"/>
      <w:r w:rsidRPr="00451B09">
        <w:rPr>
          <w:lang w:val="tr-TR"/>
        </w:rPr>
        <w:t xml:space="preserve"> İnşaat aşamasındaki biyolojik çeşitlilik etkilerinin özeti</w:t>
      </w:r>
      <w:bookmarkEnd w:id="93"/>
      <w:bookmarkEnd w:id="94"/>
    </w:p>
    <w:tbl>
      <w:tblPr>
        <w:tblStyle w:val="TabloKlavuzu"/>
        <w:tblW w:w="5000" w:type="pct"/>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2592"/>
        <w:gridCol w:w="1929"/>
        <w:gridCol w:w="1865"/>
        <w:gridCol w:w="1572"/>
        <w:gridCol w:w="1674"/>
      </w:tblGrid>
      <w:tr w:rsidR="00953AA9" w:rsidRPr="000058B4" w14:paraId="77B82B7E" w14:textId="77777777" w:rsidTr="004C1AEA">
        <w:trPr>
          <w:tblHeader/>
        </w:trPr>
        <w:tc>
          <w:tcPr>
            <w:tcW w:w="1346" w:type="pct"/>
            <w:shd w:val="clear" w:color="auto" w:fill="D5E5DF" w:themeFill="accent3" w:themeFillTint="33"/>
            <w:vAlign w:val="center"/>
          </w:tcPr>
          <w:p w14:paraId="3089BEC2" w14:textId="77777777" w:rsidR="00953AA9" w:rsidRPr="00AE407B" w:rsidRDefault="00953AA9" w:rsidP="00D85D8C">
            <w:pPr>
              <w:spacing w:before="40" w:after="40" w:line="240" w:lineRule="auto"/>
              <w:rPr>
                <w:rFonts w:cs="Arial"/>
                <w:b/>
                <w:bCs/>
                <w:sz w:val="18"/>
                <w:szCs w:val="22"/>
                <w:lang w:val="tr-TR"/>
              </w:rPr>
            </w:pPr>
            <w:r w:rsidRPr="00AE407B">
              <w:rPr>
                <w:rFonts w:cs="Arial"/>
                <w:b/>
                <w:bCs/>
                <w:sz w:val="18"/>
                <w:szCs w:val="22"/>
                <w:lang w:val="tr-TR"/>
              </w:rPr>
              <w:t>Etki</w:t>
            </w:r>
          </w:p>
        </w:tc>
        <w:tc>
          <w:tcPr>
            <w:tcW w:w="1002" w:type="pct"/>
            <w:shd w:val="clear" w:color="auto" w:fill="D5E5DF" w:themeFill="accent3" w:themeFillTint="33"/>
            <w:vAlign w:val="center"/>
          </w:tcPr>
          <w:p w14:paraId="2F67F038" w14:textId="77777777" w:rsidR="00953AA9" w:rsidRPr="00AE407B" w:rsidRDefault="00953AA9" w:rsidP="00D85D8C">
            <w:pPr>
              <w:spacing w:before="40" w:after="40" w:line="240" w:lineRule="auto"/>
              <w:rPr>
                <w:rFonts w:cs="Arial"/>
                <w:b/>
                <w:bCs/>
                <w:sz w:val="18"/>
                <w:szCs w:val="22"/>
                <w:lang w:val="tr-TR"/>
              </w:rPr>
            </w:pPr>
            <w:r w:rsidRPr="00AE407B">
              <w:rPr>
                <w:rFonts w:cs="Arial"/>
                <w:b/>
                <w:bCs/>
                <w:sz w:val="18"/>
                <w:szCs w:val="22"/>
                <w:lang w:val="tr-TR"/>
              </w:rPr>
              <w:t>Biyoçeşitlilik Alıcısı</w:t>
            </w:r>
          </w:p>
        </w:tc>
        <w:tc>
          <w:tcPr>
            <w:tcW w:w="968" w:type="pct"/>
            <w:shd w:val="clear" w:color="auto" w:fill="D5E5DF" w:themeFill="accent3" w:themeFillTint="33"/>
            <w:vAlign w:val="center"/>
          </w:tcPr>
          <w:p w14:paraId="417762B8" w14:textId="77777777" w:rsidR="00953AA9" w:rsidRPr="00AE407B" w:rsidRDefault="00953AA9" w:rsidP="00D85D8C">
            <w:pPr>
              <w:spacing w:before="40" w:after="40" w:line="240" w:lineRule="auto"/>
              <w:jc w:val="center"/>
              <w:rPr>
                <w:rFonts w:cs="Arial"/>
                <w:b/>
                <w:bCs/>
                <w:sz w:val="18"/>
                <w:szCs w:val="22"/>
                <w:lang w:val="tr-TR"/>
              </w:rPr>
            </w:pPr>
            <w:r w:rsidRPr="00AE407B">
              <w:rPr>
                <w:rFonts w:cs="Arial"/>
                <w:b/>
                <w:bCs/>
                <w:sz w:val="18"/>
                <w:szCs w:val="22"/>
                <w:lang w:val="tr-TR"/>
              </w:rPr>
              <w:t>KH veya PBF?</w:t>
            </w:r>
          </w:p>
        </w:tc>
        <w:tc>
          <w:tcPr>
            <w:tcW w:w="816" w:type="pct"/>
            <w:shd w:val="clear" w:color="auto" w:fill="D5E5DF" w:themeFill="accent3" w:themeFillTint="33"/>
            <w:vAlign w:val="center"/>
          </w:tcPr>
          <w:p w14:paraId="1C130689" w14:textId="77777777" w:rsidR="00953AA9" w:rsidRPr="00AE407B" w:rsidRDefault="00953AA9" w:rsidP="00D85D8C">
            <w:pPr>
              <w:spacing w:before="40" w:after="40" w:line="240" w:lineRule="auto"/>
              <w:jc w:val="center"/>
              <w:rPr>
                <w:rFonts w:cs="Arial"/>
                <w:b/>
                <w:bCs/>
                <w:sz w:val="18"/>
                <w:szCs w:val="22"/>
                <w:lang w:val="tr-TR"/>
              </w:rPr>
            </w:pPr>
            <w:r w:rsidRPr="00AE407B">
              <w:rPr>
                <w:rFonts w:cs="Arial"/>
                <w:b/>
                <w:bCs/>
                <w:sz w:val="18"/>
                <w:szCs w:val="22"/>
                <w:lang w:val="tr-TR"/>
              </w:rPr>
              <w:t xml:space="preserve">Etki Önemliği </w:t>
            </w:r>
            <w:r w:rsidRPr="00AE407B">
              <w:rPr>
                <w:rFonts w:eastAsia="SimSun" w:cs="Arial"/>
                <w:b/>
                <w:bCs/>
                <w:sz w:val="18"/>
                <w:szCs w:val="18"/>
                <w:lang w:val="tr-TR"/>
              </w:rPr>
              <w:t>(azaltma önlemleri dahil)</w:t>
            </w:r>
          </w:p>
        </w:tc>
        <w:tc>
          <w:tcPr>
            <w:tcW w:w="869" w:type="pct"/>
            <w:shd w:val="clear" w:color="auto" w:fill="D5E5DF" w:themeFill="accent3" w:themeFillTint="33"/>
            <w:vAlign w:val="center"/>
          </w:tcPr>
          <w:p w14:paraId="20EE7982" w14:textId="77777777" w:rsidR="00953AA9" w:rsidRPr="00AE407B" w:rsidRDefault="00953AA9" w:rsidP="00D85D8C">
            <w:pPr>
              <w:keepNext/>
              <w:spacing w:before="40" w:after="40" w:line="240" w:lineRule="auto"/>
              <w:outlineLvl w:val="3"/>
              <w:rPr>
                <w:rFonts w:cs="Arial"/>
                <w:b/>
                <w:bCs/>
                <w:sz w:val="18"/>
                <w:szCs w:val="22"/>
                <w:lang w:val="tr-TR"/>
              </w:rPr>
            </w:pPr>
            <w:r w:rsidRPr="00AE407B">
              <w:rPr>
                <w:rFonts w:eastAsia="SimSun" w:cs="Arial"/>
                <w:b/>
                <w:bCs/>
                <w:sz w:val="18"/>
                <w:szCs w:val="18"/>
                <w:lang w:val="tr-TR"/>
              </w:rPr>
              <w:t>Kalan etki (azaltma önlemlerinden sonra)</w:t>
            </w:r>
          </w:p>
        </w:tc>
      </w:tr>
      <w:tr w:rsidR="004C1AEA" w:rsidRPr="00AE407B" w14:paraId="42DB445B" w14:textId="77777777" w:rsidTr="004C1AEA">
        <w:trPr>
          <w:trHeight w:val="260"/>
        </w:trPr>
        <w:tc>
          <w:tcPr>
            <w:tcW w:w="1346" w:type="pct"/>
            <w:vAlign w:val="center"/>
          </w:tcPr>
          <w:p w14:paraId="6F69749C" w14:textId="77777777" w:rsidR="004C1AEA" w:rsidRPr="00AE407B" w:rsidRDefault="004C1AEA" w:rsidP="004C1AEA">
            <w:pPr>
              <w:spacing w:before="40" w:after="40" w:line="240" w:lineRule="auto"/>
              <w:rPr>
                <w:sz w:val="18"/>
                <w:szCs w:val="22"/>
                <w:lang w:val="tr-TR" w:eastAsia="en-GB"/>
              </w:rPr>
            </w:pPr>
            <w:r w:rsidRPr="00AE407B">
              <w:rPr>
                <w:sz w:val="18"/>
                <w:szCs w:val="22"/>
                <w:lang w:val="tr-TR" w:eastAsia="en-GB"/>
              </w:rPr>
              <w:t>Etki 1: Bitki Örtüsü ve Habitatın Fiziksel Yıkımı/Bozulması</w:t>
            </w:r>
          </w:p>
        </w:tc>
        <w:tc>
          <w:tcPr>
            <w:tcW w:w="1002" w:type="pct"/>
            <w:vAlign w:val="center"/>
          </w:tcPr>
          <w:p w14:paraId="3BAB7DFB" w14:textId="77777777" w:rsidR="004C1AEA" w:rsidRPr="00AE407B" w:rsidRDefault="004C1AEA" w:rsidP="004C1AEA">
            <w:pPr>
              <w:spacing w:before="40" w:after="40" w:line="240" w:lineRule="auto"/>
              <w:rPr>
                <w:rFonts w:cs="Arial"/>
                <w:sz w:val="18"/>
                <w:szCs w:val="22"/>
                <w:lang w:val="tr-TR"/>
              </w:rPr>
            </w:pPr>
            <w:r w:rsidRPr="00AE407B">
              <w:rPr>
                <w:sz w:val="18"/>
                <w:szCs w:val="22"/>
                <w:lang w:val="tr-TR" w:eastAsia="en-GB"/>
              </w:rPr>
              <w:t>Habitatlar, flora, fauna</w:t>
            </w:r>
          </w:p>
        </w:tc>
        <w:tc>
          <w:tcPr>
            <w:tcW w:w="968" w:type="pct"/>
            <w:vAlign w:val="center"/>
          </w:tcPr>
          <w:p w14:paraId="3D0CE305"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Habitatlar: PBF</w:t>
            </w:r>
          </w:p>
          <w:p w14:paraId="326E12AE"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Flora: KH, PBF</w:t>
            </w:r>
          </w:p>
        </w:tc>
        <w:tc>
          <w:tcPr>
            <w:tcW w:w="816" w:type="pct"/>
            <w:shd w:val="clear" w:color="auto" w:fill="FF0000"/>
            <w:vAlign w:val="center"/>
          </w:tcPr>
          <w:p w14:paraId="43CF6B36" w14:textId="15AF70B0"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Moderate to Major</w:t>
            </w:r>
          </w:p>
        </w:tc>
        <w:tc>
          <w:tcPr>
            <w:tcW w:w="869" w:type="pct"/>
            <w:shd w:val="clear" w:color="auto" w:fill="FFC000"/>
            <w:vAlign w:val="center"/>
          </w:tcPr>
          <w:p w14:paraId="0750D3D5" w14:textId="65AB9BD8"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Moderate</w:t>
            </w:r>
          </w:p>
        </w:tc>
      </w:tr>
      <w:tr w:rsidR="004C1AEA" w:rsidRPr="00AE407B" w14:paraId="2DAF227B" w14:textId="77777777" w:rsidTr="004C1AEA">
        <w:tc>
          <w:tcPr>
            <w:tcW w:w="1346" w:type="pct"/>
            <w:vAlign w:val="center"/>
          </w:tcPr>
          <w:p w14:paraId="70DA36D0" w14:textId="77777777" w:rsidR="004C1AEA" w:rsidRPr="00AE407B" w:rsidRDefault="004C1AEA" w:rsidP="004C1AEA">
            <w:pPr>
              <w:spacing w:before="40" w:after="40" w:line="240" w:lineRule="auto"/>
              <w:rPr>
                <w:sz w:val="18"/>
                <w:szCs w:val="22"/>
                <w:lang w:val="tr-TR" w:eastAsia="en-GB"/>
              </w:rPr>
            </w:pPr>
            <w:r w:rsidRPr="00AE407B">
              <w:rPr>
                <w:sz w:val="18"/>
                <w:szCs w:val="22"/>
                <w:lang w:val="tr-TR" w:eastAsia="en-GB"/>
              </w:rPr>
              <w:t>Etki 2: Habitat bağlantısının azalması</w:t>
            </w:r>
          </w:p>
        </w:tc>
        <w:tc>
          <w:tcPr>
            <w:tcW w:w="1002" w:type="pct"/>
            <w:vAlign w:val="center"/>
          </w:tcPr>
          <w:p w14:paraId="7E75CF02" w14:textId="77777777" w:rsidR="004C1AEA" w:rsidRPr="00AE407B" w:rsidRDefault="004C1AEA" w:rsidP="004C1AEA">
            <w:pPr>
              <w:spacing w:before="40" w:after="40" w:line="240" w:lineRule="auto"/>
              <w:rPr>
                <w:rFonts w:cs="Arial"/>
                <w:sz w:val="18"/>
                <w:szCs w:val="22"/>
                <w:lang w:val="tr-TR"/>
              </w:rPr>
            </w:pPr>
            <w:r w:rsidRPr="00AE407B">
              <w:rPr>
                <w:sz w:val="18"/>
                <w:szCs w:val="22"/>
                <w:lang w:val="tr-TR" w:eastAsia="en-GB"/>
              </w:rPr>
              <w:t>Habitatlar, fauna</w:t>
            </w:r>
          </w:p>
        </w:tc>
        <w:tc>
          <w:tcPr>
            <w:tcW w:w="968" w:type="pct"/>
            <w:vAlign w:val="center"/>
          </w:tcPr>
          <w:p w14:paraId="08936CE7"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Habitatlar: PBF</w:t>
            </w:r>
          </w:p>
          <w:p w14:paraId="1AC5800F"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Fauna: KH, PBF</w:t>
            </w:r>
          </w:p>
        </w:tc>
        <w:tc>
          <w:tcPr>
            <w:tcW w:w="816" w:type="pct"/>
            <w:shd w:val="clear" w:color="auto" w:fill="FF0000"/>
            <w:vAlign w:val="center"/>
          </w:tcPr>
          <w:p w14:paraId="25CE8463" w14:textId="5EDE86E2"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Moderate to Major</w:t>
            </w:r>
          </w:p>
        </w:tc>
        <w:tc>
          <w:tcPr>
            <w:tcW w:w="869" w:type="pct"/>
            <w:shd w:val="clear" w:color="auto" w:fill="FFC000"/>
            <w:vAlign w:val="center"/>
          </w:tcPr>
          <w:p w14:paraId="7EB981A2" w14:textId="2A2C5DE5"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Moderate</w:t>
            </w:r>
          </w:p>
        </w:tc>
      </w:tr>
      <w:tr w:rsidR="004C1AEA" w:rsidRPr="00AE407B" w14:paraId="384EC5A1" w14:textId="77777777" w:rsidTr="004C1AEA">
        <w:tc>
          <w:tcPr>
            <w:tcW w:w="1346" w:type="pct"/>
            <w:vAlign w:val="center"/>
          </w:tcPr>
          <w:p w14:paraId="32CAA1A0"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Etki 3: İstilacı Yabancı Bitkilerin Girişi/Yayılması</w:t>
            </w:r>
          </w:p>
        </w:tc>
        <w:tc>
          <w:tcPr>
            <w:tcW w:w="1002" w:type="pct"/>
            <w:vAlign w:val="center"/>
          </w:tcPr>
          <w:p w14:paraId="22A741E8" w14:textId="77777777" w:rsidR="004C1AEA" w:rsidRPr="00AE407B" w:rsidRDefault="004C1AEA" w:rsidP="004C1AEA">
            <w:pPr>
              <w:spacing w:before="40" w:after="40" w:line="240" w:lineRule="auto"/>
              <w:rPr>
                <w:rFonts w:cs="Arial"/>
                <w:sz w:val="18"/>
                <w:szCs w:val="22"/>
                <w:lang w:val="tr-TR"/>
              </w:rPr>
            </w:pPr>
            <w:r w:rsidRPr="00AE407B">
              <w:rPr>
                <w:sz w:val="18"/>
                <w:szCs w:val="22"/>
                <w:lang w:val="tr-TR" w:eastAsia="en-GB"/>
              </w:rPr>
              <w:t>Habitatlar, flora</w:t>
            </w:r>
          </w:p>
        </w:tc>
        <w:tc>
          <w:tcPr>
            <w:tcW w:w="968" w:type="pct"/>
            <w:vAlign w:val="center"/>
          </w:tcPr>
          <w:p w14:paraId="05981F67"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Habitatlar: PBF</w:t>
            </w:r>
          </w:p>
          <w:p w14:paraId="37F955C9"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Flora: KH, PBF</w:t>
            </w:r>
          </w:p>
        </w:tc>
        <w:tc>
          <w:tcPr>
            <w:tcW w:w="816" w:type="pct"/>
            <w:shd w:val="clear" w:color="auto" w:fill="FFC000"/>
            <w:vAlign w:val="center"/>
          </w:tcPr>
          <w:p w14:paraId="735CCFAA" w14:textId="3C6124F5"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Minor to Moderate</w:t>
            </w:r>
          </w:p>
        </w:tc>
        <w:tc>
          <w:tcPr>
            <w:tcW w:w="869" w:type="pct"/>
            <w:shd w:val="clear" w:color="auto" w:fill="FFFF00"/>
            <w:vAlign w:val="center"/>
          </w:tcPr>
          <w:p w14:paraId="4A97B02F" w14:textId="534B1C70"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Minor</w:t>
            </w:r>
          </w:p>
        </w:tc>
      </w:tr>
      <w:tr w:rsidR="004C1AEA" w:rsidRPr="00AE407B" w14:paraId="4C96FCD5" w14:textId="77777777" w:rsidTr="00815B0A">
        <w:tc>
          <w:tcPr>
            <w:tcW w:w="1346" w:type="pct"/>
            <w:shd w:val="clear" w:color="auto" w:fill="FFFFFF" w:themeFill="background1"/>
            <w:vAlign w:val="center"/>
          </w:tcPr>
          <w:p w14:paraId="41008110"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Etki 4: Su ve Toprak Kirliliği</w:t>
            </w:r>
          </w:p>
        </w:tc>
        <w:tc>
          <w:tcPr>
            <w:tcW w:w="1002" w:type="pct"/>
            <w:shd w:val="clear" w:color="auto" w:fill="FFFFFF" w:themeFill="background1"/>
            <w:vAlign w:val="center"/>
          </w:tcPr>
          <w:p w14:paraId="4B6418E8" w14:textId="77777777" w:rsidR="004C1AEA" w:rsidRPr="00AE407B" w:rsidRDefault="004C1AEA" w:rsidP="004C1AEA">
            <w:pPr>
              <w:spacing w:before="40" w:after="40" w:line="240" w:lineRule="auto"/>
              <w:rPr>
                <w:rFonts w:cs="Arial"/>
                <w:sz w:val="18"/>
                <w:szCs w:val="22"/>
                <w:lang w:val="tr-TR"/>
              </w:rPr>
            </w:pPr>
            <w:r w:rsidRPr="00AE407B">
              <w:rPr>
                <w:sz w:val="18"/>
                <w:szCs w:val="22"/>
                <w:lang w:val="tr-TR" w:eastAsia="en-GB"/>
              </w:rPr>
              <w:t>Habitatlar, flora, fauna</w:t>
            </w:r>
          </w:p>
        </w:tc>
        <w:tc>
          <w:tcPr>
            <w:tcW w:w="968" w:type="pct"/>
            <w:vAlign w:val="center"/>
          </w:tcPr>
          <w:p w14:paraId="5A1C4ACE"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Habitatlar: PBF</w:t>
            </w:r>
          </w:p>
          <w:p w14:paraId="0A6EA877"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Flora: KH, PBF</w:t>
            </w:r>
          </w:p>
          <w:p w14:paraId="524198B9"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Fauna: KH, PBF</w:t>
            </w:r>
          </w:p>
        </w:tc>
        <w:tc>
          <w:tcPr>
            <w:tcW w:w="816" w:type="pct"/>
            <w:shd w:val="clear" w:color="auto" w:fill="FFFF00"/>
            <w:vAlign w:val="center"/>
          </w:tcPr>
          <w:p w14:paraId="398CD397" w14:textId="1798EE19"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Minor</w:t>
            </w:r>
          </w:p>
        </w:tc>
        <w:tc>
          <w:tcPr>
            <w:tcW w:w="869" w:type="pct"/>
            <w:shd w:val="clear" w:color="auto" w:fill="F2F2F2" w:themeFill="background1" w:themeFillShade="F2"/>
            <w:vAlign w:val="center"/>
          </w:tcPr>
          <w:p w14:paraId="6A9E0E49" w14:textId="645A2A64"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 xml:space="preserve">Insignificant </w:t>
            </w:r>
          </w:p>
        </w:tc>
      </w:tr>
      <w:tr w:rsidR="004C1AEA" w:rsidRPr="00AE407B" w14:paraId="06D1A7BC" w14:textId="77777777" w:rsidTr="00815B0A">
        <w:tc>
          <w:tcPr>
            <w:tcW w:w="1346" w:type="pct"/>
            <w:vAlign w:val="center"/>
          </w:tcPr>
          <w:p w14:paraId="576E49F3"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Etki 5: Toz Kirliliği</w:t>
            </w:r>
          </w:p>
        </w:tc>
        <w:tc>
          <w:tcPr>
            <w:tcW w:w="1002" w:type="pct"/>
            <w:vAlign w:val="center"/>
          </w:tcPr>
          <w:p w14:paraId="3D17CF90" w14:textId="77777777" w:rsidR="004C1AEA" w:rsidRPr="00AE407B" w:rsidRDefault="004C1AEA" w:rsidP="004C1AEA">
            <w:pPr>
              <w:spacing w:before="40" w:after="40" w:line="240" w:lineRule="auto"/>
              <w:rPr>
                <w:rFonts w:cs="Arial"/>
                <w:sz w:val="18"/>
                <w:szCs w:val="22"/>
                <w:lang w:val="tr-TR"/>
              </w:rPr>
            </w:pPr>
            <w:r w:rsidRPr="00AE407B">
              <w:rPr>
                <w:rFonts w:eastAsia="SimSun" w:cs="Arial"/>
                <w:sz w:val="18"/>
                <w:szCs w:val="18"/>
                <w:lang w:val="tr-TR"/>
              </w:rPr>
              <w:t>Habitatlar, flora</w:t>
            </w:r>
          </w:p>
        </w:tc>
        <w:tc>
          <w:tcPr>
            <w:tcW w:w="968" w:type="pct"/>
            <w:vAlign w:val="center"/>
          </w:tcPr>
          <w:p w14:paraId="55828A72"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Habitatlar: PBF</w:t>
            </w:r>
          </w:p>
          <w:p w14:paraId="0C062E07"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Flora: KH, PBF</w:t>
            </w:r>
          </w:p>
        </w:tc>
        <w:tc>
          <w:tcPr>
            <w:tcW w:w="816" w:type="pct"/>
            <w:shd w:val="clear" w:color="auto" w:fill="FF0000"/>
            <w:vAlign w:val="center"/>
          </w:tcPr>
          <w:p w14:paraId="64208A9F" w14:textId="4BD74C38"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Moderate to Major</w:t>
            </w:r>
          </w:p>
        </w:tc>
        <w:tc>
          <w:tcPr>
            <w:tcW w:w="869" w:type="pct"/>
            <w:shd w:val="clear" w:color="auto" w:fill="FFC000"/>
            <w:vAlign w:val="center"/>
          </w:tcPr>
          <w:p w14:paraId="4F72EBEC" w14:textId="4B8515FD"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Moderate</w:t>
            </w:r>
          </w:p>
        </w:tc>
      </w:tr>
      <w:tr w:rsidR="004C1AEA" w:rsidRPr="00AE407B" w14:paraId="18910FF9" w14:textId="77777777" w:rsidTr="00815B0A">
        <w:tc>
          <w:tcPr>
            <w:tcW w:w="1346" w:type="pct"/>
            <w:vAlign w:val="center"/>
          </w:tcPr>
          <w:p w14:paraId="341C9976"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Etki 6: Gürültü, ışık ve titreşimden kaynaklanan rahatsızlık</w:t>
            </w:r>
          </w:p>
        </w:tc>
        <w:tc>
          <w:tcPr>
            <w:tcW w:w="1002" w:type="pct"/>
            <w:vAlign w:val="center"/>
          </w:tcPr>
          <w:p w14:paraId="48380641" w14:textId="77777777" w:rsidR="004C1AEA" w:rsidRPr="00AE407B" w:rsidRDefault="004C1AEA" w:rsidP="004C1AEA">
            <w:pPr>
              <w:spacing w:before="40" w:after="40" w:line="240" w:lineRule="auto"/>
              <w:rPr>
                <w:rFonts w:cs="Arial"/>
                <w:sz w:val="18"/>
                <w:szCs w:val="22"/>
                <w:lang w:val="tr-TR"/>
              </w:rPr>
            </w:pPr>
            <w:r w:rsidRPr="00AE407B">
              <w:rPr>
                <w:sz w:val="18"/>
                <w:szCs w:val="22"/>
                <w:lang w:val="tr-TR" w:eastAsia="en-GB"/>
              </w:rPr>
              <w:t>Fauna türleri: kuşlar, yarasalar, küçük memeliler, sürüngenler</w:t>
            </w:r>
          </w:p>
        </w:tc>
        <w:tc>
          <w:tcPr>
            <w:tcW w:w="968" w:type="pct"/>
            <w:vAlign w:val="center"/>
          </w:tcPr>
          <w:p w14:paraId="2854C2E8"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Fauna: KH, PBF</w:t>
            </w:r>
          </w:p>
        </w:tc>
        <w:tc>
          <w:tcPr>
            <w:tcW w:w="816" w:type="pct"/>
            <w:shd w:val="clear" w:color="auto" w:fill="FFFF00"/>
            <w:vAlign w:val="center"/>
          </w:tcPr>
          <w:p w14:paraId="56C60935" w14:textId="3C90AB2A"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 xml:space="preserve">Minor </w:t>
            </w:r>
          </w:p>
        </w:tc>
        <w:tc>
          <w:tcPr>
            <w:tcW w:w="869" w:type="pct"/>
            <w:shd w:val="clear" w:color="auto" w:fill="F2F2F2" w:themeFill="background1" w:themeFillShade="F2"/>
            <w:vAlign w:val="center"/>
          </w:tcPr>
          <w:p w14:paraId="065C28AC" w14:textId="380AD3C2"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Insignificant</w:t>
            </w:r>
          </w:p>
        </w:tc>
      </w:tr>
      <w:tr w:rsidR="004C1AEA" w:rsidRPr="00AE407B" w14:paraId="5AB25D52" w14:textId="77777777" w:rsidTr="004C1AEA">
        <w:tc>
          <w:tcPr>
            <w:tcW w:w="1346" w:type="pct"/>
            <w:vAlign w:val="center"/>
          </w:tcPr>
          <w:p w14:paraId="101E93DC"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Etki 7: Fauna ile Araç Çarpışmaları</w:t>
            </w:r>
          </w:p>
        </w:tc>
        <w:tc>
          <w:tcPr>
            <w:tcW w:w="1002" w:type="pct"/>
            <w:vAlign w:val="center"/>
          </w:tcPr>
          <w:p w14:paraId="001B0E95" w14:textId="77777777" w:rsidR="004C1AEA" w:rsidRPr="00AE407B" w:rsidRDefault="004C1AEA" w:rsidP="004C1AEA">
            <w:pPr>
              <w:spacing w:before="40" w:after="40" w:line="240" w:lineRule="auto"/>
              <w:rPr>
                <w:sz w:val="18"/>
                <w:szCs w:val="22"/>
                <w:lang w:val="tr-TR" w:eastAsia="en-GB"/>
              </w:rPr>
            </w:pPr>
            <w:r w:rsidRPr="00AE407B">
              <w:rPr>
                <w:sz w:val="18"/>
                <w:szCs w:val="22"/>
                <w:lang w:val="tr-TR" w:eastAsia="en-GB"/>
              </w:rPr>
              <w:t>Herpetofauna (sürüngenler, amfibiler) ve küçük memeliler</w:t>
            </w:r>
          </w:p>
        </w:tc>
        <w:tc>
          <w:tcPr>
            <w:tcW w:w="968" w:type="pct"/>
            <w:vAlign w:val="center"/>
          </w:tcPr>
          <w:p w14:paraId="290B0B53"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Fauna:KH, PBF</w:t>
            </w:r>
          </w:p>
        </w:tc>
        <w:tc>
          <w:tcPr>
            <w:tcW w:w="816" w:type="pct"/>
            <w:shd w:val="clear" w:color="auto" w:fill="FFFF00"/>
            <w:vAlign w:val="center"/>
          </w:tcPr>
          <w:p w14:paraId="27BE348A" w14:textId="1A77C092"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Minor</w:t>
            </w:r>
          </w:p>
        </w:tc>
        <w:tc>
          <w:tcPr>
            <w:tcW w:w="869" w:type="pct"/>
            <w:shd w:val="clear" w:color="auto" w:fill="F2F2F2"/>
            <w:vAlign w:val="center"/>
          </w:tcPr>
          <w:p w14:paraId="46F25BA3" w14:textId="0B0C0B01"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 xml:space="preserve">Insignificant </w:t>
            </w:r>
          </w:p>
        </w:tc>
      </w:tr>
      <w:tr w:rsidR="004C1AEA" w:rsidRPr="00AE407B" w14:paraId="0C5C644D" w14:textId="77777777" w:rsidTr="004C1AEA">
        <w:tc>
          <w:tcPr>
            <w:tcW w:w="1346" w:type="pct"/>
            <w:vAlign w:val="center"/>
          </w:tcPr>
          <w:p w14:paraId="07B2FC38"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Etki 8: Fauna türlerinin hareketine engel teşkil eden bariyerlerin oluşması</w:t>
            </w:r>
          </w:p>
        </w:tc>
        <w:tc>
          <w:tcPr>
            <w:tcW w:w="1002" w:type="pct"/>
            <w:vAlign w:val="center"/>
          </w:tcPr>
          <w:p w14:paraId="78829342" w14:textId="77777777" w:rsidR="004C1AEA" w:rsidRPr="00AE407B" w:rsidRDefault="004C1AEA" w:rsidP="004C1AEA">
            <w:pPr>
              <w:spacing w:before="40" w:after="40" w:line="240" w:lineRule="auto"/>
              <w:rPr>
                <w:rFonts w:eastAsia="SimSun" w:cs="Arial"/>
                <w:sz w:val="18"/>
                <w:szCs w:val="18"/>
                <w:lang w:val="tr-TR"/>
              </w:rPr>
            </w:pPr>
            <w:r w:rsidRPr="00AE407B">
              <w:rPr>
                <w:rFonts w:eastAsia="SimSun" w:cs="Arial"/>
                <w:sz w:val="18"/>
                <w:szCs w:val="18"/>
                <w:lang w:val="tr-TR"/>
              </w:rPr>
              <w:t>Başlıca memeliler ve herpetofauna (sürüngenler, amfibiler)</w:t>
            </w:r>
          </w:p>
          <w:p w14:paraId="44583D8B" w14:textId="77777777" w:rsidR="004C1AEA" w:rsidRPr="00AE407B" w:rsidRDefault="004C1AEA" w:rsidP="004C1AEA">
            <w:pPr>
              <w:spacing w:before="40" w:after="40" w:line="240" w:lineRule="auto"/>
              <w:rPr>
                <w:sz w:val="18"/>
                <w:szCs w:val="22"/>
                <w:lang w:val="tr-TR" w:eastAsia="en-GB"/>
              </w:rPr>
            </w:pPr>
            <w:r w:rsidRPr="00AE407B">
              <w:rPr>
                <w:rFonts w:eastAsia="SimSun" w:cs="Arial"/>
                <w:sz w:val="18"/>
                <w:szCs w:val="18"/>
                <w:lang w:val="tr-TR"/>
              </w:rPr>
              <w:t>Kuşlar operasyonel olarak</w:t>
            </w:r>
          </w:p>
        </w:tc>
        <w:tc>
          <w:tcPr>
            <w:tcW w:w="968" w:type="pct"/>
            <w:vAlign w:val="center"/>
          </w:tcPr>
          <w:p w14:paraId="083DCD00"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Fauna: KH, PBF</w:t>
            </w:r>
          </w:p>
        </w:tc>
        <w:tc>
          <w:tcPr>
            <w:tcW w:w="816" w:type="pct"/>
            <w:shd w:val="clear" w:color="auto" w:fill="FFFF00"/>
            <w:vAlign w:val="center"/>
          </w:tcPr>
          <w:p w14:paraId="45EE21C3" w14:textId="1FA3DF1F"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Minor</w:t>
            </w:r>
          </w:p>
        </w:tc>
        <w:tc>
          <w:tcPr>
            <w:tcW w:w="869" w:type="pct"/>
            <w:shd w:val="clear" w:color="auto" w:fill="F2F2F2"/>
            <w:vAlign w:val="center"/>
          </w:tcPr>
          <w:p w14:paraId="5B92087C" w14:textId="38F86624"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 xml:space="preserve">Insignificant </w:t>
            </w:r>
          </w:p>
        </w:tc>
      </w:tr>
      <w:tr w:rsidR="004C1AEA" w:rsidRPr="00AE407B" w14:paraId="24C94444" w14:textId="77777777" w:rsidTr="004C1AEA">
        <w:tc>
          <w:tcPr>
            <w:tcW w:w="1346" w:type="pct"/>
            <w:vAlign w:val="center"/>
          </w:tcPr>
          <w:p w14:paraId="4F809CFD"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Etki 9: Üreyen Kuş Türlerinin Rahatsız Edilmesi/Yer Değiştirmesi</w:t>
            </w:r>
          </w:p>
        </w:tc>
        <w:tc>
          <w:tcPr>
            <w:tcW w:w="1002" w:type="pct"/>
            <w:vAlign w:val="center"/>
          </w:tcPr>
          <w:p w14:paraId="14136689"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Üreyen kuşlar</w:t>
            </w:r>
          </w:p>
          <w:p w14:paraId="47515A54" w14:textId="77777777" w:rsidR="004C1AEA" w:rsidRPr="00AE407B" w:rsidRDefault="004C1AEA" w:rsidP="004C1AEA">
            <w:pPr>
              <w:spacing w:before="40" w:after="40" w:line="240" w:lineRule="auto"/>
              <w:rPr>
                <w:rFonts w:cs="Arial"/>
                <w:sz w:val="18"/>
                <w:szCs w:val="22"/>
                <w:lang w:val="tr-TR"/>
              </w:rPr>
            </w:pPr>
            <w:r w:rsidRPr="00AE407B">
              <w:rPr>
                <w:rFonts w:cs="Arial"/>
                <w:sz w:val="18"/>
                <w:szCs w:val="22"/>
                <w:lang w:val="tr-TR"/>
              </w:rPr>
              <w:t>Yarasa</w:t>
            </w:r>
          </w:p>
        </w:tc>
        <w:tc>
          <w:tcPr>
            <w:tcW w:w="968" w:type="pct"/>
            <w:vAlign w:val="center"/>
          </w:tcPr>
          <w:p w14:paraId="17032A13" w14:textId="77777777" w:rsidR="004C1AEA" w:rsidRPr="00AE407B" w:rsidRDefault="004C1AEA" w:rsidP="004C1AEA">
            <w:pPr>
              <w:spacing w:before="40" w:after="40" w:line="240" w:lineRule="auto"/>
              <w:jc w:val="center"/>
              <w:rPr>
                <w:rFonts w:cs="Arial"/>
                <w:sz w:val="18"/>
                <w:szCs w:val="22"/>
                <w:lang w:val="tr-TR"/>
              </w:rPr>
            </w:pPr>
            <w:r w:rsidRPr="00AE407B">
              <w:rPr>
                <w:rFonts w:cs="Arial"/>
                <w:sz w:val="18"/>
                <w:szCs w:val="22"/>
                <w:lang w:val="tr-TR"/>
              </w:rPr>
              <w:t>Kuşlar ve yarasalar: PBF</w:t>
            </w:r>
          </w:p>
        </w:tc>
        <w:tc>
          <w:tcPr>
            <w:tcW w:w="816" w:type="pct"/>
            <w:shd w:val="clear" w:color="auto" w:fill="FFFF00"/>
            <w:vAlign w:val="center"/>
          </w:tcPr>
          <w:p w14:paraId="6F71E168" w14:textId="5E88A2F9"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Minor</w:t>
            </w:r>
          </w:p>
        </w:tc>
        <w:tc>
          <w:tcPr>
            <w:tcW w:w="869" w:type="pct"/>
            <w:shd w:val="clear" w:color="auto" w:fill="F2F2F2" w:themeFill="background1" w:themeFillShade="F2"/>
            <w:vAlign w:val="center"/>
          </w:tcPr>
          <w:p w14:paraId="7EE1500F" w14:textId="66FB576F" w:rsidR="004C1AEA" w:rsidRPr="00AE407B" w:rsidRDefault="004C1AEA" w:rsidP="004C1AEA">
            <w:pPr>
              <w:spacing w:before="40" w:after="40" w:line="240" w:lineRule="auto"/>
              <w:jc w:val="center"/>
              <w:rPr>
                <w:rFonts w:cs="Arial"/>
                <w:sz w:val="18"/>
                <w:szCs w:val="22"/>
                <w:lang w:val="tr-TR"/>
              </w:rPr>
            </w:pPr>
            <w:r w:rsidRPr="00021D37">
              <w:rPr>
                <w:rFonts w:cs="Arial"/>
                <w:sz w:val="18"/>
                <w:szCs w:val="22"/>
              </w:rPr>
              <w:t>Insignificant</w:t>
            </w:r>
          </w:p>
        </w:tc>
      </w:tr>
    </w:tbl>
    <w:p w14:paraId="48ED8DF1" w14:textId="780FF9D1" w:rsidR="007D16BD" w:rsidRPr="00451B09" w:rsidRDefault="007D16BD" w:rsidP="007D16BD">
      <w:pPr>
        <w:pStyle w:val="ListeMaddemi"/>
        <w:rPr>
          <w:lang w:val="tr-TR" w:eastAsia="en-GB"/>
        </w:rPr>
      </w:pPr>
      <w:r w:rsidRPr="00451B09">
        <w:rPr>
          <w:lang w:val="tr-TR" w:eastAsia="en-GB"/>
        </w:rPr>
        <w:t xml:space="preserve">Kaynak: </w:t>
      </w:r>
      <w:r w:rsidR="00D44D8B">
        <w:rPr>
          <w:lang w:val="tr-TR" w:eastAsia="en-GB"/>
        </w:rPr>
        <w:t>ÇSED</w:t>
      </w:r>
      <w:r w:rsidRPr="00451B09">
        <w:rPr>
          <w:lang w:val="tr-TR" w:eastAsia="en-GB"/>
        </w:rPr>
        <w:t xml:space="preserve"> (ERM, 2025)</w:t>
      </w:r>
    </w:p>
    <w:p w14:paraId="47C9C900" w14:textId="54D14F63" w:rsidR="009F77E3" w:rsidRPr="00451B09" w:rsidRDefault="009F77E3">
      <w:pPr>
        <w:spacing w:after="0" w:line="240" w:lineRule="auto"/>
        <w:rPr>
          <w:rFonts w:ascii="Verdana" w:hAnsi="Verdana"/>
          <w:szCs w:val="20"/>
          <w:lang w:val="tr-TR"/>
        </w:rPr>
      </w:pPr>
      <w:bookmarkStart w:id="95" w:name="_Toc199519240"/>
      <w:bookmarkStart w:id="96" w:name="_Toc199519245"/>
      <w:bookmarkEnd w:id="95"/>
      <w:bookmarkEnd w:id="96"/>
      <w:r w:rsidRPr="00451B09">
        <w:rPr>
          <w:rFonts w:ascii="Verdana" w:hAnsi="Verdana"/>
          <w:szCs w:val="20"/>
          <w:lang w:val="tr-TR"/>
        </w:rPr>
        <w:br w:type="page"/>
      </w:r>
    </w:p>
    <w:p w14:paraId="75F05961" w14:textId="57B88DB8" w:rsidR="00360417" w:rsidRPr="00451B09" w:rsidRDefault="00646C8D" w:rsidP="003B5EC5">
      <w:pPr>
        <w:pStyle w:val="Balk2"/>
        <w:rPr>
          <w:lang w:val="tr-TR"/>
        </w:rPr>
      </w:pPr>
      <w:bookmarkStart w:id="97" w:name="_Toc212210575"/>
      <w:r w:rsidRPr="00451B09">
        <w:rPr>
          <w:lang w:val="tr-TR"/>
        </w:rPr>
        <w:lastRenderedPageBreak/>
        <w:t xml:space="preserve">İnşaat </w:t>
      </w:r>
      <w:r w:rsidR="003E6255">
        <w:rPr>
          <w:lang w:val="tr-TR"/>
        </w:rPr>
        <w:t xml:space="preserve">Aşaması </w:t>
      </w:r>
      <w:r w:rsidR="005A2E50" w:rsidRPr="00451B09">
        <w:rPr>
          <w:lang w:val="tr-TR"/>
        </w:rPr>
        <w:t>B</w:t>
      </w:r>
      <w:r w:rsidR="003E6255">
        <w:rPr>
          <w:lang w:val="tr-TR"/>
        </w:rPr>
        <w:t>Y</w:t>
      </w:r>
      <w:r w:rsidR="005A2E50" w:rsidRPr="00451B09">
        <w:rPr>
          <w:lang w:val="tr-TR"/>
        </w:rPr>
        <w:t xml:space="preserve">P </w:t>
      </w:r>
      <w:r w:rsidR="00360417" w:rsidRPr="00451B09">
        <w:rPr>
          <w:lang w:val="tr-TR"/>
        </w:rPr>
        <w:t>Tablosu</w:t>
      </w:r>
      <w:bookmarkEnd w:id="97"/>
    </w:p>
    <w:p w14:paraId="7601EDAF" w14:textId="77777777" w:rsidR="00A57ED0" w:rsidRPr="00AE407B" w:rsidRDefault="00A57ED0" w:rsidP="00A57ED0">
      <w:pPr>
        <w:autoSpaceDE w:val="0"/>
        <w:autoSpaceDN w:val="0"/>
        <w:adjustRightInd w:val="0"/>
        <w:spacing w:line="288" w:lineRule="auto"/>
        <w:jc w:val="both"/>
        <w:rPr>
          <w:rFonts w:ascii="Verdana" w:hAnsi="Verdana"/>
          <w:szCs w:val="20"/>
          <w:lang w:val="tr-TR"/>
        </w:rPr>
      </w:pPr>
      <w:r w:rsidRPr="00AE407B">
        <w:rPr>
          <w:rFonts w:ascii="Verdana" w:hAnsi="Verdana"/>
          <w:szCs w:val="20"/>
          <w:lang w:val="tr-TR"/>
        </w:rPr>
        <w:t xml:space="preserve">İnşaat aşamasındaki etkileri ele almak için Bölüm 4.2'de belirlenen yönetim ve azaltma önlemleri/eylemleri genişletilmiş ve aşağıdaki bilgileri içeren bir </w:t>
      </w:r>
      <w:r>
        <w:rPr>
          <w:rFonts w:ascii="Verdana" w:hAnsi="Verdana"/>
          <w:szCs w:val="20"/>
          <w:lang w:val="tr-TR"/>
        </w:rPr>
        <w:t>BYP</w:t>
      </w:r>
      <w:r w:rsidRPr="00AE407B">
        <w:rPr>
          <w:rFonts w:ascii="Verdana" w:hAnsi="Verdana"/>
          <w:szCs w:val="20"/>
          <w:lang w:val="tr-TR"/>
        </w:rPr>
        <w:t xml:space="preserve"> eylem tablosu şeklinde yapılandırılmıştır:</w:t>
      </w:r>
    </w:p>
    <w:p w14:paraId="430854F3" w14:textId="77777777" w:rsidR="00A57ED0" w:rsidRPr="00AE407B" w:rsidRDefault="00A57ED0" w:rsidP="00A57ED0">
      <w:pPr>
        <w:pStyle w:val="ListeMaddemi"/>
        <w:numPr>
          <w:ilvl w:val="0"/>
          <w:numId w:val="53"/>
        </w:numPr>
        <w:spacing w:before="60" w:after="120" w:line="300" w:lineRule="auto"/>
        <w:ind w:left="714" w:hanging="357"/>
        <w:jc w:val="both"/>
        <w:rPr>
          <w:lang w:val="tr-TR"/>
        </w:rPr>
      </w:pPr>
      <w:r w:rsidRPr="00AE407B">
        <w:rPr>
          <w:b/>
          <w:bCs/>
          <w:lang w:val="tr-TR"/>
        </w:rPr>
        <w:t xml:space="preserve">Etki: </w:t>
      </w:r>
      <w:r w:rsidRPr="00AE407B">
        <w:rPr>
          <w:lang w:val="tr-TR"/>
        </w:rPr>
        <w:t>Azaltıcı önlemlerin ilgili olduğu spesifik biyolojik çeşitlilik etkisi.</w:t>
      </w:r>
    </w:p>
    <w:p w14:paraId="31AFCA37" w14:textId="77777777" w:rsidR="00A57ED0" w:rsidRPr="00AE407B" w:rsidRDefault="00A57ED0" w:rsidP="00A57ED0">
      <w:pPr>
        <w:pStyle w:val="ListeMaddemi"/>
        <w:numPr>
          <w:ilvl w:val="0"/>
          <w:numId w:val="53"/>
        </w:numPr>
        <w:spacing w:before="60" w:after="120" w:line="300" w:lineRule="auto"/>
        <w:ind w:left="714" w:hanging="357"/>
        <w:jc w:val="both"/>
        <w:rPr>
          <w:lang w:val="tr-TR"/>
        </w:rPr>
      </w:pPr>
      <w:r w:rsidRPr="00AE407B">
        <w:rPr>
          <w:b/>
          <w:bCs/>
          <w:lang w:val="tr-TR"/>
        </w:rPr>
        <w:t xml:space="preserve">Yönetim/Azaltma Önlemleri: </w:t>
      </w:r>
      <w:r w:rsidRPr="00AE407B">
        <w:rPr>
          <w:lang w:val="tr-TR"/>
        </w:rPr>
        <w:t>Önerilen yönetim önlemi/eylemi veya azaltma önleminin açıklaması.</w:t>
      </w:r>
    </w:p>
    <w:p w14:paraId="3FED74F3" w14:textId="77777777" w:rsidR="00A57ED0" w:rsidRPr="00AE407B" w:rsidRDefault="00A57ED0" w:rsidP="00A57ED0">
      <w:pPr>
        <w:pStyle w:val="ListeMaddemi"/>
        <w:numPr>
          <w:ilvl w:val="0"/>
          <w:numId w:val="53"/>
        </w:numPr>
        <w:spacing w:before="60" w:after="120" w:line="300" w:lineRule="auto"/>
        <w:ind w:left="714" w:hanging="357"/>
        <w:jc w:val="both"/>
        <w:rPr>
          <w:lang w:val="tr-TR"/>
        </w:rPr>
      </w:pPr>
      <w:r w:rsidRPr="00AE407B">
        <w:rPr>
          <w:b/>
          <w:bCs/>
          <w:lang w:val="tr-TR"/>
        </w:rPr>
        <w:t xml:space="preserve">Yönetim şekli: </w:t>
      </w:r>
      <w:r w:rsidRPr="00AE407B">
        <w:rPr>
          <w:lang w:val="tr-TR"/>
        </w:rPr>
        <w:t>Önlemin sınıflandırılabileceği azaltma hiyerarşisinin aşaması (yani önleme, en aza indirme, geri kazanma, telafi etme/dengeleme/denkleştirme (ofset)).</w:t>
      </w:r>
    </w:p>
    <w:p w14:paraId="13AC675F" w14:textId="77777777" w:rsidR="00A57ED0" w:rsidRPr="00AE407B" w:rsidRDefault="00A57ED0" w:rsidP="00A57ED0">
      <w:pPr>
        <w:pStyle w:val="ListeMaddemi"/>
        <w:numPr>
          <w:ilvl w:val="0"/>
          <w:numId w:val="53"/>
        </w:numPr>
        <w:spacing w:before="60" w:after="120" w:line="300" w:lineRule="auto"/>
        <w:ind w:left="714" w:hanging="357"/>
        <w:jc w:val="both"/>
        <w:rPr>
          <w:lang w:val="tr-TR"/>
        </w:rPr>
      </w:pPr>
      <w:r w:rsidRPr="00AE407B">
        <w:rPr>
          <w:b/>
          <w:bCs/>
          <w:lang w:val="tr-TR"/>
        </w:rPr>
        <w:t xml:space="preserve">KPI (Anahtar Performans Göstergesi): </w:t>
      </w:r>
      <w:r w:rsidRPr="00AE407B">
        <w:rPr>
          <w:lang w:val="tr-TR"/>
        </w:rPr>
        <w:t>Yönetim önlemi/eyleminin etkinliğini değerlendirmek için kullanılan nicel bir uyum göstergesi veya niteliksel kabul kriterleri.</w:t>
      </w:r>
    </w:p>
    <w:p w14:paraId="580659DD" w14:textId="77777777" w:rsidR="00A57ED0" w:rsidRPr="00AE407B" w:rsidRDefault="00A57ED0" w:rsidP="00A57ED0">
      <w:pPr>
        <w:pStyle w:val="ListeMaddemi"/>
        <w:numPr>
          <w:ilvl w:val="0"/>
          <w:numId w:val="53"/>
        </w:numPr>
        <w:spacing w:before="60" w:after="120" w:line="300" w:lineRule="auto"/>
        <w:ind w:left="714" w:hanging="357"/>
        <w:jc w:val="both"/>
        <w:rPr>
          <w:lang w:val="tr-TR"/>
        </w:rPr>
      </w:pPr>
      <w:r w:rsidRPr="00AE407B">
        <w:rPr>
          <w:b/>
          <w:bCs/>
          <w:lang w:val="tr-TR"/>
        </w:rPr>
        <w:t xml:space="preserve">Zamanlama: </w:t>
      </w:r>
      <w:r w:rsidRPr="00AE407B">
        <w:rPr>
          <w:lang w:val="tr-TR"/>
        </w:rPr>
        <w:t>Önlemin/eylemin uygulanma zamanı ve sıklığı.</w:t>
      </w:r>
    </w:p>
    <w:p w14:paraId="77C6FE66" w14:textId="06B24F87" w:rsidR="00505014" w:rsidRPr="00451B09" w:rsidRDefault="00A57ED0" w:rsidP="00A57ED0">
      <w:pPr>
        <w:pStyle w:val="ListeMaddemi"/>
        <w:numPr>
          <w:ilvl w:val="0"/>
          <w:numId w:val="53"/>
        </w:numPr>
        <w:spacing w:before="60" w:after="120" w:line="300" w:lineRule="auto"/>
        <w:ind w:left="714" w:hanging="357"/>
        <w:jc w:val="both"/>
        <w:rPr>
          <w:lang w:val="tr-TR"/>
        </w:rPr>
      </w:pPr>
      <w:r w:rsidRPr="00AE407B">
        <w:rPr>
          <w:b/>
          <w:bCs/>
          <w:lang w:val="tr-TR"/>
        </w:rPr>
        <w:t xml:space="preserve">Sorumluluk: </w:t>
      </w:r>
      <w:r w:rsidRPr="00AE407B">
        <w:rPr>
          <w:lang w:val="tr-TR"/>
        </w:rPr>
        <w:t>Yönetim önlemi/eylemini uygulamaktan sorumlu kişi veya ekip</w:t>
      </w:r>
      <w:r w:rsidR="00505014" w:rsidRPr="00451B09">
        <w:rPr>
          <w:lang w:val="tr-TR"/>
        </w:rPr>
        <w:t>.</w:t>
      </w:r>
    </w:p>
    <w:p w14:paraId="281A8B5D" w14:textId="77777777" w:rsidR="00505014" w:rsidRPr="00451B09" w:rsidRDefault="00505014" w:rsidP="00491FC5">
      <w:pPr>
        <w:pStyle w:val="GvdeMetni"/>
        <w:rPr>
          <w:lang w:val="tr-TR"/>
        </w:rPr>
      </w:pPr>
    </w:p>
    <w:p w14:paraId="1D612F73" w14:textId="77777777" w:rsidR="00505014" w:rsidRPr="00451B09" w:rsidRDefault="00505014" w:rsidP="00505014">
      <w:pPr>
        <w:spacing w:after="0" w:line="240" w:lineRule="auto"/>
        <w:rPr>
          <w:rFonts w:cs="Times New Roman (Body CS)"/>
          <w:lang w:val="tr-TR"/>
        </w:rPr>
        <w:sectPr w:rsidR="00505014" w:rsidRPr="00451B09" w:rsidSect="00505014">
          <w:pgSz w:w="11906" w:h="16838" w:code="9"/>
          <w:pgMar w:top="1134" w:right="1134" w:bottom="1134" w:left="1134" w:header="567" w:footer="374" w:gutter="0"/>
          <w:cols w:sep="1" w:space="380"/>
          <w:titlePg/>
          <w:docGrid w:linePitch="360"/>
        </w:sectPr>
      </w:pPr>
    </w:p>
    <w:p w14:paraId="34661F40" w14:textId="5B508126" w:rsidR="00505014" w:rsidRPr="00451B09" w:rsidRDefault="00505014" w:rsidP="00505014">
      <w:pPr>
        <w:pStyle w:val="ResimYazs"/>
        <w:rPr>
          <w:lang w:val="tr-TR"/>
        </w:rPr>
      </w:pPr>
      <w:bookmarkStart w:id="98" w:name="_Toc212986022"/>
      <w:proofErr w:type="gramStart"/>
      <w:r w:rsidRPr="00451B09">
        <w:rPr>
          <w:lang w:val="tr-TR"/>
        </w:rPr>
        <w:lastRenderedPageBreak/>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4</w:t>
      </w:r>
      <w:r w:rsidR="00780BDA" w:rsidRPr="00451B09">
        <w:rPr>
          <w:lang w:val="tr-TR"/>
        </w:rPr>
        <w:fldChar w:fldCharType="end"/>
      </w:r>
      <w:r w:rsidR="00850298">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2</w:t>
      </w:r>
      <w:r w:rsidR="00780BDA" w:rsidRPr="00451B09">
        <w:rPr>
          <w:lang w:val="tr-TR"/>
        </w:rPr>
        <w:fldChar w:fldCharType="end"/>
      </w:r>
      <w:r w:rsidR="004F34AC" w:rsidRPr="00451B09">
        <w:rPr>
          <w:lang w:val="tr-TR"/>
        </w:rPr>
        <w:t xml:space="preserve"> İnşaat </w:t>
      </w:r>
      <w:r w:rsidR="0077287F" w:rsidRPr="00451B09">
        <w:rPr>
          <w:lang w:val="tr-TR"/>
        </w:rPr>
        <w:t>AŞAMASI B</w:t>
      </w:r>
      <w:r w:rsidR="00850298">
        <w:rPr>
          <w:lang w:val="tr-TR"/>
        </w:rPr>
        <w:t>Y</w:t>
      </w:r>
      <w:r w:rsidR="0077287F" w:rsidRPr="00451B09">
        <w:rPr>
          <w:lang w:val="tr-TR"/>
        </w:rPr>
        <w:t>P</w:t>
      </w:r>
      <w:bookmarkEnd w:id="98"/>
    </w:p>
    <w:tbl>
      <w:tblPr>
        <w:tblStyle w:val="TabloKlavuzu"/>
        <w:tblW w:w="0" w:type="auto"/>
        <w:tblBorders>
          <w:top w:val="single" w:sz="4" w:space="0" w:color="B7B2AA"/>
          <w:left w:val="single" w:sz="4" w:space="0" w:color="B7B2AA"/>
          <w:bottom w:val="single" w:sz="4" w:space="0" w:color="B7B2AA"/>
          <w:right w:val="single" w:sz="4" w:space="0" w:color="B7B2AA"/>
          <w:insideH w:val="single" w:sz="6" w:space="0" w:color="B7B2AA"/>
          <w:insideV w:val="single" w:sz="6" w:space="0" w:color="B7B2AA"/>
        </w:tblBorders>
        <w:tblLook w:val="04A0" w:firstRow="1" w:lastRow="0" w:firstColumn="1" w:lastColumn="0" w:noHBand="0" w:noVBand="1"/>
      </w:tblPr>
      <w:tblGrid>
        <w:gridCol w:w="2262"/>
        <w:gridCol w:w="5370"/>
        <w:gridCol w:w="1689"/>
        <w:gridCol w:w="2050"/>
        <w:gridCol w:w="1941"/>
        <w:gridCol w:w="1248"/>
      </w:tblGrid>
      <w:tr w:rsidR="004C5D92" w:rsidRPr="00451B09" w14:paraId="14C86EF2" w14:textId="77777777" w:rsidTr="00CF3F9A">
        <w:trPr>
          <w:tblHeader/>
        </w:trPr>
        <w:tc>
          <w:tcPr>
            <w:tcW w:w="2262" w:type="dxa"/>
            <w:shd w:val="clear" w:color="auto" w:fill="E5EDE8"/>
            <w:vAlign w:val="center"/>
            <w:hideMark/>
          </w:tcPr>
          <w:p w14:paraId="4CC9B73C" w14:textId="77777777" w:rsidR="00505014" w:rsidRPr="00451B09" w:rsidRDefault="00505014" w:rsidP="00F83EBF">
            <w:pPr>
              <w:pStyle w:val="GvdeMetni"/>
              <w:spacing w:before="20" w:after="20" w:line="240" w:lineRule="auto"/>
              <w:rPr>
                <w:b/>
                <w:bCs/>
                <w:sz w:val="16"/>
                <w:szCs w:val="16"/>
                <w:lang w:val="tr-TR"/>
              </w:rPr>
            </w:pPr>
            <w:r w:rsidRPr="00451B09">
              <w:rPr>
                <w:b/>
                <w:bCs/>
                <w:sz w:val="16"/>
                <w:szCs w:val="16"/>
                <w:lang w:val="tr-TR"/>
              </w:rPr>
              <w:t>Etki</w:t>
            </w:r>
          </w:p>
        </w:tc>
        <w:tc>
          <w:tcPr>
            <w:tcW w:w="5370" w:type="dxa"/>
            <w:shd w:val="clear" w:color="auto" w:fill="E5EDE8"/>
            <w:vAlign w:val="center"/>
            <w:hideMark/>
          </w:tcPr>
          <w:p w14:paraId="71876298" w14:textId="77777777" w:rsidR="00505014" w:rsidRPr="00451B09" w:rsidRDefault="00505014" w:rsidP="00F83EBF">
            <w:pPr>
              <w:pStyle w:val="GvdeMetni"/>
              <w:spacing w:before="20" w:after="20" w:line="240" w:lineRule="auto"/>
              <w:rPr>
                <w:b/>
                <w:bCs/>
                <w:sz w:val="16"/>
                <w:szCs w:val="16"/>
                <w:lang w:val="tr-TR"/>
              </w:rPr>
            </w:pPr>
            <w:r w:rsidRPr="00451B09">
              <w:rPr>
                <w:b/>
                <w:bCs/>
                <w:sz w:val="16"/>
                <w:szCs w:val="16"/>
                <w:lang w:val="tr-TR"/>
              </w:rPr>
              <w:t>Yönetim/Azaltma Önlemleri</w:t>
            </w:r>
          </w:p>
        </w:tc>
        <w:tc>
          <w:tcPr>
            <w:tcW w:w="1689" w:type="dxa"/>
            <w:shd w:val="clear" w:color="auto" w:fill="E5EDE8"/>
            <w:vAlign w:val="center"/>
          </w:tcPr>
          <w:p w14:paraId="71DE4D56" w14:textId="77777777" w:rsidR="00505014" w:rsidRPr="00451B09" w:rsidRDefault="00505014" w:rsidP="00F83EBF">
            <w:pPr>
              <w:pStyle w:val="GvdeMetni"/>
              <w:spacing w:before="20" w:after="20" w:line="240" w:lineRule="auto"/>
              <w:rPr>
                <w:b/>
                <w:bCs/>
                <w:sz w:val="16"/>
                <w:szCs w:val="16"/>
                <w:lang w:val="tr-TR"/>
              </w:rPr>
            </w:pPr>
            <w:r w:rsidRPr="00451B09">
              <w:rPr>
                <w:b/>
                <w:bCs/>
                <w:sz w:val="16"/>
                <w:szCs w:val="16"/>
                <w:lang w:val="tr-TR"/>
              </w:rPr>
              <w:t>Azaltma Türü</w:t>
            </w:r>
          </w:p>
        </w:tc>
        <w:tc>
          <w:tcPr>
            <w:tcW w:w="2050" w:type="dxa"/>
            <w:shd w:val="clear" w:color="auto" w:fill="E5EDE8"/>
            <w:vAlign w:val="center"/>
            <w:hideMark/>
          </w:tcPr>
          <w:p w14:paraId="7849E0A3" w14:textId="77777777" w:rsidR="00505014" w:rsidRPr="00451B09" w:rsidRDefault="00505014" w:rsidP="00F83EBF">
            <w:pPr>
              <w:pStyle w:val="GvdeMetni"/>
              <w:spacing w:before="20" w:after="20" w:line="240" w:lineRule="auto"/>
              <w:rPr>
                <w:b/>
                <w:bCs/>
                <w:sz w:val="16"/>
                <w:szCs w:val="16"/>
                <w:lang w:val="tr-TR"/>
              </w:rPr>
            </w:pPr>
            <w:r w:rsidRPr="00451B09">
              <w:rPr>
                <w:b/>
                <w:bCs/>
                <w:sz w:val="16"/>
                <w:szCs w:val="16"/>
                <w:lang w:val="tr-TR"/>
              </w:rPr>
              <w:t>KPI</w:t>
            </w:r>
          </w:p>
        </w:tc>
        <w:tc>
          <w:tcPr>
            <w:tcW w:w="1941" w:type="dxa"/>
            <w:shd w:val="clear" w:color="auto" w:fill="E5EDE8"/>
            <w:vAlign w:val="center"/>
          </w:tcPr>
          <w:p w14:paraId="453BCBEB" w14:textId="688715BC" w:rsidR="00505014" w:rsidRPr="00451B09" w:rsidRDefault="00940C63" w:rsidP="00F83EBF">
            <w:pPr>
              <w:pStyle w:val="GvdeMetni"/>
              <w:spacing w:before="20" w:after="20" w:line="240" w:lineRule="auto"/>
              <w:rPr>
                <w:b/>
                <w:bCs/>
                <w:sz w:val="16"/>
                <w:szCs w:val="16"/>
                <w:lang w:val="tr-TR"/>
              </w:rPr>
            </w:pPr>
            <w:r>
              <w:rPr>
                <w:b/>
                <w:bCs/>
                <w:sz w:val="16"/>
                <w:szCs w:val="16"/>
                <w:lang w:val="tr-TR"/>
              </w:rPr>
              <w:t>Zamanlama</w:t>
            </w:r>
          </w:p>
        </w:tc>
        <w:tc>
          <w:tcPr>
            <w:tcW w:w="0" w:type="auto"/>
            <w:shd w:val="clear" w:color="auto" w:fill="E5EDE8"/>
            <w:vAlign w:val="center"/>
            <w:hideMark/>
          </w:tcPr>
          <w:p w14:paraId="220AD635" w14:textId="77777777" w:rsidR="00505014" w:rsidRPr="00451B09" w:rsidRDefault="00505014" w:rsidP="00F83EBF">
            <w:pPr>
              <w:pStyle w:val="GvdeMetni"/>
              <w:spacing w:before="20" w:after="20" w:line="240" w:lineRule="auto"/>
              <w:rPr>
                <w:b/>
                <w:bCs/>
                <w:sz w:val="16"/>
                <w:szCs w:val="16"/>
                <w:lang w:val="tr-TR"/>
              </w:rPr>
            </w:pPr>
            <w:r w:rsidRPr="00451B09">
              <w:rPr>
                <w:b/>
                <w:bCs/>
                <w:sz w:val="16"/>
                <w:szCs w:val="16"/>
                <w:lang w:val="tr-TR"/>
              </w:rPr>
              <w:t>Sorumluluk</w:t>
            </w:r>
          </w:p>
        </w:tc>
      </w:tr>
      <w:tr w:rsidR="009A1A82" w:rsidRPr="00451B09" w14:paraId="218F60D1" w14:textId="77777777" w:rsidTr="00CF3F9A">
        <w:tc>
          <w:tcPr>
            <w:tcW w:w="2262" w:type="dxa"/>
            <w:vMerge w:val="restart"/>
            <w:hideMark/>
          </w:tcPr>
          <w:p w14:paraId="538A654A" w14:textId="77777777" w:rsidR="009A1A82" w:rsidRPr="00451B09" w:rsidRDefault="009A1A82" w:rsidP="009A1A82">
            <w:pPr>
              <w:pStyle w:val="GvdeMetni"/>
              <w:spacing w:before="20" w:after="20" w:line="240" w:lineRule="auto"/>
              <w:rPr>
                <w:b/>
                <w:bCs/>
                <w:sz w:val="16"/>
                <w:szCs w:val="16"/>
                <w:lang w:val="tr-TR"/>
              </w:rPr>
            </w:pPr>
            <w:r w:rsidRPr="00451B09">
              <w:rPr>
                <w:b/>
                <w:bCs/>
                <w:sz w:val="16"/>
                <w:szCs w:val="16"/>
                <w:lang w:val="tr-TR"/>
              </w:rPr>
              <w:t>Etki 1: Bitki Örtüsü ve Habitatın Fiziksel Yıkımı/Bozulması</w:t>
            </w:r>
          </w:p>
          <w:p w14:paraId="6854FC86" w14:textId="2E216E1F" w:rsidR="009A1A82" w:rsidRPr="00451B09" w:rsidRDefault="009A1A82" w:rsidP="009A1A82">
            <w:pPr>
              <w:pStyle w:val="GvdeMetni"/>
              <w:spacing w:before="20" w:after="20" w:line="240" w:lineRule="auto"/>
              <w:rPr>
                <w:b/>
                <w:bCs/>
                <w:sz w:val="16"/>
                <w:szCs w:val="16"/>
                <w:lang w:val="tr-TR"/>
              </w:rPr>
            </w:pPr>
          </w:p>
          <w:p w14:paraId="1F688CE1" w14:textId="77777777" w:rsidR="009A1A82" w:rsidRPr="00451B09" w:rsidRDefault="009A1A82" w:rsidP="009A1A82">
            <w:pPr>
              <w:pStyle w:val="GvdeMetni"/>
              <w:spacing w:before="20" w:after="20" w:line="240" w:lineRule="auto"/>
              <w:rPr>
                <w:b/>
                <w:bCs/>
                <w:sz w:val="16"/>
                <w:szCs w:val="16"/>
                <w:lang w:val="tr-TR"/>
              </w:rPr>
            </w:pPr>
            <w:r w:rsidRPr="00451B09">
              <w:rPr>
                <w:b/>
                <w:bCs/>
                <w:sz w:val="16"/>
                <w:szCs w:val="16"/>
                <w:lang w:val="tr-TR"/>
              </w:rPr>
              <w:t>VE</w:t>
            </w:r>
          </w:p>
          <w:p w14:paraId="3E25D660" w14:textId="77777777" w:rsidR="009A1A82" w:rsidRPr="00451B09" w:rsidRDefault="009A1A82" w:rsidP="009A1A82">
            <w:pPr>
              <w:pStyle w:val="GvdeMetni"/>
              <w:spacing w:before="20" w:after="20" w:line="240" w:lineRule="auto"/>
              <w:rPr>
                <w:b/>
                <w:bCs/>
                <w:sz w:val="16"/>
                <w:szCs w:val="16"/>
                <w:lang w:val="tr-TR"/>
              </w:rPr>
            </w:pPr>
          </w:p>
          <w:p w14:paraId="08F1524F" w14:textId="77777777" w:rsidR="009A1A82" w:rsidRPr="00451B09" w:rsidRDefault="009A1A82" w:rsidP="009A1A82">
            <w:pPr>
              <w:pStyle w:val="GvdeMetni"/>
              <w:spacing w:before="20" w:after="20" w:line="240" w:lineRule="auto"/>
              <w:rPr>
                <w:b/>
                <w:bCs/>
                <w:sz w:val="16"/>
                <w:szCs w:val="16"/>
                <w:lang w:val="tr-TR"/>
              </w:rPr>
            </w:pPr>
            <w:r w:rsidRPr="00451B09">
              <w:rPr>
                <w:b/>
                <w:bCs/>
                <w:sz w:val="16"/>
                <w:szCs w:val="16"/>
                <w:lang w:val="tr-TR"/>
              </w:rPr>
              <w:t>Etki 2: Habitat Bağlantısının Azalması</w:t>
            </w:r>
          </w:p>
          <w:p w14:paraId="2CEF4783" w14:textId="77777777" w:rsidR="009A1A82" w:rsidRPr="00451B09" w:rsidRDefault="009A1A82" w:rsidP="009A1A82">
            <w:pPr>
              <w:pStyle w:val="GvdeMetni"/>
              <w:spacing w:before="20" w:after="20" w:line="240" w:lineRule="auto"/>
              <w:rPr>
                <w:b/>
                <w:bCs/>
                <w:sz w:val="16"/>
                <w:szCs w:val="16"/>
                <w:lang w:val="tr-TR"/>
              </w:rPr>
            </w:pPr>
          </w:p>
        </w:tc>
        <w:tc>
          <w:tcPr>
            <w:tcW w:w="5370" w:type="dxa"/>
            <w:hideMark/>
          </w:tcPr>
          <w:p w14:paraId="7CA841AF" w14:textId="77777777" w:rsidR="009A1A82" w:rsidRPr="00AE407B" w:rsidRDefault="009A1A82" w:rsidP="009A1A82">
            <w:pPr>
              <w:pStyle w:val="GvdeMetni"/>
              <w:spacing w:before="20" w:after="20" w:line="240" w:lineRule="auto"/>
              <w:rPr>
                <w:b/>
                <w:bCs/>
                <w:sz w:val="16"/>
                <w:szCs w:val="16"/>
                <w:lang w:val="tr-TR"/>
              </w:rPr>
            </w:pPr>
            <w:r w:rsidRPr="00AE407B">
              <w:rPr>
                <w:b/>
                <w:bCs/>
                <w:sz w:val="16"/>
                <w:szCs w:val="16"/>
                <w:lang w:val="tr-TR"/>
              </w:rPr>
              <w:t xml:space="preserve">Faaliyetleri inşaat alanlarıyla sınırlandırın </w:t>
            </w:r>
          </w:p>
          <w:p w14:paraId="5DECD760" w14:textId="77777777" w:rsidR="009A1A82" w:rsidRPr="00AE407B" w:rsidRDefault="009A1A82" w:rsidP="009A1A82">
            <w:pPr>
              <w:pStyle w:val="GvdeMetni"/>
              <w:numPr>
                <w:ilvl w:val="0"/>
                <w:numId w:val="75"/>
              </w:numPr>
              <w:spacing w:before="20" w:after="20" w:line="240" w:lineRule="auto"/>
              <w:jc w:val="both"/>
              <w:rPr>
                <w:sz w:val="16"/>
                <w:szCs w:val="16"/>
                <w:lang w:val="tr-TR"/>
              </w:rPr>
            </w:pPr>
            <w:r w:rsidRPr="00AE407B">
              <w:rPr>
                <w:sz w:val="16"/>
                <w:szCs w:val="16"/>
                <w:lang w:val="tr-TR"/>
              </w:rPr>
              <w:t>Toprak sıyırma, bitki örtüsünün temizlenmesi, hafriyat, erişim yolu inşaatı, tesviye vb. dahil olmak üzere tüm inşaat faaliyetlerini, yalnızca bireysel tesislerin ayak izi ile sınırlandırılmalı ve onaylanmış inşaat planına uygun olarak gerçekleştirilmelidir.</w:t>
            </w:r>
          </w:p>
          <w:p w14:paraId="620F6101" w14:textId="77777777" w:rsidR="009A1A82" w:rsidRPr="00AE407B" w:rsidRDefault="009A1A82" w:rsidP="009A1A82">
            <w:pPr>
              <w:pStyle w:val="GvdeMetni"/>
              <w:numPr>
                <w:ilvl w:val="0"/>
                <w:numId w:val="75"/>
              </w:numPr>
              <w:spacing w:before="20" w:after="20" w:line="240" w:lineRule="auto"/>
              <w:jc w:val="both"/>
              <w:rPr>
                <w:sz w:val="16"/>
                <w:szCs w:val="16"/>
                <w:lang w:val="tr-TR"/>
              </w:rPr>
            </w:pPr>
            <w:r w:rsidRPr="00AE407B">
              <w:rPr>
                <w:sz w:val="16"/>
                <w:szCs w:val="16"/>
                <w:lang w:val="tr-TR"/>
              </w:rPr>
              <w:t xml:space="preserve">Mümkün olduğunca, kalıcı altyapı ve geçici inşaat bileşenlerinin (örneğin, depolama alanları ve malzeme depolama alanları) ekolojik açıdan hassas doğal habitatların (örneğin, ormanlık alanlar ve bozkırlar) içinde veya hemen yakınında yerleştirilmesinden kaçınılmalıdır. Arazi genellikle ekilebilir veya nadasa bırakılmış araziler gibi değiştirilmiş habitatlar içermese </w:t>
            </w:r>
            <w:proofErr w:type="gramStart"/>
            <w:r w:rsidRPr="00AE407B">
              <w:rPr>
                <w:sz w:val="16"/>
                <w:szCs w:val="16"/>
                <w:lang w:val="tr-TR"/>
              </w:rPr>
              <w:t>de,</w:t>
            </w:r>
            <w:proofErr w:type="gramEnd"/>
            <w:r w:rsidRPr="00AE407B">
              <w:rPr>
                <w:sz w:val="16"/>
                <w:szCs w:val="16"/>
                <w:lang w:val="tr-TR"/>
              </w:rPr>
              <w:t xml:space="preserve"> doğal habitat mozaiği içinde ekolojik değeri daha düşük alanları seçmeye çalışılmalı ve endemik veya koruma açısından önemli türlerin bulunduğu alanlardan kaçınılmalıdır (bu alanlar özellikle </w:t>
            </w:r>
            <w:proofErr w:type="gramStart"/>
            <w:r w:rsidRPr="00AE407B">
              <w:rPr>
                <w:sz w:val="16"/>
                <w:szCs w:val="16"/>
                <w:lang w:val="tr-TR"/>
              </w:rPr>
              <w:t>rüzgar</w:t>
            </w:r>
            <w:proofErr w:type="gramEnd"/>
            <w:r w:rsidRPr="00AE407B">
              <w:rPr>
                <w:sz w:val="16"/>
                <w:szCs w:val="16"/>
                <w:lang w:val="tr-TR"/>
              </w:rPr>
              <w:t xml:space="preserve"> santrali alanının batı yarısında bulunmaktadır). Biyoçeşitlilik üzerindeki etkileri mümkün olduğunca en aza indirmek için mikro konum belirleme, ekolojik duyarlılık dikkate alınarak yapılmalıdır.</w:t>
            </w:r>
          </w:p>
          <w:p w14:paraId="0309491F" w14:textId="77777777" w:rsidR="009A1A82" w:rsidRPr="00AE407B" w:rsidRDefault="009A1A82" w:rsidP="009A1A82">
            <w:pPr>
              <w:pStyle w:val="GvdeMetni"/>
              <w:numPr>
                <w:ilvl w:val="0"/>
                <w:numId w:val="75"/>
              </w:numPr>
              <w:spacing w:before="20" w:after="20" w:line="240" w:lineRule="auto"/>
              <w:jc w:val="both"/>
              <w:rPr>
                <w:sz w:val="16"/>
                <w:szCs w:val="16"/>
                <w:lang w:val="tr-TR"/>
              </w:rPr>
            </w:pPr>
            <w:r w:rsidRPr="00AE407B">
              <w:rPr>
                <w:sz w:val="16"/>
                <w:szCs w:val="16"/>
                <w:lang w:val="tr-TR"/>
              </w:rPr>
              <w:t>Bitki örtüsünün temizlenmesi, inşaat için gerekli alanlarla sınırlı tutulmalıdır. Mümkünse, toprak ve tohum bankalarını korumak için bitki örtüsü tamamen sökülmek yerine zemin seviyesine kadar kesilmelidir.</w:t>
            </w:r>
          </w:p>
          <w:p w14:paraId="1646D101" w14:textId="77777777" w:rsidR="009A1A82" w:rsidRPr="00AE407B" w:rsidRDefault="009A1A82" w:rsidP="009A1A82">
            <w:pPr>
              <w:pStyle w:val="GvdeMetni"/>
              <w:numPr>
                <w:ilvl w:val="0"/>
                <w:numId w:val="75"/>
              </w:numPr>
              <w:spacing w:before="20" w:after="20" w:line="240" w:lineRule="auto"/>
              <w:jc w:val="both"/>
              <w:rPr>
                <w:sz w:val="16"/>
                <w:szCs w:val="16"/>
                <w:lang w:val="tr-TR"/>
              </w:rPr>
            </w:pPr>
            <w:r w:rsidRPr="00AE407B">
              <w:rPr>
                <w:sz w:val="16"/>
                <w:szCs w:val="16"/>
                <w:lang w:val="tr-TR"/>
              </w:rPr>
              <w:t>Bitki örtüsünün yakılması veya gömülmesi (hem temizlenen hem de yerinde kalan) yasaklanmalıdır.</w:t>
            </w:r>
          </w:p>
          <w:p w14:paraId="35CCC352" w14:textId="77777777" w:rsidR="009A1A82" w:rsidRPr="00AE407B" w:rsidRDefault="009A1A82" w:rsidP="009A1A82">
            <w:pPr>
              <w:pStyle w:val="GvdeMetni"/>
              <w:numPr>
                <w:ilvl w:val="0"/>
                <w:numId w:val="75"/>
              </w:numPr>
              <w:spacing w:before="20" w:after="20" w:line="240" w:lineRule="auto"/>
              <w:jc w:val="both"/>
              <w:rPr>
                <w:sz w:val="16"/>
                <w:szCs w:val="16"/>
                <w:lang w:val="tr-TR"/>
              </w:rPr>
            </w:pPr>
            <w:r w:rsidRPr="00AE407B">
              <w:rPr>
                <w:sz w:val="16"/>
                <w:szCs w:val="16"/>
                <w:lang w:val="tr-TR"/>
              </w:rPr>
              <w:t xml:space="preserve">Bitişik doğal habitatlar, özellikle ormanlık alanlar ve bozkırlar, inşaat ekipleri ve araçlarının bu alanlara izinsiz erişimini sınırlamak için, uygun bariyer çitlerin kurulması ve pratik olarak mümkün olduğunca net sınırların çizilmesi yoluyla korunmalıdır. </w:t>
            </w:r>
          </w:p>
          <w:p w14:paraId="0B6DF4DD" w14:textId="77777777" w:rsidR="009A1A82" w:rsidRPr="00AE407B" w:rsidRDefault="009A1A82" w:rsidP="009A1A82">
            <w:pPr>
              <w:pStyle w:val="GvdeMetni"/>
              <w:numPr>
                <w:ilvl w:val="0"/>
                <w:numId w:val="75"/>
              </w:numPr>
              <w:spacing w:before="20" w:after="20" w:line="240" w:lineRule="auto"/>
              <w:jc w:val="both"/>
              <w:rPr>
                <w:sz w:val="16"/>
                <w:szCs w:val="16"/>
                <w:lang w:val="tr-TR"/>
              </w:rPr>
            </w:pPr>
            <w:r w:rsidRPr="00AE407B">
              <w:rPr>
                <w:sz w:val="16"/>
                <w:szCs w:val="16"/>
                <w:lang w:val="tr-TR"/>
              </w:rPr>
              <w:t>Kazılar, çitler ve toprak veya malzeme yığınları gibi tüm geçici inşaat unsurları, doğal habitatın iyileşmesini sağlamak ve türlerin hareketine yönelik uzun vadeli engelleri azaltmak için inşaatın tamamlanmasının ardından tamamen kaldırılmalıdır.</w:t>
            </w:r>
          </w:p>
          <w:p w14:paraId="5A23C972" w14:textId="77777777" w:rsidR="009A1A82" w:rsidRPr="00451B09" w:rsidRDefault="009A1A82" w:rsidP="009A1A82">
            <w:pPr>
              <w:pStyle w:val="GvdeMetni"/>
              <w:spacing w:before="20" w:after="20" w:line="240" w:lineRule="auto"/>
              <w:ind w:left="720"/>
              <w:jc w:val="both"/>
              <w:rPr>
                <w:sz w:val="16"/>
                <w:szCs w:val="16"/>
                <w:lang w:val="tr-TR"/>
              </w:rPr>
            </w:pPr>
          </w:p>
        </w:tc>
        <w:tc>
          <w:tcPr>
            <w:tcW w:w="1689" w:type="dxa"/>
          </w:tcPr>
          <w:p w14:paraId="29F3F527" w14:textId="7395B49C" w:rsidR="009A1A82" w:rsidRPr="00451B09" w:rsidRDefault="009A1A82" w:rsidP="009A1A82">
            <w:pPr>
              <w:pStyle w:val="GvdeMetni"/>
              <w:spacing w:before="20" w:after="20" w:line="240" w:lineRule="auto"/>
              <w:jc w:val="center"/>
              <w:rPr>
                <w:sz w:val="16"/>
                <w:szCs w:val="16"/>
                <w:lang w:val="tr-TR"/>
              </w:rPr>
            </w:pPr>
            <w:r w:rsidRPr="00AE407B">
              <w:rPr>
                <w:sz w:val="16"/>
                <w:szCs w:val="16"/>
                <w:lang w:val="tr-TR"/>
              </w:rPr>
              <w:t>Kaçınma / En Aza İndirilme</w:t>
            </w:r>
          </w:p>
        </w:tc>
        <w:tc>
          <w:tcPr>
            <w:tcW w:w="2050" w:type="dxa"/>
            <w:hideMark/>
          </w:tcPr>
          <w:p w14:paraId="70F3CD08" w14:textId="77777777" w:rsidR="009A1A82" w:rsidRPr="00AE407B" w:rsidRDefault="009A1A82" w:rsidP="009A1A82">
            <w:pPr>
              <w:pStyle w:val="GvdeMetni"/>
              <w:spacing w:before="20" w:after="20" w:line="240" w:lineRule="auto"/>
              <w:rPr>
                <w:sz w:val="16"/>
                <w:szCs w:val="16"/>
                <w:lang w:val="tr-TR"/>
              </w:rPr>
            </w:pPr>
            <w:r w:rsidRPr="00AE407B">
              <w:rPr>
                <w:sz w:val="16"/>
                <w:szCs w:val="16"/>
                <w:lang w:val="tr-TR"/>
              </w:rPr>
              <w:t>Tüm faaliyetler, onaylanmış inşaat alanlarıyla sınırlıdır.</w:t>
            </w:r>
          </w:p>
          <w:p w14:paraId="540DA417" w14:textId="77777777" w:rsidR="009A1A82" w:rsidRPr="00AE407B" w:rsidRDefault="009A1A82" w:rsidP="009A1A82">
            <w:pPr>
              <w:pStyle w:val="GvdeMetni"/>
              <w:spacing w:before="20" w:after="20" w:line="240" w:lineRule="auto"/>
              <w:rPr>
                <w:sz w:val="16"/>
                <w:szCs w:val="16"/>
                <w:lang w:val="tr-TR"/>
              </w:rPr>
            </w:pPr>
          </w:p>
          <w:p w14:paraId="2A5CEDAF" w14:textId="77777777" w:rsidR="009A1A82" w:rsidRPr="00AE407B" w:rsidRDefault="009A1A82" w:rsidP="009A1A82">
            <w:pPr>
              <w:pStyle w:val="GvdeMetni"/>
              <w:spacing w:before="20" w:after="20" w:line="240" w:lineRule="auto"/>
              <w:rPr>
                <w:sz w:val="16"/>
                <w:szCs w:val="16"/>
                <w:lang w:val="tr-TR"/>
              </w:rPr>
            </w:pPr>
            <w:r w:rsidRPr="00AE407B">
              <w:rPr>
                <w:sz w:val="16"/>
                <w:szCs w:val="16"/>
                <w:lang w:val="tr-TR"/>
              </w:rPr>
              <w:t xml:space="preserve">PBF türlerini korumak için gerekli yerlerde kaçınma bölgeleri oluşturulur. </w:t>
            </w:r>
          </w:p>
          <w:p w14:paraId="4A17188F" w14:textId="77777777" w:rsidR="009A1A82" w:rsidRPr="00AE407B" w:rsidRDefault="009A1A82" w:rsidP="009A1A82">
            <w:pPr>
              <w:pStyle w:val="GvdeMetni"/>
              <w:spacing w:before="20" w:after="20" w:line="240" w:lineRule="auto"/>
              <w:rPr>
                <w:sz w:val="16"/>
                <w:szCs w:val="16"/>
                <w:lang w:val="tr-TR"/>
              </w:rPr>
            </w:pPr>
          </w:p>
          <w:p w14:paraId="43EA8B4E" w14:textId="7315F273" w:rsidR="009A1A82" w:rsidRPr="00451B09" w:rsidRDefault="009A1A82" w:rsidP="009A1A82">
            <w:pPr>
              <w:pStyle w:val="GvdeMetni"/>
              <w:spacing w:before="20" w:after="20" w:line="240" w:lineRule="auto"/>
              <w:rPr>
                <w:sz w:val="16"/>
                <w:szCs w:val="16"/>
                <w:lang w:val="tr-TR"/>
              </w:rPr>
            </w:pPr>
            <w:r w:rsidRPr="00AE407B">
              <w:rPr>
                <w:sz w:val="16"/>
                <w:szCs w:val="16"/>
                <w:lang w:val="tr-TR"/>
              </w:rPr>
              <w:t>Geçici inşaat altyapısı, çalışmaların tamamlanmasının ardından kaldırılır.</w:t>
            </w:r>
          </w:p>
        </w:tc>
        <w:tc>
          <w:tcPr>
            <w:tcW w:w="1941" w:type="dxa"/>
          </w:tcPr>
          <w:p w14:paraId="17EEF732" w14:textId="0CB2E3F1" w:rsidR="009A1A82" w:rsidRPr="00451B09" w:rsidRDefault="009A1A82" w:rsidP="009A1A82">
            <w:pPr>
              <w:pStyle w:val="GvdeMetni"/>
              <w:spacing w:before="20" w:after="20" w:line="240" w:lineRule="auto"/>
              <w:rPr>
                <w:sz w:val="16"/>
                <w:szCs w:val="16"/>
                <w:lang w:val="tr-TR"/>
              </w:rPr>
            </w:pPr>
            <w:r w:rsidRPr="00AE407B">
              <w:rPr>
                <w:sz w:val="16"/>
                <w:szCs w:val="16"/>
                <w:lang w:val="tr-TR"/>
              </w:rPr>
              <w:t xml:space="preserve">İnşaat sırasında </w:t>
            </w:r>
          </w:p>
        </w:tc>
        <w:tc>
          <w:tcPr>
            <w:tcW w:w="0" w:type="auto"/>
            <w:hideMark/>
          </w:tcPr>
          <w:p w14:paraId="219EA8EF" w14:textId="77777777" w:rsidR="009A1A82" w:rsidRPr="00AE407B" w:rsidRDefault="009A1A82" w:rsidP="009A1A82">
            <w:pPr>
              <w:pStyle w:val="GvdeMetni"/>
              <w:spacing w:before="20" w:after="20" w:line="240" w:lineRule="auto"/>
              <w:rPr>
                <w:sz w:val="16"/>
                <w:szCs w:val="16"/>
                <w:lang w:val="tr-TR"/>
              </w:rPr>
            </w:pPr>
            <w:r w:rsidRPr="00AE407B">
              <w:rPr>
                <w:sz w:val="16"/>
                <w:szCs w:val="16"/>
                <w:lang w:val="tr-TR"/>
              </w:rPr>
              <w:t>Tüm çalışanlar ve yükleniciler</w:t>
            </w:r>
          </w:p>
          <w:p w14:paraId="5EC395AA" w14:textId="77777777" w:rsidR="009A1A82" w:rsidRPr="00AE407B" w:rsidRDefault="009A1A82" w:rsidP="009A1A82">
            <w:pPr>
              <w:pStyle w:val="GvdeMetni"/>
              <w:spacing w:before="20" w:after="20" w:line="240" w:lineRule="auto"/>
              <w:rPr>
                <w:sz w:val="16"/>
                <w:szCs w:val="16"/>
                <w:lang w:val="tr-TR"/>
              </w:rPr>
            </w:pPr>
          </w:p>
          <w:p w14:paraId="71D8B472" w14:textId="1051877B" w:rsidR="009A1A82" w:rsidRPr="00451B09" w:rsidRDefault="009A1A82" w:rsidP="009A1A82">
            <w:pPr>
              <w:pStyle w:val="GvdeMetni"/>
              <w:spacing w:before="20" w:after="20" w:line="240" w:lineRule="auto"/>
              <w:rPr>
                <w:sz w:val="16"/>
                <w:szCs w:val="16"/>
                <w:lang w:val="tr-TR"/>
              </w:rPr>
            </w:pPr>
            <w:r w:rsidRPr="00AE407B">
              <w:rPr>
                <w:sz w:val="16"/>
                <w:szCs w:val="16"/>
                <w:lang w:val="tr-TR"/>
              </w:rPr>
              <w:t>ISG Müdürü / Çevre Çözüm Ortağı</w:t>
            </w:r>
          </w:p>
        </w:tc>
      </w:tr>
      <w:tr w:rsidR="006344E1" w:rsidRPr="00451B09" w14:paraId="75459745" w14:textId="77777777" w:rsidTr="00CF3F9A">
        <w:tc>
          <w:tcPr>
            <w:tcW w:w="2262" w:type="dxa"/>
            <w:vMerge/>
            <w:hideMark/>
          </w:tcPr>
          <w:p w14:paraId="1481FEE1" w14:textId="77777777" w:rsidR="006344E1" w:rsidRPr="00451B09" w:rsidRDefault="006344E1" w:rsidP="006344E1">
            <w:pPr>
              <w:pStyle w:val="GvdeMetni"/>
              <w:numPr>
                <w:ilvl w:val="0"/>
                <w:numId w:val="75"/>
              </w:numPr>
              <w:spacing w:before="20" w:after="20" w:line="240" w:lineRule="auto"/>
              <w:jc w:val="both"/>
              <w:rPr>
                <w:sz w:val="16"/>
                <w:szCs w:val="16"/>
                <w:lang w:val="tr-TR"/>
              </w:rPr>
            </w:pPr>
          </w:p>
        </w:tc>
        <w:tc>
          <w:tcPr>
            <w:tcW w:w="5370" w:type="dxa"/>
            <w:hideMark/>
          </w:tcPr>
          <w:p w14:paraId="792858B3" w14:textId="77777777" w:rsidR="006344E1" w:rsidRPr="00AE407B" w:rsidRDefault="006344E1" w:rsidP="006344E1">
            <w:pPr>
              <w:pStyle w:val="GvdeMetni"/>
              <w:spacing w:before="20" w:after="20" w:line="240" w:lineRule="auto"/>
              <w:rPr>
                <w:b/>
                <w:bCs/>
                <w:sz w:val="16"/>
                <w:szCs w:val="16"/>
                <w:lang w:val="tr-TR"/>
              </w:rPr>
            </w:pPr>
            <w:r w:rsidRPr="00AE407B">
              <w:rPr>
                <w:b/>
                <w:bCs/>
                <w:sz w:val="16"/>
                <w:szCs w:val="16"/>
                <w:lang w:val="tr-TR"/>
              </w:rPr>
              <w:t>Bitki örtüsünün temizlenmesi</w:t>
            </w:r>
          </w:p>
          <w:p w14:paraId="1BDFC922" w14:textId="77777777" w:rsidR="006344E1" w:rsidRPr="00AE407B" w:rsidRDefault="006344E1" w:rsidP="006344E1">
            <w:pPr>
              <w:pStyle w:val="GvdeMetni"/>
              <w:numPr>
                <w:ilvl w:val="0"/>
                <w:numId w:val="75"/>
              </w:numPr>
              <w:spacing w:before="20" w:after="20" w:line="240" w:lineRule="auto"/>
              <w:jc w:val="both"/>
              <w:rPr>
                <w:sz w:val="16"/>
                <w:szCs w:val="16"/>
                <w:lang w:val="tr-TR"/>
              </w:rPr>
            </w:pPr>
            <w:r w:rsidRPr="00AE407B">
              <w:rPr>
                <w:sz w:val="16"/>
                <w:szCs w:val="16"/>
                <w:lang w:val="tr-TR"/>
              </w:rPr>
              <w:t>Temizlenecek alanların sınırları, şantiye müdürü tarafından belirlenen uygun düzleştirme malzemesi kullanılarak açıkça belirlenmeli ve zeminde işaretlenmelidir.</w:t>
            </w:r>
          </w:p>
          <w:p w14:paraId="7333EBCC" w14:textId="77777777" w:rsidR="006344E1" w:rsidRPr="00AE407B" w:rsidRDefault="006344E1" w:rsidP="006344E1">
            <w:pPr>
              <w:pStyle w:val="GvdeMetni"/>
              <w:numPr>
                <w:ilvl w:val="0"/>
                <w:numId w:val="75"/>
              </w:numPr>
              <w:spacing w:before="20" w:after="20" w:line="240" w:lineRule="auto"/>
              <w:jc w:val="both"/>
              <w:rPr>
                <w:sz w:val="16"/>
                <w:szCs w:val="16"/>
                <w:lang w:val="tr-TR"/>
              </w:rPr>
            </w:pPr>
            <w:r w:rsidRPr="00AE407B">
              <w:rPr>
                <w:sz w:val="16"/>
                <w:szCs w:val="16"/>
                <w:lang w:val="tr-TR"/>
              </w:rPr>
              <w:lastRenderedPageBreak/>
              <w:t>Temizlik, sırayla ve kaçan yaban hayatı, insan müdahalesine gerek kalmadan temizlik alanından uzaklaştırılıp komşu doğal bitki örtüsüne veya doğal alanlara yönlendirilecek şekilde gerçekleştirilmelidir.</w:t>
            </w:r>
          </w:p>
          <w:p w14:paraId="77AB123E" w14:textId="29E9F822" w:rsidR="006344E1" w:rsidRPr="00451B09" w:rsidRDefault="006344E1" w:rsidP="006344E1">
            <w:pPr>
              <w:pStyle w:val="GvdeMetni"/>
              <w:numPr>
                <w:ilvl w:val="0"/>
                <w:numId w:val="75"/>
              </w:numPr>
              <w:spacing w:before="20" w:after="20" w:line="240" w:lineRule="auto"/>
              <w:jc w:val="both"/>
              <w:rPr>
                <w:sz w:val="16"/>
                <w:szCs w:val="16"/>
                <w:lang w:val="tr-TR"/>
              </w:rPr>
            </w:pPr>
            <w:r w:rsidRPr="00AE407B">
              <w:rPr>
                <w:sz w:val="16"/>
                <w:szCs w:val="16"/>
                <w:lang w:val="tr-TR"/>
              </w:rPr>
              <w:t>Temizlenen bitki örtüsü, yeniden yayılmasını veya kurtarılmasını kolaylaştıracak ve araç, hayvan veya yaban hayatının hareketini engellemeyecek şekilde istiflenebilir.</w:t>
            </w:r>
          </w:p>
        </w:tc>
        <w:tc>
          <w:tcPr>
            <w:tcW w:w="1689" w:type="dxa"/>
          </w:tcPr>
          <w:p w14:paraId="78E7D58C" w14:textId="35F37B10" w:rsidR="006344E1" w:rsidRPr="00451B09" w:rsidRDefault="006344E1" w:rsidP="006344E1">
            <w:pPr>
              <w:pStyle w:val="GvdeMetni"/>
              <w:spacing w:before="20" w:after="20" w:line="240" w:lineRule="auto"/>
              <w:jc w:val="center"/>
              <w:rPr>
                <w:sz w:val="16"/>
                <w:szCs w:val="16"/>
                <w:lang w:val="tr-TR"/>
              </w:rPr>
            </w:pPr>
            <w:r w:rsidRPr="00AE407B">
              <w:rPr>
                <w:sz w:val="16"/>
                <w:szCs w:val="16"/>
                <w:lang w:val="tr-TR"/>
              </w:rPr>
              <w:lastRenderedPageBreak/>
              <w:t>En aza indirme</w:t>
            </w:r>
          </w:p>
        </w:tc>
        <w:tc>
          <w:tcPr>
            <w:tcW w:w="2050" w:type="dxa"/>
            <w:hideMark/>
          </w:tcPr>
          <w:p w14:paraId="121BFB59" w14:textId="77777777" w:rsidR="006344E1" w:rsidRPr="00AE407B" w:rsidRDefault="006344E1" w:rsidP="006344E1">
            <w:pPr>
              <w:pStyle w:val="GvdeMetni"/>
              <w:spacing w:before="20" w:after="20" w:line="240" w:lineRule="auto"/>
              <w:rPr>
                <w:sz w:val="16"/>
                <w:szCs w:val="16"/>
                <w:lang w:val="tr-TR"/>
              </w:rPr>
            </w:pPr>
            <w:r w:rsidRPr="00AE407B">
              <w:rPr>
                <w:sz w:val="16"/>
                <w:szCs w:val="16"/>
                <w:lang w:val="tr-TR"/>
              </w:rPr>
              <w:t xml:space="preserve">Bitki örtüsünün kaldırılması sadece gerekli alanlarla sınırlandırılmalıdır. </w:t>
            </w:r>
          </w:p>
          <w:p w14:paraId="5686470B" w14:textId="77777777" w:rsidR="006344E1" w:rsidRPr="00AE407B" w:rsidRDefault="006344E1" w:rsidP="006344E1">
            <w:pPr>
              <w:pStyle w:val="GvdeMetni"/>
              <w:spacing w:before="20" w:after="20" w:line="240" w:lineRule="auto"/>
              <w:rPr>
                <w:sz w:val="16"/>
                <w:szCs w:val="16"/>
                <w:lang w:val="tr-TR"/>
              </w:rPr>
            </w:pPr>
          </w:p>
          <w:p w14:paraId="036F1DDF" w14:textId="7860564C" w:rsidR="006344E1" w:rsidRPr="00451B09" w:rsidRDefault="006344E1" w:rsidP="006344E1">
            <w:pPr>
              <w:pStyle w:val="GvdeMetni"/>
              <w:spacing w:before="20" w:after="20" w:line="240" w:lineRule="auto"/>
              <w:rPr>
                <w:sz w:val="16"/>
                <w:szCs w:val="16"/>
                <w:lang w:val="tr-TR"/>
              </w:rPr>
            </w:pPr>
            <w:r w:rsidRPr="00AE407B">
              <w:rPr>
                <w:sz w:val="16"/>
                <w:szCs w:val="16"/>
                <w:lang w:val="tr-TR"/>
              </w:rPr>
              <w:lastRenderedPageBreak/>
              <w:t>Bitki örtüsünün doğru şekilde istiflenmesi ve yönetilmesi.</w:t>
            </w:r>
          </w:p>
        </w:tc>
        <w:tc>
          <w:tcPr>
            <w:tcW w:w="1941" w:type="dxa"/>
          </w:tcPr>
          <w:p w14:paraId="58D9B892" w14:textId="5C6E963E" w:rsidR="006344E1" w:rsidRPr="00451B09" w:rsidRDefault="006344E1" w:rsidP="006344E1">
            <w:pPr>
              <w:pStyle w:val="GvdeMetni"/>
              <w:spacing w:before="20" w:after="20" w:line="240" w:lineRule="auto"/>
              <w:rPr>
                <w:sz w:val="16"/>
                <w:szCs w:val="16"/>
                <w:lang w:val="tr-TR"/>
              </w:rPr>
            </w:pPr>
            <w:r w:rsidRPr="00AE407B">
              <w:rPr>
                <w:sz w:val="16"/>
                <w:szCs w:val="16"/>
                <w:lang w:val="tr-TR"/>
              </w:rPr>
              <w:lastRenderedPageBreak/>
              <w:t>İnşaat sırasında</w:t>
            </w:r>
          </w:p>
        </w:tc>
        <w:tc>
          <w:tcPr>
            <w:tcW w:w="0" w:type="auto"/>
            <w:hideMark/>
          </w:tcPr>
          <w:p w14:paraId="5F34A2C1" w14:textId="77777777" w:rsidR="006344E1" w:rsidRPr="00AE407B" w:rsidRDefault="006344E1" w:rsidP="006344E1">
            <w:pPr>
              <w:pStyle w:val="GvdeMetni"/>
              <w:spacing w:before="20" w:after="20" w:line="240" w:lineRule="auto"/>
              <w:rPr>
                <w:sz w:val="16"/>
                <w:szCs w:val="16"/>
                <w:lang w:val="tr-TR"/>
              </w:rPr>
            </w:pPr>
            <w:r w:rsidRPr="00AE407B">
              <w:rPr>
                <w:sz w:val="16"/>
                <w:szCs w:val="16"/>
                <w:lang w:val="tr-TR"/>
              </w:rPr>
              <w:t>Tüm çalışanlar ve yükleniciler</w:t>
            </w:r>
          </w:p>
          <w:p w14:paraId="0154B204" w14:textId="77777777" w:rsidR="006344E1" w:rsidRPr="00AE407B" w:rsidRDefault="006344E1" w:rsidP="006344E1">
            <w:pPr>
              <w:pStyle w:val="GvdeMetni"/>
              <w:spacing w:before="20" w:after="20" w:line="240" w:lineRule="auto"/>
              <w:rPr>
                <w:sz w:val="16"/>
                <w:szCs w:val="16"/>
                <w:lang w:val="tr-TR"/>
              </w:rPr>
            </w:pPr>
          </w:p>
          <w:p w14:paraId="6759A616" w14:textId="293DE626" w:rsidR="006344E1" w:rsidRPr="00451B09" w:rsidRDefault="006344E1" w:rsidP="006344E1">
            <w:pPr>
              <w:pStyle w:val="GvdeMetni"/>
              <w:spacing w:before="20" w:after="20" w:line="240" w:lineRule="auto"/>
              <w:rPr>
                <w:sz w:val="16"/>
                <w:szCs w:val="16"/>
                <w:lang w:val="tr-TR"/>
              </w:rPr>
            </w:pPr>
            <w:r w:rsidRPr="00AE407B">
              <w:rPr>
                <w:sz w:val="16"/>
                <w:szCs w:val="16"/>
                <w:lang w:val="tr-TR"/>
              </w:rPr>
              <w:t xml:space="preserve">ISG Müdürü / Çevre </w:t>
            </w:r>
            <w:r w:rsidRPr="00AE407B">
              <w:rPr>
                <w:sz w:val="16"/>
                <w:szCs w:val="16"/>
                <w:lang w:val="tr-TR"/>
              </w:rPr>
              <w:lastRenderedPageBreak/>
              <w:t>Çözüm Ortağı</w:t>
            </w:r>
          </w:p>
        </w:tc>
      </w:tr>
      <w:tr w:rsidR="00B74BA6" w:rsidRPr="00451B09" w14:paraId="6CFB8BC5" w14:textId="77777777" w:rsidTr="00CF3F9A">
        <w:tc>
          <w:tcPr>
            <w:tcW w:w="2262" w:type="dxa"/>
            <w:vMerge/>
          </w:tcPr>
          <w:p w14:paraId="09C926E2" w14:textId="77777777" w:rsidR="00B74BA6" w:rsidRPr="00451B09" w:rsidRDefault="00B74BA6" w:rsidP="00B74BA6">
            <w:pPr>
              <w:pStyle w:val="GvdeMetni"/>
              <w:numPr>
                <w:ilvl w:val="0"/>
                <w:numId w:val="75"/>
              </w:numPr>
              <w:spacing w:before="20" w:after="20" w:line="240" w:lineRule="auto"/>
              <w:jc w:val="both"/>
              <w:rPr>
                <w:sz w:val="16"/>
                <w:szCs w:val="16"/>
                <w:lang w:val="tr-TR"/>
              </w:rPr>
            </w:pPr>
          </w:p>
        </w:tc>
        <w:tc>
          <w:tcPr>
            <w:tcW w:w="5370" w:type="dxa"/>
          </w:tcPr>
          <w:p w14:paraId="4368787A" w14:textId="77777777" w:rsidR="00B74BA6" w:rsidRPr="00AE407B" w:rsidRDefault="00B74BA6" w:rsidP="00B74BA6">
            <w:pPr>
              <w:pStyle w:val="GvdeMetni"/>
              <w:spacing w:before="20" w:after="20" w:line="240" w:lineRule="auto"/>
              <w:rPr>
                <w:b/>
                <w:bCs/>
                <w:sz w:val="16"/>
                <w:szCs w:val="16"/>
                <w:lang w:val="tr-TR"/>
              </w:rPr>
            </w:pPr>
            <w:r w:rsidRPr="00AE407B">
              <w:rPr>
                <w:b/>
                <w:bCs/>
                <w:sz w:val="16"/>
                <w:szCs w:val="16"/>
                <w:lang w:val="tr-TR"/>
              </w:rPr>
              <w:t>Yangın Yönetimi</w:t>
            </w:r>
          </w:p>
          <w:p w14:paraId="19E2C866" w14:textId="77777777" w:rsidR="00B74BA6" w:rsidRPr="00AE407B" w:rsidRDefault="00B74BA6" w:rsidP="00B74BA6">
            <w:pPr>
              <w:pStyle w:val="GvdeMetni"/>
              <w:numPr>
                <w:ilvl w:val="0"/>
                <w:numId w:val="75"/>
              </w:numPr>
              <w:spacing w:before="20" w:after="20" w:line="240" w:lineRule="auto"/>
              <w:jc w:val="both"/>
              <w:rPr>
                <w:sz w:val="16"/>
                <w:szCs w:val="16"/>
                <w:lang w:val="tr-TR"/>
              </w:rPr>
            </w:pPr>
            <w:r w:rsidRPr="00AE407B">
              <w:rPr>
                <w:sz w:val="16"/>
                <w:szCs w:val="16"/>
                <w:lang w:val="tr-TR"/>
              </w:rPr>
              <w:t>Sahaya özgü Yangın Yönetimi Planı hazırlayın ve uygulayın.</w:t>
            </w:r>
          </w:p>
          <w:p w14:paraId="2C2EAFFF" w14:textId="77777777" w:rsidR="00B74BA6" w:rsidRPr="00AE407B" w:rsidRDefault="00B74BA6" w:rsidP="00B74BA6">
            <w:pPr>
              <w:pStyle w:val="GvdeMetni"/>
              <w:numPr>
                <w:ilvl w:val="0"/>
                <w:numId w:val="75"/>
              </w:numPr>
              <w:spacing w:before="20" w:after="20" w:line="240" w:lineRule="auto"/>
              <w:jc w:val="both"/>
              <w:rPr>
                <w:sz w:val="16"/>
                <w:szCs w:val="16"/>
                <w:lang w:val="tr-TR"/>
              </w:rPr>
            </w:pPr>
            <w:r w:rsidRPr="00AE407B">
              <w:rPr>
                <w:sz w:val="16"/>
                <w:szCs w:val="16"/>
                <w:lang w:val="tr-TR"/>
              </w:rPr>
              <w:t xml:space="preserve">Özellikle yangın sezonunun en yoğun olduğu dönemlerde, potansiyel orman yangını riskine katkıda bulunmamak için yangın yönetimi kontrolleri uygulanmalıdır.  </w:t>
            </w:r>
          </w:p>
          <w:p w14:paraId="1622934B" w14:textId="77777777" w:rsidR="00B74BA6" w:rsidRPr="00AE407B" w:rsidRDefault="00B74BA6" w:rsidP="00B74BA6">
            <w:pPr>
              <w:pStyle w:val="GvdeMetni"/>
              <w:numPr>
                <w:ilvl w:val="0"/>
                <w:numId w:val="75"/>
              </w:numPr>
              <w:spacing w:before="20" w:after="20" w:line="240" w:lineRule="auto"/>
              <w:jc w:val="both"/>
              <w:rPr>
                <w:sz w:val="16"/>
                <w:szCs w:val="16"/>
                <w:lang w:val="tr-TR"/>
              </w:rPr>
            </w:pPr>
            <w:r w:rsidRPr="00AE407B">
              <w:rPr>
                <w:sz w:val="16"/>
                <w:szCs w:val="16"/>
                <w:lang w:val="tr-TR"/>
              </w:rPr>
              <w:t>Yakıtların/yanıcı maddelerin depolandığı şantiyelerin çevresinde yangın önleme şeritleri oluşturulması ve temel yangın söndürme ekipmanlarının her zaman hazır bulundurulması önerilir.</w:t>
            </w:r>
          </w:p>
          <w:p w14:paraId="47796CED" w14:textId="77777777" w:rsidR="00B74BA6" w:rsidRPr="00AE407B" w:rsidRDefault="00B74BA6" w:rsidP="00B74BA6">
            <w:pPr>
              <w:pStyle w:val="GvdeMetni"/>
              <w:numPr>
                <w:ilvl w:val="0"/>
                <w:numId w:val="75"/>
              </w:numPr>
              <w:spacing w:before="20" w:after="20" w:line="240" w:lineRule="auto"/>
              <w:jc w:val="both"/>
              <w:rPr>
                <w:sz w:val="16"/>
                <w:szCs w:val="16"/>
                <w:lang w:val="tr-TR"/>
              </w:rPr>
            </w:pPr>
            <w:r w:rsidRPr="00AE407B">
              <w:rPr>
                <w:sz w:val="16"/>
                <w:szCs w:val="16"/>
                <w:lang w:val="tr-TR"/>
              </w:rPr>
              <w:t>Temel yangın söndürme ekipmanları (ör. yangın söndürücüler, su tankları, hortumlar, kürekler) her zaman hazır bulundurulmalı ve işlevsel durumda tutulmalıdır.</w:t>
            </w:r>
          </w:p>
          <w:p w14:paraId="1854A148" w14:textId="77777777" w:rsidR="00B74BA6" w:rsidRPr="00AE407B" w:rsidRDefault="00B74BA6" w:rsidP="00B74BA6">
            <w:pPr>
              <w:pStyle w:val="GvdeMetni"/>
              <w:numPr>
                <w:ilvl w:val="0"/>
                <w:numId w:val="75"/>
              </w:numPr>
              <w:spacing w:before="20" w:after="20" w:line="240" w:lineRule="auto"/>
              <w:jc w:val="both"/>
              <w:rPr>
                <w:sz w:val="16"/>
                <w:szCs w:val="16"/>
                <w:lang w:val="tr-TR"/>
              </w:rPr>
            </w:pPr>
            <w:r w:rsidRPr="00AE407B">
              <w:rPr>
                <w:sz w:val="16"/>
                <w:szCs w:val="16"/>
                <w:lang w:val="tr-TR"/>
              </w:rPr>
              <w:t>İnşaat işçileri, temel yangın önleme ve müdahale protokolleri konusunda eğitilmelidir.</w:t>
            </w:r>
          </w:p>
          <w:p w14:paraId="01BC1131" w14:textId="77777777" w:rsidR="00B74BA6" w:rsidRPr="00AE407B" w:rsidRDefault="00B74BA6" w:rsidP="00B74BA6">
            <w:pPr>
              <w:pStyle w:val="GvdeMetni"/>
              <w:numPr>
                <w:ilvl w:val="0"/>
                <w:numId w:val="75"/>
              </w:numPr>
              <w:spacing w:before="20" w:after="20" w:line="240" w:lineRule="auto"/>
              <w:jc w:val="both"/>
              <w:rPr>
                <w:sz w:val="16"/>
                <w:szCs w:val="16"/>
                <w:lang w:val="tr-TR"/>
              </w:rPr>
            </w:pPr>
            <w:r w:rsidRPr="00AE407B">
              <w:rPr>
                <w:sz w:val="16"/>
                <w:szCs w:val="16"/>
                <w:lang w:val="tr-TR"/>
              </w:rPr>
              <w:t>Sigara içme, açık alev ve kaynak işlemleri sıkı bir şekilde kontrol edilmeli ve yalnızca belirlenmiş, güvenli alanlarda izin verilmelidir.</w:t>
            </w:r>
          </w:p>
          <w:p w14:paraId="0782ACD8" w14:textId="26EC2399" w:rsidR="00B74BA6" w:rsidRPr="00451B09" w:rsidRDefault="00B74BA6" w:rsidP="00B74BA6">
            <w:pPr>
              <w:pStyle w:val="GvdeMetni"/>
              <w:numPr>
                <w:ilvl w:val="0"/>
                <w:numId w:val="75"/>
              </w:numPr>
              <w:spacing w:before="20" w:after="20" w:line="240" w:lineRule="auto"/>
              <w:jc w:val="both"/>
              <w:rPr>
                <w:sz w:val="16"/>
                <w:szCs w:val="16"/>
                <w:lang w:val="tr-TR"/>
              </w:rPr>
            </w:pPr>
            <w:r w:rsidRPr="00AE407B">
              <w:rPr>
                <w:sz w:val="16"/>
                <w:szCs w:val="16"/>
                <w:lang w:val="tr-TR"/>
              </w:rPr>
              <w:t>Yangına eğilimli alanlarda düzenli denetimler yapılarak riskler derhal tespit edilmeli ve azaltılmalıdır.</w:t>
            </w:r>
          </w:p>
        </w:tc>
        <w:tc>
          <w:tcPr>
            <w:tcW w:w="1689" w:type="dxa"/>
          </w:tcPr>
          <w:p w14:paraId="3B2D98CF" w14:textId="5EAB3371" w:rsidR="00B74BA6" w:rsidRPr="00451B09" w:rsidRDefault="00B74BA6" w:rsidP="00B74BA6">
            <w:pPr>
              <w:pStyle w:val="GvdeMetni"/>
              <w:spacing w:before="20" w:after="20" w:line="240" w:lineRule="auto"/>
              <w:jc w:val="center"/>
              <w:rPr>
                <w:sz w:val="16"/>
                <w:szCs w:val="16"/>
                <w:lang w:val="tr-TR"/>
              </w:rPr>
            </w:pPr>
            <w:r w:rsidRPr="00AE407B">
              <w:rPr>
                <w:sz w:val="16"/>
                <w:szCs w:val="16"/>
                <w:lang w:val="tr-TR"/>
              </w:rPr>
              <w:t>Önleme / En aza indirme</w:t>
            </w:r>
          </w:p>
        </w:tc>
        <w:tc>
          <w:tcPr>
            <w:tcW w:w="2050" w:type="dxa"/>
          </w:tcPr>
          <w:p w14:paraId="29D08C53" w14:textId="77777777" w:rsidR="00B74BA6" w:rsidRPr="00AE407B" w:rsidRDefault="00B74BA6" w:rsidP="00B74BA6">
            <w:pPr>
              <w:pStyle w:val="GvdeMetni"/>
              <w:spacing w:before="20" w:after="20" w:line="240" w:lineRule="auto"/>
              <w:rPr>
                <w:sz w:val="16"/>
                <w:szCs w:val="16"/>
                <w:lang w:val="tr-TR"/>
              </w:rPr>
            </w:pPr>
            <w:r w:rsidRPr="00AE407B">
              <w:rPr>
                <w:b/>
                <w:bCs/>
                <w:sz w:val="16"/>
                <w:szCs w:val="16"/>
                <w:lang w:val="tr-TR"/>
              </w:rPr>
              <w:t xml:space="preserve">Yangın Yönetim Planı </w:t>
            </w:r>
            <w:r w:rsidRPr="00AE407B">
              <w:rPr>
                <w:sz w:val="16"/>
                <w:szCs w:val="16"/>
                <w:lang w:val="tr-TR"/>
              </w:rPr>
              <w:t>hazırlanmış ve uygulanmıştır.</w:t>
            </w:r>
          </w:p>
          <w:p w14:paraId="40A41D26" w14:textId="77777777" w:rsidR="00B74BA6" w:rsidRPr="00AE407B" w:rsidRDefault="00B74BA6" w:rsidP="00B74BA6">
            <w:pPr>
              <w:pStyle w:val="GvdeMetni"/>
              <w:spacing w:before="20" w:after="20" w:line="240" w:lineRule="auto"/>
              <w:rPr>
                <w:sz w:val="16"/>
                <w:szCs w:val="16"/>
                <w:lang w:val="tr-TR"/>
              </w:rPr>
            </w:pPr>
          </w:p>
          <w:p w14:paraId="72FF2234" w14:textId="77777777" w:rsidR="00B74BA6" w:rsidRPr="00AE407B" w:rsidRDefault="00B74BA6" w:rsidP="00B74BA6">
            <w:pPr>
              <w:pStyle w:val="GvdeMetni"/>
              <w:spacing w:before="20" w:after="20" w:line="240" w:lineRule="auto"/>
              <w:rPr>
                <w:sz w:val="16"/>
                <w:szCs w:val="16"/>
                <w:lang w:val="tr-TR"/>
              </w:rPr>
            </w:pPr>
            <w:r w:rsidRPr="00AE407B">
              <w:rPr>
                <w:sz w:val="16"/>
                <w:szCs w:val="16"/>
                <w:lang w:val="tr-TR"/>
              </w:rPr>
              <w:t>İnşaat başlamadan önce yangın yönetimi kontrolleri yapılmıştır.</w:t>
            </w:r>
          </w:p>
          <w:p w14:paraId="40D01835" w14:textId="77777777" w:rsidR="00B74BA6" w:rsidRPr="00AE407B" w:rsidRDefault="00B74BA6" w:rsidP="00B74BA6">
            <w:pPr>
              <w:pStyle w:val="GvdeMetni"/>
              <w:spacing w:before="20" w:after="20" w:line="240" w:lineRule="auto"/>
              <w:rPr>
                <w:sz w:val="16"/>
                <w:szCs w:val="16"/>
                <w:lang w:val="tr-TR"/>
              </w:rPr>
            </w:pPr>
          </w:p>
          <w:p w14:paraId="5F4C1BD5" w14:textId="0A3D71B7" w:rsidR="00B74BA6" w:rsidRPr="00451B09" w:rsidRDefault="00B74BA6" w:rsidP="00B74BA6">
            <w:pPr>
              <w:pStyle w:val="GvdeMetni"/>
              <w:spacing w:before="20" w:after="20" w:line="240" w:lineRule="auto"/>
              <w:rPr>
                <w:sz w:val="16"/>
                <w:szCs w:val="16"/>
                <w:lang w:val="tr-TR"/>
              </w:rPr>
            </w:pPr>
            <w:r w:rsidRPr="00AE407B">
              <w:rPr>
                <w:sz w:val="16"/>
                <w:szCs w:val="16"/>
                <w:lang w:val="tr-TR"/>
              </w:rPr>
              <w:t>Yangın müdahalesi konusunda ilgili çalışanlara eğitim verilir.</w:t>
            </w:r>
          </w:p>
        </w:tc>
        <w:tc>
          <w:tcPr>
            <w:tcW w:w="1941" w:type="dxa"/>
          </w:tcPr>
          <w:p w14:paraId="21013C16" w14:textId="77777777" w:rsidR="00B74BA6" w:rsidRPr="00AE407B" w:rsidRDefault="00B74BA6" w:rsidP="00B74BA6">
            <w:pPr>
              <w:pStyle w:val="GvdeMetni"/>
              <w:spacing w:before="20" w:after="20" w:line="240" w:lineRule="auto"/>
              <w:rPr>
                <w:sz w:val="16"/>
                <w:szCs w:val="16"/>
                <w:lang w:val="tr-TR"/>
              </w:rPr>
            </w:pPr>
            <w:r w:rsidRPr="00AE407B">
              <w:rPr>
                <w:sz w:val="16"/>
                <w:szCs w:val="16"/>
                <w:lang w:val="tr-TR"/>
              </w:rPr>
              <w:t>İnşaat öncesinde (plan hazırlığı)</w:t>
            </w:r>
          </w:p>
          <w:p w14:paraId="476ADC1A" w14:textId="77777777" w:rsidR="00B74BA6" w:rsidRPr="00AE407B" w:rsidRDefault="00B74BA6" w:rsidP="00B74BA6">
            <w:pPr>
              <w:pStyle w:val="GvdeMetni"/>
              <w:spacing w:before="20" w:after="20" w:line="240" w:lineRule="auto"/>
              <w:rPr>
                <w:sz w:val="16"/>
                <w:szCs w:val="16"/>
                <w:lang w:val="tr-TR"/>
              </w:rPr>
            </w:pPr>
          </w:p>
          <w:p w14:paraId="05D4A408" w14:textId="698AAF8E" w:rsidR="00B74BA6" w:rsidRPr="00451B09" w:rsidRDefault="00B74BA6" w:rsidP="00B74BA6">
            <w:pPr>
              <w:pStyle w:val="GvdeMetni"/>
              <w:spacing w:before="20" w:after="20" w:line="240" w:lineRule="auto"/>
              <w:rPr>
                <w:sz w:val="16"/>
                <w:szCs w:val="16"/>
                <w:lang w:val="tr-TR"/>
              </w:rPr>
            </w:pPr>
            <w:r w:rsidRPr="00AE407B">
              <w:rPr>
                <w:sz w:val="16"/>
                <w:szCs w:val="16"/>
                <w:lang w:val="tr-TR"/>
              </w:rPr>
              <w:t>İnşaat sırasında (planın uygulanması)</w:t>
            </w:r>
          </w:p>
        </w:tc>
        <w:tc>
          <w:tcPr>
            <w:tcW w:w="0" w:type="auto"/>
          </w:tcPr>
          <w:p w14:paraId="087DB9D3" w14:textId="77777777" w:rsidR="00B74BA6" w:rsidRPr="00AE407B" w:rsidRDefault="00B74BA6" w:rsidP="00B74BA6">
            <w:pPr>
              <w:pStyle w:val="GvdeMetni"/>
              <w:spacing w:before="20" w:after="20" w:line="240" w:lineRule="auto"/>
              <w:rPr>
                <w:sz w:val="16"/>
                <w:szCs w:val="16"/>
                <w:lang w:val="tr-TR"/>
              </w:rPr>
            </w:pPr>
            <w:r w:rsidRPr="00AE407B">
              <w:rPr>
                <w:sz w:val="16"/>
                <w:szCs w:val="16"/>
                <w:lang w:val="tr-TR"/>
              </w:rPr>
              <w:t>ISG Müdürü / Çevre Çözüm Ortağı</w:t>
            </w:r>
          </w:p>
          <w:p w14:paraId="5A4E81F5" w14:textId="77777777" w:rsidR="00B74BA6" w:rsidRPr="00AE407B" w:rsidRDefault="00B74BA6" w:rsidP="00B74BA6">
            <w:pPr>
              <w:pStyle w:val="GvdeMetni"/>
              <w:spacing w:before="20" w:after="20" w:line="240" w:lineRule="auto"/>
              <w:rPr>
                <w:sz w:val="16"/>
                <w:szCs w:val="16"/>
                <w:lang w:val="tr-TR"/>
              </w:rPr>
            </w:pPr>
          </w:p>
          <w:p w14:paraId="10DC7796" w14:textId="77777777" w:rsidR="00B74BA6" w:rsidRPr="00AE407B" w:rsidRDefault="00B74BA6" w:rsidP="00B74BA6">
            <w:pPr>
              <w:pStyle w:val="GvdeMetni"/>
              <w:spacing w:before="20" w:after="20" w:line="240" w:lineRule="auto"/>
              <w:rPr>
                <w:sz w:val="16"/>
                <w:szCs w:val="16"/>
                <w:lang w:val="tr-TR"/>
              </w:rPr>
            </w:pPr>
            <w:r w:rsidRPr="00AE407B">
              <w:rPr>
                <w:sz w:val="16"/>
                <w:szCs w:val="16"/>
                <w:lang w:val="tr-TR"/>
              </w:rPr>
              <w:t>Tüm çalışanlar ve yükleniciler</w:t>
            </w:r>
          </w:p>
          <w:p w14:paraId="49A57EBA" w14:textId="2C30750E" w:rsidR="00B74BA6" w:rsidRPr="00451B09" w:rsidRDefault="00B74BA6" w:rsidP="00B74BA6">
            <w:pPr>
              <w:pStyle w:val="GvdeMetni"/>
              <w:spacing w:before="20" w:after="20" w:line="240" w:lineRule="auto"/>
              <w:rPr>
                <w:sz w:val="16"/>
                <w:szCs w:val="16"/>
                <w:lang w:val="tr-TR"/>
              </w:rPr>
            </w:pPr>
          </w:p>
        </w:tc>
      </w:tr>
      <w:tr w:rsidR="00CD1ED8" w:rsidRPr="00451B09" w14:paraId="2F513E5C" w14:textId="77777777" w:rsidTr="00CF3F9A">
        <w:tc>
          <w:tcPr>
            <w:tcW w:w="2262" w:type="dxa"/>
            <w:vMerge/>
            <w:hideMark/>
          </w:tcPr>
          <w:p w14:paraId="092DFB7B" w14:textId="77777777" w:rsidR="00CD1ED8" w:rsidRPr="00451B09" w:rsidRDefault="00CD1ED8" w:rsidP="00CD1ED8">
            <w:pPr>
              <w:pStyle w:val="GvdeMetni"/>
              <w:numPr>
                <w:ilvl w:val="0"/>
                <w:numId w:val="75"/>
              </w:numPr>
              <w:spacing w:before="20" w:after="20" w:line="240" w:lineRule="auto"/>
              <w:jc w:val="both"/>
              <w:rPr>
                <w:sz w:val="16"/>
                <w:szCs w:val="16"/>
                <w:lang w:val="tr-TR"/>
              </w:rPr>
            </w:pPr>
          </w:p>
        </w:tc>
        <w:tc>
          <w:tcPr>
            <w:tcW w:w="5370" w:type="dxa"/>
            <w:hideMark/>
          </w:tcPr>
          <w:p w14:paraId="4C1E7129" w14:textId="77777777" w:rsidR="00CD1ED8" w:rsidRPr="00AE407B" w:rsidRDefault="00CD1ED8" w:rsidP="00CD1ED8">
            <w:pPr>
              <w:pStyle w:val="GvdeMetni"/>
              <w:spacing w:before="20" w:after="20" w:line="240" w:lineRule="auto"/>
              <w:rPr>
                <w:b/>
                <w:bCs/>
                <w:sz w:val="16"/>
                <w:szCs w:val="16"/>
                <w:lang w:val="tr-TR"/>
              </w:rPr>
            </w:pPr>
            <w:r w:rsidRPr="00AE407B">
              <w:rPr>
                <w:b/>
                <w:bCs/>
                <w:sz w:val="16"/>
                <w:szCs w:val="16"/>
                <w:lang w:val="tr-TR"/>
              </w:rPr>
              <w:t>Toprak ve erozyon yönetimi</w:t>
            </w:r>
          </w:p>
          <w:p w14:paraId="46E814CD" w14:textId="77777777" w:rsidR="00CD1ED8" w:rsidRPr="00AE407B" w:rsidRDefault="00CD1ED8" w:rsidP="00CD1ED8">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Toprak Yönetim Planı geliştirin.</w:t>
            </w:r>
          </w:p>
          <w:p w14:paraId="5072CD52" w14:textId="77777777" w:rsidR="00CD1ED8" w:rsidRPr="00AE407B" w:rsidRDefault="00CD1ED8" w:rsidP="00CD1ED8">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Uygun inşaat standartları uygulanarak toprak bozunumu/erozyon sınırlandırılacak (örn. DEFRA, 2009).</w:t>
            </w:r>
          </w:p>
          <w:p w14:paraId="5F3B9C40" w14:textId="77777777" w:rsidR="00CD1ED8" w:rsidRPr="00AE407B" w:rsidRDefault="00CD1ED8" w:rsidP="00CD1ED8">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Aşırı araç izleri gibi nedenlerle toprağın sıkışmasını önleyin ve sıkışan toprakları bitki örtüsünün yeniden büyümesini sağlamak için kazın.</w:t>
            </w:r>
          </w:p>
          <w:p w14:paraId="0CE63ECF" w14:textId="77777777" w:rsidR="00CD1ED8" w:rsidRPr="00AE407B" w:rsidRDefault="00CD1ED8" w:rsidP="00CD1ED8">
            <w:pPr>
              <w:pStyle w:val="GvdeMetni"/>
              <w:numPr>
                <w:ilvl w:val="0"/>
                <w:numId w:val="75"/>
              </w:numPr>
              <w:spacing w:before="20" w:after="20" w:line="240" w:lineRule="auto"/>
              <w:jc w:val="both"/>
              <w:rPr>
                <w:sz w:val="16"/>
                <w:szCs w:val="16"/>
                <w:lang w:val="tr-TR"/>
              </w:rPr>
            </w:pPr>
            <w:r w:rsidRPr="00AE407B">
              <w:rPr>
                <w:sz w:val="16"/>
                <w:szCs w:val="16"/>
                <w:lang w:val="tr-TR"/>
              </w:rPr>
              <w:t xml:space="preserve">Yol inşaatı sırasında kazılan üst toprak ve alt toprak, rehabilitasyon amacıyla ayrı olarak depolanmalı ve/veya gerektiğinde drenajı kontrol etmek için çevre toprak setleri inşa etmek için kullanılmalıdır. Toprak işleri sırasında üst toprak ve alt toprak karıştırılmamalıdır. </w:t>
            </w:r>
          </w:p>
          <w:p w14:paraId="780452D4" w14:textId="77777777" w:rsidR="00CD1ED8" w:rsidRPr="00AE407B" w:rsidRDefault="00CD1ED8" w:rsidP="00CD1ED8">
            <w:pPr>
              <w:pStyle w:val="GvdeMetni"/>
              <w:numPr>
                <w:ilvl w:val="0"/>
                <w:numId w:val="75"/>
              </w:numPr>
              <w:spacing w:before="20" w:after="20" w:line="240" w:lineRule="auto"/>
              <w:jc w:val="both"/>
              <w:rPr>
                <w:sz w:val="16"/>
                <w:szCs w:val="16"/>
                <w:lang w:val="tr-TR"/>
              </w:rPr>
            </w:pPr>
            <w:r w:rsidRPr="00AE407B">
              <w:rPr>
                <w:sz w:val="16"/>
                <w:szCs w:val="16"/>
                <w:lang w:val="tr-TR"/>
              </w:rPr>
              <w:lastRenderedPageBreak/>
              <w:t>Bozulmuş verimli üst toprak, bitki örtüsü, malç veya erozyona dayanıklı/</w:t>
            </w:r>
            <w:proofErr w:type="gramStart"/>
            <w:r w:rsidRPr="00AE407B">
              <w:rPr>
                <w:sz w:val="16"/>
                <w:szCs w:val="16"/>
                <w:lang w:val="tr-TR"/>
              </w:rPr>
              <w:t>rüzgara</w:t>
            </w:r>
            <w:proofErr w:type="gramEnd"/>
            <w:r w:rsidRPr="00AE407B">
              <w:rPr>
                <w:sz w:val="16"/>
                <w:szCs w:val="16"/>
                <w:lang w:val="tr-TR"/>
              </w:rPr>
              <w:t xml:space="preserve"> dayanıklı malzeme ile örtülmeli ve korunmalıdır.</w:t>
            </w:r>
          </w:p>
          <w:p w14:paraId="58EA81BB" w14:textId="77777777" w:rsidR="00CD1ED8" w:rsidRPr="00AE407B" w:rsidRDefault="00CD1ED8" w:rsidP="00CD1ED8">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Kazılan alanlardan ve toprak stoklarından erozyonu önlemek için önlemler alınacaktır.</w:t>
            </w:r>
          </w:p>
          <w:p w14:paraId="377FC05F" w14:textId="77777777" w:rsidR="00CD1ED8" w:rsidRPr="00AE407B" w:rsidRDefault="00CD1ED8" w:rsidP="00CD1ED8">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Üst toprağın, orijinal olarak çıkarıldığı yere (yani 200 m veya daha az bir mesafe içinde) mümkün olduğunca yakın bir yerde rehabilitasyon/habitat restorasyonunda kullanılması ve başka bir yere taşınmaması sağlanmalıdır.</w:t>
            </w:r>
          </w:p>
          <w:p w14:paraId="09E3C095" w14:textId="77777777" w:rsidR="00CD1ED8" w:rsidRPr="00451B09" w:rsidRDefault="00CD1ED8" w:rsidP="00CD1ED8">
            <w:pPr>
              <w:pStyle w:val="GvdeMetni"/>
              <w:spacing w:before="20" w:after="20" w:line="240" w:lineRule="auto"/>
              <w:ind w:left="720"/>
              <w:jc w:val="both"/>
              <w:rPr>
                <w:sz w:val="16"/>
                <w:szCs w:val="16"/>
                <w:lang w:val="tr-TR"/>
              </w:rPr>
            </w:pPr>
          </w:p>
        </w:tc>
        <w:tc>
          <w:tcPr>
            <w:tcW w:w="1689" w:type="dxa"/>
          </w:tcPr>
          <w:p w14:paraId="015FD8C4" w14:textId="618C760F" w:rsidR="00CD1ED8" w:rsidRPr="00451B09" w:rsidRDefault="00CD1ED8" w:rsidP="00CD1ED8">
            <w:pPr>
              <w:pStyle w:val="GvdeMetni"/>
              <w:spacing w:before="20" w:after="20" w:line="240" w:lineRule="auto"/>
              <w:jc w:val="center"/>
              <w:rPr>
                <w:sz w:val="16"/>
                <w:szCs w:val="16"/>
                <w:lang w:val="tr-TR"/>
              </w:rPr>
            </w:pPr>
            <w:r w:rsidRPr="00AE407B">
              <w:rPr>
                <w:sz w:val="16"/>
                <w:szCs w:val="16"/>
                <w:lang w:val="tr-TR"/>
              </w:rPr>
              <w:lastRenderedPageBreak/>
              <w:t>En aza indirme</w:t>
            </w:r>
          </w:p>
        </w:tc>
        <w:tc>
          <w:tcPr>
            <w:tcW w:w="2050" w:type="dxa"/>
            <w:hideMark/>
          </w:tcPr>
          <w:p w14:paraId="01B3836E" w14:textId="77777777" w:rsidR="00CD1ED8" w:rsidRPr="00AE407B" w:rsidRDefault="00CD1ED8" w:rsidP="00CD1ED8">
            <w:pPr>
              <w:pStyle w:val="GvdeMetni"/>
              <w:spacing w:before="20" w:after="20" w:line="240" w:lineRule="auto"/>
              <w:rPr>
                <w:sz w:val="16"/>
                <w:szCs w:val="16"/>
                <w:lang w:val="tr-TR"/>
              </w:rPr>
            </w:pPr>
            <w:r w:rsidRPr="00AE407B">
              <w:rPr>
                <w:b/>
                <w:bCs/>
                <w:sz w:val="16"/>
                <w:szCs w:val="16"/>
                <w:lang w:val="tr-TR"/>
              </w:rPr>
              <w:t xml:space="preserve">Toprak Yönetimi Planı </w:t>
            </w:r>
            <w:r w:rsidRPr="00AE407B">
              <w:rPr>
                <w:sz w:val="16"/>
                <w:szCs w:val="16"/>
                <w:lang w:val="tr-TR"/>
              </w:rPr>
              <w:t>uygulanır.</w:t>
            </w:r>
          </w:p>
          <w:p w14:paraId="5EC5C1DD" w14:textId="77777777" w:rsidR="00CD1ED8" w:rsidRPr="00AE407B" w:rsidRDefault="00CD1ED8" w:rsidP="00CD1ED8">
            <w:pPr>
              <w:pStyle w:val="GvdeMetni"/>
              <w:spacing w:before="20" w:after="20" w:line="240" w:lineRule="auto"/>
              <w:rPr>
                <w:sz w:val="16"/>
                <w:szCs w:val="16"/>
                <w:lang w:val="tr-TR"/>
              </w:rPr>
            </w:pPr>
          </w:p>
          <w:p w14:paraId="63AB3040" w14:textId="77777777" w:rsidR="00CD1ED8" w:rsidRPr="00AE407B" w:rsidRDefault="00CD1ED8" w:rsidP="00CD1ED8">
            <w:pPr>
              <w:pStyle w:val="GvdeMetni"/>
              <w:spacing w:before="20" w:after="20" w:line="240" w:lineRule="auto"/>
              <w:rPr>
                <w:sz w:val="16"/>
                <w:szCs w:val="16"/>
                <w:lang w:val="tr-TR"/>
              </w:rPr>
            </w:pPr>
            <w:r w:rsidRPr="00AE407B">
              <w:rPr>
                <w:sz w:val="16"/>
                <w:szCs w:val="16"/>
                <w:lang w:val="tr-TR"/>
              </w:rPr>
              <w:t>Toprak erozyonu önlenir.</w:t>
            </w:r>
          </w:p>
          <w:p w14:paraId="3966E67C" w14:textId="77777777" w:rsidR="00CD1ED8" w:rsidRPr="00AE407B" w:rsidRDefault="00CD1ED8" w:rsidP="00CD1ED8">
            <w:pPr>
              <w:pStyle w:val="GvdeMetni"/>
              <w:spacing w:before="20" w:after="20" w:line="240" w:lineRule="auto"/>
              <w:rPr>
                <w:sz w:val="16"/>
                <w:szCs w:val="16"/>
                <w:lang w:val="tr-TR"/>
              </w:rPr>
            </w:pPr>
          </w:p>
          <w:p w14:paraId="3BA4F7B7" w14:textId="77777777" w:rsidR="00CD1ED8" w:rsidRPr="00AE407B" w:rsidRDefault="00CD1ED8" w:rsidP="00CD1ED8">
            <w:pPr>
              <w:pStyle w:val="GvdeMetni"/>
              <w:spacing w:before="20" w:after="20" w:line="240" w:lineRule="auto"/>
              <w:rPr>
                <w:sz w:val="16"/>
                <w:szCs w:val="16"/>
                <w:lang w:val="tr-TR"/>
              </w:rPr>
            </w:pPr>
            <w:r w:rsidRPr="00AE407B">
              <w:rPr>
                <w:sz w:val="16"/>
                <w:szCs w:val="16"/>
                <w:lang w:val="tr-TR"/>
              </w:rPr>
              <w:t>Üst toprak korunur ve restorasyon için kullanılır.</w:t>
            </w:r>
          </w:p>
          <w:p w14:paraId="42C00B0F" w14:textId="77777777" w:rsidR="00CD1ED8" w:rsidRPr="00AE407B" w:rsidRDefault="00CD1ED8" w:rsidP="00CD1ED8">
            <w:pPr>
              <w:pStyle w:val="GvdeMetni"/>
              <w:spacing w:before="20" w:after="20" w:line="240" w:lineRule="auto"/>
              <w:rPr>
                <w:sz w:val="16"/>
                <w:szCs w:val="16"/>
                <w:lang w:val="tr-TR"/>
              </w:rPr>
            </w:pPr>
          </w:p>
          <w:p w14:paraId="6D020386" w14:textId="5C7527A6" w:rsidR="00CD1ED8" w:rsidRPr="00451B09" w:rsidRDefault="00CD1ED8" w:rsidP="00CD1ED8">
            <w:pPr>
              <w:pStyle w:val="GvdeMetni"/>
              <w:spacing w:before="20" w:after="20" w:line="240" w:lineRule="auto"/>
              <w:rPr>
                <w:sz w:val="16"/>
                <w:szCs w:val="16"/>
                <w:lang w:val="tr-TR"/>
              </w:rPr>
            </w:pPr>
            <w:r w:rsidRPr="00AE407B">
              <w:rPr>
                <w:sz w:val="16"/>
                <w:szCs w:val="16"/>
                <w:lang w:val="tr-TR"/>
              </w:rPr>
              <w:t>Üst toprak stokları uygun şekilde yönetilir.</w:t>
            </w:r>
          </w:p>
        </w:tc>
        <w:tc>
          <w:tcPr>
            <w:tcW w:w="1941" w:type="dxa"/>
          </w:tcPr>
          <w:p w14:paraId="404C0C90" w14:textId="77777777" w:rsidR="00CD1ED8" w:rsidRPr="00AE407B" w:rsidRDefault="00CD1ED8" w:rsidP="00CD1ED8">
            <w:pPr>
              <w:pStyle w:val="GvdeMetni"/>
              <w:spacing w:before="20" w:after="20" w:line="240" w:lineRule="auto"/>
              <w:rPr>
                <w:sz w:val="16"/>
                <w:szCs w:val="16"/>
                <w:lang w:val="tr-TR"/>
              </w:rPr>
            </w:pPr>
            <w:r w:rsidRPr="00AE407B">
              <w:rPr>
                <w:sz w:val="16"/>
                <w:szCs w:val="16"/>
                <w:lang w:val="tr-TR"/>
              </w:rPr>
              <w:t>İnşaat öncesi (plan hazırlığı)</w:t>
            </w:r>
          </w:p>
          <w:p w14:paraId="408ABE9D" w14:textId="77777777" w:rsidR="00CD1ED8" w:rsidRPr="00AE407B" w:rsidRDefault="00CD1ED8" w:rsidP="00CD1ED8">
            <w:pPr>
              <w:pStyle w:val="GvdeMetni"/>
              <w:spacing w:before="20" w:after="20" w:line="240" w:lineRule="auto"/>
              <w:rPr>
                <w:sz w:val="16"/>
                <w:szCs w:val="16"/>
                <w:lang w:val="tr-TR"/>
              </w:rPr>
            </w:pPr>
          </w:p>
          <w:p w14:paraId="25BF5FC2" w14:textId="77777777" w:rsidR="00CD1ED8" w:rsidRPr="00AE407B" w:rsidRDefault="00CD1ED8" w:rsidP="00CD1ED8">
            <w:pPr>
              <w:pStyle w:val="GvdeMetni"/>
              <w:spacing w:before="20" w:after="20" w:line="240" w:lineRule="auto"/>
              <w:rPr>
                <w:sz w:val="16"/>
                <w:szCs w:val="16"/>
                <w:lang w:val="tr-TR"/>
              </w:rPr>
            </w:pPr>
            <w:r w:rsidRPr="00AE407B">
              <w:rPr>
                <w:sz w:val="16"/>
                <w:szCs w:val="16"/>
                <w:lang w:val="tr-TR"/>
              </w:rPr>
              <w:t>İnşaat sırasında</w:t>
            </w:r>
          </w:p>
          <w:p w14:paraId="014E14F5" w14:textId="39C95D55" w:rsidR="00CD1ED8" w:rsidRPr="00451B09" w:rsidRDefault="00CD1ED8" w:rsidP="00CD1ED8">
            <w:pPr>
              <w:pStyle w:val="GvdeMetni"/>
              <w:spacing w:before="20" w:after="20" w:line="240" w:lineRule="auto"/>
              <w:rPr>
                <w:sz w:val="16"/>
                <w:szCs w:val="16"/>
                <w:lang w:val="tr-TR"/>
              </w:rPr>
            </w:pPr>
            <w:r w:rsidRPr="00AE407B">
              <w:rPr>
                <w:sz w:val="16"/>
                <w:szCs w:val="16"/>
                <w:lang w:val="tr-TR"/>
              </w:rPr>
              <w:t>(</w:t>
            </w:r>
            <w:proofErr w:type="gramStart"/>
            <w:r w:rsidRPr="00AE407B">
              <w:rPr>
                <w:sz w:val="16"/>
                <w:szCs w:val="16"/>
                <w:lang w:val="tr-TR"/>
              </w:rPr>
              <w:t>plan</w:t>
            </w:r>
            <w:proofErr w:type="gramEnd"/>
            <w:r w:rsidRPr="00AE407B">
              <w:rPr>
                <w:sz w:val="16"/>
                <w:szCs w:val="16"/>
                <w:lang w:val="tr-TR"/>
              </w:rPr>
              <w:t xml:space="preserve"> önlemlerinin uygulanması)</w:t>
            </w:r>
          </w:p>
        </w:tc>
        <w:tc>
          <w:tcPr>
            <w:tcW w:w="0" w:type="auto"/>
            <w:hideMark/>
          </w:tcPr>
          <w:p w14:paraId="2C977AB7" w14:textId="77777777" w:rsidR="00CD1ED8" w:rsidRPr="00AE407B" w:rsidRDefault="00CD1ED8" w:rsidP="00CD1ED8">
            <w:pPr>
              <w:pStyle w:val="GvdeMetni"/>
              <w:spacing w:before="20" w:after="20" w:line="240" w:lineRule="auto"/>
              <w:rPr>
                <w:sz w:val="16"/>
                <w:szCs w:val="16"/>
                <w:lang w:val="tr-TR"/>
              </w:rPr>
            </w:pPr>
            <w:r w:rsidRPr="00AE407B">
              <w:rPr>
                <w:sz w:val="16"/>
                <w:szCs w:val="16"/>
                <w:lang w:val="tr-TR"/>
              </w:rPr>
              <w:t>Tüm çalışanlar ve yükleniciler</w:t>
            </w:r>
          </w:p>
          <w:p w14:paraId="4A4B7F98" w14:textId="77777777" w:rsidR="00CD1ED8" w:rsidRPr="00AE407B" w:rsidRDefault="00CD1ED8" w:rsidP="00CD1ED8">
            <w:pPr>
              <w:pStyle w:val="GvdeMetni"/>
              <w:spacing w:before="20" w:after="20" w:line="240" w:lineRule="auto"/>
              <w:rPr>
                <w:sz w:val="16"/>
                <w:szCs w:val="16"/>
                <w:lang w:val="tr-TR"/>
              </w:rPr>
            </w:pPr>
          </w:p>
          <w:p w14:paraId="6A1128A5" w14:textId="4D6ABE23" w:rsidR="00CD1ED8" w:rsidRPr="00451B09" w:rsidRDefault="00CD1ED8" w:rsidP="00CD1ED8">
            <w:pPr>
              <w:pStyle w:val="GvdeMetni"/>
              <w:spacing w:before="20" w:after="20" w:line="240" w:lineRule="auto"/>
              <w:rPr>
                <w:sz w:val="16"/>
                <w:szCs w:val="16"/>
                <w:lang w:val="tr-TR"/>
              </w:rPr>
            </w:pPr>
            <w:r w:rsidRPr="00AE407B">
              <w:rPr>
                <w:sz w:val="16"/>
                <w:szCs w:val="16"/>
                <w:lang w:val="tr-TR"/>
              </w:rPr>
              <w:t>ISG Müdürü / Çevre Çözüm Ortağı</w:t>
            </w:r>
          </w:p>
        </w:tc>
      </w:tr>
      <w:tr w:rsidR="00561C61" w:rsidRPr="00451B09" w14:paraId="058D4E3E" w14:textId="77777777" w:rsidTr="00CF3F9A">
        <w:trPr>
          <w:trHeight w:val="1209"/>
        </w:trPr>
        <w:tc>
          <w:tcPr>
            <w:tcW w:w="2262" w:type="dxa"/>
            <w:vMerge/>
          </w:tcPr>
          <w:p w14:paraId="5AD22DAE" w14:textId="77777777" w:rsidR="00561C61" w:rsidRPr="00451B09" w:rsidRDefault="00561C61" w:rsidP="00561C61">
            <w:pPr>
              <w:pStyle w:val="GvdeMetni"/>
              <w:numPr>
                <w:ilvl w:val="0"/>
                <w:numId w:val="75"/>
              </w:numPr>
              <w:spacing w:before="20" w:after="20" w:line="240" w:lineRule="auto"/>
              <w:jc w:val="both"/>
              <w:rPr>
                <w:sz w:val="16"/>
                <w:szCs w:val="16"/>
                <w:lang w:val="tr-TR"/>
              </w:rPr>
            </w:pPr>
          </w:p>
        </w:tc>
        <w:tc>
          <w:tcPr>
            <w:tcW w:w="5370" w:type="dxa"/>
          </w:tcPr>
          <w:p w14:paraId="4C2F5962" w14:textId="048972F1" w:rsidR="00561C61" w:rsidRPr="00451B09" w:rsidRDefault="00561C61" w:rsidP="00561C61">
            <w:pPr>
              <w:pStyle w:val="GvdeMetni"/>
              <w:spacing w:before="20" w:after="20" w:line="240" w:lineRule="auto"/>
              <w:rPr>
                <w:b/>
                <w:bCs/>
                <w:sz w:val="16"/>
                <w:szCs w:val="16"/>
                <w:lang w:val="tr-TR"/>
              </w:rPr>
            </w:pPr>
            <w:r w:rsidRPr="00451B09">
              <w:rPr>
                <w:b/>
                <w:bCs/>
                <w:sz w:val="16"/>
                <w:szCs w:val="16"/>
                <w:lang w:val="tr-TR"/>
              </w:rPr>
              <w:t>İnşaat öncesi yaban hayatı araştırmaları</w:t>
            </w:r>
            <w:bookmarkStart w:id="99" w:name="_Ref212210421"/>
            <w:r w:rsidRPr="00451B09">
              <w:rPr>
                <w:rStyle w:val="DipnotBavurusu"/>
                <w:b/>
                <w:bCs/>
                <w:sz w:val="16"/>
                <w:szCs w:val="16"/>
                <w:lang w:val="tr-TR"/>
              </w:rPr>
              <w:footnoteReference w:id="8"/>
            </w:r>
            <w:bookmarkEnd w:id="99"/>
          </w:p>
          <w:p w14:paraId="777BFD8E" w14:textId="77777777" w:rsidR="00561C61" w:rsidRPr="00AE407B" w:rsidRDefault="00561C61" w:rsidP="00561C61">
            <w:pPr>
              <w:pStyle w:val="GvdeMetni"/>
              <w:numPr>
                <w:ilvl w:val="0"/>
                <w:numId w:val="75"/>
              </w:numPr>
              <w:spacing w:before="20" w:after="20" w:line="240" w:lineRule="auto"/>
              <w:jc w:val="both"/>
              <w:rPr>
                <w:sz w:val="16"/>
                <w:szCs w:val="16"/>
                <w:lang w:val="tr-TR"/>
              </w:rPr>
            </w:pPr>
            <w:r w:rsidRPr="00AE407B">
              <w:rPr>
                <w:sz w:val="16"/>
                <w:szCs w:val="16"/>
                <w:lang w:val="tr-TR"/>
              </w:rPr>
              <w:t>İnşaat öncesi yaban hayatı araştırmaları, inşaat faaliyetlerinden önce (herhangi bir temizlik faaliyetinden en az 1 hafta / 7 gün önce) proje alanında gece gündüz sistematik olarak yapılmalıdır. Araştırmalar, amfibilerin barınabileceği kayaların altı, kütükler, toprak yarıkları veya inşaat malzemeleri gibi potansiyel mikro habitatların incelenmesini içermelidir. Bulunan tüm bireyler, inşaatla ilgili etkilerden korunmalarını sağlamak için yakındaki uygun habitatlara nazikçe taşınmalıdır.</w:t>
            </w:r>
          </w:p>
          <w:p w14:paraId="0654C784" w14:textId="5210748C" w:rsidR="00561C61" w:rsidRPr="00451B09" w:rsidRDefault="00561C61" w:rsidP="00561C61">
            <w:pPr>
              <w:pStyle w:val="GvdeMetni"/>
              <w:spacing w:before="20" w:after="20" w:line="240" w:lineRule="auto"/>
              <w:ind w:left="-184"/>
              <w:jc w:val="both"/>
              <w:rPr>
                <w:sz w:val="16"/>
                <w:szCs w:val="16"/>
                <w:lang w:val="tr-TR"/>
              </w:rPr>
            </w:pPr>
            <w:r w:rsidRPr="00451B09">
              <w:rPr>
                <w:noProof/>
                <w:sz w:val="16"/>
                <w:szCs w:val="16"/>
                <w:lang w:val="tr-TR"/>
              </w:rPr>
              <mc:AlternateContent>
                <mc:Choice Requires="wps">
                  <w:drawing>
                    <wp:inline distT="0" distB="0" distL="0" distR="0" wp14:anchorId="5C53F1BB" wp14:editId="49AB0441">
                      <wp:extent cx="3171825" cy="1063984"/>
                      <wp:effectExtent l="38100" t="57150" r="47625" b="41275"/>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71825" cy="1063984"/>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3CFA8858" w14:textId="77777777" w:rsidR="00561C61" w:rsidRPr="00C92FD7" w:rsidRDefault="00561C61" w:rsidP="00C17C75">
                                  <w:pPr>
                                    <w:pStyle w:val="GvdeMetni"/>
                                    <w:spacing w:before="20" w:after="20" w:line="240" w:lineRule="auto"/>
                                    <w:jc w:val="both"/>
                                    <w:rPr>
                                      <w:b/>
                                      <w:bCs/>
                                      <w:sz w:val="16"/>
                                      <w:szCs w:val="16"/>
                                    </w:rPr>
                                  </w:pPr>
                                  <w:r w:rsidRPr="00C92FD7">
                                    <w:rPr>
                                      <w:b/>
                                      <w:bCs/>
                                      <w:sz w:val="16"/>
                                      <w:szCs w:val="16"/>
                                    </w:rPr>
                                    <w:t xml:space="preserve">İnşaat öncesi araştırmaların ardından güncelleme: </w:t>
                                  </w:r>
                                </w:p>
                                <w:p w14:paraId="724D61FF" w14:textId="52277EC0" w:rsidR="00561C61" w:rsidRPr="00C17C75" w:rsidRDefault="00561C61" w:rsidP="00C17C75">
                                  <w:pPr>
                                    <w:spacing w:after="0"/>
                                    <w:rPr>
                                      <w:i/>
                                      <w:iCs/>
                                      <w:caps/>
                                      <w:color w:val="FFFFFF" w:themeColor="background1"/>
                                      <w:sz w:val="28"/>
                                    </w:rPr>
                                  </w:pPr>
                                  <w:r w:rsidRPr="00225B5B">
                                    <w:rPr>
                                      <w:sz w:val="16"/>
                                      <w:szCs w:val="16"/>
                                    </w:rPr>
                                    <w:t xml:space="preserve">Ekogen firması tarafından Falp Rüzgar Enerji Santrali'nin inşaat aşamasında Mayıs, Haziran ve Temmuz 2025 tarihlerinde inşaat öncesi/erken inşaat saha çalışmaları gerçekleştirilmiştir. Ayrıntılar </w:t>
                                  </w:r>
                                  <w:r w:rsidR="00B43FCC">
                                    <w:rPr>
                                      <w:sz w:val="16"/>
                                      <w:szCs w:val="16"/>
                                    </w:rPr>
                                    <w:t>7</w:t>
                                  </w:r>
                                  <w:r w:rsidRPr="00225B5B">
                                    <w:rPr>
                                      <w:sz w:val="16"/>
                                      <w:szCs w:val="16"/>
                                    </w:rPr>
                                    <w:t xml:space="preserve"> dipnotunda verilmiştir.</w:t>
                                  </w:r>
                                </w:p>
                              </w:txbxContent>
                            </wps:txbx>
                            <wps:bodyPr rot="0" vert="horz" wrap="square" lIns="91440" tIns="45720" rIns="91440" bIns="45720" anchor="t" anchorCtr="0">
                              <a:noAutofit/>
                            </wps:bodyPr>
                          </wps:wsp>
                        </a:graphicData>
                      </a:graphic>
                    </wp:inline>
                  </w:drawing>
                </mc:Choice>
                <mc:Fallback>
                  <w:pict>
                    <v:shapetype w14:anchorId="5C53F1BB" id="_x0000_t202" coordsize="21600,21600" o:spt="202" path="m,l,21600r21600,l21600,xe">
                      <v:stroke joinstyle="miter"/>
                      <v:path gradientshapeok="t" o:connecttype="rect"/>
                    </v:shapetype>
                    <v:shape id="Text Box 2" o:spid="_x0000_s1026" type="#_x0000_t202" style="width:249.75pt;height:83.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gZvyjAIAAAsFAAAOAAAAZHJzL2Uyb0RvYy54bWysVNFO3DAQfK/Uf7D8XnK5O+CIyCFKoKoE&#10;bVXoBziOk1h1vOnaXAJf37UTjmv7UKlqHiI7tmdnxrM5vxg7w3YKnQab8/RowZmyEiptm5x/e7h5&#10;t+HMeWErYcCqnD8pxy+2b9+cD32mltCCqRQyArEuG/qct973WZI42apOuCPolaXFGrATnqbYJBWK&#10;gdA7kywXi5NkAKx6BKmco6/FtMi3Eb+ulfSf69opz0zOiZuPb4zvMryT7bnIGhR9q+VMQ/wDi05o&#10;S0X3UIXwgj2i/gOq0xLBQe2PJHQJ1LWWKmogNeniNzX3rehV1ELmuH5vk/t/sPLT7r7/gsyP72Gk&#10;C4wiXH8L8rtjFq5aYRt1iQhDq0RFhdNgWTL0LpuPBqtd5gJIOdxBRZcsHj1EoLHGLrhCOhmh0wU8&#10;7U1Xo2eSPq7S03SzPOZM0lq6OFmdbdaxhshejvfo/AcFHQuDnCPdaoQXu1vnAx2RvWwJ1RwYXd1o&#10;Y+IEm/LKINsJSkCRFkWxmtF/2WYsG3J+dkxEwikL4XwMR6c9JdToLuebRXimzAQ7rm0Vt3ihzTQm&#10;JsYGABWzN9EjRlJZtarCghSdQjErAfQtzOm7QbCTLASKq5iiSl0TfUO1m52jEhNGQDO6af1X3TDU&#10;1G+NgYGzSlO+/4KUrtO9lsB5holWHpB1/aqKVO8EmaCDhSG711UTYimyUu2UeQjOpcvTYM2sS6Av&#10;lIQXowllzkyIyRQYP5YjmReyU0L1ROkh2VEq/U1o0AI+czZQZ1LNH48CFWfmo6UEnqXrdWjlOFkf&#10;ny5pgocr5eGKsJKggiFsGl752P6BvoVLSmqtY4ZemcxcqeOiH/P9hJY+nMddr/+w7U8AAAD//wMA&#10;UEsDBBQABgAIAAAAIQDYpp8p2wAAAAUBAAAPAAAAZHJzL2Rvd25yZXYueG1sTI/NTsMwEITvSLyD&#10;tUjcqA2BQEOcqkJw4EbDz9mJlyRqvI5ip03enoVLuYy0mtHMt/lmdr044Bg6TxquVwoEUu1tR42G&#10;j/eXqwcQIRqypveEGhYMsCnOz3KTWX+kHR7K2AguoZAZDW2MQyZlqFt0Jqz8gMTetx+diXyOjbSj&#10;OXK56+WNUql0piNeaM2ATy3W+3JyGubt5/6ret69qjJJ31Til2lKFq0vL+btI4iIczyF4Ref0aFg&#10;pspPZIPoNfAj8U/Zu12v70BUHErvU5BFLv/TFz8AAAD//wMAUEsBAi0AFAAGAAgAAAAhALaDOJL+&#10;AAAA4QEAABMAAAAAAAAAAAAAAAAAAAAAAFtDb250ZW50X1R5cGVzXS54bWxQSwECLQAUAAYACAAA&#10;ACEAOP0h/9YAAACUAQAACwAAAAAAAAAAAAAAAAAvAQAAX3JlbHMvLnJlbHNQSwECLQAUAAYACAAA&#10;ACEADIGb8owCAAALBQAADgAAAAAAAAAAAAAAAAAuAgAAZHJzL2Uyb0RvYy54bWxQSwECLQAUAAYA&#10;CAAAACEA2KafKdsAAAAFAQAADwAAAAAAAAAAAAAAAADmBAAAZHJzL2Rvd25yZXYueG1sUEsFBgAA&#10;AAAEAAQA8wAAAO4FAAAAAA==&#10;" fillcolor="#d1ddd3" stroked="f">
                      <v:textbox>
                        <w:txbxContent>
                          <w:p w14:paraId="3CFA8858" w14:textId="77777777" w:rsidR="00561C61" w:rsidRPr="00C92FD7" w:rsidRDefault="00561C61" w:rsidP="00C17C75">
                            <w:pPr>
                              <w:pStyle w:val="GvdeMetni"/>
                              <w:spacing w:before="20" w:after="20" w:line="240" w:lineRule="auto"/>
                              <w:jc w:val="both"/>
                              <w:rPr>
                                <w:b/>
                                <w:bCs/>
                                <w:sz w:val="16"/>
                                <w:szCs w:val="16"/>
                              </w:rPr>
                            </w:pPr>
                            <w:r w:rsidRPr="00C92FD7">
                              <w:rPr>
                                <w:b/>
                                <w:bCs/>
                                <w:sz w:val="16"/>
                                <w:szCs w:val="16"/>
                              </w:rPr>
                              <w:t xml:space="preserve">İnşaat öncesi araştırmaların ardından güncelleme: </w:t>
                            </w:r>
                          </w:p>
                          <w:p w14:paraId="724D61FF" w14:textId="52277EC0" w:rsidR="00561C61" w:rsidRPr="00C17C75" w:rsidRDefault="00561C61" w:rsidP="00C17C75">
                            <w:pPr>
                              <w:spacing w:after="0"/>
                              <w:rPr>
                                <w:i/>
                                <w:iCs/>
                                <w:caps/>
                                <w:color w:val="FFFFFF" w:themeColor="background1"/>
                                <w:sz w:val="28"/>
                              </w:rPr>
                            </w:pPr>
                            <w:r w:rsidRPr="00225B5B">
                              <w:rPr>
                                <w:sz w:val="16"/>
                                <w:szCs w:val="16"/>
                              </w:rPr>
                              <w:t xml:space="preserve">Ekogen firması tarafından Falp Rüzgar Enerji Santrali'nin inşaat aşamasında Mayıs, Haziran ve Temmuz 2025 tarihlerinde inşaat öncesi/erken inşaat saha çalışmaları gerçekleştirilmiştir. Ayrıntılar </w:t>
                            </w:r>
                            <w:r w:rsidR="00B43FCC">
                              <w:rPr>
                                <w:sz w:val="16"/>
                                <w:szCs w:val="16"/>
                              </w:rPr>
                              <w:t>7</w:t>
                            </w:r>
                            <w:r w:rsidRPr="00225B5B">
                              <w:rPr>
                                <w:sz w:val="16"/>
                                <w:szCs w:val="16"/>
                              </w:rPr>
                              <w:t xml:space="preserve"> dipnotunda verilmiştir.</w:t>
                            </w:r>
                          </w:p>
                        </w:txbxContent>
                      </v:textbox>
                      <w10:anchorlock/>
                    </v:shape>
                  </w:pict>
                </mc:Fallback>
              </mc:AlternateContent>
            </w:r>
          </w:p>
        </w:tc>
        <w:tc>
          <w:tcPr>
            <w:tcW w:w="1689" w:type="dxa"/>
          </w:tcPr>
          <w:p w14:paraId="7D76C8F9" w14:textId="66C93CFF" w:rsidR="00561C61" w:rsidRPr="00451B09" w:rsidRDefault="00561C61" w:rsidP="00561C61">
            <w:pPr>
              <w:pStyle w:val="GvdeMetni"/>
              <w:spacing w:before="20" w:after="20" w:line="240" w:lineRule="auto"/>
              <w:jc w:val="center"/>
              <w:rPr>
                <w:sz w:val="16"/>
                <w:szCs w:val="16"/>
                <w:lang w:val="tr-TR"/>
              </w:rPr>
            </w:pPr>
            <w:r w:rsidRPr="00AE407B">
              <w:rPr>
                <w:sz w:val="16"/>
                <w:szCs w:val="16"/>
                <w:lang w:val="tr-TR"/>
              </w:rPr>
              <w:t>Önleme/En Aza İndirme</w:t>
            </w:r>
          </w:p>
        </w:tc>
        <w:tc>
          <w:tcPr>
            <w:tcW w:w="2050" w:type="dxa"/>
          </w:tcPr>
          <w:p w14:paraId="5135E71D" w14:textId="77777777" w:rsidR="00561C61" w:rsidRPr="00AE407B" w:rsidRDefault="00561C61" w:rsidP="00561C61">
            <w:pPr>
              <w:pStyle w:val="GvdeMetni"/>
              <w:spacing w:before="20" w:after="20" w:line="240" w:lineRule="auto"/>
              <w:rPr>
                <w:sz w:val="16"/>
                <w:szCs w:val="16"/>
                <w:lang w:val="tr-TR"/>
              </w:rPr>
            </w:pPr>
            <w:r w:rsidRPr="00AE407B">
              <w:rPr>
                <w:b/>
                <w:bCs/>
                <w:sz w:val="16"/>
                <w:szCs w:val="16"/>
                <w:lang w:val="tr-TR"/>
              </w:rPr>
              <w:t xml:space="preserve">İnşaat öncesi yaban hayatı araştırma programı </w:t>
            </w:r>
            <w:r w:rsidRPr="00AE407B">
              <w:rPr>
                <w:sz w:val="16"/>
                <w:szCs w:val="16"/>
                <w:lang w:val="tr-TR"/>
              </w:rPr>
              <w:t>geliştirildi.</w:t>
            </w:r>
          </w:p>
          <w:p w14:paraId="60019F86" w14:textId="1BF033A1" w:rsidR="00561C61" w:rsidRPr="00451B09" w:rsidRDefault="00561C61" w:rsidP="00561C61">
            <w:pPr>
              <w:pStyle w:val="GvdeMetni"/>
              <w:spacing w:before="20" w:after="20" w:line="240" w:lineRule="auto"/>
              <w:rPr>
                <w:sz w:val="16"/>
                <w:szCs w:val="16"/>
                <w:lang w:val="tr-TR"/>
              </w:rPr>
            </w:pPr>
            <w:r w:rsidRPr="00AE407B">
              <w:rPr>
                <w:sz w:val="16"/>
                <w:szCs w:val="16"/>
                <w:lang w:val="tr-TR"/>
              </w:rPr>
              <w:t>(Tamalandı)</w:t>
            </w:r>
          </w:p>
        </w:tc>
        <w:tc>
          <w:tcPr>
            <w:tcW w:w="1941" w:type="dxa"/>
          </w:tcPr>
          <w:p w14:paraId="3951B2A5" w14:textId="455C56C7" w:rsidR="00561C61" w:rsidRPr="00451B09" w:rsidRDefault="00561C61" w:rsidP="00561C61">
            <w:pPr>
              <w:pStyle w:val="GvdeMetni"/>
              <w:spacing w:before="20" w:after="20" w:line="240" w:lineRule="auto"/>
              <w:rPr>
                <w:sz w:val="16"/>
                <w:szCs w:val="16"/>
                <w:lang w:val="tr-TR"/>
              </w:rPr>
            </w:pPr>
            <w:r w:rsidRPr="00AE407B">
              <w:rPr>
                <w:sz w:val="16"/>
                <w:szCs w:val="16"/>
                <w:lang w:val="tr-TR"/>
              </w:rPr>
              <w:t>İnşaat (Tamamlandı)</w:t>
            </w:r>
          </w:p>
        </w:tc>
        <w:tc>
          <w:tcPr>
            <w:tcW w:w="0" w:type="auto"/>
          </w:tcPr>
          <w:p w14:paraId="17C7C6AB" w14:textId="77777777" w:rsidR="00561C61" w:rsidRPr="00AE407B" w:rsidRDefault="00561C61" w:rsidP="00561C61">
            <w:pPr>
              <w:pStyle w:val="GvdeMetni"/>
              <w:spacing w:before="20" w:after="20" w:line="240" w:lineRule="auto"/>
              <w:rPr>
                <w:sz w:val="16"/>
                <w:szCs w:val="16"/>
                <w:lang w:val="tr-TR"/>
              </w:rPr>
            </w:pPr>
            <w:r w:rsidRPr="00AE407B">
              <w:rPr>
                <w:sz w:val="16"/>
                <w:szCs w:val="16"/>
                <w:lang w:val="tr-TR"/>
              </w:rPr>
              <w:t xml:space="preserve">Biyoçeşitlilik Uzmanı </w:t>
            </w:r>
          </w:p>
          <w:p w14:paraId="661D4618" w14:textId="77777777" w:rsidR="00561C61" w:rsidRPr="00AE407B" w:rsidRDefault="00561C61" w:rsidP="00561C61">
            <w:pPr>
              <w:pStyle w:val="GvdeMetni"/>
              <w:spacing w:before="20" w:after="20" w:line="240" w:lineRule="auto"/>
              <w:rPr>
                <w:sz w:val="16"/>
                <w:szCs w:val="16"/>
                <w:lang w:val="tr-TR"/>
              </w:rPr>
            </w:pPr>
          </w:p>
          <w:p w14:paraId="286353A9" w14:textId="0C16EB80" w:rsidR="00561C61" w:rsidRPr="00451B09" w:rsidRDefault="00561C61" w:rsidP="00561C61">
            <w:pPr>
              <w:pStyle w:val="GvdeMetni"/>
              <w:spacing w:before="20" w:after="20" w:line="240" w:lineRule="auto"/>
              <w:rPr>
                <w:sz w:val="16"/>
                <w:szCs w:val="16"/>
                <w:lang w:val="tr-TR"/>
              </w:rPr>
            </w:pPr>
            <w:r w:rsidRPr="00AE407B">
              <w:rPr>
                <w:sz w:val="16"/>
                <w:szCs w:val="16"/>
                <w:lang w:val="tr-TR"/>
              </w:rPr>
              <w:t>ISG Müdürü / Çevre Çözümleri Ortağı</w:t>
            </w:r>
          </w:p>
        </w:tc>
      </w:tr>
      <w:tr w:rsidR="00DC6715" w:rsidRPr="00451B09" w14:paraId="7223FAF4" w14:textId="77777777" w:rsidTr="00CF3F9A">
        <w:trPr>
          <w:trHeight w:val="1209"/>
        </w:trPr>
        <w:tc>
          <w:tcPr>
            <w:tcW w:w="2262" w:type="dxa"/>
            <w:vMerge/>
          </w:tcPr>
          <w:p w14:paraId="18FF5DD1" w14:textId="77777777" w:rsidR="00DC6715" w:rsidRPr="00451B09" w:rsidRDefault="00DC6715" w:rsidP="00DC6715">
            <w:pPr>
              <w:pStyle w:val="GvdeMetni"/>
              <w:numPr>
                <w:ilvl w:val="0"/>
                <w:numId w:val="75"/>
              </w:numPr>
              <w:spacing w:before="20" w:after="20" w:line="240" w:lineRule="auto"/>
              <w:jc w:val="both"/>
              <w:rPr>
                <w:sz w:val="16"/>
                <w:szCs w:val="16"/>
                <w:lang w:val="tr-TR"/>
              </w:rPr>
            </w:pPr>
          </w:p>
        </w:tc>
        <w:tc>
          <w:tcPr>
            <w:tcW w:w="5370" w:type="dxa"/>
          </w:tcPr>
          <w:p w14:paraId="17BEE4BC" w14:textId="60EC9097" w:rsidR="00DC6715" w:rsidRPr="00451B09" w:rsidRDefault="00DC6715" w:rsidP="00DC6715">
            <w:pPr>
              <w:pStyle w:val="GvdeMetni"/>
              <w:spacing w:before="20" w:after="20" w:line="240" w:lineRule="auto"/>
              <w:rPr>
                <w:b/>
                <w:bCs/>
                <w:sz w:val="16"/>
                <w:szCs w:val="16"/>
                <w:lang w:val="tr-TR"/>
              </w:rPr>
            </w:pPr>
            <w:r>
              <w:rPr>
                <w:b/>
                <w:bCs/>
                <w:sz w:val="16"/>
                <w:szCs w:val="16"/>
                <w:lang w:val="tr-TR"/>
              </w:rPr>
              <w:t xml:space="preserve">Flora </w:t>
            </w:r>
            <w:r w:rsidRPr="00451B09">
              <w:rPr>
                <w:b/>
                <w:bCs/>
                <w:sz w:val="16"/>
                <w:szCs w:val="16"/>
                <w:lang w:val="tr-TR"/>
              </w:rPr>
              <w:t>İnşaat öncesi araştırmaları</w:t>
            </w:r>
            <w:bookmarkStart w:id="100" w:name="_Ref212210338"/>
            <w:r w:rsidRPr="00451B09">
              <w:rPr>
                <w:rStyle w:val="DipnotBavurusu"/>
                <w:b/>
                <w:bCs/>
                <w:sz w:val="16"/>
                <w:szCs w:val="16"/>
                <w:lang w:val="tr-TR"/>
              </w:rPr>
              <w:footnoteReference w:id="9"/>
            </w:r>
            <w:bookmarkEnd w:id="100"/>
          </w:p>
          <w:p w14:paraId="6E6F9567" w14:textId="77777777" w:rsidR="008D4ED3" w:rsidRPr="008D4ED3" w:rsidRDefault="008D4ED3" w:rsidP="008D4ED3">
            <w:pPr>
              <w:pStyle w:val="GvdeMetni"/>
              <w:numPr>
                <w:ilvl w:val="0"/>
                <w:numId w:val="75"/>
              </w:numPr>
              <w:spacing w:before="20" w:after="20" w:line="240" w:lineRule="auto"/>
              <w:jc w:val="both"/>
              <w:rPr>
                <w:sz w:val="16"/>
                <w:szCs w:val="16"/>
                <w:lang w:val="tr-TR"/>
              </w:rPr>
            </w:pPr>
            <w:r w:rsidRPr="008D4ED3">
              <w:rPr>
                <w:sz w:val="16"/>
                <w:szCs w:val="16"/>
                <w:lang w:val="tr-TR"/>
              </w:rPr>
              <w:t>Proje alanı içerisinde belirlenen tüm CH (Kritik Habitat) ve PBF (Öncelikli Biyoçeşitlilik Değeri) bitki türleri için inşaat öncesi popülasyon değerlendirmeleri yapılmalıdır. Bu değerlendirmeler, her bir türün popülasyon büyüklüğünü, dağılımını ve hassasiyetini belirlemeli, özellikle de CH türü olan Fritillaria milasense (ulusal ölçekte EN – Tehlike Altında) türüne özel önem verilmelidir.</w:t>
            </w:r>
          </w:p>
          <w:p w14:paraId="49C38109" w14:textId="77777777" w:rsidR="008D4ED3" w:rsidRPr="008D4ED3" w:rsidRDefault="008D4ED3" w:rsidP="008D4ED3">
            <w:pPr>
              <w:pStyle w:val="GvdeMetni"/>
              <w:numPr>
                <w:ilvl w:val="0"/>
                <w:numId w:val="75"/>
              </w:numPr>
              <w:spacing w:before="20" w:after="20" w:line="240" w:lineRule="auto"/>
              <w:jc w:val="both"/>
              <w:rPr>
                <w:sz w:val="16"/>
                <w:szCs w:val="16"/>
                <w:lang w:val="tr-TR"/>
              </w:rPr>
            </w:pPr>
            <w:r w:rsidRPr="008D4ED3">
              <w:rPr>
                <w:sz w:val="16"/>
                <w:szCs w:val="16"/>
                <w:lang w:val="tr-TR"/>
              </w:rPr>
              <w:t>Bitki türleri için yürütülen inşaat öncesi değerlendirme bulgularına dayanarak, doğrulanmış konumlar dikkate alınarak türler üzerindeki etkileri önleme veya en aza indirme önlemleri uygulanmalıdır. İzleme sonuçları, fotoğraflar da dahil olmak üzere aylık saha denetim formlarında belgelenmelidir.</w:t>
            </w:r>
          </w:p>
          <w:p w14:paraId="0124645B" w14:textId="6643F5E5" w:rsidR="00DC6715" w:rsidRPr="00451B09" w:rsidRDefault="00DC6715" w:rsidP="00DC6715">
            <w:pPr>
              <w:pStyle w:val="GvdeMetni"/>
              <w:spacing w:before="20" w:after="20" w:line="240" w:lineRule="auto"/>
              <w:ind w:left="-124"/>
              <w:jc w:val="both"/>
              <w:rPr>
                <w:sz w:val="16"/>
                <w:szCs w:val="16"/>
                <w:lang w:val="tr-TR"/>
              </w:rPr>
            </w:pPr>
            <w:r w:rsidRPr="00451B09">
              <w:rPr>
                <w:noProof/>
                <w:sz w:val="16"/>
                <w:szCs w:val="16"/>
                <w:lang w:val="tr-TR"/>
              </w:rPr>
              <mc:AlternateContent>
                <mc:Choice Requires="wps">
                  <w:drawing>
                    <wp:inline distT="0" distB="0" distL="0" distR="0" wp14:anchorId="280EC0FB" wp14:editId="590E2051">
                      <wp:extent cx="3171825" cy="1027371"/>
                      <wp:effectExtent l="38100" t="38100" r="47625" b="40005"/>
                      <wp:docPr id="212517864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71825" cy="1027371"/>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00F55868" w14:textId="77777777" w:rsidR="00DC6715" w:rsidRPr="00707D8D" w:rsidRDefault="00DC6715" w:rsidP="00C17C75">
                                  <w:pPr>
                                    <w:pStyle w:val="GvdeMetni"/>
                                    <w:spacing w:before="20" w:after="20" w:line="240" w:lineRule="auto"/>
                                    <w:jc w:val="both"/>
                                    <w:rPr>
                                      <w:b/>
                                      <w:bCs/>
                                      <w:sz w:val="16"/>
                                      <w:szCs w:val="16"/>
                                    </w:rPr>
                                  </w:pPr>
                                  <w:r w:rsidRPr="00707D8D">
                                    <w:rPr>
                                      <w:b/>
                                      <w:bCs/>
                                      <w:sz w:val="16"/>
                                      <w:szCs w:val="16"/>
                                    </w:rPr>
                                    <w:t xml:space="preserve">İnşaat öncesi araştırmaların ardından güncelleme: </w:t>
                                  </w:r>
                                </w:p>
                                <w:p w14:paraId="5F4D4E25" w14:textId="5249D82B" w:rsidR="00DC6715" w:rsidRPr="00C17C75" w:rsidRDefault="00DC6715" w:rsidP="00C17C75">
                                  <w:pPr>
                                    <w:spacing w:after="0"/>
                                    <w:rPr>
                                      <w:i/>
                                      <w:iCs/>
                                      <w:caps/>
                                      <w:color w:val="FFFFFF" w:themeColor="background1"/>
                                      <w:sz w:val="28"/>
                                    </w:rPr>
                                  </w:pPr>
                                  <w:r w:rsidRPr="00707D8D">
                                    <w:rPr>
                                      <w:sz w:val="16"/>
                                      <w:szCs w:val="16"/>
                                    </w:rPr>
                                    <w:t xml:space="preserve">Falp Rüzgar Enerji Santrali için flora izleme çalışmaları, 2025 yılının Mayıs, Haziran ve Temmuz aylarında inşaat aşaması biyolojik çeşitlilik izleme programının bir parçası olarak gerçekleştirilmiştir. Araştırmalar Ekogen tarafından yürütülmüştür. Ayrıntılar </w:t>
                                  </w:r>
                                  <w:r w:rsidR="00125D1C">
                                    <w:rPr>
                                      <w:b/>
                                      <w:bCs/>
                                      <w:sz w:val="16"/>
                                      <w:szCs w:val="16"/>
                                    </w:rPr>
                                    <w:t xml:space="preserve">7 </w:t>
                                  </w:r>
                                  <w:r w:rsidRPr="00707D8D">
                                    <w:rPr>
                                      <w:sz w:val="16"/>
                                      <w:szCs w:val="16"/>
                                    </w:rPr>
                                    <w:t>dipnotunda yer almaktadır</w:t>
                                  </w:r>
                                  <w:r w:rsidRPr="00707D8D">
                                    <w:rPr>
                                      <w:b/>
                                      <w:bCs/>
                                      <w:sz w:val="16"/>
                                      <w:szCs w:val="16"/>
                                    </w:rPr>
                                    <w:t>.</w:t>
                                  </w:r>
                                </w:p>
                              </w:txbxContent>
                            </wps:txbx>
                            <wps:bodyPr rot="0" vert="horz" wrap="square" lIns="91440" tIns="45720" rIns="91440" bIns="45720" anchor="t" anchorCtr="0">
                              <a:noAutofit/>
                            </wps:bodyPr>
                          </wps:wsp>
                        </a:graphicData>
                      </a:graphic>
                    </wp:inline>
                  </w:drawing>
                </mc:Choice>
                <mc:Fallback>
                  <w:pict>
                    <v:shape w14:anchorId="280EC0FB" id="_x0000_s1027" type="#_x0000_t202" style="width:249.75pt;height:80.9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ChkUjQIAABIFAAAOAAAAZHJzL2Uyb0RvYy54bWysVNFu0zAUfUfiHyy/szRtR7to6TTWDSFt&#10;gNj4ANd2EgvHN1x7TcbXc+1kXTUekBB5sOxc+9x7js/1+cXQWrbX6A24kucnM860k6CMq0v+/eHm&#10;3ZozH4RTwoLTJX/Snl9s3r4577tCz6EBqzQyAnG+6LuSNyF0RZZ52ehW+BPotKNgBdiKQEusM4Wi&#10;J/TWZvPZ7H3WA6oOQWrv6e92DPJNwq8qLcOXqvI6MFtyqi2kEdO4i2O2ORdFjaJrjJzKEP9QRSuM&#10;o6QHqK0Igj2i+QOqNRLBQxVOJLQZVJWROnEgNvnsFZv7RnQ6cSFxfHeQyf8/WPl5f999RRaGDzDQ&#10;BSYSvrsF+cMzB1eNcLW+RIS+0UJR4jxKlvWdL6ajUWpf+Aiy6+9A0SWLxwAJaKiwjaoQT0bodAFP&#10;B9H1EJikn4t8la/np5xJiuWz+WqxGnOI4vl4hz581NCyOCk50q0meLG/9SGWI4rnLTGbB2vUjbE2&#10;LbDeXVlke0EO2Obb7XaRGLzaZh3rS352SoXEUw7i+WSO1gRyqDVtydez+I2eiXJcO5W2BGHsOKdK&#10;rIsAOnlvLI9SSe30QsWAFK1GMTEBDA1M7rtBcCMtBLKrGK1KXZN0Q72flKMUI0ZEs6ZuwjdTMzTU&#10;b7WFnjNlyN9/QcqX+YFLrHmCSVIeFeu7hUql3gkSwUQJo3evVR1tKYqd3mv7EJXL56sozcRLYNhq&#10;Cc9CE8rkmWiT0TBh2A3MqMlQ0UI7UE9kImKfGNOjQpMG8BdnPTUopf75KFBzZj85MuJZvlzGjk6L&#10;5elqTgs8juyOI8JJgoq6sHF6FdIrEFk4uCTDViZZ6aWSqWRqvCTLdE2xs4/XadfLU7b5DQAA//8D&#10;AFBLAwQUAAYACAAAACEAmy3BOdsAAAAFAQAADwAAAGRycy9kb3ducmV2LnhtbEyPzU7DMBCE70i8&#10;g7VI3KhdAlEb4lQVggM3Gn7OTrwkUeN1FDtt8vYsXOAy0mpGM9/mu9n14oRj6DxpWK8UCKTa244a&#10;De9vzzcbECEasqb3hBoWDLArLi9yk1l/pgOeytgILqGQGQ1tjEMmZahbdCas/IDE3pcfnYl8jo20&#10;ozlzuevlrVKpdKYjXmjNgI8t1sdychrm/cfxs3o6vKgySV9V4pdpShatr6/m/QOIiHP8C8MPPqND&#10;wUyVn8gG0WvgR+Kvsne33d6DqDiUrjcgi1z+py++AQAA//8DAFBLAQItABQABgAIAAAAIQC2gziS&#10;/gAAAOEBAAATAAAAAAAAAAAAAAAAAAAAAABbQ29udGVudF9UeXBlc10ueG1sUEsBAi0AFAAGAAgA&#10;AAAhADj9If/WAAAAlAEAAAsAAAAAAAAAAAAAAAAALwEAAF9yZWxzLy5yZWxzUEsBAi0AFAAGAAgA&#10;AAAhAFwKGRSNAgAAEgUAAA4AAAAAAAAAAAAAAAAALgIAAGRycy9lMm9Eb2MueG1sUEsBAi0AFAAG&#10;AAgAAAAhAJstwTnbAAAABQEAAA8AAAAAAAAAAAAAAAAA5wQAAGRycy9kb3ducmV2LnhtbFBLBQYA&#10;AAAABAAEAPMAAADvBQAAAAA=&#10;" fillcolor="#d1ddd3" stroked="f">
                      <v:textbox>
                        <w:txbxContent>
                          <w:p w14:paraId="00F55868" w14:textId="77777777" w:rsidR="00DC6715" w:rsidRPr="00707D8D" w:rsidRDefault="00DC6715" w:rsidP="00C17C75">
                            <w:pPr>
                              <w:pStyle w:val="GvdeMetni"/>
                              <w:spacing w:before="20" w:after="20" w:line="240" w:lineRule="auto"/>
                              <w:jc w:val="both"/>
                              <w:rPr>
                                <w:b/>
                                <w:bCs/>
                                <w:sz w:val="16"/>
                                <w:szCs w:val="16"/>
                              </w:rPr>
                            </w:pPr>
                            <w:r w:rsidRPr="00707D8D">
                              <w:rPr>
                                <w:b/>
                                <w:bCs/>
                                <w:sz w:val="16"/>
                                <w:szCs w:val="16"/>
                              </w:rPr>
                              <w:t xml:space="preserve">İnşaat öncesi araştırmaların ardından güncelleme: </w:t>
                            </w:r>
                          </w:p>
                          <w:p w14:paraId="5F4D4E25" w14:textId="5249D82B" w:rsidR="00DC6715" w:rsidRPr="00C17C75" w:rsidRDefault="00DC6715" w:rsidP="00C17C75">
                            <w:pPr>
                              <w:spacing w:after="0"/>
                              <w:rPr>
                                <w:i/>
                                <w:iCs/>
                                <w:caps/>
                                <w:color w:val="FFFFFF" w:themeColor="background1"/>
                                <w:sz w:val="28"/>
                              </w:rPr>
                            </w:pPr>
                            <w:r w:rsidRPr="00707D8D">
                              <w:rPr>
                                <w:sz w:val="16"/>
                                <w:szCs w:val="16"/>
                              </w:rPr>
                              <w:t xml:space="preserve">Falp Rüzgar Enerji Santrali için flora izleme çalışmaları, 2025 yılının Mayıs, Haziran ve Temmuz aylarında inşaat aşaması biyolojik çeşitlilik izleme programının bir parçası olarak gerçekleştirilmiştir. Araştırmalar Ekogen tarafından yürütülmüştür. Ayrıntılar </w:t>
                            </w:r>
                            <w:r w:rsidR="00125D1C">
                              <w:rPr>
                                <w:b/>
                                <w:bCs/>
                                <w:sz w:val="16"/>
                                <w:szCs w:val="16"/>
                              </w:rPr>
                              <w:t xml:space="preserve">7 </w:t>
                            </w:r>
                            <w:r w:rsidRPr="00707D8D">
                              <w:rPr>
                                <w:sz w:val="16"/>
                                <w:szCs w:val="16"/>
                              </w:rPr>
                              <w:t>dipnotunda yer almaktadır</w:t>
                            </w:r>
                            <w:r w:rsidRPr="00707D8D">
                              <w:rPr>
                                <w:b/>
                                <w:bCs/>
                                <w:sz w:val="16"/>
                                <w:szCs w:val="16"/>
                              </w:rPr>
                              <w:t>.</w:t>
                            </w:r>
                          </w:p>
                        </w:txbxContent>
                      </v:textbox>
                      <w10:anchorlock/>
                    </v:shape>
                  </w:pict>
                </mc:Fallback>
              </mc:AlternateContent>
            </w:r>
          </w:p>
          <w:p w14:paraId="38D6EA2A" w14:textId="5FBED1C6" w:rsidR="00DC6715" w:rsidRPr="00451B09" w:rsidRDefault="00DC6715" w:rsidP="00DC6715">
            <w:pPr>
              <w:pStyle w:val="GvdeMetni"/>
              <w:spacing w:before="20" w:after="20" w:line="240" w:lineRule="auto"/>
              <w:jc w:val="both"/>
              <w:rPr>
                <w:sz w:val="16"/>
                <w:szCs w:val="16"/>
                <w:lang w:val="tr-TR"/>
              </w:rPr>
            </w:pPr>
          </w:p>
        </w:tc>
        <w:tc>
          <w:tcPr>
            <w:tcW w:w="1689" w:type="dxa"/>
          </w:tcPr>
          <w:p w14:paraId="27E2180A" w14:textId="1EFDB359" w:rsidR="00DC6715" w:rsidRPr="00451B09" w:rsidRDefault="00DC6715" w:rsidP="00DC6715">
            <w:pPr>
              <w:pStyle w:val="GvdeMetni"/>
              <w:spacing w:before="20" w:after="20" w:line="240" w:lineRule="auto"/>
              <w:jc w:val="center"/>
              <w:rPr>
                <w:sz w:val="16"/>
                <w:szCs w:val="16"/>
                <w:lang w:val="tr-TR"/>
              </w:rPr>
            </w:pPr>
            <w:r w:rsidRPr="00AE407B">
              <w:rPr>
                <w:sz w:val="16"/>
                <w:szCs w:val="16"/>
                <w:lang w:val="tr-TR"/>
              </w:rPr>
              <w:t>Önleme / En aza indirme</w:t>
            </w:r>
          </w:p>
        </w:tc>
        <w:tc>
          <w:tcPr>
            <w:tcW w:w="2050" w:type="dxa"/>
          </w:tcPr>
          <w:p w14:paraId="05D61036" w14:textId="77777777" w:rsidR="00DC6715" w:rsidRPr="00AE407B" w:rsidRDefault="00DC6715" w:rsidP="00DC6715">
            <w:pPr>
              <w:pStyle w:val="GvdeMetni"/>
              <w:spacing w:before="20" w:after="20" w:line="240" w:lineRule="auto"/>
              <w:rPr>
                <w:sz w:val="16"/>
                <w:szCs w:val="16"/>
                <w:lang w:val="tr-TR"/>
              </w:rPr>
            </w:pPr>
            <w:r w:rsidRPr="00AE407B">
              <w:rPr>
                <w:b/>
                <w:bCs/>
                <w:sz w:val="16"/>
                <w:szCs w:val="16"/>
                <w:lang w:val="tr-TR"/>
              </w:rPr>
              <w:t>İnşaat öncesi flora araştırma programı</w:t>
            </w:r>
          </w:p>
          <w:p w14:paraId="27C0F5C0" w14:textId="0038A7E9" w:rsidR="00DC6715" w:rsidRPr="00451B09" w:rsidRDefault="00DC6715" w:rsidP="00DC6715">
            <w:pPr>
              <w:pStyle w:val="GvdeMetni"/>
              <w:spacing w:before="20" w:after="20" w:line="240" w:lineRule="auto"/>
              <w:rPr>
                <w:sz w:val="16"/>
                <w:szCs w:val="16"/>
                <w:lang w:val="tr-TR"/>
              </w:rPr>
            </w:pPr>
            <w:r w:rsidRPr="00AE407B">
              <w:rPr>
                <w:sz w:val="16"/>
                <w:szCs w:val="16"/>
                <w:lang w:val="tr-TR"/>
              </w:rPr>
              <w:t>(Tamamlandı)</w:t>
            </w:r>
          </w:p>
        </w:tc>
        <w:tc>
          <w:tcPr>
            <w:tcW w:w="1941" w:type="dxa"/>
          </w:tcPr>
          <w:p w14:paraId="24B7C606" w14:textId="77777777" w:rsidR="00DC6715" w:rsidRPr="00AE407B" w:rsidRDefault="00DC6715" w:rsidP="00DC6715">
            <w:pPr>
              <w:pStyle w:val="GvdeMetni"/>
              <w:spacing w:before="20" w:after="20" w:line="240" w:lineRule="auto"/>
              <w:rPr>
                <w:sz w:val="16"/>
                <w:szCs w:val="16"/>
                <w:lang w:val="tr-TR"/>
              </w:rPr>
            </w:pPr>
            <w:r w:rsidRPr="00AE407B">
              <w:rPr>
                <w:sz w:val="16"/>
                <w:szCs w:val="16"/>
                <w:lang w:val="tr-TR"/>
              </w:rPr>
              <w:t>İnşaat öncesi</w:t>
            </w:r>
          </w:p>
          <w:p w14:paraId="30A0907B" w14:textId="3934A41C" w:rsidR="00DC6715" w:rsidRPr="00451B09" w:rsidRDefault="00DC6715" w:rsidP="00DC6715">
            <w:pPr>
              <w:pStyle w:val="GvdeMetni"/>
              <w:spacing w:before="20" w:after="20" w:line="240" w:lineRule="auto"/>
              <w:rPr>
                <w:sz w:val="16"/>
                <w:szCs w:val="16"/>
                <w:lang w:val="tr-TR"/>
              </w:rPr>
            </w:pPr>
            <w:r w:rsidRPr="00AE407B">
              <w:rPr>
                <w:sz w:val="16"/>
                <w:szCs w:val="16"/>
                <w:lang w:val="tr-TR"/>
              </w:rPr>
              <w:t>(Tamamlandı)</w:t>
            </w:r>
          </w:p>
        </w:tc>
        <w:tc>
          <w:tcPr>
            <w:tcW w:w="0" w:type="auto"/>
          </w:tcPr>
          <w:p w14:paraId="1B8663BB" w14:textId="77777777" w:rsidR="00DC6715" w:rsidRPr="00AE407B" w:rsidRDefault="00DC6715" w:rsidP="00DC6715">
            <w:pPr>
              <w:pStyle w:val="GvdeMetni"/>
              <w:spacing w:before="20" w:after="20" w:line="240" w:lineRule="auto"/>
              <w:rPr>
                <w:sz w:val="16"/>
                <w:szCs w:val="16"/>
                <w:lang w:val="tr-TR"/>
              </w:rPr>
            </w:pPr>
            <w:r w:rsidRPr="00AE407B">
              <w:rPr>
                <w:sz w:val="16"/>
                <w:szCs w:val="16"/>
                <w:lang w:val="tr-TR"/>
              </w:rPr>
              <w:t>Biyoçeşitlilik Uzmanı / Botanikçi</w:t>
            </w:r>
          </w:p>
          <w:p w14:paraId="0DACB55C" w14:textId="77777777" w:rsidR="00DC6715" w:rsidRPr="00AE407B" w:rsidRDefault="00DC6715" w:rsidP="00DC6715">
            <w:pPr>
              <w:pStyle w:val="GvdeMetni"/>
              <w:spacing w:before="20" w:after="20" w:line="240" w:lineRule="auto"/>
              <w:rPr>
                <w:sz w:val="16"/>
                <w:szCs w:val="16"/>
                <w:lang w:val="tr-TR"/>
              </w:rPr>
            </w:pPr>
          </w:p>
          <w:p w14:paraId="41082FF1" w14:textId="35B63548" w:rsidR="00DC6715" w:rsidRPr="00451B09" w:rsidRDefault="00DC6715" w:rsidP="00DC6715">
            <w:pPr>
              <w:pStyle w:val="GvdeMetni"/>
              <w:spacing w:before="20" w:after="20" w:line="240" w:lineRule="auto"/>
              <w:rPr>
                <w:sz w:val="16"/>
                <w:szCs w:val="16"/>
                <w:lang w:val="tr-TR"/>
              </w:rPr>
            </w:pPr>
            <w:r w:rsidRPr="00AE407B">
              <w:rPr>
                <w:sz w:val="16"/>
                <w:szCs w:val="16"/>
                <w:lang w:val="tr-TR"/>
              </w:rPr>
              <w:t>ISG Müdürü / Çevre Çözüm Ortağı</w:t>
            </w:r>
          </w:p>
        </w:tc>
      </w:tr>
      <w:tr w:rsidR="00EC7632" w:rsidRPr="00451B09" w14:paraId="045F2EDE" w14:textId="77777777" w:rsidTr="00CF3F9A">
        <w:trPr>
          <w:trHeight w:val="1209"/>
        </w:trPr>
        <w:tc>
          <w:tcPr>
            <w:tcW w:w="2262" w:type="dxa"/>
            <w:vMerge/>
          </w:tcPr>
          <w:p w14:paraId="695F4AA4" w14:textId="77777777" w:rsidR="00EC7632" w:rsidRPr="00451B09" w:rsidRDefault="00EC7632" w:rsidP="00EC7632">
            <w:pPr>
              <w:pStyle w:val="GvdeMetni"/>
              <w:numPr>
                <w:ilvl w:val="0"/>
                <w:numId w:val="75"/>
              </w:numPr>
              <w:spacing w:before="20" w:after="20" w:line="240" w:lineRule="auto"/>
              <w:jc w:val="both"/>
              <w:rPr>
                <w:sz w:val="16"/>
                <w:szCs w:val="16"/>
                <w:lang w:val="tr-TR"/>
              </w:rPr>
            </w:pPr>
          </w:p>
        </w:tc>
        <w:tc>
          <w:tcPr>
            <w:tcW w:w="5370" w:type="dxa"/>
          </w:tcPr>
          <w:p w14:paraId="2D89A01A" w14:textId="77777777" w:rsidR="00EC7632" w:rsidRPr="00AE407B" w:rsidRDefault="00EC7632" w:rsidP="00EC7632">
            <w:pPr>
              <w:pStyle w:val="GvdeMetni"/>
              <w:spacing w:before="20" w:after="20" w:line="240" w:lineRule="auto"/>
              <w:rPr>
                <w:b/>
                <w:bCs/>
                <w:sz w:val="16"/>
                <w:szCs w:val="16"/>
                <w:lang w:val="tr-TR"/>
              </w:rPr>
            </w:pPr>
            <w:r w:rsidRPr="00AE407B">
              <w:rPr>
                <w:b/>
                <w:bCs/>
                <w:sz w:val="16"/>
                <w:szCs w:val="16"/>
                <w:lang w:val="tr-TR"/>
              </w:rPr>
              <w:t>Yaban hayatı dostu çitler ve bariyer önlemleri</w:t>
            </w:r>
          </w:p>
          <w:p w14:paraId="13CFC06B" w14:textId="77777777" w:rsidR="00EC7632" w:rsidRPr="00AE407B" w:rsidRDefault="00EC7632" w:rsidP="00EC7632">
            <w:pPr>
              <w:pStyle w:val="GvdeMetni"/>
              <w:numPr>
                <w:ilvl w:val="0"/>
                <w:numId w:val="76"/>
              </w:numPr>
              <w:spacing w:before="20" w:after="20" w:line="240" w:lineRule="auto"/>
              <w:jc w:val="both"/>
              <w:rPr>
                <w:sz w:val="16"/>
                <w:szCs w:val="16"/>
                <w:lang w:val="tr-TR"/>
              </w:rPr>
            </w:pPr>
            <w:r w:rsidRPr="00AE407B">
              <w:rPr>
                <w:sz w:val="16"/>
                <w:szCs w:val="16"/>
                <w:lang w:val="tr-TR"/>
              </w:rPr>
              <w:t>İnşaat bariyer çitlerinin gerekli olduğu yerlerde, küçük memelilerin ve sürüngenlerin engelsiz hareket etmesini sağlamak için geçirgen çitler kurun.</w:t>
            </w:r>
          </w:p>
          <w:p w14:paraId="24157A7A" w14:textId="77777777" w:rsidR="00EC7632" w:rsidRPr="00AE407B" w:rsidRDefault="00EC7632" w:rsidP="00EC7632">
            <w:pPr>
              <w:pStyle w:val="GvdeMetni"/>
              <w:numPr>
                <w:ilvl w:val="0"/>
                <w:numId w:val="76"/>
              </w:numPr>
              <w:spacing w:before="20" w:after="20" w:line="240" w:lineRule="auto"/>
              <w:jc w:val="both"/>
              <w:rPr>
                <w:sz w:val="16"/>
                <w:szCs w:val="16"/>
                <w:lang w:val="tr-TR"/>
              </w:rPr>
            </w:pPr>
            <w:r w:rsidRPr="00AE407B">
              <w:rPr>
                <w:sz w:val="16"/>
                <w:szCs w:val="16"/>
                <w:lang w:val="tr-TR"/>
              </w:rPr>
              <w:t>Sürüngenleri/küçük memelileri inşaat alanlarına girmekten korumak için geçici olarak kullanılması dışında, geçirimsiz çitler kullanmaktan kaçının.</w:t>
            </w:r>
          </w:p>
          <w:p w14:paraId="6708573C" w14:textId="77777777" w:rsidR="00EC7632" w:rsidRPr="00AE407B" w:rsidRDefault="00EC7632" w:rsidP="00EC7632">
            <w:pPr>
              <w:pStyle w:val="GvdeMetni"/>
              <w:numPr>
                <w:ilvl w:val="0"/>
                <w:numId w:val="76"/>
              </w:numPr>
              <w:spacing w:before="20" w:after="20" w:line="240" w:lineRule="auto"/>
              <w:jc w:val="both"/>
              <w:rPr>
                <w:sz w:val="16"/>
                <w:szCs w:val="16"/>
                <w:lang w:val="tr-TR"/>
              </w:rPr>
            </w:pPr>
            <w:r w:rsidRPr="00AE407B">
              <w:rPr>
                <w:sz w:val="16"/>
                <w:szCs w:val="16"/>
                <w:lang w:val="tr-TR"/>
              </w:rPr>
              <w:t xml:space="preserve">Toprak setler, çıplak yamaçlar ve geçici üst toprak yığınları gibi önemli türler için inşaat/çalışma alanlarının uygunluğunu azaltmak için, toprak, dolgu, çalı, kaya ve diğer gevşek malzemeleri örtün veya muhafaza edin ve </w:t>
            </w:r>
            <w:r w:rsidRPr="00AE407B">
              <w:rPr>
                <w:sz w:val="16"/>
                <w:szCs w:val="16"/>
                <w:lang w:val="tr-TR"/>
              </w:rPr>
              <w:lastRenderedPageBreak/>
              <w:t>uzun süre (örneğin bir haftadan fazla) geçici olarak açık/açıkta bırakılacak toprak yığınlarını ve yamaçları örtün veya hidrolik tohumlama yapın.</w:t>
            </w:r>
          </w:p>
          <w:p w14:paraId="46078C7C" w14:textId="77777777" w:rsidR="00EC7632" w:rsidRPr="00AE407B" w:rsidRDefault="00EC7632" w:rsidP="00EC7632">
            <w:pPr>
              <w:pStyle w:val="GvdeMetni"/>
              <w:numPr>
                <w:ilvl w:val="0"/>
                <w:numId w:val="76"/>
              </w:numPr>
              <w:spacing w:before="20" w:after="20" w:line="240" w:lineRule="auto"/>
              <w:jc w:val="both"/>
              <w:rPr>
                <w:sz w:val="16"/>
                <w:szCs w:val="16"/>
                <w:lang w:val="tr-TR"/>
              </w:rPr>
            </w:pPr>
            <w:r w:rsidRPr="00AE407B">
              <w:rPr>
                <w:sz w:val="16"/>
                <w:szCs w:val="16"/>
                <w:lang w:val="tr-TR"/>
              </w:rPr>
              <w:t xml:space="preserve"> Geçici tesisler ve yapılar üzerinde, kuş yuvalama mevsiminde aktif yuvaların oluşmasını önlemek için, açıklıkları ve havalandırma deliklerini kapatın ve çalıştırmadan önce ekipmanı kontrol edin.</w:t>
            </w:r>
          </w:p>
          <w:p w14:paraId="257CBD74" w14:textId="2AA55C45" w:rsidR="00EC7632" w:rsidRPr="00451B09" w:rsidRDefault="00EC7632" w:rsidP="00EC7632">
            <w:pPr>
              <w:pStyle w:val="GvdeMetni"/>
              <w:numPr>
                <w:ilvl w:val="0"/>
                <w:numId w:val="76"/>
              </w:numPr>
              <w:spacing w:before="20" w:after="20" w:line="240" w:lineRule="auto"/>
              <w:jc w:val="both"/>
              <w:rPr>
                <w:b/>
                <w:bCs/>
                <w:sz w:val="16"/>
                <w:szCs w:val="16"/>
                <w:lang w:val="tr-TR"/>
              </w:rPr>
            </w:pPr>
            <w:r w:rsidRPr="00AE407B">
              <w:rPr>
                <w:sz w:val="16"/>
                <w:szCs w:val="16"/>
                <w:lang w:val="tr-TR"/>
              </w:rPr>
              <w:t>Geçici kazılar, çitler veya toprak ve malzeme stokları, inşaat tamamlandıktan sonra şantiyeden kaldırılmalıdır.</w:t>
            </w:r>
          </w:p>
        </w:tc>
        <w:tc>
          <w:tcPr>
            <w:tcW w:w="1689" w:type="dxa"/>
          </w:tcPr>
          <w:p w14:paraId="3D7CC2F6" w14:textId="1812E6BE" w:rsidR="00EC7632" w:rsidRPr="00451B09" w:rsidRDefault="00EC7632" w:rsidP="00EC7632">
            <w:pPr>
              <w:pStyle w:val="GvdeMetni"/>
              <w:spacing w:before="20" w:after="20" w:line="240" w:lineRule="auto"/>
              <w:jc w:val="center"/>
              <w:rPr>
                <w:sz w:val="16"/>
                <w:szCs w:val="16"/>
                <w:lang w:val="tr-TR"/>
              </w:rPr>
            </w:pPr>
            <w:r w:rsidRPr="00AE407B">
              <w:rPr>
                <w:sz w:val="16"/>
                <w:szCs w:val="16"/>
                <w:lang w:val="tr-TR"/>
              </w:rPr>
              <w:lastRenderedPageBreak/>
              <w:t>En aza indirme</w:t>
            </w:r>
          </w:p>
        </w:tc>
        <w:tc>
          <w:tcPr>
            <w:tcW w:w="2050" w:type="dxa"/>
          </w:tcPr>
          <w:p w14:paraId="0A0AF4A2" w14:textId="77777777" w:rsidR="00EC7632" w:rsidRPr="00AE407B" w:rsidRDefault="00EC7632" w:rsidP="00EC7632">
            <w:pPr>
              <w:pStyle w:val="GvdeMetni"/>
              <w:spacing w:before="20" w:after="20" w:line="240" w:lineRule="auto"/>
              <w:rPr>
                <w:sz w:val="16"/>
                <w:szCs w:val="16"/>
                <w:lang w:val="tr-TR"/>
              </w:rPr>
            </w:pPr>
            <w:r w:rsidRPr="00AE407B">
              <w:rPr>
                <w:sz w:val="16"/>
                <w:szCs w:val="16"/>
                <w:lang w:val="tr-TR"/>
              </w:rPr>
              <w:t xml:space="preserve">Geçirgen çitler kurulmalıdır (gerektiğinde). </w:t>
            </w:r>
          </w:p>
          <w:p w14:paraId="61579F73" w14:textId="77777777" w:rsidR="00EC7632" w:rsidRPr="00AE407B" w:rsidRDefault="00EC7632" w:rsidP="00EC7632">
            <w:pPr>
              <w:pStyle w:val="GvdeMetni"/>
              <w:spacing w:before="20" w:after="20" w:line="240" w:lineRule="auto"/>
              <w:rPr>
                <w:sz w:val="16"/>
                <w:szCs w:val="16"/>
                <w:lang w:val="tr-TR"/>
              </w:rPr>
            </w:pPr>
          </w:p>
          <w:p w14:paraId="798CEC3F" w14:textId="77777777" w:rsidR="00EC7632" w:rsidRPr="00AE407B" w:rsidRDefault="00EC7632" w:rsidP="00EC7632">
            <w:pPr>
              <w:pStyle w:val="GvdeMetni"/>
              <w:spacing w:before="20" w:after="20" w:line="240" w:lineRule="auto"/>
              <w:rPr>
                <w:sz w:val="16"/>
                <w:szCs w:val="16"/>
                <w:lang w:val="tr-TR"/>
              </w:rPr>
            </w:pPr>
            <w:r w:rsidRPr="00AE407B">
              <w:rPr>
                <w:sz w:val="16"/>
                <w:szCs w:val="16"/>
                <w:lang w:val="tr-TR"/>
              </w:rPr>
              <w:t xml:space="preserve">Gereksiz bariyerler kurulmamalıdır. </w:t>
            </w:r>
          </w:p>
          <w:p w14:paraId="2E501530" w14:textId="77777777" w:rsidR="00EC7632" w:rsidRPr="00AE407B" w:rsidRDefault="00EC7632" w:rsidP="00EC7632">
            <w:pPr>
              <w:pStyle w:val="GvdeMetni"/>
              <w:spacing w:before="20" w:after="20" w:line="240" w:lineRule="auto"/>
              <w:rPr>
                <w:sz w:val="16"/>
                <w:szCs w:val="16"/>
                <w:lang w:val="tr-TR"/>
              </w:rPr>
            </w:pPr>
          </w:p>
          <w:p w14:paraId="5149A648" w14:textId="77777777" w:rsidR="00EC7632" w:rsidRPr="00AE407B" w:rsidRDefault="00EC7632" w:rsidP="00EC7632">
            <w:pPr>
              <w:pStyle w:val="GvdeMetni"/>
              <w:spacing w:before="20" w:after="20" w:line="240" w:lineRule="auto"/>
              <w:rPr>
                <w:sz w:val="16"/>
                <w:szCs w:val="16"/>
                <w:lang w:val="tr-TR"/>
              </w:rPr>
            </w:pPr>
            <w:r w:rsidRPr="00AE407B">
              <w:rPr>
                <w:sz w:val="16"/>
                <w:szCs w:val="16"/>
                <w:lang w:val="tr-TR"/>
              </w:rPr>
              <w:t xml:space="preserve">İnşaat tamamlandıktan sonra geçici tesisler kaldırılmalıdır. </w:t>
            </w:r>
          </w:p>
          <w:p w14:paraId="117CFBD0" w14:textId="77777777" w:rsidR="00EC7632" w:rsidRPr="00AE407B" w:rsidRDefault="00EC7632" w:rsidP="00EC7632">
            <w:pPr>
              <w:pStyle w:val="GvdeMetni"/>
              <w:spacing w:before="20" w:after="20" w:line="240" w:lineRule="auto"/>
              <w:rPr>
                <w:sz w:val="16"/>
                <w:szCs w:val="16"/>
                <w:lang w:val="tr-TR"/>
              </w:rPr>
            </w:pPr>
          </w:p>
          <w:p w14:paraId="77112B09" w14:textId="02D5245F" w:rsidR="00EC7632" w:rsidRPr="00451B09" w:rsidRDefault="00EC7632" w:rsidP="00EC7632">
            <w:pPr>
              <w:pStyle w:val="GvdeMetni"/>
              <w:spacing w:before="20" w:after="20" w:line="240" w:lineRule="auto"/>
              <w:rPr>
                <w:sz w:val="16"/>
                <w:szCs w:val="16"/>
                <w:lang w:val="tr-TR"/>
              </w:rPr>
            </w:pPr>
            <w:r w:rsidRPr="00AE407B">
              <w:rPr>
                <w:sz w:val="16"/>
                <w:szCs w:val="16"/>
                <w:lang w:val="tr-TR"/>
              </w:rPr>
              <w:t xml:space="preserve">Gerekli olduğu şekilde yaban hayatı kontrolleri uygulanmıştır. </w:t>
            </w:r>
          </w:p>
        </w:tc>
        <w:tc>
          <w:tcPr>
            <w:tcW w:w="1941" w:type="dxa"/>
          </w:tcPr>
          <w:p w14:paraId="63E73825" w14:textId="77777777" w:rsidR="00EC7632" w:rsidRPr="00AE407B" w:rsidRDefault="00EC7632" w:rsidP="00EC7632">
            <w:pPr>
              <w:pStyle w:val="GvdeMetni"/>
              <w:spacing w:before="20" w:after="20" w:line="240" w:lineRule="auto"/>
              <w:rPr>
                <w:sz w:val="16"/>
                <w:szCs w:val="16"/>
                <w:lang w:val="tr-TR"/>
              </w:rPr>
            </w:pPr>
            <w:r w:rsidRPr="00AE407B">
              <w:rPr>
                <w:sz w:val="16"/>
                <w:szCs w:val="16"/>
                <w:lang w:val="tr-TR"/>
              </w:rPr>
              <w:lastRenderedPageBreak/>
              <w:t>İnşaat öncesi</w:t>
            </w:r>
          </w:p>
          <w:p w14:paraId="3861C539" w14:textId="77777777" w:rsidR="00EC7632" w:rsidRPr="00AE407B" w:rsidRDefault="00EC7632" w:rsidP="00EC7632">
            <w:pPr>
              <w:pStyle w:val="GvdeMetni"/>
              <w:spacing w:before="20" w:after="20" w:line="240" w:lineRule="auto"/>
              <w:rPr>
                <w:sz w:val="16"/>
                <w:szCs w:val="16"/>
                <w:lang w:val="tr-TR"/>
              </w:rPr>
            </w:pPr>
          </w:p>
          <w:p w14:paraId="4C3E48E0" w14:textId="19D7F71F" w:rsidR="00EC7632" w:rsidRPr="00451B09" w:rsidRDefault="00EC7632" w:rsidP="00EC7632">
            <w:pPr>
              <w:pStyle w:val="GvdeMetni"/>
              <w:spacing w:before="20" w:after="20" w:line="240" w:lineRule="auto"/>
              <w:rPr>
                <w:sz w:val="16"/>
                <w:szCs w:val="16"/>
                <w:lang w:val="tr-TR"/>
              </w:rPr>
            </w:pPr>
            <w:r w:rsidRPr="00AE407B">
              <w:rPr>
                <w:sz w:val="16"/>
                <w:szCs w:val="16"/>
                <w:lang w:val="tr-TR"/>
              </w:rPr>
              <w:t xml:space="preserve">İnşaat sırasında </w:t>
            </w:r>
          </w:p>
        </w:tc>
        <w:tc>
          <w:tcPr>
            <w:tcW w:w="0" w:type="auto"/>
          </w:tcPr>
          <w:p w14:paraId="0BE76381" w14:textId="77777777" w:rsidR="00EC7632" w:rsidRPr="00AE407B" w:rsidRDefault="00EC7632" w:rsidP="00EC7632">
            <w:pPr>
              <w:pStyle w:val="GvdeMetni"/>
              <w:spacing w:before="20" w:after="20" w:line="240" w:lineRule="auto"/>
              <w:rPr>
                <w:sz w:val="16"/>
                <w:szCs w:val="16"/>
                <w:lang w:val="tr-TR"/>
              </w:rPr>
            </w:pPr>
            <w:r w:rsidRPr="00AE407B">
              <w:rPr>
                <w:sz w:val="16"/>
                <w:szCs w:val="16"/>
                <w:lang w:val="tr-TR"/>
              </w:rPr>
              <w:t>Tüm çalışanlar ve yükleniciler</w:t>
            </w:r>
          </w:p>
          <w:p w14:paraId="71E1F41F" w14:textId="46E0FB98" w:rsidR="00EC7632" w:rsidRPr="00451B09" w:rsidRDefault="00EC7632" w:rsidP="00EC7632">
            <w:pPr>
              <w:pStyle w:val="GvdeMetni"/>
              <w:spacing w:before="20" w:after="20" w:line="240" w:lineRule="auto"/>
              <w:rPr>
                <w:sz w:val="16"/>
                <w:szCs w:val="16"/>
                <w:lang w:val="tr-TR"/>
              </w:rPr>
            </w:pPr>
            <w:r w:rsidRPr="00AE407B">
              <w:rPr>
                <w:sz w:val="16"/>
                <w:szCs w:val="16"/>
                <w:lang w:val="tr-TR"/>
              </w:rPr>
              <w:t>ISG Müdürü / Çevre Çözüm Ortağı</w:t>
            </w:r>
          </w:p>
        </w:tc>
      </w:tr>
      <w:tr w:rsidR="00511129" w:rsidRPr="00451B09" w14:paraId="1971AB4A" w14:textId="77777777" w:rsidTr="00CF3F9A">
        <w:trPr>
          <w:trHeight w:val="1209"/>
        </w:trPr>
        <w:tc>
          <w:tcPr>
            <w:tcW w:w="2262" w:type="dxa"/>
            <w:vMerge/>
          </w:tcPr>
          <w:p w14:paraId="5295B9D0" w14:textId="77777777" w:rsidR="00511129" w:rsidRPr="00451B09" w:rsidRDefault="00511129" w:rsidP="00511129">
            <w:pPr>
              <w:pStyle w:val="GvdeMetni"/>
              <w:numPr>
                <w:ilvl w:val="0"/>
                <w:numId w:val="75"/>
              </w:numPr>
              <w:spacing w:before="20" w:after="20" w:line="240" w:lineRule="auto"/>
              <w:jc w:val="both"/>
              <w:rPr>
                <w:sz w:val="16"/>
                <w:szCs w:val="16"/>
                <w:lang w:val="tr-TR"/>
              </w:rPr>
            </w:pPr>
          </w:p>
        </w:tc>
        <w:tc>
          <w:tcPr>
            <w:tcW w:w="5370" w:type="dxa"/>
          </w:tcPr>
          <w:p w14:paraId="742BAD48" w14:textId="77777777" w:rsidR="00511129" w:rsidRPr="00AE407B" w:rsidRDefault="00511129" w:rsidP="00511129">
            <w:pPr>
              <w:pStyle w:val="GvdeMetni"/>
              <w:spacing w:before="20" w:after="20" w:line="240" w:lineRule="auto"/>
              <w:rPr>
                <w:b/>
                <w:bCs/>
                <w:sz w:val="16"/>
                <w:szCs w:val="16"/>
                <w:lang w:val="tr-TR"/>
              </w:rPr>
            </w:pPr>
            <w:r w:rsidRPr="00AE407B">
              <w:rPr>
                <w:b/>
                <w:bCs/>
                <w:sz w:val="16"/>
                <w:szCs w:val="16"/>
                <w:lang w:val="tr-TR"/>
              </w:rPr>
              <w:t>Herpetofauna için mevsimsel kısıtlamalar ve türlerin korunması</w:t>
            </w:r>
          </w:p>
          <w:p w14:paraId="49393E75" w14:textId="77777777" w:rsidR="00DE2DDD" w:rsidRDefault="00DE2DDD" w:rsidP="00511129">
            <w:pPr>
              <w:pStyle w:val="GvdeMetni"/>
              <w:numPr>
                <w:ilvl w:val="0"/>
                <w:numId w:val="75"/>
              </w:numPr>
              <w:spacing w:before="20" w:after="20" w:line="240" w:lineRule="auto"/>
              <w:ind w:left="714" w:hanging="357"/>
              <w:jc w:val="both"/>
              <w:rPr>
                <w:sz w:val="16"/>
                <w:szCs w:val="16"/>
                <w:lang w:val="tr-TR"/>
              </w:rPr>
            </w:pPr>
            <w:r w:rsidRPr="00DE2DDD">
              <w:rPr>
                <w:sz w:val="16"/>
                <w:szCs w:val="16"/>
                <w:lang w:val="tr-TR"/>
              </w:rPr>
              <w:t>Sahada tespit edilen Akdeniz tosbağası (</w:t>
            </w:r>
            <w:r w:rsidRPr="00DE2DDD">
              <w:rPr>
                <w:i/>
                <w:iCs/>
                <w:sz w:val="16"/>
                <w:szCs w:val="16"/>
                <w:lang w:val="tr-TR"/>
              </w:rPr>
              <w:t>Testudo graeca</w:t>
            </w:r>
            <w:r w:rsidRPr="00DE2DDD">
              <w:rPr>
                <w:sz w:val="16"/>
                <w:szCs w:val="16"/>
                <w:lang w:val="tr-TR"/>
              </w:rPr>
              <w:t>) türünün yeniden yerleştirilmesi (translokasyonu) önerilmektedir. Ayrıca, türün proje alanı içerisinde tespit edilmesi durumunda translokasyon (yeniden yerleştirme) çalışmaları uygulanmalıdır. Eğer saha çalışmaları sırasında PBF türleri olan Natrix natrix ve Chalcides ocellatus’un varlığı doğrulanırsa, bu türler de inşaat alanı dışında uygun habitatlara taşınmalıdır</w:t>
            </w:r>
          </w:p>
          <w:p w14:paraId="00912B43" w14:textId="115D7409" w:rsidR="00511129" w:rsidRPr="00AE407B" w:rsidRDefault="00511129" w:rsidP="00511129">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Herpetofaunanın üreme mevsimi boyunca (15 Şubat – 15 Nisan), kalıcı akan su habitatları içinde veya yakınında tüm müdahaleler mümkün olduğunca önlenmeli ve bu alanlarda gerekli inşaat faaliyetleri en aza indirilmeli ve dikkatlice planlanmalıdır. Sucul ortamlarda çalışma kaçınılmazsa, nitelikli bir biyolog, çalışmaların başlamasından önce, mümkünse yetişkin amfibilerin veya yumurtaların, larvaların, yavruların varlığını kontrol etmek için Görsel Karşılaşma Araştırması (VES) yapmalıdır. Bireyler tespit edilirse, ölüm veya rahatsızlığı önlemek için uygun araçlar (örneğin el ağları veya kepçeler) kullanılarak dikkatlice toplanmalı ve ekolojik olarak uygun yakın bir habitatlara taşınmalıdır.</w:t>
            </w:r>
          </w:p>
          <w:p w14:paraId="5C355D30" w14:textId="77777777" w:rsidR="00511129" w:rsidRPr="00AE407B" w:rsidRDefault="00511129" w:rsidP="00511129">
            <w:pPr>
              <w:pStyle w:val="GvdeMetni"/>
              <w:numPr>
                <w:ilvl w:val="0"/>
                <w:numId w:val="75"/>
              </w:numPr>
              <w:spacing w:before="20" w:after="20" w:line="240" w:lineRule="auto"/>
              <w:ind w:left="714" w:hanging="357"/>
              <w:jc w:val="both"/>
              <w:rPr>
                <w:sz w:val="16"/>
                <w:szCs w:val="16"/>
                <w:lang w:val="tr-TR"/>
              </w:rPr>
            </w:pPr>
            <w:r w:rsidRPr="00AE407B">
              <w:rPr>
                <w:sz w:val="16"/>
                <w:szCs w:val="16"/>
                <w:lang w:val="tr-TR"/>
              </w:rPr>
              <w:t xml:space="preserve">İnşaat alanlarında geçici su kütlelerinin (örneğin havuzlar veya su birikintileri) oluşması önlenmelidir, çünkü bu tür özellikler üreyen amfibileri, özellikle kurbağaları çekebilir. Daha sonraki inşaat faaliyetleri sonucunda yumurtaların veya larvaların yok edilmesi, yerel popülasyonlara doğrudan zarar verecektir. Bu nedenle, bu tür sucul mikrohabitatların oluşmasını önlemek için proaktif önlemler alınmalıdır. </w:t>
            </w:r>
          </w:p>
          <w:p w14:paraId="55DE6E09" w14:textId="0644EEF5" w:rsidR="00511129" w:rsidRPr="00451B09" w:rsidRDefault="00511129" w:rsidP="00511129">
            <w:pPr>
              <w:pStyle w:val="GvdeMetni"/>
              <w:spacing w:before="20" w:after="20" w:line="240" w:lineRule="auto"/>
              <w:ind w:left="714"/>
              <w:jc w:val="both"/>
              <w:rPr>
                <w:sz w:val="16"/>
                <w:szCs w:val="16"/>
                <w:lang w:val="tr-TR"/>
              </w:rPr>
            </w:pPr>
            <w:r w:rsidRPr="00AE407B">
              <w:rPr>
                <w:noProof/>
                <w:sz w:val="16"/>
                <w:szCs w:val="16"/>
                <w:lang w:val="tr-TR"/>
              </w:rPr>
              <w:lastRenderedPageBreak/>
              <mc:AlternateContent>
                <mc:Choice Requires="wps">
                  <w:drawing>
                    <wp:inline distT="0" distB="0" distL="0" distR="0" wp14:anchorId="1D8FD6E4" wp14:editId="3233B0E9">
                      <wp:extent cx="2743200" cy="1164053"/>
                      <wp:effectExtent l="38100" t="57150" r="38100" b="55245"/>
                      <wp:docPr id="1156092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43200" cy="1164053"/>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21A53FD5" w14:textId="77777777" w:rsidR="00511129" w:rsidRPr="00F8241B" w:rsidRDefault="00511129" w:rsidP="00B73BAC">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5B8E909D" w14:textId="0326DE9F" w:rsidR="00511129" w:rsidRPr="00F8241B" w:rsidRDefault="00511129" w:rsidP="00404AA1">
                                  <w:pPr>
                                    <w:spacing w:after="0"/>
                                    <w:rPr>
                                      <w:i/>
                                      <w:iCs/>
                                      <w:caps/>
                                      <w:color w:val="FFFFFF" w:themeColor="background1"/>
                                      <w:sz w:val="28"/>
                                    </w:rPr>
                                  </w:pPr>
                                  <w:r w:rsidRPr="000340E3">
                                    <w:rPr>
                                      <w:sz w:val="16"/>
                                      <w:szCs w:val="16"/>
                                    </w:rPr>
                                    <w:t xml:space="preserve">Ekogen firması tarafından </w:t>
                                  </w:r>
                                  <w:r w:rsidR="00A94E94">
                                    <w:rPr>
                                      <w:sz w:val="16"/>
                                      <w:szCs w:val="16"/>
                                    </w:rPr>
                                    <w:t>Falp</w:t>
                                  </w:r>
                                  <w:r w:rsidRPr="000340E3">
                                    <w:rPr>
                                      <w:sz w:val="16"/>
                                      <w:szCs w:val="16"/>
                                    </w:rPr>
                                    <w:t xml:space="preserve"> Rüzgar Enerji Santrali'nin inşaat aşamasında Mayıs, Haziran ve Temmuz 2025 tarihlerinde inşaat öncesi/erken inşaat saha çalışmaları gerçekleştirilmiştir</w:t>
                                  </w:r>
                                  <w:r>
                                    <w:rPr>
                                      <w:sz w:val="16"/>
                                      <w:szCs w:val="16"/>
                                    </w:rPr>
                                    <w:t xml:space="preserve">. Ayrıntılar </w:t>
                                  </w:r>
                                  <w:r w:rsidR="00704661">
                                    <w:rPr>
                                      <w:sz w:val="16"/>
                                      <w:szCs w:val="16"/>
                                    </w:rPr>
                                    <w:t>7</w:t>
                                  </w:r>
                                  <w:r w:rsidR="000E25CB">
                                    <w:rPr>
                                      <w:sz w:val="16"/>
                                      <w:szCs w:val="16"/>
                                    </w:rPr>
                                    <w:t xml:space="preserve"> </w:t>
                                  </w:r>
                                  <w:r w:rsidRPr="00F8241B">
                                    <w:rPr>
                                      <w:sz w:val="16"/>
                                      <w:szCs w:val="16"/>
                                    </w:rPr>
                                    <w:t>dipnotunda verilmiştir</w:t>
                                  </w:r>
                                  <w:r>
                                    <w:rPr>
                                      <w:sz w:val="16"/>
                                      <w:szCs w:val="16"/>
                                    </w:rPr>
                                    <w:t>.</w:t>
                                  </w:r>
                                </w:p>
                                <w:p w14:paraId="074EC6C2" w14:textId="77777777" w:rsidR="00511129" w:rsidRPr="00B73BAC" w:rsidRDefault="00511129" w:rsidP="0058731B">
                                  <w:pPr>
                                    <w:spacing w:after="0"/>
                                    <w:rPr>
                                      <w:i/>
                                      <w:iCs/>
                                      <w:caps/>
                                      <w:color w:val="FFFFFF" w:themeColor="background1"/>
                                      <w:sz w:val="28"/>
                                    </w:rPr>
                                  </w:pPr>
                                </w:p>
                              </w:txbxContent>
                            </wps:txbx>
                            <wps:bodyPr rot="0" vert="horz" wrap="square" lIns="91440" tIns="45720" rIns="91440" bIns="45720" anchor="t" anchorCtr="0">
                              <a:noAutofit/>
                            </wps:bodyPr>
                          </wps:wsp>
                        </a:graphicData>
                      </a:graphic>
                    </wp:inline>
                  </w:drawing>
                </mc:Choice>
                <mc:Fallback>
                  <w:pict>
                    <v:shape w14:anchorId="1D8FD6E4" id="_x0000_s1028" type="#_x0000_t202" style="width:3in;height:91.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PBejwIAABIFAAAOAAAAZHJzL2Uyb0RvYy54bWysVNtu1DAQfUfiHyy/02z20kvUbFW6LUJq&#10;AdHyAY7tJBaOJ4zdzbZfz9hJtws8ICHyYNmxfWbOmTM+v9h1lm01egOu5PnRjDPtJCjjmpJ/e7h5&#10;d8qZD8IpYcHpkj9pzy/Wb9+cD32h59CCVRoZgThfDH3J2xD6Isu8bHUn/BH02tFmDdiJQEtsMoVi&#10;IPTOZvPZ7DgbAFWPILX39HczbvJ1wq9rLcPnuvY6MFtyyi2kEdNYxTFbn4uiQdG3Rk5piH/IohPG&#10;UdA91EYEwR7R/AHVGYngoQ5HEroM6tpInTgQm3z2G5v7VvQ6cSFxfL+Xyf8/WPlpe99/QRZ272FH&#10;BUwkfH8L8rtnDq5a4Rp9iQhDq4WiwHmULBt6X0xXo9S+8BGkGu5AUZHFY4AEtKuxi6oQT0boVICn&#10;veh6F5ikn/OT5YIqyZmkvTw/Xs5WixRDFC/Xe/Thg4aOxUnJkaqa4MX21oeYjihejsRoHqxRN8ba&#10;tMCmurLItoIcsMk3m80L+i/HrGNDyc9W81VCdhDvJ3N0JpBDrelKfjqL3+iZKMe1U+lIEMaOc8rE&#10;uhhWJ++N6VFGUju9UHFDik6jmJgAhhYm990guJEWAtlVjFalrkm6od5OylGIESOiWdO04atpGBrq&#10;t8bCwJky5O+/IOXLfM8l5jzBJCkPkvX9QqVU7wSJYKKE0bvXqom2FEWlt9o+ROXy+UmUZuIlMGy0&#10;hKmMEWXyTLTJaJiwq3bMKKp/PBUtVIF6IhMR+8SYHhWatIDPnA3UoBT6x6NAzZn96MiIZ/lyGTs6&#10;LZarkzkt8HCnOtwRThJU1IWN06uQXoHIwsElGbY2yUqvmUwpU+MlWaYyxc4+XKdTr0/Z+icAAAD/&#10;/wMAUEsDBBQABgAIAAAAIQA9szbG2QAAAAUBAAAPAAAAZHJzL2Rvd25yZXYueG1sTI/BTsMwEETv&#10;SPyDtUjcqE2NqirEqSoEB240FM5OvCRR43UUO23y9yxc4LLSaEazb/Ld7HtxxjF2gQzcrxQIpDq4&#10;jhoDx/eXuy2ImCw52wdCAwtG2BXXV7nNXLjQAc9lagSXUMysgTalIZMy1i16G1dhQGLvK4zeJpZj&#10;I91oL1zue7lWaiO97Yg/tHbApxbrUzl5A/P+4/RZPR9eVak3b0qHZZr0Ysztzbx/BJFwTn9h+MFn&#10;dCiYqQoTuSh6Azwk/V72HvSaZcWhrdYgi1z+py++AQAA//8DAFBLAQItABQABgAIAAAAIQC2gziS&#10;/gAAAOEBAAATAAAAAAAAAAAAAAAAAAAAAABbQ29udGVudF9UeXBlc10ueG1sUEsBAi0AFAAGAAgA&#10;AAAhADj9If/WAAAAlAEAAAsAAAAAAAAAAAAAAAAALwEAAF9yZWxzLy5yZWxzUEsBAi0AFAAGAAgA&#10;AAAhAEp88F6PAgAAEgUAAA4AAAAAAAAAAAAAAAAALgIAAGRycy9lMm9Eb2MueG1sUEsBAi0AFAAG&#10;AAgAAAAhAD2zNsbZAAAABQEAAA8AAAAAAAAAAAAAAAAA6QQAAGRycy9kb3ducmV2LnhtbFBLBQYA&#10;AAAABAAEAPMAAADvBQAAAAA=&#10;" fillcolor="#d1ddd3" stroked="f">
                      <v:textbox>
                        <w:txbxContent>
                          <w:p w14:paraId="21A53FD5" w14:textId="77777777" w:rsidR="00511129" w:rsidRPr="00F8241B" w:rsidRDefault="00511129" w:rsidP="00B73BAC">
                            <w:pPr>
                              <w:pStyle w:val="GvdeMetni"/>
                              <w:spacing w:before="20" w:after="20" w:line="240" w:lineRule="auto"/>
                              <w:jc w:val="both"/>
                              <w:rPr>
                                <w:b/>
                                <w:bCs/>
                                <w:sz w:val="16"/>
                                <w:szCs w:val="16"/>
                              </w:rPr>
                            </w:pPr>
                            <w:r w:rsidRPr="00F8241B">
                              <w:rPr>
                                <w:b/>
                                <w:bCs/>
                                <w:sz w:val="16"/>
                                <w:szCs w:val="16"/>
                              </w:rPr>
                              <w:t xml:space="preserve">İnşaat öncesi araştırmaların ardından güncelleme: </w:t>
                            </w:r>
                          </w:p>
                          <w:p w14:paraId="5B8E909D" w14:textId="0326DE9F" w:rsidR="00511129" w:rsidRPr="00F8241B" w:rsidRDefault="00511129" w:rsidP="00404AA1">
                            <w:pPr>
                              <w:spacing w:after="0"/>
                              <w:rPr>
                                <w:i/>
                                <w:iCs/>
                                <w:caps/>
                                <w:color w:val="FFFFFF" w:themeColor="background1"/>
                                <w:sz w:val="28"/>
                              </w:rPr>
                            </w:pPr>
                            <w:r w:rsidRPr="000340E3">
                              <w:rPr>
                                <w:sz w:val="16"/>
                                <w:szCs w:val="16"/>
                              </w:rPr>
                              <w:t xml:space="preserve">Ekogen firması tarafından </w:t>
                            </w:r>
                            <w:r w:rsidR="00A94E94">
                              <w:rPr>
                                <w:sz w:val="16"/>
                                <w:szCs w:val="16"/>
                              </w:rPr>
                              <w:t>Falp</w:t>
                            </w:r>
                            <w:r w:rsidRPr="000340E3">
                              <w:rPr>
                                <w:sz w:val="16"/>
                                <w:szCs w:val="16"/>
                              </w:rPr>
                              <w:t xml:space="preserve"> Rüzgar Enerji Santrali'nin inşaat aşamasında Mayıs, Haziran ve Temmuz 2025 tarihlerinde inşaat öncesi/erken inşaat saha çalışmaları gerçekleştirilmiştir</w:t>
                            </w:r>
                            <w:r>
                              <w:rPr>
                                <w:sz w:val="16"/>
                                <w:szCs w:val="16"/>
                              </w:rPr>
                              <w:t xml:space="preserve">. Ayrıntılar </w:t>
                            </w:r>
                            <w:r w:rsidR="00704661">
                              <w:rPr>
                                <w:sz w:val="16"/>
                                <w:szCs w:val="16"/>
                              </w:rPr>
                              <w:t>7</w:t>
                            </w:r>
                            <w:r w:rsidR="000E25CB">
                              <w:rPr>
                                <w:sz w:val="16"/>
                                <w:szCs w:val="16"/>
                              </w:rPr>
                              <w:t xml:space="preserve"> </w:t>
                            </w:r>
                            <w:r w:rsidRPr="00F8241B">
                              <w:rPr>
                                <w:sz w:val="16"/>
                                <w:szCs w:val="16"/>
                              </w:rPr>
                              <w:t>dipnotunda verilmiştir</w:t>
                            </w:r>
                            <w:r>
                              <w:rPr>
                                <w:sz w:val="16"/>
                                <w:szCs w:val="16"/>
                              </w:rPr>
                              <w:t>.</w:t>
                            </w:r>
                          </w:p>
                          <w:p w14:paraId="074EC6C2" w14:textId="77777777" w:rsidR="00511129" w:rsidRPr="00B73BAC" w:rsidRDefault="00511129" w:rsidP="0058731B">
                            <w:pPr>
                              <w:spacing w:after="0"/>
                              <w:rPr>
                                <w:i/>
                                <w:iCs/>
                                <w:caps/>
                                <w:color w:val="FFFFFF" w:themeColor="background1"/>
                                <w:sz w:val="28"/>
                              </w:rPr>
                            </w:pPr>
                          </w:p>
                        </w:txbxContent>
                      </v:textbox>
                      <w10:anchorlock/>
                    </v:shape>
                  </w:pict>
                </mc:Fallback>
              </mc:AlternateContent>
            </w:r>
          </w:p>
        </w:tc>
        <w:tc>
          <w:tcPr>
            <w:tcW w:w="1689" w:type="dxa"/>
          </w:tcPr>
          <w:p w14:paraId="51302177" w14:textId="74959C0C" w:rsidR="00511129" w:rsidRPr="00451B09" w:rsidRDefault="00511129" w:rsidP="00511129">
            <w:pPr>
              <w:pStyle w:val="GvdeMetni"/>
              <w:spacing w:before="20" w:after="20" w:line="240" w:lineRule="auto"/>
              <w:jc w:val="center"/>
              <w:rPr>
                <w:sz w:val="16"/>
                <w:szCs w:val="16"/>
                <w:lang w:val="tr-TR"/>
              </w:rPr>
            </w:pPr>
            <w:r w:rsidRPr="00AE407B">
              <w:rPr>
                <w:sz w:val="16"/>
                <w:szCs w:val="16"/>
                <w:lang w:val="tr-TR"/>
              </w:rPr>
              <w:lastRenderedPageBreak/>
              <w:t>Önleme/En Aza İndirme</w:t>
            </w:r>
          </w:p>
        </w:tc>
        <w:tc>
          <w:tcPr>
            <w:tcW w:w="2050" w:type="dxa"/>
          </w:tcPr>
          <w:p w14:paraId="7FE1A6EC" w14:textId="77777777" w:rsidR="00511129" w:rsidRPr="00AE407B" w:rsidRDefault="00511129" w:rsidP="00511129">
            <w:pPr>
              <w:pStyle w:val="GvdeMetni"/>
              <w:spacing w:before="20" w:after="20" w:line="240" w:lineRule="auto"/>
              <w:rPr>
                <w:sz w:val="16"/>
                <w:szCs w:val="16"/>
                <w:lang w:val="tr-TR"/>
              </w:rPr>
            </w:pPr>
            <w:r w:rsidRPr="00AE407B">
              <w:rPr>
                <w:b/>
                <w:bCs/>
                <w:sz w:val="16"/>
                <w:szCs w:val="16"/>
                <w:lang w:val="tr-TR"/>
              </w:rPr>
              <w:t>İnşaat öncesi yaban hayatı araştırma programı</w:t>
            </w:r>
          </w:p>
          <w:p w14:paraId="0ECDB05C" w14:textId="77777777" w:rsidR="00511129" w:rsidRPr="00AE407B" w:rsidRDefault="00511129" w:rsidP="00511129">
            <w:pPr>
              <w:pStyle w:val="GvdeMetni"/>
              <w:spacing w:before="20" w:after="20" w:line="240" w:lineRule="auto"/>
              <w:rPr>
                <w:sz w:val="16"/>
                <w:szCs w:val="16"/>
                <w:lang w:val="tr-TR"/>
              </w:rPr>
            </w:pPr>
          </w:p>
          <w:p w14:paraId="03F38062" w14:textId="77777777" w:rsidR="00511129" w:rsidRPr="00AE407B" w:rsidRDefault="00511129" w:rsidP="00511129">
            <w:pPr>
              <w:pStyle w:val="GvdeMetni"/>
              <w:spacing w:before="20" w:after="20" w:line="240" w:lineRule="auto"/>
              <w:rPr>
                <w:sz w:val="16"/>
                <w:szCs w:val="16"/>
                <w:lang w:val="tr-TR"/>
              </w:rPr>
            </w:pPr>
            <w:r w:rsidRPr="00AE407B">
              <w:rPr>
                <w:sz w:val="16"/>
                <w:szCs w:val="16"/>
                <w:lang w:val="tr-TR"/>
              </w:rPr>
              <w:t>İnşaat öncesi yaban hayatı araştırmaları tamamlandı.</w:t>
            </w:r>
          </w:p>
          <w:p w14:paraId="2F90E39A" w14:textId="77777777" w:rsidR="00511129" w:rsidRPr="00AE407B" w:rsidRDefault="00511129" w:rsidP="00511129">
            <w:pPr>
              <w:pStyle w:val="GvdeMetni"/>
              <w:spacing w:before="20" w:after="20" w:line="240" w:lineRule="auto"/>
              <w:rPr>
                <w:sz w:val="16"/>
                <w:szCs w:val="16"/>
                <w:lang w:val="tr-TR"/>
              </w:rPr>
            </w:pPr>
          </w:p>
          <w:p w14:paraId="64786708" w14:textId="77777777" w:rsidR="00511129" w:rsidRPr="00AE407B" w:rsidRDefault="00511129" w:rsidP="00511129">
            <w:pPr>
              <w:pStyle w:val="GvdeMetni"/>
              <w:spacing w:before="20" w:after="20" w:line="240" w:lineRule="auto"/>
              <w:rPr>
                <w:sz w:val="16"/>
                <w:szCs w:val="16"/>
                <w:lang w:val="tr-TR"/>
              </w:rPr>
            </w:pPr>
            <w:r w:rsidRPr="00AE407B">
              <w:rPr>
                <w:sz w:val="16"/>
                <w:szCs w:val="16"/>
                <w:lang w:val="tr-TR"/>
              </w:rPr>
              <w:t>Gerekli durumlarda yaban hayatı güvenli bir şekilde başka yerlere taşınmıştır.</w:t>
            </w:r>
          </w:p>
          <w:p w14:paraId="7A1580CF" w14:textId="77777777" w:rsidR="00511129" w:rsidRPr="00AE407B" w:rsidRDefault="00511129" w:rsidP="00511129">
            <w:pPr>
              <w:pStyle w:val="GvdeMetni"/>
              <w:spacing w:before="20" w:after="20" w:line="240" w:lineRule="auto"/>
              <w:rPr>
                <w:sz w:val="16"/>
                <w:szCs w:val="16"/>
                <w:lang w:val="tr-TR"/>
              </w:rPr>
            </w:pPr>
          </w:p>
          <w:p w14:paraId="3E80B609" w14:textId="25FB7C69" w:rsidR="00511129" w:rsidRPr="00451B09" w:rsidRDefault="00511129" w:rsidP="00511129">
            <w:pPr>
              <w:pStyle w:val="GvdeMetni"/>
              <w:spacing w:before="20" w:after="20" w:line="240" w:lineRule="auto"/>
              <w:rPr>
                <w:sz w:val="16"/>
                <w:szCs w:val="16"/>
                <w:lang w:val="tr-TR"/>
              </w:rPr>
            </w:pPr>
            <w:r w:rsidRPr="00AE407B">
              <w:rPr>
                <w:sz w:val="16"/>
                <w:szCs w:val="16"/>
                <w:lang w:val="tr-TR"/>
              </w:rPr>
              <w:t>Gerekli olduğu durumlarda yaban hayatı kontrolleri uygulandı.</w:t>
            </w:r>
          </w:p>
        </w:tc>
        <w:tc>
          <w:tcPr>
            <w:tcW w:w="1941" w:type="dxa"/>
          </w:tcPr>
          <w:p w14:paraId="33A792BD" w14:textId="77777777" w:rsidR="00511129" w:rsidRPr="00AE407B" w:rsidRDefault="00511129" w:rsidP="00511129">
            <w:pPr>
              <w:pStyle w:val="GvdeMetni"/>
              <w:spacing w:before="20" w:after="20" w:line="240" w:lineRule="auto"/>
              <w:rPr>
                <w:sz w:val="16"/>
                <w:szCs w:val="16"/>
                <w:lang w:val="tr-TR"/>
              </w:rPr>
            </w:pPr>
            <w:r w:rsidRPr="00AE407B">
              <w:rPr>
                <w:sz w:val="16"/>
                <w:szCs w:val="16"/>
                <w:lang w:val="tr-TR"/>
              </w:rPr>
              <w:t>İnşaat öncesi</w:t>
            </w:r>
          </w:p>
          <w:p w14:paraId="3EB5202C" w14:textId="77777777" w:rsidR="00511129" w:rsidRPr="00AE407B" w:rsidRDefault="00511129" w:rsidP="00511129">
            <w:pPr>
              <w:pStyle w:val="GvdeMetni"/>
              <w:spacing w:before="20" w:after="20" w:line="240" w:lineRule="auto"/>
              <w:rPr>
                <w:sz w:val="16"/>
                <w:szCs w:val="16"/>
                <w:lang w:val="tr-TR"/>
              </w:rPr>
            </w:pPr>
            <w:r w:rsidRPr="00AE407B">
              <w:rPr>
                <w:sz w:val="16"/>
                <w:szCs w:val="16"/>
                <w:lang w:val="tr-TR"/>
              </w:rPr>
              <w:t>(</w:t>
            </w:r>
            <w:proofErr w:type="gramStart"/>
            <w:r w:rsidRPr="00AE407B">
              <w:rPr>
                <w:sz w:val="16"/>
                <w:szCs w:val="16"/>
                <w:lang w:val="tr-TR"/>
              </w:rPr>
              <w:t>tamamlandı</w:t>
            </w:r>
            <w:proofErr w:type="gramEnd"/>
            <w:r w:rsidRPr="00AE407B">
              <w:rPr>
                <w:sz w:val="16"/>
                <w:szCs w:val="16"/>
                <w:lang w:val="tr-TR"/>
              </w:rPr>
              <w:t>)</w:t>
            </w:r>
          </w:p>
          <w:p w14:paraId="45A004B6" w14:textId="77777777" w:rsidR="00511129" w:rsidRPr="00AE407B" w:rsidRDefault="00511129" w:rsidP="00511129">
            <w:pPr>
              <w:pStyle w:val="GvdeMetni"/>
              <w:spacing w:before="20" w:after="20" w:line="240" w:lineRule="auto"/>
              <w:rPr>
                <w:sz w:val="16"/>
                <w:szCs w:val="16"/>
                <w:lang w:val="tr-TR"/>
              </w:rPr>
            </w:pPr>
          </w:p>
          <w:p w14:paraId="6AD44F02" w14:textId="26E193F5" w:rsidR="00511129" w:rsidRPr="00451B09" w:rsidRDefault="00511129" w:rsidP="00511129">
            <w:pPr>
              <w:pStyle w:val="GvdeMetni"/>
              <w:spacing w:before="20" w:after="20" w:line="240" w:lineRule="auto"/>
              <w:rPr>
                <w:sz w:val="16"/>
                <w:szCs w:val="16"/>
                <w:lang w:val="tr-TR"/>
              </w:rPr>
            </w:pPr>
            <w:r w:rsidRPr="00AE407B">
              <w:rPr>
                <w:sz w:val="16"/>
                <w:szCs w:val="16"/>
                <w:lang w:val="tr-TR"/>
              </w:rPr>
              <w:t>İnşaat sırasında</w:t>
            </w:r>
          </w:p>
        </w:tc>
        <w:tc>
          <w:tcPr>
            <w:tcW w:w="0" w:type="auto"/>
          </w:tcPr>
          <w:p w14:paraId="13F8993D" w14:textId="77777777" w:rsidR="00511129" w:rsidRPr="00AE407B" w:rsidRDefault="00511129" w:rsidP="00511129">
            <w:pPr>
              <w:pStyle w:val="GvdeMetni"/>
              <w:spacing w:before="20" w:after="20" w:line="240" w:lineRule="auto"/>
              <w:rPr>
                <w:sz w:val="16"/>
                <w:szCs w:val="16"/>
                <w:lang w:val="tr-TR"/>
              </w:rPr>
            </w:pPr>
            <w:r w:rsidRPr="00AE407B">
              <w:rPr>
                <w:sz w:val="16"/>
                <w:szCs w:val="16"/>
                <w:lang w:val="tr-TR"/>
              </w:rPr>
              <w:t>Biyoçeşitlilik Uzmanı</w:t>
            </w:r>
          </w:p>
          <w:p w14:paraId="769A5311" w14:textId="431B8763" w:rsidR="00511129" w:rsidRPr="00451B09" w:rsidRDefault="00511129" w:rsidP="00511129">
            <w:pPr>
              <w:pStyle w:val="GvdeMetni"/>
              <w:spacing w:before="20" w:after="20" w:line="240" w:lineRule="auto"/>
              <w:rPr>
                <w:sz w:val="16"/>
                <w:szCs w:val="16"/>
                <w:lang w:val="tr-TR"/>
              </w:rPr>
            </w:pPr>
            <w:r w:rsidRPr="00AE407B">
              <w:rPr>
                <w:sz w:val="16"/>
                <w:szCs w:val="16"/>
                <w:lang w:val="tr-TR"/>
              </w:rPr>
              <w:t>ISG Müdürü / Çevre Çözüm Ortağı</w:t>
            </w:r>
          </w:p>
        </w:tc>
      </w:tr>
      <w:tr w:rsidR="00CF3F9A" w:rsidRPr="00451B09" w14:paraId="0A51CAE1" w14:textId="77777777" w:rsidTr="00CF3F9A">
        <w:tc>
          <w:tcPr>
            <w:tcW w:w="2262" w:type="dxa"/>
            <w:vMerge/>
            <w:hideMark/>
          </w:tcPr>
          <w:p w14:paraId="38C4EFF4" w14:textId="77777777" w:rsidR="00CF3F9A" w:rsidRPr="00451B09" w:rsidRDefault="00CF3F9A" w:rsidP="00CF3F9A">
            <w:pPr>
              <w:pStyle w:val="GvdeMetni"/>
              <w:spacing w:before="20" w:after="20" w:line="240" w:lineRule="auto"/>
              <w:rPr>
                <w:sz w:val="16"/>
                <w:szCs w:val="16"/>
                <w:lang w:val="tr-TR"/>
              </w:rPr>
            </w:pPr>
          </w:p>
        </w:tc>
        <w:tc>
          <w:tcPr>
            <w:tcW w:w="5370" w:type="dxa"/>
            <w:hideMark/>
          </w:tcPr>
          <w:p w14:paraId="6CCAC8E2" w14:textId="77777777" w:rsidR="00CF3F9A" w:rsidRPr="00AE407B" w:rsidRDefault="00CF3F9A" w:rsidP="00CF3F9A">
            <w:pPr>
              <w:pStyle w:val="GvdeMetni"/>
              <w:spacing w:before="20" w:after="20" w:line="240" w:lineRule="auto"/>
              <w:rPr>
                <w:b/>
                <w:bCs/>
                <w:sz w:val="16"/>
                <w:szCs w:val="16"/>
                <w:lang w:val="tr-TR"/>
              </w:rPr>
            </w:pPr>
            <w:r w:rsidRPr="00AE407B">
              <w:rPr>
                <w:b/>
                <w:bCs/>
                <w:sz w:val="16"/>
                <w:szCs w:val="16"/>
                <w:lang w:val="tr-TR"/>
              </w:rPr>
              <w:t>Geçici olarak bozulan habitatların restorasyonu</w:t>
            </w:r>
          </w:p>
          <w:p w14:paraId="3A8965DC"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Doğal habitatlarla kesişen tüm geçici inşaat alanları için, inşaat sonrasında uygulanmak üzere bir habitat restorasyon planı hazırlanmalı ve uygulanmalıdır. Bu plan, habitat türünün özelliklerine ve literatür/vaka çalışması örneklerinden bilinen tepkilere bağlı olarak pasif doğal iyileşme ve/veya aktif (destekli) restorasyon yaklaşımlarını —veya her ikisinin bir kombinasyonunu— değerlendirmelidir.</w:t>
            </w:r>
          </w:p>
          <w:p w14:paraId="44158828"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i/>
                <w:iCs/>
                <w:sz w:val="16"/>
                <w:szCs w:val="16"/>
                <w:lang w:val="tr-TR"/>
              </w:rPr>
              <w:t>Pinus brutia</w:t>
            </w:r>
            <w:r w:rsidRPr="00C5686B">
              <w:rPr>
                <w:sz w:val="16"/>
                <w:szCs w:val="16"/>
                <w:lang w:val="tr-TR"/>
              </w:rPr>
              <w:t xml:space="preserve"> ormanlık alanlarında geçici olarak bozulmuş tüm bölgeler, inşaat sonrası restorasyon çalışmalarına tabi tutulmalıdır.</w:t>
            </w:r>
          </w:p>
          <w:p w14:paraId="09153B34"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Orijinal toprak tabakaları korunmalı ve üst toprak ile alt toprak karıştırılmamalıdır.</w:t>
            </w:r>
          </w:p>
          <w:p w14:paraId="0E8CF71C"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Topraklar, çıkarıldıkları sıranın tersine (önce alt toprak, ardından üst toprak) geri serilmelidir.</w:t>
            </w:r>
          </w:p>
          <w:p w14:paraId="50F0B002"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Üst toprağın, çıkarıldığı alanın aynı genel bölgesinde (yaklaşık 200 m mesafe içinde) habitat restorasyonunda kullanılması ve başka bir yere taşınmaması sağlanmalıdır.</w:t>
            </w:r>
          </w:p>
          <w:p w14:paraId="3C9D1777"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Erozyona duyarlı alanlar, uygun dolgu ve tesviye işlemleriyle stabilize edilmelidir.</w:t>
            </w:r>
          </w:p>
          <w:p w14:paraId="719A08CB"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Yeniden serilen çıplak toprak yüzeyleri, ince bir malç tabakası veya jeotekstil/erozyon kontrol matı gibi fiziksel bariyerlerle korunmalıdır.</w:t>
            </w:r>
          </w:p>
          <w:p w14:paraId="3D504869"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Ağır araç geçişleri nedeniyle toprağın sıkışması önlenmeli; sıkışmış alanlar, bitki örtüsünün yeniden gelişimini desteklemek için gevşetilmelidir.</w:t>
            </w:r>
          </w:p>
          <w:p w14:paraId="4BF6B6F1"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Arazilerin tarımsal kullanıma geri döndürüleceği durumlarda, yalnızca toprak geri kazanımı ve temel peyzaj düzenlemesi yapılması yeterli olup, ek bir uygulama önerilmemektedir.</w:t>
            </w:r>
          </w:p>
          <w:p w14:paraId="52D50A60"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 xml:space="preserve">Dikim çalışmaları için yerli türler ve uygun tohum/bitki kaynakları belirlenmelidir. Mümkün olduğunca yerel </w:t>
            </w:r>
            <w:r w:rsidRPr="00C5686B">
              <w:rPr>
                <w:sz w:val="16"/>
                <w:szCs w:val="16"/>
                <w:lang w:val="tr-TR"/>
              </w:rPr>
              <w:lastRenderedPageBreak/>
              <w:t>kaynaklı tohumlar kullanılmalı, yalnızca bu tür kaynaklar mevcut değilse diğer uygun kaynaklarla desteklenmelidir.</w:t>
            </w:r>
          </w:p>
          <w:p w14:paraId="51FBE203"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Örneğin, yerel fidanlıklardan elde edilebilecek ticari tohum veya bitki kaynakları tercih edilmelidir.</w:t>
            </w:r>
          </w:p>
          <w:p w14:paraId="471A5E76"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Hızlı bitki örtüsü yenilenmesini teşvik etmek amacıyla, yerli ve hızlı büyüyen sürünen ot türleri ile yeniden tohumlama yapılmalı ve yalnızca yerli/yerel bitkiler kullanılmalıdır (egzotik türler hariç). Tür karışımları, yerel toprak ve iklim koşullarına uygun olmalıdır.</w:t>
            </w:r>
          </w:p>
          <w:p w14:paraId="59A6B8BF"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Bu alanlarda çalışmaların tamamlanmasından sonraki iki ay içinde, bitki örtüsünden yoksun alanlar doğrudan tohumlama (serpme veya hidrolik tohumlama) yöntemleriyle stabilize edilmelidir.</w:t>
            </w:r>
          </w:p>
          <w:p w14:paraId="6C0A5618" w14:textId="77777777" w:rsidR="00CF3F9A" w:rsidRPr="00C5686B"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Kabloların veya boru hatlarının gömüldüğü hendeklerin yeniden bitkilendirilmesinde, kök gelişimi nedeniyle altyapıya zarar verebilecek derin köklü türler kullanılmamalıdır.</w:t>
            </w:r>
          </w:p>
          <w:p w14:paraId="6395C756" w14:textId="77777777" w:rsidR="00CF3F9A" w:rsidRDefault="00CF3F9A" w:rsidP="00CF3F9A">
            <w:pPr>
              <w:pStyle w:val="GvdeMetni"/>
              <w:numPr>
                <w:ilvl w:val="0"/>
                <w:numId w:val="75"/>
              </w:numPr>
              <w:spacing w:before="20" w:after="20" w:line="240" w:lineRule="auto"/>
              <w:jc w:val="both"/>
              <w:rPr>
                <w:sz w:val="16"/>
                <w:szCs w:val="16"/>
                <w:lang w:val="tr-TR"/>
              </w:rPr>
            </w:pPr>
            <w:r w:rsidRPr="00C5686B">
              <w:rPr>
                <w:sz w:val="16"/>
                <w:szCs w:val="16"/>
                <w:lang w:val="tr-TR"/>
              </w:rPr>
              <w:t>Kısa ve orta vadede, yeniden bitkilendirilen alanlarda geçici çitler veya uygun bariyerler kurularak insan ve hayvan girişleri ile aşırı otlama engellenmeli, bitki örtüsünün tutunması sağlanmalıdır.</w:t>
            </w:r>
          </w:p>
          <w:p w14:paraId="2D2FA996" w14:textId="715B7700" w:rsidR="008D1D90" w:rsidRPr="00C5686B" w:rsidRDefault="008D1D90" w:rsidP="00CF3F9A">
            <w:pPr>
              <w:pStyle w:val="GvdeMetni"/>
              <w:numPr>
                <w:ilvl w:val="0"/>
                <w:numId w:val="75"/>
              </w:numPr>
              <w:spacing w:before="20" w:after="20" w:line="240" w:lineRule="auto"/>
              <w:jc w:val="both"/>
              <w:rPr>
                <w:sz w:val="16"/>
                <w:szCs w:val="16"/>
                <w:lang w:val="tr-TR"/>
              </w:rPr>
            </w:pPr>
            <w:r w:rsidRPr="00C5686B">
              <w:rPr>
                <w:sz w:val="16"/>
                <w:szCs w:val="16"/>
                <w:lang w:val="tr-TR"/>
              </w:rPr>
              <w:t>Bu Biyoçeşitlilik Yönetim Planı (BYP) kapsamında belirlenen önlemlere uygun olarak, yeniden oluşturulan habitatları istila etme potansiyeline sahip istilacı veya yabancı bitki türleri düzenli olarak kontrol altında tutulmalıdır.</w:t>
            </w:r>
          </w:p>
          <w:p w14:paraId="5981DBB8" w14:textId="4D848E7F" w:rsidR="00CF3F9A" w:rsidRPr="00451B09" w:rsidRDefault="00CF3F9A" w:rsidP="00CF3F9A">
            <w:pPr>
              <w:pStyle w:val="GvdeMetni"/>
              <w:spacing w:before="20" w:after="20" w:line="240" w:lineRule="auto"/>
              <w:jc w:val="both"/>
              <w:rPr>
                <w:sz w:val="16"/>
                <w:szCs w:val="16"/>
                <w:lang w:val="tr-TR"/>
              </w:rPr>
            </w:pPr>
          </w:p>
        </w:tc>
        <w:tc>
          <w:tcPr>
            <w:tcW w:w="1689" w:type="dxa"/>
          </w:tcPr>
          <w:p w14:paraId="65D6FC95" w14:textId="4CCC0DED" w:rsidR="00CF3F9A" w:rsidRPr="00451B09" w:rsidRDefault="00CF3F9A" w:rsidP="00CF3F9A">
            <w:pPr>
              <w:pStyle w:val="GvdeMetni"/>
              <w:spacing w:before="20" w:after="20" w:line="240" w:lineRule="auto"/>
              <w:jc w:val="center"/>
              <w:rPr>
                <w:sz w:val="16"/>
                <w:szCs w:val="16"/>
                <w:lang w:val="tr-TR"/>
              </w:rPr>
            </w:pPr>
            <w:r w:rsidRPr="00AE407B">
              <w:rPr>
                <w:sz w:val="16"/>
                <w:szCs w:val="16"/>
                <w:lang w:val="tr-TR"/>
              </w:rPr>
              <w:lastRenderedPageBreak/>
              <w:t>Restorasyon</w:t>
            </w:r>
          </w:p>
        </w:tc>
        <w:tc>
          <w:tcPr>
            <w:tcW w:w="2050" w:type="dxa"/>
            <w:hideMark/>
          </w:tcPr>
          <w:p w14:paraId="4CDBCF52" w14:textId="77777777" w:rsidR="00CF3F9A" w:rsidRPr="00AE407B" w:rsidRDefault="00CF3F9A" w:rsidP="00CF3F9A">
            <w:pPr>
              <w:pStyle w:val="GvdeMetni"/>
              <w:spacing w:before="20" w:after="20" w:line="240" w:lineRule="auto"/>
              <w:rPr>
                <w:sz w:val="16"/>
                <w:szCs w:val="16"/>
                <w:lang w:val="tr-TR"/>
              </w:rPr>
            </w:pPr>
            <w:r w:rsidRPr="00AE407B">
              <w:rPr>
                <w:b/>
                <w:bCs/>
                <w:sz w:val="16"/>
                <w:szCs w:val="16"/>
                <w:lang w:val="tr-TR"/>
              </w:rPr>
              <w:t xml:space="preserve">Yerinde Habitat Restorasyon Planı </w:t>
            </w:r>
          </w:p>
          <w:p w14:paraId="27AD605F" w14:textId="77777777" w:rsidR="00CF3F9A" w:rsidRPr="00AE407B" w:rsidRDefault="00CF3F9A" w:rsidP="00CF3F9A">
            <w:pPr>
              <w:pStyle w:val="GvdeMetni"/>
              <w:spacing w:before="20" w:after="20" w:line="240" w:lineRule="auto"/>
              <w:rPr>
                <w:sz w:val="16"/>
                <w:szCs w:val="16"/>
                <w:lang w:val="tr-TR"/>
              </w:rPr>
            </w:pPr>
          </w:p>
          <w:p w14:paraId="03A4C42A" w14:textId="4156DF59" w:rsidR="00CF3F9A" w:rsidRPr="00451B09" w:rsidRDefault="00CF3F9A" w:rsidP="00CF3F9A">
            <w:pPr>
              <w:pStyle w:val="GvdeMetni"/>
              <w:spacing w:before="20" w:after="20" w:line="240" w:lineRule="auto"/>
              <w:rPr>
                <w:sz w:val="16"/>
                <w:szCs w:val="16"/>
                <w:lang w:val="tr-TR"/>
              </w:rPr>
            </w:pPr>
            <w:r w:rsidRPr="00AE407B">
              <w:rPr>
                <w:sz w:val="16"/>
                <w:szCs w:val="16"/>
                <w:lang w:val="tr-TR"/>
              </w:rPr>
              <w:t>Habitat restorasyon planı şartnameye uygun olarak uygulanır.</w:t>
            </w:r>
          </w:p>
        </w:tc>
        <w:tc>
          <w:tcPr>
            <w:tcW w:w="1941" w:type="dxa"/>
          </w:tcPr>
          <w:p w14:paraId="27B16F1B" w14:textId="77777777" w:rsidR="00CF3F9A" w:rsidRPr="00AE407B" w:rsidRDefault="00CF3F9A" w:rsidP="00CF3F9A">
            <w:pPr>
              <w:pStyle w:val="GvdeMetni"/>
              <w:spacing w:before="20" w:after="20" w:line="240" w:lineRule="auto"/>
              <w:rPr>
                <w:sz w:val="16"/>
                <w:szCs w:val="16"/>
                <w:lang w:val="tr-TR"/>
              </w:rPr>
            </w:pPr>
            <w:r w:rsidRPr="00AE407B">
              <w:rPr>
                <w:sz w:val="16"/>
                <w:szCs w:val="16"/>
                <w:lang w:val="tr-TR"/>
              </w:rPr>
              <w:t>İnşaat sırasında (plan hazırlığı)</w:t>
            </w:r>
          </w:p>
          <w:p w14:paraId="5D002D1B" w14:textId="77777777" w:rsidR="00CF3F9A" w:rsidRPr="00AE407B" w:rsidRDefault="00CF3F9A" w:rsidP="00CF3F9A">
            <w:pPr>
              <w:pStyle w:val="GvdeMetni"/>
              <w:spacing w:before="20" w:after="20" w:line="240" w:lineRule="auto"/>
              <w:rPr>
                <w:sz w:val="16"/>
                <w:szCs w:val="16"/>
                <w:lang w:val="tr-TR"/>
              </w:rPr>
            </w:pPr>
          </w:p>
          <w:p w14:paraId="6ACF5DE4" w14:textId="77777777" w:rsidR="00CF3F9A" w:rsidRPr="00AE407B" w:rsidRDefault="00CF3F9A" w:rsidP="00CF3F9A">
            <w:pPr>
              <w:pStyle w:val="GvdeMetni"/>
              <w:spacing w:before="20" w:after="20" w:line="240" w:lineRule="auto"/>
              <w:rPr>
                <w:sz w:val="16"/>
                <w:szCs w:val="16"/>
                <w:lang w:val="tr-TR"/>
              </w:rPr>
            </w:pPr>
            <w:r w:rsidRPr="00AE407B">
              <w:rPr>
                <w:sz w:val="16"/>
                <w:szCs w:val="16"/>
                <w:lang w:val="tr-TR"/>
              </w:rPr>
              <w:t>İnşaat sonrası</w:t>
            </w:r>
          </w:p>
          <w:p w14:paraId="63061F2D" w14:textId="3051E20D" w:rsidR="00CF3F9A" w:rsidRPr="00451B09" w:rsidRDefault="00CF3F9A" w:rsidP="00CF3F9A">
            <w:pPr>
              <w:pStyle w:val="GvdeMetni"/>
              <w:spacing w:before="20" w:after="20" w:line="240" w:lineRule="auto"/>
              <w:rPr>
                <w:sz w:val="16"/>
                <w:szCs w:val="16"/>
                <w:lang w:val="tr-TR"/>
              </w:rPr>
            </w:pPr>
            <w:r w:rsidRPr="00AE407B">
              <w:rPr>
                <w:sz w:val="16"/>
                <w:szCs w:val="16"/>
                <w:lang w:val="tr-TR"/>
              </w:rPr>
              <w:t>(</w:t>
            </w:r>
            <w:proofErr w:type="gramStart"/>
            <w:r w:rsidRPr="00AE407B">
              <w:rPr>
                <w:sz w:val="16"/>
                <w:szCs w:val="16"/>
                <w:lang w:val="tr-TR"/>
              </w:rPr>
              <w:t>restorasyon</w:t>
            </w:r>
            <w:proofErr w:type="gramEnd"/>
            <w:r w:rsidRPr="00AE407B">
              <w:rPr>
                <w:sz w:val="16"/>
                <w:szCs w:val="16"/>
                <w:lang w:val="tr-TR"/>
              </w:rPr>
              <w:t xml:space="preserve"> planının uygulanması, zamanlamaya ilişkin ayrıntılar habitat restorasyon planında belirlenecektir)</w:t>
            </w:r>
          </w:p>
        </w:tc>
        <w:tc>
          <w:tcPr>
            <w:tcW w:w="0" w:type="auto"/>
            <w:hideMark/>
          </w:tcPr>
          <w:p w14:paraId="1F4EA945" w14:textId="77777777" w:rsidR="00CF3F9A" w:rsidRPr="00AE407B" w:rsidRDefault="00CF3F9A" w:rsidP="00CF3F9A">
            <w:pPr>
              <w:pStyle w:val="GvdeMetni"/>
              <w:spacing w:before="20" w:after="20" w:line="240" w:lineRule="auto"/>
              <w:rPr>
                <w:sz w:val="16"/>
                <w:szCs w:val="16"/>
                <w:lang w:val="tr-TR"/>
              </w:rPr>
            </w:pPr>
            <w:r w:rsidRPr="00AE407B">
              <w:rPr>
                <w:sz w:val="16"/>
                <w:szCs w:val="16"/>
                <w:lang w:val="tr-TR"/>
              </w:rPr>
              <w:t>Tüm çalışanlar ve yükleniciler</w:t>
            </w:r>
          </w:p>
          <w:p w14:paraId="27C078FC" w14:textId="77777777" w:rsidR="00CF3F9A" w:rsidRPr="00AE407B" w:rsidRDefault="00CF3F9A" w:rsidP="00CF3F9A">
            <w:pPr>
              <w:pStyle w:val="GvdeMetni"/>
              <w:spacing w:before="20" w:after="20" w:line="240" w:lineRule="auto"/>
              <w:rPr>
                <w:sz w:val="16"/>
                <w:szCs w:val="16"/>
                <w:lang w:val="tr-TR"/>
              </w:rPr>
            </w:pPr>
            <w:r w:rsidRPr="00AE407B">
              <w:rPr>
                <w:sz w:val="16"/>
                <w:szCs w:val="16"/>
                <w:lang w:val="tr-TR"/>
              </w:rPr>
              <w:t>Biyoçeşitlilik Uzmanı</w:t>
            </w:r>
          </w:p>
          <w:p w14:paraId="61155459" w14:textId="1DEE28E0" w:rsidR="00CF3F9A" w:rsidRPr="00451B09" w:rsidRDefault="00CF3F9A" w:rsidP="00CF3F9A">
            <w:pPr>
              <w:pStyle w:val="GvdeMetni"/>
              <w:spacing w:before="20" w:after="20" w:line="240" w:lineRule="auto"/>
              <w:rPr>
                <w:sz w:val="16"/>
                <w:szCs w:val="16"/>
                <w:lang w:val="tr-TR"/>
              </w:rPr>
            </w:pPr>
            <w:r w:rsidRPr="00AE407B">
              <w:rPr>
                <w:sz w:val="16"/>
                <w:szCs w:val="16"/>
                <w:lang w:val="tr-TR"/>
              </w:rPr>
              <w:t>ISG Müdürü / Çevre Çözüm Ortağı</w:t>
            </w:r>
          </w:p>
        </w:tc>
      </w:tr>
      <w:tr w:rsidR="00C55F7B" w:rsidRPr="00451B09" w14:paraId="76FCA21E" w14:textId="77777777" w:rsidTr="00CF3F9A">
        <w:tc>
          <w:tcPr>
            <w:tcW w:w="2262" w:type="dxa"/>
            <w:vMerge/>
          </w:tcPr>
          <w:p w14:paraId="7EE0C678" w14:textId="77777777" w:rsidR="00C55F7B" w:rsidRPr="00451B09" w:rsidRDefault="00C55F7B" w:rsidP="00C55F7B">
            <w:pPr>
              <w:pStyle w:val="GvdeMetni"/>
              <w:spacing w:before="20" w:after="20" w:line="240" w:lineRule="auto"/>
              <w:rPr>
                <w:sz w:val="16"/>
                <w:szCs w:val="16"/>
                <w:lang w:val="tr-TR"/>
              </w:rPr>
            </w:pPr>
          </w:p>
        </w:tc>
        <w:tc>
          <w:tcPr>
            <w:tcW w:w="5370" w:type="dxa"/>
          </w:tcPr>
          <w:p w14:paraId="5AD05D43" w14:textId="77777777" w:rsidR="00C55F7B" w:rsidRPr="00AE407B" w:rsidRDefault="00C55F7B" w:rsidP="00C55F7B">
            <w:pPr>
              <w:pStyle w:val="Tabletextleft"/>
              <w:spacing w:before="20" w:after="20"/>
              <w:rPr>
                <w:rFonts w:eastAsia="Times New Roman" w:cs="Calibri"/>
                <w:b/>
                <w:bCs/>
                <w:sz w:val="16"/>
                <w:szCs w:val="16"/>
                <w:lang w:val="tr-TR" w:eastAsia="tr-TR"/>
              </w:rPr>
            </w:pPr>
            <w:r w:rsidRPr="00AE407B">
              <w:rPr>
                <w:rFonts w:eastAsia="Times New Roman" w:cs="Calibri"/>
                <w:b/>
                <w:bCs/>
                <w:sz w:val="16"/>
                <w:szCs w:val="16"/>
                <w:lang w:val="tr-TR" w:eastAsia="tr-TR"/>
              </w:rPr>
              <w:t>Habitat restorasyonu/kalıcı olarak tahrip olan habitatlar için tazminat</w:t>
            </w:r>
          </w:p>
          <w:p w14:paraId="6DEBAB16" w14:textId="77777777" w:rsidR="00005977" w:rsidRPr="00005977" w:rsidRDefault="00005977" w:rsidP="00005977">
            <w:pPr>
              <w:pStyle w:val="Tabletextleft"/>
              <w:numPr>
                <w:ilvl w:val="0"/>
                <w:numId w:val="78"/>
              </w:numPr>
              <w:spacing w:before="20" w:after="20"/>
              <w:rPr>
                <w:rFonts w:cs="Arial"/>
                <w:sz w:val="16"/>
                <w:szCs w:val="16"/>
                <w:lang w:val="tr-TR"/>
              </w:rPr>
            </w:pPr>
            <w:r w:rsidRPr="00005977">
              <w:rPr>
                <w:rFonts w:cs="Arial"/>
                <w:sz w:val="16"/>
                <w:szCs w:val="16"/>
                <w:lang w:val="tr-TR"/>
              </w:rPr>
              <w:t xml:space="preserve">Proje nedeniyle dönüşüme uğrayan doğal habitatların kapsamını doğrulamak, hangi geçici bozulmaların giderilebileceğini/restore edilebileceğini ve hangi alanların proje geliştirme sonucunda kalıcı olarak kaybedildiğini belirlemek amacıyla bir inşaat dönemi arazi incelemesi yapılmalıdır. Doğal habitat kaybının miktarı güncellenmeli ve gerekli durumlarda NNL (Net Kayıpsızlık) hedefleri </w:t>
            </w:r>
            <w:proofErr w:type="gramStart"/>
            <w:r w:rsidRPr="00005977">
              <w:rPr>
                <w:rFonts w:cs="Arial"/>
                <w:sz w:val="16"/>
                <w:szCs w:val="16"/>
                <w:lang w:val="tr-TR"/>
              </w:rPr>
              <w:t>revize edilmelidir</w:t>
            </w:r>
            <w:proofErr w:type="gramEnd"/>
            <w:r w:rsidRPr="00005977">
              <w:rPr>
                <w:rFonts w:cs="Arial"/>
                <w:sz w:val="16"/>
                <w:szCs w:val="16"/>
                <w:lang w:val="tr-TR"/>
              </w:rPr>
              <w:t>.</w:t>
            </w:r>
          </w:p>
          <w:p w14:paraId="37B07B9B" w14:textId="75E1EEE3" w:rsidR="00005977" w:rsidRPr="00005977" w:rsidRDefault="00005977" w:rsidP="00005977">
            <w:pPr>
              <w:pStyle w:val="Tabletextleft"/>
              <w:numPr>
                <w:ilvl w:val="0"/>
                <w:numId w:val="78"/>
              </w:numPr>
              <w:spacing w:before="20" w:after="20"/>
              <w:rPr>
                <w:rFonts w:cs="Arial"/>
                <w:sz w:val="16"/>
                <w:szCs w:val="16"/>
                <w:lang w:val="tr-TR"/>
              </w:rPr>
            </w:pPr>
            <w:r w:rsidRPr="00005977">
              <w:rPr>
                <w:rFonts w:cs="Arial"/>
                <w:sz w:val="16"/>
                <w:szCs w:val="16"/>
                <w:lang w:val="tr-TR"/>
              </w:rPr>
              <w:t>İlgili doğal habitatlar ve PBF niteliğindeki habitatlar (Pinus brutia ormanları, maki formasyonları ve seyrek bitki örtülü habitatlar) için biyolojik çeşitlilikte NNL hedefine ulaşmak amacıyla bir habitat restorasyonu/telafi planı (veya dengeleme planı) hazırlanmalı ve uygulanmalıdır (Bkz. Bölüm 3.1’deki NNL stratejisi).</w:t>
            </w:r>
          </w:p>
          <w:p w14:paraId="18242168" w14:textId="52080545" w:rsidR="00005977" w:rsidRPr="00005977" w:rsidRDefault="00005977" w:rsidP="00005977">
            <w:pPr>
              <w:pStyle w:val="Tabletextleft"/>
              <w:numPr>
                <w:ilvl w:val="0"/>
                <w:numId w:val="78"/>
              </w:numPr>
              <w:spacing w:before="20" w:after="20"/>
              <w:rPr>
                <w:rFonts w:cs="Arial"/>
                <w:sz w:val="16"/>
                <w:szCs w:val="16"/>
                <w:lang w:val="tr-TR"/>
              </w:rPr>
            </w:pPr>
            <w:r w:rsidRPr="00005977">
              <w:rPr>
                <w:rFonts w:cs="Arial"/>
                <w:sz w:val="16"/>
                <w:szCs w:val="16"/>
                <w:lang w:val="tr-TR"/>
              </w:rPr>
              <w:lastRenderedPageBreak/>
              <w:t>CH ve PBF bitki türlerinin üretilmesi ve gelecekte yeniden yerleştirilmesi, ekolojik uygunluk ve restorasyon hedefleri temelinde planlanmalıdır. Özellikle aşağıda belirtilen Kritik Habitat (CH) nitelikli bitki türleri için in-situ ve ex-situ koruma stratejileri geliştirilmelidir: Fritillaria milasense; ayrıca PBF türü olarak Cyclamen mirabile. İlk adım olarak, uygun fenolojik dönemlerde tohum toplanarak uzun dönemli koruma amacıyla Tohum Gen Bankası’na teslim edilmelidir.</w:t>
            </w:r>
          </w:p>
          <w:p w14:paraId="68C86E4F" w14:textId="45E2386B" w:rsidR="00005977" w:rsidRPr="00005977" w:rsidRDefault="00005977" w:rsidP="00005977">
            <w:pPr>
              <w:pStyle w:val="Tabletextleft"/>
              <w:numPr>
                <w:ilvl w:val="0"/>
                <w:numId w:val="78"/>
              </w:numPr>
              <w:spacing w:before="20" w:after="20"/>
              <w:rPr>
                <w:rFonts w:cs="Arial"/>
                <w:sz w:val="16"/>
                <w:szCs w:val="16"/>
                <w:lang w:val="tr-TR"/>
              </w:rPr>
            </w:pPr>
            <w:r w:rsidRPr="00005977">
              <w:rPr>
                <w:rFonts w:cs="Arial"/>
                <w:sz w:val="16"/>
                <w:szCs w:val="16"/>
                <w:lang w:val="tr-TR"/>
              </w:rPr>
              <w:t>Habitat restorasyonu/telafi çalışmalarının başarısı izlenmeli, gerekli durumlarda bakım (aftercare) ve uyarlanabilir yönetim önlemleri uygulanmalıdır.</w:t>
            </w:r>
          </w:p>
          <w:p w14:paraId="0BD7DD38" w14:textId="1C4DEE81" w:rsidR="00C55F7B" w:rsidRPr="00451B09" w:rsidRDefault="00005977" w:rsidP="00005977">
            <w:pPr>
              <w:pStyle w:val="Tabletextleft"/>
              <w:numPr>
                <w:ilvl w:val="0"/>
                <w:numId w:val="78"/>
              </w:numPr>
              <w:spacing w:before="20" w:after="20"/>
              <w:rPr>
                <w:rFonts w:eastAsia="Times New Roman" w:cs="Calibri"/>
                <w:sz w:val="16"/>
                <w:szCs w:val="16"/>
                <w:lang w:val="tr-TR" w:eastAsia="tr-TR"/>
              </w:rPr>
            </w:pPr>
            <w:r w:rsidRPr="00005977">
              <w:rPr>
                <w:rFonts w:cs="Arial"/>
                <w:sz w:val="16"/>
                <w:szCs w:val="16"/>
                <w:lang w:val="tr-TR"/>
              </w:rPr>
              <w:t>Restorasyonu veya iyileştirmesi yapılmış habitatlarda flora ve faunanın izlenmesi sağlanmalı; özellikle CH ve PBF flora ve fauna türleri için NNL/NG (Net Kayıpsızlık/Net Kazanç) hedeflerini destekleyecek veriler toplanmalıdır.</w:t>
            </w:r>
          </w:p>
        </w:tc>
        <w:tc>
          <w:tcPr>
            <w:tcW w:w="1689" w:type="dxa"/>
          </w:tcPr>
          <w:p w14:paraId="734E74AC" w14:textId="0AD8A06A" w:rsidR="00C55F7B" w:rsidRPr="00451B09" w:rsidRDefault="00C55F7B" w:rsidP="00C55F7B">
            <w:pPr>
              <w:pStyle w:val="GvdeMetni"/>
              <w:spacing w:before="20" w:after="20" w:line="240" w:lineRule="auto"/>
              <w:jc w:val="center"/>
              <w:rPr>
                <w:sz w:val="16"/>
                <w:szCs w:val="16"/>
                <w:lang w:val="tr-TR"/>
              </w:rPr>
            </w:pPr>
            <w:r w:rsidRPr="00AE407B">
              <w:rPr>
                <w:sz w:val="16"/>
                <w:szCs w:val="16"/>
                <w:lang w:val="tr-TR"/>
              </w:rPr>
              <w:lastRenderedPageBreak/>
              <w:t>Restorasyon/Telafi</w:t>
            </w:r>
          </w:p>
        </w:tc>
        <w:tc>
          <w:tcPr>
            <w:tcW w:w="2050" w:type="dxa"/>
          </w:tcPr>
          <w:p w14:paraId="338EBFE0" w14:textId="77777777" w:rsidR="00C55F7B" w:rsidRPr="00AE407B" w:rsidRDefault="00C55F7B" w:rsidP="00C55F7B">
            <w:pPr>
              <w:pStyle w:val="GvdeMetni"/>
              <w:spacing w:before="20" w:after="20" w:line="240" w:lineRule="auto"/>
              <w:rPr>
                <w:sz w:val="16"/>
                <w:szCs w:val="16"/>
                <w:lang w:val="tr-TR"/>
              </w:rPr>
            </w:pPr>
            <w:r w:rsidRPr="00AE407B">
              <w:rPr>
                <w:sz w:val="16"/>
                <w:szCs w:val="16"/>
                <w:lang w:val="tr-TR"/>
              </w:rPr>
              <w:t>İnşaat sonrası habitat doğrulama araştırması</w:t>
            </w:r>
          </w:p>
          <w:p w14:paraId="0663C527" w14:textId="77777777" w:rsidR="00C55F7B" w:rsidRPr="00AE407B" w:rsidRDefault="00C55F7B" w:rsidP="00C55F7B">
            <w:pPr>
              <w:pStyle w:val="GvdeMetni"/>
              <w:spacing w:before="20" w:after="20" w:line="240" w:lineRule="auto"/>
              <w:rPr>
                <w:sz w:val="16"/>
                <w:szCs w:val="16"/>
                <w:lang w:val="tr-TR"/>
              </w:rPr>
            </w:pPr>
          </w:p>
          <w:p w14:paraId="3C8F154D" w14:textId="77777777" w:rsidR="00C55F7B" w:rsidRPr="00AE407B" w:rsidRDefault="00C55F7B" w:rsidP="00C55F7B">
            <w:pPr>
              <w:pStyle w:val="GvdeMetni"/>
              <w:spacing w:before="20" w:after="20" w:line="240" w:lineRule="auto"/>
              <w:rPr>
                <w:sz w:val="16"/>
                <w:szCs w:val="16"/>
                <w:lang w:val="tr-TR"/>
              </w:rPr>
            </w:pPr>
            <w:r w:rsidRPr="00AE407B">
              <w:rPr>
                <w:b/>
                <w:bCs/>
                <w:sz w:val="16"/>
                <w:szCs w:val="16"/>
                <w:lang w:val="tr-TR"/>
              </w:rPr>
              <w:t>Biyoçeşitlilik denkleştirme stratejisi ve planı</w:t>
            </w:r>
          </w:p>
          <w:p w14:paraId="58310449" w14:textId="77777777" w:rsidR="00C55F7B" w:rsidRPr="00AE407B" w:rsidRDefault="00C55F7B" w:rsidP="00C55F7B">
            <w:pPr>
              <w:pStyle w:val="GvdeMetni"/>
              <w:spacing w:before="20" w:after="20" w:line="240" w:lineRule="auto"/>
              <w:rPr>
                <w:sz w:val="16"/>
                <w:szCs w:val="16"/>
                <w:lang w:val="tr-TR"/>
              </w:rPr>
            </w:pPr>
          </w:p>
          <w:p w14:paraId="6B7E5223" w14:textId="77777777" w:rsidR="00C55F7B" w:rsidRPr="00AE407B" w:rsidRDefault="00C55F7B" w:rsidP="00C55F7B">
            <w:pPr>
              <w:pStyle w:val="GvdeMetni"/>
              <w:spacing w:before="20" w:after="20" w:line="240" w:lineRule="auto"/>
              <w:rPr>
                <w:sz w:val="16"/>
                <w:szCs w:val="16"/>
                <w:lang w:val="tr-TR"/>
              </w:rPr>
            </w:pPr>
            <w:r w:rsidRPr="00AE407B">
              <w:rPr>
                <w:sz w:val="16"/>
                <w:szCs w:val="16"/>
                <w:lang w:val="tr-TR"/>
              </w:rPr>
              <w:t>Habitat telafisi/restorasyonu planı</w:t>
            </w:r>
          </w:p>
          <w:p w14:paraId="6821FEF3" w14:textId="77777777" w:rsidR="00C55F7B" w:rsidRPr="00AE407B" w:rsidRDefault="00C55F7B" w:rsidP="00C55F7B">
            <w:pPr>
              <w:pStyle w:val="GvdeMetni"/>
              <w:spacing w:before="20" w:after="20" w:line="240" w:lineRule="auto"/>
              <w:rPr>
                <w:sz w:val="16"/>
                <w:szCs w:val="16"/>
                <w:lang w:val="tr-TR"/>
              </w:rPr>
            </w:pPr>
          </w:p>
          <w:p w14:paraId="6171154E" w14:textId="7B3EA264" w:rsidR="00C55F7B" w:rsidRPr="00451B09" w:rsidRDefault="00C55F7B" w:rsidP="00C55F7B">
            <w:pPr>
              <w:pStyle w:val="GvdeMetni"/>
              <w:spacing w:before="20" w:after="20" w:line="240" w:lineRule="auto"/>
              <w:rPr>
                <w:sz w:val="16"/>
                <w:szCs w:val="16"/>
                <w:lang w:val="tr-TR"/>
              </w:rPr>
            </w:pPr>
            <w:r w:rsidRPr="00AE407B">
              <w:rPr>
                <w:sz w:val="16"/>
                <w:szCs w:val="16"/>
                <w:lang w:val="tr-TR"/>
              </w:rPr>
              <w:t xml:space="preserve">Denkleştirme / Habitat telafisi </w:t>
            </w:r>
          </w:p>
        </w:tc>
        <w:tc>
          <w:tcPr>
            <w:tcW w:w="1941" w:type="dxa"/>
          </w:tcPr>
          <w:p w14:paraId="4A4B32D1" w14:textId="79672926" w:rsidR="00C55F7B" w:rsidRPr="00451B09" w:rsidRDefault="00C55F7B" w:rsidP="00C55F7B">
            <w:pPr>
              <w:pStyle w:val="GvdeMetni"/>
              <w:spacing w:before="20" w:after="20" w:line="240" w:lineRule="auto"/>
              <w:rPr>
                <w:sz w:val="16"/>
                <w:szCs w:val="16"/>
                <w:lang w:val="tr-TR"/>
              </w:rPr>
            </w:pPr>
            <w:r w:rsidRPr="00AE407B">
              <w:rPr>
                <w:sz w:val="16"/>
                <w:szCs w:val="16"/>
                <w:lang w:val="tr-TR"/>
              </w:rPr>
              <w:t>İnşaat sonrası (ayrıntılı zaman çizelgesi telafi/habitat geri kazanım planında tanımlanacaktır)</w:t>
            </w:r>
          </w:p>
        </w:tc>
        <w:tc>
          <w:tcPr>
            <w:tcW w:w="0" w:type="auto"/>
          </w:tcPr>
          <w:p w14:paraId="4AD28AAD" w14:textId="77777777" w:rsidR="00C55F7B" w:rsidRPr="00AE407B" w:rsidRDefault="00C55F7B" w:rsidP="00C55F7B">
            <w:pPr>
              <w:pStyle w:val="GvdeMetni"/>
              <w:spacing w:before="20" w:after="20" w:line="240" w:lineRule="auto"/>
              <w:rPr>
                <w:sz w:val="16"/>
                <w:szCs w:val="16"/>
                <w:lang w:val="tr-TR"/>
              </w:rPr>
            </w:pPr>
            <w:r w:rsidRPr="00AE407B">
              <w:rPr>
                <w:sz w:val="16"/>
                <w:szCs w:val="16"/>
                <w:lang w:val="tr-TR"/>
              </w:rPr>
              <w:t>Biyoçeşitlilik Uzmanı</w:t>
            </w:r>
          </w:p>
          <w:p w14:paraId="0A1EE89E" w14:textId="77777777" w:rsidR="00C55F7B" w:rsidRPr="00AE407B" w:rsidRDefault="00C55F7B" w:rsidP="00C55F7B">
            <w:pPr>
              <w:pStyle w:val="GvdeMetni"/>
              <w:spacing w:before="20" w:after="20" w:line="240" w:lineRule="auto"/>
              <w:rPr>
                <w:sz w:val="16"/>
                <w:szCs w:val="16"/>
                <w:lang w:val="tr-TR"/>
              </w:rPr>
            </w:pPr>
            <w:r w:rsidRPr="00AE407B">
              <w:rPr>
                <w:sz w:val="16"/>
                <w:szCs w:val="16"/>
                <w:lang w:val="tr-TR"/>
              </w:rPr>
              <w:t>Dış danışmanlar</w:t>
            </w:r>
          </w:p>
          <w:p w14:paraId="5E477912" w14:textId="5ECE99BD" w:rsidR="00C55F7B" w:rsidRPr="00451B09" w:rsidRDefault="00C55F7B" w:rsidP="00C55F7B">
            <w:pPr>
              <w:pStyle w:val="GvdeMetni"/>
              <w:spacing w:before="20" w:after="20" w:line="240" w:lineRule="auto"/>
              <w:rPr>
                <w:sz w:val="16"/>
                <w:szCs w:val="16"/>
                <w:lang w:val="tr-TR"/>
              </w:rPr>
            </w:pPr>
            <w:r w:rsidRPr="00AE407B">
              <w:rPr>
                <w:sz w:val="16"/>
                <w:szCs w:val="16"/>
                <w:lang w:val="tr-TR"/>
              </w:rPr>
              <w:t>ISG Müdürü/ Çevre Çözüm Ortağı Tüm yükleniciler ve alt yükleniciler</w:t>
            </w:r>
          </w:p>
        </w:tc>
      </w:tr>
      <w:tr w:rsidR="00083C55" w:rsidRPr="00451B09" w14:paraId="09EBA4DB" w14:textId="77777777" w:rsidTr="00CF3F9A">
        <w:tc>
          <w:tcPr>
            <w:tcW w:w="2262" w:type="dxa"/>
            <w:vMerge/>
          </w:tcPr>
          <w:p w14:paraId="54E45F65" w14:textId="77777777" w:rsidR="00083C55" w:rsidRPr="00451B09" w:rsidRDefault="00083C55" w:rsidP="00083C55">
            <w:pPr>
              <w:pStyle w:val="GvdeMetni"/>
              <w:spacing w:before="20" w:after="20" w:line="240" w:lineRule="auto"/>
              <w:rPr>
                <w:sz w:val="16"/>
                <w:szCs w:val="16"/>
                <w:lang w:val="tr-TR"/>
              </w:rPr>
            </w:pPr>
          </w:p>
        </w:tc>
        <w:tc>
          <w:tcPr>
            <w:tcW w:w="5370" w:type="dxa"/>
          </w:tcPr>
          <w:p w14:paraId="67B87AE3" w14:textId="77777777" w:rsidR="00083C55" w:rsidRPr="00AE407B" w:rsidRDefault="00083C55" w:rsidP="00083C55">
            <w:pPr>
              <w:pStyle w:val="GvdeMetni"/>
              <w:spacing w:before="20" w:after="20" w:line="240" w:lineRule="auto"/>
              <w:rPr>
                <w:b/>
                <w:bCs/>
                <w:sz w:val="16"/>
                <w:szCs w:val="16"/>
                <w:lang w:val="tr-TR"/>
              </w:rPr>
            </w:pPr>
            <w:r w:rsidRPr="00AE407B">
              <w:rPr>
                <w:b/>
                <w:bCs/>
                <w:sz w:val="16"/>
                <w:szCs w:val="16"/>
                <w:lang w:val="tr-TR"/>
              </w:rPr>
              <w:t>İzleme çalışmaları</w:t>
            </w:r>
          </w:p>
          <w:p w14:paraId="2B4F35A0" w14:textId="77777777" w:rsidR="00083C55" w:rsidRPr="00AE407B" w:rsidRDefault="00083C55" w:rsidP="00083C55">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t>Yerinde ve başka yerlere taşınan türlerin hayatta kalma, sağlık ve popülasyon dinamiklerini izlemek için izleme protokolleri oluşturulmalıdır.</w:t>
            </w:r>
          </w:p>
          <w:p w14:paraId="18C908D4" w14:textId="77777777" w:rsidR="00083C55" w:rsidRPr="00AE407B" w:rsidRDefault="00083C55" w:rsidP="00083C55">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t>Habitat restorasyonu/telafisinin başarısını izleyin ve gerektiğinde bakım sonrası ve uyarlanabilir yönetim önlemlerini uygulayın.</w:t>
            </w:r>
          </w:p>
          <w:p w14:paraId="73646E5A" w14:textId="77777777" w:rsidR="00083C55" w:rsidRPr="00AE407B" w:rsidRDefault="00083C55" w:rsidP="00083C55">
            <w:pPr>
              <w:pStyle w:val="Tabletextleft"/>
              <w:numPr>
                <w:ilvl w:val="0"/>
                <w:numId w:val="78"/>
              </w:numPr>
              <w:spacing w:before="20" w:after="20"/>
              <w:ind w:left="714" w:hanging="357"/>
              <w:rPr>
                <w:rFonts w:eastAsia="Times New Roman" w:cs="Calibri"/>
                <w:sz w:val="16"/>
                <w:szCs w:val="16"/>
                <w:lang w:val="tr-TR" w:eastAsia="tr-TR"/>
              </w:rPr>
            </w:pPr>
            <w:r w:rsidRPr="00AE407B">
              <w:rPr>
                <w:rFonts w:eastAsia="Times New Roman" w:cs="Calibri"/>
                <w:sz w:val="16"/>
                <w:szCs w:val="16"/>
                <w:lang w:val="tr-TR" w:eastAsia="tr-TR"/>
              </w:rPr>
              <w:t>Özellikle KH ve PBF flora ve fauna türleri için NNL/NG'ye bilgi vermek üzere, restore edilmiş/geliştirilmiş habitatlardaki fauna ve florayı izleyin.</w:t>
            </w:r>
          </w:p>
          <w:p w14:paraId="180C5596" w14:textId="77777777" w:rsidR="00083C55" w:rsidRPr="00451B09" w:rsidRDefault="00083C55" w:rsidP="00083C55">
            <w:pPr>
              <w:pStyle w:val="GvdeMetni"/>
              <w:spacing w:before="20" w:after="20" w:line="240" w:lineRule="auto"/>
              <w:ind w:left="714"/>
              <w:jc w:val="both"/>
              <w:rPr>
                <w:sz w:val="16"/>
                <w:szCs w:val="16"/>
                <w:lang w:val="tr-TR"/>
              </w:rPr>
            </w:pPr>
          </w:p>
        </w:tc>
        <w:tc>
          <w:tcPr>
            <w:tcW w:w="1689" w:type="dxa"/>
          </w:tcPr>
          <w:p w14:paraId="2C3C2BAB" w14:textId="2FC5DBA7" w:rsidR="00083C55" w:rsidRPr="00451B09" w:rsidRDefault="00083C55" w:rsidP="00083C55">
            <w:pPr>
              <w:pStyle w:val="GvdeMetni"/>
              <w:spacing w:before="20" w:after="20" w:line="240" w:lineRule="auto"/>
              <w:jc w:val="center"/>
              <w:rPr>
                <w:sz w:val="16"/>
                <w:szCs w:val="16"/>
                <w:lang w:val="tr-TR"/>
              </w:rPr>
            </w:pPr>
            <w:r w:rsidRPr="00AE407B">
              <w:rPr>
                <w:sz w:val="16"/>
                <w:szCs w:val="16"/>
                <w:lang w:val="tr-TR"/>
              </w:rPr>
              <w:t>En aza indirme</w:t>
            </w:r>
          </w:p>
        </w:tc>
        <w:tc>
          <w:tcPr>
            <w:tcW w:w="2050" w:type="dxa"/>
          </w:tcPr>
          <w:p w14:paraId="0F5EB498" w14:textId="77777777" w:rsidR="00083C55" w:rsidRPr="00AE407B" w:rsidRDefault="00083C55" w:rsidP="00083C55">
            <w:pPr>
              <w:pStyle w:val="GvdeMetni"/>
              <w:spacing w:before="20" w:after="20" w:line="240" w:lineRule="auto"/>
              <w:rPr>
                <w:sz w:val="16"/>
                <w:szCs w:val="16"/>
                <w:lang w:val="tr-TR"/>
              </w:rPr>
            </w:pPr>
            <w:r w:rsidRPr="00AE407B">
              <w:rPr>
                <w:b/>
                <w:bCs/>
                <w:sz w:val="16"/>
                <w:szCs w:val="16"/>
                <w:lang w:val="tr-TR"/>
              </w:rPr>
              <w:t xml:space="preserve">Türler için izleme protokolleri </w:t>
            </w:r>
            <w:r w:rsidRPr="00AE407B">
              <w:rPr>
                <w:sz w:val="16"/>
                <w:szCs w:val="16"/>
                <w:lang w:val="tr-TR"/>
              </w:rPr>
              <w:t>geliştirildi.</w:t>
            </w:r>
          </w:p>
          <w:p w14:paraId="3F42E570" w14:textId="77777777" w:rsidR="00083C55" w:rsidRPr="00AE407B" w:rsidRDefault="00083C55" w:rsidP="00083C55">
            <w:pPr>
              <w:pStyle w:val="GvdeMetni"/>
              <w:spacing w:before="20" w:after="20" w:line="240" w:lineRule="auto"/>
              <w:rPr>
                <w:sz w:val="16"/>
                <w:szCs w:val="16"/>
                <w:lang w:val="tr-TR"/>
              </w:rPr>
            </w:pPr>
          </w:p>
          <w:p w14:paraId="0468D8B3" w14:textId="77777777" w:rsidR="00083C55" w:rsidRPr="00AE407B" w:rsidRDefault="00083C55" w:rsidP="00083C55">
            <w:pPr>
              <w:pStyle w:val="GvdeMetni"/>
              <w:spacing w:before="20" w:after="20" w:line="240" w:lineRule="auto"/>
              <w:rPr>
                <w:sz w:val="16"/>
                <w:szCs w:val="16"/>
                <w:lang w:val="tr-TR"/>
              </w:rPr>
            </w:pPr>
            <w:r w:rsidRPr="00AE407B">
              <w:rPr>
                <w:sz w:val="16"/>
                <w:szCs w:val="16"/>
                <w:lang w:val="tr-TR"/>
              </w:rPr>
              <w:t>Korunan/tehdit altındaki bitki türlerinin izlenmesi gerçekleştirildi.</w:t>
            </w:r>
          </w:p>
          <w:p w14:paraId="454E0ACB" w14:textId="77777777" w:rsidR="00083C55" w:rsidRPr="00AE407B" w:rsidRDefault="00083C55" w:rsidP="00083C55">
            <w:pPr>
              <w:pStyle w:val="GvdeMetni"/>
              <w:spacing w:before="20" w:after="20" w:line="240" w:lineRule="auto"/>
              <w:rPr>
                <w:sz w:val="16"/>
                <w:szCs w:val="16"/>
                <w:lang w:val="tr-TR"/>
              </w:rPr>
            </w:pPr>
          </w:p>
          <w:p w14:paraId="5E00D753" w14:textId="77777777" w:rsidR="00083C55" w:rsidRPr="00AE407B" w:rsidRDefault="00083C55" w:rsidP="00083C55">
            <w:pPr>
              <w:pStyle w:val="GvdeMetni"/>
              <w:spacing w:before="20" w:after="20" w:line="240" w:lineRule="auto"/>
              <w:rPr>
                <w:sz w:val="16"/>
                <w:szCs w:val="16"/>
                <w:lang w:val="tr-TR"/>
              </w:rPr>
            </w:pPr>
            <w:r w:rsidRPr="00AE407B">
              <w:rPr>
                <w:sz w:val="16"/>
                <w:szCs w:val="16"/>
                <w:lang w:val="tr-TR"/>
              </w:rPr>
              <w:t>Flora popülasyonlarında azalma olmamıştır.</w:t>
            </w:r>
          </w:p>
          <w:p w14:paraId="6151733A" w14:textId="77777777" w:rsidR="00083C55" w:rsidRPr="00AE407B" w:rsidRDefault="00083C55" w:rsidP="00083C55">
            <w:pPr>
              <w:pStyle w:val="GvdeMetni"/>
              <w:spacing w:before="20" w:after="20" w:line="240" w:lineRule="auto"/>
              <w:rPr>
                <w:sz w:val="16"/>
                <w:szCs w:val="16"/>
                <w:lang w:val="tr-TR"/>
              </w:rPr>
            </w:pPr>
          </w:p>
          <w:p w14:paraId="049F441B" w14:textId="0CBE5D60" w:rsidR="00083C55" w:rsidRPr="00451B09" w:rsidRDefault="00083C55" w:rsidP="00083C55">
            <w:pPr>
              <w:pStyle w:val="GvdeMetni"/>
              <w:spacing w:before="20" w:after="20" w:line="240" w:lineRule="auto"/>
              <w:rPr>
                <w:sz w:val="16"/>
                <w:szCs w:val="16"/>
                <w:lang w:val="tr-TR"/>
              </w:rPr>
            </w:pPr>
            <w:r w:rsidRPr="00AE407B">
              <w:rPr>
                <w:sz w:val="16"/>
                <w:szCs w:val="16"/>
                <w:lang w:val="tr-TR"/>
              </w:rPr>
              <w:t>Gerekli hallerde, izleme sonuçlarına dayalı olarak uyum önlemleri uygulandı.</w:t>
            </w:r>
          </w:p>
        </w:tc>
        <w:tc>
          <w:tcPr>
            <w:tcW w:w="1941" w:type="dxa"/>
          </w:tcPr>
          <w:p w14:paraId="7E10F587" w14:textId="77777777" w:rsidR="00083C55" w:rsidRPr="00AE407B" w:rsidRDefault="00083C55" w:rsidP="00083C55">
            <w:pPr>
              <w:pStyle w:val="GvdeMetni"/>
              <w:spacing w:before="20" w:after="20" w:line="240" w:lineRule="auto"/>
              <w:rPr>
                <w:sz w:val="16"/>
                <w:szCs w:val="16"/>
                <w:lang w:val="tr-TR"/>
              </w:rPr>
            </w:pPr>
            <w:r w:rsidRPr="00AE407B">
              <w:rPr>
                <w:sz w:val="16"/>
                <w:szCs w:val="16"/>
                <w:lang w:val="tr-TR"/>
              </w:rPr>
              <w:t>İnşaat sırasında</w:t>
            </w:r>
          </w:p>
          <w:p w14:paraId="6BA82B16" w14:textId="77777777" w:rsidR="00083C55" w:rsidRPr="00AE407B" w:rsidRDefault="00083C55" w:rsidP="00083C55">
            <w:pPr>
              <w:pStyle w:val="GvdeMetni"/>
              <w:spacing w:before="20" w:after="20" w:line="240" w:lineRule="auto"/>
              <w:rPr>
                <w:sz w:val="16"/>
                <w:szCs w:val="16"/>
                <w:lang w:val="tr-TR"/>
              </w:rPr>
            </w:pPr>
          </w:p>
          <w:p w14:paraId="2D89CC53" w14:textId="77777777" w:rsidR="00083C55" w:rsidRPr="00AE407B" w:rsidRDefault="00083C55" w:rsidP="00083C55">
            <w:pPr>
              <w:pStyle w:val="GvdeMetni"/>
              <w:spacing w:before="20" w:after="20" w:line="240" w:lineRule="auto"/>
              <w:rPr>
                <w:sz w:val="16"/>
                <w:szCs w:val="16"/>
                <w:lang w:val="tr-TR"/>
              </w:rPr>
            </w:pPr>
            <w:r w:rsidRPr="00AE407B">
              <w:rPr>
                <w:sz w:val="16"/>
                <w:szCs w:val="16"/>
                <w:lang w:val="tr-TR"/>
              </w:rPr>
              <w:t xml:space="preserve">İnşaat sonrası </w:t>
            </w:r>
          </w:p>
          <w:p w14:paraId="1A706432" w14:textId="77777777" w:rsidR="00083C55" w:rsidRPr="00AE407B" w:rsidRDefault="00083C55" w:rsidP="00083C55">
            <w:pPr>
              <w:pStyle w:val="GvdeMetni"/>
              <w:spacing w:before="20" w:after="20" w:line="240" w:lineRule="auto"/>
              <w:rPr>
                <w:sz w:val="16"/>
                <w:szCs w:val="16"/>
                <w:lang w:val="tr-TR"/>
              </w:rPr>
            </w:pPr>
            <w:r w:rsidRPr="00AE407B">
              <w:rPr>
                <w:sz w:val="16"/>
                <w:szCs w:val="16"/>
                <w:lang w:val="tr-TR"/>
              </w:rPr>
              <w:t>1 Türlerin yer değiştirmesini izlemek için izleme protokolleri: inşaat sırasında</w:t>
            </w:r>
          </w:p>
          <w:p w14:paraId="64C0960C" w14:textId="77777777" w:rsidR="00083C55" w:rsidRPr="00AE407B" w:rsidRDefault="00083C55" w:rsidP="00083C55">
            <w:pPr>
              <w:pStyle w:val="GvdeMetni"/>
              <w:spacing w:before="20" w:after="20" w:line="240" w:lineRule="auto"/>
              <w:rPr>
                <w:sz w:val="16"/>
                <w:szCs w:val="16"/>
                <w:lang w:val="tr-TR"/>
              </w:rPr>
            </w:pPr>
          </w:p>
          <w:p w14:paraId="4B4939ED" w14:textId="77777777" w:rsidR="00083C55" w:rsidRPr="00AE407B" w:rsidRDefault="00083C55" w:rsidP="00083C55">
            <w:pPr>
              <w:pStyle w:val="GvdeMetni"/>
              <w:spacing w:before="20" w:after="20"/>
              <w:rPr>
                <w:sz w:val="16"/>
                <w:szCs w:val="16"/>
                <w:lang w:val="tr-TR"/>
              </w:rPr>
            </w:pPr>
            <w:r w:rsidRPr="00AE407B">
              <w:rPr>
                <w:sz w:val="16"/>
                <w:szCs w:val="16"/>
                <w:lang w:val="tr-TR"/>
              </w:rPr>
              <w:t xml:space="preserve">2 Restorasyon önlemlerinin başarısının izlenmesi: inşaat sonrası (uygulama sonrası, telafi/restorasyon planında kesin zamanlama ve izleme sıklığı tanımlanacak, ancak ideal olarak uygulama sonrası birkaç yıl boyunca </w:t>
            </w:r>
            <w:r w:rsidRPr="00AE407B">
              <w:rPr>
                <w:sz w:val="16"/>
                <w:szCs w:val="16"/>
                <w:lang w:val="tr-TR"/>
              </w:rPr>
              <w:lastRenderedPageBreak/>
              <w:t>yıllık veya 1-2 yılda bir, başarıyı izlemek ve restorasyonun hedefleri/amaçları başarıyla karşıladığına karar verilene kadar uyum önlemleri hakkında bilgi vermek için)</w:t>
            </w:r>
          </w:p>
          <w:p w14:paraId="534024B2" w14:textId="77777777" w:rsidR="00083C55" w:rsidRPr="00AE407B" w:rsidRDefault="00083C55" w:rsidP="00083C55">
            <w:pPr>
              <w:pStyle w:val="GvdeMetni"/>
              <w:spacing w:before="20" w:after="20"/>
              <w:rPr>
                <w:sz w:val="16"/>
                <w:szCs w:val="16"/>
                <w:lang w:val="tr-TR"/>
              </w:rPr>
            </w:pPr>
          </w:p>
          <w:p w14:paraId="5ECC9435" w14:textId="77777777" w:rsidR="00083C55" w:rsidRPr="00AE407B" w:rsidRDefault="00083C55" w:rsidP="00083C55">
            <w:pPr>
              <w:pStyle w:val="GvdeMetni"/>
              <w:spacing w:before="20" w:after="20"/>
              <w:rPr>
                <w:sz w:val="16"/>
                <w:szCs w:val="16"/>
                <w:lang w:val="tr-TR"/>
              </w:rPr>
            </w:pPr>
            <w:r w:rsidRPr="00AE407B">
              <w:rPr>
                <w:sz w:val="16"/>
                <w:szCs w:val="16"/>
                <w:lang w:val="tr-TR"/>
              </w:rPr>
              <w:t>3 Restorasyon için hedef/amaçlara ulaşılana kadar yıllık/1-2 yıllık habitat izleme ile eşzamanlı olarak restore edilmiş habitatlardaki fauna/floranın izlenmesi (habitat restorasyon planında ayrıntılı olarak tanımlanacak)</w:t>
            </w:r>
          </w:p>
          <w:p w14:paraId="6D04857D" w14:textId="19859A60" w:rsidR="00083C55" w:rsidRPr="00451B09" w:rsidRDefault="00083C55" w:rsidP="00083C55">
            <w:pPr>
              <w:pStyle w:val="GvdeMetni"/>
              <w:spacing w:before="20" w:after="20" w:line="240" w:lineRule="auto"/>
              <w:rPr>
                <w:sz w:val="16"/>
                <w:szCs w:val="16"/>
                <w:lang w:val="tr-TR"/>
              </w:rPr>
            </w:pPr>
          </w:p>
        </w:tc>
        <w:tc>
          <w:tcPr>
            <w:tcW w:w="0" w:type="auto"/>
          </w:tcPr>
          <w:p w14:paraId="6EAF5A57" w14:textId="77777777" w:rsidR="00083C55" w:rsidRPr="00AE407B" w:rsidRDefault="00083C55" w:rsidP="00083C55">
            <w:pPr>
              <w:pStyle w:val="GvdeMetni"/>
              <w:spacing w:before="20" w:after="20" w:line="240" w:lineRule="auto"/>
              <w:rPr>
                <w:sz w:val="16"/>
                <w:szCs w:val="16"/>
                <w:lang w:val="tr-TR"/>
              </w:rPr>
            </w:pPr>
            <w:r w:rsidRPr="00AE407B">
              <w:rPr>
                <w:sz w:val="16"/>
                <w:szCs w:val="16"/>
                <w:lang w:val="tr-TR"/>
              </w:rPr>
              <w:lastRenderedPageBreak/>
              <w:t>Tüm çalışanlar ve yükleniciler</w:t>
            </w:r>
          </w:p>
          <w:p w14:paraId="5829B716" w14:textId="77777777" w:rsidR="00083C55" w:rsidRPr="00AE407B" w:rsidRDefault="00083C55" w:rsidP="00083C55">
            <w:pPr>
              <w:pStyle w:val="GvdeMetni"/>
              <w:spacing w:before="20" w:after="20" w:line="240" w:lineRule="auto"/>
              <w:rPr>
                <w:sz w:val="16"/>
                <w:szCs w:val="16"/>
                <w:lang w:val="tr-TR"/>
              </w:rPr>
            </w:pPr>
          </w:p>
          <w:p w14:paraId="5361AE05" w14:textId="77777777" w:rsidR="00083C55" w:rsidRPr="00AE407B" w:rsidRDefault="00083C55" w:rsidP="00083C55">
            <w:pPr>
              <w:pStyle w:val="GvdeMetni"/>
              <w:spacing w:before="20" w:after="20" w:line="240" w:lineRule="auto"/>
              <w:rPr>
                <w:sz w:val="16"/>
                <w:szCs w:val="16"/>
                <w:lang w:val="tr-TR"/>
              </w:rPr>
            </w:pPr>
            <w:r w:rsidRPr="00AE407B">
              <w:rPr>
                <w:sz w:val="16"/>
                <w:szCs w:val="16"/>
                <w:lang w:val="tr-TR"/>
              </w:rPr>
              <w:t>Biyoçeşitlilik Uzmanı</w:t>
            </w:r>
          </w:p>
          <w:p w14:paraId="655DC64A" w14:textId="77777777" w:rsidR="00083C55" w:rsidRPr="00AE407B" w:rsidRDefault="00083C55" w:rsidP="00083C55">
            <w:pPr>
              <w:pStyle w:val="GvdeMetni"/>
              <w:spacing w:before="20" w:after="20" w:line="240" w:lineRule="auto"/>
              <w:rPr>
                <w:sz w:val="16"/>
                <w:szCs w:val="16"/>
                <w:lang w:val="tr-TR"/>
              </w:rPr>
            </w:pPr>
          </w:p>
          <w:p w14:paraId="598CE1DE" w14:textId="77777777" w:rsidR="00083C55" w:rsidRPr="00AE407B" w:rsidRDefault="00083C55" w:rsidP="00083C55">
            <w:pPr>
              <w:pStyle w:val="GvdeMetni"/>
              <w:spacing w:before="20" w:after="20" w:line="240" w:lineRule="auto"/>
              <w:rPr>
                <w:sz w:val="16"/>
                <w:szCs w:val="16"/>
                <w:lang w:val="tr-TR"/>
              </w:rPr>
            </w:pPr>
            <w:r w:rsidRPr="00AE407B">
              <w:rPr>
                <w:sz w:val="16"/>
                <w:szCs w:val="16"/>
                <w:lang w:val="tr-TR"/>
              </w:rPr>
              <w:t>Dış danışmanlar</w:t>
            </w:r>
          </w:p>
          <w:p w14:paraId="0CC1EB73" w14:textId="77777777" w:rsidR="00083C55" w:rsidRPr="00AE407B" w:rsidRDefault="00083C55" w:rsidP="00083C55">
            <w:pPr>
              <w:pStyle w:val="GvdeMetni"/>
              <w:spacing w:before="20" w:after="20" w:line="240" w:lineRule="auto"/>
              <w:rPr>
                <w:sz w:val="16"/>
                <w:szCs w:val="16"/>
                <w:lang w:val="tr-TR"/>
              </w:rPr>
            </w:pPr>
          </w:p>
          <w:p w14:paraId="03F2852C" w14:textId="0672608A" w:rsidR="00083C55" w:rsidRPr="00451B09" w:rsidRDefault="00083C55" w:rsidP="00083C55">
            <w:pPr>
              <w:pStyle w:val="GvdeMetni"/>
              <w:spacing w:before="20" w:after="20" w:line="240" w:lineRule="auto"/>
              <w:rPr>
                <w:sz w:val="16"/>
                <w:szCs w:val="16"/>
                <w:lang w:val="tr-TR"/>
              </w:rPr>
            </w:pPr>
            <w:r w:rsidRPr="00AE407B">
              <w:rPr>
                <w:sz w:val="16"/>
                <w:szCs w:val="16"/>
                <w:lang w:val="tr-TR"/>
              </w:rPr>
              <w:t>ISG Müdürü / Çevre Çözüm Ortağı</w:t>
            </w:r>
          </w:p>
        </w:tc>
      </w:tr>
      <w:tr w:rsidR="00B90C23" w:rsidRPr="00451B09" w14:paraId="20596604" w14:textId="77777777" w:rsidTr="00CF3F9A">
        <w:tc>
          <w:tcPr>
            <w:tcW w:w="2262" w:type="dxa"/>
          </w:tcPr>
          <w:p w14:paraId="30201E0E" w14:textId="77777777" w:rsidR="00B90C23" w:rsidRPr="00451B09" w:rsidRDefault="00B90C23" w:rsidP="00B90C23">
            <w:pPr>
              <w:pStyle w:val="GvdeMetni"/>
              <w:spacing w:before="20" w:after="20" w:line="240" w:lineRule="auto"/>
              <w:rPr>
                <w:sz w:val="16"/>
                <w:szCs w:val="16"/>
                <w:lang w:val="tr-TR"/>
              </w:rPr>
            </w:pPr>
          </w:p>
        </w:tc>
        <w:tc>
          <w:tcPr>
            <w:tcW w:w="5370" w:type="dxa"/>
          </w:tcPr>
          <w:p w14:paraId="5B2DD746" w14:textId="01766C36" w:rsidR="00B90C23" w:rsidRPr="00451B09" w:rsidRDefault="00B90C23" w:rsidP="00B90C23">
            <w:pPr>
              <w:pStyle w:val="GvdeMetni"/>
              <w:spacing w:before="20" w:after="20" w:line="240" w:lineRule="auto"/>
              <w:rPr>
                <w:b/>
                <w:bCs/>
                <w:sz w:val="16"/>
                <w:szCs w:val="16"/>
                <w:lang w:val="tr-TR"/>
              </w:rPr>
            </w:pPr>
            <w:r>
              <w:rPr>
                <w:b/>
                <w:bCs/>
                <w:sz w:val="16"/>
                <w:szCs w:val="16"/>
                <w:lang w:val="tr-TR"/>
              </w:rPr>
              <w:t>K</w:t>
            </w:r>
            <w:r w:rsidRPr="00451B09">
              <w:rPr>
                <w:b/>
                <w:bCs/>
                <w:sz w:val="16"/>
                <w:szCs w:val="16"/>
                <w:lang w:val="tr-TR"/>
              </w:rPr>
              <w:t xml:space="preserve">H ve PBF Flora Türlerinin </w:t>
            </w:r>
            <w:r w:rsidR="00367E06">
              <w:rPr>
                <w:b/>
                <w:bCs/>
                <w:sz w:val="16"/>
                <w:szCs w:val="16"/>
                <w:lang w:val="tr-TR"/>
              </w:rPr>
              <w:t>in-situ</w:t>
            </w:r>
            <w:r w:rsidRPr="00451B09">
              <w:rPr>
                <w:b/>
                <w:bCs/>
                <w:sz w:val="16"/>
                <w:szCs w:val="16"/>
                <w:lang w:val="tr-TR"/>
              </w:rPr>
              <w:t xml:space="preserve"> ve </w:t>
            </w:r>
            <w:r w:rsidR="00367E06">
              <w:rPr>
                <w:b/>
                <w:bCs/>
                <w:sz w:val="16"/>
                <w:szCs w:val="16"/>
                <w:lang w:val="tr-TR"/>
              </w:rPr>
              <w:t>ex-situ</w:t>
            </w:r>
            <w:r w:rsidRPr="00451B09">
              <w:rPr>
                <w:b/>
                <w:bCs/>
                <w:sz w:val="16"/>
                <w:szCs w:val="16"/>
                <w:lang w:val="tr-TR"/>
              </w:rPr>
              <w:t xml:space="preserve"> Korunması</w:t>
            </w:r>
            <w:r w:rsidR="00E82690">
              <w:rPr>
                <w:rStyle w:val="DipnotBavurusu"/>
                <w:b/>
                <w:bCs/>
                <w:sz w:val="16"/>
                <w:szCs w:val="16"/>
                <w:lang w:val="tr-TR"/>
              </w:rPr>
              <w:footnoteReference w:id="10"/>
            </w:r>
          </w:p>
          <w:p w14:paraId="1529964D" w14:textId="77777777" w:rsidR="00B90C23" w:rsidRPr="00451B09" w:rsidRDefault="00B90C23" w:rsidP="00B90C23">
            <w:pPr>
              <w:pStyle w:val="Tabletextleft"/>
              <w:numPr>
                <w:ilvl w:val="0"/>
                <w:numId w:val="78"/>
              </w:numPr>
              <w:spacing w:before="20" w:after="20"/>
              <w:rPr>
                <w:sz w:val="16"/>
                <w:szCs w:val="16"/>
                <w:lang w:val="tr-TR"/>
              </w:rPr>
            </w:pPr>
            <w:r w:rsidRPr="00451B09">
              <w:rPr>
                <w:sz w:val="16"/>
                <w:szCs w:val="16"/>
                <w:lang w:val="tr-TR"/>
              </w:rPr>
              <w:t>Sadece bir kritik habitat niteliğindeki bitki türü (</w:t>
            </w:r>
            <w:r w:rsidRPr="00451B09">
              <w:rPr>
                <w:i/>
                <w:iCs/>
                <w:sz w:val="16"/>
                <w:szCs w:val="16"/>
                <w:lang w:val="tr-TR"/>
              </w:rPr>
              <w:t>Fritillaria milasense</w:t>
            </w:r>
            <w:r w:rsidRPr="00451B09">
              <w:rPr>
                <w:sz w:val="16"/>
                <w:szCs w:val="16"/>
                <w:lang w:val="tr-TR"/>
              </w:rPr>
              <w:t>) ve bir PBF türü (</w:t>
            </w:r>
            <w:r w:rsidRPr="00451B09">
              <w:rPr>
                <w:i/>
                <w:iCs/>
                <w:sz w:val="16"/>
                <w:szCs w:val="16"/>
                <w:lang w:val="tr-TR"/>
              </w:rPr>
              <w:t xml:space="preserve">Cyclamen </w:t>
            </w:r>
            <w:r w:rsidRPr="00451B09">
              <w:rPr>
                <w:i/>
                <w:iCs/>
                <w:sz w:val="16"/>
                <w:szCs w:val="16"/>
                <w:lang w:val="tr-TR"/>
              </w:rPr>
              <w:lastRenderedPageBreak/>
              <w:t>mirabile</w:t>
            </w:r>
            <w:r w:rsidRPr="00451B09">
              <w:rPr>
                <w:sz w:val="16"/>
                <w:szCs w:val="16"/>
                <w:lang w:val="tr-TR"/>
              </w:rPr>
              <w:t>) için hem yerinde hem de yerinde olmayan koruma stratejileri tasarlanmalı ve uygulanmalıdır.</w:t>
            </w:r>
          </w:p>
          <w:p w14:paraId="7DC916E3" w14:textId="77777777" w:rsidR="00B90C23" w:rsidRPr="00451B09" w:rsidRDefault="00B90C23" w:rsidP="00B90C23">
            <w:pPr>
              <w:pStyle w:val="Tabletextleft"/>
              <w:numPr>
                <w:ilvl w:val="0"/>
                <w:numId w:val="78"/>
              </w:numPr>
              <w:spacing w:before="20" w:after="20"/>
              <w:rPr>
                <w:sz w:val="16"/>
                <w:szCs w:val="16"/>
                <w:lang w:val="tr-TR"/>
              </w:rPr>
            </w:pPr>
            <w:r w:rsidRPr="00451B09">
              <w:rPr>
                <w:sz w:val="16"/>
                <w:szCs w:val="16"/>
                <w:lang w:val="tr-TR"/>
              </w:rPr>
              <w:t>Arazinin/habitatın temizlenmesi öncesinde, inşaat faaliyetlerinden etkilenecek alanlarda koruma altında olan/tehdit altındaki flora türlerini belirlemek ve korumak için aşağıdaki gibi hedefli eylemler içeren bir program yürütülmelidir:</w:t>
            </w:r>
          </w:p>
          <w:p w14:paraId="26800F68" w14:textId="77777777" w:rsidR="00B90C23" w:rsidRPr="00451B09" w:rsidRDefault="00B90C23" w:rsidP="00B90C23">
            <w:pPr>
              <w:pStyle w:val="Tabletextleft"/>
              <w:numPr>
                <w:ilvl w:val="0"/>
                <w:numId w:val="167"/>
              </w:numPr>
              <w:spacing w:before="20" w:after="20"/>
              <w:ind w:left="920"/>
              <w:rPr>
                <w:sz w:val="16"/>
                <w:szCs w:val="16"/>
                <w:lang w:val="tr-TR"/>
              </w:rPr>
            </w:pPr>
            <w:r w:rsidRPr="00451B09">
              <w:rPr>
                <w:sz w:val="16"/>
                <w:szCs w:val="16"/>
                <w:lang w:val="tr-TR"/>
              </w:rPr>
              <w:t>İnşaat öncesi araştırmaları yürütmek ve ilgili yerinde/yer dışında flora koruma faaliyetlerini uygulamak üzere ilgili yerel uzmanları (yani Ekogen) belirleyin ve atayın;</w:t>
            </w:r>
          </w:p>
          <w:p w14:paraId="19DBD5E3" w14:textId="3ED96B10" w:rsidR="00B90C23" w:rsidRPr="00451B09" w:rsidRDefault="00B90C23" w:rsidP="00B90C23">
            <w:pPr>
              <w:pStyle w:val="Tabletextleft"/>
              <w:numPr>
                <w:ilvl w:val="0"/>
                <w:numId w:val="167"/>
              </w:numPr>
              <w:spacing w:before="20" w:after="20"/>
              <w:ind w:left="920"/>
              <w:rPr>
                <w:sz w:val="16"/>
                <w:szCs w:val="16"/>
                <w:lang w:val="tr-TR"/>
              </w:rPr>
            </w:pPr>
            <w:r w:rsidRPr="00451B09">
              <w:rPr>
                <w:sz w:val="16"/>
                <w:szCs w:val="16"/>
                <w:lang w:val="tr-TR"/>
              </w:rPr>
              <w:t>Koruma açısından önemli flora türlerinin (yani CH ve PBF türleri) bulunabileceği yerlerin (yani orman ve kayalık mozaik habitatlar) belirlenmesi için inşaat öncesi odaklanmış araştırmalar yapmak; araştırmaların zamanlaması, arazi temizliği ve habitat tahribatını önlemek için inşaat programına uygun olmalıdır;</w:t>
            </w:r>
          </w:p>
          <w:p w14:paraId="21A9156C" w14:textId="77777777" w:rsidR="00B90C23" w:rsidRPr="00451B09" w:rsidRDefault="00B90C23" w:rsidP="00B90C23">
            <w:pPr>
              <w:pStyle w:val="Tabletextleft"/>
              <w:numPr>
                <w:ilvl w:val="0"/>
                <w:numId w:val="167"/>
              </w:numPr>
              <w:spacing w:before="20" w:after="20"/>
              <w:ind w:left="920"/>
              <w:rPr>
                <w:sz w:val="16"/>
                <w:szCs w:val="16"/>
                <w:lang w:val="tr-TR"/>
              </w:rPr>
            </w:pPr>
            <w:r w:rsidRPr="00451B09">
              <w:rPr>
                <w:sz w:val="16"/>
                <w:szCs w:val="16"/>
                <w:lang w:val="tr-TR"/>
              </w:rPr>
              <w:t>Etkilenmesi muhtemel bulunan bireysel bitki türlerine dayalı olarak, tohum toplama ve/veya canlı bitkileri (türe özgü) nakletme eylemleri geliştirmek;</w:t>
            </w:r>
          </w:p>
          <w:p w14:paraId="6EA78D4C" w14:textId="77777777" w:rsidR="00B90C23" w:rsidRPr="00451B09" w:rsidRDefault="00B90C23" w:rsidP="00B90C23">
            <w:pPr>
              <w:pStyle w:val="Tabletextleft"/>
              <w:numPr>
                <w:ilvl w:val="0"/>
                <w:numId w:val="167"/>
              </w:numPr>
              <w:spacing w:before="20" w:after="20"/>
              <w:ind w:left="920"/>
              <w:rPr>
                <w:sz w:val="16"/>
                <w:szCs w:val="16"/>
                <w:lang w:val="tr-TR"/>
              </w:rPr>
            </w:pPr>
            <w:r w:rsidRPr="00451B09">
              <w:rPr>
                <w:sz w:val="16"/>
                <w:szCs w:val="16"/>
                <w:lang w:val="tr-TR"/>
              </w:rPr>
              <w:t>Toplanan tohumlar paketlenmeli, uygun şekilde etiketlenmeli ve uzun süreli saklama için Tohum Gen Bankası'na teslim edilmelidir;</w:t>
            </w:r>
          </w:p>
          <w:p w14:paraId="2CE49E3D" w14:textId="77777777" w:rsidR="00B90C23" w:rsidRPr="00451B09" w:rsidRDefault="00B90C23" w:rsidP="00B90C23">
            <w:pPr>
              <w:pStyle w:val="Tabletextleft"/>
              <w:numPr>
                <w:ilvl w:val="0"/>
                <w:numId w:val="167"/>
              </w:numPr>
              <w:spacing w:before="20" w:after="20"/>
              <w:ind w:left="920"/>
              <w:rPr>
                <w:sz w:val="16"/>
                <w:szCs w:val="16"/>
                <w:lang w:val="tr-TR"/>
              </w:rPr>
            </w:pPr>
            <w:r w:rsidRPr="00451B09">
              <w:rPr>
                <w:sz w:val="16"/>
                <w:szCs w:val="16"/>
                <w:lang w:val="tr-TR"/>
              </w:rPr>
              <w:t xml:space="preserve">Canlı bitkiler nakledilmeli ve tohumlar (türlerin gereksinimlerine göre) önceden belirlenmiş ve </w:t>
            </w:r>
            <w:r w:rsidRPr="00451B09">
              <w:rPr>
                <w:sz w:val="16"/>
                <w:szCs w:val="16"/>
                <w:lang w:val="tr-TR"/>
              </w:rPr>
              <w:lastRenderedPageBreak/>
              <w:t>üzerinde anlaşmaya varılmış bitki kabul alanlarına serpilmelidir.</w:t>
            </w:r>
          </w:p>
          <w:p w14:paraId="599746ED" w14:textId="77777777" w:rsidR="00B90C23" w:rsidRPr="00451B09" w:rsidRDefault="00B90C23" w:rsidP="00B90C23">
            <w:pPr>
              <w:pStyle w:val="Tabletextleft"/>
              <w:numPr>
                <w:ilvl w:val="0"/>
                <w:numId w:val="167"/>
              </w:numPr>
              <w:spacing w:before="20" w:after="20"/>
              <w:ind w:left="920"/>
              <w:rPr>
                <w:sz w:val="16"/>
                <w:szCs w:val="16"/>
                <w:lang w:val="tr-TR"/>
              </w:rPr>
            </w:pPr>
            <w:r w:rsidRPr="00451B09">
              <w:rPr>
                <w:sz w:val="16"/>
                <w:szCs w:val="16"/>
                <w:lang w:val="tr-TR"/>
              </w:rPr>
              <w:t>Nakil sonrası en az üç yıl boyunca nakledilen bitkilerin izlenmesi.</w:t>
            </w:r>
          </w:p>
          <w:p w14:paraId="2825F9D5" w14:textId="4101C314" w:rsidR="00B90C23" w:rsidRPr="00451B09" w:rsidRDefault="00B90C23" w:rsidP="00B90C23">
            <w:pPr>
              <w:pStyle w:val="Tabletextleft"/>
              <w:spacing w:before="20" w:after="20"/>
              <w:rPr>
                <w:sz w:val="16"/>
                <w:szCs w:val="16"/>
                <w:lang w:val="tr-TR"/>
              </w:rPr>
            </w:pPr>
            <w:r w:rsidRPr="00451B09">
              <w:rPr>
                <w:sz w:val="16"/>
                <w:szCs w:val="16"/>
                <w:lang w:val="tr-TR"/>
              </w:rPr>
              <w:t>Bu önlemlerin uygulanması tamamlanmıştır (gelecekte planlanan nakil sonrası izleme hariç) ve ilgili aylık inşaat izleme raporlarında bildirilmiştir. Tamamlanan eylemlerin özeti dipnot olarak eklenmiştir</w:t>
            </w:r>
            <w:r w:rsidR="000E25CB">
              <w:rPr>
                <w:sz w:val="16"/>
                <w:szCs w:val="16"/>
                <w:lang w:val="tr-TR"/>
              </w:rPr>
              <w:t>.</w:t>
            </w:r>
          </w:p>
          <w:p w14:paraId="17C46BB5" w14:textId="0C2F27C3" w:rsidR="00B90C23" w:rsidRPr="00451B09" w:rsidRDefault="00B90C23" w:rsidP="00B90C23">
            <w:pPr>
              <w:pStyle w:val="Tabletextleft"/>
              <w:spacing w:before="20" w:after="20"/>
              <w:rPr>
                <w:sz w:val="16"/>
                <w:szCs w:val="16"/>
                <w:lang w:val="tr-TR"/>
              </w:rPr>
            </w:pPr>
            <w:r w:rsidRPr="00451B09">
              <w:rPr>
                <w:noProof/>
                <w:sz w:val="16"/>
                <w:szCs w:val="16"/>
                <w:lang w:val="tr-TR"/>
              </w:rPr>
              <mc:AlternateContent>
                <mc:Choice Requires="wps">
                  <w:drawing>
                    <wp:inline distT="0" distB="0" distL="0" distR="0" wp14:anchorId="081513A6" wp14:editId="2B9F7670">
                      <wp:extent cx="2981325" cy="1142114"/>
                      <wp:effectExtent l="38100" t="57150" r="47625" b="39370"/>
                      <wp:docPr id="211596618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81325" cy="1142114"/>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2626EAAB" w14:textId="77777777" w:rsidR="00B90C23" w:rsidRPr="003D13D8" w:rsidRDefault="00B90C23" w:rsidP="00C17C75">
                                  <w:pPr>
                                    <w:pStyle w:val="GvdeMetni"/>
                                    <w:spacing w:before="20" w:after="20" w:line="240" w:lineRule="auto"/>
                                    <w:jc w:val="both"/>
                                    <w:rPr>
                                      <w:b/>
                                      <w:bCs/>
                                      <w:sz w:val="16"/>
                                      <w:szCs w:val="16"/>
                                    </w:rPr>
                                  </w:pPr>
                                  <w:r w:rsidRPr="003D13D8">
                                    <w:rPr>
                                      <w:b/>
                                      <w:bCs/>
                                      <w:sz w:val="16"/>
                                      <w:szCs w:val="16"/>
                                    </w:rPr>
                                    <w:t xml:space="preserve">İnşaat öncesi araştırmaların ardından güncelleme: </w:t>
                                  </w:r>
                                </w:p>
                                <w:p w14:paraId="3E057C09" w14:textId="16D36D07" w:rsidR="00B90C23" w:rsidRPr="003D13D8" w:rsidRDefault="00B90C23" w:rsidP="00C17C75">
                                  <w:pPr>
                                    <w:pStyle w:val="Tabletextleft"/>
                                    <w:spacing w:before="20" w:after="20"/>
                                    <w:rPr>
                                      <w:sz w:val="16"/>
                                      <w:szCs w:val="16"/>
                                    </w:rPr>
                                  </w:pPr>
                                  <w:r w:rsidRPr="003D13D8">
                                    <w:rPr>
                                      <w:sz w:val="16"/>
                                      <w:szCs w:val="16"/>
                                    </w:rPr>
                                    <w:t>KH ve PBF türlerinin tohum toplama ve nakli, 1 Temmuz 2025 tarihinde inşaat öncesi/başlangıç aşamasında gerçekleştirilmiştir.</w:t>
                                  </w:r>
                                </w:p>
                                <w:p w14:paraId="73743DE8" w14:textId="4A118ECE" w:rsidR="00B90C23" w:rsidRPr="00C17C75" w:rsidRDefault="00B90C23" w:rsidP="00C17C75">
                                  <w:pPr>
                                    <w:spacing w:after="0"/>
                                    <w:rPr>
                                      <w:i/>
                                      <w:iCs/>
                                      <w:caps/>
                                      <w:color w:val="FFFFFF" w:themeColor="background1"/>
                                      <w:sz w:val="28"/>
                                    </w:rPr>
                                  </w:pPr>
                                  <w:r w:rsidRPr="003D13D8">
                                    <w:rPr>
                                      <w:sz w:val="16"/>
                                      <w:szCs w:val="16"/>
                                    </w:rPr>
                                    <w:t>Toplanan tüm tohumlar Türkiye'ye teslim edilmiştir. Ayrıntılar</w:t>
                                  </w:r>
                                  <w:r w:rsidRPr="003D13D8">
                                    <w:rPr>
                                      <w:sz w:val="16"/>
                                      <w:szCs w:val="16"/>
                                    </w:rPr>
                                    <w:fldChar w:fldCharType="begin"/>
                                  </w:r>
                                  <w:r w:rsidRPr="003D13D8">
                                    <w:rPr>
                                      <w:sz w:val="16"/>
                                      <w:szCs w:val="16"/>
                                    </w:rPr>
                                    <w:instrText xml:space="preserve"> NOTEREF _Ref212210338 \h </w:instrText>
                                  </w:r>
                                  <w:r>
                                    <w:rPr>
                                      <w:sz w:val="16"/>
                                      <w:szCs w:val="16"/>
                                    </w:rPr>
                                    <w:instrText xml:space="preserve"> \* MERGEFORMAT </w:instrText>
                                  </w:r>
                                  <w:r w:rsidRPr="003D13D8">
                                    <w:rPr>
                                      <w:sz w:val="16"/>
                                      <w:szCs w:val="16"/>
                                    </w:rPr>
                                  </w:r>
                                  <w:r w:rsidRPr="003D13D8">
                                    <w:rPr>
                                      <w:sz w:val="16"/>
                                      <w:szCs w:val="16"/>
                                    </w:rPr>
                                    <w:fldChar w:fldCharType="separate"/>
                                  </w:r>
                                  <w:r w:rsidR="00D807D1">
                                    <w:rPr>
                                      <w:sz w:val="16"/>
                                      <w:szCs w:val="16"/>
                                    </w:rPr>
                                    <w:t>8</w:t>
                                  </w:r>
                                  <w:r w:rsidRPr="003D13D8">
                                    <w:rPr>
                                      <w:sz w:val="16"/>
                                      <w:szCs w:val="16"/>
                                    </w:rPr>
                                    <w:fldChar w:fldCharType="end"/>
                                  </w:r>
                                  <w:r w:rsidRPr="003D13D8">
                                    <w:rPr>
                                      <w:sz w:val="16"/>
                                      <w:szCs w:val="16"/>
                                    </w:rPr>
                                    <w:t xml:space="preserve"> adresindeki dipnotta verilmiştir.</w:t>
                                  </w:r>
                                </w:p>
                              </w:txbxContent>
                            </wps:txbx>
                            <wps:bodyPr rot="0" vert="horz" wrap="square" lIns="91440" tIns="45720" rIns="91440" bIns="45720" anchor="t" anchorCtr="0">
                              <a:noAutofit/>
                            </wps:bodyPr>
                          </wps:wsp>
                        </a:graphicData>
                      </a:graphic>
                    </wp:inline>
                  </w:drawing>
                </mc:Choice>
                <mc:Fallback>
                  <w:pict>
                    <v:shape w14:anchorId="081513A6" id="_x0000_s1029" type="#_x0000_t202" style="width:234.75pt;height:89.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gWcpjgIAABIFAAAOAAAAZHJzL2Uyb0RvYy54bWysVNFu2yAUfZ+0f0C8r46ddG2tOlVXt9Ok&#10;dpvW7gMIYBsNc70LjdN9/S7YTbPtYdK0SEFg4HDOuQfOL3a9ZVuN3oCreH604Ew7Ccq4tuJfH27e&#10;nHLmg3BKWHC64k/a84v161fn41DqAjqwSiMjEOfLcah4F8JQZpmXne6FP4JBO5psAHsRaIhtplCM&#10;hN7brFgs3mYjoBoQpPaevtbTJF8n/KbRMnxqGq8DsxUnbiG1mNpNbLP1uShbFENn5ExD/AOLXhhH&#10;h+6hahEEe0TzB1RvJIKHJhxJ6DNoGiN10kBq8sVvau47Meikhczxw94m//9g5cft/fAZWdi9gx0V&#10;MInwwy3Ib545uOqEa/UlIoydFooOzqNl2Tj4ct4arfaljyCb8Q4UFVk8BkhAuwb76ArpZIROBXja&#10;m653gUn6WJyd5svimDNJc3m+KuifzhDl8/YBfXivoWexU3GkqiZ4sb31IdIR5fOSeJoHa9SNsTYN&#10;sN1cWWRbQQmo87qulzP6L8usY2PFz46JSNzlIO5P4ehNoIRa01f8dBF/U2aiHddOpSVBGDv1iYl1&#10;EUCn7E30iJHUTi9VnJCi1yhmJYChgzl9NwhukoVAcRVTVOnWJN9Qb2fn6IgJI6JZ03bhi2kZGrpv&#10;rYWRM2Uo339Bylf5XkvkPMMkKw/I+mGpEtU7QSaYaGHM7rVqYyxFudFbbR+ic3lxEq2ZdQkMtZbw&#10;bDShzJmJMZkCE3abHTOq4qkcMUIbUE8UIlKfFNOjQp0O8AdnI11QOvr7o0DNmf3gKIhn+WoVb3Qa&#10;rI5PChrg4czmcEY4SVDRFzZ1r0J6BaIKB5cU2MakKL0wmSnTxUu2zGWKN/twnFa9PGXrnwAAAP//&#10;AwBQSwMEFAAGAAgAAAAhANZPdmHbAAAABQEAAA8AAABkcnMvZG93bnJldi54bWxMj0FPg0AQhe8m&#10;/ofNmHizi6IoyNI0Rg/eLNqeF3YEUnaWsEsL/97RS728ZPJe3vsmX8+2F0ccfedIwe0qAoFUO9NR&#10;o+Dr8+3mCYQPmozuHaGCBT2si8uLXGfGnWiLxzI0gkvIZ1pBG8KQSenrFq32KzcgsfftRqsDn2Mj&#10;zahPXG57eRdFibS6I15o9YAvLdaHcrIK5s3usK9et+9RGScfUeyWaYoXpa6v5s0ziIBzOIfhF5/R&#10;oWCmyk1kvOgV8CPhT9m7T9IHEBWHHtMUZJHL//TFDwAAAP//AwBQSwECLQAUAAYACAAAACEAtoM4&#10;kv4AAADhAQAAEwAAAAAAAAAAAAAAAAAAAAAAW0NvbnRlbnRfVHlwZXNdLnhtbFBLAQItABQABgAI&#10;AAAAIQA4/SH/1gAAAJQBAAALAAAAAAAAAAAAAAAAAC8BAABfcmVscy8ucmVsc1BLAQItABQABgAI&#10;AAAAIQBRgWcpjgIAABIFAAAOAAAAAAAAAAAAAAAAAC4CAABkcnMvZTJvRG9jLnhtbFBLAQItABQA&#10;BgAIAAAAIQDWT3Zh2wAAAAUBAAAPAAAAAAAAAAAAAAAAAOgEAABkcnMvZG93bnJldi54bWxQSwUG&#10;AAAAAAQABADzAAAA8AUAAAAA&#10;" fillcolor="#d1ddd3" stroked="f">
                      <v:textbox>
                        <w:txbxContent>
                          <w:p w14:paraId="2626EAAB" w14:textId="77777777" w:rsidR="00B90C23" w:rsidRPr="003D13D8" w:rsidRDefault="00B90C23" w:rsidP="00C17C75">
                            <w:pPr>
                              <w:pStyle w:val="GvdeMetni"/>
                              <w:spacing w:before="20" w:after="20" w:line="240" w:lineRule="auto"/>
                              <w:jc w:val="both"/>
                              <w:rPr>
                                <w:b/>
                                <w:bCs/>
                                <w:sz w:val="16"/>
                                <w:szCs w:val="16"/>
                              </w:rPr>
                            </w:pPr>
                            <w:r w:rsidRPr="003D13D8">
                              <w:rPr>
                                <w:b/>
                                <w:bCs/>
                                <w:sz w:val="16"/>
                                <w:szCs w:val="16"/>
                              </w:rPr>
                              <w:t xml:space="preserve">İnşaat öncesi araştırmaların ardından güncelleme: </w:t>
                            </w:r>
                          </w:p>
                          <w:p w14:paraId="3E057C09" w14:textId="16D36D07" w:rsidR="00B90C23" w:rsidRPr="003D13D8" w:rsidRDefault="00B90C23" w:rsidP="00C17C75">
                            <w:pPr>
                              <w:pStyle w:val="Tabletextleft"/>
                              <w:spacing w:before="20" w:after="20"/>
                              <w:rPr>
                                <w:sz w:val="16"/>
                                <w:szCs w:val="16"/>
                              </w:rPr>
                            </w:pPr>
                            <w:r w:rsidRPr="003D13D8">
                              <w:rPr>
                                <w:sz w:val="16"/>
                                <w:szCs w:val="16"/>
                              </w:rPr>
                              <w:t>KH ve PBF türlerinin tohum toplama ve nakli, 1 Temmuz 2025 tarihinde inşaat öncesi/başlangıç aşamasında gerçekleştirilmiştir.</w:t>
                            </w:r>
                          </w:p>
                          <w:p w14:paraId="73743DE8" w14:textId="4A118ECE" w:rsidR="00B90C23" w:rsidRPr="00C17C75" w:rsidRDefault="00B90C23" w:rsidP="00C17C75">
                            <w:pPr>
                              <w:spacing w:after="0"/>
                              <w:rPr>
                                <w:i/>
                                <w:iCs/>
                                <w:caps/>
                                <w:color w:val="FFFFFF" w:themeColor="background1"/>
                                <w:sz w:val="28"/>
                              </w:rPr>
                            </w:pPr>
                            <w:r w:rsidRPr="003D13D8">
                              <w:rPr>
                                <w:sz w:val="16"/>
                                <w:szCs w:val="16"/>
                              </w:rPr>
                              <w:t>Toplanan tüm tohumlar Türkiye'ye teslim edilmiştir. Ayrıntılar</w:t>
                            </w:r>
                            <w:r w:rsidRPr="003D13D8">
                              <w:rPr>
                                <w:sz w:val="16"/>
                                <w:szCs w:val="16"/>
                              </w:rPr>
                              <w:fldChar w:fldCharType="begin"/>
                            </w:r>
                            <w:r w:rsidRPr="003D13D8">
                              <w:rPr>
                                <w:sz w:val="16"/>
                                <w:szCs w:val="16"/>
                              </w:rPr>
                              <w:instrText xml:space="preserve"> NOTEREF _Ref212210338 \h </w:instrText>
                            </w:r>
                            <w:r>
                              <w:rPr>
                                <w:sz w:val="16"/>
                                <w:szCs w:val="16"/>
                              </w:rPr>
                              <w:instrText xml:space="preserve"> \* MERGEFORMAT </w:instrText>
                            </w:r>
                            <w:r w:rsidRPr="003D13D8">
                              <w:rPr>
                                <w:sz w:val="16"/>
                                <w:szCs w:val="16"/>
                              </w:rPr>
                            </w:r>
                            <w:r w:rsidRPr="003D13D8">
                              <w:rPr>
                                <w:sz w:val="16"/>
                                <w:szCs w:val="16"/>
                              </w:rPr>
                              <w:fldChar w:fldCharType="separate"/>
                            </w:r>
                            <w:r w:rsidR="00D807D1">
                              <w:rPr>
                                <w:sz w:val="16"/>
                                <w:szCs w:val="16"/>
                              </w:rPr>
                              <w:t>8</w:t>
                            </w:r>
                            <w:r w:rsidRPr="003D13D8">
                              <w:rPr>
                                <w:sz w:val="16"/>
                                <w:szCs w:val="16"/>
                              </w:rPr>
                              <w:fldChar w:fldCharType="end"/>
                            </w:r>
                            <w:r w:rsidRPr="003D13D8">
                              <w:rPr>
                                <w:sz w:val="16"/>
                                <w:szCs w:val="16"/>
                              </w:rPr>
                              <w:t xml:space="preserve"> adresindeki dipnotta verilmiştir.</w:t>
                            </w:r>
                          </w:p>
                        </w:txbxContent>
                      </v:textbox>
                      <w10:anchorlock/>
                    </v:shape>
                  </w:pict>
                </mc:Fallback>
              </mc:AlternateContent>
            </w:r>
          </w:p>
          <w:p w14:paraId="08A8909E" w14:textId="03A66533" w:rsidR="00B90C23" w:rsidRPr="00451B09" w:rsidRDefault="00B90C23" w:rsidP="00B90C23">
            <w:pPr>
              <w:pStyle w:val="Tabletextleft"/>
              <w:spacing w:before="20" w:after="20"/>
              <w:rPr>
                <w:sz w:val="16"/>
                <w:szCs w:val="16"/>
                <w:lang w:val="tr-TR"/>
              </w:rPr>
            </w:pPr>
          </w:p>
        </w:tc>
        <w:tc>
          <w:tcPr>
            <w:tcW w:w="1689" w:type="dxa"/>
          </w:tcPr>
          <w:p w14:paraId="45C0BE5C" w14:textId="72A354B9" w:rsidR="00B90C23" w:rsidRPr="00451B09" w:rsidRDefault="00B90C23" w:rsidP="00B90C23">
            <w:pPr>
              <w:pStyle w:val="GvdeMetni"/>
              <w:spacing w:before="20" w:after="20" w:line="240" w:lineRule="auto"/>
              <w:jc w:val="center"/>
              <w:rPr>
                <w:sz w:val="16"/>
                <w:szCs w:val="16"/>
                <w:lang w:val="tr-TR"/>
              </w:rPr>
            </w:pPr>
            <w:r w:rsidRPr="00451B09">
              <w:rPr>
                <w:sz w:val="16"/>
                <w:szCs w:val="16"/>
                <w:lang w:val="tr-TR"/>
              </w:rPr>
              <w:lastRenderedPageBreak/>
              <w:t xml:space="preserve">En aza </w:t>
            </w:r>
            <w:r>
              <w:rPr>
                <w:sz w:val="16"/>
                <w:szCs w:val="16"/>
                <w:lang w:val="tr-TR"/>
              </w:rPr>
              <w:t>indirme</w:t>
            </w:r>
          </w:p>
        </w:tc>
        <w:tc>
          <w:tcPr>
            <w:tcW w:w="2050" w:type="dxa"/>
          </w:tcPr>
          <w:p w14:paraId="5D1F7C62" w14:textId="77777777" w:rsidR="00B90C23" w:rsidRPr="00AE407B" w:rsidRDefault="00B90C23" w:rsidP="00B90C23">
            <w:pPr>
              <w:pStyle w:val="GvdeMetni"/>
              <w:spacing w:before="20" w:after="20" w:line="240" w:lineRule="auto"/>
              <w:rPr>
                <w:sz w:val="16"/>
                <w:szCs w:val="16"/>
                <w:lang w:val="tr-TR"/>
              </w:rPr>
            </w:pPr>
            <w:r w:rsidRPr="00AE407B">
              <w:rPr>
                <w:b/>
                <w:bCs/>
                <w:sz w:val="16"/>
                <w:szCs w:val="16"/>
                <w:lang w:val="tr-TR"/>
              </w:rPr>
              <w:t xml:space="preserve">Türler için izleme protokolleri </w:t>
            </w:r>
            <w:r w:rsidRPr="00AE407B">
              <w:rPr>
                <w:sz w:val="16"/>
                <w:szCs w:val="16"/>
                <w:lang w:val="tr-TR"/>
              </w:rPr>
              <w:t>geliştirildi.</w:t>
            </w:r>
          </w:p>
          <w:p w14:paraId="1BF3AA6C" w14:textId="77777777" w:rsidR="00B90C23" w:rsidRPr="00AE407B" w:rsidRDefault="00B90C23" w:rsidP="00B90C23">
            <w:pPr>
              <w:pStyle w:val="GvdeMetni"/>
              <w:spacing w:before="20" w:after="20" w:line="240" w:lineRule="auto"/>
              <w:rPr>
                <w:sz w:val="16"/>
                <w:szCs w:val="16"/>
                <w:lang w:val="tr-TR"/>
              </w:rPr>
            </w:pPr>
          </w:p>
          <w:p w14:paraId="6DDDBD82" w14:textId="77777777" w:rsidR="00B90C23" w:rsidRPr="00AE407B" w:rsidRDefault="00B90C23" w:rsidP="00B90C23">
            <w:pPr>
              <w:pStyle w:val="GvdeMetni"/>
              <w:spacing w:before="20" w:after="20" w:line="240" w:lineRule="auto"/>
              <w:rPr>
                <w:sz w:val="16"/>
                <w:szCs w:val="16"/>
                <w:lang w:val="tr-TR"/>
              </w:rPr>
            </w:pPr>
            <w:r w:rsidRPr="00AE407B">
              <w:rPr>
                <w:sz w:val="16"/>
                <w:szCs w:val="16"/>
                <w:lang w:val="tr-TR"/>
              </w:rPr>
              <w:t>Korunan/tehdit altındaki bitki türlerinin izlenmesi gerçekleştirildi.</w:t>
            </w:r>
          </w:p>
          <w:p w14:paraId="6EBC20FB" w14:textId="77777777" w:rsidR="00B90C23" w:rsidRPr="00AE407B" w:rsidRDefault="00B90C23" w:rsidP="00B90C23">
            <w:pPr>
              <w:pStyle w:val="GvdeMetni"/>
              <w:spacing w:before="20" w:after="20" w:line="240" w:lineRule="auto"/>
              <w:rPr>
                <w:sz w:val="16"/>
                <w:szCs w:val="16"/>
                <w:lang w:val="tr-TR"/>
              </w:rPr>
            </w:pPr>
          </w:p>
          <w:p w14:paraId="424A27A8" w14:textId="77777777" w:rsidR="00B90C23" w:rsidRPr="00AE407B" w:rsidRDefault="00B90C23" w:rsidP="00B90C23">
            <w:pPr>
              <w:pStyle w:val="GvdeMetni"/>
              <w:spacing w:before="20" w:after="20" w:line="240" w:lineRule="auto"/>
              <w:rPr>
                <w:sz w:val="16"/>
                <w:szCs w:val="16"/>
                <w:lang w:val="tr-TR"/>
              </w:rPr>
            </w:pPr>
            <w:r w:rsidRPr="00AE407B">
              <w:rPr>
                <w:sz w:val="16"/>
                <w:szCs w:val="16"/>
                <w:lang w:val="tr-TR"/>
              </w:rPr>
              <w:t>Flora popülasyonlarında azalma olmamıştır.</w:t>
            </w:r>
          </w:p>
          <w:p w14:paraId="31E03638" w14:textId="77777777" w:rsidR="00B90C23" w:rsidRPr="00AE407B" w:rsidRDefault="00B90C23" w:rsidP="00B90C23">
            <w:pPr>
              <w:pStyle w:val="GvdeMetni"/>
              <w:spacing w:before="20" w:after="20" w:line="240" w:lineRule="auto"/>
              <w:rPr>
                <w:sz w:val="16"/>
                <w:szCs w:val="16"/>
                <w:lang w:val="tr-TR"/>
              </w:rPr>
            </w:pPr>
          </w:p>
          <w:p w14:paraId="3D574112" w14:textId="018CC230" w:rsidR="00B90C23" w:rsidRPr="00451B09" w:rsidRDefault="00B90C23" w:rsidP="00B90C23">
            <w:pPr>
              <w:pStyle w:val="GvdeMetni"/>
              <w:spacing w:before="20" w:after="20" w:line="240" w:lineRule="auto"/>
              <w:rPr>
                <w:sz w:val="16"/>
                <w:szCs w:val="16"/>
                <w:lang w:val="tr-TR"/>
              </w:rPr>
            </w:pPr>
            <w:r w:rsidRPr="00AE407B">
              <w:rPr>
                <w:sz w:val="16"/>
                <w:szCs w:val="16"/>
                <w:lang w:val="tr-TR"/>
              </w:rPr>
              <w:t>Gerekli hallerde, izleme sonuçlarına dayalı olarak uyum önlemleri uygulandı.</w:t>
            </w:r>
          </w:p>
        </w:tc>
        <w:tc>
          <w:tcPr>
            <w:tcW w:w="1941" w:type="dxa"/>
          </w:tcPr>
          <w:p w14:paraId="449B98B8" w14:textId="77777777" w:rsidR="00B90C23" w:rsidRPr="00AE407B" w:rsidRDefault="00B90C23" w:rsidP="00B90C23">
            <w:pPr>
              <w:pStyle w:val="GvdeMetni"/>
              <w:spacing w:before="20" w:after="20" w:line="240" w:lineRule="auto"/>
              <w:rPr>
                <w:sz w:val="16"/>
                <w:szCs w:val="16"/>
                <w:lang w:val="tr-TR"/>
              </w:rPr>
            </w:pPr>
            <w:r w:rsidRPr="00AE407B">
              <w:rPr>
                <w:sz w:val="16"/>
                <w:szCs w:val="16"/>
                <w:lang w:val="tr-TR"/>
              </w:rPr>
              <w:lastRenderedPageBreak/>
              <w:t>İnşaat sırasında</w:t>
            </w:r>
          </w:p>
          <w:p w14:paraId="203E95A9" w14:textId="77777777" w:rsidR="00B90C23" w:rsidRPr="00AE407B" w:rsidRDefault="00B90C23" w:rsidP="00B90C23">
            <w:pPr>
              <w:pStyle w:val="GvdeMetni"/>
              <w:spacing w:before="20" w:after="20" w:line="240" w:lineRule="auto"/>
              <w:rPr>
                <w:sz w:val="16"/>
                <w:szCs w:val="16"/>
                <w:lang w:val="tr-TR"/>
              </w:rPr>
            </w:pPr>
          </w:p>
          <w:p w14:paraId="1C004937" w14:textId="77777777" w:rsidR="00B90C23" w:rsidRPr="00AE407B" w:rsidRDefault="00B90C23" w:rsidP="00B90C23">
            <w:pPr>
              <w:pStyle w:val="GvdeMetni"/>
              <w:spacing w:before="20" w:after="20" w:line="240" w:lineRule="auto"/>
              <w:rPr>
                <w:sz w:val="16"/>
                <w:szCs w:val="16"/>
                <w:lang w:val="tr-TR"/>
              </w:rPr>
            </w:pPr>
            <w:r w:rsidRPr="00AE407B">
              <w:rPr>
                <w:sz w:val="16"/>
                <w:szCs w:val="16"/>
                <w:lang w:val="tr-TR"/>
              </w:rPr>
              <w:lastRenderedPageBreak/>
              <w:t xml:space="preserve">İnşaat sonrası </w:t>
            </w:r>
          </w:p>
          <w:p w14:paraId="52058E22" w14:textId="77777777" w:rsidR="00B90C23" w:rsidRPr="00AE407B" w:rsidRDefault="00B90C23" w:rsidP="00B90C23">
            <w:pPr>
              <w:pStyle w:val="GvdeMetni"/>
              <w:spacing w:before="20" w:after="20" w:line="240" w:lineRule="auto"/>
              <w:rPr>
                <w:sz w:val="16"/>
                <w:szCs w:val="16"/>
                <w:lang w:val="tr-TR"/>
              </w:rPr>
            </w:pPr>
            <w:r w:rsidRPr="00AE407B">
              <w:rPr>
                <w:sz w:val="16"/>
                <w:szCs w:val="16"/>
                <w:lang w:val="tr-TR"/>
              </w:rPr>
              <w:t>1 Türlerin yer değiştirmesini izlemek için izleme protokolleri: inşaat sırasında</w:t>
            </w:r>
          </w:p>
          <w:p w14:paraId="3A2A8F4F" w14:textId="77777777" w:rsidR="00B90C23" w:rsidRPr="00AE407B" w:rsidRDefault="00B90C23" w:rsidP="00B90C23">
            <w:pPr>
              <w:pStyle w:val="GvdeMetni"/>
              <w:spacing w:before="20" w:after="20" w:line="240" w:lineRule="auto"/>
              <w:rPr>
                <w:sz w:val="16"/>
                <w:szCs w:val="16"/>
                <w:lang w:val="tr-TR"/>
              </w:rPr>
            </w:pPr>
          </w:p>
          <w:p w14:paraId="0DC8A531" w14:textId="77777777" w:rsidR="00B90C23" w:rsidRPr="00AE407B" w:rsidRDefault="00B90C23" w:rsidP="00B90C23">
            <w:pPr>
              <w:pStyle w:val="GvdeMetni"/>
              <w:spacing w:before="20" w:after="20"/>
              <w:rPr>
                <w:sz w:val="16"/>
                <w:szCs w:val="16"/>
                <w:lang w:val="tr-TR"/>
              </w:rPr>
            </w:pPr>
            <w:r w:rsidRPr="00AE407B">
              <w:rPr>
                <w:sz w:val="16"/>
                <w:szCs w:val="16"/>
                <w:lang w:val="tr-TR"/>
              </w:rPr>
              <w:t xml:space="preserve">2 Restorasyon önlemlerinin başarısının izlenmesi: inşaat sonrası (uygulama sonrası, telafi/restorasyon planında kesin zamanlama ve izleme sıklığı tanımlanacak, ancak ideal olarak uygulama sonrası birkaç yıl boyunca yıllık veya 1-2 yılda bir, başarıyı izlemek </w:t>
            </w:r>
            <w:r w:rsidRPr="00AE407B">
              <w:rPr>
                <w:sz w:val="16"/>
                <w:szCs w:val="16"/>
                <w:lang w:val="tr-TR"/>
              </w:rPr>
              <w:lastRenderedPageBreak/>
              <w:t>ve restorasyonun hedefleri/amaçları başarıyla karşıladığına karar verilene kadar uyum önlemleri hakkında bilgi vermek için)</w:t>
            </w:r>
          </w:p>
          <w:p w14:paraId="6575F3F5" w14:textId="77777777" w:rsidR="00B90C23" w:rsidRPr="00AE407B" w:rsidRDefault="00B90C23" w:rsidP="00B90C23">
            <w:pPr>
              <w:pStyle w:val="GvdeMetni"/>
              <w:spacing w:before="20" w:after="20"/>
              <w:rPr>
                <w:sz w:val="16"/>
                <w:szCs w:val="16"/>
                <w:lang w:val="tr-TR"/>
              </w:rPr>
            </w:pPr>
          </w:p>
          <w:p w14:paraId="791CEFD1" w14:textId="77777777" w:rsidR="00B90C23" w:rsidRPr="00AE407B" w:rsidRDefault="00B90C23" w:rsidP="00B90C23">
            <w:pPr>
              <w:pStyle w:val="GvdeMetni"/>
              <w:spacing w:before="20" w:after="20"/>
              <w:rPr>
                <w:sz w:val="16"/>
                <w:szCs w:val="16"/>
                <w:lang w:val="tr-TR"/>
              </w:rPr>
            </w:pPr>
            <w:r w:rsidRPr="00AE407B">
              <w:rPr>
                <w:sz w:val="16"/>
                <w:szCs w:val="16"/>
                <w:lang w:val="tr-TR"/>
              </w:rPr>
              <w:t>3 Restorasyon için hedef/amaçlara ulaşılana kadar yıllık/1-2 yıllık habitat izleme ile eşzamanlı olarak restore edilmiş habitatlardaki fauna/floranın izlenmesi (habitat restorasyon planında ayrıntılı olarak tanımlanacak)</w:t>
            </w:r>
          </w:p>
          <w:p w14:paraId="57681479" w14:textId="100255A0" w:rsidR="00B90C23" w:rsidRPr="00451B09" w:rsidRDefault="00B90C23" w:rsidP="00B90C23">
            <w:pPr>
              <w:pStyle w:val="GvdeMetni"/>
              <w:spacing w:before="20" w:after="20" w:line="240" w:lineRule="auto"/>
              <w:rPr>
                <w:sz w:val="16"/>
                <w:szCs w:val="16"/>
                <w:lang w:val="tr-TR"/>
              </w:rPr>
            </w:pPr>
          </w:p>
        </w:tc>
        <w:tc>
          <w:tcPr>
            <w:tcW w:w="0" w:type="auto"/>
          </w:tcPr>
          <w:p w14:paraId="5300DAA1" w14:textId="77777777" w:rsidR="00B90C23" w:rsidRPr="00AE407B" w:rsidRDefault="00B90C23" w:rsidP="00B90C23">
            <w:pPr>
              <w:pStyle w:val="GvdeMetni"/>
              <w:spacing w:before="20" w:after="20" w:line="240" w:lineRule="auto"/>
              <w:rPr>
                <w:sz w:val="16"/>
                <w:szCs w:val="16"/>
                <w:lang w:val="tr-TR"/>
              </w:rPr>
            </w:pPr>
            <w:r w:rsidRPr="00AE407B">
              <w:rPr>
                <w:sz w:val="16"/>
                <w:szCs w:val="16"/>
                <w:lang w:val="tr-TR"/>
              </w:rPr>
              <w:lastRenderedPageBreak/>
              <w:t>Tüm çalışanlar ve yükleniciler</w:t>
            </w:r>
          </w:p>
          <w:p w14:paraId="62D03372" w14:textId="77777777" w:rsidR="00B90C23" w:rsidRPr="00AE407B" w:rsidRDefault="00B90C23" w:rsidP="00B90C23">
            <w:pPr>
              <w:pStyle w:val="GvdeMetni"/>
              <w:spacing w:before="20" w:after="20" w:line="240" w:lineRule="auto"/>
              <w:rPr>
                <w:sz w:val="16"/>
                <w:szCs w:val="16"/>
                <w:lang w:val="tr-TR"/>
              </w:rPr>
            </w:pPr>
          </w:p>
          <w:p w14:paraId="685277E6" w14:textId="77777777" w:rsidR="00B90C23" w:rsidRPr="00AE407B" w:rsidRDefault="00B90C23" w:rsidP="00B90C23">
            <w:pPr>
              <w:pStyle w:val="GvdeMetni"/>
              <w:spacing w:before="20" w:after="20" w:line="240" w:lineRule="auto"/>
              <w:rPr>
                <w:sz w:val="16"/>
                <w:szCs w:val="16"/>
                <w:lang w:val="tr-TR"/>
              </w:rPr>
            </w:pPr>
            <w:r w:rsidRPr="00AE407B">
              <w:rPr>
                <w:sz w:val="16"/>
                <w:szCs w:val="16"/>
                <w:lang w:val="tr-TR"/>
              </w:rPr>
              <w:t>Biyoçeşitlilik Uzmanı</w:t>
            </w:r>
          </w:p>
          <w:p w14:paraId="3ECEAA71" w14:textId="77777777" w:rsidR="00B90C23" w:rsidRPr="00AE407B" w:rsidRDefault="00B90C23" w:rsidP="00B90C23">
            <w:pPr>
              <w:pStyle w:val="GvdeMetni"/>
              <w:spacing w:before="20" w:after="20" w:line="240" w:lineRule="auto"/>
              <w:rPr>
                <w:sz w:val="16"/>
                <w:szCs w:val="16"/>
                <w:lang w:val="tr-TR"/>
              </w:rPr>
            </w:pPr>
          </w:p>
          <w:p w14:paraId="196D7C82" w14:textId="77777777" w:rsidR="00B90C23" w:rsidRPr="00AE407B" w:rsidRDefault="00B90C23" w:rsidP="00B90C23">
            <w:pPr>
              <w:pStyle w:val="GvdeMetni"/>
              <w:spacing w:before="20" w:after="20" w:line="240" w:lineRule="auto"/>
              <w:rPr>
                <w:sz w:val="16"/>
                <w:szCs w:val="16"/>
                <w:lang w:val="tr-TR"/>
              </w:rPr>
            </w:pPr>
            <w:r w:rsidRPr="00AE407B">
              <w:rPr>
                <w:sz w:val="16"/>
                <w:szCs w:val="16"/>
                <w:lang w:val="tr-TR"/>
              </w:rPr>
              <w:t>Dış danışmanlar</w:t>
            </w:r>
          </w:p>
          <w:p w14:paraId="184E3755" w14:textId="77777777" w:rsidR="00B90C23" w:rsidRPr="00AE407B" w:rsidRDefault="00B90C23" w:rsidP="00B90C23">
            <w:pPr>
              <w:pStyle w:val="GvdeMetni"/>
              <w:spacing w:before="20" w:after="20" w:line="240" w:lineRule="auto"/>
              <w:rPr>
                <w:sz w:val="16"/>
                <w:szCs w:val="16"/>
                <w:lang w:val="tr-TR"/>
              </w:rPr>
            </w:pPr>
          </w:p>
          <w:p w14:paraId="7A5169EB" w14:textId="0BAD82E3" w:rsidR="00B90C23" w:rsidRPr="00451B09" w:rsidRDefault="00B90C23" w:rsidP="00B90C23">
            <w:pPr>
              <w:pStyle w:val="GvdeMetni"/>
              <w:spacing w:before="20" w:after="20" w:line="240" w:lineRule="auto"/>
              <w:rPr>
                <w:sz w:val="16"/>
                <w:szCs w:val="16"/>
                <w:lang w:val="tr-TR"/>
              </w:rPr>
            </w:pPr>
            <w:r w:rsidRPr="00AE407B">
              <w:rPr>
                <w:sz w:val="16"/>
                <w:szCs w:val="16"/>
                <w:lang w:val="tr-TR"/>
              </w:rPr>
              <w:t>ISG Müdürü / Çevre Çözüm Ortağı</w:t>
            </w:r>
          </w:p>
        </w:tc>
      </w:tr>
      <w:tr w:rsidR="00505014" w:rsidRPr="00451B09" w14:paraId="402BE31A" w14:textId="77777777" w:rsidTr="00CF3F9A">
        <w:tc>
          <w:tcPr>
            <w:tcW w:w="2262" w:type="dxa"/>
          </w:tcPr>
          <w:p w14:paraId="20AB74DB" w14:textId="77777777" w:rsidR="00505014" w:rsidRPr="00451B09" w:rsidRDefault="00505014" w:rsidP="00F83EBF">
            <w:pPr>
              <w:pStyle w:val="GvdeMetni"/>
              <w:spacing w:before="20" w:after="20" w:line="240" w:lineRule="auto"/>
              <w:rPr>
                <w:b/>
                <w:bCs/>
                <w:sz w:val="16"/>
                <w:szCs w:val="16"/>
                <w:lang w:val="tr-TR"/>
              </w:rPr>
            </w:pPr>
            <w:r w:rsidRPr="00451B09">
              <w:rPr>
                <w:b/>
                <w:bCs/>
                <w:sz w:val="16"/>
                <w:szCs w:val="16"/>
                <w:lang w:val="tr-TR"/>
              </w:rPr>
              <w:lastRenderedPageBreak/>
              <w:t>Etki 3: İstilacı Yabancı Bitkilerin (IAP) Girişi/Yayılması</w:t>
            </w:r>
          </w:p>
        </w:tc>
        <w:tc>
          <w:tcPr>
            <w:tcW w:w="5370" w:type="dxa"/>
          </w:tcPr>
          <w:p w14:paraId="6CAEC162" w14:textId="0CC75AA7" w:rsidR="00505014" w:rsidRPr="00451B09" w:rsidRDefault="00487F94" w:rsidP="00F83EBF">
            <w:pPr>
              <w:pStyle w:val="GvdeMetni"/>
              <w:spacing w:before="20" w:after="20" w:line="240" w:lineRule="auto"/>
              <w:rPr>
                <w:b/>
                <w:bCs/>
                <w:sz w:val="16"/>
                <w:szCs w:val="16"/>
                <w:lang w:val="tr-TR"/>
              </w:rPr>
            </w:pPr>
            <w:r w:rsidRPr="00451B09">
              <w:rPr>
                <w:b/>
                <w:bCs/>
                <w:sz w:val="16"/>
                <w:szCs w:val="16"/>
                <w:lang w:val="tr-TR"/>
              </w:rPr>
              <w:t xml:space="preserve">IAS </w:t>
            </w:r>
            <w:r w:rsidR="00505014" w:rsidRPr="00451B09">
              <w:rPr>
                <w:b/>
                <w:bCs/>
                <w:sz w:val="16"/>
                <w:szCs w:val="16"/>
                <w:lang w:val="tr-TR"/>
              </w:rPr>
              <w:t>yönetimi ve izleme planı</w:t>
            </w:r>
          </w:p>
          <w:p w14:paraId="64564F61" w14:textId="6B9D0D28" w:rsidR="00505014" w:rsidRPr="00451B09" w:rsidRDefault="000C480C" w:rsidP="00343B66">
            <w:pPr>
              <w:pStyle w:val="GvdeMetni"/>
              <w:numPr>
                <w:ilvl w:val="0"/>
                <w:numId w:val="77"/>
              </w:numPr>
              <w:spacing w:before="20" w:after="20" w:line="240" w:lineRule="auto"/>
              <w:jc w:val="both"/>
              <w:rPr>
                <w:b/>
                <w:bCs/>
                <w:sz w:val="16"/>
                <w:szCs w:val="16"/>
                <w:lang w:val="tr-TR"/>
              </w:rPr>
            </w:pPr>
            <w:r w:rsidRPr="00451B09">
              <w:rPr>
                <w:sz w:val="16"/>
                <w:szCs w:val="16"/>
                <w:lang w:val="tr-TR"/>
              </w:rPr>
              <w:t>Flora ve türleri kapsayan</w:t>
            </w:r>
            <w:r w:rsidR="00505014" w:rsidRPr="00451B09">
              <w:rPr>
                <w:sz w:val="16"/>
                <w:szCs w:val="16"/>
                <w:lang w:val="tr-TR"/>
              </w:rPr>
              <w:t xml:space="preserve">, gerektiğinde mevsimsel izleme ve kontrol/yok etme (izleme bilgilerine dayalı) içeren İstilacı Yabancı </w:t>
            </w:r>
            <w:r w:rsidR="00487F94" w:rsidRPr="00451B09">
              <w:rPr>
                <w:sz w:val="16"/>
                <w:szCs w:val="16"/>
                <w:lang w:val="tr-TR"/>
              </w:rPr>
              <w:t xml:space="preserve">Türler </w:t>
            </w:r>
            <w:r w:rsidR="00505014" w:rsidRPr="00451B09">
              <w:rPr>
                <w:sz w:val="16"/>
                <w:szCs w:val="16"/>
                <w:lang w:val="tr-TR"/>
              </w:rPr>
              <w:t>(</w:t>
            </w:r>
            <w:r w:rsidR="00487F94" w:rsidRPr="00451B09">
              <w:rPr>
                <w:sz w:val="16"/>
                <w:szCs w:val="16"/>
                <w:lang w:val="tr-TR"/>
              </w:rPr>
              <w:t>IAS</w:t>
            </w:r>
            <w:r w:rsidR="00505014" w:rsidRPr="00451B09">
              <w:rPr>
                <w:sz w:val="16"/>
                <w:szCs w:val="16"/>
                <w:lang w:val="tr-TR"/>
              </w:rPr>
              <w:t>) kontrol planı geliştirmek ve uygulamak.</w:t>
            </w:r>
          </w:p>
          <w:p w14:paraId="670E3420" w14:textId="26EE8400" w:rsidR="00515B36" w:rsidRPr="00451B09" w:rsidRDefault="0071317B" w:rsidP="00343B66">
            <w:pPr>
              <w:pStyle w:val="GvdeMetni"/>
              <w:keepLines/>
              <w:widowControl w:val="0"/>
              <w:numPr>
                <w:ilvl w:val="0"/>
                <w:numId w:val="77"/>
              </w:numPr>
              <w:spacing w:before="40" w:after="40" w:line="240" w:lineRule="auto"/>
              <w:rPr>
                <w:sz w:val="16"/>
                <w:szCs w:val="16"/>
                <w:lang w:val="tr-TR"/>
              </w:rPr>
            </w:pPr>
            <w:r w:rsidRPr="00451B09">
              <w:rPr>
                <w:sz w:val="16"/>
                <w:szCs w:val="16"/>
                <w:lang w:val="tr-TR"/>
              </w:rPr>
              <w:t>İstilacı Yabancı Türler Planlarının (</w:t>
            </w:r>
            <w:r w:rsidR="00515B36" w:rsidRPr="00451B09">
              <w:rPr>
                <w:sz w:val="16"/>
                <w:szCs w:val="16"/>
                <w:lang w:val="tr-TR"/>
              </w:rPr>
              <w:t>IAP</w:t>
            </w:r>
            <w:r w:rsidRPr="00451B09">
              <w:rPr>
                <w:sz w:val="16"/>
                <w:szCs w:val="16"/>
                <w:lang w:val="tr-TR"/>
              </w:rPr>
              <w:t xml:space="preserve">) </w:t>
            </w:r>
            <w:r w:rsidR="00515B36" w:rsidRPr="00451B09">
              <w:rPr>
                <w:sz w:val="16"/>
                <w:szCs w:val="16"/>
                <w:lang w:val="tr-TR"/>
              </w:rPr>
              <w:t>gelişmesini önlemek için, başlangıçta açığa çıkarılan toprağı inşaat alanını örtmek için kullanın.</w:t>
            </w:r>
          </w:p>
          <w:p w14:paraId="073DC5EA" w14:textId="418BD1D8" w:rsidR="00515B36" w:rsidRPr="00451B09" w:rsidRDefault="00343B66" w:rsidP="00C374B2">
            <w:pPr>
              <w:pStyle w:val="GvdeMetni"/>
              <w:keepLines/>
              <w:widowControl w:val="0"/>
              <w:numPr>
                <w:ilvl w:val="0"/>
                <w:numId w:val="77"/>
              </w:numPr>
              <w:spacing w:before="40" w:after="40" w:line="240" w:lineRule="auto"/>
              <w:rPr>
                <w:sz w:val="16"/>
                <w:szCs w:val="16"/>
                <w:lang w:val="tr-TR"/>
              </w:rPr>
            </w:pPr>
            <w:r w:rsidRPr="00451B09">
              <w:rPr>
                <w:sz w:val="16"/>
                <w:szCs w:val="16"/>
                <w:lang w:val="tr-TR"/>
              </w:rPr>
              <w:t xml:space="preserve">İAP türlerinin bu habitatlara yayılmasını önlemek için, inşaat alanı dışındaki doğal alanlara araçların, inşaat işçilerinin ve makinelerin genel erişimini </w:t>
            </w:r>
            <w:r w:rsidR="00C374B2" w:rsidRPr="00451B09">
              <w:rPr>
                <w:sz w:val="16"/>
                <w:szCs w:val="16"/>
                <w:lang w:val="tr-TR"/>
              </w:rPr>
              <w:t xml:space="preserve">ve toprağın depolanmasını </w:t>
            </w:r>
            <w:r w:rsidRPr="00451B09">
              <w:rPr>
                <w:sz w:val="16"/>
                <w:szCs w:val="16"/>
                <w:lang w:val="tr-TR"/>
              </w:rPr>
              <w:t>yasaklayın.</w:t>
            </w:r>
          </w:p>
        </w:tc>
        <w:tc>
          <w:tcPr>
            <w:tcW w:w="1689" w:type="dxa"/>
          </w:tcPr>
          <w:p w14:paraId="67DE587B" w14:textId="77777777" w:rsidR="00505014" w:rsidRPr="00451B09" w:rsidRDefault="00505014" w:rsidP="00F83EBF">
            <w:pPr>
              <w:pStyle w:val="GvdeMetni"/>
              <w:spacing w:before="20" w:after="20" w:line="240" w:lineRule="auto"/>
              <w:jc w:val="center"/>
              <w:rPr>
                <w:sz w:val="16"/>
                <w:szCs w:val="16"/>
                <w:lang w:val="tr-TR"/>
              </w:rPr>
            </w:pPr>
            <w:r w:rsidRPr="00451B09">
              <w:rPr>
                <w:sz w:val="16"/>
                <w:szCs w:val="16"/>
                <w:lang w:val="tr-TR"/>
              </w:rPr>
              <w:t>En aza indirin / Geri kazanın</w:t>
            </w:r>
          </w:p>
        </w:tc>
        <w:tc>
          <w:tcPr>
            <w:tcW w:w="2050" w:type="dxa"/>
          </w:tcPr>
          <w:p w14:paraId="7706C2DB" w14:textId="030EA9E0" w:rsidR="00505014" w:rsidRPr="00451B09" w:rsidRDefault="001C51E5" w:rsidP="00F83EBF">
            <w:pPr>
              <w:pStyle w:val="GvdeMetni"/>
              <w:spacing w:before="20" w:after="20" w:line="240" w:lineRule="auto"/>
              <w:rPr>
                <w:sz w:val="16"/>
                <w:szCs w:val="16"/>
                <w:lang w:val="tr-TR"/>
              </w:rPr>
            </w:pPr>
            <w:r w:rsidRPr="00451B09">
              <w:rPr>
                <w:b/>
                <w:bCs/>
                <w:sz w:val="16"/>
                <w:szCs w:val="16"/>
                <w:lang w:val="tr-TR"/>
              </w:rPr>
              <w:t xml:space="preserve">IAS </w:t>
            </w:r>
            <w:r w:rsidR="00505014" w:rsidRPr="00451B09">
              <w:rPr>
                <w:b/>
                <w:bCs/>
                <w:sz w:val="16"/>
                <w:szCs w:val="16"/>
                <w:lang w:val="tr-TR"/>
              </w:rPr>
              <w:t xml:space="preserve">izleme ve yönetim planı </w:t>
            </w:r>
            <w:r w:rsidR="00505014" w:rsidRPr="00451B09">
              <w:rPr>
                <w:sz w:val="16"/>
                <w:szCs w:val="16"/>
                <w:lang w:val="tr-TR"/>
              </w:rPr>
              <w:t>ve programı yürürlükte.</w:t>
            </w:r>
          </w:p>
          <w:p w14:paraId="7017D5F3" w14:textId="77777777" w:rsidR="000142B3" w:rsidRPr="00451B09" w:rsidRDefault="000142B3" w:rsidP="00F83EBF">
            <w:pPr>
              <w:pStyle w:val="GvdeMetni"/>
              <w:spacing w:before="20" w:after="20" w:line="240" w:lineRule="auto"/>
              <w:rPr>
                <w:sz w:val="16"/>
                <w:szCs w:val="16"/>
                <w:lang w:val="tr-TR"/>
              </w:rPr>
            </w:pPr>
          </w:p>
          <w:p w14:paraId="596E4F22" w14:textId="6497B10B" w:rsidR="00505014" w:rsidRPr="00451B09" w:rsidRDefault="001C51E5" w:rsidP="00F83EBF">
            <w:pPr>
              <w:pStyle w:val="GvdeMetni"/>
              <w:spacing w:before="20" w:after="20" w:line="240" w:lineRule="auto"/>
              <w:rPr>
                <w:sz w:val="16"/>
                <w:szCs w:val="16"/>
                <w:lang w:val="tr-TR"/>
              </w:rPr>
            </w:pPr>
            <w:r w:rsidRPr="00451B09">
              <w:rPr>
                <w:sz w:val="16"/>
                <w:szCs w:val="16"/>
                <w:lang w:val="tr-TR"/>
              </w:rPr>
              <w:t xml:space="preserve">IAS </w:t>
            </w:r>
            <w:r w:rsidR="00505014" w:rsidRPr="00451B09">
              <w:rPr>
                <w:sz w:val="16"/>
                <w:szCs w:val="16"/>
                <w:lang w:val="tr-TR"/>
              </w:rPr>
              <w:t xml:space="preserve">izlenir ve gerektiğinde </w:t>
            </w:r>
            <w:r w:rsidR="000142B3" w:rsidRPr="00451B09">
              <w:rPr>
                <w:sz w:val="16"/>
                <w:szCs w:val="16"/>
                <w:lang w:val="tr-TR"/>
              </w:rPr>
              <w:t>kaldırılır/kontrol edilir</w:t>
            </w:r>
            <w:r w:rsidR="00505014" w:rsidRPr="00451B09">
              <w:rPr>
                <w:sz w:val="16"/>
                <w:szCs w:val="16"/>
                <w:lang w:val="tr-TR"/>
              </w:rPr>
              <w:t>.</w:t>
            </w:r>
          </w:p>
        </w:tc>
        <w:tc>
          <w:tcPr>
            <w:tcW w:w="1941" w:type="dxa"/>
          </w:tcPr>
          <w:p w14:paraId="6D9992F2" w14:textId="77777777" w:rsidR="000142B3" w:rsidRPr="00451B09" w:rsidRDefault="00505014" w:rsidP="00F83EBF">
            <w:pPr>
              <w:pStyle w:val="GvdeMetni"/>
              <w:spacing w:before="20" w:after="20" w:line="240" w:lineRule="auto"/>
              <w:rPr>
                <w:sz w:val="16"/>
                <w:szCs w:val="16"/>
                <w:lang w:val="tr-TR"/>
              </w:rPr>
            </w:pPr>
            <w:r w:rsidRPr="00451B09">
              <w:rPr>
                <w:sz w:val="16"/>
                <w:szCs w:val="16"/>
                <w:lang w:val="tr-TR"/>
              </w:rPr>
              <w:t>İnşaat öncesi</w:t>
            </w:r>
          </w:p>
          <w:p w14:paraId="060CFBB2" w14:textId="32E3574F" w:rsidR="000142B3" w:rsidRPr="00451B09" w:rsidRDefault="001C51E5" w:rsidP="00F83EBF">
            <w:pPr>
              <w:pStyle w:val="GvdeMetni"/>
              <w:spacing w:before="20" w:after="20" w:line="240" w:lineRule="auto"/>
              <w:rPr>
                <w:sz w:val="16"/>
                <w:szCs w:val="16"/>
                <w:lang w:val="tr-TR"/>
              </w:rPr>
            </w:pPr>
            <w:r w:rsidRPr="00451B09">
              <w:rPr>
                <w:sz w:val="16"/>
                <w:szCs w:val="16"/>
                <w:lang w:val="tr-TR"/>
              </w:rPr>
              <w:t>(IAS planı hazırlığı)</w:t>
            </w:r>
          </w:p>
          <w:p w14:paraId="6BD18EC9" w14:textId="77777777" w:rsidR="001C51E5" w:rsidRPr="00451B09" w:rsidRDefault="001C51E5" w:rsidP="00F83EBF">
            <w:pPr>
              <w:pStyle w:val="GvdeMetni"/>
              <w:spacing w:before="20" w:after="20" w:line="240" w:lineRule="auto"/>
              <w:rPr>
                <w:sz w:val="16"/>
                <w:szCs w:val="16"/>
                <w:lang w:val="tr-TR"/>
              </w:rPr>
            </w:pPr>
          </w:p>
          <w:p w14:paraId="7C05DE5B"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 xml:space="preserve">İnşaat sırasında </w:t>
            </w:r>
            <w:r w:rsidR="001C51E5" w:rsidRPr="00451B09">
              <w:rPr>
                <w:sz w:val="16"/>
                <w:szCs w:val="16"/>
                <w:lang w:val="tr-TR"/>
              </w:rPr>
              <w:t>ve sonrasında</w:t>
            </w:r>
          </w:p>
          <w:p w14:paraId="77DEA3B0" w14:textId="7EAD0DD1" w:rsidR="001C51E5" w:rsidRPr="00451B09" w:rsidRDefault="001C51E5" w:rsidP="00F83EBF">
            <w:pPr>
              <w:pStyle w:val="GvdeMetni"/>
              <w:spacing w:before="20" w:after="20" w:line="240" w:lineRule="auto"/>
              <w:rPr>
                <w:sz w:val="16"/>
                <w:szCs w:val="16"/>
                <w:lang w:val="tr-TR"/>
              </w:rPr>
            </w:pPr>
            <w:r w:rsidRPr="00451B09">
              <w:rPr>
                <w:sz w:val="16"/>
                <w:szCs w:val="16"/>
                <w:lang w:val="tr-TR"/>
              </w:rPr>
              <w:t>(IAS planının uygulanması)</w:t>
            </w:r>
          </w:p>
        </w:tc>
        <w:tc>
          <w:tcPr>
            <w:tcW w:w="0" w:type="auto"/>
          </w:tcPr>
          <w:p w14:paraId="333A9D0F"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Tüm çalışanlar ve yükleniciler</w:t>
            </w:r>
          </w:p>
          <w:p w14:paraId="5272A1D1" w14:textId="77777777" w:rsidR="00F30487" w:rsidRPr="00451B09" w:rsidRDefault="00F30487" w:rsidP="00F83EBF">
            <w:pPr>
              <w:pStyle w:val="GvdeMetni"/>
              <w:spacing w:before="20" w:after="20" w:line="240" w:lineRule="auto"/>
              <w:rPr>
                <w:sz w:val="16"/>
                <w:szCs w:val="16"/>
                <w:lang w:val="tr-TR"/>
              </w:rPr>
            </w:pPr>
          </w:p>
          <w:p w14:paraId="6AA827AE"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Biyoçeşitlilik Uzmanı</w:t>
            </w:r>
          </w:p>
          <w:p w14:paraId="5AA3108F" w14:textId="77777777" w:rsidR="00F30487" w:rsidRPr="00451B09" w:rsidRDefault="00F30487" w:rsidP="00F83EBF">
            <w:pPr>
              <w:pStyle w:val="GvdeMetni"/>
              <w:spacing w:before="20" w:after="20" w:line="240" w:lineRule="auto"/>
              <w:rPr>
                <w:sz w:val="16"/>
                <w:szCs w:val="16"/>
                <w:lang w:val="tr-TR"/>
              </w:rPr>
            </w:pPr>
          </w:p>
          <w:p w14:paraId="5007393E" w14:textId="20168023" w:rsidR="00505014" w:rsidRPr="00451B09" w:rsidRDefault="00DB6A05" w:rsidP="00F83EBF">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505014" w:rsidRPr="00451B09" w14:paraId="7234B16A" w14:textId="77777777" w:rsidTr="00CF3F9A">
        <w:tc>
          <w:tcPr>
            <w:tcW w:w="2262" w:type="dxa"/>
            <w:vMerge w:val="restart"/>
            <w:hideMark/>
          </w:tcPr>
          <w:p w14:paraId="6EB445A4" w14:textId="77777777" w:rsidR="00505014" w:rsidRPr="00451B09" w:rsidRDefault="00505014" w:rsidP="00F83EBF">
            <w:pPr>
              <w:pStyle w:val="GvdeMetni"/>
              <w:spacing w:before="20" w:after="20" w:line="240" w:lineRule="auto"/>
              <w:rPr>
                <w:sz w:val="16"/>
                <w:szCs w:val="16"/>
                <w:lang w:val="tr-TR"/>
              </w:rPr>
            </w:pPr>
            <w:r w:rsidRPr="00451B09">
              <w:rPr>
                <w:b/>
                <w:bCs/>
                <w:sz w:val="16"/>
                <w:szCs w:val="16"/>
                <w:lang w:val="tr-TR"/>
              </w:rPr>
              <w:t>Etki 4: Su ve Toprak Kirliliği</w:t>
            </w:r>
          </w:p>
        </w:tc>
        <w:tc>
          <w:tcPr>
            <w:tcW w:w="5370" w:type="dxa"/>
            <w:hideMark/>
          </w:tcPr>
          <w:p w14:paraId="14E0A5AF" w14:textId="77777777" w:rsidR="00505014" w:rsidRPr="00451B09" w:rsidRDefault="00505014" w:rsidP="00F83EBF">
            <w:pPr>
              <w:pStyle w:val="GvdeMetni"/>
              <w:spacing w:before="20" w:after="20" w:line="240" w:lineRule="auto"/>
              <w:rPr>
                <w:sz w:val="16"/>
                <w:szCs w:val="16"/>
                <w:lang w:val="tr-TR"/>
              </w:rPr>
            </w:pPr>
            <w:r w:rsidRPr="00451B09">
              <w:rPr>
                <w:b/>
                <w:bCs/>
                <w:sz w:val="16"/>
                <w:szCs w:val="16"/>
                <w:lang w:val="tr-TR"/>
              </w:rPr>
              <w:t>Dökülme önleme ve atık yönetimi</w:t>
            </w:r>
          </w:p>
          <w:p w14:paraId="3FB6A9A0" w14:textId="19F0B281" w:rsidR="00E8527E" w:rsidRPr="00451B09" w:rsidRDefault="00E8527E" w:rsidP="00F83EBF">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t>Atık ve Atık Su Yönetimi Planı geliştirildi [TAMAMLANDI: ERM].</w:t>
            </w:r>
          </w:p>
          <w:p w14:paraId="6ED4B03F" w14:textId="34FC4676" w:rsidR="00E8527E" w:rsidRPr="00451B09" w:rsidRDefault="00E8527E" w:rsidP="00F83EBF">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lastRenderedPageBreak/>
              <w:t>Dökülme Müdahale Planı geliştirildi [TAMAMLANDI: ERM].</w:t>
            </w:r>
          </w:p>
          <w:p w14:paraId="0940DCDB" w14:textId="298DCB22" w:rsidR="00505014" w:rsidRPr="00451B09" w:rsidRDefault="00505014" w:rsidP="00F83EBF">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t>Dökülme önleme planı ve ekipmanı hazır, eğitim verilmiştir.</w:t>
            </w:r>
          </w:p>
          <w:p w14:paraId="18656C77" w14:textId="77777777" w:rsidR="00505014" w:rsidRPr="00451B09" w:rsidRDefault="00505014" w:rsidP="00F83EBF">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t>Kimyasal depolama alanlarının güvenliğini sağlamak, sızıntı müdahale planlarını uygulamak ve atıkları ulusal düzenlemelere uygun şekilde doğru bir şekilde yönetmek.</w:t>
            </w:r>
          </w:p>
        </w:tc>
        <w:tc>
          <w:tcPr>
            <w:tcW w:w="1689" w:type="dxa"/>
            <w:vMerge w:val="restart"/>
          </w:tcPr>
          <w:p w14:paraId="05FEDFD6" w14:textId="77777777" w:rsidR="00505014" w:rsidRPr="00451B09" w:rsidRDefault="00505014" w:rsidP="00F83EBF">
            <w:pPr>
              <w:pStyle w:val="GvdeMetni"/>
              <w:spacing w:before="20" w:after="20" w:line="240" w:lineRule="auto"/>
              <w:jc w:val="center"/>
              <w:rPr>
                <w:sz w:val="16"/>
                <w:szCs w:val="16"/>
                <w:lang w:val="tr-TR"/>
              </w:rPr>
            </w:pPr>
            <w:r w:rsidRPr="00451B09">
              <w:rPr>
                <w:sz w:val="16"/>
                <w:szCs w:val="16"/>
                <w:lang w:val="tr-TR"/>
              </w:rPr>
              <w:lastRenderedPageBreak/>
              <w:t>Önlemek / En aza indirmek</w:t>
            </w:r>
          </w:p>
        </w:tc>
        <w:tc>
          <w:tcPr>
            <w:tcW w:w="2050" w:type="dxa"/>
            <w:hideMark/>
          </w:tcPr>
          <w:p w14:paraId="384F2A85" w14:textId="48E8BC65" w:rsidR="00E8527E" w:rsidRPr="00451B09" w:rsidRDefault="00E8527E" w:rsidP="00F83EBF">
            <w:pPr>
              <w:pStyle w:val="GvdeMetni"/>
              <w:spacing w:before="20" w:after="20" w:line="240" w:lineRule="auto"/>
              <w:rPr>
                <w:sz w:val="16"/>
                <w:szCs w:val="16"/>
                <w:lang w:val="tr-TR"/>
              </w:rPr>
            </w:pPr>
            <w:r w:rsidRPr="00451B09">
              <w:rPr>
                <w:b/>
                <w:bCs/>
                <w:sz w:val="16"/>
                <w:szCs w:val="16"/>
                <w:lang w:val="tr-TR"/>
              </w:rPr>
              <w:t xml:space="preserve">Atık ve Atık Su Yönetimi Planı </w:t>
            </w:r>
            <w:r w:rsidRPr="00451B09">
              <w:rPr>
                <w:sz w:val="16"/>
                <w:szCs w:val="16"/>
                <w:lang w:val="tr-TR"/>
              </w:rPr>
              <w:t>hazır [TAMAMLANDI: ERM].</w:t>
            </w:r>
          </w:p>
          <w:p w14:paraId="15E2F2D7" w14:textId="77777777" w:rsidR="00E8527E" w:rsidRPr="00451B09" w:rsidRDefault="00E8527E" w:rsidP="00F83EBF">
            <w:pPr>
              <w:pStyle w:val="GvdeMetni"/>
              <w:spacing w:before="20" w:after="20" w:line="240" w:lineRule="auto"/>
              <w:rPr>
                <w:sz w:val="16"/>
                <w:szCs w:val="16"/>
                <w:lang w:val="tr-TR"/>
              </w:rPr>
            </w:pPr>
          </w:p>
          <w:p w14:paraId="7BCBC1D2" w14:textId="42093C11" w:rsidR="00E8527E" w:rsidRPr="00451B09" w:rsidRDefault="00E8527E" w:rsidP="00F83EBF">
            <w:pPr>
              <w:pStyle w:val="GvdeMetni"/>
              <w:spacing w:before="20" w:after="20" w:line="240" w:lineRule="auto"/>
              <w:rPr>
                <w:sz w:val="16"/>
                <w:szCs w:val="16"/>
                <w:lang w:val="tr-TR"/>
              </w:rPr>
            </w:pPr>
            <w:r w:rsidRPr="00451B09">
              <w:rPr>
                <w:b/>
                <w:bCs/>
                <w:sz w:val="16"/>
                <w:szCs w:val="16"/>
                <w:lang w:val="tr-TR"/>
              </w:rPr>
              <w:lastRenderedPageBreak/>
              <w:t xml:space="preserve">Dökülme Müdahale Planı </w:t>
            </w:r>
            <w:r w:rsidRPr="00451B09">
              <w:rPr>
                <w:sz w:val="16"/>
                <w:szCs w:val="16"/>
                <w:lang w:val="tr-TR"/>
              </w:rPr>
              <w:t>hazır [TAMAMLANDI: ERM].</w:t>
            </w:r>
          </w:p>
          <w:p w14:paraId="0D2F84D7" w14:textId="77777777" w:rsidR="00E8527E" w:rsidRPr="00451B09" w:rsidRDefault="00E8527E" w:rsidP="00F83EBF">
            <w:pPr>
              <w:pStyle w:val="GvdeMetni"/>
              <w:spacing w:before="20" w:after="20" w:line="240" w:lineRule="auto"/>
              <w:rPr>
                <w:sz w:val="16"/>
                <w:szCs w:val="16"/>
                <w:lang w:val="tr-TR"/>
              </w:rPr>
            </w:pPr>
          </w:p>
          <w:p w14:paraId="1DDDB69D" w14:textId="5996E72D" w:rsidR="00505014" w:rsidRPr="00451B09" w:rsidRDefault="00505014" w:rsidP="00F83EBF">
            <w:pPr>
              <w:pStyle w:val="GvdeMetni"/>
              <w:spacing w:before="20" w:after="20" w:line="240" w:lineRule="auto"/>
              <w:rPr>
                <w:sz w:val="16"/>
                <w:szCs w:val="16"/>
                <w:lang w:val="tr-TR"/>
              </w:rPr>
            </w:pPr>
            <w:r w:rsidRPr="00451B09">
              <w:rPr>
                <w:sz w:val="16"/>
                <w:szCs w:val="16"/>
                <w:lang w:val="tr-TR"/>
              </w:rPr>
              <w:t>Dökülme olmaması.</w:t>
            </w:r>
          </w:p>
          <w:p w14:paraId="7F104131" w14:textId="77777777" w:rsidR="00410C8F" w:rsidRPr="00451B09" w:rsidRDefault="00410C8F" w:rsidP="00F83EBF">
            <w:pPr>
              <w:pStyle w:val="GvdeMetni"/>
              <w:spacing w:before="20" w:after="20" w:line="240" w:lineRule="auto"/>
              <w:rPr>
                <w:sz w:val="16"/>
                <w:szCs w:val="16"/>
                <w:lang w:val="tr-TR"/>
              </w:rPr>
            </w:pPr>
          </w:p>
          <w:p w14:paraId="5DB35C68"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Uygun kimyasal/yakıt depolama uygulaması.</w:t>
            </w:r>
          </w:p>
          <w:p w14:paraId="71364CE4" w14:textId="77777777" w:rsidR="00410C8F" w:rsidRPr="00451B09" w:rsidRDefault="00410C8F" w:rsidP="00F83EBF">
            <w:pPr>
              <w:pStyle w:val="GvdeMetni"/>
              <w:spacing w:before="20" w:after="20" w:line="240" w:lineRule="auto"/>
              <w:rPr>
                <w:sz w:val="16"/>
                <w:szCs w:val="16"/>
                <w:lang w:val="tr-TR"/>
              </w:rPr>
            </w:pPr>
          </w:p>
          <w:p w14:paraId="44ECE489"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Atıklar uygun şekilde yönetilmiş ve bertaraf edilmiştir.</w:t>
            </w:r>
          </w:p>
        </w:tc>
        <w:tc>
          <w:tcPr>
            <w:tcW w:w="1941" w:type="dxa"/>
          </w:tcPr>
          <w:p w14:paraId="4DBABBCD" w14:textId="262F19D1" w:rsidR="000142B3" w:rsidRPr="00451B09" w:rsidRDefault="00505014" w:rsidP="00F83EBF">
            <w:pPr>
              <w:pStyle w:val="GvdeMetni"/>
              <w:spacing w:before="20" w:after="20" w:line="240" w:lineRule="auto"/>
              <w:rPr>
                <w:sz w:val="16"/>
                <w:szCs w:val="16"/>
                <w:lang w:val="tr-TR"/>
              </w:rPr>
            </w:pPr>
            <w:r w:rsidRPr="00451B09">
              <w:rPr>
                <w:sz w:val="16"/>
                <w:szCs w:val="16"/>
                <w:lang w:val="tr-TR"/>
              </w:rPr>
              <w:lastRenderedPageBreak/>
              <w:t xml:space="preserve">İnşaat öncesi </w:t>
            </w:r>
            <w:r w:rsidR="001D7C36" w:rsidRPr="00451B09">
              <w:rPr>
                <w:sz w:val="16"/>
                <w:szCs w:val="16"/>
                <w:lang w:val="tr-TR"/>
              </w:rPr>
              <w:t>(plan hazırlığı)</w:t>
            </w:r>
          </w:p>
          <w:p w14:paraId="6E3DBAFC" w14:textId="77777777" w:rsidR="000142B3" w:rsidRPr="00451B09" w:rsidRDefault="000142B3" w:rsidP="00F83EBF">
            <w:pPr>
              <w:pStyle w:val="GvdeMetni"/>
              <w:spacing w:before="20" w:after="20" w:line="240" w:lineRule="auto"/>
              <w:rPr>
                <w:sz w:val="16"/>
                <w:szCs w:val="16"/>
                <w:lang w:val="tr-TR"/>
              </w:rPr>
            </w:pPr>
          </w:p>
          <w:p w14:paraId="787C811D"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İnşaat sırasında</w:t>
            </w:r>
          </w:p>
          <w:p w14:paraId="4F08450B" w14:textId="4A5BF367" w:rsidR="008C5774" w:rsidRPr="00451B09" w:rsidRDefault="008C5774" w:rsidP="00F83EBF">
            <w:pPr>
              <w:pStyle w:val="GvdeMetni"/>
              <w:spacing w:before="20" w:after="20" w:line="240" w:lineRule="auto"/>
              <w:rPr>
                <w:sz w:val="16"/>
                <w:szCs w:val="16"/>
                <w:lang w:val="tr-TR"/>
              </w:rPr>
            </w:pPr>
            <w:r w:rsidRPr="00451B09">
              <w:rPr>
                <w:sz w:val="16"/>
                <w:szCs w:val="16"/>
                <w:lang w:val="tr-TR"/>
              </w:rPr>
              <w:lastRenderedPageBreak/>
              <w:t>(</w:t>
            </w:r>
            <w:proofErr w:type="gramStart"/>
            <w:r w:rsidRPr="00451B09">
              <w:rPr>
                <w:sz w:val="16"/>
                <w:szCs w:val="16"/>
                <w:lang w:val="tr-TR"/>
              </w:rPr>
              <w:t>planın</w:t>
            </w:r>
            <w:proofErr w:type="gramEnd"/>
            <w:r w:rsidRPr="00451B09">
              <w:rPr>
                <w:sz w:val="16"/>
                <w:szCs w:val="16"/>
                <w:lang w:val="tr-TR"/>
              </w:rPr>
              <w:t xml:space="preserve"> uygulanması)</w:t>
            </w:r>
          </w:p>
        </w:tc>
        <w:tc>
          <w:tcPr>
            <w:tcW w:w="0" w:type="auto"/>
            <w:hideMark/>
          </w:tcPr>
          <w:p w14:paraId="0B4D98B5"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lastRenderedPageBreak/>
              <w:t>Tüm çalışanlar ve yükleniciler</w:t>
            </w:r>
          </w:p>
          <w:p w14:paraId="4E01ED32" w14:textId="77777777" w:rsidR="00F30487" w:rsidRPr="00451B09" w:rsidRDefault="00F30487" w:rsidP="00F83EBF">
            <w:pPr>
              <w:pStyle w:val="GvdeMetni"/>
              <w:spacing w:before="20" w:after="20" w:line="240" w:lineRule="auto"/>
              <w:rPr>
                <w:sz w:val="16"/>
                <w:szCs w:val="16"/>
                <w:lang w:val="tr-TR"/>
              </w:rPr>
            </w:pPr>
          </w:p>
          <w:p w14:paraId="3AE805D6" w14:textId="6424DF48" w:rsidR="00505014" w:rsidRPr="00451B09" w:rsidRDefault="00DB6A05" w:rsidP="00F83EBF">
            <w:pPr>
              <w:pStyle w:val="GvdeMetni"/>
              <w:spacing w:before="20" w:after="20" w:line="240" w:lineRule="auto"/>
              <w:rPr>
                <w:sz w:val="16"/>
                <w:szCs w:val="16"/>
                <w:lang w:val="tr-TR"/>
              </w:rPr>
            </w:pPr>
            <w:r w:rsidRPr="00451B09">
              <w:rPr>
                <w:sz w:val="16"/>
                <w:szCs w:val="16"/>
                <w:lang w:val="tr-TR"/>
              </w:rPr>
              <w:lastRenderedPageBreak/>
              <w:t>Sağlık ve Güvenlik Müdürü / Çevre Çözüm Ortağı</w:t>
            </w:r>
          </w:p>
        </w:tc>
      </w:tr>
      <w:tr w:rsidR="00505014" w:rsidRPr="00451B09" w14:paraId="449C91FA" w14:textId="77777777" w:rsidTr="00CF3F9A">
        <w:tc>
          <w:tcPr>
            <w:tcW w:w="2262" w:type="dxa"/>
            <w:vMerge/>
            <w:hideMark/>
          </w:tcPr>
          <w:p w14:paraId="6A872511" w14:textId="77777777" w:rsidR="00505014" w:rsidRPr="00451B09" w:rsidRDefault="00505014" w:rsidP="00F83EBF">
            <w:pPr>
              <w:pStyle w:val="GvdeMetni"/>
              <w:spacing w:before="20" w:after="20" w:line="240" w:lineRule="auto"/>
              <w:rPr>
                <w:sz w:val="16"/>
                <w:szCs w:val="16"/>
                <w:lang w:val="tr-TR"/>
              </w:rPr>
            </w:pPr>
          </w:p>
        </w:tc>
        <w:tc>
          <w:tcPr>
            <w:tcW w:w="5370" w:type="dxa"/>
            <w:hideMark/>
          </w:tcPr>
          <w:p w14:paraId="5DA5FD3A" w14:textId="77777777" w:rsidR="00505014" w:rsidRPr="00451B09" w:rsidRDefault="00505014" w:rsidP="00F83EBF">
            <w:pPr>
              <w:pStyle w:val="GvdeMetni"/>
              <w:spacing w:before="20" w:after="20" w:line="240" w:lineRule="auto"/>
              <w:rPr>
                <w:sz w:val="16"/>
                <w:szCs w:val="16"/>
                <w:lang w:val="tr-TR"/>
              </w:rPr>
            </w:pPr>
            <w:r w:rsidRPr="00451B09">
              <w:rPr>
                <w:b/>
                <w:bCs/>
                <w:sz w:val="16"/>
                <w:szCs w:val="16"/>
                <w:lang w:val="tr-TR"/>
              </w:rPr>
              <w:t>Düzenli denetimler ve acil durum müdahale eğitimi</w:t>
            </w:r>
          </w:p>
          <w:p w14:paraId="43F0842B" w14:textId="77777777" w:rsidR="00505014" w:rsidRPr="00451B09" w:rsidRDefault="00505014" w:rsidP="00F83EBF">
            <w:pPr>
              <w:pStyle w:val="GvdeMetni"/>
              <w:numPr>
                <w:ilvl w:val="0"/>
                <w:numId w:val="77"/>
              </w:numPr>
              <w:spacing w:before="20" w:after="20" w:line="240" w:lineRule="auto"/>
              <w:ind w:left="714" w:hanging="357"/>
              <w:jc w:val="both"/>
              <w:rPr>
                <w:sz w:val="16"/>
                <w:szCs w:val="16"/>
                <w:lang w:val="tr-TR"/>
              </w:rPr>
            </w:pPr>
            <w:r w:rsidRPr="00451B09">
              <w:rPr>
                <w:sz w:val="16"/>
                <w:szCs w:val="16"/>
                <w:lang w:val="tr-TR"/>
              </w:rPr>
              <w:t>Sızıntı olup olmadığını kontrol etmek için düzenli ekipman denetimleri gerçekleştirin ve personelin dökülme durumlarına müdahale konusunda eğitildiğinden emin olun.</w:t>
            </w:r>
          </w:p>
        </w:tc>
        <w:tc>
          <w:tcPr>
            <w:tcW w:w="1689" w:type="dxa"/>
            <w:vMerge/>
          </w:tcPr>
          <w:p w14:paraId="7D0B4740" w14:textId="77777777" w:rsidR="00505014" w:rsidRPr="00451B09" w:rsidRDefault="00505014" w:rsidP="00F83EBF">
            <w:pPr>
              <w:pStyle w:val="GvdeMetni"/>
              <w:spacing w:before="20" w:after="20" w:line="240" w:lineRule="auto"/>
              <w:jc w:val="center"/>
              <w:rPr>
                <w:sz w:val="16"/>
                <w:szCs w:val="16"/>
                <w:lang w:val="tr-TR"/>
              </w:rPr>
            </w:pPr>
          </w:p>
        </w:tc>
        <w:tc>
          <w:tcPr>
            <w:tcW w:w="2050" w:type="dxa"/>
            <w:hideMark/>
          </w:tcPr>
          <w:p w14:paraId="34B95617"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Düzenli denetimler gerçekleştirildi.</w:t>
            </w:r>
          </w:p>
          <w:p w14:paraId="07BFE9ED" w14:textId="77777777" w:rsidR="00410C8F" w:rsidRPr="00451B09" w:rsidRDefault="00410C8F" w:rsidP="00F83EBF">
            <w:pPr>
              <w:pStyle w:val="GvdeMetni"/>
              <w:spacing w:before="20" w:after="20" w:line="240" w:lineRule="auto"/>
              <w:rPr>
                <w:sz w:val="16"/>
                <w:szCs w:val="16"/>
                <w:lang w:val="tr-TR"/>
              </w:rPr>
            </w:pPr>
          </w:p>
          <w:p w14:paraId="4528834D"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Eğitim tamamlandı.</w:t>
            </w:r>
          </w:p>
          <w:p w14:paraId="45E00754" w14:textId="77777777" w:rsidR="00410C8F" w:rsidRPr="00451B09" w:rsidRDefault="00410C8F" w:rsidP="00F83EBF">
            <w:pPr>
              <w:pStyle w:val="GvdeMetni"/>
              <w:spacing w:before="20" w:after="20" w:line="240" w:lineRule="auto"/>
              <w:rPr>
                <w:sz w:val="16"/>
                <w:szCs w:val="16"/>
                <w:lang w:val="tr-TR"/>
              </w:rPr>
            </w:pPr>
          </w:p>
          <w:p w14:paraId="3E41FDBC"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Önemli bir sızıntı bildirilmemiştir.</w:t>
            </w:r>
          </w:p>
        </w:tc>
        <w:tc>
          <w:tcPr>
            <w:tcW w:w="1941" w:type="dxa"/>
          </w:tcPr>
          <w:p w14:paraId="04AFEA32" w14:textId="48A16147" w:rsidR="00505014" w:rsidRPr="00451B09" w:rsidRDefault="000142B3" w:rsidP="000142B3">
            <w:pPr>
              <w:pStyle w:val="GvdeMetni"/>
              <w:spacing w:before="20" w:after="20" w:line="240" w:lineRule="auto"/>
              <w:rPr>
                <w:sz w:val="16"/>
                <w:szCs w:val="16"/>
                <w:lang w:val="tr-TR"/>
              </w:rPr>
            </w:pPr>
            <w:r w:rsidRPr="00451B09">
              <w:rPr>
                <w:sz w:val="16"/>
                <w:szCs w:val="16"/>
                <w:lang w:val="tr-TR"/>
              </w:rPr>
              <w:t>İnşaat sırasında</w:t>
            </w:r>
          </w:p>
        </w:tc>
        <w:tc>
          <w:tcPr>
            <w:tcW w:w="0" w:type="auto"/>
            <w:hideMark/>
          </w:tcPr>
          <w:p w14:paraId="6BB82BEB"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Tüm çalışanlar ve yükleniciler</w:t>
            </w:r>
          </w:p>
          <w:p w14:paraId="06392AD5" w14:textId="77777777" w:rsidR="00F30487" w:rsidRPr="00451B09" w:rsidRDefault="00F30487" w:rsidP="00F83EBF">
            <w:pPr>
              <w:pStyle w:val="GvdeMetni"/>
              <w:spacing w:before="20" w:after="20" w:line="240" w:lineRule="auto"/>
              <w:rPr>
                <w:sz w:val="16"/>
                <w:szCs w:val="16"/>
                <w:lang w:val="tr-TR"/>
              </w:rPr>
            </w:pPr>
          </w:p>
          <w:p w14:paraId="1379D993" w14:textId="330087AF" w:rsidR="00505014" w:rsidRPr="00451B09" w:rsidRDefault="00DB6A05" w:rsidP="00F83EBF">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505014" w:rsidRPr="00451B09" w14:paraId="138DE6E9" w14:textId="77777777" w:rsidTr="00CF3F9A">
        <w:tc>
          <w:tcPr>
            <w:tcW w:w="2262" w:type="dxa"/>
          </w:tcPr>
          <w:p w14:paraId="4598F8CA" w14:textId="77777777" w:rsidR="00505014" w:rsidRPr="00451B09" w:rsidRDefault="00505014" w:rsidP="00F83EBF">
            <w:pPr>
              <w:pStyle w:val="GvdeMetni"/>
              <w:spacing w:before="20" w:after="20" w:line="240" w:lineRule="auto"/>
              <w:rPr>
                <w:sz w:val="16"/>
                <w:szCs w:val="16"/>
                <w:lang w:val="tr-TR"/>
              </w:rPr>
            </w:pPr>
            <w:r w:rsidRPr="00451B09">
              <w:rPr>
                <w:b/>
                <w:bCs/>
                <w:sz w:val="16"/>
                <w:szCs w:val="16"/>
                <w:lang w:val="tr-TR"/>
              </w:rPr>
              <w:t>Etki 5: Toz kirliliği</w:t>
            </w:r>
          </w:p>
        </w:tc>
        <w:tc>
          <w:tcPr>
            <w:tcW w:w="5370" w:type="dxa"/>
          </w:tcPr>
          <w:p w14:paraId="188D367A" w14:textId="77777777" w:rsidR="00505014" w:rsidRPr="00451B09" w:rsidRDefault="00505014" w:rsidP="00F83EBF">
            <w:pPr>
              <w:pStyle w:val="GvdeMetni"/>
              <w:spacing w:before="20" w:after="20" w:line="240" w:lineRule="auto"/>
              <w:rPr>
                <w:sz w:val="16"/>
                <w:szCs w:val="16"/>
                <w:lang w:val="tr-TR"/>
              </w:rPr>
            </w:pPr>
            <w:r w:rsidRPr="00451B09">
              <w:rPr>
                <w:b/>
                <w:bCs/>
                <w:sz w:val="16"/>
                <w:szCs w:val="16"/>
                <w:lang w:val="tr-TR"/>
              </w:rPr>
              <w:t>Hava kalitesi yönetimi</w:t>
            </w:r>
          </w:p>
          <w:p w14:paraId="68CE34F0" w14:textId="0F7A9AE4" w:rsidR="000142B3" w:rsidRPr="00451B09" w:rsidRDefault="000142B3" w:rsidP="00B32D1C">
            <w:pPr>
              <w:pStyle w:val="GvdeMetni"/>
              <w:numPr>
                <w:ilvl w:val="0"/>
                <w:numId w:val="77"/>
              </w:numPr>
              <w:spacing w:before="20" w:after="20" w:line="240" w:lineRule="auto"/>
              <w:jc w:val="both"/>
              <w:rPr>
                <w:sz w:val="16"/>
                <w:szCs w:val="16"/>
                <w:lang w:val="tr-TR"/>
              </w:rPr>
            </w:pPr>
            <w:r w:rsidRPr="00451B09">
              <w:rPr>
                <w:sz w:val="16"/>
                <w:szCs w:val="16"/>
                <w:lang w:val="tr-TR"/>
              </w:rPr>
              <w:t xml:space="preserve">Hava Kalitesi Yönetim Planı </w:t>
            </w:r>
            <w:r w:rsidR="00E8527E" w:rsidRPr="00451B09">
              <w:rPr>
                <w:sz w:val="16"/>
                <w:szCs w:val="16"/>
                <w:lang w:val="tr-TR"/>
              </w:rPr>
              <w:t>geliştirilecek [TAMAMLANDI: ERM]</w:t>
            </w:r>
          </w:p>
          <w:p w14:paraId="41707C3C" w14:textId="2CA5C448" w:rsidR="009E37D9" w:rsidRPr="00451B09" w:rsidRDefault="009E37D9" w:rsidP="00B32D1C">
            <w:pPr>
              <w:pStyle w:val="GvdeMetni"/>
              <w:numPr>
                <w:ilvl w:val="0"/>
                <w:numId w:val="77"/>
              </w:numPr>
              <w:spacing w:before="20" w:after="20" w:line="240" w:lineRule="auto"/>
              <w:jc w:val="both"/>
              <w:rPr>
                <w:sz w:val="16"/>
                <w:szCs w:val="16"/>
                <w:lang w:val="tr-TR"/>
              </w:rPr>
            </w:pPr>
            <w:r w:rsidRPr="00451B09">
              <w:rPr>
                <w:sz w:val="16"/>
                <w:szCs w:val="16"/>
                <w:lang w:val="tr-TR"/>
              </w:rPr>
              <w:t>Uygun bir toz/hava kalitesi yönetim planı uygulayarak kaçak toz emisyonları riskini azaltmak</w:t>
            </w:r>
          </w:p>
          <w:p w14:paraId="40B97EBB"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Özellikle inşaat faaliyetleri sırasında düzenli hava kalitesi izleme (özellikle toz düşmesi ve NOx/COx)</w:t>
            </w:r>
          </w:p>
          <w:p w14:paraId="273FA061"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 xml:space="preserve">Özellikle kuru ve </w:t>
            </w:r>
            <w:proofErr w:type="gramStart"/>
            <w:r w:rsidRPr="00451B09">
              <w:rPr>
                <w:sz w:val="16"/>
                <w:szCs w:val="16"/>
                <w:lang w:val="tr-TR"/>
              </w:rPr>
              <w:t>rüzgarlı</w:t>
            </w:r>
            <w:proofErr w:type="gramEnd"/>
            <w:r w:rsidRPr="00451B09">
              <w:rPr>
                <w:sz w:val="16"/>
                <w:szCs w:val="16"/>
                <w:lang w:val="tr-TR"/>
              </w:rPr>
              <w:t xml:space="preserve"> dönemlerde hafriyat faaliyetlerinin sınırlandırılması</w:t>
            </w:r>
          </w:p>
          <w:p w14:paraId="4EF877EA"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Kullanılmadığında makine ve araçları kapatmak;</w:t>
            </w:r>
          </w:p>
          <w:p w14:paraId="2D1D1B35"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Makine ve toz oluşturan faaliyetlerin mümkün olduğunca alıcıların uzağında yer alacağı şekilde şantiye düzeni planlamak;</w:t>
            </w:r>
          </w:p>
          <w:p w14:paraId="50A999DE"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Şantiyede yeniden kullanılmayacaksa, toz üretme potansiyeli olan malzemeleri mümkün olan en kısa sürede şantiyeden uzaklaştırın. Şantiyede yeniden kullanılacaksa, gerekli azaltma önlemleri alınacaktır;</w:t>
            </w:r>
          </w:p>
          <w:p w14:paraId="1580BCC8"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Etkili toz/partikül madde bastırma/azaltma için şantiyede yeterli su temini sağlamak, mümkün ve uygun olduğunda içilemeyen su kullanmak;</w:t>
            </w:r>
          </w:p>
          <w:p w14:paraId="06D7040D"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Kapalı oluklar, konveyörler ve kapalı atık konteynerleri kullanın.</w:t>
            </w:r>
          </w:p>
          <w:p w14:paraId="01C30D77"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lastRenderedPageBreak/>
              <w:t>Konveyörler, yükleme kepçeleri, hazneler ve diğer yükleme veya taşıma ekipmanlarından düşme yüksekliklerini en aza indirin ve uygun olduğu durumlarda bu tür ekipmanlarda ince su püskürtme kullanın.</w:t>
            </w:r>
          </w:p>
          <w:p w14:paraId="32E83E30"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Kuru hava koşullarında tozlu yüzeyleri ve depolama yığınlarını nemlendirin.</w:t>
            </w:r>
          </w:p>
          <w:p w14:paraId="12A67482"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Kamyon yüklerinin örtülmesi;</w:t>
            </w:r>
          </w:p>
          <w:p w14:paraId="16D06B22"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Şantiyeden ayrılırken kamyon tekerleklerini temizleyin;</w:t>
            </w:r>
          </w:p>
          <w:p w14:paraId="54AAAAE7"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Yanmalı motorların dikkatli seçimi ve bakımı;</w:t>
            </w:r>
          </w:p>
          <w:p w14:paraId="326B388F"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 xml:space="preserve">Egzoz sınırlarına uygunluğu sağlamak için araç emisyonlarının rutin olarak test edilmesi; ve </w:t>
            </w:r>
          </w:p>
          <w:p w14:paraId="56659B37" w14:textId="77777777" w:rsidR="00B32D1C" w:rsidRPr="00451B09" w:rsidRDefault="00B32D1C" w:rsidP="00C17C75">
            <w:pPr>
              <w:pStyle w:val="GvdeMetni"/>
              <w:numPr>
                <w:ilvl w:val="0"/>
                <w:numId w:val="77"/>
              </w:numPr>
              <w:spacing w:before="20" w:after="20" w:line="240" w:lineRule="auto"/>
              <w:jc w:val="both"/>
              <w:rPr>
                <w:sz w:val="16"/>
                <w:szCs w:val="16"/>
                <w:lang w:val="tr-TR"/>
              </w:rPr>
            </w:pPr>
            <w:r w:rsidRPr="00451B09">
              <w:rPr>
                <w:sz w:val="16"/>
                <w:szCs w:val="16"/>
                <w:lang w:val="tr-TR"/>
              </w:rPr>
              <w:t>Operatörler ve sürücüler için faaliyetleri sırasında kirletici emisyonların oluşumu konusunda farkındalık eğitimi.</w:t>
            </w:r>
          </w:p>
          <w:p w14:paraId="7C6F98AB" w14:textId="45899118" w:rsidR="00505014" w:rsidRPr="00451B09" w:rsidRDefault="00505014" w:rsidP="00C17C75">
            <w:pPr>
              <w:pStyle w:val="GvdeMetni"/>
              <w:spacing w:before="20" w:after="20" w:line="240" w:lineRule="auto"/>
              <w:ind w:left="720"/>
              <w:jc w:val="both"/>
              <w:rPr>
                <w:b/>
                <w:bCs/>
                <w:sz w:val="16"/>
                <w:szCs w:val="16"/>
                <w:lang w:val="tr-TR"/>
              </w:rPr>
            </w:pPr>
          </w:p>
        </w:tc>
        <w:tc>
          <w:tcPr>
            <w:tcW w:w="1689" w:type="dxa"/>
          </w:tcPr>
          <w:p w14:paraId="6040DAB8" w14:textId="77777777" w:rsidR="00505014" w:rsidRPr="00451B09" w:rsidRDefault="00505014" w:rsidP="00F83EBF">
            <w:pPr>
              <w:pStyle w:val="GvdeMetni"/>
              <w:spacing w:before="20" w:after="20" w:line="240" w:lineRule="auto"/>
              <w:jc w:val="center"/>
              <w:rPr>
                <w:sz w:val="16"/>
                <w:szCs w:val="16"/>
                <w:lang w:val="tr-TR"/>
              </w:rPr>
            </w:pPr>
            <w:r w:rsidRPr="00451B09">
              <w:rPr>
                <w:sz w:val="16"/>
                <w:szCs w:val="16"/>
                <w:lang w:val="tr-TR"/>
              </w:rPr>
              <w:lastRenderedPageBreak/>
              <w:t>Önleme / En aza indirme</w:t>
            </w:r>
          </w:p>
        </w:tc>
        <w:tc>
          <w:tcPr>
            <w:tcW w:w="2050" w:type="dxa"/>
          </w:tcPr>
          <w:p w14:paraId="39D172EB" w14:textId="4B9A97F5" w:rsidR="00E8527E" w:rsidRPr="00451B09" w:rsidRDefault="00E8527E" w:rsidP="00F83EBF">
            <w:pPr>
              <w:pStyle w:val="GvdeMetni"/>
              <w:spacing w:before="20" w:after="20" w:line="240" w:lineRule="auto"/>
              <w:rPr>
                <w:sz w:val="16"/>
                <w:szCs w:val="16"/>
                <w:lang w:val="tr-TR"/>
              </w:rPr>
            </w:pPr>
            <w:r w:rsidRPr="00451B09">
              <w:rPr>
                <w:b/>
                <w:bCs/>
                <w:sz w:val="16"/>
                <w:szCs w:val="16"/>
                <w:lang w:val="tr-TR"/>
              </w:rPr>
              <w:t xml:space="preserve">Hava Kalitesi Yönetim Planı </w:t>
            </w:r>
            <w:r w:rsidRPr="00451B09">
              <w:rPr>
                <w:sz w:val="16"/>
                <w:szCs w:val="16"/>
                <w:lang w:val="tr-TR"/>
              </w:rPr>
              <w:t>geliştirildi [TAMAMLANDI: ERM].</w:t>
            </w:r>
          </w:p>
          <w:p w14:paraId="53E44B2E" w14:textId="77777777" w:rsidR="00E8527E" w:rsidRPr="00451B09" w:rsidRDefault="00E8527E" w:rsidP="00F83EBF">
            <w:pPr>
              <w:pStyle w:val="GvdeMetni"/>
              <w:spacing w:before="20" w:after="20" w:line="240" w:lineRule="auto"/>
              <w:rPr>
                <w:sz w:val="16"/>
                <w:szCs w:val="16"/>
                <w:lang w:val="tr-TR"/>
              </w:rPr>
            </w:pPr>
          </w:p>
          <w:p w14:paraId="3313B5C3" w14:textId="312ACF7E" w:rsidR="00505014" w:rsidRPr="00451B09" w:rsidRDefault="00505014" w:rsidP="00F83EBF">
            <w:pPr>
              <w:pStyle w:val="GvdeMetni"/>
              <w:spacing w:before="20" w:after="20" w:line="240" w:lineRule="auto"/>
              <w:rPr>
                <w:sz w:val="16"/>
                <w:szCs w:val="16"/>
                <w:lang w:val="tr-TR"/>
              </w:rPr>
            </w:pPr>
            <w:r w:rsidRPr="00451B09">
              <w:rPr>
                <w:sz w:val="16"/>
                <w:szCs w:val="16"/>
                <w:lang w:val="tr-TR"/>
              </w:rPr>
              <w:t>Düzenli denetimler gerçekleştirildi.</w:t>
            </w:r>
          </w:p>
          <w:p w14:paraId="039F5CD6" w14:textId="77777777" w:rsidR="00E8527E" w:rsidRPr="00451B09" w:rsidRDefault="00E8527E" w:rsidP="00F83EBF">
            <w:pPr>
              <w:pStyle w:val="GvdeMetni"/>
              <w:spacing w:before="20" w:after="20" w:line="240" w:lineRule="auto"/>
              <w:rPr>
                <w:sz w:val="16"/>
                <w:szCs w:val="16"/>
                <w:lang w:val="tr-TR"/>
              </w:rPr>
            </w:pPr>
          </w:p>
          <w:p w14:paraId="1630C96B"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Eğitim tamamlandı.</w:t>
            </w:r>
          </w:p>
          <w:p w14:paraId="68ABBD99" w14:textId="77777777" w:rsidR="00505014" w:rsidRPr="00451B09" w:rsidRDefault="00505014" w:rsidP="00F83EBF">
            <w:pPr>
              <w:pStyle w:val="GvdeMetni"/>
              <w:spacing w:before="20" w:after="20" w:line="240" w:lineRule="auto"/>
              <w:rPr>
                <w:sz w:val="16"/>
                <w:szCs w:val="16"/>
                <w:lang w:val="tr-TR"/>
              </w:rPr>
            </w:pPr>
          </w:p>
        </w:tc>
        <w:tc>
          <w:tcPr>
            <w:tcW w:w="1941" w:type="dxa"/>
          </w:tcPr>
          <w:p w14:paraId="767CF1F2" w14:textId="4B622729" w:rsidR="00E8527E" w:rsidRPr="00451B09" w:rsidRDefault="00E8527E" w:rsidP="00E8527E">
            <w:pPr>
              <w:pStyle w:val="GvdeMetni"/>
              <w:spacing w:before="20" w:after="20" w:line="240" w:lineRule="auto"/>
              <w:rPr>
                <w:sz w:val="16"/>
                <w:szCs w:val="16"/>
                <w:lang w:val="tr-TR"/>
              </w:rPr>
            </w:pPr>
            <w:r w:rsidRPr="00451B09">
              <w:rPr>
                <w:sz w:val="16"/>
                <w:szCs w:val="16"/>
                <w:lang w:val="tr-TR"/>
              </w:rPr>
              <w:t xml:space="preserve">İnşaat öncesi </w:t>
            </w:r>
          </w:p>
          <w:p w14:paraId="61BFC0BA" w14:textId="21D24B9A" w:rsidR="00282D86" w:rsidRPr="00451B09" w:rsidRDefault="00282D86" w:rsidP="00E8527E">
            <w:pPr>
              <w:pStyle w:val="GvdeMetni"/>
              <w:spacing w:before="20" w:after="20" w:line="240" w:lineRule="auto"/>
              <w:rPr>
                <w:sz w:val="16"/>
                <w:szCs w:val="16"/>
                <w:lang w:val="tr-TR"/>
              </w:rPr>
            </w:pPr>
            <w:r w:rsidRPr="00451B09">
              <w:rPr>
                <w:sz w:val="16"/>
                <w:szCs w:val="16"/>
                <w:lang w:val="tr-TR"/>
              </w:rPr>
              <w:t>(</w:t>
            </w:r>
            <w:proofErr w:type="gramStart"/>
            <w:r w:rsidRPr="00451B09">
              <w:rPr>
                <w:sz w:val="16"/>
                <w:szCs w:val="16"/>
                <w:lang w:val="tr-TR"/>
              </w:rPr>
              <w:t>plan</w:t>
            </w:r>
            <w:proofErr w:type="gramEnd"/>
            <w:r w:rsidRPr="00451B09">
              <w:rPr>
                <w:sz w:val="16"/>
                <w:szCs w:val="16"/>
                <w:lang w:val="tr-TR"/>
              </w:rPr>
              <w:t xml:space="preserve"> hazırlığı)</w:t>
            </w:r>
          </w:p>
          <w:p w14:paraId="530B6CD1" w14:textId="77777777" w:rsidR="00E8527E" w:rsidRPr="00451B09" w:rsidRDefault="00E8527E" w:rsidP="000142B3">
            <w:pPr>
              <w:pStyle w:val="GvdeMetni"/>
              <w:spacing w:before="20" w:after="20" w:line="240" w:lineRule="auto"/>
              <w:rPr>
                <w:sz w:val="16"/>
                <w:szCs w:val="16"/>
                <w:lang w:val="tr-TR"/>
              </w:rPr>
            </w:pPr>
          </w:p>
          <w:p w14:paraId="4DA28B01" w14:textId="77777777" w:rsidR="00505014" w:rsidRPr="00451B09" w:rsidRDefault="000142B3" w:rsidP="000142B3">
            <w:pPr>
              <w:pStyle w:val="GvdeMetni"/>
              <w:spacing w:before="20" w:after="20" w:line="240" w:lineRule="auto"/>
              <w:rPr>
                <w:sz w:val="16"/>
                <w:szCs w:val="16"/>
                <w:lang w:val="tr-TR"/>
              </w:rPr>
            </w:pPr>
            <w:r w:rsidRPr="00451B09">
              <w:rPr>
                <w:sz w:val="16"/>
                <w:szCs w:val="16"/>
                <w:lang w:val="tr-TR"/>
              </w:rPr>
              <w:t>İnşaat sırasında</w:t>
            </w:r>
          </w:p>
          <w:p w14:paraId="1F958B79" w14:textId="31EC09EB" w:rsidR="00E0556E" w:rsidRPr="00451B09" w:rsidRDefault="00E0556E" w:rsidP="000142B3">
            <w:pPr>
              <w:pStyle w:val="GvdeMetni"/>
              <w:spacing w:before="20" w:after="20" w:line="240" w:lineRule="auto"/>
              <w:rPr>
                <w:sz w:val="16"/>
                <w:szCs w:val="16"/>
                <w:lang w:val="tr-TR"/>
              </w:rPr>
            </w:pPr>
            <w:r w:rsidRPr="00451B09">
              <w:rPr>
                <w:sz w:val="16"/>
                <w:szCs w:val="16"/>
                <w:lang w:val="tr-TR"/>
              </w:rPr>
              <w:t>(</w:t>
            </w:r>
            <w:proofErr w:type="gramStart"/>
            <w:r w:rsidRPr="00451B09">
              <w:rPr>
                <w:sz w:val="16"/>
                <w:szCs w:val="16"/>
                <w:lang w:val="tr-TR"/>
              </w:rPr>
              <w:t>planın</w:t>
            </w:r>
            <w:proofErr w:type="gramEnd"/>
            <w:r w:rsidRPr="00451B09">
              <w:rPr>
                <w:sz w:val="16"/>
                <w:szCs w:val="16"/>
                <w:lang w:val="tr-TR"/>
              </w:rPr>
              <w:t xml:space="preserve"> uygulanması)</w:t>
            </w:r>
          </w:p>
        </w:tc>
        <w:tc>
          <w:tcPr>
            <w:tcW w:w="0" w:type="auto"/>
          </w:tcPr>
          <w:p w14:paraId="47146238"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Tüm çalışanlar ve yükleniciler</w:t>
            </w:r>
          </w:p>
          <w:p w14:paraId="12BDF187" w14:textId="77777777" w:rsidR="00F30487" w:rsidRPr="00451B09" w:rsidRDefault="00F30487" w:rsidP="00F83EBF">
            <w:pPr>
              <w:pStyle w:val="GvdeMetni"/>
              <w:spacing w:before="20" w:after="20" w:line="240" w:lineRule="auto"/>
              <w:rPr>
                <w:sz w:val="16"/>
                <w:szCs w:val="16"/>
                <w:lang w:val="tr-TR"/>
              </w:rPr>
            </w:pPr>
          </w:p>
          <w:p w14:paraId="7408E032" w14:textId="3D0CEA62" w:rsidR="00505014" w:rsidRPr="00451B09" w:rsidRDefault="00DB6A05" w:rsidP="00F83EBF">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505014" w:rsidRPr="00451B09" w14:paraId="2A5AB729" w14:textId="77777777" w:rsidTr="00CF3F9A">
        <w:tc>
          <w:tcPr>
            <w:tcW w:w="2262" w:type="dxa"/>
            <w:vMerge w:val="restart"/>
            <w:hideMark/>
          </w:tcPr>
          <w:p w14:paraId="45E03F27" w14:textId="77777777" w:rsidR="00505014" w:rsidRPr="00451B09" w:rsidRDefault="00505014" w:rsidP="00F83EBF">
            <w:pPr>
              <w:pStyle w:val="GvdeMetni"/>
              <w:spacing w:before="20" w:after="20" w:line="240" w:lineRule="auto"/>
              <w:rPr>
                <w:sz w:val="16"/>
                <w:szCs w:val="16"/>
                <w:lang w:val="tr-TR"/>
              </w:rPr>
            </w:pPr>
            <w:r w:rsidRPr="00451B09">
              <w:rPr>
                <w:b/>
                <w:bCs/>
                <w:sz w:val="16"/>
                <w:szCs w:val="16"/>
                <w:lang w:val="tr-TR"/>
              </w:rPr>
              <w:t>Etki 6: Gürültü, Işık ve Titreşimden Kaynaklanan Rahatsızlık</w:t>
            </w:r>
          </w:p>
        </w:tc>
        <w:tc>
          <w:tcPr>
            <w:tcW w:w="5370" w:type="dxa"/>
            <w:hideMark/>
          </w:tcPr>
          <w:p w14:paraId="46E39216" w14:textId="77777777" w:rsidR="00505014" w:rsidRPr="00451B09" w:rsidRDefault="00505014" w:rsidP="00F83EBF">
            <w:pPr>
              <w:pStyle w:val="GvdeMetni"/>
              <w:spacing w:before="20" w:after="20" w:line="240" w:lineRule="auto"/>
              <w:jc w:val="both"/>
              <w:rPr>
                <w:b/>
                <w:bCs/>
                <w:sz w:val="16"/>
                <w:szCs w:val="16"/>
                <w:lang w:val="tr-TR"/>
              </w:rPr>
            </w:pPr>
            <w:r w:rsidRPr="00451B09">
              <w:rPr>
                <w:b/>
                <w:bCs/>
                <w:sz w:val="16"/>
                <w:szCs w:val="16"/>
                <w:lang w:val="tr-TR"/>
              </w:rPr>
              <w:t>Görsel ve Işık Yönetimi</w:t>
            </w:r>
          </w:p>
          <w:p w14:paraId="23682472" w14:textId="77777777" w:rsidR="00505014" w:rsidRPr="00451B09" w:rsidRDefault="00505014" w:rsidP="00F83EBF">
            <w:pPr>
              <w:pStyle w:val="ListeMaddemi"/>
              <w:numPr>
                <w:ilvl w:val="0"/>
                <w:numId w:val="77"/>
              </w:numPr>
              <w:spacing w:before="20" w:after="20" w:line="240" w:lineRule="auto"/>
              <w:jc w:val="both"/>
              <w:rPr>
                <w:sz w:val="16"/>
                <w:szCs w:val="16"/>
                <w:lang w:val="tr-TR"/>
              </w:rPr>
            </w:pPr>
            <w:r w:rsidRPr="00451B09">
              <w:rPr>
                <w:sz w:val="16"/>
                <w:szCs w:val="16"/>
                <w:lang w:val="tr-TR"/>
              </w:rPr>
              <w:t>Geçici çalışma alanları mümkün olduğunca küçük olacak şekilde tasarlanacak ve malzeme depolama için seçilen alanlar görsel etkiyi yüksek alanlardan uzak tutulacaktır.</w:t>
            </w:r>
          </w:p>
          <w:p w14:paraId="6D4AE3B5" w14:textId="77777777" w:rsidR="00505014" w:rsidRPr="00451B09" w:rsidRDefault="00505014" w:rsidP="00F83EBF">
            <w:pPr>
              <w:pStyle w:val="ListeMaddemi"/>
              <w:numPr>
                <w:ilvl w:val="0"/>
                <w:numId w:val="77"/>
              </w:numPr>
              <w:spacing w:before="20" w:after="20" w:line="240" w:lineRule="auto"/>
              <w:jc w:val="both"/>
              <w:rPr>
                <w:sz w:val="16"/>
                <w:szCs w:val="16"/>
                <w:lang w:val="tr-TR"/>
              </w:rPr>
            </w:pPr>
            <w:r w:rsidRPr="00451B09">
              <w:rPr>
                <w:sz w:val="16"/>
                <w:szCs w:val="16"/>
                <w:lang w:val="tr-TR"/>
              </w:rPr>
              <w:t>Mevcut yarasa türlerini korumak için, yarasaların en aktif olduğu alacakaranlıktan şafağa kadar olan dönemde (Nisan-Ekim arası) inşaat çalışmalarının yoğunluğunun azaltılması gerekmektedir. Bu dönemde, yapay aydınlatma sadece inşaat alanı ile sınırlandırılmalı ve ışığın yayılmasını önlemek için projektörler koruyucu kapaklarla kapatılmalıdır.</w:t>
            </w:r>
          </w:p>
          <w:p w14:paraId="6D0E7CBB" w14:textId="77777777" w:rsidR="00505014" w:rsidRPr="00451B09" w:rsidRDefault="00505014" w:rsidP="00F83EBF">
            <w:pPr>
              <w:pStyle w:val="ListeMaddemi"/>
              <w:numPr>
                <w:ilvl w:val="0"/>
                <w:numId w:val="77"/>
              </w:numPr>
              <w:spacing w:before="20" w:after="20" w:line="240" w:lineRule="auto"/>
              <w:jc w:val="both"/>
              <w:rPr>
                <w:sz w:val="16"/>
                <w:szCs w:val="16"/>
                <w:lang w:val="tr-TR"/>
              </w:rPr>
            </w:pPr>
            <w:r w:rsidRPr="00451B09">
              <w:rPr>
                <w:sz w:val="16"/>
                <w:szCs w:val="16"/>
                <w:lang w:val="tr-TR"/>
              </w:rPr>
              <w:t>Işıkları, komşu hassas habitatlardan uzağa yöneltin. Işık sızıntısını azaltmak ve çalılar ve ormanlık habitatlar gibi komşu hassas habitatlarda ışık artışını önlemek için yönlü aydınlatma kullanın.</w:t>
            </w:r>
          </w:p>
          <w:p w14:paraId="5FD3F403" w14:textId="77777777" w:rsidR="00505014" w:rsidRPr="00451B09" w:rsidRDefault="00505014" w:rsidP="00F83EBF">
            <w:pPr>
              <w:pStyle w:val="ListeMaddemi"/>
              <w:numPr>
                <w:ilvl w:val="0"/>
                <w:numId w:val="77"/>
              </w:numPr>
              <w:spacing w:before="20" w:after="20" w:line="240" w:lineRule="auto"/>
              <w:jc w:val="both"/>
              <w:rPr>
                <w:sz w:val="16"/>
                <w:szCs w:val="16"/>
                <w:lang w:val="tr-TR"/>
              </w:rPr>
            </w:pPr>
            <w:r w:rsidRPr="00451B09">
              <w:rPr>
                <w:sz w:val="16"/>
                <w:szCs w:val="16"/>
                <w:lang w:val="tr-TR"/>
              </w:rPr>
              <w:t>Mümkün olduğunda düşük yoğunluklu ışıklar kullanın.</w:t>
            </w:r>
          </w:p>
          <w:p w14:paraId="61450E73" w14:textId="77777777" w:rsidR="00505014" w:rsidRPr="00451B09" w:rsidRDefault="00505014" w:rsidP="00F83EBF">
            <w:pPr>
              <w:pStyle w:val="ListeMaddemi"/>
              <w:numPr>
                <w:ilvl w:val="0"/>
                <w:numId w:val="77"/>
              </w:numPr>
              <w:spacing w:before="20" w:after="20" w:line="240" w:lineRule="auto"/>
              <w:jc w:val="both"/>
              <w:rPr>
                <w:sz w:val="16"/>
                <w:szCs w:val="16"/>
                <w:lang w:val="tr-TR"/>
              </w:rPr>
            </w:pPr>
            <w:r w:rsidRPr="00451B09">
              <w:rPr>
                <w:sz w:val="16"/>
                <w:szCs w:val="16"/>
                <w:lang w:val="tr-TR"/>
              </w:rPr>
              <w:t>Personel ve ziyaretçiler, özellikle yuvalama dönemlerinde, şantiyede veya çevresindeki doğal ormanlık habitatlarda yuvalama faaliyetlerinin yoğun olduğu dönemlerde, kuşları rahatsız etmemeleri konusunda uyarılmalıdır.</w:t>
            </w:r>
          </w:p>
          <w:p w14:paraId="3148392E" w14:textId="77777777" w:rsidR="00505014" w:rsidRPr="00451B09" w:rsidRDefault="00505014" w:rsidP="00F83EBF">
            <w:pPr>
              <w:pStyle w:val="ListeMaddemi"/>
              <w:numPr>
                <w:ilvl w:val="0"/>
                <w:numId w:val="77"/>
              </w:numPr>
              <w:spacing w:before="20" w:after="20" w:line="240" w:lineRule="auto"/>
              <w:jc w:val="both"/>
              <w:rPr>
                <w:sz w:val="16"/>
                <w:szCs w:val="16"/>
                <w:lang w:val="tr-TR"/>
              </w:rPr>
            </w:pPr>
            <w:r w:rsidRPr="00451B09">
              <w:rPr>
                <w:sz w:val="16"/>
                <w:szCs w:val="16"/>
                <w:lang w:val="tr-TR"/>
              </w:rPr>
              <w:t>Avcılık, tuzak kurma, balıkçılık ve vahşi hayvanlara genel olarak zarar vermeyi yasaklamak da dahil olmak üzere, inşaat işçilerinin iyi davranışlarını sağlayın.</w:t>
            </w:r>
          </w:p>
          <w:p w14:paraId="3AC666AA" w14:textId="77777777" w:rsidR="00505014" w:rsidRPr="00451B09" w:rsidRDefault="00505014" w:rsidP="00F83EBF">
            <w:pPr>
              <w:pStyle w:val="ListeMaddemi"/>
              <w:numPr>
                <w:ilvl w:val="0"/>
                <w:numId w:val="77"/>
              </w:numPr>
              <w:spacing w:before="20" w:after="20" w:line="240" w:lineRule="auto"/>
              <w:jc w:val="both"/>
              <w:rPr>
                <w:sz w:val="16"/>
                <w:szCs w:val="16"/>
                <w:lang w:val="tr-TR"/>
              </w:rPr>
            </w:pPr>
            <w:r w:rsidRPr="00451B09">
              <w:rPr>
                <w:sz w:val="16"/>
                <w:szCs w:val="16"/>
                <w:lang w:val="tr-TR"/>
              </w:rPr>
              <w:t>Çalışma alanlarından, vahşi hayvanları bu alanlara çekebilecek atık ürünleri ve çöpleri toplayın ve uzaklaştırın.</w:t>
            </w:r>
          </w:p>
          <w:p w14:paraId="685D5023" w14:textId="77777777" w:rsidR="00505014" w:rsidRPr="00451B09" w:rsidRDefault="00505014" w:rsidP="00F83EBF">
            <w:pPr>
              <w:autoSpaceDE w:val="0"/>
              <w:autoSpaceDN w:val="0"/>
              <w:adjustRightInd w:val="0"/>
              <w:spacing w:before="20" w:after="20" w:line="240" w:lineRule="auto"/>
              <w:ind w:left="720"/>
              <w:jc w:val="both"/>
              <w:rPr>
                <w:rFonts w:eastAsia="Times New Roman"/>
                <w:sz w:val="16"/>
                <w:szCs w:val="16"/>
                <w:lang w:val="tr-TR"/>
              </w:rPr>
            </w:pPr>
          </w:p>
        </w:tc>
        <w:tc>
          <w:tcPr>
            <w:tcW w:w="1689" w:type="dxa"/>
            <w:vMerge w:val="restart"/>
          </w:tcPr>
          <w:p w14:paraId="5ED83A63" w14:textId="77777777" w:rsidR="00505014" w:rsidRPr="00451B09" w:rsidRDefault="00505014" w:rsidP="00F83EBF">
            <w:pPr>
              <w:pStyle w:val="GvdeMetni"/>
              <w:spacing w:before="20" w:after="20" w:line="240" w:lineRule="auto"/>
              <w:jc w:val="center"/>
              <w:rPr>
                <w:sz w:val="16"/>
                <w:szCs w:val="16"/>
                <w:lang w:val="tr-TR"/>
              </w:rPr>
            </w:pPr>
            <w:r w:rsidRPr="00451B09">
              <w:rPr>
                <w:sz w:val="16"/>
                <w:szCs w:val="16"/>
                <w:lang w:val="tr-TR"/>
              </w:rPr>
              <w:t>Önlemek / En aza indirmek</w:t>
            </w:r>
          </w:p>
        </w:tc>
        <w:tc>
          <w:tcPr>
            <w:tcW w:w="2050" w:type="dxa"/>
            <w:hideMark/>
          </w:tcPr>
          <w:p w14:paraId="2844C27B"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Yaban hayatı kontrolleri yapılmaktadır.</w:t>
            </w:r>
          </w:p>
          <w:p w14:paraId="6ADD8992" w14:textId="77777777" w:rsidR="00410C8F" w:rsidRPr="00451B09" w:rsidRDefault="00410C8F" w:rsidP="00F83EBF">
            <w:pPr>
              <w:pStyle w:val="GvdeMetni"/>
              <w:spacing w:before="20" w:after="20" w:line="240" w:lineRule="auto"/>
              <w:rPr>
                <w:sz w:val="16"/>
                <w:szCs w:val="16"/>
                <w:lang w:val="tr-TR"/>
              </w:rPr>
            </w:pPr>
          </w:p>
          <w:p w14:paraId="361186A2" w14:textId="294A48E6" w:rsidR="00505014" w:rsidRPr="00451B09" w:rsidRDefault="00505014" w:rsidP="00F83EBF">
            <w:pPr>
              <w:pStyle w:val="GvdeMetni"/>
              <w:spacing w:before="20" w:after="20" w:line="240" w:lineRule="auto"/>
              <w:rPr>
                <w:sz w:val="16"/>
                <w:szCs w:val="16"/>
                <w:lang w:val="tr-TR"/>
              </w:rPr>
            </w:pPr>
            <w:r w:rsidRPr="00451B09">
              <w:rPr>
                <w:sz w:val="16"/>
                <w:szCs w:val="16"/>
                <w:lang w:val="tr-TR"/>
              </w:rPr>
              <w:t>Aydınlatma kontrolleri uygulanmaktadır.</w:t>
            </w:r>
          </w:p>
        </w:tc>
        <w:tc>
          <w:tcPr>
            <w:tcW w:w="1941" w:type="dxa"/>
            <w:vMerge w:val="restart"/>
          </w:tcPr>
          <w:p w14:paraId="7C965CF1" w14:textId="77777777" w:rsidR="00E8527E" w:rsidRPr="00451B09" w:rsidRDefault="00505014" w:rsidP="00F83EBF">
            <w:pPr>
              <w:pStyle w:val="GvdeMetni"/>
              <w:spacing w:before="20" w:after="20" w:line="240" w:lineRule="auto"/>
              <w:rPr>
                <w:sz w:val="16"/>
                <w:szCs w:val="16"/>
                <w:lang w:val="tr-TR"/>
              </w:rPr>
            </w:pPr>
            <w:r w:rsidRPr="00451B09">
              <w:rPr>
                <w:sz w:val="16"/>
                <w:szCs w:val="16"/>
                <w:lang w:val="tr-TR"/>
              </w:rPr>
              <w:t>İnşaat öncesi</w:t>
            </w:r>
          </w:p>
          <w:p w14:paraId="4D3D5C14" w14:textId="4E0FE137" w:rsidR="004B031D" w:rsidRPr="00451B09" w:rsidRDefault="004B031D" w:rsidP="00F83EBF">
            <w:pPr>
              <w:pStyle w:val="GvdeMetni"/>
              <w:spacing w:before="20" w:after="20" w:line="240" w:lineRule="auto"/>
              <w:rPr>
                <w:sz w:val="16"/>
                <w:szCs w:val="16"/>
                <w:lang w:val="tr-TR"/>
              </w:rPr>
            </w:pPr>
            <w:r w:rsidRPr="00451B09">
              <w:rPr>
                <w:sz w:val="16"/>
                <w:szCs w:val="16"/>
                <w:lang w:val="tr-TR"/>
              </w:rPr>
              <w:t>(</w:t>
            </w:r>
            <w:proofErr w:type="gramStart"/>
            <w:r w:rsidRPr="00451B09">
              <w:rPr>
                <w:sz w:val="16"/>
                <w:szCs w:val="16"/>
                <w:lang w:val="tr-TR"/>
              </w:rPr>
              <w:t>plan</w:t>
            </w:r>
            <w:proofErr w:type="gramEnd"/>
            <w:r w:rsidRPr="00451B09">
              <w:rPr>
                <w:sz w:val="16"/>
                <w:szCs w:val="16"/>
                <w:lang w:val="tr-TR"/>
              </w:rPr>
              <w:t xml:space="preserve"> hazırlığı, kontroller yürürlükte)</w:t>
            </w:r>
          </w:p>
          <w:p w14:paraId="0E8966BB" w14:textId="77777777" w:rsidR="00E8527E" w:rsidRPr="00451B09" w:rsidRDefault="00E8527E" w:rsidP="00F83EBF">
            <w:pPr>
              <w:pStyle w:val="GvdeMetni"/>
              <w:spacing w:before="20" w:after="20" w:line="240" w:lineRule="auto"/>
              <w:rPr>
                <w:sz w:val="16"/>
                <w:szCs w:val="16"/>
                <w:lang w:val="tr-TR"/>
              </w:rPr>
            </w:pPr>
          </w:p>
          <w:p w14:paraId="7DC94456"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İnşaat sırasında</w:t>
            </w:r>
          </w:p>
          <w:p w14:paraId="5966C699" w14:textId="780F3E71" w:rsidR="00811E68" w:rsidRPr="00451B09" w:rsidRDefault="00811E68" w:rsidP="00F83EBF">
            <w:pPr>
              <w:pStyle w:val="GvdeMetni"/>
              <w:spacing w:before="20" w:after="20" w:line="240" w:lineRule="auto"/>
              <w:rPr>
                <w:sz w:val="16"/>
                <w:szCs w:val="16"/>
                <w:lang w:val="tr-TR"/>
              </w:rPr>
            </w:pPr>
            <w:r w:rsidRPr="00451B09">
              <w:rPr>
                <w:sz w:val="16"/>
                <w:szCs w:val="16"/>
                <w:lang w:val="tr-TR"/>
              </w:rPr>
              <w:t>(</w:t>
            </w:r>
            <w:proofErr w:type="gramStart"/>
            <w:r w:rsidRPr="00451B09">
              <w:rPr>
                <w:sz w:val="16"/>
                <w:szCs w:val="16"/>
                <w:lang w:val="tr-TR"/>
              </w:rPr>
              <w:t>plan</w:t>
            </w:r>
            <w:proofErr w:type="gramEnd"/>
            <w:r w:rsidRPr="00451B09">
              <w:rPr>
                <w:sz w:val="16"/>
                <w:szCs w:val="16"/>
                <w:lang w:val="tr-TR"/>
              </w:rPr>
              <w:t>/önlemlerin uygulanması)</w:t>
            </w:r>
          </w:p>
        </w:tc>
        <w:tc>
          <w:tcPr>
            <w:tcW w:w="0" w:type="auto"/>
            <w:vMerge w:val="restart"/>
            <w:hideMark/>
          </w:tcPr>
          <w:p w14:paraId="56DDBBF0" w14:textId="77777777" w:rsidR="00505014" w:rsidRPr="00451B09" w:rsidRDefault="00505014" w:rsidP="00F83EBF">
            <w:pPr>
              <w:pStyle w:val="GvdeMetni"/>
              <w:spacing w:before="20" w:after="20" w:line="240" w:lineRule="auto"/>
              <w:rPr>
                <w:sz w:val="16"/>
                <w:szCs w:val="16"/>
                <w:lang w:val="tr-TR"/>
              </w:rPr>
            </w:pPr>
            <w:r w:rsidRPr="00451B09">
              <w:rPr>
                <w:sz w:val="16"/>
                <w:szCs w:val="16"/>
                <w:lang w:val="tr-TR"/>
              </w:rPr>
              <w:t>Tüm çalışanlar ve yükleniciler</w:t>
            </w:r>
          </w:p>
          <w:p w14:paraId="5D8DAF35" w14:textId="77777777" w:rsidR="00F30487" w:rsidRPr="00451B09" w:rsidRDefault="00F30487" w:rsidP="00F83EBF">
            <w:pPr>
              <w:pStyle w:val="GvdeMetni"/>
              <w:spacing w:before="20" w:after="20" w:line="240" w:lineRule="auto"/>
              <w:rPr>
                <w:sz w:val="16"/>
                <w:szCs w:val="16"/>
                <w:lang w:val="tr-TR"/>
              </w:rPr>
            </w:pPr>
          </w:p>
          <w:p w14:paraId="137FD6A8" w14:textId="57278726" w:rsidR="00505014" w:rsidRPr="00451B09" w:rsidRDefault="00DB6A05" w:rsidP="00F83EBF">
            <w:pPr>
              <w:pStyle w:val="GvdeMetni"/>
              <w:spacing w:before="20" w:after="20" w:line="240" w:lineRule="auto"/>
              <w:rPr>
                <w:sz w:val="16"/>
                <w:szCs w:val="16"/>
                <w:lang w:val="tr-TR"/>
              </w:rPr>
            </w:pPr>
            <w:r w:rsidRPr="00451B09">
              <w:rPr>
                <w:sz w:val="16"/>
                <w:szCs w:val="16"/>
                <w:lang w:val="tr-TR"/>
              </w:rPr>
              <w:t>Sağlık ve Güvenlik Müdürü / Çevre Çözüm Ortağı</w:t>
            </w:r>
          </w:p>
        </w:tc>
      </w:tr>
      <w:tr w:rsidR="009726B0" w:rsidRPr="00451B09" w14:paraId="2AD58BEF" w14:textId="77777777" w:rsidTr="00CF3F9A">
        <w:tc>
          <w:tcPr>
            <w:tcW w:w="2262" w:type="dxa"/>
            <w:vMerge/>
          </w:tcPr>
          <w:p w14:paraId="75316859" w14:textId="77777777" w:rsidR="009726B0" w:rsidRPr="00451B09" w:rsidRDefault="009726B0" w:rsidP="009726B0">
            <w:pPr>
              <w:pStyle w:val="GvdeMetni"/>
              <w:spacing w:before="20" w:after="20" w:line="240" w:lineRule="auto"/>
              <w:rPr>
                <w:b/>
                <w:bCs/>
                <w:sz w:val="16"/>
                <w:szCs w:val="16"/>
                <w:lang w:val="tr-TR"/>
              </w:rPr>
            </w:pPr>
          </w:p>
        </w:tc>
        <w:tc>
          <w:tcPr>
            <w:tcW w:w="5370" w:type="dxa"/>
          </w:tcPr>
          <w:p w14:paraId="463BBF33" w14:textId="77777777" w:rsidR="009726B0" w:rsidRPr="00AE407B" w:rsidRDefault="009726B0" w:rsidP="009726B0">
            <w:pPr>
              <w:pStyle w:val="GvdeMetni"/>
              <w:spacing w:before="20" w:after="20" w:line="240" w:lineRule="auto"/>
              <w:jc w:val="both"/>
              <w:rPr>
                <w:b/>
                <w:bCs/>
                <w:sz w:val="16"/>
                <w:szCs w:val="16"/>
                <w:lang w:val="tr-TR"/>
              </w:rPr>
            </w:pPr>
            <w:r w:rsidRPr="00AE407B">
              <w:rPr>
                <w:b/>
                <w:bCs/>
                <w:sz w:val="16"/>
                <w:szCs w:val="16"/>
                <w:lang w:val="tr-TR"/>
              </w:rPr>
              <w:t>Gürültü Yönetimi</w:t>
            </w:r>
          </w:p>
          <w:p w14:paraId="7D22DF6A" w14:textId="77777777" w:rsidR="009726B0" w:rsidRPr="00AE407B" w:rsidRDefault="009726B0" w:rsidP="009726B0">
            <w:pPr>
              <w:pStyle w:val="ListeMaddemi"/>
              <w:numPr>
                <w:ilvl w:val="0"/>
                <w:numId w:val="77"/>
              </w:numPr>
              <w:spacing w:before="20" w:after="20" w:line="240" w:lineRule="auto"/>
              <w:jc w:val="both"/>
              <w:rPr>
                <w:sz w:val="16"/>
                <w:szCs w:val="16"/>
                <w:lang w:val="tr-TR"/>
              </w:rPr>
            </w:pPr>
            <w:r w:rsidRPr="00AE407B">
              <w:rPr>
                <w:sz w:val="16"/>
                <w:szCs w:val="16"/>
                <w:lang w:val="tr-TR"/>
              </w:rPr>
              <w:t>Gürültü ve Titreşim Yönetim Planı geliştirin [TAMAMLANDI: ERM].</w:t>
            </w:r>
          </w:p>
          <w:p w14:paraId="3DE1E82F" w14:textId="77777777" w:rsidR="009726B0" w:rsidRPr="00AE407B" w:rsidRDefault="009726B0" w:rsidP="009726B0">
            <w:pPr>
              <w:pStyle w:val="ListeMaddemi"/>
              <w:numPr>
                <w:ilvl w:val="0"/>
                <w:numId w:val="77"/>
              </w:numPr>
              <w:spacing w:before="20" w:after="20" w:line="240" w:lineRule="auto"/>
              <w:jc w:val="both"/>
              <w:rPr>
                <w:sz w:val="16"/>
                <w:szCs w:val="16"/>
                <w:lang w:val="tr-TR"/>
              </w:rPr>
            </w:pPr>
            <w:r w:rsidRPr="00AE407B">
              <w:rPr>
                <w:sz w:val="16"/>
                <w:szCs w:val="16"/>
                <w:lang w:val="tr-TR"/>
              </w:rPr>
              <w:t>Gürültü seviyelerini azaltmak için, kullanılmayan ekipmanlar kapatılmalıdır. Işıklar da ihtiyaç duyulmadığında kapatılmalıdır.</w:t>
            </w:r>
          </w:p>
          <w:p w14:paraId="1E952486" w14:textId="77777777" w:rsidR="009726B0" w:rsidRPr="00AE407B" w:rsidRDefault="009726B0" w:rsidP="009726B0">
            <w:pPr>
              <w:pStyle w:val="ListeMaddemi"/>
              <w:numPr>
                <w:ilvl w:val="0"/>
                <w:numId w:val="77"/>
              </w:numPr>
              <w:spacing w:before="20" w:after="20" w:line="240" w:lineRule="auto"/>
              <w:jc w:val="both"/>
              <w:rPr>
                <w:sz w:val="16"/>
                <w:szCs w:val="16"/>
                <w:lang w:val="tr-TR"/>
              </w:rPr>
            </w:pPr>
            <w:r w:rsidRPr="00AE407B">
              <w:rPr>
                <w:sz w:val="16"/>
                <w:szCs w:val="16"/>
                <w:lang w:val="tr-TR"/>
              </w:rPr>
              <w:t>EPC Yüklenicisi, kurulu tüm ekipman, cihaz ve iş kaynaklarını izlemek ve uygun çalışma koşullarında tutmakla yükümlüdür.</w:t>
            </w:r>
          </w:p>
          <w:p w14:paraId="5AA6ED2A" w14:textId="77777777" w:rsidR="009726B0" w:rsidRPr="00AE407B" w:rsidRDefault="009726B0" w:rsidP="009726B0">
            <w:pPr>
              <w:pStyle w:val="ListeMaddemi"/>
              <w:numPr>
                <w:ilvl w:val="0"/>
                <w:numId w:val="77"/>
              </w:numPr>
              <w:spacing w:before="20" w:after="20" w:line="240" w:lineRule="auto"/>
              <w:jc w:val="both"/>
              <w:rPr>
                <w:sz w:val="16"/>
                <w:szCs w:val="16"/>
                <w:lang w:val="tr-TR"/>
              </w:rPr>
            </w:pPr>
            <w:r w:rsidRPr="00AE407B">
              <w:rPr>
                <w:sz w:val="16"/>
                <w:szCs w:val="16"/>
                <w:lang w:val="tr-TR"/>
              </w:rPr>
              <w:t>İzleme: uygun fonometrelerle aylık gürültü ölçümü.</w:t>
            </w:r>
          </w:p>
          <w:p w14:paraId="50E53ED8" w14:textId="77777777" w:rsidR="009726B0" w:rsidRPr="00AE407B" w:rsidRDefault="009726B0" w:rsidP="009726B0">
            <w:pPr>
              <w:pStyle w:val="ListeMaddemi"/>
              <w:numPr>
                <w:ilvl w:val="0"/>
                <w:numId w:val="77"/>
              </w:numPr>
              <w:spacing w:before="20" w:after="20" w:line="240" w:lineRule="auto"/>
              <w:jc w:val="both"/>
              <w:rPr>
                <w:sz w:val="16"/>
                <w:szCs w:val="16"/>
                <w:lang w:val="tr-TR"/>
              </w:rPr>
            </w:pPr>
            <w:r w:rsidRPr="00AE407B">
              <w:rPr>
                <w:sz w:val="16"/>
                <w:szCs w:val="16"/>
                <w:lang w:val="tr-TR"/>
              </w:rPr>
              <w:t>Gececi türler üzerindeki etkileri mümkün olduğunca sınırlamak için inşaat faaliyetlerini gündüz saatleriyle sınırlayın, aksi takdirde rahatsızlığı azaltmak için gece faaliyetlerini sadece gerekli işlerle sınırlayın.</w:t>
            </w:r>
          </w:p>
          <w:p w14:paraId="05A8D577" w14:textId="77777777" w:rsidR="009726B0" w:rsidRPr="00AE407B" w:rsidRDefault="009726B0" w:rsidP="009726B0">
            <w:pPr>
              <w:pStyle w:val="ListeMaddemi"/>
              <w:numPr>
                <w:ilvl w:val="0"/>
                <w:numId w:val="77"/>
              </w:numPr>
              <w:spacing w:before="20" w:after="20" w:line="240" w:lineRule="auto"/>
              <w:jc w:val="both"/>
              <w:rPr>
                <w:sz w:val="16"/>
                <w:szCs w:val="16"/>
                <w:lang w:val="tr-TR"/>
              </w:rPr>
            </w:pPr>
            <w:r w:rsidRPr="00AE407B">
              <w:rPr>
                <w:sz w:val="16"/>
                <w:szCs w:val="16"/>
                <w:lang w:val="tr-TR"/>
              </w:rPr>
              <w:t>Araç ve ekipmanları iyi çalışma koşullarında tutun.</w:t>
            </w:r>
          </w:p>
          <w:p w14:paraId="69C231CF" w14:textId="3911E669" w:rsidR="009726B0" w:rsidRPr="00451B09" w:rsidRDefault="009726B0" w:rsidP="009726B0">
            <w:pPr>
              <w:pStyle w:val="ListeMaddemi"/>
              <w:numPr>
                <w:ilvl w:val="0"/>
                <w:numId w:val="77"/>
              </w:numPr>
              <w:spacing w:before="20" w:after="20" w:line="240" w:lineRule="auto"/>
              <w:jc w:val="both"/>
              <w:rPr>
                <w:sz w:val="16"/>
                <w:szCs w:val="16"/>
                <w:lang w:val="tr-TR"/>
              </w:rPr>
            </w:pPr>
            <w:r w:rsidRPr="00AE407B">
              <w:rPr>
                <w:sz w:val="16"/>
                <w:szCs w:val="16"/>
                <w:lang w:val="tr-TR"/>
              </w:rPr>
              <w:t>Mümkün olduğunda gürültüyü en aza indiren teknolojiler kullanın. Örnekler arasında inşaat ekipmanlarında gürültü bariyerleri ve susturucular sayılabilir.</w:t>
            </w:r>
          </w:p>
        </w:tc>
        <w:tc>
          <w:tcPr>
            <w:tcW w:w="1689" w:type="dxa"/>
            <w:vMerge/>
          </w:tcPr>
          <w:p w14:paraId="59FDCE34" w14:textId="77777777" w:rsidR="009726B0" w:rsidRPr="00451B09" w:rsidRDefault="009726B0" w:rsidP="009726B0">
            <w:pPr>
              <w:pStyle w:val="GvdeMetni"/>
              <w:spacing w:before="20" w:after="20" w:line="240" w:lineRule="auto"/>
              <w:jc w:val="center"/>
              <w:rPr>
                <w:sz w:val="16"/>
                <w:szCs w:val="16"/>
                <w:lang w:val="tr-TR"/>
              </w:rPr>
            </w:pPr>
          </w:p>
        </w:tc>
        <w:tc>
          <w:tcPr>
            <w:tcW w:w="2050" w:type="dxa"/>
          </w:tcPr>
          <w:p w14:paraId="516079CC" w14:textId="77777777" w:rsidR="009726B0" w:rsidRPr="00AE407B" w:rsidRDefault="009726B0" w:rsidP="009726B0">
            <w:pPr>
              <w:pStyle w:val="GvdeMetni"/>
              <w:spacing w:before="20" w:after="20" w:line="240" w:lineRule="auto"/>
              <w:rPr>
                <w:sz w:val="16"/>
                <w:szCs w:val="16"/>
                <w:lang w:val="tr-TR"/>
              </w:rPr>
            </w:pPr>
            <w:r w:rsidRPr="00AE407B">
              <w:rPr>
                <w:b/>
                <w:bCs/>
                <w:sz w:val="16"/>
                <w:szCs w:val="16"/>
                <w:lang w:val="tr-TR"/>
              </w:rPr>
              <w:t xml:space="preserve">Gürültü ve Titreşim Yönetim Planı </w:t>
            </w:r>
            <w:r w:rsidRPr="00AE407B">
              <w:rPr>
                <w:sz w:val="16"/>
                <w:szCs w:val="16"/>
                <w:lang w:val="tr-TR"/>
              </w:rPr>
              <w:t>yürürlükte [TAMAMLANDI: ERM].</w:t>
            </w:r>
          </w:p>
          <w:p w14:paraId="7D2D6B49" w14:textId="77777777" w:rsidR="009726B0" w:rsidRPr="00AE407B" w:rsidRDefault="009726B0" w:rsidP="009726B0">
            <w:pPr>
              <w:pStyle w:val="GvdeMetni"/>
              <w:spacing w:before="20" w:after="20" w:line="240" w:lineRule="auto"/>
              <w:rPr>
                <w:sz w:val="16"/>
                <w:szCs w:val="16"/>
                <w:lang w:val="tr-TR"/>
              </w:rPr>
            </w:pPr>
          </w:p>
          <w:p w14:paraId="5279CA1A" w14:textId="77777777" w:rsidR="009726B0" w:rsidRPr="00AE407B" w:rsidRDefault="009726B0" w:rsidP="009726B0">
            <w:pPr>
              <w:pStyle w:val="GvdeMetni"/>
              <w:spacing w:before="20" w:after="20" w:line="240" w:lineRule="auto"/>
              <w:rPr>
                <w:sz w:val="16"/>
                <w:szCs w:val="16"/>
                <w:lang w:val="tr-TR"/>
              </w:rPr>
            </w:pPr>
            <w:r w:rsidRPr="00AE407B">
              <w:rPr>
                <w:sz w:val="16"/>
                <w:szCs w:val="16"/>
                <w:lang w:val="tr-TR"/>
              </w:rPr>
              <w:t>Gürültü kontrolleri uygulanmaktadır.</w:t>
            </w:r>
          </w:p>
          <w:p w14:paraId="254B2795" w14:textId="77777777" w:rsidR="009726B0" w:rsidRPr="00AE407B" w:rsidRDefault="009726B0" w:rsidP="009726B0">
            <w:pPr>
              <w:pStyle w:val="GvdeMetni"/>
              <w:spacing w:before="20" w:after="20" w:line="240" w:lineRule="auto"/>
              <w:rPr>
                <w:sz w:val="16"/>
                <w:szCs w:val="16"/>
                <w:lang w:val="tr-TR"/>
              </w:rPr>
            </w:pPr>
          </w:p>
          <w:p w14:paraId="4F3A3454" w14:textId="77777777" w:rsidR="009726B0" w:rsidRPr="00AE407B" w:rsidRDefault="009726B0" w:rsidP="009726B0">
            <w:pPr>
              <w:pStyle w:val="GvdeMetni"/>
              <w:spacing w:before="20" w:after="20" w:line="240" w:lineRule="auto"/>
              <w:rPr>
                <w:sz w:val="16"/>
                <w:szCs w:val="16"/>
                <w:lang w:val="tr-TR"/>
              </w:rPr>
            </w:pPr>
            <w:r w:rsidRPr="00AE407B">
              <w:rPr>
                <w:sz w:val="16"/>
                <w:szCs w:val="16"/>
                <w:lang w:val="tr-TR"/>
              </w:rPr>
              <w:t>İnşaat dönemi kısıtlamaları uygulanmıştır.</w:t>
            </w:r>
          </w:p>
          <w:p w14:paraId="06F65302" w14:textId="77777777" w:rsidR="009726B0" w:rsidRPr="00AE407B" w:rsidRDefault="009726B0" w:rsidP="009726B0">
            <w:pPr>
              <w:pStyle w:val="GvdeMetni"/>
              <w:spacing w:before="20" w:after="20" w:line="240" w:lineRule="auto"/>
              <w:rPr>
                <w:sz w:val="16"/>
                <w:szCs w:val="16"/>
                <w:lang w:val="tr-TR"/>
              </w:rPr>
            </w:pPr>
          </w:p>
          <w:p w14:paraId="6AB64454" w14:textId="32DB3B0F" w:rsidR="009726B0" w:rsidRPr="00451B09" w:rsidRDefault="009726B0" w:rsidP="009726B0">
            <w:pPr>
              <w:pStyle w:val="GvdeMetni"/>
              <w:spacing w:before="20" w:after="20" w:line="240" w:lineRule="auto"/>
              <w:rPr>
                <w:sz w:val="16"/>
                <w:szCs w:val="16"/>
                <w:lang w:val="tr-TR"/>
              </w:rPr>
            </w:pPr>
            <w:r w:rsidRPr="00AE407B">
              <w:rPr>
                <w:sz w:val="16"/>
                <w:szCs w:val="16"/>
                <w:lang w:val="tr-TR"/>
              </w:rPr>
              <w:t>Gürültü seviyeleri izlenir.</w:t>
            </w:r>
          </w:p>
        </w:tc>
        <w:tc>
          <w:tcPr>
            <w:tcW w:w="1941" w:type="dxa"/>
            <w:vMerge/>
          </w:tcPr>
          <w:p w14:paraId="6D6848FE" w14:textId="77777777" w:rsidR="009726B0" w:rsidRPr="00451B09" w:rsidRDefault="009726B0" w:rsidP="009726B0">
            <w:pPr>
              <w:pStyle w:val="GvdeMetni"/>
              <w:spacing w:before="20" w:after="20" w:line="240" w:lineRule="auto"/>
              <w:rPr>
                <w:sz w:val="16"/>
                <w:szCs w:val="16"/>
                <w:lang w:val="tr-TR"/>
              </w:rPr>
            </w:pPr>
          </w:p>
        </w:tc>
        <w:tc>
          <w:tcPr>
            <w:tcW w:w="0" w:type="auto"/>
            <w:vMerge/>
          </w:tcPr>
          <w:p w14:paraId="54C5297D" w14:textId="77777777" w:rsidR="009726B0" w:rsidRPr="00451B09" w:rsidRDefault="009726B0" w:rsidP="009726B0">
            <w:pPr>
              <w:pStyle w:val="GvdeMetni"/>
              <w:spacing w:before="20" w:after="20" w:line="240" w:lineRule="auto"/>
              <w:rPr>
                <w:sz w:val="16"/>
                <w:szCs w:val="16"/>
                <w:lang w:val="tr-TR"/>
              </w:rPr>
            </w:pPr>
          </w:p>
        </w:tc>
      </w:tr>
      <w:tr w:rsidR="001633F6" w:rsidRPr="00451B09" w14:paraId="43A6ECEF" w14:textId="77777777" w:rsidTr="00CF3F9A">
        <w:tc>
          <w:tcPr>
            <w:tcW w:w="2262" w:type="dxa"/>
            <w:vMerge/>
          </w:tcPr>
          <w:p w14:paraId="5D661C66" w14:textId="77777777" w:rsidR="001633F6" w:rsidRPr="00451B09" w:rsidRDefault="001633F6" w:rsidP="001633F6">
            <w:pPr>
              <w:pStyle w:val="GvdeMetni"/>
              <w:spacing w:before="20" w:after="20" w:line="240" w:lineRule="auto"/>
              <w:rPr>
                <w:b/>
                <w:bCs/>
                <w:sz w:val="16"/>
                <w:szCs w:val="16"/>
                <w:lang w:val="tr-TR"/>
              </w:rPr>
            </w:pPr>
          </w:p>
        </w:tc>
        <w:tc>
          <w:tcPr>
            <w:tcW w:w="5370" w:type="dxa"/>
          </w:tcPr>
          <w:p w14:paraId="3D5A8B9B" w14:textId="77777777" w:rsidR="001633F6" w:rsidRPr="00AE407B" w:rsidRDefault="001633F6" w:rsidP="001633F6">
            <w:pPr>
              <w:pStyle w:val="GvdeMetni"/>
              <w:spacing w:before="20" w:after="20" w:line="240" w:lineRule="auto"/>
              <w:jc w:val="both"/>
              <w:rPr>
                <w:b/>
                <w:bCs/>
                <w:sz w:val="16"/>
                <w:szCs w:val="16"/>
                <w:lang w:val="tr-TR"/>
              </w:rPr>
            </w:pPr>
            <w:r w:rsidRPr="00AE407B">
              <w:rPr>
                <w:b/>
                <w:bCs/>
                <w:sz w:val="16"/>
                <w:szCs w:val="16"/>
                <w:lang w:val="tr-TR"/>
              </w:rPr>
              <w:t>Patlatma Yönetimi</w:t>
            </w:r>
          </w:p>
          <w:p w14:paraId="55AA9253" w14:textId="77777777" w:rsidR="001633F6" w:rsidRPr="00AE407B" w:rsidRDefault="001633F6" w:rsidP="001633F6">
            <w:pPr>
              <w:pStyle w:val="ListeMaddemi"/>
              <w:numPr>
                <w:ilvl w:val="0"/>
                <w:numId w:val="77"/>
              </w:numPr>
              <w:spacing w:before="20" w:after="20" w:line="240" w:lineRule="auto"/>
              <w:jc w:val="both"/>
              <w:rPr>
                <w:sz w:val="16"/>
                <w:szCs w:val="16"/>
                <w:lang w:val="tr-TR"/>
              </w:rPr>
            </w:pPr>
            <w:r w:rsidRPr="00AE407B">
              <w:rPr>
                <w:sz w:val="16"/>
                <w:szCs w:val="16"/>
                <w:lang w:val="tr-TR"/>
              </w:rPr>
              <w:t>Gürültü ve Titreşim Yönetim Planı geliştirildi [TAMAMLANDI: ERM].</w:t>
            </w:r>
          </w:p>
          <w:p w14:paraId="0BBC4BE7" w14:textId="77777777" w:rsidR="001633F6" w:rsidRPr="00AE407B" w:rsidRDefault="001633F6" w:rsidP="001633F6">
            <w:pPr>
              <w:pStyle w:val="ListeMaddemi"/>
              <w:numPr>
                <w:ilvl w:val="0"/>
                <w:numId w:val="77"/>
              </w:numPr>
              <w:spacing w:before="20" w:after="20" w:line="240" w:lineRule="auto"/>
              <w:jc w:val="both"/>
              <w:rPr>
                <w:sz w:val="16"/>
                <w:szCs w:val="16"/>
                <w:lang w:val="tr-TR"/>
              </w:rPr>
            </w:pPr>
            <w:r w:rsidRPr="00AE407B">
              <w:rPr>
                <w:sz w:val="16"/>
                <w:szCs w:val="16"/>
                <w:lang w:val="tr-TR"/>
              </w:rPr>
              <w:t>Titreşim genliğini ve gürültüyü azaltmak için düşük yoğunluklu, küçük yüklemeli, kontrollü patlatma kullanın.</w:t>
            </w:r>
          </w:p>
          <w:p w14:paraId="01136809" w14:textId="51B896E9" w:rsidR="001633F6" w:rsidRPr="00451B09" w:rsidRDefault="001633F6" w:rsidP="001633F6">
            <w:pPr>
              <w:pStyle w:val="ListeMaddemi"/>
              <w:numPr>
                <w:ilvl w:val="0"/>
                <w:numId w:val="77"/>
              </w:numPr>
              <w:spacing w:before="20" w:after="20" w:line="240" w:lineRule="auto"/>
              <w:jc w:val="both"/>
              <w:rPr>
                <w:sz w:val="16"/>
                <w:szCs w:val="16"/>
                <w:lang w:val="tr-TR"/>
              </w:rPr>
            </w:pPr>
            <w:r w:rsidRPr="00AE407B">
              <w:rPr>
                <w:sz w:val="16"/>
                <w:szCs w:val="16"/>
                <w:lang w:val="tr-TR"/>
              </w:rPr>
              <w:t>Patlatma sırasında (gerekirse) birden fazla eşzamanlı patlamadan kaçınmak. Toplam enerji salınımını azaltmak için yükleri kademeli olarak patlatmak.</w:t>
            </w:r>
          </w:p>
        </w:tc>
        <w:tc>
          <w:tcPr>
            <w:tcW w:w="1689" w:type="dxa"/>
            <w:vMerge/>
          </w:tcPr>
          <w:p w14:paraId="608AD02C" w14:textId="77777777" w:rsidR="001633F6" w:rsidRPr="00451B09" w:rsidRDefault="001633F6" w:rsidP="001633F6">
            <w:pPr>
              <w:pStyle w:val="GvdeMetni"/>
              <w:spacing w:before="20" w:after="20" w:line="240" w:lineRule="auto"/>
              <w:jc w:val="center"/>
              <w:rPr>
                <w:sz w:val="16"/>
                <w:szCs w:val="16"/>
                <w:lang w:val="tr-TR"/>
              </w:rPr>
            </w:pPr>
          </w:p>
        </w:tc>
        <w:tc>
          <w:tcPr>
            <w:tcW w:w="2050" w:type="dxa"/>
          </w:tcPr>
          <w:p w14:paraId="70A179A9" w14:textId="77777777" w:rsidR="001633F6" w:rsidRPr="00AE407B" w:rsidRDefault="001633F6" w:rsidP="001633F6">
            <w:pPr>
              <w:pStyle w:val="GvdeMetni"/>
              <w:spacing w:before="20" w:after="20" w:line="240" w:lineRule="auto"/>
              <w:rPr>
                <w:sz w:val="16"/>
                <w:szCs w:val="16"/>
                <w:lang w:val="tr-TR"/>
              </w:rPr>
            </w:pPr>
            <w:r w:rsidRPr="00AE407B">
              <w:rPr>
                <w:b/>
                <w:bCs/>
                <w:sz w:val="16"/>
                <w:szCs w:val="16"/>
                <w:lang w:val="tr-TR"/>
              </w:rPr>
              <w:t xml:space="preserve">Gürültü ve Titreşim Yönetim Planı </w:t>
            </w:r>
            <w:r w:rsidRPr="00AE407B">
              <w:rPr>
                <w:sz w:val="16"/>
                <w:szCs w:val="16"/>
                <w:lang w:val="tr-TR"/>
              </w:rPr>
              <w:t>hazır [TAMAMLANDI: ERM].</w:t>
            </w:r>
          </w:p>
          <w:p w14:paraId="7DC53736" w14:textId="77777777" w:rsidR="001633F6" w:rsidRPr="00AE407B" w:rsidRDefault="001633F6" w:rsidP="001633F6">
            <w:pPr>
              <w:pStyle w:val="GvdeMetni"/>
              <w:spacing w:before="20" w:after="20" w:line="240" w:lineRule="auto"/>
              <w:rPr>
                <w:sz w:val="16"/>
                <w:szCs w:val="16"/>
                <w:lang w:val="tr-TR"/>
              </w:rPr>
            </w:pPr>
          </w:p>
          <w:p w14:paraId="11E40556" w14:textId="77777777" w:rsidR="001633F6" w:rsidRPr="00AE407B" w:rsidRDefault="001633F6" w:rsidP="001633F6">
            <w:pPr>
              <w:pStyle w:val="GvdeMetni"/>
              <w:spacing w:before="20" w:after="20" w:line="240" w:lineRule="auto"/>
              <w:rPr>
                <w:sz w:val="16"/>
                <w:szCs w:val="16"/>
                <w:lang w:val="tr-TR"/>
              </w:rPr>
            </w:pPr>
            <w:r w:rsidRPr="00AE407B">
              <w:rPr>
                <w:sz w:val="16"/>
                <w:szCs w:val="16"/>
                <w:lang w:val="tr-TR"/>
              </w:rPr>
              <w:t>Gürültü kontrolleri uygulanmıştır.</w:t>
            </w:r>
          </w:p>
          <w:p w14:paraId="73AD6B50" w14:textId="77777777" w:rsidR="001633F6" w:rsidRPr="00AE407B" w:rsidRDefault="001633F6" w:rsidP="001633F6">
            <w:pPr>
              <w:pStyle w:val="GvdeMetni"/>
              <w:spacing w:before="20" w:after="20" w:line="240" w:lineRule="auto"/>
              <w:rPr>
                <w:sz w:val="16"/>
                <w:szCs w:val="16"/>
                <w:lang w:val="tr-TR"/>
              </w:rPr>
            </w:pPr>
          </w:p>
          <w:p w14:paraId="5EFAC94E" w14:textId="77777777" w:rsidR="001633F6" w:rsidRPr="00AE407B" w:rsidRDefault="001633F6" w:rsidP="001633F6">
            <w:pPr>
              <w:pStyle w:val="GvdeMetni"/>
              <w:spacing w:before="20" w:after="20" w:line="240" w:lineRule="auto"/>
              <w:rPr>
                <w:sz w:val="16"/>
                <w:szCs w:val="16"/>
                <w:lang w:val="tr-TR"/>
              </w:rPr>
            </w:pPr>
            <w:r w:rsidRPr="00AE407B">
              <w:rPr>
                <w:sz w:val="16"/>
                <w:szCs w:val="16"/>
                <w:lang w:val="tr-TR"/>
              </w:rPr>
              <w:t>İnşaat dönemi kısıtlamaları uygulanmıştır.</w:t>
            </w:r>
          </w:p>
          <w:p w14:paraId="5609AF3E" w14:textId="77777777" w:rsidR="001633F6" w:rsidRPr="00AE407B" w:rsidRDefault="001633F6" w:rsidP="001633F6">
            <w:pPr>
              <w:pStyle w:val="GvdeMetni"/>
              <w:spacing w:before="20" w:after="20" w:line="240" w:lineRule="auto"/>
              <w:rPr>
                <w:sz w:val="16"/>
                <w:szCs w:val="16"/>
                <w:lang w:val="tr-TR"/>
              </w:rPr>
            </w:pPr>
          </w:p>
          <w:p w14:paraId="350E4B2D" w14:textId="4C94CBAB" w:rsidR="001633F6" w:rsidRPr="00451B09" w:rsidRDefault="001633F6" w:rsidP="001633F6">
            <w:pPr>
              <w:pStyle w:val="GvdeMetni"/>
              <w:spacing w:before="20" w:after="20" w:line="240" w:lineRule="auto"/>
              <w:rPr>
                <w:sz w:val="16"/>
                <w:szCs w:val="16"/>
                <w:lang w:val="tr-TR"/>
              </w:rPr>
            </w:pPr>
            <w:r w:rsidRPr="00AE407B">
              <w:rPr>
                <w:sz w:val="16"/>
                <w:szCs w:val="16"/>
                <w:lang w:val="tr-TR"/>
              </w:rPr>
              <w:t>Gürültü seviyeleri izlenir.</w:t>
            </w:r>
          </w:p>
        </w:tc>
        <w:tc>
          <w:tcPr>
            <w:tcW w:w="1941" w:type="dxa"/>
            <w:vMerge/>
          </w:tcPr>
          <w:p w14:paraId="0066CF66" w14:textId="77777777" w:rsidR="001633F6" w:rsidRPr="00451B09" w:rsidRDefault="001633F6" w:rsidP="001633F6">
            <w:pPr>
              <w:pStyle w:val="GvdeMetni"/>
              <w:spacing w:before="20" w:after="20" w:line="240" w:lineRule="auto"/>
              <w:rPr>
                <w:sz w:val="16"/>
                <w:szCs w:val="16"/>
                <w:lang w:val="tr-TR"/>
              </w:rPr>
            </w:pPr>
          </w:p>
        </w:tc>
        <w:tc>
          <w:tcPr>
            <w:tcW w:w="0" w:type="auto"/>
            <w:vMerge/>
          </w:tcPr>
          <w:p w14:paraId="032F2B90" w14:textId="77777777" w:rsidR="001633F6" w:rsidRPr="00451B09" w:rsidRDefault="001633F6" w:rsidP="001633F6">
            <w:pPr>
              <w:pStyle w:val="GvdeMetni"/>
              <w:spacing w:before="20" w:after="20" w:line="240" w:lineRule="auto"/>
              <w:rPr>
                <w:sz w:val="16"/>
                <w:szCs w:val="16"/>
                <w:lang w:val="tr-TR"/>
              </w:rPr>
            </w:pPr>
          </w:p>
        </w:tc>
      </w:tr>
      <w:tr w:rsidR="00443671" w:rsidRPr="00451B09" w14:paraId="73DAE15B" w14:textId="77777777" w:rsidTr="00CF3F9A">
        <w:tc>
          <w:tcPr>
            <w:tcW w:w="2262" w:type="dxa"/>
            <w:vMerge w:val="restart"/>
            <w:hideMark/>
          </w:tcPr>
          <w:p w14:paraId="75DC68D2" w14:textId="10ADD796" w:rsidR="00443671" w:rsidRPr="00451B09" w:rsidRDefault="00443671" w:rsidP="00443671">
            <w:pPr>
              <w:pStyle w:val="GvdeMetni"/>
              <w:spacing w:before="20" w:after="20" w:line="240" w:lineRule="auto"/>
              <w:rPr>
                <w:sz w:val="16"/>
                <w:szCs w:val="16"/>
                <w:lang w:val="tr-TR"/>
              </w:rPr>
            </w:pPr>
            <w:r w:rsidRPr="00AE407B">
              <w:rPr>
                <w:b/>
                <w:bCs/>
                <w:sz w:val="16"/>
                <w:szCs w:val="16"/>
                <w:lang w:val="tr-TR"/>
              </w:rPr>
              <w:t>Etki 7: Fauna ile Araç Çarpışmaları</w:t>
            </w:r>
          </w:p>
        </w:tc>
        <w:tc>
          <w:tcPr>
            <w:tcW w:w="5370" w:type="dxa"/>
            <w:hideMark/>
          </w:tcPr>
          <w:p w14:paraId="0889E7A6" w14:textId="77777777" w:rsidR="00443671" w:rsidRPr="00AE407B" w:rsidRDefault="00443671" w:rsidP="00443671">
            <w:pPr>
              <w:pStyle w:val="GvdeMetni"/>
              <w:spacing w:before="20" w:after="20" w:line="240" w:lineRule="auto"/>
              <w:rPr>
                <w:sz w:val="16"/>
                <w:szCs w:val="16"/>
                <w:lang w:val="tr-TR"/>
              </w:rPr>
            </w:pPr>
            <w:r w:rsidRPr="00AE407B">
              <w:rPr>
                <w:b/>
                <w:bCs/>
                <w:sz w:val="16"/>
                <w:szCs w:val="16"/>
                <w:lang w:val="tr-TR"/>
              </w:rPr>
              <w:t>Araç hız kontrolleri</w:t>
            </w:r>
          </w:p>
          <w:p w14:paraId="2D8886E0" w14:textId="77777777" w:rsidR="00443671" w:rsidRPr="00AE407B" w:rsidRDefault="00443671" w:rsidP="00443671">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Şantiyede inşaat araçları ve şantiyeye giren araçların hızı sınırlandırılır (hız sınırı 30 km/saat olarak belirlenir).</w:t>
            </w:r>
          </w:p>
          <w:p w14:paraId="69AB025C" w14:textId="77777777" w:rsidR="00443671" w:rsidRPr="00AE407B" w:rsidRDefault="00443671" w:rsidP="00443671">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Gerekirse araçlar için hız tümsekleri gibi sakinleştirici önlemler alın.</w:t>
            </w:r>
          </w:p>
          <w:p w14:paraId="1A760418" w14:textId="60866C18" w:rsidR="00443671" w:rsidRPr="00451B09" w:rsidRDefault="00443671" w:rsidP="00443671">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Uygun durumlarda, sürücüleri potansiyel hayvan geçitlerine karşı uyarmak için yollar boyunca uyarı işaretleri yerleştirin.</w:t>
            </w:r>
          </w:p>
        </w:tc>
        <w:tc>
          <w:tcPr>
            <w:tcW w:w="1689" w:type="dxa"/>
          </w:tcPr>
          <w:p w14:paraId="3C87CD02" w14:textId="00A123D6" w:rsidR="00443671" w:rsidRPr="00451B09" w:rsidRDefault="00443671" w:rsidP="00443671">
            <w:pPr>
              <w:pStyle w:val="GvdeMetni"/>
              <w:spacing w:before="20" w:after="20" w:line="240" w:lineRule="auto"/>
              <w:jc w:val="center"/>
              <w:rPr>
                <w:sz w:val="16"/>
                <w:szCs w:val="16"/>
                <w:lang w:val="tr-TR"/>
              </w:rPr>
            </w:pPr>
            <w:r w:rsidRPr="00AE407B">
              <w:rPr>
                <w:sz w:val="16"/>
                <w:szCs w:val="16"/>
                <w:lang w:val="tr-TR"/>
              </w:rPr>
              <w:t>Önleme / En aza indirme</w:t>
            </w:r>
          </w:p>
        </w:tc>
        <w:tc>
          <w:tcPr>
            <w:tcW w:w="2050" w:type="dxa"/>
            <w:hideMark/>
          </w:tcPr>
          <w:p w14:paraId="2FD2FA76" w14:textId="77777777" w:rsidR="00443671" w:rsidRPr="00AE407B" w:rsidRDefault="00443671" w:rsidP="00443671">
            <w:pPr>
              <w:pStyle w:val="GvdeMetni"/>
              <w:spacing w:before="20" w:after="20" w:line="240" w:lineRule="auto"/>
              <w:rPr>
                <w:sz w:val="16"/>
                <w:szCs w:val="16"/>
                <w:lang w:val="tr-TR"/>
              </w:rPr>
            </w:pPr>
            <w:r w:rsidRPr="00AE407B">
              <w:rPr>
                <w:sz w:val="16"/>
                <w:szCs w:val="16"/>
                <w:lang w:val="tr-TR"/>
              </w:rPr>
              <w:t>Hız sınırları uygulanmaktadır.</w:t>
            </w:r>
          </w:p>
          <w:p w14:paraId="4BDF4AF9" w14:textId="77777777" w:rsidR="00443671" w:rsidRPr="00AE407B" w:rsidRDefault="00443671" w:rsidP="00443671">
            <w:pPr>
              <w:pStyle w:val="GvdeMetni"/>
              <w:spacing w:before="20" w:after="20" w:line="240" w:lineRule="auto"/>
              <w:rPr>
                <w:sz w:val="16"/>
                <w:szCs w:val="16"/>
                <w:lang w:val="tr-TR"/>
              </w:rPr>
            </w:pPr>
          </w:p>
          <w:p w14:paraId="504BFE95" w14:textId="77777777" w:rsidR="00443671" w:rsidRPr="00AE407B" w:rsidRDefault="00443671" w:rsidP="00443671">
            <w:pPr>
              <w:pStyle w:val="GvdeMetni"/>
              <w:spacing w:before="20" w:after="20" w:line="240" w:lineRule="auto"/>
              <w:rPr>
                <w:sz w:val="16"/>
                <w:szCs w:val="16"/>
                <w:lang w:val="tr-TR"/>
              </w:rPr>
            </w:pPr>
            <w:r w:rsidRPr="00AE407B">
              <w:rPr>
                <w:sz w:val="16"/>
                <w:szCs w:val="16"/>
                <w:lang w:val="tr-TR"/>
              </w:rPr>
              <w:t>Trafik sakinleştirici önlemler alın.</w:t>
            </w:r>
          </w:p>
          <w:p w14:paraId="0E7288F4" w14:textId="77777777" w:rsidR="00443671" w:rsidRPr="00AE407B" w:rsidRDefault="00443671" w:rsidP="00443671">
            <w:pPr>
              <w:pStyle w:val="GvdeMetni"/>
              <w:spacing w:before="20" w:after="20" w:line="240" w:lineRule="auto"/>
              <w:rPr>
                <w:sz w:val="16"/>
                <w:szCs w:val="16"/>
                <w:lang w:val="tr-TR"/>
              </w:rPr>
            </w:pPr>
          </w:p>
          <w:p w14:paraId="082A9F41" w14:textId="5AFC9E8E" w:rsidR="00443671" w:rsidRPr="00451B09" w:rsidRDefault="00443671" w:rsidP="00443671">
            <w:pPr>
              <w:pStyle w:val="GvdeMetni"/>
              <w:spacing w:before="20" w:after="20" w:line="240" w:lineRule="auto"/>
              <w:rPr>
                <w:sz w:val="16"/>
                <w:szCs w:val="16"/>
                <w:lang w:val="tr-TR"/>
              </w:rPr>
            </w:pPr>
            <w:r w:rsidRPr="00AE407B">
              <w:rPr>
                <w:sz w:val="16"/>
                <w:szCs w:val="16"/>
                <w:lang w:val="tr-TR"/>
              </w:rPr>
              <w:t>Yaban hayatı ile çarpışmalar önlenir.</w:t>
            </w:r>
          </w:p>
        </w:tc>
        <w:tc>
          <w:tcPr>
            <w:tcW w:w="1941" w:type="dxa"/>
          </w:tcPr>
          <w:p w14:paraId="662C319D" w14:textId="59E2F838" w:rsidR="00443671" w:rsidRPr="00451B09" w:rsidRDefault="00443671" w:rsidP="00443671">
            <w:pPr>
              <w:pStyle w:val="GvdeMetni"/>
              <w:spacing w:before="20" w:after="20" w:line="240" w:lineRule="auto"/>
              <w:rPr>
                <w:sz w:val="16"/>
                <w:szCs w:val="16"/>
                <w:lang w:val="tr-TR"/>
              </w:rPr>
            </w:pPr>
            <w:r w:rsidRPr="00AE407B">
              <w:rPr>
                <w:sz w:val="16"/>
                <w:szCs w:val="16"/>
                <w:lang w:val="tr-TR"/>
              </w:rPr>
              <w:t>İnşaat sırasında</w:t>
            </w:r>
          </w:p>
        </w:tc>
        <w:tc>
          <w:tcPr>
            <w:tcW w:w="0" w:type="auto"/>
            <w:hideMark/>
          </w:tcPr>
          <w:p w14:paraId="44E49F67" w14:textId="77777777" w:rsidR="00443671" w:rsidRPr="00AE407B" w:rsidRDefault="00443671" w:rsidP="00443671">
            <w:pPr>
              <w:pStyle w:val="GvdeMetni"/>
              <w:spacing w:before="20" w:after="20" w:line="240" w:lineRule="auto"/>
              <w:rPr>
                <w:sz w:val="16"/>
                <w:szCs w:val="16"/>
                <w:lang w:val="tr-TR"/>
              </w:rPr>
            </w:pPr>
            <w:r w:rsidRPr="00AE407B">
              <w:rPr>
                <w:sz w:val="16"/>
                <w:szCs w:val="16"/>
                <w:lang w:val="tr-TR"/>
              </w:rPr>
              <w:t>Tüm çalışanlar ve yükleniciler</w:t>
            </w:r>
          </w:p>
          <w:p w14:paraId="11C406DE" w14:textId="77777777" w:rsidR="00443671" w:rsidRPr="00AE407B" w:rsidRDefault="00443671" w:rsidP="00443671">
            <w:pPr>
              <w:pStyle w:val="GvdeMetni"/>
              <w:spacing w:before="20" w:after="20" w:line="240" w:lineRule="auto"/>
              <w:rPr>
                <w:sz w:val="16"/>
                <w:szCs w:val="16"/>
                <w:lang w:val="tr-TR"/>
              </w:rPr>
            </w:pPr>
          </w:p>
          <w:p w14:paraId="4A13C78A" w14:textId="28481AF6" w:rsidR="00443671" w:rsidRPr="00451B09" w:rsidRDefault="00443671" w:rsidP="00443671">
            <w:pPr>
              <w:pStyle w:val="GvdeMetni"/>
              <w:spacing w:before="20" w:after="20" w:line="240" w:lineRule="auto"/>
              <w:rPr>
                <w:sz w:val="16"/>
                <w:szCs w:val="16"/>
                <w:lang w:val="tr-TR"/>
              </w:rPr>
            </w:pPr>
            <w:r w:rsidRPr="00AE407B">
              <w:rPr>
                <w:sz w:val="16"/>
                <w:szCs w:val="16"/>
                <w:lang w:val="tr-TR"/>
              </w:rPr>
              <w:t>ISG Müdürü / Çevre Çözüm Ortağı</w:t>
            </w:r>
          </w:p>
        </w:tc>
      </w:tr>
      <w:tr w:rsidR="00993A62" w:rsidRPr="00451B09" w14:paraId="5A2537B9" w14:textId="77777777" w:rsidTr="00CF3F9A">
        <w:tc>
          <w:tcPr>
            <w:tcW w:w="2262" w:type="dxa"/>
            <w:vMerge/>
          </w:tcPr>
          <w:p w14:paraId="2F04534D" w14:textId="77777777" w:rsidR="00993A62" w:rsidRPr="00451B09" w:rsidRDefault="00993A62" w:rsidP="00993A62">
            <w:pPr>
              <w:pStyle w:val="GvdeMetni"/>
              <w:spacing w:before="20" w:after="20" w:line="240" w:lineRule="auto"/>
              <w:rPr>
                <w:b/>
                <w:bCs/>
                <w:sz w:val="16"/>
                <w:szCs w:val="16"/>
                <w:lang w:val="tr-TR"/>
              </w:rPr>
            </w:pPr>
          </w:p>
        </w:tc>
        <w:tc>
          <w:tcPr>
            <w:tcW w:w="5370" w:type="dxa"/>
          </w:tcPr>
          <w:p w14:paraId="2927F3AB" w14:textId="77777777" w:rsidR="00993A62" w:rsidRPr="00AE407B" w:rsidRDefault="00993A62" w:rsidP="00993A62">
            <w:pPr>
              <w:pStyle w:val="GvdeMetni"/>
              <w:spacing w:before="20" w:after="20" w:line="240" w:lineRule="auto"/>
              <w:rPr>
                <w:b/>
                <w:bCs/>
                <w:sz w:val="16"/>
                <w:szCs w:val="16"/>
                <w:lang w:val="tr-TR"/>
              </w:rPr>
            </w:pPr>
            <w:r w:rsidRPr="00AE407B">
              <w:rPr>
                <w:b/>
                <w:bCs/>
                <w:sz w:val="16"/>
                <w:szCs w:val="16"/>
                <w:lang w:val="tr-TR"/>
              </w:rPr>
              <w:t>İşçi davranışları ve yaban hayatı kontrolleri</w:t>
            </w:r>
          </w:p>
          <w:p w14:paraId="7CBBA6CF" w14:textId="77777777" w:rsidR="00993A62" w:rsidRPr="00AE407B" w:rsidRDefault="00993A62" w:rsidP="00993A62">
            <w:pPr>
              <w:pStyle w:val="GvdeMetni"/>
              <w:numPr>
                <w:ilvl w:val="0"/>
                <w:numId w:val="77"/>
              </w:numPr>
              <w:spacing w:before="20" w:after="20" w:line="240" w:lineRule="auto"/>
              <w:ind w:left="714" w:hanging="357"/>
              <w:jc w:val="both"/>
              <w:rPr>
                <w:b/>
                <w:bCs/>
                <w:sz w:val="16"/>
                <w:szCs w:val="16"/>
                <w:lang w:val="tr-TR"/>
              </w:rPr>
            </w:pPr>
            <w:r w:rsidRPr="00AE407B">
              <w:rPr>
                <w:sz w:val="16"/>
                <w:szCs w:val="16"/>
                <w:lang w:val="tr-TR"/>
              </w:rPr>
              <w:t>İşçilere iyi davranış konusunda eğitim verin ve avlanma, tuzak kurma veya yaban hayatı rahatsız etme gibi davranışları önlemek için düzenlemeleri uygulayın.</w:t>
            </w:r>
          </w:p>
          <w:p w14:paraId="45FB3C2C" w14:textId="77777777" w:rsidR="00993A62" w:rsidRPr="00AE407B"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Yaban hayatının inşaat alanına girmesini önlemek için geceleri hendekleri, çukurları geçici olarak çitle çevirin ve boruları kapatın.</w:t>
            </w:r>
          </w:p>
          <w:p w14:paraId="52405041" w14:textId="77777777" w:rsidR="00993A62" w:rsidRPr="00AE407B"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Hiçbir kazı çalışması gece boyunca açık bırakılmamalıdır, aksi takdirde güvenli bir şekilde kapatılmalı veya sıkışıp kalabilecek hayvanlar için tahta levha veya toprak rampa gibi bir kaçış yolu sağlanmalıdır.</w:t>
            </w:r>
          </w:p>
          <w:p w14:paraId="0853B984" w14:textId="77777777" w:rsidR="00993A62" w:rsidRPr="00AE407B"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Her sabah ve açık kazıların/siperlerin doldurulmasından hemen önce, tüm açık kazılarda hayvan olup olmadığı kontrol edilmelidir.</w:t>
            </w:r>
          </w:p>
          <w:p w14:paraId="1C0C89E2" w14:textId="0F009FA6" w:rsidR="00993A62" w:rsidRPr="00451B09"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Yaralı hayvanlar, mümkün olan en kısa sürede tedavi için yerel bir veterinere dikkatli ama verimli bir şekilde nakledilmelidir.</w:t>
            </w:r>
          </w:p>
        </w:tc>
        <w:tc>
          <w:tcPr>
            <w:tcW w:w="1689" w:type="dxa"/>
          </w:tcPr>
          <w:p w14:paraId="28126484" w14:textId="6A15A1BB" w:rsidR="00993A62" w:rsidRPr="00451B09" w:rsidRDefault="00993A62" w:rsidP="00993A62">
            <w:pPr>
              <w:pStyle w:val="GvdeMetni"/>
              <w:spacing w:before="20" w:after="20" w:line="240" w:lineRule="auto"/>
              <w:jc w:val="center"/>
              <w:rPr>
                <w:sz w:val="16"/>
                <w:szCs w:val="16"/>
                <w:lang w:val="tr-TR"/>
              </w:rPr>
            </w:pPr>
            <w:r w:rsidRPr="00AE407B">
              <w:rPr>
                <w:sz w:val="16"/>
                <w:szCs w:val="16"/>
                <w:lang w:val="tr-TR"/>
              </w:rPr>
              <w:t>Kaçınma /En Aza İndirme</w:t>
            </w:r>
          </w:p>
        </w:tc>
        <w:tc>
          <w:tcPr>
            <w:tcW w:w="2050" w:type="dxa"/>
          </w:tcPr>
          <w:p w14:paraId="6EE427D8" w14:textId="77777777" w:rsidR="00993A62" w:rsidRPr="00AE407B" w:rsidRDefault="00993A62" w:rsidP="00993A62">
            <w:pPr>
              <w:pStyle w:val="GvdeMetni"/>
              <w:spacing w:before="20" w:after="20" w:line="240" w:lineRule="auto"/>
              <w:rPr>
                <w:sz w:val="16"/>
                <w:szCs w:val="16"/>
                <w:lang w:val="tr-TR"/>
              </w:rPr>
            </w:pPr>
            <w:r w:rsidRPr="00AE407B">
              <w:rPr>
                <w:sz w:val="16"/>
                <w:szCs w:val="16"/>
                <w:lang w:val="tr-TR"/>
              </w:rPr>
              <w:t>Yaban hayatına taciz veya yasadışı avlanma vb. olayların yaşanmaması.</w:t>
            </w:r>
          </w:p>
          <w:p w14:paraId="41D987CC" w14:textId="77777777" w:rsidR="00993A62" w:rsidRPr="00AE407B" w:rsidRDefault="00993A62" w:rsidP="00993A62">
            <w:pPr>
              <w:pStyle w:val="GvdeMetni"/>
              <w:spacing w:before="20" w:after="20" w:line="240" w:lineRule="auto"/>
              <w:rPr>
                <w:sz w:val="16"/>
                <w:szCs w:val="16"/>
                <w:lang w:val="tr-TR"/>
              </w:rPr>
            </w:pPr>
          </w:p>
          <w:p w14:paraId="513B808A" w14:textId="77777777" w:rsidR="00993A62" w:rsidRPr="00AE407B" w:rsidRDefault="00993A62" w:rsidP="00993A62">
            <w:pPr>
              <w:pStyle w:val="GvdeMetni"/>
              <w:spacing w:before="20" w:after="20" w:line="240" w:lineRule="auto"/>
              <w:rPr>
                <w:sz w:val="16"/>
                <w:szCs w:val="16"/>
                <w:lang w:val="tr-TR"/>
              </w:rPr>
            </w:pPr>
            <w:r w:rsidRPr="00AE407B">
              <w:rPr>
                <w:sz w:val="16"/>
                <w:szCs w:val="16"/>
                <w:lang w:val="tr-TR"/>
              </w:rPr>
              <w:t>Eğitim/öğretim programları uygulanmalıdır.</w:t>
            </w:r>
          </w:p>
          <w:p w14:paraId="72BF0965" w14:textId="77777777" w:rsidR="00993A62" w:rsidRPr="00AE407B" w:rsidRDefault="00993A62" w:rsidP="00993A62">
            <w:pPr>
              <w:pStyle w:val="GvdeMetni"/>
              <w:spacing w:before="20" w:after="20" w:line="240" w:lineRule="auto"/>
              <w:rPr>
                <w:sz w:val="16"/>
                <w:szCs w:val="16"/>
                <w:lang w:val="tr-TR"/>
              </w:rPr>
            </w:pPr>
          </w:p>
          <w:p w14:paraId="239AD235" w14:textId="25D84AAC" w:rsidR="00993A62" w:rsidRPr="00451B09" w:rsidRDefault="00993A62" w:rsidP="00993A62">
            <w:pPr>
              <w:pStyle w:val="GvdeMetni"/>
              <w:spacing w:before="20" w:after="20" w:line="240" w:lineRule="auto"/>
              <w:rPr>
                <w:sz w:val="16"/>
                <w:szCs w:val="16"/>
                <w:lang w:val="tr-TR"/>
              </w:rPr>
            </w:pPr>
            <w:r w:rsidRPr="00AE407B">
              <w:rPr>
                <w:sz w:val="16"/>
                <w:szCs w:val="16"/>
                <w:lang w:val="tr-TR"/>
              </w:rPr>
              <w:t>Sahada yaban hayatı kontrolleri uygulanmalıdır.</w:t>
            </w:r>
          </w:p>
        </w:tc>
        <w:tc>
          <w:tcPr>
            <w:tcW w:w="1941" w:type="dxa"/>
          </w:tcPr>
          <w:p w14:paraId="4F0ABF30" w14:textId="77777777" w:rsidR="00993A62" w:rsidRPr="00AE407B" w:rsidRDefault="00993A62" w:rsidP="00993A62">
            <w:pPr>
              <w:pStyle w:val="GvdeMetni"/>
              <w:spacing w:before="20" w:after="20" w:line="240" w:lineRule="auto"/>
              <w:rPr>
                <w:sz w:val="16"/>
                <w:szCs w:val="16"/>
                <w:lang w:val="tr-TR"/>
              </w:rPr>
            </w:pPr>
            <w:r w:rsidRPr="00AE407B">
              <w:rPr>
                <w:sz w:val="16"/>
                <w:szCs w:val="16"/>
                <w:lang w:val="tr-TR"/>
              </w:rPr>
              <w:t>İnşaat öncesi (kontroller, eğitim)</w:t>
            </w:r>
          </w:p>
          <w:p w14:paraId="6A5565E2" w14:textId="77777777" w:rsidR="00993A62" w:rsidRPr="00AE407B" w:rsidRDefault="00993A62" w:rsidP="00993A62">
            <w:pPr>
              <w:pStyle w:val="GvdeMetni"/>
              <w:spacing w:before="20" w:after="20" w:line="240" w:lineRule="auto"/>
              <w:rPr>
                <w:sz w:val="16"/>
                <w:szCs w:val="16"/>
                <w:lang w:val="tr-TR"/>
              </w:rPr>
            </w:pPr>
          </w:p>
          <w:p w14:paraId="057F0450" w14:textId="693279F2" w:rsidR="00993A62" w:rsidRPr="00451B09" w:rsidRDefault="00993A62" w:rsidP="00993A62">
            <w:pPr>
              <w:pStyle w:val="GvdeMetni"/>
              <w:spacing w:before="20" w:after="20" w:line="240" w:lineRule="auto"/>
              <w:rPr>
                <w:sz w:val="16"/>
                <w:szCs w:val="16"/>
                <w:lang w:val="tr-TR"/>
              </w:rPr>
            </w:pPr>
            <w:r w:rsidRPr="00AE407B">
              <w:rPr>
                <w:sz w:val="16"/>
                <w:szCs w:val="16"/>
                <w:lang w:val="tr-TR"/>
              </w:rPr>
              <w:t>İnşaat sırasında (önlemlerin uygulanması)</w:t>
            </w:r>
          </w:p>
        </w:tc>
        <w:tc>
          <w:tcPr>
            <w:tcW w:w="0" w:type="auto"/>
          </w:tcPr>
          <w:p w14:paraId="6F21C446" w14:textId="77777777" w:rsidR="00993A62" w:rsidRPr="00AE407B" w:rsidRDefault="00993A62" w:rsidP="00993A62">
            <w:pPr>
              <w:pStyle w:val="GvdeMetni"/>
              <w:spacing w:before="20" w:after="20" w:line="240" w:lineRule="auto"/>
              <w:rPr>
                <w:sz w:val="16"/>
                <w:szCs w:val="16"/>
                <w:lang w:val="tr-TR"/>
              </w:rPr>
            </w:pPr>
            <w:r w:rsidRPr="00AE407B">
              <w:rPr>
                <w:sz w:val="16"/>
                <w:szCs w:val="16"/>
                <w:lang w:val="tr-TR"/>
              </w:rPr>
              <w:t>Tüm çalışanlar ve yükleniciler</w:t>
            </w:r>
          </w:p>
          <w:p w14:paraId="7D73AE55" w14:textId="77777777" w:rsidR="00993A62" w:rsidRPr="00AE407B" w:rsidRDefault="00993A62" w:rsidP="00993A62">
            <w:pPr>
              <w:pStyle w:val="GvdeMetni"/>
              <w:spacing w:before="20" w:after="20" w:line="240" w:lineRule="auto"/>
              <w:rPr>
                <w:sz w:val="16"/>
                <w:szCs w:val="16"/>
                <w:lang w:val="tr-TR"/>
              </w:rPr>
            </w:pPr>
          </w:p>
          <w:p w14:paraId="307A2D36" w14:textId="59F3EB4A" w:rsidR="00993A62" w:rsidRPr="00451B09" w:rsidRDefault="00993A62" w:rsidP="00993A62">
            <w:pPr>
              <w:pStyle w:val="GvdeMetni"/>
              <w:spacing w:before="20" w:after="20" w:line="240" w:lineRule="auto"/>
              <w:rPr>
                <w:sz w:val="16"/>
                <w:szCs w:val="16"/>
                <w:lang w:val="tr-TR"/>
              </w:rPr>
            </w:pPr>
            <w:r w:rsidRPr="00AE407B">
              <w:rPr>
                <w:sz w:val="16"/>
                <w:szCs w:val="16"/>
                <w:lang w:val="tr-TR"/>
              </w:rPr>
              <w:t>ISG Müdürü / Çevre Çözüm Ortağı</w:t>
            </w:r>
          </w:p>
        </w:tc>
      </w:tr>
      <w:tr w:rsidR="00993A62" w:rsidRPr="00451B09" w14:paraId="34EE239A" w14:textId="77777777" w:rsidTr="00CF3F9A">
        <w:tc>
          <w:tcPr>
            <w:tcW w:w="2262" w:type="dxa"/>
            <w:vMerge/>
            <w:hideMark/>
          </w:tcPr>
          <w:p w14:paraId="60D79C81" w14:textId="77777777" w:rsidR="00993A62" w:rsidRPr="00451B09" w:rsidRDefault="00993A62" w:rsidP="00993A62">
            <w:pPr>
              <w:pStyle w:val="GvdeMetni"/>
              <w:spacing w:before="20" w:after="20" w:line="240" w:lineRule="auto"/>
              <w:rPr>
                <w:sz w:val="16"/>
                <w:szCs w:val="16"/>
                <w:lang w:val="tr-TR"/>
              </w:rPr>
            </w:pPr>
          </w:p>
        </w:tc>
        <w:tc>
          <w:tcPr>
            <w:tcW w:w="5370" w:type="dxa"/>
            <w:hideMark/>
          </w:tcPr>
          <w:p w14:paraId="09E7C49C" w14:textId="77777777" w:rsidR="00993A62" w:rsidRPr="00AE407B" w:rsidRDefault="00993A62" w:rsidP="00993A62">
            <w:pPr>
              <w:pStyle w:val="GvdeMetni"/>
              <w:spacing w:before="20" w:after="20" w:line="240" w:lineRule="auto"/>
              <w:rPr>
                <w:b/>
                <w:bCs/>
                <w:sz w:val="16"/>
                <w:szCs w:val="16"/>
                <w:lang w:val="tr-TR"/>
              </w:rPr>
            </w:pPr>
            <w:r w:rsidRPr="00AE407B">
              <w:rPr>
                <w:b/>
                <w:bCs/>
                <w:sz w:val="16"/>
                <w:szCs w:val="16"/>
                <w:lang w:val="tr-TR"/>
              </w:rPr>
              <w:t>Araç hareketleri ve faaliyetleri kısıtlandı</w:t>
            </w:r>
          </w:p>
          <w:p w14:paraId="1B6E37F7" w14:textId="77777777" w:rsidR="00993A62" w:rsidRPr="00AE407B"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İşçi/personel ve araçların erişimini yalnızca yetkili inşaat sahasına sınırlayın.</w:t>
            </w:r>
          </w:p>
          <w:p w14:paraId="6E65C769" w14:textId="77777777" w:rsidR="00993A62" w:rsidRPr="00AE407B"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Şantiyeye gelen ve şantiyeden ayrılan araçların sayısına uygun sınırlamalar getirin.</w:t>
            </w:r>
          </w:p>
          <w:p w14:paraId="519FE853" w14:textId="77777777" w:rsidR="00993A62" w:rsidRPr="00AE407B"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Yeni erişim yolu inşaatını düşünmeden önce, mümkün olduğunca mevcut erişim yollarını kullanın veya mevcut yolları iyileştirin.</w:t>
            </w:r>
          </w:p>
          <w:p w14:paraId="7EA0A89E" w14:textId="77777777" w:rsidR="00993A62" w:rsidRPr="00AE407B"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Araçların yalnızca izin verilen erişim yollarını kullanmasını sağlayın.</w:t>
            </w:r>
          </w:p>
          <w:p w14:paraId="7471A7E3" w14:textId="77777777" w:rsidR="00993A62" w:rsidRPr="00AE407B" w:rsidRDefault="00993A62" w:rsidP="00993A62">
            <w:pPr>
              <w:pStyle w:val="GvdeMetni"/>
              <w:numPr>
                <w:ilvl w:val="0"/>
                <w:numId w:val="77"/>
              </w:numPr>
              <w:spacing w:before="20" w:after="20" w:line="240" w:lineRule="auto"/>
              <w:ind w:left="714" w:hanging="357"/>
              <w:jc w:val="both"/>
              <w:rPr>
                <w:sz w:val="16"/>
                <w:szCs w:val="16"/>
                <w:lang w:val="tr-TR"/>
              </w:rPr>
            </w:pPr>
            <w:r w:rsidRPr="00AE407B">
              <w:rPr>
                <w:sz w:val="16"/>
                <w:szCs w:val="16"/>
                <w:lang w:val="tr-TR"/>
              </w:rPr>
              <w:t>Mümkün olduğunda, görüşün iyi olduğu ve hayvanların araçlarla çarpışma riskinin daha kolay önlenebileceği gündüz saatlerinde faaliyetleri sınırlayın.</w:t>
            </w:r>
          </w:p>
          <w:p w14:paraId="5945E6B3" w14:textId="47429E49" w:rsidR="00993A62" w:rsidRPr="00451B09" w:rsidRDefault="00993A62" w:rsidP="00993A62">
            <w:pPr>
              <w:pStyle w:val="ListeMaddemi"/>
              <w:numPr>
                <w:ilvl w:val="0"/>
                <w:numId w:val="77"/>
              </w:numPr>
              <w:spacing w:before="20" w:after="20" w:line="240" w:lineRule="auto"/>
              <w:ind w:left="714" w:hanging="357"/>
              <w:jc w:val="both"/>
              <w:rPr>
                <w:sz w:val="16"/>
                <w:szCs w:val="16"/>
                <w:lang w:val="tr-TR"/>
              </w:rPr>
            </w:pPr>
            <w:r w:rsidRPr="00AE407B">
              <w:rPr>
                <w:sz w:val="16"/>
                <w:szCs w:val="16"/>
                <w:lang w:val="tr-TR"/>
              </w:rPr>
              <w:t>Yaralanma/ölümle sonuçlanan yaban hayatı ile çarpışma riskini azaltmak için, yerde üreyen kuşların üreme mevsiminde inşaat çalışmalarını sınırlamak önerilmektedir.</w:t>
            </w:r>
          </w:p>
        </w:tc>
        <w:tc>
          <w:tcPr>
            <w:tcW w:w="1689" w:type="dxa"/>
          </w:tcPr>
          <w:p w14:paraId="69B038C4" w14:textId="7CA9A25E" w:rsidR="00993A62" w:rsidRPr="00451B09" w:rsidRDefault="00993A62" w:rsidP="00993A62">
            <w:pPr>
              <w:pStyle w:val="GvdeMetni"/>
              <w:spacing w:before="20" w:after="20" w:line="240" w:lineRule="auto"/>
              <w:jc w:val="center"/>
              <w:rPr>
                <w:sz w:val="16"/>
                <w:szCs w:val="16"/>
                <w:lang w:val="tr-TR"/>
              </w:rPr>
            </w:pPr>
            <w:r w:rsidRPr="00AE407B">
              <w:rPr>
                <w:sz w:val="16"/>
                <w:szCs w:val="16"/>
                <w:lang w:val="tr-TR"/>
              </w:rPr>
              <w:t>Kaçınma / En aza indirme</w:t>
            </w:r>
          </w:p>
        </w:tc>
        <w:tc>
          <w:tcPr>
            <w:tcW w:w="2050" w:type="dxa"/>
            <w:hideMark/>
          </w:tcPr>
          <w:p w14:paraId="76DCA8F9" w14:textId="77777777" w:rsidR="00993A62" w:rsidRPr="00AE407B" w:rsidRDefault="00993A62" w:rsidP="00993A62">
            <w:pPr>
              <w:pStyle w:val="GvdeMetni"/>
              <w:spacing w:before="20" w:after="20" w:line="240" w:lineRule="auto"/>
              <w:rPr>
                <w:sz w:val="16"/>
                <w:szCs w:val="16"/>
                <w:lang w:val="tr-TR"/>
              </w:rPr>
            </w:pPr>
            <w:r w:rsidRPr="00AE407B">
              <w:rPr>
                <w:sz w:val="16"/>
                <w:szCs w:val="16"/>
                <w:lang w:val="tr-TR"/>
              </w:rPr>
              <w:t>Yetkisiz araç hareketleri yapılmamalıdır.</w:t>
            </w:r>
          </w:p>
          <w:p w14:paraId="0A4B3F43" w14:textId="77777777" w:rsidR="00993A62" w:rsidRPr="00AE407B" w:rsidRDefault="00993A62" w:rsidP="00993A62">
            <w:pPr>
              <w:pStyle w:val="GvdeMetni"/>
              <w:spacing w:before="20" w:after="20" w:line="240" w:lineRule="auto"/>
              <w:rPr>
                <w:sz w:val="16"/>
                <w:szCs w:val="16"/>
                <w:lang w:val="tr-TR"/>
              </w:rPr>
            </w:pPr>
          </w:p>
          <w:p w14:paraId="1E97163E" w14:textId="03C6A8E9" w:rsidR="00993A62" w:rsidRPr="00451B09" w:rsidRDefault="00993A62" w:rsidP="00993A62">
            <w:pPr>
              <w:pStyle w:val="GvdeMetni"/>
              <w:spacing w:before="20" w:after="20" w:line="240" w:lineRule="auto"/>
              <w:rPr>
                <w:sz w:val="16"/>
                <w:szCs w:val="16"/>
                <w:lang w:val="tr-TR"/>
              </w:rPr>
            </w:pPr>
            <w:r w:rsidRPr="00AE407B">
              <w:rPr>
                <w:sz w:val="16"/>
                <w:szCs w:val="16"/>
                <w:lang w:val="tr-TR"/>
              </w:rPr>
              <w:t>İnşaat faaliyetleri mümkün olduğunca kısıtlanmalıdır.</w:t>
            </w:r>
          </w:p>
        </w:tc>
        <w:tc>
          <w:tcPr>
            <w:tcW w:w="1941" w:type="dxa"/>
          </w:tcPr>
          <w:p w14:paraId="253D0C43" w14:textId="0826CA2B" w:rsidR="00993A62" w:rsidRPr="00451B09" w:rsidRDefault="00993A62" w:rsidP="00993A62">
            <w:pPr>
              <w:pStyle w:val="GvdeMetni"/>
              <w:spacing w:before="20" w:after="20" w:line="240" w:lineRule="auto"/>
              <w:rPr>
                <w:sz w:val="16"/>
                <w:szCs w:val="16"/>
                <w:lang w:val="tr-TR"/>
              </w:rPr>
            </w:pPr>
            <w:r w:rsidRPr="00AE407B">
              <w:rPr>
                <w:sz w:val="16"/>
                <w:szCs w:val="16"/>
                <w:lang w:val="tr-TR"/>
              </w:rPr>
              <w:t>İnşaat sırasında</w:t>
            </w:r>
          </w:p>
        </w:tc>
        <w:tc>
          <w:tcPr>
            <w:tcW w:w="0" w:type="auto"/>
            <w:hideMark/>
          </w:tcPr>
          <w:p w14:paraId="06AF6C0E" w14:textId="77777777" w:rsidR="00993A62" w:rsidRPr="00AE407B" w:rsidRDefault="00993A62" w:rsidP="00993A62">
            <w:pPr>
              <w:pStyle w:val="GvdeMetni"/>
              <w:spacing w:before="20" w:after="20" w:line="240" w:lineRule="auto"/>
              <w:rPr>
                <w:sz w:val="16"/>
                <w:szCs w:val="16"/>
                <w:lang w:val="tr-TR"/>
              </w:rPr>
            </w:pPr>
            <w:r w:rsidRPr="00AE407B">
              <w:rPr>
                <w:sz w:val="16"/>
                <w:szCs w:val="16"/>
                <w:lang w:val="tr-TR"/>
              </w:rPr>
              <w:t>Tüm çalışanlar ve yükleniciler</w:t>
            </w:r>
          </w:p>
          <w:p w14:paraId="12D0F648" w14:textId="77777777" w:rsidR="00993A62" w:rsidRPr="00AE407B" w:rsidRDefault="00993A62" w:rsidP="00993A62">
            <w:pPr>
              <w:pStyle w:val="GvdeMetni"/>
              <w:spacing w:before="20" w:after="20" w:line="240" w:lineRule="auto"/>
              <w:rPr>
                <w:sz w:val="16"/>
                <w:szCs w:val="16"/>
                <w:lang w:val="tr-TR"/>
              </w:rPr>
            </w:pPr>
          </w:p>
          <w:p w14:paraId="16722B27" w14:textId="7584ED89" w:rsidR="00993A62" w:rsidRPr="00451B09" w:rsidRDefault="00993A62" w:rsidP="00993A62">
            <w:pPr>
              <w:pStyle w:val="GvdeMetni"/>
              <w:spacing w:before="20" w:after="20" w:line="240" w:lineRule="auto"/>
              <w:rPr>
                <w:sz w:val="16"/>
                <w:szCs w:val="16"/>
                <w:lang w:val="tr-TR"/>
              </w:rPr>
            </w:pPr>
            <w:r w:rsidRPr="00AE407B">
              <w:rPr>
                <w:sz w:val="16"/>
                <w:szCs w:val="16"/>
                <w:lang w:val="tr-TR"/>
              </w:rPr>
              <w:t>ISG Müdürü / Çevre Çözüm Ortağı</w:t>
            </w:r>
          </w:p>
        </w:tc>
      </w:tr>
      <w:tr w:rsidR="009F346E" w:rsidRPr="00451B09" w14:paraId="388B5858" w14:textId="77777777" w:rsidTr="00CF3F9A">
        <w:tc>
          <w:tcPr>
            <w:tcW w:w="2262" w:type="dxa"/>
            <w:vMerge w:val="restart"/>
          </w:tcPr>
          <w:p w14:paraId="77674A3D" w14:textId="77777777" w:rsidR="009F346E" w:rsidRPr="00AE407B" w:rsidRDefault="009F346E" w:rsidP="009F346E">
            <w:pPr>
              <w:pStyle w:val="GvdeMetni"/>
              <w:spacing w:before="20" w:after="20" w:line="240" w:lineRule="auto"/>
              <w:rPr>
                <w:b/>
                <w:bCs/>
                <w:sz w:val="16"/>
                <w:szCs w:val="16"/>
                <w:lang w:val="tr-TR"/>
              </w:rPr>
            </w:pPr>
            <w:r w:rsidRPr="00AE407B">
              <w:rPr>
                <w:b/>
                <w:bCs/>
                <w:sz w:val="16"/>
                <w:szCs w:val="16"/>
                <w:lang w:val="tr-TR"/>
              </w:rPr>
              <w:t>Etki 8: Hayvanların Hareketine Engel Oluşturan Bariyerlerin Oluşturulması</w:t>
            </w:r>
          </w:p>
          <w:p w14:paraId="468FF7B4" w14:textId="77777777" w:rsidR="009F346E" w:rsidRPr="00451B09" w:rsidRDefault="009F346E" w:rsidP="009F346E">
            <w:pPr>
              <w:pStyle w:val="GvdeMetni"/>
              <w:spacing w:before="20" w:after="20" w:line="240" w:lineRule="auto"/>
              <w:rPr>
                <w:b/>
                <w:bCs/>
                <w:sz w:val="16"/>
                <w:szCs w:val="16"/>
                <w:lang w:val="tr-TR"/>
              </w:rPr>
            </w:pPr>
          </w:p>
        </w:tc>
        <w:tc>
          <w:tcPr>
            <w:tcW w:w="5370" w:type="dxa"/>
          </w:tcPr>
          <w:p w14:paraId="7327B04E" w14:textId="77777777" w:rsidR="009F346E" w:rsidRPr="00AE407B" w:rsidRDefault="009F346E" w:rsidP="009F346E">
            <w:pPr>
              <w:pStyle w:val="GvdeMetni"/>
              <w:spacing w:before="20" w:after="20" w:line="240" w:lineRule="auto"/>
              <w:rPr>
                <w:b/>
                <w:bCs/>
                <w:sz w:val="16"/>
                <w:szCs w:val="16"/>
                <w:lang w:val="tr-TR"/>
              </w:rPr>
            </w:pPr>
            <w:r w:rsidRPr="00AE407B">
              <w:rPr>
                <w:b/>
                <w:bCs/>
                <w:sz w:val="16"/>
                <w:szCs w:val="16"/>
                <w:lang w:val="tr-TR"/>
              </w:rPr>
              <w:t>Yaban hayatı dostu çitler ve bariyer önleme</w:t>
            </w:r>
          </w:p>
          <w:p w14:paraId="59FE6DB8" w14:textId="54A3996B" w:rsidR="009F346E" w:rsidRPr="00451B09" w:rsidRDefault="009F346E" w:rsidP="009F346E">
            <w:pPr>
              <w:pStyle w:val="ListeMaddemi"/>
              <w:numPr>
                <w:ilvl w:val="0"/>
                <w:numId w:val="77"/>
              </w:numPr>
              <w:spacing w:before="20" w:after="20" w:line="240" w:lineRule="auto"/>
              <w:jc w:val="both"/>
              <w:rPr>
                <w:sz w:val="16"/>
                <w:szCs w:val="16"/>
                <w:lang w:val="tr-TR"/>
              </w:rPr>
            </w:pPr>
            <w:r w:rsidRPr="00AE407B">
              <w:rPr>
                <w:sz w:val="16"/>
                <w:szCs w:val="16"/>
                <w:lang w:val="tr-TR"/>
              </w:rPr>
              <w:t>"Etki 2: Habitat Bağlantısının Azalması" için geçerli olan aynı önlemler, bariyerlerin etkilerini de azaltacağı için burada da geçerlidir.</w:t>
            </w:r>
          </w:p>
        </w:tc>
        <w:tc>
          <w:tcPr>
            <w:tcW w:w="1689" w:type="dxa"/>
            <w:vMerge w:val="restart"/>
          </w:tcPr>
          <w:p w14:paraId="10C40A8E" w14:textId="24A82F9D" w:rsidR="009F346E" w:rsidRPr="00451B09" w:rsidRDefault="009F346E" w:rsidP="009F346E">
            <w:pPr>
              <w:pStyle w:val="GvdeMetni"/>
              <w:spacing w:before="20" w:after="20" w:line="240" w:lineRule="auto"/>
              <w:jc w:val="center"/>
              <w:rPr>
                <w:sz w:val="16"/>
                <w:szCs w:val="16"/>
                <w:lang w:val="tr-TR"/>
              </w:rPr>
            </w:pPr>
            <w:r w:rsidRPr="00AE407B">
              <w:rPr>
                <w:sz w:val="16"/>
                <w:szCs w:val="16"/>
                <w:lang w:val="tr-TR"/>
              </w:rPr>
              <w:t>En aza indir</w:t>
            </w:r>
          </w:p>
        </w:tc>
        <w:tc>
          <w:tcPr>
            <w:tcW w:w="2050" w:type="dxa"/>
            <w:vMerge w:val="restart"/>
          </w:tcPr>
          <w:p w14:paraId="6011F94E"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 xml:space="preserve">Geçirgen çitler kurulur. </w:t>
            </w:r>
          </w:p>
          <w:p w14:paraId="2C9618A7" w14:textId="77777777" w:rsidR="009F346E" w:rsidRPr="00AE407B" w:rsidRDefault="009F346E" w:rsidP="009F346E">
            <w:pPr>
              <w:pStyle w:val="GvdeMetni"/>
              <w:spacing w:before="20" w:after="20" w:line="240" w:lineRule="auto"/>
              <w:rPr>
                <w:sz w:val="16"/>
                <w:szCs w:val="16"/>
                <w:lang w:val="tr-TR"/>
              </w:rPr>
            </w:pPr>
          </w:p>
          <w:p w14:paraId="153C870D"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 xml:space="preserve">Gereksiz bariyerler kurulmaz. </w:t>
            </w:r>
          </w:p>
          <w:p w14:paraId="4E15C308" w14:textId="77777777" w:rsidR="009F346E" w:rsidRPr="00AE407B" w:rsidRDefault="009F346E" w:rsidP="009F346E">
            <w:pPr>
              <w:pStyle w:val="GvdeMetni"/>
              <w:spacing w:before="20" w:after="20" w:line="240" w:lineRule="auto"/>
              <w:rPr>
                <w:sz w:val="16"/>
                <w:szCs w:val="16"/>
                <w:lang w:val="tr-TR"/>
              </w:rPr>
            </w:pPr>
          </w:p>
          <w:p w14:paraId="33E7E46C"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 xml:space="preserve">İnşaat tamamlandıktan sonra geçici tesisler kaldırılır. </w:t>
            </w:r>
          </w:p>
          <w:p w14:paraId="6232C6E5" w14:textId="77777777" w:rsidR="009F346E" w:rsidRPr="00AE407B" w:rsidRDefault="009F346E" w:rsidP="009F346E">
            <w:pPr>
              <w:pStyle w:val="GvdeMetni"/>
              <w:spacing w:before="20" w:after="20" w:line="240" w:lineRule="auto"/>
              <w:rPr>
                <w:sz w:val="16"/>
                <w:szCs w:val="16"/>
                <w:lang w:val="tr-TR"/>
              </w:rPr>
            </w:pPr>
          </w:p>
          <w:p w14:paraId="52DD0A8E" w14:textId="510519DB" w:rsidR="009F346E" w:rsidRPr="00451B09" w:rsidRDefault="009F346E" w:rsidP="009F346E">
            <w:pPr>
              <w:pStyle w:val="GvdeMetni"/>
              <w:spacing w:before="20" w:after="20" w:line="240" w:lineRule="auto"/>
              <w:rPr>
                <w:sz w:val="16"/>
                <w:szCs w:val="16"/>
                <w:lang w:val="tr-TR"/>
              </w:rPr>
            </w:pPr>
            <w:r w:rsidRPr="00AE407B">
              <w:rPr>
                <w:sz w:val="16"/>
                <w:szCs w:val="16"/>
                <w:lang w:val="tr-TR"/>
              </w:rPr>
              <w:t xml:space="preserve">Yaban hayatı kontrolleri uygulanır. </w:t>
            </w:r>
          </w:p>
        </w:tc>
        <w:tc>
          <w:tcPr>
            <w:tcW w:w="1941" w:type="dxa"/>
            <w:vMerge w:val="restart"/>
          </w:tcPr>
          <w:p w14:paraId="04EAB8F0" w14:textId="484EA8F4" w:rsidR="009F346E" w:rsidRPr="00451B09" w:rsidRDefault="009F346E" w:rsidP="009F346E">
            <w:pPr>
              <w:pStyle w:val="GvdeMetni"/>
              <w:spacing w:before="20" w:after="20" w:line="240" w:lineRule="auto"/>
              <w:rPr>
                <w:sz w:val="16"/>
                <w:szCs w:val="16"/>
                <w:lang w:val="tr-TR"/>
              </w:rPr>
            </w:pPr>
            <w:r w:rsidRPr="00AE407B">
              <w:rPr>
                <w:sz w:val="16"/>
                <w:szCs w:val="16"/>
                <w:lang w:val="tr-TR"/>
              </w:rPr>
              <w:lastRenderedPageBreak/>
              <w:t>İnşaat sırasında</w:t>
            </w:r>
          </w:p>
        </w:tc>
        <w:tc>
          <w:tcPr>
            <w:tcW w:w="0" w:type="auto"/>
            <w:vMerge w:val="restart"/>
          </w:tcPr>
          <w:p w14:paraId="0079374B"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Tüm çalışanlar ve yükleniciler</w:t>
            </w:r>
          </w:p>
          <w:p w14:paraId="454AE162" w14:textId="77777777" w:rsidR="009F346E" w:rsidRPr="00AE407B" w:rsidRDefault="009F346E" w:rsidP="009F346E">
            <w:pPr>
              <w:pStyle w:val="GvdeMetni"/>
              <w:spacing w:before="20" w:after="20" w:line="240" w:lineRule="auto"/>
              <w:rPr>
                <w:sz w:val="16"/>
                <w:szCs w:val="16"/>
                <w:lang w:val="tr-TR"/>
              </w:rPr>
            </w:pPr>
          </w:p>
          <w:p w14:paraId="25408DC4" w14:textId="64B53BBA" w:rsidR="009F346E" w:rsidRPr="00451B09" w:rsidRDefault="009F346E" w:rsidP="009F346E">
            <w:pPr>
              <w:pStyle w:val="GvdeMetni"/>
              <w:spacing w:before="20" w:after="20" w:line="240" w:lineRule="auto"/>
              <w:rPr>
                <w:sz w:val="16"/>
                <w:szCs w:val="16"/>
                <w:lang w:val="tr-TR"/>
              </w:rPr>
            </w:pPr>
            <w:r w:rsidRPr="00AE407B">
              <w:rPr>
                <w:sz w:val="16"/>
                <w:szCs w:val="16"/>
                <w:lang w:val="tr-TR"/>
              </w:rPr>
              <w:t>ISG Müdürü / Çevre Çözüm Ortağı</w:t>
            </w:r>
          </w:p>
        </w:tc>
      </w:tr>
      <w:tr w:rsidR="009F346E" w:rsidRPr="00451B09" w14:paraId="7C57A06D" w14:textId="77777777" w:rsidTr="00CF3F9A">
        <w:tc>
          <w:tcPr>
            <w:tcW w:w="2262" w:type="dxa"/>
            <w:vMerge/>
          </w:tcPr>
          <w:p w14:paraId="54C8EE07" w14:textId="77777777" w:rsidR="009F346E" w:rsidRPr="00451B09" w:rsidRDefault="009F346E" w:rsidP="009F346E">
            <w:pPr>
              <w:pStyle w:val="GvdeMetni"/>
              <w:spacing w:before="20" w:after="20" w:line="240" w:lineRule="auto"/>
              <w:rPr>
                <w:sz w:val="16"/>
                <w:szCs w:val="16"/>
                <w:lang w:val="tr-TR"/>
              </w:rPr>
            </w:pPr>
          </w:p>
        </w:tc>
        <w:tc>
          <w:tcPr>
            <w:tcW w:w="5370" w:type="dxa"/>
          </w:tcPr>
          <w:p w14:paraId="68DBEE71" w14:textId="77777777" w:rsidR="009F346E" w:rsidRPr="00AE407B" w:rsidRDefault="009F346E" w:rsidP="009F346E">
            <w:pPr>
              <w:pStyle w:val="GvdeMetni"/>
              <w:spacing w:before="20" w:after="20" w:line="240" w:lineRule="auto"/>
              <w:rPr>
                <w:sz w:val="16"/>
                <w:szCs w:val="16"/>
                <w:lang w:val="tr-TR"/>
              </w:rPr>
            </w:pPr>
            <w:r w:rsidRPr="00AE407B">
              <w:rPr>
                <w:b/>
                <w:bCs/>
                <w:sz w:val="16"/>
                <w:szCs w:val="16"/>
                <w:lang w:val="tr-TR"/>
              </w:rPr>
              <w:t>Yaban hayatı yönlendirme protokolü</w:t>
            </w:r>
          </w:p>
          <w:p w14:paraId="79D09843" w14:textId="58576015" w:rsidR="009F346E" w:rsidRPr="00451B09" w:rsidRDefault="009F346E" w:rsidP="009F346E">
            <w:pPr>
              <w:pStyle w:val="ListeMaddemi"/>
              <w:numPr>
                <w:ilvl w:val="0"/>
                <w:numId w:val="77"/>
              </w:numPr>
              <w:spacing w:before="20" w:after="20" w:line="240" w:lineRule="auto"/>
              <w:jc w:val="both"/>
              <w:rPr>
                <w:b/>
                <w:bCs/>
                <w:sz w:val="16"/>
                <w:szCs w:val="16"/>
                <w:lang w:val="tr-TR"/>
              </w:rPr>
            </w:pPr>
            <w:r w:rsidRPr="00AE407B">
              <w:rPr>
                <w:sz w:val="16"/>
                <w:szCs w:val="16"/>
                <w:lang w:val="tr-TR"/>
              </w:rPr>
              <w:t xml:space="preserve">İnşaatın yapıldığı yerde, inşaat öncesinde çalışılacak alanları kontrol etmek ve inşaat sahasında bulunan yaban hayatı hayvanlarını (bu hayvanların inşaat sahasından kendi başlarına güvenli bir şekilde </w:t>
            </w:r>
            <w:r w:rsidRPr="00AE407B">
              <w:rPr>
                <w:sz w:val="16"/>
                <w:szCs w:val="16"/>
                <w:lang w:val="tr-TR"/>
              </w:rPr>
              <w:lastRenderedPageBreak/>
              <w:t>çıkamayacakları durumlarda) komşu doğal yaşam alanlarına güvenli bir şekilde nakletmek veya yönlendirmek için yaban hayatı yönlendirme protokolü (Ek A'ya bakınız) uygulanacaktır.</w:t>
            </w:r>
          </w:p>
        </w:tc>
        <w:tc>
          <w:tcPr>
            <w:tcW w:w="1689" w:type="dxa"/>
            <w:vMerge/>
          </w:tcPr>
          <w:p w14:paraId="526E471D" w14:textId="77777777" w:rsidR="009F346E" w:rsidRPr="00451B09" w:rsidRDefault="009F346E" w:rsidP="009F346E">
            <w:pPr>
              <w:pStyle w:val="GvdeMetni"/>
              <w:spacing w:before="20" w:after="20" w:line="240" w:lineRule="auto"/>
              <w:jc w:val="center"/>
              <w:rPr>
                <w:sz w:val="16"/>
                <w:szCs w:val="16"/>
                <w:lang w:val="tr-TR"/>
              </w:rPr>
            </w:pPr>
          </w:p>
        </w:tc>
        <w:tc>
          <w:tcPr>
            <w:tcW w:w="2050" w:type="dxa"/>
            <w:vMerge/>
          </w:tcPr>
          <w:p w14:paraId="6BAAF847" w14:textId="77777777" w:rsidR="009F346E" w:rsidRPr="00451B09" w:rsidRDefault="009F346E" w:rsidP="009F346E">
            <w:pPr>
              <w:pStyle w:val="GvdeMetni"/>
              <w:spacing w:before="20" w:after="20" w:line="240" w:lineRule="auto"/>
              <w:rPr>
                <w:sz w:val="16"/>
                <w:szCs w:val="16"/>
                <w:lang w:val="tr-TR"/>
              </w:rPr>
            </w:pPr>
          </w:p>
        </w:tc>
        <w:tc>
          <w:tcPr>
            <w:tcW w:w="1941" w:type="dxa"/>
            <w:vMerge/>
          </w:tcPr>
          <w:p w14:paraId="1903A658" w14:textId="77777777" w:rsidR="009F346E" w:rsidRPr="00451B09" w:rsidRDefault="009F346E" w:rsidP="009F346E">
            <w:pPr>
              <w:pStyle w:val="GvdeMetni"/>
              <w:spacing w:before="20" w:after="20" w:line="240" w:lineRule="auto"/>
              <w:rPr>
                <w:sz w:val="16"/>
                <w:szCs w:val="16"/>
                <w:lang w:val="tr-TR"/>
              </w:rPr>
            </w:pPr>
          </w:p>
        </w:tc>
        <w:tc>
          <w:tcPr>
            <w:tcW w:w="0" w:type="auto"/>
            <w:vMerge/>
          </w:tcPr>
          <w:p w14:paraId="3C113CD6" w14:textId="77777777" w:rsidR="009F346E" w:rsidRPr="00451B09" w:rsidRDefault="009F346E" w:rsidP="009F346E">
            <w:pPr>
              <w:pStyle w:val="GvdeMetni"/>
              <w:spacing w:before="20" w:after="20" w:line="240" w:lineRule="auto"/>
              <w:rPr>
                <w:sz w:val="16"/>
                <w:szCs w:val="16"/>
                <w:lang w:val="tr-TR"/>
              </w:rPr>
            </w:pPr>
          </w:p>
        </w:tc>
      </w:tr>
      <w:tr w:rsidR="009F346E" w:rsidRPr="00451B09" w14:paraId="72AE82EB" w14:textId="77777777" w:rsidTr="00CF3F9A">
        <w:tc>
          <w:tcPr>
            <w:tcW w:w="2262" w:type="dxa"/>
            <w:vMerge w:val="restart"/>
            <w:hideMark/>
          </w:tcPr>
          <w:p w14:paraId="48B268C3" w14:textId="4FB87F74" w:rsidR="009F346E" w:rsidRPr="00451B09" w:rsidRDefault="009F346E" w:rsidP="009F346E">
            <w:pPr>
              <w:pStyle w:val="GvdeMetni"/>
              <w:spacing w:before="20" w:after="20" w:line="240" w:lineRule="auto"/>
              <w:rPr>
                <w:sz w:val="16"/>
                <w:szCs w:val="16"/>
                <w:lang w:val="tr-TR"/>
              </w:rPr>
            </w:pPr>
            <w:r w:rsidRPr="00AE407B">
              <w:rPr>
                <w:b/>
                <w:bCs/>
                <w:sz w:val="16"/>
                <w:szCs w:val="16"/>
                <w:lang w:val="tr-TR"/>
              </w:rPr>
              <w:t>Etki 9: Üreyen Kuş Türlerinin Rahatsız Edilmesi/Yerinden Edilmesi</w:t>
            </w:r>
          </w:p>
        </w:tc>
        <w:tc>
          <w:tcPr>
            <w:tcW w:w="5370" w:type="dxa"/>
            <w:hideMark/>
          </w:tcPr>
          <w:p w14:paraId="00B1134F" w14:textId="77777777" w:rsidR="009F346E" w:rsidRPr="00AE407B" w:rsidRDefault="009F346E" w:rsidP="009F346E">
            <w:pPr>
              <w:pStyle w:val="GvdeMetni"/>
              <w:spacing w:before="20" w:after="20" w:line="240" w:lineRule="auto"/>
              <w:rPr>
                <w:b/>
                <w:bCs/>
                <w:sz w:val="16"/>
                <w:szCs w:val="16"/>
                <w:lang w:val="tr-TR"/>
              </w:rPr>
            </w:pPr>
            <w:r w:rsidRPr="00AE407B">
              <w:rPr>
                <w:b/>
                <w:bCs/>
                <w:sz w:val="16"/>
                <w:szCs w:val="16"/>
                <w:lang w:val="tr-TR"/>
              </w:rPr>
              <w:t>Üreyen Kuşların Yuvalama Koruma Önlemleri</w:t>
            </w:r>
          </w:p>
          <w:p w14:paraId="243E65CA" w14:textId="77777777" w:rsidR="009F346E" w:rsidRPr="00AE407B" w:rsidRDefault="009F346E" w:rsidP="009F346E">
            <w:pPr>
              <w:pStyle w:val="ListeMaddemi"/>
              <w:numPr>
                <w:ilvl w:val="0"/>
                <w:numId w:val="77"/>
              </w:numPr>
              <w:spacing w:before="20" w:after="20" w:line="240" w:lineRule="auto"/>
              <w:jc w:val="both"/>
              <w:rPr>
                <w:sz w:val="16"/>
                <w:szCs w:val="16"/>
                <w:lang w:val="tr-TR"/>
              </w:rPr>
            </w:pPr>
            <w:r w:rsidRPr="00AE407B">
              <w:rPr>
                <w:sz w:val="16"/>
                <w:szCs w:val="16"/>
                <w:lang w:val="tr-TR"/>
              </w:rPr>
              <w:t xml:space="preserve">Üreyen/yuvalayan kuşlar için uygun önleyici/koruyucu tampon bölgeler düşünülmelidir (aktif yuvaların tespit edildiği sahada yuvaladığı belirlenen kuşlar). En az 200 m'lik </w:t>
            </w:r>
            <w:proofErr w:type="gramStart"/>
            <w:r w:rsidRPr="00AE407B">
              <w:rPr>
                <w:sz w:val="16"/>
                <w:szCs w:val="16"/>
                <w:lang w:val="tr-TR"/>
              </w:rPr>
              <w:t>muhafazakar</w:t>
            </w:r>
            <w:proofErr w:type="gramEnd"/>
            <w:r w:rsidRPr="00AE407B">
              <w:rPr>
                <w:sz w:val="16"/>
                <w:szCs w:val="16"/>
                <w:lang w:val="tr-TR"/>
              </w:rPr>
              <w:t xml:space="preserve"> bir tampon mesafesi önerilir (Tolvanen ve ark., 2023 ve NatureScot, 2022 ile uyumlu).</w:t>
            </w:r>
          </w:p>
          <w:p w14:paraId="08D3B0AF" w14:textId="77777777" w:rsidR="009F346E" w:rsidRPr="00AE407B" w:rsidRDefault="009F346E" w:rsidP="009F346E">
            <w:pPr>
              <w:pStyle w:val="ListeMaddemi"/>
              <w:numPr>
                <w:ilvl w:val="0"/>
                <w:numId w:val="77"/>
              </w:numPr>
              <w:spacing w:before="20" w:after="20" w:line="240" w:lineRule="auto"/>
              <w:jc w:val="both"/>
              <w:rPr>
                <w:sz w:val="16"/>
                <w:szCs w:val="16"/>
                <w:lang w:val="tr-TR"/>
              </w:rPr>
            </w:pPr>
            <w:r w:rsidRPr="00AE407B">
              <w:rPr>
                <w:sz w:val="16"/>
                <w:szCs w:val="16"/>
                <w:lang w:val="tr-TR"/>
              </w:rPr>
              <w:t>Mümkünse, ana kuş üreme mevsimi boyunca şantiye temizliğinden kaçının (türlerin üreme mevsimi genellikle ilkbahar aylarından yaz başlarına, Nisan'dan Haziran'a kadardır).  Dikkate alınması gereken olası üreyen kuşlar için etki açıklamasını inceleyin.</w:t>
            </w:r>
          </w:p>
          <w:p w14:paraId="3C2DCE54" w14:textId="77777777" w:rsidR="009F346E" w:rsidRPr="00AE407B" w:rsidRDefault="009F346E" w:rsidP="009F346E">
            <w:pPr>
              <w:pStyle w:val="ListeMaddemi"/>
              <w:numPr>
                <w:ilvl w:val="0"/>
                <w:numId w:val="77"/>
              </w:numPr>
              <w:spacing w:before="20" w:after="20" w:line="240" w:lineRule="auto"/>
              <w:jc w:val="both"/>
              <w:rPr>
                <w:sz w:val="16"/>
                <w:szCs w:val="16"/>
                <w:lang w:val="tr-TR"/>
              </w:rPr>
            </w:pPr>
            <w:r w:rsidRPr="00AE407B">
              <w:rPr>
                <w:sz w:val="16"/>
                <w:szCs w:val="16"/>
                <w:lang w:val="tr-TR"/>
              </w:rPr>
              <w:t>Mümkün olmadığı durumlarda, "Ekolojik İşler Sorumlusu" (ECoW), müteahhitlerin önemli geliştirme aşamalarını tamamlayabilmeleri için inşaat faaliyetleri başlamadan önce sahaya ekolojik gerekliliklerin teslimine ilişkin çevre belgelerini hazırlayacaktır. ECoW, sahadaki inşaat faaliyetlerinin ilgili yasalara ve Proje taahhütlerine uygun olarak gerçekleştirilmesini izleyecektir.</w:t>
            </w:r>
          </w:p>
          <w:p w14:paraId="445136CF" w14:textId="77777777" w:rsidR="009F346E" w:rsidRPr="00AE407B" w:rsidRDefault="009F346E" w:rsidP="009F346E">
            <w:pPr>
              <w:pStyle w:val="ListeMaddemi"/>
              <w:numPr>
                <w:ilvl w:val="0"/>
                <w:numId w:val="77"/>
              </w:numPr>
              <w:spacing w:before="20" w:after="20" w:line="240" w:lineRule="auto"/>
              <w:jc w:val="both"/>
              <w:rPr>
                <w:sz w:val="16"/>
                <w:szCs w:val="16"/>
                <w:lang w:val="tr-TR"/>
              </w:rPr>
            </w:pPr>
            <w:r w:rsidRPr="00AE407B">
              <w:rPr>
                <w:sz w:val="16"/>
                <w:szCs w:val="16"/>
                <w:lang w:val="tr-TR"/>
              </w:rPr>
              <w:t>Bitki örtüsünün temizlenmesinin olası yer ve ağaç yuvalayan kuşlar üzerindeki etkilerini en aza indirmek için çalışma alanlarını çitlerle çevirin ve/veya sınırlarını belirleyin.</w:t>
            </w:r>
          </w:p>
          <w:p w14:paraId="7AB06D86" w14:textId="77777777" w:rsidR="009F346E" w:rsidRPr="00AE407B" w:rsidRDefault="009F346E" w:rsidP="009F346E">
            <w:pPr>
              <w:pStyle w:val="ListeMaddemi"/>
              <w:numPr>
                <w:ilvl w:val="0"/>
                <w:numId w:val="77"/>
              </w:numPr>
              <w:spacing w:before="20" w:after="20" w:line="240" w:lineRule="auto"/>
              <w:jc w:val="both"/>
              <w:rPr>
                <w:sz w:val="16"/>
                <w:szCs w:val="16"/>
                <w:lang w:val="tr-TR"/>
              </w:rPr>
            </w:pPr>
            <w:r w:rsidRPr="00AE407B">
              <w:rPr>
                <w:sz w:val="16"/>
                <w:szCs w:val="16"/>
                <w:lang w:val="tr-TR"/>
              </w:rPr>
              <w:t>Ana kuş yuvalama mevsiminde, açık alanlarda ve geçici tesislerde v e yapıların üzerinde aktif yuvaların oluşmasını önlemek için, açıklıkları ve havalandırma deliklerini kapatın ve çalıştırmadan önce ekipmanı kontrol edin.</w:t>
            </w:r>
          </w:p>
          <w:p w14:paraId="5D66B513" w14:textId="77777777" w:rsidR="009F346E" w:rsidRPr="00AE407B" w:rsidRDefault="009F346E" w:rsidP="009F346E">
            <w:pPr>
              <w:pStyle w:val="ListeMaddemi"/>
              <w:numPr>
                <w:ilvl w:val="0"/>
                <w:numId w:val="77"/>
              </w:numPr>
              <w:spacing w:before="20" w:after="20" w:line="240" w:lineRule="auto"/>
              <w:jc w:val="both"/>
              <w:rPr>
                <w:sz w:val="16"/>
                <w:szCs w:val="16"/>
                <w:lang w:val="tr-TR"/>
              </w:rPr>
            </w:pPr>
            <w:r w:rsidRPr="00AE407B">
              <w:rPr>
                <w:sz w:val="16"/>
                <w:szCs w:val="16"/>
                <w:lang w:val="tr-TR"/>
              </w:rPr>
              <w:t>Yaban hayatı avcılığı veya orman türlerinin toplanması gibi yasa dışı faaliyetler inşaat işçileriyle görüşülmeli ve bu tür faaliyetler, uygunsuz davranışlar için cezalar/para cezaları mekanizması uygulanarak yasaklanmalıdır.</w:t>
            </w:r>
          </w:p>
          <w:p w14:paraId="3CDC4E87" w14:textId="483D7C6F" w:rsidR="009F346E" w:rsidRPr="00451B09" w:rsidRDefault="009F346E" w:rsidP="009F346E">
            <w:pPr>
              <w:pStyle w:val="ListeMaddemi"/>
              <w:numPr>
                <w:ilvl w:val="0"/>
                <w:numId w:val="77"/>
              </w:numPr>
              <w:spacing w:before="20" w:after="20" w:line="240" w:lineRule="auto"/>
              <w:jc w:val="both"/>
              <w:rPr>
                <w:rFonts w:eastAsia="Times New Roman"/>
                <w:sz w:val="16"/>
                <w:szCs w:val="16"/>
                <w:lang w:val="tr-TR"/>
              </w:rPr>
            </w:pPr>
            <w:r w:rsidRPr="00AE407B">
              <w:rPr>
                <w:sz w:val="16"/>
                <w:szCs w:val="16"/>
                <w:lang w:val="tr-TR"/>
              </w:rPr>
              <w:t>Hassas fauna türlerinin üreme/yuvalama mevsimlerinde (örneğin, kuşlar için Mart-Temmuz, sürüngenler ve amfibiler için ilkbahar ortaya çıkış dönemi) patlatma yapılmamalıdır. Patlatma işlemleri, gececi ve alacakaranlık türlerinin daha az aktif olduğu öğle saatlerinde planlanmalıdır.</w:t>
            </w:r>
          </w:p>
        </w:tc>
        <w:tc>
          <w:tcPr>
            <w:tcW w:w="1689" w:type="dxa"/>
          </w:tcPr>
          <w:p w14:paraId="6ABD5CB8" w14:textId="7531AE5E" w:rsidR="009F346E" w:rsidRPr="00451B09" w:rsidRDefault="009F346E" w:rsidP="009F346E">
            <w:pPr>
              <w:pStyle w:val="GvdeMetni"/>
              <w:spacing w:before="20" w:after="20" w:line="240" w:lineRule="auto"/>
              <w:jc w:val="center"/>
              <w:rPr>
                <w:sz w:val="16"/>
                <w:szCs w:val="16"/>
                <w:lang w:val="tr-TR"/>
              </w:rPr>
            </w:pPr>
            <w:r w:rsidRPr="00AE407B">
              <w:rPr>
                <w:sz w:val="16"/>
                <w:szCs w:val="16"/>
                <w:lang w:val="tr-TR"/>
              </w:rPr>
              <w:t>Kaçınma / En aza indirme</w:t>
            </w:r>
          </w:p>
        </w:tc>
        <w:tc>
          <w:tcPr>
            <w:tcW w:w="2050" w:type="dxa"/>
            <w:hideMark/>
          </w:tcPr>
          <w:p w14:paraId="7BB5B590"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Tespit edilen yuvaların çevresinde tampon bölgeler oluşturulmalıdır.</w:t>
            </w:r>
          </w:p>
          <w:p w14:paraId="05033ED1" w14:textId="77777777" w:rsidR="009F346E" w:rsidRPr="00AE407B" w:rsidRDefault="009F346E" w:rsidP="009F346E">
            <w:pPr>
              <w:pStyle w:val="GvdeMetni"/>
              <w:spacing w:before="20" w:after="20" w:line="240" w:lineRule="auto"/>
              <w:rPr>
                <w:sz w:val="16"/>
                <w:szCs w:val="16"/>
                <w:lang w:val="tr-TR"/>
              </w:rPr>
            </w:pPr>
          </w:p>
          <w:p w14:paraId="688D81CF"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Üreme sezonunun en yoğun olduğu dönemde temizlik yapılmamalıdır.</w:t>
            </w:r>
          </w:p>
          <w:p w14:paraId="17B9D0A5" w14:textId="77777777" w:rsidR="009F346E" w:rsidRPr="00AE407B" w:rsidRDefault="009F346E" w:rsidP="009F346E">
            <w:pPr>
              <w:pStyle w:val="GvdeMetni"/>
              <w:spacing w:before="20" w:after="20" w:line="240" w:lineRule="auto"/>
              <w:rPr>
                <w:sz w:val="16"/>
                <w:szCs w:val="16"/>
                <w:lang w:val="tr-TR"/>
              </w:rPr>
            </w:pPr>
          </w:p>
          <w:p w14:paraId="4E8619BD"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Hassas bölgeler görünür şekilde korunmalıdır.</w:t>
            </w:r>
          </w:p>
          <w:p w14:paraId="099652A9" w14:textId="77777777" w:rsidR="009F346E" w:rsidRPr="00AE407B" w:rsidRDefault="009F346E" w:rsidP="009F346E">
            <w:pPr>
              <w:pStyle w:val="GvdeMetni"/>
              <w:spacing w:before="20" w:after="20" w:line="240" w:lineRule="auto"/>
              <w:rPr>
                <w:sz w:val="16"/>
                <w:szCs w:val="16"/>
                <w:lang w:val="tr-TR"/>
              </w:rPr>
            </w:pPr>
          </w:p>
          <w:p w14:paraId="66EDDF8E"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Yapılarda kuş yuvalanması olmaması.</w:t>
            </w:r>
          </w:p>
          <w:p w14:paraId="4EA63356" w14:textId="77777777" w:rsidR="009F346E" w:rsidRPr="00AE407B" w:rsidRDefault="009F346E" w:rsidP="009F346E">
            <w:pPr>
              <w:pStyle w:val="GvdeMetni"/>
              <w:spacing w:before="20" w:after="20" w:line="240" w:lineRule="auto"/>
              <w:rPr>
                <w:sz w:val="16"/>
                <w:szCs w:val="16"/>
                <w:lang w:val="tr-TR"/>
              </w:rPr>
            </w:pPr>
          </w:p>
          <w:p w14:paraId="590C4188"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Patlatma programları hassas dönemlere göre ayarlanmalıdır.</w:t>
            </w:r>
          </w:p>
          <w:p w14:paraId="463AEFB3" w14:textId="77777777" w:rsidR="009F346E" w:rsidRPr="00AE407B" w:rsidRDefault="009F346E" w:rsidP="009F346E">
            <w:pPr>
              <w:pStyle w:val="GvdeMetni"/>
              <w:spacing w:before="20" w:after="20" w:line="240" w:lineRule="auto"/>
              <w:rPr>
                <w:sz w:val="16"/>
                <w:szCs w:val="16"/>
                <w:lang w:val="tr-TR"/>
              </w:rPr>
            </w:pPr>
          </w:p>
          <w:p w14:paraId="40423B20" w14:textId="5E0A7214" w:rsidR="009F346E" w:rsidRPr="00451B09" w:rsidRDefault="009F346E" w:rsidP="009F346E">
            <w:pPr>
              <w:pStyle w:val="GvdeMetni"/>
              <w:spacing w:before="20" w:after="20" w:line="240" w:lineRule="auto"/>
              <w:rPr>
                <w:sz w:val="16"/>
                <w:szCs w:val="16"/>
                <w:lang w:val="tr-TR"/>
              </w:rPr>
            </w:pPr>
            <w:r w:rsidRPr="00AE407B">
              <w:rPr>
                <w:sz w:val="16"/>
                <w:szCs w:val="16"/>
                <w:lang w:val="tr-TR"/>
              </w:rPr>
              <w:t>Farkındalık artırıldı ve herhangi bir olay bildirilmedi.</w:t>
            </w:r>
          </w:p>
        </w:tc>
        <w:tc>
          <w:tcPr>
            <w:tcW w:w="1941" w:type="dxa"/>
          </w:tcPr>
          <w:p w14:paraId="47E3057A" w14:textId="667FBC4B" w:rsidR="009F346E" w:rsidRPr="00451B09" w:rsidRDefault="009F346E" w:rsidP="009F346E">
            <w:pPr>
              <w:pStyle w:val="GvdeMetni"/>
              <w:spacing w:before="20" w:after="20" w:line="240" w:lineRule="auto"/>
              <w:rPr>
                <w:sz w:val="16"/>
                <w:szCs w:val="16"/>
                <w:lang w:val="tr-TR"/>
              </w:rPr>
            </w:pPr>
            <w:r w:rsidRPr="00AE407B">
              <w:rPr>
                <w:sz w:val="16"/>
                <w:szCs w:val="16"/>
                <w:lang w:val="tr-TR"/>
              </w:rPr>
              <w:t>İnşaat sırasında</w:t>
            </w:r>
          </w:p>
        </w:tc>
        <w:tc>
          <w:tcPr>
            <w:tcW w:w="0" w:type="auto"/>
            <w:hideMark/>
          </w:tcPr>
          <w:p w14:paraId="177E390C"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Tüm çalışanlar ve yükleniciler</w:t>
            </w:r>
          </w:p>
          <w:p w14:paraId="605F46BE" w14:textId="77777777" w:rsidR="009F346E" w:rsidRPr="00AE407B" w:rsidRDefault="009F346E" w:rsidP="009F346E">
            <w:pPr>
              <w:pStyle w:val="GvdeMetni"/>
              <w:spacing w:before="20" w:after="20" w:line="240" w:lineRule="auto"/>
              <w:rPr>
                <w:sz w:val="16"/>
                <w:szCs w:val="16"/>
                <w:lang w:val="tr-TR"/>
              </w:rPr>
            </w:pPr>
          </w:p>
          <w:p w14:paraId="4229C881" w14:textId="77777777" w:rsidR="009F346E" w:rsidRPr="00AE407B" w:rsidRDefault="009F346E" w:rsidP="009F346E">
            <w:pPr>
              <w:pStyle w:val="GvdeMetni"/>
              <w:spacing w:before="20" w:after="20" w:line="240" w:lineRule="auto"/>
              <w:rPr>
                <w:sz w:val="16"/>
                <w:szCs w:val="16"/>
                <w:lang w:val="tr-TR"/>
              </w:rPr>
            </w:pPr>
            <w:r w:rsidRPr="00AE407B">
              <w:rPr>
                <w:sz w:val="16"/>
                <w:szCs w:val="16"/>
                <w:lang w:val="tr-TR"/>
              </w:rPr>
              <w:t xml:space="preserve">ISG Müdürü / Çevre Çözüm Ortağı </w:t>
            </w:r>
          </w:p>
          <w:p w14:paraId="040FF173" w14:textId="57FDE2C4" w:rsidR="009F346E" w:rsidRPr="00451B09" w:rsidRDefault="009F346E" w:rsidP="009F346E">
            <w:pPr>
              <w:pStyle w:val="GvdeMetni"/>
              <w:spacing w:before="20" w:after="20" w:line="240" w:lineRule="auto"/>
              <w:rPr>
                <w:sz w:val="16"/>
                <w:szCs w:val="16"/>
                <w:lang w:val="tr-TR"/>
              </w:rPr>
            </w:pPr>
            <w:r w:rsidRPr="00AE407B">
              <w:rPr>
                <w:sz w:val="16"/>
                <w:szCs w:val="16"/>
                <w:lang w:val="tr-TR"/>
              </w:rPr>
              <w:t>Biyoçeşitlilik uzmanı</w:t>
            </w:r>
          </w:p>
        </w:tc>
      </w:tr>
      <w:tr w:rsidR="009E5E78" w:rsidRPr="00451B09" w14:paraId="39E4712F" w14:textId="77777777" w:rsidTr="00CF3F9A">
        <w:tc>
          <w:tcPr>
            <w:tcW w:w="2262" w:type="dxa"/>
            <w:vMerge/>
          </w:tcPr>
          <w:p w14:paraId="2BE16FC7" w14:textId="77777777" w:rsidR="009E5E78" w:rsidRPr="00451B09" w:rsidRDefault="009E5E78" w:rsidP="009E5E78">
            <w:pPr>
              <w:pStyle w:val="GvdeMetni"/>
              <w:spacing w:before="20" w:after="20" w:line="240" w:lineRule="auto"/>
              <w:rPr>
                <w:b/>
                <w:bCs/>
                <w:sz w:val="16"/>
                <w:szCs w:val="16"/>
                <w:lang w:val="tr-TR"/>
              </w:rPr>
            </w:pPr>
          </w:p>
        </w:tc>
        <w:tc>
          <w:tcPr>
            <w:tcW w:w="5370" w:type="dxa"/>
          </w:tcPr>
          <w:p w14:paraId="2F544CF1" w14:textId="77777777" w:rsidR="009E5E78" w:rsidRPr="00AE407B" w:rsidRDefault="009E5E78" w:rsidP="009E5E78">
            <w:pPr>
              <w:pStyle w:val="GvdeMetni"/>
              <w:spacing w:before="20" w:after="20" w:line="240" w:lineRule="auto"/>
              <w:rPr>
                <w:b/>
                <w:bCs/>
                <w:sz w:val="16"/>
                <w:szCs w:val="16"/>
                <w:lang w:val="tr-TR"/>
              </w:rPr>
            </w:pPr>
            <w:r w:rsidRPr="00AE407B">
              <w:rPr>
                <w:b/>
                <w:bCs/>
                <w:sz w:val="16"/>
                <w:szCs w:val="16"/>
                <w:lang w:val="tr-TR"/>
              </w:rPr>
              <w:t>Yarasa Koruma</w:t>
            </w:r>
          </w:p>
          <w:p w14:paraId="50189018" w14:textId="77777777" w:rsidR="009E5E78" w:rsidRPr="00AE407B" w:rsidRDefault="009E5E78" w:rsidP="009E5E78">
            <w:pPr>
              <w:pStyle w:val="ListeMaddemi"/>
              <w:numPr>
                <w:ilvl w:val="0"/>
                <w:numId w:val="77"/>
              </w:numPr>
              <w:spacing w:before="20" w:after="20" w:line="240" w:lineRule="auto"/>
              <w:jc w:val="both"/>
              <w:rPr>
                <w:sz w:val="16"/>
                <w:szCs w:val="16"/>
                <w:lang w:val="tr-TR"/>
              </w:rPr>
            </w:pPr>
            <w:r w:rsidRPr="00AE407B">
              <w:rPr>
                <w:sz w:val="16"/>
                <w:szCs w:val="16"/>
                <w:lang w:val="tr-TR"/>
              </w:rPr>
              <w:t>Yarasa türlerinin en aktif olduğu hassas dönemleri önlemek için gece faaliyetlerine ilişkin inşaat programlarını ayarlayın. Faaliyetleri mümkün olduğunca gündüz saatleriyle sınırlayın.</w:t>
            </w:r>
          </w:p>
          <w:p w14:paraId="595CBAB0" w14:textId="77777777" w:rsidR="009E5E78" w:rsidRPr="00AE407B" w:rsidRDefault="009E5E78" w:rsidP="009E5E78">
            <w:pPr>
              <w:pStyle w:val="ListeMaddemi"/>
              <w:numPr>
                <w:ilvl w:val="0"/>
                <w:numId w:val="77"/>
              </w:numPr>
              <w:spacing w:before="20" w:after="20" w:line="240" w:lineRule="auto"/>
              <w:jc w:val="both"/>
              <w:rPr>
                <w:sz w:val="16"/>
                <w:szCs w:val="16"/>
                <w:lang w:val="tr-TR"/>
              </w:rPr>
            </w:pPr>
            <w:r w:rsidRPr="00AE407B">
              <w:rPr>
                <w:sz w:val="16"/>
                <w:szCs w:val="16"/>
                <w:lang w:val="tr-TR"/>
              </w:rPr>
              <w:t>Yarasa türlerini korumak için, alacakaranlıktan şafağa kadar olan dönemde gece inşaat çalışmalarının yoğunluğunun azaltılması gerekli görülmektedir (yarasa türlerini korumak için, bölgede yarasaların en aktif olduğu dönem olarak kabul edilen ve temel izleme sonuçlarına dayalı olarak 3 aylık yaz dönemi olan Haziran-Ağustos ayları arasında, alacakaranlıktan şafağa kadar olan dönemde gece inşaat çalışmalarının yoğunluğunun azaltılması gerekli görülmektedir).</w:t>
            </w:r>
          </w:p>
          <w:p w14:paraId="502C630F" w14:textId="5572E733" w:rsidR="009E5E78" w:rsidRPr="00451B09" w:rsidRDefault="009E5E78" w:rsidP="009E5E78">
            <w:pPr>
              <w:pStyle w:val="ListeMaddemi"/>
              <w:numPr>
                <w:ilvl w:val="0"/>
                <w:numId w:val="77"/>
              </w:numPr>
              <w:spacing w:before="20" w:after="20" w:line="240" w:lineRule="auto"/>
              <w:jc w:val="both"/>
              <w:rPr>
                <w:b/>
                <w:bCs/>
                <w:sz w:val="16"/>
                <w:szCs w:val="16"/>
                <w:lang w:val="tr-TR"/>
              </w:rPr>
            </w:pPr>
            <w:r w:rsidRPr="00AE407B">
              <w:rPr>
                <w:sz w:val="16"/>
                <w:szCs w:val="16"/>
                <w:lang w:val="tr-TR"/>
              </w:rPr>
              <w:t>Kısıtlamanın mümkün olmadığı gece faaliyetlerinde, yönlü başlıklar kullanarak inşaat alanlarının dışına ışık sızmasını önlemek, ışığı komşu doğal habitatlardan uzaklaştırmak gibi rahatsızlığı en aza indirecek uygun aydınlatma protokolleri uygulanmalıdır.</w:t>
            </w:r>
          </w:p>
        </w:tc>
        <w:tc>
          <w:tcPr>
            <w:tcW w:w="1689" w:type="dxa"/>
          </w:tcPr>
          <w:p w14:paraId="51E11814" w14:textId="428CDB1A" w:rsidR="009E5E78" w:rsidRPr="00451B09" w:rsidRDefault="009E5E78" w:rsidP="009E5E78">
            <w:pPr>
              <w:pStyle w:val="GvdeMetni"/>
              <w:spacing w:before="20" w:after="20" w:line="240" w:lineRule="auto"/>
              <w:jc w:val="center"/>
              <w:rPr>
                <w:sz w:val="16"/>
                <w:szCs w:val="16"/>
                <w:lang w:val="tr-TR"/>
              </w:rPr>
            </w:pPr>
            <w:r w:rsidRPr="00AE407B">
              <w:rPr>
                <w:sz w:val="16"/>
                <w:szCs w:val="16"/>
                <w:lang w:val="tr-TR"/>
              </w:rPr>
              <w:t>Önleme / En aza indirme</w:t>
            </w:r>
          </w:p>
        </w:tc>
        <w:tc>
          <w:tcPr>
            <w:tcW w:w="2050" w:type="dxa"/>
          </w:tcPr>
          <w:p w14:paraId="30BE58B3" w14:textId="77777777" w:rsidR="009E5E78" w:rsidRPr="00AE407B" w:rsidRDefault="009E5E78" w:rsidP="009E5E78">
            <w:pPr>
              <w:pStyle w:val="GvdeMetni"/>
              <w:spacing w:before="20" w:after="20" w:line="240" w:lineRule="auto"/>
              <w:rPr>
                <w:sz w:val="16"/>
                <w:szCs w:val="16"/>
                <w:lang w:val="tr-TR"/>
              </w:rPr>
            </w:pPr>
            <w:r w:rsidRPr="00AE407B">
              <w:rPr>
                <w:sz w:val="16"/>
                <w:szCs w:val="16"/>
                <w:lang w:val="tr-TR"/>
              </w:rPr>
              <w:t>Gece aktivitesinde azalma; faaliyet süresine uyum.</w:t>
            </w:r>
          </w:p>
          <w:p w14:paraId="115DA638" w14:textId="77777777" w:rsidR="009E5E78" w:rsidRPr="00AE407B" w:rsidRDefault="009E5E78" w:rsidP="009E5E78">
            <w:pPr>
              <w:pStyle w:val="GvdeMetni"/>
              <w:spacing w:before="20" w:after="20" w:line="240" w:lineRule="auto"/>
              <w:rPr>
                <w:sz w:val="16"/>
                <w:szCs w:val="16"/>
                <w:lang w:val="tr-TR"/>
              </w:rPr>
            </w:pPr>
          </w:p>
          <w:p w14:paraId="50BE67FE" w14:textId="77777777" w:rsidR="009E5E78" w:rsidRPr="00AE407B" w:rsidRDefault="009E5E78" w:rsidP="009E5E78">
            <w:pPr>
              <w:pStyle w:val="GvdeMetni"/>
              <w:spacing w:before="20" w:after="20" w:line="240" w:lineRule="auto"/>
              <w:rPr>
                <w:sz w:val="16"/>
                <w:szCs w:val="16"/>
                <w:lang w:val="tr-TR"/>
              </w:rPr>
            </w:pPr>
            <w:r w:rsidRPr="00AE407B">
              <w:rPr>
                <w:sz w:val="16"/>
                <w:szCs w:val="16"/>
                <w:lang w:val="tr-TR"/>
              </w:rPr>
              <w:t>Yönlü aydınlatma kuruldu; bitişik habitatlar korundu.</w:t>
            </w:r>
          </w:p>
          <w:p w14:paraId="33A85736" w14:textId="77777777" w:rsidR="009E5E78" w:rsidRPr="00AE407B" w:rsidRDefault="009E5E78" w:rsidP="009E5E78">
            <w:pPr>
              <w:pStyle w:val="GvdeMetni"/>
              <w:spacing w:before="20" w:after="20" w:line="240" w:lineRule="auto"/>
              <w:rPr>
                <w:sz w:val="16"/>
                <w:szCs w:val="16"/>
                <w:lang w:val="tr-TR"/>
              </w:rPr>
            </w:pPr>
          </w:p>
          <w:p w14:paraId="5C268796" w14:textId="77777777" w:rsidR="009E5E78" w:rsidRPr="00AE407B" w:rsidRDefault="009E5E78" w:rsidP="009E5E78">
            <w:pPr>
              <w:pStyle w:val="GvdeMetni"/>
              <w:spacing w:before="20" w:after="20" w:line="240" w:lineRule="auto"/>
              <w:rPr>
                <w:sz w:val="16"/>
                <w:szCs w:val="16"/>
                <w:lang w:val="tr-TR"/>
              </w:rPr>
            </w:pPr>
            <w:r w:rsidRPr="00AE407B">
              <w:rPr>
                <w:sz w:val="16"/>
                <w:szCs w:val="16"/>
                <w:lang w:val="tr-TR"/>
              </w:rPr>
              <w:t>Çalışmalar gündüz saatleriyle sınırlandırılmıştır.</w:t>
            </w:r>
          </w:p>
          <w:p w14:paraId="5637DF7D" w14:textId="77777777" w:rsidR="009E5E78" w:rsidRPr="00451B09" w:rsidRDefault="009E5E78" w:rsidP="009E5E78">
            <w:pPr>
              <w:pStyle w:val="GvdeMetni"/>
              <w:spacing w:before="20" w:after="20" w:line="240" w:lineRule="auto"/>
              <w:rPr>
                <w:b/>
                <w:bCs/>
                <w:sz w:val="16"/>
                <w:szCs w:val="16"/>
                <w:lang w:val="tr-TR"/>
              </w:rPr>
            </w:pPr>
          </w:p>
        </w:tc>
        <w:tc>
          <w:tcPr>
            <w:tcW w:w="1941" w:type="dxa"/>
          </w:tcPr>
          <w:p w14:paraId="3A3552D8" w14:textId="77777777" w:rsidR="009E5E78" w:rsidRPr="00AE407B" w:rsidRDefault="009E5E78" w:rsidP="009E5E78">
            <w:pPr>
              <w:pStyle w:val="GvdeMetni"/>
              <w:spacing w:before="20" w:after="20" w:line="240" w:lineRule="auto"/>
              <w:rPr>
                <w:sz w:val="16"/>
                <w:szCs w:val="16"/>
                <w:lang w:val="tr-TR"/>
              </w:rPr>
            </w:pPr>
            <w:r w:rsidRPr="00AE407B">
              <w:rPr>
                <w:sz w:val="16"/>
                <w:szCs w:val="16"/>
                <w:lang w:val="tr-TR"/>
              </w:rPr>
              <w:t>İnşaat öncesi (inşaat programlarının kesinleştirilmesi)</w:t>
            </w:r>
          </w:p>
          <w:p w14:paraId="2AB804B5" w14:textId="77777777" w:rsidR="009E5E78" w:rsidRPr="00AE407B" w:rsidRDefault="009E5E78" w:rsidP="009E5E78">
            <w:pPr>
              <w:pStyle w:val="GvdeMetni"/>
              <w:spacing w:before="20" w:after="20" w:line="240" w:lineRule="auto"/>
              <w:rPr>
                <w:sz w:val="16"/>
                <w:szCs w:val="16"/>
                <w:lang w:val="tr-TR"/>
              </w:rPr>
            </w:pPr>
          </w:p>
          <w:p w14:paraId="38858FC9" w14:textId="70995E3B" w:rsidR="009E5E78" w:rsidRPr="00451B09" w:rsidRDefault="009E5E78" w:rsidP="009E5E78">
            <w:pPr>
              <w:pStyle w:val="GvdeMetni"/>
              <w:spacing w:before="20" w:after="20" w:line="240" w:lineRule="auto"/>
              <w:rPr>
                <w:sz w:val="16"/>
                <w:szCs w:val="16"/>
                <w:lang w:val="tr-TR"/>
              </w:rPr>
            </w:pPr>
            <w:r w:rsidRPr="00AE407B">
              <w:rPr>
                <w:sz w:val="16"/>
                <w:szCs w:val="16"/>
                <w:lang w:val="tr-TR"/>
              </w:rPr>
              <w:t>İnşaat sırasında (kontroller uygulayın)</w:t>
            </w:r>
          </w:p>
        </w:tc>
        <w:tc>
          <w:tcPr>
            <w:tcW w:w="0" w:type="auto"/>
          </w:tcPr>
          <w:p w14:paraId="723A05B4" w14:textId="77777777" w:rsidR="009E5E78" w:rsidRPr="00AE407B" w:rsidRDefault="009E5E78" w:rsidP="009E5E78">
            <w:pPr>
              <w:pStyle w:val="GvdeMetni"/>
              <w:spacing w:before="20" w:after="20" w:line="240" w:lineRule="auto"/>
              <w:rPr>
                <w:sz w:val="16"/>
                <w:szCs w:val="16"/>
                <w:lang w:val="tr-TR"/>
              </w:rPr>
            </w:pPr>
            <w:r w:rsidRPr="00AE407B">
              <w:rPr>
                <w:sz w:val="16"/>
                <w:szCs w:val="16"/>
                <w:lang w:val="tr-TR"/>
              </w:rPr>
              <w:t>Tüm çalışanlar ve yükleniciler</w:t>
            </w:r>
          </w:p>
          <w:p w14:paraId="36F9C5E0" w14:textId="77777777" w:rsidR="009E5E78" w:rsidRPr="00AE407B" w:rsidRDefault="009E5E78" w:rsidP="009E5E78">
            <w:pPr>
              <w:pStyle w:val="GvdeMetni"/>
              <w:spacing w:before="20" w:after="20" w:line="240" w:lineRule="auto"/>
              <w:rPr>
                <w:sz w:val="16"/>
                <w:szCs w:val="16"/>
                <w:lang w:val="tr-TR"/>
              </w:rPr>
            </w:pPr>
            <w:r w:rsidRPr="00AE407B">
              <w:rPr>
                <w:sz w:val="16"/>
                <w:szCs w:val="16"/>
                <w:lang w:val="tr-TR"/>
              </w:rPr>
              <w:t>ISG Müdürü / Çevre</w:t>
            </w:r>
          </w:p>
          <w:p w14:paraId="2728E30A" w14:textId="77777777" w:rsidR="009E5E78" w:rsidRPr="00AE407B" w:rsidRDefault="009E5E78" w:rsidP="009E5E78">
            <w:pPr>
              <w:pStyle w:val="GvdeMetni"/>
              <w:spacing w:before="20" w:after="20" w:line="240" w:lineRule="auto"/>
              <w:rPr>
                <w:sz w:val="16"/>
                <w:szCs w:val="16"/>
                <w:lang w:val="tr-TR"/>
              </w:rPr>
            </w:pPr>
            <w:r w:rsidRPr="00AE407B">
              <w:rPr>
                <w:sz w:val="16"/>
                <w:szCs w:val="16"/>
                <w:lang w:val="tr-TR"/>
              </w:rPr>
              <w:t xml:space="preserve">Çevresel Çözüm Ortağı </w:t>
            </w:r>
          </w:p>
          <w:p w14:paraId="0C9B38F3" w14:textId="669AC71B" w:rsidR="009E5E78" w:rsidRPr="00451B09" w:rsidRDefault="009E5E78" w:rsidP="009E5E78">
            <w:pPr>
              <w:pStyle w:val="GvdeMetni"/>
              <w:spacing w:before="20" w:after="20" w:line="240" w:lineRule="auto"/>
              <w:rPr>
                <w:sz w:val="16"/>
                <w:szCs w:val="16"/>
                <w:lang w:val="tr-TR"/>
              </w:rPr>
            </w:pPr>
            <w:r w:rsidRPr="00AE407B">
              <w:rPr>
                <w:sz w:val="16"/>
                <w:szCs w:val="16"/>
                <w:lang w:val="tr-TR"/>
              </w:rPr>
              <w:t>Biyoçeşitlilik uzmanı</w:t>
            </w:r>
          </w:p>
        </w:tc>
      </w:tr>
    </w:tbl>
    <w:p w14:paraId="0BD6E6AD" w14:textId="77777777" w:rsidR="00505014" w:rsidRPr="00451B09" w:rsidRDefault="00505014" w:rsidP="00505014">
      <w:pPr>
        <w:spacing w:after="0" w:line="240" w:lineRule="auto"/>
        <w:rPr>
          <w:rFonts w:cs="Times New Roman (Body CS)"/>
          <w:lang w:val="tr-TR"/>
        </w:rPr>
      </w:pPr>
    </w:p>
    <w:p w14:paraId="2B4D4739" w14:textId="77777777" w:rsidR="006C4611" w:rsidRPr="00451B09" w:rsidRDefault="006C4611">
      <w:pPr>
        <w:spacing w:after="0" w:line="240" w:lineRule="auto"/>
        <w:rPr>
          <w:lang w:val="tr-TR"/>
        </w:rPr>
        <w:sectPr w:rsidR="006C4611" w:rsidRPr="00451B09" w:rsidSect="00696005">
          <w:headerReference w:type="default" r:id="rId32"/>
          <w:headerReference w:type="first" r:id="rId33"/>
          <w:pgSz w:w="16838" w:h="11906" w:orient="landscape" w:code="9"/>
          <w:pgMar w:top="1134" w:right="1134" w:bottom="1134" w:left="1134" w:header="567" w:footer="374" w:gutter="0"/>
          <w:cols w:sep="1" w:space="380"/>
          <w:titlePg/>
          <w:docGrid w:linePitch="360"/>
        </w:sectPr>
      </w:pPr>
    </w:p>
    <w:p w14:paraId="7DC3DCB8" w14:textId="59133591" w:rsidR="004D0C69" w:rsidRPr="00451B09" w:rsidRDefault="004F34AC" w:rsidP="00696005">
      <w:pPr>
        <w:pStyle w:val="Balk2"/>
        <w:rPr>
          <w:lang w:val="tr-TR"/>
        </w:rPr>
      </w:pPr>
      <w:bookmarkStart w:id="101" w:name="_Toc212210576"/>
      <w:r w:rsidRPr="00451B09">
        <w:rPr>
          <w:lang w:val="tr-TR"/>
        </w:rPr>
        <w:lastRenderedPageBreak/>
        <w:t xml:space="preserve">İnşaat Aşaması için </w:t>
      </w:r>
      <w:r w:rsidR="004D0C69" w:rsidRPr="00451B09">
        <w:rPr>
          <w:lang w:val="tr-TR"/>
        </w:rPr>
        <w:t>İzleme Faaliyetleri</w:t>
      </w:r>
      <w:bookmarkEnd w:id="101"/>
    </w:p>
    <w:p w14:paraId="705ECE73" w14:textId="77777777" w:rsidR="004532C2" w:rsidRPr="00AE407B" w:rsidRDefault="004532C2" w:rsidP="004532C2">
      <w:pPr>
        <w:pStyle w:val="GvdeMetni"/>
        <w:jc w:val="both"/>
        <w:rPr>
          <w:lang w:val="tr-TR"/>
        </w:rPr>
      </w:pPr>
      <w:r w:rsidRPr="00AE407B">
        <w:rPr>
          <w:lang w:val="tr-TR"/>
        </w:rPr>
        <w:t>Aşağıdaki tablo, inşaat aşaması için Bölüm 4.3 ve Tablo 4-2'de yer alan biyoçeşitlilik yönetimi ve etki azaltma önlemlerinin uygulanmasının izlenmesi için izleme planı ve programını özetlemektedir. Bu, inşaat öncesi ve sonrası izlemeyi içerir, ancak Bölüm 5'te ele alınan işletme aşamasını kapsamaz.</w:t>
      </w:r>
    </w:p>
    <w:p w14:paraId="002315F4" w14:textId="77777777" w:rsidR="004532C2" w:rsidRPr="00AE407B" w:rsidRDefault="004532C2" w:rsidP="004532C2">
      <w:pPr>
        <w:pStyle w:val="GvdeMetni"/>
        <w:jc w:val="both"/>
        <w:rPr>
          <w:lang w:val="tr-TR"/>
        </w:rPr>
      </w:pPr>
      <w:r w:rsidRPr="00AE407B">
        <w:rPr>
          <w:lang w:val="tr-TR"/>
        </w:rPr>
        <w:t>Bu izleme faaliyetlerinin amacı, kalan etkilerin kontrol altına alınmasını ve azaltma önlemlerinin/eylemlerinin uygulanması açısından etkili olmasını sağlamak ve gerekli değişiklikler veya uyum önlemleri konusunda tavsiyelerde bulunmaktır.</w:t>
      </w:r>
    </w:p>
    <w:p w14:paraId="5D0DF500" w14:textId="77777777" w:rsidR="004532C2" w:rsidRPr="00AE407B" w:rsidRDefault="004532C2" w:rsidP="004532C2">
      <w:pPr>
        <w:pStyle w:val="GvdeMetni"/>
        <w:rPr>
          <w:lang w:val="tr-TR"/>
        </w:rPr>
      </w:pPr>
      <w:r w:rsidRPr="00AE407B">
        <w:rPr>
          <w:lang w:val="tr-TR"/>
        </w:rPr>
        <w:t>Listelenen her izleme faaliyeti için tablo aşağıdaki bilgileri içerir:</w:t>
      </w:r>
    </w:p>
    <w:p w14:paraId="7B7CE627" w14:textId="77777777" w:rsidR="004532C2" w:rsidRPr="00AE407B" w:rsidRDefault="004532C2" w:rsidP="004532C2">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Referans numarası: </w:t>
      </w:r>
      <w:r w:rsidRPr="00AE407B">
        <w:rPr>
          <w:rFonts w:eastAsia="Times New Roman" w:cs="Times New Roman"/>
          <w:color w:val="000000"/>
          <w:szCs w:val="20"/>
          <w:lang w:val="tr-TR" w:eastAsia="tr-TR"/>
        </w:rPr>
        <w:t>İzleme faaliyeti için tanımlama kodu (ID).</w:t>
      </w:r>
    </w:p>
    <w:p w14:paraId="019656A4" w14:textId="77777777" w:rsidR="004532C2" w:rsidRPr="00AE407B" w:rsidRDefault="004532C2" w:rsidP="004532C2">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KPI (Anahtar Performans Göstergesi</w:t>
      </w:r>
      <w:r w:rsidRPr="00AE407B">
        <w:rPr>
          <w:rFonts w:eastAsia="Times New Roman" w:cs="Times New Roman"/>
          <w:color w:val="000000"/>
          <w:szCs w:val="20"/>
          <w:lang w:val="tr-TR" w:eastAsia="tr-TR"/>
        </w:rPr>
        <w:t>): Karşılanması gereken yasal sınır değerler veya niteliksel kabul kriterleri.</w:t>
      </w:r>
    </w:p>
    <w:p w14:paraId="7F86776A" w14:textId="77777777" w:rsidR="004532C2" w:rsidRPr="00AE407B" w:rsidRDefault="004532C2" w:rsidP="004532C2">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Metrik: </w:t>
      </w:r>
      <w:r w:rsidRPr="00AE407B">
        <w:rPr>
          <w:rFonts w:eastAsia="Times New Roman" w:cs="Times New Roman"/>
          <w:color w:val="000000"/>
          <w:szCs w:val="20"/>
          <w:lang w:val="tr-TR" w:eastAsia="tr-TR"/>
        </w:rPr>
        <w:t>KPI/hedefe göre performans nasıl ölçülecektir.</w:t>
      </w:r>
    </w:p>
    <w:p w14:paraId="64A0134B" w14:textId="77777777" w:rsidR="004532C2" w:rsidRPr="00AE407B" w:rsidRDefault="004532C2" w:rsidP="004532C2">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Zamanlama: </w:t>
      </w:r>
      <w:r w:rsidRPr="00AE407B">
        <w:rPr>
          <w:rFonts w:eastAsia="Times New Roman" w:cs="Times New Roman"/>
          <w:color w:val="000000"/>
          <w:szCs w:val="20"/>
          <w:lang w:val="tr-TR" w:eastAsia="tr-TR"/>
        </w:rPr>
        <w:t xml:space="preserve">İzleme ne zaman gerçekleştirilecek. </w:t>
      </w:r>
    </w:p>
    <w:p w14:paraId="6C111E4D" w14:textId="77777777" w:rsidR="004532C2" w:rsidRPr="00AE407B" w:rsidRDefault="004532C2" w:rsidP="004532C2">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Sıklık: </w:t>
      </w:r>
      <w:r w:rsidRPr="00AE407B">
        <w:rPr>
          <w:rFonts w:eastAsia="Times New Roman" w:cs="Times New Roman"/>
          <w:color w:val="000000"/>
          <w:szCs w:val="20"/>
          <w:lang w:val="tr-TR" w:eastAsia="tr-TR"/>
        </w:rPr>
        <w:t>İzleme faaliyetinin ne sıklıkta gerçekleştirileceği.</w:t>
      </w:r>
    </w:p>
    <w:p w14:paraId="67C46C0D" w14:textId="77777777" w:rsidR="004532C2" w:rsidRPr="00AE407B" w:rsidRDefault="004532C2" w:rsidP="004532C2">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İzleme ölçüsü: </w:t>
      </w:r>
      <w:r w:rsidRPr="00AE407B">
        <w:rPr>
          <w:rFonts w:eastAsia="Times New Roman" w:cs="Times New Roman"/>
          <w:color w:val="000000"/>
          <w:szCs w:val="20"/>
          <w:lang w:val="tr-TR" w:eastAsia="tr-TR"/>
        </w:rPr>
        <w:t>KPI/hedefin gerçekleştirildiğini ölçmek için kullanılan izleme faaliyeti ve ölçüsü.</w:t>
      </w:r>
    </w:p>
    <w:p w14:paraId="68AFC498" w14:textId="75722721" w:rsidR="00360417" w:rsidRPr="00451B09" w:rsidRDefault="004532C2" w:rsidP="004532C2">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Sorumluluk: </w:t>
      </w:r>
      <w:r w:rsidRPr="00AE407B">
        <w:rPr>
          <w:rFonts w:eastAsia="Times New Roman" w:cs="Times New Roman"/>
          <w:color w:val="000000"/>
          <w:szCs w:val="20"/>
          <w:lang w:val="tr-TR" w:eastAsia="tr-TR"/>
        </w:rPr>
        <w:t>İzleme faaliyetini yürütmekten sorumlu kişi veya ekip</w:t>
      </w:r>
      <w:r w:rsidR="00513E2B" w:rsidRPr="00451B09">
        <w:rPr>
          <w:rFonts w:eastAsia="Times New Roman" w:cs="Times New Roman"/>
          <w:color w:val="000000"/>
          <w:szCs w:val="20"/>
          <w:lang w:val="tr-TR" w:eastAsia="tr-TR"/>
        </w:rPr>
        <w:t>.</w:t>
      </w:r>
    </w:p>
    <w:p w14:paraId="74C63929" w14:textId="77777777" w:rsidR="00360417" w:rsidRPr="00451B09" w:rsidRDefault="00360417" w:rsidP="00360417">
      <w:pPr>
        <w:pStyle w:val="GvdeMetni"/>
        <w:rPr>
          <w:lang w:val="tr-TR"/>
        </w:rPr>
        <w:sectPr w:rsidR="00360417" w:rsidRPr="00451B09" w:rsidSect="00360417">
          <w:pgSz w:w="11906" w:h="16838" w:code="9"/>
          <w:pgMar w:top="1134" w:right="1134" w:bottom="1134" w:left="1134" w:header="567" w:footer="374" w:gutter="0"/>
          <w:cols w:sep="1" w:space="380"/>
          <w:titlePg/>
          <w:docGrid w:linePitch="360"/>
        </w:sectPr>
      </w:pPr>
    </w:p>
    <w:p w14:paraId="738BBD8C" w14:textId="135F3CDD" w:rsidR="00360417" w:rsidRPr="00451B09" w:rsidRDefault="00360417" w:rsidP="00360417">
      <w:pPr>
        <w:pStyle w:val="ResimYazs"/>
        <w:rPr>
          <w:lang w:val="tr-TR"/>
        </w:rPr>
      </w:pPr>
      <w:bookmarkStart w:id="102" w:name="_Toc212986023"/>
      <w:proofErr w:type="gramStart"/>
      <w:r w:rsidRPr="00451B09">
        <w:rPr>
          <w:lang w:val="tr-TR"/>
        </w:rPr>
        <w:lastRenderedPageBreak/>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4</w:t>
      </w:r>
      <w:r w:rsidR="00780BDA" w:rsidRPr="00451B09">
        <w:rPr>
          <w:lang w:val="tr-TR"/>
        </w:rPr>
        <w:fldChar w:fldCharType="end"/>
      </w:r>
      <w:r w:rsidR="0095678E">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3</w:t>
      </w:r>
      <w:r w:rsidR="00780BDA" w:rsidRPr="00451B09">
        <w:rPr>
          <w:lang w:val="tr-TR"/>
        </w:rPr>
        <w:fldChar w:fldCharType="end"/>
      </w:r>
      <w:r w:rsidR="00455E9C" w:rsidRPr="00451B09">
        <w:rPr>
          <w:lang w:val="tr-TR"/>
        </w:rPr>
        <w:t xml:space="preserve"> İnşaat öncesi ve sonrası dahil olmak üzere </w:t>
      </w:r>
      <w:r w:rsidRPr="00451B09">
        <w:rPr>
          <w:lang w:val="tr-TR"/>
        </w:rPr>
        <w:t>inşaat aşaması için izleme eylemleri</w:t>
      </w:r>
      <w:bookmarkEnd w:id="102"/>
    </w:p>
    <w:tbl>
      <w:tblPr>
        <w:tblStyle w:val="KlavuzuTablo4-Vurgu3"/>
        <w:tblW w:w="5001" w:type="pct"/>
        <w:tblInd w:w="-2" w:type="dxa"/>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1181"/>
        <w:gridCol w:w="3104"/>
        <w:gridCol w:w="2097"/>
        <w:gridCol w:w="1801"/>
        <w:gridCol w:w="1363"/>
        <w:gridCol w:w="2737"/>
        <w:gridCol w:w="2280"/>
      </w:tblGrid>
      <w:tr w:rsidR="00C10CA7" w:rsidRPr="00AE407B" w14:paraId="26CFA3F7" w14:textId="77777777" w:rsidTr="00D85D8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20" w:type="pct"/>
            <w:shd w:val="clear" w:color="auto" w:fill="E5EDE8"/>
            <w:vAlign w:val="center"/>
          </w:tcPr>
          <w:p w14:paraId="738A2FE7" w14:textId="77777777" w:rsidR="00C10CA7" w:rsidRPr="00AE407B" w:rsidRDefault="00C10CA7" w:rsidP="00D85D8C">
            <w:pPr>
              <w:spacing w:before="20" w:after="20" w:line="240" w:lineRule="auto"/>
              <w:rPr>
                <w:color w:val="1C1C1C" w:themeColor="text1"/>
                <w:sz w:val="16"/>
                <w:szCs w:val="16"/>
                <w:lang w:val="tr-TR"/>
              </w:rPr>
            </w:pPr>
            <w:r w:rsidRPr="00AE407B">
              <w:rPr>
                <w:color w:val="1C1C1C" w:themeColor="text1"/>
                <w:sz w:val="16"/>
                <w:szCs w:val="16"/>
                <w:lang w:val="tr-TR"/>
              </w:rPr>
              <w:t>Referans Numarası</w:t>
            </w:r>
          </w:p>
        </w:tc>
        <w:tc>
          <w:tcPr>
            <w:tcW w:w="1080" w:type="pct"/>
            <w:shd w:val="clear" w:color="auto" w:fill="E5EDE8"/>
            <w:vAlign w:val="center"/>
          </w:tcPr>
          <w:p w14:paraId="175CA00A" w14:textId="77777777" w:rsidR="00C10CA7" w:rsidRPr="00AE407B" w:rsidRDefault="00C10CA7" w:rsidP="00D85D8C">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 xml:space="preserve">KPI </w:t>
            </w:r>
          </w:p>
        </w:tc>
        <w:tc>
          <w:tcPr>
            <w:tcW w:w="734" w:type="pct"/>
            <w:shd w:val="clear" w:color="auto" w:fill="E5EDE8"/>
            <w:vAlign w:val="center"/>
          </w:tcPr>
          <w:p w14:paraId="5774617E" w14:textId="77777777" w:rsidR="00C10CA7" w:rsidRPr="00AE407B" w:rsidRDefault="00C10CA7" w:rsidP="00D85D8C">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Metrik</w:t>
            </w:r>
          </w:p>
        </w:tc>
        <w:tc>
          <w:tcPr>
            <w:tcW w:w="596" w:type="pct"/>
            <w:shd w:val="clear" w:color="auto" w:fill="E5EDE8"/>
            <w:vAlign w:val="center"/>
          </w:tcPr>
          <w:p w14:paraId="26CD1204" w14:textId="77777777" w:rsidR="00C10CA7" w:rsidRPr="00AE407B" w:rsidRDefault="00C10CA7" w:rsidP="00D85D8C">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Zamanlama</w:t>
            </w:r>
          </w:p>
        </w:tc>
        <w:tc>
          <w:tcPr>
            <w:tcW w:w="482" w:type="pct"/>
            <w:shd w:val="clear" w:color="auto" w:fill="E5EDE8"/>
            <w:vAlign w:val="center"/>
          </w:tcPr>
          <w:p w14:paraId="2438E4DE" w14:textId="77777777" w:rsidR="00C10CA7" w:rsidRPr="00AE407B" w:rsidRDefault="00C10CA7" w:rsidP="00D85D8C">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Sıklık</w:t>
            </w:r>
          </w:p>
        </w:tc>
        <w:tc>
          <w:tcPr>
            <w:tcW w:w="891" w:type="pct"/>
            <w:shd w:val="clear" w:color="auto" w:fill="E5EDE8"/>
            <w:vAlign w:val="center"/>
          </w:tcPr>
          <w:p w14:paraId="35B0E214" w14:textId="77777777" w:rsidR="00C10CA7" w:rsidRPr="00AE407B" w:rsidRDefault="00C10CA7" w:rsidP="00D85D8C">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 xml:space="preserve">İzleme ölçütü </w:t>
            </w:r>
          </w:p>
        </w:tc>
        <w:tc>
          <w:tcPr>
            <w:tcW w:w="797" w:type="pct"/>
            <w:shd w:val="clear" w:color="auto" w:fill="E5EDE8"/>
            <w:vAlign w:val="center"/>
          </w:tcPr>
          <w:p w14:paraId="5DDDF367" w14:textId="77777777" w:rsidR="00C10CA7" w:rsidRPr="00AE407B" w:rsidRDefault="00C10CA7" w:rsidP="00D85D8C">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Sorumluluk</w:t>
            </w:r>
          </w:p>
        </w:tc>
      </w:tr>
      <w:tr w:rsidR="00C10CA7" w:rsidRPr="00AE407B" w14:paraId="41E253F0"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06D203A4" w14:textId="77777777" w:rsidR="00C10CA7" w:rsidRPr="00AE407B" w:rsidRDefault="00C10CA7" w:rsidP="00D85D8C">
            <w:pPr>
              <w:spacing w:before="20" w:after="20" w:line="240" w:lineRule="auto"/>
              <w:rPr>
                <w:rFonts w:cs="Arial"/>
                <w:color w:val="1C1C1C" w:themeColor="text1"/>
                <w:sz w:val="16"/>
                <w:szCs w:val="16"/>
                <w:lang w:val="tr-TR"/>
              </w:rPr>
            </w:pPr>
            <w:r w:rsidRPr="00AE407B">
              <w:rPr>
                <w:sz w:val="16"/>
                <w:szCs w:val="16"/>
                <w:lang w:val="tr-TR"/>
              </w:rPr>
              <w:t>İNŞAAT ÖNCESİ İZLEME</w:t>
            </w:r>
          </w:p>
        </w:tc>
      </w:tr>
      <w:tr w:rsidR="00C10CA7" w:rsidRPr="000058B4" w14:paraId="7840A077"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22BB0238"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w:t>
            </w:r>
          </w:p>
        </w:tc>
        <w:tc>
          <w:tcPr>
            <w:tcW w:w="1080" w:type="pct"/>
            <w:vAlign w:val="center"/>
          </w:tcPr>
          <w:p w14:paraId="7B50E4A0"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çalışmaları başlamadan önce, inşaat öncesi yaban hayatı ve flora araştırmalarının tamamı (%100) tamamlanmıştır.</w:t>
            </w:r>
          </w:p>
        </w:tc>
        <w:tc>
          <w:tcPr>
            <w:tcW w:w="734" w:type="pct"/>
            <w:vAlign w:val="center"/>
          </w:tcPr>
          <w:p w14:paraId="695FB67F"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Gerekli sayıya göre tamamlanan araştırma sayısı</w:t>
            </w:r>
          </w:p>
        </w:tc>
        <w:tc>
          <w:tcPr>
            <w:tcW w:w="596" w:type="pct"/>
            <w:vAlign w:val="center"/>
          </w:tcPr>
          <w:p w14:paraId="17E92764" w14:textId="77777777" w:rsidR="00C10CA7" w:rsidRPr="00AE407B" w:rsidRDefault="00C10CA7" w:rsidP="00D85D8C">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w:t>
            </w:r>
          </w:p>
        </w:tc>
        <w:tc>
          <w:tcPr>
            <w:tcW w:w="482" w:type="pct"/>
            <w:vAlign w:val="center"/>
          </w:tcPr>
          <w:p w14:paraId="6698E777" w14:textId="77777777" w:rsidR="00C10CA7" w:rsidRPr="00AE407B" w:rsidRDefault="00C10CA7" w:rsidP="00D85D8C">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12F4ACA8"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 araştırma raporları</w:t>
            </w:r>
          </w:p>
          <w:p w14:paraId="4F905623"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Denetim</w:t>
            </w:r>
          </w:p>
        </w:tc>
        <w:tc>
          <w:tcPr>
            <w:tcW w:w="797" w:type="pct"/>
            <w:vAlign w:val="center"/>
          </w:tcPr>
          <w:p w14:paraId="6F4563E3"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5416003D"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6B13F8E7"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AE407B" w14:paraId="2FB5417F"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6258DA75"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-2</w:t>
            </w:r>
          </w:p>
        </w:tc>
        <w:tc>
          <w:tcPr>
            <w:tcW w:w="1080" w:type="pct"/>
            <w:vAlign w:val="center"/>
          </w:tcPr>
          <w:p w14:paraId="05C1A3A2"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Bitki örtüsünün temizlenmesinden önce türlere özgü yer değiştirme işlemi tamamlandı</w:t>
            </w:r>
          </w:p>
        </w:tc>
        <w:tc>
          <w:tcPr>
            <w:tcW w:w="734" w:type="pct"/>
            <w:vAlign w:val="center"/>
          </w:tcPr>
          <w:p w14:paraId="70AF2B41"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Tür başına yer değiştiren birey sayısı</w:t>
            </w:r>
          </w:p>
        </w:tc>
        <w:tc>
          <w:tcPr>
            <w:tcW w:w="596" w:type="pct"/>
            <w:vAlign w:val="center"/>
          </w:tcPr>
          <w:p w14:paraId="0B1B5FAB" w14:textId="77777777" w:rsidR="00C10CA7" w:rsidRPr="00AE407B" w:rsidRDefault="00C10CA7" w:rsidP="00D85D8C">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 / Yer değiştirme sonrası</w:t>
            </w:r>
          </w:p>
        </w:tc>
        <w:tc>
          <w:tcPr>
            <w:tcW w:w="482" w:type="pct"/>
            <w:vAlign w:val="center"/>
          </w:tcPr>
          <w:p w14:paraId="3431CAC2" w14:textId="77777777" w:rsidR="00C10CA7" w:rsidRPr="00AE407B" w:rsidRDefault="00C10CA7" w:rsidP="00D85D8C">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p w14:paraId="753C51AF" w14:textId="77777777" w:rsidR="00C10CA7" w:rsidRPr="00AE407B" w:rsidRDefault="00C10CA7" w:rsidP="00D85D8C">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w:t>
            </w:r>
            <w:proofErr w:type="gramStart"/>
            <w:r w:rsidRPr="00AE407B">
              <w:rPr>
                <w:rFonts w:cs="Arial"/>
                <w:color w:val="000000"/>
                <w:sz w:val="16"/>
                <w:szCs w:val="16"/>
                <w:lang w:val="tr-TR"/>
              </w:rPr>
              <w:t>her</w:t>
            </w:r>
            <w:proofErr w:type="gramEnd"/>
            <w:r w:rsidRPr="00AE407B">
              <w:rPr>
                <w:rFonts w:cs="Arial"/>
                <w:color w:val="000000"/>
                <w:sz w:val="16"/>
                <w:szCs w:val="16"/>
                <w:lang w:val="tr-TR"/>
              </w:rPr>
              <w:t xml:space="preserve"> bir alan temizleme işlemi başına)</w:t>
            </w:r>
          </w:p>
        </w:tc>
        <w:tc>
          <w:tcPr>
            <w:tcW w:w="891" w:type="pct"/>
            <w:vAlign w:val="center"/>
          </w:tcPr>
          <w:p w14:paraId="2616A548"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Yer değiştirme raporu</w:t>
            </w:r>
          </w:p>
          <w:p w14:paraId="4DCF74A0"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günlüğü</w:t>
            </w:r>
          </w:p>
          <w:p w14:paraId="2ABA042E"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tc>
        <w:tc>
          <w:tcPr>
            <w:tcW w:w="797" w:type="pct"/>
            <w:vAlign w:val="center"/>
          </w:tcPr>
          <w:p w14:paraId="3D3F1B53"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p w14:paraId="390804FC"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03B41C7B"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Biyoçeşitlilik Uzmanı</w:t>
            </w:r>
          </w:p>
        </w:tc>
      </w:tr>
      <w:tr w:rsidR="00C10CA7" w:rsidRPr="00AE407B" w14:paraId="698DCAAC"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579E826C"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-3</w:t>
            </w:r>
          </w:p>
        </w:tc>
        <w:tc>
          <w:tcPr>
            <w:tcW w:w="1080" w:type="pct"/>
            <w:vAlign w:val="center"/>
          </w:tcPr>
          <w:p w14:paraId="76FE488A"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Fenolojik programa göre hedef türlerin tohum/yumrularının toplanması ve depolanması tamamlandı</w:t>
            </w:r>
          </w:p>
        </w:tc>
        <w:tc>
          <w:tcPr>
            <w:tcW w:w="734" w:type="pct"/>
            <w:vAlign w:val="center"/>
          </w:tcPr>
          <w:p w14:paraId="1431D823"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 xml:space="preserve">Yeniden yerleştirilen yumru sayısı ve hayatta kalma oranı </w:t>
            </w:r>
          </w:p>
          <w:p w14:paraId="573D6FE2"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p>
          <w:p w14:paraId="6AFA21A4"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Toplanan hedef türlerin yüzdesi; Tohum bankası belgeleri</w:t>
            </w:r>
          </w:p>
        </w:tc>
        <w:tc>
          <w:tcPr>
            <w:tcW w:w="596" w:type="pct"/>
            <w:vAlign w:val="center"/>
          </w:tcPr>
          <w:p w14:paraId="18E98A0A" w14:textId="77777777" w:rsidR="00C10CA7" w:rsidRPr="00AE407B" w:rsidRDefault="00C10CA7" w:rsidP="00D85D8C">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w:t>
            </w:r>
          </w:p>
        </w:tc>
        <w:tc>
          <w:tcPr>
            <w:tcW w:w="482" w:type="pct"/>
            <w:vAlign w:val="center"/>
          </w:tcPr>
          <w:p w14:paraId="5261660B" w14:textId="77777777" w:rsidR="00C10CA7" w:rsidRPr="00AE407B" w:rsidRDefault="00C10CA7" w:rsidP="00D85D8C">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7D94879D"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Toplama kayıtları; Teslimat sertifikaları (ör. Tohum Gen Bankası)</w:t>
            </w:r>
          </w:p>
        </w:tc>
        <w:tc>
          <w:tcPr>
            <w:tcW w:w="797" w:type="pct"/>
            <w:vAlign w:val="center"/>
          </w:tcPr>
          <w:p w14:paraId="46238726"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p w14:paraId="5C04930C"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368A0FD2"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Biyoçeşitlilik Uzmanı</w:t>
            </w:r>
          </w:p>
        </w:tc>
      </w:tr>
      <w:tr w:rsidR="00C10CA7" w:rsidRPr="000058B4" w14:paraId="63531FB0"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7FA50B16"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-4</w:t>
            </w:r>
          </w:p>
        </w:tc>
        <w:tc>
          <w:tcPr>
            <w:tcW w:w="1080" w:type="pct"/>
            <w:vAlign w:val="center"/>
          </w:tcPr>
          <w:p w14:paraId="79A74CB1"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Geçici çalışmaların tamamı (%100) saha planına göre uygun alanlarda sınırlandırılmış ve belirlenmiştir.</w:t>
            </w:r>
          </w:p>
        </w:tc>
        <w:tc>
          <w:tcPr>
            <w:tcW w:w="734" w:type="pct"/>
            <w:vAlign w:val="center"/>
          </w:tcPr>
          <w:p w14:paraId="22360C54"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öncesinde sınırları belirlenmiş çalışma alanlarının yüzdesi</w:t>
            </w:r>
          </w:p>
        </w:tc>
        <w:tc>
          <w:tcPr>
            <w:tcW w:w="596" w:type="pct"/>
            <w:vAlign w:val="center"/>
          </w:tcPr>
          <w:p w14:paraId="0E83A6E5" w14:textId="77777777" w:rsidR="00C10CA7" w:rsidRPr="00AE407B" w:rsidRDefault="00C10CA7" w:rsidP="00D85D8C">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İnşaat öncesi</w:t>
            </w:r>
          </w:p>
        </w:tc>
        <w:tc>
          <w:tcPr>
            <w:tcW w:w="482" w:type="pct"/>
            <w:vAlign w:val="center"/>
          </w:tcPr>
          <w:p w14:paraId="6BA65164" w14:textId="77777777" w:rsidR="00C10CA7" w:rsidRPr="00AE407B" w:rsidRDefault="00C10CA7" w:rsidP="00D85D8C">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668D5DFD"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585BAC11"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4FE4FD5D"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1ED8B5EC"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7AC7F01A"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3E80D02C"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06F381BA" w14:textId="77777777" w:rsidR="00C10CA7" w:rsidRPr="00AE407B" w:rsidRDefault="00C10CA7" w:rsidP="00D85D8C">
            <w:pPr>
              <w:spacing w:before="20" w:after="20" w:line="240" w:lineRule="auto"/>
              <w:rPr>
                <w:b w:val="0"/>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-5</w:t>
            </w:r>
          </w:p>
        </w:tc>
        <w:tc>
          <w:tcPr>
            <w:tcW w:w="1080" w:type="pct"/>
            <w:vAlign w:val="center"/>
          </w:tcPr>
          <w:p w14:paraId="46C4676E"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Eğitim gereksinimleri belirlenmiş ve eğitim programı güncel tutulmaktadır.</w:t>
            </w:r>
          </w:p>
        </w:tc>
        <w:tc>
          <w:tcPr>
            <w:tcW w:w="734" w:type="pct"/>
            <w:vAlign w:val="center"/>
          </w:tcPr>
          <w:p w14:paraId="77C0BCE7"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Eğitim programı mevcut mu değil mi</w:t>
            </w:r>
          </w:p>
        </w:tc>
        <w:tc>
          <w:tcPr>
            <w:tcW w:w="596" w:type="pct"/>
            <w:vAlign w:val="center"/>
          </w:tcPr>
          <w:p w14:paraId="381BD0DF"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 xml:space="preserve">İnşaat öncesi / </w:t>
            </w:r>
            <w:r w:rsidRPr="00AE407B">
              <w:rPr>
                <w:sz w:val="16"/>
                <w:szCs w:val="16"/>
                <w:lang w:val="tr-TR"/>
              </w:rPr>
              <w:t>İnşaat sırasında</w:t>
            </w:r>
          </w:p>
        </w:tc>
        <w:tc>
          <w:tcPr>
            <w:tcW w:w="482" w:type="pct"/>
            <w:vAlign w:val="center"/>
          </w:tcPr>
          <w:p w14:paraId="1E28C4AB"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Şantiyede çalışmaya başlamadan önce</w:t>
            </w:r>
          </w:p>
        </w:tc>
        <w:tc>
          <w:tcPr>
            <w:tcW w:w="891" w:type="pct"/>
            <w:vAlign w:val="center"/>
          </w:tcPr>
          <w:p w14:paraId="1D0D9CCE"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p w14:paraId="2E4545A8"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Eğitim ihtiyaçları değerlendirmesi ve eğitim matrisi</w:t>
            </w:r>
          </w:p>
        </w:tc>
        <w:tc>
          <w:tcPr>
            <w:tcW w:w="797" w:type="pct"/>
            <w:vAlign w:val="center"/>
          </w:tcPr>
          <w:p w14:paraId="328E0810"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0DD812FA"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355CA709"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AE407B" w14:paraId="30B8AD32"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6EBF01E5" w14:textId="77777777" w:rsidR="00C10CA7" w:rsidRPr="00AE407B" w:rsidRDefault="00C10CA7" w:rsidP="00D85D8C">
            <w:pPr>
              <w:spacing w:before="20" w:after="20" w:line="240" w:lineRule="auto"/>
              <w:rPr>
                <w:rFonts w:cs="Arial"/>
                <w:color w:val="1C1C1C" w:themeColor="text1"/>
                <w:sz w:val="16"/>
                <w:szCs w:val="16"/>
                <w:lang w:val="tr-TR"/>
              </w:rPr>
            </w:pPr>
            <w:r w:rsidRPr="00AE407B">
              <w:rPr>
                <w:sz w:val="16"/>
                <w:szCs w:val="16"/>
                <w:lang w:val="tr-TR"/>
              </w:rPr>
              <w:t>İNŞAAT İZLEME</w:t>
            </w:r>
          </w:p>
        </w:tc>
      </w:tr>
      <w:tr w:rsidR="00C10CA7" w:rsidRPr="000058B4" w14:paraId="158AF925"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37D92C82"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-6</w:t>
            </w:r>
          </w:p>
        </w:tc>
        <w:tc>
          <w:tcPr>
            <w:tcW w:w="1080" w:type="pct"/>
            <w:vAlign w:val="center"/>
          </w:tcPr>
          <w:p w14:paraId="218D4CCC"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Şantiyeye erişimi olan tüm çalışanların (%100) gerekli oryantasyon ve genel eğitimleri (ve herhangi bir özel eğitim) almış olması.</w:t>
            </w:r>
          </w:p>
        </w:tc>
        <w:tc>
          <w:tcPr>
            <w:tcW w:w="734" w:type="pct"/>
            <w:vAlign w:val="center"/>
          </w:tcPr>
          <w:p w14:paraId="44C7F238"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Eğitim almış çalışanların yüzdesi</w:t>
            </w:r>
          </w:p>
        </w:tc>
        <w:tc>
          <w:tcPr>
            <w:tcW w:w="596" w:type="pct"/>
            <w:vAlign w:val="center"/>
          </w:tcPr>
          <w:p w14:paraId="45A42C74"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464A3D60"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Şantiyede çalışmaya başlamadan önce</w:t>
            </w:r>
          </w:p>
        </w:tc>
        <w:tc>
          <w:tcPr>
            <w:tcW w:w="891" w:type="pct"/>
            <w:vAlign w:val="center"/>
          </w:tcPr>
          <w:p w14:paraId="2921608C"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p w14:paraId="00819814"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Oryantasyon / eğitim kaydı</w:t>
            </w:r>
          </w:p>
        </w:tc>
        <w:tc>
          <w:tcPr>
            <w:tcW w:w="797" w:type="pct"/>
            <w:vAlign w:val="center"/>
          </w:tcPr>
          <w:p w14:paraId="06B3FA1B"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 xml:space="preserve">Tüm yükleniciler ve alt yükleniciler </w:t>
            </w:r>
          </w:p>
          <w:p w14:paraId="418E922F"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59CE8279"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0F84B6FE"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-7</w:t>
            </w:r>
          </w:p>
        </w:tc>
        <w:tc>
          <w:tcPr>
            <w:tcW w:w="1080" w:type="pct"/>
            <w:vAlign w:val="center"/>
          </w:tcPr>
          <w:p w14:paraId="716CEABD"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000000"/>
                <w:sz w:val="16"/>
                <w:szCs w:val="16"/>
                <w:lang w:val="tr-TR"/>
              </w:rPr>
              <w:t>İnşaat sahasında IAS'nin yayılması ve tanıtımı aktif olarak kontrol edilmiştir.</w:t>
            </w:r>
          </w:p>
        </w:tc>
        <w:tc>
          <w:tcPr>
            <w:tcW w:w="734" w:type="pct"/>
            <w:vAlign w:val="center"/>
          </w:tcPr>
          <w:p w14:paraId="7A7644E6"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IAS'nin şantiyeyi kaplama oranı veya yüzdesi</w:t>
            </w:r>
          </w:p>
        </w:tc>
        <w:tc>
          <w:tcPr>
            <w:tcW w:w="596" w:type="pct"/>
            <w:vAlign w:val="center"/>
          </w:tcPr>
          <w:p w14:paraId="263E2FA8"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3AB6FC80"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Haftalık</w:t>
            </w:r>
          </w:p>
        </w:tc>
        <w:tc>
          <w:tcPr>
            <w:tcW w:w="891" w:type="pct"/>
            <w:vAlign w:val="center"/>
          </w:tcPr>
          <w:p w14:paraId="19018462"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6A405AD2"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IAS araştırması ve raporu</w:t>
            </w:r>
          </w:p>
        </w:tc>
        <w:tc>
          <w:tcPr>
            <w:tcW w:w="797" w:type="pct"/>
            <w:vAlign w:val="center"/>
          </w:tcPr>
          <w:p w14:paraId="41E92579"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284F5E1D"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07DA3922"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6C486AF8"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627053D7" w14:textId="77777777" w:rsidR="00C10CA7" w:rsidRPr="00AE407B" w:rsidRDefault="00C10CA7" w:rsidP="00D85D8C">
            <w:pPr>
              <w:spacing w:before="20" w:after="20" w:line="240" w:lineRule="auto"/>
              <w:rPr>
                <w:sz w:val="16"/>
                <w:szCs w:val="16"/>
                <w:lang w:val="tr-TR"/>
              </w:rPr>
            </w:pPr>
            <w:r w:rsidRPr="00AE407B">
              <w:rPr>
                <w:b w:val="0"/>
                <w:sz w:val="16"/>
                <w:szCs w:val="16"/>
                <w:lang w:val="tr-TR"/>
              </w:rPr>
              <w:lastRenderedPageBreak/>
              <w:t>C</w:t>
            </w:r>
            <w:r>
              <w:rPr>
                <w:b w:val="0"/>
                <w:sz w:val="16"/>
                <w:szCs w:val="16"/>
                <w:lang w:val="tr-TR"/>
              </w:rPr>
              <w:t>BYP</w:t>
            </w:r>
            <w:r w:rsidRPr="00AE407B">
              <w:rPr>
                <w:b w:val="0"/>
                <w:sz w:val="16"/>
                <w:szCs w:val="16"/>
                <w:lang w:val="tr-TR"/>
              </w:rPr>
              <w:t>-8</w:t>
            </w:r>
          </w:p>
        </w:tc>
        <w:tc>
          <w:tcPr>
            <w:tcW w:w="1080" w:type="pct"/>
            <w:vAlign w:val="center"/>
          </w:tcPr>
          <w:p w14:paraId="0A4D50ED"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İnşaat alanı dışındaki bitişik doğal habitatların %100 oranında korunması.</w:t>
            </w:r>
          </w:p>
        </w:tc>
        <w:tc>
          <w:tcPr>
            <w:tcW w:w="734" w:type="pct"/>
            <w:vAlign w:val="center"/>
          </w:tcPr>
          <w:p w14:paraId="53264433"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1C1C1C" w:themeColor="text1"/>
                <w:sz w:val="16"/>
                <w:szCs w:val="16"/>
                <w:lang w:val="tr-TR"/>
              </w:rPr>
              <w:t>Doğal habitatların kapsamı (alanı)</w:t>
            </w:r>
          </w:p>
        </w:tc>
        <w:tc>
          <w:tcPr>
            <w:tcW w:w="596" w:type="pct"/>
            <w:vAlign w:val="center"/>
          </w:tcPr>
          <w:p w14:paraId="7E1349E4"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4506A936"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2B966059"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42FB071B"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334C694E"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1570AEA7"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1EE903ED"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4E06979F"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313C9E10"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-9</w:t>
            </w:r>
          </w:p>
        </w:tc>
        <w:tc>
          <w:tcPr>
            <w:tcW w:w="1080" w:type="pct"/>
            <w:vAlign w:val="center"/>
          </w:tcPr>
          <w:p w14:paraId="7D8889ED"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 xml:space="preserve">Yetkili inşaat alanı dışında doğal bitki örtüsünün (örneğin, ormanlık alan / orman / bozkır) </w:t>
            </w:r>
            <w:r w:rsidRPr="00AE407B">
              <w:rPr>
                <w:rFonts w:cs="Arial"/>
                <w:color w:val="000000"/>
                <w:sz w:val="16"/>
                <w:szCs w:val="16"/>
                <w:lang w:val="tr-TR"/>
              </w:rPr>
              <w:t xml:space="preserve">sıfırlanması / temizlenmesi (sıfır %) </w:t>
            </w:r>
            <w:r w:rsidRPr="00AE407B">
              <w:rPr>
                <w:rFonts w:cs="Arial"/>
                <w:color w:val="1C1C1C" w:themeColor="text1"/>
                <w:sz w:val="16"/>
                <w:szCs w:val="16"/>
                <w:lang w:val="tr-TR"/>
              </w:rPr>
              <w:t>yapılmaz.</w:t>
            </w:r>
          </w:p>
        </w:tc>
        <w:tc>
          <w:tcPr>
            <w:tcW w:w="734" w:type="pct"/>
            <w:vAlign w:val="center"/>
          </w:tcPr>
          <w:p w14:paraId="7A203930"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Doğal bitki örtüsünün kapsamı (alanı)</w:t>
            </w:r>
          </w:p>
        </w:tc>
        <w:tc>
          <w:tcPr>
            <w:tcW w:w="596" w:type="pct"/>
            <w:vAlign w:val="center"/>
          </w:tcPr>
          <w:p w14:paraId="413EDC73"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239C04EA"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33755662"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377FAB1E"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37D47C9C"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6DBD36EC"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0EF0FC2A"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2A83CB24"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6DF389B9"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-10</w:t>
            </w:r>
          </w:p>
        </w:tc>
        <w:tc>
          <w:tcPr>
            <w:tcW w:w="1080" w:type="pct"/>
            <w:vAlign w:val="center"/>
          </w:tcPr>
          <w:p w14:paraId="32F76BAE"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sz w:val="16"/>
                <w:szCs w:val="16"/>
                <w:lang w:val="tr-TR"/>
              </w:rPr>
              <w:t>Sıfır sızıntı / kirlenme vakası.</w:t>
            </w:r>
          </w:p>
        </w:tc>
        <w:tc>
          <w:tcPr>
            <w:tcW w:w="734" w:type="pct"/>
            <w:vAlign w:val="center"/>
          </w:tcPr>
          <w:p w14:paraId="58EAB439"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000000"/>
                <w:sz w:val="16"/>
                <w:szCs w:val="16"/>
                <w:lang w:val="tr-TR"/>
              </w:rPr>
              <w:t>Bildirilen olay sayısı</w:t>
            </w:r>
          </w:p>
        </w:tc>
        <w:tc>
          <w:tcPr>
            <w:tcW w:w="596" w:type="pct"/>
            <w:vAlign w:val="center"/>
          </w:tcPr>
          <w:p w14:paraId="3F10C985"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020FD2DB"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3418BF60"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w:t>
            </w:r>
          </w:p>
          <w:p w14:paraId="347298F9"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2B6363CC"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1EF84CB2"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36A31C5C"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0AF15897"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1D14F621" w14:textId="77777777" w:rsidR="00C10CA7" w:rsidRPr="00AE407B" w:rsidRDefault="00C10CA7" w:rsidP="00D85D8C">
            <w:pPr>
              <w:spacing w:before="20" w:after="20" w:line="240" w:lineRule="auto"/>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-11</w:t>
            </w:r>
          </w:p>
        </w:tc>
        <w:tc>
          <w:tcPr>
            <w:tcW w:w="1080" w:type="pct"/>
            <w:vAlign w:val="center"/>
          </w:tcPr>
          <w:p w14:paraId="4832FF7E"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Hiçbir uyumsuzluk vakası.</w:t>
            </w:r>
          </w:p>
        </w:tc>
        <w:tc>
          <w:tcPr>
            <w:tcW w:w="734" w:type="pct"/>
            <w:vAlign w:val="center"/>
          </w:tcPr>
          <w:p w14:paraId="678064C1"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000000"/>
                <w:sz w:val="16"/>
                <w:szCs w:val="16"/>
                <w:lang w:val="tr-TR"/>
              </w:rPr>
              <w:t>Bildirilen olay sayısı</w:t>
            </w:r>
          </w:p>
        </w:tc>
        <w:tc>
          <w:tcPr>
            <w:tcW w:w="596" w:type="pct"/>
            <w:vAlign w:val="center"/>
          </w:tcPr>
          <w:p w14:paraId="43A6341A"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5A29AA2D"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0B726D4C"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p w14:paraId="3FD7B422"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Uygunsuzluk kaydı</w:t>
            </w:r>
          </w:p>
        </w:tc>
        <w:tc>
          <w:tcPr>
            <w:tcW w:w="797" w:type="pct"/>
            <w:vAlign w:val="center"/>
          </w:tcPr>
          <w:p w14:paraId="512646AE"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4472623E"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732FC6FA"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32089F79"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67E03E64" w14:textId="77777777" w:rsidR="00C10CA7" w:rsidRPr="00AE407B" w:rsidRDefault="00C10CA7" w:rsidP="00D85D8C">
            <w:pPr>
              <w:spacing w:before="20" w:after="20" w:line="240" w:lineRule="auto"/>
              <w:rPr>
                <w:b w:val="0"/>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-12</w:t>
            </w:r>
          </w:p>
        </w:tc>
        <w:tc>
          <w:tcPr>
            <w:tcW w:w="1080" w:type="pct"/>
            <w:vAlign w:val="center"/>
          </w:tcPr>
          <w:p w14:paraId="20C6829C"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Onaylanmış alanlar içindeki işlerden önce kararlaştırılan stok alanlarının tamamı (%100).</w:t>
            </w:r>
          </w:p>
        </w:tc>
        <w:tc>
          <w:tcPr>
            <w:tcW w:w="734" w:type="pct"/>
            <w:vAlign w:val="center"/>
          </w:tcPr>
          <w:p w14:paraId="7A8D4CF2"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Kararlaştırılan yerlerdeki stok yığınlarının sayısı</w:t>
            </w:r>
          </w:p>
        </w:tc>
        <w:tc>
          <w:tcPr>
            <w:tcW w:w="596" w:type="pct"/>
            <w:vAlign w:val="center"/>
          </w:tcPr>
          <w:p w14:paraId="19CDDB8C"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096C589D"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Haftalık</w:t>
            </w:r>
          </w:p>
        </w:tc>
        <w:tc>
          <w:tcPr>
            <w:tcW w:w="891" w:type="pct"/>
            <w:vAlign w:val="center"/>
          </w:tcPr>
          <w:p w14:paraId="1C902ED8"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p w14:paraId="6261C399"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5B99A816"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Stok haritası</w:t>
            </w:r>
          </w:p>
          <w:p w14:paraId="30D23639"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tc>
        <w:tc>
          <w:tcPr>
            <w:tcW w:w="797" w:type="pct"/>
            <w:vAlign w:val="center"/>
          </w:tcPr>
          <w:p w14:paraId="0B770792"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 xml:space="preserve">Tüm yükleniciler ve alt yükleniciler </w:t>
            </w:r>
          </w:p>
          <w:p w14:paraId="706A1DDD"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4A445F2B"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0FDAA5EC"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-13</w:t>
            </w:r>
          </w:p>
        </w:tc>
        <w:tc>
          <w:tcPr>
            <w:tcW w:w="1080" w:type="pct"/>
            <w:vAlign w:val="center"/>
          </w:tcPr>
          <w:p w14:paraId="521C14B7"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Kontrolsüz yüzey akışı veya toprak erozyonu olmamalıdır.</w:t>
            </w:r>
          </w:p>
        </w:tc>
        <w:tc>
          <w:tcPr>
            <w:tcW w:w="734" w:type="pct"/>
            <w:vAlign w:val="center"/>
          </w:tcPr>
          <w:p w14:paraId="1A53A359"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Erozyon olaylarının sayısı</w:t>
            </w:r>
          </w:p>
          <w:p w14:paraId="15AE5245"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Toprak erozyonunun boyutu</w:t>
            </w:r>
          </w:p>
        </w:tc>
        <w:tc>
          <w:tcPr>
            <w:tcW w:w="596" w:type="pct"/>
            <w:vAlign w:val="center"/>
          </w:tcPr>
          <w:p w14:paraId="5B96D8BD"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4505A2ED"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Günlük</w:t>
            </w:r>
          </w:p>
        </w:tc>
        <w:tc>
          <w:tcPr>
            <w:tcW w:w="891" w:type="pct"/>
            <w:vAlign w:val="center"/>
          </w:tcPr>
          <w:p w14:paraId="044836E4"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Şantiye denetimi (görsel değerlendirme)</w:t>
            </w:r>
          </w:p>
          <w:p w14:paraId="616E85AB"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680ADDD7"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Olay raporlama</w:t>
            </w:r>
          </w:p>
          <w:p w14:paraId="03ED7074"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p>
        </w:tc>
        <w:tc>
          <w:tcPr>
            <w:tcW w:w="797" w:type="pct"/>
            <w:vAlign w:val="center"/>
          </w:tcPr>
          <w:p w14:paraId="46FFC278"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5CD45580"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58E0FC85"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1A7193B2"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3C03E131"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-14</w:t>
            </w:r>
          </w:p>
        </w:tc>
        <w:tc>
          <w:tcPr>
            <w:tcW w:w="1080" w:type="pct"/>
            <w:vAlign w:val="center"/>
          </w:tcPr>
          <w:p w14:paraId="7BE2F634"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sz w:val="16"/>
                <w:szCs w:val="16"/>
                <w:lang w:val="tr-TR"/>
              </w:rPr>
              <w:t>Çalışmaların tamamlanmasından önce hazırlanan rehabilitasyon ve/veya restorasyon planları.</w:t>
            </w:r>
          </w:p>
        </w:tc>
        <w:tc>
          <w:tcPr>
            <w:tcW w:w="734" w:type="pct"/>
            <w:vAlign w:val="center"/>
          </w:tcPr>
          <w:p w14:paraId="4D0C2E30"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Plan hazırlanmıştır</w:t>
            </w:r>
          </w:p>
        </w:tc>
        <w:tc>
          <w:tcPr>
            <w:tcW w:w="596" w:type="pct"/>
            <w:vAlign w:val="center"/>
          </w:tcPr>
          <w:p w14:paraId="6754C6AB"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işlerinin tamamlanmasından önce</w:t>
            </w:r>
          </w:p>
        </w:tc>
        <w:tc>
          <w:tcPr>
            <w:tcW w:w="482" w:type="pct"/>
            <w:vAlign w:val="center"/>
          </w:tcPr>
          <w:p w14:paraId="3A568927" w14:textId="77777777" w:rsidR="00C10CA7" w:rsidRPr="00AE407B" w:rsidRDefault="00C10CA7" w:rsidP="00D85D8C">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24D880C0"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Rehabilitasyon/restorasyon planları</w:t>
            </w:r>
          </w:p>
          <w:p w14:paraId="20D00897"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Denetim</w:t>
            </w:r>
          </w:p>
        </w:tc>
        <w:tc>
          <w:tcPr>
            <w:tcW w:w="797" w:type="pct"/>
            <w:vAlign w:val="center"/>
          </w:tcPr>
          <w:p w14:paraId="67E63D3A"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06C7D901"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3BDCA34D"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AE407B" w14:paraId="674B9411"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123BDB86"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-15</w:t>
            </w:r>
          </w:p>
        </w:tc>
        <w:tc>
          <w:tcPr>
            <w:tcW w:w="1080" w:type="pct"/>
            <w:vAlign w:val="center"/>
          </w:tcPr>
          <w:p w14:paraId="1D615E93"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Hedef flora ve fauna için restore edilmiş habitatların başarısı</w:t>
            </w:r>
          </w:p>
        </w:tc>
        <w:tc>
          <w:tcPr>
            <w:tcW w:w="734" w:type="pct"/>
            <w:vAlign w:val="center"/>
          </w:tcPr>
          <w:p w14:paraId="3B75FE67"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 xml:space="preserve">Nakil işlemlerinin başarı oranı ve </w:t>
            </w:r>
            <w:r w:rsidRPr="00AE407B">
              <w:rPr>
                <w:rFonts w:cs="Arial"/>
                <w:color w:val="000000"/>
                <w:sz w:val="16"/>
                <w:szCs w:val="16"/>
                <w:lang w:val="tr-TR"/>
              </w:rPr>
              <w:t>türlerin hayatta kalma oranı</w:t>
            </w:r>
          </w:p>
        </w:tc>
        <w:tc>
          <w:tcPr>
            <w:tcW w:w="596" w:type="pct"/>
            <w:vAlign w:val="center"/>
          </w:tcPr>
          <w:p w14:paraId="38AD7675"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İnşaat/inşaat sonrası ve işletme sırasında</w:t>
            </w:r>
          </w:p>
        </w:tc>
        <w:tc>
          <w:tcPr>
            <w:tcW w:w="482" w:type="pct"/>
            <w:vAlign w:val="center"/>
          </w:tcPr>
          <w:p w14:paraId="71A63374" w14:textId="77777777" w:rsidR="00C10CA7" w:rsidRPr="00AE407B" w:rsidRDefault="00C10CA7" w:rsidP="00D85D8C">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w:t>
            </w:r>
          </w:p>
        </w:tc>
        <w:tc>
          <w:tcPr>
            <w:tcW w:w="891" w:type="pct"/>
            <w:vAlign w:val="center"/>
          </w:tcPr>
          <w:p w14:paraId="1010D7E3"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denetimi (görsel değerlendirme)</w:t>
            </w:r>
          </w:p>
          <w:p w14:paraId="7136E4EC"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61F91A2F"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Denetim</w:t>
            </w:r>
          </w:p>
        </w:tc>
        <w:tc>
          <w:tcPr>
            <w:tcW w:w="797" w:type="pct"/>
            <w:vAlign w:val="center"/>
          </w:tcPr>
          <w:p w14:paraId="2C6E5F02"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p w14:paraId="213F92B7"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1EEC38CB"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Biyoçeşitlilik Uzmanı</w:t>
            </w:r>
          </w:p>
        </w:tc>
      </w:tr>
      <w:tr w:rsidR="00C10CA7" w:rsidRPr="000058B4" w14:paraId="2807938A"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597C4596"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lastRenderedPageBreak/>
              <w:t>C</w:t>
            </w:r>
            <w:r>
              <w:rPr>
                <w:b w:val="0"/>
                <w:sz w:val="16"/>
                <w:szCs w:val="16"/>
                <w:lang w:val="tr-TR"/>
              </w:rPr>
              <w:t>BYP</w:t>
            </w:r>
            <w:r w:rsidRPr="00AE407B">
              <w:rPr>
                <w:b w:val="0"/>
                <w:sz w:val="16"/>
                <w:szCs w:val="16"/>
                <w:lang w:val="tr-TR"/>
              </w:rPr>
              <w:t>-16</w:t>
            </w:r>
          </w:p>
        </w:tc>
        <w:tc>
          <w:tcPr>
            <w:tcW w:w="1080" w:type="pct"/>
            <w:vAlign w:val="center"/>
          </w:tcPr>
          <w:p w14:paraId="0F867D89"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Yangın Kontrol Planı uyarınca tüm aktif şantiyelerde uygulanan yangın kontrol önlemleri</w:t>
            </w:r>
          </w:p>
        </w:tc>
        <w:tc>
          <w:tcPr>
            <w:tcW w:w="734" w:type="pct"/>
            <w:vAlign w:val="center"/>
          </w:tcPr>
          <w:p w14:paraId="358AB5C8"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Ekipman ve yangın önleme bariyerleri bulunan şantiyelerin yüzdesi</w:t>
            </w:r>
          </w:p>
          <w:p w14:paraId="256C784C"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p>
          <w:p w14:paraId="4D4FCFC1"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Yangın Kontrol Planı mevcut</w:t>
            </w:r>
          </w:p>
        </w:tc>
        <w:tc>
          <w:tcPr>
            <w:tcW w:w="596" w:type="pct"/>
            <w:vAlign w:val="center"/>
          </w:tcPr>
          <w:p w14:paraId="09E1F848"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3CFE9B7A" w14:textId="77777777" w:rsidR="00C10CA7" w:rsidRPr="00AE407B" w:rsidRDefault="00C10CA7" w:rsidP="00D85D8C">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sz w:val="16"/>
                <w:szCs w:val="16"/>
                <w:lang w:val="tr-TR"/>
              </w:rPr>
              <w:t>Aylık</w:t>
            </w:r>
          </w:p>
        </w:tc>
        <w:tc>
          <w:tcPr>
            <w:tcW w:w="891" w:type="pct"/>
            <w:vAlign w:val="center"/>
          </w:tcPr>
          <w:p w14:paraId="0E9F6F70"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 xml:space="preserve">Şantiye denetimi </w:t>
            </w:r>
          </w:p>
          <w:p w14:paraId="1582E68B"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Yangın güvenliği kontrol listesi</w:t>
            </w:r>
          </w:p>
          <w:p w14:paraId="59D32794"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 xml:space="preserve">Yangın tatbikatı kayıtları, </w:t>
            </w:r>
          </w:p>
          <w:p w14:paraId="14A244BE"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Eğitim katılım çizelgeleri</w:t>
            </w:r>
          </w:p>
        </w:tc>
        <w:tc>
          <w:tcPr>
            <w:tcW w:w="797" w:type="pct"/>
            <w:vAlign w:val="center"/>
          </w:tcPr>
          <w:p w14:paraId="3033D6AF"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 xml:space="preserve">Tüm yükleniciler ve alt yükleniciler </w:t>
            </w:r>
          </w:p>
          <w:p w14:paraId="4FBFD11D"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0CC621B3"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AE407B" w14:paraId="11F4F1F8"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45B3E1DC"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-17</w:t>
            </w:r>
          </w:p>
        </w:tc>
        <w:tc>
          <w:tcPr>
            <w:tcW w:w="1080" w:type="pct"/>
            <w:vAlign w:val="center"/>
          </w:tcPr>
          <w:p w14:paraId="20EC8EC3"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Hassas alanlara yerleştirilen yaban hayatı dostu çitler</w:t>
            </w:r>
          </w:p>
        </w:tc>
        <w:tc>
          <w:tcPr>
            <w:tcW w:w="734" w:type="pct"/>
            <w:vAlign w:val="center"/>
          </w:tcPr>
          <w:p w14:paraId="2E2DA083"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Geçirgenlik standartlarına uygun çitlerin yüzdesi</w:t>
            </w:r>
          </w:p>
        </w:tc>
        <w:tc>
          <w:tcPr>
            <w:tcW w:w="596" w:type="pct"/>
            <w:vAlign w:val="center"/>
          </w:tcPr>
          <w:p w14:paraId="27739AFB"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190D5D69" w14:textId="77777777" w:rsidR="00C10CA7" w:rsidRPr="00AE407B" w:rsidRDefault="00C10CA7" w:rsidP="00D85D8C">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Haftalık</w:t>
            </w:r>
          </w:p>
        </w:tc>
        <w:tc>
          <w:tcPr>
            <w:tcW w:w="891" w:type="pct"/>
            <w:vAlign w:val="center"/>
          </w:tcPr>
          <w:p w14:paraId="30C550E6"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denetimi (görsel değerlendirme)</w:t>
            </w:r>
          </w:p>
          <w:p w14:paraId="1CBD5389"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263A694A"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Denetim</w:t>
            </w:r>
          </w:p>
        </w:tc>
        <w:tc>
          <w:tcPr>
            <w:tcW w:w="797" w:type="pct"/>
            <w:vAlign w:val="center"/>
          </w:tcPr>
          <w:p w14:paraId="29E61067"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p w14:paraId="7A10150F"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5604D1E4"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Biyoçeşitlilik Uzmanı</w:t>
            </w:r>
          </w:p>
        </w:tc>
      </w:tr>
      <w:tr w:rsidR="00C10CA7" w:rsidRPr="000058B4" w14:paraId="2D6FED22"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7CF37E46"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-18</w:t>
            </w:r>
          </w:p>
        </w:tc>
        <w:tc>
          <w:tcPr>
            <w:tcW w:w="1080" w:type="pct"/>
            <w:vAlign w:val="center"/>
          </w:tcPr>
          <w:p w14:paraId="244032B3"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Gürültü ve titreşim seviyeleri rahatsızlık eşiklerinin altında tutuldu</w:t>
            </w:r>
          </w:p>
        </w:tc>
        <w:tc>
          <w:tcPr>
            <w:tcW w:w="734" w:type="pct"/>
            <w:vAlign w:val="center"/>
          </w:tcPr>
          <w:p w14:paraId="4DE5CCD3"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proofErr w:type="gramStart"/>
            <w:r w:rsidRPr="00AE407B">
              <w:rPr>
                <w:rFonts w:cs="Arial"/>
                <w:color w:val="000000"/>
                <w:sz w:val="16"/>
                <w:szCs w:val="16"/>
                <w:lang w:val="tr-TR"/>
              </w:rPr>
              <w:t>dB</w:t>
            </w:r>
            <w:proofErr w:type="gramEnd"/>
            <w:r w:rsidRPr="00AE407B">
              <w:rPr>
                <w:rFonts w:cs="Arial"/>
                <w:color w:val="000000"/>
                <w:sz w:val="16"/>
                <w:szCs w:val="16"/>
                <w:lang w:val="tr-TR"/>
              </w:rPr>
              <w:t xml:space="preserve"> eşik değerlerinin aşılma sayısı</w:t>
            </w:r>
          </w:p>
        </w:tc>
        <w:tc>
          <w:tcPr>
            <w:tcW w:w="596" w:type="pct"/>
            <w:vAlign w:val="center"/>
          </w:tcPr>
          <w:p w14:paraId="03EFA5A7"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İnşaat sırasında</w:t>
            </w:r>
          </w:p>
        </w:tc>
        <w:tc>
          <w:tcPr>
            <w:tcW w:w="482" w:type="pct"/>
            <w:vAlign w:val="center"/>
          </w:tcPr>
          <w:p w14:paraId="1BB2B9D5" w14:textId="77777777" w:rsidR="00C10CA7" w:rsidRPr="00AE407B" w:rsidRDefault="00C10CA7" w:rsidP="00D85D8C">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Aylık</w:t>
            </w:r>
          </w:p>
        </w:tc>
        <w:tc>
          <w:tcPr>
            <w:tcW w:w="891" w:type="pct"/>
            <w:vAlign w:val="center"/>
          </w:tcPr>
          <w:p w14:paraId="328FE2C4"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Gürültü izleme kayıtları</w:t>
            </w:r>
          </w:p>
          <w:p w14:paraId="54FB507E"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Titreşim değerlendirmeleri</w:t>
            </w:r>
          </w:p>
        </w:tc>
        <w:tc>
          <w:tcPr>
            <w:tcW w:w="797" w:type="pct"/>
            <w:vAlign w:val="center"/>
          </w:tcPr>
          <w:p w14:paraId="484BE311"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2252CF3B"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5DE4CBEB"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AE407B" w14:paraId="3BCC8F12"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39E9075F" w14:textId="77777777" w:rsidR="00C10CA7" w:rsidRPr="00AE407B" w:rsidRDefault="00C10CA7" w:rsidP="00D85D8C">
            <w:pPr>
              <w:autoSpaceDE w:val="0"/>
              <w:autoSpaceDN w:val="0"/>
              <w:adjustRightInd w:val="0"/>
              <w:spacing w:before="20" w:after="20" w:line="240" w:lineRule="auto"/>
              <w:jc w:val="both"/>
              <w:rPr>
                <w:rFonts w:cs="Arial"/>
                <w:color w:val="1C1C1C" w:themeColor="text1"/>
                <w:sz w:val="16"/>
                <w:szCs w:val="16"/>
                <w:lang w:val="tr-TR"/>
              </w:rPr>
            </w:pPr>
            <w:r w:rsidRPr="00AE407B">
              <w:rPr>
                <w:sz w:val="16"/>
                <w:szCs w:val="16"/>
                <w:lang w:val="tr-TR"/>
              </w:rPr>
              <w:t>İNŞAAT SONRASI İZLEME</w:t>
            </w:r>
          </w:p>
        </w:tc>
      </w:tr>
      <w:tr w:rsidR="00C10CA7" w:rsidRPr="000058B4" w14:paraId="427316B6"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31996AED"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-19</w:t>
            </w:r>
          </w:p>
        </w:tc>
        <w:tc>
          <w:tcPr>
            <w:tcW w:w="1080" w:type="pct"/>
            <w:vAlign w:val="center"/>
          </w:tcPr>
          <w:p w14:paraId="65A7C137"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Geçici işlerin %100'ü devreden çıkarılmış, kaldırılmış ve inşaat tamamlandıktan sonra bu alanlar kapatılmıştır.</w:t>
            </w:r>
          </w:p>
        </w:tc>
        <w:tc>
          <w:tcPr>
            <w:tcW w:w="734" w:type="pct"/>
            <w:vAlign w:val="center"/>
          </w:tcPr>
          <w:p w14:paraId="6FAC40E1"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1C1C1C" w:themeColor="text1"/>
                <w:sz w:val="16"/>
                <w:szCs w:val="16"/>
                <w:lang w:val="tr-TR"/>
              </w:rPr>
              <w:t>Geçici çalışmaların kapsamı (alanı)</w:t>
            </w:r>
          </w:p>
        </w:tc>
        <w:tc>
          <w:tcPr>
            <w:tcW w:w="596" w:type="pct"/>
            <w:vAlign w:val="center"/>
          </w:tcPr>
          <w:p w14:paraId="3E41F924"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İşlerin tamamlanmasından sonra</w:t>
            </w:r>
          </w:p>
        </w:tc>
        <w:tc>
          <w:tcPr>
            <w:tcW w:w="482" w:type="pct"/>
            <w:vAlign w:val="center"/>
          </w:tcPr>
          <w:p w14:paraId="03FFA83B" w14:textId="77777777" w:rsidR="00C10CA7" w:rsidRPr="00AE407B" w:rsidRDefault="00C10CA7" w:rsidP="00D85D8C">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01E5A439"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p w14:paraId="61D9C871"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7AEB778F"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Denetim</w:t>
            </w:r>
          </w:p>
        </w:tc>
        <w:tc>
          <w:tcPr>
            <w:tcW w:w="797" w:type="pct"/>
            <w:vAlign w:val="center"/>
          </w:tcPr>
          <w:p w14:paraId="365697FE"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3311CC9B"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4CE32E46"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12A42B3C"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543B1171"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-20</w:t>
            </w:r>
          </w:p>
        </w:tc>
        <w:tc>
          <w:tcPr>
            <w:tcW w:w="1080" w:type="pct"/>
            <w:vAlign w:val="center"/>
          </w:tcPr>
          <w:p w14:paraId="79190745"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İnşaat sonrası habitatın uygun bir standarda göre yeniden düzenlenmesi tamamlandı (örneğin, erozyon belirtisi olmayan stabil yüzeyler, %90'ın üzerinde bitki örtüsü kaplaması sağlandı ve korunuyor).</w:t>
            </w:r>
          </w:p>
        </w:tc>
        <w:tc>
          <w:tcPr>
            <w:tcW w:w="734" w:type="pct"/>
            <w:vAlign w:val="center"/>
          </w:tcPr>
          <w:p w14:paraId="5038DF7F"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rFonts w:cs="Arial"/>
                <w:color w:val="1C1C1C" w:themeColor="text1"/>
                <w:sz w:val="16"/>
                <w:szCs w:val="16"/>
                <w:lang w:val="tr-TR"/>
              </w:rPr>
              <w:t>Bitki örtüsü kaplama yüzdesi</w:t>
            </w:r>
          </w:p>
        </w:tc>
        <w:tc>
          <w:tcPr>
            <w:tcW w:w="596" w:type="pct"/>
            <w:vAlign w:val="center"/>
          </w:tcPr>
          <w:p w14:paraId="30E2E7AD"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İşlerin tamamlanmasından sonraki 2 ay içinde</w:t>
            </w:r>
          </w:p>
        </w:tc>
        <w:tc>
          <w:tcPr>
            <w:tcW w:w="482" w:type="pct"/>
            <w:vAlign w:val="center"/>
          </w:tcPr>
          <w:p w14:paraId="0BDE97D7" w14:textId="77777777" w:rsidR="00C10CA7" w:rsidRPr="00AE407B" w:rsidRDefault="00C10CA7" w:rsidP="00D85D8C">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891" w:type="pct"/>
            <w:vAlign w:val="center"/>
          </w:tcPr>
          <w:p w14:paraId="7573CB39"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p w14:paraId="76484BC8"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4E901E15"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Habitat/bitki örtüsü araştırması ve haritalama</w:t>
            </w:r>
          </w:p>
          <w:p w14:paraId="09DEF129"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Denetim</w:t>
            </w:r>
          </w:p>
        </w:tc>
        <w:tc>
          <w:tcPr>
            <w:tcW w:w="797" w:type="pct"/>
            <w:vAlign w:val="center"/>
          </w:tcPr>
          <w:p w14:paraId="48D66A17"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64B0D709"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6F365693"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0058B4" w14:paraId="107D4BE7" w14:textId="77777777" w:rsidTr="00D85D8C">
        <w:tc>
          <w:tcPr>
            <w:cnfStyle w:val="001000000000" w:firstRow="0" w:lastRow="0" w:firstColumn="1" w:lastColumn="0" w:oddVBand="0" w:evenVBand="0" w:oddHBand="0" w:evenHBand="0" w:firstRowFirstColumn="0" w:firstRowLastColumn="0" w:lastRowFirstColumn="0" w:lastRowLastColumn="0"/>
            <w:tcW w:w="420" w:type="pct"/>
            <w:vAlign w:val="center"/>
          </w:tcPr>
          <w:p w14:paraId="3F1B4A94"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-21</w:t>
            </w:r>
          </w:p>
        </w:tc>
        <w:tc>
          <w:tcPr>
            <w:tcW w:w="1080" w:type="pct"/>
            <w:vAlign w:val="center"/>
          </w:tcPr>
          <w:p w14:paraId="1508E8EF"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1C1C1C" w:themeColor="text1"/>
                <w:sz w:val="16"/>
                <w:szCs w:val="16"/>
                <w:lang w:val="tr-TR"/>
              </w:rPr>
              <w:t>Yeniden yetiştirme / yeniden bitkilendirmede %100 yerli bitkiler kullanılır.</w:t>
            </w:r>
          </w:p>
        </w:tc>
        <w:tc>
          <w:tcPr>
            <w:tcW w:w="734" w:type="pct"/>
            <w:vAlign w:val="center"/>
          </w:tcPr>
          <w:p w14:paraId="11DCD226" w14:textId="77777777" w:rsidR="00C10CA7" w:rsidRPr="00AE407B" w:rsidRDefault="00C10CA7"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Yerli bitkilerin egzotik bitkilere oranı veya sayısı</w:t>
            </w:r>
          </w:p>
        </w:tc>
        <w:tc>
          <w:tcPr>
            <w:tcW w:w="596" w:type="pct"/>
            <w:vAlign w:val="center"/>
          </w:tcPr>
          <w:p w14:paraId="5F76AD8E"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Çalışmaların tamamlanmasından sonraki 2 ay içinde</w:t>
            </w:r>
          </w:p>
        </w:tc>
        <w:tc>
          <w:tcPr>
            <w:tcW w:w="482" w:type="pct"/>
            <w:vAlign w:val="center"/>
          </w:tcPr>
          <w:p w14:paraId="66ED11CD" w14:textId="77777777" w:rsidR="00C10CA7" w:rsidRPr="00AE407B" w:rsidRDefault="00C10CA7"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cs="Arial"/>
                <w:color w:val="000000"/>
                <w:sz w:val="16"/>
                <w:szCs w:val="16"/>
                <w:lang w:val="tr-TR"/>
              </w:rPr>
              <w:t>Tek seferlik</w:t>
            </w:r>
          </w:p>
        </w:tc>
        <w:tc>
          <w:tcPr>
            <w:tcW w:w="891" w:type="pct"/>
            <w:vAlign w:val="center"/>
          </w:tcPr>
          <w:p w14:paraId="2FD0D0EC"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p w14:paraId="78EBB357"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Fotoğrafik kanıt</w:t>
            </w:r>
          </w:p>
          <w:p w14:paraId="054C06FF"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Tür listesi</w:t>
            </w:r>
          </w:p>
          <w:p w14:paraId="50B517D0"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797" w:type="pct"/>
            <w:vAlign w:val="center"/>
          </w:tcPr>
          <w:p w14:paraId="4E5F62B9"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Tüm yükleniciler ve alt yükleniciler</w:t>
            </w:r>
          </w:p>
          <w:p w14:paraId="3C5B3D15" w14:textId="77777777" w:rsidR="00C10CA7" w:rsidRPr="00AE407B" w:rsidRDefault="00C10CA7"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p>
          <w:p w14:paraId="13431B5C" w14:textId="77777777" w:rsidR="00C10CA7" w:rsidRPr="00AE407B" w:rsidRDefault="00C10CA7"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ISG Müdürü / Çevre Çözüm Ortağı</w:t>
            </w:r>
          </w:p>
        </w:tc>
      </w:tr>
      <w:tr w:rsidR="00C10CA7" w:rsidRPr="00AE407B" w14:paraId="54330368"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31D5883A" w14:textId="77777777" w:rsidR="00C10CA7" w:rsidRPr="00AE407B" w:rsidRDefault="00C10CA7" w:rsidP="00D85D8C">
            <w:pPr>
              <w:spacing w:before="20" w:after="20" w:line="240" w:lineRule="auto"/>
              <w:jc w:val="both"/>
              <w:rPr>
                <w:sz w:val="16"/>
                <w:szCs w:val="16"/>
                <w:lang w:val="tr-TR"/>
              </w:rPr>
            </w:pPr>
            <w:r w:rsidRPr="00AE407B">
              <w:rPr>
                <w:b w:val="0"/>
                <w:sz w:val="16"/>
                <w:szCs w:val="16"/>
                <w:lang w:val="tr-TR"/>
              </w:rPr>
              <w:t>C</w:t>
            </w:r>
            <w:r>
              <w:rPr>
                <w:b w:val="0"/>
                <w:sz w:val="16"/>
                <w:szCs w:val="16"/>
                <w:lang w:val="tr-TR"/>
              </w:rPr>
              <w:t>BYP</w:t>
            </w:r>
            <w:r w:rsidRPr="00AE407B">
              <w:rPr>
                <w:b w:val="0"/>
                <w:sz w:val="16"/>
                <w:szCs w:val="16"/>
                <w:lang w:val="tr-TR"/>
              </w:rPr>
              <w:t>-22</w:t>
            </w:r>
          </w:p>
        </w:tc>
        <w:tc>
          <w:tcPr>
            <w:tcW w:w="1080" w:type="pct"/>
            <w:vAlign w:val="center"/>
          </w:tcPr>
          <w:p w14:paraId="67D7F275"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lang w:val="tr-TR"/>
              </w:rPr>
            </w:pPr>
            <w:r w:rsidRPr="00AE407B">
              <w:rPr>
                <w:rFonts w:cs="Arial"/>
                <w:color w:val="1C1C1C" w:themeColor="text1"/>
                <w:sz w:val="16"/>
                <w:szCs w:val="16"/>
                <w:lang w:val="tr-TR"/>
              </w:rPr>
              <w:t>Hedef flora ve fauna için restore edilmiş habitatların başarısı</w:t>
            </w:r>
          </w:p>
        </w:tc>
        <w:tc>
          <w:tcPr>
            <w:tcW w:w="734" w:type="pct"/>
            <w:vAlign w:val="center"/>
          </w:tcPr>
          <w:p w14:paraId="627D6717" w14:textId="77777777" w:rsidR="00C10CA7" w:rsidRPr="00AE407B" w:rsidRDefault="00C10CA7"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Türlerin hayatta kalma ve kolonileşme oranları (%)</w:t>
            </w:r>
          </w:p>
        </w:tc>
        <w:tc>
          <w:tcPr>
            <w:tcW w:w="596" w:type="pct"/>
            <w:vAlign w:val="center"/>
          </w:tcPr>
          <w:p w14:paraId="7FE8CF78"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Çalışmaların tamamlanmasından sonra</w:t>
            </w:r>
          </w:p>
        </w:tc>
        <w:tc>
          <w:tcPr>
            <w:tcW w:w="482" w:type="pct"/>
            <w:vAlign w:val="center"/>
          </w:tcPr>
          <w:p w14:paraId="216C20F0" w14:textId="77777777" w:rsidR="00C10CA7" w:rsidRPr="00AE407B" w:rsidRDefault="00C10CA7"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 (ilk 2 yıl)</w:t>
            </w:r>
          </w:p>
        </w:tc>
        <w:tc>
          <w:tcPr>
            <w:tcW w:w="891" w:type="pct"/>
            <w:vAlign w:val="center"/>
          </w:tcPr>
          <w:p w14:paraId="4C3851DB"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Ekolojik izleme raporları</w:t>
            </w:r>
          </w:p>
          <w:p w14:paraId="27A92104" w14:textId="77777777" w:rsidR="00C10CA7" w:rsidRPr="00AE407B" w:rsidRDefault="00C10CA7"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Bitki örtüsü araştırmaları</w:t>
            </w:r>
          </w:p>
        </w:tc>
        <w:tc>
          <w:tcPr>
            <w:tcW w:w="797" w:type="pct"/>
            <w:vAlign w:val="center"/>
          </w:tcPr>
          <w:p w14:paraId="1E6463DB"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ISG Müdürü / Çevre Çözüm Ortağı</w:t>
            </w:r>
          </w:p>
          <w:p w14:paraId="0C579464" w14:textId="77777777" w:rsidR="00C10CA7" w:rsidRPr="00AE407B" w:rsidRDefault="00C10CA7"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p>
          <w:p w14:paraId="16E46CEA" w14:textId="77777777" w:rsidR="00C10CA7" w:rsidRPr="00AE407B" w:rsidRDefault="00C10CA7"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lang w:val="tr-TR"/>
              </w:rPr>
            </w:pPr>
            <w:r w:rsidRPr="00AE407B">
              <w:rPr>
                <w:sz w:val="16"/>
                <w:szCs w:val="16"/>
                <w:lang w:val="tr-TR"/>
              </w:rPr>
              <w:t>Biyoçeşitlilik Uzmanı</w:t>
            </w:r>
          </w:p>
        </w:tc>
      </w:tr>
    </w:tbl>
    <w:p w14:paraId="78E79721" w14:textId="77777777" w:rsidR="00360417" w:rsidRPr="00451B09" w:rsidRDefault="00360417" w:rsidP="00360417">
      <w:pPr>
        <w:pStyle w:val="GvdeMetni"/>
        <w:rPr>
          <w:b/>
          <w:bCs/>
          <w:lang w:val="tr-TR"/>
        </w:rPr>
        <w:sectPr w:rsidR="00360417" w:rsidRPr="00451B09" w:rsidSect="00360417">
          <w:pgSz w:w="16838" w:h="11906" w:orient="landscape" w:code="9"/>
          <w:pgMar w:top="1134" w:right="1134" w:bottom="1134" w:left="1134" w:header="567" w:footer="374" w:gutter="0"/>
          <w:cols w:sep="1" w:space="380"/>
          <w:titlePg/>
          <w:docGrid w:linePitch="360"/>
        </w:sectPr>
      </w:pPr>
    </w:p>
    <w:p w14:paraId="3B84638E" w14:textId="77777777" w:rsidR="00CF3665" w:rsidRPr="00451B09" w:rsidRDefault="00CF3665" w:rsidP="009B22A2">
      <w:pPr>
        <w:pStyle w:val="Balk2"/>
        <w:rPr>
          <w:lang w:val="tr-TR"/>
        </w:rPr>
      </w:pPr>
      <w:bookmarkStart w:id="103" w:name="_Toc212210577"/>
      <w:r w:rsidRPr="00451B09">
        <w:rPr>
          <w:lang w:val="tr-TR"/>
        </w:rPr>
        <w:lastRenderedPageBreak/>
        <w:t>Görev ve Sorumluluklar</w:t>
      </w:r>
      <w:bookmarkEnd w:id="103"/>
    </w:p>
    <w:p w14:paraId="0830510B" w14:textId="77777777" w:rsidR="00073323" w:rsidRPr="00AE407B" w:rsidRDefault="00073323" w:rsidP="00073323">
      <w:pPr>
        <w:pStyle w:val="GvdeMetni"/>
        <w:rPr>
          <w:lang w:val="tr-TR"/>
        </w:rPr>
      </w:pPr>
      <w:r w:rsidRPr="00AE407B">
        <w:rPr>
          <w:lang w:val="tr-TR"/>
        </w:rPr>
        <w:t>İnşaat aşamasında BYP'nin uygulanmasından nihai sorumluluk geliştiriciye aittir, ancak belirli teknik görevler ve önlemler EPC Müteahhitine ve ilgili alt yüklenicilere, ayrıca BYP'nin uygulanması ve izlenmesinde yer alması muhtemel bağımsız uzmanlara devredilecektir. İnşaat aşaması için temel görev ve sorumluluklar aşağıdaki Tablo 4-4'te özetlenmiştir.</w:t>
      </w:r>
    </w:p>
    <w:p w14:paraId="5089BDE9" w14:textId="6A963D5D" w:rsidR="00CF3665" w:rsidRPr="00451B09" w:rsidRDefault="00CF3665" w:rsidP="00CF3665">
      <w:pPr>
        <w:pStyle w:val="ResimYazs"/>
        <w:rPr>
          <w:lang w:val="tr-TR"/>
        </w:rPr>
      </w:pPr>
      <w:bookmarkStart w:id="104" w:name="_Toc212986024"/>
      <w:proofErr w:type="gramStart"/>
      <w:r w:rsidRPr="00451B09">
        <w:rPr>
          <w:lang w:val="tr-TR"/>
        </w:rPr>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4</w:t>
      </w:r>
      <w:r w:rsidR="00780BDA" w:rsidRPr="00451B09">
        <w:rPr>
          <w:lang w:val="tr-TR"/>
        </w:rPr>
        <w:fldChar w:fldCharType="end"/>
      </w:r>
      <w:r w:rsidR="00073323">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4</w:t>
      </w:r>
      <w:r w:rsidR="00780BDA" w:rsidRPr="00451B09">
        <w:rPr>
          <w:lang w:val="tr-TR"/>
        </w:rPr>
        <w:fldChar w:fldCharType="end"/>
      </w:r>
      <w:r w:rsidRPr="00451B09">
        <w:rPr>
          <w:lang w:val="tr-TR"/>
        </w:rPr>
        <w:t xml:space="preserve"> </w:t>
      </w:r>
      <w:r w:rsidR="0074657C">
        <w:rPr>
          <w:lang w:val="tr-TR"/>
        </w:rPr>
        <w:t>GÖREV</w:t>
      </w:r>
      <w:r w:rsidRPr="00451B09">
        <w:rPr>
          <w:lang w:val="tr-TR"/>
        </w:rPr>
        <w:t xml:space="preserve"> ve Sorumluluklar</w:t>
      </w:r>
      <w:bookmarkEnd w:id="104"/>
      <w:r w:rsidRPr="00451B09">
        <w:rPr>
          <w:lang w:val="tr-TR"/>
        </w:rPr>
        <w:t xml:space="preserve"> </w:t>
      </w:r>
    </w:p>
    <w:tbl>
      <w:tblPr>
        <w:tblStyle w:val="TableNormal1"/>
        <w:tblW w:w="5000" w:type="pct"/>
        <w:tblBorders>
          <w:top w:val="single" w:sz="4" w:space="0" w:color="B7B2AA" w:themeColor="accent5"/>
          <w:left w:val="single" w:sz="4" w:space="0" w:color="B7B2AA" w:themeColor="accent5"/>
          <w:bottom w:val="single" w:sz="4" w:space="0" w:color="B7B2AA" w:themeColor="accent5"/>
          <w:right w:val="single" w:sz="4" w:space="0" w:color="B7B2AA" w:themeColor="accent5"/>
          <w:insideH w:val="single" w:sz="4" w:space="0" w:color="B7B2AA" w:themeColor="accent5"/>
          <w:insideV w:val="single" w:sz="4" w:space="0" w:color="B7B2AA" w:themeColor="accent5"/>
        </w:tblBorders>
        <w:tblLook w:val="01E0" w:firstRow="1" w:lastRow="1" w:firstColumn="1" w:lastColumn="1" w:noHBand="0" w:noVBand="0"/>
      </w:tblPr>
      <w:tblGrid>
        <w:gridCol w:w="1772"/>
        <w:gridCol w:w="4111"/>
        <w:gridCol w:w="3745"/>
      </w:tblGrid>
      <w:tr w:rsidR="005158CE" w:rsidRPr="00AE407B" w14:paraId="1F2A676D" w14:textId="77777777" w:rsidTr="00D85D8C">
        <w:trPr>
          <w:trHeight w:val="587"/>
          <w:tblHeader/>
        </w:trPr>
        <w:tc>
          <w:tcPr>
            <w:tcW w:w="920" w:type="pct"/>
            <w:shd w:val="clear" w:color="auto" w:fill="D5E0D7" w:themeFill="text2" w:themeFillTint="E6"/>
          </w:tcPr>
          <w:p w14:paraId="137735A8" w14:textId="77777777" w:rsidR="005158CE" w:rsidRPr="00AE407B" w:rsidRDefault="005158CE" w:rsidP="00D85D8C">
            <w:pPr>
              <w:pStyle w:val="TableParagraph"/>
              <w:spacing w:before="40" w:after="40"/>
              <w:rPr>
                <w:rFonts w:asciiTheme="minorHAnsi" w:hAnsiTheme="minorHAnsi"/>
                <w:b/>
                <w:sz w:val="18"/>
                <w:szCs w:val="18"/>
                <w:lang w:val="tr-TR"/>
              </w:rPr>
            </w:pPr>
            <w:r>
              <w:rPr>
                <w:rFonts w:asciiTheme="minorHAnsi" w:hAnsiTheme="minorHAnsi"/>
                <w:b/>
                <w:sz w:val="18"/>
                <w:szCs w:val="18"/>
                <w:lang w:val="tr-TR"/>
              </w:rPr>
              <w:t>Görev</w:t>
            </w:r>
          </w:p>
        </w:tc>
        <w:tc>
          <w:tcPr>
            <w:tcW w:w="2135" w:type="pct"/>
            <w:shd w:val="clear" w:color="auto" w:fill="D5E0D7" w:themeFill="text2" w:themeFillTint="E6"/>
          </w:tcPr>
          <w:p w14:paraId="5F5219A3" w14:textId="77777777" w:rsidR="005158CE" w:rsidRPr="00AE407B" w:rsidRDefault="005158CE" w:rsidP="00D85D8C">
            <w:pPr>
              <w:pStyle w:val="TableParagraph"/>
              <w:spacing w:before="40" w:after="40"/>
              <w:rPr>
                <w:rFonts w:asciiTheme="minorHAnsi" w:hAnsiTheme="minorHAnsi"/>
                <w:b/>
                <w:sz w:val="18"/>
                <w:szCs w:val="18"/>
                <w:lang w:val="tr-TR"/>
              </w:rPr>
            </w:pPr>
            <w:r w:rsidRPr="00AE407B">
              <w:rPr>
                <w:rFonts w:asciiTheme="minorHAnsi" w:hAnsiTheme="minorHAnsi"/>
                <w:b/>
                <w:sz w:val="18"/>
                <w:szCs w:val="18"/>
                <w:lang w:val="tr-TR"/>
              </w:rPr>
              <w:t>Genel sorumluluklar</w:t>
            </w:r>
          </w:p>
        </w:tc>
        <w:tc>
          <w:tcPr>
            <w:tcW w:w="1945" w:type="pct"/>
            <w:shd w:val="clear" w:color="auto" w:fill="D5E0D7" w:themeFill="text2" w:themeFillTint="E6"/>
          </w:tcPr>
          <w:p w14:paraId="6BAE777A" w14:textId="77777777" w:rsidR="005158CE" w:rsidRPr="00AE407B" w:rsidRDefault="005158CE" w:rsidP="00D85D8C">
            <w:pPr>
              <w:pStyle w:val="TableParagraph"/>
              <w:spacing w:before="40" w:after="40"/>
              <w:ind w:left="92"/>
              <w:rPr>
                <w:rFonts w:asciiTheme="minorHAnsi" w:hAnsiTheme="minorHAnsi"/>
                <w:b/>
                <w:sz w:val="18"/>
                <w:szCs w:val="18"/>
                <w:lang w:val="tr-TR"/>
              </w:rPr>
            </w:pPr>
            <w:r w:rsidRPr="00AE407B">
              <w:rPr>
                <w:rFonts w:asciiTheme="minorHAnsi" w:hAnsiTheme="minorHAnsi"/>
                <w:b/>
                <w:sz w:val="18"/>
                <w:szCs w:val="18"/>
                <w:lang w:val="tr-TR"/>
              </w:rPr>
              <w:t>Özel sorumluluklar</w:t>
            </w:r>
          </w:p>
        </w:tc>
      </w:tr>
      <w:tr w:rsidR="005158CE" w:rsidRPr="000058B4" w14:paraId="4C0D033C" w14:textId="77777777" w:rsidTr="00D85D8C">
        <w:trPr>
          <w:trHeight w:val="3501"/>
        </w:trPr>
        <w:tc>
          <w:tcPr>
            <w:tcW w:w="920" w:type="pct"/>
          </w:tcPr>
          <w:p w14:paraId="38CE8DD9" w14:textId="77777777" w:rsidR="005158CE" w:rsidRPr="00AE407B" w:rsidRDefault="005158CE" w:rsidP="00D85D8C">
            <w:pPr>
              <w:pStyle w:val="TableParagraph"/>
              <w:spacing w:before="40" w:after="40"/>
              <w:ind w:right="798"/>
              <w:rPr>
                <w:rFonts w:asciiTheme="minorHAnsi" w:hAnsiTheme="minorHAnsi"/>
                <w:b/>
                <w:sz w:val="18"/>
                <w:szCs w:val="18"/>
                <w:lang w:val="tr-TR"/>
              </w:rPr>
            </w:pPr>
            <w:r w:rsidRPr="00AE407B">
              <w:rPr>
                <w:rFonts w:asciiTheme="minorHAnsi" w:hAnsiTheme="minorHAnsi"/>
                <w:b/>
                <w:sz w:val="18"/>
                <w:szCs w:val="18"/>
                <w:lang w:val="tr-TR"/>
              </w:rPr>
              <w:t>İnşaat Saha Müdürü</w:t>
            </w:r>
          </w:p>
        </w:tc>
        <w:tc>
          <w:tcPr>
            <w:tcW w:w="2135" w:type="pct"/>
          </w:tcPr>
          <w:p w14:paraId="6724A216"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İnşaat Aşaması BYP'nin uygulanması için nitelikli personel ve kaynakların tahsis edilmesini sağlamak.</w:t>
            </w:r>
          </w:p>
          <w:p w14:paraId="036B012F"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Biyoçeşitlilik yönetimi ile ilgili alt planları, prosedürleri ve yüklenici seçimlerini onaylamak.</w:t>
            </w:r>
          </w:p>
        </w:tc>
        <w:tc>
          <w:tcPr>
            <w:tcW w:w="1945" w:type="pct"/>
          </w:tcPr>
          <w:p w14:paraId="3B191DB9"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İnşaat Aşaması BYP ve ilgili alt yüklenici planlarının nihai onayını vermek.</w:t>
            </w:r>
          </w:p>
          <w:p w14:paraId="4D961E25"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ISG Müdürü / Çevre Çözüm Ortağı'nın girdileri ve izleme sonuçlarına göre önemli uygunsuzluklar konusunda harekete geçmek.</w:t>
            </w:r>
          </w:p>
          <w:p w14:paraId="130F466A" w14:textId="77777777" w:rsidR="005158CE" w:rsidRPr="00AE407B" w:rsidRDefault="005158CE" w:rsidP="00D85D8C">
            <w:pPr>
              <w:pStyle w:val="TableParagraph"/>
              <w:numPr>
                <w:ilvl w:val="0"/>
                <w:numId w:val="159"/>
              </w:numPr>
              <w:tabs>
                <w:tab w:val="left" w:pos="550"/>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Gerektiğinde düzeltici eylemlerin uygulanmasını denetlemek.</w:t>
            </w:r>
          </w:p>
        </w:tc>
      </w:tr>
      <w:tr w:rsidR="005158CE" w:rsidRPr="000058B4" w14:paraId="33DE3C22" w14:textId="77777777" w:rsidTr="00D85D8C">
        <w:trPr>
          <w:trHeight w:val="4353"/>
        </w:trPr>
        <w:tc>
          <w:tcPr>
            <w:tcW w:w="920" w:type="pct"/>
          </w:tcPr>
          <w:p w14:paraId="2A41ED83" w14:textId="77777777" w:rsidR="005158CE" w:rsidRPr="00AE407B" w:rsidRDefault="005158CE" w:rsidP="00D85D8C">
            <w:pPr>
              <w:pStyle w:val="TableParagraph"/>
              <w:spacing w:before="40" w:after="40"/>
              <w:rPr>
                <w:rFonts w:asciiTheme="minorHAnsi" w:hAnsiTheme="minorHAnsi"/>
                <w:b/>
                <w:sz w:val="18"/>
                <w:szCs w:val="18"/>
                <w:lang w:val="tr-TR"/>
              </w:rPr>
            </w:pPr>
            <w:r w:rsidRPr="00AE407B">
              <w:rPr>
                <w:rFonts w:asciiTheme="minorHAnsi" w:hAnsiTheme="minorHAnsi"/>
                <w:b/>
                <w:bCs/>
                <w:sz w:val="18"/>
                <w:szCs w:val="18"/>
                <w:lang w:val="tr-TR"/>
              </w:rPr>
              <w:t>ISG Müdürü / Çevre Çözüm Ortağı</w:t>
            </w:r>
          </w:p>
        </w:tc>
        <w:tc>
          <w:tcPr>
            <w:tcW w:w="2135" w:type="pct"/>
          </w:tcPr>
          <w:p w14:paraId="3E4196D4" w14:textId="77777777" w:rsidR="005158CE" w:rsidRPr="00AE407B" w:rsidRDefault="005158CE" w:rsidP="00D85D8C">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BYP'nin güncel tutulmasını ve Projenin niteliği ve ölçeğine uygun olmasını sağlamak</w:t>
            </w:r>
          </w:p>
          <w:p w14:paraId="75440D7E" w14:textId="77777777" w:rsidR="005158CE" w:rsidRPr="00AE407B" w:rsidRDefault="005158CE" w:rsidP="00D85D8C">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BYP'nin etkili bir şekilde uygulandığından emin olmak.</w:t>
            </w:r>
          </w:p>
          <w:p w14:paraId="4EC689BE" w14:textId="77777777" w:rsidR="005158CE" w:rsidRPr="00AE407B" w:rsidRDefault="005158CE" w:rsidP="00D85D8C">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Uzman yükleniciler tarafından sağlanan izleme verilerini ve performans izleme raporlarını toplamak, düzenlemek ve incelemek ve bu raporların özet sonuçlarını Yönetime, paydaşlara ve Kredi Verenlere sunmak.</w:t>
            </w:r>
          </w:p>
        </w:tc>
        <w:tc>
          <w:tcPr>
            <w:tcW w:w="1945" w:type="pct"/>
          </w:tcPr>
          <w:p w14:paraId="319F1850" w14:textId="77777777" w:rsidR="005158CE" w:rsidRPr="00AE407B" w:rsidRDefault="005158CE" w:rsidP="00D85D8C">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Enerjisa'nın sorumlulukları kapsamındaki eylem/önlemlerin ve izleme faaliyetlerinin bu Yönetim Planı gerekliliklerine uygun olarak zamanında ve yeterli şekilde gerçekleştirilmesini sağlamak.</w:t>
            </w:r>
          </w:p>
          <w:p w14:paraId="3F748A2E" w14:textId="77777777" w:rsidR="005158CE" w:rsidRPr="00AE407B" w:rsidRDefault="005158CE" w:rsidP="00D85D8C">
            <w:pPr>
              <w:pStyle w:val="TableParagraph"/>
              <w:numPr>
                <w:ilvl w:val="0"/>
                <w:numId w:val="159"/>
              </w:numPr>
              <w:tabs>
                <w:tab w:val="left" w:pos="547"/>
              </w:tabs>
              <w:spacing w:before="40" w:after="40"/>
              <w:ind w:right="84"/>
              <w:jc w:val="both"/>
              <w:rPr>
                <w:rFonts w:asciiTheme="minorHAnsi" w:hAnsiTheme="minorHAnsi"/>
                <w:sz w:val="18"/>
                <w:szCs w:val="18"/>
                <w:lang w:val="tr-TR"/>
              </w:rPr>
            </w:pPr>
            <w:r w:rsidRPr="00AE407B">
              <w:rPr>
                <w:rFonts w:asciiTheme="minorHAnsi" w:hAnsiTheme="minorHAnsi"/>
                <w:sz w:val="18"/>
                <w:szCs w:val="18"/>
                <w:lang w:val="tr-TR"/>
              </w:rPr>
              <w:t>Önleyici/Düzeltici eylemlerin tanımlanması yoluyla Uygunsuzlukları ele almak Gerekirse, bu Yönetim Planında değişiklikler ve/veya güncellemeler önermek ve plan revizyonları yayınlamak.</w:t>
            </w:r>
          </w:p>
          <w:p w14:paraId="74E5EDBC" w14:textId="77777777" w:rsidR="005158CE" w:rsidRPr="00AE407B" w:rsidRDefault="005158CE" w:rsidP="00D85D8C">
            <w:pPr>
              <w:pStyle w:val="TableParagraph"/>
              <w:numPr>
                <w:ilvl w:val="0"/>
                <w:numId w:val="159"/>
              </w:numPr>
              <w:tabs>
                <w:tab w:val="left" w:pos="546"/>
                <w:tab w:val="left" w:pos="547"/>
              </w:tabs>
              <w:spacing w:before="40" w:after="40"/>
              <w:ind w:right="89"/>
              <w:rPr>
                <w:rFonts w:asciiTheme="minorHAnsi" w:hAnsiTheme="minorHAnsi"/>
                <w:sz w:val="18"/>
                <w:szCs w:val="18"/>
                <w:lang w:val="tr-TR"/>
              </w:rPr>
            </w:pPr>
            <w:r w:rsidRPr="00AE407B">
              <w:rPr>
                <w:rFonts w:asciiTheme="minorHAnsi" w:hAnsiTheme="minorHAnsi"/>
                <w:sz w:val="18"/>
                <w:szCs w:val="18"/>
                <w:lang w:val="tr-TR"/>
              </w:rPr>
              <w:t>Önemli uygunsuzlukları derhal Yönetimin dikkatine sunmak.</w:t>
            </w:r>
          </w:p>
        </w:tc>
      </w:tr>
      <w:tr w:rsidR="005158CE" w:rsidRPr="000058B4" w14:paraId="4F622090" w14:textId="77777777" w:rsidTr="00D85D8C">
        <w:trPr>
          <w:trHeight w:val="2810"/>
        </w:trPr>
        <w:tc>
          <w:tcPr>
            <w:tcW w:w="920" w:type="pct"/>
          </w:tcPr>
          <w:p w14:paraId="6FB5C17C" w14:textId="77777777" w:rsidR="005158CE" w:rsidRPr="00AE407B" w:rsidRDefault="005158CE" w:rsidP="00D85D8C">
            <w:pPr>
              <w:pStyle w:val="TableParagraph"/>
              <w:tabs>
                <w:tab w:val="left" w:pos="561"/>
              </w:tabs>
              <w:spacing w:before="40" w:after="40"/>
              <w:ind w:right="86"/>
              <w:rPr>
                <w:rFonts w:asciiTheme="minorHAnsi" w:hAnsiTheme="minorHAnsi"/>
                <w:b/>
                <w:sz w:val="18"/>
                <w:szCs w:val="18"/>
                <w:lang w:val="tr-TR"/>
              </w:rPr>
            </w:pPr>
            <w:r w:rsidRPr="00AE407B">
              <w:rPr>
                <w:rFonts w:asciiTheme="minorHAnsi" w:hAnsiTheme="minorHAnsi"/>
                <w:b/>
                <w:sz w:val="18"/>
                <w:szCs w:val="18"/>
                <w:lang w:val="tr-TR"/>
              </w:rPr>
              <w:t xml:space="preserve">EPC Yüklenicisi, </w:t>
            </w:r>
            <w:r w:rsidRPr="00AE407B">
              <w:rPr>
                <w:rFonts w:asciiTheme="minorHAnsi" w:hAnsiTheme="minorHAnsi"/>
                <w:b/>
                <w:spacing w:val="-1"/>
                <w:sz w:val="18"/>
                <w:szCs w:val="18"/>
                <w:lang w:val="tr-TR"/>
              </w:rPr>
              <w:t>alt yükleniciler</w:t>
            </w:r>
          </w:p>
        </w:tc>
        <w:tc>
          <w:tcPr>
            <w:tcW w:w="2135" w:type="pct"/>
          </w:tcPr>
          <w:p w14:paraId="2ACCA9C9" w14:textId="77777777" w:rsidR="005158CE" w:rsidRPr="00AE407B" w:rsidRDefault="005158CE" w:rsidP="00D85D8C">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BYP ve sözleşme düzenlemelerine uygun olarak atanan belirli görevlerin etkin bir şekilde yerine getirilmesi.</w:t>
            </w:r>
          </w:p>
          <w:p w14:paraId="089A41B0" w14:textId="77777777" w:rsidR="005158CE" w:rsidRPr="00AE407B" w:rsidRDefault="005158CE" w:rsidP="00D85D8C">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ÇSG gerekliliklerine uyulması.</w:t>
            </w:r>
          </w:p>
          <w:p w14:paraId="20D6C339" w14:textId="77777777" w:rsidR="005158CE" w:rsidRPr="00AE407B" w:rsidRDefault="005158CE" w:rsidP="00D85D8C">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lang w:val="tr-TR"/>
              </w:rPr>
            </w:pPr>
            <w:r w:rsidRPr="00AE407B">
              <w:rPr>
                <w:rFonts w:asciiTheme="minorHAnsi" w:hAnsiTheme="minorHAnsi"/>
                <w:sz w:val="18"/>
                <w:szCs w:val="18"/>
                <w:lang w:val="tr-TR"/>
              </w:rPr>
              <w:t>İzleme faaliyetlerinin zamanlaması ve lojistiği konusunda mutabık kalmak.</w:t>
            </w:r>
          </w:p>
        </w:tc>
        <w:tc>
          <w:tcPr>
            <w:tcW w:w="1945" w:type="pct"/>
          </w:tcPr>
          <w:p w14:paraId="6A0C23B7" w14:textId="77777777" w:rsidR="005158CE" w:rsidRPr="00AE407B" w:rsidRDefault="005158CE" w:rsidP="00D85D8C">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Bu planda belirtildiği şekilde ilgili izleme verilerini ve izleme raporlarını sağlamak.</w:t>
            </w:r>
          </w:p>
          <w:p w14:paraId="6EC324A8" w14:textId="77777777" w:rsidR="005158CE" w:rsidRPr="00AE407B" w:rsidRDefault="005158CE" w:rsidP="00D85D8C">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Yönetim Planında yer alan izleme faaliyetlerine ilişkin değişiklik ve eklemeler önerilebilir. Önerilen değişiklikler, ISG ve Sürdürülebilirlik Müdürü ve Yönetim tarafından değerlendirilip onaylanacaktır.</w:t>
            </w:r>
          </w:p>
        </w:tc>
      </w:tr>
      <w:tr w:rsidR="005158CE" w:rsidRPr="000058B4" w14:paraId="51EBC602" w14:textId="77777777" w:rsidTr="00D85D8C">
        <w:trPr>
          <w:trHeight w:val="1732"/>
        </w:trPr>
        <w:tc>
          <w:tcPr>
            <w:tcW w:w="920" w:type="pct"/>
          </w:tcPr>
          <w:p w14:paraId="028824EF" w14:textId="77777777" w:rsidR="005158CE" w:rsidRPr="00AE407B" w:rsidRDefault="005158CE" w:rsidP="00D85D8C">
            <w:pPr>
              <w:pStyle w:val="TableParagraph"/>
              <w:spacing w:before="40" w:after="40"/>
              <w:ind w:right="88"/>
              <w:rPr>
                <w:rFonts w:asciiTheme="minorHAnsi" w:hAnsiTheme="minorHAnsi"/>
                <w:b/>
                <w:sz w:val="18"/>
                <w:szCs w:val="18"/>
                <w:lang w:val="tr-TR"/>
              </w:rPr>
            </w:pPr>
            <w:r w:rsidRPr="00AE407B">
              <w:rPr>
                <w:rFonts w:asciiTheme="minorHAnsi" w:hAnsiTheme="minorHAnsi"/>
                <w:b/>
                <w:sz w:val="18"/>
                <w:szCs w:val="18"/>
                <w:lang w:val="tr-TR"/>
              </w:rPr>
              <w:lastRenderedPageBreak/>
              <w:t>Tüm çalışanlar ve yükleniciler</w:t>
            </w:r>
          </w:p>
        </w:tc>
        <w:tc>
          <w:tcPr>
            <w:tcW w:w="2135" w:type="pct"/>
          </w:tcPr>
          <w:p w14:paraId="3BFD9886" w14:textId="77777777" w:rsidR="005158CE" w:rsidRPr="00AE407B" w:rsidRDefault="005158CE" w:rsidP="00D85D8C">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Çevre yönetimi gerekliliklerine uymak.</w:t>
            </w:r>
          </w:p>
          <w:p w14:paraId="0AD13343" w14:textId="77777777" w:rsidR="005158CE" w:rsidRPr="00AE407B" w:rsidRDefault="005158CE" w:rsidP="00D85D8C">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Gereksiz biyolojik çeşitlilik sorunlarına neden olan faaliyetleri bildirmek.</w:t>
            </w:r>
          </w:p>
        </w:tc>
        <w:tc>
          <w:tcPr>
            <w:tcW w:w="1945" w:type="pct"/>
          </w:tcPr>
          <w:p w14:paraId="16A84F02" w14:textId="77777777" w:rsidR="005158CE" w:rsidRPr="00AE407B" w:rsidRDefault="005158CE" w:rsidP="00D85D8C">
            <w:pPr>
              <w:pStyle w:val="TableParagraph"/>
              <w:numPr>
                <w:ilvl w:val="0"/>
                <w:numId w:val="159"/>
              </w:numPr>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Mevcut biyolojik çeşitlilik yönetim planında belirlenen ilgili azaltma önlemlerinin, çalışmaların yürütülmesi sırasında uygun şekilde dikkate alındığını, uygulandığını ve izlendiğini kanıtlayın.</w:t>
            </w:r>
          </w:p>
        </w:tc>
      </w:tr>
      <w:tr w:rsidR="005158CE" w:rsidRPr="000058B4" w14:paraId="467425D6" w14:textId="77777777" w:rsidTr="00D85D8C">
        <w:trPr>
          <w:trHeight w:val="1732"/>
        </w:trPr>
        <w:tc>
          <w:tcPr>
            <w:tcW w:w="920" w:type="pct"/>
          </w:tcPr>
          <w:p w14:paraId="5D18231A" w14:textId="77777777" w:rsidR="005158CE" w:rsidRPr="00AE407B" w:rsidRDefault="005158CE" w:rsidP="00D85D8C">
            <w:pPr>
              <w:pStyle w:val="TableParagraph"/>
              <w:spacing w:before="40" w:after="40"/>
              <w:ind w:right="88"/>
              <w:rPr>
                <w:rFonts w:asciiTheme="minorHAnsi" w:hAnsiTheme="minorHAnsi"/>
                <w:b/>
                <w:sz w:val="18"/>
                <w:szCs w:val="18"/>
                <w:lang w:val="tr-TR"/>
              </w:rPr>
            </w:pPr>
            <w:r w:rsidRPr="00AE407B">
              <w:rPr>
                <w:rFonts w:asciiTheme="minorHAnsi" w:eastAsiaTheme="minorHAnsi" w:hAnsiTheme="minorHAnsi" w:cs="Arial"/>
                <w:b/>
                <w:sz w:val="18"/>
                <w:szCs w:val="18"/>
                <w:lang w:val="tr-TR"/>
              </w:rPr>
              <w:t>Biyoçeşitlilik Uzmanı</w:t>
            </w:r>
          </w:p>
        </w:tc>
        <w:tc>
          <w:tcPr>
            <w:tcW w:w="2135" w:type="pct"/>
          </w:tcPr>
          <w:p w14:paraId="02077743"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BYP'nin temel önlemlerinin uygulanmasına yardımcı olmak için gerektiğinde geçici olarak danışılır.</w:t>
            </w:r>
          </w:p>
          <w:p w14:paraId="7376FE82" w14:textId="77777777" w:rsidR="005158CE" w:rsidRPr="00AE407B" w:rsidRDefault="005158CE" w:rsidP="00D85D8C">
            <w:pPr>
              <w:pStyle w:val="TableParagraph"/>
              <w:tabs>
                <w:tab w:val="left" w:pos="547"/>
              </w:tabs>
              <w:spacing w:before="40" w:after="40"/>
              <w:ind w:right="87"/>
              <w:jc w:val="both"/>
              <w:rPr>
                <w:rFonts w:asciiTheme="minorHAnsi" w:hAnsiTheme="minorHAnsi"/>
                <w:sz w:val="18"/>
                <w:szCs w:val="18"/>
                <w:lang w:val="tr-TR"/>
              </w:rPr>
            </w:pPr>
          </w:p>
        </w:tc>
        <w:tc>
          <w:tcPr>
            <w:tcW w:w="1945" w:type="pct"/>
          </w:tcPr>
          <w:p w14:paraId="370EB1C6"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BYP'ye göre plan ve programların uygulanmasına destek olunur.</w:t>
            </w:r>
          </w:p>
          <w:p w14:paraId="49C6BCBD"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Destekleyici plan ve protokollerin geliştirilmesine yardımcı olun.</w:t>
            </w:r>
          </w:p>
          <w:p w14:paraId="68438742"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Pr>
                <w:rFonts w:asciiTheme="minorHAnsi" w:hAnsiTheme="minorHAnsi"/>
                <w:sz w:val="18"/>
                <w:szCs w:val="18"/>
                <w:lang w:val="tr-TR"/>
              </w:rPr>
              <w:t>BYP</w:t>
            </w:r>
            <w:r w:rsidRPr="00AE407B">
              <w:rPr>
                <w:rFonts w:asciiTheme="minorHAnsi" w:hAnsiTheme="minorHAnsi"/>
                <w:sz w:val="18"/>
                <w:szCs w:val="18"/>
                <w:lang w:val="tr-TR"/>
              </w:rPr>
              <w:t xml:space="preserve"> ve destekleyici plan ve protokollerin uygulanmasına ilişkin yerinde eğitim.</w:t>
            </w:r>
          </w:p>
          <w:p w14:paraId="01A8DEB3" w14:textId="77777777" w:rsidR="005158CE" w:rsidRPr="00AE407B" w:rsidRDefault="005158CE" w:rsidP="00D85D8C">
            <w:pPr>
              <w:pStyle w:val="TableParagraph"/>
              <w:numPr>
                <w:ilvl w:val="0"/>
                <w:numId w:val="159"/>
              </w:numPr>
              <w:tabs>
                <w:tab w:val="left" w:pos="547"/>
              </w:tabs>
              <w:spacing w:before="40" w:after="40"/>
              <w:ind w:right="87"/>
              <w:jc w:val="both"/>
              <w:rPr>
                <w:rFonts w:asciiTheme="minorHAnsi" w:hAnsiTheme="minorHAnsi"/>
                <w:sz w:val="18"/>
                <w:szCs w:val="18"/>
                <w:lang w:val="tr-TR"/>
              </w:rPr>
            </w:pPr>
            <w:r w:rsidRPr="00AE407B">
              <w:rPr>
                <w:rFonts w:asciiTheme="minorHAnsi" w:hAnsiTheme="minorHAnsi"/>
                <w:sz w:val="18"/>
                <w:szCs w:val="18"/>
                <w:lang w:val="tr-TR"/>
              </w:rPr>
              <w:t>Gerektiğinde yerinde veya uzaktan telefon/e-posta yoluyla geçici destek sağlar.</w:t>
            </w:r>
          </w:p>
        </w:tc>
      </w:tr>
    </w:tbl>
    <w:p w14:paraId="3905DC6B" w14:textId="77777777" w:rsidR="006C4611" w:rsidRPr="00451B09" w:rsidRDefault="006C4611">
      <w:pPr>
        <w:spacing w:after="0" w:line="240" w:lineRule="auto"/>
        <w:rPr>
          <w:lang w:val="tr-TR"/>
        </w:rPr>
      </w:pPr>
    </w:p>
    <w:p w14:paraId="7F056F01" w14:textId="484C8028" w:rsidR="007975FC" w:rsidRPr="00451B09" w:rsidRDefault="007975FC" w:rsidP="00CC5F7F">
      <w:pPr>
        <w:pStyle w:val="Balk2"/>
        <w:rPr>
          <w:lang w:val="tr-TR"/>
        </w:rPr>
      </w:pPr>
      <w:bookmarkStart w:id="105" w:name="_Toc212210578"/>
      <w:r w:rsidRPr="00451B09">
        <w:rPr>
          <w:lang w:val="tr-TR"/>
        </w:rPr>
        <w:t>Uyum ve İnceleme</w:t>
      </w:r>
      <w:bookmarkEnd w:id="105"/>
      <w:r w:rsidRPr="00451B09">
        <w:rPr>
          <w:lang w:val="tr-TR"/>
        </w:rPr>
        <w:t xml:space="preserve"> </w:t>
      </w:r>
    </w:p>
    <w:p w14:paraId="587A994D" w14:textId="419F6E30" w:rsidR="00110ADE" w:rsidRPr="00451B09" w:rsidRDefault="009500F8" w:rsidP="00C17C75">
      <w:pPr>
        <w:rPr>
          <w:lang w:val="tr-TR"/>
        </w:rPr>
      </w:pPr>
      <w:r w:rsidRPr="00AE407B">
        <w:rPr>
          <w:lang w:val="tr-TR"/>
        </w:rPr>
        <w:t xml:space="preserve">Kurumsal Biyoçeşitlilik Uzmanı, sözleşmeli Biyoçeşitlilik Danışmanı </w:t>
      </w:r>
      <w:proofErr w:type="gramStart"/>
      <w:r w:rsidRPr="00AE407B">
        <w:rPr>
          <w:lang w:val="tr-TR"/>
        </w:rPr>
        <w:t>ile birlikte</w:t>
      </w:r>
      <w:proofErr w:type="gramEnd"/>
      <w:r w:rsidRPr="00AE407B">
        <w:rPr>
          <w:lang w:val="tr-TR"/>
        </w:rPr>
        <w:t xml:space="preserve"> tüm yerinde biyoçeşitlilik faaliyetlerini (izleme, azaltma, koruma) yönetir. İnşaat sırasında Danışman, Kurumsal Biyoçeşitlilik Uzmanına aylık ilerleme raporları sunar. Biyoçeşitlilik Yönetim Planı (BYP) uyarlanabilir olup, Kurumsal Biyoçeşitlilik Uzmanı tarafından saha bulgularına göre güncellenecektir. Gerektiğinde, bir Biyoçeşitlilik Eylem Planı (BEP) hazırlanacak ve yayınlandıktan sonra da uyarlanabilir şekilde güncellenecektir</w:t>
      </w:r>
      <w:r w:rsidR="0099198C" w:rsidRPr="00451B09">
        <w:rPr>
          <w:lang w:val="tr-TR"/>
        </w:rPr>
        <w:t>.</w:t>
      </w:r>
    </w:p>
    <w:p w14:paraId="0E80742D" w14:textId="23323727" w:rsidR="007975FC" w:rsidRPr="00451B09" w:rsidRDefault="007975FC" w:rsidP="00130DCF">
      <w:pPr>
        <w:pStyle w:val="Balk3"/>
        <w:rPr>
          <w:lang w:val="tr-TR"/>
        </w:rPr>
      </w:pPr>
      <w:bookmarkStart w:id="106" w:name="_Toc212210579"/>
      <w:r w:rsidRPr="00451B09">
        <w:rPr>
          <w:lang w:val="tr-TR"/>
        </w:rPr>
        <w:t>Saha Denetimleri</w:t>
      </w:r>
      <w:bookmarkEnd w:id="106"/>
    </w:p>
    <w:p w14:paraId="51109E47" w14:textId="77777777" w:rsidR="0025447D" w:rsidRPr="00AE407B" w:rsidRDefault="0025447D" w:rsidP="0025447D">
      <w:pPr>
        <w:pStyle w:val="ListeMaddemi"/>
        <w:numPr>
          <w:ilvl w:val="0"/>
          <w:numId w:val="53"/>
        </w:numPr>
        <w:spacing w:before="60" w:line="300" w:lineRule="auto"/>
        <w:ind w:left="714" w:hanging="357"/>
        <w:contextualSpacing/>
        <w:jc w:val="both"/>
        <w:rPr>
          <w:lang w:val="tr-TR"/>
        </w:rPr>
      </w:pPr>
      <w:r w:rsidRPr="00AE407B">
        <w:rPr>
          <w:lang w:val="tr-TR"/>
        </w:rPr>
        <w:t>Biyoçeşitlilik Danışmanı, BYP'ye uygun olarak rutin denetimler ve izlemeler gerçekleştirir ve saha ile proje arşivinde yazılı kayıtlar tutar.</w:t>
      </w:r>
    </w:p>
    <w:p w14:paraId="0594ED27" w14:textId="77777777" w:rsidR="0025447D" w:rsidRPr="00AE407B" w:rsidRDefault="0025447D" w:rsidP="0025447D">
      <w:pPr>
        <w:pStyle w:val="ListeMaddemi"/>
        <w:numPr>
          <w:ilvl w:val="0"/>
          <w:numId w:val="53"/>
        </w:numPr>
        <w:spacing w:before="60" w:line="300" w:lineRule="auto"/>
        <w:ind w:left="714" w:hanging="357"/>
        <w:contextualSpacing/>
        <w:jc w:val="both"/>
        <w:rPr>
          <w:lang w:val="tr-TR"/>
        </w:rPr>
      </w:pPr>
      <w:r w:rsidRPr="00AE407B">
        <w:rPr>
          <w:lang w:val="tr-TR"/>
        </w:rPr>
        <w:t xml:space="preserve">Aktif çalışma alanlarında, girilemez alanların/tampon bölgelerin bütünlüğünü ve </w:t>
      </w:r>
      <w:r>
        <w:rPr>
          <w:lang w:val="tr-TR"/>
        </w:rPr>
        <w:t>BYP</w:t>
      </w:r>
      <w:r w:rsidRPr="00AE407B">
        <w:rPr>
          <w:lang w:val="tr-TR"/>
        </w:rPr>
        <w:t>'de belirtilen biyolojik çeşitlilik kontrollerinin etkinliğini doğrulamak için günlük görsel kontroller yapılır.</w:t>
      </w:r>
    </w:p>
    <w:p w14:paraId="4988E370" w14:textId="3D5A9F19" w:rsidR="00AD3F84" w:rsidRPr="00451B09" w:rsidRDefault="0025447D" w:rsidP="0025447D">
      <w:pPr>
        <w:pStyle w:val="ListeMaddemi"/>
        <w:numPr>
          <w:ilvl w:val="0"/>
          <w:numId w:val="53"/>
        </w:numPr>
        <w:spacing w:before="60" w:line="300" w:lineRule="auto"/>
        <w:ind w:left="714" w:hanging="357"/>
        <w:contextualSpacing/>
        <w:jc w:val="both"/>
        <w:rPr>
          <w:lang w:val="tr-TR"/>
        </w:rPr>
      </w:pPr>
      <w:r w:rsidRPr="00AE407B">
        <w:rPr>
          <w:lang w:val="tr-TR"/>
        </w:rPr>
        <w:t xml:space="preserve">İnşaat sırasında aylık CBS incelemeleri gerçekleştirilerek, Bölüm 4.4'teki KPI'lara göre izleme sonuçları değerlendirilir ve gerektiğinde </w:t>
      </w:r>
      <w:r>
        <w:rPr>
          <w:lang w:val="tr-TR"/>
        </w:rPr>
        <w:t>BYP</w:t>
      </w:r>
      <w:r w:rsidRPr="00AE407B">
        <w:rPr>
          <w:lang w:val="tr-TR"/>
        </w:rPr>
        <w:t>/BAP güncellemeleri yayınlanır</w:t>
      </w:r>
      <w:r w:rsidR="00AD3F84" w:rsidRPr="00451B09">
        <w:rPr>
          <w:lang w:val="tr-TR"/>
        </w:rPr>
        <w:t>.</w:t>
      </w:r>
    </w:p>
    <w:p w14:paraId="4E26C250" w14:textId="411CD8C6" w:rsidR="007975FC" w:rsidRPr="00451B09" w:rsidRDefault="0044473B" w:rsidP="00130DCF">
      <w:pPr>
        <w:pStyle w:val="Balk3"/>
        <w:rPr>
          <w:lang w:val="tr-TR"/>
        </w:rPr>
      </w:pPr>
      <w:bookmarkStart w:id="107" w:name="_Toc212210580"/>
      <w:r w:rsidRPr="00451B09">
        <w:rPr>
          <w:lang w:val="tr-TR"/>
        </w:rPr>
        <w:t xml:space="preserve">BİYOÇEŞİTLİLİK </w:t>
      </w:r>
      <w:r w:rsidR="007975FC" w:rsidRPr="00451B09">
        <w:rPr>
          <w:lang w:val="tr-TR"/>
        </w:rPr>
        <w:t>Uyumluluk</w:t>
      </w:r>
      <w:bookmarkEnd w:id="107"/>
    </w:p>
    <w:p w14:paraId="09AB08F8" w14:textId="77777777" w:rsidR="009C7A30" w:rsidRPr="00AE407B" w:rsidRDefault="009C7A30" w:rsidP="009C7A30">
      <w:pPr>
        <w:autoSpaceDE w:val="0"/>
        <w:autoSpaceDN w:val="0"/>
        <w:adjustRightInd w:val="0"/>
        <w:spacing w:after="120"/>
        <w:rPr>
          <w:lang w:val="tr-TR"/>
        </w:rPr>
      </w:pPr>
      <w:r w:rsidRPr="00AE407B">
        <w:rPr>
          <w:lang w:val="tr-TR"/>
        </w:rPr>
        <w:t>İnşaat aşamasında Biyoçeşitlilik Olaylarının sınıflandırılmasıyla ilgili olarak aşağıdaki tanımlar geçerlidir:</w:t>
      </w:r>
    </w:p>
    <w:p w14:paraId="0183D17D" w14:textId="77777777" w:rsidR="009C7A30" w:rsidRPr="00AE407B" w:rsidRDefault="009C7A30" w:rsidP="009C7A30">
      <w:pPr>
        <w:pStyle w:val="ListeMaddemi"/>
        <w:numPr>
          <w:ilvl w:val="0"/>
          <w:numId w:val="53"/>
        </w:numPr>
        <w:spacing w:before="60" w:line="300" w:lineRule="auto"/>
        <w:ind w:left="714" w:hanging="357"/>
        <w:contextualSpacing/>
        <w:jc w:val="both"/>
        <w:rPr>
          <w:lang w:val="tr-TR"/>
        </w:rPr>
      </w:pPr>
      <w:r w:rsidRPr="00AE407B">
        <w:rPr>
          <w:lang w:val="tr-TR"/>
        </w:rPr>
        <w:t>Biyoçeşitlilik için ramak kala: Kontrol edilmezse, korunan/öncelikli türleri veya habitatları etkileyebilecek bir olay.</w:t>
      </w:r>
    </w:p>
    <w:p w14:paraId="75B3F4D2" w14:textId="39084F26" w:rsidR="006647E7" w:rsidRPr="00451B09" w:rsidRDefault="009C7A30" w:rsidP="009C7A30">
      <w:pPr>
        <w:pStyle w:val="ListeMaddemi"/>
        <w:numPr>
          <w:ilvl w:val="0"/>
          <w:numId w:val="53"/>
        </w:numPr>
        <w:spacing w:before="60" w:line="300" w:lineRule="auto"/>
        <w:ind w:left="714" w:hanging="357"/>
        <w:contextualSpacing/>
        <w:jc w:val="both"/>
        <w:rPr>
          <w:lang w:val="tr-TR"/>
        </w:rPr>
      </w:pPr>
      <w:r w:rsidRPr="00AE407B">
        <w:rPr>
          <w:lang w:val="tr-TR"/>
        </w:rPr>
        <w:t>Biyoçeşitlilik Olayı: Korunan/öncelikli türler veya habitatlar üzerinde fiili etkiye neden olan olay</w:t>
      </w:r>
      <w:r w:rsidR="006647E7" w:rsidRPr="00451B09">
        <w:rPr>
          <w:lang w:val="tr-TR"/>
        </w:rPr>
        <w:t>.</w:t>
      </w:r>
    </w:p>
    <w:p w14:paraId="683EB678" w14:textId="6582D460" w:rsidR="007975FC" w:rsidRPr="00451B09" w:rsidRDefault="000C72DD" w:rsidP="00130DCF">
      <w:pPr>
        <w:pStyle w:val="Balk3"/>
        <w:rPr>
          <w:lang w:val="tr-TR"/>
        </w:rPr>
      </w:pPr>
      <w:bookmarkStart w:id="108" w:name="_Toc212973614"/>
      <w:r w:rsidRPr="00AE407B">
        <w:rPr>
          <w:lang w:val="tr-TR"/>
        </w:rPr>
        <w:t>Biyoçeşitlilik Uygunsuzluğu: BYP/BEP gerekliliklerinin veya onaylanmış ekolojik yöntemlerinin uygulanmaması</w:t>
      </w:r>
      <w:bookmarkEnd w:id="108"/>
    </w:p>
    <w:p w14:paraId="16199B1E" w14:textId="77777777" w:rsidR="00340513" w:rsidRPr="00AE407B" w:rsidRDefault="00340513" w:rsidP="00340513">
      <w:pPr>
        <w:pStyle w:val="ListeMaddemi"/>
        <w:numPr>
          <w:ilvl w:val="0"/>
          <w:numId w:val="47"/>
        </w:numPr>
        <w:spacing w:before="0" w:afterLines="120" w:after="288" w:line="300" w:lineRule="auto"/>
        <w:contextualSpacing/>
        <w:jc w:val="both"/>
        <w:rPr>
          <w:lang w:val="tr-TR"/>
        </w:rPr>
      </w:pPr>
      <w:r w:rsidRPr="00AE407B">
        <w:rPr>
          <w:lang w:val="tr-TR"/>
        </w:rPr>
        <w:t>İnşaat sırasında aylık iç denetimler ve iki ayda bir dış denetimler yapılır.</w:t>
      </w:r>
    </w:p>
    <w:p w14:paraId="6F607DDA" w14:textId="77777777" w:rsidR="00340513" w:rsidRPr="00AE407B" w:rsidRDefault="00340513" w:rsidP="00340513">
      <w:pPr>
        <w:pStyle w:val="ListeMaddemi"/>
        <w:numPr>
          <w:ilvl w:val="0"/>
          <w:numId w:val="47"/>
        </w:numPr>
        <w:spacing w:before="0" w:afterLines="120" w:after="288" w:line="300" w:lineRule="auto"/>
        <w:contextualSpacing/>
        <w:jc w:val="both"/>
        <w:rPr>
          <w:lang w:val="tr-TR"/>
        </w:rPr>
      </w:pPr>
      <w:r w:rsidRPr="00AE407B">
        <w:rPr>
          <w:lang w:val="tr-TR"/>
        </w:rPr>
        <w:lastRenderedPageBreak/>
        <w:t xml:space="preserve">Denetimler, </w:t>
      </w:r>
      <w:r>
        <w:rPr>
          <w:lang w:val="tr-TR"/>
        </w:rPr>
        <w:t>BYP</w:t>
      </w:r>
      <w:r w:rsidRPr="00AE407B">
        <w:rPr>
          <w:lang w:val="tr-TR"/>
        </w:rPr>
        <w:t xml:space="preserve"> ile uyumlu protokollere göre yapılır ve saha doğrulaması ile izleme verilerinin incelenmesini içerir. Bulgular proje yönetimine iletilir.</w:t>
      </w:r>
    </w:p>
    <w:p w14:paraId="232DB69F" w14:textId="63C8F7A0" w:rsidR="001C1206" w:rsidRPr="00451B09" w:rsidRDefault="00340513" w:rsidP="00340513">
      <w:pPr>
        <w:pStyle w:val="ListeMaddemi"/>
        <w:numPr>
          <w:ilvl w:val="0"/>
          <w:numId w:val="47"/>
        </w:numPr>
        <w:spacing w:before="0" w:afterLines="120" w:after="288" w:line="300" w:lineRule="auto"/>
        <w:contextualSpacing/>
        <w:jc w:val="both"/>
        <w:rPr>
          <w:lang w:val="tr-TR"/>
        </w:rPr>
      </w:pPr>
      <w:r w:rsidRPr="00AE407B">
        <w:rPr>
          <w:lang w:val="tr-TR"/>
        </w:rPr>
        <w:t xml:space="preserve">İnşaat faaliyetlerinin tamamlanmasından sonraki bir ay içinde nihai kapanış denetimi yapılır. Gerekli tüm güncellemeler </w:t>
      </w:r>
      <w:r>
        <w:rPr>
          <w:lang w:val="tr-TR"/>
        </w:rPr>
        <w:t>BYP</w:t>
      </w:r>
      <w:r w:rsidRPr="00AE407B">
        <w:rPr>
          <w:lang w:val="tr-TR"/>
        </w:rPr>
        <w:t>/BAP'ye dahil edilir</w:t>
      </w:r>
      <w:r w:rsidR="001C1206" w:rsidRPr="00451B09">
        <w:rPr>
          <w:lang w:val="tr-TR"/>
        </w:rPr>
        <w:t>.</w:t>
      </w:r>
    </w:p>
    <w:p w14:paraId="177F9BAF" w14:textId="1AA34EDA" w:rsidR="007975FC" w:rsidRPr="00451B09" w:rsidRDefault="00080B14" w:rsidP="00130DCF">
      <w:pPr>
        <w:pStyle w:val="Balk3"/>
        <w:rPr>
          <w:lang w:val="tr-TR"/>
        </w:rPr>
      </w:pPr>
      <w:bookmarkStart w:id="109" w:name="_Toc212210582"/>
      <w:r w:rsidRPr="00451B09">
        <w:rPr>
          <w:lang w:val="tr-TR"/>
        </w:rPr>
        <w:t>Uygunsuzluk Yönetimi ve Uyarlanabilir Güncelleme</w:t>
      </w:r>
      <w:bookmarkEnd w:id="109"/>
    </w:p>
    <w:p w14:paraId="5C78EB79" w14:textId="77777777" w:rsidR="000A0D35" w:rsidRPr="00AE407B" w:rsidRDefault="000A0D35" w:rsidP="000A0D35">
      <w:pPr>
        <w:autoSpaceDE w:val="0"/>
        <w:autoSpaceDN w:val="0"/>
        <w:adjustRightInd w:val="0"/>
        <w:spacing w:before="120" w:after="60"/>
        <w:jc w:val="both"/>
        <w:rPr>
          <w:lang w:val="tr-TR"/>
        </w:rPr>
      </w:pPr>
      <w:bookmarkStart w:id="110" w:name="_Toc212210583"/>
      <w:bookmarkStart w:id="111" w:name="_Toc212210584"/>
      <w:bookmarkStart w:id="112" w:name="_Toc212210585"/>
      <w:bookmarkStart w:id="113" w:name="_Toc212210586"/>
      <w:bookmarkStart w:id="114" w:name="_Toc212210587"/>
      <w:bookmarkStart w:id="115" w:name="_Toc212210588"/>
      <w:bookmarkStart w:id="116" w:name="_Toc212210589"/>
      <w:bookmarkStart w:id="117" w:name="_Toc212210590"/>
      <w:bookmarkStart w:id="118" w:name="_Toc212210591"/>
      <w:bookmarkStart w:id="119" w:name="_Toc212210592"/>
      <w:bookmarkStart w:id="120" w:name="_Toc212210593"/>
      <w:bookmarkStart w:id="121" w:name="_Toc212210594"/>
      <w:bookmarkStart w:id="122" w:name="_Toc212210595"/>
      <w:bookmarkStart w:id="123" w:name="_Toc212210596"/>
      <w:bookmarkStart w:id="124" w:name="_Toc212210597"/>
      <w:bookmarkStart w:id="125" w:name="_Toc212210598"/>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r w:rsidRPr="00AE407B">
        <w:rPr>
          <w:lang w:val="tr-TR"/>
        </w:rPr>
        <w:t>Tüm ramak kala olaylar ve uygunsuzluklar, uyarlanabilir BYP içindeki Biyoçeşitlilik Olay Takip Çizelgesine girilir. Gerekli önlemler, BYP'de ve (varsa) BEP'te önceden belirlenmiş kontroller ve yöntemler kullanılarak tanımlanır; sorumluluklar ve hedef tarihler kaydedilir. Kurumsal biyoçeşitlilik uzmanı, uygulamayı doğrular ve kontroller etkili olana kadar ilgili faaliyetlerin geçici olarak askıya alınmasını isteyebilir. Kapatıldıktan sonra, BYP/BEP güncellenir ve yeniden yayınlanır.</w:t>
      </w:r>
    </w:p>
    <w:p w14:paraId="30A77CBB" w14:textId="77777777" w:rsidR="007975FC" w:rsidRPr="00451B09" w:rsidRDefault="007975FC" w:rsidP="00696005">
      <w:pPr>
        <w:pStyle w:val="Balk2"/>
        <w:rPr>
          <w:lang w:val="tr-TR"/>
        </w:rPr>
      </w:pPr>
      <w:r w:rsidRPr="00451B09">
        <w:rPr>
          <w:lang w:val="tr-TR"/>
        </w:rPr>
        <w:t>Raporlama Gereklilikleri</w:t>
      </w:r>
      <w:bookmarkEnd w:id="125"/>
    </w:p>
    <w:p w14:paraId="40F4A12B" w14:textId="77777777" w:rsidR="006D606F" w:rsidRPr="00AE407B" w:rsidRDefault="006D606F" w:rsidP="006D606F">
      <w:pPr>
        <w:autoSpaceDE w:val="0"/>
        <w:autoSpaceDN w:val="0"/>
        <w:adjustRightInd w:val="0"/>
        <w:spacing w:before="120" w:after="60"/>
        <w:contextualSpacing/>
        <w:jc w:val="both"/>
        <w:rPr>
          <w:rFonts w:cs="Arial"/>
          <w:color w:val="000000"/>
          <w:lang w:val="tr-TR"/>
        </w:rPr>
      </w:pPr>
      <w:r w:rsidRPr="00AE407B">
        <w:rPr>
          <w:rFonts w:cs="Arial"/>
          <w:color w:val="000000"/>
          <w:lang w:val="tr-TR"/>
        </w:rPr>
        <w:t>EPC Yüklenicisi için aşağıdaki raporlama gereklilikleri geçerlidir:</w:t>
      </w:r>
    </w:p>
    <w:p w14:paraId="03D7D4FA" w14:textId="77777777" w:rsidR="006D606F" w:rsidRPr="00AE407B" w:rsidRDefault="006D606F" w:rsidP="006D606F">
      <w:pPr>
        <w:pStyle w:val="ListeMaddemi"/>
        <w:numPr>
          <w:ilvl w:val="0"/>
          <w:numId w:val="47"/>
        </w:numPr>
        <w:spacing w:before="0" w:afterLines="120" w:after="288" w:line="300" w:lineRule="auto"/>
        <w:contextualSpacing/>
        <w:jc w:val="both"/>
        <w:rPr>
          <w:lang w:val="tr-TR"/>
        </w:rPr>
      </w:pPr>
      <w:r w:rsidRPr="00AE407B">
        <w:rPr>
          <w:lang w:val="tr-TR"/>
        </w:rPr>
        <w:t xml:space="preserve">Olay raporlama; </w:t>
      </w:r>
    </w:p>
    <w:p w14:paraId="0A1232F2" w14:textId="77777777" w:rsidR="006D606F" w:rsidRPr="00AE407B" w:rsidRDefault="006D606F" w:rsidP="006D606F">
      <w:pPr>
        <w:pStyle w:val="ListeMaddemi"/>
        <w:numPr>
          <w:ilvl w:val="0"/>
          <w:numId w:val="47"/>
        </w:numPr>
        <w:spacing w:before="0" w:afterLines="120" w:after="288" w:line="300" w:lineRule="auto"/>
        <w:contextualSpacing/>
        <w:jc w:val="both"/>
        <w:rPr>
          <w:lang w:val="tr-TR"/>
        </w:rPr>
      </w:pPr>
      <w:r w:rsidRPr="00AE407B">
        <w:rPr>
          <w:lang w:val="tr-TR"/>
        </w:rPr>
        <w:t>Acil durum müdahale raporlaması;</w:t>
      </w:r>
    </w:p>
    <w:p w14:paraId="77392343" w14:textId="77777777" w:rsidR="006D606F" w:rsidRPr="00AE407B" w:rsidRDefault="006D606F" w:rsidP="006D606F">
      <w:pPr>
        <w:pStyle w:val="ListeMaddemi"/>
        <w:numPr>
          <w:ilvl w:val="0"/>
          <w:numId w:val="47"/>
        </w:numPr>
        <w:spacing w:before="0" w:afterLines="120" w:after="288" w:line="300" w:lineRule="auto"/>
        <w:contextualSpacing/>
        <w:jc w:val="both"/>
        <w:rPr>
          <w:lang w:val="tr-TR"/>
        </w:rPr>
      </w:pPr>
      <w:r w:rsidRPr="00AE407B">
        <w:rPr>
          <w:lang w:val="tr-TR"/>
        </w:rPr>
        <w:t>Yıllık acil durum müdahale eğitim tatbikatlarının kayıtları;</w:t>
      </w:r>
    </w:p>
    <w:p w14:paraId="660AA7C4" w14:textId="77777777" w:rsidR="006D606F" w:rsidRPr="00AE407B" w:rsidRDefault="006D606F" w:rsidP="006D606F">
      <w:pPr>
        <w:pStyle w:val="ListeMaddemi"/>
        <w:numPr>
          <w:ilvl w:val="0"/>
          <w:numId w:val="47"/>
        </w:numPr>
        <w:spacing w:before="0" w:afterLines="120" w:after="288" w:line="300" w:lineRule="auto"/>
        <w:contextualSpacing/>
        <w:jc w:val="both"/>
        <w:rPr>
          <w:lang w:val="tr-TR"/>
        </w:rPr>
      </w:pPr>
      <w:r w:rsidRPr="00AE407B">
        <w:rPr>
          <w:lang w:val="tr-TR"/>
        </w:rPr>
        <w:t>KPI'lar ve performans eğilimleri hakkında altı aylık raporlar;</w:t>
      </w:r>
    </w:p>
    <w:p w14:paraId="41D2EFBB" w14:textId="77777777" w:rsidR="006D606F" w:rsidRPr="00AE407B" w:rsidRDefault="006D606F" w:rsidP="006D606F">
      <w:pPr>
        <w:pStyle w:val="ListeMaddemi"/>
        <w:numPr>
          <w:ilvl w:val="0"/>
          <w:numId w:val="47"/>
        </w:numPr>
        <w:spacing w:before="0" w:afterLines="120" w:after="288" w:line="300" w:lineRule="auto"/>
        <w:contextualSpacing/>
        <w:jc w:val="both"/>
        <w:rPr>
          <w:lang w:val="tr-TR"/>
        </w:rPr>
      </w:pPr>
      <w:r w:rsidRPr="00AE407B">
        <w:rPr>
          <w:lang w:val="tr-TR"/>
        </w:rPr>
        <w:t>Tamamlanan ilgili eğitim faaliyetleri ve katılım kayıtlarının tutulacağı aylık raporlar;</w:t>
      </w:r>
    </w:p>
    <w:p w14:paraId="5443B77E" w14:textId="77777777" w:rsidR="006D606F" w:rsidRPr="00AE407B" w:rsidRDefault="006D606F" w:rsidP="006D606F">
      <w:pPr>
        <w:pStyle w:val="ListeMaddemi"/>
        <w:numPr>
          <w:ilvl w:val="0"/>
          <w:numId w:val="47"/>
        </w:numPr>
        <w:spacing w:before="0" w:afterLines="120" w:after="288" w:line="300" w:lineRule="auto"/>
        <w:contextualSpacing/>
        <w:jc w:val="both"/>
        <w:rPr>
          <w:lang w:val="tr-TR"/>
        </w:rPr>
      </w:pPr>
      <w:r w:rsidRPr="00AE407B">
        <w:rPr>
          <w:lang w:val="tr-TR"/>
        </w:rPr>
        <w:t>Saha denetim faaliyetlerinin günlük/haftalık/aylık raporları;</w:t>
      </w:r>
    </w:p>
    <w:p w14:paraId="44E33F74" w14:textId="77777777" w:rsidR="006D606F" w:rsidRPr="00AE407B" w:rsidRDefault="006D606F" w:rsidP="006D606F">
      <w:pPr>
        <w:pStyle w:val="ListeMaddemi"/>
        <w:numPr>
          <w:ilvl w:val="0"/>
          <w:numId w:val="47"/>
        </w:numPr>
        <w:spacing w:before="0" w:afterLines="120" w:after="288" w:line="300" w:lineRule="auto"/>
        <w:contextualSpacing/>
        <w:jc w:val="both"/>
        <w:rPr>
          <w:lang w:val="tr-TR"/>
        </w:rPr>
      </w:pPr>
      <w:r w:rsidRPr="00AE407B">
        <w:rPr>
          <w:lang w:val="tr-TR"/>
        </w:rPr>
        <w:t>Denetim raporları;</w:t>
      </w:r>
    </w:p>
    <w:p w14:paraId="17676654" w14:textId="5D062772" w:rsidR="007975FC" w:rsidRPr="00451B09" w:rsidRDefault="006D606F" w:rsidP="006D606F">
      <w:pPr>
        <w:pStyle w:val="ListeMaddemi"/>
        <w:numPr>
          <w:ilvl w:val="0"/>
          <w:numId w:val="47"/>
        </w:numPr>
        <w:spacing w:before="0" w:afterLines="120" w:after="288" w:line="300" w:lineRule="auto"/>
        <w:contextualSpacing/>
        <w:jc w:val="both"/>
        <w:rPr>
          <w:lang w:val="tr-TR"/>
        </w:rPr>
      </w:pPr>
      <w:r w:rsidRPr="00AE407B">
        <w:rPr>
          <w:lang w:val="tr-TR"/>
        </w:rPr>
        <w:t>Denetim kayıtları ve uygunsuzlukların durumu</w:t>
      </w:r>
      <w:r w:rsidR="007975FC" w:rsidRPr="00451B09">
        <w:rPr>
          <w:lang w:val="tr-TR"/>
        </w:rPr>
        <w:t>.</w:t>
      </w:r>
    </w:p>
    <w:p w14:paraId="74CD51D8" w14:textId="77777777" w:rsidR="007975FC" w:rsidRPr="00451B09" w:rsidRDefault="007975FC" w:rsidP="007975FC">
      <w:pPr>
        <w:pStyle w:val="Balk2"/>
        <w:ind w:left="426" w:hanging="426"/>
        <w:rPr>
          <w:lang w:val="tr-TR"/>
        </w:rPr>
      </w:pPr>
      <w:bookmarkStart w:id="126" w:name="_Toc212210599"/>
      <w:r w:rsidRPr="00451B09">
        <w:rPr>
          <w:lang w:val="tr-TR"/>
        </w:rPr>
        <w:t>Kayıt Tutma ve Belge Kontrolü</w:t>
      </w:r>
      <w:bookmarkEnd w:id="126"/>
      <w:r w:rsidRPr="00451B09">
        <w:rPr>
          <w:lang w:val="tr-TR"/>
        </w:rPr>
        <w:t xml:space="preserve"> </w:t>
      </w:r>
    </w:p>
    <w:p w14:paraId="6D9EFCC3" w14:textId="77777777" w:rsidR="009D4A9F" w:rsidRPr="00AE407B" w:rsidRDefault="009D4A9F" w:rsidP="009D4A9F">
      <w:pPr>
        <w:pStyle w:val="ListeMaddemi"/>
        <w:spacing w:before="0" w:afterLines="120" w:after="288" w:line="300" w:lineRule="auto"/>
        <w:ind w:left="403" w:hanging="403"/>
        <w:jc w:val="both"/>
        <w:rPr>
          <w:lang w:val="tr-TR"/>
        </w:rPr>
      </w:pPr>
      <w:r w:rsidRPr="00AE407B">
        <w:rPr>
          <w:lang w:val="tr-TR"/>
        </w:rPr>
        <w:t>Tüm kayıt ve belgeleri kontrol etmek için bir kayıt tutma sistemi kullanılmalıdır, böylece bunlar:</w:t>
      </w:r>
    </w:p>
    <w:p w14:paraId="0753B802"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Kolayca bulunabilir ve tanımlanabilir ve düzenli bir şekilde tutulabilir;</w:t>
      </w:r>
    </w:p>
    <w:p w14:paraId="31C6DF3F"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Güncel, doğru, okunaklı ve tarihli olması ve tarihlerin uygun olduğu durumlarda revizyon tarihlerini de içermesi;</w:t>
      </w:r>
    </w:p>
    <w:p w14:paraId="356F4868"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İlgili/uygulanabilir ve yasal ve/veya mevzuat gerekliliklerini karşılayan; ve</w:t>
      </w:r>
    </w:p>
    <w:p w14:paraId="0939936E"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Belirli bir süre saklanmalıdır – Kayıtların saklanması, yasal veya düzenleyici politikalarla düzenlenebilir;</w:t>
      </w:r>
    </w:p>
    <w:p w14:paraId="00D987AE" w14:textId="77777777" w:rsidR="009D4A9F" w:rsidRPr="00AE407B" w:rsidRDefault="009D4A9F" w:rsidP="009D4A9F">
      <w:pPr>
        <w:pStyle w:val="ListeMaddemi"/>
        <w:spacing w:before="0" w:after="120" w:line="300" w:lineRule="auto"/>
        <w:ind w:left="0" w:firstLine="0"/>
        <w:contextualSpacing/>
        <w:jc w:val="both"/>
        <w:rPr>
          <w:lang w:val="tr-TR"/>
        </w:rPr>
      </w:pPr>
    </w:p>
    <w:p w14:paraId="3436D1D6" w14:textId="77777777" w:rsidR="009D4A9F" w:rsidRPr="00AE407B" w:rsidRDefault="009D4A9F" w:rsidP="009D4A9F">
      <w:pPr>
        <w:pStyle w:val="ListeMaddemi"/>
        <w:spacing w:before="0" w:afterLines="120" w:after="288" w:line="300" w:lineRule="auto"/>
        <w:ind w:left="403" w:hanging="403"/>
        <w:jc w:val="both"/>
        <w:rPr>
          <w:lang w:val="tr-TR"/>
        </w:rPr>
      </w:pPr>
      <w:r w:rsidRPr="00AE407B">
        <w:rPr>
          <w:lang w:val="tr-TR"/>
        </w:rPr>
        <w:t xml:space="preserve">Gerekli tüm faaliyetler ve olaylar hakkında kayıt tutulmalı ve bu kayıtlar her an denetime hazır olmalı ve aşağıdakileri içermelidir: </w:t>
      </w:r>
    </w:p>
    <w:p w14:paraId="361CDE5A"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Tüm izinler ve lisanslar;</w:t>
      </w:r>
    </w:p>
    <w:p w14:paraId="0C8AFF59"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İlgili çevre mevzuatı kaydı;</w:t>
      </w:r>
    </w:p>
    <w:p w14:paraId="4B72B0A1"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İlgili çevre izinlerinin kaydı;</w:t>
      </w:r>
    </w:p>
    <w:p w14:paraId="09EEEC47"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Bildirilen tüm olaylar;</w:t>
      </w:r>
    </w:p>
    <w:p w14:paraId="2DEB26D4"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İç ve dış denetim raporları ve düzeltici eylem planları;</w:t>
      </w:r>
    </w:p>
    <w:p w14:paraId="313D4DFC"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Saha denetim raporları;</w:t>
      </w:r>
    </w:p>
    <w:p w14:paraId="17E59484"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İzleme raporları;</w:t>
      </w:r>
    </w:p>
    <w:p w14:paraId="5D7F48DE"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 xml:space="preserve">Azaltıcı önlemlerin başarılı ve başarısız uygulamalarına ilişkin kayıtlar; </w:t>
      </w:r>
    </w:p>
    <w:p w14:paraId="771B6056"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 xml:space="preserve">Saha oryantasyonları; </w:t>
      </w:r>
    </w:p>
    <w:p w14:paraId="704BAE76"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lastRenderedPageBreak/>
        <w:t>Eğitim kayıtları;</w:t>
      </w:r>
    </w:p>
    <w:p w14:paraId="2270E260"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 xml:space="preserve">Araç kutusu toplantıları ve diğer eğitim katılım kayıtları; </w:t>
      </w:r>
    </w:p>
    <w:p w14:paraId="5FA939F1" w14:textId="77777777" w:rsidR="009D4A9F" w:rsidRPr="00AE407B" w:rsidRDefault="009D4A9F" w:rsidP="009D4A9F">
      <w:pPr>
        <w:pStyle w:val="ListeMaddemi"/>
        <w:numPr>
          <w:ilvl w:val="0"/>
          <w:numId w:val="47"/>
        </w:numPr>
        <w:spacing w:before="0" w:afterLines="120" w:after="288" w:line="300" w:lineRule="auto"/>
        <w:contextualSpacing/>
        <w:jc w:val="both"/>
        <w:rPr>
          <w:lang w:val="tr-TR"/>
        </w:rPr>
      </w:pPr>
      <w:r w:rsidRPr="00AE407B">
        <w:rPr>
          <w:lang w:val="tr-TR"/>
        </w:rPr>
        <w:t>MSDS (Malzeme Güvenlik Bilgi Formları).</w:t>
      </w:r>
    </w:p>
    <w:p w14:paraId="7A20ADCF" w14:textId="77777777" w:rsidR="009D4A9F" w:rsidRPr="00AE407B" w:rsidRDefault="009D4A9F" w:rsidP="009D4A9F">
      <w:pPr>
        <w:spacing w:before="120" w:after="60"/>
        <w:jc w:val="both"/>
        <w:rPr>
          <w:lang w:val="tr-TR"/>
        </w:rPr>
      </w:pPr>
      <w:r w:rsidRPr="00AE407B">
        <w:rPr>
          <w:lang w:val="tr-TR"/>
        </w:rPr>
        <w:t xml:space="preserve">İnşaat BYP'si, inşaat aşamasında Projenin faaliyet gösterdiği bağlamda herhangi bir değişiklik olması durumunda Ç&amp;S Görevlisi/kurumsal biyoçeşitlilik uzmanı tarafından düzenli olarak gözden geçirilecek ve güncellenecektir. </w:t>
      </w:r>
    </w:p>
    <w:p w14:paraId="52B8E78B" w14:textId="77777777" w:rsidR="009D4A9F" w:rsidRPr="00AE407B" w:rsidRDefault="009D4A9F" w:rsidP="009D4A9F">
      <w:pPr>
        <w:spacing w:before="120" w:after="60"/>
        <w:jc w:val="both"/>
        <w:rPr>
          <w:lang w:val="tr-TR"/>
        </w:rPr>
      </w:pPr>
      <w:r w:rsidRPr="00AE407B">
        <w:rPr>
          <w:lang w:val="tr-TR"/>
        </w:rPr>
        <w:t>"Uyarlanabilir yönetim" ilkesine uygun acil güncellemeler Ç&amp;S Sorumlusu/ kurumsal biyoçeşitlilik uzmanının sorumluluğunda olabilir, ancak müdahale tasarımında, izleme faaliyetlerinin zamanlamasında vb. yapılan önemli değişiklikler, hesap verebilirliği sağlamak için üçüncü taraf bir danışmanla istişare edilerek yapılmalıdır.</w:t>
      </w:r>
    </w:p>
    <w:p w14:paraId="1A979764" w14:textId="77777777" w:rsidR="009D4A9F" w:rsidRPr="00AE407B" w:rsidRDefault="009D4A9F" w:rsidP="009D4A9F">
      <w:pPr>
        <w:spacing w:before="120" w:after="60"/>
        <w:jc w:val="both"/>
        <w:rPr>
          <w:lang w:val="tr-TR"/>
        </w:rPr>
      </w:pPr>
      <w:r w:rsidRPr="00AE407B">
        <w:rPr>
          <w:lang w:val="tr-TR"/>
        </w:rPr>
        <w:t>BYP'de yapılan tüm değişiklikler, EPC Yüklenicisinin veri ve belge yönetim sisteminin bir parçası olarak sürüm numaralarını takip etmek için ana belgede ve revizyon numaraları ve tarihlerinde yapılacaktır.  Ayrıca, farklı sürüm numaraları için belgeye yapılan önemli değişiklikleri ve bu değişiklikleri kimlerin onayladığını özetleyen bir özet belge de hazırlanmalıdır.</w:t>
      </w:r>
    </w:p>
    <w:p w14:paraId="143BBBE7" w14:textId="44978D47" w:rsidR="007975FC" w:rsidRPr="00451B09" w:rsidRDefault="009D4A9F" w:rsidP="009D4A9F">
      <w:pPr>
        <w:autoSpaceDE w:val="0"/>
        <w:autoSpaceDN w:val="0"/>
        <w:adjustRightInd w:val="0"/>
        <w:spacing w:before="120" w:after="60"/>
        <w:contextualSpacing/>
        <w:jc w:val="both"/>
        <w:rPr>
          <w:lang w:val="tr-TR"/>
        </w:rPr>
      </w:pPr>
      <w:r w:rsidRPr="00AE407B">
        <w:rPr>
          <w:lang w:val="tr-TR"/>
        </w:rPr>
        <w:t>Belgelerin/klasörlerin bir kopyası, çalışmalar süresince Şantiye ofislerinde saklanacak ve her zaman incelenmeye hazır olacaktır</w:t>
      </w:r>
      <w:r w:rsidR="007975FC" w:rsidRPr="00451B09">
        <w:rPr>
          <w:lang w:val="tr-TR"/>
        </w:rPr>
        <w:t xml:space="preserve">. </w:t>
      </w:r>
    </w:p>
    <w:p w14:paraId="52A44DE1" w14:textId="77777777" w:rsidR="007975FC" w:rsidRPr="00451B09" w:rsidRDefault="007975FC" w:rsidP="007975FC">
      <w:pPr>
        <w:rPr>
          <w:lang w:val="tr-TR"/>
        </w:rPr>
      </w:pPr>
    </w:p>
    <w:p w14:paraId="2D970664" w14:textId="77777777" w:rsidR="006C4611" w:rsidRPr="00451B09" w:rsidRDefault="006C4611">
      <w:pPr>
        <w:spacing w:after="0" w:line="240" w:lineRule="auto"/>
        <w:rPr>
          <w:lang w:val="tr-TR"/>
        </w:rPr>
      </w:pPr>
    </w:p>
    <w:p w14:paraId="068225A8" w14:textId="13D04C25" w:rsidR="006C4611" w:rsidRPr="00451B09" w:rsidRDefault="006C4611">
      <w:pPr>
        <w:spacing w:after="0" w:line="240" w:lineRule="auto"/>
        <w:rPr>
          <w:lang w:val="tr-TR"/>
        </w:rPr>
      </w:pPr>
      <w:r w:rsidRPr="00451B09">
        <w:rPr>
          <w:lang w:val="tr-TR"/>
        </w:rPr>
        <w:br w:type="page"/>
      </w:r>
    </w:p>
    <w:p w14:paraId="20CAC21E" w14:textId="77777777" w:rsidR="00946D5C" w:rsidRPr="00451B09" w:rsidRDefault="00946D5C" w:rsidP="0075089E">
      <w:pPr>
        <w:pStyle w:val="GvdeMetni"/>
        <w:rPr>
          <w:lang w:val="tr-TR"/>
        </w:rPr>
        <w:sectPr w:rsidR="00946D5C" w:rsidRPr="00451B09" w:rsidSect="00360417">
          <w:pgSz w:w="11906" w:h="16838" w:code="9"/>
          <w:pgMar w:top="1134" w:right="1134" w:bottom="1134" w:left="1134" w:header="567" w:footer="374" w:gutter="0"/>
          <w:cols w:sep="1" w:space="380"/>
          <w:titlePg/>
          <w:docGrid w:linePitch="360"/>
        </w:sectPr>
      </w:pPr>
    </w:p>
    <w:p w14:paraId="4F29AA89" w14:textId="239657AC" w:rsidR="00994F11" w:rsidRPr="00451B09" w:rsidRDefault="00D1272D" w:rsidP="00780BDA">
      <w:pPr>
        <w:pStyle w:val="Balk1"/>
        <w:rPr>
          <w:lang w:val="tr-TR"/>
        </w:rPr>
      </w:pPr>
      <w:bookmarkStart w:id="127" w:name="_Toc212210600"/>
      <w:bookmarkStart w:id="128" w:name="_Toc156896039"/>
      <w:r>
        <w:rPr>
          <w:lang w:val="tr-TR"/>
        </w:rPr>
        <w:lastRenderedPageBreak/>
        <w:t>İşletme Aşaması İçin</w:t>
      </w:r>
      <w:r w:rsidR="00994F11" w:rsidRPr="00451B09">
        <w:rPr>
          <w:lang w:val="tr-TR"/>
        </w:rPr>
        <w:t xml:space="preserve"> </w:t>
      </w:r>
      <w:r w:rsidR="005A419A" w:rsidRPr="00451B09">
        <w:rPr>
          <w:lang w:val="tr-TR"/>
        </w:rPr>
        <w:t>BİYOÇEŞİTLİLİK YÖNETİM PLANI (B</w:t>
      </w:r>
      <w:r w:rsidR="00E24A93">
        <w:rPr>
          <w:lang w:val="tr-TR"/>
        </w:rPr>
        <w:t>Y</w:t>
      </w:r>
      <w:r w:rsidR="005A419A" w:rsidRPr="00451B09">
        <w:rPr>
          <w:lang w:val="tr-TR"/>
        </w:rPr>
        <w:t>P)</w:t>
      </w:r>
      <w:bookmarkEnd w:id="127"/>
    </w:p>
    <w:p w14:paraId="4F17CA13" w14:textId="3C447607" w:rsidR="00EA008D" w:rsidRPr="00AE407B" w:rsidRDefault="00EA008D" w:rsidP="00EA008D">
      <w:pPr>
        <w:pStyle w:val="GvdeMetni"/>
        <w:jc w:val="both"/>
        <w:rPr>
          <w:lang w:val="tr-TR"/>
        </w:rPr>
      </w:pPr>
      <w:r w:rsidRPr="00AE407B">
        <w:rPr>
          <w:lang w:val="tr-TR"/>
        </w:rPr>
        <w:t xml:space="preserve">Bu bölümde, Projenin işletme aşaması için Biyoçeşitlilik Yönetim Planı (BYP) sunulmaktadır. Projenin operasyonel aşaması için BYP, </w:t>
      </w:r>
      <w:r w:rsidR="00C66B6A">
        <w:rPr>
          <w:lang w:val="tr-TR"/>
        </w:rPr>
        <w:t>Falp</w:t>
      </w:r>
      <w:r w:rsidRPr="00AE407B">
        <w:rPr>
          <w:lang w:val="tr-TR"/>
        </w:rPr>
        <w:t xml:space="preserve"> </w:t>
      </w:r>
      <w:proofErr w:type="gramStart"/>
      <w:r w:rsidRPr="00AE407B">
        <w:rPr>
          <w:lang w:val="tr-TR"/>
        </w:rPr>
        <w:t>Rüzgar</w:t>
      </w:r>
      <w:proofErr w:type="gramEnd"/>
      <w:r w:rsidRPr="00AE407B">
        <w:rPr>
          <w:lang w:val="tr-TR"/>
        </w:rPr>
        <w:t xml:space="preserve"> Enerji Santralinin işletimi ve bakımı sırasında biyoçeşitlilik üzerinde (yani türler ve habitatlar üzerinde) meydana gelebilecek olası etkilerin yönetimini ele alacaktır. </w:t>
      </w:r>
    </w:p>
    <w:p w14:paraId="5EB01F88" w14:textId="77777777" w:rsidR="00EA008D" w:rsidRPr="00AE407B" w:rsidRDefault="00EA008D" w:rsidP="00EA008D">
      <w:pPr>
        <w:pStyle w:val="GvdeMetni"/>
        <w:rPr>
          <w:lang w:val="tr-TR"/>
        </w:rPr>
      </w:pPr>
      <w:r w:rsidRPr="00AE407B">
        <w:rPr>
          <w:lang w:val="tr-TR"/>
        </w:rPr>
        <w:t>Operasyonel olarak, BYP Projenin aşağıdaki bileşenlerine uygulanacaktır:</w:t>
      </w:r>
    </w:p>
    <w:p w14:paraId="25B67C13" w14:textId="77777777" w:rsidR="00EA008D" w:rsidRPr="00AE407B" w:rsidRDefault="00EA008D" w:rsidP="00EA008D">
      <w:pPr>
        <w:pStyle w:val="GvdeMetni"/>
        <w:numPr>
          <w:ilvl w:val="0"/>
          <w:numId w:val="60"/>
        </w:numPr>
        <w:contextualSpacing/>
        <w:rPr>
          <w:lang w:val="tr-TR"/>
        </w:rPr>
      </w:pPr>
      <w:r w:rsidRPr="00AE407B">
        <w:rPr>
          <w:lang w:val="tr-TR"/>
        </w:rPr>
        <w:t>Projenin işletilmesi ve bakımı, ve</w:t>
      </w:r>
    </w:p>
    <w:p w14:paraId="64C2AC4F" w14:textId="77777777" w:rsidR="00EA008D" w:rsidRPr="00AE407B" w:rsidRDefault="00EA008D" w:rsidP="00EA008D">
      <w:pPr>
        <w:pStyle w:val="GvdeMetni"/>
        <w:numPr>
          <w:ilvl w:val="0"/>
          <w:numId w:val="60"/>
        </w:numPr>
        <w:contextualSpacing/>
        <w:rPr>
          <w:lang w:val="tr-TR"/>
        </w:rPr>
      </w:pPr>
      <w:r w:rsidRPr="00AE407B">
        <w:rPr>
          <w:lang w:val="tr-TR"/>
        </w:rPr>
        <w:t>Erişim yollarının bakımı.</w:t>
      </w:r>
    </w:p>
    <w:p w14:paraId="1B593083" w14:textId="77777777" w:rsidR="00EA008D" w:rsidRPr="00AE407B" w:rsidRDefault="00EA008D" w:rsidP="00EA008D">
      <w:pPr>
        <w:spacing w:after="120"/>
        <w:rPr>
          <w:rFonts w:cs="Arial"/>
          <w:i/>
          <w:iCs/>
          <w:lang w:val="tr-TR"/>
        </w:rPr>
      </w:pPr>
      <w:proofErr w:type="gramStart"/>
      <w:r w:rsidRPr="00AE407B">
        <w:rPr>
          <w:rFonts w:cs="Arial"/>
          <w:i/>
          <w:iCs/>
          <w:lang w:val="tr-TR"/>
        </w:rPr>
        <w:t>Rüzgar</w:t>
      </w:r>
      <w:proofErr w:type="gramEnd"/>
      <w:r w:rsidRPr="00AE407B">
        <w:rPr>
          <w:rFonts w:cs="Arial"/>
          <w:i/>
          <w:iCs/>
          <w:lang w:val="tr-TR"/>
        </w:rPr>
        <w:t xml:space="preserve"> santrallerinin genellikle nispeten düşük bakım ve servis gereksinimleri olduğunu dikkate alarak, bakım faaliyetlerinin de operasyonel aşamaya dahil edildiğini belirtmek gerekir (Bennun et al., 2021).  </w:t>
      </w:r>
    </w:p>
    <w:p w14:paraId="7E3195D2" w14:textId="47A6D4F3" w:rsidR="0095265D" w:rsidRPr="00451B09" w:rsidRDefault="00EA008D" w:rsidP="00EA008D">
      <w:pPr>
        <w:pStyle w:val="GvdeMetni"/>
        <w:contextualSpacing/>
        <w:rPr>
          <w:lang w:val="tr-TR"/>
        </w:rPr>
      </w:pPr>
      <w:r w:rsidRPr="00AE407B">
        <w:rPr>
          <w:lang w:val="tr-TR"/>
        </w:rPr>
        <w:t xml:space="preserve">Operasyonel aşama BYP, </w:t>
      </w:r>
      <w:proofErr w:type="gramStart"/>
      <w:r w:rsidRPr="00AE407B">
        <w:rPr>
          <w:lang w:val="tr-TR"/>
        </w:rPr>
        <w:t>rüzgar</w:t>
      </w:r>
      <w:proofErr w:type="gramEnd"/>
      <w:r w:rsidRPr="00AE407B">
        <w:rPr>
          <w:lang w:val="tr-TR"/>
        </w:rPr>
        <w:t xml:space="preserve"> santralinin işletilmesinden önce ve işletilmesi sırasında, mümkün olduğunda biyoçeşitliliği korumak, en aza indirmek ve geri kazanmak için tüm uygun önlemlerin alınmasını sağlamayı amaçlamaktadır ve kalan etkileri yönetmek için tüm aşamalarda etki azaltma hiyerarşisi ilkelerini uygulamaktadır</w:t>
      </w:r>
      <w:r w:rsidR="00CB2BD7" w:rsidRPr="00451B09">
        <w:rPr>
          <w:lang w:val="tr-TR"/>
        </w:rPr>
        <w:t>.</w:t>
      </w:r>
    </w:p>
    <w:p w14:paraId="22357905" w14:textId="6E6F567A" w:rsidR="00994F11" w:rsidRPr="00451B09" w:rsidRDefault="00815BDB" w:rsidP="00994F11">
      <w:pPr>
        <w:pStyle w:val="Balk2"/>
        <w:rPr>
          <w:lang w:val="tr-TR"/>
        </w:rPr>
      </w:pPr>
      <w:bookmarkStart w:id="129" w:name="_Toc199519268"/>
      <w:bookmarkStart w:id="130" w:name="_Toc212210601"/>
      <w:bookmarkEnd w:id="129"/>
      <w:r w:rsidRPr="00451B09">
        <w:rPr>
          <w:lang w:val="tr-TR"/>
        </w:rPr>
        <w:t>Etkiler/Riskler</w:t>
      </w:r>
      <w:bookmarkEnd w:id="130"/>
    </w:p>
    <w:p w14:paraId="22D6431B" w14:textId="77777777" w:rsidR="00711916" w:rsidRPr="00AE407B" w:rsidRDefault="00711916" w:rsidP="00711916">
      <w:pPr>
        <w:pStyle w:val="GvdeMetni"/>
        <w:rPr>
          <w:rFonts w:ascii="Verdana" w:hAnsi="Verdana" w:cs="Arial"/>
          <w:kern w:val="0"/>
          <w:lang w:val="tr-TR"/>
          <w14:ligatures w14:val="none"/>
        </w:rPr>
      </w:pPr>
      <w:proofErr w:type="gramStart"/>
      <w:r w:rsidRPr="00AE407B">
        <w:rPr>
          <w:rFonts w:ascii="Verdana" w:hAnsi="Verdana" w:cs="Arial"/>
          <w:kern w:val="0"/>
          <w:lang w:val="tr-TR"/>
          <w14:ligatures w14:val="none"/>
        </w:rPr>
        <w:t>Rüzgar</w:t>
      </w:r>
      <w:proofErr w:type="gramEnd"/>
      <w:r w:rsidRPr="00AE407B">
        <w:rPr>
          <w:rFonts w:ascii="Verdana" w:hAnsi="Verdana" w:cs="Arial"/>
          <w:kern w:val="0"/>
          <w:lang w:val="tr-TR"/>
          <w14:ligatures w14:val="none"/>
        </w:rPr>
        <w:t xml:space="preserve"> santralinin işletme aşamasına ilişkin biyolojik çeşitlilik etkileri, ilgili faaliyetler ve altyapı, ERM (2025) tarafından hazırlanan ÇSED'te ayrıntılı olarak değerlendirilmiştir. </w:t>
      </w:r>
    </w:p>
    <w:p w14:paraId="10D93109" w14:textId="77777777" w:rsidR="00711916" w:rsidRPr="00AE407B" w:rsidRDefault="00711916" w:rsidP="00711916">
      <w:pPr>
        <w:pStyle w:val="GvdeMetni"/>
        <w:rPr>
          <w:lang w:val="tr-TR"/>
        </w:rPr>
      </w:pPr>
      <w:r w:rsidRPr="00AE407B">
        <w:rPr>
          <w:lang w:val="tr-TR"/>
        </w:rPr>
        <w:t>İnşaat aşaması biyolojik çeşitlilik için daha akut ve doğrudan tehditler oluştururken, işletme aşaması da örneğin türbinlerle kuş ve yarasaların çarpışması, devam eden bakım faaliyetlerinden kaynaklanan rahatsızlık ve fauna türlerinin hareketine yönelik potansiyel engeller gibi kendine özgü riskler taşımaktadır.</w:t>
      </w:r>
    </w:p>
    <w:p w14:paraId="773AF205" w14:textId="77777777" w:rsidR="00711916" w:rsidRPr="00AE407B" w:rsidRDefault="00711916" w:rsidP="00711916">
      <w:pPr>
        <w:pStyle w:val="GvdeMetni"/>
        <w:rPr>
          <w:rFonts w:cs="Arial"/>
          <w:lang w:val="tr-TR"/>
        </w:rPr>
      </w:pPr>
      <w:r w:rsidRPr="00AE407B">
        <w:rPr>
          <w:lang w:val="tr-TR"/>
        </w:rPr>
        <w:t xml:space="preserve">Etkilerin önemi biyolojik çeşitlilik alıcıları arasında değişiklik gösterse </w:t>
      </w:r>
      <w:proofErr w:type="gramStart"/>
      <w:r w:rsidRPr="00AE407B">
        <w:rPr>
          <w:lang w:val="tr-TR"/>
        </w:rPr>
        <w:t>de,</w:t>
      </w:r>
      <w:proofErr w:type="gramEnd"/>
      <w:r w:rsidRPr="00AE407B">
        <w:rPr>
          <w:lang w:val="tr-TR"/>
        </w:rPr>
        <w:t xml:space="preserve"> işletme sırasında genel olarak içsel risk, özellikle kuş faunası (kuşlar, yarasalar) için çarpışma ve yer değiştirme etkileriyle ilgili riskler açısından "Hafif" ila "Orta" olarak değerlendirilmektedir. </w:t>
      </w:r>
      <w:r w:rsidRPr="00AE407B">
        <w:rPr>
          <w:rFonts w:cs="Arial"/>
          <w:lang w:val="tr-TR"/>
        </w:rPr>
        <w:t xml:space="preserve">Ancak, azaltma önlemlerinin uygulanmasının ardından, kalan etkiler genel olarak tüm kategorilerde "Düşük" veya "Hafif" olarak değerlendirilmiştir (bkz. Tablo 5-1). </w:t>
      </w:r>
    </w:p>
    <w:p w14:paraId="71150A3C" w14:textId="2B639C29" w:rsidR="00D50C37" w:rsidRPr="00451B09" w:rsidRDefault="00711916" w:rsidP="00711916">
      <w:pPr>
        <w:pStyle w:val="GvdeMetni"/>
        <w:rPr>
          <w:lang w:val="tr-TR"/>
        </w:rPr>
      </w:pPr>
      <w:r w:rsidRPr="00AE407B">
        <w:rPr>
          <w:lang w:val="tr-TR"/>
        </w:rPr>
        <w:t>Bitki örtüsünün fiziksel olarak tahrip edilmesi veya rahatsız edilmesi gibi etkiler inşaat aşamasında tartışılmıştır ve bu nedenle işletme aşaması ile ilgili değildir (aşağıdaki tablodaki 1-5 numaralı etkiler işletme ile ilgili değildir)</w:t>
      </w:r>
      <w:r w:rsidR="00D50C37" w:rsidRPr="00451B09">
        <w:rPr>
          <w:lang w:val="tr-TR"/>
        </w:rPr>
        <w:t>.</w:t>
      </w:r>
    </w:p>
    <w:p w14:paraId="17776D0E" w14:textId="76AAE6F2" w:rsidR="00994F11" w:rsidRPr="00451B09" w:rsidRDefault="00994F11" w:rsidP="00994F11">
      <w:pPr>
        <w:pStyle w:val="ResimYazs"/>
        <w:jc w:val="center"/>
        <w:rPr>
          <w:lang w:val="tr-TR"/>
        </w:rPr>
      </w:pPr>
      <w:bookmarkStart w:id="131" w:name="_Ref160807117"/>
      <w:bookmarkStart w:id="132" w:name="_Toc212986025"/>
      <w:proofErr w:type="gramStart"/>
      <w:r w:rsidRPr="00451B09">
        <w:rPr>
          <w:lang w:val="tr-TR"/>
        </w:rPr>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5</w:t>
      </w:r>
      <w:r w:rsidR="00780BDA" w:rsidRPr="00451B09">
        <w:rPr>
          <w:lang w:val="tr-TR"/>
        </w:rPr>
        <w:fldChar w:fldCharType="end"/>
      </w:r>
      <w:r w:rsidR="00711916">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1</w:t>
      </w:r>
      <w:r w:rsidR="00780BDA" w:rsidRPr="00451B09">
        <w:rPr>
          <w:lang w:val="tr-TR"/>
        </w:rPr>
        <w:fldChar w:fldCharType="end"/>
      </w:r>
      <w:bookmarkEnd w:id="131"/>
      <w:r w:rsidRPr="00451B09">
        <w:rPr>
          <w:lang w:val="tr-TR"/>
        </w:rPr>
        <w:t xml:space="preserve"> İşletme aşamasının biyolojik çeşitlilik üzerindeki etkilerinin özeti</w:t>
      </w:r>
      <w:bookmarkEnd w:id="132"/>
    </w:p>
    <w:tbl>
      <w:tblPr>
        <w:tblStyle w:val="TabloKlavuzu"/>
        <w:tblW w:w="5000" w:type="pct"/>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2592"/>
        <w:gridCol w:w="2224"/>
        <w:gridCol w:w="1571"/>
        <w:gridCol w:w="1571"/>
        <w:gridCol w:w="1674"/>
      </w:tblGrid>
      <w:tr w:rsidR="00BA2CD1" w:rsidRPr="000058B4" w14:paraId="54805D98" w14:textId="77777777" w:rsidTr="00D85D8C">
        <w:trPr>
          <w:tblHeader/>
        </w:trPr>
        <w:tc>
          <w:tcPr>
            <w:tcW w:w="1348" w:type="pct"/>
            <w:shd w:val="clear" w:color="auto" w:fill="D5E5DF" w:themeFill="accent3" w:themeFillTint="33"/>
            <w:vAlign w:val="center"/>
          </w:tcPr>
          <w:p w14:paraId="28AACE23" w14:textId="77777777" w:rsidR="00BA2CD1" w:rsidRPr="00AE407B" w:rsidRDefault="00BA2CD1" w:rsidP="00D85D8C">
            <w:pPr>
              <w:spacing w:before="40" w:after="40" w:line="240" w:lineRule="auto"/>
              <w:rPr>
                <w:rFonts w:cs="Arial"/>
                <w:b/>
                <w:bCs/>
                <w:sz w:val="18"/>
                <w:szCs w:val="22"/>
                <w:lang w:val="tr-TR"/>
              </w:rPr>
            </w:pPr>
            <w:r w:rsidRPr="00AE407B">
              <w:rPr>
                <w:rFonts w:cs="Arial"/>
                <w:b/>
                <w:bCs/>
                <w:sz w:val="18"/>
                <w:szCs w:val="22"/>
                <w:lang w:val="tr-TR"/>
              </w:rPr>
              <w:t>Etki</w:t>
            </w:r>
          </w:p>
        </w:tc>
        <w:tc>
          <w:tcPr>
            <w:tcW w:w="1157" w:type="pct"/>
            <w:shd w:val="clear" w:color="auto" w:fill="D5E5DF" w:themeFill="accent3" w:themeFillTint="33"/>
            <w:vAlign w:val="center"/>
          </w:tcPr>
          <w:p w14:paraId="3BB2CC03" w14:textId="77777777" w:rsidR="00BA2CD1" w:rsidRPr="00AE407B" w:rsidRDefault="00BA2CD1" w:rsidP="00D85D8C">
            <w:pPr>
              <w:spacing w:before="40" w:after="40" w:line="240" w:lineRule="auto"/>
              <w:rPr>
                <w:rFonts w:cs="Arial"/>
                <w:b/>
                <w:bCs/>
                <w:sz w:val="18"/>
                <w:szCs w:val="22"/>
                <w:lang w:val="tr-TR"/>
              </w:rPr>
            </w:pPr>
            <w:r w:rsidRPr="00AE407B">
              <w:rPr>
                <w:rFonts w:cs="Arial"/>
                <w:b/>
                <w:bCs/>
                <w:sz w:val="18"/>
                <w:szCs w:val="22"/>
                <w:lang w:val="tr-TR"/>
              </w:rPr>
              <w:t>Biyoçeşitlilik Alıcısı</w:t>
            </w:r>
          </w:p>
        </w:tc>
        <w:tc>
          <w:tcPr>
            <w:tcW w:w="818" w:type="pct"/>
            <w:shd w:val="clear" w:color="auto" w:fill="D5E5DF" w:themeFill="accent3" w:themeFillTint="33"/>
          </w:tcPr>
          <w:p w14:paraId="55496AE0" w14:textId="77777777" w:rsidR="00BA2CD1" w:rsidRPr="00AE407B" w:rsidRDefault="00BA2CD1" w:rsidP="00D85D8C">
            <w:pPr>
              <w:spacing w:before="40" w:after="40" w:line="240" w:lineRule="auto"/>
              <w:jc w:val="center"/>
              <w:rPr>
                <w:rFonts w:cs="Arial"/>
                <w:b/>
                <w:bCs/>
                <w:sz w:val="18"/>
                <w:szCs w:val="22"/>
                <w:lang w:val="tr-TR"/>
              </w:rPr>
            </w:pPr>
            <w:r w:rsidRPr="00AE407B">
              <w:rPr>
                <w:rFonts w:cs="Arial"/>
                <w:b/>
                <w:bCs/>
                <w:sz w:val="18"/>
                <w:szCs w:val="22"/>
                <w:lang w:val="tr-TR"/>
              </w:rPr>
              <w:t>KH mi PBF mi?</w:t>
            </w:r>
          </w:p>
        </w:tc>
        <w:tc>
          <w:tcPr>
            <w:tcW w:w="818" w:type="pct"/>
            <w:shd w:val="clear" w:color="auto" w:fill="D5E5DF" w:themeFill="accent3" w:themeFillTint="33"/>
            <w:vAlign w:val="center"/>
          </w:tcPr>
          <w:p w14:paraId="7C9600C4" w14:textId="77777777" w:rsidR="00BA2CD1" w:rsidRPr="00AE407B" w:rsidRDefault="00BA2CD1" w:rsidP="00D85D8C">
            <w:pPr>
              <w:spacing w:before="40" w:after="40" w:line="240" w:lineRule="auto"/>
              <w:jc w:val="center"/>
              <w:rPr>
                <w:rFonts w:cs="Arial"/>
                <w:b/>
                <w:bCs/>
                <w:sz w:val="18"/>
                <w:szCs w:val="22"/>
                <w:lang w:val="tr-TR"/>
              </w:rPr>
            </w:pPr>
            <w:r w:rsidRPr="00AE407B">
              <w:rPr>
                <w:rFonts w:cs="Arial"/>
                <w:b/>
                <w:bCs/>
                <w:sz w:val="18"/>
                <w:szCs w:val="22"/>
                <w:lang w:val="tr-TR"/>
              </w:rPr>
              <w:t xml:space="preserve">Etkinin Önemi </w:t>
            </w:r>
            <w:r w:rsidRPr="00AE407B">
              <w:rPr>
                <w:rFonts w:eastAsia="SimSun" w:cs="Arial"/>
                <w:b/>
                <w:bCs/>
                <w:sz w:val="18"/>
                <w:szCs w:val="18"/>
                <w:lang w:val="tr-TR"/>
              </w:rPr>
              <w:t>(azaltma önlemi ile)</w:t>
            </w:r>
          </w:p>
        </w:tc>
        <w:tc>
          <w:tcPr>
            <w:tcW w:w="859" w:type="pct"/>
            <w:shd w:val="clear" w:color="auto" w:fill="D5E5DF" w:themeFill="accent3" w:themeFillTint="33"/>
            <w:vAlign w:val="center"/>
          </w:tcPr>
          <w:p w14:paraId="21A866E7" w14:textId="77777777" w:rsidR="00BA2CD1" w:rsidRPr="00AE407B" w:rsidRDefault="00BA2CD1" w:rsidP="00D85D8C">
            <w:pPr>
              <w:keepNext/>
              <w:spacing w:before="40" w:after="40" w:line="240" w:lineRule="auto"/>
              <w:outlineLvl w:val="3"/>
              <w:rPr>
                <w:rFonts w:cs="Arial"/>
                <w:b/>
                <w:bCs/>
                <w:sz w:val="18"/>
                <w:szCs w:val="22"/>
                <w:lang w:val="tr-TR"/>
              </w:rPr>
            </w:pPr>
            <w:r w:rsidRPr="00AE407B">
              <w:rPr>
                <w:rFonts w:eastAsia="SimSun" w:cs="Arial"/>
                <w:b/>
                <w:bCs/>
                <w:sz w:val="18"/>
                <w:szCs w:val="18"/>
                <w:lang w:val="tr-TR"/>
              </w:rPr>
              <w:t>Kalan etki (azaltma önlemlerinden sonra)</w:t>
            </w:r>
          </w:p>
        </w:tc>
      </w:tr>
      <w:tr w:rsidR="00BA2CD1" w:rsidRPr="00AE407B" w14:paraId="544D7BB5" w14:textId="77777777" w:rsidTr="00D85D8C">
        <w:trPr>
          <w:trHeight w:val="260"/>
        </w:trPr>
        <w:tc>
          <w:tcPr>
            <w:tcW w:w="1348" w:type="pct"/>
            <w:vAlign w:val="center"/>
          </w:tcPr>
          <w:p w14:paraId="5B937A77" w14:textId="77777777" w:rsidR="00BA2CD1" w:rsidRPr="00AE407B" w:rsidRDefault="00BA2CD1" w:rsidP="00D85D8C">
            <w:pPr>
              <w:spacing w:before="40" w:after="40" w:line="240" w:lineRule="auto"/>
              <w:rPr>
                <w:sz w:val="18"/>
                <w:szCs w:val="22"/>
                <w:lang w:val="tr-TR" w:eastAsia="en-GB"/>
              </w:rPr>
            </w:pPr>
            <w:r w:rsidRPr="00AE407B">
              <w:rPr>
                <w:sz w:val="18"/>
                <w:szCs w:val="22"/>
                <w:lang w:val="tr-TR" w:eastAsia="en-GB"/>
              </w:rPr>
              <w:t>Etki 1: Bitki Örtüsü ve Habitatın Fiziksel Yıkımı/Bozulması</w:t>
            </w:r>
          </w:p>
        </w:tc>
        <w:tc>
          <w:tcPr>
            <w:tcW w:w="3652" w:type="pct"/>
            <w:gridSpan w:val="4"/>
            <w:vMerge w:val="restart"/>
            <w:vAlign w:val="center"/>
          </w:tcPr>
          <w:p w14:paraId="43CE16CC" w14:textId="77777777" w:rsidR="00BA2CD1" w:rsidRPr="00AE407B" w:rsidRDefault="00BA2CD1" w:rsidP="00D85D8C">
            <w:pPr>
              <w:spacing w:before="40" w:after="40" w:line="240" w:lineRule="auto"/>
              <w:jc w:val="center"/>
              <w:rPr>
                <w:rFonts w:cs="Arial"/>
                <w:sz w:val="18"/>
                <w:szCs w:val="22"/>
                <w:lang w:val="tr-TR"/>
              </w:rPr>
            </w:pPr>
            <w:r w:rsidRPr="00AE407B">
              <w:rPr>
                <w:rFonts w:cs="Arial"/>
                <w:sz w:val="18"/>
                <w:szCs w:val="22"/>
                <w:lang w:val="tr-TR"/>
              </w:rPr>
              <w:t>Sadece inşaat aşaması</w:t>
            </w:r>
          </w:p>
        </w:tc>
      </w:tr>
      <w:tr w:rsidR="00BA2CD1" w:rsidRPr="00AE407B" w14:paraId="3B656567" w14:textId="77777777" w:rsidTr="00D85D8C">
        <w:tc>
          <w:tcPr>
            <w:tcW w:w="1348" w:type="pct"/>
            <w:vAlign w:val="center"/>
          </w:tcPr>
          <w:p w14:paraId="3B8FA24D" w14:textId="77777777" w:rsidR="00BA2CD1" w:rsidRPr="00AE407B" w:rsidRDefault="00BA2CD1" w:rsidP="00D85D8C">
            <w:pPr>
              <w:spacing w:before="40" w:after="40" w:line="240" w:lineRule="auto"/>
              <w:rPr>
                <w:sz w:val="18"/>
                <w:szCs w:val="22"/>
                <w:lang w:val="tr-TR" w:eastAsia="en-GB"/>
              </w:rPr>
            </w:pPr>
            <w:r w:rsidRPr="00AE407B">
              <w:rPr>
                <w:sz w:val="18"/>
                <w:szCs w:val="22"/>
                <w:lang w:val="tr-TR" w:eastAsia="en-GB"/>
              </w:rPr>
              <w:t>Etki 2: Habitat Bağlantısının Azalması</w:t>
            </w:r>
          </w:p>
        </w:tc>
        <w:tc>
          <w:tcPr>
            <w:tcW w:w="3652" w:type="pct"/>
            <w:gridSpan w:val="4"/>
            <w:vMerge/>
            <w:vAlign w:val="center"/>
          </w:tcPr>
          <w:p w14:paraId="10522BC2" w14:textId="77777777" w:rsidR="00BA2CD1" w:rsidRPr="00AE407B" w:rsidRDefault="00BA2CD1" w:rsidP="00D85D8C">
            <w:pPr>
              <w:spacing w:before="40" w:after="40" w:line="240" w:lineRule="auto"/>
              <w:jc w:val="center"/>
              <w:rPr>
                <w:rFonts w:cs="Arial"/>
                <w:sz w:val="18"/>
                <w:szCs w:val="22"/>
                <w:lang w:val="tr-TR"/>
              </w:rPr>
            </w:pPr>
          </w:p>
        </w:tc>
      </w:tr>
      <w:tr w:rsidR="00BA2CD1" w:rsidRPr="00AE407B" w14:paraId="6EECB594" w14:textId="77777777" w:rsidTr="00D85D8C">
        <w:tc>
          <w:tcPr>
            <w:tcW w:w="1348" w:type="pct"/>
            <w:vAlign w:val="center"/>
          </w:tcPr>
          <w:p w14:paraId="3BEFF589"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Etki 3: İstilacı Yabancı Bitkilerin Girişi/Yayılması</w:t>
            </w:r>
          </w:p>
        </w:tc>
        <w:tc>
          <w:tcPr>
            <w:tcW w:w="3652" w:type="pct"/>
            <w:gridSpan w:val="4"/>
            <w:vMerge/>
            <w:vAlign w:val="center"/>
          </w:tcPr>
          <w:p w14:paraId="7FAB6FCB" w14:textId="77777777" w:rsidR="00BA2CD1" w:rsidRPr="00AE407B" w:rsidRDefault="00BA2CD1" w:rsidP="00D85D8C">
            <w:pPr>
              <w:spacing w:before="40" w:after="40" w:line="240" w:lineRule="auto"/>
              <w:jc w:val="center"/>
              <w:rPr>
                <w:rFonts w:cs="Arial"/>
                <w:sz w:val="18"/>
                <w:szCs w:val="22"/>
                <w:lang w:val="tr-TR"/>
              </w:rPr>
            </w:pPr>
          </w:p>
        </w:tc>
      </w:tr>
      <w:tr w:rsidR="00BA2CD1" w:rsidRPr="00AE407B" w14:paraId="7C9058A6" w14:textId="77777777" w:rsidTr="00D85D8C">
        <w:tc>
          <w:tcPr>
            <w:tcW w:w="1348" w:type="pct"/>
            <w:shd w:val="clear" w:color="auto" w:fill="FFFFFF" w:themeFill="background1"/>
            <w:vAlign w:val="center"/>
          </w:tcPr>
          <w:p w14:paraId="09FEF245"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lastRenderedPageBreak/>
              <w:t>Etki 4: Su ve Toprak Kirliliği</w:t>
            </w:r>
          </w:p>
        </w:tc>
        <w:tc>
          <w:tcPr>
            <w:tcW w:w="3652" w:type="pct"/>
            <w:gridSpan w:val="4"/>
            <w:vMerge/>
            <w:shd w:val="clear" w:color="auto" w:fill="FFFFFF" w:themeFill="background1"/>
            <w:vAlign w:val="center"/>
          </w:tcPr>
          <w:p w14:paraId="14A0EC27" w14:textId="77777777" w:rsidR="00BA2CD1" w:rsidRPr="00AE407B" w:rsidRDefault="00BA2CD1" w:rsidP="00D85D8C">
            <w:pPr>
              <w:spacing w:before="40" w:after="40" w:line="240" w:lineRule="auto"/>
              <w:jc w:val="center"/>
              <w:rPr>
                <w:rFonts w:cs="Arial"/>
                <w:sz w:val="18"/>
                <w:szCs w:val="22"/>
                <w:lang w:val="tr-TR"/>
              </w:rPr>
            </w:pPr>
          </w:p>
        </w:tc>
      </w:tr>
      <w:tr w:rsidR="00BA2CD1" w:rsidRPr="00AE407B" w14:paraId="32A487B9" w14:textId="77777777" w:rsidTr="00D85D8C">
        <w:tc>
          <w:tcPr>
            <w:tcW w:w="1348" w:type="pct"/>
            <w:vAlign w:val="center"/>
          </w:tcPr>
          <w:p w14:paraId="48A5D942"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Etki 5: Toz Kirliliği</w:t>
            </w:r>
          </w:p>
        </w:tc>
        <w:tc>
          <w:tcPr>
            <w:tcW w:w="3652" w:type="pct"/>
            <w:gridSpan w:val="4"/>
            <w:vMerge/>
            <w:vAlign w:val="center"/>
          </w:tcPr>
          <w:p w14:paraId="1D8C83AF" w14:textId="77777777" w:rsidR="00BA2CD1" w:rsidRPr="00AE407B" w:rsidRDefault="00BA2CD1" w:rsidP="00D85D8C">
            <w:pPr>
              <w:spacing w:before="40" w:after="40" w:line="240" w:lineRule="auto"/>
              <w:jc w:val="center"/>
              <w:rPr>
                <w:rFonts w:cs="Arial"/>
                <w:sz w:val="18"/>
                <w:szCs w:val="22"/>
                <w:lang w:val="tr-TR"/>
              </w:rPr>
            </w:pPr>
          </w:p>
        </w:tc>
      </w:tr>
      <w:tr w:rsidR="00BA2CD1" w:rsidRPr="00AE407B" w14:paraId="43CA2F40" w14:textId="77777777" w:rsidTr="00D85D8C">
        <w:tc>
          <w:tcPr>
            <w:tcW w:w="1348" w:type="pct"/>
            <w:vAlign w:val="center"/>
          </w:tcPr>
          <w:p w14:paraId="6CF7920E"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Etki 6: Gürültü, Işık, Titreşimden Kaynaklanan Rahatsızlık</w:t>
            </w:r>
          </w:p>
        </w:tc>
        <w:tc>
          <w:tcPr>
            <w:tcW w:w="1157" w:type="pct"/>
            <w:vAlign w:val="center"/>
          </w:tcPr>
          <w:p w14:paraId="70AB18B9" w14:textId="77777777" w:rsidR="00BA2CD1" w:rsidRPr="00AE407B" w:rsidRDefault="00BA2CD1" w:rsidP="00D85D8C">
            <w:pPr>
              <w:spacing w:before="40" w:after="40" w:line="240" w:lineRule="auto"/>
              <w:rPr>
                <w:rFonts w:cs="Arial"/>
                <w:sz w:val="18"/>
                <w:szCs w:val="22"/>
                <w:lang w:val="tr-TR"/>
              </w:rPr>
            </w:pPr>
            <w:r w:rsidRPr="00AE407B">
              <w:rPr>
                <w:sz w:val="18"/>
                <w:szCs w:val="22"/>
                <w:lang w:val="tr-TR" w:eastAsia="en-GB"/>
              </w:rPr>
              <w:t>Fauna türleri: kuşlar, yarasalar, küçük memeliler, sürüngenler</w:t>
            </w:r>
          </w:p>
        </w:tc>
        <w:tc>
          <w:tcPr>
            <w:tcW w:w="818" w:type="pct"/>
            <w:vAlign w:val="center"/>
          </w:tcPr>
          <w:p w14:paraId="6EE051F0"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Fauna: KH, PBF</w:t>
            </w:r>
          </w:p>
        </w:tc>
        <w:tc>
          <w:tcPr>
            <w:tcW w:w="818" w:type="pct"/>
            <w:shd w:val="clear" w:color="auto" w:fill="FFFF00"/>
            <w:vAlign w:val="center"/>
          </w:tcPr>
          <w:p w14:paraId="2EB45136" w14:textId="77777777" w:rsidR="00BA2CD1" w:rsidRPr="00AE407B" w:rsidRDefault="00BA2CD1" w:rsidP="00D85D8C">
            <w:pPr>
              <w:spacing w:before="40" w:after="40" w:line="240" w:lineRule="auto"/>
              <w:jc w:val="center"/>
              <w:rPr>
                <w:rFonts w:cs="Arial"/>
                <w:sz w:val="18"/>
                <w:szCs w:val="22"/>
                <w:lang w:val="tr-TR"/>
              </w:rPr>
            </w:pPr>
            <w:proofErr w:type="gramStart"/>
            <w:r w:rsidRPr="00AE407B">
              <w:rPr>
                <w:rFonts w:cs="Arial"/>
                <w:sz w:val="18"/>
                <w:szCs w:val="22"/>
                <w:lang w:val="tr-TR"/>
              </w:rPr>
              <w:t>Önemsiz  -</w:t>
            </w:r>
            <w:proofErr w:type="gramEnd"/>
            <w:r w:rsidRPr="00AE407B">
              <w:rPr>
                <w:rFonts w:cs="Arial"/>
                <w:sz w:val="18"/>
                <w:szCs w:val="22"/>
                <w:lang w:val="tr-TR"/>
              </w:rPr>
              <w:t xml:space="preserve"> Küçük</w:t>
            </w:r>
          </w:p>
        </w:tc>
        <w:tc>
          <w:tcPr>
            <w:tcW w:w="859" w:type="pct"/>
            <w:shd w:val="clear" w:color="auto" w:fill="F2F2F2"/>
            <w:vAlign w:val="center"/>
          </w:tcPr>
          <w:p w14:paraId="569C432E" w14:textId="77777777" w:rsidR="00BA2CD1" w:rsidRPr="00AE407B" w:rsidRDefault="00BA2CD1" w:rsidP="00D85D8C">
            <w:pPr>
              <w:spacing w:before="40" w:after="40" w:line="240" w:lineRule="auto"/>
              <w:jc w:val="center"/>
              <w:rPr>
                <w:rFonts w:cs="Arial"/>
                <w:sz w:val="18"/>
                <w:szCs w:val="22"/>
                <w:lang w:val="tr-TR"/>
              </w:rPr>
            </w:pPr>
            <w:r w:rsidRPr="00AE407B">
              <w:rPr>
                <w:rFonts w:cs="Arial"/>
                <w:sz w:val="18"/>
                <w:szCs w:val="22"/>
                <w:lang w:val="tr-TR"/>
              </w:rPr>
              <w:t>Önemsiz</w:t>
            </w:r>
          </w:p>
        </w:tc>
      </w:tr>
      <w:tr w:rsidR="00BA2CD1" w:rsidRPr="00AE407B" w14:paraId="732027FE" w14:textId="77777777" w:rsidTr="00D85D8C">
        <w:tc>
          <w:tcPr>
            <w:tcW w:w="1348" w:type="pct"/>
            <w:vAlign w:val="center"/>
          </w:tcPr>
          <w:p w14:paraId="3E838789"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Etki 7: Fauna ile Araç Çarpışmaları</w:t>
            </w:r>
          </w:p>
        </w:tc>
        <w:tc>
          <w:tcPr>
            <w:tcW w:w="1157" w:type="pct"/>
            <w:vAlign w:val="center"/>
          </w:tcPr>
          <w:p w14:paraId="56F37214" w14:textId="77777777" w:rsidR="00BA2CD1" w:rsidRPr="00AE407B" w:rsidRDefault="00BA2CD1" w:rsidP="00D85D8C">
            <w:pPr>
              <w:spacing w:before="40" w:after="40" w:line="240" w:lineRule="auto"/>
              <w:rPr>
                <w:sz w:val="18"/>
                <w:szCs w:val="22"/>
                <w:lang w:val="tr-TR" w:eastAsia="en-GB"/>
              </w:rPr>
            </w:pPr>
            <w:r w:rsidRPr="00AE407B">
              <w:rPr>
                <w:sz w:val="18"/>
                <w:szCs w:val="22"/>
                <w:lang w:val="tr-TR" w:eastAsia="en-GB"/>
              </w:rPr>
              <w:t>Herpetofauna (sürüngenler, amfibiler) ve küçük memeliler</w:t>
            </w:r>
          </w:p>
        </w:tc>
        <w:tc>
          <w:tcPr>
            <w:tcW w:w="818" w:type="pct"/>
            <w:vAlign w:val="center"/>
          </w:tcPr>
          <w:p w14:paraId="546C44E7"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Fauna: KH, PBF</w:t>
            </w:r>
          </w:p>
        </w:tc>
        <w:tc>
          <w:tcPr>
            <w:tcW w:w="818" w:type="pct"/>
            <w:shd w:val="clear" w:color="auto" w:fill="FFFF00"/>
            <w:vAlign w:val="center"/>
          </w:tcPr>
          <w:p w14:paraId="589C3160" w14:textId="77777777" w:rsidR="00BA2CD1" w:rsidRPr="00AE407B" w:rsidRDefault="00BA2CD1" w:rsidP="00D85D8C">
            <w:pPr>
              <w:spacing w:before="40" w:after="40" w:line="240" w:lineRule="auto"/>
              <w:jc w:val="center"/>
              <w:rPr>
                <w:rFonts w:cs="Arial"/>
                <w:sz w:val="18"/>
                <w:szCs w:val="22"/>
                <w:lang w:val="tr-TR"/>
              </w:rPr>
            </w:pPr>
            <w:proofErr w:type="gramStart"/>
            <w:r w:rsidRPr="00AE407B">
              <w:rPr>
                <w:rFonts w:cs="Arial"/>
                <w:sz w:val="18"/>
                <w:szCs w:val="22"/>
                <w:lang w:val="tr-TR"/>
              </w:rPr>
              <w:t>Önemsiz  -</w:t>
            </w:r>
            <w:proofErr w:type="gramEnd"/>
            <w:r w:rsidRPr="00AE407B">
              <w:rPr>
                <w:rFonts w:cs="Arial"/>
                <w:sz w:val="18"/>
                <w:szCs w:val="22"/>
                <w:lang w:val="tr-TR"/>
              </w:rPr>
              <w:t xml:space="preserve"> Küçük</w:t>
            </w:r>
          </w:p>
        </w:tc>
        <w:tc>
          <w:tcPr>
            <w:tcW w:w="859" w:type="pct"/>
            <w:shd w:val="clear" w:color="auto" w:fill="F2F2F2"/>
            <w:vAlign w:val="center"/>
          </w:tcPr>
          <w:p w14:paraId="7B1F1972" w14:textId="77777777" w:rsidR="00BA2CD1" w:rsidRPr="00AE407B" w:rsidRDefault="00BA2CD1" w:rsidP="00D85D8C">
            <w:pPr>
              <w:spacing w:before="40" w:after="40" w:line="240" w:lineRule="auto"/>
              <w:jc w:val="center"/>
              <w:rPr>
                <w:rFonts w:cs="Arial"/>
                <w:sz w:val="18"/>
                <w:szCs w:val="22"/>
                <w:lang w:val="tr-TR"/>
              </w:rPr>
            </w:pPr>
            <w:r w:rsidRPr="00AE407B">
              <w:rPr>
                <w:rFonts w:cs="Arial"/>
                <w:sz w:val="18"/>
                <w:szCs w:val="22"/>
                <w:lang w:val="tr-TR"/>
              </w:rPr>
              <w:t xml:space="preserve">Önemsiz </w:t>
            </w:r>
          </w:p>
        </w:tc>
      </w:tr>
      <w:tr w:rsidR="00BA2CD1" w:rsidRPr="00AE407B" w14:paraId="5AFC0CF7" w14:textId="77777777" w:rsidTr="00D85D8C">
        <w:tc>
          <w:tcPr>
            <w:tcW w:w="1348" w:type="pct"/>
            <w:vAlign w:val="center"/>
          </w:tcPr>
          <w:p w14:paraId="33AB2599"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Etki 8: Fauna türlerinin hareketine engel teşkil eden bariyerlerin oluşması</w:t>
            </w:r>
          </w:p>
        </w:tc>
        <w:tc>
          <w:tcPr>
            <w:tcW w:w="1157" w:type="pct"/>
            <w:vAlign w:val="center"/>
          </w:tcPr>
          <w:p w14:paraId="47CE2ED5" w14:textId="77777777" w:rsidR="00BA2CD1" w:rsidRPr="00AE407B" w:rsidRDefault="00BA2CD1" w:rsidP="00D85D8C">
            <w:pPr>
              <w:spacing w:before="40" w:after="40" w:line="240" w:lineRule="auto"/>
              <w:rPr>
                <w:rFonts w:eastAsia="SimSun" w:cs="Arial"/>
                <w:sz w:val="18"/>
                <w:szCs w:val="18"/>
                <w:lang w:val="tr-TR"/>
              </w:rPr>
            </w:pPr>
            <w:r w:rsidRPr="00AE407B">
              <w:rPr>
                <w:rFonts w:eastAsia="SimSun" w:cs="Arial"/>
                <w:sz w:val="18"/>
                <w:szCs w:val="18"/>
                <w:lang w:val="tr-TR"/>
              </w:rPr>
              <w:t>Başlıca memeliler ve herpetofauna (sürüngenler, amfibiler)</w:t>
            </w:r>
          </w:p>
          <w:p w14:paraId="4BE76976" w14:textId="77777777" w:rsidR="00BA2CD1" w:rsidRPr="00AE407B" w:rsidRDefault="00BA2CD1" w:rsidP="00D85D8C">
            <w:pPr>
              <w:spacing w:before="40" w:after="40" w:line="240" w:lineRule="auto"/>
              <w:rPr>
                <w:sz w:val="18"/>
                <w:szCs w:val="22"/>
                <w:lang w:val="tr-TR" w:eastAsia="en-GB"/>
              </w:rPr>
            </w:pPr>
            <w:r w:rsidRPr="00AE407B">
              <w:rPr>
                <w:rFonts w:eastAsia="SimSun" w:cs="Arial"/>
                <w:sz w:val="18"/>
                <w:szCs w:val="18"/>
                <w:lang w:val="tr-TR"/>
              </w:rPr>
              <w:t>Kuşlar operasyonel olarak</w:t>
            </w:r>
          </w:p>
        </w:tc>
        <w:tc>
          <w:tcPr>
            <w:tcW w:w="818" w:type="pct"/>
            <w:vAlign w:val="center"/>
          </w:tcPr>
          <w:p w14:paraId="07C5A3AB"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Fauna: KH, PBF</w:t>
            </w:r>
          </w:p>
        </w:tc>
        <w:tc>
          <w:tcPr>
            <w:tcW w:w="818" w:type="pct"/>
            <w:shd w:val="clear" w:color="auto" w:fill="FFFF00"/>
            <w:vAlign w:val="center"/>
          </w:tcPr>
          <w:p w14:paraId="44249BC1" w14:textId="77777777" w:rsidR="00BA2CD1" w:rsidRPr="00AE407B" w:rsidRDefault="00BA2CD1" w:rsidP="00D85D8C">
            <w:pPr>
              <w:spacing w:before="40" w:after="40" w:line="240" w:lineRule="auto"/>
              <w:jc w:val="center"/>
              <w:rPr>
                <w:rFonts w:cs="Arial"/>
                <w:sz w:val="18"/>
                <w:szCs w:val="22"/>
                <w:lang w:val="tr-TR"/>
              </w:rPr>
            </w:pPr>
            <w:r w:rsidRPr="00AE407B">
              <w:rPr>
                <w:rFonts w:cs="Arial"/>
                <w:sz w:val="18"/>
                <w:szCs w:val="22"/>
                <w:lang w:val="tr-TR"/>
              </w:rPr>
              <w:t>Küçük</w:t>
            </w:r>
          </w:p>
        </w:tc>
        <w:tc>
          <w:tcPr>
            <w:tcW w:w="859" w:type="pct"/>
            <w:shd w:val="clear" w:color="auto" w:fill="F2F2F2"/>
            <w:vAlign w:val="center"/>
          </w:tcPr>
          <w:p w14:paraId="4B7823A3" w14:textId="77777777" w:rsidR="00BA2CD1" w:rsidRPr="00AE407B" w:rsidRDefault="00BA2CD1" w:rsidP="00D85D8C">
            <w:pPr>
              <w:spacing w:before="40" w:after="40" w:line="240" w:lineRule="auto"/>
              <w:jc w:val="center"/>
              <w:rPr>
                <w:rFonts w:cs="Arial"/>
                <w:sz w:val="18"/>
                <w:szCs w:val="22"/>
                <w:lang w:val="tr-TR"/>
              </w:rPr>
            </w:pPr>
            <w:r w:rsidRPr="00AE407B">
              <w:rPr>
                <w:rFonts w:cs="Arial"/>
                <w:sz w:val="18"/>
                <w:szCs w:val="22"/>
                <w:lang w:val="tr-TR"/>
              </w:rPr>
              <w:t xml:space="preserve">Önemsiz </w:t>
            </w:r>
          </w:p>
        </w:tc>
      </w:tr>
      <w:tr w:rsidR="00BA2CD1" w:rsidRPr="00AE407B" w14:paraId="3231C241" w14:textId="77777777" w:rsidTr="00D85D8C">
        <w:tc>
          <w:tcPr>
            <w:tcW w:w="1348" w:type="pct"/>
            <w:vAlign w:val="center"/>
          </w:tcPr>
          <w:p w14:paraId="128A3706"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Etki 9: Üreyen Kuş Türlerinin Rahatsız Edilmesi/Yer Değiştirmesi</w:t>
            </w:r>
          </w:p>
        </w:tc>
        <w:tc>
          <w:tcPr>
            <w:tcW w:w="1157" w:type="pct"/>
            <w:vAlign w:val="center"/>
          </w:tcPr>
          <w:p w14:paraId="5B6DAC1B"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Üreyen kuşlar</w:t>
            </w:r>
          </w:p>
          <w:p w14:paraId="19707A3A"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Yarasa</w:t>
            </w:r>
          </w:p>
        </w:tc>
        <w:tc>
          <w:tcPr>
            <w:tcW w:w="818" w:type="pct"/>
            <w:vAlign w:val="center"/>
          </w:tcPr>
          <w:p w14:paraId="0B0DC490"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Kuşlar ve yarasalar: PBF</w:t>
            </w:r>
          </w:p>
        </w:tc>
        <w:tc>
          <w:tcPr>
            <w:tcW w:w="818" w:type="pct"/>
            <w:shd w:val="clear" w:color="auto" w:fill="FFC000"/>
            <w:vAlign w:val="center"/>
          </w:tcPr>
          <w:p w14:paraId="2A3A7259" w14:textId="77777777" w:rsidR="00BA2CD1" w:rsidRPr="00AE407B" w:rsidRDefault="00BA2CD1" w:rsidP="00D85D8C">
            <w:pPr>
              <w:spacing w:before="40" w:after="40" w:line="240" w:lineRule="auto"/>
              <w:jc w:val="center"/>
              <w:rPr>
                <w:rFonts w:cs="Arial"/>
                <w:sz w:val="18"/>
                <w:szCs w:val="22"/>
                <w:lang w:val="tr-TR"/>
              </w:rPr>
            </w:pPr>
            <w:proofErr w:type="gramStart"/>
            <w:r w:rsidRPr="00AE407B">
              <w:rPr>
                <w:rFonts w:cs="Arial"/>
                <w:sz w:val="18"/>
                <w:szCs w:val="22"/>
                <w:lang w:val="tr-TR"/>
              </w:rPr>
              <w:t>Küçük -</w:t>
            </w:r>
            <w:proofErr w:type="gramEnd"/>
            <w:r w:rsidRPr="00AE407B">
              <w:rPr>
                <w:rFonts w:cs="Arial"/>
                <w:sz w:val="18"/>
                <w:szCs w:val="22"/>
                <w:lang w:val="tr-TR"/>
              </w:rPr>
              <w:t xml:space="preserve"> Orta</w:t>
            </w:r>
          </w:p>
        </w:tc>
        <w:tc>
          <w:tcPr>
            <w:tcW w:w="859" w:type="pct"/>
            <w:shd w:val="clear" w:color="auto" w:fill="FFFF00"/>
            <w:vAlign w:val="center"/>
          </w:tcPr>
          <w:p w14:paraId="1F41965A" w14:textId="77777777" w:rsidR="00BA2CD1" w:rsidRPr="00AE407B" w:rsidRDefault="00BA2CD1" w:rsidP="00D85D8C">
            <w:pPr>
              <w:spacing w:before="40" w:after="40" w:line="240" w:lineRule="auto"/>
              <w:jc w:val="center"/>
              <w:rPr>
                <w:rFonts w:cs="Arial"/>
                <w:sz w:val="18"/>
                <w:szCs w:val="22"/>
                <w:lang w:val="tr-TR"/>
              </w:rPr>
            </w:pPr>
            <w:proofErr w:type="gramStart"/>
            <w:r w:rsidRPr="00AE407B">
              <w:rPr>
                <w:rFonts w:cs="Arial"/>
                <w:sz w:val="18"/>
                <w:szCs w:val="22"/>
                <w:lang w:val="tr-TR"/>
              </w:rPr>
              <w:t>Önemsiz -</w:t>
            </w:r>
            <w:proofErr w:type="gramEnd"/>
            <w:r w:rsidRPr="00AE407B">
              <w:rPr>
                <w:rFonts w:cs="Arial"/>
                <w:sz w:val="18"/>
                <w:szCs w:val="22"/>
                <w:lang w:val="tr-TR"/>
              </w:rPr>
              <w:t xml:space="preserve"> Hafif</w:t>
            </w:r>
          </w:p>
        </w:tc>
      </w:tr>
      <w:tr w:rsidR="00BA2CD1" w:rsidRPr="00AE407B" w14:paraId="032C1269" w14:textId="77777777" w:rsidTr="00D85D8C">
        <w:tc>
          <w:tcPr>
            <w:tcW w:w="1348" w:type="pct"/>
            <w:vAlign w:val="center"/>
          </w:tcPr>
          <w:p w14:paraId="39F5FCFF"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 xml:space="preserve">Etki 10: </w:t>
            </w:r>
            <w:proofErr w:type="gramStart"/>
            <w:r w:rsidRPr="00AE407B">
              <w:rPr>
                <w:rFonts w:cs="Arial"/>
                <w:sz w:val="18"/>
                <w:szCs w:val="22"/>
                <w:lang w:val="tr-TR"/>
              </w:rPr>
              <w:t>Rüzgar</w:t>
            </w:r>
            <w:proofErr w:type="gramEnd"/>
            <w:r w:rsidRPr="00AE407B">
              <w:rPr>
                <w:rFonts w:cs="Arial"/>
                <w:sz w:val="18"/>
                <w:szCs w:val="22"/>
                <w:lang w:val="tr-TR"/>
              </w:rPr>
              <w:t xml:space="preserve"> Türbinleriyle Kuş Türlerinin Çarpışmaları</w:t>
            </w:r>
          </w:p>
        </w:tc>
        <w:tc>
          <w:tcPr>
            <w:tcW w:w="1157" w:type="pct"/>
            <w:vAlign w:val="center"/>
          </w:tcPr>
          <w:p w14:paraId="2CF7A41F" w14:textId="77777777" w:rsidR="00BA2CD1" w:rsidRPr="00AE407B" w:rsidRDefault="00BA2CD1" w:rsidP="00D85D8C">
            <w:pPr>
              <w:spacing w:before="40" w:after="40" w:line="240" w:lineRule="auto"/>
              <w:rPr>
                <w:rFonts w:eastAsia="SimSun" w:cs="Arial"/>
                <w:sz w:val="18"/>
                <w:szCs w:val="18"/>
                <w:lang w:val="tr-TR"/>
              </w:rPr>
            </w:pPr>
            <w:r w:rsidRPr="00AE407B">
              <w:rPr>
                <w:rFonts w:eastAsia="SimSun" w:cs="Arial"/>
                <w:sz w:val="18"/>
                <w:szCs w:val="18"/>
                <w:lang w:val="tr-TR"/>
              </w:rPr>
              <w:t xml:space="preserve">Kuşlar </w:t>
            </w:r>
          </w:p>
          <w:p w14:paraId="335FF8CD" w14:textId="77777777" w:rsidR="00BA2CD1" w:rsidRPr="00AE407B" w:rsidRDefault="00BA2CD1" w:rsidP="00D85D8C">
            <w:pPr>
              <w:spacing w:before="40" w:after="40" w:line="240" w:lineRule="auto"/>
              <w:rPr>
                <w:rFonts w:cs="Arial"/>
                <w:sz w:val="18"/>
                <w:szCs w:val="22"/>
                <w:lang w:val="tr-TR"/>
              </w:rPr>
            </w:pPr>
            <w:r w:rsidRPr="00AE407B">
              <w:rPr>
                <w:rFonts w:eastAsia="SimSun" w:cs="Arial"/>
                <w:sz w:val="18"/>
                <w:szCs w:val="18"/>
                <w:lang w:val="tr-TR"/>
              </w:rPr>
              <w:t>Yarasalar</w:t>
            </w:r>
          </w:p>
        </w:tc>
        <w:tc>
          <w:tcPr>
            <w:tcW w:w="818" w:type="pct"/>
            <w:vAlign w:val="center"/>
          </w:tcPr>
          <w:p w14:paraId="03D8AB84"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Fauna: KH, PBF</w:t>
            </w:r>
          </w:p>
        </w:tc>
        <w:tc>
          <w:tcPr>
            <w:tcW w:w="818" w:type="pct"/>
            <w:shd w:val="clear" w:color="auto" w:fill="FFC000"/>
            <w:vAlign w:val="center"/>
          </w:tcPr>
          <w:p w14:paraId="2A388EAB" w14:textId="77777777" w:rsidR="00BA2CD1" w:rsidRPr="00AE407B" w:rsidRDefault="00BA2CD1" w:rsidP="00D85D8C">
            <w:pPr>
              <w:spacing w:before="40" w:after="40" w:line="240" w:lineRule="auto"/>
              <w:jc w:val="center"/>
              <w:rPr>
                <w:rFonts w:cs="Arial"/>
                <w:sz w:val="18"/>
                <w:szCs w:val="22"/>
                <w:lang w:val="tr-TR"/>
              </w:rPr>
            </w:pPr>
            <w:proofErr w:type="gramStart"/>
            <w:r w:rsidRPr="00AE407B">
              <w:rPr>
                <w:rFonts w:cs="Arial"/>
                <w:sz w:val="18"/>
                <w:szCs w:val="22"/>
                <w:lang w:val="tr-TR"/>
              </w:rPr>
              <w:t>Küçük -</w:t>
            </w:r>
            <w:proofErr w:type="gramEnd"/>
            <w:r w:rsidRPr="00AE407B">
              <w:rPr>
                <w:rFonts w:cs="Arial"/>
                <w:sz w:val="18"/>
                <w:szCs w:val="22"/>
                <w:lang w:val="tr-TR"/>
              </w:rPr>
              <w:t xml:space="preserve"> Orta</w:t>
            </w:r>
          </w:p>
        </w:tc>
        <w:tc>
          <w:tcPr>
            <w:tcW w:w="859" w:type="pct"/>
            <w:shd w:val="clear" w:color="auto" w:fill="FFFF00"/>
            <w:vAlign w:val="center"/>
          </w:tcPr>
          <w:p w14:paraId="56C5F3F0" w14:textId="77777777" w:rsidR="00BA2CD1" w:rsidRPr="00AE407B" w:rsidRDefault="00BA2CD1" w:rsidP="00D85D8C">
            <w:pPr>
              <w:spacing w:before="40" w:after="40" w:line="240" w:lineRule="auto"/>
              <w:jc w:val="center"/>
              <w:rPr>
                <w:rFonts w:cs="Arial"/>
                <w:sz w:val="18"/>
                <w:szCs w:val="22"/>
                <w:lang w:val="tr-TR"/>
              </w:rPr>
            </w:pPr>
            <w:proofErr w:type="gramStart"/>
            <w:r w:rsidRPr="00AE407B">
              <w:rPr>
                <w:rFonts w:cs="Arial"/>
                <w:sz w:val="18"/>
                <w:szCs w:val="22"/>
                <w:lang w:val="tr-TR"/>
              </w:rPr>
              <w:t>Önemsiz -</w:t>
            </w:r>
            <w:proofErr w:type="gramEnd"/>
            <w:r w:rsidRPr="00AE407B">
              <w:rPr>
                <w:rFonts w:cs="Arial"/>
                <w:sz w:val="18"/>
                <w:szCs w:val="22"/>
                <w:lang w:val="tr-TR"/>
              </w:rPr>
              <w:t xml:space="preserve"> Hafif</w:t>
            </w:r>
          </w:p>
        </w:tc>
      </w:tr>
      <w:tr w:rsidR="00BA2CD1" w:rsidRPr="00AE407B" w14:paraId="43BA0A99" w14:textId="77777777" w:rsidTr="00D85D8C">
        <w:tc>
          <w:tcPr>
            <w:tcW w:w="1348" w:type="pct"/>
            <w:vAlign w:val="center"/>
          </w:tcPr>
          <w:p w14:paraId="4CCAFFEA"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Etki 11: Enerji İletim Hatlarıyla Kuş Türlerinin Çarpışmaları</w:t>
            </w:r>
          </w:p>
        </w:tc>
        <w:tc>
          <w:tcPr>
            <w:tcW w:w="1157" w:type="pct"/>
            <w:vAlign w:val="center"/>
          </w:tcPr>
          <w:p w14:paraId="22C88F93"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Kuşlar</w:t>
            </w:r>
          </w:p>
        </w:tc>
        <w:tc>
          <w:tcPr>
            <w:tcW w:w="818" w:type="pct"/>
            <w:vAlign w:val="center"/>
          </w:tcPr>
          <w:p w14:paraId="0338C389" w14:textId="77777777" w:rsidR="00BA2CD1" w:rsidRPr="00AE407B" w:rsidRDefault="00BA2CD1" w:rsidP="00D85D8C">
            <w:pPr>
              <w:spacing w:before="40" w:after="40" w:line="240" w:lineRule="auto"/>
              <w:rPr>
                <w:rFonts w:cs="Arial"/>
                <w:sz w:val="18"/>
                <w:szCs w:val="22"/>
                <w:lang w:val="tr-TR"/>
              </w:rPr>
            </w:pPr>
            <w:r w:rsidRPr="00AE407B">
              <w:rPr>
                <w:rFonts w:cs="Arial"/>
                <w:sz w:val="18"/>
                <w:szCs w:val="22"/>
                <w:lang w:val="tr-TR"/>
              </w:rPr>
              <w:t>Fauna: KH, PBF</w:t>
            </w:r>
          </w:p>
        </w:tc>
        <w:tc>
          <w:tcPr>
            <w:tcW w:w="818" w:type="pct"/>
            <w:shd w:val="clear" w:color="auto" w:fill="FFC000"/>
            <w:vAlign w:val="center"/>
          </w:tcPr>
          <w:p w14:paraId="33B21D09" w14:textId="77777777" w:rsidR="00BA2CD1" w:rsidRPr="00AE407B" w:rsidRDefault="00BA2CD1" w:rsidP="00D85D8C">
            <w:pPr>
              <w:spacing w:before="40" w:after="40" w:line="240" w:lineRule="auto"/>
              <w:jc w:val="center"/>
              <w:rPr>
                <w:rFonts w:cs="Arial"/>
                <w:sz w:val="18"/>
                <w:szCs w:val="22"/>
                <w:lang w:val="tr-TR"/>
              </w:rPr>
            </w:pPr>
            <w:proofErr w:type="gramStart"/>
            <w:r w:rsidRPr="00AE407B">
              <w:rPr>
                <w:rFonts w:cs="Arial"/>
                <w:sz w:val="18"/>
                <w:szCs w:val="22"/>
                <w:lang w:val="tr-TR"/>
              </w:rPr>
              <w:t>Küçük -</w:t>
            </w:r>
            <w:proofErr w:type="gramEnd"/>
            <w:r w:rsidRPr="00AE407B">
              <w:rPr>
                <w:rFonts w:cs="Arial"/>
                <w:sz w:val="18"/>
                <w:szCs w:val="22"/>
                <w:lang w:val="tr-TR"/>
              </w:rPr>
              <w:t xml:space="preserve"> Orta</w:t>
            </w:r>
          </w:p>
        </w:tc>
        <w:tc>
          <w:tcPr>
            <w:tcW w:w="859" w:type="pct"/>
            <w:shd w:val="clear" w:color="auto" w:fill="FFFF00"/>
            <w:vAlign w:val="center"/>
          </w:tcPr>
          <w:p w14:paraId="5310B9F0" w14:textId="77777777" w:rsidR="00BA2CD1" w:rsidRPr="00AE407B" w:rsidRDefault="00BA2CD1" w:rsidP="00D85D8C">
            <w:pPr>
              <w:spacing w:before="40" w:after="40" w:line="240" w:lineRule="auto"/>
              <w:jc w:val="center"/>
              <w:rPr>
                <w:rFonts w:cs="Arial"/>
                <w:sz w:val="18"/>
                <w:szCs w:val="22"/>
                <w:lang w:val="tr-TR"/>
              </w:rPr>
            </w:pPr>
            <w:proofErr w:type="gramStart"/>
            <w:r w:rsidRPr="00AE407B">
              <w:rPr>
                <w:rFonts w:cs="Arial"/>
                <w:sz w:val="18"/>
                <w:szCs w:val="22"/>
                <w:lang w:val="tr-TR"/>
              </w:rPr>
              <w:t>Önemsiz -</w:t>
            </w:r>
            <w:proofErr w:type="gramEnd"/>
            <w:r w:rsidRPr="00AE407B">
              <w:rPr>
                <w:rFonts w:cs="Arial"/>
                <w:sz w:val="18"/>
                <w:szCs w:val="22"/>
                <w:lang w:val="tr-TR"/>
              </w:rPr>
              <w:t xml:space="preserve"> Küçük</w:t>
            </w:r>
          </w:p>
        </w:tc>
      </w:tr>
    </w:tbl>
    <w:p w14:paraId="477F4476" w14:textId="4B717F2D" w:rsidR="008C6A89" w:rsidRPr="00451B09" w:rsidRDefault="007D16BD" w:rsidP="00994F11">
      <w:pPr>
        <w:pStyle w:val="ListeMaddemi"/>
        <w:rPr>
          <w:sz w:val="18"/>
          <w:szCs w:val="18"/>
          <w:lang w:val="tr-TR" w:eastAsia="en-GB"/>
        </w:rPr>
      </w:pPr>
      <w:r w:rsidRPr="00451B09">
        <w:rPr>
          <w:sz w:val="18"/>
          <w:szCs w:val="18"/>
          <w:lang w:val="tr-TR" w:eastAsia="en-GB"/>
        </w:rPr>
        <w:t xml:space="preserve">Kaynak: </w:t>
      </w:r>
      <w:r w:rsidR="00BA2CD1">
        <w:rPr>
          <w:sz w:val="18"/>
          <w:szCs w:val="18"/>
          <w:lang w:val="tr-TR" w:eastAsia="en-GB"/>
        </w:rPr>
        <w:t>ÇSED</w:t>
      </w:r>
      <w:r w:rsidRPr="00451B09">
        <w:rPr>
          <w:sz w:val="18"/>
          <w:szCs w:val="18"/>
          <w:lang w:val="tr-TR" w:eastAsia="en-GB"/>
        </w:rPr>
        <w:t xml:space="preserve"> (ERM, 2025)</w:t>
      </w:r>
    </w:p>
    <w:p w14:paraId="617658A0" w14:textId="77777777" w:rsidR="007D16BD" w:rsidRPr="00451B09" w:rsidRDefault="007D16BD" w:rsidP="00994F11">
      <w:pPr>
        <w:pStyle w:val="ListeMaddemi"/>
        <w:rPr>
          <w:lang w:val="tr-TR" w:eastAsia="en-GB"/>
        </w:rPr>
      </w:pPr>
    </w:p>
    <w:bookmarkEnd w:id="128"/>
    <w:p w14:paraId="6F23994A" w14:textId="7443D374" w:rsidR="00481F49" w:rsidRPr="00451B09" w:rsidRDefault="00481F49">
      <w:pPr>
        <w:spacing w:after="0" w:line="240" w:lineRule="auto"/>
        <w:rPr>
          <w:lang w:val="tr-TR"/>
        </w:rPr>
      </w:pPr>
      <w:r w:rsidRPr="00451B09">
        <w:rPr>
          <w:lang w:val="tr-TR"/>
        </w:rPr>
        <w:br w:type="page"/>
      </w:r>
    </w:p>
    <w:p w14:paraId="4015E333" w14:textId="533C863D" w:rsidR="00C07901" w:rsidRPr="00451B09" w:rsidRDefault="009739D9" w:rsidP="00620F40">
      <w:pPr>
        <w:pStyle w:val="Balk2"/>
        <w:rPr>
          <w:lang w:val="tr-TR"/>
        </w:rPr>
      </w:pPr>
      <w:bookmarkStart w:id="133" w:name="_Toc212210602"/>
      <w:r>
        <w:rPr>
          <w:lang w:val="tr-TR"/>
        </w:rPr>
        <w:lastRenderedPageBreak/>
        <w:t xml:space="preserve">İşletme Aşaması </w:t>
      </w:r>
      <w:r w:rsidR="00620F40" w:rsidRPr="00451B09">
        <w:rPr>
          <w:lang w:val="tr-TR"/>
        </w:rPr>
        <w:t>B</w:t>
      </w:r>
      <w:r>
        <w:rPr>
          <w:lang w:val="tr-TR"/>
        </w:rPr>
        <w:t>Y</w:t>
      </w:r>
      <w:r w:rsidR="00620F40" w:rsidRPr="00451B09">
        <w:rPr>
          <w:lang w:val="tr-TR"/>
        </w:rPr>
        <w:t xml:space="preserve">P </w:t>
      </w:r>
      <w:r w:rsidR="0086624C" w:rsidRPr="00451B09">
        <w:rPr>
          <w:lang w:val="tr-TR"/>
        </w:rPr>
        <w:t>Tablosu</w:t>
      </w:r>
      <w:bookmarkEnd w:id="133"/>
      <w:r w:rsidR="0086624C" w:rsidRPr="00451B09">
        <w:rPr>
          <w:lang w:val="tr-TR"/>
        </w:rPr>
        <w:t xml:space="preserve"> </w:t>
      </w:r>
    </w:p>
    <w:p w14:paraId="66DF98D7" w14:textId="77777777" w:rsidR="00D75051" w:rsidRPr="00AE407B" w:rsidRDefault="00D75051" w:rsidP="00D75051">
      <w:pPr>
        <w:autoSpaceDE w:val="0"/>
        <w:autoSpaceDN w:val="0"/>
        <w:adjustRightInd w:val="0"/>
        <w:spacing w:line="288" w:lineRule="auto"/>
        <w:jc w:val="both"/>
        <w:rPr>
          <w:rFonts w:ascii="Verdana" w:hAnsi="Verdana"/>
          <w:szCs w:val="20"/>
          <w:lang w:val="tr-TR"/>
        </w:rPr>
      </w:pPr>
      <w:r w:rsidRPr="00AE407B">
        <w:rPr>
          <w:rFonts w:ascii="Verdana" w:hAnsi="Verdana"/>
          <w:szCs w:val="20"/>
          <w:lang w:val="tr-TR"/>
        </w:rPr>
        <w:t>İşletme aşamasındaki etkileri ele almak için Bölüm 5.2'de belirlenen yönetim ve azaltma önlemleri/eylemleri genişletilmiş ve aşağıdaki bilgileri içeren bir BYP tablosu şeklinde yapılandırılmıştır:</w:t>
      </w:r>
    </w:p>
    <w:p w14:paraId="2AF76645" w14:textId="77777777" w:rsidR="00D75051" w:rsidRPr="00AE407B" w:rsidRDefault="00D75051" w:rsidP="00D75051">
      <w:pPr>
        <w:pStyle w:val="ListeMaddemi"/>
        <w:numPr>
          <w:ilvl w:val="0"/>
          <w:numId w:val="53"/>
        </w:numPr>
        <w:spacing w:before="60" w:after="120" w:line="300" w:lineRule="auto"/>
        <w:ind w:left="714" w:hanging="357"/>
        <w:jc w:val="both"/>
        <w:rPr>
          <w:lang w:val="tr-TR"/>
        </w:rPr>
      </w:pPr>
      <w:r w:rsidRPr="00AE407B">
        <w:rPr>
          <w:b/>
          <w:bCs/>
          <w:lang w:val="tr-TR"/>
        </w:rPr>
        <w:t xml:space="preserve">Etki: </w:t>
      </w:r>
      <w:r w:rsidRPr="00AE407B">
        <w:rPr>
          <w:lang w:val="tr-TR"/>
        </w:rPr>
        <w:t>Azaltma önlemi/önlemlerinin ilgili olduğu belirli biyolojik çeşitlilik etkisi.</w:t>
      </w:r>
    </w:p>
    <w:p w14:paraId="701B29B3" w14:textId="77777777" w:rsidR="00D75051" w:rsidRPr="00AE407B" w:rsidRDefault="00D75051" w:rsidP="00D75051">
      <w:pPr>
        <w:pStyle w:val="ListeMaddemi"/>
        <w:numPr>
          <w:ilvl w:val="0"/>
          <w:numId w:val="53"/>
        </w:numPr>
        <w:spacing w:before="60" w:after="120" w:line="300" w:lineRule="auto"/>
        <w:ind w:left="714" w:hanging="357"/>
        <w:jc w:val="both"/>
        <w:rPr>
          <w:lang w:val="tr-TR"/>
        </w:rPr>
      </w:pPr>
      <w:r w:rsidRPr="00AE407B">
        <w:rPr>
          <w:b/>
          <w:bCs/>
          <w:lang w:val="tr-TR"/>
        </w:rPr>
        <w:t xml:space="preserve">Yönetim/Azaltma Önlemleri: </w:t>
      </w:r>
      <w:r w:rsidRPr="00AE407B">
        <w:rPr>
          <w:lang w:val="tr-TR"/>
        </w:rPr>
        <w:t>Önerilen yönetim önlemi/eylemi veya azaltma önleminin açıklaması.</w:t>
      </w:r>
    </w:p>
    <w:p w14:paraId="5D1BA08D" w14:textId="77777777" w:rsidR="00D75051" w:rsidRPr="00AE407B" w:rsidRDefault="00D75051" w:rsidP="00D75051">
      <w:pPr>
        <w:pStyle w:val="ListeMaddemi"/>
        <w:numPr>
          <w:ilvl w:val="0"/>
          <w:numId w:val="53"/>
        </w:numPr>
        <w:spacing w:before="60" w:after="120" w:line="300" w:lineRule="auto"/>
        <w:ind w:left="714" w:hanging="357"/>
        <w:jc w:val="both"/>
        <w:rPr>
          <w:lang w:val="tr-TR"/>
        </w:rPr>
      </w:pPr>
      <w:r w:rsidRPr="00AE407B">
        <w:rPr>
          <w:b/>
          <w:bCs/>
          <w:lang w:val="tr-TR"/>
        </w:rPr>
        <w:t xml:space="preserve">Yönetim şekli: </w:t>
      </w:r>
      <w:r w:rsidRPr="00AE407B">
        <w:rPr>
          <w:lang w:val="tr-TR"/>
        </w:rPr>
        <w:t>Önlemin sınıflandırılabileceği azaltma hiyerarşisinin aşaması (yani önleme, en aza indirme, geri kazanma, telafi etme/dengeleme/denkleştirme(ofset)).</w:t>
      </w:r>
    </w:p>
    <w:p w14:paraId="07EB2A0D" w14:textId="77777777" w:rsidR="00D75051" w:rsidRPr="00AE407B" w:rsidRDefault="00D75051" w:rsidP="00D75051">
      <w:pPr>
        <w:pStyle w:val="ListeMaddemi"/>
        <w:numPr>
          <w:ilvl w:val="0"/>
          <w:numId w:val="53"/>
        </w:numPr>
        <w:spacing w:before="60" w:after="120" w:line="300" w:lineRule="auto"/>
        <w:ind w:left="714" w:hanging="357"/>
        <w:jc w:val="both"/>
        <w:rPr>
          <w:lang w:val="tr-TR"/>
        </w:rPr>
      </w:pPr>
      <w:r w:rsidRPr="00AE407B">
        <w:rPr>
          <w:b/>
          <w:bCs/>
          <w:lang w:val="tr-TR"/>
        </w:rPr>
        <w:t xml:space="preserve">KPI (Anahtar Performans Göstergesi): </w:t>
      </w:r>
      <w:r w:rsidRPr="00AE407B">
        <w:rPr>
          <w:lang w:val="tr-TR"/>
        </w:rPr>
        <w:t>Yönetim önlemi/eyleminin etkinliğini değerlendirmek için kullanılan nicel bir uyum göstergesi veya niteliksel kabul kriterleri.</w:t>
      </w:r>
    </w:p>
    <w:p w14:paraId="63B8EC9E" w14:textId="77777777" w:rsidR="00D75051" w:rsidRPr="00AE407B" w:rsidRDefault="00D75051" w:rsidP="00D75051">
      <w:pPr>
        <w:pStyle w:val="ListeMaddemi"/>
        <w:numPr>
          <w:ilvl w:val="0"/>
          <w:numId w:val="53"/>
        </w:numPr>
        <w:spacing w:before="60" w:after="120" w:line="300" w:lineRule="auto"/>
        <w:ind w:left="714" w:hanging="357"/>
        <w:jc w:val="both"/>
        <w:rPr>
          <w:lang w:val="tr-TR"/>
        </w:rPr>
      </w:pPr>
      <w:r w:rsidRPr="00AE407B">
        <w:rPr>
          <w:b/>
          <w:bCs/>
          <w:lang w:val="tr-TR"/>
        </w:rPr>
        <w:t xml:space="preserve">Zamanlama: </w:t>
      </w:r>
      <w:r w:rsidRPr="00AE407B">
        <w:rPr>
          <w:lang w:val="tr-TR"/>
        </w:rPr>
        <w:t>Önlemin/eylemin uygulanma zamanı ve sıklığı.</w:t>
      </w:r>
    </w:p>
    <w:p w14:paraId="738C9F46" w14:textId="485A5692" w:rsidR="00620F40" w:rsidRPr="00451B09" w:rsidRDefault="00D75051" w:rsidP="00D75051">
      <w:pPr>
        <w:pStyle w:val="ListeMaddemi"/>
        <w:numPr>
          <w:ilvl w:val="0"/>
          <w:numId w:val="53"/>
        </w:numPr>
        <w:spacing w:before="60" w:after="120" w:line="300" w:lineRule="auto"/>
        <w:ind w:left="714" w:hanging="357"/>
        <w:jc w:val="both"/>
        <w:rPr>
          <w:lang w:val="tr-TR"/>
        </w:rPr>
      </w:pPr>
      <w:r w:rsidRPr="00AE407B">
        <w:rPr>
          <w:b/>
          <w:bCs/>
          <w:lang w:val="tr-TR"/>
        </w:rPr>
        <w:t xml:space="preserve">Sorumluluk: </w:t>
      </w:r>
      <w:r w:rsidRPr="00AE407B">
        <w:rPr>
          <w:lang w:val="tr-TR"/>
        </w:rPr>
        <w:t>Yönetim önlemi/eylemini uygulamaktan sorumlu kişi veya ekip</w:t>
      </w:r>
      <w:r w:rsidR="00620F40" w:rsidRPr="00451B09">
        <w:rPr>
          <w:lang w:val="tr-TR"/>
        </w:rPr>
        <w:t>.</w:t>
      </w:r>
    </w:p>
    <w:p w14:paraId="1A6F7C65" w14:textId="77777777" w:rsidR="00BC6E1D" w:rsidRPr="00451B09" w:rsidRDefault="00BC6E1D" w:rsidP="00BC6E1D">
      <w:pPr>
        <w:pStyle w:val="GvdeMetni"/>
        <w:rPr>
          <w:lang w:val="tr-TR"/>
        </w:rPr>
        <w:sectPr w:rsidR="00BC6E1D" w:rsidRPr="00451B09" w:rsidSect="00505014">
          <w:headerReference w:type="first" r:id="rId34"/>
          <w:pgSz w:w="11906" w:h="16838" w:code="9"/>
          <w:pgMar w:top="1134" w:right="1134" w:bottom="1134" w:left="1134" w:header="567" w:footer="374" w:gutter="0"/>
          <w:cols w:sep="1" w:space="380"/>
          <w:titlePg/>
          <w:docGrid w:linePitch="360"/>
        </w:sectPr>
      </w:pPr>
    </w:p>
    <w:p w14:paraId="418C7334" w14:textId="63D84442" w:rsidR="00693200" w:rsidRPr="00451B09" w:rsidRDefault="00693200" w:rsidP="00693200">
      <w:pPr>
        <w:pStyle w:val="ResimYazs"/>
        <w:rPr>
          <w:lang w:val="tr-TR"/>
        </w:rPr>
      </w:pPr>
      <w:bookmarkStart w:id="134" w:name="_Toc212986026"/>
      <w:proofErr w:type="gramStart"/>
      <w:r w:rsidRPr="00451B09">
        <w:rPr>
          <w:lang w:val="tr-TR"/>
        </w:rPr>
        <w:lastRenderedPageBreak/>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5</w:t>
      </w:r>
      <w:r w:rsidR="00780BDA" w:rsidRPr="00451B09">
        <w:rPr>
          <w:lang w:val="tr-TR"/>
        </w:rPr>
        <w:fldChar w:fldCharType="end"/>
      </w:r>
      <w:r w:rsidR="00D75051">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2</w:t>
      </w:r>
      <w:r w:rsidR="00780BDA" w:rsidRPr="00451B09">
        <w:rPr>
          <w:lang w:val="tr-TR"/>
        </w:rPr>
        <w:fldChar w:fldCharType="end"/>
      </w:r>
      <w:r w:rsidR="0077287F" w:rsidRPr="00451B09">
        <w:rPr>
          <w:lang w:val="tr-TR"/>
        </w:rPr>
        <w:t xml:space="preserve"> </w:t>
      </w:r>
      <w:r w:rsidR="00D2589F" w:rsidRPr="00AE407B">
        <w:rPr>
          <w:lang w:val="tr-TR"/>
        </w:rPr>
        <w:t>İşletme AŞAMAsı BYP</w:t>
      </w:r>
      <w:bookmarkEnd w:id="134"/>
    </w:p>
    <w:tbl>
      <w:tblPr>
        <w:tblStyle w:val="TabloKlavuzu"/>
        <w:tblW w:w="0" w:type="auto"/>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2627"/>
        <w:gridCol w:w="4711"/>
        <w:gridCol w:w="2200"/>
        <w:gridCol w:w="2280"/>
        <w:gridCol w:w="1261"/>
        <w:gridCol w:w="1345"/>
      </w:tblGrid>
      <w:tr w:rsidR="00586DAD" w:rsidRPr="00AE407B" w14:paraId="0C71E358" w14:textId="77777777" w:rsidTr="00D85D8C">
        <w:trPr>
          <w:tblHeader/>
        </w:trPr>
        <w:tc>
          <w:tcPr>
            <w:tcW w:w="2627" w:type="dxa"/>
            <w:shd w:val="clear" w:color="auto" w:fill="E5EDE8" w:themeFill="accent4" w:themeFillTint="33"/>
            <w:hideMark/>
          </w:tcPr>
          <w:p w14:paraId="11505DC1"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Etki</w:t>
            </w:r>
          </w:p>
        </w:tc>
        <w:tc>
          <w:tcPr>
            <w:tcW w:w="4711" w:type="dxa"/>
            <w:shd w:val="clear" w:color="auto" w:fill="E5EDE8" w:themeFill="accent4" w:themeFillTint="33"/>
            <w:hideMark/>
          </w:tcPr>
          <w:p w14:paraId="532979D3"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Yönetim/Azaltma Önlemleri</w:t>
            </w:r>
          </w:p>
        </w:tc>
        <w:tc>
          <w:tcPr>
            <w:tcW w:w="2200" w:type="dxa"/>
            <w:shd w:val="clear" w:color="auto" w:fill="E5EDE8" w:themeFill="accent4" w:themeFillTint="33"/>
          </w:tcPr>
          <w:p w14:paraId="793373C8" w14:textId="77777777" w:rsidR="00586DAD" w:rsidRPr="00AE407B" w:rsidRDefault="00586DAD" w:rsidP="00D85D8C">
            <w:pPr>
              <w:pStyle w:val="GvdeMetni"/>
              <w:spacing w:before="20" w:after="20" w:line="240" w:lineRule="auto"/>
              <w:jc w:val="center"/>
              <w:rPr>
                <w:rFonts w:ascii="Verdana" w:hAnsi="Verdana"/>
                <w:b/>
                <w:bCs/>
                <w:sz w:val="16"/>
                <w:szCs w:val="16"/>
                <w:lang w:val="tr-TR"/>
              </w:rPr>
            </w:pPr>
            <w:r w:rsidRPr="00AE407B">
              <w:rPr>
                <w:rFonts w:ascii="Verdana" w:hAnsi="Verdana"/>
                <w:b/>
                <w:bCs/>
                <w:sz w:val="16"/>
                <w:szCs w:val="16"/>
                <w:lang w:val="tr-TR"/>
              </w:rPr>
              <w:t>Yönetim şekli</w:t>
            </w:r>
          </w:p>
        </w:tc>
        <w:tc>
          <w:tcPr>
            <w:tcW w:w="2280" w:type="dxa"/>
            <w:shd w:val="clear" w:color="auto" w:fill="E5EDE8" w:themeFill="accent4" w:themeFillTint="33"/>
            <w:hideMark/>
          </w:tcPr>
          <w:p w14:paraId="45EDC195"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KPI</w:t>
            </w:r>
          </w:p>
        </w:tc>
        <w:tc>
          <w:tcPr>
            <w:tcW w:w="1261" w:type="dxa"/>
            <w:shd w:val="clear" w:color="auto" w:fill="E5EDE8" w:themeFill="accent4" w:themeFillTint="33"/>
          </w:tcPr>
          <w:p w14:paraId="4D2849C5"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Zaman çizelgesi ve sıklık</w:t>
            </w:r>
          </w:p>
        </w:tc>
        <w:tc>
          <w:tcPr>
            <w:tcW w:w="0" w:type="auto"/>
            <w:shd w:val="clear" w:color="auto" w:fill="E5EDE8" w:themeFill="accent4" w:themeFillTint="33"/>
            <w:hideMark/>
          </w:tcPr>
          <w:p w14:paraId="1DA2DFD6"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Sorumluluk</w:t>
            </w:r>
          </w:p>
        </w:tc>
      </w:tr>
      <w:tr w:rsidR="00586DAD" w:rsidRPr="00AE407B" w14:paraId="6D111B97" w14:textId="77777777" w:rsidTr="00D85D8C">
        <w:tc>
          <w:tcPr>
            <w:tcW w:w="2627" w:type="dxa"/>
          </w:tcPr>
          <w:p w14:paraId="082B6F34"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Etki 6: Gürültü, Işık ve Titreşimden Kaynaklanan Rahatsızlık</w:t>
            </w:r>
          </w:p>
          <w:p w14:paraId="0555D544" w14:textId="77777777" w:rsidR="00586DAD" w:rsidRPr="00AE407B" w:rsidRDefault="00586DAD" w:rsidP="00D85D8C">
            <w:pPr>
              <w:pStyle w:val="GvdeMetni"/>
              <w:spacing w:before="20" w:after="20" w:line="240" w:lineRule="auto"/>
              <w:rPr>
                <w:rFonts w:ascii="Verdana" w:hAnsi="Verdana"/>
                <w:b/>
                <w:bCs/>
                <w:sz w:val="16"/>
                <w:szCs w:val="16"/>
                <w:lang w:val="tr-TR"/>
              </w:rPr>
            </w:pPr>
          </w:p>
        </w:tc>
        <w:tc>
          <w:tcPr>
            <w:tcW w:w="4711" w:type="dxa"/>
          </w:tcPr>
          <w:p w14:paraId="48E34E18" w14:textId="77777777" w:rsidR="00586DAD" w:rsidRPr="00AE407B" w:rsidRDefault="00586DAD" w:rsidP="00D85D8C">
            <w:pPr>
              <w:pStyle w:val="Tabletextleft"/>
              <w:spacing w:before="20" w:after="20"/>
              <w:rPr>
                <w:rFonts w:ascii="Verdana" w:hAnsi="Verdana"/>
                <w:b/>
                <w:bCs/>
                <w:sz w:val="16"/>
                <w:szCs w:val="16"/>
                <w:lang w:val="tr-TR"/>
              </w:rPr>
            </w:pPr>
            <w:r w:rsidRPr="00AE407B">
              <w:rPr>
                <w:rFonts w:ascii="Verdana" w:hAnsi="Verdana"/>
                <w:b/>
                <w:bCs/>
                <w:sz w:val="16"/>
                <w:szCs w:val="16"/>
                <w:lang w:val="tr-TR"/>
              </w:rPr>
              <w:t>Görsel/ışık ve gürültü rahatsızlıklarının kontrolü</w:t>
            </w:r>
          </w:p>
          <w:p w14:paraId="5337D7FE" w14:textId="77777777" w:rsidR="00586DAD" w:rsidRPr="00AE407B" w:rsidRDefault="00586DAD" w:rsidP="00D85D8C">
            <w:pPr>
              <w:pStyle w:val="ListeMaddemi"/>
              <w:numPr>
                <w:ilvl w:val="0"/>
                <w:numId w:val="78"/>
              </w:numPr>
              <w:spacing w:before="20" w:after="20" w:line="240" w:lineRule="auto"/>
              <w:jc w:val="both"/>
              <w:rPr>
                <w:rFonts w:ascii="Verdana" w:eastAsiaTheme="minorHAnsi" w:hAnsi="Verdana"/>
                <w:kern w:val="2"/>
                <w:sz w:val="16"/>
                <w:szCs w:val="16"/>
                <w:lang w:val="tr-TR"/>
                <w14:ligatures w14:val="standardContextual"/>
              </w:rPr>
            </w:pPr>
            <w:r w:rsidRPr="00AE407B">
              <w:rPr>
                <w:rFonts w:ascii="Verdana" w:eastAsiaTheme="minorHAnsi" w:hAnsi="Verdana"/>
                <w:kern w:val="2"/>
                <w:sz w:val="16"/>
                <w:szCs w:val="16"/>
                <w:lang w:val="tr-TR"/>
                <w14:ligatures w14:val="standardContextual"/>
              </w:rPr>
              <w:t xml:space="preserve">Bazı aydınlatma türleri yarasaları türbinlere çekebileceğinden, yarasaları çekmeyen aydınlatma sistemleri kullanın. </w:t>
            </w:r>
          </w:p>
          <w:p w14:paraId="20660CFB" w14:textId="77777777" w:rsidR="00586DAD" w:rsidRPr="00AE407B" w:rsidRDefault="00586DAD" w:rsidP="00D85D8C">
            <w:pPr>
              <w:pStyle w:val="ListeMaddemi"/>
              <w:numPr>
                <w:ilvl w:val="0"/>
                <w:numId w:val="78"/>
              </w:numPr>
              <w:spacing w:before="20" w:after="20" w:line="240" w:lineRule="auto"/>
              <w:jc w:val="both"/>
              <w:rPr>
                <w:rFonts w:ascii="Verdana" w:eastAsiaTheme="minorHAnsi" w:hAnsi="Verdana"/>
                <w:kern w:val="2"/>
                <w:sz w:val="16"/>
                <w:szCs w:val="16"/>
                <w:lang w:val="tr-TR"/>
                <w14:ligatures w14:val="standardContextual"/>
              </w:rPr>
            </w:pPr>
            <w:r w:rsidRPr="00AE407B">
              <w:rPr>
                <w:rFonts w:ascii="Verdana" w:eastAsiaTheme="minorHAnsi" w:hAnsi="Verdana"/>
                <w:kern w:val="2"/>
                <w:sz w:val="16"/>
                <w:szCs w:val="16"/>
                <w:lang w:val="tr-TR"/>
                <w14:ligatures w14:val="standardContextual"/>
              </w:rPr>
              <w:t>Yalnızca gerekli olduğunda aydınlatma kullanın.</w:t>
            </w:r>
          </w:p>
          <w:p w14:paraId="060CCDA2" w14:textId="77777777" w:rsidR="00586DAD" w:rsidRPr="00AE407B" w:rsidRDefault="00586DAD" w:rsidP="00D85D8C">
            <w:pPr>
              <w:pStyle w:val="ListeMaddemi"/>
              <w:numPr>
                <w:ilvl w:val="0"/>
                <w:numId w:val="78"/>
              </w:numPr>
              <w:spacing w:before="20" w:after="20" w:line="240" w:lineRule="auto"/>
              <w:jc w:val="both"/>
              <w:rPr>
                <w:rFonts w:ascii="Verdana" w:eastAsiaTheme="minorHAnsi" w:hAnsi="Verdana"/>
                <w:kern w:val="2"/>
                <w:sz w:val="16"/>
                <w:szCs w:val="16"/>
                <w:lang w:val="tr-TR"/>
                <w14:ligatures w14:val="standardContextual"/>
              </w:rPr>
            </w:pPr>
            <w:r w:rsidRPr="00AE407B">
              <w:rPr>
                <w:rFonts w:ascii="Verdana" w:eastAsiaTheme="minorHAnsi" w:hAnsi="Verdana"/>
                <w:kern w:val="2"/>
                <w:sz w:val="16"/>
                <w:szCs w:val="16"/>
                <w:lang w:val="tr-TR"/>
                <w14:ligatures w14:val="standardContextual"/>
              </w:rPr>
              <w:t>Alt istasyonda ve türbin kulelerine erişim kapılarında, yaban hayatı üzerindeki ekolojik ve fizyolojik etkileri en aza indiren ve böceklerin çekilmesini sınırlayan uygun aydınlatma kullanın, örneğin kısa dalga boylu (UV, soğuk beyaz, mavi ve yeşil LED'ler) yerine uzun dalga boylu (sıcak beyaz, turuncu, kırmızı ve kızılötesi) ışık kullanın</w:t>
            </w:r>
            <w:r w:rsidRPr="00AE407B">
              <w:rPr>
                <w:rFonts w:ascii="Verdana" w:eastAsiaTheme="minorHAnsi" w:hAnsi="Verdana"/>
                <w:kern w:val="2"/>
                <w:sz w:val="16"/>
                <w:szCs w:val="16"/>
                <w:vertAlign w:val="superscript"/>
                <w:lang w:val="tr-TR"/>
                <w14:ligatures w14:val="standardContextual"/>
              </w:rPr>
              <w:footnoteReference w:id="11"/>
            </w:r>
            <w:r w:rsidRPr="00AE407B">
              <w:rPr>
                <w:rFonts w:ascii="Verdana" w:eastAsiaTheme="minorHAnsi" w:hAnsi="Verdana"/>
                <w:kern w:val="2"/>
                <w:sz w:val="16"/>
                <w:szCs w:val="16"/>
                <w:lang w:val="tr-TR"/>
                <w14:ligatures w14:val="standardContextual"/>
              </w:rPr>
              <w:t xml:space="preserve"> .</w:t>
            </w:r>
          </w:p>
          <w:p w14:paraId="3439682A" w14:textId="77777777" w:rsidR="00586DAD" w:rsidRPr="00AE407B" w:rsidRDefault="00586DAD" w:rsidP="00D85D8C">
            <w:pPr>
              <w:pStyle w:val="ListeMaddemi"/>
              <w:numPr>
                <w:ilvl w:val="0"/>
                <w:numId w:val="78"/>
              </w:numPr>
              <w:spacing w:before="20" w:after="20" w:line="240" w:lineRule="auto"/>
              <w:jc w:val="both"/>
              <w:rPr>
                <w:rFonts w:ascii="Verdana" w:eastAsiaTheme="minorHAnsi" w:hAnsi="Verdana"/>
                <w:kern w:val="2"/>
                <w:sz w:val="16"/>
                <w:szCs w:val="16"/>
                <w:lang w:val="tr-TR"/>
                <w14:ligatures w14:val="standardContextual"/>
              </w:rPr>
            </w:pPr>
            <w:r w:rsidRPr="00AE407B">
              <w:rPr>
                <w:rFonts w:ascii="Verdana" w:eastAsiaTheme="minorHAnsi" w:hAnsi="Verdana"/>
                <w:kern w:val="2"/>
                <w:sz w:val="16"/>
                <w:szCs w:val="16"/>
                <w:lang w:val="tr-TR"/>
                <w14:ligatures w14:val="standardContextual"/>
              </w:rPr>
              <w:t>Türbin pedinin yüzeyinin düz olmasını sağlayarak, WTG'lerin yakınında yüzey suyunun birikmesini (yağmurdan sonra böcekleri/yarasaları çekebilecek su birikintileri oluşmasını) önleyin.</w:t>
            </w:r>
          </w:p>
        </w:tc>
        <w:tc>
          <w:tcPr>
            <w:tcW w:w="2200" w:type="dxa"/>
          </w:tcPr>
          <w:p w14:paraId="195DE276"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En aza indirme</w:t>
            </w:r>
          </w:p>
        </w:tc>
        <w:tc>
          <w:tcPr>
            <w:tcW w:w="2280" w:type="dxa"/>
          </w:tcPr>
          <w:p w14:paraId="41C57C1E"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Ekolojik açıdan hassas aydınlatma sistemlerinin kullanımı doğrulanmıştır.</w:t>
            </w:r>
          </w:p>
          <w:p w14:paraId="50376E07" w14:textId="77777777" w:rsidR="00586DAD" w:rsidRPr="00AE407B" w:rsidRDefault="00586DAD" w:rsidP="00D85D8C">
            <w:pPr>
              <w:pStyle w:val="GvdeMetni"/>
              <w:spacing w:before="20" w:after="20" w:line="240" w:lineRule="auto"/>
              <w:rPr>
                <w:rFonts w:ascii="Verdana" w:hAnsi="Verdana"/>
                <w:sz w:val="16"/>
                <w:szCs w:val="16"/>
                <w:lang w:val="tr-TR"/>
              </w:rPr>
            </w:pPr>
          </w:p>
          <w:p w14:paraId="7984E84B"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Bitişik doğal habitatlara yapay ışık sızıntısı olmaması.</w:t>
            </w:r>
          </w:p>
          <w:p w14:paraId="7AD078B5" w14:textId="77777777" w:rsidR="00586DAD" w:rsidRPr="00AE407B" w:rsidRDefault="00586DAD" w:rsidP="00D85D8C">
            <w:pPr>
              <w:pStyle w:val="GvdeMetni"/>
              <w:spacing w:before="20" w:after="20" w:line="240" w:lineRule="auto"/>
              <w:rPr>
                <w:rFonts w:ascii="Verdana" w:hAnsi="Verdana"/>
                <w:sz w:val="16"/>
                <w:szCs w:val="16"/>
                <w:lang w:val="tr-TR"/>
              </w:rPr>
            </w:pPr>
          </w:p>
          <w:p w14:paraId="2AB3B48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WTG'lerin yakınında su birikintisi gözlemlenmez.</w:t>
            </w:r>
          </w:p>
          <w:p w14:paraId="4B20C9B3" w14:textId="77777777" w:rsidR="00586DAD" w:rsidRPr="00AE407B" w:rsidRDefault="00586DAD" w:rsidP="00D85D8C">
            <w:pPr>
              <w:pStyle w:val="GvdeMetni"/>
              <w:spacing w:before="20" w:after="20" w:line="240" w:lineRule="auto"/>
              <w:rPr>
                <w:rFonts w:ascii="Verdana" w:hAnsi="Verdana"/>
                <w:sz w:val="16"/>
                <w:szCs w:val="16"/>
                <w:lang w:val="tr-TR"/>
              </w:rPr>
            </w:pPr>
          </w:p>
          <w:p w14:paraId="43E6B62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Yaban hayatı kontrolleri yapılmaktadır.</w:t>
            </w:r>
          </w:p>
          <w:p w14:paraId="04E63BF4" w14:textId="77777777" w:rsidR="00586DAD" w:rsidRPr="00AE407B" w:rsidRDefault="00586DAD" w:rsidP="00D85D8C">
            <w:pPr>
              <w:pStyle w:val="GvdeMetni"/>
              <w:spacing w:before="20" w:after="20" w:line="240" w:lineRule="auto"/>
              <w:rPr>
                <w:rFonts w:ascii="Verdana" w:hAnsi="Verdana"/>
                <w:sz w:val="16"/>
                <w:szCs w:val="16"/>
                <w:lang w:val="tr-TR"/>
              </w:rPr>
            </w:pPr>
          </w:p>
          <w:p w14:paraId="0F96ADF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Aydınlatma kontrolleri uygulanmıştır.</w:t>
            </w:r>
          </w:p>
        </w:tc>
        <w:tc>
          <w:tcPr>
            <w:tcW w:w="1261" w:type="dxa"/>
          </w:tcPr>
          <w:p w14:paraId="229C007F"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İnşaat sonrası</w:t>
            </w:r>
          </w:p>
          <w:p w14:paraId="55CBCAF9" w14:textId="77777777" w:rsidR="00586DAD" w:rsidRPr="00AE407B" w:rsidRDefault="00586DAD" w:rsidP="00D85D8C">
            <w:pPr>
              <w:pStyle w:val="GvdeMetni"/>
              <w:spacing w:before="20" w:after="20" w:line="240" w:lineRule="auto"/>
              <w:rPr>
                <w:rFonts w:ascii="Verdana" w:hAnsi="Verdana"/>
                <w:sz w:val="16"/>
                <w:szCs w:val="16"/>
                <w:lang w:val="tr-TR"/>
              </w:rPr>
            </w:pPr>
          </w:p>
          <w:p w14:paraId="06368D3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75D38FBA"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503DC73C"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1EB220A3" w14:textId="77777777" w:rsidTr="00D85D8C">
        <w:tc>
          <w:tcPr>
            <w:tcW w:w="2627" w:type="dxa"/>
            <w:vMerge w:val="restart"/>
            <w:hideMark/>
          </w:tcPr>
          <w:p w14:paraId="445C650B"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Etki 7: Fauna ile Araç Çarpışmaları</w:t>
            </w:r>
          </w:p>
        </w:tc>
        <w:tc>
          <w:tcPr>
            <w:tcW w:w="4711" w:type="dxa"/>
            <w:hideMark/>
          </w:tcPr>
          <w:p w14:paraId="279D3422"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Araç hız kontrolleri</w:t>
            </w:r>
          </w:p>
          <w:p w14:paraId="54E5CDB9" w14:textId="77777777" w:rsidR="00586DAD" w:rsidRPr="00AE407B" w:rsidRDefault="00586DAD" w:rsidP="00D85D8C">
            <w:pPr>
              <w:pStyle w:val="ListeParagraf"/>
              <w:numPr>
                <w:ilvl w:val="0"/>
                <w:numId w:val="77"/>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hAnsi="Verdana"/>
                <w:sz w:val="16"/>
                <w:szCs w:val="16"/>
                <w:lang w:val="tr-TR"/>
              </w:rPr>
              <w:t>Vahşi hayvanlarla araç çarpışması riskini azaltmak için bakım faaliyetlerini mümkün olduğunca görüşün iyi olduğu gündüz saatlerine sınırlayın.</w:t>
            </w:r>
          </w:p>
          <w:p w14:paraId="0F121617" w14:textId="77777777" w:rsidR="00586DAD" w:rsidRPr="00AE407B" w:rsidRDefault="00586DAD" w:rsidP="00D85D8C">
            <w:pPr>
              <w:pStyle w:val="ListeParagraf"/>
              <w:numPr>
                <w:ilvl w:val="0"/>
                <w:numId w:val="77"/>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Araç kullanımını sadece iç erişim yollarıyla sınırlandırın.</w:t>
            </w:r>
          </w:p>
          <w:p w14:paraId="43E628B4" w14:textId="77777777" w:rsidR="00586DAD" w:rsidRPr="00AE407B" w:rsidRDefault="00586DAD" w:rsidP="00D85D8C">
            <w:pPr>
              <w:pStyle w:val="ListeMaddem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Sahaya giren araçların hızını sınırlayın (hız sınırını 30 km/saat olarak belirleyin).</w:t>
            </w:r>
          </w:p>
          <w:p w14:paraId="6FB44BA4" w14:textId="77777777" w:rsidR="00586DAD" w:rsidRPr="00AE407B" w:rsidRDefault="00586DAD" w:rsidP="00D85D8C">
            <w:pPr>
              <w:pStyle w:val="ListeParagraf"/>
              <w:numPr>
                <w:ilvl w:val="0"/>
                <w:numId w:val="77"/>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Uygun olduğunda, sürücüleri potansiyel hayvan geçitlerine karşı uyarmak için iç yollara uyarı işaretleri yerleştirin.</w:t>
            </w:r>
          </w:p>
          <w:p w14:paraId="72C6D301" w14:textId="77777777" w:rsidR="00586DAD" w:rsidRPr="00AE407B" w:rsidRDefault="00586DAD" w:rsidP="00D85D8C">
            <w:pPr>
              <w:pStyle w:val="ListeParagraf"/>
              <w:numPr>
                <w:ilvl w:val="0"/>
                <w:numId w:val="77"/>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Yaralı hayvanlar, mümkün olan en kısa sürede tedavi için yerel bir veterinere dikkatli ama verimli bir şekilde nakledilmelidir.</w:t>
            </w:r>
          </w:p>
        </w:tc>
        <w:tc>
          <w:tcPr>
            <w:tcW w:w="2200" w:type="dxa"/>
          </w:tcPr>
          <w:p w14:paraId="5099B417"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Kaçınma / En aza indirme</w:t>
            </w:r>
          </w:p>
        </w:tc>
        <w:tc>
          <w:tcPr>
            <w:tcW w:w="2280" w:type="dxa"/>
            <w:hideMark/>
          </w:tcPr>
          <w:p w14:paraId="339EB165"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Hız sınırları uygulanmalıdır.</w:t>
            </w:r>
          </w:p>
          <w:p w14:paraId="6A083DC4" w14:textId="77777777" w:rsidR="00586DAD" w:rsidRPr="00AE407B" w:rsidRDefault="00586DAD" w:rsidP="00D85D8C">
            <w:pPr>
              <w:pStyle w:val="GvdeMetni"/>
              <w:spacing w:before="20" w:after="20" w:line="240" w:lineRule="auto"/>
              <w:rPr>
                <w:rFonts w:ascii="Verdana" w:hAnsi="Verdana"/>
                <w:sz w:val="16"/>
                <w:szCs w:val="16"/>
                <w:lang w:val="tr-TR"/>
              </w:rPr>
            </w:pPr>
          </w:p>
          <w:p w14:paraId="59366C62"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Trafik sakinleştirme önlemleri alınmalıdır.</w:t>
            </w:r>
          </w:p>
          <w:p w14:paraId="17E8BFD3" w14:textId="77777777" w:rsidR="00586DAD" w:rsidRPr="00AE407B" w:rsidRDefault="00586DAD" w:rsidP="00D85D8C">
            <w:pPr>
              <w:pStyle w:val="GvdeMetni"/>
              <w:spacing w:before="20" w:after="20" w:line="240" w:lineRule="auto"/>
              <w:rPr>
                <w:rFonts w:ascii="Verdana" w:hAnsi="Verdana"/>
                <w:sz w:val="16"/>
                <w:szCs w:val="16"/>
                <w:lang w:val="tr-TR"/>
              </w:rPr>
            </w:pPr>
          </w:p>
          <w:p w14:paraId="5713BB6C"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Yaban hayatı ile çarpışma olmaması.</w:t>
            </w:r>
          </w:p>
        </w:tc>
        <w:tc>
          <w:tcPr>
            <w:tcW w:w="1261" w:type="dxa"/>
          </w:tcPr>
          <w:p w14:paraId="2B09F9CC"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hideMark/>
          </w:tcPr>
          <w:p w14:paraId="38C0DF9A"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5A4EDE47"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404378EE" w14:textId="77777777" w:rsidTr="00D85D8C">
        <w:trPr>
          <w:trHeight w:val="60"/>
        </w:trPr>
        <w:tc>
          <w:tcPr>
            <w:tcW w:w="2627" w:type="dxa"/>
            <w:vMerge/>
          </w:tcPr>
          <w:p w14:paraId="329AD4B3" w14:textId="77777777" w:rsidR="00586DAD" w:rsidRPr="00AE407B" w:rsidRDefault="00586DAD" w:rsidP="00D85D8C">
            <w:pPr>
              <w:pStyle w:val="GvdeMetni"/>
              <w:spacing w:before="20" w:after="20" w:line="240" w:lineRule="auto"/>
              <w:rPr>
                <w:rFonts w:ascii="Verdana" w:hAnsi="Verdana"/>
                <w:b/>
                <w:bCs/>
                <w:sz w:val="16"/>
                <w:szCs w:val="16"/>
                <w:lang w:val="tr-TR"/>
              </w:rPr>
            </w:pPr>
          </w:p>
        </w:tc>
        <w:tc>
          <w:tcPr>
            <w:tcW w:w="4711" w:type="dxa"/>
          </w:tcPr>
          <w:p w14:paraId="78DE9571"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Çalışanların davranışları ve yaban hayatı kontrolleri</w:t>
            </w:r>
          </w:p>
          <w:p w14:paraId="0E17F5A8" w14:textId="77777777" w:rsidR="00586DAD" w:rsidRPr="00AE407B" w:rsidRDefault="00586DAD" w:rsidP="00D85D8C">
            <w:pPr>
              <w:pStyle w:val="ListeParagraf"/>
              <w:numPr>
                <w:ilvl w:val="0"/>
                <w:numId w:val="77"/>
              </w:numPr>
              <w:spacing w:before="20" w:after="20" w:line="240" w:lineRule="auto"/>
              <w:contextualSpacing w:val="0"/>
              <w:rPr>
                <w:rFonts w:ascii="Verdana" w:hAnsi="Verdana"/>
                <w:b/>
                <w:bCs/>
                <w:sz w:val="16"/>
                <w:szCs w:val="16"/>
                <w:lang w:val="tr-TR"/>
              </w:rPr>
            </w:pPr>
            <w:r w:rsidRPr="00AE407B">
              <w:rPr>
                <w:rFonts w:ascii="Verdana" w:hAnsi="Verdana"/>
                <w:sz w:val="16"/>
                <w:szCs w:val="16"/>
                <w:lang w:val="tr-TR"/>
              </w:rPr>
              <w:lastRenderedPageBreak/>
              <w:t xml:space="preserve">Onaylanmış yöntemler dışında gıda atıklarının dökülmesini engelleyerek, aydınlatmayı mümkün olduğunca en aza indirerek hayvanları sahaya çekmekten kaçının. </w:t>
            </w:r>
          </w:p>
          <w:p w14:paraId="4837ED32" w14:textId="77777777" w:rsidR="00586DAD" w:rsidRPr="00AE407B" w:rsidRDefault="00586DAD" w:rsidP="00D85D8C">
            <w:pPr>
              <w:pStyle w:val="ListeParagraf"/>
              <w:numPr>
                <w:ilvl w:val="0"/>
                <w:numId w:val="77"/>
              </w:numPr>
              <w:spacing w:before="20" w:after="20" w:line="240" w:lineRule="auto"/>
              <w:contextualSpacing w:val="0"/>
              <w:rPr>
                <w:rFonts w:ascii="Verdana" w:hAnsi="Verdana"/>
                <w:sz w:val="16"/>
                <w:szCs w:val="16"/>
                <w:lang w:val="tr-TR"/>
              </w:rPr>
            </w:pPr>
            <w:r w:rsidRPr="00AE407B">
              <w:rPr>
                <w:rFonts w:ascii="Verdana" w:hAnsi="Verdana"/>
                <w:sz w:val="16"/>
                <w:szCs w:val="16"/>
                <w:lang w:val="tr-TR"/>
              </w:rPr>
              <w:t>Bu alanlara yaban hayatı çekebilecek atık ürünleri ve çöpleri toplayın ve uzaklaştırın.</w:t>
            </w:r>
          </w:p>
          <w:p w14:paraId="249375BA" w14:textId="77777777" w:rsidR="00586DAD" w:rsidRPr="00AE407B" w:rsidRDefault="00586DAD" w:rsidP="00D85D8C">
            <w:pPr>
              <w:pStyle w:val="ListeParagraf"/>
              <w:numPr>
                <w:ilvl w:val="0"/>
                <w:numId w:val="77"/>
              </w:numPr>
              <w:spacing w:before="20" w:after="20" w:line="240" w:lineRule="auto"/>
              <w:contextualSpacing w:val="0"/>
              <w:rPr>
                <w:rFonts w:ascii="Verdana" w:hAnsi="Verdana"/>
                <w:sz w:val="16"/>
                <w:szCs w:val="16"/>
                <w:lang w:val="tr-TR"/>
              </w:rPr>
            </w:pPr>
            <w:r w:rsidRPr="00AE407B">
              <w:rPr>
                <w:rFonts w:ascii="Verdana" w:hAnsi="Verdana"/>
                <w:sz w:val="16"/>
                <w:szCs w:val="16"/>
                <w:lang w:val="tr-TR"/>
              </w:rPr>
              <w:t xml:space="preserve">Operasyon sahasında yerleşmeye çalışan yer kuşları üzerinde herhangi bir etki yaratmamak için, öncelikle bu kuşların ilgili alanlarda üremesini önleyin. Üreme dönemi başlamadan önce, </w:t>
            </w:r>
            <w:proofErr w:type="gramStart"/>
            <w:r w:rsidRPr="00AE407B">
              <w:rPr>
                <w:rFonts w:ascii="Verdana" w:hAnsi="Verdana"/>
                <w:sz w:val="16"/>
                <w:szCs w:val="16"/>
                <w:lang w:val="tr-TR"/>
              </w:rPr>
              <w:t>rüzgarda</w:t>
            </w:r>
            <w:proofErr w:type="gramEnd"/>
            <w:r w:rsidRPr="00AE407B">
              <w:rPr>
                <w:rFonts w:ascii="Verdana" w:hAnsi="Verdana"/>
                <w:sz w:val="16"/>
                <w:szCs w:val="16"/>
                <w:lang w:val="tr-TR"/>
              </w:rPr>
              <w:t xml:space="preserve"> hareket eden direklere/sopalara bağlanan renkli şeritler gibi uygun görsel caydırıcılar kullanılarak yer kuşları korkutulabilir.</w:t>
            </w:r>
          </w:p>
          <w:p w14:paraId="48181CE3" w14:textId="77777777" w:rsidR="00586DAD" w:rsidRPr="00AE407B" w:rsidRDefault="00586DAD" w:rsidP="00D85D8C">
            <w:pPr>
              <w:pStyle w:val="ListeParagraf"/>
              <w:numPr>
                <w:ilvl w:val="0"/>
                <w:numId w:val="77"/>
              </w:numPr>
              <w:spacing w:before="20" w:after="20" w:line="240" w:lineRule="auto"/>
              <w:contextualSpacing w:val="0"/>
              <w:rPr>
                <w:rFonts w:ascii="Verdana" w:hAnsi="Verdana"/>
                <w:sz w:val="16"/>
                <w:szCs w:val="16"/>
                <w:lang w:val="tr-TR"/>
              </w:rPr>
            </w:pPr>
            <w:r w:rsidRPr="00AE407B">
              <w:rPr>
                <w:rFonts w:ascii="Verdana" w:hAnsi="Verdana"/>
                <w:sz w:val="16"/>
                <w:szCs w:val="16"/>
                <w:lang w:val="tr-TR"/>
              </w:rPr>
              <w:t>Ana kuş yuvalama mevsiminde tesis ve yapılarda aktif yuvaların kurulmasını önlemek için açıklıkları ve havalandırma deliklerini kapatın ve çalıştırmadan önce araçları ve bakım ekipmanlarını kontrol edin.</w:t>
            </w:r>
          </w:p>
          <w:p w14:paraId="601912C5" w14:textId="77777777" w:rsidR="00586DAD" w:rsidRPr="00AE407B" w:rsidRDefault="00586DAD" w:rsidP="00D85D8C">
            <w:pPr>
              <w:pStyle w:val="ListeParagraf"/>
              <w:numPr>
                <w:ilvl w:val="0"/>
                <w:numId w:val="77"/>
              </w:numPr>
              <w:spacing w:before="20" w:after="20" w:line="240" w:lineRule="auto"/>
              <w:contextualSpacing w:val="0"/>
              <w:rPr>
                <w:rFonts w:ascii="Verdana" w:hAnsi="Verdana"/>
                <w:sz w:val="16"/>
                <w:szCs w:val="16"/>
                <w:lang w:val="tr-TR"/>
              </w:rPr>
            </w:pPr>
            <w:r w:rsidRPr="00AE407B">
              <w:rPr>
                <w:rFonts w:ascii="Verdana" w:hAnsi="Verdana"/>
                <w:sz w:val="16"/>
                <w:szCs w:val="16"/>
                <w:lang w:val="tr-TR"/>
              </w:rPr>
              <w:t>Saha bakımında kullanmadan önce, özellikle yağmur yağdıktan sonra sürüngen ve amfibilerin hareketlerinin daha sık olduğu durumlarda, sahada depolanan ekipman ve tesisleri inceleyin, böylece kullanımın örneğin araçların altında geçici sığınak arayan bireylere zarar vermeyeceğinden emin olun.</w:t>
            </w:r>
          </w:p>
        </w:tc>
        <w:tc>
          <w:tcPr>
            <w:tcW w:w="2200" w:type="dxa"/>
          </w:tcPr>
          <w:p w14:paraId="3CF1F565"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Önleme / En aza indirme</w:t>
            </w:r>
          </w:p>
        </w:tc>
        <w:tc>
          <w:tcPr>
            <w:tcW w:w="2280" w:type="dxa"/>
          </w:tcPr>
          <w:p w14:paraId="295FF7C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Yaban hayatına yönelik taciz veya yasadışı </w:t>
            </w:r>
            <w:r w:rsidRPr="00AE407B">
              <w:rPr>
                <w:rFonts w:ascii="Verdana" w:hAnsi="Verdana"/>
                <w:sz w:val="16"/>
                <w:szCs w:val="16"/>
                <w:lang w:val="tr-TR"/>
              </w:rPr>
              <w:lastRenderedPageBreak/>
              <w:t>avlanma vb. olayların yaşanmaması.</w:t>
            </w:r>
          </w:p>
          <w:p w14:paraId="61B0C609" w14:textId="77777777" w:rsidR="00586DAD" w:rsidRPr="00AE407B" w:rsidRDefault="00586DAD" w:rsidP="00D85D8C">
            <w:pPr>
              <w:pStyle w:val="GvdeMetni"/>
              <w:spacing w:before="20" w:after="20" w:line="240" w:lineRule="auto"/>
              <w:rPr>
                <w:rFonts w:ascii="Verdana" w:hAnsi="Verdana"/>
                <w:sz w:val="16"/>
                <w:szCs w:val="16"/>
                <w:lang w:val="tr-TR"/>
              </w:rPr>
            </w:pPr>
          </w:p>
          <w:p w14:paraId="55AA2B1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Eğitim / öğretim programları uygulanmalıdır.</w:t>
            </w:r>
          </w:p>
          <w:p w14:paraId="7C434FA4" w14:textId="77777777" w:rsidR="00586DAD" w:rsidRPr="00AE407B" w:rsidRDefault="00586DAD" w:rsidP="00D85D8C">
            <w:pPr>
              <w:pStyle w:val="GvdeMetni"/>
              <w:spacing w:before="20" w:after="20" w:line="240" w:lineRule="auto"/>
              <w:rPr>
                <w:rFonts w:ascii="Verdana" w:hAnsi="Verdana"/>
                <w:sz w:val="16"/>
                <w:szCs w:val="16"/>
                <w:lang w:val="tr-TR"/>
              </w:rPr>
            </w:pPr>
          </w:p>
          <w:p w14:paraId="3D533B51"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Tesis içinde yaban hayatı kontrolleri uygulanmalıdır.</w:t>
            </w:r>
          </w:p>
        </w:tc>
        <w:tc>
          <w:tcPr>
            <w:tcW w:w="1261" w:type="dxa"/>
          </w:tcPr>
          <w:p w14:paraId="3D176C44"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İşletme</w:t>
            </w:r>
          </w:p>
        </w:tc>
        <w:tc>
          <w:tcPr>
            <w:tcW w:w="0" w:type="auto"/>
          </w:tcPr>
          <w:p w14:paraId="46A13E60"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32E2C244" w14:textId="77777777" w:rsidR="00586DAD" w:rsidRPr="00AE407B" w:rsidRDefault="00586DAD" w:rsidP="00D85D8C">
            <w:pPr>
              <w:spacing w:before="20" w:after="20" w:line="240" w:lineRule="auto"/>
              <w:rPr>
                <w:rFonts w:ascii="Verdana" w:hAnsi="Verdana"/>
                <w:sz w:val="16"/>
                <w:szCs w:val="16"/>
                <w:lang w:val="tr-TR"/>
              </w:rPr>
            </w:pPr>
          </w:p>
        </w:tc>
      </w:tr>
      <w:tr w:rsidR="00586DAD" w:rsidRPr="00AE407B" w14:paraId="5E71D108" w14:textId="77777777" w:rsidTr="00D85D8C">
        <w:tc>
          <w:tcPr>
            <w:tcW w:w="2627" w:type="dxa"/>
            <w:vMerge w:val="restart"/>
          </w:tcPr>
          <w:p w14:paraId="77830E36"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Etki 8: Fauna Hareketine Engel Oluşturma</w:t>
            </w:r>
          </w:p>
        </w:tc>
        <w:tc>
          <w:tcPr>
            <w:tcW w:w="4711" w:type="dxa"/>
          </w:tcPr>
          <w:p w14:paraId="79C51FF4" w14:textId="77777777" w:rsidR="00586DAD" w:rsidRPr="00AE407B" w:rsidRDefault="00586DAD" w:rsidP="00D85D8C">
            <w:pPr>
              <w:pStyle w:val="Tabletextleft"/>
              <w:spacing w:before="20" w:after="20"/>
              <w:rPr>
                <w:rFonts w:ascii="Verdana" w:eastAsia="Times New Roman" w:hAnsi="Verdana" w:cs="Calibri"/>
                <w:b/>
                <w:bCs/>
                <w:sz w:val="16"/>
                <w:szCs w:val="16"/>
                <w:lang w:val="tr-TR" w:eastAsia="tr-TR"/>
              </w:rPr>
            </w:pPr>
            <w:r w:rsidRPr="00AE407B">
              <w:rPr>
                <w:rFonts w:ascii="Verdana" w:eastAsia="Times New Roman" w:hAnsi="Verdana" w:cs="Calibri"/>
                <w:b/>
                <w:bCs/>
                <w:sz w:val="16"/>
                <w:szCs w:val="16"/>
                <w:lang w:val="tr-TR" w:eastAsia="tr-TR"/>
              </w:rPr>
              <w:t>Habitatın restorasyonu/kalıcı olarak tahrip olan habitatlar için telafi</w:t>
            </w:r>
          </w:p>
          <w:p w14:paraId="1A67DB0A" w14:textId="77777777" w:rsidR="00586DAD" w:rsidRPr="00AE407B" w:rsidRDefault="00586DAD" w:rsidP="00D85D8C">
            <w:pPr>
              <w:pStyle w:val="ListeMaddemi"/>
              <w:numPr>
                <w:ilvl w:val="0"/>
                <w:numId w:val="78"/>
              </w:numPr>
              <w:spacing w:before="20" w:after="20" w:line="240" w:lineRule="auto"/>
              <w:jc w:val="both"/>
              <w:rPr>
                <w:rFonts w:ascii="Verdana" w:hAnsi="Verdana"/>
                <w:sz w:val="16"/>
                <w:szCs w:val="16"/>
                <w:lang w:val="tr-TR"/>
              </w:rPr>
            </w:pPr>
            <w:r w:rsidRPr="00AE407B">
              <w:rPr>
                <w:rFonts w:ascii="Verdana" w:eastAsiaTheme="minorHAnsi" w:hAnsi="Verdana"/>
                <w:kern w:val="2"/>
                <w:sz w:val="16"/>
                <w:szCs w:val="16"/>
                <w:lang w:val="tr-TR"/>
                <w14:ligatures w14:val="standardContextual"/>
              </w:rPr>
              <w:t>Doğal habitat bağlantısının azalmasının telafisini dikkate alan habitat restorasyonu/denkleştirme planı geliştirilecek ve uygulanacaktır (inşaat BYP için Etki 1'e göre).</w:t>
            </w:r>
          </w:p>
          <w:p w14:paraId="1D4ACACD" w14:textId="77777777" w:rsidR="00586DAD" w:rsidRPr="00AE407B" w:rsidRDefault="00586DAD" w:rsidP="00D85D8C">
            <w:pPr>
              <w:pStyle w:val="ListeParagraf"/>
              <w:numPr>
                <w:ilvl w:val="0"/>
                <w:numId w:val="78"/>
              </w:numPr>
              <w:spacing w:before="20" w:after="20" w:line="240" w:lineRule="auto"/>
              <w:contextualSpacing w:val="0"/>
              <w:rPr>
                <w:rFonts w:ascii="Verdana" w:eastAsiaTheme="minorEastAsia" w:hAnsi="Verdana"/>
                <w:kern w:val="0"/>
                <w:sz w:val="16"/>
                <w:szCs w:val="16"/>
                <w:lang w:val="tr-TR"/>
                <w14:ligatures w14:val="none"/>
              </w:rPr>
            </w:pPr>
            <w:r w:rsidRPr="00AE407B">
              <w:rPr>
                <w:rFonts w:ascii="Verdana" w:eastAsiaTheme="minorEastAsia" w:hAnsi="Verdana"/>
                <w:kern w:val="0"/>
                <w:sz w:val="16"/>
                <w:szCs w:val="16"/>
                <w:lang w:val="tr-TR"/>
                <w14:ligatures w14:val="none"/>
              </w:rPr>
              <w:t>Habitat restorasyonu/denkleştirme planının bir parçası olarak restore edilen doğal habitatların uygun şekilde izlenmesi, bakımı ve sonrası bakımı uygulanmalıdır (inşaat aşaması BYP kapsamında).</w:t>
            </w:r>
          </w:p>
        </w:tc>
        <w:tc>
          <w:tcPr>
            <w:tcW w:w="2200" w:type="dxa"/>
          </w:tcPr>
          <w:p w14:paraId="5952EED7"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Restorasyon/Telafi</w:t>
            </w:r>
          </w:p>
        </w:tc>
        <w:tc>
          <w:tcPr>
            <w:tcW w:w="2280" w:type="dxa"/>
          </w:tcPr>
          <w:p w14:paraId="5DA19C2C"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Habitat denkleştirme/restorasyon planı </w:t>
            </w:r>
          </w:p>
          <w:p w14:paraId="1BF13DAC" w14:textId="77777777" w:rsidR="00586DAD" w:rsidRPr="00AE407B" w:rsidRDefault="00586DAD" w:rsidP="00D85D8C">
            <w:pPr>
              <w:pStyle w:val="GvdeMetni"/>
              <w:spacing w:before="20" w:after="20" w:line="240" w:lineRule="auto"/>
              <w:rPr>
                <w:rFonts w:ascii="Verdana" w:hAnsi="Verdana"/>
                <w:sz w:val="16"/>
                <w:szCs w:val="16"/>
                <w:lang w:val="tr-TR"/>
              </w:rPr>
            </w:pPr>
          </w:p>
          <w:p w14:paraId="10D7A25D"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Geri kazanılan habitatlar için izleme ve bakım çalışmaları gerçekleştirilmelidir.</w:t>
            </w:r>
          </w:p>
        </w:tc>
        <w:tc>
          <w:tcPr>
            <w:tcW w:w="1261" w:type="dxa"/>
          </w:tcPr>
          <w:p w14:paraId="3B7C8A1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İnşaat sonrası</w:t>
            </w:r>
          </w:p>
          <w:p w14:paraId="33C9CEE6" w14:textId="77777777" w:rsidR="00586DAD" w:rsidRPr="00AE407B" w:rsidRDefault="00586DAD" w:rsidP="00D85D8C">
            <w:pPr>
              <w:pStyle w:val="GvdeMetni"/>
              <w:spacing w:before="20" w:after="20" w:line="240" w:lineRule="auto"/>
              <w:rPr>
                <w:rFonts w:ascii="Verdana" w:hAnsi="Verdana"/>
                <w:sz w:val="16"/>
                <w:szCs w:val="16"/>
                <w:lang w:val="tr-TR"/>
              </w:rPr>
            </w:pPr>
          </w:p>
          <w:p w14:paraId="601318C8"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57AA9895"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46AC637F"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748C84FE" w14:textId="77777777" w:rsidTr="00D85D8C">
        <w:tc>
          <w:tcPr>
            <w:tcW w:w="2627" w:type="dxa"/>
            <w:vMerge/>
            <w:hideMark/>
          </w:tcPr>
          <w:p w14:paraId="4F6D0E33" w14:textId="77777777" w:rsidR="00586DAD" w:rsidRPr="00AE407B" w:rsidRDefault="00586DAD" w:rsidP="00D85D8C">
            <w:pPr>
              <w:pStyle w:val="GvdeMetni"/>
              <w:spacing w:before="20" w:after="20" w:line="240" w:lineRule="auto"/>
              <w:rPr>
                <w:rFonts w:ascii="Verdana" w:hAnsi="Verdana"/>
                <w:sz w:val="16"/>
                <w:szCs w:val="16"/>
                <w:lang w:val="tr-TR"/>
              </w:rPr>
            </w:pPr>
          </w:p>
        </w:tc>
        <w:tc>
          <w:tcPr>
            <w:tcW w:w="4711" w:type="dxa"/>
            <w:hideMark/>
          </w:tcPr>
          <w:p w14:paraId="25C6A2C1"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Yaban hayatı dostu çitler ve bariyer önlemleri</w:t>
            </w:r>
          </w:p>
          <w:p w14:paraId="505E92FD"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Sitede yeni geçirimsiz çitlerin kurulmamasını sağlayın.</w:t>
            </w:r>
          </w:p>
          <w:p w14:paraId="5739DBAF"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Çitlerin bütünlüğünü koruyun.</w:t>
            </w:r>
          </w:p>
          <w:p w14:paraId="61ADB85E"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lastRenderedPageBreak/>
              <w:t>Operasyonel izleme sonuçları, sahadaki çitlerin faun in hareketlerine fiziksel bir engel oluşturduğunu gösteriyorsa, çitlerin geçirgenliğini artırmak için önlemler alın. Örneğin, tüneller kullanın veya hayvanların sınırsızca geçebilmesi için uygun aralıklarla diğer malzemeler kullanarak stratejik konumlardaki çitleri değiştirin.</w:t>
            </w:r>
          </w:p>
        </w:tc>
        <w:tc>
          <w:tcPr>
            <w:tcW w:w="2200" w:type="dxa"/>
          </w:tcPr>
          <w:p w14:paraId="6086C849"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En aza indirin</w:t>
            </w:r>
          </w:p>
        </w:tc>
        <w:tc>
          <w:tcPr>
            <w:tcW w:w="2280" w:type="dxa"/>
            <w:hideMark/>
          </w:tcPr>
          <w:p w14:paraId="2DBE8611"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Geçirgen çitler kurulmalı ve bakımı yapılmalıdır.</w:t>
            </w:r>
          </w:p>
          <w:p w14:paraId="012A0316" w14:textId="77777777" w:rsidR="00586DAD" w:rsidRPr="00AE407B" w:rsidRDefault="00586DAD" w:rsidP="00D85D8C">
            <w:pPr>
              <w:pStyle w:val="GvdeMetni"/>
              <w:spacing w:before="20" w:after="20" w:line="240" w:lineRule="auto"/>
              <w:rPr>
                <w:rFonts w:ascii="Verdana" w:hAnsi="Verdana"/>
                <w:sz w:val="16"/>
                <w:szCs w:val="16"/>
                <w:lang w:val="tr-TR"/>
              </w:rPr>
            </w:pPr>
          </w:p>
          <w:p w14:paraId="43C50C5A"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Gereksiz bariyerler kurulmaz.</w:t>
            </w:r>
          </w:p>
        </w:tc>
        <w:tc>
          <w:tcPr>
            <w:tcW w:w="1261" w:type="dxa"/>
          </w:tcPr>
          <w:p w14:paraId="7977BCB9"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hideMark/>
          </w:tcPr>
          <w:p w14:paraId="018FFD52"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0BF5ECDD"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22834126" w14:textId="77777777" w:rsidTr="00D85D8C">
        <w:tc>
          <w:tcPr>
            <w:tcW w:w="2627" w:type="dxa"/>
            <w:vMerge/>
          </w:tcPr>
          <w:p w14:paraId="4DD6FE25" w14:textId="77777777" w:rsidR="00586DAD" w:rsidRPr="00AE407B" w:rsidRDefault="00586DAD" w:rsidP="00D85D8C">
            <w:pPr>
              <w:pStyle w:val="GvdeMetni"/>
              <w:spacing w:before="20" w:after="20" w:line="240" w:lineRule="auto"/>
              <w:rPr>
                <w:rFonts w:ascii="Verdana" w:hAnsi="Verdana"/>
                <w:sz w:val="16"/>
                <w:szCs w:val="16"/>
                <w:lang w:val="tr-TR"/>
              </w:rPr>
            </w:pPr>
          </w:p>
        </w:tc>
        <w:tc>
          <w:tcPr>
            <w:tcW w:w="4711" w:type="dxa"/>
          </w:tcPr>
          <w:p w14:paraId="4BE0A908"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Yaban hayatı kontrolleri</w:t>
            </w:r>
          </w:p>
          <w:p w14:paraId="04C17EB6"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İşletme tesislerinin dışındaki yüksek biyolojik çeşitlilik hassasiyetine sahip alanlara (doğal bozkır/ormanlık habitat) erişimi sınırlamak için erişim kontrolleri uygulanacak.</w:t>
            </w:r>
          </w:p>
          <w:p w14:paraId="0E26C7B0"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İnşaat aşamasında onaylananların ötesinde bitki örtüsü ve habitatın ek olarak temizlenmesine izin verilmeyecektir.</w:t>
            </w:r>
          </w:p>
          <w:p w14:paraId="00C76DED"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Gece bakım çalışmaları sırasında yapay aydınlatmayı en aza indirin.</w:t>
            </w:r>
          </w:p>
        </w:tc>
        <w:tc>
          <w:tcPr>
            <w:tcW w:w="2200" w:type="dxa"/>
          </w:tcPr>
          <w:p w14:paraId="7DD0DF68"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Önleme/En aza indirme</w:t>
            </w:r>
          </w:p>
        </w:tc>
        <w:tc>
          <w:tcPr>
            <w:tcW w:w="2280" w:type="dxa"/>
          </w:tcPr>
          <w:p w14:paraId="51178F78"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Erişim kontrolleri uygulanacaktır.</w:t>
            </w:r>
          </w:p>
          <w:p w14:paraId="0FE7C92F" w14:textId="77777777" w:rsidR="00586DAD" w:rsidRPr="00AE407B" w:rsidRDefault="00586DAD" w:rsidP="00D85D8C">
            <w:pPr>
              <w:pStyle w:val="GvdeMetni"/>
              <w:spacing w:before="20" w:after="20" w:line="240" w:lineRule="auto"/>
              <w:rPr>
                <w:rFonts w:ascii="Verdana" w:hAnsi="Verdana"/>
                <w:sz w:val="16"/>
                <w:szCs w:val="16"/>
                <w:lang w:val="tr-TR"/>
              </w:rPr>
            </w:pPr>
          </w:p>
          <w:p w14:paraId="4A1DDAB4"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Ek faaliyetlere kısıtlamalar getirilmelidir.</w:t>
            </w:r>
          </w:p>
          <w:p w14:paraId="765C01EE" w14:textId="77777777" w:rsidR="00586DAD" w:rsidRPr="00AE407B" w:rsidRDefault="00586DAD" w:rsidP="00D85D8C">
            <w:pPr>
              <w:pStyle w:val="GvdeMetni"/>
              <w:spacing w:before="20" w:after="20" w:line="240" w:lineRule="auto"/>
              <w:rPr>
                <w:rFonts w:ascii="Verdana" w:hAnsi="Verdana"/>
                <w:sz w:val="16"/>
                <w:szCs w:val="16"/>
                <w:lang w:val="tr-TR"/>
              </w:rPr>
            </w:pPr>
          </w:p>
          <w:p w14:paraId="42C2FFCC"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Uygun aydınlatma tasarımı.</w:t>
            </w:r>
          </w:p>
        </w:tc>
        <w:tc>
          <w:tcPr>
            <w:tcW w:w="1261" w:type="dxa"/>
          </w:tcPr>
          <w:p w14:paraId="4DDC0429"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0C986493"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4D572069"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168C2758" w14:textId="77777777" w:rsidTr="00D85D8C">
        <w:tc>
          <w:tcPr>
            <w:tcW w:w="2627" w:type="dxa"/>
            <w:vMerge/>
            <w:hideMark/>
          </w:tcPr>
          <w:p w14:paraId="206722F4" w14:textId="77777777" w:rsidR="00586DAD" w:rsidRPr="00AE407B" w:rsidRDefault="00586DAD" w:rsidP="00D85D8C">
            <w:pPr>
              <w:pStyle w:val="GvdeMetni"/>
              <w:spacing w:before="20" w:after="20" w:line="240" w:lineRule="auto"/>
              <w:rPr>
                <w:rFonts w:ascii="Verdana" w:hAnsi="Verdana"/>
                <w:sz w:val="16"/>
                <w:szCs w:val="16"/>
                <w:lang w:val="tr-TR"/>
              </w:rPr>
            </w:pPr>
          </w:p>
        </w:tc>
        <w:tc>
          <w:tcPr>
            <w:tcW w:w="4711" w:type="dxa"/>
            <w:hideMark/>
          </w:tcPr>
          <w:p w14:paraId="2FB49D71"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Yaban hayatı yönlendirme (shepherding) protokolü</w:t>
            </w:r>
          </w:p>
          <w:p w14:paraId="3F08D7BC" w14:textId="77777777" w:rsidR="00586DAD" w:rsidRPr="00AE407B" w:rsidRDefault="00586DAD" w:rsidP="00D85D8C">
            <w:pPr>
              <w:pStyle w:val="GvdeMetni"/>
              <w:numPr>
                <w:ilvl w:val="0"/>
                <w:numId w:val="77"/>
              </w:numPr>
              <w:spacing w:before="20" w:after="20" w:line="240" w:lineRule="auto"/>
              <w:ind w:left="714" w:hanging="357"/>
              <w:jc w:val="both"/>
              <w:rPr>
                <w:rFonts w:ascii="Verdana" w:hAnsi="Verdana"/>
                <w:b/>
                <w:bCs/>
                <w:sz w:val="16"/>
                <w:szCs w:val="16"/>
                <w:lang w:val="tr-TR"/>
              </w:rPr>
            </w:pPr>
            <w:r w:rsidRPr="00AE407B">
              <w:rPr>
                <w:rFonts w:ascii="Verdana" w:hAnsi="Verdana"/>
                <w:sz w:val="16"/>
                <w:szCs w:val="16"/>
                <w:lang w:val="tr-TR"/>
              </w:rPr>
              <w:t>Yerinde bulunan hayvanların kendi başlarına güvenli bir şekilde dışarı çıkamadıkları durumlarda yaban hayatı yönlendirme protokolü (bkz</w:t>
            </w:r>
            <w:r w:rsidRPr="00AE407B">
              <w:rPr>
                <w:rFonts w:ascii="Verdana" w:hAnsi="Verdana"/>
                <w:b/>
                <w:bCs/>
                <w:sz w:val="16"/>
                <w:szCs w:val="16"/>
                <w:lang w:val="tr-TR"/>
              </w:rPr>
              <w:t>. Bölüm 7, Ek A</w:t>
            </w:r>
            <w:r w:rsidRPr="00AE407B">
              <w:rPr>
                <w:rFonts w:ascii="Verdana" w:hAnsi="Verdana"/>
                <w:sz w:val="16"/>
                <w:szCs w:val="16"/>
                <w:lang w:val="tr-TR"/>
              </w:rPr>
              <w:t>) uygulanır.</w:t>
            </w:r>
          </w:p>
        </w:tc>
        <w:tc>
          <w:tcPr>
            <w:tcW w:w="2200" w:type="dxa"/>
          </w:tcPr>
          <w:p w14:paraId="51491F69"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En aza indirme</w:t>
            </w:r>
          </w:p>
        </w:tc>
        <w:tc>
          <w:tcPr>
            <w:tcW w:w="2280" w:type="dxa"/>
            <w:hideMark/>
          </w:tcPr>
          <w:p w14:paraId="7D46F05C"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Yaban hayatı yönlendirme protokolü gerektiğinde uygulanır.</w:t>
            </w:r>
          </w:p>
        </w:tc>
        <w:tc>
          <w:tcPr>
            <w:tcW w:w="1261" w:type="dxa"/>
          </w:tcPr>
          <w:p w14:paraId="257FE4DF"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hideMark/>
          </w:tcPr>
          <w:p w14:paraId="367C04C5"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4ECFD787"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4519D4A8" w14:textId="77777777" w:rsidTr="00D85D8C">
        <w:tc>
          <w:tcPr>
            <w:tcW w:w="2627" w:type="dxa"/>
            <w:vMerge w:val="restart"/>
          </w:tcPr>
          <w:p w14:paraId="19CE1185"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Etki 9: Üreyen Kuş Türlerinin Rahatsız Edilmesi/Yerinden Edilmesi</w:t>
            </w:r>
          </w:p>
        </w:tc>
        <w:tc>
          <w:tcPr>
            <w:tcW w:w="4711" w:type="dxa"/>
          </w:tcPr>
          <w:p w14:paraId="1182D7C9"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Fauna Rahatsızlığını En Aza İndirmek için Operasyonel Gürültü ve Işık Kontrolü</w:t>
            </w:r>
          </w:p>
          <w:p w14:paraId="639D03E6"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 xml:space="preserve">Özellikle kuşların en aktif olduğu dönemlerde, operasyonel gürültüyü ve emisyonları en aza indiren düşük gürültülü </w:t>
            </w:r>
            <w:proofErr w:type="gramStart"/>
            <w:r w:rsidRPr="00AE407B">
              <w:rPr>
                <w:rFonts w:ascii="Verdana" w:hAnsi="Verdana"/>
                <w:sz w:val="16"/>
                <w:szCs w:val="16"/>
                <w:lang w:val="tr-TR"/>
              </w:rPr>
              <w:t>rüzgar</w:t>
            </w:r>
            <w:proofErr w:type="gramEnd"/>
            <w:r w:rsidRPr="00AE407B">
              <w:rPr>
                <w:rFonts w:ascii="Verdana" w:hAnsi="Verdana"/>
                <w:sz w:val="16"/>
                <w:szCs w:val="16"/>
                <w:lang w:val="tr-TR"/>
              </w:rPr>
              <w:t xml:space="preserve"> türbini tasarımları kullanılır.</w:t>
            </w:r>
          </w:p>
          <w:p w14:paraId="19AB6C25"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Gürültü yayılımını azaltmak için türbin bileşenlerinin çevresinde ses bariyerleri, yalıtım ve emici malzemeler gibi gürültü kontrol teknolojileri kullanın.</w:t>
            </w:r>
          </w:p>
          <w:p w14:paraId="606075E5" w14:textId="77777777" w:rsidR="00586DAD" w:rsidRPr="00AE407B" w:rsidRDefault="00586DAD" w:rsidP="00D85D8C">
            <w:pPr>
              <w:pStyle w:val="GvdeMetni"/>
              <w:spacing w:before="20" w:after="20" w:line="240" w:lineRule="auto"/>
              <w:rPr>
                <w:rFonts w:ascii="Verdana" w:hAnsi="Verdana"/>
                <w:sz w:val="16"/>
                <w:szCs w:val="16"/>
                <w:lang w:val="tr-TR"/>
              </w:rPr>
            </w:pPr>
          </w:p>
        </w:tc>
        <w:tc>
          <w:tcPr>
            <w:tcW w:w="2200" w:type="dxa"/>
          </w:tcPr>
          <w:p w14:paraId="6F97C3B5"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Önleme/En Aza İndirme</w:t>
            </w:r>
          </w:p>
        </w:tc>
        <w:tc>
          <w:tcPr>
            <w:tcW w:w="2280" w:type="dxa"/>
          </w:tcPr>
          <w:p w14:paraId="2C3BD7B6"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Düşük gürültülü türbin özellikleri doğrulanmıştır.</w:t>
            </w:r>
          </w:p>
          <w:p w14:paraId="0ECF3CC2" w14:textId="77777777" w:rsidR="00586DAD" w:rsidRPr="00AE407B" w:rsidRDefault="00586DAD" w:rsidP="00D85D8C">
            <w:pPr>
              <w:pStyle w:val="GvdeMetni"/>
              <w:spacing w:before="20" w:after="20" w:line="240" w:lineRule="auto"/>
              <w:rPr>
                <w:rFonts w:ascii="Verdana" w:hAnsi="Verdana"/>
                <w:sz w:val="16"/>
                <w:szCs w:val="16"/>
                <w:lang w:val="tr-TR"/>
              </w:rPr>
            </w:pPr>
          </w:p>
          <w:p w14:paraId="3F5A979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Çalışma gürültüsü eşik değerinin altında.</w:t>
            </w:r>
          </w:p>
          <w:p w14:paraId="1175A59E" w14:textId="77777777" w:rsidR="00586DAD" w:rsidRPr="00AE407B" w:rsidRDefault="00586DAD" w:rsidP="00D85D8C">
            <w:pPr>
              <w:pStyle w:val="GvdeMetni"/>
              <w:spacing w:before="20" w:after="20" w:line="240" w:lineRule="auto"/>
              <w:rPr>
                <w:rFonts w:ascii="Verdana" w:hAnsi="Verdana"/>
                <w:sz w:val="16"/>
                <w:szCs w:val="16"/>
                <w:lang w:val="tr-TR"/>
              </w:rPr>
            </w:pPr>
          </w:p>
          <w:p w14:paraId="695F4F40"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Gürültü azaltma sistemleri kurulmuş ve performansı izleniyor.</w:t>
            </w:r>
          </w:p>
        </w:tc>
        <w:tc>
          <w:tcPr>
            <w:tcW w:w="1261" w:type="dxa"/>
          </w:tcPr>
          <w:p w14:paraId="08703494"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539DBB93"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6531DDE0"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6C80DE4E" w14:textId="77777777" w:rsidTr="00D85D8C">
        <w:tc>
          <w:tcPr>
            <w:tcW w:w="2627" w:type="dxa"/>
            <w:vMerge/>
          </w:tcPr>
          <w:p w14:paraId="0B001BA8" w14:textId="77777777" w:rsidR="00586DAD" w:rsidRPr="00AE407B" w:rsidRDefault="00586DAD" w:rsidP="00D85D8C">
            <w:pPr>
              <w:pStyle w:val="GvdeMetni"/>
              <w:spacing w:before="20" w:after="20" w:line="240" w:lineRule="auto"/>
              <w:rPr>
                <w:rFonts w:ascii="Verdana" w:hAnsi="Verdana"/>
                <w:b/>
                <w:bCs/>
                <w:sz w:val="16"/>
                <w:szCs w:val="16"/>
                <w:lang w:val="tr-TR"/>
              </w:rPr>
            </w:pPr>
          </w:p>
        </w:tc>
        <w:tc>
          <w:tcPr>
            <w:tcW w:w="4711" w:type="dxa"/>
          </w:tcPr>
          <w:p w14:paraId="1E31C1B8"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İşletme Biyoçeşitlilik İzleme ve Uyarlanabilir Yönetim</w:t>
            </w:r>
          </w:p>
          <w:p w14:paraId="75E16078"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Kuş ve yarasa popülasyonlarını izleyerek davranışsal etkileri, üreme başarısını ve aktivite düzeylerini değerlendirin.</w:t>
            </w:r>
          </w:p>
          <w:p w14:paraId="623ED760"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lastRenderedPageBreak/>
              <w:t>Ekolojik eşikler belirleyin ve izleme verilerine dayalı olarak uyarlanabilir yönetim önlemleri uygulayın.</w:t>
            </w:r>
          </w:p>
          <w:p w14:paraId="1FD95A6A" w14:textId="77777777" w:rsidR="00586DAD" w:rsidRPr="00AE407B" w:rsidRDefault="00586DAD" w:rsidP="00D85D8C">
            <w:pPr>
              <w:pStyle w:val="GvdeMetni"/>
              <w:numPr>
                <w:ilvl w:val="0"/>
                <w:numId w:val="76"/>
              </w:numPr>
              <w:spacing w:before="20" w:after="20" w:line="240" w:lineRule="auto"/>
              <w:jc w:val="both"/>
              <w:rPr>
                <w:rFonts w:ascii="Verdana" w:hAnsi="Verdana"/>
                <w:sz w:val="16"/>
                <w:szCs w:val="16"/>
                <w:lang w:val="tr-TR"/>
              </w:rPr>
            </w:pPr>
            <w:r w:rsidRPr="00AE407B">
              <w:rPr>
                <w:rFonts w:ascii="Verdana" w:hAnsi="Verdana"/>
                <w:sz w:val="16"/>
                <w:szCs w:val="16"/>
                <w:lang w:val="tr-TR"/>
              </w:rPr>
              <w:t>Uyarlanabilir yönetim, yerinden edilmiş türleri desteklemek için habitatın iyileştirilmesini veya yaratılmasını içerebilir.</w:t>
            </w:r>
          </w:p>
          <w:p w14:paraId="706E547E" w14:textId="77777777" w:rsidR="00586DAD" w:rsidRPr="00AE407B" w:rsidRDefault="00586DAD" w:rsidP="00D85D8C">
            <w:pPr>
              <w:pStyle w:val="GvdeMetni"/>
              <w:numPr>
                <w:ilvl w:val="0"/>
                <w:numId w:val="76"/>
              </w:numPr>
              <w:spacing w:before="20" w:after="20" w:line="240" w:lineRule="auto"/>
              <w:jc w:val="both"/>
              <w:rPr>
                <w:rFonts w:ascii="Verdana" w:hAnsi="Verdana"/>
                <w:b/>
                <w:bCs/>
                <w:sz w:val="16"/>
                <w:szCs w:val="16"/>
                <w:lang w:val="tr-TR"/>
              </w:rPr>
            </w:pPr>
            <w:r w:rsidRPr="00AE407B">
              <w:rPr>
                <w:rFonts w:ascii="Verdana" w:hAnsi="Verdana"/>
                <w:sz w:val="16"/>
                <w:szCs w:val="16"/>
                <w:lang w:val="tr-TR"/>
              </w:rPr>
              <w:t>Üreme ve göç dönemlerinde (Nisan-Ekim) 2 km'lik bir yarıçap içinde yarasa barınaklarını izleyin.</w:t>
            </w:r>
          </w:p>
        </w:tc>
        <w:tc>
          <w:tcPr>
            <w:tcW w:w="2200" w:type="dxa"/>
          </w:tcPr>
          <w:p w14:paraId="53AC6A9F"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Önleme / En Aza İndirme</w:t>
            </w:r>
          </w:p>
        </w:tc>
        <w:tc>
          <w:tcPr>
            <w:tcW w:w="2280" w:type="dxa"/>
          </w:tcPr>
          <w:p w14:paraId="1883318D"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İzleme programları uygulanır ve sürdürülür.</w:t>
            </w:r>
          </w:p>
          <w:p w14:paraId="7C10B540" w14:textId="77777777" w:rsidR="00586DAD" w:rsidRPr="00AE407B" w:rsidRDefault="00586DAD" w:rsidP="00D85D8C">
            <w:pPr>
              <w:pStyle w:val="GvdeMetni"/>
              <w:spacing w:before="20" w:after="20" w:line="240" w:lineRule="auto"/>
              <w:rPr>
                <w:rFonts w:ascii="Verdana" w:hAnsi="Verdana"/>
                <w:sz w:val="16"/>
                <w:szCs w:val="16"/>
                <w:lang w:val="tr-TR"/>
              </w:rPr>
            </w:pPr>
          </w:p>
          <w:p w14:paraId="28065FF2"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Eşik değerler aşıldığında uyarlanabilir önlemler alınır.</w:t>
            </w:r>
          </w:p>
          <w:p w14:paraId="179B9EF5" w14:textId="77777777" w:rsidR="00586DAD" w:rsidRPr="00AE407B" w:rsidRDefault="00586DAD" w:rsidP="00D85D8C">
            <w:pPr>
              <w:pStyle w:val="GvdeMetni"/>
              <w:spacing w:before="20" w:after="20" w:line="240" w:lineRule="auto"/>
              <w:rPr>
                <w:rFonts w:ascii="Verdana" w:hAnsi="Verdana"/>
                <w:sz w:val="16"/>
                <w:szCs w:val="16"/>
                <w:lang w:val="tr-TR"/>
              </w:rPr>
            </w:pPr>
          </w:p>
          <w:p w14:paraId="482DE0E4"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Gerekirse habitat iyileştirme alanları uygulanır.</w:t>
            </w:r>
          </w:p>
          <w:p w14:paraId="23195409"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 xml:space="preserve">Yuva izleme kayıtları tutulur, rahatsızlık. </w:t>
            </w:r>
          </w:p>
          <w:p w14:paraId="1DB9A281" w14:textId="77777777" w:rsidR="00586DAD" w:rsidRPr="00AE407B" w:rsidRDefault="00586DAD" w:rsidP="00D85D8C">
            <w:pPr>
              <w:pStyle w:val="GvdeMetni"/>
              <w:spacing w:before="20" w:after="20" w:line="240" w:lineRule="auto"/>
              <w:rPr>
                <w:rFonts w:ascii="Verdana" w:hAnsi="Verdana"/>
                <w:sz w:val="16"/>
                <w:szCs w:val="16"/>
                <w:lang w:val="tr-TR"/>
              </w:rPr>
            </w:pPr>
          </w:p>
          <w:p w14:paraId="759C0268" w14:textId="77777777" w:rsidR="00586DAD" w:rsidRPr="00AE407B" w:rsidRDefault="00586DAD" w:rsidP="00D85D8C">
            <w:pPr>
              <w:pStyle w:val="GvdeMetni"/>
              <w:spacing w:before="20" w:after="20" w:line="240" w:lineRule="auto"/>
              <w:rPr>
                <w:rFonts w:ascii="Verdana" w:hAnsi="Verdana"/>
                <w:sz w:val="16"/>
                <w:szCs w:val="16"/>
                <w:lang w:val="tr-TR"/>
              </w:rPr>
            </w:pPr>
          </w:p>
        </w:tc>
        <w:tc>
          <w:tcPr>
            <w:tcW w:w="1261" w:type="dxa"/>
          </w:tcPr>
          <w:p w14:paraId="7D153DEC"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İşletme</w:t>
            </w:r>
          </w:p>
        </w:tc>
        <w:tc>
          <w:tcPr>
            <w:tcW w:w="0" w:type="auto"/>
          </w:tcPr>
          <w:p w14:paraId="32F5878A"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105D75E7"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320828D0" w14:textId="77777777" w:rsidTr="00D85D8C">
        <w:tc>
          <w:tcPr>
            <w:tcW w:w="2627" w:type="dxa"/>
            <w:vMerge w:val="restart"/>
            <w:hideMark/>
          </w:tcPr>
          <w:p w14:paraId="26DD49CD"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 xml:space="preserve">Etki 10: Kuş Türlerinin </w:t>
            </w:r>
            <w:proofErr w:type="gramStart"/>
            <w:r w:rsidRPr="00AE407B">
              <w:rPr>
                <w:rFonts w:ascii="Verdana" w:hAnsi="Verdana"/>
                <w:b/>
                <w:bCs/>
                <w:sz w:val="16"/>
                <w:szCs w:val="16"/>
                <w:lang w:val="tr-TR"/>
              </w:rPr>
              <w:t>Rüzgar</w:t>
            </w:r>
            <w:proofErr w:type="gramEnd"/>
            <w:r w:rsidRPr="00AE407B">
              <w:rPr>
                <w:rFonts w:ascii="Verdana" w:hAnsi="Verdana"/>
                <w:b/>
                <w:bCs/>
                <w:sz w:val="16"/>
                <w:szCs w:val="16"/>
                <w:lang w:val="tr-TR"/>
              </w:rPr>
              <w:t xml:space="preserve"> Türbinleriyle Çarpışması</w:t>
            </w:r>
          </w:p>
        </w:tc>
        <w:tc>
          <w:tcPr>
            <w:tcW w:w="4711" w:type="dxa"/>
            <w:hideMark/>
          </w:tcPr>
          <w:p w14:paraId="126513DE"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 xml:space="preserve">İnşaat Sonrası İzleme ve Uyarlanabilir Yönetim </w:t>
            </w:r>
          </w:p>
          <w:p w14:paraId="4AB7EFAF"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Kuş ve yarasa izlemeyi içeren kuş faunası için Uyarlanabilir Yönetim Planı hazırlayın ve uygulayın (iyi uluslararası uygulamalarla uyumlu PCFM). Bu, Enerjisa'nın yerleşik YEKA çerçevesi için benimsenen yaklaşımı temel alacak/uyarlayacaktır. Bunlar arasında şunlar yer almaktadır:</w:t>
            </w:r>
          </w:p>
          <w:p w14:paraId="0D72E3B8" w14:textId="77777777" w:rsidR="00586DAD" w:rsidRPr="00AE407B" w:rsidRDefault="00586DAD" w:rsidP="00D85D8C">
            <w:pPr>
              <w:pStyle w:val="GvdeMetni"/>
              <w:spacing w:before="20" w:after="20" w:line="240" w:lineRule="auto"/>
              <w:ind w:left="942"/>
              <w:jc w:val="both"/>
              <w:rPr>
                <w:rFonts w:ascii="Verdana" w:hAnsi="Verdana"/>
                <w:sz w:val="16"/>
                <w:szCs w:val="16"/>
                <w:lang w:val="tr-TR"/>
              </w:rPr>
            </w:pPr>
            <w:r w:rsidRPr="00AE407B">
              <w:rPr>
                <w:rFonts w:ascii="Verdana" w:hAnsi="Verdana"/>
                <w:sz w:val="16"/>
                <w:szCs w:val="16"/>
                <w:lang w:val="tr-TR"/>
              </w:rPr>
              <w:t>1. Azaltıcı önlemlerin etkinliğinin izlenmesini içeren kuşlar ve yarasalar için PCFM Protokolü</w:t>
            </w:r>
          </w:p>
          <w:p w14:paraId="0B96C6D7" w14:textId="77777777" w:rsidR="00586DAD" w:rsidRPr="00AE407B" w:rsidRDefault="00586DAD" w:rsidP="00D85D8C">
            <w:pPr>
              <w:pStyle w:val="GvdeMetni"/>
              <w:spacing w:before="20" w:after="20" w:line="240" w:lineRule="auto"/>
              <w:ind w:left="942"/>
              <w:jc w:val="both"/>
              <w:rPr>
                <w:rFonts w:ascii="Verdana" w:hAnsi="Verdana"/>
                <w:sz w:val="16"/>
                <w:szCs w:val="16"/>
                <w:lang w:val="tr-TR"/>
              </w:rPr>
            </w:pPr>
            <w:r w:rsidRPr="00AE407B">
              <w:rPr>
                <w:rFonts w:ascii="Verdana" w:hAnsi="Verdana"/>
                <w:sz w:val="16"/>
                <w:szCs w:val="16"/>
                <w:lang w:val="tr-TR"/>
              </w:rPr>
              <w:t>2. Talep üzerine türbin kapatma (SDOD) / Kısıtlama Protokolü</w:t>
            </w:r>
          </w:p>
          <w:p w14:paraId="3256D40A" w14:textId="77777777" w:rsidR="00586DAD" w:rsidRPr="00AE407B" w:rsidRDefault="00586DAD" w:rsidP="00D85D8C">
            <w:pPr>
              <w:pStyle w:val="GvdeMetni"/>
              <w:spacing w:before="20" w:after="20" w:line="240" w:lineRule="auto"/>
              <w:ind w:left="942"/>
              <w:jc w:val="both"/>
              <w:rPr>
                <w:rFonts w:ascii="Verdana" w:hAnsi="Verdana"/>
                <w:sz w:val="16"/>
                <w:szCs w:val="16"/>
                <w:lang w:val="tr-TR"/>
              </w:rPr>
            </w:pPr>
            <w:r w:rsidRPr="00AE407B">
              <w:rPr>
                <w:rFonts w:ascii="Verdana" w:hAnsi="Verdana"/>
                <w:sz w:val="16"/>
                <w:szCs w:val="16"/>
                <w:lang w:val="tr-TR"/>
              </w:rPr>
              <w:t>3. Gerektiğinde Biyoçeşitlilik Eylem Planı (BEP)</w:t>
            </w:r>
          </w:p>
          <w:p w14:paraId="4811445F" w14:textId="77777777" w:rsidR="00586DAD" w:rsidRPr="00AE407B" w:rsidRDefault="00586DAD" w:rsidP="00D85D8C">
            <w:pPr>
              <w:pStyle w:val="GvdeMetni"/>
              <w:spacing w:before="20" w:after="20" w:line="240" w:lineRule="auto"/>
              <w:ind w:left="720"/>
              <w:jc w:val="both"/>
              <w:rPr>
                <w:rFonts w:ascii="Verdana" w:hAnsi="Verdana"/>
                <w:sz w:val="16"/>
                <w:szCs w:val="16"/>
                <w:lang w:val="tr-TR"/>
              </w:rPr>
            </w:pPr>
          </w:p>
        </w:tc>
        <w:tc>
          <w:tcPr>
            <w:tcW w:w="2200" w:type="dxa"/>
          </w:tcPr>
          <w:p w14:paraId="5978C7F4"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Önleme / En aza indirme</w:t>
            </w:r>
          </w:p>
        </w:tc>
        <w:tc>
          <w:tcPr>
            <w:tcW w:w="2280" w:type="dxa"/>
            <w:hideMark/>
          </w:tcPr>
          <w:p w14:paraId="099BB482"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Uyarlanabilir Yönetim Planı.</w:t>
            </w:r>
          </w:p>
          <w:p w14:paraId="3568A30A" w14:textId="77777777" w:rsidR="00586DAD" w:rsidRPr="00AE407B" w:rsidRDefault="00586DAD" w:rsidP="00D85D8C">
            <w:pPr>
              <w:pStyle w:val="GvdeMetni"/>
              <w:spacing w:before="20" w:after="20" w:line="240" w:lineRule="auto"/>
              <w:rPr>
                <w:rFonts w:ascii="Verdana" w:hAnsi="Verdana"/>
                <w:sz w:val="16"/>
                <w:szCs w:val="16"/>
                <w:lang w:val="tr-TR"/>
              </w:rPr>
            </w:pPr>
          </w:p>
          <w:p w14:paraId="0A4378DF"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 xml:space="preserve">PCFM programı </w:t>
            </w:r>
          </w:p>
          <w:p w14:paraId="5980CC5E" w14:textId="77777777" w:rsidR="00586DAD" w:rsidRPr="00AE407B" w:rsidRDefault="00586DAD" w:rsidP="00D85D8C">
            <w:pPr>
              <w:pStyle w:val="GvdeMetni"/>
              <w:spacing w:before="20" w:after="20" w:line="240" w:lineRule="auto"/>
              <w:rPr>
                <w:rFonts w:ascii="Verdana" w:hAnsi="Verdana"/>
                <w:sz w:val="16"/>
                <w:szCs w:val="16"/>
                <w:lang w:val="tr-TR"/>
              </w:rPr>
            </w:pPr>
          </w:p>
          <w:p w14:paraId="3D2D0552"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Tanımlanan ölüm eşiği değerlerinin takibi</w:t>
            </w:r>
          </w:p>
          <w:p w14:paraId="0331E619" w14:textId="77777777" w:rsidR="00586DAD" w:rsidRPr="00AE407B" w:rsidRDefault="00586DAD" w:rsidP="00D85D8C">
            <w:pPr>
              <w:pStyle w:val="GvdeMetni"/>
              <w:spacing w:before="20" w:after="20" w:line="240" w:lineRule="auto"/>
              <w:rPr>
                <w:rFonts w:ascii="Verdana" w:hAnsi="Verdana"/>
                <w:sz w:val="16"/>
                <w:szCs w:val="16"/>
                <w:lang w:val="tr-TR"/>
              </w:rPr>
            </w:pPr>
          </w:p>
          <w:p w14:paraId="2C54EF40"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Eşik değerlerin aşılması durumunda olarak uyarlanabilir yönetim önlemlerinin uygulanması.</w:t>
            </w:r>
          </w:p>
          <w:p w14:paraId="516B3D7F" w14:textId="77777777" w:rsidR="00586DAD" w:rsidRPr="00AE407B" w:rsidRDefault="00586DAD" w:rsidP="00D85D8C">
            <w:pPr>
              <w:pStyle w:val="GvdeMetni"/>
              <w:spacing w:before="20" w:after="20" w:line="240" w:lineRule="auto"/>
              <w:rPr>
                <w:rFonts w:ascii="Verdana" w:hAnsi="Verdana"/>
                <w:sz w:val="16"/>
                <w:szCs w:val="16"/>
                <w:lang w:val="tr-TR"/>
              </w:rPr>
            </w:pPr>
          </w:p>
          <w:p w14:paraId="1A231A6A" w14:textId="77777777" w:rsidR="00586DAD" w:rsidRPr="00AE407B" w:rsidRDefault="00586DAD" w:rsidP="00D85D8C">
            <w:pPr>
              <w:pStyle w:val="GvdeMetni"/>
              <w:spacing w:before="20" w:after="20" w:line="240" w:lineRule="auto"/>
              <w:rPr>
                <w:rFonts w:ascii="Verdana" w:hAnsi="Verdana"/>
                <w:sz w:val="16"/>
                <w:szCs w:val="16"/>
                <w:lang w:val="tr-TR"/>
              </w:rPr>
            </w:pPr>
          </w:p>
        </w:tc>
        <w:tc>
          <w:tcPr>
            <w:tcW w:w="1261" w:type="dxa"/>
          </w:tcPr>
          <w:p w14:paraId="4FB90FDA"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hideMark/>
          </w:tcPr>
          <w:p w14:paraId="09A1F2A5"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24E64C41"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7D9B9BC4" w14:textId="77777777" w:rsidTr="00D85D8C">
        <w:tc>
          <w:tcPr>
            <w:tcW w:w="2627" w:type="dxa"/>
            <w:vMerge/>
          </w:tcPr>
          <w:p w14:paraId="7E128D2C" w14:textId="77777777" w:rsidR="00586DAD" w:rsidRPr="00AE407B" w:rsidRDefault="00586DAD" w:rsidP="00D85D8C">
            <w:pPr>
              <w:pStyle w:val="GvdeMetni"/>
              <w:spacing w:before="20" w:after="20" w:line="240" w:lineRule="auto"/>
              <w:rPr>
                <w:rFonts w:ascii="Verdana" w:hAnsi="Verdana"/>
                <w:b/>
                <w:bCs/>
                <w:sz w:val="16"/>
                <w:szCs w:val="16"/>
                <w:lang w:val="tr-TR"/>
              </w:rPr>
            </w:pPr>
          </w:p>
        </w:tc>
        <w:tc>
          <w:tcPr>
            <w:tcW w:w="4711" w:type="dxa"/>
          </w:tcPr>
          <w:p w14:paraId="28BEDA7B" w14:textId="77777777" w:rsidR="00586DAD" w:rsidRPr="00AE407B" w:rsidRDefault="00586DAD" w:rsidP="00D85D8C">
            <w:pPr>
              <w:pStyle w:val="GvdeMetni"/>
              <w:spacing w:before="20" w:after="20" w:line="240" w:lineRule="auto"/>
              <w:jc w:val="both"/>
              <w:rPr>
                <w:rFonts w:ascii="Verdana" w:hAnsi="Verdana"/>
                <w:sz w:val="16"/>
                <w:szCs w:val="16"/>
                <w:lang w:val="tr-TR"/>
              </w:rPr>
            </w:pPr>
            <w:r w:rsidRPr="00AE407B">
              <w:rPr>
                <w:rFonts w:ascii="Verdana" w:hAnsi="Verdana"/>
                <w:b/>
                <w:bCs/>
                <w:sz w:val="16"/>
                <w:szCs w:val="16"/>
                <w:lang w:val="tr-TR"/>
              </w:rPr>
              <w:t>Türlerin Çekilmesini ve Yönelim Kaybını Azaltmaya Yönelik İşletme Aydınlatması ve Türbin Tasarımı Önlemleri</w:t>
            </w:r>
          </w:p>
          <w:p w14:paraId="3CD06026"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Kısa dalga boylu (UV, mavi) ışık yerine uzun dalga boylu (örneğin kırmızı, turuncu) ışık kullanımı.</w:t>
            </w:r>
          </w:p>
          <w:p w14:paraId="210565E0"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Aydınlatma sadece gerekli olduğunda kullanılmalı ve doğal habitatlara ışık sızmasını önlemek için yönlendirilmelidir.</w:t>
            </w:r>
          </w:p>
          <w:p w14:paraId="67221492"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Gece göç eden kuşları çektiği bilinen türbinlerde sürekli veya yanıp sönen kırmızı ışıkların kullanılmasından kaçınılmalıdır.</w:t>
            </w:r>
          </w:p>
        </w:tc>
        <w:tc>
          <w:tcPr>
            <w:tcW w:w="2200" w:type="dxa"/>
          </w:tcPr>
          <w:p w14:paraId="217C08D9"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Kaçınıma/En Aza İndirme</w:t>
            </w:r>
          </w:p>
        </w:tc>
        <w:tc>
          <w:tcPr>
            <w:tcW w:w="2280" w:type="dxa"/>
          </w:tcPr>
          <w:p w14:paraId="2E6C1E36"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Yaban hayatına duyarlı aydınlatma kurulmalıdır.</w:t>
            </w:r>
          </w:p>
          <w:p w14:paraId="04CFCBFF" w14:textId="77777777" w:rsidR="00586DAD" w:rsidRPr="00AE407B" w:rsidRDefault="00586DAD" w:rsidP="00D85D8C">
            <w:pPr>
              <w:pStyle w:val="GvdeMetni"/>
              <w:spacing w:before="20" w:after="20" w:line="240" w:lineRule="auto"/>
              <w:rPr>
                <w:rFonts w:ascii="Verdana" w:hAnsi="Verdana"/>
                <w:sz w:val="16"/>
                <w:szCs w:val="16"/>
                <w:lang w:val="tr-TR"/>
              </w:rPr>
            </w:pPr>
          </w:p>
          <w:p w14:paraId="32D1A8F7"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Doğal yaşam alanlarına ışık sızıntısı olmamalıdır.</w:t>
            </w:r>
          </w:p>
          <w:p w14:paraId="304BCF78" w14:textId="77777777" w:rsidR="00586DAD" w:rsidRPr="00AE407B" w:rsidRDefault="00586DAD" w:rsidP="00D85D8C">
            <w:pPr>
              <w:pStyle w:val="GvdeMetni"/>
              <w:spacing w:before="20" w:after="20" w:line="240" w:lineRule="auto"/>
              <w:rPr>
                <w:rFonts w:ascii="Verdana" w:hAnsi="Verdana"/>
                <w:sz w:val="16"/>
                <w:szCs w:val="16"/>
                <w:lang w:val="tr-TR"/>
              </w:rPr>
            </w:pPr>
          </w:p>
          <w:p w14:paraId="6762E9DC"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Türbinlerin yakınında böceklerin çekildiğine dair bir gözlem yapılmamalıdır.</w:t>
            </w:r>
          </w:p>
        </w:tc>
        <w:tc>
          <w:tcPr>
            <w:tcW w:w="1261" w:type="dxa"/>
          </w:tcPr>
          <w:p w14:paraId="58B290C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w:t>
            </w:r>
          </w:p>
        </w:tc>
        <w:tc>
          <w:tcPr>
            <w:tcW w:w="0" w:type="auto"/>
          </w:tcPr>
          <w:p w14:paraId="55685BA2"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1F904B0B"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2A414435" w14:textId="77777777" w:rsidTr="00D85D8C">
        <w:tc>
          <w:tcPr>
            <w:tcW w:w="2627" w:type="dxa"/>
            <w:vMerge/>
          </w:tcPr>
          <w:p w14:paraId="55B3A5F0" w14:textId="77777777" w:rsidR="00586DAD" w:rsidRPr="00AE407B" w:rsidRDefault="00586DAD" w:rsidP="00D85D8C">
            <w:pPr>
              <w:pStyle w:val="GvdeMetni"/>
              <w:spacing w:before="20" w:after="20" w:line="240" w:lineRule="auto"/>
              <w:rPr>
                <w:rFonts w:ascii="Verdana" w:hAnsi="Verdana"/>
                <w:b/>
                <w:bCs/>
                <w:sz w:val="16"/>
                <w:szCs w:val="16"/>
                <w:lang w:val="tr-TR"/>
              </w:rPr>
            </w:pPr>
          </w:p>
        </w:tc>
        <w:tc>
          <w:tcPr>
            <w:tcW w:w="4711" w:type="dxa"/>
          </w:tcPr>
          <w:p w14:paraId="67F1CC37" w14:textId="77777777" w:rsidR="00586DAD" w:rsidRPr="00AE407B" w:rsidRDefault="00586DAD" w:rsidP="00D85D8C">
            <w:pPr>
              <w:pStyle w:val="GvdeMetni"/>
              <w:spacing w:before="20" w:after="20" w:line="240" w:lineRule="auto"/>
              <w:jc w:val="both"/>
              <w:rPr>
                <w:rFonts w:ascii="Verdana" w:hAnsi="Verdana"/>
                <w:sz w:val="16"/>
                <w:szCs w:val="16"/>
                <w:lang w:val="tr-TR"/>
              </w:rPr>
            </w:pPr>
            <w:r w:rsidRPr="00AE407B">
              <w:rPr>
                <w:rFonts w:ascii="Verdana" w:hAnsi="Verdana"/>
                <w:b/>
                <w:bCs/>
                <w:sz w:val="16"/>
                <w:szCs w:val="16"/>
                <w:lang w:val="tr-TR"/>
              </w:rPr>
              <w:t>Yarasalarla Çarpışma Riskini Azaltmaya Yönelik İşletme Düzeyinde Düzenlemeler</w:t>
            </w:r>
          </w:p>
          <w:p w14:paraId="423446A0"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 xml:space="preserve">Türbinlerin devreye girme hızlarının ayarlanması, kuşlar ve yarasalar için İnşaat Sonrası Ölüm İzleme (PCFM) programının sonuçlarına göre tetiklenen, uyarlanabilir bir </w:t>
            </w:r>
            <w:r w:rsidRPr="00AE407B">
              <w:rPr>
                <w:rFonts w:ascii="Verdana" w:hAnsi="Verdana"/>
                <w:sz w:val="16"/>
                <w:szCs w:val="16"/>
                <w:lang w:val="tr-TR"/>
              </w:rPr>
              <w:lastRenderedPageBreak/>
              <w:t>operasyonel hafifletme önlemi olarak uygulanacaktır. Bu aşamada, sabit bir devreye girme hızı taahhüdü belirlenmemiştir. İzleme sonucunda, Uyarlanabilir Kuş ve Yarasa İzleme ve Yönetim Planı (ABBMMP) içinde tanımlanan tür veya bölgeye özgü eşikleri aşan önemli çarpışma riski veya ölüm oranı tespit edilirse, aşağıdaki önlemler uygulanacaktır:</w:t>
            </w:r>
            <w:r w:rsidRPr="00AE407B">
              <w:rPr>
                <w:rFonts w:ascii="Verdana" w:hAnsi="Verdana"/>
                <w:sz w:val="16"/>
                <w:szCs w:val="16"/>
                <w:lang w:val="tr-TR"/>
              </w:rPr>
              <w:tab/>
            </w:r>
          </w:p>
          <w:p w14:paraId="6A86507F" w14:textId="77777777" w:rsidR="00586DAD" w:rsidRPr="00AE407B" w:rsidRDefault="00586DAD" w:rsidP="00586DAD">
            <w:pPr>
              <w:pStyle w:val="GvdeMetni"/>
              <w:numPr>
                <w:ilvl w:val="0"/>
                <w:numId w:val="165"/>
              </w:numPr>
              <w:spacing w:before="20" w:after="20" w:line="240" w:lineRule="auto"/>
              <w:ind w:left="1083"/>
              <w:jc w:val="both"/>
              <w:rPr>
                <w:rFonts w:ascii="Verdana" w:hAnsi="Verdana"/>
                <w:sz w:val="16"/>
                <w:szCs w:val="16"/>
                <w:lang w:val="tr-TR"/>
              </w:rPr>
            </w:pPr>
            <w:r w:rsidRPr="00AE407B">
              <w:rPr>
                <w:rFonts w:ascii="Verdana" w:hAnsi="Verdana"/>
                <w:sz w:val="16"/>
                <w:szCs w:val="16"/>
                <w:lang w:val="tr-TR"/>
              </w:rPr>
              <w:t>Yüksek riskli dönemlerde türbinlerin kapatılması veya kesme hızlarının artırılması.</w:t>
            </w:r>
            <w:r w:rsidRPr="00AE407B">
              <w:rPr>
                <w:rFonts w:ascii="Verdana" w:hAnsi="Verdana"/>
                <w:sz w:val="16"/>
                <w:szCs w:val="16"/>
                <w:lang w:val="tr-TR"/>
              </w:rPr>
              <w:tab/>
            </w:r>
          </w:p>
          <w:p w14:paraId="3DCB1950" w14:textId="77777777" w:rsidR="00586DAD" w:rsidRPr="00AE407B" w:rsidRDefault="00586DAD" w:rsidP="00586DAD">
            <w:pPr>
              <w:pStyle w:val="GvdeMetni"/>
              <w:numPr>
                <w:ilvl w:val="0"/>
                <w:numId w:val="165"/>
              </w:numPr>
              <w:spacing w:before="20" w:after="20" w:line="240" w:lineRule="auto"/>
              <w:ind w:left="1083"/>
              <w:jc w:val="both"/>
              <w:rPr>
                <w:rFonts w:ascii="Verdana" w:hAnsi="Verdana"/>
                <w:sz w:val="16"/>
                <w:szCs w:val="16"/>
                <w:lang w:val="tr-TR"/>
              </w:rPr>
            </w:pPr>
            <w:r w:rsidRPr="00AE407B">
              <w:rPr>
                <w:rFonts w:ascii="Verdana" w:hAnsi="Verdana"/>
                <w:sz w:val="16"/>
                <w:szCs w:val="16"/>
                <w:lang w:val="tr-TR"/>
              </w:rPr>
              <w:t>Yoğun aktivite döneminde (Temmuz-Ekim) 6 m/s ve orta düzeyde aktivite döneminde (Nisan-Haziran, Kasım-Aralık) 5,5 m/s; izleme sonuçları tarafından tetiklenmedikçe, bu dönemler dışında herhangi bir kısıtlama gerekmez.</w:t>
            </w:r>
          </w:p>
          <w:p w14:paraId="3396F199" w14:textId="77777777" w:rsidR="00586DAD" w:rsidRPr="00AE407B" w:rsidRDefault="00586DAD" w:rsidP="00586DAD">
            <w:pPr>
              <w:pStyle w:val="GvdeMetni"/>
              <w:numPr>
                <w:ilvl w:val="0"/>
                <w:numId w:val="165"/>
              </w:numPr>
              <w:spacing w:before="20" w:after="20" w:line="240" w:lineRule="auto"/>
              <w:ind w:left="1083"/>
              <w:jc w:val="both"/>
              <w:rPr>
                <w:rFonts w:ascii="Verdana" w:hAnsi="Verdana"/>
                <w:sz w:val="16"/>
                <w:szCs w:val="16"/>
                <w:lang w:val="tr-TR"/>
              </w:rPr>
            </w:pPr>
            <w:r w:rsidRPr="00AE407B">
              <w:rPr>
                <w:rFonts w:ascii="Verdana" w:hAnsi="Verdana"/>
                <w:sz w:val="16"/>
                <w:szCs w:val="16"/>
                <w:lang w:val="tr-TR"/>
              </w:rPr>
              <w:t>Nihai parametreler (devreye girme hızı değerleri, süre ve etkilenen türbinler) doğrulanmış PCFM verileri, türlerin davranışları ve ABBMMP önerileri temelinde belirlenecek ve periyodik olarak gözden geçirilecektir.</w:t>
            </w:r>
            <w:r w:rsidRPr="00AE407B">
              <w:rPr>
                <w:rFonts w:ascii="Verdana" w:hAnsi="Verdana"/>
                <w:sz w:val="16"/>
                <w:szCs w:val="16"/>
                <w:lang w:val="tr-TR"/>
              </w:rPr>
              <w:tab/>
            </w:r>
            <w:r w:rsidRPr="00AE407B">
              <w:rPr>
                <w:rFonts w:ascii="Verdana" w:hAnsi="Verdana"/>
                <w:sz w:val="16"/>
                <w:szCs w:val="16"/>
                <w:lang w:val="tr-TR"/>
              </w:rPr>
              <w:tab/>
            </w:r>
          </w:p>
          <w:p w14:paraId="40BF44C3"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Uygulanan tüm kısıtlama önlemleri ve bunların etkinliği, operasyonel biyolojik çeşitlilik izleme programının bir parçası olarak yıllık olarak belgelenecek ve raporlanacaktır.</w:t>
            </w:r>
          </w:p>
          <w:p w14:paraId="04BDBFF0"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Böceklerin çekilmesini ve ardından kanatların etrafında yarasaların beslenme davranışını önlemek için türbinlerin yakınında su birikmesini önleyin.</w:t>
            </w:r>
          </w:p>
          <w:p w14:paraId="7E791E85"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Hava durumu, sıcaklık ve yarasa aktivitesini dikkate alan Akıllı Kısıtlama tekniklerini değerlendirin.</w:t>
            </w:r>
          </w:p>
          <w:p w14:paraId="0794C756" w14:textId="77777777" w:rsidR="00586DAD" w:rsidRPr="00AE407B" w:rsidRDefault="00586DAD" w:rsidP="00D85D8C">
            <w:pPr>
              <w:pStyle w:val="GvdeMetni"/>
              <w:spacing w:before="20" w:after="20" w:line="240" w:lineRule="auto"/>
              <w:jc w:val="both"/>
              <w:rPr>
                <w:rFonts w:ascii="Verdana" w:hAnsi="Verdana"/>
                <w:sz w:val="16"/>
                <w:szCs w:val="16"/>
                <w:lang w:val="tr-TR"/>
              </w:rPr>
            </w:pPr>
          </w:p>
        </w:tc>
        <w:tc>
          <w:tcPr>
            <w:tcW w:w="2200" w:type="dxa"/>
          </w:tcPr>
          <w:p w14:paraId="71AFDAD2"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Önleme / En aza indirme /</w:t>
            </w:r>
          </w:p>
          <w:p w14:paraId="026AAD6B"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Yönetim</w:t>
            </w:r>
          </w:p>
        </w:tc>
        <w:tc>
          <w:tcPr>
            <w:tcW w:w="2280" w:type="dxa"/>
          </w:tcPr>
          <w:p w14:paraId="518B908D"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Gerekli olduğu durumlarda mevsimsel olarak uygulanan kesme hızı protokolleri.</w:t>
            </w:r>
          </w:p>
          <w:p w14:paraId="72355148" w14:textId="77777777" w:rsidR="00586DAD" w:rsidRPr="00AE407B" w:rsidRDefault="00586DAD" w:rsidP="00D85D8C">
            <w:pPr>
              <w:pStyle w:val="GvdeMetni"/>
              <w:spacing w:before="20" w:after="20" w:line="240" w:lineRule="auto"/>
              <w:rPr>
                <w:rFonts w:ascii="Verdana" w:hAnsi="Verdana"/>
                <w:sz w:val="16"/>
                <w:szCs w:val="16"/>
                <w:lang w:val="tr-TR"/>
              </w:rPr>
            </w:pPr>
          </w:p>
          <w:p w14:paraId="027C22C2"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Gerekirse, yarasa yoğunluğu en yüksek olduğu dönemlerde akıllı kısıtlama uygulayın.</w:t>
            </w:r>
          </w:p>
          <w:p w14:paraId="6F4E19A8" w14:textId="77777777" w:rsidR="00586DAD" w:rsidRPr="00AE407B" w:rsidRDefault="00586DAD" w:rsidP="00D85D8C">
            <w:pPr>
              <w:pStyle w:val="GvdeMetni"/>
              <w:spacing w:before="20" w:after="20" w:line="240" w:lineRule="auto"/>
              <w:rPr>
                <w:rFonts w:ascii="Verdana" w:hAnsi="Verdana"/>
                <w:sz w:val="16"/>
                <w:szCs w:val="16"/>
                <w:lang w:val="tr-TR"/>
              </w:rPr>
            </w:pPr>
          </w:p>
          <w:p w14:paraId="223B302E"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Türbin tabanlarında yüzey suyu birikintisi olmaması.</w:t>
            </w:r>
          </w:p>
        </w:tc>
        <w:tc>
          <w:tcPr>
            <w:tcW w:w="1261" w:type="dxa"/>
          </w:tcPr>
          <w:p w14:paraId="53B41FB7"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İşletme</w:t>
            </w:r>
          </w:p>
        </w:tc>
        <w:tc>
          <w:tcPr>
            <w:tcW w:w="0" w:type="auto"/>
          </w:tcPr>
          <w:p w14:paraId="40318280"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46684C3B"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18E338D2" w14:textId="77777777" w:rsidTr="00D85D8C">
        <w:tc>
          <w:tcPr>
            <w:tcW w:w="2627" w:type="dxa"/>
            <w:vMerge/>
          </w:tcPr>
          <w:p w14:paraId="24E277C0" w14:textId="77777777" w:rsidR="00586DAD" w:rsidRPr="00AE407B" w:rsidRDefault="00586DAD" w:rsidP="00D85D8C">
            <w:pPr>
              <w:pStyle w:val="GvdeMetni"/>
              <w:spacing w:before="20" w:after="20" w:line="240" w:lineRule="auto"/>
              <w:rPr>
                <w:rFonts w:ascii="Verdana" w:hAnsi="Verdana"/>
                <w:b/>
                <w:bCs/>
                <w:sz w:val="16"/>
                <w:szCs w:val="16"/>
                <w:lang w:val="tr-TR"/>
              </w:rPr>
            </w:pPr>
          </w:p>
        </w:tc>
        <w:tc>
          <w:tcPr>
            <w:tcW w:w="4711" w:type="dxa"/>
          </w:tcPr>
          <w:p w14:paraId="1F18DA11"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Türbinlerin Çevresindeki Habitat Yönetimi</w:t>
            </w:r>
          </w:p>
          <w:p w14:paraId="1772856F"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Bitki örtüsü yönetimi, yırtıcı kuşlar için avların bulunabilirliğini azaltmayı ve kuşların türbin çevresini avlanma veya tünekleme yeri olarak kullanmasını engellemeyi amaçlamalıdır.</w:t>
            </w:r>
          </w:p>
        </w:tc>
        <w:tc>
          <w:tcPr>
            <w:tcW w:w="2200" w:type="dxa"/>
          </w:tcPr>
          <w:p w14:paraId="1F75C333"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En aza indirme</w:t>
            </w:r>
          </w:p>
        </w:tc>
        <w:tc>
          <w:tcPr>
            <w:tcW w:w="2280" w:type="dxa"/>
          </w:tcPr>
          <w:p w14:paraId="03CE4722"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Bitki örtüsü yüksekliği 30 cm'nin altında tutulmalıdır.</w:t>
            </w:r>
          </w:p>
          <w:p w14:paraId="1B8BA165" w14:textId="77777777" w:rsidR="00586DAD" w:rsidRPr="00AE407B" w:rsidRDefault="00586DAD" w:rsidP="00D85D8C">
            <w:pPr>
              <w:pStyle w:val="GvdeMetni"/>
              <w:spacing w:before="20" w:after="20" w:line="240" w:lineRule="auto"/>
              <w:rPr>
                <w:rFonts w:ascii="Verdana" w:hAnsi="Verdana"/>
                <w:sz w:val="16"/>
                <w:szCs w:val="16"/>
                <w:lang w:val="tr-TR"/>
              </w:rPr>
            </w:pPr>
          </w:p>
          <w:p w14:paraId="56BB6274"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Türbinlerin yakınında kuşların tünemesi için yapı bulunmamalıdır.</w:t>
            </w:r>
          </w:p>
          <w:p w14:paraId="6DBCCFE8" w14:textId="77777777" w:rsidR="00586DAD" w:rsidRPr="00AE407B" w:rsidRDefault="00586DAD" w:rsidP="00D85D8C">
            <w:pPr>
              <w:pStyle w:val="GvdeMetni"/>
              <w:spacing w:before="20" w:after="20" w:line="240" w:lineRule="auto"/>
              <w:rPr>
                <w:rFonts w:ascii="Verdana" w:hAnsi="Verdana"/>
                <w:sz w:val="16"/>
                <w:szCs w:val="16"/>
                <w:lang w:val="tr-TR"/>
              </w:rPr>
            </w:pPr>
          </w:p>
          <w:p w14:paraId="7F80FA54"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Türbin tabanlarının çevresinde av hayvanlarını çeken unsurlar bulunmamalıdır.</w:t>
            </w:r>
          </w:p>
          <w:p w14:paraId="12105CE2" w14:textId="77777777" w:rsidR="00586DAD" w:rsidRPr="00AE407B" w:rsidRDefault="00586DAD" w:rsidP="00D85D8C">
            <w:pPr>
              <w:pStyle w:val="GvdeMetni"/>
              <w:spacing w:before="20" w:after="20" w:line="240" w:lineRule="auto"/>
              <w:rPr>
                <w:rFonts w:ascii="Verdana" w:hAnsi="Verdana"/>
                <w:sz w:val="16"/>
                <w:szCs w:val="16"/>
                <w:lang w:val="tr-TR"/>
              </w:rPr>
            </w:pPr>
          </w:p>
        </w:tc>
        <w:tc>
          <w:tcPr>
            <w:tcW w:w="1261" w:type="dxa"/>
          </w:tcPr>
          <w:p w14:paraId="18C80107"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İşletme</w:t>
            </w:r>
          </w:p>
        </w:tc>
        <w:tc>
          <w:tcPr>
            <w:tcW w:w="0" w:type="auto"/>
          </w:tcPr>
          <w:p w14:paraId="4BDC227D"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5723F10C"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79158D70" w14:textId="77777777" w:rsidTr="00D85D8C">
        <w:tc>
          <w:tcPr>
            <w:tcW w:w="2627" w:type="dxa"/>
            <w:vMerge w:val="restart"/>
          </w:tcPr>
          <w:p w14:paraId="60079380"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Etki 11: Enerji İletim Hatlarıyla Kuş Türlerinin Çarpışması</w:t>
            </w:r>
          </w:p>
        </w:tc>
        <w:tc>
          <w:tcPr>
            <w:tcW w:w="4711" w:type="dxa"/>
          </w:tcPr>
          <w:p w14:paraId="1DB26CB8"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İletim Hattı Tasarımı ve İnşaatı Önlemleri</w:t>
            </w:r>
          </w:p>
          <w:p w14:paraId="610192CD"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 xml:space="preserve">Enerji İletim Hattı (ETL) için tasarım ve operasyonel azaltma önlemleri, hat tasarımı ve inşaatı konusunda nihai yetkiye sahip olan TEİAŞ ile koordineli olarak uygulanacaktır. Enerjisa, IUCN (2022) ve Raptor Protection Slovakia (2021) kılavuzlarına uygun olarak uygulanabilir azaltma önlemlerini tartışmak ve önermek üzere TEİAŞ ile erken danışma görüşmeleri gerçekleştirecektir. TEİAŞ kule, hat veya direk tasarımlarının doğrudan değiştirilmesi Enerjisa'nın kontrolü altında değildir; bu nedenle, etki azaltma önlemleri, ETL faaliyete geçtikten sonra İnşaat Sonrası Ölüm İzleme (PCFM) tarafından bildirilen tetikleyici eylemler üzerinde odaklanacaktır. PCFM önemli çarpışma veya elektrik çarpması riskleri tespit ederse, Enerjisa, TEİAŞ'a tespit edilen riskli noktalarda (ör. açık habitatlar, sırtlar, vadiler) kuş uçuş yönlendiricileri (BFD'ler), alternatif yuvalama platformları </w:t>
            </w:r>
            <w:proofErr w:type="gramStart"/>
            <w:r w:rsidRPr="00AE407B">
              <w:rPr>
                <w:rFonts w:ascii="Verdana" w:hAnsi="Verdana"/>
                <w:sz w:val="16"/>
                <w:szCs w:val="16"/>
                <w:lang w:val="tr-TR"/>
              </w:rPr>
              <w:t>ile birlikte</w:t>
            </w:r>
            <w:proofErr w:type="gramEnd"/>
            <w:r w:rsidRPr="00AE407B">
              <w:rPr>
                <w:rFonts w:ascii="Verdana" w:hAnsi="Verdana"/>
                <w:sz w:val="16"/>
                <w:szCs w:val="16"/>
                <w:lang w:val="tr-TR"/>
              </w:rPr>
              <w:t xml:space="preserve"> kuşların tünemesi/yuvalanmasını önleyen cihazlar ve mümkün olduğunda güvenli iletken aralığı/yalıtımı uygulaması için öneride bulunacak ve destek verecektir. ETL hizmet alanında bitki örtüsü, yırtıcı kuşların beslenme ve tüneme fırsatlarını en aza indirmek için düşük yükseklikte tutulacaktır.</w:t>
            </w:r>
          </w:p>
          <w:p w14:paraId="1469B903"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PCFM'nin kuş çarpışmaları veya elektrik çarpması kanıtları nedeniyle tetiklenmesi halinde TEİAŞ tarafından uygulanan hafifletici önlemler (örneğin BFD'ler, yuvalama platformları).</w:t>
            </w:r>
          </w:p>
        </w:tc>
        <w:tc>
          <w:tcPr>
            <w:tcW w:w="2200" w:type="dxa"/>
          </w:tcPr>
          <w:p w14:paraId="36EB6934"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Önleme / En Aza İndirme /</w:t>
            </w:r>
          </w:p>
          <w:p w14:paraId="002FC3D1"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Yönetim</w:t>
            </w:r>
          </w:p>
        </w:tc>
        <w:tc>
          <w:tcPr>
            <w:tcW w:w="2280" w:type="dxa"/>
          </w:tcPr>
          <w:p w14:paraId="4377C6D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ETL devreye alınmadan önce TEİAŞ ile erken danışma toplantıları tamalanmalıdır</w:t>
            </w:r>
          </w:p>
          <w:p w14:paraId="65135256" w14:textId="77777777" w:rsidR="00586DAD" w:rsidRPr="00AE407B" w:rsidRDefault="00586DAD" w:rsidP="00D85D8C">
            <w:pPr>
              <w:pStyle w:val="GvdeMetni"/>
              <w:spacing w:before="20" w:after="20" w:line="240" w:lineRule="auto"/>
              <w:rPr>
                <w:rFonts w:ascii="Verdana" w:hAnsi="Verdana"/>
                <w:sz w:val="16"/>
                <w:szCs w:val="16"/>
                <w:lang w:val="tr-TR"/>
              </w:rPr>
            </w:pPr>
          </w:p>
          <w:p w14:paraId="314A929F"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Potansiyel çarpışma/elektrik çarpması riskli noktaları belirlemek için ETL boyunca operasyonel kuş izleme uygulanır.</w:t>
            </w:r>
          </w:p>
          <w:p w14:paraId="14E7AE63" w14:textId="77777777" w:rsidR="00586DAD" w:rsidRPr="00AE407B" w:rsidRDefault="00586DAD" w:rsidP="00D85D8C">
            <w:pPr>
              <w:pStyle w:val="GvdeMetni"/>
              <w:spacing w:before="20" w:after="20" w:line="240" w:lineRule="auto"/>
              <w:rPr>
                <w:rFonts w:ascii="Verdana" w:hAnsi="Verdana"/>
                <w:sz w:val="16"/>
                <w:szCs w:val="16"/>
                <w:lang w:val="tr-TR"/>
              </w:rPr>
            </w:pPr>
          </w:p>
          <w:p w14:paraId="1719D087"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Yırtıcı kuşların beslenmesini engellemek için ETL koridoru boyunca bitki örtüsü düşük tutulmalıdır.</w:t>
            </w:r>
          </w:p>
          <w:p w14:paraId="5461863C" w14:textId="77777777" w:rsidR="00586DAD" w:rsidRPr="00AE407B" w:rsidRDefault="00586DAD" w:rsidP="00D85D8C">
            <w:pPr>
              <w:pStyle w:val="GvdeMetni"/>
              <w:spacing w:before="20" w:after="20" w:line="240" w:lineRule="auto"/>
              <w:rPr>
                <w:rFonts w:ascii="Verdana" w:hAnsi="Verdana"/>
                <w:sz w:val="16"/>
                <w:szCs w:val="16"/>
                <w:lang w:val="tr-TR"/>
              </w:rPr>
            </w:pPr>
          </w:p>
          <w:p w14:paraId="3C6798AB" w14:textId="77777777" w:rsidR="00586DAD" w:rsidRPr="00AE407B" w:rsidRDefault="00586DAD" w:rsidP="00D85D8C">
            <w:pPr>
              <w:pStyle w:val="GvdeMetni"/>
              <w:spacing w:before="20" w:after="20" w:line="240" w:lineRule="auto"/>
              <w:rPr>
                <w:rFonts w:ascii="Verdana" w:hAnsi="Verdana"/>
                <w:sz w:val="16"/>
                <w:szCs w:val="16"/>
                <w:lang w:val="tr-TR"/>
              </w:rPr>
            </w:pPr>
          </w:p>
        </w:tc>
        <w:tc>
          <w:tcPr>
            <w:tcW w:w="1261" w:type="dxa"/>
          </w:tcPr>
          <w:p w14:paraId="6D58AF09"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İşletme Öncesi</w:t>
            </w:r>
          </w:p>
        </w:tc>
        <w:tc>
          <w:tcPr>
            <w:tcW w:w="0" w:type="auto"/>
          </w:tcPr>
          <w:p w14:paraId="7E3FE114"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73AAC35C" w14:textId="77777777" w:rsidR="00586DAD" w:rsidRPr="00AE407B" w:rsidRDefault="00586DAD" w:rsidP="00D85D8C">
            <w:pPr>
              <w:pStyle w:val="GvdeMetni"/>
              <w:spacing w:before="20" w:after="20" w:line="240" w:lineRule="auto"/>
              <w:rPr>
                <w:rFonts w:ascii="Verdana" w:hAnsi="Verdana"/>
                <w:sz w:val="16"/>
                <w:szCs w:val="16"/>
                <w:lang w:val="tr-TR"/>
              </w:rPr>
            </w:pPr>
          </w:p>
        </w:tc>
      </w:tr>
      <w:tr w:rsidR="00586DAD" w:rsidRPr="00AE407B" w14:paraId="105D0EF4" w14:textId="77777777" w:rsidTr="00D85D8C">
        <w:tc>
          <w:tcPr>
            <w:tcW w:w="2627" w:type="dxa"/>
            <w:vMerge/>
          </w:tcPr>
          <w:p w14:paraId="4AE00CFB" w14:textId="77777777" w:rsidR="00586DAD" w:rsidRPr="00AE407B" w:rsidRDefault="00586DAD" w:rsidP="00D85D8C">
            <w:pPr>
              <w:pStyle w:val="GvdeMetni"/>
              <w:spacing w:before="20" w:after="20" w:line="240" w:lineRule="auto"/>
              <w:rPr>
                <w:rFonts w:ascii="Verdana" w:hAnsi="Verdana"/>
                <w:b/>
                <w:bCs/>
                <w:sz w:val="16"/>
                <w:szCs w:val="16"/>
                <w:lang w:val="tr-TR"/>
              </w:rPr>
            </w:pPr>
          </w:p>
        </w:tc>
        <w:tc>
          <w:tcPr>
            <w:tcW w:w="4711" w:type="dxa"/>
          </w:tcPr>
          <w:p w14:paraId="105EC670" w14:textId="77777777" w:rsidR="00586DAD" w:rsidRPr="00AE407B" w:rsidRDefault="00586DAD" w:rsidP="00D85D8C">
            <w:pPr>
              <w:pStyle w:val="GvdeMetni"/>
              <w:spacing w:before="20" w:after="20" w:line="240" w:lineRule="auto"/>
              <w:rPr>
                <w:rFonts w:ascii="Verdana" w:hAnsi="Verdana"/>
                <w:b/>
                <w:bCs/>
                <w:sz w:val="16"/>
                <w:szCs w:val="16"/>
                <w:lang w:val="tr-TR"/>
              </w:rPr>
            </w:pPr>
            <w:r w:rsidRPr="00AE407B">
              <w:rPr>
                <w:rFonts w:ascii="Verdana" w:hAnsi="Verdana"/>
                <w:b/>
                <w:bCs/>
                <w:sz w:val="16"/>
                <w:szCs w:val="16"/>
                <w:lang w:val="tr-TR"/>
              </w:rPr>
              <w:t>İşletme Aşaması için İzleme ve Uyarlanabilir Yönetim</w:t>
            </w:r>
          </w:p>
          <w:p w14:paraId="1EEF7495"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 xml:space="preserve">Uluslararası iyi uygulamalar, özellikle de İnşaat Sonrası Ölüm İzleme (PCFM) İyi Uygulama El Kitabı (IFC, EBRD, KfW, 2023) ile uyumlu olarak </w:t>
            </w:r>
            <w:r w:rsidRPr="00AE407B">
              <w:rPr>
                <w:rFonts w:ascii="Verdana" w:hAnsi="Verdana"/>
                <w:sz w:val="16"/>
                <w:szCs w:val="16"/>
                <w:lang w:val="tr-TR"/>
              </w:rPr>
              <w:lastRenderedPageBreak/>
              <w:t>Uyarlanabilir Kuş ve Yarasa İzleme ve Yönetim Planı (ABBMMP) geliştirilmeli ve uygulanmalıdır.</w:t>
            </w:r>
          </w:p>
          <w:p w14:paraId="63582CF4"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AB</w:t>
            </w:r>
            <w:r>
              <w:rPr>
                <w:rFonts w:ascii="Verdana" w:hAnsi="Verdana"/>
                <w:sz w:val="16"/>
                <w:szCs w:val="16"/>
                <w:lang w:val="tr-TR"/>
              </w:rPr>
              <w:t>BYP</w:t>
            </w:r>
            <w:r w:rsidRPr="00AE407B">
              <w:rPr>
                <w:rFonts w:ascii="Verdana" w:hAnsi="Verdana"/>
                <w:sz w:val="16"/>
                <w:szCs w:val="16"/>
                <w:lang w:val="tr-TR"/>
              </w:rPr>
              <w:t>'ye göre, ETL boyunca kuşlar için PCFM gerçekleştirilerek yüksek riskli bölümler belirlenmelidir.</w:t>
            </w:r>
          </w:p>
          <w:p w14:paraId="48C168A7"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İzleme sonuçlarına göre uyarlanabilir yönetim önlemleri (ör. ek yönlendiriciler veya caydırıcılar) uygulayın.</w:t>
            </w:r>
          </w:p>
          <w:p w14:paraId="3ED8AA9B" w14:textId="77777777" w:rsidR="00586DAD" w:rsidRPr="00AE407B" w:rsidRDefault="00586DAD" w:rsidP="00D85D8C">
            <w:pPr>
              <w:pStyle w:val="GvdeMetni"/>
              <w:numPr>
                <w:ilvl w:val="0"/>
                <w:numId w:val="77"/>
              </w:numPr>
              <w:spacing w:before="20" w:after="20" w:line="240" w:lineRule="auto"/>
              <w:jc w:val="both"/>
              <w:rPr>
                <w:rFonts w:ascii="Verdana" w:hAnsi="Verdana"/>
                <w:sz w:val="16"/>
                <w:szCs w:val="16"/>
                <w:lang w:val="tr-TR"/>
              </w:rPr>
            </w:pPr>
            <w:r w:rsidRPr="00AE407B">
              <w:rPr>
                <w:rFonts w:ascii="Verdana" w:hAnsi="Verdana"/>
                <w:sz w:val="16"/>
                <w:szCs w:val="16"/>
                <w:lang w:val="tr-TR"/>
              </w:rPr>
              <w:t>Leş yiyen kuşları çekmemek için iletim hatlarının yakınındaki hayvan leşlerini 48 saat içinde kaldırın. Mümkünse, uygun leşler PCFM'ye uygun olarak leş kalıcılık denemelerinde de kullanılabilir.</w:t>
            </w:r>
          </w:p>
          <w:p w14:paraId="1915D148" w14:textId="77777777" w:rsidR="00586DAD" w:rsidRPr="00AE407B" w:rsidRDefault="00586DAD" w:rsidP="00D85D8C">
            <w:pPr>
              <w:pStyle w:val="GvdeMetni"/>
              <w:numPr>
                <w:ilvl w:val="0"/>
                <w:numId w:val="77"/>
              </w:numPr>
              <w:spacing w:before="20" w:after="20" w:line="240" w:lineRule="auto"/>
              <w:jc w:val="both"/>
              <w:rPr>
                <w:rFonts w:ascii="Verdana" w:hAnsi="Verdana"/>
                <w:b/>
                <w:bCs/>
                <w:sz w:val="16"/>
                <w:szCs w:val="16"/>
                <w:lang w:val="tr-TR"/>
              </w:rPr>
            </w:pPr>
            <w:r w:rsidRPr="00AE407B">
              <w:rPr>
                <w:rFonts w:ascii="Verdana" w:hAnsi="Verdana"/>
                <w:sz w:val="16"/>
                <w:szCs w:val="16"/>
                <w:lang w:val="tr-TR"/>
              </w:rPr>
              <w:t>Kuş/yarasa özel ETL araştırmalarının tamamlanmasının ardından gerektiğinde hafifletme önlemlerini güncelleyin.</w:t>
            </w:r>
          </w:p>
        </w:tc>
        <w:tc>
          <w:tcPr>
            <w:tcW w:w="2200" w:type="dxa"/>
          </w:tcPr>
          <w:p w14:paraId="750A69E1"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Önleme / En aza indirme /</w:t>
            </w:r>
          </w:p>
          <w:p w14:paraId="2B8CDBD1" w14:textId="77777777" w:rsidR="00586DAD" w:rsidRPr="00AE407B" w:rsidRDefault="00586DAD"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Yönetim</w:t>
            </w:r>
          </w:p>
        </w:tc>
        <w:tc>
          <w:tcPr>
            <w:tcW w:w="2280" w:type="dxa"/>
          </w:tcPr>
          <w:p w14:paraId="55D9BD29"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AB</w:t>
            </w:r>
            <w:r>
              <w:rPr>
                <w:rFonts w:ascii="Verdana" w:hAnsi="Verdana"/>
                <w:b/>
                <w:bCs/>
                <w:sz w:val="16"/>
                <w:szCs w:val="16"/>
                <w:lang w:val="tr-TR"/>
              </w:rPr>
              <w:t>BYP</w:t>
            </w:r>
            <w:r w:rsidRPr="00AE407B">
              <w:rPr>
                <w:rFonts w:ascii="Verdana" w:hAnsi="Verdana"/>
                <w:sz w:val="16"/>
                <w:szCs w:val="16"/>
                <w:lang w:val="tr-TR"/>
              </w:rPr>
              <w:t>.</w:t>
            </w:r>
          </w:p>
          <w:p w14:paraId="1D3ABEBD" w14:textId="77777777" w:rsidR="00586DAD" w:rsidRPr="00AE407B" w:rsidRDefault="00586DAD" w:rsidP="00D85D8C">
            <w:pPr>
              <w:pStyle w:val="GvdeMetni"/>
              <w:spacing w:before="20" w:after="20" w:line="240" w:lineRule="auto"/>
              <w:rPr>
                <w:rFonts w:ascii="Verdana" w:hAnsi="Verdana"/>
                <w:sz w:val="16"/>
                <w:szCs w:val="16"/>
                <w:lang w:val="tr-TR"/>
              </w:rPr>
            </w:pPr>
          </w:p>
          <w:p w14:paraId="71B42143"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b/>
                <w:bCs/>
                <w:sz w:val="16"/>
                <w:szCs w:val="16"/>
                <w:lang w:val="tr-TR"/>
              </w:rPr>
              <w:t>PCFM programı</w:t>
            </w:r>
            <w:r w:rsidRPr="00AE407B">
              <w:rPr>
                <w:rFonts w:ascii="Verdana" w:hAnsi="Verdana"/>
                <w:sz w:val="16"/>
                <w:szCs w:val="16"/>
                <w:lang w:val="tr-TR"/>
              </w:rPr>
              <w:t>.</w:t>
            </w:r>
          </w:p>
          <w:p w14:paraId="266D07EB" w14:textId="77777777" w:rsidR="00586DAD" w:rsidRPr="00AE407B" w:rsidRDefault="00586DAD" w:rsidP="00D85D8C">
            <w:pPr>
              <w:pStyle w:val="GvdeMetni"/>
              <w:spacing w:before="20" w:after="20" w:line="240" w:lineRule="auto"/>
              <w:rPr>
                <w:rFonts w:ascii="Verdana" w:hAnsi="Verdana"/>
                <w:sz w:val="16"/>
                <w:szCs w:val="16"/>
                <w:lang w:val="tr-TR"/>
              </w:rPr>
            </w:pPr>
          </w:p>
          <w:p w14:paraId="3FD59086"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ETL boyunca inşaat sonrası ölüm izlemesi</w:t>
            </w:r>
          </w:p>
          <w:p w14:paraId="7F162976" w14:textId="77777777" w:rsidR="00586DAD" w:rsidRPr="00AE407B" w:rsidRDefault="00586DAD" w:rsidP="00D85D8C">
            <w:pPr>
              <w:pStyle w:val="GvdeMetni"/>
              <w:spacing w:before="20" w:after="20" w:line="240" w:lineRule="auto"/>
              <w:rPr>
                <w:rFonts w:ascii="Verdana" w:hAnsi="Verdana"/>
                <w:sz w:val="16"/>
                <w:szCs w:val="16"/>
                <w:lang w:val="tr-TR"/>
              </w:rPr>
            </w:pPr>
          </w:p>
          <w:p w14:paraId="10418A55"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Gerektiğinde uyarlanabilir yönetim önlemlerinin uygulanması</w:t>
            </w:r>
          </w:p>
          <w:p w14:paraId="3D649919" w14:textId="77777777" w:rsidR="00586DAD" w:rsidRPr="00AE407B" w:rsidRDefault="00586DAD" w:rsidP="00D85D8C">
            <w:pPr>
              <w:pStyle w:val="GvdeMetni"/>
              <w:spacing w:before="20" w:after="20" w:line="240" w:lineRule="auto"/>
              <w:rPr>
                <w:rFonts w:ascii="Verdana" w:hAnsi="Verdana"/>
                <w:sz w:val="16"/>
                <w:szCs w:val="16"/>
                <w:lang w:val="tr-TR"/>
              </w:rPr>
            </w:pPr>
          </w:p>
          <w:p w14:paraId="57523317"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Karkasların tespit edildikten sonra 48 saat içinde kaldırılması.</w:t>
            </w:r>
          </w:p>
          <w:p w14:paraId="077EDF7D" w14:textId="77777777" w:rsidR="00586DAD" w:rsidRPr="00AE407B" w:rsidRDefault="00586DAD" w:rsidP="00D85D8C">
            <w:pPr>
              <w:pStyle w:val="GvdeMetni"/>
              <w:spacing w:before="20" w:after="20" w:line="240" w:lineRule="auto"/>
              <w:rPr>
                <w:rFonts w:ascii="Verdana" w:hAnsi="Verdana"/>
                <w:sz w:val="16"/>
                <w:szCs w:val="16"/>
                <w:lang w:val="tr-TR"/>
              </w:rPr>
            </w:pPr>
          </w:p>
          <w:p w14:paraId="295061A1"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t>Adaptif önlemler, leş izleme verilerine dayalı olarak yıllık olarak gözden geçirilmesi.</w:t>
            </w:r>
          </w:p>
        </w:tc>
        <w:tc>
          <w:tcPr>
            <w:tcW w:w="1261" w:type="dxa"/>
          </w:tcPr>
          <w:p w14:paraId="0BBE1F34" w14:textId="77777777" w:rsidR="00586DAD" w:rsidRPr="00AE407B" w:rsidRDefault="00586DAD" w:rsidP="00D85D8C">
            <w:pPr>
              <w:pStyle w:val="GvdeMetni"/>
              <w:spacing w:before="20" w:after="20" w:line="240" w:lineRule="auto"/>
              <w:rPr>
                <w:rFonts w:ascii="Verdana" w:hAnsi="Verdana"/>
                <w:sz w:val="16"/>
                <w:szCs w:val="16"/>
                <w:lang w:val="tr-TR"/>
              </w:rPr>
            </w:pPr>
            <w:r w:rsidRPr="00AE407B">
              <w:rPr>
                <w:rFonts w:ascii="Verdana" w:hAnsi="Verdana"/>
                <w:sz w:val="16"/>
                <w:szCs w:val="16"/>
                <w:lang w:val="tr-TR"/>
              </w:rPr>
              <w:lastRenderedPageBreak/>
              <w:t xml:space="preserve">İşletme </w:t>
            </w:r>
          </w:p>
        </w:tc>
        <w:tc>
          <w:tcPr>
            <w:tcW w:w="0" w:type="auto"/>
          </w:tcPr>
          <w:p w14:paraId="17BFCCD5" w14:textId="77777777" w:rsidR="00586DAD" w:rsidRPr="00AE407B" w:rsidRDefault="00586DAD" w:rsidP="00D85D8C">
            <w:pPr>
              <w:spacing w:before="20" w:after="20" w:line="240" w:lineRule="auto"/>
              <w:rPr>
                <w:rFonts w:ascii="Verdana" w:hAnsi="Verdana"/>
                <w:sz w:val="16"/>
                <w:szCs w:val="16"/>
                <w:lang w:val="tr-TR"/>
              </w:rPr>
            </w:pPr>
            <w:r w:rsidRPr="00AE407B">
              <w:rPr>
                <w:rFonts w:ascii="Verdana" w:hAnsi="Verdana"/>
                <w:sz w:val="16"/>
                <w:szCs w:val="16"/>
                <w:lang w:val="tr-TR"/>
              </w:rPr>
              <w:t>İşletme sahibi</w:t>
            </w:r>
          </w:p>
          <w:p w14:paraId="3421D109" w14:textId="77777777" w:rsidR="00586DAD" w:rsidRPr="00AE407B" w:rsidRDefault="00586DAD" w:rsidP="00D85D8C">
            <w:pPr>
              <w:pStyle w:val="GvdeMetni"/>
              <w:spacing w:before="20" w:after="20" w:line="240" w:lineRule="auto"/>
              <w:rPr>
                <w:rFonts w:ascii="Verdana" w:hAnsi="Verdana"/>
                <w:sz w:val="16"/>
                <w:szCs w:val="16"/>
                <w:lang w:val="tr-TR"/>
              </w:rPr>
            </w:pPr>
          </w:p>
        </w:tc>
      </w:tr>
    </w:tbl>
    <w:p w14:paraId="1C52209E" w14:textId="77777777" w:rsidR="00693200" w:rsidRPr="00451B09" w:rsidRDefault="00693200" w:rsidP="0075089E">
      <w:pPr>
        <w:spacing w:after="0" w:line="240" w:lineRule="auto"/>
        <w:rPr>
          <w:rFonts w:cs="Times New Roman (Body CS)"/>
          <w:lang w:val="tr-TR"/>
        </w:rPr>
        <w:sectPr w:rsidR="00693200" w:rsidRPr="00451B09" w:rsidSect="00BC6E1D">
          <w:pgSz w:w="16838" w:h="11906" w:orient="landscape" w:code="9"/>
          <w:pgMar w:top="1134" w:right="1134" w:bottom="1134" w:left="1134" w:header="567" w:footer="374" w:gutter="0"/>
          <w:cols w:sep="1" w:space="380"/>
          <w:titlePg/>
          <w:docGrid w:linePitch="360"/>
        </w:sectPr>
      </w:pPr>
    </w:p>
    <w:p w14:paraId="60B94E4B" w14:textId="3A5CCFBC" w:rsidR="00780BDA" w:rsidRPr="00451B09" w:rsidRDefault="00601FB5" w:rsidP="00F24346">
      <w:pPr>
        <w:pStyle w:val="Balk2"/>
        <w:rPr>
          <w:lang w:val="tr-TR"/>
        </w:rPr>
      </w:pPr>
      <w:bookmarkStart w:id="135" w:name="_Toc212973621"/>
      <w:r w:rsidRPr="00AE407B">
        <w:rPr>
          <w:lang w:val="tr-TR"/>
        </w:rPr>
        <w:lastRenderedPageBreak/>
        <w:t>İşletme Aşaması için İzleme Faaliyetleri</w:t>
      </w:r>
      <w:bookmarkEnd w:id="135"/>
    </w:p>
    <w:p w14:paraId="1A248BF9" w14:textId="77777777" w:rsidR="008747D6" w:rsidRPr="00AE407B" w:rsidRDefault="008747D6" w:rsidP="008747D6">
      <w:pPr>
        <w:pStyle w:val="GvdeMetni"/>
        <w:rPr>
          <w:lang w:val="tr-TR"/>
        </w:rPr>
      </w:pPr>
      <w:r w:rsidRPr="00AE407B">
        <w:rPr>
          <w:lang w:val="tr-TR"/>
        </w:rPr>
        <w:t xml:space="preserve">Aşağıdaki tablo, operasyonel aşama için Bölüm 5.3 ve Tablo 5-2'de yer alan biyoçeşitlilik yönetimi ve etki azaltma önlemlerinin uygulanmasının izlenmesi için izleme planı ve programını özetlemektedir. </w:t>
      </w:r>
    </w:p>
    <w:p w14:paraId="071A80C3" w14:textId="77777777" w:rsidR="008747D6" w:rsidRPr="00AE407B" w:rsidRDefault="008747D6" w:rsidP="008747D6">
      <w:pPr>
        <w:pStyle w:val="GvdeMetni"/>
        <w:rPr>
          <w:lang w:val="tr-TR"/>
        </w:rPr>
      </w:pPr>
      <w:r w:rsidRPr="00AE407B">
        <w:rPr>
          <w:lang w:val="tr-TR"/>
        </w:rPr>
        <w:t>Bu izleme faaliyetlerinin amacı, kalan etkilerin kontrol altına alınmasını ve azaltma önlemlerinin/eylemlerinin uygulanması açısından etkili olmasını sağlamak ve gerekli değişiklikler veya uyum önlemleri konusunda tavsiyelerde bulunmaktır.</w:t>
      </w:r>
    </w:p>
    <w:p w14:paraId="1ECA8040" w14:textId="77777777" w:rsidR="008747D6" w:rsidRPr="00AE407B" w:rsidRDefault="008747D6" w:rsidP="008747D6">
      <w:pPr>
        <w:pStyle w:val="GvdeMetni"/>
        <w:rPr>
          <w:lang w:val="tr-TR"/>
        </w:rPr>
      </w:pPr>
      <w:r w:rsidRPr="00AE407B">
        <w:rPr>
          <w:lang w:val="tr-TR"/>
        </w:rPr>
        <w:t>Listelenen her izleme faaliyeti için Tablo 5-3 aşağıdaki bilgileri sağlar:</w:t>
      </w:r>
    </w:p>
    <w:p w14:paraId="59A6CEB2" w14:textId="77777777" w:rsidR="008747D6" w:rsidRPr="00AE407B" w:rsidRDefault="008747D6" w:rsidP="008747D6">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Referans numarası: </w:t>
      </w:r>
      <w:r w:rsidRPr="00AE407B">
        <w:rPr>
          <w:rFonts w:eastAsia="Times New Roman" w:cs="Times New Roman"/>
          <w:color w:val="000000"/>
          <w:szCs w:val="20"/>
          <w:lang w:val="tr-TR" w:eastAsia="tr-TR"/>
        </w:rPr>
        <w:t>İzleme faaliyeti için tanımlama kodu (ID).</w:t>
      </w:r>
    </w:p>
    <w:p w14:paraId="6F546C63" w14:textId="77777777" w:rsidR="008747D6" w:rsidRPr="00AE407B" w:rsidRDefault="008747D6" w:rsidP="008747D6">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KPI (Anahtar Performans Göstergesi</w:t>
      </w:r>
      <w:r w:rsidRPr="00AE407B">
        <w:rPr>
          <w:rFonts w:eastAsia="Times New Roman" w:cs="Times New Roman"/>
          <w:color w:val="000000"/>
          <w:szCs w:val="20"/>
          <w:lang w:val="tr-TR" w:eastAsia="tr-TR"/>
        </w:rPr>
        <w:t>): Karşılanması gereken yasal sınır değerler veya niteliksel kabul kriterleri.</w:t>
      </w:r>
    </w:p>
    <w:p w14:paraId="14CEF71F" w14:textId="77777777" w:rsidR="008747D6" w:rsidRPr="00AE407B" w:rsidRDefault="008747D6" w:rsidP="008747D6">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Metrik: </w:t>
      </w:r>
      <w:r w:rsidRPr="00AE407B">
        <w:rPr>
          <w:rFonts w:eastAsia="Times New Roman" w:cs="Times New Roman"/>
          <w:color w:val="000000"/>
          <w:szCs w:val="20"/>
          <w:lang w:val="tr-TR" w:eastAsia="tr-TR"/>
        </w:rPr>
        <w:t>KPI/hedefe göre performans nasıl ölçülecektir.</w:t>
      </w:r>
    </w:p>
    <w:p w14:paraId="62EB1C21" w14:textId="77777777" w:rsidR="008747D6" w:rsidRPr="00AE407B" w:rsidRDefault="008747D6" w:rsidP="008747D6">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Zamanlama: </w:t>
      </w:r>
      <w:r w:rsidRPr="00AE407B">
        <w:rPr>
          <w:rFonts w:eastAsia="Times New Roman" w:cs="Times New Roman"/>
          <w:color w:val="000000"/>
          <w:szCs w:val="20"/>
          <w:lang w:val="tr-TR" w:eastAsia="tr-TR"/>
        </w:rPr>
        <w:t xml:space="preserve">İzlemenin ne zaman yapılacağı. </w:t>
      </w:r>
    </w:p>
    <w:p w14:paraId="70A2FCD8" w14:textId="77777777" w:rsidR="008747D6" w:rsidRPr="00AE407B" w:rsidRDefault="008747D6" w:rsidP="008747D6">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Sıklık: </w:t>
      </w:r>
      <w:r w:rsidRPr="00AE407B">
        <w:rPr>
          <w:rFonts w:eastAsia="Times New Roman" w:cs="Times New Roman"/>
          <w:color w:val="000000"/>
          <w:szCs w:val="20"/>
          <w:lang w:val="tr-TR" w:eastAsia="tr-TR"/>
        </w:rPr>
        <w:t>İzleme faaliyeti ne sıklıkla gerçekleştirilecek.</w:t>
      </w:r>
    </w:p>
    <w:p w14:paraId="37CAE906" w14:textId="77777777" w:rsidR="008747D6" w:rsidRPr="00AE407B" w:rsidRDefault="008747D6" w:rsidP="008747D6">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İzleme ölçütü: </w:t>
      </w:r>
      <w:r w:rsidRPr="00AE407B">
        <w:rPr>
          <w:rFonts w:eastAsia="Times New Roman" w:cs="Times New Roman"/>
          <w:color w:val="000000"/>
          <w:szCs w:val="20"/>
          <w:lang w:val="tr-TR" w:eastAsia="tr-TR"/>
        </w:rPr>
        <w:t>KPI/hedefin gerçekleştirildiğini ölçmek için kullanılan izleme faaliyeti ve ölçütü.</w:t>
      </w:r>
    </w:p>
    <w:p w14:paraId="3F5E7427" w14:textId="7E5A5D13" w:rsidR="00F4246D" w:rsidRPr="00451B09" w:rsidRDefault="008747D6" w:rsidP="008747D6">
      <w:pPr>
        <w:pStyle w:val="GvdeMetni"/>
        <w:numPr>
          <w:ilvl w:val="0"/>
          <w:numId w:val="59"/>
        </w:numPr>
        <w:spacing w:before="120" w:line="260" w:lineRule="atLeast"/>
        <w:ind w:left="714" w:hanging="357"/>
        <w:rPr>
          <w:rFonts w:eastAsia="Times New Roman" w:cs="Times New Roman"/>
          <w:color w:val="000000"/>
          <w:szCs w:val="20"/>
          <w:lang w:val="tr-TR" w:eastAsia="tr-TR"/>
        </w:rPr>
      </w:pPr>
      <w:r w:rsidRPr="00AE407B">
        <w:rPr>
          <w:rFonts w:eastAsia="Times New Roman" w:cs="Times New Roman"/>
          <w:b/>
          <w:bCs/>
          <w:color w:val="000000"/>
          <w:szCs w:val="20"/>
          <w:lang w:val="tr-TR" w:eastAsia="tr-TR"/>
        </w:rPr>
        <w:t xml:space="preserve">Sorumluluk: </w:t>
      </w:r>
      <w:r w:rsidRPr="00AE407B">
        <w:rPr>
          <w:rFonts w:eastAsia="Times New Roman" w:cs="Times New Roman"/>
          <w:color w:val="000000"/>
          <w:szCs w:val="20"/>
          <w:lang w:val="tr-TR" w:eastAsia="tr-TR"/>
        </w:rPr>
        <w:t>İzleme faaliyetini yürütmekten sorumlu kişi veya ekip</w:t>
      </w:r>
      <w:r w:rsidR="00F4246D" w:rsidRPr="00451B09">
        <w:rPr>
          <w:rFonts w:eastAsia="Times New Roman" w:cs="Times New Roman"/>
          <w:color w:val="000000"/>
          <w:szCs w:val="20"/>
          <w:lang w:val="tr-TR" w:eastAsia="tr-TR"/>
        </w:rPr>
        <w:t>.</w:t>
      </w:r>
    </w:p>
    <w:p w14:paraId="7DEBD17C" w14:textId="77777777" w:rsidR="00780BDA" w:rsidRPr="00451B09" w:rsidRDefault="00780BDA" w:rsidP="00780BDA">
      <w:pPr>
        <w:pStyle w:val="GvdeMetni"/>
        <w:rPr>
          <w:lang w:val="tr-TR"/>
        </w:rPr>
        <w:sectPr w:rsidR="00780BDA" w:rsidRPr="00451B09" w:rsidSect="00780BDA">
          <w:pgSz w:w="11906" w:h="16838" w:code="9"/>
          <w:pgMar w:top="1134" w:right="1134" w:bottom="1134" w:left="1134" w:header="567" w:footer="374" w:gutter="0"/>
          <w:cols w:sep="1" w:space="380"/>
          <w:titlePg/>
          <w:docGrid w:linePitch="360"/>
        </w:sectPr>
      </w:pPr>
    </w:p>
    <w:p w14:paraId="5AD06EFE" w14:textId="6CC04766" w:rsidR="00780BDA" w:rsidRPr="00451B09" w:rsidRDefault="00780BDA" w:rsidP="00780BDA">
      <w:pPr>
        <w:pStyle w:val="ResimYazs"/>
        <w:rPr>
          <w:lang w:val="tr-TR"/>
        </w:rPr>
      </w:pPr>
      <w:bookmarkStart w:id="136" w:name="_Toc212986027"/>
      <w:proofErr w:type="gramStart"/>
      <w:r w:rsidRPr="00451B09">
        <w:rPr>
          <w:lang w:val="tr-TR"/>
        </w:rPr>
        <w:lastRenderedPageBreak/>
        <w:t>Tablo -</w:t>
      </w:r>
      <w:proofErr w:type="gramEnd"/>
      <w:r w:rsidRPr="00451B09">
        <w:rPr>
          <w:lang w:val="tr-TR"/>
        </w:rPr>
        <w:fldChar w:fldCharType="begin"/>
      </w:r>
      <w:r w:rsidRPr="00451B09">
        <w:rPr>
          <w:lang w:val="tr-TR"/>
        </w:rPr>
        <w:instrText xml:space="preserve"> STYLEREF 1 \s </w:instrText>
      </w:r>
      <w:r w:rsidRPr="00451B09">
        <w:rPr>
          <w:lang w:val="tr-TR"/>
        </w:rPr>
        <w:fldChar w:fldCharType="separate"/>
      </w:r>
      <w:r w:rsidR="00D807D1">
        <w:rPr>
          <w:noProof/>
          <w:lang w:val="tr-TR"/>
        </w:rPr>
        <w:t>5</w:t>
      </w:r>
      <w:r w:rsidRPr="00451B09">
        <w:rPr>
          <w:lang w:val="tr-TR"/>
        </w:rPr>
        <w:fldChar w:fldCharType="end"/>
      </w:r>
      <w:r w:rsidR="0083158E">
        <w:rPr>
          <w:lang w:val="tr-TR"/>
        </w:rPr>
        <w:t>-</w:t>
      </w:r>
      <w:r w:rsidRPr="00451B09">
        <w:rPr>
          <w:lang w:val="tr-TR"/>
        </w:rPr>
        <w:fldChar w:fldCharType="begin"/>
      </w:r>
      <w:r w:rsidRPr="00451B09">
        <w:rPr>
          <w:lang w:val="tr-TR"/>
        </w:rPr>
        <w:instrText xml:space="preserve"> SEQ Table \* ARABIC \s 1 </w:instrText>
      </w:r>
      <w:r w:rsidRPr="00451B09">
        <w:rPr>
          <w:lang w:val="tr-TR"/>
        </w:rPr>
        <w:fldChar w:fldCharType="separate"/>
      </w:r>
      <w:r w:rsidR="00D807D1">
        <w:rPr>
          <w:noProof/>
          <w:lang w:val="tr-TR"/>
        </w:rPr>
        <w:t>3</w:t>
      </w:r>
      <w:r w:rsidRPr="00451B09">
        <w:rPr>
          <w:lang w:val="tr-TR"/>
        </w:rPr>
        <w:fldChar w:fldCharType="end"/>
      </w:r>
      <w:r w:rsidRPr="00451B09">
        <w:rPr>
          <w:lang w:val="tr-TR"/>
        </w:rPr>
        <w:t xml:space="preserve"> </w:t>
      </w:r>
      <w:r w:rsidR="00CB6BB3">
        <w:rPr>
          <w:lang w:val="tr-TR"/>
        </w:rPr>
        <w:t>İşletme</w:t>
      </w:r>
      <w:r w:rsidR="00CB6BB3" w:rsidRPr="00AE407B">
        <w:rPr>
          <w:lang w:val="tr-TR"/>
        </w:rPr>
        <w:t xml:space="preserve"> aşama</w:t>
      </w:r>
      <w:r w:rsidR="00CB6BB3">
        <w:rPr>
          <w:lang w:val="tr-TR"/>
        </w:rPr>
        <w:t>sı</w:t>
      </w:r>
      <w:r w:rsidR="00CB6BB3" w:rsidRPr="00AE407B">
        <w:rPr>
          <w:lang w:val="tr-TR"/>
        </w:rPr>
        <w:t xml:space="preserve"> için izleme eylemleri</w:t>
      </w:r>
      <w:bookmarkEnd w:id="136"/>
    </w:p>
    <w:tbl>
      <w:tblPr>
        <w:tblStyle w:val="KlavuzuTablo4-Vurgu3"/>
        <w:tblW w:w="5001" w:type="pct"/>
        <w:tblInd w:w="-2" w:type="dxa"/>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1768"/>
        <w:gridCol w:w="2706"/>
        <w:gridCol w:w="2190"/>
        <w:gridCol w:w="1788"/>
        <w:gridCol w:w="1456"/>
        <w:gridCol w:w="2709"/>
        <w:gridCol w:w="1946"/>
      </w:tblGrid>
      <w:tr w:rsidR="009F7364" w:rsidRPr="00AE407B" w14:paraId="631507FC" w14:textId="77777777" w:rsidTr="00D85D8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07" w:type="pct"/>
            <w:shd w:val="clear" w:color="auto" w:fill="E5EDE8"/>
            <w:vAlign w:val="center"/>
          </w:tcPr>
          <w:p w14:paraId="4599E750" w14:textId="77777777" w:rsidR="009F7364" w:rsidRPr="00AE407B" w:rsidRDefault="009F7364" w:rsidP="00D85D8C">
            <w:pPr>
              <w:spacing w:before="20" w:after="20" w:line="240" w:lineRule="auto"/>
              <w:rPr>
                <w:color w:val="1C1C1C" w:themeColor="text1"/>
                <w:sz w:val="16"/>
                <w:szCs w:val="16"/>
                <w:lang w:val="tr-TR"/>
              </w:rPr>
            </w:pPr>
            <w:r w:rsidRPr="00AE407B">
              <w:rPr>
                <w:color w:val="1C1C1C" w:themeColor="text1"/>
                <w:sz w:val="16"/>
                <w:szCs w:val="16"/>
                <w:lang w:val="tr-TR"/>
              </w:rPr>
              <w:t>Referans Numarası</w:t>
            </w:r>
          </w:p>
        </w:tc>
        <w:tc>
          <w:tcPr>
            <w:tcW w:w="929" w:type="pct"/>
            <w:shd w:val="clear" w:color="auto" w:fill="E5EDE8"/>
            <w:vAlign w:val="center"/>
          </w:tcPr>
          <w:p w14:paraId="3C4BB278" w14:textId="77777777" w:rsidR="009F7364" w:rsidRPr="00AE407B" w:rsidRDefault="009F7364" w:rsidP="00D85D8C">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 xml:space="preserve">KPI  </w:t>
            </w:r>
          </w:p>
        </w:tc>
        <w:tc>
          <w:tcPr>
            <w:tcW w:w="752" w:type="pct"/>
            <w:shd w:val="clear" w:color="auto" w:fill="E5EDE8"/>
            <w:vAlign w:val="center"/>
          </w:tcPr>
          <w:p w14:paraId="3F0A673B" w14:textId="77777777" w:rsidR="009F7364" w:rsidRPr="00AE407B" w:rsidRDefault="009F7364" w:rsidP="00D85D8C">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Metrik</w:t>
            </w:r>
          </w:p>
        </w:tc>
        <w:tc>
          <w:tcPr>
            <w:tcW w:w="614" w:type="pct"/>
            <w:shd w:val="clear" w:color="auto" w:fill="E5EDE8"/>
            <w:vAlign w:val="center"/>
          </w:tcPr>
          <w:p w14:paraId="0D2720C6" w14:textId="77777777" w:rsidR="009F7364" w:rsidRPr="00AE407B" w:rsidRDefault="009F7364" w:rsidP="00D85D8C">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Zamanlama</w:t>
            </w:r>
          </w:p>
        </w:tc>
        <w:tc>
          <w:tcPr>
            <w:tcW w:w="500" w:type="pct"/>
            <w:shd w:val="clear" w:color="auto" w:fill="E5EDE8"/>
            <w:vAlign w:val="center"/>
          </w:tcPr>
          <w:p w14:paraId="3120F358" w14:textId="77777777" w:rsidR="009F7364" w:rsidRPr="00AE407B" w:rsidRDefault="009F7364" w:rsidP="00D85D8C">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Sıklık</w:t>
            </w:r>
          </w:p>
        </w:tc>
        <w:tc>
          <w:tcPr>
            <w:tcW w:w="930" w:type="pct"/>
            <w:shd w:val="clear" w:color="auto" w:fill="E5EDE8"/>
            <w:vAlign w:val="center"/>
          </w:tcPr>
          <w:p w14:paraId="58243F46" w14:textId="77777777" w:rsidR="009F7364" w:rsidRPr="00AE407B" w:rsidRDefault="009F7364" w:rsidP="00D85D8C">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 xml:space="preserve">İzleme önlemi </w:t>
            </w:r>
          </w:p>
        </w:tc>
        <w:tc>
          <w:tcPr>
            <w:tcW w:w="668" w:type="pct"/>
            <w:shd w:val="clear" w:color="auto" w:fill="E5EDE8"/>
            <w:vAlign w:val="center"/>
          </w:tcPr>
          <w:p w14:paraId="019C4523" w14:textId="77777777" w:rsidR="009F7364" w:rsidRPr="00AE407B" w:rsidRDefault="009F7364" w:rsidP="00D85D8C">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lang w:val="tr-TR"/>
              </w:rPr>
            </w:pPr>
            <w:r w:rsidRPr="00AE407B">
              <w:rPr>
                <w:color w:val="1C1C1C" w:themeColor="text1"/>
                <w:sz w:val="16"/>
                <w:szCs w:val="16"/>
                <w:lang w:val="tr-TR"/>
              </w:rPr>
              <w:t>Sorumluluk</w:t>
            </w:r>
          </w:p>
        </w:tc>
      </w:tr>
      <w:tr w:rsidR="009F7364" w:rsidRPr="00AE407B" w14:paraId="0CD8BFD1"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38E03833" w14:textId="77777777" w:rsidR="009F7364" w:rsidRPr="00AE407B" w:rsidRDefault="009F7364" w:rsidP="00D85D8C">
            <w:pPr>
              <w:autoSpaceDE w:val="0"/>
              <w:autoSpaceDN w:val="0"/>
              <w:adjustRightInd w:val="0"/>
              <w:spacing w:before="20" w:after="20" w:line="240" w:lineRule="auto"/>
              <w:jc w:val="both"/>
              <w:rPr>
                <w:rFonts w:cs="Arial"/>
                <w:color w:val="1C1C1C" w:themeColor="text1"/>
                <w:sz w:val="16"/>
                <w:szCs w:val="16"/>
                <w:lang w:val="tr-TR"/>
              </w:rPr>
            </w:pPr>
            <w:r w:rsidRPr="00AE407B">
              <w:rPr>
                <w:rFonts w:cs="Arial"/>
                <w:color w:val="1C1C1C" w:themeColor="text1"/>
                <w:sz w:val="16"/>
                <w:szCs w:val="16"/>
                <w:lang w:val="tr-TR"/>
              </w:rPr>
              <w:t>OPERASYONEL İZLEME</w:t>
            </w:r>
          </w:p>
        </w:tc>
      </w:tr>
      <w:tr w:rsidR="009F7364" w:rsidRPr="00AE407B" w14:paraId="74616579" w14:textId="77777777" w:rsidTr="00D85D8C">
        <w:tc>
          <w:tcPr>
            <w:cnfStyle w:val="001000000000" w:firstRow="0" w:lastRow="0" w:firstColumn="1" w:lastColumn="0" w:oddVBand="0" w:evenVBand="0" w:oddHBand="0" w:evenHBand="0" w:firstRowFirstColumn="0" w:firstRowLastColumn="0" w:lastRowFirstColumn="0" w:lastRowLastColumn="0"/>
            <w:tcW w:w="607" w:type="pct"/>
            <w:vAlign w:val="center"/>
          </w:tcPr>
          <w:p w14:paraId="72436CBF" w14:textId="77777777" w:rsidR="009F7364" w:rsidRPr="00AE407B" w:rsidRDefault="009F7364" w:rsidP="00D85D8C">
            <w:pPr>
              <w:spacing w:before="20" w:after="20" w:line="240" w:lineRule="auto"/>
              <w:jc w:val="both"/>
              <w:rPr>
                <w:sz w:val="16"/>
                <w:szCs w:val="16"/>
                <w:lang w:val="tr-TR"/>
              </w:rPr>
            </w:pPr>
            <w:r w:rsidRPr="00AE407B">
              <w:rPr>
                <w:b w:val="0"/>
                <w:sz w:val="16"/>
                <w:szCs w:val="16"/>
                <w:lang w:val="tr-TR"/>
              </w:rPr>
              <w:t>O</w:t>
            </w:r>
            <w:r>
              <w:rPr>
                <w:b w:val="0"/>
                <w:sz w:val="16"/>
                <w:szCs w:val="16"/>
                <w:lang w:val="tr-TR"/>
              </w:rPr>
              <w:t>BYP</w:t>
            </w:r>
            <w:r w:rsidRPr="00AE407B">
              <w:rPr>
                <w:b w:val="0"/>
                <w:sz w:val="16"/>
                <w:szCs w:val="16"/>
                <w:lang w:val="tr-TR"/>
              </w:rPr>
              <w:t>-1</w:t>
            </w:r>
          </w:p>
        </w:tc>
        <w:tc>
          <w:tcPr>
            <w:tcW w:w="929" w:type="pct"/>
            <w:vAlign w:val="center"/>
          </w:tcPr>
          <w:p w14:paraId="1FAFC197" w14:textId="77777777" w:rsidR="009F7364" w:rsidRPr="00AE407B" w:rsidRDefault="009F7364"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r w:rsidRPr="00AE407B">
              <w:rPr>
                <w:rFonts w:cs="Arial"/>
                <w:color w:val="000000"/>
                <w:sz w:val="16"/>
                <w:szCs w:val="16"/>
                <w:lang w:val="tr-TR"/>
              </w:rPr>
              <w:t>Bakım yapılan alanın dışındaki bitişik doğal habitatların %100 oranında önlenmesi.</w:t>
            </w:r>
          </w:p>
        </w:tc>
        <w:tc>
          <w:tcPr>
            <w:tcW w:w="752" w:type="pct"/>
            <w:vAlign w:val="center"/>
          </w:tcPr>
          <w:p w14:paraId="34A28E68" w14:textId="77777777" w:rsidR="009F7364" w:rsidRPr="00AE407B" w:rsidRDefault="009F7364"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1C1C1C" w:themeColor="text1"/>
                <w:sz w:val="16"/>
                <w:szCs w:val="16"/>
                <w:lang w:val="tr-TR"/>
              </w:rPr>
              <w:t>Doğal habitatların kapsamı (alanı)</w:t>
            </w:r>
          </w:p>
        </w:tc>
        <w:tc>
          <w:tcPr>
            <w:tcW w:w="614" w:type="pct"/>
            <w:vAlign w:val="center"/>
          </w:tcPr>
          <w:p w14:paraId="5B3DE95F" w14:textId="77777777" w:rsidR="009F7364" w:rsidRPr="00AE407B" w:rsidRDefault="009F7364"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sz w:val="16"/>
                <w:szCs w:val="16"/>
                <w:lang w:val="tr-TR"/>
              </w:rPr>
              <w:t>Bakım faaliyetleri sırasında</w:t>
            </w:r>
          </w:p>
        </w:tc>
        <w:tc>
          <w:tcPr>
            <w:tcW w:w="500" w:type="pct"/>
            <w:vAlign w:val="center"/>
          </w:tcPr>
          <w:p w14:paraId="712EC730" w14:textId="77777777" w:rsidR="009F7364" w:rsidRPr="00AE407B" w:rsidRDefault="009F7364"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Tek seferlik</w:t>
            </w:r>
          </w:p>
        </w:tc>
        <w:tc>
          <w:tcPr>
            <w:tcW w:w="930" w:type="pct"/>
            <w:vAlign w:val="center"/>
          </w:tcPr>
          <w:p w14:paraId="2A9C68EF"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incelemesi (görsel değerlendirme)</w:t>
            </w:r>
          </w:p>
        </w:tc>
        <w:tc>
          <w:tcPr>
            <w:tcW w:w="668" w:type="pct"/>
            <w:vAlign w:val="center"/>
          </w:tcPr>
          <w:p w14:paraId="4D727343" w14:textId="77777777" w:rsidR="009F7364" w:rsidRPr="00AE407B" w:rsidRDefault="009F7364"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İşletme sahibi</w:t>
            </w:r>
          </w:p>
          <w:p w14:paraId="3ABCB465" w14:textId="77777777" w:rsidR="009F7364" w:rsidRPr="00AE407B" w:rsidRDefault="009F7364" w:rsidP="00D85D8C">
            <w:pPr>
              <w:autoSpaceDE w:val="0"/>
              <w:autoSpaceDN w:val="0"/>
              <w:adjustRightInd w:val="0"/>
              <w:spacing w:before="20" w:after="20" w:line="240" w:lineRule="auto"/>
              <w:ind w:left="-31"/>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lang w:val="tr-TR"/>
              </w:rPr>
            </w:pPr>
          </w:p>
        </w:tc>
      </w:tr>
      <w:tr w:rsidR="009F7364" w:rsidRPr="00AE407B" w14:paraId="6C1EC5D3"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vAlign w:val="center"/>
          </w:tcPr>
          <w:p w14:paraId="577ECA8B" w14:textId="77777777" w:rsidR="009F7364" w:rsidRPr="00AE407B" w:rsidRDefault="009F7364" w:rsidP="00D85D8C">
            <w:pPr>
              <w:spacing w:before="20" w:after="20" w:line="240" w:lineRule="auto"/>
              <w:jc w:val="both"/>
              <w:rPr>
                <w:rFonts w:cs="Arial"/>
                <w:b w:val="0"/>
                <w:bCs w:val="0"/>
                <w:color w:val="000000"/>
                <w:sz w:val="16"/>
                <w:szCs w:val="16"/>
                <w:lang w:val="tr-TR"/>
              </w:rPr>
            </w:pPr>
            <w:r w:rsidRPr="00AE407B">
              <w:rPr>
                <w:rFonts w:cs="Arial"/>
                <w:b w:val="0"/>
                <w:bCs w:val="0"/>
                <w:color w:val="000000"/>
                <w:sz w:val="16"/>
                <w:szCs w:val="16"/>
                <w:lang w:val="tr-TR"/>
              </w:rPr>
              <w:t>O</w:t>
            </w:r>
            <w:r>
              <w:rPr>
                <w:rFonts w:cs="Arial"/>
                <w:b w:val="0"/>
                <w:bCs w:val="0"/>
                <w:color w:val="000000"/>
                <w:sz w:val="16"/>
                <w:szCs w:val="16"/>
                <w:lang w:val="tr-TR"/>
              </w:rPr>
              <w:t>BYP</w:t>
            </w:r>
            <w:r w:rsidRPr="00AE407B">
              <w:rPr>
                <w:rFonts w:cs="Arial"/>
                <w:b w:val="0"/>
                <w:bCs w:val="0"/>
                <w:color w:val="000000"/>
                <w:sz w:val="16"/>
                <w:szCs w:val="16"/>
                <w:lang w:val="tr-TR"/>
              </w:rPr>
              <w:t>-2</w:t>
            </w:r>
          </w:p>
        </w:tc>
        <w:tc>
          <w:tcPr>
            <w:tcW w:w="929" w:type="pct"/>
            <w:vAlign w:val="center"/>
          </w:tcPr>
          <w:p w14:paraId="362D0C71" w14:textId="77777777" w:rsidR="009F7364" w:rsidRPr="00AE407B" w:rsidRDefault="009F7364"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sz w:val="16"/>
                <w:szCs w:val="16"/>
                <w:lang w:val="tr-TR"/>
              </w:rPr>
              <w:t>Kuş ve yarasa çarpışma olaylarını izleyin.</w:t>
            </w:r>
          </w:p>
        </w:tc>
        <w:tc>
          <w:tcPr>
            <w:tcW w:w="752" w:type="pct"/>
            <w:vAlign w:val="center"/>
          </w:tcPr>
          <w:p w14:paraId="79430BA3" w14:textId="77777777" w:rsidR="009F7364" w:rsidRPr="00AE407B" w:rsidRDefault="009F7364"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Anketlere dayalı inşaat sonrası ölüm izleme</w:t>
            </w:r>
          </w:p>
        </w:tc>
        <w:tc>
          <w:tcPr>
            <w:tcW w:w="614" w:type="pct"/>
            <w:vAlign w:val="center"/>
          </w:tcPr>
          <w:p w14:paraId="1C225C16" w14:textId="77777777" w:rsidR="009F7364" w:rsidRPr="00AE407B" w:rsidRDefault="009F7364"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sırasında</w:t>
            </w:r>
          </w:p>
        </w:tc>
        <w:tc>
          <w:tcPr>
            <w:tcW w:w="500" w:type="pct"/>
            <w:vAlign w:val="center"/>
          </w:tcPr>
          <w:p w14:paraId="6D3372CF" w14:textId="77777777" w:rsidR="009F7364" w:rsidRPr="00AE407B" w:rsidRDefault="009F7364"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Aylık</w:t>
            </w:r>
          </w:p>
        </w:tc>
        <w:tc>
          <w:tcPr>
            <w:tcW w:w="930" w:type="pct"/>
            <w:vAlign w:val="center"/>
          </w:tcPr>
          <w:p w14:paraId="69C85F97"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 izleme raporu</w:t>
            </w:r>
          </w:p>
          <w:p w14:paraId="47080F61"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668" w:type="pct"/>
          </w:tcPr>
          <w:p w14:paraId="1B42C8D1" w14:textId="77777777" w:rsidR="009F7364" w:rsidRPr="00AE407B" w:rsidRDefault="009F7364"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ascii="Verdana" w:hAnsi="Verdana"/>
                <w:sz w:val="16"/>
                <w:szCs w:val="16"/>
                <w:lang w:val="tr-TR"/>
              </w:rPr>
              <w:t>İşletme sahibi</w:t>
            </w:r>
          </w:p>
        </w:tc>
      </w:tr>
      <w:tr w:rsidR="009F7364" w:rsidRPr="00AE407B" w14:paraId="60269F33" w14:textId="77777777" w:rsidTr="00D85D8C">
        <w:tc>
          <w:tcPr>
            <w:cnfStyle w:val="001000000000" w:firstRow="0" w:lastRow="0" w:firstColumn="1" w:lastColumn="0" w:oddVBand="0" w:evenVBand="0" w:oddHBand="0" w:evenHBand="0" w:firstRowFirstColumn="0" w:firstRowLastColumn="0" w:lastRowFirstColumn="0" w:lastRowLastColumn="0"/>
            <w:tcW w:w="607" w:type="pct"/>
            <w:vAlign w:val="center"/>
          </w:tcPr>
          <w:p w14:paraId="73982FED" w14:textId="77777777" w:rsidR="009F7364" w:rsidRPr="00AE407B" w:rsidRDefault="009F7364" w:rsidP="00D85D8C">
            <w:pPr>
              <w:spacing w:before="20" w:after="20" w:line="240" w:lineRule="auto"/>
              <w:jc w:val="both"/>
              <w:rPr>
                <w:rFonts w:cs="Arial"/>
                <w:b w:val="0"/>
                <w:bCs w:val="0"/>
                <w:color w:val="000000"/>
                <w:sz w:val="16"/>
                <w:szCs w:val="16"/>
                <w:lang w:val="tr-TR"/>
              </w:rPr>
            </w:pPr>
            <w:r w:rsidRPr="00AE407B">
              <w:rPr>
                <w:rFonts w:cs="Arial"/>
                <w:b w:val="0"/>
                <w:bCs w:val="0"/>
                <w:color w:val="000000"/>
                <w:sz w:val="16"/>
                <w:szCs w:val="16"/>
                <w:lang w:val="tr-TR"/>
              </w:rPr>
              <w:t>O</w:t>
            </w:r>
            <w:r>
              <w:rPr>
                <w:rFonts w:cs="Arial"/>
                <w:b w:val="0"/>
                <w:bCs w:val="0"/>
                <w:color w:val="000000"/>
                <w:sz w:val="16"/>
                <w:szCs w:val="16"/>
                <w:lang w:val="tr-TR"/>
              </w:rPr>
              <w:t>BYP</w:t>
            </w:r>
            <w:r w:rsidRPr="00AE407B">
              <w:rPr>
                <w:rFonts w:cs="Arial"/>
                <w:b w:val="0"/>
                <w:bCs w:val="0"/>
                <w:color w:val="000000"/>
                <w:sz w:val="16"/>
                <w:szCs w:val="16"/>
                <w:lang w:val="tr-TR"/>
              </w:rPr>
              <w:t>-3</w:t>
            </w:r>
          </w:p>
        </w:tc>
        <w:tc>
          <w:tcPr>
            <w:tcW w:w="929" w:type="pct"/>
            <w:vAlign w:val="center"/>
          </w:tcPr>
          <w:p w14:paraId="3073961A" w14:textId="77777777" w:rsidR="009F7364" w:rsidRPr="00AE407B" w:rsidRDefault="009F7364"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AB</w:t>
            </w:r>
            <w:r>
              <w:rPr>
                <w:rFonts w:cs="Arial"/>
                <w:color w:val="000000"/>
                <w:sz w:val="16"/>
                <w:szCs w:val="16"/>
                <w:lang w:val="tr-TR"/>
              </w:rPr>
              <w:t>BYP</w:t>
            </w:r>
            <w:r w:rsidRPr="00AE407B">
              <w:rPr>
                <w:rFonts w:cs="Arial"/>
                <w:color w:val="000000"/>
                <w:sz w:val="16"/>
                <w:szCs w:val="16"/>
                <w:lang w:val="tr-TR"/>
              </w:rPr>
              <w:t xml:space="preserve"> gerekliliklerine göre derlenen, kuşlar ve yarasalar için altı aylık (ilkbahar ve sonbahar göç dönemleri) izleme raporu.</w:t>
            </w:r>
            <w:r w:rsidRPr="00AE407B">
              <w:rPr>
                <w:rStyle w:val="DipnotBavurusu"/>
                <w:rFonts w:cs="Arial"/>
                <w:color w:val="000000"/>
                <w:sz w:val="16"/>
                <w:szCs w:val="16"/>
                <w:lang w:val="tr-TR"/>
              </w:rPr>
              <w:footnoteReference w:id="12"/>
            </w:r>
          </w:p>
        </w:tc>
        <w:tc>
          <w:tcPr>
            <w:tcW w:w="752" w:type="pct"/>
            <w:vAlign w:val="center"/>
          </w:tcPr>
          <w:p w14:paraId="5D5238CA" w14:textId="77777777" w:rsidR="009F7364" w:rsidRPr="00AE407B" w:rsidRDefault="009F7364"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İzleme raporu mevcut mu değil mi</w:t>
            </w:r>
          </w:p>
        </w:tc>
        <w:tc>
          <w:tcPr>
            <w:tcW w:w="614" w:type="pct"/>
            <w:vAlign w:val="center"/>
          </w:tcPr>
          <w:p w14:paraId="365972F4" w14:textId="77777777" w:rsidR="009F7364" w:rsidRPr="00AE407B" w:rsidRDefault="009F7364"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sırasında</w:t>
            </w:r>
          </w:p>
        </w:tc>
        <w:tc>
          <w:tcPr>
            <w:tcW w:w="500" w:type="pct"/>
            <w:vAlign w:val="center"/>
          </w:tcPr>
          <w:p w14:paraId="209BBEC1" w14:textId="77777777" w:rsidR="009F7364" w:rsidRPr="00AE407B" w:rsidRDefault="009F7364"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Yılda iki kez</w:t>
            </w:r>
          </w:p>
        </w:tc>
        <w:tc>
          <w:tcPr>
            <w:tcW w:w="930" w:type="pct"/>
            <w:vAlign w:val="center"/>
          </w:tcPr>
          <w:p w14:paraId="11F1A9DD"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Yılda iki kez izleme raporu</w:t>
            </w:r>
          </w:p>
        </w:tc>
        <w:tc>
          <w:tcPr>
            <w:tcW w:w="668" w:type="pct"/>
          </w:tcPr>
          <w:p w14:paraId="7F0E3C27" w14:textId="77777777" w:rsidR="009F7364" w:rsidRPr="00AE407B" w:rsidRDefault="009F7364"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ascii="Verdana" w:hAnsi="Verdana"/>
                <w:sz w:val="16"/>
                <w:szCs w:val="16"/>
                <w:lang w:val="tr-TR"/>
              </w:rPr>
              <w:t>İşletme sahibi</w:t>
            </w:r>
          </w:p>
        </w:tc>
      </w:tr>
      <w:tr w:rsidR="009F7364" w:rsidRPr="00AE407B" w14:paraId="60D2252F"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vAlign w:val="center"/>
          </w:tcPr>
          <w:p w14:paraId="44B64B42" w14:textId="77777777" w:rsidR="009F7364" w:rsidRPr="00AE407B" w:rsidRDefault="009F7364" w:rsidP="00D85D8C">
            <w:pPr>
              <w:spacing w:before="20" w:after="20" w:line="240" w:lineRule="auto"/>
              <w:jc w:val="both"/>
              <w:rPr>
                <w:rFonts w:cs="Arial"/>
                <w:b w:val="0"/>
                <w:bCs w:val="0"/>
                <w:color w:val="000000"/>
                <w:sz w:val="16"/>
                <w:szCs w:val="16"/>
                <w:lang w:val="tr-TR"/>
              </w:rPr>
            </w:pPr>
            <w:r w:rsidRPr="00AE407B">
              <w:rPr>
                <w:rFonts w:cs="Arial"/>
                <w:b w:val="0"/>
                <w:bCs w:val="0"/>
                <w:color w:val="000000"/>
                <w:sz w:val="16"/>
                <w:szCs w:val="16"/>
                <w:lang w:val="tr-TR"/>
              </w:rPr>
              <w:t>O</w:t>
            </w:r>
            <w:r>
              <w:rPr>
                <w:rFonts w:cs="Arial"/>
                <w:b w:val="0"/>
                <w:bCs w:val="0"/>
                <w:color w:val="000000"/>
                <w:sz w:val="16"/>
                <w:szCs w:val="16"/>
                <w:lang w:val="tr-TR"/>
              </w:rPr>
              <w:t>BYP</w:t>
            </w:r>
            <w:r w:rsidRPr="00AE407B">
              <w:rPr>
                <w:rFonts w:cs="Arial"/>
                <w:b w:val="0"/>
                <w:bCs w:val="0"/>
                <w:color w:val="000000"/>
                <w:sz w:val="16"/>
                <w:szCs w:val="16"/>
                <w:lang w:val="tr-TR"/>
              </w:rPr>
              <w:t>-4</w:t>
            </w:r>
          </w:p>
        </w:tc>
        <w:tc>
          <w:tcPr>
            <w:tcW w:w="929" w:type="pct"/>
            <w:vAlign w:val="center"/>
          </w:tcPr>
          <w:p w14:paraId="2071F3C0" w14:textId="77777777" w:rsidR="009F7364" w:rsidRPr="00AE407B" w:rsidRDefault="009F7364"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aşaması için izleme tarafından bildirilen ve gerektiği şekilde uygulanan uygun adaptif yönetim.</w:t>
            </w:r>
          </w:p>
        </w:tc>
        <w:tc>
          <w:tcPr>
            <w:tcW w:w="752" w:type="pct"/>
            <w:vAlign w:val="center"/>
          </w:tcPr>
          <w:p w14:paraId="4EA0DF3F" w14:textId="77777777" w:rsidR="009F7364" w:rsidRPr="00AE407B" w:rsidRDefault="009F7364"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Uyarlanabilir yönetim eylemleri kaydı mevcut mu değil mi</w:t>
            </w:r>
          </w:p>
          <w:p w14:paraId="0CA14D34" w14:textId="77777777" w:rsidR="009F7364" w:rsidRPr="00AE407B" w:rsidRDefault="009F7364" w:rsidP="00D85D8C">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Uygulanan uyarlanabilir yönetim eylemlerinin sayısı</w:t>
            </w:r>
          </w:p>
        </w:tc>
        <w:tc>
          <w:tcPr>
            <w:tcW w:w="614" w:type="pct"/>
            <w:vAlign w:val="center"/>
          </w:tcPr>
          <w:p w14:paraId="231B8B26" w14:textId="77777777" w:rsidR="009F7364" w:rsidRPr="00AE407B" w:rsidRDefault="009F7364"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sırasında</w:t>
            </w:r>
          </w:p>
        </w:tc>
        <w:tc>
          <w:tcPr>
            <w:tcW w:w="500" w:type="pct"/>
            <w:vAlign w:val="center"/>
          </w:tcPr>
          <w:p w14:paraId="72B600AD" w14:textId="77777777" w:rsidR="009F7364" w:rsidRPr="00AE407B" w:rsidRDefault="009F7364" w:rsidP="00D85D8C">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Operasyonel izleme ile bilgilendirilir</w:t>
            </w:r>
          </w:p>
        </w:tc>
        <w:tc>
          <w:tcPr>
            <w:tcW w:w="930" w:type="pct"/>
            <w:vAlign w:val="center"/>
          </w:tcPr>
          <w:p w14:paraId="4B44DED0"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 izleme raporu</w:t>
            </w:r>
          </w:p>
          <w:p w14:paraId="2C24B60B"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Eylem kayıtları</w:t>
            </w:r>
          </w:p>
          <w:p w14:paraId="17688DBA"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Saha denetimi (görsel değerlendirme)</w:t>
            </w:r>
          </w:p>
          <w:p w14:paraId="2111E839"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668" w:type="pct"/>
          </w:tcPr>
          <w:p w14:paraId="47068968" w14:textId="77777777" w:rsidR="009F7364" w:rsidRPr="00AE407B" w:rsidRDefault="009F7364" w:rsidP="00D85D8C">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tr-TR"/>
              </w:rPr>
            </w:pPr>
            <w:r w:rsidRPr="00AE407B">
              <w:rPr>
                <w:rFonts w:ascii="Verdana" w:hAnsi="Verdana"/>
                <w:sz w:val="16"/>
                <w:szCs w:val="16"/>
                <w:lang w:val="tr-TR"/>
              </w:rPr>
              <w:t>İşletme sahibi</w:t>
            </w:r>
          </w:p>
        </w:tc>
      </w:tr>
      <w:tr w:rsidR="009F7364" w:rsidRPr="00AE407B" w14:paraId="68905D0C" w14:textId="77777777" w:rsidTr="00D85D8C">
        <w:tc>
          <w:tcPr>
            <w:cnfStyle w:val="001000000000" w:firstRow="0" w:lastRow="0" w:firstColumn="1" w:lastColumn="0" w:oddVBand="0" w:evenVBand="0" w:oddHBand="0" w:evenHBand="0" w:firstRowFirstColumn="0" w:firstRowLastColumn="0" w:lastRowFirstColumn="0" w:lastRowLastColumn="0"/>
            <w:tcW w:w="607" w:type="pct"/>
            <w:vAlign w:val="center"/>
          </w:tcPr>
          <w:p w14:paraId="78E96412" w14:textId="77777777" w:rsidR="009F7364" w:rsidRPr="00AE407B" w:rsidRDefault="009F7364" w:rsidP="00D85D8C">
            <w:pPr>
              <w:spacing w:before="20" w:after="20" w:line="240" w:lineRule="auto"/>
              <w:jc w:val="both"/>
              <w:rPr>
                <w:rFonts w:cs="Arial"/>
                <w:b w:val="0"/>
                <w:bCs w:val="0"/>
                <w:color w:val="000000"/>
                <w:sz w:val="16"/>
                <w:szCs w:val="16"/>
                <w:lang w:val="tr-TR"/>
              </w:rPr>
            </w:pPr>
            <w:r w:rsidRPr="00AE407B">
              <w:rPr>
                <w:rFonts w:cs="Arial"/>
                <w:b w:val="0"/>
                <w:bCs w:val="0"/>
                <w:color w:val="000000"/>
                <w:sz w:val="16"/>
                <w:szCs w:val="16"/>
                <w:lang w:val="tr-TR"/>
              </w:rPr>
              <w:t>O</w:t>
            </w:r>
            <w:r>
              <w:rPr>
                <w:rFonts w:cs="Arial"/>
                <w:b w:val="0"/>
                <w:bCs w:val="0"/>
                <w:color w:val="000000"/>
                <w:sz w:val="16"/>
                <w:szCs w:val="16"/>
                <w:lang w:val="tr-TR"/>
              </w:rPr>
              <w:t>BYP</w:t>
            </w:r>
            <w:r w:rsidRPr="00AE407B">
              <w:rPr>
                <w:rFonts w:cs="Arial"/>
                <w:b w:val="0"/>
                <w:bCs w:val="0"/>
                <w:color w:val="000000"/>
                <w:sz w:val="16"/>
                <w:szCs w:val="16"/>
                <w:lang w:val="tr-TR"/>
              </w:rPr>
              <w:t>-5</w:t>
            </w:r>
          </w:p>
        </w:tc>
        <w:tc>
          <w:tcPr>
            <w:tcW w:w="929" w:type="pct"/>
            <w:vAlign w:val="center"/>
          </w:tcPr>
          <w:p w14:paraId="2CB10B3D" w14:textId="77777777" w:rsidR="009F7364" w:rsidRPr="00AE407B" w:rsidRDefault="009F7364" w:rsidP="00D85D8C">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ABBMMP incelemesi ve güncellemeleri</w:t>
            </w:r>
          </w:p>
        </w:tc>
        <w:tc>
          <w:tcPr>
            <w:tcW w:w="752" w:type="pct"/>
            <w:vAlign w:val="center"/>
          </w:tcPr>
          <w:p w14:paraId="1F08F103" w14:textId="77777777" w:rsidR="009F7364" w:rsidRPr="00AE407B" w:rsidRDefault="009F7364"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AB</w:t>
            </w:r>
            <w:r>
              <w:rPr>
                <w:rFonts w:cs="Arial"/>
                <w:color w:val="000000"/>
                <w:sz w:val="16"/>
                <w:szCs w:val="16"/>
                <w:lang w:val="tr-TR"/>
              </w:rPr>
              <w:t>BYP</w:t>
            </w:r>
            <w:r w:rsidRPr="00AE407B">
              <w:rPr>
                <w:rFonts w:cs="Arial"/>
                <w:color w:val="000000"/>
                <w:sz w:val="16"/>
                <w:szCs w:val="16"/>
                <w:lang w:val="tr-TR"/>
              </w:rPr>
              <w:t>'nin yıllık gözden geçirilmesi ve gerektiğinde güncellenmesi.</w:t>
            </w:r>
          </w:p>
        </w:tc>
        <w:tc>
          <w:tcPr>
            <w:tcW w:w="614" w:type="pct"/>
            <w:vAlign w:val="center"/>
          </w:tcPr>
          <w:p w14:paraId="3512CF5D" w14:textId="77777777" w:rsidR="009F7364" w:rsidRPr="00AE407B" w:rsidRDefault="009F7364"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İşletme sırasında</w:t>
            </w:r>
          </w:p>
        </w:tc>
        <w:tc>
          <w:tcPr>
            <w:tcW w:w="500" w:type="pct"/>
            <w:vAlign w:val="center"/>
          </w:tcPr>
          <w:p w14:paraId="2DAA035F" w14:textId="77777777" w:rsidR="009F7364" w:rsidRPr="00AE407B" w:rsidRDefault="009F7364" w:rsidP="00D85D8C">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Yıllık</w:t>
            </w:r>
          </w:p>
        </w:tc>
        <w:tc>
          <w:tcPr>
            <w:tcW w:w="930" w:type="pct"/>
            <w:vAlign w:val="center"/>
          </w:tcPr>
          <w:p w14:paraId="6E500C28" w14:textId="77777777" w:rsidR="009F7364" w:rsidRPr="00AE407B" w:rsidRDefault="009F7364" w:rsidP="00D85D8C">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tr-TR"/>
              </w:rPr>
            </w:pPr>
            <w:r w:rsidRPr="00AE407B">
              <w:rPr>
                <w:rFonts w:cs="Arial"/>
                <w:color w:val="000000"/>
                <w:sz w:val="16"/>
                <w:szCs w:val="16"/>
                <w:lang w:val="tr-TR"/>
              </w:rPr>
              <w:t>Denetim</w:t>
            </w:r>
          </w:p>
        </w:tc>
        <w:tc>
          <w:tcPr>
            <w:tcW w:w="668" w:type="pct"/>
          </w:tcPr>
          <w:p w14:paraId="0FEF40A9" w14:textId="77777777" w:rsidR="009F7364" w:rsidRPr="00AE407B" w:rsidRDefault="009F7364" w:rsidP="00D85D8C">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lang w:val="tr-TR"/>
              </w:rPr>
            </w:pPr>
            <w:r w:rsidRPr="00AE407B">
              <w:rPr>
                <w:rFonts w:ascii="Verdana" w:hAnsi="Verdana"/>
                <w:sz w:val="16"/>
                <w:szCs w:val="16"/>
                <w:lang w:val="tr-TR"/>
              </w:rPr>
              <w:t>İşletme sahibi</w:t>
            </w:r>
          </w:p>
        </w:tc>
      </w:tr>
    </w:tbl>
    <w:p w14:paraId="45A9C34A" w14:textId="77777777" w:rsidR="00780BDA" w:rsidRPr="00451B09" w:rsidRDefault="00780BDA" w:rsidP="00780BDA">
      <w:pPr>
        <w:pStyle w:val="GvdeMetni"/>
        <w:rPr>
          <w:b/>
          <w:bCs/>
          <w:lang w:val="tr-TR"/>
        </w:rPr>
        <w:sectPr w:rsidR="00780BDA" w:rsidRPr="00451B09" w:rsidSect="00780BDA">
          <w:pgSz w:w="16838" w:h="11906" w:orient="landscape" w:code="9"/>
          <w:pgMar w:top="1134" w:right="1134" w:bottom="1134" w:left="1134" w:header="567" w:footer="374" w:gutter="0"/>
          <w:cols w:sep="1" w:space="380"/>
          <w:titlePg/>
          <w:docGrid w:linePitch="360"/>
        </w:sectPr>
      </w:pPr>
    </w:p>
    <w:p w14:paraId="3D9B7FB0" w14:textId="584DF704" w:rsidR="0075089E" w:rsidRPr="00451B09" w:rsidRDefault="00D7563D" w:rsidP="00693200">
      <w:pPr>
        <w:pStyle w:val="Balk2"/>
        <w:rPr>
          <w:lang w:val="tr-TR"/>
        </w:rPr>
      </w:pPr>
      <w:bookmarkStart w:id="137" w:name="_Toc212210604"/>
      <w:r w:rsidRPr="00451B09">
        <w:rPr>
          <w:lang w:val="tr-TR"/>
        </w:rPr>
        <w:lastRenderedPageBreak/>
        <w:t>Roller ve Sorumluluklar</w:t>
      </w:r>
      <w:bookmarkEnd w:id="137"/>
    </w:p>
    <w:p w14:paraId="04B0B320" w14:textId="77777777" w:rsidR="00536297" w:rsidRPr="00AE407B" w:rsidRDefault="00536297" w:rsidP="00536297">
      <w:pPr>
        <w:pStyle w:val="GvdeMetni"/>
        <w:rPr>
          <w:lang w:val="tr-TR"/>
        </w:rPr>
      </w:pPr>
      <w:r w:rsidRPr="00AE407B">
        <w:rPr>
          <w:lang w:val="tr-TR"/>
        </w:rPr>
        <w:t xml:space="preserve">İşletme aşamasındaki </w:t>
      </w:r>
      <w:r>
        <w:rPr>
          <w:lang w:val="tr-TR"/>
        </w:rPr>
        <w:t>BYP</w:t>
      </w:r>
      <w:r w:rsidRPr="00AE407B">
        <w:rPr>
          <w:lang w:val="tr-TR"/>
        </w:rPr>
        <w:t xml:space="preserve">'nin uygulanmasından nihai sorumluluk </w:t>
      </w:r>
      <w:proofErr w:type="gramStart"/>
      <w:r w:rsidRPr="00AE407B">
        <w:rPr>
          <w:lang w:val="tr-TR"/>
        </w:rPr>
        <w:t>rüzgar</w:t>
      </w:r>
      <w:proofErr w:type="gramEnd"/>
      <w:r w:rsidRPr="00AE407B">
        <w:rPr>
          <w:lang w:val="tr-TR"/>
        </w:rPr>
        <w:t xml:space="preserve"> santrali operatörüne aittir, ancak belirli teknik görevler ve önlemler, </w:t>
      </w:r>
      <w:r>
        <w:rPr>
          <w:lang w:val="tr-TR"/>
        </w:rPr>
        <w:t>BYP</w:t>
      </w:r>
      <w:r w:rsidRPr="00AE407B">
        <w:rPr>
          <w:lang w:val="tr-TR"/>
        </w:rPr>
        <w:t>'nin uygulanması ve izlenmesinde yer alması muhtemel bağımsız dış uzmanlara devredilebilir.</w:t>
      </w:r>
    </w:p>
    <w:p w14:paraId="5589BDC6" w14:textId="09D47AB7" w:rsidR="002E2759" w:rsidRPr="00451B09" w:rsidRDefault="00536297" w:rsidP="00536297">
      <w:pPr>
        <w:pStyle w:val="GvdeMetni"/>
        <w:rPr>
          <w:lang w:val="tr-TR"/>
        </w:rPr>
      </w:pPr>
      <w:r w:rsidRPr="00AE407B">
        <w:rPr>
          <w:lang w:val="tr-TR"/>
        </w:rPr>
        <w:t>Temel rol ve sorumluluklar aşağıdaki gibidir</w:t>
      </w:r>
      <w:r w:rsidR="002E2759" w:rsidRPr="00451B09">
        <w:rPr>
          <w:lang w:val="tr-TR"/>
        </w:rPr>
        <w:t>:</w:t>
      </w:r>
    </w:p>
    <w:p w14:paraId="20422E8C" w14:textId="4186D74F" w:rsidR="002E2759" w:rsidRPr="00451B09" w:rsidRDefault="002E2759" w:rsidP="002E2759">
      <w:pPr>
        <w:pStyle w:val="ResimYazs"/>
        <w:rPr>
          <w:lang w:val="tr-TR"/>
        </w:rPr>
      </w:pPr>
      <w:bookmarkStart w:id="138" w:name="_Toc212986028"/>
      <w:bookmarkStart w:id="139" w:name="_Toc179545773"/>
      <w:proofErr w:type="gramStart"/>
      <w:r w:rsidRPr="00451B09">
        <w:rPr>
          <w:lang w:val="tr-TR"/>
        </w:rPr>
        <w:t>Tablo -</w:t>
      </w:r>
      <w:proofErr w:type="gramEnd"/>
      <w:r w:rsidR="00780BDA" w:rsidRPr="00451B09">
        <w:rPr>
          <w:lang w:val="tr-TR"/>
        </w:rPr>
        <w:fldChar w:fldCharType="begin"/>
      </w:r>
      <w:r w:rsidR="00780BDA" w:rsidRPr="00451B09">
        <w:rPr>
          <w:lang w:val="tr-TR"/>
        </w:rPr>
        <w:instrText xml:space="preserve"> STYLEREF 1 \s </w:instrText>
      </w:r>
      <w:r w:rsidR="00780BDA" w:rsidRPr="00451B09">
        <w:rPr>
          <w:lang w:val="tr-TR"/>
        </w:rPr>
        <w:fldChar w:fldCharType="separate"/>
      </w:r>
      <w:r w:rsidR="00D807D1">
        <w:rPr>
          <w:noProof/>
          <w:lang w:val="tr-TR"/>
        </w:rPr>
        <w:t>5</w:t>
      </w:r>
      <w:r w:rsidR="00780BDA" w:rsidRPr="00451B09">
        <w:rPr>
          <w:lang w:val="tr-TR"/>
        </w:rPr>
        <w:fldChar w:fldCharType="end"/>
      </w:r>
      <w:r w:rsidR="00536297">
        <w:rPr>
          <w:lang w:val="tr-TR"/>
        </w:rPr>
        <w:t>-</w:t>
      </w:r>
      <w:r w:rsidR="00780BDA" w:rsidRPr="00451B09">
        <w:rPr>
          <w:lang w:val="tr-TR"/>
        </w:rPr>
        <w:fldChar w:fldCharType="begin"/>
      </w:r>
      <w:r w:rsidR="00780BDA" w:rsidRPr="00451B09">
        <w:rPr>
          <w:lang w:val="tr-TR"/>
        </w:rPr>
        <w:instrText xml:space="preserve"> SEQ Table \* ARABIC \s 1 </w:instrText>
      </w:r>
      <w:r w:rsidR="00780BDA" w:rsidRPr="00451B09">
        <w:rPr>
          <w:lang w:val="tr-TR"/>
        </w:rPr>
        <w:fldChar w:fldCharType="separate"/>
      </w:r>
      <w:r w:rsidR="00D807D1">
        <w:rPr>
          <w:noProof/>
          <w:lang w:val="tr-TR"/>
        </w:rPr>
        <w:t>4</w:t>
      </w:r>
      <w:r w:rsidR="00780BDA" w:rsidRPr="00451B09">
        <w:rPr>
          <w:lang w:val="tr-TR"/>
        </w:rPr>
        <w:fldChar w:fldCharType="end"/>
      </w:r>
      <w:r w:rsidRPr="00451B09">
        <w:rPr>
          <w:lang w:val="tr-TR"/>
        </w:rPr>
        <w:t xml:space="preserve"> </w:t>
      </w:r>
      <w:r w:rsidR="00536297">
        <w:rPr>
          <w:lang w:val="tr-TR"/>
        </w:rPr>
        <w:t xml:space="preserve">Görev </w:t>
      </w:r>
      <w:r w:rsidRPr="00451B09">
        <w:rPr>
          <w:lang w:val="tr-TR"/>
        </w:rPr>
        <w:t>ve Sorumluluklar</w:t>
      </w:r>
      <w:bookmarkEnd w:id="138"/>
      <w:r w:rsidRPr="00451B09">
        <w:rPr>
          <w:lang w:val="tr-TR"/>
        </w:rPr>
        <w:t xml:space="preserve"> </w:t>
      </w:r>
      <w:bookmarkEnd w:id="139"/>
    </w:p>
    <w:tbl>
      <w:tblPr>
        <w:tblStyle w:val="TableNormal1"/>
        <w:tblW w:w="5000" w:type="pct"/>
        <w:tblBorders>
          <w:top w:val="single" w:sz="4" w:space="0" w:color="B7B2AA" w:themeColor="accent5"/>
          <w:left w:val="single" w:sz="4" w:space="0" w:color="B7B2AA" w:themeColor="accent5"/>
          <w:bottom w:val="single" w:sz="4" w:space="0" w:color="B7B2AA" w:themeColor="accent5"/>
          <w:right w:val="single" w:sz="4" w:space="0" w:color="B7B2AA" w:themeColor="accent5"/>
          <w:insideH w:val="single" w:sz="4" w:space="0" w:color="B7B2AA" w:themeColor="accent5"/>
          <w:insideV w:val="single" w:sz="4" w:space="0" w:color="B7B2AA" w:themeColor="accent5"/>
        </w:tblBorders>
        <w:tblLook w:val="01E0" w:firstRow="1" w:lastRow="1" w:firstColumn="1" w:lastColumn="1" w:noHBand="0" w:noVBand="0"/>
      </w:tblPr>
      <w:tblGrid>
        <w:gridCol w:w="1949"/>
        <w:gridCol w:w="3991"/>
        <w:gridCol w:w="3688"/>
      </w:tblGrid>
      <w:tr w:rsidR="008E2D0A" w:rsidRPr="00AE407B" w14:paraId="23AFB517" w14:textId="77777777" w:rsidTr="00D85D8C">
        <w:trPr>
          <w:trHeight w:val="587"/>
          <w:tblHeader/>
        </w:trPr>
        <w:tc>
          <w:tcPr>
            <w:tcW w:w="955" w:type="pct"/>
            <w:shd w:val="clear" w:color="auto" w:fill="D5E0D7" w:themeFill="text2" w:themeFillTint="E6"/>
          </w:tcPr>
          <w:p w14:paraId="3EF20A0E" w14:textId="77777777" w:rsidR="008E2D0A" w:rsidRPr="00AE407B" w:rsidRDefault="008E2D0A" w:rsidP="00D85D8C">
            <w:pPr>
              <w:pStyle w:val="TableParagraph"/>
              <w:spacing w:before="90"/>
              <w:rPr>
                <w:rFonts w:asciiTheme="minorHAnsi" w:hAnsiTheme="minorHAnsi"/>
                <w:b/>
                <w:sz w:val="18"/>
                <w:szCs w:val="18"/>
                <w:lang w:val="tr-TR"/>
              </w:rPr>
            </w:pPr>
            <w:bookmarkStart w:id="140" w:name="_Toc199519280"/>
            <w:bookmarkStart w:id="141" w:name="_Toc199519281"/>
            <w:bookmarkStart w:id="142" w:name="_Toc199519282"/>
            <w:bookmarkStart w:id="143" w:name="_Toc199519283"/>
            <w:bookmarkStart w:id="144" w:name="_Toc199519284"/>
            <w:bookmarkStart w:id="145" w:name="_Toc199519285"/>
            <w:bookmarkStart w:id="146" w:name="_Toc199519286"/>
            <w:bookmarkStart w:id="147" w:name="_Toc199519287"/>
            <w:bookmarkStart w:id="148" w:name="_Toc199519288"/>
            <w:bookmarkStart w:id="149" w:name="_Toc199519289"/>
            <w:bookmarkStart w:id="150" w:name="_Toc155624919"/>
            <w:bookmarkStart w:id="151" w:name="_Toc156896032"/>
            <w:bookmarkStart w:id="152" w:name="_Toc179473591"/>
            <w:bookmarkStart w:id="153" w:name="_Toc212210605"/>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r>
              <w:rPr>
                <w:rFonts w:asciiTheme="minorHAnsi" w:hAnsiTheme="minorHAnsi"/>
                <w:b/>
                <w:sz w:val="18"/>
                <w:szCs w:val="18"/>
                <w:lang w:val="tr-TR"/>
              </w:rPr>
              <w:t>Görev</w:t>
            </w:r>
          </w:p>
        </w:tc>
        <w:tc>
          <w:tcPr>
            <w:tcW w:w="2101" w:type="pct"/>
            <w:shd w:val="clear" w:color="auto" w:fill="D5E0D7" w:themeFill="text2" w:themeFillTint="E6"/>
          </w:tcPr>
          <w:p w14:paraId="66789F1D" w14:textId="77777777" w:rsidR="008E2D0A" w:rsidRPr="00AE407B" w:rsidRDefault="008E2D0A" w:rsidP="00D85D8C">
            <w:pPr>
              <w:pStyle w:val="TableParagraph"/>
              <w:spacing w:before="90"/>
              <w:rPr>
                <w:rFonts w:asciiTheme="minorHAnsi" w:hAnsiTheme="minorHAnsi"/>
                <w:b/>
                <w:sz w:val="18"/>
                <w:szCs w:val="18"/>
                <w:lang w:val="tr-TR"/>
              </w:rPr>
            </w:pPr>
            <w:r w:rsidRPr="00AE407B">
              <w:rPr>
                <w:rFonts w:asciiTheme="minorHAnsi" w:hAnsiTheme="minorHAnsi"/>
                <w:b/>
                <w:sz w:val="18"/>
                <w:szCs w:val="18"/>
                <w:lang w:val="tr-TR"/>
              </w:rPr>
              <w:t>Genel sorumluluklar</w:t>
            </w:r>
          </w:p>
        </w:tc>
        <w:tc>
          <w:tcPr>
            <w:tcW w:w="1945" w:type="pct"/>
            <w:shd w:val="clear" w:color="auto" w:fill="D5E0D7" w:themeFill="text2" w:themeFillTint="E6"/>
          </w:tcPr>
          <w:p w14:paraId="3C7D082F" w14:textId="77777777" w:rsidR="008E2D0A" w:rsidRPr="00AE407B" w:rsidRDefault="008E2D0A" w:rsidP="00D85D8C">
            <w:pPr>
              <w:pStyle w:val="TableParagraph"/>
              <w:spacing w:before="90"/>
              <w:ind w:left="92"/>
              <w:rPr>
                <w:rFonts w:asciiTheme="minorHAnsi" w:hAnsiTheme="minorHAnsi"/>
                <w:b/>
                <w:sz w:val="18"/>
                <w:szCs w:val="18"/>
                <w:lang w:val="tr-TR"/>
              </w:rPr>
            </w:pPr>
            <w:r w:rsidRPr="00AE407B">
              <w:rPr>
                <w:rFonts w:asciiTheme="minorHAnsi" w:hAnsiTheme="minorHAnsi"/>
                <w:b/>
                <w:sz w:val="18"/>
                <w:szCs w:val="18"/>
                <w:lang w:val="tr-TR"/>
              </w:rPr>
              <w:t>Özel sorumluluklar</w:t>
            </w:r>
          </w:p>
        </w:tc>
      </w:tr>
      <w:tr w:rsidR="008E2D0A" w:rsidRPr="000058B4" w14:paraId="04749FE2" w14:textId="77777777" w:rsidTr="00D85D8C">
        <w:trPr>
          <w:trHeight w:val="2062"/>
        </w:trPr>
        <w:tc>
          <w:tcPr>
            <w:tcW w:w="955" w:type="pct"/>
          </w:tcPr>
          <w:p w14:paraId="26C2E7CF" w14:textId="77777777" w:rsidR="008E2D0A" w:rsidRPr="00AE407B" w:rsidRDefault="008E2D0A" w:rsidP="00D85D8C">
            <w:pPr>
              <w:pStyle w:val="TableParagraph"/>
              <w:spacing w:before="90"/>
              <w:ind w:right="701"/>
              <w:rPr>
                <w:rFonts w:asciiTheme="minorHAnsi" w:hAnsiTheme="minorHAnsi"/>
                <w:b/>
                <w:sz w:val="18"/>
                <w:szCs w:val="18"/>
                <w:lang w:val="tr-TR"/>
              </w:rPr>
            </w:pPr>
            <w:r w:rsidRPr="00AE407B">
              <w:rPr>
                <w:rFonts w:asciiTheme="minorHAnsi" w:hAnsiTheme="minorHAnsi"/>
                <w:b/>
                <w:sz w:val="18"/>
                <w:szCs w:val="18"/>
                <w:lang w:val="tr-TR"/>
              </w:rPr>
              <w:t>Proje Yöneticisi</w:t>
            </w:r>
          </w:p>
          <w:p w14:paraId="1E43A95F" w14:textId="77777777" w:rsidR="008E2D0A" w:rsidRPr="00AE407B" w:rsidRDefault="008E2D0A" w:rsidP="00D85D8C">
            <w:pPr>
              <w:pStyle w:val="TableParagraph"/>
              <w:spacing w:before="1"/>
              <w:ind w:right="798"/>
              <w:rPr>
                <w:rFonts w:asciiTheme="minorHAnsi" w:hAnsiTheme="minorHAnsi"/>
                <w:b/>
                <w:sz w:val="18"/>
                <w:szCs w:val="18"/>
                <w:lang w:val="tr-TR"/>
              </w:rPr>
            </w:pPr>
            <w:r w:rsidRPr="00AE407B">
              <w:rPr>
                <w:rFonts w:asciiTheme="minorHAnsi" w:hAnsiTheme="minorHAnsi"/>
                <w:b/>
                <w:spacing w:val="-1"/>
                <w:sz w:val="18"/>
                <w:szCs w:val="18"/>
                <w:lang w:val="tr-TR"/>
              </w:rPr>
              <w:t>/Proje Müdür Yardımcısı</w:t>
            </w:r>
          </w:p>
        </w:tc>
        <w:tc>
          <w:tcPr>
            <w:tcW w:w="2101" w:type="pct"/>
          </w:tcPr>
          <w:p w14:paraId="24C56BB1" w14:textId="77777777" w:rsidR="008E2D0A" w:rsidRPr="00AE407B" w:rsidRDefault="008E2D0A" w:rsidP="00D85D8C">
            <w:pPr>
              <w:pStyle w:val="TableParagraph"/>
              <w:numPr>
                <w:ilvl w:val="0"/>
                <w:numId w:val="79"/>
              </w:numPr>
              <w:tabs>
                <w:tab w:val="left" w:pos="550"/>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İşletme Aşaması BYP'nin sürekli uygulanmasını ve gerekli kaynakların tahsis edilmesini sağlamak.</w:t>
            </w:r>
          </w:p>
          <w:p w14:paraId="44C13865" w14:textId="77777777" w:rsidR="008E2D0A" w:rsidRPr="00AE407B" w:rsidRDefault="008E2D0A" w:rsidP="00D85D8C">
            <w:pPr>
              <w:pStyle w:val="TableParagraph"/>
              <w:numPr>
                <w:ilvl w:val="0"/>
                <w:numId w:val="79"/>
              </w:numPr>
              <w:tabs>
                <w:tab w:val="left" w:pos="550"/>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İzleme sonuçlarını gözden geçirmek ve risk ve performansa dayalı olarak uyarlanabilir yönetim müdahalelerine ilişkin kararlar almak.</w:t>
            </w:r>
          </w:p>
          <w:p w14:paraId="439D6564" w14:textId="77777777" w:rsidR="008E2D0A" w:rsidRPr="00AE407B" w:rsidRDefault="008E2D0A" w:rsidP="00D85D8C">
            <w:pPr>
              <w:pStyle w:val="TableParagraph"/>
              <w:spacing w:before="10"/>
              <w:ind w:left="0" w:right="83"/>
              <w:jc w:val="both"/>
              <w:rPr>
                <w:rFonts w:asciiTheme="minorHAnsi" w:hAnsiTheme="minorHAnsi"/>
                <w:sz w:val="18"/>
                <w:szCs w:val="18"/>
                <w:lang w:val="tr-TR"/>
              </w:rPr>
            </w:pPr>
          </w:p>
        </w:tc>
        <w:tc>
          <w:tcPr>
            <w:tcW w:w="1945" w:type="pct"/>
          </w:tcPr>
          <w:p w14:paraId="084779FC" w14:textId="77777777" w:rsidR="008E2D0A" w:rsidRPr="00AE407B" w:rsidRDefault="008E2D0A" w:rsidP="00D85D8C">
            <w:pPr>
              <w:pStyle w:val="TableParagraph"/>
              <w:numPr>
                <w:ilvl w:val="0"/>
                <w:numId w:val="79"/>
              </w:numPr>
              <w:tabs>
                <w:tab w:val="left" w:pos="550"/>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Bu Yönetim Planı ve alt yüklenicilerin Proje planları/prosedürlerinin nihai onayı.</w:t>
            </w:r>
          </w:p>
          <w:p w14:paraId="391F650E" w14:textId="77777777" w:rsidR="008E2D0A" w:rsidRPr="00AE407B" w:rsidRDefault="008E2D0A" w:rsidP="00D85D8C">
            <w:pPr>
              <w:pStyle w:val="TableParagraph"/>
              <w:numPr>
                <w:ilvl w:val="0"/>
                <w:numId w:val="79"/>
              </w:numPr>
              <w:tabs>
                <w:tab w:val="left" w:pos="550"/>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Aşımlara (örneğin, yarasa/kuş ölüm eşikleri) yanıt olarak düzeltici önlemlerin uygulanmasını denetlemek.</w:t>
            </w:r>
          </w:p>
        </w:tc>
      </w:tr>
      <w:tr w:rsidR="008E2D0A" w:rsidRPr="000058B4" w14:paraId="5E3CCC0B" w14:textId="77777777" w:rsidTr="00D85D8C">
        <w:trPr>
          <w:trHeight w:val="4353"/>
        </w:trPr>
        <w:tc>
          <w:tcPr>
            <w:tcW w:w="955" w:type="pct"/>
          </w:tcPr>
          <w:p w14:paraId="092653C2" w14:textId="77777777" w:rsidR="008E2D0A" w:rsidRPr="00AE407B" w:rsidRDefault="008E2D0A" w:rsidP="00D85D8C">
            <w:pPr>
              <w:pStyle w:val="TableParagraph"/>
              <w:spacing w:before="90"/>
              <w:rPr>
                <w:rFonts w:asciiTheme="minorHAnsi" w:hAnsiTheme="minorHAnsi"/>
                <w:b/>
                <w:sz w:val="18"/>
                <w:szCs w:val="18"/>
                <w:lang w:val="tr-TR"/>
              </w:rPr>
            </w:pPr>
            <w:r w:rsidRPr="00AE407B">
              <w:rPr>
                <w:rFonts w:asciiTheme="minorHAnsi" w:hAnsiTheme="minorHAnsi"/>
                <w:b/>
                <w:bCs/>
                <w:sz w:val="18"/>
                <w:szCs w:val="18"/>
                <w:lang w:val="tr-TR"/>
              </w:rPr>
              <w:t>ISG Müdürü / Çevre Çözüm Ortağı</w:t>
            </w:r>
          </w:p>
        </w:tc>
        <w:tc>
          <w:tcPr>
            <w:tcW w:w="2101" w:type="pct"/>
          </w:tcPr>
          <w:p w14:paraId="1E67E4DD" w14:textId="77777777" w:rsidR="008E2D0A" w:rsidRPr="00AE407B" w:rsidRDefault="008E2D0A" w:rsidP="00D85D8C">
            <w:pPr>
              <w:pStyle w:val="TableParagraph"/>
              <w:numPr>
                <w:ilvl w:val="0"/>
                <w:numId w:val="79"/>
              </w:numPr>
              <w:tabs>
                <w:tab w:val="left" w:pos="550"/>
              </w:tabs>
              <w:spacing w:before="12"/>
              <w:ind w:left="550" w:right="87"/>
              <w:jc w:val="both"/>
              <w:rPr>
                <w:rFonts w:asciiTheme="minorHAnsi" w:hAnsiTheme="minorHAnsi"/>
                <w:sz w:val="18"/>
                <w:szCs w:val="18"/>
                <w:lang w:val="tr-TR"/>
              </w:rPr>
            </w:pPr>
            <w:r w:rsidRPr="00AE407B">
              <w:rPr>
                <w:rFonts w:asciiTheme="minorHAnsi" w:hAnsiTheme="minorHAnsi"/>
                <w:sz w:val="18"/>
                <w:szCs w:val="18"/>
                <w:lang w:val="tr-TR"/>
              </w:rPr>
              <w:t>Biyoçeşitlilik yönetimi ve operasyonel izleme faaliyetlerini koordine eder.</w:t>
            </w:r>
          </w:p>
          <w:p w14:paraId="12C3AC48" w14:textId="77777777" w:rsidR="008E2D0A" w:rsidRPr="00AE407B" w:rsidRDefault="008E2D0A" w:rsidP="00D85D8C">
            <w:pPr>
              <w:pStyle w:val="TableParagraph"/>
              <w:numPr>
                <w:ilvl w:val="0"/>
                <w:numId w:val="79"/>
              </w:numPr>
              <w:tabs>
                <w:tab w:val="left" w:pos="550"/>
              </w:tabs>
              <w:spacing w:before="195"/>
              <w:ind w:left="550" w:right="84"/>
              <w:jc w:val="both"/>
              <w:rPr>
                <w:rFonts w:asciiTheme="minorHAnsi" w:hAnsiTheme="minorHAnsi"/>
                <w:sz w:val="18"/>
                <w:szCs w:val="18"/>
                <w:lang w:val="tr-TR"/>
              </w:rPr>
            </w:pPr>
            <w:r w:rsidRPr="00AE407B">
              <w:rPr>
                <w:rFonts w:asciiTheme="minorHAnsi" w:hAnsiTheme="minorHAnsi"/>
                <w:sz w:val="18"/>
                <w:szCs w:val="18"/>
                <w:lang w:val="tr-TR"/>
              </w:rPr>
              <w:t>Gerektiğinde düzenleyici kurumlar, kredi verenler ve paydaşlarla irtibat kurun.</w:t>
            </w:r>
            <w:r w:rsidRPr="00AE407B">
              <w:rPr>
                <w:rFonts w:asciiTheme="minorHAnsi" w:hAnsiTheme="minorHAnsi"/>
                <w:sz w:val="18"/>
                <w:szCs w:val="18"/>
                <w:lang w:val="tr-TR"/>
              </w:rPr>
              <w:br/>
              <w:t>Uyum, ölümler ve izleme sonuçlarının kayıtlarını tutmak.</w:t>
            </w:r>
          </w:p>
        </w:tc>
        <w:tc>
          <w:tcPr>
            <w:tcW w:w="1945" w:type="pct"/>
          </w:tcPr>
          <w:p w14:paraId="77B51042" w14:textId="77777777" w:rsidR="008E2D0A" w:rsidRPr="00AE407B" w:rsidRDefault="008E2D0A" w:rsidP="00D85D8C">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Kuş ve yarasalar için Yapım Sonrası Ölüm İzleme (PCFM) çalışmalarını uluslararası en iyi uygulamalara (örneğin IFC, EBRD, KfW, 2023) uygun şekilde uygulamak.</w:t>
            </w:r>
          </w:p>
          <w:p w14:paraId="783DA677" w14:textId="77777777" w:rsidR="008E2D0A" w:rsidRPr="00AE407B" w:rsidRDefault="008E2D0A" w:rsidP="00D85D8C">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Belirlenen tetikleyici eşik değerlerin aşılması durumunda, akıllı türbin durdurma (smart curtailment) veya talep üzerine durdurma (shutdown-on-demand) gibi uyarlanabilir yönetim önlemlerini devreye almak.</w:t>
            </w:r>
          </w:p>
          <w:p w14:paraId="7028120C" w14:textId="77777777" w:rsidR="008E2D0A" w:rsidRPr="00AE407B" w:rsidRDefault="008E2D0A" w:rsidP="00D85D8C">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Raporlama gerekliliklerinin tam ve zamanında yerine getirilmesini sağlamak.</w:t>
            </w:r>
          </w:p>
          <w:p w14:paraId="4C494913" w14:textId="77777777" w:rsidR="008E2D0A" w:rsidRPr="00AE407B" w:rsidRDefault="008E2D0A" w:rsidP="00D85D8C">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Şirket veya yüklenici sorumluluğu altındaki tüm eylem, önlem ve izleme faaliyetlerinin bu Yönetim Planı gereklerine uygun ve zamanında yürütülmesini sağlamak.</w:t>
            </w:r>
          </w:p>
          <w:p w14:paraId="32853B57" w14:textId="77777777" w:rsidR="008E2D0A" w:rsidRPr="00AE407B" w:rsidRDefault="008E2D0A" w:rsidP="00D85D8C">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Uygunsuzluk durumlarında, önleyici ve düzeltici eylemleri tanımlayarak yönetimin onayına sunmak; gerekli görülmesi halinde bu Yönetim Planı’nda değişiklik veya güncellemeler önermek ve revizyonları yayımlamak.</w:t>
            </w:r>
          </w:p>
          <w:p w14:paraId="3C423F7D" w14:textId="77777777" w:rsidR="008E2D0A" w:rsidRPr="00AE407B" w:rsidRDefault="008E2D0A" w:rsidP="00D85D8C">
            <w:pPr>
              <w:pStyle w:val="TableParagraph"/>
              <w:numPr>
                <w:ilvl w:val="0"/>
                <w:numId w:val="79"/>
              </w:numPr>
              <w:tabs>
                <w:tab w:val="left" w:pos="547"/>
              </w:tabs>
              <w:spacing w:before="128"/>
              <w:ind w:right="90"/>
              <w:jc w:val="both"/>
              <w:rPr>
                <w:rFonts w:asciiTheme="minorHAnsi" w:hAnsiTheme="minorHAnsi"/>
                <w:sz w:val="18"/>
                <w:szCs w:val="18"/>
                <w:lang w:val="tr-TR"/>
              </w:rPr>
            </w:pPr>
            <w:r w:rsidRPr="00AE407B">
              <w:rPr>
                <w:rFonts w:asciiTheme="minorHAnsi" w:hAnsiTheme="minorHAnsi"/>
                <w:sz w:val="18"/>
                <w:szCs w:val="18"/>
                <w:lang w:val="tr-TR"/>
              </w:rPr>
              <w:t>Ciddi uygunsuzluk durumlarını derhal yönetimin dikkatine sunmak</w:t>
            </w:r>
          </w:p>
          <w:p w14:paraId="548A71CE" w14:textId="77777777" w:rsidR="008E2D0A" w:rsidRPr="00AE407B" w:rsidRDefault="008E2D0A" w:rsidP="00D85D8C">
            <w:pPr>
              <w:pStyle w:val="TableParagraph"/>
              <w:tabs>
                <w:tab w:val="left" w:pos="547"/>
                <w:tab w:val="left" w:pos="547"/>
              </w:tabs>
              <w:spacing w:before="128"/>
              <w:ind w:left="549" w:right="90"/>
              <w:jc w:val="both"/>
              <w:rPr>
                <w:rFonts w:asciiTheme="minorHAnsi" w:hAnsiTheme="minorHAnsi"/>
                <w:sz w:val="18"/>
                <w:szCs w:val="18"/>
                <w:lang w:val="tr-TR"/>
              </w:rPr>
            </w:pPr>
          </w:p>
        </w:tc>
      </w:tr>
      <w:tr w:rsidR="008E2D0A" w:rsidRPr="000058B4" w14:paraId="0F543937" w14:textId="77777777" w:rsidTr="00D85D8C">
        <w:trPr>
          <w:trHeight w:val="1732"/>
        </w:trPr>
        <w:tc>
          <w:tcPr>
            <w:tcW w:w="955" w:type="pct"/>
          </w:tcPr>
          <w:p w14:paraId="5D6CA486" w14:textId="77777777" w:rsidR="008E2D0A" w:rsidRPr="00AE407B" w:rsidRDefault="008E2D0A" w:rsidP="00D85D8C">
            <w:pPr>
              <w:pStyle w:val="TableParagraph"/>
              <w:spacing w:before="90"/>
              <w:ind w:right="88"/>
              <w:rPr>
                <w:rFonts w:asciiTheme="minorHAnsi" w:hAnsiTheme="minorHAnsi"/>
                <w:b/>
                <w:sz w:val="18"/>
                <w:szCs w:val="18"/>
                <w:lang w:val="tr-TR"/>
              </w:rPr>
            </w:pPr>
            <w:r w:rsidRPr="00AE407B">
              <w:rPr>
                <w:rFonts w:asciiTheme="minorHAnsi" w:hAnsiTheme="minorHAnsi"/>
                <w:b/>
                <w:sz w:val="18"/>
                <w:szCs w:val="18"/>
                <w:lang w:val="tr-TR"/>
              </w:rPr>
              <w:lastRenderedPageBreak/>
              <w:t xml:space="preserve">Tüm çalışanlar ve </w:t>
            </w:r>
            <w:r w:rsidRPr="00AE407B">
              <w:rPr>
                <w:rFonts w:asciiTheme="minorHAnsi" w:hAnsiTheme="minorHAnsi"/>
                <w:b/>
                <w:spacing w:val="1"/>
                <w:sz w:val="18"/>
                <w:szCs w:val="18"/>
                <w:lang w:val="tr-TR"/>
              </w:rPr>
              <w:t xml:space="preserve">bakım </w:t>
            </w:r>
            <w:r w:rsidRPr="00AE407B">
              <w:rPr>
                <w:rFonts w:asciiTheme="minorHAnsi" w:hAnsiTheme="minorHAnsi"/>
                <w:b/>
                <w:sz w:val="18"/>
                <w:szCs w:val="18"/>
                <w:lang w:val="tr-TR"/>
              </w:rPr>
              <w:t>yüklenicileri</w:t>
            </w:r>
          </w:p>
        </w:tc>
        <w:tc>
          <w:tcPr>
            <w:tcW w:w="2101" w:type="pct"/>
          </w:tcPr>
          <w:p w14:paraId="2BF0A36A" w14:textId="77777777" w:rsidR="008E2D0A" w:rsidRPr="00AE407B" w:rsidRDefault="008E2D0A" w:rsidP="00D85D8C">
            <w:pPr>
              <w:pStyle w:val="TableParagraph"/>
              <w:numPr>
                <w:ilvl w:val="0"/>
                <w:numId w:val="79"/>
              </w:numPr>
              <w:spacing w:before="0"/>
              <w:ind w:right="87"/>
              <w:jc w:val="both"/>
              <w:rPr>
                <w:rFonts w:asciiTheme="minorHAnsi" w:hAnsiTheme="minorHAnsi"/>
                <w:sz w:val="18"/>
                <w:szCs w:val="18"/>
                <w:lang w:val="tr-TR"/>
              </w:rPr>
            </w:pPr>
            <w:r w:rsidRPr="00AE407B">
              <w:rPr>
                <w:rFonts w:asciiTheme="minorHAnsi" w:hAnsiTheme="minorHAnsi"/>
                <w:sz w:val="18"/>
                <w:szCs w:val="18"/>
                <w:lang w:val="tr-TR"/>
              </w:rPr>
              <w:t>İşletme aşaması için biyoçeşitlilik riskleri ve azaltma protokolleri konusunda farkındalığı sürdürmek.</w:t>
            </w:r>
          </w:p>
        </w:tc>
        <w:tc>
          <w:tcPr>
            <w:tcW w:w="1945" w:type="pct"/>
          </w:tcPr>
          <w:p w14:paraId="49B9E137" w14:textId="77777777" w:rsidR="008E2D0A" w:rsidRPr="00AE407B" w:rsidRDefault="008E2D0A" w:rsidP="00D85D8C">
            <w:pPr>
              <w:pStyle w:val="TableParagraph"/>
              <w:numPr>
                <w:ilvl w:val="0"/>
                <w:numId w:val="79"/>
              </w:numPr>
              <w:spacing w:before="128"/>
              <w:ind w:right="87"/>
              <w:jc w:val="both"/>
              <w:rPr>
                <w:rFonts w:asciiTheme="minorHAnsi" w:hAnsiTheme="minorHAnsi"/>
                <w:sz w:val="18"/>
                <w:szCs w:val="18"/>
                <w:lang w:val="tr-TR"/>
              </w:rPr>
            </w:pPr>
            <w:r w:rsidRPr="00AE407B">
              <w:rPr>
                <w:rFonts w:asciiTheme="minorHAnsi" w:hAnsiTheme="minorHAnsi"/>
                <w:sz w:val="18"/>
                <w:szCs w:val="18"/>
                <w:lang w:val="tr-TR"/>
              </w:rPr>
              <w:t>Yaban hayatı gözlemlerini, ölümleri veya sorunları Proje Yöneticisine veya Çevre Çözüm Ortağına bildirmek.</w:t>
            </w:r>
          </w:p>
          <w:p w14:paraId="7B01CE4C" w14:textId="77777777" w:rsidR="008E2D0A" w:rsidRPr="00AE407B" w:rsidRDefault="008E2D0A" w:rsidP="00D85D8C">
            <w:pPr>
              <w:pStyle w:val="TableParagraph"/>
              <w:numPr>
                <w:ilvl w:val="0"/>
                <w:numId w:val="79"/>
              </w:numPr>
              <w:spacing w:before="12"/>
              <w:ind w:right="87"/>
              <w:jc w:val="both"/>
              <w:rPr>
                <w:rFonts w:asciiTheme="minorHAnsi" w:hAnsiTheme="minorHAnsi"/>
                <w:sz w:val="18"/>
                <w:szCs w:val="18"/>
                <w:lang w:val="tr-TR"/>
              </w:rPr>
            </w:pPr>
            <w:r w:rsidRPr="00AE407B">
              <w:rPr>
                <w:rFonts w:asciiTheme="minorHAnsi" w:hAnsiTheme="minorHAnsi"/>
                <w:sz w:val="18"/>
                <w:szCs w:val="18"/>
                <w:lang w:val="tr-TR"/>
              </w:rPr>
              <w:t>Faunaya rahatsızlık vermemek için iyi davranış kurallarına uymak (ör. gürültü, aydınlatma, hassas alanlara erişim).</w:t>
            </w:r>
          </w:p>
        </w:tc>
      </w:tr>
      <w:tr w:rsidR="008E2D0A" w:rsidRPr="000058B4" w14:paraId="3CE819AE" w14:textId="77777777" w:rsidTr="00D85D8C">
        <w:trPr>
          <w:trHeight w:val="4901"/>
        </w:trPr>
        <w:tc>
          <w:tcPr>
            <w:tcW w:w="955" w:type="pct"/>
          </w:tcPr>
          <w:p w14:paraId="2D23B358" w14:textId="77777777" w:rsidR="008E2D0A" w:rsidRPr="00AE407B" w:rsidRDefault="008E2D0A" w:rsidP="00D85D8C">
            <w:pPr>
              <w:pStyle w:val="TableParagraph"/>
              <w:spacing w:before="90"/>
              <w:ind w:right="88"/>
              <w:rPr>
                <w:rFonts w:asciiTheme="minorHAnsi" w:hAnsiTheme="minorHAnsi"/>
                <w:sz w:val="18"/>
                <w:szCs w:val="18"/>
                <w:lang w:val="tr-TR"/>
              </w:rPr>
            </w:pPr>
            <w:r w:rsidRPr="00AE407B">
              <w:rPr>
                <w:rFonts w:asciiTheme="minorHAnsi" w:hAnsiTheme="minorHAnsi"/>
                <w:b/>
                <w:sz w:val="18"/>
                <w:szCs w:val="18"/>
                <w:lang w:val="tr-TR"/>
              </w:rPr>
              <w:t>Biyoçeşitlilik Uzmanı</w:t>
            </w:r>
          </w:p>
        </w:tc>
        <w:tc>
          <w:tcPr>
            <w:tcW w:w="2101" w:type="pct"/>
          </w:tcPr>
          <w:p w14:paraId="4DA411EE"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proofErr w:type="gramStart"/>
            <w:r w:rsidRPr="00AE407B">
              <w:rPr>
                <w:rFonts w:asciiTheme="minorHAnsi" w:hAnsiTheme="minorHAnsi"/>
                <w:sz w:val="18"/>
                <w:szCs w:val="18"/>
                <w:lang w:val="tr-TR"/>
              </w:rPr>
              <w:t>Rüzgar</w:t>
            </w:r>
            <w:proofErr w:type="gramEnd"/>
            <w:r w:rsidRPr="00AE407B">
              <w:rPr>
                <w:rFonts w:asciiTheme="minorHAnsi" w:hAnsiTheme="minorHAnsi"/>
                <w:sz w:val="18"/>
                <w:szCs w:val="18"/>
                <w:lang w:val="tr-TR"/>
              </w:rPr>
              <w:t xml:space="preserve"> santralini BYP ve çevre yönetimi gerekliliklerine uygun olarak işletin.</w:t>
            </w:r>
          </w:p>
          <w:p w14:paraId="2A50C4EF"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İnşaat sonrası izleme, uyarlanabilir yönetim kararları ve türlere özgü önlemler için uzman görüşü sağlayın.</w:t>
            </w:r>
          </w:p>
        </w:tc>
        <w:tc>
          <w:tcPr>
            <w:tcW w:w="1945" w:type="pct"/>
          </w:tcPr>
          <w:p w14:paraId="779FC6C2"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Yaban hayatı olaylarını (örneğin, yarasa veya kuş çarpışmaları) kaydedin ve bunları ISG Yöneticisine bildirin.</w:t>
            </w:r>
          </w:p>
          <w:p w14:paraId="4798FAAF"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Operasyonel azaltma önlemlerine uyulmasını sağlayın.</w:t>
            </w:r>
          </w:p>
          <w:p w14:paraId="52D5EF4E"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Operasyonel kuş/yarasa izleme uygulamasının Kapsamı ve Görev Tanımı'nın geliştirilmesine yardımcı olun.</w:t>
            </w:r>
          </w:p>
          <w:p w14:paraId="744A541B"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ABBMMP'yi (Uyarlanabilir Kuş ve Yarasa Yönetimi ve İzleme Planı) tasarlayın ve uygulayın.</w:t>
            </w:r>
          </w:p>
          <w:p w14:paraId="628988AB"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PCFM verilerini analiz etmek, tür risk profillerini güncellemek ve hafifletme önlemleri önermek.</w:t>
            </w:r>
          </w:p>
          <w:p w14:paraId="514CE183"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Operasyonel ekipler için eğitim ve kapasite geliştirme faaliyetlerini destekleyin.</w:t>
            </w:r>
          </w:p>
          <w:p w14:paraId="0D742CD2" w14:textId="77777777" w:rsidR="008E2D0A" w:rsidRPr="00AE407B" w:rsidRDefault="008E2D0A" w:rsidP="00D85D8C">
            <w:pPr>
              <w:pStyle w:val="TableParagraph"/>
              <w:numPr>
                <w:ilvl w:val="0"/>
                <w:numId w:val="79"/>
              </w:numPr>
              <w:tabs>
                <w:tab w:val="left" w:pos="547"/>
              </w:tabs>
              <w:spacing w:before="128"/>
              <w:ind w:right="87"/>
              <w:jc w:val="both"/>
              <w:rPr>
                <w:rFonts w:asciiTheme="minorHAnsi" w:hAnsiTheme="minorHAnsi"/>
                <w:sz w:val="18"/>
                <w:szCs w:val="18"/>
                <w:lang w:val="tr-TR"/>
              </w:rPr>
            </w:pPr>
            <w:r w:rsidRPr="00AE407B">
              <w:rPr>
                <w:rFonts w:asciiTheme="minorHAnsi" w:hAnsiTheme="minorHAnsi"/>
                <w:sz w:val="18"/>
                <w:szCs w:val="18"/>
                <w:lang w:val="tr-TR"/>
              </w:rPr>
              <w:t>Gerektiğinde yerinde veya uzaktan geçici destek sağlayın.</w:t>
            </w:r>
          </w:p>
        </w:tc>
      </w:tr>
    </w:tbl>
    <w:p w14:paraId="6CA8A181" w14:textId="558F38E5" w:rsidR="002E2759" w:rsidRPr="00451B09" w:rsidRDefault="002E2759" w:rsidP="007468A2">
      <w:pPr>
        <w:pStyle w:val="Balk2"/>
        <w:rPr>
          <w:lang w:val="tr-TR"/>
        </w:rPr>
      </w:pPr>
      <w:r w:rsidRPr="00451B09">
        <w:rPr>
          <w:lang w:val="tr-TR"/>
        </w:rPr>
        <w:t xml:space="preserve"> Uyumluluk ve İnceleme Süreci </w:t>
      </w:r>
    </w:p>
    <w:p w14:paraId="781EB48C" w14:textId="77777777" w:rsidR="00D31685" w:rsidRPr="00AE407B" w:rsidRDefault="00D31685" w:rsidP="00D31685">
      <w:pPr>
        <w:pStyle w:val="GvdeMetni"/>
        <w:rPr>
          <w:lang w:val="tr-TR"/>
        </w:rPr>
      </w:pPr>
      <w:bookmarkStart w:id="154" w:name="_Toc212210606"/>
      <w:bookmarkStart w:id="155" w:name="_Toc212210607"/>
      <w:bookmarkStart w:id="156" w:name="_Toc212210608"/>
      <w:bookmarkStart w:id="157" w:name="_Toc212210609"/>
      <w:bookmarkStart w:id="158" w:name="_Toc212210610"/>
      <w:bookmarkStart w:id="159" w:name="_Toc212210611"/>
      <w:bookmarkStart w:id="160" w:name="_Toc212210612"/>
      <w:bookmarkStart w:id="161" w:name="_Toc212210613"/>
      <w:bookmarkStart w:id="162" w:name="_Toc212210614"/>
      <w:bookmarkStart w:id="163" w:name="_Toc212210615"/>
      <w:bookmarkStart w:id="164" w:name="_Toc212210616"/>
      <w:bookmarkStart w:id="165" w:name="_Toc212210617"/>
      <w:bookmarkStart w:id="166" w:name="_Toc212210618"/>
      <w:bookmarkStart w:id="167" w:name="_Toc212210619"/>
      <w:bookmarkStart w:id="168" w:name="_Toc212210620"/>
      <w:bookmarkStart w:id="169" w:name="_Toc212210621"/>
      <w:bookmarkStart w:id="170" w:name="_Toc212210622"/>
      <w:bookmarkStart w:id="171" w:name="_Toc212210623"/>
      <w:bookmarkStart w:id="172" w:name="_Toc212210624"/>
      <w:bookmarkStart w:id="173" w:name="_Toc212210625"/>
      <w:bookmarkStart w:id="174" w:name="_Toc212210626"/>
      <w:bookmarkStart w:id="175" w:name="_Toc212210627"/>
      <w:bookmarkStart w:id="176" w:name="_Toc212210628"/>
      <w:bookmarkStart w:id="177" w:name="_Toc212210629"/>
      <w:bookmarkStart w:id="178" w:name="_Toc212210630"/>
      <w:bookmarkStart w:id="179" w:name="_Toc212210631"/>
      <w:bookmarkStart w:id="180" w:name="_Toc212210632"/>
      <w:bookmarkStart w:id="181" w:name="_Toc212210633"/>
      <w:bookmarkStart w:id="182" w:name="_Toc212210634"/>
      <w:bookmarkStart w:id="183" w:name="_Toc199519505"/>
      <w:bookmarkStart w:id="184" w:name="_Toc199519506"/>
      <w:bookmarkStart w:id="185" w:name="_Toc199519507"/>
      <w:bookmarkStart w:id="186" w:name="_Toc199519508"/>
      <w:bookmarkStart w:id="187" w:name="_Toc199519509"/>
      <w:bookmarkStart w:id="188" w:name="_Toc199519510"/>
      <w:bookmarkStart w:id="189" w:name="_Toc199519511"/>
      <w:bookmarkStart w:id="190" w:name="_Toc199519512"/>
      <w:bookmarkStart w:id="191" w:name="_Toc199519513"/>
      <w:bookmarkStart w:id="192" w:name="_Toc199519514"/>
      <w:bookmarkStart w:id="193" w:name="_Toc199519515"/>
      <w:bookmarkStart w:id="194" w:name="_Toc199519516"/>
      <w:bookmarkStart w:id="195" w:name="_Toc199519517"/>
      <w:bookmarkStart w:id="196" w:name="_Toc199519518"/>
      <w:bookmarkStart w:id="197" w:name="_Toc199519519"/>
      <w:bookmarkStart w:id="198" w:name="_Toc138838420"/>
      <w:bookmarkStart w:id="199" w:name="_Toc155624920"/>
      <w:bookmarkStart w:id="200" w:name="_Toc156896033"/>
      <w:bookmarkStart w:id="201" w:name="_Toc155624924"/>
      <w:bookmarkStart w:id="202" w:name="_Toc156896037"/>
      <w:bookmarkStart w:id="203" w:name="_Toc179473592"/>
      <w:bookmarkStart w:id="204" w:name="_Toc212210635"/>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r w:rsidRPr="00AE407B">
        <w:rPr>
          <w:lang w:val="tr-TR"/>
        </w:rPr>
        <w:t>İnşaat sonrası, EBRD kılavuzlarına uygun olarak üç ayda bir kontroller yapılarak restorasyon/hafifletme performansı ve ara başarı kriterleri doğrulanacaktır.</w:t>
      </w:r>
    </w:p>
    <w:bookmarkEnd w:id="198"/>
    <w:bookmarkEnd w:id="199"/>
    <w:bookmarkEnd w:id="200"/>
    <w:p w14:paraId="08FA8D13" w14:textId="77777777" w:rsidR="002E2759" w:rsidRPr="00451B09" w:rsidRDefault="002E2759" w:rsidP="007468A2">
      <w:pPr>
        <w:pStyle w:val="Balk2"/>
        <w:rPr>
          <w:lang w:val="tr-TR"/>
        </w:rPr>
      </w:pPr>
      <w:r w:rsidRPr="00451B09">
        <w:rPr>
          <w:lang w:val="tr-TR"/>
        </w:rPr>
        <w:t>Raporlama Gereklilikleri</w:t>
      </w:r>
      <w:bookmarkEnd w:id="201"/>
      <w:bookmarkEnd w:id="202"/>
      <w:bookmarkEnd w:id="203"/>
      <w:bookmarkEnd w:id="204"/>
    </w:p>
    <w:p w14:paraId="4C0804D0" w14:textId="77777777" w:rsidR="008A6C32" w:rsidRPr="00AE407B" w:rsidRDefault="008A6C32" w:rsidP="008A6C32">
      <w:pPr>
        <w:autoSpaceDE w:val="0"/>
        <w:autoSpaceDN w:val="0"/>
        <w:adjustRightInd w:val="0"/>
        <w:spacing w:before="120" w:after="60"/>
        <w:contextualSpacing/>
        <w:jc w:val="both"/>
        <w:rPr>
          <w:rFonts w:cs="Arial"/>
          <w:color w:val="000000"/>
          <w:lang w:val="tr-TR"/>
        </w:rPr>
      </w:pPr>
      <w:r w:rsidRPr="00AE407B">
        <w:rPr>
          <w:rFonts w:cs="Arial"/>
          <w:color w:val="000000"/>
          <w:lang w:val="tr-TR"/>
        </w:rPr>
        <w:t>İşletme sahibi için aşağıdaki raporlama gereklilikleri geçerlidir:</w:t>
      </w:r>
    </w:p>
    <w:p w14:paraId="6AAD6BD6" w14:textId="77777777" w:rsidR="008A6C32" w:rsidRPr="00AE407B" w:rsidRDefault="008A6C32" w:rsidP="008A6C32">
      <w:pPr>
        <w:pStyle w:val="ListeMaddemi"/>
        <w:numPr>
          <w:ilvl w:val="0"/>
          <w:numId w:val="47"/>
        </w:numPr>
        <w:spacing w:before="0" w:afterLines="120" w:after="288" w:line="300" w:lineRule="auto"/>
        <w:contextualSpacing/>
        <w:jc w:val="both"/>
        <w:rPr>
          <w:lang w:val="tr-TR"/>
        </w:rPr>
      </w:pPr>
      <w:r w:rsidRPr="00AE407B">
        <w:rPr>
          <w:lang w:val="tr-TR"/>
        </w:rPr>
        <w:t xml:space="preserve">Olay raporlama </w:t>
      </w:r>
      <w:r w:rsidRPr="00AE407B">
        <w:rPr>
          <w:rFonts w:eastAsiaTheme="minorHAnsi"/>
          <w:kern w:val="2"/>
          <w:szCs w:val="24"/>
          <w:lang w:val="tr-TR"/>
          <w14:ligatures w14:val="standardContextual"/>
        </w:rPr>
        <w:t>(</w:t>
      </w:r>
      <w:r w:rsidRPr="00AE407B">
        <w:rPr>
          <w:lang w:val="tr-TR"/>
        </w:rPr>
        <w:t xml:space="preserve">yaban hayatı ölümleri, habitat bozulması vb.); </w:t>
      </w:r>
    </w:p>
    <w:p w14:paraId="1A0EED80" w14:textId="77777777" w:rsidR="008A6C32" w:rsidRPr="00AE407B" w:rsidRDefault="008A6C32" w:rsidP="008A6C32">
      <w:pPr>
        <w:pStyle w:val="ListeMaddemi"/>
        <w:numPr>
          <w:ilvl w:val="0"/>
          <w:numId w:val="47"/>
        </w:numPr>
        <w:spacing w:before="0" w:afterLines="120" w:after="288" w:line="300" w:lineRule="auto"/>
        <w:contextualSpacing/>
        <w:jc w:val="both"/>
        <w:rPr>
          <w:lang w:val="tr-TR"/>
        </w:rPr>
      </w:pPr>
      <w:r w:rsidRPr="00AE407B">
        <w:rPr>
          <w:lang w:val="tr-TR"/>
        </w:rPr>
        <w:t>Acil durum müdahale raporlaması;</w:t>
      </w:r>
    </w:p>
    <w:p w14:paraId="49BA0B89" w14:textId="77777777" w:rsidR="008A6C32" w:rsidRPr="00AE407B" w:rsidRDefault="008A6C32" w:rsidP="008A6C32">
      <w:pPr>
        <w:pStyle w:val="ListeMaddemi"/>
        <w:numPr>
          <w:ilvl w:val="0"/>
          <w:numId w:val="47"/>
        </w:numPr>
        <w:spacing w:before="0" w:afterLines="120" w:after="288" w:line="300" w:lineRule="auto"/>
        <w:contextualSpacing/>
        <w:jc w:val="both"/>
        <w:rPr>
          <w:lang w:val="tr-TR"/>
        </w:rPr>
      </w:pPr>
      <w:r w:rsidRPr="00AE407B">
        <w:rPr>
          <w:lang w:val="tr-TR"/>
        </w:rPr>
        <w:t>Kuşlar ve yarasalar için altı ayda bir izleme raporları (ABBMMP'ye göre);</w:t>
      </w:r>
    </w:p>
    <w:p w14:paraId="01595DEA" w14:textId="77777777" w:rsidR="008A6C32" w:rsidRPr="00AE407B" w:rsidRDefault="008A6C32" w:rsidP="008A6C32">
      <w:pPr>
        <w:pStyle w:val="ListeMaddemi"/>
        <w:numPr>
          <w:ilvl w:val="0"/>
          <w:numId w:val="47"/>
        </w:numPr>
        <w:spacing w:before="0" w:afterLines="120" w:after="288" w:line="300" w:lineRule="auto"/>
        <w:contextualSpacing/>
        <w:jc w:val="both"/>
        <w:rPr>
          <w:lang w:val="tr-TR"/>
        </w:rPr>
      </w:pPr>
      <w:r w:rsidRPr="00AE407B">
        <w:rPr>
          <w:lang w:val="tr-TR"/>
        </w:rPr>
        <w:t>Bakım denetimlerinin aylık özetleri;</w:t>
      </w:r>
    </w:p>
    <w:p w14:paraId="5C7496FF" w14:textId="77777777" w:rsidR="008A6C32" w:rsidRPr="00AE407B" w:rsidRDefault="008A6C32" w:rsidP="008A6C32">
      <w:pPr>
        <w:pStyle w:val="ListeMaddemi"/>
        <w:numPr>
          <w:ilvl w:val="0"/>
          <w:numId w:val="47"/>
        </w:numPr>
        <w:spacing w:afterLines="120" w:after="288"/>
        <w:contextualSpacing/>
        <w:jc w:val="both"/>
        <w:rPr>
          <w:lang w:val="tr-TR"/>
        </w:rPr>
      </w:pPr>
      <w:r w:rsidRPr="00AE407B">
        <w:rPr>
          <w:lang w:val="tr-TR"/>
        </w:rPr>
        <w:t>Yıllık uyarlanabilir yönetim ilerleme ve KPI izleme raporları;</w:t>
      </w:r>
    </w:p>
    <w:p w14:paraId="7FD1AF4B" w14:textId="77777777" w:rsidR="008A6C32" w:rsidRPr="00AE407B" w:rsidRDefault="008A6C32" w:rsidP="008A6C32">
      <w:pPr>
        <w:pStyle w:val="ListeMaddemi"/>
        <w:numPr>
          <w:ilvl w:val="0"/>
          <w:numId w:val="47"/>
        </w:numPr>
        <w:spacing w:before="0" w:afterLines="120" w:after="288" w:line="300" w:lineRule="auto"/>
        <w:contextualSpacing/>
        <w:jc w:val="both"/>
        <w:rPr>
          <w:lang w:val="tr-TR"/>
        </w:rPr>
      </w:pPr>
      <w:r w:rsidRPr="00AE407B">
        <w:rPr>
          <w:lang w:val="tr-TR"/>
        </w:rPr>
        <w:t>Denetim raporları;</w:t>
      </w:r>
    </w:p>
    <w:p w14:paraId="4F12FB50" w14:textId="2A3EC2D0" w:rsidR="002E2759" w:rsidRPr="00451B09" w:rsidRDefault="008A6C32" w:rsidP="008A6C32">
      <w:pPr>
        <w:pStyle w:val="ListeMaddemi"/>
        <w:numPr>
          <w:ilvl w:val="0"/>
          <w:numId w:val="47"/>
        </w:numPr>
        <w:spacing w:before="0" w:afterLines="120" w:after="288" w:line="300" w:lineRule="auto"/>
        <w:contextualSpacing/>
        <w:jc w:val="both"/>
        <w:rPr>
          <w:lang w:val="tr-TR"/>
        </w:rPr>
      </w:pPr>
      <w:r w:rsidRPr="00AE407B">
        <w:rPr>
          <w:lang w:val="tr-TR"/>
        </w:rPr>
        <w:t>Denetim kayıtları ve uygunsuzlukların durumu</w:t>
      </w:r>
      <w:r w:rsidR="002E2759" w:rsidRPr="00451B09">
        <w:rPr>
          <w:lang w:val="tr-TR"/>
        </w:rPr>
        <w:t>.</w:t>
      </w:r>
    </w:p>
    <w:p w14:paraId="264009F3" w14:textId="77777777" w:rsidR="002E2759" w:rsidRPr="00451B09" w:rsidRDefault="002E2759" w:rsidP="002D1EBB">
      <w:pPr>
        <w:pStyle w:val="Balk2"/>
        <w:ind w:left="426" w:hanging="426"/>
        <w:rPr>
          <w:lang w:val="tr-TR"/>
        </w:rPr>
      </w:pPr>
      <w:bookmarkStart w:id="205" w:name="_Toc155624925"/>
      <w:bookmarkStart w:id="206" w:name="_Toc156896038"/>
      <w:bookmarkStart w:id="207" w:name="_Toc179473593"/>
      <w:bookmarkStart w:id="208" w:name="_Toc212210636"/>
      <w:r w:rsidRPr="00451B09">
        <w:rPr>
          <w:lang w:val="tr-TR"/>
        </w:rPr>
        <w:t>Kayıt Tutma ve Belge Kontrolü</w:t>
      </w:r>
      <w:bookmarkEnd w:id="205"/>
      <w:bookmarkEnd w:id="206"/>
      <w:bookmarkEnd w:id="207"/>
      <w:bookmarkEnd w:id="208"/>
      <w:r w:rsidRPr="00451B09">
        <w:rPr>
          <w:lang w:val="tr-TR"/>
        </w:rPr>
        <w:t xml:space="preserve"> </w:t>
      </w:r>
    </w:p>
    <w:p w14:paraId="297BF81D" w14:textId="77777777" w:rsidR="00AA629B" w:rsidRPr="00AE407B" w:rsidRDefault="00AA629B" w:rsidP="00AA629B">
      <w:pPr>
        <w:pStyle w:val="ListeMaddemi"/>
        <w:spacing w:before="0" w:afterLines="120" w:after="288" w:line="300" w:lineRule="auto"/>
        <w:ind w:left="403" w:hanging="403"/>
        <w:jc w:val="both"/>
        <w:rPr>
          <w:lang w:val="tr-TR"/>
        </w:rPr>
      </w:pPr>
      <w:r w:rsidRPr="00AE407B">
        <w:rPr>
          <w:lang w:val="tr-TR"/>
        </w:rPr>
        <w:t>Tüm kayıt ve belgeleri kontrol etmek için bir kayıt tutma sistemi kullanılmalıdır, böylece bunlar:</w:t>
      </w:r>
    </w:p>
    <w:p w14:paraId="13EA35C6"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lastRenderedPageBreak/>
        <w:t>Kolayca bulunabilir ve tanımlanabilir ve düzenli bir şekilde tutulabilir;</w:t>
      </w:r>
    </w:p>
    <w:p w14:paraId="1B1D9A1D"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Güncel, doğru, okunaklı ve tarihli olması ve tarihlerin uygun olduğu durumlarda revizyon tarihlerini de içermesi;</w:t>
      </w:r>
    </w:p>
    <w:p w14:paraId="59AE1251"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İlgili/uygulanabilir ve yasal ve/veya mevzuat gerekliliklerini karşılayan; ve</w:t>
      </w:r>
    </w:p>
    <w:p w14:paraId="060187B8"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Belirli bir süre saklanmalıdır – Kayıtların saklanması, yasal veya düzenleyici politikalarla düzenlenebilir;</w:t>
      </w:r>
    </w:p>
    <w:p w14:paraId="03C04C9A" w14:textId="77777777" w:rsidR="00AA629B" w:rsidRPr="00AE407B" w:rsidRDefault="00AA629B" w:rsidP="00AA629B">
      <w:pPr>
        <w:pStyle w:val="ListeMaddemi"/>
        <w:spacing w:before="0" w:after="120" w:line="300" w:lineRule="auto"/>
        <w:ind w:left="0" w:firstLine="0"/>
        <w:contextualSpacing/>
        <w:jc w:val="both"/>
        <w:rPr>
          <w:lang w:val="tr-TR"/>
        </w:rPr>
      </w:pPr>
    </w:p>
    <w:p w14:paraId="0347709D" w14:textId="77777777" w:rsidR="00AA629B" w:rsidRPr="00AE407B" w:rsidRDefault="00AA629B" w:rsidP="00AA629B">
      <w:pPr>
        <w:pStyle w:val="ListeMaddemi"/>
        <w:spacing w:before="0" w:afterLines="120" w:after="288" w:line="300" w:lineRule="auto"/>
        <w:ind w:left="403" w:hanging="403"/>
        <w:jc w:val="both"/>
        <w:rPr>
          <w:lang w:val="tr-TR"/>
        </w:rPr>
      </w:pPr>
      <w:r w:rsidRPr="00AE407B">
        <w:rPr>
          <w:lang w:val="tr-TR"/>
        </w:rPr>
        <w:t xml:space="preserve">Gerekli tüm faaliyetler ve olaylar hakkında kayıt tutulmalı ve bu kayıtlar her an denetime hazır olmalı ve aşağıdakileri içermelidir: </w:t>
      </w:r>
    </w:p>
    <w:p w14:paraId="66B7E125"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İşletme izinleri, lisanslar ve onaylar;</w:t>
      </w:r>
    </w:p>
    <w:p w14:paraId="3745256E"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İlgili çevre mevzuatı kaydı;</w:t>
      </w:r>
    </w:p>
    <w:p w14:paraId="72B9C766"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İlgili çevre izinlerinin kaydı;</w:t>
      </w:r>
    </w:p>
    <w:p w14:paraId="5C23771C"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Çarpışma izleme raporları (kuşlar ve yarasalar);</w:t>
      </w:r>
    </w:p>
    <w:p w14:paraId="579D4C1B"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ABBMMP ve İnşaat Sonrası Ölüm İzleme (PCFM) çıktıları;</w:t>
      </w:r>
    </w:p>
    <w:p w14:paraId="487D86F8"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Eğitim kayıtları ve yenileme kayıtları;</w:t>
      </w:r>
    </w:p>
    <w:p w14:paraId="12AFA5CC"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Ekipman inceleme ve bakım kayıtları;</w:t>
      </w:r>
    </w:p>
    <w:p w14:paraId="77784472"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Herhangi bir kısıtlama veya uyarlanabilir yönetim eyleminin kayıtları;</w:t>
      </w:r>
    </w:p>
    <w:p w14:paraId="5BE6B23D" w14:textId="77777777" w:rsidR="00AA629B" w:rsidRPr="00AE407B" w:rsidRDefault="00AA629B" w:rsidP="00AA629B">
      <w:pPr>
        <w:pStyle w:val="ListeMaddemi"/>
        <w:numPr>
          <w:ilvl w:val="0"/>
          <w:numId w:val="47"/>
        </w:numPr>
        <w:spacing w:before="0" w:afterLines="120" w:after="288" w:line="300" w:lineRule="auto"/>
        <w:contextualSpacing/>
        <w:jc w:val="both"/>
        <w:rPr>
          <w:lang w:val="tr-TR"/>
        </w:rPr>
      </w:pPr>
      <w:r w:rsidRPr="00AE407B">
        <w:rPr>
          <w:lang w:val="tr-TR"/>
        </w:rPr>
        <w:t>Güncellenmiş habitat restorasyonu/denkleştirme izleme sonuçları.</w:t>
      </w:r>
    </w:p>
    <w:p w14:paraId="3C50AC7F" w14:textId="77777777" w:rsidR="00AA629B" w:rsidRPr="00AE407B" w:rsidRDefault="00AA629B" w:rsidP="00AA629B">
      <w:pPr>
        <w:pStyle w:val="ListeMaddemi"/>
        <w:spacing w:before="0" w:afterLines="120" w:after="288" w:line="300" w:lineRule="auto"/>
        <w:ind w:left="0" w:firstLine="0"/>
        <w:contextualSpacing/>
        <w:jc w:val="both"/>
        <w:rPr>
          <w:lang w:val="tr-TR"/>
        </w:rPr>
      </w:pPr>
    </w:p>
    <w:p w14:paraId="7DF651E9" w14:textId="77777777" w:rsidR="00AA629B" w:rsidRPr="00AE407B" w:rsidRDefault="00AA629B" w:rsidP="00AA629B">
      <w:pPr>
        <w:pStyle w:val="ListeMaddemi"/>
        <w:spacing w:before="0" w:afterLines="120" w:after="288" w:line="300" w:lineRule="auto"/>
        <w:ind w:left="0" w:firstLine="0"/>
        <w:contextualSpacing/>
        <w:jc w:val="both"/>
        <w:rPr>
          <w:lang w:val="tr-TR"/>
        </w:rPr>
      </w:pPr>
      <w:r w:rsidRPr="00AE407B">
        <w:rPr>
          <w:lang w:val="tr-TR"/>
        </w:rPr>
        <w:t>İnşaat aşamasında olduğu gibi, sürüm kontrolü ve revizyonların özeti, operatör veya atanmış Biyoçeşitlilik/Çevre Sorumlusu tarafından onaylanan bir değişiklik günlüğü ile tutulmalıdır.</w:t>
      </w:r>
    </w:p>
    <w:p w14:paraId="6DB14650" w14:textId="77777777" w:rsidR="00AA629B" w:rsidRPr="00AE407B" w:rsidRDefault="00AA629B" w:rsidP="00AA629B">
      <w:pPr>
        <w:pStyle w:val="Balk1"/>
        <w:rPr>
          <w:lang w:val="tr-TR"/>
        </w:rPr>
      </w:pPr>
      <w:bookmarkStart w:id="209" w:name="_Toc212973626"/>
      <w:r w:rsidRPr="00AE407B">
        <w:rPr>
          <w:caps w:val="0"/>
          <w:lang w:val="tr-TR"/>
        </w:rPr>
        <w:t>TAMAMLAYICI PLANLAR</w:t>
      </w:r>
      <w:bookmarkEnd w:id="209"/>
    </w:p>
    <w:p w14:paraId="44E34FD7" w14:textId="77777777" w:rsidR="00AA629B" w:rsidRPr="00AE407B" w:rsidRDefault="00AA629B" w:rsidP="00AA629B">
      <w:pPr>
        <w:pStyle w:val="GvdeMetni"/>
        <w:rPr>
          <w:lang w:val="tr-TR"/>
        </w:rPr>
      </w:pPr>
      <w:r w:rsidRPr="00AE407B">
        <w:rPr>
          <w:lang w:val="tr-TR"/>
        </w:rPr>
        <w:t>İnşaat ve işletme BYP'si (sırasıyla 4. ve 5. Bölümlere bakınız), inşaat ve işletme aşamaları için gerekli yönetim eylemlerini uygulamak üzere bir dizi tamamlayıcı/ek plan veya programın önemini vurgulamıştır. Bunlar, özellikle Tablo 4-2 (inşaat BYP tablosu) ve Tablo 5-2 (işletme BYP tablosu) içinde belirtilmiştir.</w:t>
      </w:r>
    </w:p>
    <w:p w14:paraId="7480310F" w14:textId="5F7AD0C8" w:rsidR="007468A2" w:rsidRPr="00451B09" w:rsidRDefault="00AA629B" w:rsidP="00AA629B">
      <w:pPr>
        <w:pStyle w:val="GvdeMetni"/>
        <w:rPr>
          <w:lang w:val="tr-TR"/>
        </w:rPr>
      </w:pPr>
      <w:r w:rsidRPr="00AE407B">
        <w:rPr>
          <w:lang w:val="tr-TR"/>
        </w:rPr>
        <w:t>Planlar ve programlar, bunların geliştirilmesi için önerilen zaman çizelgeleriyle birlikte aşağıda Tablo 6-1'de gösterilmiştir</w:t>
      </w:r>
      <w:r w:rsidR="00B67373" w:rsidRPr="00451B09">
        <w:rPr>
          <w:lang w:val="tr-TR"/>
        </w:rPr>
        <w:t>.</w:t>
      </w:r>
    </w:p>
    <w:p w14:paraId="3D286641" w14:textId="77777777" w:rsidR="009618EF" w:rsidRPr="00451B09" w:rsidRDefault="009618EF" w:rsidP="00D7563D">
      <w:pPr>
        <w:pStyle w:val="GvdeMetni"/>
        <w:rPr>
          <w:lang w:val="tr-TR"/>
        </w:rPr>
        <w:sectPr w:rsidR="009618EF" w:rsidRPr="00451B09" w:rsidSect="009A59EE">
          <w:pgSz w:w="11906" w:h="16838" w:code="9"/>
          <w:pgMar w:top="1134" w:right="1134" w:bottom="1134" w:left="1134" w:header="567" w:footer="374" w:gutter="0"/>
          <w:cols w:sep="1" w:space="380"/>
          <w:titlePg/>
          <w:docGrid w:linePitch="360"/>
        </w:sectPr>
      </w:pPr>
    </w:p>
    <w:p w14:paraId="4ADAA4CE" w14:textId="6532AE2C" w:rsidR="00CB2BE7" w:rsidRPr="00451B09" w:rsidRDefault="00CB2BE7" w:rsidP="00CB2BE7">
      <w:pPr>
        <w:pStyle w:val="ResimYazs"/>
        <w:rPr>
          <w:lang w:val="tr-TR"/>
        </w:rPr>
      </w:pPr>
      <w:bookmarkStart w:id="210" w:name="_Toc212986029"/>
      <w:proofErr w:type="gramStart"/>
      <w:r w:rsidRPr="00451B09">
        <w:rPr>
          <w:lang w:val="tr-TR"/>
        </w:rPr>
        <w:lastRenderedPageBreak/>
        <w:t>Tablo -</w:t>
      </w:r>
      <w:proofErr w:type="gramEnd"/>
      <w:r w:rsidRPr="00451B09">
        <w:rPr>
          <w:lang w:val="tr-TR"/>
        </w:rPr>
        <w:fldChar w:fldCharType="begin"/>
      </w:r>
      <w:r w:rsidRPr="00451B09">
        <w:rPr>
          <w:lang w:val="tr-TR"/>
        </w:rPr>
        <w:instrText xml:space="preserve"> STYLEREF 1 \s </w:instrText>
      </w:r>
      <w:r w:rsidRPr="00451B09">
        <w:rPr>
          <w:lang w:val="tr-TR"/>
        </w:rPr>
        <w:fldChar w:fldCharType="separate"/>
      </w:r>
      <w:r w:rsidR="00D807D1">
        <w:rPr>
          <w:noProof/>
          <w:lang w:val="tr-TR"/>
        </w:rPr>
        <w:t>6</w:t>
      </w:r>
      <w:r w:rsidRPr="00451B09">
        <w:rPr>
          <w:lang w:val="tr-TR"/>
        </w:rPr>
        <w:fldChar w:fldCharType="end"/>
      </w:r>
      <w:r w:rsidR="0023166B">
        <w:rPr>
          <w:lang w:val="tr-TR"/>
        </w:rPr>
        <w:t>-</w:t>
      </w:r>
      <w:r w:rsidRPr="00451B09">
        <w:rPr>
          <w:lang w:val="tr-TR"/>
        </w:rPr>
        <w:fldChar w:fldCharType="begin"/>
      </w:r>
      <w:r w:rsidRPr="00451B09">
        <w:rPr>
          <w:lang w:val="tr-TR"/>
        </w:rPr>
        <w:instrText xml:space="preserve"> SEQ Table \* ARABIC \s 1 </w:instrText>
      </w:r>
      <w:r w:rsidRPr="00451B09">
        <w:rPr>
          <w:lang w:val="tr-TR"/>
        </w:rPr>
        <w:fldChar w:fldCharType="separate"/>
      </w:r>
      <w:r w:rsidR="00D807D1">
        <w:rPr>
          <w:noProof/>
          <w:lang w:val="tr-TR"/>
        </w:rPr>
        <w:t>1</w:t>
      </w:r>
      <w:r w:rsidRPr="00451B09">
        <w:rPr>
          <w:lang w:val="tr-TR"/>
        </w:rPr>
        <w:fldChar w:fldCharType="end"/>
      </w:r>
      <w:r w:rsidRPr="00451B09">
        <w:rPr>
          <w:lang w:val="tr-TR"/>
        </w:rPr>
        <w:t xml:space="preserve"> Gerekli Ek ve Tamamlayıcı Planlar</w:t>
      </w:r>
      <w:bookmarkEnd w:id="210"/>
      <w:r w:rsidRPr="00451B09">
        <w:rPr>
          <w:lang w:val="tr-TR"/>
        </w:rPr>
        <w:t xml:space="preserve"> </w:t>
      </w:r>
    </w:p>
    <w:tbl>
      <w:tblPr>
        <w:tblStyle w:val="ERMTable1"/>
        <w:tblW w:w="5000" w:type="pct"/>
        <w:tblLook w:val="04A0" w:firstRow="1" w:lastRow="0" w:firstColumn="1" w:lastColumn="0" w:noHBand="0" w:noVBand="1"/>
      </w:tblPr>
      <w:tblGrid>
        <w:gridCol w:w="915"/>
        <w:gridCol w:w="3905"/>
        <w:gridCol w:w="3453"/>
        <w:gridCol w:w="2101"/>
        <w:gridCol w:w="2101"/>
        <w:gridCol w:w="2095"/>
      </w:tblGrid>
      <w:tr w:rsidR="00EB4328" w:rsidRPr="00AE407B" w14:paraId="653F4E4C" w14:textId="77777777" w:rsidTr="00D85D8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0BAF36F5"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w:t>
            </w:r>
          </w:p>
        </w:tc>
        <w:tc>
          <w:tcPr>
            <w:tcW w:w="1340" w:type="pct"/>
            <w:vAlign w:val="center"/>
          </w:tcPr>
          <w:p w14:paraId="5BDC0E8C" w14:textId="77777777" w:rsidR="00EB4328" w:rsidRPr="00AE407B" w:rsidRDefault="00EB4328" w:rsidP="00D85D8C">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Plan / Program</w:t>
            </w:r>
          </w:p>
        </w:tc>
        <w:tc>
          <w:tcPr>
            <w:tcW w:w="1185" w:type="pct"/>
            <w:vAlign w:val="center"/>
          </w:tcPr>
          <w:p w14:paraId="2426FDE2" w14:textId="77777777" w:rsidR="00EB4328" w:rsidRPr="00AE407B" w:rsidRDefault="00EB4328" w:rsidP="00D85D8C">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Alaka</w:t>
            </w:r>
          </w:p>
        </w:tc>
        <w:tc>
          <w:tcPr>
            <w:tcW w:w="721" w:type="pct"/>
            <w:vAlign w:val="center"/>
          </w:tcPr>
          <w:p w14:paraId="06E68598" w14:textId="77777777" w:rsidR="00EB4328" w:rsidRPr="00AE407B" w:rsidRDefault="00EB4328" w:rsidP="00D85D8C">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Proje Aşaması</w:t>
            </w:r>
          </w:p>
        </w:tc>
        <w:tc>
          <w:tcPr>
            <w:tcW w:w="721" w:type="pct"/>
            <w:vAlign w:val="center"/>
          </w:tcPr>
          <w:p w14:paraId="549FDE6D" w14:textId="77777777" w:rsidR="00EB4328" w:rsidRPr="00AE407B" w:rsidRDefault="00EB4328" w:rsidP="00D85D8C">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Durum</w:t>
            </w:r>
          </w:p>
        </w:tc>
        <w:tc>
          <w:tcPr>
            <w:tcW w:w="719" w:type="pct"/>
            <w:vAlign w:val="center"/>
          </w:tcPr>
          <w:p w14:paraId="1424DD02" w14:textId="77777777" w:rsidR="00EB4328" w:rsidRPr="00AE407B" w:rsidRDefault="00EB4328" w:rsidP="00D85D8C">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Süresi</w:t>
            </w:r>
          </w:p>
        </w:tc>
      </w:tr>
      <w:tr w:rsidR="00EB4328" w:rsidRPr="00AE407B" w14:paraId="0DE22972"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8AB98C5"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w:t>
            </w:r>
          </w:p>
        </w:tc>
        <w:tc>
          <w:tcPr>
            <w:tcW w:w="1340" w:type="pct"/>
            <w:vAlign w:val="center"/>
          </w:tcPr>
          <w:p w14:paraId="7A108B44"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Gürültü ve Titreşim Yönetim Planı</w:t>
            </w:r>
          </w:p>
        </w:tc>
        <w:tc>
          <w:tcPr>
            <w:tcW w:w="1185" w:type="pct"/>
            <w:vAlign w:val="center"/>
          </w:tcPr>
          <w:p w14:paraId="67BB9767"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Gürültü ve titreşim yönetimi</w:t>
            </w:r>
          </w:p>
        </w:tc>
        <w:tc>
          <w:tcPr>
            <w:tcW w:w="721" w:type="pct"/>
            <w:vAlign w:val="center"/>
          </w:tcPr>
          <w:p w14:paraId="22AC333F"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4336AFC9"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aşamasında: ERM</w:t>
            </w:r>
          </w:p>
        </w:tc>
        <w:tc>
          <w:tcPr>
            <w:tcW w:w="719" w:type="pct"/>
            <w:vAlign w:val="center"/>
          </w:tcPr>
          <w:p w14:paraId="240278D4"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5468D16E" w14:textId="77777777" w:rsidTr="00D85D8C">
        <w:tc>
          <w:tcPr>
            <w:cnfStyle w:val="001000000000" w:firstRow="0" w:lastRow="0" w:firstColumn="1" w:lastColumn="0" w:oddVBand="0" w:evenVBand="0" w:oddHBand="0" w:evenHBand="0" w:firstRowFirstColumn="0" w:firstRowLastColumn="0" w:lastRowFirstColumn="0" w:lastRowLastColumn="0"/>
            <w:tcW w:w="314" w:type="pct"/>
            <w:vAlign w:val="center"/>
          </w:tcPr>
          <w:p w14:paraId="385CB861"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2</w:t>
            </w:r>
          </w:p>
        </w:tc>
        <w:tc>
          <w:tcPr>
            <w:tcW w:w="1340" w:type="pct"/>
            <w:vAlign w:val="center"/>
          </w:tcPr>
          <w:p w14:paraId="581A4365"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Hava Kalitesi Yönetim Planı</w:t>
            </w:r>
          </w:p>
        </w:tc>
        <w:tc>
          <w:tcPr>
            <w:tcW w:w="1185" w:type="pct"/>
            <w:vAlign w:val="center"/>
          </w:tcPr>
          <w:p w14:paraId="02985196"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Toz / hava kalitesi yönetimi</w:t>
            </w:r>
          </w:p>
        </w:tc>
        <w:tc>
          <w:tcPr>
            <w:tcW w:w="721" w:type="pct"/>
            <w:vAlign w:val="center"/>
          </w:tcPr>
          <w:p w14:paraId="287E9D71"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1C6AC981"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aşamasında: ERM</w:t>
            </w:r>
          </w:p>
        </w:tc>
        <w:tc>
          <w:tcPr>
            <w:tcW w:w="719" w:type="pct"/>
            <w:vAlign w:val="center"/>
          </w:tcPr>
          <w:p w14:paraId="47C10EFD"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35F32F90"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4375AC7"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3</w:t>
            </w:r>
          </w:p>
        </w:tc>
        <w:tc>
          <w:tcPr>
            <w:tcW w:w="1340" w:type="pct"/>
            <w:vAlign w:val="center"/>
          </w:tcPr>
          <w:p w14:paraId="6AA25AC2"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Kaynak Verimliliği ve Kirlilik Önleme Planı</w:t>
            </w:r>
          </w:p>
        </w:tc>
        <w:tc>
          <w:tcPr>
            <w:tcW w:w="1185" w:type="pct"/>
            <w:vAlign w:val="center"/>
          </w:tcPr>
          <w:p w14:paraId="7180B5D7"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Kirlilik önleme ve kontrol</w:t>
            </w:r>
          </w:p>
        </w:tc>
        <w:tc>
          <w:tcPr>
            <w:tcW w:w="721" w:type="pct"/>
            <w:vAlign w:val="center"/>
          </w:tcPr>
          <w:p w14:paraId="71CCF27D"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5E7F8923"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Geliştirilmekte: ERM</w:t>
            </w:r>
          </w:p>
        </w:tc>
        <w:tc>
          <w:tcPr>
            <w:tcW w:w="719" w:type="pct"/>
            <w:vAlign w:val="center"/>
          </w:tcPr>
          <w:p w14:paraId="5DBCFAED"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435FCB7B" w14:textId="77777777" w:rsidTr="00D85D8C">
        <w:tc>
          <w:tcPr>
            <w:cnfStyle w:val="001000000000" w:firstRow="0" w:lastRow="0" w:firstColumn="1" w:lastColumn="0" w:oddVBand="0" w:evenVBand="0" w:oddHBand="0" w:evenHBand="0" w:firstRowFirstColumn="0" w:firstRowLastColumn="0" w:lastRowFirstColumn="0" w:lastRowLastColumn="0"/>
            <w:tcW w:w="314" w:type="pct"/>
            <w:vAlign w:val="center"/>
          </w:tcPr>
          <w:p w14:paraId="4D747C81"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4</w:t>
            </w:r>
          </w:p>
        </w:tc>
        <w:tc>
          <w:tcPr>
            <w:tcW w:w="1340" w:type="pct"/>
            <w:vAlign w:val="center"/>
          </w:tcPr>
          <w:p w14:paraId="08D94EDD"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 xml:space="preserve">Atık ve Atık Su Yönetimi Planı  </w:t>
            </w:r>
          </w:p>
        </w:tc>
        <w:tc>
          <w:tcPr>
            <w:tcW w:w="1185" w:type="pct"/>
            <w:vAlign w:val="center"/>
          </w:tcPr>
          <w:p w14:paraId="13B31A47"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Kirliliğin önlenmesi ve kontrolü</w:t>
            </w:r>
          </w:p>
        </w:tc>
        <w:tc>
          <w:tcPr>
            <w:tcW w:w="721" w:type="pct"/>
            <w:vAlign w:val="center"/>
          </w:tcPr>
          <w:p w14:paraId="5903CCCA"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01D447AA"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aşamasında: ERM</w:t>
            </w:r>
          </w:p>
        </w:tc>
        <w:tc>
          <w:tcPr>
            <w:tcW w:w="719" w:type="pct"/>
            <w:vAlign w:val="center"/>
          </w:tcPr>
          <w:p w14:paraId="47CDF5E9"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17851DD9"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D0E0460"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5</w:t>
            </w:r>
          </w:p>
        </w:tc>
        <w:tc>
          <w:tcPr>
            <w:tcW w:w="1340" w:type="pct"/>
            <w:vAlign w:val="center"/>
          </w:tcPr>
          <w:p w14:paraId="2DCAB6C9"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Sızıntı Müdahale Planı</w:t>
            </w:r>
          </w:p>
        </w:tc>
        <w:tc>
          <w:tcPr>
            <w:tcW w:w="1185" w:type="pct"/>
            <w:vAlign w:val="center"/>
          </w:tcPr>
          <w:p w14:paraId="54D303AD"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Kirlilik önleme ve kontrol</w:t>
            </w:r>
          </w:p>
        </w:tc>
        <w:tc>
          <w:tcPr>
            <w:tcW w:w="721" w:type="pct"/>
            <w:vAlign w:val="center"/>
          </w:tcPr>
          <w:p w14:paraId="3E40E8B4"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5B2C0799"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Geliştirme aşamasında: ERM</w:t>
            </w:r>
          </w:p>
        </w:tc>
        <w:tc>
          <w:tcPr>
            <w:tcW w:w="719" w:type="pct"/>
            <w:vAlign w:val="center"/>
          </w:tcPr>
          <w:p w14:paraId="432C59FD"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6AA863ED" w14:textId="77777777" w:rsidTr="00D85D8C">
        <w:tc>
          <w:tcPr>
            <w:cnfStyle w:val="001000000000" w:firstRow="0" w:lastRow="0" w:firstColumn="1" w:lastColumn="0" w:oddVBand="0" w:evenVBand="0" w:oddHBand="0" w:evenHBand="0" w:firstRowFirstColumn="0" w:firstRowLastColumn="0" w:lastRowFirstColumn="0" w:lastRowLastColumn="0"/>
            <w:tcW w:w="314" w:type="pct"/>
            <w:vAlign w:val="center"/>
          </w:tcPr>
          <w:p w14:paraId="68D6C6A0" w14:textId="77777777" w:rsidR="00EB4328" w:rsidRPr="00AE407B" w:rsidRDefault="00EB4328" w:rsidP="00D85D8C">
            <w:pPr>
              <w:pStyle w:val="GvdeMetni"/>
              <w:spacing w:before="20" w:after="20" w:line="240" w:lineRule="auto"/>
              <w:jc w:val="center"/>
              <w:rPr>
                <w:rFonts w:ascii="Verdana" w:hAnsi="Verdana"/>
                <w:sz w:val="16"/>
                <w:szCs w:val="16"/>
                <w:lang w:val="tr-TR"/>
              </w:rPr>
            </w:pPr>
          </w:p>
        </w:tc>
        <w:tc>
          <w:tcPr>
            <w:tcW w:w="1340" w:type="pct"/>
            <w:vAlign w:val="center"/>
          </w:tcPr>
          <w:p w14:paraId="128EDC31"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Tehlikeli Madde Yönetim Planı</w:t>
            </w:r>
          </w:p>
        </w:tc>
        <w:tc>
          <w:tcPr>
            <w:tcW w:w="1185" w:type="pct"/>
            <w:vAlign w:val="center"/>
          </w:tcPr>
          <w:p w14:paraId="0DA20524"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Kirliliğin önlenmesi ve kontrolü</w:t>
            </w:r>
          </w:p>
        </w:tc>
        <w:tc>
          <w:tcPr>
            <w:tcW w:w="721" w:type="pct"/>
            <w:vAlign w:val="center"/>
          </w:tcPr>
          <w:p w14:paraId="1BABF88B"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2F6AA465"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Geliştirilmekte: ERM</w:t>
            </w:r>
          </w:p>
        </w:tc>
        <w:tc>
          <w:tcPr>
            <w:tcW w:w="719" w:type="pct"/>
            <w:vAlign w:val="center"/>
          </w:tcPr>
          <w:p w14:paraId="29317D80"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3345694F"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90E5F6D"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6</w:t>
            </w:r>
          </w:p>
        </w:tc>
        <w:tc>
          <w:tcPr>
            <w:tcW w:w="1340" w:type="pct"/>
            <w:vAlign w:val="center"/>
          </w:tcPr>
          <w:p w14:paraId="176FBAC2"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Yangın Yönetim Planı</w:t>
            </w:r>
          </w:p>
        </w:tc>
        <w:tc>
          <w:tcPr>
            <w:tcW w:w="1185" w:type="pct"/>
            <w:vAlign w:val="center"/>
          </w:tcPr>
          <w:p w14:paraId="345C5601"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Yangın kontrolü</w:t>
            </w:r>
          </w:p>
        </w:tc>
        <w:tc>
          <w:tcPr>
            <w:tcW w:w="721" w:type="pct"/>
            <w:vAlign w:val="center"/>
          </w:tcPr>
          <w:p w14:paraId="555C40AD"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4F29FE4B"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190D6E19"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1DA10385" w14:textId="77777777" w:rsidTr="00D85D8C">
        <w:tc>
          <w:tcPr>
            <w:cnfStyle w:val="001000000000" w:firstRow="0" w:lastRow="0" w:firstColumn="1" w:lastColumn="0" w:oddVBand="0" w:evenVBand="0" w:oddHBand="0" w:evenHBand="0" w:firstRowFirstColumn="0" w:firstRowLastColumn="0" w:lastRowFirstColumn="0" w:lastRowLastColumn="0"/>
            <w:tcW w:w="314" w:type="pct"/>
            <w:vAlign w:val="center"/>
          </w:tcPr>
          <w:p w14:paraId="08E5C655"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7</w:t>
            </w:r>
          </w:p>
        </w:tc>
        <w:tc>
          <w:tcPr>
            <w:tcW w:w="1340" w:type="pct"/>
            <w:vAlign w:val="center"/>
          </w:tcPr>
          <w:p w14:paraId="71F65B0E"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Toprak Yönetim planı</w:t>
            </w:r>
          </w:p>
        </w:tc>
        <w:tc>
          <w:tcPr>
            <w:tcW w:w="1185" w:type="pct"/>
            <w:vAlign w:val="center"/>
          </w:tcPr>
          <w:p w14:paraId="1310206D"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Toprak ve stok yönetimi</w:t>
            </w:r>
          </w:p>
        </w:tc>
        <w:tc>
          <w:tcPr>
            <w:tcW w:w="721" w:type="pct"/>
            <w:vAlign w:val="center"/>
          </w:tcPr>
          <w:p w14:paraId="6CB89E48"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019D2234"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0435C3B1"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7D59BACF"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510B65A"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8</w:t>
            </w:r>
          </w:p>
        </w:tc>
        <w:tc>
          <w:tcPr>
            <w:tcW w:w="1340" w:type="pct"/>
            <w:vAlign w:val="center"/>
          </w:tcPr>
          <w:p w14:paraId="2D307B9E"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İstilacı Yabancı Tür (IAP) kontrol planı</w:t>
            </w:r>
          </w:p>
        </w:tc>
        <w:tc>
          <w:tcPr>
            <w:tcW w:w="1185" w:type="pct"/>
            <w:vAlign w:val="center"/>
          </w:tcPr>
          <w:p w14:paraId="3803212F"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İstilacı/Yabancı Bitki türlerinin kontrolü</w:t>
            </w:r>
          </w:p>
        </w:tc>
        <w:tc>
          <w:tcPr>
            <w:tcW w:w="721" w:type="pct"/>
            <w:vAlign w:val="center"/>
          </w:tcPr>
          <w:p w14:paraId="6B1CD82C"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4C9DF07E"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621FE9D0"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7763B361" w14:textId="77777777" w:rsidTr="00D85D8C">
        <w:tc>
          <w:tcPr>
            <w:cnfStyle w:val="001000000000" w:firstRow="0" w:lastRow="0" w:firstColumn="1" w:lastColumn="0" w:oddVBand="0" w:evenVBand="0" w:oddHBand="0" w:evenHBand="0" w:firstRowFirstColumn="0" w:firstRowLastColumn="0" w:lastRowFirstColumn="0" w:lastRowLastColumn="0"/>
            <w:tcW w:w="314" w:type="pct"/>
            <w:vAlign w:val="center"/>
          </w:tcPr>
          <w:p w14:paraId="766086C4"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9</w:t>
            </w:r>
          </w:p>
        </w:tc>
        <w:tc>
          <w:tcPr>
            <w:tcW w:w="1340" w:type="pct"/>
            <w:vAlign w:val="center"/>
          </w:tcPr>
          <w:p w14:paraId="701EF8DF"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Korunan ve Tehdit Altındaki Bitki türleri Koruma Programı</w:t>
            </w:r>
          </w:p>
        </w:tc>
        <w:tc>
          <w:tcPr>
            <w:tcW w:w="1185" w:type="pct"/>
            <w:vAlign w:val="center"/>
          </w:tcPr>
          <w:p w14:paraId="6F3E83F6"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Korunan/tehdit altındaki bitki örtüsünü (</w:t>
            </w:r>
            <w:r w:rsidRPr="00AE407B">
              <w:rPr>
                <w:rFonts w:cs="Arial"/>
                <w:sz w:val="18"/>
                <w:szCs w:val="22"/>
                <w:lang w:val="tr-TR"/>
              </w:rPr>
              <w:t>KH</w:t>
            </w:r>
            <w:r w:rsidRPr="00AE407B">
              <w:rPr>
                <w:rFonts w:ascii="Verdana" w:hAnsi="Verdana"/>
                <w:sz w:val="16"/>
                <w:szCs w:val="16"/>
                <w:lang w:val="tr-TR"/>
              </w:rPr>
              <w:t xml:space="preserve"> ve PBF türleri) yönetmek/korumak için program</w:t>
            </w:r>
          </w:p>
        </w:tc>
        <w:tc>
          <w:tcPr>
            <w:tcW w:w="721" w:type="pct"/>
            <w:vAlign w:val="center"/>
          </w:tcPr>
          <w:p w14:paraId="4C59656F"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w:t>
            </w:r>
          </w:p>
        </w:tc>
        <w:tc>
          <w:tcPr>
            <w:tcW w:w="721" w:type="pct"/>
            <w:vAlign w:val="center"/>
          </w:tcPr>
          <w:p w14:paraId="1C9530EA"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22822F77"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786773A2"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6E5978F"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10</w:t>
            </w:r>
          </w:p>
        </w:tc>
        <w:tc>
          <w:tcPr>
            <w:tcW w:w="1340" w:type="pct"/>
            <w:vAlign w:val="center"/>
          </w:tcPr>
          <w:p w14:paraId="70F42495"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İnşaat öncesi yaban hayatı araştırma programı</w:t>
            </w:r>
          </w:p>
        </w:tc>
        <w:tc>
          <w:tcPr>
            <w:tcW w:w="1185" w:type="pct"/>
            <w:vAlign w:val="center"/>
          </w:tcPr>
          <w:p w14:paraId="612C6DF3"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 yaban hayatı araştırmalarını bilgilendirmek için program ve takvim</w:t>
            </w:r>
          </w:p>
        </w:tc>
        <w:tc>
          <w:tcPr>
            <w:tcW w:w="721" w:type="pct"/>
            <w:vAlign w:val="center"/>
          </w:tcPr>
          <w:p w14:paraId="0082ED01"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w:t>
            </w:r>
          </w:p>
        </w:tc>
        <w:tc>
          <w:tcPr>
            <w:tcW w:w="721" w:type="pct"/>
            <w:vAlign w:val="center"/>
          </w:tcPr>
          <w:p w14:paraId="39CAFE27"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3B850040"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58E784AD" w14:textId="77777777" w:rsidTr="00D85D8C">
        <w:tc>
          <w:tcPr>
            <w:cnfStyle w:val="001000000000" w:firstRow="0" w:lastRow="0" w:firstColumn="1" w:lastColumn="0" w:oddVBand="0" w:evenVBand="0" w:oddHBand="0" w:evenHBand="0" w:firstRowFirstColumn="0" w:firstRowLastColumn="0" w:lastRowFirstColumn="0" w:lastRowLastColumn="0"/>
            <w:tcW w:w="314" w:type="pct"/>
            <w:vAlign w:val="center"/>
          </w:tcPr>
          <w:p w14:paraId="33CC0CA2"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11</w:t>
            </w:r>
          </w:p>
        </w:tc>
        <w:tc>
          <w:tcPr>
            <w:tcW w:w="1340" w:type="pct"/>
            <w:vAlign w:val="center"/>
          </w:tcPr>
          <w:p w14:paraId="360D6337"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İnşaat öncesi flora araştırma programı</w:t>
            </w:r>
          </w:p>
        </w:tc>
        <w:tc>
          <w:tcPr>
            <w:tcW w:w="1185" w:type="pct"/>
            <w:vAlign w:val="center"/>
          </w:tcPr>
          <w:p w14:paraId="3AA40FF2"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 flora araştırmalarını bilgilendirmek için program ve takvim</w:t>
            </w:r>
          </w:p>
        </w:tc>
        <w:tc>
          <w:tcPr>
            <w:tcW w:w="721" w:type="pct"/>
            <w:vAlign w:val="center"/>
          </w:tcPr>
          <w:p w14:paraId="43047E05"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w:t>
            </w:r>
          </w:p>
        </w:tc>
        <w:tc>
          <w:tcPr>
            <w:tcW w:w="721" w:type="pct"/>
            <w:vAlign w:val="center"/>
          </w:tcPr>
          <w:p w14:paraId="1E636E1E"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678448BE"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53A941AA"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4D9D104"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12</w:t>
            </w:r>
          </w:p>
        </w:tc>
        <w:tc>
          <w:tcPr>
            <w:tcW w:w="1340" w:type="pct"/>
            <w:vAlign w:val="center"/>
          </w:tcPr>
          <w:p w14:paraId="73345D11"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Türler için izleme protokolleri</w:t>
            </w:r>
          </w:p>
        </w:tc>
        <w:tc>
          <w:tcPr>
            <w:tcW w:w="1185" w:type="pct"/>
            <w:vAlign w:val="center"/>
          </w:tcPr>
          <w:p w14:paraId="3AE3547B"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Uyarlanabilir yönetimi bilgilendirmek için inşaat sırasında ve sonrasında türleri ve popülasyonları izlemek için protokoller</w:t>
            </w:r>
          </w:p>
        </w:tc>
        <w:tc>
          <w:tcPr>
            <w:tcW w:w="721" w:type="pct"/>
            <w:vAlign w:val="center"/>
          </w:tcPr>
          <w:p w14:paraId="3E2CBD8A"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w:t>
            </w:r>
          </w:p>
        </w:tc>
        <w:tc>
          <w:tcPr>
            <w:tcW w:w="721" w:type="pct"/>
            <w:vAlign w:val="center"/>
          </w:tcPr>
          <w:p w14:paraId="55701C37"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48F755F4"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öncesinde</w:t>
            </w:r>
          </w:p>
        </w:tc>
      </w:tr>
      <w:tr w:rsidR="00EB4328" w:rsidRPr="00AE407B" w14:paraId="7C98D691" w14:textId="77777777" w:rsidTr="00D85D8C">
        <w:tc>
          <w:tcPr>
            <w:cnfStyle w:val="001000000000" w:firstRow="0" w:lastRow="0" w:firstColumn="1" w:lastColumn="0" w:oddVBand="0" w:evenVBand="0" w:oddHBand="0" w:evenHBand="0" w:firstRowFirstColumn="0" w:firstRowLastColumn="0" w:lastRowFirstColumn="0" w:lastRowLastColumn="0"/>
            <w:tcW w:w="314" w:type="pct"/>
            <w:vAlign w:val="center"/>
          </w:tcPr>
          <w:p w14:paraId="1F48F04D"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lastRenderedPageBreak/>
              <w:t>13</w:t>
            </w:r>
          </w:p>
        </w:tc>
        <w:tc>
          <w:tcPr>
            <w:tcW w:w="1340" w:type="pct"/>
            <w:vAlign w:val="center"/>
          </w:tcPr>
          <w:p w14:paraId="4C376FC5"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Yerinde Habitat Restorasyon Planı (geçici alanlar)</w:t>
            </w:r>
          </w:p>
        </w:tc>
        <w:tc>
          <w:tcPr>
            <w:tcW w:w="1185" w:type="pct"/>
            <w:vAlign w:val="center"/>
          </w:tcPr>
          <w:p w14:paraId="05C7C272"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sonrası yerinde habitat restorasyonu hakkında bilgi verme planı</w:t>
            </w:r>
          </w:p>
        </w:tc>
        <w:tc>
          <w:tcPr>
            <w:tcW w:w="721" w:type="pct"/>
            <w:vAlign w:val="center"/>
          </w:tcPr>
          <w:p w14:paraId="5B7B35C7"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sonrası</w:t>
            </w:r>
          </w:p>
        </w:tc>
        <w:tc>
          <w:tcPr>
            <w:tcW w:w="721" w:type="pct"/>
            <w:vAlign w:val="center"/>
          </w:tcPr>
          <w:p w14:paraId="20CAED22"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23F80307"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sırasında</w:t>
            </w:r>
          </w:p>
        </w:tc>
      </w:tr>
      <w:tr w:rsidR="00EB4328" w:rsidRPr="00AE407B" w14:paraId="508EEEAF"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0E6C6D44"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14</w:t>
            </w:r>
          </w:p>
        </w:tc>
        <w:tc>
          <w:tcPr>
            <w:tcW w:w="1340" w:type="pct"/>
            <w:vAlign w:val="center"/>
          </w:tcPr>
          <w:p w14:paraId="70A89574"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Biyoçeşitlilik Denkleştirme Fizibilite Çalışması ve Stratejisi</w:t>
            </w:r>
          </w:p>
        </w:tc>
        <w:tc>
          <w:tcPr>
            <w:tcW w:w="1185" w:type="pct"/>
            <w:vAlign w:val="center"/>
          </w:tcPr>
          <w:p w14:paraId="0E7A757C"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Denkleştirme fizibilitesini araştırın ve potansiyel telafi alanlarını belirleyin, NNL/NG'ye ulaşmak için genel stratejiyi belgelendirin</w:t>
            </w:r>
          </w:p>
        </w:tc>
        <w:tc>
          <w:tcPr>
            <w:tcW w:w="721" w:type="pct"/>
            <w:vAlign w:val="center"/>
          </w:tcPr>
          <w:p w14:paraId="0AF9D0B8"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sonrası</w:t>
            </w:r>
          </w:p>
        </w:tc>
        <w:tc>
          <w:tcPr>
            <w:tcW w:w="721" w:type="pct"/>
            <w:vAlign w:val="center"/>
          </w:tcPr>
          <w:p w14:paraId="2CC8DEF0"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311D6A97"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sırasında</w:t>
            </w:r>
          </w:p>
        </w:tc>
      </w:tr>
      <w:tr w:rsidR="00EB4328" w:rsidRPr="00AE407B" w14:paraId="1C328564" w14:textId="77777777" w:rsidTr="00D85D8C">
        <w:tc>
          <w:tcPr>
            <w:cnfStyle w:val="001000000000" w:firstRow="0" w:lastRow="0" w:firstColumn="1" w:lastColumn="0" w:oddVBand="0" w:evenVBand="0" w:oddHBand="0" w:evenHBand="0" w:firstRowFirstColumn="0" w:firstRowLastColumn="0" w:lastRowFirstColumn="0" w:lastRowLastColumn="0"/>
            <w:tcW w:w="314" w:type="pct"/>
            <w:vAlign w:val="center"/>
          </w:tcPr>
          <w:p w14:paraId="16678286"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15</w:t>
            </w:r>
          </w:p>
        </w:tc>
        <w:tc>
          <w:tcPr>
            <w:tcW w:w="1340" w:type="pct"/>
            <w:vAlign w:val="center"/>
          </w:tcPr>
          <w:p w14:paraId="1C070515"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Biyoçeşitlilik Ofset/Denkleştirme Yönetimi ve İzleme Planı (BOMMP)</w:t>
            </w:r>
          </w:p>
        </w:tc>
        <w:tc>
          <w:tcPr>
            <w:tcW w:w="1185" w:type="pct"/>
            <w:vAlign w:val="center"/>
          </w:tcPr>
          <w:p w14:paraId="545AA529" w14:textId="77777777" w:rsidR="00EB4328" w:rsidRPr="00AE407B" w:rsidRDefault="00EB4328" w:rsidP="00D85D8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Yönetim ve izleme gerekliliklerini içeren biyolojik çeşitlilik dengeleme uygulama planı</w:t>
            </w:r>
          </w:p>
        </w:tc>
        <w:tc>
          <w:tcPr>
            <w:tcW w:w="721" w:type="pct"/>
            <w:vAlign w:val="center"/>
          </w:tcPr>
          <w:p w14:paraId="347EE804"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sonrası</w:t>
            </w:r>
          </w:p>
        </w:tc>
        <w:tc>
          <w:tcPr>
            <w:tcW w:w="721" w:type="pct"/>
            <w:vAlign w:val="center"/>
          </w:tcPr>
          <w:p w14:paraId="0397BE4B"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6F6BF8BE" w14:textId="77777777" w:rsidR="00EB4328" w:rsidRPr="00AE407B" w:rsidRDefault="00EB4328" w:rsidP="00D85D8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İnşaat sırasında</w:t>
            </w:r>
          </w:p>
        </w:tc>
      </w:tr>
      <w:tr w:rsidR="00EB4328" w:rsidRPr="00AE407B" w14:paraId="534F0378" w14:textId="77777777" w:rsidTr="00D85D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9340440" w14:textId="77777777" w:rsidR="00EB4328" w:rsidRPr="00AE407B" w:rsidRDefault="00EB4328" w:rsidP="00D85D8C">
            <w:pPr>
              <w:pStyle w:val="GvdeMetni"/>
              <w:spacing w:before="20" w:after="20" w:line="240" w:lineRule="auto"/>
              <w:jc w:val="center"/>
              <w:rPr>
                <w:rFonts w:ascii="Verdana" w:hAnsi="Verdana"/>
                <w:sz w:val="16"/>
                <w:szCs w:val="16"/>
                <w:lang w:val="tr-TR"/>
              </w:rPr>
            </w:pPr>
            <w:r w:rsidRPr="00AE407B">
              <w:rPr>
                <w:rFonts w:ascii="Verdana" w:hAnsi="Verdana"/>
                <w:sz w:val="16"/>
                <w:szCs w:val="16"/>
                <w:lang w:val="tr-TR"/>
              </w:rPr>
              <w:t>16</w:t>
            </w:r>
          </w:p>
        </w:tc>
        <w:tc>
          <w:tcPr>
            <w:tcW w:w="1340" w:type="pct"/>
            <w:vAlign w:val="center"/>
          </w:tcPr>
          <w:p w14:paraId="3B93EA8F"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lang w:val="tr-TR"/>
              </w:rPr>
            </w:pPr>
            <w:r w:rsidRPr="00AE407B">
              <w:rPr>
                <w:rFonts w:ascii="Verdana" w:hAnsi="Verdana"/>
                <w:b/>
                <w:bCs/>
                <w:sz w:val="16"/>
                <w:szCs w:val="16"/>
                <w:lang w:val="tr-TR"/>
              </w:rPr>
              <w:t>PCFM (İnşaat Sonrası Ölüm İzleme) dahil olmak üzere Uyarlanabilir Kuş ve Yarasa İzleme ve Yönetim Planı</w:t>
            </w:r>
          </w:p>
        </w:tc>
        <w:tc>
          <w:tcPr>
            <w:tcW w:w="1185" w:type="pct"/>
            <w:vAlign w:val="center"/>
          </w:tcPr>
          <w:p w14:paraId="349A4B96" w14:textId="77777777" w:rsidR="00EB4328" w:rsidRPr="00AE407B" w:rsidRDefault="00EB4328" w:rsidP="00D85D8C">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İşletme sırasında avifauna (kuşlar, yarasalar) için izleme ve yönetim planı, ölüm eşiği belirleme, PCFM programı ve takvimi, uyarlanabilir önlemler dahil</w:t>
            </w:r>
          </w:p>
        </w:tc>
        <w:tc>
          <w:tcPr>
            <w:tcW w:w="721" w:type="pct"/>
            <w:vAlign w:val="center"/>
          </w:tcPr>
          <w:p w14:paraId="1E5298F4"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İşletme</w:t>
            </w:r>
          </w:p>
        </w:tc>
        <w:tc>
          <w:tcPr>
            <w:tcW w:w="721" w:type="pct"/>
            <w:vAlign w:val="center"/>
          </w:tcPr>
          <w:p w14:paraId="61C28BD9"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Henüz geliştirilmemiştir</w:t>
            </w:r>
          </w:p>
        </w:tc>
        <w:tc>
          <w:tcPr>
            <w:tcW w:w="719" w:type="pct"/>
            <w:vAlign w:val="center"/>
          </w:tcPr>
          <w:p w14:paraId="7F7C0169" w14:textId="77777777" w:rsidR="00EB4328" w:rsidRPr="00AE407B" w:rsidRDefault="00EB4328" w:rsidP="00D85D8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lang w:val="tr-TR"/>
              </w:rPr>
            </w:pPr>
            <w:r w:rsidRPr="00AE407B">
              <w:rPr>
                <w:rFonts w:ascii="Verdana" w:hAnsi="Verdana"/>
                <w:sz w:val="16"/>
                <w:szCs w:val="16"/>
                <w:lang w:val="tr-TR"/>
              </w:rPr>
              <w:t>İşletme öncesinde</w:t>
            </w:r>
          </w:p>
        </w:tc>
      </w:tr>
    </w:tbl>
    <w:p w14:paraId="2E7A64FE" w14:textId="77777777" w:rsidR="004235CA" w:rsidRPr="00451B09" w:rsidRDefault="00D7563D">
      <w:pPr>
        <w:spacing w:after="0" w:line="240" w:lineRule="auto"/>
        <w:rPr>
          <w:lang w:val="tr-TR"/>
        </w:rPr>
        <w:sectPr w:rsidR="004235CA" w:rsidRPr="00451B09" w:rsidSect="009618EF">
          <w:pgSz w:w="16838" w:h="11906" w:orient="landscape" w:code="9"/>
          <w:pgMar w:top="1134" w:right="1134" w:bottom="1134" w:left="1134" w:header="567" w:footer="374" w:gutter="0"/>
          <w:cols w:sep="1" w:space="380"/>
          <w:titlePg/>
          <w:docGrid w:linePitch="360"/>
        </w:sectPr>
      </w:pPr>
      <w:r w:rsidRPr="00451B09">
        <w:rPr>
          <w:lang w:val="tr-TR"/>
        </w:rPr>
        <w:br w:type="page"/>
      </w:r>
    </w:p>
    <w:p w14:paraId="7A17D608" w14:textId="77777777" w:rsidR="00807FBF" w:rsidRPr="00AE407B" w:rsidRDefault="00807FBF" w:rsidP="00807FBF">
      <w:pPr>
        <w:pStyle w:val="Balk1"/>
        <w:rPr>
          <w:lang w:val="tr-TR"/>
        </w:rPr>
      </w:pPr>
      <w:bookmarkStart w:id="211" w:name="_Toc212973627"/>
      <w:r w:rsidRPr="00AE407B">
        <w:rPr>
          <w:caps w:val="0"/>
          <w:lang w:val="tr-TR"/>
        </w:rPr>
        <w:lastRenderedPageBreak/>
        <w:t>EKLER</w:t>
      </w:r>
      <w:bookmarkEnd w:id="211"/>
    </w:p>
    <w:p w14:paraId="7F7AEE42" w14:textId="77777777" w:rsidR="00807FBF" w:rsidRPr="00AE407B" w:rsidRDefault="00807FBF" w:rsidP="00807FBF">
      <w:pPr>
        <w:pStyle w:val="Balk2"/>
        <w:ind w:left="426" w:hanging="426"/>
        <w:rPr>
          <w:lang w:val="tr-TR"/>
        </w:rPr>
      </w:pPr>
      <w:bookmarkStart w:id="212" w:name="_Toc212973628"/>
      <w:r w:rsidRPr="00AE407B">
        <w:rPr>
          <w:lang w:val="tr-TR"/>
        </w:rPr>
        <w:t>Ek A. Yaban Hayatı Koruma Protokolü</w:t>
      </w:r>
      <w:bookmarkEnd w:id="212"/>
    </w:p>
    <w:p w14:paraId="2A1355D6" w14:textId="77777777" w:rsidR="00807FBF" w:rsidRPr="00AE407B" w:rsidRDefault="00807FBF" w:rsidP="00807FBF">
      <w:pPr>
        <w:pStyle w:val="Balk3"/>
        <w:rPr>
          <w:lang w:val="tr-TR"/>
        </w:rPr>
      </w:pPr>
      <w:bookmarkStart w:id="213" w:name="_Toc212973629"/>
      <w:r w:rsidRPr="00AE407B">
        <w:rPr>
          <w:lang w:val="tr-TR"/>
        </w:rPr>
        <w:t>Amaç</w:t>
      </w:r>
      <w:bookmarkEnd w:id="213"/>
    </w:p>
    <w:p w14:paraId="42D0AFF5" w14:textId="77777777" w:rsidR="00807FBF" w:rsidRPr="00AE407B" w:rsidRDefault="00807FBF" w:rsidP="00807FBF">
      <w:pPr>
        <w:pStyle w:val="GvdeMetni"/>
        <w:rPr>
          <w:rFonts w:cstheme="minorHAnsi"/>
          <w:lang w:val="tr-TR"/>
        </w:rPr>
      </w:pPr>
      <w:r w:rsidRPr="00AE407B">
        <w:rPr>
          <w:rFonts w:cstheme="minorHAnsi"/>
          <w:lang w:val="tr-TR"/>
        </w:rPr>
        <w:t xml:space="preserve">Bu protokolün temel amacı, </w:t>
      </w:r>
      <w:proofErr w:type="gramStart"/>
      <w:r w:rsidRPr="00AE407B">
        <w:rPr>
          <w:rFonts w:cstheme="minorHAnsi"/>
          <w:lang w:val="tr-TR"/>
        </w:rPr>
        <w:t>rüzgar</w:t>
      </w:r>
      <w:proofErr w:type="gramEnd"/>
      <w:r w:rsidRPr="00AE407B">
        <w:rPr>
          <w:rFonts w:cstheme="minorHAnsi"/>
          <w:lang w:val="tr-TR"/>
        </w:rPr>
        <w:t xml:space="preserve"> enerjisi santrali projesinin inşaat aşamasında inşaat sahası ile etkileşime girebilecek yaban hayatının idare edilmesi ve güdülmesine yardımcı olmaktır. Yaban hayatı hayvanlarını elle tutmak ve idare etmek zorunda kalınabilecek birçok durum vardır ve birçok hayvan türü kendilerine veya onları idare edenlere ciddi yaralanmalara neden olabilir, bu nedenle idarecilerin, gerektiğinde hayvanları inşaat sahasından uzaklaştırırken doğru idare ve tutma tekniklerine aşina olmaları son derece önemlidir.</w:t>
      </w:r>
    </w:p>
    <w:p w14:paraId="5AFB3334" w14:textId="77777777" w:rsidR="00807FBF" w:rsidRPr="00AE407B" w:rsidRDefault="00807FBF" w:rsidP="00807FBF">
      <w:pPr>
        <w:pStyle w:val="Balk3"/>
        <w:rPr>
          <w:lang w:val="tr-TR"/>
        </w:rPr>
      </w:pPr>
      <w:bookmarkStart w:id="214" w:name="_Toc212973630"/>
      <w:r w:rsidRPr="00AE407B">
        <w:rPr>
          <w:lang w:val="tr-TR"/>
        </w:rPr>
        <w:t>Önemli Referanslar</w:t>
      </w:r>
      <w:bookmarkEnd w:id="214"/>
    </w:p>
    <w:p w14:paraId="71E82CA0" w14:textId="77777777" w:rsidR="00807FBF" w:rsidRPr="00AE407B" w:rsidRDefault="00807FBF" w:rsidP="00807FBF">
      <w:pPr>
        <w:pStyle w:val="GvdeMetni"/>
        <w:spacing w:after="240"/>
        <w:rPr>
          <w:rFonts w:cstheme="minorHAnsi"/>
          <w:lang w:val="tr-TR"/>
        </w:rPr>
      </w:pPr>
      <w:r w:rsidRPr="00AE407B">
        <w:rPr>
          <w:rFonts w:cstheme="minorHAnsi"/>
          <w:lang w:val="tr-TR"/>
        </w:rPr>
        <w:t>Bu protokol büyük ölçüde aşağıdaki belgelere dayanmaktadır:</w:t>
      </w:r>
    </w:p>
    <w:p w14:paraId="7304F50D" w14:textId="77777777" w:rsidR="00807FBF" w:rsidRPr="00AE407B" w:rsidRDefault="00807FBF" w:rsidP="00807FBF">
      <w:pPr>
        <w:pStyle w:val="ListeMaddemi"/>
        <w:numPr>
          <w:ilvl w:val="0"/>
          <w:numId w:val="63"/>
        </w:numPr>
        <w:rPr>
          <w:rFonts w:cstheme="minorHAnsi"/>
          <w:lang w:val="tr-TR"/>
        </w:rPr>
      </w:pPr>
      <w:r w:rsidRPr="00AE407B">
        <w:rPr>
          <w:rFonts w:cstheme="minorHAnsi"/>
          <w:lang w:val="tr-TR"/>
        </w:rPr>
        <w:t xml:space="preserve">Ottawa, 2015. </w:t>
      </w:r>
      <w:r w:rsidRPr="00AE407B">
        <w:rPr>
          <w:rFonts w:cstheme="minorHAnsi"/>
          <w:i/>
          <w:iCs/>
          <w:lang w:val="tr-TR"/>
        </w:rPr>
        <w:t>Protocol for wildlife protection during construction.</w:t>
      </w:r>
      <w:r w:rsidRPr="00AE407B">
        <w:rPr>
          <w:rFonts w:cstheme="minorHAnsi"/>
          <w:lang w:val="tr-TR"/>
        </w:rPr>
        <w:t xml:space="preserve"> August 2015. Available online at: </w:t>
      </w:r>
      <w:hyperlink r:id="rId35" w:history="1">
        <w:r w:rsidRPr="00AE407B">
          <w:rPr>
            <w:rStyle w:val="Kpr"/>
            <w:rFonts w:cstheme="minorHAnsi"/>
            <w:lang w:val="tr-TR"/>
          </w:rPr>
          <w:t>Protocol for Wildlife Protection during Construction (ottawa.ca)</w:t>
        </w:r>
      </w:hyperlink>
    </w:p>
    <w:p w14:paraId="2039E88A" w14:textId="77777777" w:rsidR="00807FBF" w:rsidRPr="00AE407B" w:rsidRDefault="00807FBF" w:rsidP="00807FBF">
      <w:pPr>
        <w:pStyle w:val="ListeMaddemi"/>
        <w:numPr>
          <w:ilvl w:val="0"/>
          <w:numId w:val="63"/>
        </w:numPr>
        <w:rPr>
          <w:rFonts w:cstheme="minorHAnsi"/>
          <w:lang w:val="tr-TR"/>
        </w:rPr>
      </w:pPr>
      <w:r w:rsidRPr="00AE407B">
        <w:rPr>
          <w:rFonts w:cstheme="minorHAnsi"/>
          <w:lang w:val="tr-TR"/>
        </w:rPr>
        <w:t xml:space="preserve">WCS, 2021. </w:t>
      </w:r>
      <w:r w:rsidRPr="00AE407B">
        <w:rPr>
          <w:rFonts w:cstheme="minorHAnsi"/>
          <w:i/>
          <w:iCs/>
          <w:lang w:val="tr-TR"/>
        </w:rPr>
        <w:t>Guidelines for the safe handling of wildlife and wildlife products during counter-wildlife trafficking enforcement operations in Asia</w:t>
      </w:r>
      <w:r w:rsidRPr="00AE407B">
        <w:rPr>
          <w:rFonts w:cstheme="minorHAnsi"/>
          <w:lang w:val="tr-TR"/>
        </w:rPr>
        <w:t xml:space="preserve">. January 2021. Available online at: </w:t>
      </w:r>
      <w:hyperlink r:id="rId36" w:history="1">
        <w:r w:rsidRPr="00AE407B">
          <w:rPr>
            <w:rStyle w:val="Kpr"/>
            <w:rFonts w:cstheme="minorHAnsi"/>
            <w:lang w:val="tr-TR"/>
          </w:rPr>
          <w:t xml:space="preserve">Microsoft </w:t>
        </w:r>
        <w:proofErr w:type="gramStart"/>
        <w:r w:rsidRPr="00AE407B">
          <w:rPr>
            <w:rStyle w:val="Kpr"/>
            <w:rFonts w:cstheme="minorHAnsi"/>
            <w:lang w:val="tr-TR"/>
          </w:rPr>
          <w:t>Word -</w:t>
        </w:r>
        <w:proofErr w:type="gramEnd"/>
        <w:r w:rsidRPr="00AE407B">
          <w:rPr>
            <w:rStyle w:val="Kpr"/>
            <w:rFonts w:cstheme="minorHAnsi"/>
            <w:lang w:val="tr-TR"/>
          </w:rPr>
          <w:t xml:space="preserve"> Enforcement operations wildlife safety guidelines_20.11.2021.docx (cites.org)</w:t>
        </w:r>
      </w:hyperlink>
    </w:p>
    <w:p w14:paraId="689AB080" w14:textId="77777777" w:rsidR="00807FBF" w:rsidRPr="00AE407B" w:rsidRDefault="00807FBF" w:rsidP="00807FBF">
      <w:pPr>
        <w:pStyle w:val="ListeMaddemi"/>
        <w:numPr>
          <w:ilvl w:val="0"/>
          <w:numId w:val="63"/>
        </w:numPr>
        <w:rPr>
          <w:rFonts w:cstheme="minorHAnsi"/>
          <w:lang w:val="tr-TR"/>
        </w:rPr>
      </w:pPr>
      <w:r w:rsidRPr="00AE407B">
        <w:rPr>
          <w:rFonts w:cstheme="minorHAnsi"/>
          <w:lang w:val="tr-TR"/>
        </w:rPr>
        <w:t xml:space="preserve">WWF, 2021. </w:t>
      </w:r>
      <w:r w:rsidRPr="00AE407B">
        <w:rPr>
          <w:rFonts w:cstheme="minorHAnsi"/>
          <w:i/>
          <w:iCs/>
          <w:lang w:val="tr-TR"/>
        </w:rPr>
        <w:t xml:space="preserve">Translocations and animal handling. </w:t>
      </w:r>
      <w:r w:rsidRPr="00AE407B">
        <w:rPr>
          <w:rFonts w:cstheme="minorHAnsi"/>
          <w:lang w:val="tr-TR"/>
        </w:rPr>
        <w:t xml:space="preserve">September 2021. Available online at: </w:t>
      </w:r>
      <w:hyperlink r:id="rId37" w:history="1">
        <w:r w:rsidRPr="00AE407B">
          <w:rPr>
            <w:rStyle w:val="Kpr"/>
            <w:rFonts w:cstheme="minorHAnsi"/>
            <w:lang w:val="tr-TR"/>
          </w:rPr>
          <w:t>network_standard__en__translocations___animal_handling_vsep2021.pdf (panda.org)</w:t>
        </w:r>
      </w:hyperlink>
    </w:p>
    <w:p w14:paraId="11720B73" w14:textId="77777777" w:rsidR="00807FBF" w:rsidRPr="00AE407B" w:rsidRDefault="00807FBF" w:rsidP="00807FBF">
      <w:pPr>
        <w:pStyle w:val="ListeMaddemi"/>
        <w:numPr>
          <w:ilvl w:val="0"/>
          <w:numId w:val="63"/>
        </w:numPr>
        <w:rPr>
          <w:rFonts w:cstheme="minorHAnsi"/>
          <w:lang w:val="tr-TR"/>
        </w:rPr>
      </w:pPr>
      <w:r w:rsidRPr="00AE407B">
        <w:rPr>
          <w:rFonts w:cstheme="minorHAnsi"/>
          <w:lang w:val="tr-TR"/>
        </w:rPr>
        <w:t xml:space="preserve">CH2M Hill Engineers Inc., 2017. </w:t>
      </w:r>
      <w:r w:rsidRPr="00AE407B">
        <w:rPr>
          <w:rFonts w:cstheme="minorHAnsi"/>
          <w:i/>
          <w:iCs/>
          <w:lang w:val="tr-TR"/>
        </w:rPr>
        <w:t xml:space="preserve">Wildlife Handling Guidelines. </w:t>
      </w:r>
      <w:r w:rsidRPr="00AE407B">
        <w:rPr>
          <w:rFonts w:cstheme="minorHAnsi"/>
          <w:lang w:val="tr-TR"/>
        </w:rPr>
        <w:t xml:space="preserve">December 2017. Available online at: </w:t>
      </w:r>
      <w:hyperlink r:id="rId38" w:history="1">
        <w:r w:rsidRPr="00AE407B">
          <w:rPr>
            <w:rStyle w:val="Kpr"/>
            <w:rFonts w:cstheme="minorHAnsi"/>
            <w:lang w:val="tr-TR"/>
          </w:rPr>
          <w:t>wildlife_handling_guidelines.pdf (ca.gov)</w:t>
        </w:r>
      </w:hyperlink>
    </w:p>
    <w:p w14:paraId="5F2DF24C" w14:textId="77777777" w:rsidR="00807FBF" w:rsidRPr="00AE407B" w:rsidRDefault="00807FBF" w:rsidP="00807FBF">
      <w:pPr>
        <w:pStyle w:val="ListeMaddemi"/>
        <w:numPr>
          <w:ilvl w:val="0"/>
          <w:numId w:val="63"/>
        </w:numPr>
        <w:rPr>
          <w:rFonts w:cstheme="minorHAnsi"/>
          <w:lang w:val="tr-TR"/>
        </w:rPr>
      </w:pPr>
      <w:r w:rsidRPr="00AE407B">
        <w:rPr>
          <w:rFonts w:cstheme="minorHAnsi"/>
          <w:lang w:val="tr-TR"/>
        </w:rPr>
        <w:t xml:space="preserve">Department of Biodiversity, Conservation and Attractions, 2017. </w:t>
      </w:r>
      <w:r w:rsidRPr="00AE407B">
        <w:rPr>
          <w:rFonts w:cstheme="minorHAnsi"/>
          <w:i/>
          <w:iCs/>
          <w:lang w:val="tr-TR"/>
        </w:rPr>
        <w:t>Standard Operating Procedure: Hand restraint of wildlife</w:t>
      </w:r>
      <w:r w:rsidRPr="00AE407B">
        <w:rPr>
          <w:rFonts w:cstheme="minorHAnsi"/>
          <w:lang w:val="tr-TR"/>
        </w:rPr>
        <w:t xml:space="preserve">. Government of Western Australia. Version 1.1. October 2017. Available online at: </w:t>
      </w:r>
      <w:hyperlink r:id="rId39" w:history="1">
        <w:proofErr w:type="gramStart"/>
        <w:r w:rsidRPr="00AE407B">
          <w:rPr>
            <w:rStyle w:val="Kpr"/>
            <w:rFonts w:cstheme="minorHAnsi"/>
            <w:lang w:val="tr-TR"/>
          </w:rPr>
          <w:t>SOP -</w:t>
        </w:r>
        <w:proofErr w:type="gramEnd"/>
        <w:r w:rsidRPr="00AE407B">
          <w:rPr>
            <w:rStyle w:val="Kpr"/>
            <w:rFonts w:cstheme="minorHAnsi"/>
            <w:lang w:val="tr-TR"/>
          </w:rPr>
          <w:t xml:space="preserve"> SCB for TSSC (dpaw.wa.gov.au)</w:t>
        </w:r>
      </w:hyperlink>
    </w:p>
    <w:p w14:paraId="00B53E4E" w14:textId="77777777" w:rsidR="00807FBF" w:rsidRPr="00AE407B" w:rsidRDefault="00807FBF" w:rsidP="00807FBF">
      <w:pPr>
        <w:pStyle w:val="ListeMaddemi"/>
        <w:numPr>
          <w:ilvl w:val="0"/>
          <w:numId w:val="63"/>
        </w:numPr>
        <w:rPr>
          <w:rFonts w:cstheme="minorHAnsi"/>
          <w:lang w:val="tr-TR"/>
        </w:rPr>
      </w:pPr>
      <w:r w:rsidRPr="00AE407B">
        <w:rPr>
          <w:rFonts w:cstheme="minorHAnsi"/>
          <w:lang w:val="tr-TR"/>
        </w:rPr>
        <w:t>Emniyet Genel Müdürlüğü, 2020. HAYDİ (Hayvan Durum İzleme) Uygulaması. Türkiye'de hayvan istismarı, yaralanma veya acil yardıma ihtiyaç duyan yaban hayatı vakalarını bildirmek için kullanılan bir mobil uygulama. Uygulama, hızlı müdahaleyi sağlamak için doğrudan kolluk kuvvetleri ve ilgili makamlarla bağlantı kurar.</w:t>
      </w:r>
    </w:p>
    <w:p w14:paraId="4423F101" w14:textId="77777777" w:rsidR="00807FBF" w:rsidRPr="00AE407B" w:rsidRDefault="00807FBF" w:rsidP="00807FBF">
      <w:pPr>
        <w:pStyle w:val="Balk3"/>
        <w:rPr>
          <w:lang w:val="tr-TR"/>
        </w:rPr>
      </w:pPr>
      <w:bookmarkStart w:id="215" w:name="_Toc212193531"/>
      <w:bookmarkStart w:id="216" w:name="_Toc212973631"/>
      <w:bookmarkEnd w:id="215"/>
      <w:r w:rsidRPr="00AE407B">
        <w:rPr>
          <w:lang w:val="tr-TR"/>
        </w:rPr>
        <w:t>Yaban hayatı ile ilgili davranış ve Yönlendirme protokolü</w:t>
      </w:r>
      <w:bookmarkEnd w:id="216"/>
    </w:p>
    <w:p w14:paraId="31E195D2" w14:textId="77777777" w:rsidR="00807FBF" w:rsidRPr="00AE407B" w:rsidRDefault="00807FBF" w:rsidP="00807FBF">
      <w:pPr>
        <w:pStyle w:val="Balk4"/>
        <w:rPr>
          <w:lang w:val="tr-TR"/>
        </w:rPr>
      </w:pPr>
      <w:r w:rsidRPr="00AE407B">
        <w:rPr>
          <w:lang w:val="tr-TR"/>
        </w:rPr>
        <w:t>Yaban Hayvanlarıyla Karşılaşma Konusunda Genel Yönergeler</w:t>
      </w:r>
    </w:p>
    <w:p w14:paraId="363D7228" w14:textId="77777777" w:rsidR="00807FBF" w:rsidRPr="00AE407B" w:rsidRDefault="00807FBF" w:rsidP="00807FBF">
      <w:pPr>
        <w:pStyle w:val="ListeMaddemi"/>
        <w:numPr>
          <w:ilvl w:val="0"/>
          <w:numId w:val="64"/>
        </w:numPr>
        <w:rPr>
          <w:rFonts w:cstheme="minorHAnsi"/>
          <w:lang w:val="tr-TR"/>
        </w:rPr>
      </w:pPr>
      <w:r w:rsidRPr="00AE407B">
        <w:rPr>
          <w:rFonts w:cstheme="minorHAnsi"/>
          <w:lang w:val="tr-TR"/>
        </w:rPr>
        <w:t xml:space="preserve">Yaban hayatına zarar vermeyin. </w:t>
      </w:r>
    </w:p>
    <w:p w14:paraId="6E512C57" w14:textId="77777777" w:rsidR="00807FBF" w:rsidRPr="00AE407B" w:rsidRDefault="00807FBF" w:rsidP="00807FBF">
      <w:pPr>
        <w:pStyle w:val="ListeMaddemi"/>
        <w:numPr>
          <w:ilvl w:val="0"/>
          <w:numId w:val="64"/>
        </w:numPr>
        <w:rPr>
          <w:rFonts w:cstheme="minorHAnsi"/>
          <w:lang w:val="tr-TR"/>
        </w:rPr>
      </w:pPr>
      <w:r w:rsidRPr="00AE407B">
        <w:rPr>
          <w:rFonts w:cstheme="minorHAnsi"/>
          <w:lang w:val="tr-TR"/>
        </w:rPr>
        <w:t>Çalışma alanında veya yakınında koruma altındaki türler görülürse, çalışmayı derhal durdurun. Mümkünse, gördüğünüzü doğrulamak için fotoğraf çekin ve Ç&amp;S Görevlisi/kurumsal biyoceşitlilik uzmanı (biyolog/ekolog) ile iletişime geçin.</w:t>
      </w:r>
    </w:p>
    <w:p w14:paraId="3B1EEE35" w14:textId="77777777" w:rsidR="00807FBF" w:rsidRPr="00AE407B" w:rsidRDefault="00807FBF" w:rsidP="00807FBF">
      <w:pPr>
        <w:pStyle w:val="ListeMaddemi"/>
        <w:numPr>
          <w:ilvl w:val="0"/>
          <w:numId w:val="64"/>
        </w:numPr>
        <w:rPr>
          <w:rFonts w:cstheme="minorHAnsi"/>
          <w:lang w:val="tr-TR"/>
        </w:rPr>
      </w:pPr>
      <w:r w:rsidRPr="00AE407B">
        <w:rPr>
          <w:rFonts w:cstheme="minorHAnsi"/>
          <w:lang w:val="tr-TR"/>
        </w:rPr>
        <w:t xml:space="preserve">Hayvandan güvenli bir mesafe bırakın ve yüksek sesler çıkararak, kollarınızı sallayarak, alkışlayarak veya süpürgeyle iterek hayvanı çalışma alanından uzaklaştırmaya çalışın. Gerekirse Ç&amp;S Görevlisi/ kurumsal biyoçeşitlilik uzmanı veya bir veterinerden yardım isteyin. </w:t>
      </w:r>
    </w:p>
    <w:p w14:paraId="2CA5309C" w14:textId="77777777" w:rsidR="00807FBF" w:rsidRPr="00AE407B" w:rsidRDefault="00807FBF" w:rsidP="00807FBF">
      <w:pPr>
        <w:pStyle w:val="ListeMaddemi"/>
        <w:numPr>
          <w:ilvl w:val="0"/>
          <w:numId w:val="64"/>
        </w:numPr>
        <w:rPr>
          <w:rFonts w:cstheme="minorHAnsi"/>
          <w:lang w:val="tr-TR"/>
        </w:rPr>
      </w:pPr>
      <w:r w:rsidRPr="00AE407B">
        <w:rPr>
          <w:rFonts w:cstheme="minorHAnsi"/>
          <w:shd w:val="clear" w:color="auto" w:fill="FFFFFF"/>
          <w:lang w:val="tr-TR"/>
        </w:rPr>
        <w:t>İnşaat personeli, hayvanın acil tehlike altında veya yaralı olması ve eğitimli personel tarafından kurtarılamaması durumunda hariç, vahşi hayvanları elle tutmamalı veya yakalamaya çalışmamalıdır.</w:t>
      </w:r>
    </w:p>
    <w:p w14:paraId="5846A3D7" w14:textId="77777777" w:rsidR="00807FBF" w:rsidRPr="00AE407B" w:rsidRDefault="00807FBF" w:rsidP="00807FBF">
      <w:pPr>
        <w:pStyle w:val="ListeMaddemi"/>
        <w:numPr>
          <w:ilvl w:val="0"/>
          <w:numId w:val="64"/>
        </w:numPr>
        <w:rPr>
          <w:rFonts w:cstheme="minorHAnsi"/>
          <w:lang w:val="tr-TR"/>
        </w:rPr>
      </w:pPr>
      <w:r w:rsidRPr="00AE407B">
        <w:rPr>
          <w:rFonts w:cstheme="minorHAnsi"/>
          <w:lang w:val="tr-TR"/>
        </w:rPr>
        <w:lastRenderedPageBreak/>
        <w:t>Ancak, inşaat sürecinde bir aşamada yaban hayatı ile karşılaşılması muhtemeldir. Hava karardıktan sonra, yaban hayatı bir zamanlar var olan yaşam alanını aramak için bölgeye geri dönebilir. Şantiyeyi doğru bir şekilde yöneterek, yaban hayvanlarının tekrar girme olasılığı azalacak ve herhangi bir faaliyete başlamadan önce şantiyenin günlük olarak kontrol edilmesi, gece boyunca şantiyeye giren hayvanların yaralanma olasılığını azaltacaktır.</w:t>
      </w:r>
    </w:p>
    <w:p w14:paraId="290860C6" w14:textId="77777777" w:rsidR="00807FBF" w:rsidRPr="00AE407B" w:rsidRDefault="00807FBF" w:rsidP="00807FBF">
      <w:pPr>
        <w:pStyle w:val="ListeMaddemi"/>
        <w:numPr>
          <w:ilvl w:val="0"/>
          <w:numId w:val="65"/>
        </w:numPr>
        <w:rPr>
          <w:rFonts w:cstheme="minorHAnsi"/>
          <w:shd w:val="clear" w:color="auto" w:fill="FFFFFF"/>
          <w:lang w:val="tr-TR"/>
        </w:rPr>
      </w:pPr>
      <w:r w:rsidRPr="00AE407B">
        <w:rPr>
          <w:rFonts w:cstheme="minorHAnsi"/>
          <w:shd w:val="clear" w:color="auto" w:fill="FFFFFF"/>
          <w:lang w:val="tr-TR"/>
        </w:rPr>
        <w:t xml:space="preserve">Hayvanlara her zaman sakin ve sessiz bir şekilde yaklaşılmalıdır. </w:t>
      </w:r>
    </w:p>
    <w:p w14:paraId="41755476" w14:textId="77777777" w:rsidR="00807FBF" w:rsidRPr="00AE407B" w:rsidRDefault="00807FBF" w:rsidP="00807FBF">
      <w:pPr>
        <w:pStyle w:val="ListeMaddemi"/>
        <w:numPr>
          <w:ilvl w:val="0"/>
          <w:numId w:val="65"/>
        </w:numPr>
        <w:rPr>
          <w:rFonts w:cstheme="minorHAnsi"/>
          <w:lang w:val="tr-TR"/>
        </w:rPr>
      </w:pPr>
      <w:r w:rsidRPr="00AE407B">
        <w:rPr>
          <w:rFonts w:cstheme="minorHAnsi"/>
          <w:lang w:val="tr-TR"/>
        </w:rPr>
        <w:t xml:space="preserve">Bir hayvan tuzağa düşerse, mümkünse hayvanı kurtarmak için önlemler alınmalı veya inşaat ekipleriyle </w:t>
      </w:r>
      <w:proofErr w:type="gramStart"/>
      <w:r w:rsidRPr="00AE407B">
        <w:rPr>
          <w:rFonts w:cstheme="minorHAnsi"/>
          <w:lang w:val="tr-TR"/>
        </w:rPr>
        <w:t>işbirliği</w:t>
      </w:r>
      <w:proofErr w:type="gramEnd"/>
      <w:r w:rsidRPr="00AE407B">
        <w:rPr>
          <w:rFonts w:cstheme="minorHAnsi"/>
          <w:lang w:val="tr-TR"/>
        </w:rPr>
        <w:t xml:space="preserve"> yapılarak proje güvenlik kurallarına uyulmak suretiyle hayvan kurtarılmalı ve projeden güvenli bir mesafede uygun bir yaşam alanına salınmalıdır. </w:t>
      </w:r>
    </w:p>
    <w:p w14:paraId="4D36061D" w14:textId="77777777" w:rsidR="00807FBF" w:rsidRPr="00AE407B" w:rsidRDefault="00807FBF" w:rsidP="00807FBF">
      <w:pPr>
        <w:pStyle w:val="ListeMaddemi"/>
        <w:numPr>
          <w:ilvl w:val="0"/>
          <w:numId w:val="65"/>
        </w:numPr>
        <w:rPr>
          <w:rFonts w:cstheme="minorHAnsi"/>
          <w:lang w:val="tr-TR"/>
        </w:rPr>
      </w:pPr>
      <w:r w:rsidRPr="00AE407B">
        <w:rPr>
          <w:rFonts w:cstheme="minorHAnsi"/>
          <w:lang w:val="tr-TR"/>
        </w:rPr>
        <w:t>Yaralı veya yetim kalmış yaban hayvanları ile karşılaşılırsa ve inşaat personeli veya ekolojistler tarafından güvenli bir şekilde müdahale edilemezse, durum derhal ilgili makamlara bildirilmelidir. Türkiye'de bu, polis ve Doğa Koruma ve Milli Parklar Genel Müdürlüğü'nü hızlı müdahale için doğrudan uyaran HAYDİ (Hayvan Durum İzleme) mobil uygulaması aracılığıyla yapılabilir.</w:t>
      </w:r>
    </w:p>
    <w:p w14:paraId="2C9558CF" w14:textId="77777777" w:rsidR="00807FBF" w:rsidRPr="00AE407B" w:rsidRDefault="00807FBF" w:rsidP="00807FBF">
      <w:pPr>
        <w:pStyle w:val="Balk4"/>
        <w:rPr>
          <w:lang w:val="tr-TR"/>
        </w:rPr>
      </w:pPr>
      <w:r w:rsidRPr="00AE407B">
        <w:rPr>
          <w:lang w:val="tr-TR"/>
        </w:rPr>
        <w:t>yaban hayatı ile ilgilenme</w:t>
      </w:r>
    </w:p>
    <w:p w14:paraId="787CC19B" w14:textId="77777777" w:rsidR="00807FBF" w:rsidRPr="00AE407B" w:rsidRDefault="00807FBF" w:rsidP="00807FBF">
      <w:pPr>
        <w:pStyle w:val="ListeMaddemi"/>
        <w:numPr>
          <w:ilvl w:val="0"/>
          <w:numId w:val="65"/>
        </w:numPr>
        <w:rPr>
          <w:rFonts w:cstheme="minorHAnsi"/>
          <w:lang w:val="tr-TR"/>
        </w:rPr>
      </w:pPr>
      <w:r w:rsidRPr="00AE407B">
        <w:rPr>
          <w:rFonts w:cstheme="minorHAnsi"/>
          <w:lang w:val="tr-TR"/>
        </w:rPr>
        <w:t xml:space="preserve">Hayvan kolayca serbest bırakılamıyorsa veya hayvan, gözlemcilerin müdahale edemeyeceği kadar büyük veya tehlikeli ise, inşaat personeli hayvan kontrolü veya diğer yetkili kurumlarla iletişime geçerek mümkün olan en kısa sürede hayvan için yardım almalıdır. </w:t>
      </w:r>
    </w:p>
    <w:p w14:paraId="651C514A" w14:textId="77777777" w:rsidR="00807FBF" w:rsidRPr="00AE407B" w:rsidRDefault="00807FBF" w:rsidP="00807FBF">
      <w:pPr>
        <w:pStyle w:val="ListeMaddemi"/>
        <w:numPr>
          <w:ilvl w:val="0"/>
          <w:numId w:val="65"/>
        </w:numPr>
        <w:rPr>
          <w:rFonts w:cstheme="minorHAnsi"/>
          <w:lang w:val="tr-TR"/>
        </w:rPr>
      </w:pPr>
      <w:r w:rsidRPr="00AE407B">
        <w:rPr>
          <w:rFonts w:cstheme="minorHAnsi"/>
          <w:lang w:val="tr-TR"/>
        </w:rPr>
        <w:t xml:space="preserve">Yakalanan ve/veya serbest bırakılan yaban hayatı, günlük izleme raporlarında belgelenmelidir. </w:t>
      </w:r>
    </w:p>
    <w:p w14:paraId="0A677900" w14:textId="77777777" w:rsidR="00807FBF" w:rsidRPr="00AE407B" w:rsidRDefault="00807FBF" w:rsidP="00807FBF">
      <w:pPr>
        <w:pStyle w:val="ListeMaddemi"/>
        <w:numPr>
          <w:ilvl w:val="0"/>
          <w:numId w:val="65"/>
        </w:numPr>
        <w:rPr>
          <w:rFonts w:cstheme="minorHAnsi"/>
          <w:shd w:val="clear" w:color="auto" w:fill="FFFFFF"/>
          <w:lang w:val="tr-TR"/>
        </w:rPr>
      </w:pPr>
      <w:r w:rsidRPr="00AE407B">
        <w:rPr>
          <w:rFonts w:cstheme="minorHAnsi"/>
          <w:shd w:val="clear" w:color="auto" w:fill="FFFFFF"/>
          <w:lang w:val="tr-TR"/>
        </w:rPr>
        <w:t>Hayvanları elle tutmak onlar için streslidir, bu nedenle tutma süresinin mümkün olduğunca kısa tutulması önemlidir. Hayvanlar mümkün olan en kısa sürede tutma çantalarına aktarılmalıdır.</w:t>
      </w:r>
    </w:p>
    <w:p w14:paraId="3E99A4CE" w14:textId="77777777" w:rsidR="00807FBF" w:rsidRPr="00AE407B" w:rsidRDefault="00807FBF" w:rsidP="00807FBF">
      <w:pPr>
        <w:pStyle w:val="ListeMaddemi"/>
        <w:numPr>
          <w:ilvl w:val="0"/>
          <w:numId w:val="65"/>
        </w:numPr>
        <w:rPr>
          <w:rFonts w:cstheme="minorHAnsi"/>
          <w:shd w:val="clear" w:color="auto" w:fill="FFFFFF"/>
          <w:lang w:val="tr-TR"/>
        </w:rPr>
      </w:pPr>
      <w:r w:rsidRPr="00AE407B">
        <w:rPr>
          <w:rFonts w:cstheme="minorHAnsi"/>
          <w:shd w:val="clear" w:color="auto" w:fill="FFFFFF"/>
          <w:lang w:val="tr-TR"/>
        </w:rPr>
        <w:t xml:space="preserve">Hayvanı tutan kişi, hayvanı nereden ve nasıl tutacağını bilmelidir. Hayvanı elle tutarken, uygulanan kuvvet ve teknik söz konusu türe uygun olmalıdır. Hayvan, mücadele etmesini önleyecek kadar sıkı, ancak boğulma veya uzuvlarına zarar verme riskini önleyecek kadar nazik bir şekilde tutulmalıdır. </w:t>
      </w:r>
    </w:p>
    <w:p w14:paraId="27544855" w14:textId="77777777" w:rsidR="00807FBF" w:rsidRPr="00AE407B" w:rsidRDefault="00807FBF" w:rsidP="00807FBF">
      <w:pPr>
        <w:pStyle w:val="ListeMaddemi"/>
        <w:numPr>
          <w:ilvl w:val="0"/>
          <w:numId w:val="65"/>
        </w:numPr>
        <w:rPr>
          <w:rFonts w:cstheme="minorHAnsi"/>
          <w:lang w:val="tr-TR"/>
        </w:rPr>
      </w:pPr>
      <w:r w:rsidRPr="00AE407B">
        <w:rPr>
          <w:rFonts w:cstheme="minorHAnsi"/>
          <w:shd w:val="clear" w:color="auto" w:fill="FFFFFF"/>
          <w:lang w:val="tr-TR"/>
        </w:rPr>
        <w:t>Hayvanların tutulması her zaman planlandığı gibi gitmez, bu nedenle duyarlı, tepkisel ve uyumlu olmak gerekir. Uzun süreli, stresli tutma yapılmamalı ve stres belirtileri dikkate alınmalıdır (bkz. Tablo 6-1). Hayvanın ve tutan kişinin yaralanmasını önlemek için başka tutma yöntemleri (örn. anestezi) daha uygun olabilir.</w:t>
      </w:r>
    </w:p>
    <w:p w14:paraId="6767A205" w14:textId="77777777" w:rsidR="00807FBF" w:rsidRPr="00AE407B" w:rsidRDefault="00807FBF" w:rsidP="00807FBF">
      <w:pPr>
        <w:pStyle w:val="ListeMaddemi"/>
        <w:numPr>
          <w:ilvl w:val="0"/>
          <w:numId w:val="65"/>
        </w:numPr>
        <w:rPr>
          <w:rFonts w:cstheme="minorHAnsi"/>
          <w:shd w:val="clear" w:color="auto" w:fill="FFFFFF"/>
          <w:lang w:val="tr-TR"/>
        </w:rPr>
      </w:pPr>
      <w:r w:rsidRPr="00AE407B">
        <w:rPr>
          <w:rStyle w:val="normaltextrun"/>
          <w:rFonts w:cstheme="minorHAnsi"/>
          <w:lang w:val="tr-TR"/>
        </w:rPr>
        <w:t xml:space="preserve">Hayvanları yakalarken/taşırken, büyük hayvanları bir havlu veya battaniye ile örtün ve bir </w:t>
      </w:r>
      <w:r w:rsidRPr="00AE407B">
        <w:rPr>
          <w:rFonts w:cstheme="minorHAnsi"/>
          <w:shd w:val="clear" w:color="auto" w:fill="FFFFFF"/>
          <w:lang w:val="tr-TR"/>
        </w:rPr>
        <w:t xml:space="preserve">karton kutuya ve/veya çuval bezi torbaya </w:t>
      </w:r>
      <w:r w:rsidRPr="00AE407B">
        <w:rPr>
          <w:rStyle w:val="normaltextrun"/>
          <w:rFonts w:cstheme="minorHAnsi"/>
          <w:lang w:val="tr-TR"/>
        </w:rPr>
        <w:t>koyun</w:t>
      </w:r>
      <w:r w:rsidRPr="00AE407B">
        <w:rPr>
          <w:rFonts w:cstheme="minorHAnsi"/>
          <w:shd w:val="clear" w:color="auto" w:fill="FFFFFF"/>
          <w:lang w:val="tr-TR"/>
        </w:rPr>
        <w:t>, küçük hayvanları ise üstü bağlanmış pamuklu bir torbaya koyun.</w:t>
      </w:r>
    </w:p>
    <w:p w14:paraId="0DBF7C0D" w14:textId="77777777" w:rsidR="00807FBF" w:rsidRPr="00AE407B" w:rsidRDefault="00807FBF" w:rsidP="00807FBF">
      <w:pPr>
        <w:pStyle w:val="ListeMaddemi"/>
        <w:numPr>
          <w:ilvl w:val="0"/>
          <w:numId w:val="65"/>
        </w:numPr>
        <w:rPr>
          <w:rFonts w:cstheme="minorHAnsi"/>
          <w:shd w:val="clear" w:color="auto" w:fill="FFFFFF"/>
          <w:lang w:val="tr-TR"/>
        </w:rPr>
      </w:pPr>
      <w:r w:rsidRPr="00AE407B">
        <w:rPr>
          <w:rFonts w:cstheme="minorHAnsi"/>
          <w:shd w:val="clear" w:color="auto" w:fill="FFFFFF"/>
          <w:lang w:val="tr-TR"/>
        </w:rPr>
        <w:t>Bireyler inşaat alanından çıkarıldıktan sonra, inşaat sırasında doğal yaşam alanlarına bitişik ve projeye özgü yerlerde bozulacak alanlar, yaban hayatının tekrar girmesini önlemek için uygun şekilde çitlerle çevrilmelidir.</w:t>
      </w:r>
    </w:p>
    <w:p w14:paraId="0606B739" w14:textId="77777777" w:rsidR="00807FBF" w:rsidRPr="00AE407B" w:rsidRDefault="00807FBF" w:rsidP="00807FBF">
      <w:pPr>
        <w:pStyle w:val="ListeMaddemi2"/>
        <w:numPr>
          <w:ilvl w:val="0"/>
          <w:numId w:val="66"/>
        </w:numPr>
        <w:rPr>
          <w:rStyle w:val="normaltextrun"/>
          <w:rFonts w:cstheme="minorHAnsi"/>
          <w:shd w:val="clear" w:color="auto" w:fill="FFFFFF"/>
          <w:lang w:val="tr-TR"/>
        </w:rPr>
      </w:pPr>
      <w:r w:rsidRPr="00AE407B">
        <w:rPr>
          <w:rStyle w:val="normaltextrun"/>
          <w:rFonts w:cstheme="minorHAnsi"/>
          <w:lang w:val="tr-TR"/>
        </w:rPr>
        <w:t xml:space="preserve">Karşılaşıldıkları yerde, sürüngenler ve amfibiler inşaat öncesinde toplanacak ve uygun şekilde eğitilmiş ve deneyimli personel tarafından inşaat alanının dışındaki uygun bir doğal habitatlara, inşaat alanına hemen geri girme olasılığını sınırlayacak kadar uzak bir mesafeye taşınacaktır. </w:t>
      </w:r>
    </w:p>
    <w:p w14:paraId="4AAFB789" w14:textId="77777777" w:rsidR="00807FBF" w:rsidRPr="00AE407B" w:rsidRDefault="00807FBF" w:rsidP="00807FBF">
      <w:pPr>
        <w:pStyle w:val="ListeMaddemi2"/>
        <w:numPr>
          <w:ilvl w:val="0"/>
          <w:numId w:val="66"/>
        </w:numPr>
        <w:rPr>
          <w:rStyle w:val="eop"/>
          <w:rFonts w:cstheme="minorHAnsi"/>
          <w:shd w:val="clear" w:color="auto" w:fill="FFFFFF"/>
          <w:lang w:val="tr-TR"/>
        </w:rPr>
      </w:pPr>
      <w:r w:rsidRPr="00AE407B">
        <w:rPr>
          <w:rFonts w:cstheme="minorHAnsi"/>
          <w:lang w:val="tr-TR"/>
        </w:rPr>
        <w:t xml:space="preserve">Tahrik edildiğinde, yılanlar genellikle sığınacak bir yer arar veya kaçmaya çalışır ve başka seçenekleri kalmadığında kendilerini savunmak için son çare olarak saldırır. Çalışma alanında bir yılan bulunursa, nazikçe güvenli bir yere götürülmelidir. </w:t>
      </w:r>
      <w:r w:rsidRPr="00AE407B">
        <w:rPr>
          <w:rStyle w:val="normaltextrun"/>
          <w:rFonts w:cstheme="minorHAnsi"/>
          <w:color w:val="000000"/>
          <w:lang w:val="tr-TR"/>
        </w:rPr>
        <w:t>Tehlikeli veya zehirli/zararlı olduğu düşünülen türler (yılanlar gibi) yalnızca deneyimli ve eğitimli profesyoneller tarafından ele alınmalıdır.</w:t>
      </w:r>
    </w:p>
    <w:p w14:paraId="5220D497" w14:textId="5FAFC141" w:rsidR="00807FBF" w:rsidRPr="00AE407B" w:rsidRDefault="00807FBF" w:rsidP="00807FBF">
      <w:pPr>
        <w:pStyle w:val="ResimYazs"/>
        <w:keepLines/>
        <w:suppressLineNumbers/>
        <w:jc w:val="center"/>
        <w:rPr>
          <w:rStyle w:val="normaltextrun"/>
          <w:lang w:val="tr-TR"/>
        </w:rPr>
      </w:pPr>
      <w:bookmarkStart w:id="217" w:name="_Ref161827591"/>
      <w:bookmarkStart w:id="218" w:name="_Toc212977037"/>
      <w:bookmarkStart w:id="219" w:name="_Toc212986030"/>
      <w:r w:rsidRPr="00AE407B">
        <w:rPr>
          <w:lang w:val="tr-TR"/>
        </w:rPr>
        <w:lastRenderedPageBreak/>
        <w:t xml:space="preserve">Tablo </w:t>
      </w:r>
      <w:r>
        <w:rPr>
          <w:lang w:val="tr-TR"/>
        </w:rPr>
        <w:t>7</w:t>
      </w:r>
      <w:r w:rsidRPr="00AE407B">
        <w:rPr>
          <w:lang w:val="tr-TR"/>
        </w:rPr>
        <w:t>-</w:t>
      </w:r>
      <w:r w:rsidRPr="00AE407B">
        <w:rPr>
          <w:lang w:val="tr-TR"/>
        </w:rPr>
        <w:fldChar w:fldCharType="begin"/>
      </w:r>
      <w:r w:rsidRPr="00AE407B">
        <w:rPr>
          <w:lang w:val="tr-TR"/>
        </w:rPr>
        <w:instrText xml:space="preserve"> SEQ Table \* ARABIC \s 1 </w:instrText>
      </w:r>
      <w:r w:rsidRPr="00AE407B">
        <w:rPr>
          <w:lang w:val="tr-TR"/>
        </w:rPr>
        <w:fldChar w:fldCharType="separate"/>
      </w:r>
      <w:r w:rsidR="00D807D1">
        <w:rPr>
          <w:noProof/>
          <w:lang w:val="tr-TR"/>
        </w:rPr>
        <w:t>1</w:t>
      </w:r>
      <w:r w:rsidRPr="00AE407B">
        <w:rPr>
          <w:lang w:val="tr-TR"/>
        </w:rPr>
        <w:fldChar w:fldCharType="end"/>
      </w:r>
      <w:bookmarkEnd w:id="217"/>
      <w:r w:rsidRPr="00AE407B">
        <w:rPr>
          <w:lang w:val="tr-TR"/>
        </w:rPr>
        <w:tab/>
        <w:t xml:space="preserve"> Fauna gruplarına göre hayvanların tipik stres belirtileri</w:t>
      </w:r>
      <w:bookmarkEnd w:id="218"/>
      <w:bookmarkEnd w:id="219"/>
    </w:p>
    <w:p w14:paraId="50888C2E" w14:textId="77777777" w:rsidR="00807FBF" w:rsidRPr="00AE407B" w:rsidRDefault="00807FBF" w:rsidP="00807FBF">
      <w:pPr>
        <w:pStyle w:val="ListeMaddemi"/>
        <w:jc w:val="center"/>
        <w:rPr>
          <w:rFonts w:cstheme="minorHAnsi"/>
          <w:shd w:val="clear" w:color="auto" w:fill="FFFFFF"/>
          <w:lang w:val="tr-TR"/>
        </w:rPr>
      </w:pPr>
      <w:r w:rsidRPr="00AE407B">
        <w:rPr>
          <w:rFonts w:cstheme="minorHAnsi"/>
          <w:noProof/>
          <w:lang w:val="tr-TR"/>
        </w:rPr>
        <w:drawing>
          <wp:inline distT="0" distB="0" distL="0" distR="0" wp14:anchorId="115BC134" wp14:editId="080FB598">
            <wp:extent cx="3853984" cy="4655820"/>
            <wp:effectExtent l="0" t="0" r="0" b="0"/>
            <wp:docPr id="19" name="Picture 19" descr="P1943#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P1943#yIS1"/>
                    <pic:cNvPicPr/>
                  </pic:nvPicPr>
                  <pic:blipFill>
                    <a:blip r:embed="rId40"/>
                    <a:stretch>
                      <a:fillRect/>
                    </a:stretch>
                  </pic:blipFill>
                  <pic:spPr>
                    <a:xfrm>
                      <a:off x="0" y="0"/>
                      <a:ext cx="3859824" cy="4662875"/>
                    </a:xfrm>
                    <a:prstGeom prst="rect">
                      <a:avLst/>
                    </a:prstGeom>
                  </pic:spPr>
                </pic:pic>
              </a:graphicData>
            </a:graphic>
          </wp:inline>
        </w:drawing>
      </w:r>
    </w:p>
    <w:p w14:paraId="2176AD0F" w14:textId="77777777" w:rsidR="00807FBF" w:rsidRPr="00AE407B" w:rsidRDefault="00807FBF" w:rsidP="00807FBF">
      <w:pPr>
        <w:pStyle w:val="ListeMaddemi"/>
        <w:rPr>
          <w:rFonts w:cstheme="minorHAnsi"/>
          <w:sz w:val="18"/>
          <w:szCs w:val="18"/>
          <w:lang w:val="tr-TR"/>
        </w:rPr>
      </w:pPr>
      <w:r w:rsidRPr="00AE407B">
        <w:rPr>
          <w:rStyle w:val="normaltextrun"/>
          <w:rFonts w:cstheme="minorHAnsi"/>
          <w:color w:val="000000"/>
          <w:sz w:val="18"/>
          <w:szCs w:val="18"/>
          <w:lang w:val="tr-TR"/>
        </w:rPr>
        <w:t xml:space="preserve">Kaynak: </w:t>
      </w:r>
      <w:r w:rsidRPr="00AE407B">
        <w:rPr>
          <w:rFonts w:cstheme="minorHAnsi"/>
          <w:sz w:val="18"/>
          <w:szCs w:val="18"/>
          <w:lang w:val="tr-TR"/>
        </w:rPr>
        <w:t>Department of Biodiversity, Conservation and Attractions (2017)</w:t>
      </w:r>
    </w:p>
    <w:p w14:paraId="60D9E4F3" w14:textId="77777777" w:rsidR="00807FBF" w:rsidRPr="00AE407B" w:rsidRDefault="00807FBF" w:rsidP="00807FBF">
      <w:pPr>
        <w:pStyle w:val="ListeMaddemi"/>
        <w:rPr>
          <w:rStyle w:val="normaltextrun"/>
          <w:rFonts w:cstheme="minorHAnsi"/>
          <w:lang w:val="tr-TR"/>
        </w:rPr>
      </w:pPr>
    </w:p>
    <w:p w14:paraId="22312994" w14:textId="77777777" w:rsidR="00807FBF" w:rsidRPr="00AE407B" w:rsidRDefault="00807FBF" w:rsidP="00807FBF">
      <w:pPr>
        <w:pStyle w:val="ListeMaddemi2"/>
        <w:numPr>
          <w:ilvl w:val="0"/>
          <w:numId w:val="66"/>
        </w:numPr>
        <w:rPr>
          <w:rStyle w:val="normaltextrun"/>
          <w:rFonts w:cstheme="minorHAnsi"/>
          <w:shd w:val="clear" w:color="auto" w:fill="FFFFFF"/>
          <w:lang w:val="tr-TR"/>
        </w:rPr>
      </w:pPr>
      <w:r w:rsidRPr="00AE407B">
        <w:rPr>
          <w:rStyle w:val="normaltextrun"/>
          <w:rFonts w:cstheme="minorHAnsi"/>
          <w:lang w:val="tr-TR"/>
        </w:rPr>
        <w:t xml:space="preserve">Karşılaşıldığında, sürüngenler ve amfibiler inşaat öncesinde toplanacak ve uygun şekilde eğitilmiş ve deneyimli personel tarafından inşaat alanının dışındaki uygun bir doğal habitatına, inşaat alanına hemen geri girme olasılığını sınırlayacak kadar uzak bir mesafeye taşınacaktır. </w:t>
      </w:r>
    </w:p>
    <w:p w14:paraId="5314CA70" w14:textId="77777777" w:rsidR="00807FBF" w:rsidRPr="00AE407B" w:rsidRDefault="00807FBF" w:rsidP="00807FBF">
      <w:pPr>
        <w:pStyle w:val="ListeMaddemi2"/>
        <w:numPr>
          <w:ilvl w:val="0"/>
          <w:numId w:val="66"/>
        </w:numPr>
        <w:rPr>
          <w:rStyle w:val="normaltextrun"/>
          <w:rFonts w:cstheme="minorHAnsi"/>
          <w:shd w:val="clear" w:color="auto" w:fill="FFFFFF"/>
          <w:lang w:val="tr-TR"/>
        </w:rPr>
      </w:pPr>
      <w:r w:rsidRPr="00AE407B">
        <w:rPr>
          <w:rFonts w:cstheme="minorHAnsi"/>
          <w:lang w:val="tr-TR"/>
        </w:rPr>
        <w:t xml:space="preserve">Tahrik edildiklerinde, yılanlar genellikle sığınacak bir yer arar veya kaçmaya çalışır ve başka seçenekleri kalmadığında kendilerini savunmak için son çare olarak saldırır. Çalışma alanında bir yılan bulunursa, nazikçe güvenli bir yere götürülmelidir. </w:t>
      </w:r>
      <w:r w:rsidRPr="00AE407B">
        <w:rPr>
          <w:rStyle w:val="normaltextrun"/>
          <w:rFonts w:cstheme="minorHAnsi"/>
          <w:color w:val="000000"/>
          <w:lang w:val="tr-TR"/>
        </w:rPr>
        <w:t>Tehlikeli veya zehirli/zararlı olduğu düşünülen türler (yılanlar gibi) yalnızca deneyimli ve eğitimli profesyoneller tarafından ele alınmalıdır.</w:t>
      </w:r>
    </w:p>
    <w:p w14:paraId="5FA702F4" w14:textId="77777777" w:rsidR="00807FBF" w:rsidRPr="00AE407B" w:rsidRDefault="00807FBF" w:rsidP="00807FBF">
      <w:pPr>
        <w:pStyle w:val="ListeMaddemi2"/>
        <w:numPr>
          <w:ilvl w:val="0"/>
          <w:numId w:val="66"/>
        </w:numPr>
        <w:rPr>
          <w:rStyle w:val="normaltextrun"/>
          <w:rFonts w:cstheme="minorHAnsi"/>
          <w:shd w:val="clear" w:color="auto" w:fill="FFFFFF"/>
          <w:lang w:val="tr-TR"/>
        </w:rPr>
      </w:pPr>
      <w:r w:rsidRPr="00AE407B">
        <w:rPr>
          <w:rStyle w:val="normaltextrun"/>
          <w:rFonts w:cstheme="minorHAnsi"/>
          <w:color w:val="000000"/>
          <w:lang w:val="tr-TR"/>
        </w:rPr>
        <w:t xml:space="preserve">Hayvanı değerlendirerek en uygun elle tutma yöntemini belirleyin (bkz. tablo 6-2). Bir tür için en uygun elle tutma yöntemini belirlemek, bir dizi faktöre bağlıdır. </w:t>
      </w:r>
    </w:p>
    <w:p w14:paraId="2529236F" w14:textId="77777777" w:rsidR="00807FBF" w:rsidRPr="00AE407B" w:rsidRDefault="00807FBF" w:rsidP="00807FBF">
      <w:pPr>
        <w:pStyle w:val="ListeMaddemi"/>
        <w:numPr>
          <w:ilvl w:val="0"/>
          <w:numId w:val="66"/>
        </w:numPr>
        <w:rPr>
          <w:rFonts w:cstheme="minorHAnsi"/>
          <w:shd w:val="clear" w:color="auto" w:fill="FFFFFF"/>
          <w:lang w:val="tr-TR"/>
        </w:rPr>
      </w:pPr>
      <w:r w:rsidRPr="00AE407B">
        <w:rPr>
          <w:rFonts w:cstheme="minorHAnsi"/>
          <w:shd w:val="clear" w:color="auto" w:fill="FFFFFF"/>
          <w:lang w:val="tr-TR"/>
        </w:rPr>
        <w:t xml:space="preserve">Ekolog tarafından, alınan önemli önlemlerin ayrıntıları, türlerin, cinsiyetlerinin, yaşlarının, genel sağlık durumlarının ve uzaklaştırılan/yeniden yerleştirilen sayılarının, tarihinin, seçilen yeniden yerleştirme alanlarının ve kurtarma ve yeniden yerleştirme çabalarının tahmini etkinliği ve başarısının yanı sıra herhangi bir komplikasyon ve ilave önerilerin kaydedildiği bir temizlik sonrası raporu hazırlanmalıdır. </w:t>
      </w:r>
    </w:p>
    <w:p w14:paraId="3641162B" w14:textId="77777777" w:rsidR="00807FBF" w:rsidRPr="00AE407B" w:rsidRDefault="00807FBF" w:rsidP="00807FBF">
      <w:pPr>
        <w:pStyle w:val="ListeMaddemi"/>
        <w:rPr>
          <w:rStyle w:val="normaltextrun"/>
          <w:rFonts w:cstheme="minorHAnsi"/>
          <w:color w:val="000000"/>
          <w:lang w:val="tr-TR"/>
        </w:rPr>
      </w:pPr>
    </w:p>
    <w:p w14:paraId="79FC35FA" w14:textId="4270EC7D" w:rsidR="00807FBF" w:rsidRPr="00AE407B" w:rsidRDefault="00807FBF" w:rsidP="00807FBF">
      <w:pPr>
        <w:pStyle w:val="ResimYazs"/>
        <w:keepLines/>
        <w:suppressLineNumbers/>
        <w:jc w:val="center"/>
        <w:rPr>
          <w:rStyle w:val="normaltextrun"/>
          <w:lang w:val="tr-TR"/>
        </w:rPr>
      </w:pPr>
      <w:bookmarkStart w:id="220" w:name="_Ref161827600"/>
      <w:bookmarkStart w:id="221" w:name="_Toc212977038"/>
      <w:bookmarkStart w:id="222" w:name="_Toc212986031"/>
      <w:r w:rsidRPr="00AE407B">
        <w:rPr>
          <w:lang w:val="tr-TR"/>
        </w:rPr>
        <w:lastRenderedPageBreak/>
        <w:t>Tablo</w:t>
      </w:r>
      <w:r>
        <w:rPr>
          <w:lang w:val="tr-TR"/>
        </w:rPr>
        <w:t xml:space="preserve"> 7</w:t>
      </w:r>
      <w:r w:rsidRPr="00AE407B">
        <w:rPr>
          <w:lang w:val="tr-TR"/>
        </w:rPr>
        <w:t>-</w:t>
      </w:r>
      <w:r w:rsidRPr="00AE407B">
        <w:rPr>
          <w:lang w:val="tr-TR"/>
        </w:rPr>
        <w:fldChar w:fldCharType="begin"/>
      </w:r>
      <w:r w:rsidRPr="00AE407B">
        <w:rPr>
          <w:lang w:val="tr-TR"/>
        </w:rPr>
        <w:instrText xml:space="preserve"> SEQ Table \* ARABIC \s 1 </w:instrText>
      </w:r>
      <w:r w:rsidRPr="00AE407B">
        <w:rPr>
          <w:lang w:val="tr-TR"/>
        </w:rPr>
        <w:fldChar w:fldCharType="separate"/>
      </w:r>
      <w:r w:rsidR="00D807D1">
        <w:rPr>
          <w:noProof/>
          <w:lang w:val="tr-TR"/>
        </w:rPr>
        <w:t>2</w:t>
      </w:r>
      <w:r w:rsidRPr="00AE407B">
        <w:rPr>
          <w:lang w:val="tr-TR"/>
        </w:rPr>
        <w:fldChar w:fldCharType="end"/>
      </w:r>
      <w:bookmarkEnd w:id="220"/>
      <w:r w:rsidRPr="00AE407B">
        <w:rPr>
          <w:lang w:val="tr-TR"/>
        </w:rPr>
        <w:tab/>
        <w:t xml:space="preserve"> Uygun tutma yöntemleri fauna grubu</w:t>
      </w:r>
      <w:bookmarkEnd w:id="221"/>
      <w:bookmarkEnd w:id="222"/>
    </w:p>
    <w:p w14:paraId="5BAFA72A" w14:textId="77777777" w:rsidR="00807FBF" w:rsidRPr="00AE407B" w:rsidRDefault="00807FBF" w:rsidP="00807FBF">
      <w:pPr>
        <w:pStyle w:val="ListeMaddemi"/>
        <w:rPr>
          <w:rStyle w:val="normaltextrun"/>
          <w:rFonts w:cstheme="minorHAnsi"/>
          <w:color w:val="000000"/>
          <w:lang w:val="tr-TR"/>
        </w:rPr>
      </w:pPr>
      <w:r w:rsidRPr="00AE407B">
        <w:rPr>
          <w:rFonts w:cstheme="minorHAnsi"/>
          <w:noProof/>
          <w:lang w:val="tr-TR"/>
        </w:rPr>
        <w:drawing>
          <wp:inline distT="0" distB="0" distL="0" distR="0" wp14:anchorId="5DB6498E" wp14:editId="3530B569">
            <wp:extent cx="5943468" cy="3000375"/>
            <wp:effectExtent l="0" t="0" r="635" b="0"/>
            <wp:docPr id="18" name="Picture 18" descr="P1952#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P1952#yIS1"/>
                    <pic:cNvPicPr/>
                  </pic:nvPicPr>
                  <pic:blipFill>
                    <a:blip r:embed="rId41"/>
                    <a:stretch>
                      <a:fillRect/>
                    </a:stretch>
                  </pic:blipFill>
                  <pic:spPr>
                    <a:xfrm>
                      <a:off x="0" y="0"/>
                      <a:ext cx="5945276" cy="3001288"/>
                    </a:xfrm>
                    <a:prstGeom prst="rect">
                      <a:avLst/>
                    </a:prstGeom>
                  </pic:spPr>
                </pic:pic>
              </a:graphicData>
            </a:graphic>
          </wp:inline>
        </w:drawing>
      </w:r>
    </w:p>
    <w:p w14:paraId="7CACCD19" w14:textId="77777777" w:rsidR="00807FBF" w:rsidRPr="00AE407B" w:rsidRDefault="00807FBF" w:rsidP="00807FBF">
      <w:pPr>
        <w:pStyle w:val="ListeMaddemi"/>
        <w:rPr>
          <w:rFonts w:cstheme="minorHAnsi"/>
          <w:sz w:val="18"/>
          <w:szCs w:val="18"/>
          <w:lang w:val="tr-TR"/>
        </w:rPr>
      </w:pPr>
      <w:r w:rsidRPr="00AE407B">
        <w:rPr>
          <w:rStyle w:val="normaltextrun"/>
          <w:rFonts w:cstheme="minorHAnsi"/>
          <w:color w:val="000000"/>
          <w:sz w:val="18"/>
          <w:szCs w:val="18"/>
          <w:lang w:val="tr-TR"/>
        </w:rPr>
        <w:t xml:space="preserve">Kaynak: </w:t>
      </w:r>
      <w:r w:rsidRPr="00AE407B">
        <w:rPr>
          <w:rFonts w:cstheme="minorHAnsi"/>
          <w:sz w:val="18"/>
          <w:szCs w:val="18"/>
          <w:lang w:val="tr-TR"/>
        </w:rPr>
        <w:t>Biyoçeşitlilik, Koruma ve Cazibe Merkezleri Departmanı (2017)</w:t>
      </w:r>
    </w:p>
    <w:p w14:paraId="0C4525EE" w14:textId="77777777" w:rsidR="00807FBF" w:rsidRPr="00AE407B" w:rsidRDefault="00807FBF" w:rsidP="00807FBF">
      <w:pPr>
        <w:pStyle w:val="ListeMaddemi"/>
        <w:ind w:firstLine="0"/>
        <w:rPr>
          <w:rStyle w:val="normaltextrun"/>
          <w:rFonts w:cstheme="minorHAnsi"/>
          <w:color w:val="000000"/>
          <w:lang w:val="tr-TR"/>
        </w:rPr>
      </w:pPr>
    </w:p>
    <w:p w14:paraId="53CCDA06" w14:textId="77777777" w:rsidR="00807FBF" w:rsidRPr="00AE407B" w:rsidRDefault="00807FBF" w:rsidP="00807FBF">
      <w:pPr>
        <w:pStyle w:val="ListeMaddemi"/>
        <w:rPr>
          <w:rFonts w:cstheme="minorHAnsi"/>
          <w:lang w:val="tr-TR"/>
        </w:rPr>
      </w:pPr>
      <w:r w:rsidRPr="00AE407B">
        <w:rPr>
          <w:rFonts w:cstheme="minorHAnsi"/>
          <w:lang w:val="tr-TR"/>
        </w:rPr>
        <w:t>Kullanılması onaylanan yöntemler şunlardır:</w:t>
      </w:r>
    </w:p>
    <w:p w14:paraId="74D50BB7"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lang w:val="tr-TR"/>
        </w:rPr>
        <w:t xml:space="preserve">Küçük kuşlar, amfibiler, küçük ve orta boy kertenkeleler, küçük yarasalar, küçük kemirgenler ve küçük memeliler için uygun olan </w:t>
      </w:r>
      <w:r w:rsidRPr="00AE407B">
        <w:rPr>
          <w:rFonts w:cstheme="minorHAnsi"/>
          <w:b/>
          <w:bCs/>
          <w:lang w:val="tr-TR"/>
        </w:rPr>
        <w:t xml:space="preserve">tek elle tutma </w:t>
      </w:r>
      <w:r w:rsidRPr="00AE407B">
        <w:rPr>
          <w:rFonts w:cstheme="minorHAnsi"/>
          <w:lang w:val="tr-TR"/>
        </w:rPr>
        <w:t>yöntemi. Bu yöntemde, başparmak ve işaret parmağı kullanılarak hayvanın başı tek elle tutulur.</w:t>
      </w:r>
    </w:p>
    <w:p w14:paraId="2C2F6F22"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lang w:val="tr-TR"/>
        </w:rPr>
        <w:t xml:space="preserve">Her türlü orta boy hayvan için en uygun olan </w:t>
      </w:r>
      <w:r w:rsidRPr="00AE407B">
        <w:rPr>
          <w:rFonts w:cstheme="minorHAnsi"/>
          <w:b/>
          <w:bCs/>
          <w:lang w:val="tr-TR"/>
        </w:rPr>
        <w:t>iki elle tutma</w:t>
      </w:r>
      <w:r w:rsidRPr="00AE407B">
        <w:rPr>
          <w:rFonts w:cstheme="minorHAnsi"/>
          <w:lang w:val="tr-TR"/>
        </w:rPr>
        <w:t>. Hayvanı tutmak için her iki el kullanılır, genellikle biri başını tutmak, diğeri ise vücudu desteklemek ve bacakları/kuyruğu kontrol etmek için kullanılır. Baş, hayvanı tutan kişinin vücudundan ve özellikle yüzünden uzak tutulur.</w:t>
      </w:r>
    </w:p>
    <w:p w14:paraId="32C72460"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b/>
          <w:bCs/>
          <w:lang w:val="tr-TR"/>
        </w:rPr>
        <w:t>Üç parmakla tutma</w:t>
      </w:r>
      <w:r w:rsidRPr="00AE407B">
        <w:rPr>
          <w:rFonts w:cstheme="minorHAnsi"/>
          <w:lang w:val="tr-TR"/>
        </w:rPr>
        <w:t>, küçük ve orta boy memeliler, sürüngenler ve kuşlar için uygundur. Hayvanın başını tutmak için kullanılır ve örneğin zehirli yılanlar için yararlı olabilir. Başparmak ve orta parmak başın iki yanına, işaret parmağı ise başın üstüne yerleştirilir.</w:t>
      </w:r>
    </w:p>
    <w:p w14:paraId="1CCB331F"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b/>
          <w:bCs/>
          <w:lang w:val="tr-TR"/>
        </w:rPr>
        <w:t>Tabanca tutuşu</w:t>
      </w:r>
      <w:r w:rsidRPr="00AE407B">
        <w:rPr>
          <w:rFonts w:cstheme="minorHAnsi"/>
          <w:lang w:val="tr-TR"/>
        </w:rPr>
        <w:t>, üç parmak tutuşunun bir çeşididir ve küçük ve orta boy memeliler için uygundur ve heyecanlı hayvanları sakinleştirmek için yararlıdır. Yüzük parmağı ve küçük parmak çenenin altına yerleştirilir, orta parmak ve işaret parmağı başın üzerine gelerek gözleri kapatır ve başparmak başın arkasına gelerek baş hareketini kısıtlar. Bu, hayvan hala çantadayken yapılır ve hayvan kontrol altına alındıktan sonra başı ortaya çıkarılır. Daha küçük hayvanlar için, gözleri kapatmak için başın üzerine sadece işaret parmağını koymak yeterlidir.</w:t>
      </w:r>
    </w:p>
    <w:p w14:paraId="3A74E13D"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b/>
          <w:bCs/>
          <w:lang w:val="tr-TR"/>
        </w:rPr>
        <w:t>Kuyruk tutma</w:t>
      </w:r>
      <w:r w:rsidRPr="00AE407B">
        <w:rPr>
          <w:rFonts w:cstheme="minorHAnsi"/>
          <w:lang w:val="tr-TR"/>
        </w:rPr>
        <w:t xml:space="preserve">, makropodlar, yılanlar (bazı zehirli ve büyük kaslı yılanlarda dikkatli olunmalıdır), büyük kertenkeleler (kuyrukların kopmaması için dikkatli olunmalıdır) ve orta/büyük memeliler için uygundur. Bu teknik, kuyruğun kalın ve kaslı kısmından tutarak hayvanı yerden kaldırmak ve bacaklarını tutan kişiden uzağa yönlendirmekten ibarettir. Hayvan daha sonra uygun bir taşıma çantasına </w:t>
      </w:r>
      <w:proofErr w:type="gramStart"/>
      <w:r w:rsidRPr="00AE407B">
        <w:rPr>
          <w:rFonts w:cstheme="minorHAnsi"/>
          <w:lang w:val="tr-TR"/>
        </w:rPr>
        <w:t>yerleştirilebilir.Hayvan</w:t>
      </w:r>
      <w:proofErr w:type="gramEnd"/>
      <w:r w:rsidRPr="00AE407B">
        <w:rPr>
          <w:rFonts w:cstheme="minorHAnsi"/>
          <w:lang w:val="tr-TR"/>
        </w:rPr>
        <w:t>, vücudu desteklenmeden bu şekilde uzun süre tutulmamalıdır. Bu tekniği kullanırken omurga yaralanması riskini en aza indirmek için özen gösterilmelidir. Kuyruk kılıfının kopmasına neden olabileceğinden, bu tutuşu kemirgenler için KULLANMAYIN.</w:t>
      </w:r>
    </w:p>
    <w:p w14:paraId="30F1A4BF"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b/>
          <w:bCs/>
          <w:lang w:val="tr-TR"/>
        </w:rPr>
        <w:lastRenderedPageBreak/>
        <w:t>Tüy tutma</w:t>
      </w:r>
      <w:r w:rsidRPr="00AE407B">
        <w:rPr>
          <w:rFonts w:cstheme="minorHAnsi"/>
          <w:lang w:val="tr-TR"/>
        </w:rPr>
        <w:t>, küçük ve orta boy kemirgenler ile küçük memeliler için uygundur. Başparmak ve işaret parmağı kullanılarak boynun ensesindeki gevşek deri tutulur. Orta boy hayvanlar için vücudu desteklemek üzere diğer elin kullanılması gerekir. Bu teknik, hassas deriye sahip türler için uygun değildir.</w:t>
      </w:r>
    </w:p>
    <w:p w14:paraId="414A0715"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b/>
          <w:bCs/>
          <w:lang w:val="tr-TR"/>
        </w:rPr>
        <w:t>Kupalama</w:t>
      </w:r>
      <w:r w:rsidRPr="00AE407B">
        <w:rPr>
          <w:rFonts w:cstheme="minorHAnsi"/>
          <w:lang w:val="tr-TR"/>
        </w:rPr>
        <w:t>, çoğu küçük kuş, amfibi, küçük ve orta boy kertenkele, küçük yarasa ve küçük kemirgenler için uygundur. Bu teknikte hayvanın tamamı bir veya iki el ile kavranır. Isırma, sokma veya tırmalama riski olan türler için uygun değildir.</w:t>
      </w:r>
    </w:p>
    <w:p w14:paraId="4FFE8659"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b/>
          <w:bCs/>
          <w:lang w:val="tr-TR"/>
        </w:rPr>
        <w:t>Ringers tutuşu</w:t>
      </w:r>
      <w:r w:rsidRPr="00AE407B">
        <w:rPr>
          <w:rFonts w:cstheme="minorHAnsi"/>
          <w:lang w:val="tr-TR"/>
        </w:rPr>
        <w:t xml:space="preserve">, küçük kuşlar için uygundur ve küçük kemirgenler ve memelilerde de kullanılabilir. Bu genellikle tek elle yapılan bir kuş tutma yöntemidir ve hayvanın başı başparmak ve işaret parmağı arasında veya işaret parmağı ve orta parmak arasında çıkıntı yapacak şekilde parmaklarla kafese kapatılmasıdır. </w:t>
      </w:r>
      <w:proofErr w:type="gramStart"/>
      <w:r w:rsidRPr="00AE407B">
        <w:rPr>
          <w:rFonts w:cstheme="minorHAnsi"/>
          <w:lang w:val="tr-TR"/>
        </w:rPr>
        <w:t>Dominant</w:t>
      </w:r>
      <w:proofErr w:type="gramEnd"/>
      <w:r w:rsidRPr="00AE407B">
        <w:rPr>
          <w:rFonts w:cstheme="minorHAnsi"/>
          <w:lang w:val="tr-TR"/>
        </w:rPr>
        <w:t xml:space="preserve"> olmayan el genellikle hayvanı tutmak için kullanılır.</w:t>
      </w:r>
    </w:p>
    <w:p w14:paraId="7274D660" w14:textId="77777777" w:rsidR="00807FBF" w:rsidRPr="00AE407B" w:rsidRDefault="00807FBF" w:rsidP="00807FBF">
      <w:pPr>
        <w:pStyle w:val="ListeMaddemi2"/>
        <w:numPr>
          <w:ilvl w:val="1"/>
          <w:numId w:val="0"/>
        </w:numPr>
        <w:ind w:left="806" w:hanging="403"/>
        <w:rPr>
          <w:rFonts w:cstheme="minorHAnsi"/>
          <w:lang w:val="tr-TR"/>
        </w:rPr>
      </w:pPr>
      <w:r w:rsidRPr="00AE407B">
        <w:rPr>
          <w:rFonts w:cstheme="minorHAnsi"/>
          <w:b/>
          <w:bCs/>
          <w:lang w:val="tr-TR"/>
        </w:rPr>
        <w:t>Ters ringers tutma</w:t>
      </w:r>
      <w:r w:rsidRPr="00AE407B">
        <w:rPr>
          <w:rFonts w:cstheme="minorHAnsi"/>
          <w:lang w:val="tr-TR"/>
        </w:rPr>
        <w:t>, küçük kuşlar için uygundur, ancak başı düzgün bir şekilde tutulamadığı için sadece keskin gagası olmayanlar için uygundur. Bu, kuşun sırtı ve kapalı kanatları avuç içine doğru, başı aşağıya doğru, tutan kişinin bileğine doğru bakacak şekilde tek elle tutulan bir kuş tutma yöntemidir.</w:t>
      </w:r>
    </w:p>
    <w:p w14:paraId="07511D1C" w14:textId="77777777" w:rsidR="00807FBF" w:rsidRPr="00AE407B" w:rsidRDefault="00807FBF" w:rsidP="00807FBF">
      <w:pPr>
        <w:pStyle w:val="Balk4"/>
        <w:rPr>
          <w:lang w:val="tr-TR"/>
        </w:rPr>
      </w:pPr>
      <w:r w:rsidRPr="00AE407B">
        <w:rPr>
          <w:lang w:val="tr-TR"/>
        </w:rPr>
        <w:t>yaralanma ve hastalıkları önleme</w:t>
      </w:r>
    </w:p>
    <w:p w14:paraId="4DD674F1" w14:textId="77777777" w:rsidR="00807FBF" w:rsidRPr="00AE407B" w:rsidRDefault="00807FBF" w:rsidP="00807FBF">
      <w:pPr>
        <w:pStyle w:val="ListeMaddemi"/>
        <w:numPr>
          <w:ilvl w:val="0"/>
          <w:numId w:val="67"/>
        </w:numPr>
        <w:rPr>
          <w:rFonts w:cstheme="minorHAnsi"/>
          <w:lang w:val="tr-TR"/>
        </w:rPr>
      </w:pPr>
      <w:r w:rsidRPr="00AE407B">
        <w:rPr>
          <w:rFonts w:cstheme="minorHAnsi"/>
          <w:lang w:val="tr-TR"/>
        </w:rPr>
        <w:t xml:space="preserve">Evcil veya vahşi hayvanların neden olduğu yaralanmalar, ciddi enfeksiyonlara yol açabilir ve hatta hastalıkların yayılmasına neden olabilir. </w:t>
      </w:r>
    </w:p>
    <w:p w14:paraId="37511D1D" w14:textId="77777777" w:rsidR="00807FBF" w:rsidRPr="00AE407B" w:rsidRDefault="00807FBF" w:rsidP="00807FBF">
      <w:pPr>
        <w:pStyle w:val="ListeMaddemi"/>
        <w:numPr>
          <w:ilvl w:val="0"/>
          <w:numId w:val="67"/>
        </w:numPr>
        <w:rPr>
          <w:rFonts w:cstheme="minorHAnsi"/>
          <w:lang w:val="tr-TR"/>
        </w:rPr>
      </w:pPr>
      <w:r w:rsidRPr="00AE407B">
        <w:rPr>
          <w:rFonts w:cstheme="minorHAnsi"/>
          <w:lang w:val="tr-TR"/>
        </w:rPr>
        <w:t>Yabani veya evcil bir hayvan tarafından saldırıya uğradıysanız veya yaralandıysanız, derhal tıbbi yardım almanız çok önemlidir.</w:t>
      </w:r>
    </w:p>
    <w:p w14:paraId="3DD6BA07" w14:textId="77777777" w:rsidR="00807FBF" w:rsidRPr="00AE407B" w:rsidRDefault="00807FBF" w:rsidP="00807FBF">
      <w:pPr>
        <w:pStyle w:val="ListeMaddemi"/>
        <w:numPr>
          <w:ilvl w:val="0"/>
          <w:numId w:val="67"/>
        </w:numPr>
        <w:rPr>
          <w:rFonts w:cstheme="minorHAnsi"/>
          <w:lang w:val="tr-TR"/>
        </w:rPr>
      </w:pPr>
      <w:r w:rsidRPr="00AE407B">
        <w:rPr>
          <w:rFonts w:cstheme="minorHAnsi"/>
          <w:lang w:val="tr-TR"/>
        </w:rPr>
        <w:t>Birçok hayvanın savunma mekanizmaları veya hassas yapıları vardır ve bu hayvanlarla ilgilenirken bunlar dikkate alınmalıdır. Yaralanmalardan kaçınmak için bazı öneriler:</w:t>
      </w:r>
    </w:p>
    <w:p w14:paraId="71AB65DF"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Deri: Deri önemli bir organdır. Hayvanın derisinin zarar görmesi, kanama ve enfeksiyon riskini artırır. Bazı türler derilerinden zehirli maddeler salgılarlar, diğer amfibiler ise kimyasalların emilimine izin verecek kadar geçirgen olan çok hassas bir deriye sahiptir, bu nedenle hayvanlarla ilgilenirken temiz ve nemli eller gereklidir. </w:t>
      </w:r>
    </w:p>
    <w:p w14:paraId="57701937"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Kuyruk: Bazı sürüngenlerin kuyrukları, tutulmazsa yaralanmalara neden olabilir. Bazı sürüngenlerin (örneğin skinkler, gekolar) savunma mekanizması, kuyruğun düşmesi ve daha sonra yeniden uzamasıdır. Bazı türlerde kuyruğun kaybı, hayvanın yağ rezervlerinin kaybına neden olur ve bu da hayatta kalma şansını azaltır. Bazı kemirgenlerin kuyrukları kırılgan olup, kaba bir şekilde tutulursa veya kuyruğundan tutulursa kırılabilir veya deri kılıfı çıkabilir. </w:t>
      </w:r>
    </w:p>
    <w:p w14:paraId="028440E8"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Tüyler: Tüylerin zarar görmesi, ciddi şekilde kaybolması veya bozulması, serbest bırakıldıktan sonra kuşu etkileyebilir ve uçma yeteneğini ve vücut ısısını düzenleme yeteneğini azaltabilir.</w:t>
      </w:r>
    </w:p>
    <w:p w14:paraId="26BAA34E"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Dişler/Gaga: Dişleri olan ve/veya ağzını genişçe açabilen her hayvan ısırma yeteneğine sahiptir. Birçok tür kendini savunmak için ısırmaya çalışır, bu nedenle başını her zaman kontrol altında tutmak önemlidir. </w:t>
      </w:r>
    </w:p>
    <w:p w14:paraId="6117A274"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Kanatlar: Bazı kuş türlerinin savunma amaçlı kullandıkları kanatları vardır (örneğin kuğular, pelikanlar) ve bakıcı vurulursa yaralanma meydana gelebilir. </w:t>
      </w:r>
    </w:p>
    <w:p w14:paraId="62C0390B"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Pençeler/Tırnaklar: Pençeleri/tırnakları ana savunma aracı olan türler (örneğin yırtıcı kuşlar) için, öncelikle bunları kontrol etmek önemlidir. </w:t>
      </w:r>
    </w:p>
    <w:p w14:paraId="03595356"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Bacaklar: Bazı türler, elle tutulduğunda güçlü bacaklarını kullanır. Bacaklar, doğru şekilde kontrol edilmezse sadece bakıcıya değil, hayvana da zarar verebilir. Örneğin, makropodlar kuyruklarından tutulurken arka bacaklarıyla tekme atmalarına izin verilirse </w:t>
      </w:r>
      <w:r w:rsidRPr="00AE407B">
        <w:rPr>
          <w:rFonts w:cstheme="minorHAnsi"/>
          <w:lang w:val="tr-TR"/>
        </w:rPr>
        <w:lastRenderedPageBreak/>
        <w:t>omurgalarını incitebilirler. Leylekler ve su kuşları gibi bazı türlerin uzun ve narin bacakları vardır ve bu bacakların dikkatli bir şekilde tutulması gerekir.</w:t>
      </w:r>
    </w:p>
    <w:p w14:paraId="14DEB2C8"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Zehir bezleri: Bazı türler zehirlidir ve kendilerini korumak için zehirlerini kullanırlar (örneğin zehirli yılanlar, kurbağalar, omurgasızlar). </w:t>
      </w:r>
    </w:p>
    <w:p w14:paraId="3E7D6066" w14:textId="77777777" w:rsidR="00807FBF" w:rsidRPr="00AE407B" w:rsidRDefault="00807FBF" w:rsidP="00807FBF">
      <w:pPr>
        <w:pStyle w:val="ListeMaddemi"/>
        <w:numPr>
          <w:ilvl w:val="0"/>
          <w:numId w:val="67"/>
        </w:numPr>
        <w:rPr>
          <w:rFonts w:cstheme="minorHAnsi"/>
          <w:lang w:val="tr-TR"/>
        </w:rPr>
      </w:pPr>
      <w:r w:rsidRPr="00AE407B">
        <w:rPr>
          <w:rFonts w:cstheme="minorHAnsi"/>
          <w:lang w:val="tr-TR"/>
        </w:rPr>
        <w:t>Aracınızda daima bir ilk yardım çantası bulundurun ve hayvanları tutarken kendi güvenliğinizin, başkalarının güvenliğinin ve hayvanların güvenliğinin farkında olun.</w:t>
      </w:r>
    </w:p>
    <w:p w14:paraId="6AE7F64E" w14:textId="77777777" w:rsidR="00807FBF" w:rsidRPr="00AE407B" w:rsidRDefault="00807FBF" w:rsidP="00807FBF">
      <w:pPr>
        <w:pStyle w:val="ListeMaddemi"/>
        <w:numPr>
          <w:ilvl w:val="0"/>
          <w:numId w:val="67"/>
        </w:numPr>
        <w:rPr>
          <w:rFonts w:cstheme="minorHAnsi"/>
          <w:lang w:val="tr-TR"/>
        </w:rPr>
      </w:pPr>
      <w:r w:rsidRPr="00AE407B">
        <w:rPr>
          <w:rFonts w:cstheme="minorHAnsi"/>
          <w:lang w:val="tr-TR"/>
        </w:rPr>
        <w:t xml:space="preserve">Hijyenin korunması çok önemlidir ve hayvanlar arasında ve hayvanlardan insanlara çapraz enfeksiyon riskini önlemek için önlemler alınmalıdır. Hasta veya yaralı hayvanlar, zoonoz olasılığı nedeniyle daha yüksek hijyen önlemleri gerektirir. </w:t>
      </w:r>
    </w:p>
    <w:p w14:paraId="5FE0F297" w14:textId="77777777" w:rsidR="00807FBF" w:rsidRPr="00AE407B" w:rsidRDefault="00807FBF" w:rsidP="00807FBF">
      <w:pPr>
        <w:pStyle w:val="ListeMaddemi"/>
        <w:numPr>
          <w:ilvl w:val="0"/>
          <w:numId w:val="67"/>
        </w:numPr>
        <w:rPr>
          <w:rFonts w:cstheme="minorHAnsi"/>
          <w:lang w:val="tr-TR"/>
        </w:rPr>
      </w:pPr>
      <w:r w:rsidRPr="00AE407B">
        <w:rPr>
          <w:rFonts w:cstheme="minorHAnsi"/>
          <w:lang w:val="tr-TR"/>
        </w:rPr>
        <w:t>Personel, kendilerini, ailelerini ve halkı korumak için hastalık bulaşma riskini en aza indirmek için önlemler almalıdır.</w:t>
      </w:r>
    </w:p>
    <w:p w14:paraId="53C76631"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Hayvanların yakalanması, tutulması, taşınması ve elleçlenmesinde kullanılan tüm malzeme ve ekipman, hastalık bulaşma riskini en aza indirecek şekilde temizlenmeli ve bakımı yapılmalıdır. </w:t>
      </w:r>
    </w:p>
    <w:p w14:paraId="23A84FC0"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Kontamine ekipman, hayvanlar arasında ve ekipmanın kullanıldığı yerler arasında dezenfekte edilmelidir.</w:t>
      </w:r>
    </w:p>
    <w:p w14:paraId="0B084C73" w14:textId="77777777" w:rsidR="00807FBF" w:rsidRPr="00AE407B" w:rsidRDefault="00807FBF" w:rsidP="00807FBF">
      <w:pPr>
        <w:pStyle w:val="ListeMaddemi2"/>
        <w:numPr>
          <w:ilvl w:val="0"/>
          <w:numId w:val="67"/>
        </w:numPr>
        <w:rPr>
          <w:rFonts w:cstheme="minorHAnsi"/>
          <w:lang w:val="tr-TR"/>
        </w:rPr>
      </w:pPr>
      <w:r w:rsidRPr="00AE407B">
        <w:rPr>
          <w:rFonts w:cstheme="minorHAnsi"/>
          <w:lang w:val="tr-TR"/>
        </w:rPr>
        <w:t xml:space="preserve">Tüm ölü hayvanlar sadece eldiven giyilerek taşınmalıdır. </w:t>
      </w:r>
    </w:p>
    <w:p w14:paraId="58698722" w14:textId="77777777" w:rsidR="00807FBF" w:rsidRPr="00AE407B" w:rsidRDefault="00807FBF" w:rsidP="00807FBF">
      <w:pPr>
        <w:pStyle w:val="ListeMaddemi2"/>
        <w:tabs>
          <w:tab w:val="clear" w:pos="397"/>
        </w:tabs>
        <w:ind w:left="806"/>
        <w:rPr>
          <w:rFonts w:cstheme="minorHAnsi"/>
          <w:lang w:val="tr-TR"/>
        </w:rPr>
      </w:pPr>
    </w:p>
    <w:p w14:paraId="6371F565" w14:textId="77777777" w:rsidR="00807FBF" w:rsidRPr="00AE407B" w:rsidRDefault="00807FBF" w:rsidP="00807FBF">
      <w:pPr>
        <w:pStyle w:val="Balk3"/>
        <w:rPr>
          <w:lang w:val="tr-TR"/>
        </w:rPr>
      </w:pPr>
      <w:bookmarkStart w:id="223" w:name="_Toc212973632"/>
      <w:r w:rsidRPr="00AE407B">
        <w:rPr>
          <w:lang w:val="tr-TR"/>
        </w:rPr>
        <w:t>Yararlı Ekipmanlar</w:t>
      </w:r>
      <w:bookmarkEnd w:id="223"/>
    </w:p>
    <w:p w14:paraId="25E01FED" w14:textId="77777777" w:rsidR="00807FBF" w:rsidRPr="00AE407B" w:rsidRDefault="00807FBF" w:rsidP="00807FBF">
      <w:pPr>
        <w:pStyle w:val="ListeMaddemi"/>
        <w:rPr>
          <w:rFonts w:cstheme="minorHAnsi"/>
          <w:lang w:val="tr-TR"/>
        </w:rPr>
      </w:pPr>
      <w:r w:rsidRPr="00AE407B">
        <w:rPr>
          <w:rFonts w:cstheme="minorHAnsi"/>
          <w:lang w:val="tr-TR"/>
        </w:rPr>
        <w:t xml:space="preserve">Yaban hayatı ile karşılaşmalarda faydalı ekipmanlar: </w:t>
      </w:r>
    </w:p>
    <w:p w14:paraId="223580B8" w14:textId="77777777" w:rsidR="00807FBF" w:rsidRPr="00AE407B" w:rsidRDefault="00807FBF" w:rsidP="00807FBF">
      <w:pPr>
        <w:pStyle w:val="ListeMaddemi2"/>
        <w:numPr>
          <w:ilvl w:val="0"/>
          <w:numId w:val="68"/>
        </w:numPr>
        <w:rPr>
          <w:rFonts w:cstheme="minorHAnsi"/>
          <w:lang w:val="tr-TR"/>
        </w:rPr>
      </w:pPr>
      <w:r w:rsidRPr="00AE407B">
        <w:rPr>
          <w:rFonts w:cstheme="minorHAnsi"/>
          <w:lang w:val="tr-TR"/>
        </w:rPr>
        <w:t xml:space="preserve">İş eldivenleri; </w:t>
      </w:r>
    </w:p>
    <w:p w14:paraId="7997E077" w14:textId="77777777" w:rsidR="00807FBF" w:rsidRPr="00AE407B" w:rsidRDefault="00807FBF" w:rsidP="00807FBF">
      <w:pPr>
        <w:pStyle w:val="ListeMaddemi2"/>
        <w:numPr>
          <w:ilvl w:val="0"/>
          <w:numId w:val="68"/>
        </w:numPr>
        <w:rPr>
          <w:rFonts w:cstheme="minorHAnsi"/>
          <w:lang w:val="tr-TR"/>
        </w:rPr>
      </w:pPr>
      <w:r w:rsidRPr="00AE407B">
        <w:rPr>
          <w:rFonts w:cstheme="minorHAnsi"/>
          <w:lang w:val="tr-TR"/>
        </w:rPr>
        <w:t xml:space="preserve">Diğer kişisel koruyucu ekipmanlar (KKD) şunları içerebilir: </w:t>
      </w:r>
    </w:p>
    <w:p w14:paraId="528B3C53" w14:textId="77777777" w:rsidR="00807FBF" w:rsidRPr="00AE407B" w:rsidRDefault="00807FBF" w:rsidP="00807FBF">
      <w:pPr>
        <w:pStyle w:val="ListeMaddemi3"/>
        <w:numPr>
          <w:ilvl w:val="1"/>
          <w:numId w:val="68"/>
        </w:numPr>
        <w:rPr>
          <w:rFonts w:cstheme="minorHAnsi"/>
          <w:lang w:val="tr-TR"/>
        </w:rPr>
      </w:pPr>
      <w:r w:rsidRPr="00AE407B">
        <w:rPr>
          <w:rFonts w:cstheme="minorHAnsi"/>
          <w:lang w:val="tr-TR"/>
        </w:rPr>
        <w:t>Uzun kollu giysiler: kollarda ve bacaklarda kesik ve çizik riskini azaltmak için</w:t>
      </w:r>
    </w:p>
    <w:p w14:paraId="4296292C" w14:textId="77777777" w:rsidR="00807FBF" w:rsidRPr="00AE407B" w:rsidRDefault="00807FBF" w:rsidP="00807FBF">
      <w:pPr>
        <w:pStyle w:val="ListeMaddemi3"/>
        <w:numPr>
          <w:ilvl w:val="1"/>
          <w:numId w:val="68"/>
        </w:numPr>
        <w:rPr>
          <w:rFonts w:cstheme="minorHAnsi"/>
          <w:lang w:val="tr-TR"/>
        </w:rPr>
      </w:pPr>
      <w:r w:rsidRPr="00AE407B">
        <w:rPr>
          <w:rFonts w:cstheme="minorHAnsi"/>
          <w:lang w:val="tr-TR"/>
        </w:rPr>
        <w:t xml:space="preserve">Gözlük/yüz maskesi/güvenlik gözlükleri: uzun gagalı hayvanlardan veya salgı maddesi üreten hayvanlardan gözleri korumak için </w:t>
      </w:r>
    </w:p>
    <w:p w14:paraId="15B661D7" w14:textId="77777777" w:rsidR="00807FBF" w:rsidRPr="00AE407B" w:rsidRDefault="00807FBF" w:rsidP="00807FBF">
      <w:pPr>
        <w:pStyle w:val="ListeMaddemi3"/>
        <w:numPr>
          <w:ilvl w:val="1"/>
          <w:numId w:val="68"/>
        </w:numPr>
        <w:rPr>
          <w:rFonts w:cstheme="minorHAnsi"/>
          <w:lang w:val="tr-TR"/>
        </w:rPr>
      </w:pPr>
      <w:r w:rsidRPr="00AE407B">
        <w:rPr>
          <w:rFonts w:cstheme="minorHAnsi"/>
          <w:lang w:val="tr-TR"/>
        </w:rPr>
        <w:t xml:space="preserve">Eldivenler (deri): keskin pençeleri, dişleri ve dikenleri veya zehir bezleri olan hayvanlar için yararlı olabilir. Dokunma hissini azaltabileceğinden, kullanımı kişisel tercihtir. </w:t>
      </w:r>
    </w:p>
    <w:p w14:paraId="10D43B51" w14:textId="77777777" w:rsidR="00807FBF" w:rsidRPr="00AE407B" w:rsidRDefault="00807FBF" w:rsidP="00807FBF">
      <w:pPr>
        <w:pStyle w:val="ListeMaddemi3"/>
        <w:numPr>
          <w:ilvl w:val="1"/>
          <w:numId w:val="68"/>
        </w:numPr>
        <w:rPr>
          <w:rFonts w:cstheme="minorHAnsi"/>
          <w:lang w:val="tr-TR"/>
        </w:rPr>
      </w:pPr>
      <w:r w:rsidRPr="00AE407B">
        <w:rPr>
          <w:rFonts w:cstheme="minorHAnsi"/>
          <w:lang w:val="tr-TR"/>
        </w:rPr>
        <w:t xml:space="preserve">Hayvan zehirli ise, uzaklaştırmak için ek KKD gereklidir. </w:t>
      </w:r>
    </w:p>
    <w:p w14:paraId="38F44D78" w14:textId="77777777" w:rsidR="00807FBF" w:rsidRPr="00AE407B" w:rsidRDefault="00807FBF" w:rsidP="00807FBF">
      <w:pPr>
        <w:pStyle w:val="ListeMaddemi2"/>
        <w:numPr>
          <w:ilvl w:val="0"/>
          <w:numId w:val="68"/>
        </w:numPr>
        <w:rPr>
          <w:rFonts w:cstheme="minorHAnsi"/>
          <w:lang w:val="tr-TR"/>
        </w:rPr>
      </w:pPr>
      <w:r w:rsidRPr="00AE407B">
        <w:rPr>
          <w:rFonts w:cstheme="minorHAnsi"/>
          <w:lang w:val="tr-TR"/>
        </w:rPr>
        <w:t xml:space="preserve">Küçük memelileri, sürüngenleri veya amfibileri nazikçe yönlendirmek için itme süpürgesi; </w:t>
      </w:r>
    </w:p>
    <w:p w14:paraId="0BB80EBB" w14:textId="0F4CD388" w:rsidR="00A80B83" w:rsidRPr="00451B09" w:rsidRDefault="00807FBF" w:rsidP="00807FBF">
      <w:pPr>
        <w:pStyle w:val="ListeMaddemi2"/>
        <w:numPr>
          <w:ilvl w:val="0"/>
          <w:numId w:val="68"/>
        </w:numPr>
        <w:rPr>
          <w:rFonts w:cstheme="minorHAnsi"/>
          <w:lang w:val="tr-TR"/>
        </w:rPr>
      </w:pPr>
      <w:r w:rsidRPr="00AE407B">
        <w:rPr>
          <w:rFonts w:cstheme="minorHAnsi"/>
          <w:lang w:val="tr-TR"/>
        </w:rPr>
        <w:t>Temiz (kirlenmemiş) havlular veya battaniyeler ve plastik kutular, kedi taşıma çantaları ve yaralı veya yetim kalmış vahşi hayvanları yakalamak ve taşımak için büyük bir çöp kutusu veya çöp tenekesi gibi kaplar</w:t>
      </w:r>
      <w:r w:rsidR="00A509C9" w:rsidRPr="00451B09">
        <w:rPr>
          <w:rFonts w:cstheme="minorHAnsi"/>
          <w:lang w:val="tr-TR"/>
        </w:rPr>
        <w:t>.</w:t>
      </w:r>
    </w:p>
    <w:p w14:paraId="5538EEE4" w14:textId="7DAD463C" w:rsidR="0075089E" w:rsidRPr="00451B09" w:rsidRDefault="0075089E" w:rsidP="00946D5C">
      <w:pPr>
        <w:pStyle w:val="AppendixHeading"/>
        <w:ind w:left="0" w:firstLine="0"/>
        <w:rPr>
          <w:lang w:val="tr-TR"/>
        </w:rPr>
        <w:sectPr w:rsidR="0075089E" w:rsidRPr="00451B09" w:rsidSect="004235CA">
          <w:pgSz w:w="11906" w:h="16838" w:code="9"/>
          <w:pgMar w:top="1134" w:right="1134" w:bottom="1134" w:left="1134" w:header="567" w:footer="374" w:gutter="0"/>
          <w:cols w:sep="1" w:space="380"/>
          <w:titlePg/>
          <w:docGrid w:linePitch="360"/>
        </w:sectPr>
      </w:pPr>
    </w:p>
    <w:tbl>
      <w:tblPr>
        <w:tblStyle w:val="TabloKlavuzu"/>
        <w:tblW w:w="978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20" w:firstRow="1" w:lastRow="0" w:firstColumn="0" w:lastColumn="0" w:noHBand="1" w:noVBand="1"/>
      </w:tblPr>
      <w:tblGrid>
        <w:gridCol w:w="2833"/>
        <w:gridCol w:w="3263"/>
        <w:gridCol w:w="283"/>
        <w:gridCol w:w="3402"/>
      </w:tblGrid>
      <w:tr w:rsidR="0075089E" w:rsidRPr="00451B09" w14:paraId="50DA7A94" w14:textId="77777777">
        <w:trPr>
          <w:trHeight w:val="709"/>
        </w:trPr>
        <w:tc>
          <w:tcPr>
            <w:tcW w:w="6096" w:type="dxa"/>
            <w:gridSpan w:val="2"/>
          </w:tcPr>
          <w:p w14:paraId="04318131" w14:textId="77777777" w:rsidR="0075089E" w:rsidRPr="00451B09" w:rsidRDefault="0075089E" w:rsidP="0075089E">
            <w:pPr>
              <w:pStyle w:val="PageTitle"/>
              <w:rPr>
                <w:lang w:val="tr-TR"/>
              </w:rPr>
            </w:pPr>
            <w:r w:rsidRPr="00451B09">
              <w:rPr>
                <w:lang w:val="tr-TR"/>
              </w:rPr>
              <w:lastRenderedPageBreak/>
              <w:t>ERM, dünya çapında aşağıdaki ülke ve bölgelerde 160'tan fazla ofise sahiptir</w:t>
            </w:r>
          </w:p>
        </w:tc>
        <w:tc>
          <w:tcPr>
            <w:tcW w:w="283" w:type="dxa"/>
          </w:tcPr>
          <w:p w14:paraId="7A35D88A" w14:textId="77777777" w:rsidR="0075089E" w:rsidRPr="00451B09" w:rsidRDefault="0075089E" w:rsidP="0075089E">
            <w:pPr>
              <w:pStyle w:val="GvdeMetni"/>
              <w:rPr>
                <w:lang w:val="tr-TR"/>
              </w:rPr>
            </w:pPr>
          </w:p>
        </w:tc>
        <w:tc>
          <w:tcPr>
            <w:tcW w:w="3402" w:type="dxa"/>
          </w:tcPr>
          <w:p w14:paraId="7EC1189F" w14:textId="77777777" w:rsidR="0075089E" w:rsidRPr="00451B09" w:rsidRDefault="0075089E" w:rsidP="0075089E">
            <w:pPr>
              <w:pStyle w:val="GvdeMetni"/>
              <w:rPr>
                <w:lang w:val="tr-TR"/>
              </w:rPr>
            </w:pPr>
          </w:p>
        </w:tc>
      </w:tr>
      <w:tr w:rsidR="0075089E" w:rsidRPr="009B4202" w14:paraId="6F1B416F" w14:textId="77777777">
        <w:trPr>
          <w:trHeight w:val="8504"/>
        </w:trPr>
        <w:tc>
          <w:tcPr>
            <w:tcW w:w="2833" w:type="dxa"/>
            <w:tcMar>
              <w:top w:w="113" w:type="dxa"/>
            </w:tcMar>
          </w:tcPr>
          <w:p w14:paraId="689D727B" w14:textId="77777777" w:rsidR="0075089E" w:rsidRPr="00451B09" w:rsidRDefault="0075089E" w:rsidP="0075089E">
            <w:pPr>
              <w:pStyle w:val="GvdeMetni"/>
              <w:rPr>
                <w:lang w:val="tr-TR"/>
              </w:rPr>
            </w:pPr>
            <w:r w:rsidRPr="00451B09">
              <w:rPr>
                <w:lang w:val="tr-TR"/>
              </w:rPr>
              <w:t>Arjantin</w:t>
            </w:r>
          </w:p>
          <w:p w14:paraId="7B3DB60A" w14:textId="77777777" w:rsidR="0075089E" w:rsidRPr="00451B09" w:rsidRDefault="0075089E" w:rsidP="0075089E">
            <w:pPr>
              <w:pStyle w:val="GvdeMetni"/>
              <w:rPr>
                <w:lang w:val="tr-TR"/>
              </w:rPr>
            </w:pPr>
            <w:r w:rsidRPr="00451B09">
              <w:rPr>
                <w:lang w:val="tr-TR"/>
              </w:rPr>
              <w:t>Avustralya</w:t>
            </w:r>
          </w:p>
          <w:p w14:paraId="097DAA47" w14:textId="77777777" w:rsidR="0075089E" w:rsidRPr="00451B09" w:rsidRDefault="0075089E" w:rsidP="0075089E">
            <w:pPr>
              <w:pStyle w:val="GvdeMetni"/>
              <w:rPr>
                <w:lang w:val="tr-TR"/>
              </w:rPr>
            </w:pPr>
            <w:r w:rsidRPr="00451B09">
              <w:rPr>
                <w:lang w:val="tr-TR"/>
              </w:rPr>
              <w:t>Belçika</w:t>
            </w:r>
          </w:p>
          <w:p w14:paraId="34FA1706" w14:textId="77777777" w:rsidR="0075089E" w:rsidRPr="00451B09" w:rsidRDefault="0075089E" w:rsidP="0075089E">
            <w:pPr>
              <w:pStyle w:val="GvdeMetni"/>
              <w:rPr>
                <w:lang w:val="tr-TR"/>
              </w:rPr>
            </w:pPr>
            <w:r w:rsidRPr="00451B09">
              <w:rPr>
                <w:lang w:val="tr-TR"/>
              </w:rPr>
              <w:t>Brezilya</w:t>
            </w:r>
          </w:p>
          <w:p w14:paraId="7952019D" w14:textId="77777777" w:rsidR="0075089E" w:rsidRPr="00451B09" w:rsidRDefault="0075089E" w:rsidP="0075089E">
            <w:pPr>
              <w:pStyle w:val="GvdeMetni"/>
              <w:rPr>
                <w:lang w:val="tr-TR"/>
              </w:rPr>
            </w:pPr>
            <w:r w:rsidRPr="00451B09">
              <w:rPr>
                <w:lang w:val="tr-TR"/>
              </w:rPr>
              <w:t>Kanada</w:t>
            </w:r>
          </w:p>
          <w:p w14:paraId="5A14EC54" w14:textId="77777777" w:rsidR="0075089E" w:rsidRPr="00451B09" w:rsidRDefault="0075089E" w:rsidP="0075089E">
            <w:pPr>
              <w:pStyle w:val="GvdeMetni"/>
              <w:rPr>
                <w:lang w:val="tr-TR"/>
              </w:rPr>
            </w:pPr>
            <w:r w:rsidRPr="00451B09">
              <w:rPr>
                <w:lang w:val="tr-TR"/>
              </w:rPr>
              <w:t>Çin</w:t>
            </w:r>
          </w:p>
          <w:p w14:paraId="6FBB3BF0" w14:textId="77777777" w:rsidR="0075089E" w:rsidRPr="00451B09" w:rsidRDefault="0075089E" w:rsidP="0075089E">
            <w:pPr>
              <w:pStyle w:val="GvdeMetni"/>
              <w:rPr>
                <w:lang w:val="tr-TR"/>
              </w:rPr>
            </w:pPr>
            <w:r w:rsidRPr="00451B09">
              <w:rPr>
                <w:lang w:val="tr-TR"/>
              </w:rPr>
              <w:t>Kolombiya</w:t>
            </w:r>
          </w:p>
          <w:p w14:paraId="7CF755D4" w14:textId="77777777" w:rsidR="0075089E" w:rsidRPr="00451B09" w:rsidRDefault="0075089E" w:rsidP="0075089E">
            <w:pPr>
              <w:pStyle w:val="GvdeMetni"/>
              <w:rPr>
                <w:lang w:val="tr-TR"/>
              </w:rPr>
            </w:pPr>
            <w:r w:rsidRPr="00451B09">
              <w:rPr>
                <w:lang w:val="tr-TR"/>
              </w:rPr>
              <w:t>Fransa</w:t>
            </w:r>
          </w:p>
          <w:p w14:paraId="37A498BB" w14:textId="77777777" w:rsidR="0075089E" w:rsidRPr="00451B09" w:rsidRDefault="0075089E" w:rsidP="0075089E">
            <w:pPr>
              <w:pStyle w:val="GvdeMetni"/>
              <w:rPr>
                <w:lang w:val="tr-TR"/>
              </w:rPr>
            </w:pPr>
            <w:r w:rsidRPr="00451B09">
              <w:rPr>
                <w:lang w:val="tr-TR"/>
              </w:rPr>
              <w:t>Almanya</w:t>
            </w:r>
          </w:p>
          <w:p w14:paraId="40841B5F" w14:textId="77777777" w:rsidR="0075089E" w:rsidRPr="00451B09" w:rsidRDefault="0075089E" w:rsidP="0075089E">
            <w:pPr>
              <w:pStyle w:val="GvdeMetni"/>
              <w:rPr>
                <w:lang w:val="tr-TR"/>
              </w:rPr>
            </w:pPr>
            <w:r w:rsidRPr="00451B09">
              <w:rPr>
                <w:lang w:val="tr-TR"/>
              </w:rPr>
              <w:t>Gana</w:t>
            </w:r>
          </w:p>
          <w:p w14:paraId="271AD265" w14:textId="77777777" w:rsidR="0075089E" w:rsidRPr="00451B09" w:rsidRDefault="0075089E" w:rsidP="0075089E">
            <w:pPr>
              <w:pStyle w:val="GvdeMetni"/>
              <w:rPr>
                <w:lang w:val="tr-TR"/>
              </w:rPr>
            </w:pPr>
            <w:r w:rsidRPr="00451B09">
              <w:rPr>
                <w:lang w:val="tr-TR"/>
              </w:rPr>
              <w:t>Guyana</w:t>
            </w:r>
          </w:p>
          <w:p w14:paraId="4B064016" w14:textId="77777777" w:rsidR="0075089E" w:rsidRPr="00451B09" w:rsidRDefault="0075089E" w:rsidP="0075089E">
            <w:pPr>
              <w:pStyle w:val="GvdeMetni"/>
              <w:rPr>
                <w:lang w:val="tr-TR"/>
              </w:rPr>
            </w:pPr>
            <w:r w:rsidRPr="00451B09">
              <w:rPr>
                <w:lang w:val="tr-TR"/>
              </w:rPr>
              <w:t>Hong Kong</w:t>
            </w:r>
          </w:p>
          <w:p w14:paraId="49D56C33" w14:textId="77777777" w:rsidR="0075089E" w:rsidRPr="00451B09" w:rsidRDefault="0075089E" w:rsidP="0075089E">
            <w:pPr>
              <w:pStyle w:val="GvdeMetni"/>
              <w:rPr>
                <w:lang w:val="tr-TR"/>
              </w:rPr>
            </w:pPr>
            <w:r w:rsidRPr="00451B09">
              <w:rPr>
                <w:lang w:val="tr-TR"/>
              </w:rPr>
              <w:t>Hindistan</w:t>
            </w:r>
          </w:p>
          <w:p w14:paraId="1BA4C310" w14:textId="77777777" w:rsidR="0075089E" w:rsidRPr="00451B09" w:rsidRDefault="0075089E" w:rsidP="0075089E">
            <w:pPr>
              <w:pStyle w:val="GvdeMetni"/>
              <w:rPr>
                <w:lang w:val="tr-TR"/>
              </w:rPr>
            </w:pPr>
            <w:r w:rsidRPr="00451B09">
              <w:rPr>
                <w:lang w:val="tr-TR"/>
              </w:rPr>
              <w:t>Endonezya</w:t>
            </w:r>
          </w:p>
          <w:p w14:paraId="1ADBEAD2" w14:textId="77777777" w:rsidR="0075089E" w:rsidRPr="00451B09" w:rsidRDefault="0075089E" w:rsidP="0075089E">
            <w:pPr>
              <w:pStyle w:val="GvdeMetni"/>
              <w:rPr>
                <w:lang w:val="tr-TR"/>
              </w:rPr>
            </w:pPr>
            <w:r w:rsidRPr="00451B09">
              <w:rPr>
                <w:lang w:val="tr-TR"/>
              </w:rPr>
              <w:t>İrlanda</w:t>
            </w:r>
          </w:p>
          <w:p w14:paraId="01CC4200" w14:textId="77777777" w:rsidR="0075089E" w:rsidRPr="00451B09" w:rsidRDefault="0075089E" w:rsidP="0075089E">
            <w:pPr>
              <w:pStyle w:val="GvdeMetni"/>
              <w:rPr>
                <w:lang w:val="tr-TR"/>
              </w:rPr>
            </w:pPr>
            <w:r w:rsidRPr="00451B09">
              <w:rPr>
                <w:lang w:val="tr-TR"/>
              </w:rPr>
              <w:t>İtalya</w:t>
            </w:r>
          </w:p>
          <w:p w14:paraId="140CA6F6" w14:textId="77777777" w:rsidR="0075089E" w:rsidRPr="00451B09" w:rsidRDefault="0075089E" w:rsidP="0075089E">
            <w:pPr>
              <w:pStyle w:val="GvdeMetni"/>
              <w:rPr>
                <w:lang w:val="tr-TR"/>
              </w:rPr>
            </w:pPr>
            <w:r w:rsidRPr="00451B09">
              <w:rPr>
                <w:lang w:val="tr-TR"/>
              </w:rPr>
              <w:t>Japonya</w:t>
            </w:r>
          </w:p>
          <w:p w14:paraId="446DDE3F" w14:textId="77777777" w:rsidR="0075089E" w:rsidRPr="00451B09" w:rsidRDefault="0075089E" w:rsidP="0075089E">
            <w:pPr>
              <w:pStyle w:val="GvdeMetni"/>
              <w:rPr>
                <w:lang w:val="tr-TR"/>
              </w:rPr>
            </w:pPr>
            <w:r w:rsidRPr="00451B09">
              <w:rPr>
                <w:lang w:val="tr-TR"/>
              </w:rPr>
              <w:t>Kazakistan</w:t>
            </w:r>
          </w:p>
          <w:p w14:paraId="45F3EE2E" w14:textId="77777777" w:rsidR="0075089E" w:rsidRPr="00451B09" w:rsidRDefault="0075089E" w:rsidP="0075089E">
            <w:pPr>
              <w:pStyle w:val="GvdeMetni"/>
              <w:rPr>
                <w:lang w:val="tr-TR"/>
              </w:rPr>
            </w:pPr>
            <w:r w:rsidRPr="00451B09">
              <w:rPr>
                <w:lang w:val="tr-TR"/>
              </w:rPr>
              <w:t>Kenya</w:t>
            </w:r>
          </w:p>
          <w:p w14:paraId="3A0525A4" w14:textId="77777777" w:rsidR="0075089E" w:rsidRPr="00451B09" w:rsidRDefault="0075089E" w:rsidP="0075089E">
            <w:pPr>
              <w:pStyle w:val="GvdeMetni"/>
              <w:rPr>
                <w:lang w:val="tr-TR"/>
              </w:rPr>
            </w:pPr>
            <w:r w:rsidRPr="00451B09">
              <w:rPr>
                <w:lang w:val="tr-TR"/>
              </w:rPr>
              <w:t>Malezya</w:t>
            </w:r>
          </w:p>
          <w:p w14:paraId="7281D0A1" w14:textId="77777777" w:rsidR="0075089E" w:rsidRPr="00451B09" w:rsidRDefault="0075089E" w:rsidP="0075089E">
            <w:pPr>
              <w:pStyle w:val="GvdeMetni"/>
              <w:rPr>
                <w:lang w:val="tr-TR"/>
              </w:rPr>
            </w:pPr>
            <w:r w:rsidRPr="00451B09">
              <w:rPr>
                <w:lang w:val="tr-TR"/>
              </w:rPr>
              <w:t>Meksika</w:t>
            </w:r>
          </w:p>
          <w:p w14:paraId="792D9856" w14:textId="77777777" w:rsidR="0075089E" w:rsidRPr="00451B09" w:rsidRDefault="0075089E" w:rsidP="0075089E">
            <w:pPr>
              <w:pStyle w:val="GvdeMetni"/>
              <w:rPr>
                <w:lang w:val="tr-TR"/>
              </w:rPr>
            </w:pPr>
            <w:r w:rsidRPr="00451B09">
              <w:rPr>
                <w:lang w:val="tr-TR"/>
              </w:rPr>
              <w:t>Mozambik</w:t>
            </w:r>
          </w:p>
          <w:p w14:paraId="653A1227" w14:textId="77777777" w:rsidR="0075089E" w:rsidRPr="00451B09" w:rsidRDefault="0075089E" w:rsidP="0075089E">
            <w:pPr>
              <w:pStyle w:val="GvdeMetni"/>
              <w:rPr>
                <w:lang w:val="tr-TR"/>
              </w:rPr>
            </w:pPr>
          </w:p>
        </w:tc>
        <w:tc>
          <w:tcPr>
            <w:tcW w:w="3263" w:type="dxa"/>
            <w:tcMar>
              <w:top w:w="113" w:type="dxa"/>
            </w:tcMar>
          </w:tcPr>
          <w:p w14:paraId="7FD74632" w14:textId="77777777" w:rsidR="0075089E" w:rsidRPr="00451B09" w:rsidRDefault="0075089E" w:rsidP="0075089E">
            <w:pPr>
              <w:pStyle w:val="GvdeMetni"/>
              <w:rPr>
                <w:lang w:val="tr-TR"/>
              </w:rPr>
            </w:pPr>
            <w:r w:rsidRPr="00451B09">
              <w:rPr>
                <w:lang w:val="tr-TR"/>
              </w:rPr>
              <w:t xml:space="preserve">Hollanda </w:t>
            </w:r>
          </w:p>
          <w:p w14:paraId="00ACD8D0" w14:textId="77777777" w:rsidR="0075089E" w:rsidRPr="00451B09" w:rsidRDefault="0075089E" w:rsidP="0075089E">
            <w:pPr>
              <w:pStyle w:val="GvdeMetni"/>
              <w:rPr>
                <w:lang w:val="tr-TR"/>
              </w:rPr>
            </w:pPr>
            <w:r w:rsidRPr="00451B09">
              <w:rPr>
                <w:lang w:val="tr-TR"/>
              </w:rPr>
              <w:t>Yeni Zelanda</w:t>
            </w:r>
          </w:p>
          <w:p w14:paraId="020665BA" w14:textId="77777777" w:rsidR="0075089E" w:rsidRPr="00451B09" w:rsidRDefault="0075089E" w:rsidP="0075089E">
            <w:pPr>
              <w:pStyle w:val="GvdeMetni"/>
              <w:rPr>
                <w:lang w:val="tr-TR"/>
              </w:rPr>
            </w:pPr>
            <w:r w:rsidRPr="00451B09">
              <w:rPr>
                <w:lang w:val="tr-TR"/>
              </w:rPr>
              <w:t>Peru</w:t>
            </w:r>
          </w:p>
          <w:p w14:paraId="4A7952F5" w14:textId="77777777" w:rsidR="0075089E" w:rsidRPr="00451B09" w:rsidRDefault="0075089E" w:rsidP="0075089E">
            <w:pPr>
              <w:pStyle w:val="GvdeMetni"/>
              <w:rPr>
                <w:lang w:val="tr-TR"/>
              </w:rPr>
            </w:pPr>
            <w:r w:rsidRPr="00451B09">
              <w:rPr>
                <w:lang w:val="tr-TR"/>
              </w:rPr>
              <w:t>Polonya</w:t>
            </w:r>
          </w:p>
          <w:p w14:paraId="2B7063CC" w14:textId="77777777" w:rsidR="0075089E" w:rsidRPr="00451B09" w:rsidRDefault="0075089E" w:rsidP="0075089E">
            <w:pPr>
              <w:pStyle w:val="GvdeMetni"/>
              <w:rPr>
                <w:lang w:val="tr-TR"/>
              </w:rPr>
            </w:pPr>
            <w:r w:rsidRPr="00451B09">
              <w:rPr>
                <w:lang w:val="tr-TR"/>
              </w:rPr>
              <w:t>Portekiz</w:t>
            </w:r>
          </w:p>
          <w:p w14:paraId="11B14BB9" w14:textId="77777777" w:rsidR="0075089E" w:rsidRPr="00451B09" w:rsidRDefault="0075089E" w:rsidP="0075089E">
            <w:pPr>
              <w:pStyle w:val="GvdeMetni"/>
              <w:rPr>
                <w:lang w:val="tr-TR"/>
              </w:rPr>
            </w:pPr>
            <w:r w:rsidRPr="00451B09">
              <w:rPr>
                <w:lang w:val="tr-TR"/>
              </w:rPr>
              <w:t>Porto Riko</w:t>
            </w:r>
          </w:p>
          <w:p w14:paraId="59B2BE0A" w14:textId="77777777" w:rsidR="0075089E" w:rsidRPr="00451B09" w:rsidRDefault="0075089E" w:rsidP="0075089E">
            <w:pPr>
              <w:pStyle w:val="GvdeMetni"/>
              <w:rPr>
                <w:lang w:val="tr-TR"/>
              </w:rPr>
            </w:pPr>
            <w:r w:rsidRPr="00451B09">
              <w:rPr>
                <w:lang w:val="tr-TR"/>
              </w:rPr>
              <w:t>Romanya</w:t>
            </w:r>
          </w:p>
          <w:p w14:paraId="39316A90" w14:textId="77777777" w:rsidR="0075089E" w:rsidRPr="00451B09" w:rsidRDefault="0075089E" w:rsidP="0075089E">
            <w:pPr>
              <w:pStyle w:val="GvdeMetni"/>
              <w:rPr>
                <w:lang w:val="tr-TR"/>
              </w:rPr>
            </w:pPr>
            <w:r w:rsidRPr="00451B09">
              <w:rPr>
                <w:lang w:val="tr-TR"/>
              </w:rPr>
              <w:t>Senegal</w:t>
            </w:r>
          </w:p>
          <w:p w14:paraId="37D1E37D" w14:textId="77777777" w:rsidR="0075089E" w:rsidRPr="00451B09" w:rsidRDefault="0075089E" w:rsidP="0075089E">
            <w:pPr>
              <w:pStyle w:val="GvdeMetni"/>
              <w:rPr>
                <w:lang w:val="tr-TR"/>
              </w:rPr>
            </w:pPr>
            <w:r w:rsidRPr="00451B09">
              <w:rPr>
                <w:lang w:val="tr-TR"/>
              </w:rPr>
              <w:t>Singapur</w:t>
            </w:r>
          </w:p>
          <w:p w14:paraId="0A110FB3" w14:textId="77777777" w:rsidR="0075089E" w:rsidRPr="00451B09" w:rsidRDefault="0075089E" w:rsidP="0075089E">
            <w:pPr>
              <w:pStyle w:val="GvdeMetni"/>
              <w:rPr>
                <w:lang w:val="tr-TR"/>
              </w:rPr>
            </w:pPr>
            <w:r w:rsidRPr="00451B09">
              <w:rPr>
                <w:lang w:val="tr-TR"/>
              </w:rPr>
              <w:t>Güney Afrika</w:t>
            </w:r>
          </w:p>
          <w:p w14:paraId="4B93FEF9" w14:textId="77777777" w:rsidR="0075089E" w:rsidRPr="00451B09" w:rsidRDefault="0075089E" w:rsidP="0075089E">
            <w:pPr>
              <w:pStyle w:val="GvdeMetni"/>
              <w:rPr>
                <w:lang w:val="tr-TR"/>
              </w:rPr>
            </w:pPr>
            <w:r w:rsidRPr="00451B09">
              <w:rPr>
                <w:lang w:val="tr-TR"/>
              </w:rPr>
              <w:t>Güney Kore</w:t>
            </w:r>
          </w:p>
          <w:p w14:paraId="07A97219" w14:textId="77777777" w:rsidR="0075089E" w:rsidRPr="00451B09" w:rsidRDefault="0075089E" w:rsidP="0075089E">
            <w:pPr>
              <w:pStyle w:val="GvdeMetni"/>
              <w:rPr>
                <w:lang w:val="tr-TR"/>
              </w:rPr>
            </w:pPr>
            <w:r w:rsidRPr="00451B09">
              <w:rPr>
                <w:lang w:val="tr-TR"/>
              </w:rPr>
              <w:t>İspanya</w:t>
            </w:r>
          </w:p>
          <w:p w14:paraId="0A8AE22E" w14:textId="77777777" w:rsidR="0075089E" w:rsidRPr="00451B09" w:rsidRDefault="0075089E" w:rsidP="0075089E">
            <w:pPr>
              <w:pStyle w:val="GvdeMetni"/>
              <w:rPr>
                <w:lang w:val="tr-TR"/>
              </w:rPr>
            </w:pPr>
            <w:r w:rsidRPr="00451B09">
              <w:rPr>
                <w:lang w:val="tr-TR"/>
              </w:rPr>
              <w:t>İsviçre</w:t>
            </w:r>
          </w:p>
          <w:p w14:paraId="0D13C1ED" w14:textId="77777777" w:rsidR="0075089E" w:rsidRPr="00451B09" w:rsidRDefault="0075089E" w:rsidP="0075089E">
            <w:pPr>
              <w:pStyle w:val="GvdeMetni"/>
              <w:rPr>
                <w:lang w:val="tr-TR"/>
              </w:rPr>
            </w:pPr>
            <w:r w:rsidRPr="00451B09">
              <w:rPr>
                <w:lang w:val="tr-TR"/>
              </w:rPr>
              <w:t>Tayvan</w:t>
            </w:r>
          </w:p>
          <w:p w14:paraId="4A0351F3" w14:textId="77777777" w:rsidR="0075089E" w:rsidRPr="00451B09" w:rsidRDefault="0075089E" w:rsidP="0075089E">
            <w:pPr>
              <w:pStyle w:val="GvdeMetni"/>
              <w:rPr>
                <w:lang w:val="tr-TR"/>
              </w:rPr>
            </w:pPr>
            <w:r w:rsidRPr="00451B09">
              <w:rPr>
                <w:lang w:val="tr-TR"/>
              </w:rPr>
              <w:t>Tanzanya</w:t>
            </w:r>
          </w:p>
          <w:p w14:paraId="7C6BC199" w14:textId="77777777" w:rsidR="0075089E" w:rsidRPr="00451B09" w:rsidRDefault="0075089E" w:rsidP="0075089E">
            <w:pPr>
              <w:pStyle w:val="GvdeMetni"/>
              <w:rPr>
                <w:lang w:val="tr-TR"/>
              </w:rPr>
            </w:pPr>
            <w:r w:rsidRPr="00451B09">
              <w:rPr>
                <w:lang w:val="tr-TR"/>
              </w:rPr>
              <w:t>Tayland</w:t>
            </w:r>
          </w:p>
          <w:p w14:paraId="4CEF011E" w14:textId="77777777" w:rsidR="0075089E" w:rsidRPr="00451B09" w:rsidRDefault="0075089E" w:rsidP="0075089E">
            <w:pPr>
              <w:pStyle w:val="GvdeMetni"/>
              <w:rPr>
                <w:lang w:val="tr-TR"/>
              </w:rPr>
            </w:pPr>
            <w:r w:rsidRPr="00451B09">
              <w:rPr>
                <w:lang w:val="tr-TR"/>
              </w:rPr>
              <w:t>BAE</w:t>
            </w:r>
          </w:p>
          <w:p w14:paraId="080AC387" w14:textId="77777777" w:rsidR="0075089E" w:rsidRPr="00451B09" w:rsidRDefault="0075089E" w:rsidP="0075089E">
            <w:pPr>
              <w:pStyle w:val="GvdeMetni"/>
              <w:rPr>
                <w:lang w:val="tr-TR"/>
              </w:rPr>
            </w:pPr>
            <w:r w:rsidRPr="00451B09">
              <w:rPr>
                <w:lang w:val="tr-TR"/>
              </w:rPr>
              <w:t>Birleşik Krallık</w:t>
            </w:r>
          </w:p>
          <w:p w14:paraId="1FFBCD8A" w14:textId="77777777" w:rsidR="0075089E" w:rsidRPr="00451B09" w:rsidRDefault="0075089E" w:rsidP="0075089E">
            <w:pPr>
              <w:pStyle w:val="GvdeMetni"/>
              <w:rPr>
                <w:lang w:val="tr-TR"/>
              </w:rPr>
            </w:pPr>
            <w:r w:rsidRPr="00451B09">
              <w:rPr>
                <w:lang w:val="tr-TR"/>
              </w:rPr>
              <w:t>ABD</w:t>
            </w:r>
          </w:p>
          <w:p w14:paraId="1A08E327" w14:textId="77777777" w:rsidR="0075089E" w:rsidRPr="00451B09" w:rsidRDefault="0075089E" w:rsidP="0075089E">
            <w:pPr>
              <w:pStyle w:val="GvdeMetni"/>
              <w:rPr>
                <w:lang w:val="tr-TR"/>
              </w:rPr>
            </w:pPr>
            <w:r w:rsidRPr="00451B09">
              <w:rPr>
                <w:lang w:val="tr-TR"/>
              </w:rPr>
              <w:t>Vietnam</w:t>
            </w:r>
          </w:p>
        </w:tc>
        <w:tc>
          <w:tcPr>
            <w:tcW w:w="283" w:type="dxa"/>
          </w:tcPr>
          <w:p w14:paraId="61FF1599" w14:textId="77777777" w:rsidR="0075089E" w:rsidRPr="00451B09" w:rsidRDefault="0075089E" w:rsidP="0075089E">
            <w:pPr>
              <w:pStyle w:val="Addressdetails"/>
              <w:rPr>
                <w:lang w:val="tr-TR"/>
              </w:rPr>
            </w:pPr>
          </w:p>
        </w:tc>
        <w:tc>
          <w:tcPr>
            <w:tcW w:w="3402" w:type="dxa"/>
          </w:tcPr>
          <w:p w14:paraId="7FFC6BFB" w14:textId="77777777" w:rsidR="00BB705C" w:rsidRPr="00451B09" w:rsidRDefault="00BB705C" w:rsidP="00BB705C">
            <w:pPr>
              <w:pStyle w:val="GvdeMetni"/>
              <w:rPr>
                <w:b/>
                <w:bCs/>
                <w:lang w:val="tr-TR"/>
              </w:rPr>
            </w:pPr>
            <w:r w:rsidRPr="00451B09">
              <w:rPr>
                <w:b/>
                <w:bCs/>
                <w:lang w:val="tr-TR"/>
              </w:rPr>
              <w:t xml:space="preserve">ERM GmbH </w:t>
            </w:r>
          </w:p>
          <w:p w14:paraId="5D5A980A" w14:textId="77777777" w:rsidR="009B4202" w:rsidRPr="00451B09" w:rsidRDefault="009B4202" w:rsidP="009B4202">
            <w:pPr>
              <w:pStyle w:val="GvdeMetni"/>
              <w:rPr>
                <w:lang w:val="tr-TR"/>
              </w:rPr>
            </w:pPr>
            <w:r w:rsidRPr="00451B09">
              <w:rPr>
                <w:lang w:val="tr-TR"/>
              </w:rPr>
              <w:t xml:space="preserve">Brüsseler Str. 1-3 </w:t>
            </w:r>
          </w:p>
          <w:p w14:paraId="77879E82" w14:textId="77777777" w:rsidR="009B4202" w:rsidRPr="00451B09" w:rsidRDefault="009B4202" w:rsidP="009B4202">
            <w:pPr>
              <w:pStyle w:val="GvdeMetni"/>
              <w:rPr>
                <w:lang w:val="tr-TR"/>
              </w:rPr>
            </w:pPr>
            <w:r w:rsidRPr="00451B09">
              <w:rPr>
                <w:lang w:val="tr-TR"/>
              </w:rPr>
              <w:t xml:space="preserve">60327, Frankfurt </w:t>
            </w:r>
          </w:p>
          <w:p w14:paraId="5F17ABD8" w14:textId="7F321539" w:rsidR="009B4202" w:rsidRPr="00451B09" w:rsidRDefault="009B4202" w:rsidP="00BB705C">
            <w:pPr>
              <w:pStyle w:val="GvdeMetni"/>
              <w:rPr>
                <w:lang w:val="tr-TR"/>
              </w:rPr>
            </w:pPr>
            <w:r w:rsidRPr="00451B09">
              <w:rPr>
                <w:lang w:val="tr-TR"/>
              </w:rPr>
              <w:t>Almanya</w:t>
            </w:r>
          </w:p>
          <w:p w14:paraId="3DEA2BEC" w14:textId="77464D7D" w:rsidR="00BB705C" w:rsidRPr="00451B09" w:rsidRDefault="00BB705C" w:rsidP="00BB705C">
            <w:pPr>
              <w:pStyle w:val="GvdeMetni"/>
              <w:rPr>
                <w:bCs/>
                <w:lang w:val="tr-TR"/>
              </w:rPr>
            </w:pPr>
            <w:r w:rsidRPr="00451B09">
              <w:rPr>
                <w:lang w:val="tr-TR"/>
              </w:rPr>
              <w:t xml:space="preserve">Faks </w:t>
            </w:r>
            <w:r w:rsidRPr="00451B09">
              <w:rPr>
                <w:bCs/>
                <w:lang w:val="tr-TR"/>
              </w:rPr>
              <w:t>+49 (0) 6102 771 904-0</w:t>
            </w:r>
          </w:p>
          <w:p w14:paraId="5BA3DD04" w14:textId="77777777" w:rsidR="00BB705C" w:rsidRPr="00451B09" w:rsidRDefault="00BB705C" w:rsidP="00BB705C">
            <w:pPr>
              <w:pStyle w:val="Addressdetails"/>
              <w:rPr>
                <w:lang w:val="tr-TR"/>
              </w:rPr>
            </w:pPr>
          </w:p>
          <w:p w14:paraId="3862CBF4" w14:textId="7D10AF17" w:rsidR="00BB705C" w:rsidRPr="00F65DDF" w:rsidRDefault="00BB705C" w:rsidP="00BB705C">
            <w:pPr>
              <w:pStyle w:val="Addressdetails"/>
              <w:rPr>
                <w:lang w:val="tr-TR"/>
              </w:rPr>
            </w:pPr>
            <w:r w:rsidRPr="00451B09">
              <w:rPr>
                <w:b/>
                <w:bCs/>
                <w:lang w:val="tr-TR"/>
              </w:rPr>
              <w:t>www.erm.com</w:t>
            </w:r>
          </w:p>
          <w:p w14:paraId="1A98B317" w14:textId="4162A262" w:rsidR="0075089E" w:rsidRPr="004A0D11" w:rsidRDefault="0075089E" w:rsidP="0075089E">
            <w:pPr>
              <w:pStyle w:val="Addressdetails"/>
              <w:rPr>
                <w:b/>
                <w:bCs/>
                <w:lang w:val="tr-TR"/>
              </w:rPr>
            </w:pPr>
          </w:p>
        </w:tc>
      </w:tr>
    </w:tbl>
    <w:p w14:paraId="03AA357D" w14:textId="77777777" w:rsidR="0075089E" w:rsidRPr="00771922" w:rsidRDefault="0075089E" w:rsidP="0075089E">
      <w:pPr>
        <w:rPr>
          <w:lang w:val="tr-TR"/>
        </w:rPr>
      </w:pPr>
    </w:p>
    <w:p w14:paraId="02874F04" w14:textId="77777777" w:rsidR="00CE6D88" w:rsidRPr="00771922" w:rsidRDefault="00CE6D88" w:rsidP="0075089E">
      <w:pPr>
        <w:rPr>
          <w:lang w:val="tr-TR"/>
        </w:rPr>
      </w:pPr>
    </w:p>
    <w:sectPr w:rsidR="00CE6D88" w:rsidRPr="00771922" w:rsidSect="009A59EE">
      <w:headerReference w:type="default" r:id="rId42"/>
      <w:headerReference w:type="first" r:id="rId43"/>
      <w:footerReference w:type="first" r:id="rId44"/>
      <w:pgSz w:w="11906" w:h="16838" w:code="9"/>
      <w:pgMar w:top="1134" w:right="1134" w:bottom="1134" w:left="1134" w:header="567" w:footer="374" w:gutter="0"/>
      <w:pgNumType w:start="1"/>
      <w:cols w:sep="1" w:space="38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75EBF1" w14:textId="77777777" w:rsidR="00F45403" w:rsidRDefault="00F45403" w:rsidP="00A95726">
      <w:pPr>
        <w:spacing w:after="0" w:line="240" w:lineRule="auto"/>
      </w:pPr>
      <w:r>
        <w:separator/>
      </w:r>
    </w:p>
    <w:p w14:paraId="25E976FC" w14:textId="77777777" w:rsidR="00F45403" w:rsidRDefault="00F45403"/>
    <w:p w14:paraId="088673E6" w14:textId="77777777" w:rsidR="00F45403" w:rsidRDefault="00F45403"/>
    <w:p w14:paraId="2918E392" w14:textId="77777777" w:rsidR="00F45403" w:rsidRDefault="00F45403"/>
  </w:endnote>
  <w:endnote w:type="continuationSeparator" w:id="0">
    <w:p w14:paraId="1DFCA842" w14:textId="77777777" w:rsidR="00F45403" w:rsidRDefault="00F45403" w:rsidP="00A95726">
      <w:pPr>
        <w:spacing w:after="0" w:line="240" w:lineRule="auto"/>
      </w:pPr>
      <w:r>
        <w:continuationSeparator/>
      </w:r>
    </w:p>
    <w:p w14:paraId="00CFBEA0" w14:textId="77777777" w:rsidR="00F45403" w:rsidRDefault="00F45403"/>
    <w:p w14:paraId="3CD0C103" w14:textId="77777777" w:rsidR="00F45403" w:rsidRDefault="00F45403"/>
    <w:p w14:paraId="2F897578" w14:textId="77777777" w:rsidR="00F45403" w:rsidRDefault="00F45403"/>
  </w:endnote>
  <w:endnote w:type="continuationNotice" w:id="1">
    <w:p w14:paraId="2292EE1E" w14:textId="77777777" w:rsidR="00F45403" w:rsidRDefault="00F4540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Times New Roman (Body CS)">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rial MT">
    <w:altName w:val="Arial"/>
    <w:charset w:val="01"/>
    <w:family w:val="swiss"/>
    <w:pitch w:val="variable"/>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24A018" w14:textId="1B5571DC" w:rsidR="00693200" w:rsidRDefault="00693200" w:rsidP="00693200">
    <w:pPr>
      <w:pStyle w:val="AltBilgi"/>
      <w:spacing w:before="400"/>
    </w:pPr>
    <w:r>
      <w:t xml:space="preserve">MÜŞTERİ: </w:t>
    </w:r>
    <w:fldSimple w:instr="STYLEREF Recipient \* MERGEFORMAT">
      <w:r w:rsidR="00EC123E">
        <w:rPr>
          <w:noProof/>
        </w:rPr>
        <w:t>Enerjisa Enerji Üretim A.Ş.</w:t>
      </w:r>
    </w:fldSimple>
  </w:p>
  <w:p w14:paraId="328691C0" w14:textId="7CFBFB21" w:rsidR="0075089E" w:rsidRPr="00DF013F" w:rsidRDefault="00693200" w:rsidP="00693200">
    <w:pPr>
      <w:pStyle w:val="AltBilgi"/>
      <w:tabs>
        <w:tab w:val="left" w:pos="9555"/>
      </w:tabs>
      <w:rPr>
        <w:rStyle w:val="SayfaNumaras"/>
        <w:lang w:val="pt-PT"/>
      </w:rPr>
    </w:pPr>
    <w:r>
      <w:rPr>
        <w:noProof/>
      </w:rPr>
      <w:drawing>
        <wp:anchor distT="0" distB="0" distL="114300" distR="114300" simplePos="0" relativeHeight="251658247" behindDoc="0" locked="1" layoutInCell="1" allowOverlap="1" wp14:anchorId="2547F9D8" wp14:editId="5548A8D0">
          <wp:simplePos x="0" y="0"/>
          <wp:positionH relativeFrom="page">
            <wp:posOffset>612140</wp:posOffset>
          </wp:positionH>
          <wp:positionV relativeFrom="bottomMargin">
            <wp:posOffset>215900</wp:posOffset>
          </wp:positionV>
          <wp:extent cx="910800" cy="356400"/>
          <wp:effectExtent l="0" t="0" r="3810" b="0"/>
          <wp:wrapNone/>
          <wp:docPr id="737183793" name="Graphic 737183793"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279234" name="Graphic 77827923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Pr="00DF013F">
      <w:rPr>
        <w:lang w:val="pt-PT"/>
      </w:rPr>
      <w:t>PROJE NO:</w:t>
    </w:r>
    <w:r w:rsidR="00AE4CD5">
      <w:fldChar w:fldCharType="begin"/>
    </w:r>
    <w:r w:rsidR="00AE4CD5" w:rsidRPr="00DF013F">
      <w:rPr>
        <w:lang w:val="pt-PT"/>
      </w:rPr>
      <w:instrText>STYLEREF Reference \* MERGEFORMAT</w:instrText>
    </w:r>
    <w:r w:rsidR="00AE4CD5">
      <w:fldChar w:fldCharType="separate"/>
    </w:r>
    <w:r w:rsidR="00EC123E">
      <w:rPr>
        <w:noProof/>
        <w:lang w:val="pt-PT"/>
      </w:rPr>
      <w:t>0733614</w:t>
    </w:r>
    <w:r w:rsidR="00AE4CD5">
      <w:rPr>
        <w:noProof/>
      </w:rPr>
      <w:fldChar w:fldCharType="end"/>
    </w:r>
    <w:r w:rsidRPr="00DF013F">
      <w:rPr>
        <w:lang w:val="pt-PT"/>
      </w:rPr>
      <w:tab/>
      <w:t>TARİH:</w:t>
    </w:r>
    <w:r w:rsidR="00AE4CD5">
      <w:fldChar w:fldCharType="begin"/>
    </w:r>
    <w:r w:rsidR="00AE4CD5" w:rsidRPr="00DF013F">
      <w:rPr>
        <w:lang w:val="pt-PT"/>
      </w:rPr>
      <w:instrText>STYLEREF D1 \* MERGEFORMAT</w:instrText>
    </w:r>
    <w:r w:rsidR="00AE4CD5">
      <w:fldChar w:fldCharType="separate"/>
    </w:r>
    <w:r w:rsidR="00EC123E">
      <w:rPr>
        <w:noProof/>
        <w:lang w:val="pt-PT"/>
      </w:rPr>
      <w:t>30 Ekim 2025</w:t>
    </w:r>
    <w:r w:rsidR="00AE4CD5">
      <w:rPr>
        <w:noProof/>
      </w:rPr>
      <w:fldChar w:fldCharType="end"/>
    </w:r>
    <w:r w:rsidRPr="00DF013F">
      <w:rPr>
        <w:lang w:val="pt-PT"/>
      </w:rPr>
      <w:tab/>
      <w:t>SÜRÜM:</w:t>
    </w:r>
    <w:r w:rsidR="00AE4CD5">
      <w:fldChar w:fldCharType="begin"/>
    </w:r>
    <w:r w:rsidR="00AE4CD5" w:rsidRPr="00DF013F">
      <w:rPr>
        <w:lang w:val="pt-PT"/>
      </w:rPr>
      <w:instrText>STYLEREF  Version  \* MERGEFORMAT</w:instrText>
    </w:r>
    <w:r w:rsidR="00AE4CD5">
      <w:fldChar w:fldCharType="separate"/>
    </w:r>
    <w:r w:rsidR="00EC123E">
      <w:rPr>
        <w:noProof/>
        <w:lang w:val="pt-PT"/>
      </w:rPr>
      <w:t>Nihai taslak</w:t>
    </w:r>
    <w:r w:rsidR="00AE4CD5">
      <w:rPr>
        <w:noProof/>
      </w:rPr>
      <w:fldChar w:fldCharType="end"/>
    </w:r>
    <w:r>
      <w:ptab w:relativeTo="margin" w:alignment="right" w:leader="none"/>
    </w:r>
    <w:r w:rsidRPr="00DF013F">
      <w:rPr>
        <w:lang w:val="pt-PT"/>
      </w:rPr>
      <w:t>Sayfa</w:t>
    </w:r>
    <w:r>
      <w:fldChar w:fldCharType="begin"/>
    </w:r>
    <w:r w:rsidRPr="00DF013F">
      <w:rPr>
        <w:lang w:val="pt-PT"/>
      </w:rPr>
      <w:instrText xml:space="preserve"> PAGE  \* MERGEFORMAT </w:instrText>
    </w:r>
    <w:r>
      <w:fldChar w:fldCharType="separate"/>
    </w:r>
    <w:r w:rsidR="00DF013F" w:rsidRPr="00DF013F">
      <w:rPr>
        <w:noProof/>
        <w:lang w:val="pt-PT"/>
      </w:rPr>
      <w:t>2</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BEEDBD" w14:textId="0AD061FF" w:rsidR="00693200" w:rsidRDefault="00693200" w:rsidP="00693200">
    <w:pPr>
      <w:pStyle w:val="AltBilgi"/>
      <w:spacing w:before="400"/>
    </w:pPr>
    <w:r>
      <w:t xml:space="preserve">MÜŞTERİ: </w:t>
    </w:r>
    <w:fldSimple w:instr="STYLEREF Recipient \* MERGEFORMAT">
      <w:r w:rsidR="00EC123E">
        <w:rPr>
          <w:noProof/>
        </w:rPr>
        <w:t>Enerjisa Enerji Üretim A.Ş.</w:t>
      </w:r>
    </w:fldSimple>
  </w:p>
  <w:p w14:paraId="48E531F8" w14:textId="0D2A9579" w:rsidR="0075089E" w:rsidRPr="00DF013F" w:rsidRDefault="00693200" w:rsidP="00693200">
    <w:pPr>
      <w:pStyle w:val="AltBilgi"/>
      <w:tabs>
        <w:tab w:val="left" w:pos="9555"/>
      </w:tabs>
      <w:rPr>
        <w:lang w:val="pt-PT"/>
      </w:rPr>
    </w:pPr>
    <w:r>
      <w:rPr>
        <w:noProof/>
      </w:rPr>
      <w:drawing>
        <wp:anchor distT="0" distB="0" distL="114300" distR="114300" simplePos="0" relativeHeight="251658248" behindDoc="0" locked="1" layoutInCell="1" allowOverlap="1" wp14:anchorId="5277FA7C" wp14:editId="5FD14B00">
          <wp:simplePos x="0" y="0"/>
          <wp:positionH relativeFrom="page">
            <wp:posOffset>612140</wp:posOffset>
          </wp:positionH>
          <wp:positionV relativeFrom="bottomMargin">
            <wp:posOffset>215900</wp:posOffset>
          </wp:positionV>
          <wp:extent cx="910800" cy="356400"/>
          <wp:effectExtent l="0" t="0" r="3810" b="0"/>
          <wp:wrapNone/>
          <wp:docPr id="501212402" name="Graphic 501212402"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279234" name="Graphic 77827923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Pr="00DF013F">
      <w:rPr>
        <w:lang w:val="pt-PT"/>
      </w:rPr>
      <w:t>PROJE NO:</w:t>
    </w:r>
    <w:r w:rsidR="00AE4CD5">
      <w:fldChar w:fldCharType="begin"/>
    </w:r>
    <w:r w:rsidR="00AE4CD5" w:rsidRPr="00DF013F">
      <w:rPr>
        <w:lang w:val="pt-PT"/>
      </w:rPr>
      <w:instrText>STYLEREF Reference \* MERGEFORMAT</w:instrText>
    </w:r>
    <w:r w:rsidR="00AE4CD5">
      <w:fldChar w:fldCharType="separate"/>
    </w:r>
    <w:r w:rsidR="00EC123E">
      <w:rPr>
        <w:noProof/>
        <w:lang w:val="pt-PT"/>
      </w:rPr>
      <w:t>0733614</w:t>
    </w:r>
    <w:r w:rsidR="00AE4CD5">
      <w:rPr>
        <w:noProof/>
      </w:rPr>
      <w:fldChar w:fldCharType="end"/>
    </w:r>
    <w:r w:rsidRPr="00DF013F">
      <w:rPr>
        <w:lang w:val="pt-PT"/>
      </w:rPr>
      <w:tab/>
      <w:t>TARİH:</w:t>
    </w:r>
    <w:r w:rsidR="00AE4CD5">
      <w:fldChar w:fldCharType="begin"/>
    </w:r>
    <w:r w:rsidR="00AE4CD5" w:rsidRPr="00DF013F">
      <w:rPr>
        <w:lang w:val="pt-PT"/>
      </w:rPr>
      <w:instrText>STYLEREF D1 \* MERGEFORMAT</w:instrText>
    </w:r>
    <w:r w:rsidR="00AE4CD5">
      <w:fldChar w:fldCharType="separate"/>
    </w:r>
    <w:r w:rsidR="00EC123E">
      <w:rPr>
        <w:noProof/>
        <w:lang w:val="pt-PT"/>
      </w:rPr>
      <w:t>30 Ekim 2025</w:t>
    </w:r>
    <w:r w:rsidR="00AE4CD5">
      <w:rPr>
        <w:noProof/>
      </w:rPr>
      <w:fldChar w:fldCharType="end"/>
    </w:r>
    <w:r w:rsidRPr="00DF013F">
      <w:rPr>
        <w:lang w:val="pt-PT"/>
      </w:rPr>
      <w:tab/>
      <w:t>VERSİYON:</w:t>
    </w:r>
    <w:r w:rsidR="00AE4CD5">
      <w:fldChar w:fldCharType="begin"/>
    </w:r>
    <w:r w:rsidR="00AE4CD5" w:rsidRPr="00DF013F">
      <w:rPr>
        <w:lang w:val="pt-PT"/>
      </w:rPr>
      <w:instrText>STYLEREF  Version  \* MERGEFORMAT</w:instrText>
    </w:r>
    <w:r w:rsidR="00AE4CD5">
      <w:fldChar w:fldCharType="separate"/>
    </w:r>
    <w:r w:rsidR="00EC123E">
      <w:rPr>
        <w:noProof/>
        <w:lang w:val="pt-PT"/>
      </w:rPr>
      <w:t>Nihai taslak</w:t>
    </w:r>
    <w:r w:rsidR="00AE4CD5">
      <w:rPr>
        <w:noProof/>
      </w:rPr>
      <w:fldChar w:fldCharType="end"/>
    </w:r>
    <w:r>
      <w:ptab w:relativeTo="margin" w:alignment="right" w:leader="none"/>
    </w:r>
    <w:r w:rsidRPr="00DF013F">
      <w:rPr>
        <w:lang w:val="pt-PT"/>
      </w:rPr>
      <w:t xml:space="preserve">Sayfa </w:t>
    </w:r>
    <w:r>
      <w:fldChar w:fldCharType="begin"/>
    </w:r>
    <w:r w:rsidRPr="00DF013F">
      <w:rPr>
        <w:lang w:val="pt-PT"/>
      </w:rPr>
      <w:instrText xml:space="preserve"> PAGE  \* MERGEFORMAT </w:instrText>
    </w:r>
    <w:r>
      <w:fldChar w:fldCharType="separate"/>
    </w:r>
    <w:r w:rsidRPr="00DF013F">
      <w:rPr>
        <w:lang w:val="pt-PT"/>
      </w:rPr>
      <w:t>11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37023D" w14:textId="77777777" w:rsidR="00C72EC3" w:rsidRPr="00DD1BE0" w:rsidRDefault="00C72EC3" w:rsidP="00C72EC3">
    <w:pPr>
      <w:pStyle w:val="AltBilgi"/>
      <w:tabs>
        <w:tab w:val="left" w:pos="9555"/>
      </w:tabs>
      <w:ind w:left="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7F4785" w14:textId="77777777" w:rsidR="00F45403" w:rsidRPr="00A92AF9" w:rsidRDefault="00F45403" w:rsidP="00F17BF0">
      <w:pPr>
        <w:spacing w:after="0" w:line="240" w:lineRule="auto"/>
      </w:pPr>
      <w:r>
        <w:separator/>
      </w:r>
    </w:p>
  </w:footnote>
  <w:footnote w:type="continuationSeparator" w:id="0">
    <w:p w14:paraId="33DF81DE" w14:textId="77777777" w:rsidR="00F45403" w:rsidRPr="00A92AF9" w:rsidRDefault="00F45403" w:rsidP="00A92AF9">
      <w:pPr>
        <w:pStyle w:val="AltBilgi"/>
        <w:ind w:left="0"/>
      </w:pPr>
    </w:p>
    <w:p w14:paraId="2085DF3E" w14:textId="77777777" w:rsidR="00F45403" w:rsidRDefault="00F45403"/>
  </w:footnote>
  <w:footnote w:type="continuationNotice" w:id="1">
    <w:p w14:paraId="77435A3C" w14:textId="77777777" w:rsidR="00F45403" w:rsidRPr="00A92AF9" w:rsidRDefault="00F45403" w:rsidP="00A92AF9">
      <w:pPr>
        <w:pStyle w:val="AltBilgi"/>
        <w:ind w:left="0"/>
      </w:pPr>
    </w:p>
    <w:p w14:paraId="6DE9B099" w14:textId="77777777" w:rsidR="00F45403" w:rsidRDefault="00F45403"/>
  </w:footnote>
  <w:footnote w:id="2">
    <w:p w14:paraId="240C11E8" w14:textId="710F9853" w:rsidR="00EF7908" w:rsidRPr="00C17C75" w:rsidRDefault="00EF7908">
      <w:pPr>
        <w:pStyle w:val="DipnotMetni"/>
        <w:rPr>
          <w:lang w:val="tr-TR"/>
        </w:rPr>
      </w:pPr>
      <w:r>
        <w:rPr>
          <w:rStyle w:val="DipnotBavurusu"/>
        </w:rPr>
        <w:footnoteRef/>
      </w:r>
      <w:r w:rsidR="007B518F" w:rsidRPr="00C17C75">
        <w:rPr>
          <w:sz w:val="16"/>
          <w:szCs w:val="16"/>
        </w:rPr>
        <w:t xml:space="preserve"> İnşaat öncesi araştırmalarda incelenen ancak sahada doğrulanmayan potansiyel CH/PBF türleri</w:t>
      </w:r>
    </w:p>
  </w:footnote>
  <w:footnote w:id="3">
    <w:p w14:paraId="03E495D1" w14:textId="77777777" w:rsidR="006A400C" w:rsidRPr="005119BB" w:rsidRDefault="006A400C" w:rsidP="006A400C">
      <w:pPr>
        <w:pStyle w:val="Kaynaka0"/>
        <w:spacing w:after="120" w:line="240" w:lineRule="auto"/>
        <w:rPr>
          <w:rFonts w:cs="Arial"/>
          <w:sz w:val="18"/>
          <w:szCs w:val="18"/>
        </w:rPr>
      </w:pPr>
      <w:r w:rsidRPr="00C852C4">
        <w:rPr>
          <w:rStyle w:val="DipnotBavurusu"/>
          <w:sz w:val="18"/>
          <w:szCs w:val="18"/>
        </w:rPr>
        <w:footnoteRef/>
      </w:r>
      <w:r w:rsidRPr="00C852C4">
        <w:rPr>
          <w:rFonts w:cs="Arial"/>
          <w:sz w:val="18"/>
          <w:szCs w:val="18"/>
        </w:rPr>
        <w:t xml:space="preserve"> Parkes,</w:t>
      </w:r>
      <w:r>
        <w:rPr>
          <w:rFonts w:cs="Arial"/>
          <w:sz w:val="18"/>
          <w:szCs w:val="18"/>
        </w:rPr>
        <w:t xml:space="preserve"> D.</w:t>
      </w:r>
      <w:r w:rsidRPr="00C852C4">
        <w:rPr>
          <w:rFonts w:cs="Arial"/>
          <w:sz w:val="18"/>
          <w:szCs w:val="18"/>
        </w:rPr>
        <w:t>, Newell,</w:t>
      </w:r>
      <w:r>
        <w:rPr>
          <w:rFonts w:cs="Arial"/>
          <w:sz w:val="18"/>
          <w:szCs w:val="18"/>
        </w:rPr>
        <w:t xml:space="preserve"> G.</w:t>
      </w:r>
      <w:r w:rsidRPr="00C852C4">
        <w:rPr>
          <w:rFonts w:cs="Arial"/>
          <w:sz w:val="18"/>
          <w:szCs w:val="18"/>
        </w:rPr>
        <w:t xml:space="preserve"> and Cheal</w:t>
      </w:r>
      <w:r>
        <w:rPr>
          <w:rFonts w:cs="Arial"/>
          <w:sz w:val="18"/>
          <w:szCs w:val="18"/>
        </w:rPr>
        <w:t>, D. (</w:t>
      </w:r>
      <w:r w:rsidRPr="00C852C4">
        <w:rPr>
          <w:rFonts w:cs="Arial"/>
          <w:sz w:val="18"/>
          <w:szCs w:val="18"/>
        </w:rPr>
        <w:t>2003</w:t>
      </w:r>
      <w:r>
        <w:rPr>
          <w:rFonts w:cs="Arial"/>
          <w:sz w:val="18"/>
          <w:szCs w:val="18"/>
        </w:rPr>
        <w:t>)</w:t>
      </w:r>
      <w:r w:rsidRPr="00C852C4">
        <w:rPr>
          <w:rFonts w:cs="Arial"/>
          <w:sz w:val="18"/>
          <w:szCs w:val="18"/>
        </w:rPr>
        <w:t xml:space="preserve">. “Assessing the Quality of Native Vegetation: The ‘Habitat Hectares’ Approach.” </w:t>
      </w:r>
      <w:r w:rsidRPr="00C852C4">
        <w:rPr>
          <w:rFonts w:cs="Arial"/>
          <w:i/>
          <w:iCs/>
          <w:sz w:val="18"/>
          <w:szCs w:val="18"/>
        </w:rPr>
        <w:t>Ecological Management &amp; Restoration</w:t>
      </w:r>
      <w:r w:rsidRPr="00C852C4">
        <w:rPr>
          <w:rFonts w:cs="Arial"/>
          <w:sz w:val="18"/>
          <w:szCs w:val="18"/>
        </w:rPr>
        <w:t xml:space="preserve"> 4 (s1): S29–38. Online at: </w:t>
      </w:r>
      <w:hyperlink r:id="rId1" w:history="1">
        <w:r w:rsidRPr="00C852C4">
          <w:rPr>
            <w:rStyle w:val="Kpr"/>
            <w:rFonts w:cs="Arial"/>
            <w:sz w:val="18"/>
            <w:szCs w:val="18"/>
          </w:rPr>
          <w:t>https://www.forest-trends.org/wp-content/uploads/imported/4assessing-quality-of-native-vegetation-d-parkes-pdf.pdf</w:t>
        </w:r>
      </w:hyperlink>
      <w:r w:rsidRPr="00C852C4">
        <w:rPr>
          <w:rFonts w:cs="Arial"/>
          <w:sz w:val="18"/>
          <w:szCs w:val="18"/>
        </w:rPr>
        <w:t xml:space="preserve"> </w:t>
      </w:r>
    </w:p>
  </w:footnote>
  <w:footnote w:id="4">
    <w:p w14:paraId="51930D46" w14:textId="77777777" w:rsidR="00DC4EC9" w:rsidRPr="001F1C01" w:rsidRDefault="00DC4EC9" w:rsidP="00DC4EC9">
      <w:pPr>
        <w:pStyle w:val="GvdeMetni"/>
        <w:spacing w:before="120"/>
        <w:rPr>
          <w:rFonts w:ascii="Verdana" w:hAnsi="Verdana"/>
          <w:sz w:val="16"/>
          <w:szCs w:val="16"/>
        </w:rPr>
      </w:pPr>
      <w:r w:rsidRPr="00DC4EC9">
        <w:rPr>
          <w:rStyle w:val="DipnotBavurusu"/>
          <w:sz w:val="16"/>
          <w:szCs w:val="16"/>
        </w:rPr>
        <w:footnoteRef/>
      </w:r>
      <w:r w:rsidRPr="00DC4EC9">
        <w:rPr>
          <w:rFonts w:ascii="Verdana" w:hAnsi="Verdana"/>
          <w:sz w:val="16"/>
          <w:szCs w:val="16"/>
        </w:rPr>
        <w:t xml:space="preserve"> Hedef hesaplamasına, restorasyonun algılanan zorluğu ve hedef koşulun sağlanmasına kadar geçen tahmini süredeki gecikmeler temelinde bir gecikme/risk çarpanı dahil edilmiştir. Türkiye veya bölgede NNL/NG için özel bir kılavuz veya ölçüt bulunmadığından, bu hesaplama, Birleşik Krallık için yayınlanan DEFRA (Çevre, Gıda ve Kırsal İşler Bakanlığı) "Yasal Biyoçeşitlilik Ölçütü"nde (DEFRA, 2024) kullanılan gecikme/risk çarpanları temel alınarak yapılmıştır. Bu, hedeflerin gerçekleştirilmesindeki gecikmeleri ve restorasyon zorluğuna bağlı olarak sonuçlardaki belirsizliği hesaba katmak için kullanılmaktadır.</w:t>
      </w:r>
    </w:p>
  </w:footnote>
  <w:footnote w:id="5">
    <w:p w14:paraId="72E41F17" w14:textId="3B23EB64" w:rsidR="00B40D1F" w:rsidRPr="0095624C" w:rsidRDefault="00B40D1F" w:rsidP="00B40D1F">
      <w:pPr>
        <w:pStyle w:val="Kaynaka0"/>
        <w:spacing w:after="120" w:line="240" w:lineRule="auto"/>
        <w:rPr>
          <w:rFonts w:ascii="Arial" w:hAnsi="Arial" w:cs="Arial"/>
        </w:rPr>
      </w:pPr>
      <w:r w:rsidRPr="00C852C4">
        <w:rPr>
          <w:rStyle w:val="DipnotBavurusu"/>
          <w:sz w:val="18"/>
          <w:szCs w:val="18"/>
        </w:rPr>
        <w:footnoteRef/>
      </w:r>
      <w:r w:rsidRPr="00C852C4">
        <w:rPr>
          <w:rFonts w:cs="Arial"/>
          <w:sz w:val="18"/>
          <w:szCs w:val="18"/>
        </w:rPr>
        <w:t xml:space="preserve"> </w:t>
      </w:r>
      <w:r w:rsidR="00D665DD" w:rsidRPr="00C852C4">
        <w:rPr>
          <w:rFonts w:cs="Arial"/>
          <w:sz w:val="18"/>
          <w:szCs w:val="18"/>
        </w:rPr>
        <w:t>BBOP</w:t>
      </w:r>
      <w:r w:rsidR="00D665DD">
        <w:rPr>
          <w:rFonts w:cs="Arial"/>
          <w:sz w:val="18"/>
          <w:szCs w:val="18"/>
        </w:rPr>
        <w:t xml:space="preserve"> (</w:t>
      </w:r>
      <w:r w:rsidR="00D665DD" w:rsidRPr="00C852C4">
        <w:rPr>
          <w:rFonts w:cs="Arial"/>
          <w:sz w:val="18"/>
          <w:szCs w:val="18"/>
        </w:rPr>
        <w:t>2012</w:t>
      </w:r>
      <w:r w:rsidR="00D665DD">
        <w:rPr>
          <w:rFonts w:cs="Arial"/>
          <w:sz w:val="18"/>
          <w:szCs w:val="18"/>
        </w:rPr>
        <w:t>)</w:t>
      </w:r>
      <w:r w:rsidR="00D665DD" w:rsidRPr="00C852C4">
        <w:rPr>
          <w:rFonts w:cs="Arial"/>
          <w:sz w:val="18"/>
          <w:szCs w:val="18"/>
        </w:rPr>
        <w:t xml:space="preserve">. “Guidance Notes to the Standard on Biodiversity Offsets.” Washington, D.C.: Business and Biodiversity Offsets Programme (BBOP). Online at: </w:t>
      </w:r>
      <w:hyperlink r:id="rId2" w:history="1">
        <w:r w:rsidR="00D665DD" w:rsidRPr="00C852C4">
          <w:rPr>
            <w:rStyle w:val="Kpr"/>
            <w:rFonts w:cs="Arial"/>
            <w:sz w:val="18"/>
            <w:szCs w:val="18"/>
          </w:rPr>
          <w:t>https://www.forest-trends.org/publications/standard-on-biodiversity-offsets/</w:t>
        </w:r>
      </w:hyperlink>
    </w:p>
  </w:footnote>
  <w:footnote w:id="6">
    <w:p w14:paraId="2701BEA4" w14:textId="77777777" w:rsidR="000F3137" w:rsidRPr="00EC1CC7" w:rsidRDefault="000F3137" w:rsidP="000F3137">
      <w:pPr>
        <w:pStyle w:val="GvdeMetni"/>
        <w:spacing w:line="240" w:lineRule="auto"/>
      </w:pPr>
      <w:r w:rsidRPr="00EC1CC7">
        <w:rPr>
          <w:rStyle w:val="DipnotBavurusu"/>
          <w:szCs w:val="18"/>
        </w:rPr>
        <w:footnoteRef/>
      </w:r>
      <w:r w:rsidRPr="00EC1CC7">
        <w:rPr>
          <w:sz w:val="18"/>
          <w:szCs w:val="18"/>
        </w:rPr>
        <w:t xml:space="preserve"> ICF Consulting (2014) göre, tür odaklı yaklaşımların kullanımının bir dezavantajı, birçok durumda birden fazla türün değerlendirmeye değer olması ve tür ölçütlerinin genellikle karmaşık olması ve önemli miktarda veri gerektirmesi nedeniyle, birkaç türden fazlası için ölçütlerin kullanılması genellikle pratik olmamasıdır. Daha mantıklı bir yaklaşım, en hassas türlerin ihtiyaçlarına göre dengeleme gereksinimlerini tanımlamaktır. Ayrıca, tüm türlerin benzer habitat gereksinimleri varsa, dengelemenin tüm türler için dengeleme hedeflerinin (NNL/NG) gerçekleşmesini sağlayacağı varsayılabilir. Alternatif bir yaklaşım, gelişimin etkilerine en duyarlı olduğu düşünülen ve bu nedenle en büyük/en yüksek kaliteli dengelemeyi gerektirecek olan, seçilen bir "şemsiye tür" (yani, yüksek koruma önemi olan türler grubunu temsil eden bir gösterge türü) için bir tür ölçütü kullanmaktır. Ancak bu, etkilenebilecek çeşitli türler hakkında iyi bilgi sahibi olmayı ve şemsiye türün diğer türlerin gereksinimlerini gerçekten temsil ettiğine ve en hassas ve dolayısıyla telafi gereksinimleri açısından en zorlu türe ait olduğuna dair yüksek güveni gerektirir. </w:t>
      </w:r>
      <w:r w:rsidRPr="00B93EBF">
        <w:rPr>
          <w:sz w:val="18"/>
          <w:szCs w:val="18"/>
        </w:rPr>
        <w:t>Türlere özgü popülasyon verilerinin eksikliği ve bazı türlerin ihtiyatlı bir yaklaşımla dahil edilmesi nedeniyle, basit varlık/yokluk yerine sayısal hedefler sağlamak zordur.</w:t>
      </w:r>
    </w:p>
  </w:footnote>
  <w:footnote w:id="7">
    <w:p w14:paraId="08FB5C58" w14:textId="77777777" w:rsidR="000F3137" w:rsidRPr="000C3CA1" w:rsidRDefault="000F3137" w:rsidP="000F3137">
      <w:pPr>
        <w:pStyle w:val="DipnotMetni"/>
      </w:pPr>
      <w:r>
        <w:rPr>
          <w:rStyle w:val="DipnotBavurusu"/>
        </w:rPr>
        <w:footnoteRef/>
      </w:r>
      <w:r>
        <w:t xml:space="preserve"> Habitat özellikleri tek başına, özellikle tür zenginliği veya endemizm oranı yüksek alanlarda, bir bölgenin biyolojik çeşitliliğini tam olarak temsil etmek için yeterli olmayabilir. Habitatı bir vekil olarak kullanan telafiler, doğrudan habitat kaybını telafi etmek için uygun bir telafi elde etmenin bir yolunu sağlayabilirken, biyolojik çeşitlilik telafisini bilgilendirmek için genel habitat değerlerini ve koşullarını bir vekil olarak değerlendiren ölçütlerin ve NNL/NG hedeflerinin, yüksek koruma önemi olan bireysel türleri korumak için güvenilir bir temel sağlamayabileceği kabul edilmektedir. Habitat ölçütleri normalde habitat yapısını, türlerin farklı habitat türlerinin karışımlarına bağımlılığını, habitat yönetimini, avcıların, zararlıların ve hastalıkların varlığını ve türlerin varlığını etkileyen birkaç ek faktörün etkileşimlerini dikkate almaz (ICF Consulting, 2014). Ayrıca, tehdit altındaki türlerin de dar yayılma alanları ve çok özel ekolojik gereksinimleri olması muhtemeldir.</w:t>
      </w:r>
    </w:p>
  </w:footnote>
  <w:footnote w:id="8">
    <w:p w14:paraId="280B370F" w14:textId="3F218983" w:rsidR="00561C61" w:rsidRPr="00C17C75" w:rsidRDefault="00561C61">
      <w:pPr>
        <w:pStyle w:val="DipnotMetni"/>
        <w:rPr>
          <w:lang w:val="tr-TR"/>
        </w:rPr>
      </w:pPr>
      <w:r>
        <w:rPr>
          <w:rStyle w:val="DipnotBavurusu"/>
        </w:rPr>
        <w:footnoteRef/>
      </w:r>
      <w:r w:rsidRPr="00660BBE">
        <w:rPr>
          <w:sz w:val="16"/>
          <w:szCs w:val="16"/>
        </w:rPr>
        <w:t xml:space="preserve"> Ekogen, inşaat öncesinde ve inşaatın ilk aşamalarında (Mayıs-Haziran-Temmuz 2025) yaban hayatı araştırmaları gerçekleştirmiştir. Araştırmalar, proje alanının tamamını kapsamış ve kayaların altı, kütükler, toprak yarıkları ve depolanan inşaat malzemeleri gibi mikro habitatların incelenmesini de içermektedir. </w:t>
      </w:r>
      <w:r w:rsidRPr="00F8241B">
        <w:rPr>
          <w:i/>
          <w:iCs/>
          <w:sz w:val="16"/>
          <w:szCs w:val="16"/>
        </w:rPr>
        <w:t xml:space="preserve">Testudo graeca </w:t>
      </w:r>
      <w:r w:rsidRPr="00660BBE">
        <w:rPr>
          <w:sz w:val="16"/>
          <w:szCs w:val="16"/>
        </w:rPr>
        <w:t xml:space="preserve">(VU) ve </w:t>
      </w:r>
      <w:r w:rsidRPr="00F8241B">
        <w:rPr>
          <w:i/>
          <w:iCs/>
          <w:sz w:val="16"/>
          <w:szCs w:val="16"/>
        </w:rPr>
        <w:t xml:space="preserve">Anatololacerta pelasgiana </w:t>
      </w:r>
      <w:r w:rsidRPr="00660BBE">
        <w:rPr>
          <w:sz w:val="16"/>
          <w:szCs w:val="16"/>
        </w:rPr>
        <w:t xml:space="preserve">türlerine ait bireyler kaydedilmiş ve inşaat alanları dışındaki uygun habitatlara güvenli bir şekilde taşınmıştır. </w:t>
      </w:r>
      <w:r w:rsidRPr="00F8241B">
        <w:rPr>
          <w:i/>
          <w:iCs/>
          <w:sz w:val="16"/>
          <w:szCs w:val="16"/>
        </w:rPr>
        <w:t>Caracal caracal'ın</w:t>
      </w:r>
      <w:r w:rsidRPr="00100A80">
        <w:rPr>
          <w:sz w:val="16"/>
          <w:szCs w:val="16"/>
        </w:rPr>
        <w:t xml:space="preserve"> varlığını doğrulayan hiçbir doğrudan gözlem veya kamera tuzağı kaydı bulunmamaktadır</w:t>
      </w:r>
      <w:r w:rsidRPr="00F8241B">
        <w:rPr>
          <w:i/>
          <w:iCs/>
          <w:sz w:val="16"/>
          <w:szCs w:val="16"/>
        </w:rPr>
        <w:t xml:space="preserve">. </w:t>
      </w:r>
      <w:r>
        <w:rPr>
          <w:sz w:val="16"/>
          <w:szCs w:val="16"/>
        </w:rPr>
        <w:t xml:space="preserve">Ayrıca, </w:t>
      </w:r>
      <w:r w:rsidRPr="00100A80">
        <w:rPr>
          <w:sz w:val="16"/>
          <w:szCs w:val="16"/>
        </w:rPr>
        <w:t>Temmuz 2025'te, bu türün ve diğer büyük memelilerin olası faaliyetlerini izlemek için stratejik konumlara üç kamera tuzağı kurulmuştur. İzleme süresi boyunca hiçbir ölüm, yaralı fauna, yuva veya üreme faaliyeti tespit edilmemiştir.</w:t>
      </w:r>
    </w:p>
  </w:footnote>
  <w:footnote w:id="9">
    <w:p w14:paraId="68BCF0DA" w14:textId="7EE8B559" w:rsidR="00DC6715" w:rsidRPr="00DF013F" w:rsidRDefault="00DC6715" w:rsidP="007A5B91">
      <w:pPr>
        <w:pStyle w:val="Tabletextleft"/>
        <w:spacing w:before="20" w:after="20"/>
        <w:rPr>
          <w:sz w:val="16"/>
          <w:szCs w:val="16"/>
          <w:lang w:val="tr-TR"/>
        </w:rPr>
      </w:pPr>
      <w:r>
        <w:rPr>
          <w:rStyle w:val="DipnotBavurusu"/>
        </w:rPr>
        <w:footnoteRef/>
      </w:r>
      <w:r w:rsidRPr="00DF013F">
        <w:rPr>
          <w:sz w:val="16"/>
          <w:szCs w:val="16"/>
          <w:lang w:val="tr-TR"/>
        </w:rPr>
        <w:t xml:space="preserve"> Proje, </w:t>
      </w:r>
      <w:r w:rsidRPr="00DF013F">
        <w:rPr>
          <w:i/>
          <w:iCs/>
          <w:sz w:val="16"/>
          <w:szCs w:val="16"/>
          <w:lang w:val="tr-TR"/>
        </w:rPr>
        <w:t xml:space="preserve">Fritillaria milasense </w:t>
      </w:r>
      <w:r w:rsidRPr="00DF013F">
        <w:rPr>
          <w:sz w:val="16"/>
          <w:szCs w:val="16"/>
          <w:lang w:val="tr-TR"/>
        </w:rPr>
        <w:t>(</w:t>
      </w:r>
      <w:r w:rsidR="00160765">
        <w:rPr>
          <w:sz w:val="16"/>
          <w:szCs w:val="16"/>
          <w:lang w:val="tr-TR"/>
        </w:rPr>
        <w:t>K</w:t>
      </w:r>
      <w:r w:rsidRPr="00DF013F">
        <w:rPr>
          <w:sz w:val="16"/>
          <w:szCs w:val="16"/>
          <w:lang w:val="tr-TR"/>
        </w:rPr>
        <w:t xml:space="preserve">H) ve </w:t>
      </w:r>
      <w:r w:rsidRPr="00DF013F">
        <w:rPr>
          <w:i/>
          <w:iCs/>
          <w:sz w:val="16"/>
          <w:szCs w:val="16"/>
          <w:lang w:val="tr-TR"/>
        </w:rPr>
        <w:t xml:space="preserve">Cyclamen mirabile </w:t>
      </w:r>
      <w:r w:rsidRPr="00DF013F">
        <w:rPr>
          <w:sz w:val="16"/>
          <w:szCs w:val="16"/>
          <w:lang w:val="tr-TR"/>
        </w:rPr>
        <w:t xml:space="preserve">(PBF) için gerekli tüm koruma önlemlerini zaten uygulamıştır. Ayrı bir "Korunan ve Tehdit Altındaki Flora Koruma Programı" hazırlamak yerine, tüm eylemler doğrudan gerçekleştirilmiş ve biyolojik çeşitlilik izleme ve yönetim sürecine dahil edilmiştir. Ekogen firması, 2025 yılının Mayıs, Haziran ve </w:t>
      </w:r>
      <w:proofErr w:type="gramStart"/>
      <w:r w:rsidRPr="00DF013F">
        <w:rPr>
          <w:sz w:val="16"/>
          <w:szCs w:val="16"/>
          <w:lang w:val="tr-TR"/>
        </w:rPr>
        <w:t>Temmuz</w:t>
      </w:r>
      <w:proofErr w:type="gramEnd"/>
      <w:r w:rsidRPr="00DF013F">
        <w:rPr>
          <w:sz w:val="16"/>
          <w:szCs w:val="16"/>
          <w:lang w:val="tr-TR"/>
        </w:rPr>
        <w:t xml:space="preserve"> aylarında, seferberlik ve erken inşaat faaliyetleriyle koordineli olarak üç ardışık flora araştırması gerçekleştirmiştir. Araştırmalar, </w:t>
      </w:r>
      <w:r w:rsidRPr="00DF013F">
        <w:rPr>
          <w:i/>
          <w:iCs/>
          <w:sz w:val="16"/>
          <w:szCs w:val="16"/>
          <w:lang w:val="tr-TR"/>
        </w:rPr>
        <w:t xml:space="preserve">Fritillaria milasense, Cyclamen mirabile </w:t>
      </w:r>
      <w:r w:rsidRPr="00DF013F">
        <w:rPr>
          <w:sz w:val="16"/>
          <w:szCs w:val="16"/>
          <w:lang w:val="tr-TR"/>
        </w:rPr>
        <w:t xml:space="preserve">ve </w:t>
      </w:r>
      <w:r w:rsidRPr="00DF013F">
        <w:rPr>
          <w:i/>
          <w:iCs/>
          <w:sz w:val="16"/>
          <w:szCs w:val="16"/>
          <w:lang w:val="tr-TR"/>
        </w:rPr>
        <w:t xml:space="preserve">Veronica donii </w:t>
      </w:r>
      <w:r w:rsidRPr="00DF013F">
        <w:rPr>
          <w:sz w:val="16"/>
          <w:szCs w:val="16"/>
          <w:lang w:val="tr-TR"/>
        </w:rPr>
        <w:t xml:space="preserve">türlerinin orman ve kayalık mozaik habitatlarda bulunduğunu doğrulamıştır. Bu bulgulara dayanarak, tespit edilen tüm bireylerin yer değiştirme işlemi tamamlanmış, Haziran-Temmuz 2025'te </w:t>
      </w:r>
      <w:r w:rsidRPr="00DF013F">
        <w:rPr>
          <w:i/>
          <w:iCs/>
          <w:sz w:val="16"/>
          <w:szCs w:val="16"/>
          <w:lang w:val="tr-TR"/>
        </w:rPr>
        <w:t xml:space="preserve">Fritillaria milasense </w:t>
      </w:r>
      <w:r w:rsidRPr="00DF013F">
        <w:rPr>
          <w:sz w:val="16"/>
          <w:szCs w:val="16"/>
          <w:lang w:val="tr-TR"/>
        </w:rPr>
        <w:t xml:space="preserve">ve </w:t>
      </w:r>
      <w:r w:rsidRPr="00DF013F">
        <w:rPr>
          <w:i/>
          <w:iCs/>
          <w:sz w:val="16"/>
          <w:szCs w:val="16"/>
          <w:lang w:val="tr-TR"/>
        </w:rPr>
        <w:t xml:space="preserve">Veronica donii </w:t>
      </w:r>
      <w:r w:rsidRPr="00DF013F">
        <w:rPr>
          <w:sz w:val="16"/>
          <w:szCs w:val="16"/>
          <w:lang w:val="tr-TR"/>
        </w:rPr>
        <w:t xml:space="preserve">türleri için tohum toplama ve yayma çalışmaları gerçekleştirilmiştir. Hem yerinde hem de yerinde olmayan teknikler uygulandı ve tüm faaliyetler GPS koordinatları ve fotoğraflarla belgelendi. </w:t>
      </w:r>
    </w:p>
    <w:p w14:paraId="02B24FA7" w14:textId="3370C6F1" w:rsidR="00DC6715" w:rsidRPr="00DF013F" w:rsidRDefault="00DC6715" w:rsidP="007A5B91">
      <w:pPr>
        <w:pStyle w:val="GvdeMetni"/>
        <w:spacing w:before="20" w:after="20" w:line="240" w:lineRule="auto"/>
        <w:jc w:val="both"/>
        <w:rPr>
          <w:lang w:val="tr-TR"/>
        </w:rPr>
      </w:pPr>
    </w:p>
  </w:footnote>
  <w:footnote w:id="10">
    <w:p w14:paraId="1C44473D" w14:textId="030941F4" w:rsidR="00367E06" w:rsidRPr="00367E06" w:rsidRDefault="00E82690" w:rsidP="00367E06">
      <w:pPr>
        <w:pStyle w:val="DipnotMetni"/>
        <w:rPr>
          <w:lang w:val="tr-TR"/>
        </w:rPr>
      </w:pPr>
      <w:r>
        <w:rPr>
          <w:rStyle w:val="DipnotBavurusu"/>
        </w:rPr>
        <w:footnoteRef/>
      </w:r>
      <w:r w:rsidRPr="00367E06">
        <w:rPr>
          <w:lang w:val="tr-TR"/>
        </w:rPr>
        <w:t xml:space="preserve"> </w:t>
      </w:r>
      <w:r w:rsidR="00367E06" w:rsidRPr="00367E06">
        <w:rPr>
          <w:lang w:val="tr-TR"/>
        </w:rPr>
        <w:t>Aşağıda yer alan adımlar, inşaat öncesi ve erken inşaat aşamalarında CH/PBF bitki türlerinin belirlenmesi, korunması ve izlenmesi için yürütülen süreci özetlemektedir:</w:t>
      </w:r>
    </w:p>
    <w:p w14:paraId="1224E192" w14:textId="77777777" w:rsidR="00367E06" w:rsidRDefault="00367E06" w:rsidP="00367E06">
      <w:pPr>
        <w:pStyle w:val="DipnotMetni"/>
        <w:rPr>
          <w:lang w:val="tr-TR"/>
        </w:rPr>
      </w:pPr>
      <w:r w:rsidRPr="00367E06">
        <w:rPr>
          <w:lang w:val="tr-TR"/>
        </w:rPr>
        <w:t>a. Uzman Tanımlaması: Enerjisa tarafından, inşaat öncesi ve inşaat aşaması ekolojik gözetimi yürütmek üzere Ekogen Halk Sağlığı Çevre Danışmanlık firmasından flora uzmanları görevlendirilmiştir.</w:t>
      </w:r>
    </w:p>
    <w:p w14:paraId="041A7E8E" w14:textId="298C9B0C" w:rsidR="00367E06" w:rsidRPr="00367E06" w:rsidRDefault="00367E06" w:rsidP="00367E06">
      <w:pPr>
        <w:pStyle w:val="DipnotMetni"/>
        <w:rPr>
          <w:lang w:val="tr-TR"/>
        </w:rPr>
      </w:pPr>
      <w:r w:rsidRPr="00367E06">
        <w:rPr>
          <w:lang w:val="tr-TR"/>
        </w:rPr>
        <w:t>b. Arazi Konumları ve Zamanlama: Tüm temizleme alanlarının yer tahribatı öncesinde araştırılmasını sağlamak amacıyla, araştırma alanları inşaat sıralamasıyla uyumlu şekilde belirlenmiştir. Her bir önemli tür için (</w:t>
      </w:r>
      <w:r w:rsidRPr="00E116F2">
        <w:rPr>
          <w:i/>
          <w:iCs/>
          <w:lang w:val="tr-TR"/>
        </w:rPr>
        <w:t>Fritillaria milasense, Cyclamen mirabile, Veronica donii</w:t>
      </w:r>
      <w:r w:rsidRPr="00367E06">
        <w:rPr>
          <w:lang w:val="tr-TR"/>
        </w:rPr>
        <w:t xml:space="preserve"> vb.) fenolojik dönemler dikkate alınarak en uygun araştırma zamanlaması belirlenmiştir.</w:t>
      </w:r>
    </w:p>
    <w:p w14:paraId="498DEABA" w14:textId="77777777" w:rsidR="00367E06" w:rsidRPr="00E116F2" w:rsidRDefault="00367E06" w:rsidP="00367E06">
      <w:pPr>
        <w:pStyle w:val="DipnotMetni"/>
        <w:rPr>
          <w:lang w:val="tr-TR"/>
        </w:rPr>
      </w:pPr>
      <w:r w:rsidRPr="00367E06">
        <w:rPr>
          <w:lang w:val="tr-TR"/>
        </w:rPr>
        <w:t xml:space="preserve">c. Arazi Çalışması ve Bulgular: Belirlenen tüm önemli bitki bireyleri coğrafi koordinatlarıyla kaydedilmiş, fotoğraflanmış ve canlılık durumları değerlendirilmiştir. </w:t>
      </w:r>
      <w:r w:rsidRPr="00E116F2">
        <w:rPr>
          <w:lang w:val="tr-TR"/>
        </w:rPr>
        <w:t>Popülasyonların büyük çoğunluğunun, temizleme öncesinde yol koridorları ve türbin temelleri boyunca bulunduğu tespit edilmiştir.</w:t>
      </w:r>
    </w:p>
    <w:p w14:paraId="23389E0A" w14:textId="77777777" w:rsidR="00367E06" w:rsidRPr="00E116F2" w:rsidRDefault="00367E06" w:rsidP="00367E06">
      <w:pPr>
        <w:pStyle w:val="DipnotMetni"/>
        <w:rPr>
          <w:lang w:val="tr-TR"/>
        </w:rPr>
      </w:pPr>
      <w:r w:rsidRPr="00E116F2">
        <w:rPr>
          <w:lang w:val="tr-TR"/>
        </w:rPr>
        <w:t>d. Koruma ve Translokasyon Önlemleri: Türün özelliğine ve bulunduğu konuma bağlı olarak aşağıdaki önlemler uygulanmıştır:</w:t>
      </w:r>
    </w:p>
    <w:p w14:paraId="4E13A94B" w14:textId="77777777" w:rsidR="00367E06" w:rsidRPr="00E116F2" w:rsidRDefault="00367E06" w:rsidP="00367E06">
      <w:pPr>
        <w:pStyle w:val="DipnotMetni"/>
        <w:rPr>
          <w:lang w:val="tr-TR"/>
        </w:rPr>
      </w:pPr>
      <w:r w:rsidRPr="00E116F2">
        <w:rPr>
          <w:lang w:val="tr-TR"/>
        </w:rPr>
        <w:t>• Uygun nitelikteki tohumların toplanarak Ege Tarımsal Araştırma Enstitüsü Gen Bankası’na teslim edilmesi,</w:t>
      </w:r>
    </w:p>
    <w:p w14:paraId="63527CE8" w14:textId="77777777" w:rsidR="00367E06" w:rsidRPr="00E116F2" w:rsidRDefault="00367E06" w:rsidP="00367E06">
      <w:pPr>
        <w:pStyle w:val="DipnotMetni"/>
        <w:rPr>
          <w:lang w:val="tr-TR"/>
        </w:rPr>
      </w:pPr>
      <w:r w:rsidRPr="00E116F2">
        <w:rPr>
          <w:lang w:val="tr-TR"/>
        </w:rPr>
        <w:t>• Soğan veya bireylerin ex-situ ve in-situ translokasyonu yoluyla aynı yükselti ve toprak profiline sahip güvenli alıcı habitatlara taşınması,</w:t>
      </w:r>
    </w:p>
    <w:p w14:paraId="6E8EC83D" w14:textId="77777777" w:rsidR="00367E06" w:rsidRPr="00E116F2" w:rsidRDefault="00367E06" w:rsidP="00367E06">
      <w:pPr>
        <w:pStyle w:val="DipnotMetni"/>
        <w:rPr>
          <w:lang w:val="tr-TR"/>
        </w:rPr>
      </w:pPr>
      <w:r w:rsidRPr="00E116F2">
        <w:rPr>
          <w:lang w:val="tr-TR"/>
        </w:rPr>
        <w:t>• Üst toprağın sıyrılarak depolanması ve rehabilitasyon alanlarına serilmesiyle doğal yeniden kolonizasyonun desteklenmesi.</w:t>
      </w:r>
    </w:p>
    <w:p w14:paraId="2A244A43" w14:textId="77777777" w:rsidR="00367E06" w:rsidRPr="00E116F2" w:rsidRDefault="00367E06" w:rsidP="00367E06">
      <w:pPr>
        <w:pStyle w:val="DipnotMetni"/>
        <w:rPr>
          <w:lang w:val="tr-TR"/>
        </w:rPr>
      </w:pPr>
      <w:r w:rsidRPr="00E116F2">
        <w:rPr>
          <w:lang w:val="tr-TR"/>
        </w:rPr>
        <w:t>e. Alıcı Alanların Belirlenmesi: Uygun alıcı alanlar, proje sınırları içinde veya yakınında seçilmiş; toprak bileşimi, bakı yönü ve drenaj koşullarının orijinal habitatla uyumlu olduğu doğrulanmıştır.</w:t>
      </w:r>
    </w:p>
    <w:p w14:paraId="6D34BD36" w14:textId="77777777" w:rsidR="00367E06" w:rsidRPr="00E116F2" w:rsidRDefault="00367E06" w:rsidP="00367E06">
      <w:pPr>
        <w:pStyle w:val="DipnotMetni"/>
        <w:rPr>
          <w:lang w:val="tr-TR"/>
        </w:rPr>
      </w:pPr>
      <w:r w:rsidRPr="00E116F2">
        <w:rPr>
          <w:lang w:val="tr-TR"/>
        </w:rPr>
        <w:t>f. İzleme ve Raporlama: Mayıs 2025’ten itibaren, translokasyonu yapılan bireyler ve tohum saçılım bölgeleri aylık olarak izlenmektedir. İzleme sonuçları ve fotoğraflar, Enerjisa’ya sunulan aylık saha denetim formlarında belgelenmektedir.</w:t>
      </w:r>
    </w:p>
    <w:p w14:paraId="278A71E9" w14:textId="41F7E3A4" w:rsidR="00E82690" w:rsidRPr="00E116F2" w:rsidRDefault="00367E06" w:rsidP="00367E06">
      <w:pPr>
        <w:pStyle w:val="DipnotMetni"/>
        <w:rPr>
          <w:lang w:val="tr-TR"/>
        </w:rPr>
      </w:pPr>
      <w:r w:rsidRPr="00E116F2">
        <w:rPr>
          <w:lang w:val="tr-TR"/>
        </w:rPr>
        <w:t>Bu süreç, tüm inşaat öncesi flora çalışmalarının yer hareketlerine başlanmadan önce tamamlanmasını ve doğrulanmasını, EBRD ve DKMP gereklilikleriyle uyumlu şekilde sağlamıştır.</w:t>
      </w:r>
    </w:p>
  </w:footnote>
  <w:footnote w:id="11">
    <w:p w14:paraId="5D136175" w14:textId="77777777" w:rsidR="00586DAD" w:rsidRPr="00840E49" w:rsidRDefault="00586DAD" w:rsidP="00586DAD">
      <w:pPr>
        <w:pStyle w:val="DipnotMetni"/>
        <w:rPr>
          <w:rFonts w:ascii="Arial" w:hAnsi="Arial" w:cs="Arial"/>
          <w:szCs w:val="18"/>
          <w:lang w:val="tr-TR"/>
        </w:rPr>
      </w:pPr>
      <w:r w:rsidRPr="00232D18">
        <w:rPr>
          <w:rStyle w:val="DipnotBavurusu"/>
          <w:rFonts w:ascii="Arial" w:hAnsi="Arial" w:cs="Arial"/>
          <w:szCs w:val="18"/>
        </w:rPr>
        <w:footnoteRef/>
      </w:r>
      <w:r w:rsidRPr="00840E49">
        <w:rPr>
          <w:rFonts w:ascii="Arial" w:eastAsia="Arial" w:hAnsi="Arial" w:cs="Arial"/>
          <w:szCs w:val="18"/>
          <w:lang w:val="tr-TR"/>
        </w:rPr>
        <w:t xml:space="preserve"> </w:t>
      </w:r>
      <w:r w:rsidRPr="00232D18">
        <w:rPr>
          <w:rFonts w:ascii="Arial" w:eastAsia="Arial" w:hAnsi="Arial" w:cs="Arial"/>
          <w:szCs w:val="18"/>
        </w:rPr>
        <w:t xml:space="preserve">According to the research of Longcore et al. (2018), filtered yellow-green and amber LEDs are recommended and predicted to have lower ecological and physiological effects on wildlife (compared with high pressure sodium lamps, while blue-rich lighting would have greater effect). Also, </w:t>
      </w:r>
      <w:proofErr w:type="gramStart"/>
      <w:r w:rsidRPr="00232D18">
        <w:rPr>
          <w:rFonts w:ascii="Arial" w:eastAsia="Arial" w:hAnsi="Arial" w:cs="Arial"/>
          <w:szCs w:val="18"/>
        </w:rPr>
        <w:t>as a general rule</w:t>
      </w:r>
      <w:proofErr w:type="gramEnd"/>
      <w:r w:rsidRPr="00232D18">
        <w:rPr>
          <w:rFonts w:ascii="Arial" w:eastAsia="Arial" w:hAnsi="Arial" w:cs="Arial"/>
          <w:szCs w:val="18"/>
        </w:rPr>
        <w:t xml:space="preserve"> insects are more sensitive or attracted to short-wavelength (UV, cool white, blue and green LEDs) than long-wavelength light which is recommended (warm white, orange, red and infra-red).</w:t>
      </w:r>
    </w:p>
  </w:footnote>
  <w:footnote w:id="12">
    <w:p w14:paraId="054E8468" w14:textId="77777777" w:rsidR="009F7364" w:rsidRPr="00840E49" w:rsidRDefault="009F7364" w:rsidP="009F7364">
      <w:pPr>
        <w:pStyle w:val="DipnotMetni"/>
        <w:rPr>
          <w:sz w:val="16"/>
          <w:szCs w:val="16"/>
          <w:lang w:val="tr-TR"/>
        </w:rPr>
      </w:pPr>
      <w:r w:rsidRPr="007418A8">
        <w:rPr>
          <w:rStyle w:val="DipnotBavurusu"/>
          <w:sz w:val="16"/>
          <w:szCs w:val="16"/>
        </w:rPr>
        <w:footnoteRef/>
      </w:r>
      <w:r w:rsidRPr="00840E49">
        <w:rPr>
          <w:sz w:val="16"/>
          <w:szCs w:val="16"/>
          <w:lang w:val="tr-TR"/>
        </w:rPr>
        <w:t xml:space="preserve"> IFC PS6 gerekliliklerine uygun olarak ve IFC/EBRD tarafından el kitabının ortak yazarları olarak GIIP olarak kabul edilen (IFC, EBRD ve KfW, 2023) bilgileri temel alınarak Uyarlanabilir Kuş ve Yarasa Yönetimi ve İzleme Planı (ABBMMP) geliştirilmelidir. ABBMMP, Projenin operasyonel aşamasında, yani türbinlerle çarpışma riski açısından, kuş faunasına yönelik risklerin yönetilmesine özgü olacak ve aşağıdakileri içerecektir:</w:t>
      </w:r>
    </w:p>
    <w:p w14:paraId="303A449A" w14:textId="77777777" w:rsidR="009F7364" w:rsidRPr="00840E49" w:rsidRDefault="009F7364" w:rsidP="009F7364">
      <w:pPr>
        <w:pStyle w:val="DipnotMetni"/>
        <w:numPr>
          <w:ilvl w:val="0"/>
          <w:numId w:val="144"/>
        </w:numPr>
        <w:rPr>
          <w:sz w:val="16"/>
          <w:szCs w:val="16"/>
          <w:lang w:val="tr-TR"/>
        </w:rPr>
      </w:pPr>
      <w:r w:rsidRPr="00840E49">
        <w:rPr>
          <w:sz w:val="16"/>
          <w:szCs w:val="16"/>
          <w:lang w:val="tr-TR"/>
        </w:rPr>
        <w:t>Kuşlar ve yarasalar üzerindeki temel ve önemli operasyonel etkilerin özeti,</w:t>
      </w:r>
    </w:p>
    <w:p w14:paraId="466691F9" w14:textId="77777777" w:rsidR="009F7364" w:rsidRPr="00840E49" w:rsidRDefault="009F7364" w:rsidP="009F7364">
      <w:pPr>
        <w:pStyle w:val="DipnotMetni"/>
        <w:numPr>
          <w:ilvl w:val="0"/>
          <w:numId w:val="144"/>
        </w:numPr>
        <w:rPr>
          <w:sz w:val="16"/>
          <w:szCs w:val="16"/>
          <w:lang w:val="tr-TR"/>
        </w:rPr>
      </w:pPr>
      <w:r w:rsidRPr="00840E49">
        <w:rPr>
          <w:sz w:val="16"/>
          <w:szCs w:val="16"/>
          <w:lang w:val="tr-TR"/>
        </w:rPr>
        <w:t>NatureScot kılavuzu ve IFC, EBRD ve KfW (2023) PCFM el kitabına göre çeşitli kriterler dikkate alınarak hedef türlerin belirlenmesi,</w:t>
      </w:r>
    </w:p>
    <w:p w14:paraId="67FAE8FA" w14:textId="77777777" w:rsidR="009F7364" w:rsidRPr="00840E49" w:rsidRDefault="009F7364" w:rsidP="009F7364">
      <w:pPr>
        <w:pStyle w:val="DipnotMetni"/>
        <w:numPr>
          <w:ilvl w:val="0"/>
          <w:numId w:val="144"/>
        </w:numPr>
        <w:rPr>
          <w:sz w:val="16"/>
          <w:szCs w:val="16"/>
          <w:lang w:val="tr-TR"/>
        </w:rPr>
      </w:pPr>
      <w:r w:rsidRPr="00840E49">
        <w:rPr>
          <w:sz w:val="16"/>
          <w:szCs w:val="16"/>
          <w:lang w:val="tr-TR"/>
        </w:rPr>
        <w:t>Çarpışma Riski Değerlendirmesi ve PBR analizinin sonuçlarına dayalı olarak kuşlar için ölüm eşiklerinin belirlenmesi,</w:t>
      </w:r>
    </w:p>
    <w:p w14:paraId="1FC8B1C3" w14:textId="77777777" w:rsidR="009F7364" w:rsidRPr="00840E49" w:rsidRDefault="009F7364" w:rsidP="009F7364">
      <w:pPr>
        <w:pStyle w:val="DipnotMetni"/>
        <w:numPr>
          <w:ilvl w:val="0"/>
          <w:numId w:val="144"/>
        </w:numPr>
        <w:rPr>
          <w:sz w:val="16"/>
          <w:szCs w:val="16"/>
          <w:lang w:val="tr-TR"/>
        </w:rPr>
      </w:pPr>
      <w:r w:rsidRPr="00840E49">
        <w:rPr>
          <w:sz w:val="16"/>
          <w:szCs w:val="16"/>
          <w:lang w:val="tr-TR"/>
        </w:rPr>
        <w:t xml:space="preserve">Bunu destekleyebilecek </w:t>
      </w:r>
      <w:r>
        <w:rPr>
          <w:sz w:val="16"/>
          <w:szCs w:val="16"/>
          <w:lang w:val="tr-TR"/>
        </w:rPr>
        <w:t>populasyon</w:t>
      </w:r>
      <w:r w:rsidRPr="00840E49">
        <w:rPr>
          <w:sz w:val="16"/>
          <w:szCs w:val="16"/>
          <w:lang w:val="tr-TR"/>
        </w:rPr>
        <w:t xml:space="preserve"> düzeyindeki verilerde kısıtlamalar olsa </w:t>
      </w:r>
      <w:proofErr w:type="gramStart"/>
      <w:r w:rsidRPr="00840E49">
        <w:rPr>
          <w:sz w:val="16"/>
          <w:szCs w:val="16"/>
          <w:lang w:val="tr-TR"/>
        </w:rPr>
        <w:t>da,</w:t>
      </w:r>
      <w:proofErr w:type="gramEnd"/>
      <w:r w:rsidRPr="00840E49">
        <w:rPr>
          <w:sz w:val="16"/>
          <w:szCs w:val="16"/>
          <w:lang w:val="tr-TR"/>
        </w:rPr>
        <w:t xml:space="preserve"> mümkünse yarasalar için ölüm eşikleri tanımlanacaktır,</w:t>
      </w:r>
    </w:p>
    <w:p w14:paraId="715851BD" w14:textId="77777777" w:rsidR="009F7364" w:rsidRPr="00840E49" w:rsidRDefault="009F7364" w:rsidP="009F7364">
      <w:pPr>
        <w:pStyle w:val="DipnotMetni"/>
        <w:numPr>
          <w:ilvl w:val="0"/>
          <w:numId w:val="144"/>
        </w:numPr>
        <w:rPr>
          <w:sz w:val="16"/>
          <w:szCs w:val="16"/>
          <w:lang w:val="tr-TR"/>
        </w:rPr>
      </w:pPr>
      <w:r w:rsidRPr="00840E49">
        <w:rPr>
          <w:sz w:val="16"/>
          <w:szCs w:val="16"/>
          <w:lang w:val="tr-TR"/>
        </w:rPr>
        <w:t>IFC, EBRD ve KfW (2023) el kitabındaki kılavuzlar ve ulusal izin koşulları (ilgili olduğu durumlarda) ile uyumlu olarak, Proje'nin operasyonel aşaması için İnşaat Sonrası Ölüm İzleme (PCFM) programı geliştirilmesi,</w:t>
      </w:r>
    </w:p>
    <w:p w14:paraId="6444BFEF" w14:textId="77777777" w:rsidR="009F7364" w:rsidRPr="00840E49" w:rsidRDefault="009F7364" w:rsidP="009F7364">
      <w:pPr>
        <w:pStyle w:val="DipnotMetni"/>
        <w:numPr>
          <w:ilvl w:val="0"/>
          <w:numId w:val="144"/>
        </w:numPr>
        <w:rPr>
          <w:sz w:val="16"/>
          <w:szCs w:val="16"/>
          <w:lang w:val="tr-TR"/>
        </w:rPr>
      </w:pPr>
      <w:r w:rsidRPr="00840E49">
        <w:rPr>
          <w:sz w:val="16"/>
          <w:szCs w:val="16"/>
          <w:lang w:val="tr-TR"/>
        </w:rPr>
        <w:t>İzleme sonuçları (PCFM) ve ölüm eşiklerinin aşılmasıyla tetiklenen, temel müdahale eylemleri ve müdahaleleri (talep üzerine kapatma protokolü, belirli koşullar altında türbin kısıtlaması, habitat yönetimi, diğer yumuşak seçenekler gibi) içeren uyarlanabilir bir yönetim çerçevesi ve karar ağacı geliştirilmesi,</w:t>
      </w:r>
    </w:p>
    <w:p w14:paraId="3C8432D4" w14:textId="77777777" w:rsidR="009F7364" w:rsidRPr="00840E49" w:rsidRDefault="009F7364" w:rsidP="009F7364">
      <w:pPr>
        <w:pStyle w:val="DipnotMetni"/>
        <w:numPr>
          <w:ilvl w:val="0"/>
          <w:numId w:val="144"/>
        </w:numPr>
        <w:rPr>
          <w:sz w:val="16"/>
          <w:szCs w:val="16"/>
          <w:lang w:val="de-DE"/>
        </w:rPr>
      </w:pPr>
      <w:r w:rsidRPr="00840E49">
        <w:rPr>
          <w:sz w:val="16"/>
          <w:szCs w:val="16"/>
          <w:lang w:val="de-DE"/>
        </w:rPr>
        <w:t>Zaman çizelgeleri, roller ve sorumluluklar,</w:t>
      </w:r>
    </w:p>
    <w:p w14:paraId="369EC449" w14:textId="77777777" w:rsidR="009F7364" w:rsidRPr="00840E49" w:rsidRDefault="009F7364" w:rsidP="009F7364">
      <w:pPr>
        <w:pStyle w:val="DipnotMetni"/>
        <w:numPr>
          <w:ilvl w:val="0"/>
          <w:numId w:val="144"/>
        </w:numPr>
        <w:rPr>
          <w:sz w:val="16"/>
          <w:szCs w:val="16"/>
          <w:lang w:val="de-DE"/>
        </w:rPr>
      </w:pPr>
      <w:r w:rsidRPr="00840E49">
        <w:rPr>
          <w:sz w:val="16"/>
          <w:szCs w:val="16"/>
          <w:lang w:val="de-DE"/>
        </w:rPr>
        <w:t>Gerekliliklerin gözden geçirilmesi ve güncellenmesi ve</w:t>
      </w:r>
    </w:p>
    <w:p w14:paraId="03DCF320" w14:textId="77777777" w:rsidR="009F7364" w:rsidRPr="007418A8" w:rsidRDefault="009F7364" w:rsidP="009F7364">
      <w:pPr>
        <w:pStyle w:val="DipnotMetni"/>
        <w:numPr>
          <w:ilvl w:val="0"/>
          <w:numId w:val="144"/>
        </w:numPr>
        <w:rPr>
          <w:sz w:val="16"/>
          <w:szCs w:val="16"/>
        </w:rPr>
      </w:pPr>
      <w:r w:rsidRPr="007418A8">
        <w:rPr>
          <w:sz w:val="16"/>
          <w:szCs w:val="16"/>
        </w:rPr>
        <w:t>Raporlama çerçevesi.</w:t>
      </w:r>
    </w:p>
    <w:p w14:paraId="4E67B47E" w14:textId="77777777" w:rsidR="009F7364" w:rsidRPr="007418A8" w:rsidRDefault="009F7364" w:rsidP="009F7364">
      <w:pPr>
        <w:pStyle w:val="DipnotMetni"/>
        <w:ind w:left="720"/>
        <w:rPr>
          <w:sz w:val="16"/>
          <w:szCs w:val="16"/>
        </w:rPr>
      </w:pPr>
    </w:p>
    <w:p w14:paraId="7B842381" w14:textId="49941801" w:rsidR="009F7364" w:rsidRPr="007418A8" w:rsidRDefault="009F7364" w:rsidP="009F7364">
      <w:pPr>
        <w:pStyle w:val="DipnotMetni"/>
        <w:rPr>
          <w:sz w:val="16"/>
          <w:szCs w:val="16"/>
        </w:rPr>
      </w:pPr>
      <w:r w:rsidRPr="007418A8">
        <w:rPr>
          <w:sz w:val="16"/>
          <w:szCs w:val="16"/>
          <w:u w:val="single"/>
        </w:rPr>
        <w:t xml:space="preserve">Anahtar çıktı: </w:t>
      </w:r>
      <w:r w:rsidRPr="007418A8">
        <w:rPr>
          <w:sz w:val="16"/>
          <w:szCs w:val="16"/>
        </w:rPr>
        <w:t xml:space="preserve">IFC PS6, EBRD </w:t>
      </w:r>
      <w:r w:rsidR="00F70713">
        <w:rPr>
          <w:sz w:val="16"/>
          <w:szCs w:val="16"/>
        </w:rPr>
        <w:t>ÇSG</w:t>
      </w:r>
      <w:r w:rsidRPr="007418A8">
        <w:rPr>
          <w:sz w:val="16"/>
          <w:szCs w:val="16"/>
        </w:rPr>
        <w:t>6 ve GIIP (IFC, EBRD ve KfW, 2023) ile uyumlu, operasyonel aşama için Uyarlanabilir Kuş ve Yarasa Yönetimi ve İzleme Planı (ABBMMP).</w:t>
      </w:r>
    </w:p>
    <w:p w14:paraId="175314FC" w14:textId="77777777" w:rsidR="009F7364" w:rsidRPr="004D01F0" w:rsidRDefault="009F7364" w:rsidP="009F7364">
      <w:pPr>
        <w:pStyle w:val="DipnotMetni"/>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973F68" w:rsidRPr="003C74ED" w14:paraId="57976CC9" w14:textId="77777777" w:rsidTr="00E97AE9">
      <w:trPr>
        <w:trHeight w:val="63"/>
      </w:trPr>
      <w:tc>
        <w:tcPr>
          <w:tcW w:w="2427" w:type="pct"/>
        </w:tcPr>
        <w:p w14:paraId="3721D6E9" w14:textId="5D6C0F57" w:rsidR="00973F68" w:rsidRPr="00E057A7" w:rsidRDefault="00973F68" w:rsidP="00973F68">
          <w:pPr>
            <w:pStyle w:val="stBilgi"/>
          </w:pPr>
          <w:fldSimple w:instr="STYLEREF &quot;Document title&quot; \* MERGEFORMAT">
            <w:r w:rsidR="00AE75D3">
              <w:rPr>
                <w:noProof/>
              </w:rPr>
              <w:t>Enerjisa YEKA-2 WPP</w:t>
            </w:r>
          </w:fldSimple>
        </w:p>
      </w:tc>
      <w:tc>
        <w:tcPr>
          <w:tcW w:w="147" w:type="pct"/>
        </w:tcPr>
        <w:p w14:paraId="283E8BB4" w14:textId="77777777" w:rsidR="00973F68" w:rsidRDefault="00973F68" w:rsidP="00973F68">
          <w:pPr>
            <w:pStyle w:val="stBilgi"/>
            <w:jc w:val="right"/>
          </w:pPr>
        </w:p>
      </w:tc>
      <w:tc>
        <w:tcPr>
          <w:tcW w:w="2426" w:type="pct"/>
        </w:tcPr>
        <w:p w14:paraId="028230D1" w14:textId="1F2A6DAE" w:rsidR="00973F68" w:rsidRPr="003C74ED" w:rsidRDefault="00973F68" w:rsidP="00973F68">
          <w:pPr>
            <w:pStyle w:val="stBilgi"/>
            <w:jc w:val="right"/>
          </w:pPr>
          <w:fldSimple w:instr="STYLEREF &quot;H1&quot; \* MERGEFORMAT">
            <w:r w:rsidR="00AE75D3">
              <w:rPr>
                <w:noProof/>
              </w:rPr>
              <w:t>GİRİŞ</w:t>
            </w:r>
          </w:fldSimple>
        </w:p>
      </w:tc>
    </w:tr>
  </w:tbl>
  <w:p w14:paraId="0F8EDA2D" w14:textId="77777777" w:rsidR="0075089E" w:rsidRDefault="0075089E" w:rsidP="00E03F13">
    <w:pPr>
      <w:pStyle w:val="stBilgi"/>
      <w:spacing w:after="40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8B2346" w14:textId="77777777" w:rsidR="0075089E" w:rsidRDefault="0075089E" w:rsidP="00BA6370">
    <w:pPr>
      <w:pStyle w:val="stBilgi"/>
      <w:tabs>
        <w:tab w:val="clear" w:pos="10773"/>
        <w:tab w:val="left" w:pos="3657"/>
        <w:tab w:val="right" w:pos="10204"/>
      </w:tabs>
      <w:spacing w:after="2200"/>
    </w:pPr>
    <w:r>
      <w:rPr>
        <w:noProof/>
      </w:rPr>
      <w:drawing>
        <wp:anchor distT="0" distB="0" distL="114300" distR="114300" simplePos="0" relativeHeight="251658244" behindDoc="0" locked="1" layoutInCell="1" allowOverlap="1" wp14:anchorId="08B43667" wp14:editId="0497B3C9">
          <wp:simplePos x="0" y="0"/>
          <wp:positionH relativeFrom="page">
            <wp:posOffset>540385</wp:posOffset>
          </wp:positionH>
          <wp:positionV relativeFrom="page">
            <wp:posOffset>540385</wp:posOffset>
          </wp:positionV>
          <wp:extent cx="2235600" cy="871200"/>
          <wp:effectExtent l="0" t="0" r="0" b="5715"/>
          <wp:wrapNone/>
          <wp:docPr id="1951289950" name="Graphic 1951289950"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2830125" name="Graphic 102283012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r>
      <w:tab/>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973F68" w:rsidRPr="003C74ED" w14:paraId="6D57663A" w14:textId="77777777" w:rsidTr="00E97AE9">
      <w:trPr>
        <w:trHeight w:val="63"/>
      </w:trPr>
      <w:tc>
        <w:tcPr>
          <w:tcW w:w="2427" w:type="pct"/>
        </w:tcPr>
        <w:p w14:paraId="194F2741" w14:textId="2C31B9F7" w:rsidR="00973F68" w:rsidRPr="00E057A7" w:rsidRDefault="00973F68" w:rsidP="00973F68">
          <w:pPr>
            <w:pStyle w:val="stBilgi"/>
          </w:pPr>
          <w:fldSimple w:instr="STYLEREF &quot;Document title&quot; \* MERGEFORMAT">
            <w:r w:rsidR="00AE75D3">
              <w:rPr>
                <w:noProof/>
              </w:rPr>
              <w:t>Enerjisa YEKA-2 WPP</w:t>
            </w:r>
          </w:fldSimple>
        </w:p>
      </w:tc>
      <w:tc>
        <w:tcPr>
          <w:tcW w:w="147" w:type="pct"/>
        </w:tcPr>
        <w:p w14:paraId="0CA19A85" w14:textId="77777777" w:rsidR="00973F68" w:rsidRDefault="00973F68" w:rsidP="00973F68">
          <w:pPr>
            <w:pStyle w:val="stBilgi"/>
            <w:jc w:val="right"/>
          </w:pPr>
        </w:p>
      </w:tc>
      <w:tc>
        <w:tcPr>
          <w:tcW w:w="2426" w:type="pct"/>
        </w:tcPr>
        <w:p w14:paraId="2EB192BF" w14:textId="501AFA53" w:rsidR="00973F68" w:rsidRPr="003C74ED" w:rsidRDefault="00973F68" w:rsidP="00973F68">
          <w:pPr>
            <w:pStyle w:val="stBilgi"/>
            <w:jc w:val="right"/>
          </w:pPr>
          <w:fldSimple w:instr="STYLEREF &quot;H1&quot; \* MERGEFORMAT">
            <w:r w:rsidR="00AE75D3">
              <w:rPr>
                <w:noProof/>
              </w:rPr>
              <w:t>GİRİŞ</w:t>
            </w:r>
          </w:fldSimple>
        </w:p>
      </w:tc>
    </w:tr>
  </w:tbl>
  <w:p w14:paraId="1E1ACEAB" w14:textId="77777777" w:rsidR="00994F11" w:rsidRPr="00F6579D" w:rsidRDefault="00994F11" w:rsidP="00994F11">
    <w:pPr>
      <w:pStyle w:val="stBilgi"/>
      <w:spacing w:line="220" w:lineRule="atLeast"/>
    </w:pPr>
  </w:p>
  <w:p w14:paraId="3461D067" w14:textId="187E87AF" w:rsidR="00994F11" w:rsidRPr="00994F11" w:rsidRDefault="00994F11" w:rsidP="00994F11">
    <w:pPr>
      <w:pStyle w:val="stBilgi"/>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383"/>
      <w:gridCol w:w="265"/>
      <w:gridCol w:w="4380"/>
    </w:tblGrid>
    <w:tr w:rsidR="006E230F" w:rsidRPr="003C74ED" w14:paraId="4A61E11F" w14:textId="77777777" w:rsidTr="00E97AE9">
      <w:trPr>
        <w:trHeight w:val="63"/>
      </w:trPr>
      <w:tc>
        <w:tcPr>
          <w:tcW w:w="2427" w:type="pct"/>
        </w:tcPr>
        <w:p w14:paraId="348CD82D" w14:textId="50DF9823" w:rsidR="006E230F" w:rsidRPr="00E057A7" w:rsidRDefault="006E230F" w:rsidP="006E230F">
          <w:pPr>
            <w:pStyle w:val="stBilgi"/>
          </w:pPr>
          <w:fldSimple w:instr="STYLEREF &quot;Document title&quot; \* MERGEFORMAT">
            <w:r w:rsidR="00CC4393">
              <w:rPr>
                <w:noProof/>
              </w:rPr>
              <w:t>Enerjisa YEKA-2 WPP</w:t>
            </w:r>
          </w:fldSimple>
        </w:p>
      </w:tc>
      <w:tc>
        <w:tcPr>
          <w:tcW w:w="147" w:type="pct"/>
        </w:tcPr>
        <w:p w14:paraId="1A4E0BB2" w14:textId="77777777" w:rsidR="006E230F" w:rsidRDefault="006E230F" w:rsidP="006E230F">
          <w:pPr>
            <w:pStyle w:val="stBilgi"/>
            <w:jc w:val="right"/>
          </w:pPr>
        </w:p>
      </w:tc>
      <w:tc>
        <w:tcPr>
          <w:tcW w:w="2426" w:type="pct"/>
        </w:tcPr>
        <w:p w14:paraId="3F235ADF" w14:textId="1EE7FCC6" w:rsidR="006E230F" w:rsidRPr="003C74ED" w:rsidRDefault="006E230F" w:rsidP="006E230F">
          <w:pPr>
            <w:pStyle w:val="stBilgi"/>
            <w:jc w:val="right"/>
          </w:pPr>
          <w:fldSimple w:instr="STYLEREF &quot;H1&quot; \* MERGEFORMAT">
            <w:r w:rsidR="00CC4393">
              <w:rPr>
                <w:noProof/>
              </w:rPr>
              <w:t>GİRİŞ</w:t>
            </w:r>
          </w:fldSimple>
        </w:p>
      </w:tc>
    </w:tr>
  </w:tbl>
  <w:p w14:paraId="65C8CF3B" w14:textId="77777777" w:rsidR="00B71D9C" w:rsidRPr="00ED2C52" w:rsidRDefault="00B71D9C" w:rsidP="00ED2C52">
    <w:pPr>
      <w:pStyle w:val="stBilgi"/>
      <w:tabs>
        <w:tab w:val="clear" w:pos="10773"/>
        <w:tab w:val="left" w:pos="6420"/>
      </w:tabs>
      <w:spacing w:after="400"/>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973F68" w:rsidRPr="003C74ED" w14:paraId="0F0721F6" w14:textId="77777777" w:rsidTr="00E97AE9">
      <w:trPr>
        <w:trHeight w:val="63"/>
      </w:trPr>
      <w:tc>
        <w:tcPr>
          <w:tcW w:w="2427" w:type="pct"/>
        </w:tcPr>
        <w:p w14:paraId="4CE1E1E5" w14:textId="54719905" w:rsidR="00973F68" w:rsidRPr="00E057A7" w:rsidRDefault="00973F68" w:rsidP="00973F68">
          <w:pPr>
            <w:pStyle w:val="stBilgi"/>
          </w:pPr>
          <w:fldSimple w:instr="STYLEREF &quot;Document title&quot; \* MERGEFORMAT">
            <w:r w:rsidR="00EC123E">
              <w:rPr>
                <w:noProof/>
              </w:rPr>
              <w:t>Enerjisa YEKA-2 WPP</w:t>
            </w:r>
          </w:fldSimple>
        </w:p>
      </w:tc>
      <w:tc>
        <w:tcPr>
          <w:tcW w:w="147" w:type="pct"/>
        </w:tcPr>
        <w:p w14:paraId="10A3F273" w14:textId="77777777" w:rsidR="00973F68" w:rsidRDefault="00973F68" w:rsidP="00973F68">
          <w:pPr>
            <w:pStyle w:val="stBilgi"/>
            <w:jc w:val="right"/>
          </w:pPr>
        </w:p>
      </w:tc>
      <w:tc>
        <w:tcPr>
          <w:tcW w:w="2426" w:type="pct"/>
        </w:tcPr>
        <w:p w14:paraId="7C98DA99" w14:textId="46AAAC6D" w:rsidR="00973F68" w:rsidRPr="003C74ED" w:rsidRDefault="00973F68" w:rsidP="00973F68">
          <w:pPr>
            <w:pStyle w:val="stBilgi"/>
            <w:jc w:val="right"/>
          </w:pPr>
          <w:fldSimple w:instr="STYLEREF &quot;H1&quot; \* MERGEFORMAT">
            <w:r w:rsidR="00EC123E">
              <w:rPr>
                <w:noProof/>
              </w:rPr>
              <w:t>BİYOÇEŞİTLİLİK YÖNETİMİ STRATEJİSİ</w:t>
            </w:r>
          </w:fldSimple>
        </w:p>
      </w:tc>
    </w:tr>
  </w:tbl>
  <w:p w14:paraId="0FCD1E7E" w14:textId="77777777" w:rsidR="0075089E" w:rsidRPr="00F6579D" w:rsidRDefault="0075089E">
    <w:pPr>
      <w:pStyle w:val="stBilgi"/>
      <w:spacing w:line="220" w:lineRule="atLeast"/>
    </w:pPr>
  </w:p>
  <w:p w14:paraId="4B178956" w14:textId="77777777" w:rsidR="0075089E" w:rsidRDefault="0075089E"/>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505014" w:rsidRPr="003C74ED" w14:paraId="7A66F9FB" w14:textId="77777777">
      <w:trPr>
        <w:trHeight w:val="63"/>
      </w:trPr>
      <w:tc>
        <w:tcPr>
          <w:tcW w:w="2427" w:type="pct"/>
        </w:tcPr>
        <w:p w14:paraId="09505308" w14:textId="42AFE263" w:rsidR="00505014" w:rsidRPr="00E057A7" w:rsidRDefault="00F70713" w:rsidP="00994F11">
          <w:pPr>
            <w:pStyle w:val="stBilgi"/>
          </w:pPr>
          <w:fldSimple w:instr="STYLEREF &quot;Document title&quot; \* MERGEFORMAT">
            <w:r w:rsidR="00EC123E">
              <w:rPr>
                <w:noProof/>
              </w:rPr>
              <w:t>Enerjisa YEKA-2 WPP</w:t>
            </w:r>
          </w:fldSimple>
        </w:p>
      </w:tc>
      <w:tc>
        <w:tcPr>
          <w:tcW w:w="147" w:type="pct"/>
        </w:tcPr>
        <w:p w14:paraId="698E031E" w14:textId="77777777" w:rsidR="00505014" w:rsidRDefault="00505014" w:rsidP="00994F11">
          <w:pPr>
            <w:pStyle w:val="stBilgi"/>
            <w:jc w:val="right"/>
          </w:pPr>
        </w:p>
      </w:tc>
      <w:tc>
        <w:tcPr>
          <w:tcW w:w="2426" w:type="pct"/>
        </w:tcPr>
        <w:p w14:paraId="081A777F" w14:textId="64AAEF8F" w:rsidR="00505014" w:rsidRPr="003C74ED" w:rsidRDefault="00F70713" w:rsidP="00994F11">
          <w:pPr>
            <w:pStyle w:val="stBilgi"/>
            <w:jc w:val="right"/>
          </w:pPr>
          <w:fldSimple w:instr="STYLEREF &quot;H1&quot; \* MERGEFORMAT">
            <w:r w:rsidR="00EC123E">
              <w:rPr>
                <w:noProof/>
              </w:rPr>
              <w:t>İNŞAAT AŞAMASI İçin BİYOÇEŞİTLİLİK YÖNETİM PLANI (BYP)</w:t>
            </w:r>
          </w:fldSimple>
        </w:p>
      </w:tc>
    </w:tr>
  </w:tbl>
  <w:p w14:paraId="5B9110E3" w14:textId="77777777" w:rsidR="00505014" w:rsidRPr="00C72EC3" w:rsidRDefault="00505014" w:rsidP="00C72EC3">
    <w:pPr>
      <w:pStyle w:val="stBilgi"/>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E03416" w:rsidRPr="003C74ED" w14:paraId="7D63BB24" w14:textId="77777777" w:rsidTr="00E97AE9">
      <w:trPr>
        <w:trHeight w:val="63"/>
      </w:trPr>
      <w:tc>
        <w:tcPr>
          <w:tcW w:w="2427" w:type="pct"/>
        </w:tcPr>
        <w:p w14:paraId="5C3F007C" w14:textId="5E3B4F71" w:rsidR="00E03416" w:rsidRPr="00E057A7" w:rsidRDefault="00E03416" w:rsidP="00E03416">
          <w:pPr>
            <w:pStyle w:val="stBilgi"/>
          </w:pPr>
          <w:fldSimple w:instr="STYLEREF &quot;Document title&quot; \* MERGEFORMAT">
            <w:r w:rsidR="00EC123E">
              <w:rPr>
                <w:noProof/>
              </w:rPr>
              <w:t>Enerjisa YEKA-2 WPP</w:t>
            </w:r>
          </w:fldSimple>
        </w:p>
      </w:tc>
      <w:tc>
        <w:tcPr>
          <w:tcW w:w="147" w:type="pct"/>
        </w:tcPr>
        <w:p w14:paraId="78028B0E" w14:textId="77777777" w:rsidR="00E03416" w:rsidRDefault="00E03416" w:rsidP="00E03416">
          <w:pPr>
            <w:pStyle w:val="stBilgi"/>
            <w:jc w:val="right"/>
          </w:pPr>
        </w:p>
      </w:tc>
      <w:tc>
        <w:tcPr>
          <w:tcW w:w="2426" w:type="pct"/>
        </w:tcPr>
        <w:p w14:paraId="149D9B83" w14:textId="1994547C" w:rsidR="00E03416" w:rsidRPr="003C74ED" w:rsidRDefault="00E03416" w:rsidP="00E03416">
          <w:pPr>
            <w:pStyle w:val="stBilgi"/>
            <w:jc w:val="right"/>
          </w:pPr>
          <w:fldSimple w:instr="STYLEREF &quot;H1&quot; \* MERGEFORMAT">
            <w:r w:rsidR="00EC123E">
              <w:rPr>
                <w:noProof/>
              </w:rPr>
              <w:t>İNŞAAT AŞAMASI İçin BİYOÇEŞİTLİLİK YÖNETİM PLANI (BYP)</w:t>
            </w:r>
          </w:fldSimple>
        </w:p>
      </w:tc>
    </w:tr>
  </w:tbl>
  <w:p w14:paraId="00BF2E8A" w14:textId="77777777" w:rsidR="0075089E" w:rsidRDefault="0075089E">
    <w:pPr>
      <w:pStyle w:val="stBilgi"/>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7074"/>
      <w:gridCol w:w="428"/>
      <w:gridCol w:w="7071"/>
    </w:tblGrid>
    <w:tr w:rsidR="00E03416" w:rsidRPr="003C74ED" w14:paraId="7CDC7BA4" w14:textId="77777777" w:rsidTr="00E97AE9">
      <w:trPr>
        <w:trHeight w:val="63"/>
      </w:trPr>
      <w:tc>
        <w:tcPr>
          <w:tcW w:w="2427" w:type="pct"/>
        </w:tcPr>
        <w:p w14:paraId="26EF3F06" w14:textId="5631F076" w:rsidR="00E03416" w:rsidRPr="00E057A7" w:rsidRDefault="00E03416" w:rsidP="00E03416">
          <w:pPr>
            <w:pStyle w:val="stBilgi"/>
          </w:pPr>
          <w:fldSimple w:instr="STYLEREF &quot;Document title&quot; \* MERGEFORMAT">
            <w:r w:rsidR="00EC123E">
              <w:rPr>
                <w:noProof/>
              </w:rPr>
              <w:t>Enerjisa YEKA-2 WPP</w:t>
            </w:r>
          </w:fldSimple>
        </w:p>
      </w:tc>
      <w:tc>
        <w:tcPr>
          <w:tcW w:w="147" w:type="pct"/>
        </w:tcPr>
        <w:p w14:paraId="4351A112" w14:textId="77777777" w:rsidR="00E03416" w:rsidRDefault="00E03416" w:rsidP="00E03416">
          <w:pPr>
            <w:pStyle w:val="stBilgi"/>
            <w:jc w:val="right"/>
          </w:pPr>
        </w:p>
      </w:tc>
      <w:tc>
        <w:tcPr>
          <w:tcW w:w="2426" w:type="pct"/>
        </w:tcPr>
        <w:p w14:paraId="2D9D0BDA" w14:textId="19E01D67" w:rsidR="00E03416" w:rsidRPr="003C74ED" w:rsidRDefault="00E03416" w:rsidP="00E03416">
          <w:pPr>
            <w:pStyle w:val="stBilgi"/>
            <w:jc w:val="right"/>
          </w:pPr>
          <w:fldSimple w:instr="STYLEREF &quot;H1&quot; \* MERGEFORMAT">
            <w:r w:rsidR="00EC123E">
              <w:rPr>
                <w:noProof/>
              </w:rPr>
              <w:t>İNŞAAT AŞAMASI İçin BİYOÇEŞİTLİLİK YÖNETİM PLANI (BYP)</w:t>
            </w:r>
          </w:fldSimple>
        </w:p>
      </w:tc>
    </w:tr>
  </w:tbl>
  <w:p w14:paraId="386C7CD5" w14:textId="77777777" w:rsidR="0075089E" w:rsidRPr="00ED2C52" w:rsidRDefault="0075089E">
    <w:pPr>
      <w:pStyle w:val="stBilgi"/>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994F11" w:rsidRPr="003C74ED" w14:paraId="00FD43F1" w14:textId="77777777">
      <w:trPr>
        <w:trHeight w:val="63"/>
      </w:trPr>
      <w:tc>
        <w:tcPr>
          <w:tcW w:w="2427" w:type="pct"/>
        </w:tcPr>
        <w:p w14:paraId="15AF1E11" w14:textId="3461192A" w:rsidR="00994F11" w:rsidRPr="00E057A7" w:rsidRDefault="00F70713" w:rsidP="00994F11">
          <w:pPr>
            <w:pStyle w:val="stBilgi"/>
          </w:pPr>
          <w:fldSimple w:instr="STYLEREF &quot;Document title&quot; \* MERGEFORMAT">
            <w:r w:rsidR="00EC123E">
              <w:rPr>
                <w:noProof/>
              </w:rPr>
              <w:t>Enerjisa YEKA-2 WPP</w:t>
            </w:r>
          </w:fldSimple>
        </w:p>
      </w:tc>
      <w:tc>
        <w:tcPr>
          <w:tcW w:w="147" w:type="pct"/>
        </w:tcPr>
        <w:p w14:paraId="7A21378E" w14:textId="77777777" w:rsidR="00994F11" w:rsidRDefault="00994F11" w:rsidP="00994F11">
          <w:pPr>
            <w:pStyle w:val="stBilgi"/>
            <w:jc w:val="right"/>
          </w:pPr>
        </w:p>
      </w:tc>
      <w:tc>
        <w:tcPr>
          <w:tcW w:w="2426" w:type="pct"/>
        </w:tcPr>
        <w:p w14:paraId="675D4A6E" w14:textId="3F45E1FA" w:rsidR="00994F11" w:rsidRPr="003C74ED" w:rsidRDefault="00F70713" w:rsidP="00994F11">
          <w:pPr>
            <w:pStyle w:val="stBilgi"/>
            <w:jc w:val="right"/>
          </w:pPr>
          <w:fldSimple w:instr="STYLEREF &quot;H1&quot; \* MERGEFORMAT">
            <w:r w:rsidR="00EC123E">
              <w:rPr>
                <w:noProof/>
              </w:rPr>
              <w:t>İşletme Aşaması İçin BİYOÇEŞİTLİLİK YÖNETİM PLANI (BYP)</w:t>
            </w:r>
          </w:fldSimple>
        </w:p>
      </w:tc>
    </w:tr>
  </w:tbl>
  <w:p w14:paraId="3C294BC7" w14:textId="77777777" w:rsidR="0075089E" w:rsidRPr="00C72EC3" w:rsidRDefault="0075089E" w:rsidP="00C72EC3">
    <w:pPr>
      <w:pStyle w:val="stBilgi"/>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8372DB" w14:textId="77777777" w:rsidR="00C66281" w:rsidRDefault="00C66281" w:rsidP="00BF3CFC">
    <w:pPr>
      <w:pStyle w:val="stBilgi"/>
      <w:spacing w:after="3200"/>
    </w:pPr>
    <w:r>
      <w:rPr>
        <w:noProof/>
      </w:rPr>
      <w:drawing>
        <wp:anchor distT="0" distB="0" distL="114300" distR="114300" simplePos="0" relativeHeight="251658242" behindDoc="0" locked="1" layoutInCell="1" allowOverlap="1" wp14:anchorId="086E8B09" wp14:editId="13D87A71">
          <wp:simplePos x="0" y="0"/>
          <wp:positionH relativeFrom="page">
            <wp:posOffset>360045</wp:posOffset>
          </wp:positionH>
          <wp:positionV relativeFrom="page">
            <wp:posOffset>1193165</wp:posOffset>
          </wp:positionV>
          <wp:extent cx="2235200" cy="870585"/>
          <wp:effectExtent l="0" t="0" r="0" b="5715"/>
          <wp:wrapNone/>
          <wp:docPr id="1717239576" name="Graphic 1717239576"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200" cy="870585"/>
                  </a:xfrm>
                  <a:prstGeom prst="rect">
                    <a:avLst/>
                  </a:prstGeom>
                </pic:spPr>
              </pic:pic>
            </a:graphicData>
          </a:graphic>
          <wp14:sizeRelH relativeFrom="page">
            <wp14:pctWidth>0</wp14:pctWidth>
          </wp14:sizeRelH>
          <wp14:sizeRelV relativeFrom="page">
            <wp14:pctHeight>0</wp14:pctHeight>
          </wp14:sizeRelV>
        </wp:anchor>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C7F187" w14:textId="77777777" w:rsidR="00C72EC3" w:rsidRPr="00C72EC3" w:rsidRDefault="00C72EC3" w:rsidP="00C72EC3">
    <w:pPr>
      <w:pStyle w:val="stBilgi"/>
      <w:spacing w:after="3200"/>
    </w:pPr>
    <w:r>
      <w:rPr>
        <w:noProof/>
      </w:rPr>
      <w:drawing>
        <wp:anchor distT="0" distB="0" distL="114300" distR="114300" simplePos="0" relativeHeight="251658243" behindDoc="0" locked="1" layoutInCell="1" allowOverlap="1" wp14:anchorId="72DDEDEE" wp14:editId="46FDBC18">
          <wp:simplePos x="0" y="0"/>
          <wp:positionH relativeFrom="page">
            <wp:posOffset>540385</wp:posOffset>
          </wp:positionH>
          <wp:positionV relativeFrom="page">
            <wp:posOffset>1193165</wp:posOffset>
          </wp:positionV>
          <wp:extent cx="2235600" cy="871200"/>
          <wp:effectExtent l="0" t="0" r="0" b="5715"/>
          <wp:wrapNone/>
          <wp:docPr id="1894972947" name="Graphic 1894972947"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AFEB094"/>
    <w:lvl w:ilvl="0">
      <w:start w:val="1"/>
      <w:numFmt w:val="decimal"/>
      <w:pStyle w:val="ListeNumaras5"/>
      <w:lvlText w:val="%1."/>
      <w:lvlJc w:val="left"/>
      <w:pPr>
        <w:tabs>
          <w:tab w:val="num" w:pos="1492"/>
        </w:tabs>
        <w:ind w:left="1492" w:hanging="360"/>
      </w:pPr>
    </w:lvl>
  </w:abstractNum>
  <w:abstractNum w:abstractNumId="1" w15:restartNumberingAfterBreak="0">
    <w:nsid w:val="FFFFFF7D"/>
    <w:multiLevelType w:val="singleLevel"/>
    <w:tmpl w:val="65CA8E14"/>
    <w:lvl w:ilvl="0">
      <w:start w:val="1"/>
      <w:numFmt w:val="decimal"/>
      <w:pStyle w:val="ListeNumaras4"/>
      <w:lvlText w:val="%1."/>
      <w:lvlJc w:val="left"/>
      <w:pPr>
        <w:tabs>
          <w:tab w:val="num" w:pos="1209"/>
        </w:tabs>
        <w:ind w:left="1209" w:hanging="360"/>
      </w:pPr>
    </w:lvl>
  </w:abstractNum>
  <w:abstractNum w:abstractNumId="2" w15:restartNumberingAfterBreak="0">
    <w:nsid w:val="FFFFFF7E"/>
    <w:multiLevelType w:val="singleLevel"/>
    <w:tmpl w:val="DE7031AE"/>
    <w:lvl w:ilvl="0">
      <w:start w:val="1"/>
      <w:numFmt w:val="decimal"/>
      <w:pStyle w:val="ListeNumaras3"/>
      <w:lvlText w:val="%1."/>
      <w:lvlJc w:val="left"/>
      <w:pPr>
        <w:tabs>
          <w:tab w:val="num" w:pos="926"/>
        </w:tabs>
        <w:ind w:left="926" w:hanging="360"/>
      </w:pPr>
    </w:lvl>
  </w:abstractNum>
  <w:abstractNum w:abstractNumId="3" w15:restartNumberingAfterBreak="0">
    <w:nsid w:val="FFFFFF7F"/>
    <w:multiLevelType w:val="singleLevel"/>
    <w:tmpl w:val="4FF84CC2"/>
    <w:lvl w:ilvl="0">
      <w:start w:val="1"/>
      <w:numFmt w:val="decimal"/>
      <w:pStyle w:val="ListeNumaras2"/>
      <w:lvlText w:val="%1."/>
      <w:lvlJc w:val="left"/>
      <w:pPr>
        <w:tabs>
          <w:tab w:val="num" w:pos="643"/>
        </w:tabs>
        <w:ind w:left="643" w:hanging="360"/>
      </w:pPr>
    </w:lvl>
  </w:abstractNum>
  <w:abstractNum w:abstractNumId="4" w15:restartNumberingAfterBreak="0">
    <w:nsid w:val="FFFFFF80"/>
    <w:multiLevelType w:val="singleLevel"/>
    <w:tmpl w:val="4B9E68A0"/>
    <w:lvl w:ilvl="0">
      <w:start w:val="1"/>
      <w:numFmt w:val="bullet"/>
      <w:pStyle w:val="ListeMaddemi5"/>
      <w:lvlText w:val=""/>
      <w:lvlJc w:val="left"/>
      <w:pPr>
        <w:tabs>
          <w:tab w:val="num" w:pos="1492"/>
        </w:tabs>
        <w:ind w:left="1492" w:hanging="360"/>
      </w:pPr>
      <w:rPr>
        <w:rFonts w:ascii="Symbol" w:hAnsi="Symbol" w:hint="default"/>
      </w:rPr>
    </w:lvl>
  </w:abstractNum>
  <w:abstractNum w:abstractNumId="5" w15:restartNumberingAfterBreak="0">
    <w:nsid w:val="00195E62"/>
    <w:multiLevelType w:val="multilevel"/>
    <w:tmpl w:val="4FE0B6D8"/>
    <w:styleLink w:val="CurrentList18"/>
    <w:lvl w:ilvl="0">
      <w:start w:val="1"/>
      <w:numFmt w:val="bullet"/>
      <w:lvlText w:val="•"/>
      <w:lvlJc w:val="left"/>
      <w:pPr>
        <w:ind w:left="539" w:hanging="397"/>
      </w:pPr>
      <w:rPr>
        <w:rFonts w:ascii="Verdana" w:hAnsi="Verdana" w:hint="default"/>
      </w:rPr>
    </w:lvl>
    <w:lvl w:ilvl="1">
      <w:start w:val="1"/>
      <w:numFmt w:val="bullet"/>
      <w:lvlText w:val="°"/>
      <w:lvlJc w:val="left"/>
      <w:pPr>
        <w:ind w:left="936" w:hanging="397"/>
      </w:pPr>
      <w:rPr>
        <w:rFonts w:ascii="Verdana" w:hAnsi="Verdana" w:hint="default"/>
      </w:rPr>
    </w:lvl>
    <w:lvl w:ilvl="2">
      <w:start w:val="1"/>
      <w:numFmt w:val="bullet"/>
      <w:lvlText w:val="–"/>
      <w:lvlJc w:val="left"/>
      <w:pPr>
        <w:ind w:left="1333" w:hanging="397"/>
      </w:pPr>
      <w:rPr>
        <w:rFonts w:ascii="Verdana" w:hAnsi="Verdana" w:hint="default"/>
      </w:rPr>
    </w:lvl>
    <w:lvl w:ilvl="3">
      <w:start w:val="1"/>
      <w:numFmt w:val="bullet"/>
      <w:lvlText w:val=""/>
      <w:lvlJc w:val="left"/>
      <w:pPr>
        <w:ind w:left="1730" w:hanging="397"/>
      </w:pPr>
      <w:rPr>
        <w:rFonts w:ascii="Wingdings" w:hAnsi="Wingdings" w:hint="default"/>
      </w:rPr>
    </w:lvl>
    <w:lvl w:ilvl="4">
      <w:start w:val="1"/>
      <w:numFmt w:val="none"/>
      <w:lvlText w:val=""/>
      <w:lvlJc w:val="left"/>
      <w:pPr>
        <w:ind w:left="142" w:firstLine="0"/>
      </w:pPr>
      <w:rPr>
        <w:rFonts w:hint="default"/>
      </w:rPr>
    </w:lvl>
    <w:lvl w:ilvl="5">
      <w:start w:val="1"/>
      <w:numFmt w:val="none"/>
      <w:lvlText w:val=""/>
      <w:lvlJc w:val="left"/>
      <w:pPr>
        <w:ind w:left="142" w:firstLine="0"/>
      </w:pPr>
      <w:rPr>
        <w:rFonts w:hint="default"/>
      </w:rPr>
    </w:lvl>
    <w:lvl w:ilvl="6">
      <w:start w:val="1"/>
      <w:numFmt w:val="none"/>
      <w:lvlText w:val=""/>
      <w:lvlJc w:val="left"/>
      <w:pPr>
        <w:ind w:left="142" w:firstLine="0"/>
      </w:pPr>
      <w:rPr>
        <w:rFonts w:hint="default"/>
      </w:rPr>
    </w:lvl>
    <w:lvl w:ilvl="7">
      <w:start w:val="1"/>
      <w:numFmt w:val="none"/>
      <w:lvlText w:val=""/>
      <w:lvlJc w:val="left"/>
      <w:pPr>
        <w:ind w:left="142" w:firstLine="0"/>
      </w:pPr>
      <w:rPr>
        <w:rFonts w:hint="default"/>
      </w:rPr>
    </w:lvl>
    <w:lvl w:ilvl="8">
      <w:start w:val="1"/>
      <w:numFmt w:val="none"/>
      <w:lvlText w:val=""/>
      <w:lvlJc w:val="left"/>
      <w:pPr>
        <w:ind w:left="142" w:firstLine="0"/>
      </w:pPr>
      <w:rPr>
        <w:rFonts w:hint="default"/>
      </w:rPr>
    </w:lvl>
  </w:abstractNum>
  <w:abstractNum w:abstractNumId="6" w15:restartNumberingAfterBreak="0">
    <w:nsid w:val="00572CD3"/>
    <w:multiLevelType w:val="hybridMultilevel"/>
    <w:tmpl w:val="C6B00A8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019312DC"/>
    <w:multiLevelType w:val="multilevel"/>
    <w:tmpl w:val="C33C66A4"/>
    <w:styleLink w:val="CurrentList6"/>
    <w:lvl w:ilvl="0">
      <w:start w:val="1"/>
      <w:numFmt w:val="bullet"/>
      <w:lvlText w:val="•"/>
      <w:lvlJc w:val="left"/>
      <w:pPr>
        <w:ind w:left="397" w:hanging="397"/>
      </w:pPr>
      <w:rPr>
        <w:rFonts w:ascii="Verdana" w:hAnsi="Verdana" w:hint="default"/>
      </w:rPr>
    </w:lvl>
    <w:lvl w:ilvl="1">
      <w:start w:val="1"/>
      <w:numFmt w:val="bullet"/>
      <w:lvlText w:val="o"/>
      <w:lvlJc w:val="left"/>
      <w:pPr>
        <w:ind w:left="757" w:hanging="360"/>
      </w:pPr>
      <w:rPr>
        <w:rFonts w:ascii="Courier New" w:hAnsi="Courier New" w:cs="Courier New" w:hint="default"/>
      </w:rPr>
    </w:lvl>
    <w:lvl w:ilvl="2">
      <w:start w:val="1"/>
      <w:numFmt w:val="bullet"/>
      <w:lvlText w:val="-"/>
      <w:lvlJc w:val="left"/>
      <w:pPr>
        <w:ind w:left="1191" w:hanging="397"/>
      </w:pPr>
      <w:rPr>
        <w:rFonts w:ascii="Georgia" w:hAnsi="Georgia" w:hint="default"/>
      </w:rPr>
    </w:lvl>
    <w:lvl w:ilvl="3">
      <w:start w:val="1"/>
      <w:numFmt w:val="bullet"/>
      <w:lvlText w:val=""/>
      <w:lvlJc w:val="left"/>
      <w:pPr>
        <w:ind w:left="1551" w:hanging="36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019C7B02"/>
    <w:multiLevelType w:val="hybridMultilevel"/>
    <w:tmpl w:val="1DA23D2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03F02B1D"/>
    <w:multiLevelType w:val="hybridMultilevel"/>
    <w:tmpl w:val="6CEC3AE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0" w15:restartNumberingAfterBreak="0">
    <w:nsid w:val="05291FAE"/>
    <w:multiLevelType w:val="hybridMultilevel"/>
    <w:tmpl w:val="33F4A48C"/>
    <w:name w:val="ERM List 132"/>
    <w:lvl w:ilvl="0" w:tplc="845AE436">
      <w:start w:val="1"/>
      <w:numFmt w:val="lowerRoman"/>
      <w:lvlText w:val="%1."/>
      <w:lvlJc w:val="right"/>
      <w:pPr>
        <w:ind w:left="2024" w:hanging="360"/>
      </w:pPr>
    </w:lvl>
    <w:lvl w:ilvl="1" w:tplc="08090019" w:tentative="1">
      <w:start w:val="1"/>
      <w:numFmt w:val="lowerLetter"/>
      <w:lvlText w:val="%2."/>
      <w:lvlJc w:val="left"/>
      <w:pPr>
        <w:ind w:left="2744" w:hanging="360"/>
      </w:pPr>
    </w:lvl>
    <w:lvl w:ilvl="2" w:tplc="0809001B" w:tentative="1">
      <w:start w:val="1"/>
      <w:numFmt w:val="lowerRoman"/>
      <w:lvlText w:val="%3."/>
      <w:lvlJc w:val="right"/>
      <w:pPr>
        <w:ind w:left="3464" w:hanging="180"/>
      </w:pPr>
    </w:lvl>
    <w:lvl w:ilvl="3" w:tplc="0809000F" w:tentative="1">
      <w:start w:val="1"/>
      <w:numFmt w:val="decimal"/>
      <w:lvlText w:val="%4."/>
      <w:lvlJc w:val="left"/>
      <w:pPr>
        <w:ind w:left="4184" w:hanging="360"/>
      </w:pPr>
    </w:lvl>
    <w:lvl w:ilvl="4" w:tplc="08090019" w:tentative="1">
      <w:start w:val="1"/>
      <w:numFmt w:val="lowerLetter"/>
      <w:lvlText w:val="%5."/>
      <w:lvlJc w:val="left"/>
      <w:pPr>
        <w:ind w:left="4904" w:hanging="360"/>
      </w:pPr>
    </w:lvl>
    <w:lvl w:ilvl="5" w:tplc="0809001B" w:tentative="1">
      <w:start w:val="1"/>
      <w:numFmt w:val="lowerRoman"/>
      <w:lvlText w:val="%6."/>
      <w:lvlJc w:val="right"/>
      <w:pPr>
        <w:ind w:left="5624" w:hanging="180"/>
      </w:pPr>
    </w:lvl>
    <w:lvl w:ilvl="6" w:tplc="0809000F" w:tentative="1">
      <w:start w:val="1"/>
      <w:numFmt w:val="decimal"/>
      <w:lvlText w:val="%7."/>
      <w:lvlJc w:val="left"/>
      <w:pPr>
        <w:ind w:left="6344" w:hanging="360"/>
      </w:pPr>
    </w:lvl>
    <w:lvl w:ilvl="7" w:tplc="08090019" w:tentative="1">
      <w:start w:val="1"/>
      <w:numFmt w:val="lowerLetter"/>
      <w:lvlText w:val="%8."/>
      <w:lvlJc w:val="left"/>
      <w:pPr>
        <w:ind w:left="7064" w:hanging="360"/>
      </w:pPr>
    </w:lvl>
    <w:lvl w:ilvl="8" w:tplc="0809001B" w:tentative="1">
      <w:start w:val="1"/>
      <w:numFmt w:val="lowerRoman"/>
      <w:lvlText w:val="%9."/>
      <w:lvlJc w:val="right"/>
      <w:pPr>
        <w:ind w:left="7784" w:hanging="180"/>
      </w:pPr>
    </w:lvl>
  </w:abstractNum>
  <w:abstractNum w:abstractNumId="11" w15:restartNumberingAfterBreak="0">
    <w:nsid w:val="05802B8D"/>
    <w:multiLevelType w:val="multilevel"/>
    <w:tmpl w:val="E8325BAC"/>
    <w:lvl w:ilvl="0">
      <w:start w:val="1"/>
      <w:numFmt w:val="bullet"/>
      <w:lvlText w:val="■"/>
      <w:lvlJc w:val="left"/>
      <w:pPr>
        <w:tabs>
          <w:tab w:val="num" w:pos="720"/>
        </w:tabs>
        <w:ind w:left="720" w:hanging="360"/>
      </w:pPr>
      <w:rPr>
        <w:rFonts w:ascii="Arial" w:hAnsi="Arial" w:hint="default"/>
        <w:color w:val="D1DDD3" w:themeColor="text2"/>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05BE6ED0"/>
    <w:multiLevelType w:val="multilevel"/>
    <w:tmpl w:val="61F80418"/>
    <w:styleLink w:val="CurrentList21"/>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0775467A"/>
    <w:multiLevelType w:val="multilevel"/>
    <w:tmpl w:val="A6B058D2"/>
    <w:styleLink w:val="CurrentList15"/>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tabs>
          <w:tab w:val="num" w:pos="1440"/>
        </w:tabs>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4" w15:restartNumberingAfterBreak="0">
    <w:nsid w:val="08333BB0"/>
    <w:multiLevelType w:val="multilevel"/>
    <w:tmpl w:val="85AE0302"/>
    <w:styleLink w:val="CurrentList11"/>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794"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0835130A"/>
    <w:multiLevelType w:val="hybridMultilevel"/>
    <w:tmpl w:val="5588CF72"/>
    <w:lvl w:ilvl="0" w:tplc="20000003">
      <w:start w:val="1"/>
      <w:numFmt w:val="bullet"/>
      <w:lvlText w:val="o"/>
      <w:lvlJc w:val="left"/>
      <w:pPr>
        <w:ind w:left="1440" w:hanging="360"/>
      </w:pPr>
      <w:rPr>
        <w:rFonts w:ascii="Courier New" w:hAnsi="Courier New" w:cs="Courier New"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16" w15:restartNumberingAfterBreak="0">
    <w:nsid w:val="0843203A"/>
    <w:multiLevelType w:val="hybridMultilevel"/>
    <w:tmpl w:val="0D2E04FE"/>
    <w:styleLink w:val="ERMBulletList"/>
    <w:lvl w:ilvl="0" w:tplc="84681364">
      <w:start w:val="1"/>
      <w:numFmt w:val="decimal"/>
      <w:pStyle w:val="Tablenumber1"/>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086D6410"/>
    <w:multiLevelType w:val="hybridMultilevel"/>
    <w:tmpl w:val="163203EC"/>
    <w:lvl w:ilvl="0" w:tplc="8C4CA0B0">
      <w:start w:val="1"/>
      <w:numFmt w:val="bullet"/>
      <w:lvlText w:val="■"/>
      <w:lvlJc w:val="left"/>
      <w:pPr>
        <w:ind w:left="720" w:hanging="360"/>
      </w:pPr>
      <w:rPr>
        <w:rFonts w:ascii="Arial" w:hAnsi="Arial"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8" w15:restartNumberingAfterBreak="0">
    <w:nsid w:val="08CB76CF"/>
    <w:multiLevelType w:val="multilevel"/>
    <w:tmpl w:val="C45A53C6"/>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090F38C1"/>
    <w:multiLevelType w:val="hybridMultilevel"/>
    <w:tmpl w:val="F3023BFC"/>
    <w:lvl w:ilvl="0" w:tplc="04070001">
      <w:start w:val="1"/>
      <w:numFmt w:val="bullet"/>
      <w:lvlText w:val=""/>
      <w:lvlJc w:val="left"/>
      <w:pPr>
        <w:ind w:left="726" w:hanging="360"/>
      </w:pPr>
      <w:rPr>
        <w:rFonts w:ascii="Symbol" w:hAnsi="Symbol" w:hint="default"/>
      </w:rPr>
    </w:lvl>
    <w:lvl w:ilvl="1" w:tplc="04070003">
      <w:start w:val="1"/>
      <w:numFmt w:val="bullet"/>
      <w:lvlText w:val="o"/>
      <w:lvlJc w:val="left"/>
      <w:pPr>
        <w:ind w:left="1446" w:hanging="360"/>
      </w:pPr>
      <w:rPr>
        <w:rFonts w:ascii="Courier New" w:hAnsi="Courier New" w:cs="Courier New" w:hint="default"/>
      </w:rPr>
    </w:lvl>
    <w:lvl w:ilvl="2" w:tplc="04070005" w:tentative="1">
      <w:start w:val="1"/>
      <w:numFmt w:val="bullet"/>
      <w:lvlText w:val=""/>
      <w:lvlJc w:val="left"/>
      <w:pPr>
        <w:ind w:left="2166" w:hanging="360"/>
      </w:pPr>
      <w:rPr>
        <w:rFonts w:ascii="Wingdings" w:hAnsi="Wingdings" w:hint="default"/>
      </w:rPr>
    </w:lvl>
    <w:lvl w:ilvl="3" w:tplc="04070001" w:tentative="1">
      <w:start w:val="1"/>
      <w:numFmt w:val="bullet"/>
      <w:lvlText w:val=""/>
      <w:lvlJc w:val="left"/>
      <w:pPr>
        <w:ind w:left="2886" w:hanging="360"/>
      </w:pPr>
      <w:rPr>
        <w:rFonts w:ascii="Symbol" w:hAnsi="Symbol" w:hint="default"/>
      </w:rPr>
    </w:lvl>
    <w:lvl w:ilvl="4" w:tplc="04070003" w:tentative="1">
      <w:start w:val="1"/>
      <w:numFmt w:val="bullet"/>
      <w:lvlText w:val="o"/>
      <w:lvlJc w:val="left"/>
      <w:pPr>
        <w:ind w:left="3606" w:hanging="360"/>
      </w:pPr>
      <w:rPr>
        <w:rFonts w:ascii="Courier New" w:hAnsi="Courier New" w:cs="Courier New" w:hint="default"/>
      </w:rPr>
    </w:lvl>
    <w:lvl w:ilvl="5" w:tplc="04070005" w:tentative="1">
      <w:start w:val="1"/>
      <w:numFmt w:val="bullet"/>
      <w:lvlText w:val=""/>
      <w:lvlJc w:val="left"/>
      <w:pPr>
        <w:ind w:left="4326" w:hanging="360"/>
      </w:pPr>
      <w:rPr>
        <w:rFonts w:ascii="Wingdings" w:hAnsi="Wingdings" w:hint="default"/>
      </w:rPr>
    </w:lvl>
    <w:lvl w:ilvl="6" w:tplc="04070001" w:tentative="1">
      <w:start w:val="1"/>
      <w:numFmt w:val="bullet"/>
      <w:lvlText w:val=""/>
      <w:lvlJc w:val="left"/>
      <w:pPr>
        <w:ind w:left="5046" w:hanging="360"/>
      </w:pPr>
      <w:rPr>
        <w:rFonts w:ascii="Symbol" w:hAnsi="Symbol" w:hint="default"/>
      </w:rPr>
    </w:lvl>
    <w:lvl w:ilvl="7" w:tplc="04070003" w:tentative="1">
      <w:start w:val="1"/>
      <w:numFmt w:val="bullet"/>
      <w:lvlText w:val="o"/>
      <w:lvlJc w:val="left"/>
      <w:pPr>
        <w:ind w:left="5766" w:hanging="360"/>
      </w:pPr>
      <w:rPr>
        <w:rFonts w:ascii="Courier New" w:hAnsi="Courier New" w:cs="Courier New" w:hint="default"/>
      </w:rPr>
    </w:lvl>
    <w:lvl w:ilvl="8" w:tplc="04070005" w:tentative="1">
      <w:start w:val="1"/>
      <w:numFmt w:val="bullet"/>
      <w:lvlText w:val=""/>
      <w:lvlJc w:val="left"/>
      <w:pPr>
        <w:ind w:left="6486" w:hanging="360"/>
      </w:pPr>
      <w:rPr>
        <w:rFonts w:ascii="Wingdings" w:hAnsi="Wingdings" w:hint="default"/>
      </w:rPr>
    </w:lvl>
  </w:abstractNum>
  <w:abstractNum w:abstractNumId="20" w15:restartNumberingAfterBreak="0">
    <w:nsid w:val="091F226D"/>
    <w:multiLevelType w:val="hybridMultilevel"/>
    <w:tmpl w:val="664013C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1" w15:restartNumberingAfterBreak="0">
    <w:nsid w:val="09467DA4"/>
    <w:multiLevelType w:val="hybridMultilevel"/>
    <w:tmpl w:val="8EF02094"/>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0A521E43"/>
    <w:multiLevelType w:val="multilevel"/>
    <w:tmpl w:val="30EE9D6E"/>
    <w:lvl w:ilvl="0">
      <w:start w:val="1"/>
      <w:numFmt w:val="bullet"/>
      <w:pStyle w:val="Tablebullet"/>
      <w:lvlText w:val="■"/>
      <w:lvlJc w:val="left"/>
      <w:pPr>
        <w:ind w:left="284" w:hanging="171"/>
      </w:pPr>
      <w:rPr>
        <w:rFonts w:ascii="Arial" w:hAnsi="Arial" w:hint="default"/>
        <w:color w:val="D1DDD3" w:themeColor="text2"/>
        <w:sz w:val="20"/>
      </w:rPr>
    </w:lvl>
    <w:lvl w:ilvl="1">
      <w:start w:val="1"/>
      <w:numFmt w:val="bullet"/>
      <w:pStyle w:val="Tablebullet2"/>
      <w:lvlText w:val="-"/>
      <w:lvlJc w:val="left"/>
      <w:pPr>
        <w:ind w:left="454" w:hanging="17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3" w15:restartNumberingAfterBreak="0">
    <w:nsid w:val="0B0F5FAA"/>
    <w:multiLevelType w:val="hybridMultilevel"/>
    <w:tmpl w:val="A84C0D4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0B3050A2"/>
    <w:multiLevelType w:val="hybridMultilevel"/>
    <w:tmpl w:val="5448E9A6"/>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5" w15:restartNumberingAfterBreak="0">
    <w:nsid w:val="0B807099"/>
    <w:multiLevelType w:val="hybridMultilevel"/>
    <w:tmpl w:val="D31429B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BFB44C1"/>
    <w:multiLevelType w:val="multilevel"/>
    <w:tmpl w:val="02D29574"/>
    <w:styleLink w:val="CurrentList19"/>
    <w:lvl w:ilvl="0">
      <w:start w:val="1"/>
      <w:numFmt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4"/>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7" w15:restartNumberingAfterBreak="0">
    <w:nsid w:val="0FC243AC"/>
    <w:multiLevelType w:val="singleLevel"/>
    <w:tmpl w:val="E4A4FB3A"/>
    <w:lvl w:ilvl="0">
      <w:start w:val="1"/>
      <w:numFmt w:val="decimal"/>
      <w:lvlText w:val="%1."/>
      <w:lvlJc w:val="left"/>
      <w:pPr>
        <w:tabs>
          <w:tab w:val="num" w:pos="1440"/>
        </w:tabs>
        <w:ind w:left="1440" w:hanging="360"/>
      </w:pPr>
    </w:lvl>
  </w:abstractNum>
  <w:abstractNum w:abstractNumId="28" w15:restartNumberingAfterBreak="0">
    <w:nsid w:val="11757BD4"/>
    <w:multiLevelType w:val="hybridMultilevel"/>
    <w:tmpl w:val="8B2EC69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9" w15:restartNumberingAfterBreak="0">
    <w:nsid w:val="1201607B"/>
    <w:multiLevelType w:val="multilevel"/>
    <w:tmpl w:val="403C999C"/>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14FE1556"/>
    <w:multiLevelType w:val="multilevel"/>
    <w:tmpl w:val="5B4A7C48"/>
    <w:styleLink w:val="CurrentList10"/>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1" w15:restartNumberingAfterBreak="0">
    <w:nsid w:val="156C724E"/>
    <w:multiLevelType w:val="multilevel"/>
    <w:tmpl w:val="5394BE66"/>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2" w15:restartNumberingAfterBreak="0">
    <w:nsid w:val="170719C8"/>
    <w:multiLevelType w:val="hybridMultilevel"/>
    <w:tmpl w:val="6908D6C0"/>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17501633"/>
    <w:multiLevelType w:val="hybridMultilevel"/>
    <w:tmpl w:val="BA2E3068"/>
    <w:lvl w:ilvl="0" w:tplc="0407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1817527F"/>
    <w:multiLevelType w:val="hybridMultilevel"/>
    <w:tmpl w:val="181A067C"/>
    <w:lvl w:ilvl="0" w:tplc="6ECAA94A">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5" w15:restartNumberingAfterBreak="0">
    <w:nsid w:val="18F92BAD"/>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6" w15:restartNumberingAfterBreak="0">
    <w:nsid w:val="19021283"/>
    <w:multiLevelType w:val="hybridMultilevel"/>
    <w:tmpl w:val="0D2E04FE"/>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193D76D1"/>
    <w:multiLevelType w:val="hybridMultilevel"/>
    <w:tmpl w:val="54001F5A"/>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FFFFFFFF">
      <w:numFmt w:val="bullet"/>
      <w:lvlText w:val="•"/>
      <w:lvlJc w:val="left"/>
      <w:pPr>
        <w:ind w:left="912" w:hanging="454"/>
      </w:pPr>
      <w:rPr>
        <w:rFonts w:hint="default"/>
        <w:lang w:val="en-US" w:eastAsia="en-US" w:bidi="ar-SA"/>
      </w:rPr>
    </w:lvl>
    <w:lvl w:ilvl="2" w:tplc="FFFFFFFF">
      <w:numFmt w:val="bullet"/>
      <w:lvlText w:val="•"/>
      <w:lvlJc w:val="left"/>
      <w:pPr>
        <w:ind w:left="1284" w:hanging="454"/>
      </w:pPr>
      <w:rPr>
        <w:rFonts w:hint="default"/>
        <w:lang w:val="en-US" w:eastAsia="en-US" w:bidi="ar-SA"/>
      </w:rPr>
    </w:lvl>
    <w:lvl w:ilvl="3" w:tplc="FFFFFFFF">
      <w:numFmt w:val="bullet"/>
      <w:lvlText w:val="•"/>
      <w:lvlJc w:val="left"/>
      <w:pPr>
        <w:ind w:left="1656" w:hanging="454"/>
      </w:pPr>
      <w:rPr>
        <w:rFonts w:hint="default"/>
        <w:lang w:val="en-US" w:eastAsia="en-US" w:bidi="ar-SA"/>
      </w:rPr>
    </w:lvl>
    <w:lvl w:ilvl="4" w:tplc="FFFFFFFF">
      <w:numFmt w:val="bullet"/>
      <w:lvlText w:val="•"/>
      <w:lvlJc w:val="left"/>
      <w:pPr>
        <w:ind w:left="2028" w:hanging="454"/>
      </w:pPr>
      <w:rPr>
        <w:rFonts w:hint="default"/>
        <w:lang w:val="en-US" w:eastAsia="en-US" w:bidi="ar-SA"/>
      </w:rPr>
    </w:lvl>
    <w:lvl w:ilvl="5" w:tplc="FFFFFFFF">
      <w:numFmt w:val="bullet"/>
      <w:lvlText w:val="•"/>
      <w:lvlJc w:val="left"/>
      <w:pPr>
        <w:ind w:left="2400" w:hanging="454"/>
      </w:pPr>
      <w:rPr>
        <w:rFonts w:hint="default"/>
        <w:lang w:val="en-US" w:eastAsia="en-US" w:bidi="ar-SA"/>
      </w:rPr>
    </w:lvl>
    <w:lvl w:ilvl="6" w:tplc="FFFFFFFF">
      <w:numFmt w:val="bullet"/>
      <w:lvlText w:val="•"/>
      <w:lvlJc w:val="left"/>
      <w:pPr>
        <w:ind w:left="2772" w:hanging="454"/>
      </w:pPr>
      <w:rPr>
        <w:rFonts w:hint="default"/>
        <w:lang w:val="en-US" w:eastAsia="en-US" w:bidi="ar-SA"/>
      </w:rPr>
    </w:lvl>
    <w:lvl w:ilvl="7" w:tplc="FFFFFFFF">
      <w:numFmt w:val="bullet"/>
      <w:lvlText w:val="•"/>
      <w:lvlJc w:val="left"/>
      <w:pPr>
        <w:ind w:left="3144" w:hanging="454"/>
      </w:pPr>
      <w:rPr>
        <w:rFonts w:hint="default"/>
        <w:lang w:val="en-US" w:eastAsia="en-US" w:bidi="ar-SA"/>
      </w:rPr>
    </w:lvl>
    <w:lvl w:ilvl="8" w:tplc="FFFFFFFF">
      <w:numFmt w:val="bullet"/>
      <w:lvlText w:val="•"/>
      <w:lvlJc w:val="left"/>
      <w:pPr>
        <w:ind w:left="3516" w:hanging="454"/>
      </w:pPr>
      <w:rPr>
        <w:rFonts w:hint="default"/>
        <w:lang w:val="en-US" w:eastAsia="en-US" w:bidi="ar-SA"/>
      </w:rPr>
    </w:lvl>
  </w:abstractNum>
  <w:abstractNum w:abstractNumId="38" w15:restartNumberingAfterBreak="0">
    <w:nsid w:val="19517A23"/>
    <w:multiLevelType w:val="multilevel"/>
    <w:tmpl w:val="F81279B8"/>
    <w:styleLink w:val="CurrentList26"/>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39" w15:restartNumberingAfterBreak="0">
    <w:nsid w:val="19BA3A35"/>
    <w:multiLevelType w:val="multilevel"/>
    <w:tmpl w:val="5F36F220"/>
    <w:styleLink w:val="ERMBulletList1"/>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
      <w:lvlJc w:val="left"/>
      <w:pPr>
        <w:ind w:left="397" w:firstLine="0"/>
      </w:pPr>
      <w:rPr>
        <w:rFonts w:ascii="Arial" w:hAnsi="Arial" w:cs="Arial"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40" w15:restartNumberingAfterBreak="0">
    <w:nsid w:val="1CED681D"/>
    <w:multiLevelType w:val="hybridMultilevel"/>
    <w:tmpl w:val="0108000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1" w15:restartNumberingAfterBreak="0">
    <w:nsid w:val="1D922920"/>
    <w:multiLevelType w:val="hybridMultilevel"/>
    <w:tmpl w:val="CB7A8AC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2" w15:restartNumberingAfterBreak="0">
    <w:nsid w:val="1DBA223C"/>
    <w:multiLevelType w:val="multilevel"/>
    <w:tmpl w:val="D76266BA"/>
    <w:styleLink w:val="CurrentList7"/>
    <w:lvl w:ilvl="0">
      <w:start w:val="1"/>
      <w:numFmt w:val="bullet"/>
      <w:lvlText w:val="•"/>
      <w:lvlJc w:val="left"/>
      <w:pPr>
        <w:ind w:left="357" w:hanging="357"/>
      </w:pPr>
      <w:rPr>
        <w:rFonts w:ascii="Verdana" w:hAnsi="Verdana" w:hint="default"/>
      </w:rPr>
    </w:lvl>
    <w:lvl w:ilvl="1">
      <w:start w:val="1"/>
      <w:numFmt w:val="bullet"/>
      <w:lvlText w:val="°"/>
      <w:lvlJc w:val="left"/>
      <w:pPr>
        <w:ind w:left="1077" w:hanging="357"/>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3" w15:restartNumberingAfterBreak="0">
    <w:nsid w:val="1EC05655"/>
    <w:multiLevelType w:val="hybridMultilevel"/>
    <w:tmpl w:val="5F42053A"/>
    <w:lvl w:ilvl="0" w:tplc="8C4CA0B0">
      <w:start w:val="1"/>
      <w:numFmt w:val="bullet"/>
      <w:lvlText w:val="■"/>
      <w:lvlJc w:val="left"/>
      <w:pPr>
        <w:ind w:left="720" w:hanging="360"/>
      </w:pPr>
      <w:rPr>
        <w:rFonts w:ascii="Arial" w:hAnsi="Arial" w:hint="default"/>
        <w:color w:val="D1DDD3" w:themeColor="text2"/>
        <w:sz w:val="20"/>
      </w:rPr>
    </w:lvl>
    <w:lvl w:ilvl="1" w:tplc="C5C23E5A">
      <w:numFmt w:val="bullet"/>
      <w:lvlText w:val="-"/>
      <w:lvlJc w:val="left"/>
      <w:pPr>
        <w:ind w:left="1650" w:hanging="570"/>
      </w:pPr>
      <w:rPr>
        <w:rFonts w:ascii="Verdana" w:eastAsiaTheme="minorHAnsi" w:hAnsi="Verdana" w:cstheme="minorBidi"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44" w15:restartNumberingAfterBreak="0">
    <w:nsid w:val="1F1B7C1D"/>
    <w:multiLevelType w:val="multilevel"/>
    <w:tmpl w:val="BDA61114"/>
    <w:lvl w:ilvl="0">
      <w:start w:val="1"/>
      <w:numFmt w:val="bullet"/>
      <w:pStyle w:val="Bullets"/>
      <w:lvlText w:val=""/>
      <w:lvlJc w:val="left"/>
      <w:pPr>
        <w:tabs>
          <w:tab w:val="num" w:pos="596"/>
        </w:tabs>
        <w:ind w:left="596" w:hanging="454"/>
      </w:pPr>
      <w:rPr>
        <w:rFonts w:ascii="Wingdings 2" w:hAnsi="Wingdings 2" w:hint="default"/>
        <w:color w:val="6EAD3B"/>
        <w:position w:val="-6"/>
        <w:sz w:val="28"/>
        <w:szCs w:val="28"/>
      </w:rPr>
    </w:lvl>
    <w:lvl w:ilvl="1">
      <w:start w:val="1"/>
      <w:numFmt w:val="bullet"/>
      <w:lvlText w:val=""/>
      <w:lvlJc w:val="left"/>
      <w:pPr>
        <w:tabs>
          <w:tab w:val="num" w:pos="794"/>
        </w:tabs>
        <w:ind w:left="794" w:hanging="340"/>
      </w:pPr>
      <w:rPr>
        <w:rFonts w:ascii="Wingdings" w:hAnsi="Wingdings" w:hint="default"/>
        <w:color w:val="6EAD3B"/>
        <w:sz w:val="24"/>
        <w:szCs w:val="24"/>
      </w:rPr>
    </w:lvl>
    <w:lvl w:ilvl="2">
      <w:start w:val="1"/>
      <w:numFmt w:val="bullet"/>
      <w:lvlText w:val=""/>
      <w:lvlJc w:val="left"/>
      <w:pPr>
        <w:tabs>
          <w:tab w:val="num" w:pos="1080"/>
        </w:tabs>
        <w:ind w:left="1080" w:hanging="360"/>
      </w:pPr>
      <w:rPr>
        <w:rFonts w:ascii="Symbol" w:hAnsi="Symbol" w:hint="default"/>
        <w:color w:val="6EAD3B"/>
      </w:rPr>
    </w:lvl>
    <w:lvl w:ilvl="3">
      <w:start w:val="1"/>
      <w:numFmt w:val="bullet"/>
      <w:lvlText w:val=""/>
      <w:lvlJc w:val="left"/>
      <w:pPr>
        <w:tabs>
          <w:tab w:val="num" w:pos="1440"/>
        </w:tabs>
        <w:ind w:left="1440" w:hanging="360"/>
      </w:pPr>
      <w:rPr>
        <w:rFonts w:ascii="Symbol" w:hAnsi="Symbol" w:hint="default"/>
        <w:color w:val="6EAD3B"/>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45" w15:restartNumberingAfterBreak="0">
    <w:nsid w:val="1F8F6932"/>
    <w:multiLevelType w:val="hybridMultilevel"/>
    <w:tmpl w:val="FF3E9AC0"/>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1FDC7175"/>
    <w:multiLevelType w:val="multilevel"/>
    <w:tmpl w:val="D5662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20907304"/>
    <w:multiLevelType w:val="hybridMultilevel"/>
    <w:tmpl w:val="03CC14E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21E75293"/>
    <w:multiLevelType w:val="hybridMultilevel"/>
    <w:tmpl w:val="4A78713E"/>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2379145E"/>
    <w:multiLevelType w:val="hybridMultilevel"/>
    <w:tmpl w:val="642E9148"/>
    <w:styleLink w:val="ERMNumLIst"/>
    <w:lvl w:ilvl="0" w:tplc="16843EF8">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0" w15:restartNumberingAfterBreak="0">
    <w:nsid w:val="2401735B"/>
    <w:multiLevelType w:val="hybridMultilevel"/>
    <w:tmpl w:val="F2368E6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1" w15:restartNumberingAfterBreak="0">
    <w:nsid w:val="24644D75"/>
    <w:multiLevelType w:val="hybridMultilevel"/>
    <w:tmpl w:val="7E8C246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2" w15:restartNumberingAfterBreak="0">
    <w:nsid w:val="250C093E"/>
    <w:multiLevelType w:val="multilevel"/>
    <w:tmpl w:val="20C0D756"/>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251E3390"/>
    <w:multiLevelType w:val="hybridMultilevel"/>
    <w:tmpl w:val="92F65D1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4" w15:restartNumberingAfterBreak="0">
    <w:nsid w:val="25352EA2"/>
    <w:multiLevelType w:val="hybridMultilevel"/>
    <w:tmpl w:val="5578577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25FE4702"/>
    <w:multiLevelType w:val="hybridMultilevel"/>
    <w:tmpl w:val="AE7A1F90"/>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6" w15:restartNumberingAfterBreak="0">
    <w:nsid w:val="272B5B05"/>
    <w:multiLevelType w:val="multilevel"/>
    <w:tmpl w:val="D584B32E"/>
    <w:styleLink w:val="Fichtberschrift1"/>
    <w:lvl w:ilvl="0">
      <w:start w:val="1"/>
      <w:numFmt w:val="bullet"/>
      <w:pStyle w:val="Spiegel1"/>
      <w:lvlText w:val=""/>
      <w:lvlJc w:val="left"/>
      <w:pPr>
        <w:tabs>
          <w:tab w:val="num" w:pos="284"/>
        </w:tabs>
        <w:ind w:left="284" w:hanging="284"/>
      </w:pPr>
      <w:rPr>
        <w:rFonts w:ascii="Symbol" w:hAnsi="Symbol" w:hint="default"/>
        <w:color w:val="auto"/>
        <w:sz w:val="24"/>
      </w:rPr>
    </w:lvl>
    <w:lvl w:ilvl="1">
      <w:start w:val="1"/>
      <w:numFmt w:val="bullet"/>
      <w:pStyle w:val="Spiegel2"/>
      <w:lvlText w:val=""/>
      <w:lvlJc w:val="left"/>
      <w:pPr>
        <w:tabs>
          <w:tab w:val="num" w:pos="567"/>
        </w:tabs>
        <w:ind w:left="567" w:hanging="283"/>
      </w:pPr>
      <w:rPr>
        <w:rFonts w:ascii="Symbol" w:hAnsi="Symbol" w:hint="default"/>
        <w:color w:val="auto"/>
        <w:sz w:val="20"/>
      </w:rPr>
    </w:lvl>
    <w:lvl w:ilvl="2">
      <w:start w:val="1"/>
      <w:numFmt w:val="bullet"/>
      <w:pStyle w:val="Spiegel3"/>
      <w:lvlText w:val=""/>
      <w:lvlJc w:val="left"/>
      <w:pPr>
        <w:tabs>
          <w:tab w:val="num" w:pos="851"/>
        </w:tabs>
        <w:ind w:left="851" w:hanging="284"/>
      </w:pPr>
      <w:rPr>
        <w:rFonts w:ascii="Symbol" w:hAnsi="Symbol" w:hint="default"/>
        <w:color w:val="auto"/>
        <w:sz w:val="16"/>
      </w:rPr>
    </w:lvl>
    <w:lvl w:ilvl="3">
      <w:start w:val="1"/>
      <w:numFmt w:val="bullet"/>
      <w:pStyle w:val="Spiegel4"/>
      <w:lvlText w:val=""/>
      <w:lvlJc w:val="left"/>
      <w:pPr>
        <w:tabs>
          <w:tab w:val="num" w:pos="1134"/>
        </w:tabs>
        <w:ind w:left="1134" w:hanging="283"/>
      </w:pPr>
      <w:rPr>
        <w:rFonts w:ascii="Symbol" w:hAnsi="Symbol" w:hint="default"/>
        <w:color w:val="auto"/>
        <w:sz w:val="10"/>
      </w:rPr>
    </w:lvl>
    <w:lvl w:ilvl="4">
      <w:start w:val="1"/>
      <w:numFmt w:val="bullet"/>
      <w:pStyle w:val="Spiegel5"/>
      <w:lvlText w:val=""/>
      <w:lvlJc w:val="left"/>
      <w:pPr>
        <w:tabs>
          <w:tab w:val="num" w:pos="1418"/>
        </w:tabs>
        <w:ind w:left="1418" w:hanging="284"/>
      </w:pPr>
      <w:rPr>
        <w:rFonts w:ascii="Symbol" w:hAnsi="Symbol" w:hint="default"/>
        <w:color w:val="auto"/>
        <w:sz w:val="1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7" w15:restartNumberingAfterBreak="0">
    <w:nsid w:val="273A22DE"/>
    <w:multiLevelType w:val="multilevel"/>
    <w:tmpl w:val="D70682CC"/>
    <w:styleLink w:val="CurrentList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58" w15:restartNumberingAfterBreak="0">
    <w:nsid w:val="27D37592"/>
    <w:multiLevelType w:val="hybridMultilevel"/>
    <w:tmpl w:val="87F40780"/>
    <w:lvl w:ilvl="0" w:tplc="6ECAA94A">
      <w:start w:val="1"/>
      <w:numFmt w:val="bullet"/>
      <w:lvlText w:val="■"/>
      <w:lvlJc w:val="left"/>
      <w:pPr>
        <w:ind w:left="720" w:hanging="360"/>
      </w:pPr>
      <w:rPr>
        <w:rFonts w:ascii="Arial" w:hAnsi="Arial" w:cs="Times New Roman"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9" w15:restartNumberingAfterBreak="0">
    <w:nsid w:val="28EE7874"/>
    <w:multiLevelType w:val="hybridMultilevel"/>
    <w:tmpl w:val="AAB8CCD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0" w15:restartNumberingAfterBreak="0">
    <w:nsid w:val="2C6E2A93"/>
    <w:multiLevelType w:val="hybridMultilevel"/>
    <w:tmpl w:val="7A488F0A"/>
    <w:lvl w:ilvl="0" w:tplc="F73C438A">
      <w:start w:val="1"/>
      <w:numFmt w:val="bullet"/>
      <w:pStyle w:val="TableBullet3"/>
      <w:lvlText w:val="–"/>
      <w:lvlJc w:val="left"/>
      <w:pPr>
        <w:ind w:left="851" w:hanging="284"/>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1" w15:restartNumberingAfterBreak="0">
    <w:nsid w:val="2C7822E0"/>
    <w:multiLevelType w:val="hybridMultilevel"/>
    <w:tmpl w:val="605E6D5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62" w15:restartNumberingAfterBreak="0">
    <w:nsid w:val="2C783513"/>
    <w:multiLevelType w:val="hybridMultilevel"/>
    <w:tmpl w:val="B8DC68E8"/>
    <w:lvl w:ilvl="0" w:tplc="72FCAE50">
      <w:start w:val="1"/>
      <w:numFmt w:val="bullet"/>
      <w:lvlText w:val=""/>
      <w:lvlJc w:val="left"/>
      <w:pPr>
        <w:ind w:left="108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63" w15:restartNumberingAfterBreak="0">
    <w:nsid w:val="2C8D5C56"/>
    <w:multiLevelType w:val="multilevel"/>
    <w:tmpl w:val="216C9504"/>
    <w:name w:val="ERM Bullet 1"/>
    <w:lvl w:ilvl="0">
      <w:start w:val="1"/>
      <w:numFmt w:val="bullet"/>
      <w:pStyle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4" w15:restartNumberingAfterBreak="0">
    <w:nsid w:val="2CC1329B"/>
    <w:multiLevelType w:val="hybridMultilevel"/>
    <w:tmpl w:val="2B2A6564"/>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5" w15:restartNumberingAfterBreak="0">
    <w:nsid w:val="2D0C72AD"/>
    <w:multiLevelType w:val="hybridMultilevel"/>
    <w:tmpl w:val="37121DB4"/>
    <w:lvl w:ilvl="0" w:tplc="6ECAA94A">
      <w:start w:val="1"/>
      <w:numFmt w:val="bullet"/>
      <w:lvlText w:val="■"/>
      <w:lvlJc w:val="left"/>
      <w:pPr>
        <w:ind w:left="720" w:hanging="360"/>
      </w:pPr>
      <w:rPr>
        <w:rFonts w:ascii="Arial" w:hAnsi="Arial" w:cs="Times New Roman"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6" w15:restartNumberingAfterBreak="0">
    <w:nsid w:val="2D91438F"/>
    <w:multiLevelType w:val="multilevel"/>
    <w:tmpl w:val="07B2831A"/>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o"/>
      <w:lvlJc w:val="left"/>
      <w:pPr>
        <w:ind w:left="360" w:hanging="360"/>
      </w:pPr>
      <w:rPr>
        <w:rFonts w:ascii="Courier New" w:hAnsi="Courier New" w:cs="Courier New"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67" w15:restartNumberingAfterBreak="0">
    <w:nsid w:val="2E1C1C10"/>
    <w:multiLevelType w:val="hybridMultilevel"/>
    <w:tmpl w:val="705602E2"/>
    <w:lvl w:ilvl="0" w:tplc="DAB4CB0E">
      <w:start w:val="1"/>
      <w:numFmt w:val="bullet"/>
      <w:lvlText w:val=""/>
      <w:lvlJc w:val="left"/>
      <w:pPr>
        <w:ind w:left="720" w:hanging="360"/>
      </w:pPr>
      <w:rPr>
        <w:rFonts w:ascii="Symbol" w:hAnsi="Symbol"/>
      </w:rPr>
    </w:lvl>
    <w:lvl w:ilvl="1" w:tplc="6FAA2E56">
      <w:start w:val="1"/>
      <w:numFmt w:val="bullet"/>
      <w:lvlText w:val=""/>
      <w:lvlJc w:val="left"/>
      <w:pPr>
        <w:ind w:left="720" w:hanging="360"/>
      </w:pPr>
      <w:rPr>
        <w:rFonts w:ascii="Symbol" w:hAnsi="Symbol"/>
      </w:rPr>
    </w:lvl>
    <w:lvl w:ilvl="2" w:tplc="ED5A371C">
      <w:start w:val="1"/>
      <w:numFmt w:val="bullet"/>
      <w:lvlText w:val=""/>
      <w:lvlJc w:val="left"/>
      <w:pPr>
        <w:ind w:left="720" w:hanging="360"/>
      </w:pPr>
      <w:rPr>
        <w:rFonts w:ascii="Symbol" w:hAnsi="Symbol"/>
      </w:rPr>
    </w:lvl>
    <w:lvl w:ilvl="3" w:tplc="82045828">
      <w:start w:val="1"/>
      <w:numFmt w:val="bullet"/>
      <w:lvlText w:val=""/>
      <w:lvlJc w:val="left"/>
      <w:pPr>
        <w:ind w:left="720" w:hanging="360"/>
      </w:pPr>
      <w:rPr>
        <w:rFonts w:ascii="Symbol" w:hAnsi="Symbol"/>
      </w:rPr>
    </w:lvl>
    <w:lvl w:ilvl="4" w:tplc="571060AE">
      <w:start w:val="1"/>
      <w:numFmt w:val="bullet"/>
      <w:lvlText w:val=""/>
      <w:lvlJc w:val="left"/>
      <w:pPr>
        <w:ind w:left="720" w:hanging="360"/>
      </w:pPr>
      <w:rPr>
        <w:rFonts w:ascii="Symbol" w:hAnsi="Symbol"/>
      </w:rPr>
    </w:lvl>
    <w:lvl w:ilvl="5" w:tplc="794E0322">
      <w:start w:val="1"/>
      <w:numFmt w:val="bullet"/>
      <w:lvlText w:val=""/>
      <w:lvlJc w:val="left"/>
      <w:pPr>
        <w:ind w:left="720" w:hanging="360"/>
      </w:pPr>
      <w:rPr>
        <w:rFonts w:ascii="Symbol" w:hAnsi="Symbol"/>
      </w:rPr>
    </w:lvl>
    <w:lvl w:ilvl="6" w:tplc="78EC79E6">
      <w:start w:val="1"/>
      <w:numFmt w:val="bullet"/>
      <w:lvlText w:val=""/>
      <w:lvlJc w:val="left"/>
      <w:pPr>
        <w:ind w:left="720" w:hanging="360"/>
      </w:pPr>
      <w:rPr>
        <w:rFonts w:ascii="Symbol" w:hAnsi="Symbol"/>
      </w:rPr>
    </w:lvl>
    <w:lvl w:ilvl="7" w:tplc="101672C0">
      <w:start w:val="1"/>
      <w:numFmt w:val="bullet"/>
      <w:lvlText w:val=""/>
      <w:lvlJc w:val="left"/>
      <w:pPr>
        <w:ind w:left="720" w:hanging="360"/>
      </w:pPr>
      <w:rPr>
        <w:rFonts w:ascii="Symbol" w:hAnsi="Symbol"/>
      </w:rPr>
    </w:lvl>
    <w:lvl w:ilvl="8" w:tplc="C4BAAECA">
      <w:start w:val="1"/>
      <w:numFmt w:val="bullet"/>
      <w:lvlText w:val=""/>
      <w:lvlJc w:val="left"/>
      <w:pPr>
        <w:ind w:left="720" w:hanging="360"/>
      </w:pPr>
      <w:rPr>
        <w:rFonts w:ascii="Symbol" w:hAnsi="Symbol"/>
      </w:rPr>
    </w:lvl>
  </w:abstractNum>
  <w:abstractNum w:abstractNumId="68" w15:restartNumberingAfterBreak="0">
    <w:nsid w:val="30783005"/>
    <w:multiLevelType w:val="multilevel"/>
    <w:tmpl w:val="DD64CB42"/>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9" w15:restartNumberingAfterBreak="0">
    <w:nsid w:val="31565A89"/>
    <w:multiLevelType w:val="multilevel"/>
    <w:tmpl w:val="E6921400"/>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0" w15:restartNumberingAfterBreak="0">
    <w:nsid w:val="32257C80"/>
    <w:multiLevelType w:val="hybridMultilevel"/>
    <w:tmpl w:val="4420E116"/>
    <w:lvl w:ilvl="0" w:tplc="8C4CA0B0">
      <w:start w:val="1"/>
      <w:numFmt w:val="bullet"/>
      <w:lvlText w:val="■"/>
      <w:lvlJc w:val="left"/>
      <w:pPr>
        <w:ind w:left="720" w:hanging="360"/>
      </w:pPr>
      <w:rPr>
        <w:rFonts w:ascii="Arial" w:hAnsi="Arial" w:hint="default"/>
        <w:color w:val="D1DDD3" w:themeColor="text2"/>
        <w:sz w:val="20"/>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71" w15:restartNumberingAfterBreak="0">
    <w:nsid w:val="33766B77"/>
    <w:multiLevelType w:val="multilevel"/>
    <w:tmpl w:val="EC4A85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2" w15:restartNumberingAfterBreak="0">
    <w:nsid w:val="340A2D93"/>
    <w:multiLevelType w:val="hybridMultilevel"/>
    <w:tmpl w:val="59CE9362"/>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3" w15:restartNumberingAfterBreak="0">
    <w:nsid w:val="368E1C71"/>
    <w:multiLevelType w:val="hybridMultilevel"/>
    <w:tmpl w:val="95C0768A"/>
    <w:lvl w:ilvl="0" w:tplc="2000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4" w15:restartNumberingAfterBreak="0">
    <w:nsid w:val="369C2BB6"/>
    <w:multiLevelType w:val="hybridMultilevel"/>
    <w:tmpl w:val="5C78F4C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5" w15:restartNumberingAfterBreak="0">
    <w:nsid w:val="373C43D4"/>
    <w:multiLevelType w:val="multilevel"/>
    <w:tmpl w:val="05F62770"/>
    <w:styleLink w:val="CurrentList29"/>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76" w15:restartNumberingAfterBreak="0">
    <w:nsid w:val="3CF669CA"/>
    <w:multiLevelType w:val="hybridMultilevel"/>
    <w:tmpl w:val="57E44194"/>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7" w15:restartNumberingAfterBreak="0">
    <w:nsid w:val="3DCB4F6C"/>
    <w:multiLevelType w:val="hybridMultilevel"/>
    <w:tmpl w:val="3A64929A"/>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8" w15:restartNumberingAfterBreak="0">
    <w:nsid w:val="3DFB0860"/>
    <w:multiLevelType w:val="hybridMultilevel"/>
    <w:tmpl w:val="0D2E04FE"/>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9" w15:restartNumberingAfterBreak="0">
    <w:nsid w:val="3E241F88"/>
    <w:multiLevelType w:val="multilevel"/>
    <w:tmpl w:val="DD64CB42"/>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0" w15:restartNumberingAfterBreak="0">
    <w:nsid w:val="3E2A2240"/>
    <w:multiLevelType w:val="hybridMultilevel"/>
    <w:tmpl w:val="8042D824"/>
    <w:lvl w:ilvl="0" w:tplc="C41A8FE8">
      <w:start w:val="1"/>
      <w:numFmt w:val="bullet"/>
      <w:lvlText w:val="−"/>
      <w:lvlJc w:val="left"/>
      <w:pPr>
        <w:ind w:left="720" w:hanging="360"/>
      </w:pPr>
      <w:rPr>
        <w:rFonts w:ascii="Arial" w:hAnsi="Arial" w:hint="default"/>
        <w:color w:val="D1DDD3" w:themeColor="text2"/>
        <w:sz w:val="20"/>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1" w15:restartNumberingAfterBreak="0">
    <w:nsid w:val="3E8B1BAE"/>
    <w:multiLevelType w:val="hybridMultilevel"/>
    <w:tmpl w:val="958698A0"/>
    <w:styleLink w:val="Tables1"/>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2" w15:restartNumberingAfterBreak="0">
    <w:nsid w:val="40873064"/>
    <w:multiLevelType w:val="hybridMultilevel"/>
    <w:tmpl w:val="42D65828"/>
    <w:lvl w:ilvl="0" w:tplc="6ECAA94A">
      <w:start w:val="1"/>
      <w:numFmt w:val="bullet"/>
      <w:lvlText w:val="■"/>
      <w:lvlJc w:val="left"/>
      <w:pPr>
        <w:ind w:left="720" w:hanging="360"/>
      </w:pPr>
      <w:rPr>
        <w:rFonts w:ascii="Arial" w:hAnsi="Arial" w:cs="Times New Roman" w:hint="default"/>
        <w:color w:val="D1DDD3" w:themeColor="text2"/>
        <w:sz w:val="20"/>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83" w15:restartNumberingAfterBreak="0">
    <w:nsid w:val="41AC1E1E"/>
    <w:multiLevelType w:val="hybridMultilevel"/>
    <w:tmpl w:val="853CBF28"/>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FFFFFFFF">
      <w:numFmt w:val="bullet"/>
      <w:lvlText w:val="•"/>
      <w:lvlJc w:val="left"/>
      <w:pPr>
        <w:ind w:left="912" w:hanging="454"/>
      </w:pPr>
      <w:rPr>
        <w:rFonts w:hint="default"/>
        <w:lang w:val="en-US" w:eastAsia="en-US" w:bidi="ar-SA"/>
      </w:rPr>
    </w:lvl>
    <w:lvl w:ilvl="2" w:tplc="FFFFFFFF">
      <w:numFmt w:val="bullet"/>
      <w:lvlText w:val="•"/>
      <w:lvlJc w:val="left"/>
      <w:pPr>
        <w:ind w:left="1284" w:hanging="454"/>
      </w:pPr>
      <w:rPr>
        <w:rFonts w:hint="default"/>
        <w:lang w:val="en-US" w:eastAsia="en-US" w:bidi="ar-SA"/>
      </w:rPr>
    </w:lvl>
    <w:lvl w:ilvl="3" w:tplc="FFFFFFFF">
      <w:numFmt w:val="bullet"/>
      <w:lvlText w:val="•"/>
      <w:lvlJc w:val="left"/>
      <w:pPr>
        <w:ind w:left="1656" w:hanging="454"/>
      </w:pPr>
      <w:rPr>
        <w:rFonts w:hint="default"/>
        <w:lang w:val="en-US" w:eastAsia="en-US" w:bidi="ar-SA"/>
      </w:rPr>
    </w:lvl>
    <w:lvl w:ilvl="4" w:tplc="FFFFFFFF">
      <w:numFmt w:val="bullet"/>
      <w:lvlText w:val="•"/>
      <w:lvlJc w:val="left"/>
      <w:pPr>
        <w:ind w:left="2028" w:hanging="454"/>
      </w:pPr>
      <w:rPr>
        <w:rFonts w:hint="default"/>
        <w:lang w:val="en-US" w:eastAsia="en-US" w:bidi="ar-SA"/>
      </w:rPr>
    </w:lvl>
    <w:lvl w:ilvl="5" w:tplc="FFFFFFFF">
      <w:numFmt w:val="bullet"/>
      <w:lvlText w:val="•"/>
      <w:lvlJc w:val="left"/>
      <w:pPr>
        <w:ind w:left="2400" w:hanging="454"/>
      </w:pPr>
      <w:rPr>
        <w:rFonts w:hint="default"/>
        <w:lang w:val="en-US" w:eastAsia="en-US" w:bidi="ar-SA"/>
      </w:rPr>
    </w:lvl>
    <w:lvl w:ilvl="6" w:tplc="FFFFFFFF">
      <w:numFmt w:val="bullet"/>
      <w:lvlText w:val="•"/>
      <w:lvlJc w:val="left"/>
      <w:pPr>
        <w:ind w:left="2772" w:hanging="454"/>
      </w:pPr>
      <w:rPr>
        <w:rFonts w:hint="default"/>
        <w:lang w:val="en-US" w:eastAsia="en-US" w:bidi="ar-SA"/>
      </w:rPr>
    </w:lvl>
    <w:lvl w:ilvl="7" w:tplc="FFFFFFFF">
      <w:numFmt w:val="bullet"/>
      <w:lvlText w:val="•"/>
      <w:lvlJc w:val="left"/>
      <w:pPr>
        <w:ind w:left="3144" w:hanging="454"/>
      </w:pPr>
      <w:rPr>
        <w:rFonts w:hint="default"/>
        <w:lang w:val="en-US" w:eastAsia="en-US" w:bidi="ar-SA"/>
      </w:rPr>
    </w:lvl>
    <w:lvl w:ilvl="8" w:tplc="FFFFFFFF">
      <w:numFmt w:val="bullet"/>
      <w:lvlText w:val="•"/>
      <w:lvlJc w:val="left"/>
      <w:pPr>
        <w:ind w:left="3516" w:hanging="454"/>
      </w:pPr>
      <w:rPr>
        <w:rFonts w:hint="default"/>
        <w:lang w:val="en-US" w:eastAsia="en-US" w:bidi="ar-SA"/>
      </w:rPr>
    </w:lvl>
  </w:abstractNum>
  <w:abstractNum w:abstractNumId="84" w15:restartNumberingAfterBreak="0">
    <w:nsid w:val="42807A73"/>
    <w:multiLevelType w:val="hybridMultilevel"/>
    <w:tmpl w:val="4B8C92A2"/>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5" w15:restartNumberingAfterBreak="0">
    <w:nsid w:val="42BD1C86"/>
    <w:multiLevelType w:val="multilevel"/>
    <w:tmpl w:val="1CDA5A88"/>
    <w:styleLink w:val="CurrentList2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6" w15:restartNumberingAfterBreak="0">
    <w:nsid w:val="42F865CE"/>
    <w:multiLevelType w:val="hybridMultilevel"/>
    <w:tmpl w:val="55AE6E4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7" w15:restartNumberingAfterBreak="0">
    <w:nsid w:val="43AD110F"/>
    <w:multiLevelType w:val="hybridMultilevel"/>
    <w:tmpl w:val="383236DC"/>
    <w:lvl w:ilvl="0" w:tplc="8C4CA0B0">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8" w15:restartNumberingAfterBreak="0">
    <w:nsid w:val="45882478"/>
    <w:multiLevelType w:val="hybridMultilevel"/>
    <w:tmpl w:val="1B526024"/>
    <w:lvl w:ilvl="0" w:tplc="C03C672A">
      <w:start w:val="1"/>
      <w:numFmt w:val="lowerLetter"/>
      <w:pStyle w:val="Tablenumber2"/>
      <w:lvlText w:val="%1."/>
      <w:lvlJc w:val="left"/>
      <w:pPr>
        <w:ind w:left="794" w:hanging="397"/>
      </w:pPr>
      <w:rPr>
        <w:rFonts w:hint="default"/>
      </w:r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89" w15:restartNumberingAfterBreak="0">
    <w:nsid w:val="46C77868"/>
    <w:multiLevelType w:val="multilevel"/>
    <w:tmpl w:val="193C7126"/>
    <w:styleLink w:val="CurrentList9"/>
    <w:lvl w:ilvl="0">
      <w:start w:val="1"/>
      <w:numFmt w:val="bullet"/>
      <w:lvlText w:val="•"/>
      <w:lvlJc w:val="left"/>
      <w:pPr>
        <w:ind w:left="357" w:hanging="357"/>
      </w:pPr>
      <w:rPr>
        <w:rFonts w:ascii="Verdana" w:hAnsi="Verdana" w:hint="default"/>
      </w:rPr>
    </w:lvl>
    <w:lvl w:ilvl="1">
      <w:start w:val="1"/>
      <w:numFmt w:val="bullet"/>
      <w:lvlText w:val="°"/>
      <w:lvlJc w:val="left"/>
      <w:pPr>
        <w:ind w:left="397" w:hanging="397"/>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0" w15:restartNumberingAfterBreak="0">
    <w:nsid w:val="48327C62"/>
    <w:multiLevelType w:val="multilevel"/>
    <w:tmpl w:val="B2585DEC"/>
    <w:styleLink w:val="CurrentList16"/>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91" w15:restartNumberingAfterBreak="0">
    <w:nsid w:val="486E6AE9"/>
    <w:multiLevelType w:val="multilevel"/>
    <w:tmpl w:val="216C9504"/>
    <w:styleLink w:val="CurrentList20"/>
    <w:lvl w:ilvl="0">
      <w:start w:val="1"/>
      <w:numFmt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2" w15:restartNumberingAfterBreak="0">
    <w:nsid w:val="4ADE6C56"/>
    <w:multiLevelType w:val="hybridMultilevel"/>
    <w:tmpl w:val="E766B070"/>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3" w15:restartNumberingAfterBreak="0">
    <w:nsid w:val="4C675B12"/>
    <w:multiLevelType w:val="hybridMultilevel"/>
    <w:tmpl w:val="32CAD2AC"/>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4" w15:restartNumberingAfterBreak="0">
    <w:nsid w:val="4D451B82"/>
    <w:multiLevelType w:val="hybridMultilevel"/>
    <w:tmpl w:val="F6D847D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5" w15:restartNumberingAfterBreak="0">
    <w:nsid w:val="4F8D1C78"/>
    <w:multiLevelType w:val="hybridMultilevel"/>
    <w:tmpl w:val="E534B81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6" w15:restartNumberingAfterBreak="0">
    <w:nsid w:val="50C60D67"/>
    <w:multiLevelType w:val="hybridMultilevel"/>
    <w:tmpl w:val="C1DE088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7" w15:restartNumberingAfterBreak="0">
    <w:nsid w:val="50EF207E"/>
    <w:multiLevelType w:val="hybridMultilevel"/>
    <w:tmpl w:val="503C7D68"/>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8" w15:restartNumberingAfterBreak="0">
    <w:nsid w:val="513C3409"/>
    <w:multiLevelType w:val="hybridMultilevel"/>
    <w:tmpl w:val="16C03518"/>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9" w15:restartNumberingAfterBreak="0">
    <w:nsid w:val="51F9002E"/>
    <w:multiLevelType w:val="hybridMultilevel"/>
    <w:tmpl w:val="8F423E3A"/>
    <w:name w:val="ERM List 12"/>
    <w:lvl w:ilvl="0" w:tplc="AC06CF00">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0" w15:restartNumberingAfterBreak="0">
    <w:nsid w:val="545E6E56"/>
    <w:multiLevelType w:val="hybridMultilevel"/>
    <w:tmpl w:val="4D8EB696"/>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1" w15:restartNumberingAfterBreak="0">
    <w:nsid w:val="56EA29C2"/>
    <w:multiLevelType w:val="hybridMultilevel"/>
    <w:tmpl w:val="3EEA0E5A"/>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2" w15:restartNumberingAfterBreak="0">
    <w:nsid w:val="57495D8C"/>
    <w:multiLevelType w:val="multilevel"/>
    <w:tmpl w:val="F07A11FC"/>
    <w:styleLink w:val="CurrentList27"/>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103" w15:restartNumberingAfterBreak="0">
    <w:nsid w:val="58A4633F"/>
    <w:multiLevelType w:val="multilevel"/>
    <w:tmpl w:val="F79A75A2"/>
    <w:styleLink w:val="CurrentList3"/>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04" w15:restartNumberingAfterBreak="0">
    <w:nsid w:val="59513422"/>
    <w:multiLevelType w:val="multilevel"/>
    <w:tmpl w:val="CF429D00"/>
    <w:styleLink w:val="CurrentList13"/>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firstLine="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5" w15:restartNumberingAfterBreak="0">
    <w:nsid w:val="59C0700D"/>
    <w:multiLevelType w:val="multilevel"/>
    <w:tmpl w:val="04090023"/>
    <w:styleLink w:val="MakaleBlm"/>
    <w:lvl w:ilvl="0">
      <w:start w:val="1"/>
      <w:numFmt w:val="upperRoman"/>
      <w:lvlText w:val="Article %1."/>
      <w:lvlJc w:val="left"/>
      <w:pPr>
        <w:tabs>
          <w:tab w:val="num" w:pos="2160"/>
        </w:tabs>
        <w:ind w:left="0" w:firstLine="0"/>
      </w:pPr>
    </w:lvl>
    <w:lvl w:ilvl="1">
      <w:start w:val="1"/>
      <w:numFmt w:val="decimalZero"/>
      <w:isLgl/>
      <w:lvlText w:val="Section %1.%2"/>
      <w:lvlJc w:val="left"/>
      <w:pPr>
        <w:tabs>
          <w:tab w:val="num" w:pos="2160"/>
        </w:tabs>
        <w:ind w:left="0" w:firstLine="0"/>
      </w:pPr>
    </w:lvl>
    <w:lvl w:ilvl="2">
      <w:start w:val="1"/>
      <w:numFmt w:val="lowerLetter"/>
      <w:lvlText w:val="(%3)"/>
      <w:lvlJc w:val="left"/>
      <w:pPr>
        <w:tabs>
          <w:tab w:val="num" w:pos="1008"/>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06" w15:restartNumberingAfterBreak="0">
    <w:nsid w:val="5A2B6D51"/>
    <w:multiLevelType w:val="multilevel"/>
    <w:tmpl w:val="3510E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7" w15:restartNumberingAfterBreak="0">
    <w:nsid w:val="5AB356E5"/>
    <w:multiLevelType w:val="multilevel"/>
    <w:tmpl w:val="6DD86C66"/>
    <w:styleLink w:val="CurrentList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08" w15:restartNumberingAfterBreak="0">
    <w:nsid w:val="5ADB537F"/>
    <w:multiLevelType w:val="hybridMultilevel"/>
    <w:tmpl w:val="CB9478D0"/>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9" w15:restartNumberingAfterBreak="0">
    <w:nsid w:val="5CB02400"/>
    <w:multiLevelType w:val="multilevel"/>
    <w:tmpl w:val="98BC08D2"/>
    <w:styleLink w:val="CurrentList12"/>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0" w15:restartNumberingAfterBreak="0">
    <w:nsid w:val="5DDA36BA"/>
    <w:multiLevelType w:val="hybridMultilevel"/>
    <w:tmpl w:val="C352DE10"/>
    <w:lvl w:ilvl="0" w:tplc="861AF6C2">
      <w:start w:val="1"/>
      <w:numFmt w:val="bullet"/>
      <w:pStyle w:val="TableBullet20"/>
      <w:lvlText w:val="°"/>
      <w:lvlJc w:val="left"/>
      <w:pPr>
        <w:ind w:left="360" w:hanging="360"/>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1" w15:restartNumberingAfterBreak="0">
    <w:nsid w:val="5E7D3C0B"/>
    <w:multiLevelType w:val="hybridMultilevel"/>
    <w:tmpl w:val="85CAF5DC"/>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12" w15:restartNumberingAfterBreak="0">
    <w:nsid w:val="5FAA3B5F"/>
    <w:multiLevelType w:val="multilevel"/>
    <w:tmpl w:val="3A982AAC"/>
    <w:styleLink w:val="CurrentList14"/>
    <w:lvl w:ilvl="0">
      <w:start w:val="1"/>
      <w:numFmt w:val="decimal"/>
      <w:lvlText w:val="%1."/>
      <w:lvlJc w:val="left"/>
      <w:pPr>
        <w:ind w:left="357" w:hanging="357"/>
      </w:pPr>
      <w:rPr>
        <w:rFonts w:hint="default"/>
      </w:rPr>
    </w:lvl>
    <w:lvl w:ilvl="1">
      <w:start w:val="1"/>
      <w:numFmt w:val="lowerLetter"/>
      <w:lvlText w:val="%2."/>
      <w:lvlJc w:val="left"/>
      <w:pPr>
        <w:ind w:left="1077" w:hanging="357"/>
      </w:pPr>
      <w:rPr>
        <w:rFonts w:hint="default"/>
      </w:rPr>
    </w:lvl>
    <w:lvl w:ilvl="2">
      <w:start w:val="1"/>
      <w:numFmt w:val="lowerRoman"/>
      <w:lvlText w:val="%3."/>
      <w:lvlJc w:val="left"/>
      <w:pPr>
        <w:tabs>
          <w:tab w:val="num" w:pos="1440"/>
        </w:tabs>
        <w:ind w:left="1797" w:hanging="357"/>
      </w:pPr>
      <w:rPr>
        <w:rFonts w:hint="default"/>
      </w:rPr>
    </w:lvl>
    <w:lvl w:ilvl="3">
      <w:start w:val="1"/>
      <w:numFmt w:val="upperLetter"/>
      <w:lvlText w:val="%4."/>
      <w:lvlJc w:val="left"/>
      <w:pPr>
        <w:tabs>
          <w:tab w:val="num" w:pos="2268"/>
        </w:tabs>
        <w:ind w:left="2495" w:hanging="357"/>
      </w:pPr>
      <w:rPr>
        <w:rFonts w:hint="default"/>
      </w:rPr>
    </w:lvl>
    <w:lvl w:ilvl="4">
      <w:start w:val="1"/>
      <w:numFmt w:val="upperRoman"/>
      <w:lvlText w:val="%5."/>
      <w:lvlJc w:val="left"/>
      <w:pPr>
        <w:ind w:left="3175" w:hanging="35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13" w15:restartNumberingAfterBreak="0">
    <w:nsid w:val="60F44200"/>
    <w:multiLevelType w:val="hybridMultilevel"/>
    <w:tmpl w:val="6608CD72"/>
    <w:lvl w:ilvl="0" w:tplc="C7A22266">
      <w:start w:val="1"/>
      <w:numFmt w:val="bullet"/>
      <w:pStyle w:val="TableBullet4"/>
      <w:lvlText w:val=""/>
      <w:lvlJc w:val="left"/>
      <w:pPr>
        <w:ind w:left="851" w:hanging="284"/>
      </w:pPr>
      <w:rPr>
        <w:rFonts w:ascii="Wingdings" w:hAnsi="Wingdings"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4" w15:restartNumberingAfterBreak="0">
    <w:nsid w:val="624D74E1"/>
    <w:multiLevelType w:val="multilevel"/>
    <w:tmpl w:val="1F44E974"/>
    <w:lvl w:ilvl="0">
      <w:start w:val="1"/>
      <w:numFmt w:val="bullet"/>
      <w:lvlText w:val=""/>
      <w:lvlJc w:val="left"/>
      <w:pPr>
        <w:tabs>
          <w:tab w:val="num" w:pos="720"/>
        </w:tabs>
        <w:ind w:left="720" w:hanging="360"/>
      </w:pPr>
      <w:rPr>
        <w:rFonts w:ascii="Wingdings" w:hAnsi="Wingdings" w:cs="Times New Roman" w:hint="default"/>
        <w:color w:val="D1DDD3" w:themeColor="text2"/>
        <w:sz w:val="16"/>
        <w:szCs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5" w15:restartNumberingAfterBreak="0">
    <w:nsid w:val="62FE0317"/>
    <w:multiLevelType w:val="hybridMultilevel"/>
    <w:tmpl w:val="6E147E3C"/>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6" w15:restartNumberingAfterBreak="0">
    <w:nsid w:val="641668F4"/>
    <w:multiLevelType w:val="multilevel"/>
    <w:tmpl w:val="496AE266"/>
    <w:styleLink w:val="CurrentList1"/>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17" w15:restartNumberingAfterBreak="0">
    <w:nsid w:val="655D7B26"/>
    <w:multiLevelType w:val="hybridMultilevel"/>
    <w:tmpl w:val="89889974"/>
    <w:lvl w:ilvl="0" w:tplc="FFFFFFFF">
      <w:start w:val="1"/>
      <w:numFmt w:val="bullet"/>
      <w:lvlText w:val=""/>
      <w:lvlJc w:val="left"/>
      <w:pPr>
        <w:ind w:left="720" w:hanging="360"/>
      </w:pPr>
      <w:rPr>
        <w:rFonts w:ascii="Wingdings" w:hAnsi="Wingdings" w:cs="Times New Roman" w:hint="default"/>
        <w:color w:val="D1DDD3" w:themeColor="text2"/>
        <w:sz w:val="16"/>
        <w:szCs w:val="20"/>
      </w:rPr>
    </w:lvl>
    <w:lvl w:ilvl="1" w:tplc="C41A8FE8">
      <w:start w:val="1"/>
      <w:numFmt w:val="bullet"/>
      <w:lvlText w:val="−"/>
      <w:lvlJc w:val="left"/>
      <w:pPr>
        <w:ind w:left="720" w:hanging="360"/>
      </w:pPr>
      <w:rPr>
        <w:rFonts w:ascii="Arial" w:hAnsi="Arial" w:hint="default"/>
        <w:color w:val="D1DDD3" w:themeColor="text2"/>
        <w:sz w:val="20"/>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8" w15:restartNumberingAfterBreak="0">
    <w:nsid w:val="65C87688"/>
    <w:multiLevelType w:val="hybridMultilevel"/>
    <w:tmpl w:val="3B3262E6"/>
    <w:lvl w:ilvl="0" w:tplc="50424724">
      <w:start w:val="1"/>
      <w:numFmt w:val="upperLetter"/>
      <w:pStyle w:val="Tablenumber4"/>
      <w:lvlText w:val="%1."/>
      <w:lvlJc w:val="left"/>
      <w:pPr>
        <w:ind w:left="1588" w:hanging="397"/>
      </w:pPr>
      <w:rPr>
        <w:rFonts w:hint="default"/>
      </w:rPr>
    </w:lvl>
    <w:lvl w:ilvl="1" w:tplc="08090019" w:tentative="1">
      <w:start w:val="1"/>
      <w:numFmt w:val="lowerLetter"/>
      <w:lvlText w:val="%2."/>
      <w:lvlJc w:val="left"/>
      <w:pPr>
        <w:ind w:left="1593" w:hanging="360"/>
      </w:pPr>
    </w:lvl>
    <w:lvl w:ilvl="2" w:tplc="0809001B" w:tentative="1">
      <w:start w:val="1"/>
      <w:numFmt w:val="lowerRoman"/>
      <w:lvlText w:val="%3."/>
      <w:lvlJc w:val="right"/>
      <w:pPr>
        <w:ind w:left="2313" w:hanging="180"/>
      </w:pPr>
    </w:lvl>
    <w:lvl w:ilvl="3" w:tplc="0809000F" w:tentative="1">
      <w:start w:val="1"/>
      <w:numFmt w:val="decimal"/>
      <w:lvlText w:val="%4."/>
      <w:lvlJc w:val="left"/>
      <w:pPr>
        <w:ind w:left="3033" w:hanging="360"/>
      </w:pPr>
    </w:lvl>
    <w:lvl w:ilvl="4" w:tplc="08090019" w:tentative="1">
      <w:start w:val="1"/>
      <w:numFmt w:val="lowerLetter"/>
      <w:lvlText w:val="%5."/>
      <w:lvlJc w:val="left"/>
      <w:pPr>
        <w:ind w:left="3753" w:hanging="360"/>
      </w:pPr>
    </w:lvl>
    <w:lvl w:ilvl="5" w:tplc="0809001B" w:tentative="1">
      <w:start w:val="1"/>
      <w:numFmt w:val="lowerRoman"/>
      <w:lvlText w:val="%6."/>
      <w:lvlJc w:val="right"/>
      <w:pPr>
        <w:ind w:left="4473" w:hanging="180"/>
      </w:pPr>
    </w:lvl>
    <w:lvl w:ilvl="6" w:tplc="0809000F" w:tentative="1">
      <w:start w:val="1"/>
      <w:numFmt w:val="decimal"/>
      <w:lvlText w:val="%7."/>
      <w:lvlJc w:val="left"/>
      <w:pPr>
        <w:ind w:left="5193" w:hanging="360"/>
      </w:pPr>
    </w:lvl>
    <w:lvl w:ilvl="7" w:tplc="08090019" w:tentative="1">
      <w:start w:val="1"/>
      <w:numFmt w:val="lowerLetter"/>
      <w:lvlText w:val="%8."/>
      <w:lvlJc w:val="left"/>
      <w:pPr>
        <w:ind w:left="5913" w:hanging="360"/>
      </w:pPr>
    </w:lvl>
    <w:lvl w:ilvl="8" w:tplc="0809001B" w:tentative="1">
      <w:start w:val="1"/>
      <w:numFmt w:val="lowerRoman"/>
      <w:lvlText w:val="%9."/>
      <w:lvlJc w:val="right"/>
      <w:pPr>
        <w:ind w:left="6633" w:hanging="180"/>
      </w:pPr>
    </w:lvl>
  </w:abstractNum>
  <w:abstractNum w:abstractNumId="119" w15:restartNumberingAfterBreak="0">
    <w:nsid w:val="661F74D2"/>
    <w:multiLevelType w:val="multilevel"/>
    <w:tmpl w:val="B43042B0"/>
    <w:lvl w:ilvl="0">
      <w:start w:val="2"/>
      <w:numFmt w:val="bullet"/>
      <w:lvlText w:val="-"/>
      <w:lvlJc w:val="left"/>
      <w:pPr>
        <w:tabs>
          <w:tab w:val="num" w:pos="720"/>
        </w:tabs>
        <w:ind w:left="720" w:hanging="360"/>
      </w:pPr>
      <w:rPr>
        <w:rFonts w:ascii="Book Antiqua" w:eastAsia="Times New Roman" w:hAnsi="Book Antiqua" w:cs="Times New Roman" w:hint="default"/>
        <w:color w:val="D1DDD3" w:themeColor="text2"/>
        <w:sz w:val="16"/>
        <w:szCs w:val="20"/>
      </w:rPr>
    </w:lvl>
    <w:lvl w:ilvl="1">
      <w:start w:val="1"/>
      <w:numFmt w:val="bullet"/>
      <w:lvlText w:val="−"/>
      <w:lvlJc w:val="left"/>
      <w:pPr>
        <w:ind w:left="720" w:hanging="360"/>
      </w:pPr>
      <w:rPr>
        <w:rFonts w:ascii="Arial" w:hAnsi="Arial" w:hint="default"/>
        <w:color w:val="D1DDD3" w:themeColor="text2"/>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0" w15:restartNumberingAfterBreak="0">
    <w:nsid w:val="69315719"/>
    <w:multiLevelType w:val="hybridMultilevel"/>
    <w:tmpl w:val="18967F76"/>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1" w15:restartNumberingAfterBreak="0">
    <w:nsid w:val="694A789A"/>
    <w:multiLevelType w:val="hybridMultilevel"/>
    <w:tmpl w:val="494677CE"/>
    <w:lvl w:ilvl="0" w:tplc="A8C87274">
      <w:start w:val="1"/>
      <w:numFmt w:val="bullet"/>
      <w:pStyle w:val="TableBullet1"/>
      <w:lvlText w:val="•"/>
      <w:lvlJc w:val="left"/>
      <w:pPr>
        <w:ind w:left="360" w:hanging="360"/>
      </w:pPr>
      <w:rPr>
        <w:rFonts w:ascii="Verdana" w:hAnsi="Verdan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2" w15:restartNumberingAfterBreak="0">
    <w:nsid w:val="695D55B9"/>
    <w:multiLevelType w:val="multilevel"/>
    <w:tmpl w:val="C1E874F8"/>
    <w:styleLink w:val="CurrentList2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3" w15:restartNumberingAfterBreak="0">
    <w:nsid w:val="69EF47B1"/>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1080"/>
        </w:tabs>
        <w:ind w:left="792" w:hanging="432"/>
      </w:pPr>
    </w:lvl>
    <w:lvl w:ilvl="2">
      <w:start w:val="1"/>
      <w:numFmt w:val="decimal"/>
      <w:lvlText w:val="%1.%2.%3."/>
      <w:lvlJc w:val="left"/>
      <w:pPr>
        <w:tabs>
          <w:tab w:val="num" w:pos="1800"/>
        </w:tabs>
        <w:ind w:left="1224" w:hanging="504"/>
      </w:pPr>
    </w:lvl>
    <w:lvl w:ilvl="3">
      <w:start w:val="1"/>
      <w:numFmt w:val="decimal"/>
      <w:lvlText w:val="%1.%2.%3.%4."/>
      <w:lvlJc w:val="left"/>
      <w:pPr>
        <w:tabs>
          <w:tab w:val="num" w:pos="2520"/>
        </w:tabs>
        <w:ind w:left="1728" w:hanging="648"/>
      </w:pPr>
    </w:lvl>
    <w:lvl w:ilvl="4">
      <w:start w:val="1"/>
      <w:numFmt w:val="decimal"/>
      <w:lvlText w:val="%1.%2.%3.%4.%5."/>
      <w:lvlJc w:val="left"/>
      <w:pPr>
        <w:tabs>
          <w:tab w:val="num" w:pos="3240"/>
        </w:tabs>
        <w:ind w:left="2232" w:hanging="792"/>
      </w:pPr>
    </w:lvl>
    <w:lvl w:ilvl="5">
      <w:start w:val="1"/>
      <w:numFmt w:val="decimal"/>
      <w:lvlText w:val="%1.%2.%3.%4.%5.%6."/>
      <w:lvlJc w:val="left"/>
      <w:pPr>
        <w:tabs>
          <w:tab w:val="num" w:pos="3960"/>
        </w:tabs>
        <w:ind w:left="2736" w:hanging="936"/>
      </w:pPr>
    </w:lvl>
    <w:lvl w:ilvl="6">
      <w:start w:val="1"/>
      <w:numFmt w:val="decimal"/>
      <w:lvlText w:val="%1.%2.%3.%4.%5.%6.%7."/>
      <w:lvlJc w:val="left"/>
      <w:pPr>
        <w:tabs>
          <w:tab w:val="num" w:pos="4320"/>
        </w:tabs>
        <w:ind w:left="3240" w:hanging="1080"/>
      </w:pPr>
    </w:lvl>
    <w:lvl w:ilvl="7">
      <w:start w:val="1"/>
      <w:numFmt w:val="decimal"/>
      <w:lvlText w:val="%1.%2.%3.%4.%5.%6.%7.%8."/>
      <w:lvlJc w:val="left"/>
      <w:pPr>
        <w:tabs>
          <w:tab w:val="num" w:pos="5040"/>
        </w:tabs>
        <w:ind w:left="3744" w:hanging="1224"/>
      </w:pPr>
    </w:lvl>
    <w:lvl w:ilvl="8">
      <w:start w:val="1"/>
      <w:numFmt w:val="decimal"/>
      <w:lvlText w:val="%1.%2.%3.%4.%5.%6.%7.%8.%9."/>
      <w:lvlJc w:val="left"/>
      <w:pPr>
        <w:tabs>
          <w:tab w:val="num" w:pos="5760"/>
        </w:tabs>
        <w:ind w:left="4320" w:hanging="1440"/>
      </w:pPr>
    </w:lvl>
  </w:abstractNum>
  <w:abstractNum w:abstractNumId="124" w15:restartNumberingAfterBreak="0">
    <w:nsid w:val="6A982934"/>
    <w:multiLevelType w:val="hybridMultilevel"/>
    <w:tmpl w:val="E7B6E476"/>
    <w:lvl w:ilvl="0" w:tplc="20000001">
      <w:start w:val="1"/>
      <w:numFmt w:val="bullet"/>
      <w:lvlText w:val=""/>
      <w:lvlJc w:val="left"/>
      <w:pPr>
        <w:ind w:left="776" w:hanging="360"/>
      </w:pPr>
      <w:rPr>
        <w:rFonts w:ascii="Symbol" w:hAnsi="Symbol" w:hint="default"/>
      </w:rPr>
    </w:lvl>
    <w:lvl w:ilvl="1" w:tplc="20000003" w:tentative="1">
      <w:start w:val="1"/>
      <w:numFmt w:val="bullet"/>
      <w:lvlText w:val="o"/>
      <w:lvlJc w:val="left"/>
      <w:pPr>
        <w:ind w:left="1496" w:hanging="360"/>
      </w:pPr>
      <w:rPr>
        <w:rFonts w:ascii="Courier New" w:hAnsi="Courier New" w:cs="Courier New" w:hint="default"/>
      </w:rPr>
    </w:lvl>
    <w:lvl w:ilvl="2" w:tplc="20000005" w:tentative="1">
      <w:start w:val="1"/>
      <w:numFmt w:val="bullet"/>
      <w:lvlText w:val=""/>
      <w:lvlJc w:val="left"/>
      <w:pPr>
        <w:ind w:left="2216" w:hanging="360"/>
      </w:pPr>
      <w:rPr>
        <w:rFonts w:ascii="Wingdings" w:hAnsi="Wingdings" w:hint="default"/>
      </w:rPr>
    </w:lvl>
    <w:lvl w:ilvl="3" w:tplc="20000001" w:tentative="1">
      <w:start w:val="1"/>
      <w:numFmt w:val="bullet"/>
      <w:lvlText w:val=""/>
      <w:lvlJc w:val="left"/>
      <w:pPr>
        <w:ind w:left="2936" w:hanging="360"/>
      </w:pPr>
      <w:rPr>
        <w:rFonts w:ascii="Symbol" w:hAnsi="Symbol" w:hint="default"/>
      </w:rPr>
    </w:lvl>
    <w:lvl w:ilvl="4" w:tplc="20000003" w:tentative="1">
      <w:start w:val="1"/>
      <w:numFmt w:val="bullet"/>
      <w:lvlText w:val="o"/>
      <w:lvlJc w:val="left"/>
      <w:pPr>
        <w:ind w:left="3656" w:hanging="360"/>
      </w:pPr>
      <w:rPr>
        <w:rFonts w:ascii="Courier New" w:hAnsi="Courier New" w:cs="Courier New" w:hint="default"/>
      </w:rPr>
    </w:lvl>
    <w:lvl w:ilvl="5" w:tplc="20000005" w:tentative="1">
      <w:start w:val="1"/>
      <w:numFmt w:val="bullet"/>
      <w:lvlText w:val=""/>
      <w:lvlJc w:val="left"/>
      <w:pPr>
        <w:ind w:left="4376" w:hanging="360"/>
      </w:pPr>
      <w:rPr>
        <w:rFonts w:ascii="Wingdings" w:hAnsi="Wingdings" w:hint="default"/>
      </w:rPr>
    </w:lvl>
    <w:lvl w:ilvl="6" w:tplc="20000001" w:tentative="1">
      <w:start w:val="1"/>
      <w:numFmt w:val="bullet"/>
      <w:lvlText w:val=""/>
      <w:lvlJc w:val="left"/>
      <w:pPr>
        <w:ind w:left="5096" w:hanging="360"/>
      </w:pPr>
      <w:rPr>
        <w:rFonts w:ascii="Symbol" w:hAnsi="Symbol" w:hint="default"/>
      </w:rPr>
    </w:lvl>
    <w:lvl w:ilvl="7" w:tplc="20000003" w:tentative="1">
      <w:start w:val="1"/>
      <w:numFmt w:val="bullet"/>
      <w:lvlText w:val="o"/>
      <w:lvlJc w:val="left"/>
      <w:pPr>
        <w:ind w:left="5816" w:hanging="360"/>
      </w:pPr>
      <w:rPr>
        <w:rFonts w:ascii="Courier New" w:hAnsi="Courier New" w:cs="Courier New" w:hint="default"/>
      </w:rPr>
    </w:lvl>
    <w:lvl w:ilvl="8" w:tplc="20000005" w:tentative="1">
      <w:start w:val="1"/>
      <w:numFmt w:val="bullet"/>
      <w:lvlText w:val=""/>
      <w:lvlJc w:val="left"/>
      <w:pPr>
        <w:ind w:left="6536" w:hanging="360"/>
      </w:pPr>
      <w:rPr>
        <w:rFonts w:ascii="Wingdings" w:hAnsi="Wingdings" w:hint="default"/>
      </w:rPr>
    </w:lvl>
  </w:abstractNum>
  <w:abstractNum w:abstractNumId="125" w15:restartNumberingAfterBreak="0">
    <w:nsid w:val="6C565AF2"/>
    <w:multiLevelType w:val="multilevel"/>
    <w:tmpl w:val="F7EEED6E"/>
    <w:lvl w:ilvl="0">
      <w:start w:val="1"/>
      <w:numFmt w:val="bullet"/>
      <w:lvlText w:val="■"/>
      <w:lvlJc w:val="left"/>
      <w:pPr>
        <w:tabs>
          <w:tab w:val="num" w:pos="720"/>
        </w:tabs>
        <w:ind w:left="720" w:hanging="360"/>
      </w:pPr>
      <w:rPr>
        <w:rFonts w:ascii="Arial" w:hAnsi="Arial" w:hint="default"/>
        <w:color w:val="D1DDD3" w:themeColor="text2"/>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6" w15:restartNumberingAfterBreak="0">
    <w:nsid w:val="6DCE43D2"/>
    <w:multiLevelType w:val="hybridMultilevel"/>
    <w:tmpl w:val="003407F4"/>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7" w15:restartNumberingAfterBreak="0">
    <w:nsid w:val="6DD84D64"/>
    <w:multiLevelType w:val="hybridMultilevel"/>
    <w:tmpl w:val="9768DE5A"/>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8" w15:restartNumberingAfterBreak="0">
    <w:nsid w:val="6E2E1C85"/>
    <w:multiLevelType w:val="multilevel"/>
    <w:tmpl w:val="2D08EC22"/>
    <w:styleLink w:val="CurrentList28"/>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129" w15:restartNumberingAfterBreak="0">
    <w:nsid w:val="6E5C1734"/>
    <w:multiLevelType w:val="multilevel"/>
    <w:tmpl w:val="3F6ED5FA"/>
    <w:name w:val="ERM List 3"/>
    <w:lvl w:ilvl="0">
      <w:start w:val="1"/>
      <w:numFmt w:val="decimal"/>
      <w:pStyle w:val="NumberedText"/>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30" w15:restartNumberingAfterBreak="0">
    <w:nsid w:val="6EA27BB7"/>
    <w:multiLevelType w:val="multilevel"/>
    <w:tmpl w:val="494677CE"/>
    <w:styleLink w:val="CurrentList23"/>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1" w15:restartNumberingAfterBreak="0">
    <w:nsid w:val="6F95031D"/>
    <w:multiLevelType w:val="hybridMultilevel"/>
    <w:tmpl w:val="4ADC6AF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2" w15:restartNumberingAfterBreak="0">
    <w:nsid w:val="704430D9"/>
    <w:multiLevelType w:val="hybridMultilevel"/>
    <w:tmpl w:val="41A4A9A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33" w15:restartNumberingAfterBreak="0">
    <w:nsid w:val="70C3465F"/>
    <w:multiLevelType w:val="hybridMultilevel"/>
    <w:tmpl w:val="F536A5FE"/>
    <w:lvl w:ilvl="0" w:tplc="6ECAA94A">
      <w:start w:val="1"/>
      <w:numFmt w:val="bullet"/>
      <w:lvlText w:val="■"/>
      <w:lvlJc w:val="left"/>
      <w:pPr>
        <w:ind w:left="720" w:hanging="360"/>
      </w:pPr>
      <w:rPr>
        <w:rFonts w:ascii="Arial" w:hAnsi="Arial" w:cs="Times New Roman"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34" w15:restartNumberingAfterBreak="0">
    <w:nsid w:val="712731D3"/>
    <w:multiLevelType w:val="multilevel"/>
    <w:tmpl w:val="F7E84960"/>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5" w15:restartNumberingAfterBreak="0">
    <w:nsid w:val="71A47737"/>
    <w:multiLevelType w:val="multilevel"/>
    <w:tmpl w:val="55CE4272"/>
    <w:name w:val="ERM List 2"/>
    <w:lvl w:ilvl="0">
      <w:start w:val="1"/>
      <w:numFmt w:val="decimal"/>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36" w15:restartNumberingAfterBreak="0">
    <w:nsid w:val="71BB5639"/>
    <w:multiLevelType w:val="hybridMultilevel"/>
    <w:tmpl w:val="070EF39A"/>
    <w:lvl w:ilvl="0" w:tplc="DF624D6A">
      <w:start w:val="1"/>
      <w:numFmt w:val="bullet"/>
      <w:lvlText w:val=""/>
      <w:lvlJc w:val="left"/>
      <w:pPr>
        <w:ind w:left="720" w:hanging="360"/>
      </w:pPr>
      <w:rPr>
        <w:rFonts w:ascii="Symbol" w:hAnsi="Symbol"/>
      </w:rPr>
    </w:lvl>
    <w:lvl w:ilvl="1" w:tplc="619627C6">
      <w:start w:val="1"/>
      <w:numFmt w:val="bullet"/>
      <w:lvlText w:val=""/>
      <w:lvlJc w:val="left"/>
      <w:pPr>
        <w:ind w:left="720" w:hanging="360"/>
      </w:pPr>
      <w:rPr>
        <w:rFonts w:ascii="Symbol" w:hAnsi="Symbol"/>
      </w:rPr>
    </w:lvl>
    <w:lvl w:ilvl="2" w:tplc="3674883E">
      <w:start w:val="1"/>
      <w:numFmt w:val="bullet"/>
      <w:lvlText w:val=""/>
      <w:lvlJc w:val="left"/>
      <w:pPr>
        <w:ind w:left="720" w:hanging="360"/>
      </w:pPr>
      <w:rPr>
        <w:rFonts w:ascii="Symbol" w:hAnsi="Symbol"/>
      </w:rPr>
    </w:lvl>
    <w:lvl w:ilvl="3" w:tplc="1222EC2E">
      <w:start w:val="1"/>
      <w:numFmt w:val="bullet"/>
      <w:lvlText w:val=""/>
      <w:lvlJc w:val="left"/>
      <w:pPr>
        <w:ind w:left="720" w:hanging="360"/>
      </w:pPr>
      <w:rPr>
        <w:rFonts w:ascii="Symbol" w:hAnsi="Symbol"/>
      </w:rPr>
    </w:lvl>
    <w:lvl w:ilvl="4" w:tplc="59AEE3CA">
      <w:start w:val="1"/>
      <w:numFmt w:val="bullet"/>
      <w:lvlText w:val=""/>
      <w:lvlJc w:val="left"/>
      <w:pPr>
        <w:ind w:left="720" w:hanging="360"/>
      </w:pPr>
      <w:rPr>
        <w:rFonts w:ascii="Symbol" w:hAnsi="Symbol"/>
      </w:rPr>
    </w:lvl>
    <w:lvl w:ilvl="5" w:tplc="5E16EE5A">
      <w:start w:val="1"/>
      <w:numFmt w:val="bullet"/>
      <w:lvlText w:val=""/>
      <w:lvlJc w:val="left"/>
      <w:pPr>
        <w:ind w:left="720" w:hanging="360"/>
      </w:pPr>
      <w:rPr>
        <w:rFonts w:ascii="Symbol" w:hAnsi="Symbol"/>
      </w:rPr>
    </w:lvl>
    <w:lvl w:ilvl="6" w:tplc="9DBCE6A0">
      <w:start w:val="1"/>
      <w:numFmt w:val="bullet"/>
      <w:lvlText w:val=""/>
      <w:lvlJc w:val="left"/>
      <w:pPr>
        <w:ind w:left="720" w:hanging="360"/>
      </w:pPr>
      <w:rPr>
        <w:rFonts w:ascii="Symbol" w:hAnsi="Symbol"/>
      </w:rPr>
    </w:lvl>
    <w:lvl w:ilvl="7" w:tplc="1F8A3E38">
      <w:start w:val="1"/>
      <w:numFmt w:val="bullet"/>
      <w:lvlText w:val=""/>
      <w:lvlJc w:val="left"/>
      <w:pPr>
        <w:ind w:left="720" w:hanging="360"/>
      </w:pPr>
      <w:rPr>
        <w:rFonts w:ascii="Symbol" w:hAnsi="Symbol"/>
      </w:rPr>
    </w:lvl>
    <w:lvl w:ilvl="8" w:tplc="57F6FA16">
      <w:start w:val="1"/>
      <w:numFmt w:val="bullet"/>
      <w:lvlText w:val=""/>
      <w:lvlJc w:val="left"/>
      <w:pPr>
        <w:ind w:left="720" w:hanging="360"/>
      </w:pPr>
      <w:rPr>
        <w:rFonts w:ascii="Symbol" w:hAnsi="Symbol"/>
      </w:rPr>
    </w:lvl>
  </w:abstractNum>
  <w:abstractNum w:abstractNumId="137" w15:restartNumberingAfterBreak="0">
    <w:nsid w:val="71C42C34"/>
    <w:multiLevelType w:val="hybridMultilevel"/>
    <w:tmpl w:val="C4767B8C"/>
    <w:lvl w:ilvl="0" w:tplc="DA741824">
      <w:start w:val="1"/>
      <w:numFmt w:val="lowerRoman"/>
      <w:pStyle w:val="Tablenumber3"/>
      <w:lvlText w:val="%1."/>
      <w:lvlJc w:val="left"/>
      <w:pPr>
        <w:ind w:left="1191" w:hanging="397"/>
      </w:pPr>
      <w:rPr>
        <w:rFonts w:hint="default"/>
      </w:rPr>
    </w:lvl>
    <w:lvl w:ilvl="1" w:tplc="08090019" w:tentative="1">
      <w:start w:val="1"/>
      <w:numFmt w:val="lowerLetter"/>
      <w:lvlText w:val="%2."/>
      <w:lvlJc w:val="left"/>
      <w:pPr>
        <w:ind w:left="1723" w:hanging="360"/>
      </w:pPr>
    </w:lvl>
    <w:lvl w:ilvl="2" w:tplc="0809001B" w:tentative="1">
      <w:start w:val="1"/>
      <w:numFmt w:val="lowerRoman"/>
      <w:lvlText w:val="%3."/>
      <w:lvlJc w:val="right"/>
      <w:pPr>
        <w:ind w:left="2443" w:hanging="180"/>
      </w:pPr>
    </w:lvl>
    <w:lvl w:ilvl="3" w:tplc="0809000F" w:tentative="1">
      <w:start w:val="1"/>
      <w:numFmt w:val="decimal"/>
      <w:lvlText w:val="%4."/>
      <w:lvlJc w:val="left"/>
      <w:pPr>
        <w:ind w:left="3163" w:hanging="360"/>
      </w:pPr>
    </w:lvl>
    <w:lvl w:ilvl="4" w:tplc="08090019" w:tentative="1">
      <w:start w:val="1"/>
      <w:numFmt w:val="lowerLetter"/>
      <w:lvlText w:val="%5."/>
      <w:lvlJc w:val="left"/>
      <w:pPr>
        <w:ind w:left="3883" w:hanging="360"/>
      </w:pPr>
    </w:lvl>
    <w:lvl w:ilvl="5" w:tplc="0809001B" w:tentative="1">
      <w:start w:val="1"/>
      <w:numFmt w:val="lowerRoman"/>
      <w:lvlText w:val="%6."/>
      <w:lvlJc w:val="right"/>
      <w:pPr>
        <w:ind w:left="4603" w:hanging="180"/>
      </w:pPr>
    </w:lvl>
    <w:lvl w:ilvl="6" w:tplc="0809000F" w:tentative="1">
      <w:start w:val="1"/>
      <w:numFmt w:val="decimal"/>
      <w:lvlText w:val="%7."/>
      <w:lvlJc w:val="left"/>
      <w:pPr>
        <w:ind w:left="5323" w:hanging="360"/>
      </w:pPr>
    </w:lvl>
    <w:lvl w:ilvl="7" w:tplc="08090019" w:tentative="1">
      <w:start w:val="1"/>
      <w:numFmt w:val="lowerLetter"/>
      <w:lvlText w:val="%8."/>
      <w:lvlJc w:val="left"/>
      <w:pPr>
        <w:ind w:left="6043" w:hanging="360"/>
      </w:pPr>
    </w:lvl>
    <w:lvl w:ilvl="8" w:tplc="0809001B" w:tentative="1">
      <w:start w:val="1"/>
      <w:numFmt w:val="lowerRoman"/>
      <w:lvlText w:val="%9."/>
      <w:lvlJc w:val="right"/>
      <w:pPr>
        <w:ind w:left="6763" w:hanging="180"/>
      </w:pPr>
    </w:lvl>
  </w:abstractNum>
  <w:abstractNum w:abstractNumId="138" w15:restartNumberingAfterBreak="0">
    <w:nsid w:val="736821F4"/>
    <w:multiLevelType w:val="hybridMultilevel"/>
    <w:tmpl w:val="7F54199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39" w15:restartNumberingAfterBreak="0">
    <w:nsid w:val="74A660DD"/>
    <w:multiLevelType w:val="hybridMultilevel"/>
    <w:tmpl w:val="1060985C"/>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C9763082">
      <w:numFmt w:val="bullet"/>
      <w:lvlText w:val="•"/>
      <w:lvlJc w:val="left"/>
      <w:pPr>
        <w:ind w:left="912" w:hanging="454"/>
      </w:pPr>
      <w:rPr>
        <w:rFonts w:hint="default"/>
        <w:lang w:val="en-US" w:eastAsia="en-US" w:bidi="ar-SA"/>
      </w:rPr>
    </w:lvl>
    <w:lvl w:ilvl="2" w:tplc="3DBCB86E">
      <w:numFmt w:val="bullet"/>
      <w:lvlText w:val="•"/>
      <w:lvlJc w:val="left"/>
      <w:pPr>
        <w:ind w:left="1284" w:hanging="454"/>
      </w:pPr>
      <w:rPr>
        <w:rFonts w:hint="default"/>
        <w:lang w:val="en-US" w:eastAsia="en-US" w:bidi="ar-SA"/>
      </w:rPr>
    </w:lvl>
    <w:lvl w:ilvl="3" w:tplc="072C823C">
      <w:numFmt w:val="bullet"/>
      <w:lvlText w:val="•"/>
      <w:lvlJc w:val="left"/>
      <w:pPr>
        <w:ind w:left="1656" w:hanging="454"/>
      </w:pPr>
      <w:rPr>
        <w:rFonts w:hint="default"/>
        <w:lang w:val="en-US" w:eastAsia="en-US" w:bidi="ar-SA"/>
      </w:rPr>
    </w:lvl>
    <w:lvl w:ilvl="4" w:tplc="C22463D8">
      <w:numFmt w:val="bullet"/>
      <w:lvlText w:val="•"/>
      <w:lvlJc w:val="left"/>
      <w:pPr>
        <w:ind w:left="2028" w:hanging="454"/>
      </w:pPr>
      <w:rPr>
        <w:rFonts w:hint="default"/>
        <w:lang w:val="en-US" w:eastAsia="en-US" w:bidi="ar-SA"/>
      </w:rPr>
    </w:lvl>
    <w:lvl w:ilvl="5" w:tplc="C02CEE90">
      <w:numFmt w:val="bullet"/>
      <w:lvlText w:val="•"/>
      <w:lvlJc w:val="left"/>
      <w:pPr>
        <w:ind w:left="2400" w:hanging="454"/>
      </w:pPr>
      <w:rPr>
        <w:rFonts w:hint="default"/>
        <w:lang w:val="en-US" w:eastAsia="en-US" w:bidi="ar-SA"/>
      </w:rPr>
    </w:lvl>
    <w:lvl w:ilvl="6" w:tplc="A560BBE0">
      <w:numFmt w:val="bullet"/>
      <w:lvlText w:val="•"/>
      <w:lvlJc w:val="left"/>
      <w:pPr>
        <w:ind w:left="2772" w:hanging="454"/>
      </w:pPr>
      <w:rPr>
        <w:rFonts w:hint="default"/>
        <w:lang w:val="en-US" w:eastAsia="en-US" w:bidi="ar-SA"/>
      </w:rPr>
    </w:lvl>
    <w:lvl w:ilvl="7" w:tplc="12C6AD94">
      <w:numFmt w:val="bullet"/>
      <w:lvlText w:val="•"/>
      <w:lvlJc w:val="left"/>
      <w:pPr>
        <w:ind w:left="3144" w:hanging="454"/>
      </w:pPr>
      <w:rPr>
        <w:rFonts w:hint="default"/>
        <w:lang w:val="en-US" w:eastAsia="en-US" w:bidi="ar-SA"/>
      </w:rPr>
    </w:lvl>
    <w:lvl w:ilvl="8" w:tplc="919C723E">
      <w:numFmt w:val="bullet"/>
      <w:lvlText w:val="•"/>
      <w:lvlJc w:val="left"/>
      <w:pPr>
        <w:ind w:left="3516" w:hanging="454"/>
      </w:pPr>
      <w:rPr>
        <w:rFonts w:hint="default"/>
        <w:lang w:val="en-US" w:eastAsia="en-US" w:bidi="ar-SA"/>
      </w:rPr>
    </w:lvl>
  </w:abstractNum>
  <w:abstractNum w:abstractNumId="140" w15:restartNumberingAfterBreak="0">
    <w:nsid w:val="755209F7"/>
    <w:multiLevelType w:val="multilevel"/>
    <w:tmpl w:val="2880360C"/>
    <w:styleLink w:val="CurrentList17"/>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1" w15:restartNumberingAfterBreak="0">
    <w:nsid w:val="75784DC9"/>
    <w:multiLevelType w:val="multilevel"/>
    <w:tmpl w:val="59743F9A"/>
    <w:styleLink w:val="CurrentList22"/>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2" w15:restartNumberingAfterBreak="0">
    <w:nsid w:val="773B664B"/>
    <w:multiLevelType w:val="hybridMultilevel"/>
    <w:tmpl w:val="3B744800"/>
    <w:lvl w:ilvl="0" w:tplc="6ECAA94A">
      <w:start w:val="1"/>
      <w:numFmt w:val="bullet"/>
      <w:lvlText w:val="■"/>
      <w:lvlJc w:val="left"/>
      <w:pPr>
        <w:ind w:left="720" w:hanging="360"/>
      </w:pPr>
      <w:rPr>
        <w:rFonts w:ascii="Arial" w:hAnsi="Arial" w:cs="Times New Roman"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43" w15:restartNumberingAfterBreak="0">
    <w:nsid w:val="778D39D0"/>
    <w:multiLevelType w:val="multilevel"/>
    <w:tmpl w:val="496AE266"/>
    <w:styleLink w:val="CurrentList2"/>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44" w15:restartNumberingAfterBreak="0">
    <w:nsid w:val="77AB3E29"/>
    <w:multiLevelType w:val="hybridMultilevel"/>
    <w:tmpl w:val="8B42E292"/>
    <w:lvl w:ilvl="0" w:tplc="1C09000F">
      <w:start w:val="1"/>
      <w:numFmt w:val="decimal"/>
      <w:lvlText w:val="%1."/>
      <w:lvlJc w:val="left"/>
      <w:pPr>
        <w:ind w:left="720" w:hanging="360"/>
      </w:p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start w:val="1"/>
      <w:numFmt w:val="decimal"/>
      <w:lvlText w:val="%4."/>
      <w:lvlJc w:val="left"/>
      <w:pPr>
        <w:ind w:left="2880" w:hanging="360"/>
      </w:pPr>
    </w:lvl>
    <w:lvl w:ilvl="4" w:tplc="1C090019">
      <w:start w:val="1"/>
      <w:numFmt w:val="lowerLetter"/>
      <w:lvlText w:val="%5."/>
      <w:lvlJc w:val="left"/>
      <w:pPr>
        <w:ind w:left="3600" w:hanging="360"/>
      </w:pPr>
    </w:lvl>
    <w:lvl w:ilvl="5" w:tplc="1C09001B">
      <w:start w:val="1"/>
      <w:numFmt w:val="lowerRoman"/>
      <w:lvlText w:val="%6."/>
      <w:lvlJc w:val="right"/>
      <w:pPr>
        <w:ind w:left="4320" w:hanging="180"/>
      </w:pPr>
    </w:lvl>
    <w:lvl w:ilvl="6" w:tplc="1C09000F">
      <w:start w:val="1"/>
      <w:numFmt w:val="decimal"/>
      <w:lvlText w:val="%7."/>
      <w:lvlJc w:val="left"/>
      <w:pPr>
        <w:ind w:left="5040" w:hanging="360"/>
      </w:pPr>
    </w:lvl>
    <w:lvl w:ilvl="7" w:tplc="1C090019">
      <w:start w:val="1"/>
      <w:numFmt w:val="lowerLetter"/>
      <w:lvlText w:val="%8."/>
      <w:lvlJc w:val="left"/>
      <w:pPr>
        <w:ind w:left="5760" w:hanging="360"/>
      </w:pPr>
    </w:lvl>
    <w:lvl w:ilvl="8" w:tplc="1C09001B">
      <w:start w:val="1"/>
      <w:numFmt w:val="lowerRoman"/>
      <w:lvlText w:val="%9."/>
      <w:lvlJc w:val="right"/>
      <w:pPr>
        <w:ind w:left="6480" w:hanging="180"/>
      </w:pPr>
    </w:lvl>
  </w:abstractNum>
  <w:abstractNum w:abstractNumId="145" w15:restartNumberingAfterBreak="0">
    <w:nsid w:val="77FC48DB"/>
    <w:multiLevelType w:val="hybridMultilevel"/>
    <w:tmpl w:val="14E01E84"/>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6" w15:restartNumberingAfterBreak="0">
    <w:nsid w:val="781E575C"/>
    <w:multiLevelType w:val="multilevel"/>
    <w:tmpl w:val="ED7AE55C"/>
    <w:lvl w:ilvl="0">
      <w:start w:val="1"/>
      <w:numFmt w:val="decimal"/>
      <w:pStyle w:val="Balk1"/>
      <w:lvlText w:val="%1."/>
      <w:lvlJc w:val="left"/>
      <w:pPr>
        <w:ind w:left="397" w:hanging="397"/>
      </w:pPr>
      <w:rPr>
        <w:rFonts w:hint="default"/>
      </w:rPr>
    </w:lvl>
    <w:lvl w:ilvl="1">
      <w:start w:val="1"/>
      <w:numFmt w:val="decimal"/>
      <w:pStyle w:val="Balk2"/>
      <w:lvlText w:val="%1.%2"/>
      <w:lvlJc w:val="left"/>
      <w:pPr>
        <w:tabs>
          <w:tab w:val="num" w:pos="1141"/>
        </w:tabs>
        <w:ind w:left="1334" w:hanging="624"/>
      </w:pPr>
      <w:rPr>
        <w:rFonts w:hint="default"/>
      </w:rPr>
    </w:lvl>
    <w:lvl w:ilvl="2">
      <w:start w:val="1"/>
      <w:numFmt w:val="decimal"/>
      <w:pStyle w:val="Balk3"/>
      <w:lvlText w:val="%1.%2.%3"/>
      <w:lvlJc w:val="left"/>
      <w:pPr>
        <w:ind w:left="737" w:hanging="737"/>
      </w:pPr>
      <w:rPr>
        <w:rFonts w:hint="default"/>
        <w:b w:val="0"/>
        <w:bCs/>
      </w:rPr>
    </w:lvl>
    <w:lvl w:ilvl="3">
      <w:start w:val="1"/>
      <w:numFmt w:val="decimal"/>
      <w:pStyle w:val="Balk4"/>
      <w:lvlText w:val="%1.%2.%3.%4"/>
      <w:lvlJc w:val="left"/>
      <w:pPr>
        <w:ind w:left="964" w:hanging="964"/>
      </w:pPr>
      <w:rPr>
        <w:rFonts w:hint="default"/>
      </w:rPr>
    </w:lvl>
    <w:lvl w:ilvl="4">
      <w:start w:val="1"/>
      <w:numFmt w:val="none"/>
      <w:pStyle w:val="Balk5"/>
      <w:lvlText w:val="%5"/>
      <w:lvlJc w:val="left"/>
      <w:pPr>
        <w:ind w:left="0" w:firstLine="0"/>
      </w:pPr>
      <w:rPr>
        <w:rFonts w:hint="default"/>
      </w:rPr>
    </w:lvl>
    <w:lvl w:ilvl="5">
      <w:start w:val="1"/>
      <w:numFmt w:val="none"/>
      <w:pStyle w:val="Balk6"/>
      <w:lvlText w:val="%6"/>
      <w:lvlJc w:val="left"/>
      <w:pPr>
        <w:ind w:left="0" w:firstLine="0"/>
      </w:pPr>
      <w:rPr>
        <w:rFonts w:hint="default"/>
      </w:rPr>
    </w:lvl>
    <w:lvl w:ilvl="6">
      <w:start w:val="1"/>
      <w:numFmt w:val="decimal"/>
      <w:pStyle w:val="ListeNumaras"/>
      <w:lvlText w:val="%7."/>
      <w:lvlJc w:val="left"/>
      <w:pPr>
        <w:ind w:left="357" w:hanging="357"/>
      </w:pPr>
      <w:rPr>
        <w:rFonts w:hint="default"/>
      </w:rPr>
    </w:lvl>
    <w:lvl w:ilvl="7">
      <w:start w:val="1"/>
      <w:numFmt w:val="lowerLetter"/>
      <w:pStyle w:val="ListNumberAlpha"/>
      <w:lvlText w:val="%8."/>
      <w:lvlJc w:val="left"/>
      <w:pPr>
        <w:tabs>
          <w:tab w:val="num" w:pos="720"/>
        </w:tabs>
        <w:ind w:left="1077" w:hanging="357"/>
      </w:pPr>
      <w:rPr>
        <w:rFonts w:hint="default"/>
      </w:rPr>
    </w:lvl>
    <w:lvl w:ilvl="8">
      <w:start w:val="1"/>
      <w:numFmt w:val="lowerRoman"/>
      <w:pStyle w:val="ListNumberRoman"/>
      <w:lvlText w:val="%9."/>
      <w:lvlJc w:val="left"/>
      <w:pPr>
        <w:ind w:left="1440" w:hanging="363"/>
      </w:pPr>
      <w:rPr>
        <w:rFonts w:hint="default"/>
      </w:rPr>
    </w:lvl>
  </w:abstractNum>
  <w:abstractNum w:abstractNumId="147" w15:restartNumberingAfterBreak="0">
    <w:nsid w:val="79950CC3"/>
    <w:multiLevelType w:val="hybridMultilevel"/>
    <w:tmpl w:val="2ED89282"/>
    <w:lvl w:ilvl="0" w:tplc="EC949978">
      <w:start w:val="1"/>
      <w:numFmt w:val="bullet"/>
      <w:lvlText w:val=""/>
      <w:lvlJc w:val="left"/>
      <w:pPr>
        <w:ind w:left="720" w:hanging="360"/>
      </w:pPr>
      <w:rPr>
        <w:rFonts w:ascii="Wingdings" w:hAnsi="Wingdings" w:hint="default"/>
        <w:color w:val="D1DDD3" w:themeColor="text2"/>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48" w15:restartNumberingAfterBreak="0">
    <w:nsid w:val="7AD80D2D"/>
    <w:multiLevelType w:val="hybridMultilevel"/>
    <w:tmpl w:val="359C2AA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49" w15:restartNumberingAfterBreak="0">
    <w:nsid w:val="7BDF5A4E"/>
    <w:multiLevelType w:val="multilevel"/>
    <w:tmpl w:val="2DF8EECA"/>
    <w:styleLink w:val="CurrentList8"/>
    <w:lvl w:ilvl="0">
      <w:start w:val="1"/>
      <w:numFmt w:val="bullet"/>
      <w:lvlText w:val="•"/>
      <w:lvlJc w:val="left"/>
      <w:pPr>
        <w:ind w:left="357" w:hanging="357"/>
      </w:pPr>
      <w:rPr>
        <w:rFonts w:ascii="Verdana" w:hAnsi="Verdana" w:hint="default"/>
      </w:rPr>
    </w:lvl>
    <w:lvl w:ilvl="1">
      <w:start w:val="1"/>
      <w:numFmt w:val="bullet"/>
      <w:lvlText w:val="°"/>
      <w:lvlJc w:val="left"/>
      <w:pPr>
        <w:ind w:left="397" w:firstLine="323"/>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0" w15:restartNumberingAfterBreak="0">
    <w:nsid w:val="7D0921EA"/>
    <w:multiLevelType w:val="hybridMultilevel"/>
    <w:tmpl w:val="94DE6F5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51" w15:restartNumberingAfterBreak="0">
    <w:nsid w:val="7E96136F"/>
    <w:multiLevelType w:val="hybridMultilevel"/>
    <w:tmpl w:val="76BC7B0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2" w15:restartNumberingAfterBreak="0">
    <w:nsid w:val="7F663C9A"/>
    <w:multiLevelType w:val="hybridMultilevel"/>
    <w:tmpl w:val="4810117A"/>
    <w:lvl w:ilvl="0" w:tplc="EC949978">
      <w:start w:val="1"/>
      <w:numFmt w:val="bullet"/>
      <w:lvlText w:val=""/>
      <w:lvlJc w:val="left"/>
      <w:pPr>
        <w:ind w:left="720" w:hanging="360"/>
      </w:pPr>
      <w:rPr>
        <w:rFonts w:ascii="Wingdings" w:hAnsi="Wingdings" w:hint="default"/>
        <w:color w:val="D1DDD3" w:themeColor="text2"/>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028674721">
    <w:abstractNumId w:val="63"/>
  </w:num>
  <w:num w:numId="2" w16cid:durableId="653410660">
    <w:abstractNumId w:val="121"/>
  </w:num>
  <w:num w:numId="3" w16cid:durableId="942568912">
    <w:abstractNumId w:val="116"/>
  </w:num>
  <w:num w:numId="4" w16cid:durableId="259877536">
    <w:abstractNumId w:val="143"/>
  </w:num>
  <w:num w:numId="5" w16cid:durableId="1067533658">
    <w:abstractNumId w:val="103"/>
  </w:num>
  <w:num w:numId="6" w16cid:durableId="1939555453">
    <w:abstractNumId w:val="129"/>
  </w:num>
  <w:num w:numId="7" w16cid:durableId="1037854285">
    <w:abstractNumId w:val="146"/>
  </w:num>
  <w:num w:numId="8" w16cid:durableId="1603804744">
    <w:abstractNumId w:val="57"/>
  </w:num>
  <w:num w:numId="9" w16cid:durableId="1505318821">
    <w:abstractNumId w:val="107"/>
  </w:num>
  <w:num w:numId="10" w16cid:durableId="1133714243">
    <w:abstractNumId w:val="7"/>
  </w:num>
  <w:num w:numId="11" w16cid:durableId="174148902">
    <w:abstractNumId w:val="42"/>
  </w:num>
  <w:num w:numId="12" w16cid:durableId="594873068">
    <w:abstractNumId w:val="149"/>
  </w:num>
  <w:num w:numId="13" w16cid:durableId="201745488">
    <w:abstractNumId w:val="89"/>
  </w:num>
  <w:num w:numId="14" w16cid:durableId="969094268">
    <w:abstractNumId w:val="30"/>
  </w:num>
  <w:num w:numId="15" w16cid:durableId="240680916">
    <w:abstractNumId w:val="14"/>
  </w:num>
  <w:num w:numId="16" w16cid:durableId="1146631931">
    <w:abstractNumId w:val="109"/>
  </w:num>
  <w:num w:numId="17" w16cid:durableId="871385471">
    <w:abstractNumId w:val="104"/>
  </w:num>
  <w:num w:numId="18" w16cid:durableId="2110395124">
    <w:abstractNumId w:val="112"/>
  </w:num>
  <w:num w:numId="19" w16cid:durableId="1944414834">
    <w:abstractNumId w:val="13"/>
  </w:num>
  <w:num w:numId="20" w16cid:durableId="111479246">
    <w:abstractNumId w:val="90"/>
  </w:num>
  <w:num w:numId="21" w16cid:durableId="8214790">
    <w:abstractNumId w:val="140"/>
  </w:num>
  <w:num w:numId="22" w16cid:durableId="413431591">
    <w:abstractNumId w:val="5"/>
  </w:num>
  <w:num w:numId="23" w16cid:durableId="1968315780">
    <w:abstractNumId w:val="26"/>
  </w:num>
  <w:num w:numId="24" w16cid:durableId="904609896">
    <w:abstractNumId w:val="91"/>
  </w:num>
  <w:num w:numId="25" w16cid:durableId="1665628083">
    <w:abstractNumId w:val="12"/>
  </w:num>
  <w:num w:numId="26" w16cid:durableId="667446691">
    <w:abstractNumId w:val="110"/>
  </w:num>
  <w:num w:numId="27" w16cid:durableId="1534919223">
    <w:abstractNumId w:val="141"/>
  </w:num>
  <w:num w:numId="28" w16cid:durableId="2054235217">
    <w:abstractNumId w:val="130"/>
  </w:num>
  <w:num w:numId="29" w16cid:durableId="484249453">
    <w:abstractNumId w:val="16"/>
  </w:num>
  <w:num w:numId="30" w16cid:durableId="125974225">
    <w:abstractNumId w:val="85"/>
  </w:num>
  <w:num w:numId="31" w16cid:durableId="1793356760">
    <w:abstractNumId w:val="122"/>
  </w:num>
  <w:num w:numId="32" w16cid:durableId="1485855001">
    <w:abstractNumId w:val="38"/>
  </w:num>
  <w:num w:numId="33" w16cid:durableId="325592316">
    <w:abstractNumId w:val="102"/>
  </w:num>
  <w:num w:numId="34" w16cid:durableId="1065030004">
    <w:abstractNumId w:val="128"/>
  </w:num>
  <w:num w:numId="35" w16cid:durableId="1368329922">
    <w:abstractNumId w:val="75"/>
  </w:num>
  <w:num w:numId="36" w16cid:durableId="1749182775">
    <w:abstractNumId w:val="60"/>
  </w:num>
  <w:num w:numId="37" w16cid:durableId="2017538917">
    <w:abstractNumId w:val="113"/>
  </w:num>
  <w:num w:numId="38" w16cid:durableId="1964723975">
    <w:abstractNumId w:val="88"/>
  </w:num>
  <w:num w:numId="39" w16cid:durableId="1379478442">
    <w:abstractNumId w:val="137"/>
  </w:num>
  <w:num w:numId="40" w16cid:durableId="643048290">
    <w:abstractNumId w:val="118"/>
  </w:num>
  <w:num w:numId="41" w16cid:durableId="569123145">
    <w:abstractNumId w:val="49"/>
  </w:num>
  <w:num w:numId="42" w16cid:durableId="117653376">
    <w:abstractNumId w:val="22"/>
  </w:num>
  <w:num w:numId="43" w16cid:durableId="1466393857">
    <w:abstractNumId w:val="56"/>
    <w:lvlOverride w:ilvl="0">
      <w:lvl w:ilvl="0">
        <w:start w:val="1"/>
        <w:numFmt w:val="bullet"/>
        <w:pStyle w:val="Spiegel1"/>
        <w:lvlText w:val=""/>
        <w:lvlJc w:val="left"/>
        <w:pPr>
          <w:tabs>
            <w:tab w:val="num" w:pos="284"/>
          </w:tabs>
          <w:ind w:left="284" w:hanging="284"/>
        </w:pPr>
        <w:rPr>
          <w:rFonts w:ascii="Symbol" w:hAnsi="Symbol" w:hint="default"/>
          <w:color w:val="auto"/>
          <w:sz w:val="24"/>
        </w:rPr>
      </w:lvl>
    </w:lvlOverride>
  </w:num>
  <w:num w:numId="44" w16cid:durableId="551040056">
    <w:abstractNumId w:val="105"/>
  </w:num>
  <w:num w:numId="45" w16cid:durableId="120727861">
    <w:abstractNumId w:val="35"/>
  </w:num>
  <w:num w:numId="46" w16cid:durableId="1911306118">
    <w:abstractNumId w:val="123"/>
  </w:num>
  <w:num w:numId="47" w16cid:durableId="1646660205">
    <w:abstractNumId w:val="43"/>
  </w:num>
  <w:num w:numId="48" w16cid:durableId="545875836">
    <w:abstractNumId w:val="146"/>
    <w:lvlOverride w:ilvl="0">
      <w:lvl w:ilvl="0">
        <w:start w:val="1"/>
        <w:numFmt w:val="decimal"/>
        <w:pStyle w:val="Balk1"/>
        <w:lvlText w:val="%1."/>
        <w:lvlJc w:val="left"/>
        <w:pPr>
          <w:ind w:left="397" w:hanging="397"/>
        </w:pPr>
        <w:rPr>
          <w:rFonts w:hint="default"/>
        </w:rPr>
      </w:lvl>
    </w:lvlOverride>
    <w:lvlOverride w:ilvl="1">
      <w:lvl w:ilvl="1">
        <w:start w:val="1"/>
        <w:numFmt w:val="decimal"/>
        <w:pStyle w:val="Balk2"/>
        <w:lvlText w:val="%1.%2"/>
        <w:lvlJc w:val="left"/>
        <w:pPr>
          <w:tabs>
            <w:tab w:val="num" w:pos="999"/>
          </w:tabs>
          <w:ind w:left="1192" w:hanging="624"/>
        </w:pPr>
        <w:rPr>
          <w:rFonts w:hint="default"/>
        </w:rPr>
      </w:lvl>
    </w:lvlOverride>
    <w:lvlOverride w:ilvl="2">
      <w:lvl w:ilvl="2">
        <w:start w:val="1"/>
        <w:numFmt w:val="decimal"/>
        <w:pStyle w:val="Balk3"/>
        <w:lvlText w:val="%1.%2.%3"/>
        <w:lvlJc w:val="left"/>
        <w:pPr>
          <w:ind w:left="737" w:hanging="737"/>
        </w:pPr>
        <w:rPr>
          <w:rFonts w:hint="default"/>
          <w:b w:val="0"/>
          <w:bCs/>
        </w:rPr>
      </w:lvl>
    </w:lvlOverride>
    <w:lvlOverride w:ilvl="3">
      <w:lvl w:ilvl="3">
        <w:start w:val="1"/>
        <w:numFmt w:val="decimal"/>
        <w:pStyle w:val="Balk4"/>
        <w:lvlText w:val="%1.%2.%3.%4"/>
        <w:lvlJc w:val="left"/>
        <w:pPr>
          <w:ind w:left="964" w:hanging="964"/>
        </w:pPr>
        <w:rPr>
          <w:rFonts w:hint="default"/>
        </w:rPr>
      </w:lvl>
    </w:lvlOverride>
    <w:lvlOverride w:ilvl="4">
      <w:lvl w:ilvl="4">
        <w:start w:val="1"/>
        <w:numFmt w:val="none"/>
        <w:pStyle w:val="Balk5"/>
        <w:lvlText w:val="%5"/>
        <w:lvlJc w:val="left"/>
        <w:pPr>
          <w:ind w:left="0" w:firstLine="0"/>
        </w:pPr>
        <w:rPr>
          <w:rFonts w:hint="default"/>
        </w:rPr>
      </w:lvl>
    </w:lvlOverride>
    <w:lvlOverride w:ilvl="5">
      <w:lvl w:ilvl="5">
        <w:start w:val="1"/>
        <w:numFmt w:val="none"/>
        <w:pStyle w:val="Balk6"/>
        <w:lvlText w:val="%6"/>
        <w:lvlJc w:val="left"/>
        <w:pPr>
          <w:ind w:left="0" w:firstLine="0"/>
        </w:pPr>
        <w:rPr>
          <w:rFonts w:hint="default"/>
        </w:rPr>
      </w:lvl>
    </w:lvlOverride>
    <w:lvlOverride w:ilvl="6">
      <w:lvl w:ilvl="6">
        <w:start w:val="1"/>
        <w:numFmt w:val="decimal"/>
        <w:pStyle w:val="ListeNumaras"/>
        <w:lvlText w:val="%7."/>
        <w:lvlJc w:val="left"/>
        <w:pPr>
          <w:ind w:left="357" w:hanging="357"/>
        </w:pPr>
        <w:rPr>
          <w:rFonts w:hint="default"/>
        </w:rPr>
      </w:lvl>
    </w:lvlOverride>
    <w:lvlOverride w:ilvl="7">
      <w:lvl w:ilvl="7">
        <w:start w:val="1"/>
        <w:numFmt w:val="lowerLetter"/>
        <w:pStyle w:val="ListNumberAlpha"/>
        <w:lvlText w:val="%8."/>
        <w:lvlJc w:val="left"/>
        <w:pPr>
          <w:tabs>
            <w:tab w:val="num" w:pos="720"/>
          </w:tabs>
          <w:ind w:left="1077" w:hanging="357"/>
        </w:pPr>
        <w:rPr>
          <w:rFonts w:hint="default"/>
        </w:rPr>
      </w:lvl>
    </w:lvlOverride>
    <w:lvlOverride w:ilvl="8">
      <w:lvl w:ilvl="8">
        <w:start w:val="1"/>
        <w:numFmt w:val="lowerRoman"/>
        <w:pStyle w:val="ListNumberRoman"/>
        <w:lvlText w:val="%9."/>
        <w:lvlJc w:val="left"/>
        <w:pPr>
          <w:ind w:left="1440" w:hanging="363"/>
        </w:pPr>
        <w:rPr>
          <w:rFonts w:hint="default"/>
        </w:rPr>
      </w:lvl>
    </w:lvlOverride>
  </w:num>
  <w:num w:numId="49" w16cid:durableId="1436050655">
    <w:abstractNumId w:val="147"/>
  </w:num>
  <w:num w:numId="50" w16cid:durableId="1901553288">
    <w:abstractNumId w:val="146"/>
    <w:lvlOverride w:ilvl="2">
      <w:lvl w:ilvl="2">
        <w:start w:val="1"/>
        <w:numFmt w:val="decimal"/>
        <w:pStyle w:val="Balk3"/>
        <w:lvlText w:val="%1.%2.%3"/>
        <w:lvlJc w:val="left"/>
        <w:pPr>
          <w:ind w:left="737" w:hanging="737"/>
        </w:pPr>
        <w:rPr>
          <w:rFonts w:hint="default"/>
          <w:b w:val="0"/>
          <w:bCs/>
        </w:rPr>
      </w:lvl>
    </w:lvlOverride>
  </w:num>
  <w:num w:numId="51" w16cid:durableId="210461636">
    <w:abstractNumId w:val="70"/>
  </w:num>
  <w:num w:numId="52" w16cid:durableId="1366253128">
    <w:abstractNumId w:val="56"/>
  </w:num>
  <w:num w:numId="53" w16cid:durableId="2088569089">
    <w:abstractNumId w:val="82"/>
  </w:num>
  <w:num w:numId="54" w16cid:durableId="1735660969">
    <w:abstractNumId w:val="39"/>
  </w:num>
  <w:num w:numId="55" w16cid:durableId="599607976">
    <w:abstractNumId w:val="39"/>
    <w:lvlOverride w:ilvl="0">
      <w:startOverride w:val="1"/>
      <w:lvl w:ilvl="0">
        <w:start w:val="1"/>
        <w:numFmt w:val="decimal"/>
        <w:lvlText w:val=""/>
        <w:lvlJc w:val="left"/>
        <w:pPr>
          <w:ind w:left="397" w:hanging="397"/>
        </w:pPr>
        <w:rPr>
          <w:rFonts w:ascii="Wingdings" w:hAnsi="Wingdings" w:cs="Times New Roman" w:hint="default"/>
          <w:color w:val="D1DDD3" w:themeColor="text2"/>
          <w:sz w:val="16"/>
          <w:szCs w:val="16"/>
        </w:rPr>
      </w:lvl>
    </w:lvlOverride>
    <w:lvlOverride w:ilvl="1">
      <w:lvl w:ilvl="1">
        <w:numFmt w:val="decimal"/>
        <w:lvlText w:val=""/>
        <w:lvlJc w:val="left"/>
      </w:lvl>
    </w:lvlOverride>
    <w:lvlOverride w:ilvl="2">
      <w:lvl w:ilvl="2">
        <w:numFmt w:val="decimal"/>
        <w:lvlText w:val=""/>
        <w:lvlJc w:val="left"/>
      </w:lvl>
    </w:lvlOverride>
    <w:lvlOverride w:ilvl="3">
      <w:lvl w:ilvl="3">
        <w:numFmt w:val="decimal"/>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56" w16cid:durableId="1905405100">
    <w:abstractNumId w:val="19"/>
  </w:num>
  <w:num w:numId="57" w16cid:durableId="10955870">
    <w:abstractNumId w:val="1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1682127841">
    <w:abstractNumId w:val="61"/>
  </w:num>
  <w:num w:numId="59" w16cid:durableId="1252356983">
    <w:abstractNumId w:val="108"/>
  </w:num>
  <w:num w:numId="60" w16cid:durableId="1328635650">
    <w:abstractNumId w:val="47"/>
  </w:num>
  <w:num w:numId="61" w16cid:durableId="1025866295">
    <w:abstractNumId w:val="131"/>
  </w:num>
  <w:num w:numId="62" w16cid:durableId="172036910">
    <w:abstractNumId w:val="21"/>
  </w:num>
  <w:num w:numId="63" w16cid:durableId="125776425">
    <w:abstractNumId w:val="23"/>
  </w:num>
  <w:num w:numId="64" w16cid:durableId="314646330">
    <w:abstractNumId w:val="54"/>
  </w:num>
  <w:num w:numId="65" w16cid:durableId="1536890112">
    <w:abstractNumId w:val="97"/>
  </w:num>
  <w:num w:numId="66" w16cid:durableId="356464526">
    <w:abstractNumId w:val="25"/>
  </w:num>
  <w:num w:numId="67" w16cid:durableId="1529947582">
    <w:abstractNumId w:val="48"/>
  </w:num>
  <w:num w:numId="68" w16cid:durableId="1240288487">
    <w:abstractNumId w:val="152"/>
  </w:num>
  <w:num w:numId="69" w16cid:durableId="115375249">
    <w:abstractNumId w:val="17"/>
  </w:num>
  <w:num w:numId="70" w16cid:durableId="1713382724">
    <w:abstractNumId w:val="126"/>
  </w:num>
  <w:num w:numId="71" w16cid:durableId="43607752">
    <w:abstractNumId w:val="45"/>
  </w:num>
  <w:num w:numId="72" w16cid:durableId="1035499489">
    <w:abstractNumId w:val="72"/>
  </w:num>
  <w:num w:numId="73" w16cid:durableId="88815123">
    <w:abstractNumId w:val="52"/>
  </w:num>
  <w:num w:numId="74" w16cid:durableId="283538199">
    <w:abstractNumId w:val="66"/>
  </w:num>
  <w:num w:numId="75" w16cid:durableId="1140609212">
    <w:abstractNumId w:val="20"/>
  </w:num>
  <w:num w:numId="76" w16cid:durableId="1404914663">
    <w:abstractNumId w:val="28"/>
  </w:num>
  <w:num w:numId="77" w16cid:durableId="848131791">
    <w:abstractNumId w:val="86"/>
  </w:num>
  <w:num w:numId="78" w16cid:durableId="2106415041">
    <w:abstractNumId w:val="94"/>
  </w:num>
  <w:num w:numId="79" w16cid:durableId="2080396706">
    <w:abstractNumId w:val="139"/>
  </w:num>
  <w:num w:numId="80" w16cid:durableId="1921213605">
    <w:abstractNumId w:val="98"/>
  </w:num>
  <w:num w:numId="81" w16cid:durableId="668799404">
    <w:abstractNumId w:val="4"/>
  </w:num>
  <w:num w:numId="82" w16cid:durableId="1900676443">
    <w:abstractNumId w:val="3"/>
  </w:num>
  <w:num w:numId="83" w16cid:durableId="1682269667">
    <w:abstractNumId w:val="2"/>
  </w:num>
  <w:num w:numId="84" w16cid:durableId="488257427">
    <w:abstractNumId w:val="1"/>
  </w:num>
  <w:num w:numId="85" w16cid:durableId="1275865929">
    <w:abstractNumId w:val="0"/>
  </w:num>
  <w:num w:numId="86" w16cid:durableId="1549102738">
    <w:abstractNumId w:val="132"/>
  </w:num>
  <w:num w:numId="87" w16cid:durableId="941185170">
    <w:abstractNumId w:val="114"/>
  </w:num>
  <w:num w:numId="88" w16cid:durableId="1657878693">
    <w:abstractNumId w:val="119"/>
  </w:num>
  <w:num w:numId="89" w16cid:durableId="1816607670">
    <w:abstractNumId w:val="11"/>
  </w:num>
  <w:num w:numId="90" w16cid:durableId="688603082">
    <w:abstractNumId w:val="18"/>
  </w:num>
  <w:num w:numId="91" w16cid:durableId="1241059398">
    <w:abstractNumId w:val="125"/>
  </w:num>
  <w:num w:numId="92" w16cid:durableId="525364477">
    <w:abstractNumId w:val="134"/>
  </w:num>
  <w:num w:numId="93" w16cid:durableId="469439259">
    <w:abstractNumId w:val="29"/>
  </w:num>
  <w:num w:numId="94" w16cid:durableId="1128662634">
    <w:abstractNumId w:val="127"/>
  </w:num>
  <w:num w:numId="95" w16cid:durableId="1158765101">
    <w:abstractNumId w:val="64"/>
  </w:num>
  <w:num w:numId="96" w16cid:durableId="341469661">
    <w:abstractNumId w:val="120"/>
  </w:num>
  <w:num w:numId="97" w16cid:durableId="1121263448">
    <w:abstractNumId w:val="115"/>
  </w:num>
  <w:num w:numId="98" w16cid:durableId="748969236">
    <w:abstractNumId w:val="145"/>
  </w:num>
  <w:num w:numId="99" w16cid:durableId="1547569079">
    <w:abstractNumId w:val="84"/>
  </w:num>
  <w:num w:numId="100" w16cid:durableId="2061124250">
    <w:abstractNumId w:val="100"/>
  </w:num>
  <w:num w:numId="101" w16cid:durableId="824470651">
    <w:abstractNumId w:val="151"/>
  </w:num>
  <w:num w:numId="102" w16cid:durableId="567958464">
    <w:abstractNumId w:val="74"/>
  </w:num>
  <w:num w:numId="103" w16cid:durableId="883519286">
    <w:abstractNumId w:val="117"/>
  </w:num>
  <w:num w:numId="104" w16cid:durableId="362175565">
    <w:abstractNumId w:val="138"/>
  </w:num>
  <w:num w:numId="105" w16cid:durableId="1893224596">
    <w:abstractNumId w:val="69"/>
  </w:num>
  <w:num w:numId="106" w16cid:durableId="415980467">
    <w:abstractNumId w:val="76"/>
  </w:num>
  <w:num w:numId="107" w16cid:durableId="715785520">
    <w:abstractNumId w:val="55"/>
  </w:num>
  <w:num w:numId="108" w16cid:durableId="779181569">
    <w:abstractNumId w:val="24"/>
  </w:num>
  <w:num w:numId="109" w16cid:durableId="995568225">
    <w:abstractNumId w:val="8"/>
  </w:num>
  <w:num w:numId="110" w16cid:durableId="622225286">
    <w:abstractNumId w:val="101"/>
  </w:num>
  <w:num w:numId="111" w16cid:durableId="679308016">
    <w:abstractNumId w:val="80"/>
  </w:num>
  <w:num w:numId="112" w16cid:durableId="865291280">
    <w:abstractNumId w:val="44"/>
  </w:num>
  <w:num w:numId="113" w16cid:durableId="1949266998">
    <w:abstractNumId w:val="34"/>
  </w:num>
  <w:num w:numId="114" w16cid:durableId="1909263216">
    <w:abstractNumId w:val="68"/>
  </w:num>
  <w:num w:numId="115" w16cid:durableId="127015925">
    <w:abstractNumId w:val="79"/>
  </w:num>
  <w:num w:numId="116" w16cid:durableId="1282690350">
    <w:abstractNumId w:val="32"/>
  </w:num>
  <w:num w:numId="117" w16cid:durableId="556624864">
    <w:abstractNumId w:val="77"/>
  </w:num>
  <w:num w:numId="118" w16cid:durableId="1517620967">
    <w:abstractNumId w:val="144"/>
  </w:num>
  <w:num w:numId="119" w16cid:durableId="1183208364">
    <w:abstractNumId w:val="87"/>
  </w:num>
  <w:num w:numId="120" w16cid:durableId="937718697">
    <w:abstractNumId w:val="50"/>
  </w:num>
  <w:num w:numId="121" w16cid:durableId="638997777">
    <w:abstractNumId w:val="62"/>
  </w:num>
  <w:num w:numId="122" w16cid:durableId="1422334186">
    <w:abstractNumId w:val="136"/>
  </w:num>
  <w:num w:numId="123" w16cid:durableId="1807114902">
    <w:abstractNumId w:val="95"/>
  </w:num>
  <w:num w:numId="124" w16cid:durableId="1202136916">
    <w:abstractNumId w:val="148"/>
  </w:num>
  <w:num w:numId="125" w16cid:durableId="1389763941">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6" w16cid:durableId="1284389390">
    <w:abstractNumId w:val="33"/>
  </w:num>
  <w:num w:numId="127" w16cid:durableId="230895856">
    <w:abstractNumId w:val="53"/>
  </w:num>
  <w:num w:numId="128" w16cid:durableId="262567791">
    <w:abstractNumId w:val="40"/>
  </w:num>
  <w:num w:numId="129" w16cid:durableId="957949614">
    <w:abstractNumId w:val="41"/>
  </w:num>
  <w:num w:numId="130" w16cid:durableId="981695732">
    <w:abstractNumId w:val="124"/>
  </w:num>
  <w:num w:numId="131" w16cid:durableId="2116902293">
    <w:abstractNumId w:val="67"/>
  </w:num>
  <w:num w:numId="132" w16cid:durableId="492066683">
    <w:abstractNumId w:val="81"/>
  </w:num>
  <w:num w:numId="133" w16cid:durableId="512259762">
    <w:abstractNumId w:val="96"/>
  </w:num>
  <w:num w:numId="134" w16cid:durableId="742608317">
    <w:abstractNumId w:val="27"/>
  </w:num>
  <w:num w:numId="135" w16cid:durableId="1446464034">
    <w:abstractNumId w:val="92"/>
  </w:num>
  <w:num w:numId="136" w16cid:durableId="58595508">
    <w:abstractNumId w:val="111"/>
  </w:num>
  <w:num w:numId="137" w16cid:durableId="1448156395">
    <w:abstractNumId w:val="51"/>
  </w:num>
  <w:num w:numId="138" w16cid:durableId="1114861649">
    <w:abstractNumId w:val="146"/>
  </w:num>
  <w:num w:numId="139" w16cid:durableId="1358234276">
    <w:abstractNumId w:val="146"/>
  </w:num>
  <w:num w:numId="140" w16cid:durableId="2124154546">
    <w:abstractNumId w:val="146"/>
  </w:num>
  <w:num w:numId="141" w16cid:durableId="968586570">
    <w:abstractNumId w:val="146"/>
  </w:num>
  <w:num w:numId="142" w16cid:durableId="53285899">
    <w:abstractNumId w:val="146"/>
  </w:num>
  <w:num w:numId="143" w16cid:durableId="730427903">
    <w:abstractNumId w:val="146"/>
  </w:num>
  <w:num w:numId="144" w16cid:durableId="1456942390">
    <w:abstractNumId w:val="106"/>
  </w:num>
  <w:num w:numId="145" w16cid:durableId="1917203944">
    <w:abstractNumId w:val="71"/>
  </w:num>
  <w:num w:numId="146" w16cid:durableId="997464991">
    <w:abstractNumId w:val="146"/>
  </w:num>
  <w:num w:numId="147" w16cid:durableId="514075663">
    <w:abstractNumId w:val="46"/>
  </w:num>
  <w:num w:numId="148" w16cid:durableId="955063971">
    <w:abstractNumId w:val="6"/>
  </w:num>
  <w:num w:numId="149" w16cid:durableId="1571503677">
    <w:abstractNumId w:val="36"/>
  </w:num>
  <w:num w:numId="150" w16cid:durableId="153497788">
    <w:abstractNumId w:val="78"/>
  </w:num>
  <w:num w:numId="151" w16cid:durableId="160200424">
    <w:abstractNumId w:val="150"/>
  </w:num>
  <w:num w:numId="152" w16cid:durableId="1794245642">
    <w:abstractNumId w:val="58"/>
  </w:num>
  <w:num w:numId="153" w16cid:durableId="1096562744">
    <w:abstractNumId w:val="142"/>
  </w:num>
  <w:num w:numId="154" w16cid:durableId="2033725665">
    <w:abstractNumId w:val="133"/>
  </w:num>
  <w:num w:numId="155" w16cid:durableId="1865165016">
    <w:abstractNumId w:val="65"/>
  </w:num>
  <w:num w:numId="156" w16cid:durableId="1025060141">
    <w:abstractNumId w:val="63"/>
  </w:num>
  <w:num w:numId="157" w16cid:durableId="776173357">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8" w16cid:durableId="328213040">
    <w:abstractNumId w:val="83"/>
  </w:num>
  <w:num w:numId="159" w16cid:durableId="318505407">
    <w:abstractNumId w:val="37"/>
  </w:num>
  <w:num w:numId="160" w16cid:durableId="532429221">
    <w:abstractNumId w:val="59"/>
  </w:num>
  <w:num w:numId="161" w16cid:durableId="1989089651">
    <w:abstractNumId w:val="9"/>
  </w:num>
  <w:num w:numId="162" w16cid:durableId="769131114">
    <w:abstractNumId w:val="93"/>
  </w:num>
  <w:num w:numId="163" w16cid:durableId="1972980641">
    <w:abstractNumId w:val="22"/>
  </w:num>
  <w:num w:numId="164" w16cid:durableId="958491893">
    <w:abstractNumId w:val="22"/>
  </w:num>
  <w:num w:numId="165" w16cid:durableId="829062152">
    <w:abstractNumId w:val="15"/>
  </w:num>
  <w:num w:numId="166" w16cid:durableId="1773627092">
    <w:abstractNumId w:val="31"/>
  </w:num>
  <w:num w:numId="167" w16cid:durableId="1161655188">
    <w:abstractNumId w:val="73"/>
  </w:num>
  <w:numIdMacAtCleanup w:val="16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grammar="clean"/>
  <w:attachedTemplate r:id="rId1"/>
  <w:defaultTabStop w:val="720"/>
  <w:hyphenationZone w:val="425"/>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5089E"/>
    <w:rsid w:val="000011B1"/>
    <w:rsid w:val="000013C2"/>
    <w:rsid w:val="0000213C"/>
    <w:rsid w:val="00003202"/>
    <w:rsid w:val="000034B4"/>
    <w:rsid w:val="00003ADC"/>
    <w:rsid w:val="00003E46"/>
    <w:rsid w:val="0000456E"/>
    <w:rsid w:val="000048F2"/>
    <w:rsid w:val="00005977"/>
    <w:rsid w:val="00005A62"/>
    <w:rsid w:val="00005DE7"/>
    <w:rsid w:val="00005E76"/>
    <w:rsid w:val="000065DC"/>
    <w:rsid w:val="00006B31"/>
    <w:rsid w:val="00006B6C"/>
    <w:rsid w:val="0000776A"/>
    <w:rsid w:val="00010081"/>
    <w:rsid w:val="00010774"/>
    <w:rsid w:val="00010A53"/>
    <w:rsid w:val="00010A97"/>
    <w:rsid w:val="00010BA0"/>
    <w:rsid w:val="00010F01"/>
    <w:rsid w:val="00011127"/>
    <w:rsid w:val="00011148"/>
    <w:rsid w:val="000112E5"/>
    <w:rsid w:val="00012537"/>
    <w:rsid w:val="000126F7"/>
    <w:rsid w:val="00012EDC"/>
    <w:rsid w:val="00013B6D"/>
    <w:rsid w:val="000142B3"/>
    <w:rsid w:val="000144C1"/>
    <w:rsid w:val="00014611"/>
    <w:rsid w:val="00015CB4"/>
    <w:rsid w:val="00015CCD"/>
    <w:rsid w:val="00016286"/>
    <w:rsid w:val="000162D0"/>
    <w:rsid w:val="0001735B"/>
    <w:rsid w:val="00020C11"/>
    <w:rsid w:val="00020CC2"/>
    <w:rsid w:val="00021274"/>
    <w:rsid w:val="00021354"/>
    <w:rsid w:val="00021795"/>
    <w:rsid w:val="00021814"/>
    <w:rsid w:val="000218BF"/>
    <w:rsid w:val="00021B00"/>
    <w:rsid w:val="00021D37"/>
    <w:rsid w:val="00021D9C"/>
    <w:rsid w:val="00022034"/>
    <w:rsid w:val="0002207C"/>
    <w:rsid w:val="00022CC8"/>
    <w:rsid w:val="000234D9"/>
    <w:rsid w:val="00023BA6"/>
    <w:rsid w:val="00024079"/>
    <w:rsid w:val="00024905"/>
    <w:rsid w:val="00024AC3"/>
    <w:rsid w:val="00024AC9"/>
    <w:rsid w:val="00024B75"/>
    <w:rsid w:val="00025392"/>
    <w:rsid w:val="00025562"/>
    <w:rsid w:val="00026567"/>
    <w:rsid w:val="000267FE"/>
    <w:rsid w:val="0002681F"/>
    <w:rsid w:val="00026BFD"/>
    <w:rsid w:val="00027394"/>
    <w:rsid w:val="00027CFF"/>
    <w:rsid w:val="00027F76"/>
    <w:rsid w:val="00030572"/>
    <w:rsid w:val="00030B51"/>
    <w:rsid w:val="00031402"/>
    <w:rsid w:val="00031D6F"/>
    <w:rsid w:val="00032A47"/>
    <w:rsid w:val="00033420"/>
    <w:rsid w:val="000344B8"/>
    <w:rsid w:val="00034783"/>
    <w:rsid w:val="00034DBF"/>
    <w:rsid w:val="0003573D"/>
    <w:rsid w:val="000359E9"/>
    <w:rsid w:val="0003711C"/>
    <w:rsid w:val="00037849"/>
    <w:rsid w:val="00037F42"/>
    <w:rsid w:val="00040283"/>
    <w:rsid w:val="00040B06"/>
    <w:rsid w:val="00040CEC"/>
    <w:rsid w:val="0004113B"/>
    <w:rsid w:val="00041226"/>
    <w:rsid w:val="00041658"/>
    <w:rsid w:val="00041EA8"/>
    <w:rsid w:val="0004202A"/>
    <w:rsid w:val="0004235E"/>
    <w:rsid w:val="0004259A"/>
    <w:rsid w:val="00043311"/>
    <w:rsid w:val="00043F3D"/>
    <w:rsid w:val="00043F56"/>
    <w:rsid w:val="00044613"/>
    <w:rsid w:val="00044F76"/>
    <w:rsid w:val="00045010"/>
    <w:rsid w:val="00045013"/>
    <w:rsid w:val="0004533A"/>
    <w:rsid w:val="000469EB"/>
    <w:rsid w:val="00046CE7"/>
    <w:rsid w:val="00047C6F"/>
    <w:rsid w:val="00047F19"/>
    <w:rsid w:val="000506FE"/>
    <w:rsid w:val="0005084C"/>
    <w:rsid w:val="00051075"/>
    <w:rsid w:val="00051205"/>
    <w:rsid w:val="0005134A"/>
    <w:rsid w:val="00051447"/>
    <w:rsid w:val="00051890"/>
    <w:rsid w:val="00051F55"/>
    <w:rsid w:val="00052386"/>
    <w:rsid w:val="00052D3C"/>
    <w:rsid w:val="000532B4"/>
    <w:rsid w:val="0005332C"/>
    <w:rsid w:val="000535FF"/>
    <w:rsid w:val="00053E5D"/>
    <w:rsid w:val="00054635"/>
    <w:rsid w:val="000553E3"/>
    <w:rsid w:val="0005591A"/>
    <w:rsid w:val="00056941"/>
    <w:rsid w:val="00056B1A"/>
    <w:rsid w:val="00057728"/>
    <w:rsid w:val="00057DE7"/>
    <w:rsid w:val="000600C3"/>
    <w:rsid w:val="000606E8"/>
    <w:rsid w:val="00060856"/>
    <w:rsid w:val="00060CEF"/>
    <w:rsid w:val="000625EC"/>
    <w:rsid w:val="000627A9"/>
    <w:rsid w:val="0006506F"/>
    <w:rsid w:val="0006525B"/>
    <w:rsid w:val="000652F1"/>
    <w:rsid w:val="00066479"/>
    <w:rsid w:val="000674D5"/>
    <w:rsid w:val="00067524"/>
    <w:rsid w:val="00071FAC"/>
    <w:rsid w:val="00072022"/>
    <w:rsid w:val="000720F8"/>
    <w:rsid w:val="00072189"/>
    <w:rsid w:val="000724DC"/>
    <w:rsid w:val="0007268B"/>
    <w:rsid w:val="00072C26"/>
    <w:rsid w:val="00072E95"/>
    <w:rsid w:val="00073323"/>
    <w:rsid w:val="00073452"/>
    <w:rsid w:val="00074002"/>
    <w:rsid w:val="0007407F"/>
    <w:rsid w:val="00074725"/>
    <w:rsid w:val="000748C1"/>
    <w:rsid w:val="00074DE5"/>
    <w:rsid w:val="0007645F"/>
    <w:rsid w:val="0007678E"/>
    <w:rsid w:val="000768C2"/>
    <w:rsid w:val="00077C3A"/>
    <w:rsid w:val="00077F46"/>
    <w:rsid w:val="0008042E"/>
    <w:rsid w:val="00080B14"/>
    <w:rsid w:val="00080BC6"/>
    <w:rsid w:val="00080C48"/>
    <w:rsid w:val="00081707"/>
    <w:rsid w:val="00081A80"/>
    <w:rsid w:val="00081AD5"/>
    <w:rsid w:val="000828E0"/>
    <w:rsid w:val="00082A7F"/>
    <w:rsid w:val="00082B7F"/>
    <w:rsid w:val="00082C46"/>
    <w:rsid w:val="00082CE7"/>
    <w:rsid w:val="00083184"/>
    <w:rsid w:val="00083811"/>
    <w:rsid w:val="00083C55"/>
    <w:rsid w:val="00084C78"/>
    <w:rsid w:val="00086203"/>
    <w:rsid w:val="00086206"/>
    <w:rsid w:val="000862AF"/>
    <w:rsid w:val="000865A8"/>
    <w:rsid w:val="0008667A"/>
    <w:rsid w:val="00087213"/>
    <w:rsid w:val="00087CF4"/>
    <w:rsid w:val="00087FE4"/>
    <w:rsid w:val="000900C1"/>
    <w:rsid w:val="000904BC"/>
    <w:rsid w:val="0009095C"/>
    <w:rsid w:val="00090B73"/>
    <w:rsid w:val="000917C8"/>
    <w:rsid w:val="00091D7E"/>
    <w:rsid w:val="000930C0"/>
    <w:rsid w:val="0009328E"/>
    <w:rsid w:val="0009342C"/>
    <w:rsid w:val="00093649"/>
    <w:rsid w:val="00093A2D"/>
    <w:rsid w:val="00093DBB"/>
    <w:rsid w:val="000941C3"/>
    <w:rsid w:val="0009475A"/>
    <w:rsid w:val="00094E9C"/>
    <w:rsid w:val="00095AE2"/>
    <w:rsid w:val="000961F8"/>
    <w:rsid w:val="00096657"/>
    <w:rsid w:val="000971BF"/>
    <w:rsid w:val="0009733D"/>
    <w:rsid w:val="00097682"/>
    <w:rsid w:val="000A044E"/>
    <w:rsid w:val="000A07F5"/>
    <w:rsid w:val="000A0D35"/>
    <w:rsid w:val="000A1B78"/>
    <w:rsid w:val="000A24EB"/>
    <w:rsid w:val="000A2685"/>
    <w:rsid w:val="000A2C73"/>
    <w:rsid w:val="000A2C88"/>
    <w:rsid w:val="000A3843"/>
    <w:rsid w:val="000A3B5A"/>
    <w:rsid w:val="000A3C50"/>
    <w:rsid w:val="000A4134"/>
    <w:rsid w:val="000A4202"/>
    <w:rsid w:val="000A4F9F"/>
    <w:rsid w:val="000A5DA1"/>
    <w:rsid w:val="000A5E4E"/>
    <w:rsid w:val="000A61DD"/>
    <w:rsid w:val="000A688E"/>
    <w:rsid w:val="000A7708"/>
    <w:rsid w:val="000A7B58"/>
    <w:rsid w:val="000B034D"/>
    <w:rsid w:val="000B088D"/>
    <w:rsid w:val="000B0ACB"/>
    <w:rsid w:val="000B0DC1"/>
    <w:rsid w:val="000B0EC1"/>
    <w:rsid w:val="000B4AB8"/>
    <w:rsid w:val="000B7820"/>
    <w:rsid w:val="000C00C6"/>
    <w:rsid w:val="000C0C0F"/>
    <w:rsid w:val="000C121A"/>
    <w:rsid w:val="000C16E3"/>
    <w:rsid w:val="000C2177"/>
    <w:rsid w:val="000C2C73"/>
    <w:rsid w:val="000C2CF1"/>
    <w:rsid w:val="000C332B"/>
    <w:rsid w:val="000C3CE5"/>
    <w:rsid w:val="000C480C"/>
    <w:rsid w:val="000C4871"/>
    <w:rsid w:val="000C4DEE"/>
    <w:rsid w:val="000C4E60"/>
    <w:rsid w:val="000C4F54"/>
    <w:rsid w:val="000C58F2"/>
    <w:rsid w:val="000C5919"/>
    <w:rsid w:val="000C6071"/>
    <w:rsid w:val="000C68C9"/>
    <w:rsid w:val="000C6B20"/>
    <w:rsid w:val="000C6B52"/>
    <w:rsid w:val="000C72DD"/>
    <w:rsid w:val="000C7638"/>
    <w:rsid w:val="000C7E9D"/>
    <w:rsid w:val="000C7F26"/>
    <w:rsid w:val="000D0C42"/>
    <w:rsid w:val="000D11DA"/>
    <w:rsid w:val="000D133A"/>
    <w:rsid w:val="000D1D7F"/>
    <w:rsid w:val="000D2751"/>
    <w:rsid w:val="000D340B"/>
    <w:rsid w:val="000D4240"/>
    <w:rsid w:val="000D4284"/>
    <w:rsid w:val="000D4568"/>
    <w:rsid w:val="000D46CB"/>
    <w:rsid w:val="000D49A0"/>
    <w:rsid w:val="000D5269"/>
    <w:rsid w:val="000D55FF"/>
    <w:rsid w:val="000D57B1"/>
    <w:rsid w:val="000D5B9B"/>
    <w:rsid w:val="000D5C87"/>
    <w:rsid w:val="000D6199"/>
    <w:rsid w:val="000D63A0"/>
    <w:rsid w:val="000D6B58"/>
    <w:rsid w:val="000D6FD4"/>
    <w:rsid w:val="000D7020"/>
    <w:rsid w:val="000D7813"/>
    <w:rsid w:val="000D7895"/>
    <w:rsid w:val="000D7925"/>
    <w:rsid w:val="000D7AFE"/>
    <w:rsid w:val="000E0166"/>
    <w:rsid w:val="000E0E8D"/>
    <w:rsid w:val="000E25CB"/>
    <w:rsid w:val="000E31C7"/>
    <w:rsid w:val="000E3D77"/>
    <w:rsid w:val="000E4699"/>
    <w:rsid w:val="000E4FC6"/>
    <w:rsid w:val="000E53BE"/>
    <w:rsid w:val="000E6C2D"/>
    <w:rsid w:val="000E6FA1"/>
    <w:rsid w:val="000E74CA"/>
    <w:rsid w:val="000E7E9B"/>
    <w:rsid w:val="000F0031"/>
    <w:rsid w:val="000F0FC0"/>
    <w:rsid w:val="000F10B4"/>
    <w:rsid w:val="000F2914"/>
    <w:rsid w:val="000F3137"/>
    <w:rsid w:val="000F3B2D"/>
    <w:rsid w:val="000F3E69"/>
    <w:rsid w:val="000F47FE"/>
    <w:rsid w:val="000F4A0B"/>
    <w:rsid w:val="000F5D7B"/>
    <w:rsid w:val="000F70E1"/>
    <w:rsid w:val="000F7C95"/>
    <w:rsid w:val="00100523"/>
    <w:rsid w:val="001005A4"/>
    <w:rsid w:val="00101104"/>
    <w:rsid w:val="0010132A"/>
    <w:rsid w:val="001043FE"/>
    <w:rsid w:val="00104FBE"/>
    <w:rsid w:val="00105557"/>
    <w:rsid w:val="001057F7"/>
    <w:rsid w:val="00105A06"/>
    <w:rsid w:val="001063AD"/>
    <w:rsid w:val="00106B76"/>
    <w:rsid w:val="00106EBA"/>
    <w:rsid w:val="00106EBF"/>
    <w:rsid w:val="001073FA"/>
    <w:rsid w:val="001075CC"/>
    <w:rsid w:val="00107CBF"/>
    <w:rsid w:val="00107FCE"/>
    <w:rsid w:val="00110ADE"/>
    <w:rsid w:val="001110CB"/>
    <w:rsid w:val="00112C92"/>
    <w:rsid w:val="00112EE4"/>
    <w:rsid w:val="00113940"/>
    <w:rsid w:val="00113D9B"/>
    <w:rsid w:val="00113F2D"/>
    <w:rsid w:val="00114437"/>
    <w:rsid w:val="00114792"/>
    <w:rsid w:val="001155C3"/>
    <w:rsid w:val="00115B27"/>
    <w:rsid w:val="001167DA"/>
    <w:rsid w:val="00117208"/>
    <w:rsid w:val="001174F9"/>
    <w:rsid w:val="00117D0B"/>
    <w:rsid w:val="00117E63"/>
    <w:rsid w:val="00120139"/>
    <w:rsid w:val="0012075E"/>
    <w:rsid w:val="00120FAA"/>
    <w:rsid w:val="0012168C"/>
    <w:rsid w:val="001216BC"/>
    <w:rsid w:val="00121902"/>
    <w:rsid w:val="00121D11"/>
    <w:rsid w:val="00122337"/>
    <w:rsid w:val="00122556"/>
    <w:rsid w:val="00123876"/>
    <w:rsid w:val="00123969"/>
    <w:rsid w:val="00124232"/>
    <w:rsid w:val="0012431B"/>
    <w:rsid w:val="00124980"/>
    <w:rsid w:val="00124B05"/>
    <w:rsid w:val="0012509D"/>
    <w:rsid w:val="0012543B"/>
    <w:rsid w:val="00125729"/>
    <w:rsid w:val="00125B94"/>
    <w:rsid w:val="00125D1C"/>
    <w:rsid w:val="00125E6C"/>
    <w:rsid w:val="00126500"/>
    <w:rsid w:val="00126E21"/>
    <w:rsid w:val="001276BE"/>
    <w:rsid w:val="001276E2"/>
    <w:rsid w:val="00127F9B"/>
    <w:rsid w:val="00130403"/>
    <w:rsid w:val="001305E6"/>
    <w:rsid w:val="00130775"/>
    <w:rsid w:val="001309A8"/>
    <w:rsid w:val="00130D1D"/>
    <w:rsid w:val="00130DCF"/>
    <w:rsid w:val="001310D6"/>
    <w:rsid w:val="0013150B"/>
    <w:rsid w:val="00131995"/>
    <w:rsid w:val="00131D5C"/>
    <w:rsid w:val="0013212A"/>
    <w:rsid w:val="00132384"/>
    <w:rsid w:val="00132B08"/>
    <w:rsid w:val="00133B75"/>
    <w:rsid w:val="00134491"/>
    <w:rsid w:val="00135655"/>
    <w:rsid w:val="00135B40"/>
    <w:rsid w:val="001360C8"/>
    <w:rsid w:val="00136D1C"/>
    <w:rsid w:val="00136DF8"/>
    <w:rsid w:val="00137B60"/>
    <w:rsid w:val="00137C6E"/>
    <w:rsid w:val="00140732"/>
    <w:rsid w:val="00140959"/>
    <w:rsid w:val="00140CA4"/>
    <w:rsid w:val="00142513"/>
    <w:rsid w:val="00142F4F"/>
    <w:rsid w:val="001432C4"/>
    <w:rsid w:val="001432CD"/>
    <w:rsid w:val="00143FFF"/>
    <w:rsid w:val="00145886"/>
    <w:rsid w:val="00146719"/>
    <w:rsid w:val="00146A82"/>
    <w:rsid w:val="00146BE0"/>
    <w:rsid w:val="0015009C"/>
    <w:rsid w:val="001506B9"/>
    <w:rsid w:val="00151399"/>
    <w:rsid w:val="00151475"/>
    <w:rsid w:val="0015148B"/>
    <w:rsid w:val="0015156F"/>
    <w:rsid w:val="00151D66"/>
    <w:rsid w:val="00152751"/>
    <w:rsid w:val="00152D29"/>
    <w:rsid w:val="00153A77"/>
    <w:rsid w:val="00153DC3"/>
    <w:rsid w:val="00153F1F"/>
    <w:rsid w:val="00154279"/>
    <w:rsid w:val="001549AC"/>
    <w:rsid w:val="00154A7C"/>
    <w:rsid w:val="001557E5"/>
    <w:rsid w:val="00155E17"/>
    <w:rsid w:val="00155EB7"/>
    <w:rsid w:val="00156A48"/>
    <w:rsid w:val="00156C52"/>
    <w:rsid w:val="00156E78"/>
    <w:rsid w:val="001573F1"/>
    <w:rsid w:val="001579E2"/>
    <w:rsid w:val="00157BBA"/>
    <w:rsid w:val="00160765"/>
    <w:rsid w:val="00161099"/>
    <w:rsid w:val="00161431"/>
    <w:rsid w:val="0016144F"/>
    <w:rsid w:val="00161616"/>
    <w:rsid w:val="00161B74"/>
    <w:rsid w:val="00161FA9"/>
    <w:rsid w:val="001633F6"/>
    <w:rsid w:val="00163FAA"/>
    <w:rsid w:val="001643DD"/>
    <w:rsid w:val="00165583"/>
    <w:rsid w:val="0016565B"/>
    <w:rsid w:val="00165C16"/>
    <w:rsid w:val="00165EA2"/>
    <w:rsid w:val="00165EE5"/>
    <w:rsid w:val="001660EE"/>
    <w:rsid w:val="00166C4A"/>
    <w:rsid w:val="00166EA3"/>
    <w:rsid w:val="00166F4A"/>
    <w:rsid w:val="0017023B"/>
    <w:rsid w:val="0017101F"/>
    <w:rsid w:val="00171543"/>
    <w:rsid w:val="00171858"/>
    <w:rsid w:val="00171EA9"/>
    <w:rsid w:val="0017238E"/>
    <w:rsid w:val="00172CF6"/>
    <w:rsid w:val="0017308B"/>
    <w:rsid w:val="001731A5"/>
    <w:rsid w:val="001737EF"/>
    <w:rsid w:val="00173B08"/>
    <w:rsid w:val="00173B2C"/>
    <w:rsid w:val="00173BF3"/>
    <w:rsid w:val="00173DF0"/>
    <w:rsid w:val="00174158"/>
    <w:rsid w:val="001746DB"/>
    <w:rsid w:val="001747C8"/>
    <w:rsid w:val="001748C2"/>
    <w:rsid w:val="001749B5"/>
    <w:rsid w:val="00174FEE"/>
    <w:rsid w:val="001755C5"/>
    <w:rsid w:val="00175EC6"/>
    <w:rsid w:val="00176337"/>
    <w:rsid w:val="0017676A"/>
    <w:rsid w:val="001767DB"/>
    <w:rsid w:val="001768BA"/>
    <w:rsid w:val="00176EB0"/>
    <w:rsid w:val="00177E57"/>
    <w:rsid w:val="00177E5B"/>
    <w:rsid w:val="00180298"/>
    <w:rsid w:val="00180376"/>
    <w:rsid w:val="00180429"/>
    <w:rsid w:val="00180664"/>
    <w:rsid w:val="001806E1"/>
    <w:rsid w:val="00180F3D"/>
    <w:rsid w:val="001814FF"/>
    <w:rsid w:val="00182677"/>
    <w:rsid w:val="00182EAA"/>
    <w:rsid w:val="001832DA"/>
    <w:rsid w:val="00183A9A"/>
    <w:rsid w:val="00183AC2"/>
    <w:rsid w:val="00183B7A"/>
    <w:rsid w:val="00183EE3"/>
    <w:rsid w:val="00184AC3"/>
    <w:rsid w:val="00185C21"/>
    <w:rsid w:val="001862F7"/>
    <w:rsid w:val="00186A25"/>
    <w:rsid w:val="0018710F"/>
    <w:rsid w:val="0019014C"/>
    <w:rsid w:val="001905B3"/>
    <w:rsid w:val="00190948"/>
    <w:rsid w:val="00190EB3"/>
    <w:rsid w:val="001918E3"/>
    <w:rsid w:val="00192A1A"/>
    <w:rsid w:val="00192DCE"/>
    <w:rsid w:val="00192F9B"/>
    <w:rsid w:val="001930CD"/>
    <w:rsid w:val="001931EC"/>
    <w:rsid w:val="00194134"/>
    <w:rsid w:val="00194408"/>
    <w:rsid w:val="0019588D"/>
    <w:rsid w:val="00195EE4"/>
    <w:rsid w:val="00196838"/>
    <w:rsid w:val="001A089D"/>
    <w:rsid w:val="001A0B74"/>
    <w:rsid w:val="001A0F21"/>
    <w:rsid w:val="001A15E1"/>
    <w:rsid w:val="001A1ECE"/>
    <w:rsid w:val="001A24A2"/>
    <w:rsid w:val="001A24AF"/>
    <w:rsid w:val="001A25A4"/>
    <w:rsid w:val="001A271C"/>
    <w:rsid w:val="001A27D1"/>
    <w:rsid w:val="001A2CEC"/>
    <w:rsid w:val="001A31B0"/>
    <w:rsid w:val="001A33E9"/>
    <w:rsid w:val="001A36FB"/>
    <w:rsid w:val="001A422F"/>
    <w:rsid w:val="001A4714"/>
    <w:rsid w:val="001A4F6B"/>
    <w:rsid w:val="001A58D8"/>
    <w:rsid w:val="001A5CF8"/>
    <w:rsid w:val="001A6551"/>
    <w:rsid w:val="001A68EC"/>
    <w:rsid w:val="001A7084"/>
    <w:rsid w:val="001A76FD"/>
    <w:rsid w:val="001B0AE3"/>
    <w:rsid w:val="001B0E62"/>
    <w:rsid w:val="001B3412"/>
    <w:rsid w:val="001B386D"/>
    <w:rsid w:val="001B3897"/>
    <w:rsid w:val="001B3D2A"/>
    <w:rsid w:val="001B4A8C"/>
    <w:rsid w:val="001B4D70"/>
    <w:rsid w:val="001B4E86"/>
    <w:rsid w:val="001B68D4"/>
    <w:rsid w:val="001B693C"/>
    <w:rsid w:val="001B6F71"/>
    <w:rsid w:val="001B7D11"/>
    <w:rsid w:val="001B7E92"/>
    <w:rsid w:val="001C0293"/>
    <w:rsid w:val="001C0686"/>
    <w:rsid w:val="001C0913"/>
    <w:rsid w:val="001C1206"/>
    <w:rsid w:val="001C160A"/>
    <w:rsid w:val="001C1DAE"/>
    <w:rsid w:val="001C3E4B"/>
    <w:rsid w:val="001C42FD"/>
    <w:rsid w:val="001C4715"/>
    <w:rsid w:val="001C483E"/>
    <w:rsid w:val="001C498C"/>
    <w:rsid w:val="001C4BDF"/>
    <w:rsid w:val="001C4D24"/>
    <w:rsid w:val="001C51E5"/>
    <w:rsid w:val="001C66AB"/>
    <w:rsid w:val="001C66F9"/>
    <w:rsid w:val="001C68E6"/>
    <w:rsid w:val="001C6FCB"/>
    <w:rsid w:val="001C7D58"/>
    <w:rsid w:val="001D0F2A"/>
    <w:rsid w:val="001D1B5A"/>
    <w:rsid w:val="001D29D6"/>
    <w:rsid w:val="001D2A6B"/>
    <w:rsid w:val="001D2BE3"/>
    <w:rsid w:val="001D2C18"/>
    <w:rsid w:val="001D2C8E"/>
    <w:rsid w:val="001D36C4"/>
    <w:rsid w:val="001D3811"/>
    <w:rsid w:val="001D40D8"/>
    <w:rsid w:val="001D46C2"/>
    <w:rsid w:val="001D51DA"/>
    <w:rsid w:val="001D5401"/>
    <w:rsid w:val="001D54A9"/>
    <w:rsid w:val="001D55A0"/>
    <w:rsid w:val="001D7BF2"/>
    <w:rsid w:val="001D7C36"/>
    <w:rsid w:val="001D7DF0"/>
    <w:rsid w:val="001E0A47"/>
    <w:rsid w:val="001E0B1F"/>
    <w:rsid w:val="001E0DFF"/>
    <w:rsid w:val="001E13E7"/>
    <w:rsid w:val="001E22DC"/>
    <w:rsid w:val="001E2C7A"/>
    <w:rsid w:val="001E2FDE"/>
    <w:rsid w:val="001E31D2"/>
    <w:rsid w:val="001E356C"/>
    <w:rsid w:val="001E3E58"/>
    <w:rsid w:val="001E4F44"/>
    <w:rsid w:val="001E6CBA"/>
    <w:rsid w:val="001E6DCB"/>
    <w:rsid w:val="001E70EB"/>
    <w:rsid w:val="001E763B"/>
    <w:rsid w:val="001F025C"/>
    <w:rsid w:val="001F0285"/>
    <w:rsid w:val="001F1EAE"/>
    <w:rsid w:val="001F1FFA"/>
    <w:rsid w:val="001F2964"/>
    <w:rsid w:val="001F35C8"/>
    <w:rsid w:val="001F3D75"/>
    <w:rsid w:val="001F40C9"/>
    <w:rsid w:val="001F47A0"/>
    <w:rsid w:val="001F5541"/>
    <w:rsid w:val="001F56A2"/>
    <w:rsid w:val="001F5AB6"/>
    <w:rsid w:val="001F6093"/>
    <w:rsid w:val="001F6395"/>
    <w:rsid w:val="001F68BF"/>
    <w:rsid w:val="001F6DBE"/>
    <w:rsid w:val="001F741E"/>
    <w:rsid w:val="001F7D32"/>
    <w:rsid w:val="001F7E7B"/>
    <w:rsid w:val="00200757"/>
    <w:rsid w:val="0020088D"/>
    <w:rsid w:val="00200973"/>
    <w:rsid w:val="00200CFE"/>
    <w:rsid w:val="00200FB7"/>
    <w:rsid w:val="002022E1"/>
    <w:rsid w:val="0020234C"/>
    <w:rsid w:val="002023B8"/>
    <w:rsid w:val="002039E5"/>
    <w:rsid w:val="00204252"/>
    <w:rsid w:val="00204335"/>
    <w:rsid w:val="002046DE"/>
    <w:rsid w:val="00204A34"/>
    <w:rsid w:val="00204DD8"/>
    <w:rsid w:val="00204E74"/>
    <w:rsid w:val="002050EA"/>
    <w:rsid w:val="0020600A"/>
    <w:rsid w:val="002068CE"/>
    <w:rsid w:val="002076EB"/>
    <w:rsid w:val="00207C47"/>
    <w:rsid w:val="002100F1"/>
    <w:rsid w:val="002104C4"/>
    <w:rsid w:val="002104F9"/>
    <w:rsid w:val="00210A16"/>
    <w:rsid w:val="00210C01"/>
    <w:rsid w:val="00210FFC"/>
    <w:rsid w:val="00211652"/>
    <w:rsid w:val="00211E2A"/>
    <w:rsid w:val="00212A0B"/>
    <w:rsid w:val="00212CBA"/>
    <w:rsid w:val="00213FE0"/>
    <w:rsid w:val="002144B4"/>
    <w:rsid w:val="0021482C"/>
    <w:rsid w:val="00214AC8"/>
    <w:rsid w:val="00216231"/>
    <w:rsid w:val="00216C48"/>
    <w:rsid w:val="00217391"/>
    <w:rsid w:val="002175DC"/>
    <w:rsid w:val="00217C8B"/>
    <w:rsid w:val="00217E1C"/>
    <w:rsid w:val="002202DC"/>
    <w:rsid w:val="00220B7F"/>
    <w:rsid w:val="00220E0B"/>
    <w:rsid w:val="0022147B"/>
    <w:rsid w:val="0022158A"/>
    <w:rsid w:val="002217F7"/>
    <w:rsid w:val="0022187D"/>
    <w:rsid w:val="002228CA"/>
    <w:rsid w:val="002228D6"/>
    <w:rsid w:val="00223445"/>
    <w:rsid w:val="00223AB6"/>
    <w:rsid w:val="0022422E"/>
    <w:rsid w:val="00224348"/>
    <w:rsid w:val="00224606"/>
    <w:rsid w:val="00224631"/>
    <w:rsid w:val="0022514C"/>
    <w:rsid w:val="00225247"/>
    <w:rsid w:val="00225744"/>
    <w:rsid w:val="002259A4"/>
    <w:rsid w:val="00225B5B"/>
    <w:rsid w:val="00225DD1"/>
    <w:rsid w:val="00226003"/>
    <w:rsid w:val="0022607B"/>
    <w:rsid w:val="00226D1F"/>
    <w:rsid w:val="00227232"/>
    <w:rsid w:val="002275D3"/>
    <w:rsid w:val="00227C75"/>
    <w:rsid w:val="00227D6C"/>
    <w:rsid w:val="00230C7C"/>
    <w:rsid w:val="00230DCE"/>
    <w:rsid w:val="0023107A"/>
    <w:rsid w:val="0023166B"/>
    <w:rsid w:val="002316E9"/>
    <w:rsid w:val="00231D6E"/>
    <w:rsid w:val="00232209"/>
    <w:rsid w:val="00232566"/>
    <w:rsid w:val="002327B3"/>
    <w:rsid w:val="00234616"/>
    <w:rsid w:val="002347EC"/>
    <w:rsid w:val="00235B0F"/>
    <w:rsid w:val="00236095"/>
    <w:rsid w:val="00236AA0"/>
    <w:rsid w:val="00236E39"/>
    <w:rsid w:val="0023738E"/>
    <w:rsid w:val="00237B98"/>
    <w:rsid w:val="00237D1D"/>
    <w:rsid w:val="00237DE0"/>
    <w:rsid w:val="002409A5"/>
    <w:rsid w:val="00241D70"/>
    <w:rsid w:val="00241E5D"/>
    <w:rsid w:val="002420C2"/>
    <w:rsid w:val="002421C3"/>
    <w:rsid w:val="00242F78"/>
    <w:rsid w:val="00243044"/>
    <w:rsid w:val="00243FB7"/>
    <w:rsid w:val="00244040"/>
    <w:rsid w:val="00244174"/>
    <w:rsid w:val="00244A6F"/>
    <w:rsid w:val="00244EDE"/>
    <w:rsid w:val="002452A7"/>
    <w:rsid w:val="00245338"/>
    <w:rsid w:val="0024568D"/>
    <w:rsid w:val="00245E4A"/>
    <w:rsid w:val="00245FA5"/>
    <w:rsid w:val="002461E7"/>
    <w:rsid w:val="00246321"/>
    <w:rsid w:val="00247262"/>
    <w:rsid w:val="002476DD"/>
    <w:rsid w:val="00250193"/>
    <w:rsid w:val="0025058B"/>
    <w:rsid w:val="00251966"/>
    <w:rsid w:val="00251AEA"/>
    <w:rsid w:val="0025223F"/>
    <w:rsid w:val="002523F3"/>
    <w:rsid w:val="002526EB"/>
    <w:rsid w:val="00253507"/>
    <w:rsid w:val="0025447D"/>
    <w:rsid w:val="00254BC9"/>
    <w:rsid w:val="002552BC"/>
    <w:rsid w:val="002558C6"/>
    <w:rsid w:val="00255AEF"/>
    <w:rsid w:val="0025642E"/>
    <w:rsid w:val="00256B70"/>
    <w:rsid w:val="0025715F"/>
    <w:rsid w:val="00257743"/>
    <w:rsid w:val="00260B77"/>
    <w:rsid w:val="00261B50"/>
    <w:rsid w:val="00261B6F"/>
    <w:rsid w:val="00261F8E"/>
    <w:rsid w:val="002623A2"/>
    <w:rsid w:val="0026260F"/>
    <w:rsid w:val="002626A3"/>
    <w:rsid w:val="0026298B"/>
    <w:rsid w:val="00263177"/>
    <w:rsid w:val="00263268"/>
    <w:rsid w:val="00263677"/>
    <w:rsid w:val="00263F34"/>
    <w:rsid w:val="00264273"/>
    <w:rsid w:val="00264BF9"/>
    <w:rsid w:val="00264E21"/>
    <w:rsid w:val="00266DC9"/>
    <w:rsid w:val="00267603"/>
    <w:rsid w:val="00267FC2"/>
    <w:rsid w:val="00271322"/>
    <w:rsid w:val="00271654"/>
    <w:rsid w:val="002724A3"/>
    <w:rsid w:val="00272985"/>
    <w:rsid w:val="00272A0C"/>
    <w:rsid w:val="00272D80"/>
    <w:rsid w:val="0027319E"/>
    <w:rsid w:val="002742AD"/>
    <w:rsid w:val="0027494C"/>
    <w:rsid w:val="00274B48"/>
    <w:rsid w:val="00274FB9"/>
    <w:rsid w:val="0027544C"/>
    <w:rsid w:val="002754B5"/>
    <w:rsid w:val="0027586D"/>
    <w:rsid w:val="002759EB"/>
    <w:rsid w:val="00276264"/>
    <w:rsid w:val="002762F3"/>
    <w:rsid w:val="0027677D"/>
    <w:rsid w:val="00276976"/>
    <w:rsid w:val="00276EDD"/>
    <w:rsid w:val="00280037"/>
    <w:rsid w:val="00280E96"/>
    <w:rsid w:val="002819C2"/>
    <w:rsid w:val="00281BCD"/>
    <w:rsid w:val="002825CF"/>
    <w:rsid w:val="0028287F"/>
    <w:rsid w:val="00282D86"/>
    <w:rsid w:val="00283D73"/>
    <w:rsid w:val="00283D9D"/>
    <w:rsid w:val="002842D3"/>
    <w:rsid w:val="00284766"/>
    <w:rsid w:val="0028511F"/>
    <w:rsid w:val="00285949"/>
    <w:rsid w:val="0028601F"/>
    <w:rsid w:val="00286DAC"/>
    <w:rsid w:val="00287240"/>
    <w:rsid w:val="0028735D"/>
    <w:rsid w:val="00287530"/>
    <w:rsid w:val="0029027D"/>
    <w:rsid w:val="00290F32"/>
    <w:rsid w:val="0029213E"/>
    <w:rsid w:val="002922A1"/>
    <w:rsid w:val="00292E79"/>
    <w:rsid w:val="002930C8"/>
    <w:rsid w:val="002950F6"/>
    <w:rsid w:val="0029539A"/>
    <w:rsid w:val="00295BE9"/>
    <w:rsid w:val="002960A0"/>
    <w:rsid w:val="00296222"/>
    <w:rsid w:val="0029698E"/>
    <w:rsid w:val="0029744A"/>
    <w:rsid w:val="00297AD5"/>
    <w:rsid w:val="00297B50"/>
    <w:rsid w:val="002A018C"/>
    <w:rsid w:val="002A084A"/>
    <w:rsid w:val="002A0B31"/>
    <w:rsid w:val="002A108E"/>
    <w:rsid w:val="002A13E3"/>
    <w:rsid w:val="002A293A"/>
    <w:rsid w:val="002A358D"/>
    <w:rsid w:val="002A35D1"/>
    <w:rsid w:val="002A35E4"/>
    <w:rsid w:val="002A431D"/>
    <w:rsid w:val="002A4571"/>
    <w:rsid w:val="002A4735"/>
    <w:rsid w:val="002A4768"/>
    <w:rsid w:val="002A4CDB"/>
    <w:rsid w:val="002A4D75"/>
    <w:rsid w:val="002A5577"/>
    <w:rsid w:val="002A5B2C"/>
    <w:rsid w:val="002A5F1B"/>
    <w:rsid w:val="002A7440"/>
    <w:rsid w:val="002A7BDE"/>
    <w:rsid w:val="002A7F2A"/>
    <w:rsid w:val="002B0486"/>
    <w:rsid w:val="002B0E7B"/>
    <w:rsid w:val="002B18D7"/>
    <w:rsid w:val="002B1AA3"/>
    <w:rsid w:val="002B2180"/>
    <w:rsid w:val="002B2348"/>
    <w:rsid w:val="002B3753"/>
    <w:rsid w:val="002B3B8E"/>
    <w:rsid w:val="002B4047"/>
    <w:rsid w:val="002B5998"/>
    <w:rsid w:val="002B5CA5"/>
    <w:rsid w:val="002B67FE"/>
    <w:rsid w:val="002B6B4F"/>
    <w:rsid w:val="002B6C7A"/>
    <w:rsid w:val="002B6F4A"/>
    <w:rsid w:val="002B7BCC"/>
    <w:rsid w:val="002C04C9"/>
    <w:rsid w:val="002C0F0C"/>
    <w:rsid w:val="002C1758"/>
    <w:rsid w:val="002C19AC"/>
    <w:rsid w:val="002C1BE0"/>
    <w:rsid w:val="002C2414"/>
    <w:rsid w:val="002C26B8"/>
    <w:rsid w:val="002C289B"/>
    <w:rsid w:val="002C2BCC"/>
    <w:rsid w:val="002C3462"/>
    <w:rsid w:val="002C351C"/>
    <w:rsid w:val="002C35CF"/>
    <w:rsid w:val="002C3617"/>
    <w:rsid w:val="002C3741"/>
    <w:rsid w:val="002C3AE6"/>
    <w:rsid w:val="002C3D42"/>
    <w:rsid w:val="002C4161"/>
    <w:rsid w:val="002C4219"/>
    <w:rsid w:val="002C4BD6"/>
    <w:rsid w:val="002C4CF7"/>
    <w:rsid w:val="002C4D69"/>
    <w:rsid w:val="002C56E9"/>
    <w:rsid w:val="002C5C00"/>
    <w:rsid w:val="002C5E0A"/>
    <w:rsid w:val="002C6716"/>
    <w:rsid w:val="002C6F9E"/>
    <w:rsid w:val="002C7D4F"/>
    <w:rsid w:val="002C7F88"/>
    <w:rsid w:val="002D0B0A"/>
    <w:rsid w:val="002D0E22"/>
    <w:rsid w:val="002D129E"/>
    <w:rsid w:val="002D16D5"/>
    <w:rsid w:val="002D1EBB"/>
    <w:rsid w:val="002D1F34"/>
    <w:rsid w:val="002D26C3"/>
    <w:rsid w:val="002D2783"/>
    <w:rsid w:val="002D3132"/>
    <w:rsid w:val="002D3AB7"/>
    <w:rsid w:val="002D3D0E"/>
    <w:rsid w:val="002D3E1C"/>
    <w:rsid w:val="002D3E27"/>
    <w:rsid w:val="002D45C4"/>
    <w:rsid w:val="002D4865"/>
    <w:rsid w:val="002D5451"/>
    <w:rsid w:val="002D57F4"/>
    <w:rsid w:val="002D5D15"/>
    <w:rsid w:val="002D5DD1"/>
    <w:rsid w:val="002D6CA2"/>
    <w:rsid w:val="002D75CF"/>
    <w:rsid w:val="002E0032"/>
    <w:rsid w:val="002E0FA8"/>
    <w:rsid w:val="002E1503"/>
    <w:rsid w:val="002E15CB"/>
    <w:rsid w:val="002E1BA2"/>
    <w:rsid w:val="002E1EDE"/>
    <w:rsid w:val="002E26A3"/>
    <w:rsid w:val="002E2759"/>
    <w:rsid w:val="002E28F8"/>
    <w:rsid w:val="002E3B01"/>
    <w:rsid w:val="002E3D72"/>
    <w:rsid w:val="002E4224"/>
    <w:rsid w:val="002E44EB"/>
    <w:rsid w:val="002E4C50"/>
    <w:rsid w:val="002E506B"/>
    <w:rsid w:val="002E5590"/>
    <w:rsid w:val="002E586A"/>
    <w:rsid w:val="002E59E6"/>
    <w:rsid w:val="002E5C1E"/>
    <w:rsid w:val="002E5C21"/>
    <w:rsid w:val="002E6008"/>
    <w:rsid w:val="002E64D7"/>
    <w:rsid w:val="002E761E"/>
    <w:rsid w:val="002E7B6B"/>
    <w:rsid w:val="002F0E31"/>
    <w:rsid w:val="002F10F3"/>
    <w:rsid w:val="002F1906"/>
    <w:rsid w:val="002F1E25"/>
    <w:rsid w:val="002F353A"/>
    <w:rsid w:val="002F393B"/>
    <w:rsid w:val="002F3FB6"/>
    <w:rsid w:val="002F5635"/>
    <w:rsid w:val="002F58C5"/>
    <w:rsid w:val="002F69DE"/>
    <w:rsid w:val="002F7291"/>
    <w:rsid w:val="002F7BEE"/>
    <w:rsid w:val="0030020D"/>
    <w:rsid w:val="00300311"/>
    <w:rsid w:val="00300489"/>
    <w:rsid w:val="003006B4"/>
    <w:rsid w:val="00300B87"/>
    <w:rsid w:val="00301578"/>
    <w:rsid w:val="00301739"/>
    <w:rsid w:val="003019E9"/>
    <w:rsid w:val="00301D19"/>
    <w:rsid w:val="00302038"/>
    <w:rsid w:val="00302DE6"/>
    <w:rsid w:val="003034A3"/>
    <w:rsid w:val="003035E5"/>
    <w:rsid w:val="00303FE0"/>
    <w:rsid w:val="0030419E"/>
    <w:rsid w:val="003045C5"/>
    <w:rsid w:val="00304FAC"/>
    <w:rsid w:val="0030557D"/>
    <w:rsid w:val="00305BF1"/>
    <w:rsid w:val="00306466"/>
    <w:rsid w:val="0030659B"/>
    <w:rsid w:val="00310429"/>
    <w:rsid w:val="00310652"/>
    <w:rsid w:val="003106BA"/>
    <w:rsid w:val="00310A9A"/>
    <w:rsid w:val="003118A6"/>
    <w:rsid w:val="00312439"/>
    <w:rsid w:val="0031332F"/>
    <w:rsid w:val="003139A2"/>
    <w:rsid w:val="003153F7"/>
    <w:rsid w:val="00315925"/>
    <w:rsid w:val="0031618E"/>
    <w:rsid w:val="003166BE"/>
    <w:rsid w:val="00316800"/>
    <w:rsid w:val="00316824"/>
    <w:rsid w:val="003169C3"/>
    <w:rsid w:val="00316DB9"/>
    <w:rsid w:val="003171ED"/>
    <w:rsid w:val="00317FC7"/>
    <w:rsid w:val="003200AE"/>
    <w:rsid w:val="00320301"/>
    <w:rsid w:val="003203FC"/>
    <w:rsid w:val="003205E2"/>
    <w:rsid w:val="0032063D"/>
    <w:rsid w:val="00322B64"/>
    <w:rsid w:val="00322E7F"/>
    <w:rsid w:val="003234BC"/>
    <w:rsid w:val="00323525"/>
    <w:rsid w:val="00323748"/>
    <w:rsid w:val="0032389F"/>
    <w:rsid w:val="00323B87"/>
    <w:rsid w:val="00323F47"/>
    <w:rsid w:val="0032480E"/>
    <w:rsid w:val="00325DB1"/>
    <w:rsid w:val="00325F21"/>
    <w:rsid w:val="00326233"/>
    <w:rsid w:val="00326247"/>
    <w:rsid w:val="003262E5"/>
    <w:rsid w:val="00326912"/>
    <w:rsid w:val="00326BCF"/>
    <w:rsid w:val="00326D24"/>
    <w:rsid w:val="00327444"/>
    <w:rsid w:val="00327739"/>
    <w:rsid w:val="003279B9"/>
    <w:rsid w:val="00327AF7"/>
    <w:rsid w:val="00327E1C"/>
    <w:rsid w:val="0033064B"/>
    <w:rsid w:val="00330707"/>
    <w:rsid w:val="003307A0"/>
    <w:rsid w:val="00330C8C"/>
    <w:rsid w:val="0033117A"/>
    <w:rsid w:val="00331251"/>
    <w:rsid w:val="00331AD4"/>
    <w:rsid w:val="0033230B"/>
    <w:rsid w:val="003331E8"/>
    <w:rsid w:val="0033370A"/>
    <w:rsid w:val="003341B4"/>
    <w:rsid w:val="00334AAC"/>
    <w:rsid w:val="00334C97"/>
    <w:rsid w:val="00334D72"/>
    <w:rsid w:val="003350DC"/>
    <w:rsid w:val="0033549F"/>
    <w:rsid w:val="00335981"/>
    <w:rsid w:val="00335C84"/>
    <w:rsid w:val="00335F8B"/>
    <w:rsid w:val="003363E8"/>
    <w:rsid w:val="00336FB8"/>
    <w:rsid w:val="00337166"/>
    <w:rsid w:val="003375FD"/>
    <w:rsid w:val="00337E1C"/>
    <w:rsid w:val="00340513"/>
    <w:rsid w:val="00340815"/>
    <w:rsid w:val="00340840"/>
    <w:rsid w:val="00340947"/>
    <w:rsid w:val="00340E38"/>
    <w:rsid w:val="00341A58"/>
    <w:rsid w:val="00342778"/>
    <w:rsid w:val="00342ACF"/>
    <w:rsid w:val="00342F77"/>
    <w:rsid w:val="0034318D"/>
    <w:rsid w:val="0034342F"/>
    <w:rsid w:val="00343B66"/>
    <w:rsid w:val="0034471A"/>
    <w:rsid w:val="00344B7A"/>
    <w:rsid w:val="00344DB3"/>
    <w:rsid w:val="003450FE"/>
    <w:rsid w:val="00345225"/>
    <w:rsid w:val="00345304"/>
    <w:rsid w:val="003455F3"/>
    <w:rsid w:val="00345633"/>
    <w:rsid w:val="00345AAC"/>
    <w:rsid w:val="00345BCE"/>
    <w:rsid w:val="00345D66"/>
    <w:rsid w:val="003460A0"/>
    <w:rsid w:val="00346BC2"/>
    <w:rsid w:val="00347638"/>
    <w:rsid w:val="003478BF"/>
    <w:rsid w:val="003479AD"/>
    <w:rsid w:val="0035082D"/>
    <w:rsid w:val="00350D05"/>
    <w:rsid w:val="00351B2A"/>
    <w:rsid w:val="00351C61"/>
    <w:rsid w:val="003527BC"/>
    <w:rsid w:val="0035306F"/>
    <w:rsid w:val="003535EC"/>
    <w:rsid w:val="0035361F"/>
    <w:rsid w:val="0035374A"/>
    <w:rsid w:val="00353D14"/>
    <w:rsid w:val="00354EFD"/>
    <w:rsid w:val="00355387"/>
    <w:rsid w:val="003557B4"/>
    <w:rsid w:val="00355D13"/>
    <w:rsid w:val="0035629B"/>
    <w:rsid w:val="00356859"/>
    <w:rsid w:val="00356A3F"/>
    <w:rsid w:val="00356E6E"/>
    <w:rsid w:val="0035733F"/>
    <w:rsid w:val="003574B3"/>
    <w:rsid w:val="00357846"/>
    <w:rsid w:val="00360083"/>
    <w:rsid w:val="00360417"/>
    <w:rsid w:val="00360757"/>
    <w:rsid w:val="00361144"/>
    <w:rsid w:val="00361840"/>
    <w:rsid w:val="00361F88"/>
    <w:rsid w:val="003621E2"/>
    <w:rsid w:val="0036295A"/>
    <w:rsid w:val="003632DA"/>
    <w:rsid w:val="00363996"/>
    <w:rsid w:val="00363F6F"/>
    <w:rsid w:val="003640BA"/>
    <w:rsid w:val="0036472D"/>
    <w:rsid w:val="00365005"/>
    <w:rsid w:val="00365386"/>
    <w:rsid w:val="003657A5"/>
    <w:rsid w:val="00365EAE"/>
    <w:rsid w:val="00366279"/>
    <w:rsid w:val="003662FF"/>
    <w:rsid w:val="00366F0B"/>
    <w:rsid w:val="00367388"/>
    <w:rsid w:val="00367801"/>
    <w:rsid w:val="00367BC6"/>
    <w:rsid w:val="00367E06"/>
    <w:rsid w:val="0037036D"/>
    <w:rsid w:val="00370CFA"/>
    <w:rsid w:val="00370D2F"/>
    <w:rsid w:val="00371012"/>
    <w:rsid w:val="0037101C"/>
    <w:rsid w:val="00372329"/>
    <w:rsid w:val="00372A8B"/>
    <w:rsid w:val="0037349A"/>
    <w:rsid w:val="00373709"/>
    <w:rsid w:val="003748D3"/>
    <w:rsid w:val="00374AFF"/>
    <w:rsid w:val="00374B0E"/>
    <w:rsid w:val="00375152"/>
    <w:rsid w:val="00375971"/>
    <w:rsid w:val="003763E8"/>
    <w:rsid w:val="003769E3"/>
    <w:rsid w:val="003771A7"/>
    <w:rsid w:val="00377273"/>
    <w:rsid w:val="003778B1"/>
    <w:rsid w:val="00380233"/>
    <w:rsid w:val="00380366"/>
    <w:rsid w:val="00380466"/>
    <w:rsid w:val="003809DD"/>
    <w:rsid w:val="00380AAF"/>
    <w:rsid w:val="00383181"/>
    <w:rsid w:val="00383CAA"/>
    <w:rsid w:val="003841AD"/>
    <w:rsid w:val="003849E2"/>
    <w:rsid w:val="00385102"/>
    <w:rsid w:val="00385748"/>
    <w:rsid w:val="003860D2"/>
    <w:rsid w:val="0038686F"/>
    <w:rsid w:val="00387DBC"/>
    <w:rsid w:val="003904DA"/>
    <w:rsid w:val="0039054B"/>
    <w:rsid w:val="0039059A"/>
    <w:rsid w:val="00390A79"/>
    <w:rsid w:val="00390A8C"/>
    <w:rsid w:val="00390E0B"/>
    <w:rsid w:val="00391C19"/>
    <w:rsid w:val="003926A9"/>
    <w:rsid w:val="00392D5E"/>
    <w:rsid w:val="003932F6"/>
    <w:rsid w:val="0039343C"/>
    <w:rsid w:val="0039592E"/>
    <w:rsid w:val="0039603E"/>
    <w:rsid w:val="003961D7"/>
    <w:rsid w:val="0039631D"/>
    <w:rsid w:val="003972E5"/>
    <w:rsid w:val="003976B5"/>
    <w:rsid w:val="00397B6B"/>
    <w:rsid w:val="00397C7B"/>
    <w:rsid w:val="00397D51"/>
    <w:rsid w:val="003A0552"/>
    <w:rsid w:val="003A05F7"/>
    <w:rsid w:val="003A0BF2"/>
    <w:rsid w:val="003A12AA"/>
    <w:rsid w:val="003A17F7"/>
    <w:rsid w:val="003A1AA2"/>
    <w:rsid w:val="003A20E6"/>
    <w:rsid w:val="003A235E"/>
    <w:rsid w:val="003A2B62"/>
    <w:rsid w:val="003A2BDA"/>
    <w:rsid w:val="003A2FAE"/>
    <w:rsid w:val="003A3855"/>
    <w:rsid w:val="003A5B79"/>
    <w:rsid w:val="003A5E9F"/>
    <w:rsid w:val="003A5FD5"/>
    <w:rsid w:val="003A6587"/>
    <w:rsid w:val="003A7896"/>
    <w:rsid w:val="003B0124"/>
    <w:rsid w:val="003B0228"/>
    <w:rsid w:val="003B067F"/>
    <w:rsid w:val="003B0A42"/>
    <w:rsid w:val="003B1015"/>
    <w:rsid w:val="003B11DA"/>
    <w:rsid w:val="003B237B"/>
    <w:rsid w:val="003B2B3D"/>
    <w:rsid w:val="003B2BFC"/>
    <w:rsid w:val="003B2D05"/>
    <w:rsid w:val="003B2F13"/>
    <w:rsid w:val="003B4D03"/>
    <w:rsid w:val="003B5710"/>
    <w:rsid w:val="003B5EC5"/>
    <w:rsid w:val="003B5F90"/>
    <w:rsid w:val="003B6048"/>
    <w:rsid w:val="003B65D3"/>
    <w:rsid w:val="003C06A9"/>
    <w:rsid w:val="003C0A12"/>
    <w:rsid w:val="003C112C"/>
    <w:rsid w:val="003C1F13"/>
    <w:rsid w:val="003C2054"/>
    <w:rsid w:val="003C2A38"/>
    <w:rsid w:val="003C2F94"/>
    <w:rsid w:val="003C3020"/>
    <w:rsid w:val="003C3199"/>
    <w:rsid w:val="003C3D77"/>
    <w:rsid w:val="003C430A"/>
    <w:rsid w:val="003C4CD3"/>
    <w:rsid w:val="003C5DD1"/>
    <w:rsid w:val="003C5ED9"/>
    <w:rsid w:val="003C6442"/>
    <w:rsid w:val="003C6B30"/>
    <w:rsid w:val="003C74ED"/>
    <w:rsid w:val="003D0173"/>
    <w:rsid w:val="003D070A"/>
    <w:rsid w:val="003D11E1"/>
    <w:rsid w:val="003D13D8"/>
    <w:rsid w:val="003D142C"/>
    <w:rsid w:val="003D17FE"/>
    <w:rsid w:val="003D2295"/>
    <w:rsid w:val="003D24B4"/>
    <w:rsid w:val="003D2BDF"/>
    <w:rsid w:val="003D2D67"/>
    <w:rsid w:val="003D34C1"/>
    <w:rsid w:val="003D3655"/>
    <w:rsid w:val="003D3D5C"/>
    <w:rsid w:val="003D3DAD"/>
    <w:rsid w:val="003D4042"/>
    <w:rsid w:val="003D47F6"/>
    <w:rsid w:val="003D4CA4"/>
    <w:rsid w:val="003D4E96"/>
    <w:rsid w:val="003D55E7"/>
    <w:rsid w:val="003D5947"/>
    <w:rsid w:val="003D753C"/>
    <w:rsid w:val="003D754C"/>
    <w:rsid w:val="003D77D4"/>
    <w:rsid w:val="003D7CF2"/>
    <w:rsid w:val="003E0499"/>
    <w:rsid w:val="003E0F3F"/>
    <w:rsid w:val="003E1FC2"/>
    <w:rsid w:val="003E2146"/>
    <w:rsid w:val="003E2241"/>
    <w:rsid w:val="003E2897"/>
    <w:rsid w:val="003E3477"/>
    <w:rsid w:val="003E375A"/>
    <w:rsid w:val="003E448D"/>
    <w:rsid w:val="003E47CA"/>
    <w:rsid w:val="003E4C89"/>
    <w:rsid w:val="003E5697"/>
    <w:rsid w:val="003E5C9B"/>
    <w:rsid w:val="003E61BA"/>
    <w:rsid w:val="003E6255"/>
    <w:rsid w:val="003E67F9"/>
    <w:rsid w:val="003E6932"/>
    <w:rsid w:val="003E6ED2"/>
    <w:rsid w:val="003E72D3"/>
    <w:rsid w:val="003E733B"/>
    <w:rsid w:val="003E79EF"/>
    <w:rsid w:val="003E7FF6"/>
    <w:rsid w:val="003F1250"/>
    <w:rsid w:val="003F15F5"/>
    <w:rsid w:val="003F1D0D"/>
    <w:rsid w:val="003F2E64"/>
    <w:rsid w:val="003F34DB"/>
    <w:rsid w:val="003F377E"/>
    <w:rsid w:val="003F3CDF"/>
    <w:rsid w:val="003F3DA9"/>
    <w:rsid w:val="003F44C2"/>
    <w:rsid w:val="003F4EC2"/>
    <w:rsid w:val="003F5196"/>
    <w:rsid w:val="003F51E1"/>
    <w:rsid w:val="003F5C4C"/>
    <w:rsid w:val="003F6224"/>
    <w:rsid w:val="003F7F0B"/>
    <w:rsid w:val="00400562"/>
    <w:rsid w:val="0040113B"/>
    <w:rsid w:val="004026CB"/>
    <w:rsid w:val="004027D0"/>
    <w:rsid w:val="0040288B"/>
    <w:rsid w:val="00403043"/>
    <w:rsid w:val="00403B63"/>
    <w:rsid w:val="004042C9"/>
    <w:rsid w:val="00404777"/>
    <w:rsid w:val="00404A8F"/>
    <w:rsid w:val="00405C5B"/>
    <w:rsid w:val="0040782A"/>
    <w:rsid w:val="0040792B"/>
    <w:rsid w:val="004102F5"/>
    <w:rsid w:val="00410805"/>
    <w:rsid w:val="0041097F"/>
    <w:rsid w:val="00410B0C"/>
    <w:rsid w:val="00410C8F"/>
    <w:rsid w:val="004112E5"/>
    <w:rsid w:val="0041130E"/>
    <w:rsid w:val="00411900"/>
    <w:rsid w:val="00411EEE"/>
    <w:rsid w:val="00412967"/>
    <w:rsid w:val="0041297E"/>
    <w:rsid w:val="00412C95"/>
    <w:rsid w:val="00413C6D"/>
    <w:rsid w:val="00413EC3"/>
    <w:rsid w:val="00413F97"/>
    <w:rsid w:val="004158C1"/>
    <w:rsid w:val="004159DA"/>
    <w:rsid w:val="00416AB4"/>
    <w:rsid w:val="00416BB7"/>
    <w:rsid w:val="00416F38"/>
    <w:rsid w:val="00417415"/>
    <w:rsid w:val="0041741E"/>
    <w:rsid w:val="004177EE"/>
    <w:rsid w:val="00417CFE"/>
    <w:rsid w:val="00420B03"/>
    <w:rsid w:val="00420C2F"/>
    <w:rsid w:val="00420FB4"/>
    <w:rsid w:val="0042275B"/>
    <w:rsid w:val="00422B1B"/>
    <w:rsid w:val="00422B67"/>
    <w:rsid w:val="00422C13"/>
    <w:rsid w:val="004235CA"/>
    <w:rsid w:val="00423A11"/>
    <w:rsid w:val="004245C2"/>
    <w:rsid w:val="0042629B"/>
    <w:rsid w:val="004263E2"/>
    <w:rsid w:val="00426570"/>
    <w:rsid w:val="00426619"/>
    <w:rsid w:val="00426BE6"/>
    <w:rsid w:val="00426BF3"/>
    <w:rsid w:val="004274C6"/>
    <w:rsid w:val="004308D6"/>
    <w:rsid w:val="0043247F"/>
    <w:rsid w:val="00432968"/>
    <w:rsid w:val="004330EA"/>
    <w:rsid w:val="004332F0"/>
    <w:rsid w:val="004334EA"/>
    <w:rsid w:val="00433BC4"/>
    <w:rsid w:val="00434369"/>
    <w:rsid w:val="00434695"/>
    <w:rsid w:val="00434770"/>
    <w:rsid w:val="0043641B"/>
    <w:rsid w:val="00437361"/>
    <w:rsid w:val="00440369"/>
    <w:rsid w:val="0044036A"/>
    <w:rsid w:val="00440408"/>
    <w:rsid w:val="00440E38"/>
    <w:rsid w:val="004410B1"/>
    <w:rsid w:val="004420CB"/>
    <w:rsid w:val="00442E3E"/>
    <w:rsid w:val="00443093"/>
    <w:rsid w:val="0044357A"/>
    <w:rsid w:val="00443671"/>
    <w:rsid w:val="00443A78"/>
    <w:rsid w:val="00443FA8"/>
    <w:rsid w:val="00444161"/>
    <w:rsid w:val="0044473B"/>
    <w:rsid w:val="00445FC6"/>
    <w:rsid w:val="00446132"/>
    <w:rsid w:val="0044622C"/>
    <w:rsid w:val="00446297"/>
    <w:rsid w:val="00446BB9"/>
    <w:rsid w:val="00446C22"/>
    <w:rsid w:val="00446C47"/>
    <w:rsid w:val="0044732A"/>
    <w:rsid w:val="00447370"/>
    <w:rsid w:val="00447831"/>
    <w:rsid w:val="0045175E"/>
    <w:rsid w:val="00451A2E"/>
    <w:rsid w:val="00451B09"/>
    <w:rsid w:val="00452533"/>
    <w:rsid w:val="0045260E"/>
    <w:rsid w:val="0045273C"/>
    <w:rsid w:val="00452F58"/>
    <w:rsid w:val="004530C6"/>
    <w:rsid w:val="004532C2"/>
    <w:rsid w:val="00453919"/>
    <w:rsid w:val="004539C5"/>
    <w:rsid w:val="00453B13"/>
    <w:rsid w:val="0045426E"/>
    <w:rsid w:val="0045447E"/>
    <w:rsid w:val="00454518"/>
    <w:rsid w:val="004554A9"/>
    <w:rsid w:val="00455AD9"/>
    <w:rsid w:val="00455E9C"/>
    <w:rsid w:val="00456053"/>
    <w:rsid w:val="00456CE1"/>
    <w:rsid w:val="0045708A"/>
    <w:rsid w:val="00457F21"/>
    <w:rsid w:val="00460C3B"/>
    <w:rsid w:val="00461148"/>
    <w:rsid w:val="0046154A"/>
    <w:rsid w:val="004615C0"/>
    <w:rsid w:val="004616B1"/>
    <w:rsid w:val="004616D4"/>
    <w:rsid w:val="00461EDE"/>
    <w:rsid w:val="0046215B"/>
    <w:rsid w:val="004622DB"/>
    <w:rsid w:val="0046258E"/>
    <w:rsid w:val="00462B44"/>
    <w:rsid w:val="00462E54"/>
    <w:rsid w:val="00462E81"/>
    <w:rsid w:val="004649BF"/>
    <w:rsid w:val="00464E4E"/>
    <w:rsid w:val="00464FC5"/>
    <w:rsid w:val="00465248"/>
    <w:rsid w:val="00465D37"/>
    <w:rsid w:val="0046666E"/>
    <w:rsid w:val="00466C34"/>
    <w:rsid w:val="004674E4"/>
    <w:rsid w:val="0046799F"/>
    <w:rsid w:val="00467A4F"/>
    <w:rsid w:val="00467CDF"/>
    <w:rsid w:val="00467E67"/>
    <w:rsid w:val="00467FD2"/>
    <w:rsid w:val="00470640"/>
    <w:rsid w:val="00470C3D"/>
    <w:rsid w:val="00470EB7"/>
    <w:rsid w:val="00471F85"/>
    <w:rsid w:val="0047204C"/>
    <w:rsid w:val="00472D12"/>
    <w:rsid w:val="004732E4"/>
    <w:rsid w:val="00473505"/>
    <w:rsid w:val="00474C99"/>
    <w:rsid w:val="00474D78"/>
    <w:rsid w:val="00475016"/>
    <w:rsid w:val="004753B8"/>
    <w:rsid w:val="004756BA"/>
    <w:rsid w:val="00475BD8"/>
    <w:rsid w:val="00475F54"/>
    <w:rsid w:val="00476AD6"/>
    <w:rsid w:val="00476AFA"/>
    <w:rsid w:val="00477A68"/>
    <w:rsid w:val="0048091D"/>
    <w:rsid w:val="00480B4E"/>
    <w:rsid w:val="004813B8"/>
    <w:rsid w:val="004817CA"/>
    <w:rsid w:val="00481B5E"/>
    <w:rsid w:val="00481F49"/>
    <w:rsid w:val="004824DB"/>
    <w:rsid w:val="00483031"/>
    <w:rsid w:val="00483591"/>
    <w:rsid w:val="004837FF"/>
    <w:rsid w:val="00483E25"/>
    <w:rsid w:val="00484DDF"/>
    <w:rsid w:val="00485192"/>
    <w:rsid w:val="00485672"/>
    <w:rsid w:val="00487803"/>
    <w:rsid w:val="00487855"/>
    <w:rsid w:val="00487ADB"/>
    <w:rsid w:val="00487F94"/>
    <w:rsid w:val="0049013C"/>
    <w:rsid w:val="0049017E"/>
    <w:rsid w:val="004904B9"/>
    <w:rsid w:val="00490805"/>
    <w:rsid w:val="00490D30"/>
    <w:rsid w:val="004911DC"/>
    <w:rsid w:val="004913EB"/>
    <w:rsid w:val="00491BF6"/>
    <w:rsid w:val="00491D11"/>
    <w:rsid w:val="00491FC5"/>
    <w:rsid w:val="004928E7"/>
    <w:rsid w:val="00492BC7"/>
    <w:rsid w:val="00493C65"/>
    <w:rsid w:val="00494114"/>
    <w:rsid w:val="00494E1E"/>
    <w:rsid w:val="00494FEC"/>
    <w:rsid w:val="004959B8"/>
    <w:rsid w:val="00495B6D"/>
    <w:rsid w:val="00497118"/>
    <w:rsid w:val="00497326"/>
    <w:rsid w:val="00497A04"/>
    <w:rsid w:val="00497AC3"/>
    <w:rsid w:val="004A0D11"/>
    <w:rsid w:val="004A0D92"/>
    <w:rsid w:val="004A0EB3"/>
    <w:rsid w:val="004A1ABE"/>
    <w:rsid w:val="004A2015"/>
    <w:rsid w:val="004A23B1"/>
    <w:rsid w:val="004A292F"/>
    <w:rsid w:val="004A497C"/>
    <w:rsid w:val="004A4B06"/>
    <w:rsid w:val="004A4FE4"/>
    <w:rsid w:val="004A55E5"/>
    <w:rsid w:val="004A6347"/>
    <w:rsid w:val="004A65FF"/>
    <w:rsid w:val="004A6A18"/>
    <w:rsid w:val="004A7221"/>
    <w:rsid w:val="004B010E"/>
    <w:rsid w:val="004B031D"/>
    <w:rsid w:val="004B05B7"/>
    <w:rsid w:val="004B097D"/>
    <w:rsid w:val="004B129D"/>
    <w:rsid w:val="004B15E5"/>
    <w:rsid w:val="004B1825"/>
    <w:rsid w:val="004B1C7F"/>
    <w:rsid w:val="004B219A"/>
    <w:rsid w:val="004B2618"/>
    <w:rsid w:val="004B2688"/>
    <w:rsid w:val="004B29A1"/>
    <w:rsid w:val="004B2A08"/>
    <w:rsid w:val="004B2A91"/>
    <w:rsid w:val="004B2B1F"/>
    <w:rsid w:val="004B41AB"/>
    <w:rsid w:val="004B44A5"/>
    <w:rsid w:val="004B5668"/>
    <w:rsid w:val="004B582B"/>
    <w:rsid w:val="004B586E"/>
    <w:rsid w:val="004B5D88"/>
    <w:rsid w:val="004B60E3"/>
    <w:rsid w:val="004B68AA"/>
    <w:rsid w:val="004B69E6"/>
    <w:rsid w:val="004B6A23"/>
    <w:rsid w:val="004B765D"/>
    <w:rsid w:val="004C00FD"/>
    <w:rsid w:val="004C0323"/>
    <w:rsid w:val="004C0946"/>
    <w:rsid w:val="004C0AAC"/>
    <w:rsid w:val="004C1282"/>
    <w:rsid w:val="004C13F0"/>
    <w:rsid w:val="004C151D"/>
    <w:rsid w:val="004C15B0"/>
    <w:rsid w:val="004C1AEA"/>
    <w:rsid w:val="004C2A1E"/>
    <w:rsid w:val="004C3456"/>
    <w:rsid w:val="004C3EA4"/>
    <w:rsid w:val="004C4666"/>
    <w:rsid w:val="004C4C6E"/>
    <w:rsid w:val="004C5051"/>
    <w:rsid w:val="004C55DA"/>
    <w:rsid w:val="004C5D92"/>
    <w:rsid w:val="004C5F41"/>
    <w:rsid w:val="004C74A7"/>
    <w:rsid w:val="004D0302"/>
    <w:rsid w:val="004D0446"/>
    <w:rsid w:val="004D0C69"/>
    <w:rsid w:val="004D0C75"/>
    <w:rsid w:val="004D14EB"/>
    <w:rsid w:val="004D2541"/>
    <w:rsid w:val="004D4D76"/>
    <w:rsid w:val="004D53BE"/>
    <w:rsid w:val="004D5555"/>
    <w:rsid w:val="004D562C"/>
    <w:rsid w:val="004D58EC"/>
    <w:rsid w:val="004D6003"/>
    <w:rsid w:val="004D60A2"/>
    <w:rsid w:val="004D651C"/>
    <w:rsid w:val="004D6A0E"/>
    <w:rsid w:val="004E00A1"/>
    <w:rsid w:val="004E087D"/>
    <w:rsid w:val="004E096C"/>
    <w:rsid w:val="004E0E21"/>
    <w:rsid w:val="004E1B06"/>
    <w:rsid w:val="004E1FE3"/>
    <w:rsid w:val="004E2421"/>
    <w:rsid w:val="004E25C7"/>
    <w:rsid w:val="004E28C0"/>
    <w:rsid w:val="004E28D4"/>
    <w:rsid w:val="004E31C1"/>
    <w:rsid w:val="004E35BD"/>
    <w:rsid w:val="004E3B26"/>
    <w:rsid w:val="004E4C0E"/>
    <w:rsid w:val="004E4F43"/>
    <w:rsid w:val="004E6E27"/>
    <w:rsid w:val="004E7037"/>
    <w:rsid w:val="004E7533"/>
    <w:rsid w:val="004F02E7"/>
    <w:rsid w:val="004F073B"/>
    <w:rsid w:val="004F0B42"/>
    <w:rsid w:val="004F0E23"/>
    <w:rsid w:val="004F18A2"/>
    <w:rsid w:val="004F20A8"/>
    <w:rsid w:val="004F20E7"/>
    <w:rsid w:val="004F3149"/>
    <w:rsid w:val="004F32B8"/>
    <w:rsid w:val="004F34AC"/>
    <w:rsid w:val="004F414F"/>
    <w:rsid w:val="004F41F9"/>
    <w:rsid w:val="004F47AC"/>
    <w:rsid w:val="004F548C"/>
    <w:rsid w:val="004F58DC"/>
    <w:rsid w:val="004F611A"/>
    <w:rsid w:val="004F7DE4"/>
    <w:rsid w:val="004F7E4A"/>
    <w:rsid w:val="005006C9"/>
    <w:rsid w:val="0050078F"/>
    <w:rsid w:val="00501182"/>
    <w:rsid w:val="005014AD"/>
    <w:rsid w:val="00501F6B"/>
    <w:rsid w:val="00503101"/>
    <w:rsid w:val="00503AF7"/>
    <w:rsid w:val="00503F26"/>
    <w:rsid w:val="005045CD"/>
    <w:rsid w:val="00505014"/>
    <w:rsid w:val="0050537C"/>
    <w:rsid w:val="00505666"/>
    <w:rsid w:val="005059C3"/>
    <w:rsid w:val="00507095"/>
    <w:rsid w:val="005075C8"/>
    <w:rsid w:val="005076DA"/>
    <w:rsid w:val="00507BAD"/>
    <w:rsid w:val="00510371"/>
    <w:rsid w:val="00510909"/>
    <w:rsid w:val="00510A9B"/>
    <w:rsid w:val="00511129"/>
    <w:rsid w:val="00511746"/>
    <w:rsid w:val="00511D45"/>
    <w:rsid w:val="00511E7B"/>
    <w:rsid w:val="005129E6"/>
    <w:rsid w:val="005139FF"/>
    <w:rsid w:val="00513E2B"/>
    <w:rsid w:val="00514249"/>
    <w:rsid w:val="00514A72"/>
    <w:rsid w:val="0051549B"/>
    <w:rsid w:val="005158CE"/>
    <w:rsid w:val="005159FE"/>
    <w:rsid w:val="00515B36"/>
    <w:rsid w:val="0051624F"/>
    <w:rsid w:val="00517B46"/>
    <w:rsid w:val="00517F2D"/>
    <w:rsid w:val="00520563"/>
    <w:rsid w:val="00520A03"/>
    <w:rsid w:val="00521699"/>
    <w:rsid w:val="00522059"/>
    <w:rsid w:val="00522214"/>
    <w:rsid w:val="005236BB"/>
    <w:rsid w:val="00523920"/>
    <w:rsid w:val="00523C70"/>
    <w:rsid w:val="00523CB1"/>
    <w:rsid w:val="00524DBA"/>
    <w:rsid w:val="0052502C"/>
    <w:rsid w:val="0052616D"/>
    <w:rsid w:val="005266B1"/>
    <w:rsid w:val="00526ECD"/>
    <w:rsid w:val="00526F6B"/>
    <w:rsid w:val="005272D7"/>
    <w:rsid w:val="00527C58"/>
    <w:rsid w:val="00530631"/>
    <w:rsid w:val="005309DA"/>
    <w:rsid w:val="00530DD9"/>
    <w:rsid w:val="00530F67"/>
    <w:rsid w:val="00531023"/>
    <w:rsid w:val="00531DB2"/>
    <w:rsid w:val="00531FCB"/>
    <w:rsid w:val="0053259E"/>
    <w:rsid w:val="0053297D"/>
    <w:rsid w:val="0053314C"/>
    <w:rsid w:val="00533668"/>
    <w:rsid w:val="00533739"/>
    <w:rsid w:val="0053390C"/>
    <w:rsid w:val="00533DAE"/>
    <w:rsid w:val="0053431B"/>
    <w:rsid w:val="00534A98"/>
    <w:rsid w:val="005353E0"/>
    <w:rsid w:val="00535A1C"/>
    <w:rsid w:val="00535A9C"/>
    <w:rsid w:val="00535DB5"/>
    <w:rsid w:val="00536297"/>
    <w:rsid w:val="005363E4"/>
    <w:rsid w:val="00536934"/>
    <w:rsid w:val="00536B53"/>
    <w:rsid w:val="00536DC0"/>
    <w:rsid w:val="00537C5F"/>
    <w:rsid w:val="005407CF"/>
    <w:rsid w:val="00540FD3"/>
    <w:rsid w:val="0054352A"/>
    <w:rsid w:val="005439DD"/>
    <w:rsid w:val="00543BD7"/>
    <w:rsid w:val="005447FF"/>
    <w:rsid w:val="005449E0"/>
    <w:rsid w:val="00544EC4"/>
    <w:rsid w:val="00544EFD"/>
    <w:rsid w:val="005450AC"/>
    <w:rsid w:val="00545EDC"/>
    <w:rsid w:val="005469DD"/>
    <w:rsid w:val="005469E5"/>
    <w:rsid w:val="0054745C"/>
    <w:rsid w:val="005475F0"/>
    <w:rsid w:val="00547724"/>
    <w:rsid w:val="00547C9B"/>
    <w:rsid w:val="00547F37"/>
    <w:rsid w:val="0055016F"/>
    <w:rsid w:val="0055063F"/>
    <w:rsid w:val="00551297"/>
    <w:rsid w:val="00551D0B"/>
    <w:rsid w:val="0055429C"/>
    <w:rsid w:val="0055432D"/>
    <w:rsid w:val="0055500F"/>
    <w:rsid w:val="0055559F"/>
    <w:rsid w:val="00555C13"/>
    <w:rsid w:val="00555CFB"/>
    <w:rsid w:val="0055630E"/>
    <w:rsid w:val="00557496"/>
    <w:rsid w:val="00557869"/>
    <w:rsid w:val="00557CDC"/>
    <w:rsid w:val="005604D1"/>
    <w:rsid w:val="00560B3B"/>
    <w:rsid w:val="00560BB0"/>
    <w:rsid w:val="00561512"/>
    <w:rsid w:val="00561C61"/>
    <w:rsid w:val="00562873"/>
    <w:rsid w:val="00562D33"/>
    <w:rsid w:val="00563BD0"/>
    <w:rsid w:val="005649E2"/>
    <w:rsid w:val="00564BAF"/>
    <w:rsid w:val="005650C0"/>
    <w:rsid w:val="0056533F"/>
    <w:rsid w:val="00565B15"/>
    <w:rsid w:val="00565D14"/>
    <w:rsid w:val="00565F72"/>
    <w:rsid w:val="00566A3C"/>
    <w:rsid w:val="00566A44"/>
    <w:rsid w:val="00566A59"/>
    <w:rsid w:val="005677D0"/>
    <w:rsid w:val="00567D2B"/>
    <w:rsid w:val="00567F9E"/>
    <w:rsid w:val="005706E3"/>
    <w:rsid w:val="00571741"/>
    <w:rsid w:val="00571CE5"/>
    <w:rsid w:val="00571FB6"/>
    <w:rsid w:val="00572820"/>
    <w:rsid w:val="00572843"/>
    <w:rsid w:val="00572F2C"/>
    <w:rsid w:val="00573512"/>
    <w:rsid w:val="005740F2"/>
    <w:rsid w:val="00574A15"/>
    <w:rsid w:val="00574B11"/>
    <w:rsid w:val="00574E2F"/>
    <w:rsid w:val="00574E90"/>
    <w:rsid w:val="0057547A"/>
    <w:rsid w:val="00575CAF"/>
    <w:rsid w:val="00575F01"/>
    <w:rsid w:val="00576995"/>
    <w:rsid w:val="00577237"/>
    <w:rsid w:val="00577DD3"/>
    <w:rsid w:val="0058062E"/>
    <w:rsid w:val="0058098F"/>
    <w:rsid w:val="00580C71"/>
    <w:rsid w:val="0058131D"/>
    <w:rsid w:val="00581A4C"/>
    <w:rsid w:val="005823E6"/>
    <w:rsid w:val="005828CC"/>
    <w:rsid w:val="00583589"/>
    <w:rsid w:val="00583C9C"/>
    <w:rsid w:val="0058542D"/>
    <w:rsid w:val="00585AD2"/>
    <w:rsid w:val="00585F0D"/>
    <w:rsid w:val="00586AB2"/>
    <w:rsid w:val="00586DAD"/>
    <w:rsid w:val="00586E28"/>
    <w:rsid w:val="00587878"/>
    <w:rsid w:val="00587A96"/>
    <w:rsid w:val="00587ABA"/>
    <w:rsid w:val="00587BC8"/>
    <w:rsid w:val="00587CD8"/>
    <w:rsid w:val="00587FA3"/>
    <w:rsid w:val="005900A5"/>
    <w:rsid w:val="00590CA2"/>
    <w:rsid w:val="00590E84"/>
    <w:rsid w:val="0059114A"/>
    <w:rsid w:val="00591229"/>
    <w:rsid w:val="00591357"/>
    <w:rsid w:val="00591B08"/>
    <w:rsid w:val="00591D8B"/>
    <w:rsid w:val="00592277"/>
    <w:rsid w:val="005924C7"/>
    <w:rsid w:val="00593026"/>
    <w:rsid w:val="005934FF"/>
    <w:rsid w:val="00593DB6"/>
    <w:rsid w:val="00593E9D"/>
    <w:rsid w:val="00594120"/>
    <w:rsid w:val="0059415C"/>
    <w:rsid w:val="00594BE0"/>
    <w:rsid w:val="00594F82"/>
    <w:rsid w:val="00595077"/>
    <w:rsid w:val="00595147"/>
    <w:rsid w:val="00595CB0"/>
    <w:rsid w:val="00595F30"/>
    <w:rsid w:val="00595F9A"/>
    <w:rsid w:val="00596BD5"/>
    <w:rsid w:val="00597184"/>
    <w:rsid w:val="0059762C"/>
    <w:rsid w:val="00597FBB"/>
    <w:rsid w:val="005A0323"/>
    <w:rsid w:val="005A1429"/>
    <w:rsid w:val="005A151E"/>
    <w:rsid w:val="005A1710"/>
    <w:rsid w:val="005A1EF1"/>
    <w:rsid w:val="005A2755"/>
    <w:rsid w:val="005A2817"/>
    <w:rsid w:val="005A2E50"/>
    <w:rsid w:val="005A2EEA"/>
    <w:rsid w:val="005A3355"/>
    <w:rsid w:val="005A3E7B"/>
    <w:rsid w:val="005A3F3E"/>
    <w:rsid w:val="005A419A"/>
    <w:rsid w:val="005A4A58"/>
    <w:rsid w:val="005A5230"/>
    <w:rsid w:val="005A5666"/>
    <w:rsid w:val="005A7624"/>
    <w:rsid w:val="005A76E5"/>
    <w:rsid w:val="005A7B2C"/>
    <w:rsid w:val="005A7CD2"/>
    <w:rsid w:val="005B13CE"/>
    <w:rsid w:val="005B1998"/>
    <w:rsid w:val="005B1C20"/>
    <w:rsid w:val="005B1C3A"/>
    <w:rsid w:val="005B1D42"/>
    <w:rsid w:val="005B347B"/>
    <w:rsid w:val="005B3B50"/>
    <w:rsid w:val="005B3DDE"/>
    <w:rsid w:val="005B4422"/>
    <w:rsid w:val="005B4D56"/>
    <w:rsid w:val="005B50AF"/>
    <w:rsid w:val="005B5DD3"/>
    <w:rsid w:val="005B69FB"/>
    <w:rsid w:val="005B6B19"/>
    <w:rsid w:val="005B7E75"/>
    <w:rsid w:val="005C1872"/>
    <w:rsid w:val="005C1954"/>
    <w:rsid w:val="005C1A33"/>
    <w:rsid w:val="005C1AB3"/>
    <w:rsid w:val="005C21F1"/>
    <w:rsid w:val="005C264D"/>
    <w:rsid w:val="005C275C"/>
    <w:rsid w:val="005C2FE4"/>
    <w:rsid w:val="005C3272"/>
    <w:rsid w:val="005C38AA"/>
    <w:rsid w:val="005C3A58"/>
    <w:rsid w:val="005C43B6"/>
    <w:rsid w:val="005C542E"/>
    <w:rsid w:val="005C5463"/>
    <w:rsid w:val="005C547D"/>
    <w:rsid w:val="005C5B7A"/>
    <w:rsid w:val="005C5C65"/>
    <w:rsid w:val="005C66CB"/>
    <w:rsid w:val="005C6DEE"/>
    <w:rsid w:val="005C716A"/>
    <w:rsid w:val="005C74D5"/>
    <w:rsid w:val="005C792E"/>
    <w:rsid w:val="005C7F34"/>
    <w:rsid w:val="005D0826"/>
    <w:rsid w:val="005D1790"/>
    <w:rsid w:val="005D3279"/>
    <w:rsid w:val="005D3860"/>
    <w:rsid w:val="005D3C91"/>
    <w:rsid w:val="005D4517"/>
    <w:rsid w:val="005D4595"/>
    <w:rsid w:val="005D56BE"/>
    <w:rsid w:val="005D6C1E"/>
    <w:rsid w:val="005D6F59"/>
    <w:rsid w:val="005D7B88"/>
    <w:rsid w:val="005E0303"/>
    <w:rsid w:val="005E0993"/>
    <w:rsid w:val="005E1193"/>
    <w:rsid w:val="005E1C7B"/>
    <w:rsid w:val="005E1D95"/>
    <w:rsid w:val="005E214A"/>
    <w:rsid w:val="005E2B82"/>
    <w:rsid w:val="005E32D2"/>
    <w:rsid w:val="005E3458"/>
    <w:rsid w:val="005E3EE3"/>
    <w:rsid w:val="005E4BF4"/>
    <w:rsid w:val="005E4CA6"/>
    <w:rsid w:val="005E7614"/>
    <w:rsid w:val="005E77CF"/>
    <w:rsid w:val="005E79BF"/>
    <w:rsid w:val="005E7A31"/>
    <w:rsid w:val="005F2B37"/>
    <w:rsid w:val="005F3407"/>
    <w:rsid w:val="005F44C8"/>
    <w:rsid w:val="005F474A"/>
    <w:rsid w:val="005F5061"/>
    <w:rsid w:val="005F524C"/>
    <w:rsid w:val="005F6A66"/>
    <w:rsid w:val="005F6C44"/>
    <w:rsid w:val="005F6FE9"/>
    <w:rsid w:val="005F722F"/>
    <w:rsid w:val="006005D3"/>
    <w:rsid w:val="00601DEB"/>
    <w:rsid w:val="00601FB5"/>
    <w:rsid w:val="006024E9"/>
    <w:rsid w:val="006025D9"/>
    <w:rsid w:val="006029F6"/>
    <w:rsid w:val="00604E98"/>
    <w:rsid w:val="00605176"/>
    <w:rsid w:val="00605469"/>
    <w:rsid w:val="0060564D"/>
    <w:rsid w:val="00605DE4"/>
    <w:rsid w:val="006060E0"/>
    <w:rsid w:val="006062D5"/>
    <w:rsid w:val="006065EF"/>
    <w:rsid w:val="0060688F"/>
    <w:rsid w:val="00606E5C"/>
    <w:rsid w:val="00607737"/>
    <w:rsid w:val="00607E17"/>
    <w:rsid w:val="00607EFE"/>
    <w:rsid w:val="006100EF"/>
    <w:rsid w:val="0061019C"/>
    <w:rsid w:val="00610389"/>
    <w:rsid w:val="006112DE"/>
    <w:rsid w:val="0061263B"/>
    <w:rsid w:val="00612832"/>
    <w:rsid w:val="006129E1"/>
    <w:rsid w:val="00613816"/>
    <w:rsid w:val="00613F32"/>
    <w:rsid w:val="00614CED"/>
    <w:rsid w:val="00615038"/>
    <w:rsid w:val="0061558E"/>
    <w:rsid w:val="00615DB5"/>
    <w:rsid w:val="00616F9E"/>
    <w:rsid w:val="00617090"/>
    <w:rsid w:val="0061790F"/>
    <w:rsid w:val="006200C2"/>
    <w:rsid w:val="00620228"/>
    <w:rsid w:val="006208E8"/>
    <w:rsid w:val="00620E74"/>
    <w:rsid w:val="00620F40"/>
    <w:rsid w:val="00621341"/>
    <w:rsid w:val="00621492"/>
    <w:rsid w:val="00623050"/>
    <w:rsid w:val="006235DB"/>
    <w:rsid w:val="006235E5"/>
    <w:rsid w:val="00623840"/>
    <w:rsid w:val="00623BE0"/>
    <w:rsid w:val="00623CFA"/>
    <w:rsid w:val="006243DB"/>
    <w:rsid w:val="00624472"/>
    <w:rsid w:val="00624659"/>
    <w:rsid w:val="0062778B"/>
    <w:rsid w:val="00630094"/>
    <w:rsid w:val="006310F9"/>
    <w:rsid w:val="00631575"/>
    <w:rsid w:val="00631D5F"/>
    <w:rsid w:val="00632042"/>
    <w:rsid w:val="00632163"/>
    <w:rsid w:val="006326FE"/>
    <w:rsid w:val="006328BE"/>
    <w:rsid w:val="00633533"/>
    <w:rsid w:val="006344E1"/>
    <w:rsid w:val="00634ECC"/>
    <w:rsid w:val="006360FA"/>
    <w:rsid w:val="006365E5"/>
    <w:rsid w:val="00636A3F"/>
    <w:rsid w:val="00637158"/>
    <w:rsid w:val="006373B4"/>
    <w:rsid w:val="00637B31"/>
    <w:rsid w:val="00640765"/>
    <w:rsid w:val="00640B44"/>
    <w:rsid w:val="00640C6D"/>
    <w:rsid w:val="00640F8A"/>
    <w:rsid w:val="00641044"/>
    <w:rsid w:val="00641821"/>
    <w:rsid w:val="00641A22"/>
    <w:rsid w:val="0064242D"/>
    <w:rsid w:val="006429DE"/>
    <w:rsid w:val="0064388A"/>
    <w:rsid w:val="00643C99"/>
    <w:rsid w:val="0064455F"/>
    <w:rsid w:val="00644942"/>
    <w:rsid w:val="00644A87"/>
    <w:rsid w:val="00644EE2"/>
    <w:rsid w:val="00644FD9"/>
    <w:rsid w:val="00645DB8"/>
    <w:rsid w:val="006468C6"/>
    <w:rsid w:val="00646C8D"/>
    <w:rsid w:val="0064709C"/>
    <w:rsid w:val="00647998"/>
    <w:rsid w:val="006479F0"/>
    <w:rsid w:val="00650CB2"/>
    <w:rsid w:val="00651558"/>
    <w:rsid w:val="006518C4"/>
    <w:rsid w:val="00651967"/>
    <w:rsid w:val="00652D12"/>
    <w:rsid w:val="0065322C"/>
    <w:rsid w:val="0065373A"/>
    <w:rsid w:val="00653D39"/>
    <w:rsid w:val="00653F07"/>
    <w:rsid w:val="00654253"/>
    <w:rsid w:val="00654325"/>
    <w:rsid w:val="00654478"/>
    <w:rsid w:val="00654C80"/>
    <w:rsid w:val="00655825"/>
    <w:rsid w:val="00655A59"/>
    <w:rsid w:val="00655FBB"/>
    <w:rsid w:val="00656251"/>
    <w:rsid w:val="00656854"/>
    <w:rsid w:val="006569A3"/>
    <w:rsid w:val="006571E2"/>
    <w:rsid w:val="006607E8"/>
    <w:rsid w:val="00660AB8"/>
    <w:rsid w:val="00660BBE"/>
    <w:rsid w:val="00661182"/>
    <w:rsid w:val="006617B7"/>
    <w:rsid w:val="0066183E"/>
    <w:rsid w:val="00661923"/>
    <w:rsid w:val="00661B27"/>
    <w:rsid w:val="00661CB0"/>
    <w:rsid w:val="0066272E"/>
    <w:rsid w:val="00662BCD"/>
    <w:rsid w:val="006632B1"/>
    <w:rsid w:val="00663A3F"/>
    <w:rsid w:val="00663D4F"/>
    <w:rsid w:val="006647E7"/>
    <w:rsid w:val="00664BC1"/>
    <w:rsid w:val="0066548A"/>
    <w:rsid w:val="006659D4"/>
    <w:rsid w:val="00665F77"/>
    <w:rsid w:val="00666D20"/>
    <w:rsid w:val="0066798D"/>
    <w:rsid w:val="006700DC"/>
    <w:rsid w:val="006711A4"/>
    <w:rsid w:val="00671D12"/>
    <w:rsid w:val="00671FA4"/>
    <w:rsid w:val="00671FD3"/>
    <w:rsid w:val="00672605"/>
    <w:rsid w:val="00672714"/>
    <w:rsid w:val="00673852"/>
    <w:rsid w:val="00673879"/>
    <w:rsid w:val="00673BFC"/>
    <w:rsid w:val="00674EC0"/>
    <w:rsid w:val="006750A8"/>
    <w:rsid w:val="006755FF"/>
    <w:rsid w:val="0067574E"/>
    <w:rsid w:val="00675C75"/>
    <w:rsid w:val="00675F48"/>
    <w:rsid w:val="00676037"/>
    <w:rsid w:val="006761A5"/>
    <w:rsid w:val="00676E42"/>
    <w:rsid w:val="006770B1"/>
    <w:rsid w:val="00677175"/>
    <w:rsid w:val="006803A2"/>
    <w:rsid w:val="00680E6C"/>
    <w:rsid w:val="00682A4C"/>
    <w:rsid w:val="00683301"/>
    <w:rsid w:val="00683793"/>
    <w:rsid w:val="00683D03"/>
    <w:rsid w:val="006842F3"/>
    <w:rsid w:val="00684859"/>
    <w:rsid w:val="00684952"/>
    <w:rsid w:val="0068498B"/>
    <w:rsid w:val="006853C0"/>
    <w:rsid w:val="00685749"/>
    <w:rsid w:val="00685B69"/>
    <w:rsid w:val="0068652B"/>
    <w:rsid w:val="0068659C"/>
    <w:rsid w:val="006867FA"/>
    <w:rsid w:val="006871A6"/>
    <w:rsid w:val="006878DE"/>
    <w:rsid w:val="00687B14"/>
    <w:rsid w:val="00687F1B"/>
    <w:rsid w:val="00690A6C"/>
    <w:rsid w:val="0069144E"/>
    <w:rsid w:val="0069168B"/>
    <w:rsid w:val="006917C1"/>
    <w:rsid w:val="006917F2"/>
    <w:rsid w:val="00693145"/>
    <w:rsid w:val="00693200"/>
    <w:rsid w:val="00693BFE"/>
    <w:rsid w:val="0069464E"/>
    <w:rsid w:val="006958C3"/>
    <w:rsid w:val="006959F0"/>
    <w:rsid w:val="00696005"/>
    <w:rsid w:val="006960AA"/>
    <w:rsid w:val="006964DD"/>
    <w:rsid w:val="00697064"/>
    <w:rsid w:val="0069729A"/>
    <w:rsid w:val="006972CF"/>
    <w:rsid w:val="006A074C"/>
    <w:rsid w:val="006A0A26"/>
    <w:rsid w:val="006A0B7F"/>
    <w:rsid w:val="006A0ED8"/>
    <w:rsid w:val="006A1B7B"/>
    <w:rsid w:val="006A25D7"/>
    <w:rsid w:val="006A2869"/>
    <w:rsid w:val="006A2B14"/>
    <w:rsid w:val="006A36D3"/>
    <w:rsid w:val="006A3B0D"/>
    <w:rsid w:val="006A400C"/>
    <w:rsid w:val="006A446F"/>
    <w:rsid w:val="006A4C9A"/>
    <w:rsid w:val="006A527B"/>
    <w:rsid w:val="006A558B"/>
    <w:rsid w:val="006A5739"/>
    <w:rsid w:val="006A57C3"/>
    <w:rsid w:val="006A5BC1"/>
    <w:rsid w:val="006A5DB3"/>
    <w:rsid w:val="006A6138"/>
    <w:rsid w:val="006A661C"/>
    <w:rsid w:val="006A7416"/>
    <w:rsid w:val="006A7EB7"/>
    <w:rsid w:val="006B1E81"/>
    <w:rsid w:val="006B2A35"/>
    <w:rsid w:val="006B328D"/>
    <w:rsid w:val="006B368A"/>
    <w:rsid w:val="006B394A"/>
    <w:rsid w:val="006B39E7"/>
    <w:rsid w:val="006B3EF8"/>
    <w:rsid w:val="006B40FB"/>
    <w:rsid w:val="006B4333"/>
    <w:rsid w:val="006B4614"/>
    <w:rsid w:val="006B57B0"/>
    <w:rsid w:val="006B6233"/>
    <w:rsid w:val="006B6F73"/>
    <w:rsid w:val="006B7313"/>
    <w:rsid w:val="006B7399"/>
    <w:rsid w:val="006B7459"/>
    <w:rsid w:val="006B74DE"/>
    <w:rsid w:val="006C0C1C"/>
    <w:rsid w:val="006C0C6D"/>
    <w:rsid w:val="006C382D"/>
    <w:rsid w:val="006C3DEA"/>
    <w:rsid w:val="006C4611"/>
    <w:rsid w:val="006C4CA3"/>
    <w:rsid w:val="006C5A81"/>
    <w:rsid w:val="006C5DD4"/>
    <w:rsid w:val="006C6C5F"/>
    <w:rsid w:val="006C74A7"/>
    <w:rsid w:val="006C7D17"/>
    <w:rsid w:val="006D07AA"/>
    <w:rsid w:val="006D1DEE"/>
    <w:rsid w:val="006D2304"/>
    <w:rsid w:val="006D28A7"/>
    <w:rsid w:val="006D2A8D"/>
    <w:rsid w:val="006D2F2C"/>
    <w:rsid w:val="006D2FA3"/>
    <w:rsid w:val="006D35B2"/>
    <w:rsid w:val="006D375E"/>
    <w:rsid w:val="006D4A46"/>
    <w:rsid w:val="006D51A1"/>
    <w:rsid w:val="006D5D05"/>
    <w:rsid w:val="006D606F"/>
    <w:rsid w:val="006D67BA"/>
    <w:rsid w:val="006D6AA9"/>
    <w:rsid w:val="006D7FE2"/>
    <w:rsid w:val="006E02B8"/>
    <w:rsid w:val="006E0596"/>
    <w:rsid w:val="006E07EE"/>
    <w:rsid w:val="006E0812"/>
    <w:rsid w:val="006E0861"/>
    <w:rsid w:val="006E0DBD"/>
    <w:rsid w:val="006E13AC"/>
    <w:rsid w:val="006E1461"/>
    <w:rsid w:val="006E173C"/>
    <w:rsid w:val="006E19DD"/>
    <w:rsid w:val="006E2167"/>
    <w:rsid w:val="006E2192"/>
    <w:rsid w:val="006E230F"/>
    <w:rsid w:val="006E23BD"/>
    <w:rsid w:val="006E24A5"/>
    <w:rsid w:val="006E29B7"/>
    <w:rsid w:val="006E2A70"/>
    <w:rsid w:val="006E36B0"/>
    <w:rsid w:val="006E4269"/>
    <w:rsid w:val="006E450A"/>
    <w:rsid w:val="006E4656"/>
    <w:rsid w:val="006E5266"/>
    <w:rsid w:val="006E55DC"/>
    <w:rsid w:val="006E6353"/>
    <w:rsid w:val="006E6504"/>
    <w:rsid w:val="006E673D"/>
    <w:rsid w:val="006E6ACC"/>
    <w:rsid w:val="006E6ACE"/>
    <w:rsid w:val="006E75F1"/>
    <w:rsid w:val="006F0722"/>
    <w:rsid w:val="006F087C"/>
    <w:rsid w:val="006F1454"/>
    <w:rsid w:val="006F1F70"/>
    <w:rsid w:val="006F2398"/>
    <w:rsid w:val="006F2456"/>
    <w:rsid w:val="006F25AF"/>
    <w:rsid w:val="006F25CB"/>
    <w:rsid w:val="006F2E7E"/>
    <w:rsid w:val="006F3485"/>
    <w:rsid w:val="006F3A72"/>
    <w:rsid w:val="006F3C67"/>
    <w:rsid w:val="006F3FE0"/>
    <w:rsid w:val="006F51BA"/>
    <w:rsid w:val="006F5F97"/>
    <w:rsid w:val="006F743F"/>
    <w:rsid w:val="006F7790"/>
    <w:rsid w:val="007003C6"/>
    <w:rsid w:val="0070132B"/>
    <w:rsid w:val="0070138F"/>
    <w:rsid w:val="00702106"/>
    <w:rsid w:val="0070228A"/>
    <w:rsid w:val="0070272F"/>
    <w:rsid w:val="0070335A"/>
    <w:rsid w:val="00704661"/>
    <w:rsid w:val="00704699"/>
    <w:rsid w:val="0070507B"/>
    <w:rsid w:val="007057EA"/>
    <w:rsid w:val="00705B56"/>
    <w:rsid w:val="00705CFE"/>
    <w:rsid w:val="007064B9"/>
    <w:rsid w:val="00707863"/>
    <w:rsid w:val="007079F4"/>
    <w:rsid w:val="00707D8D"/>
    <w:rsid w:val="00710676"/>
    <w:rsid w:val="00710E0C"/>
    <w:rsid w:val="00711912"/>
    <w:rsid w:val="00711916"/>
    <w:rsid w:val="00711959"/>
    <w:rsid w:val="00711C90"/>
    <w:rsid w:val="0071253B"/>
    <w:rsid w:val="007126A4"/>
    <w:rsid w:val="0071292B"/>
    <w:rsid w:val="00712DB6"/>
    <w:rsid w:val="00713134"/>
    <w:rsid w:val="0071317B"/>
    <w:rsid w:val="00713A81"/>
    <w:rsid w:val="00713B24"/>
    <w:rsid w:val="007141E5"/>
    <w:rsid w:val="00714E50"/>
    <w:rsid w:val="0071587C"/>
    <w:rsid w:val="0071589F"/>
    <w:rsid w:val="00715D88"/>
    <w:rsid w:val="00716622"/>
    <w:rsid w:val="0071673A"/>
    <w:rsid w:val="0071680E"/>
    <w:rsid w:val="00716B07"/>
    <w:rsid w:val="007170FD"/>
    <w:rsid w:val="00717331"/>
    <w:rsid w:val="00720476"/>
    <w:rsid w:val="0072056F"/>
    <w:rsid w:val="00720A7C"/>
    <w:rsid w:val="007221A7"/>
    <w:rsid w:val="00722E67"/>
    <w:rsid w:val="007232A3"/>
    <w:rsid w:val="007232B9"/>
    <w:rsid w:val="007233F9"/>
    <w:rsid w:val="007239F8"/>
    <w:rsid w:val="00723D2C"/>
    <w:rsid w:val="00724797"/>
    <w:rsid w:val="00724E99"/>
    <w:rsid w:val="00726AFD"/>
    <w:rsid w:val="00726F5E"/>
    <w:rsid w:val="007277B1"/>
    <w:rsid w:val="007301E7"/>
    <w:rsid w:val="00731246"/>
    <w:rsid w:val="00731702"/>
    <w:rsid w:val="00732B9F"/>
    <w:rsid w:val="0073323A"/>
    <w:rsid w:val="00733463"/>
    <w:rsid w:val="007338B2"/>
    <w:rsid w:val="0073416B"/>
    <w:rsid w:val="0073529A"/>
    <w:rsid w:val="0073532C"/>
    <w:rsid w:val="007355BA"/>
    <w:rsid w:val="007355F1"/>
    <w:rsid w:val="00735FC2"/>
    <w:rsid w:val="00736230"/>
    <w:rsid w:val="00736768"/>
    <w:rsid w:val="00736C45"/>
    <w:rsid w:val="0074014C"/>
    <w:rsid w:val="00740461"/>
    <w:rsid w:val="007404C4"/>
    <w:rsid w:val="00740761"/>
    <w:rsid w:val="007409E9"/>
    <w:rsid w:val="0074131B"/>
    <w:rsid w:val="0074178E"/>
    <w:rsid w:val="007418A8"/>
    <w:rsid w:val="00741BC1"/>
    <w:rsid w:val="00741F09"/>
    <w:rsid w:val="007421C1"/>
    <w:rsid w:val="00742719"/>
    <w:rsid w:val="00743217"/>
    <w:rsid w:val="00744B89"/>
    <w:rsid w:val="00744C4D"/>
    <w:rsid w:val="00744F8B"/>
    <w:rsid w:val="007454DF"/>
    <w:rsid w:val="007457EB"/>
    <w:rsid w:val="00745943"/>
    <w:rsid w:val="0074657C"/>
    <w:rsid w:val="0074659D"/>
    <w:rsid w:val="007465CD"/>
    <w:rsid w:val="00746679"/>
    <w:rsid w:val="007468A2"/>
    <w:rsid w:val="00746B89"/>
    <w:rsid w:val="00746EAC"/>
    <w:rsid w:val="0074746B"/>
    <w:rsid w:val="0075032F"/>
    <w:rsid w:val="007503D5"/>
    <w:rsid w:val="0075089E"/>
    <w:rsid w:val="007509CA"/>
    <w:rsid w:val="00750A85"/>
    <w:rsid w:val="0075117A"/>
    <w:rsid w:val="00751942"/>
    <w:rsid w:val="00751B6A"/>
    <w:rsid w:val="00751DE3"/>
    <w:rsid w:val="00751F8B"/>
    <w:rsid w:val="00752118"/>
    <w:rsid w:val="007528DB"/>
    <w:rsid w:val="00752EA7"/>
    <w:rsid w:val="00753051"/>
    <w:rsid w:val="00753148"/>
    <w:rsid w:val="007533E4"/>
    <w:rsid w:val="0075383C"/>
    <w:rsid w:val="00753AD8"/>
    <w:rsid w:val="00753EA8"/>
    <w:rsid w:val="00754750"/>
    <w:rsid w:val="00754793"/>
    <w:rsid w:val="00754EB6"/>
    <w:rsid w:val="00756872"/>
    <w:rsid w:val="007570C3"/>
    <w:rsid w:val="00757B51"/>
    <w:rsid w:val="00760771"/>
    <w:rsid w:val="00761531"/>
    <w:rsid w:val="0076236F"/>
    <w:rsid w:val="0076304A"/>
    <w:rsid w:val="00763B6E"/>
    <w:rsid w:val="00764087"/>
    <w:rsid w:val="00764E9D"/>
    <w:rsid w:val="00765118"/>
    <w:rsid w:val="007651D1"/>
    <w:rsid w:val="00765DD8"/>
    <w:rsid w:val="007666E2"/>
    <w:rsid w:val="0076785E"/>
    <w:rsid w:val="00767DD1"/>
    <w:rsid w:val="0077040E"/>
    <w:rsid w:val="007705B0"/>
    <w:rsid w:val="00771023"/>
    <w:rsid w:val="00771922"/>
    <w:rsid w:val="0077214F"/>
    <w:rsid w:val="0077239D"/>
    <w:rsid w:val="0077287F"/>
    <w:rsid w:val="00772CE1"/>
    <w:rsid w:val="00772DC2"/>
    <w:rsid w:val="00773822"/>
    <w:rsid w:val="00773D3C"/>
    <w:rsid w:val="0077467A"/>
    <w:rsid w:val="00774CDF"/>
    <w:rsid w:val="0077583A"/>
    <w:rsid w:val="007765AF"/>
    <w:rsid w:val="00776B20"/>
    <w:rsid w:val="00776C8E"/>
    <w:rsid w:val="00776D6B"/>
    <w:rsid w:val="00776E1A"/>
    <w:rsid w:val="00776E41"/>
    <w:rsid w:val="00777897"/>
    <w:rsid w:val="00777982"/>
    <w:rsid w:val="007779E2"/>
    <w:rsid w:val="00780173"/>
    <w:rsid w:val="007801E5"/>
    <w:rsid w:val="0078063B"/>
    <w:rsid w:val="00780BDA"/>
    <w:rsid w:val="00782D21"/>
    <w:rsid w:val="00782DB9"/>
    <w:rsid w:val="00783505"/>
    <w:rsid w:val="00783638"/>
    <w:rsid w:val="00785730"/>
    <w:rsid w:val="0078615B"/>
    <w:rsid w:val="007861AC"/>
    <w:rsid w:val="007866F4"/>
    <w:rsid w:val="007871DE"/>
    <w:rsid w:val="0078738D"/>
    <w:rsid w:val="00787523"/>
    <w:rsid w:val="00790369"/>
    <w:rsid w:val="007904CE"/>
    <w:rsid w:val="00790BBE"/>
    <w:rsid w:val="00790E6E"/>
    <w:rsid w:val="00791332"/>
    <w:rsid w:val="00791637"/>
    <w:rsid w:val="00791871"/>
    <w:rsid w:val="0079189C"/>
    <w:rsid w:val="00791C5B"/>
    <w:rsid w:val="00792301"/>
    <w:rsid w:val="00792E19"/>
    <w:rsid w:val="00792E5D"/>
    <w:rsid w:val="00792EB7"/>
    <w:rsid w:val="007938D1"/>
    <w:rsid w:val="00794449"/>
    <w:rsid w:val="00794B78"/>
    <w:rsid w:val="00795928"/>
    <w:rsid w:val="00795B1D"/>
    <w:rsid w:val="00796776"/>
    <w:rsid w:val="007975FC"/>
    <w:rsid w:val="007A00B1"/>
    <w:rsid w:val="007A0399"/>
    <w:rsid w:val="007A0B81"/>
    <w:rsid w:val="007A0DC0"/>
    <w:rsid w:val="007A1E4F"/>
    <w:rsid w:val="007A2D50"/>
    <w:rsid w:val="007A2F7F"/>
    <w:rsid w:val="007A3282"/>
    <w:rsid w:val="007A3658"/>
    <w:rsid w:val="007A3A65"/>
    <w:rsid w:val="007A4125"/>
    <w:rsid w:val="007A4E19"/>
    <w:rsid w:val="007A512E"/>
    <w:rsid w:val="007A5197"/>
    <w:rsid w:val="007A5B91"/>
    <w:rsid w:val="007A68E3"/>
    <w:rsid w:val="007A69D5"/>
    <w:rsid w:val="007B08DB"/>
    <w:rsid w:val="007B0DB6"/>
    <w:rsid w:val="007B107A"/>
    <w:rsid w:val="007B1772"/>
    <w:rsid w:val="007B1EBD"/>
    <w:rsid w:val="007B28C5"/>
    <w:rsid w:val="007B3351"/>
    <w:rsid w:val="007B34FA"/>
    <w:rsid w:val="007B39E7"/>
    <w:rsid w:val="007B4120"/>
    <w:rsid w:val="007B4771"/>
    <w:rsid w:val="007B4CBC"/>
    <w:rsid w:val="007B4D5A"/>
    <w:rsid w:val="007B4EDE"/>
    <w:rsid w:val="007B518F"/>
    <w:rsid w:val="007B51EB"/>
    <w:rsid w:val="007B6570"/>
    <w:rsid w:val="007B668A"/>
    <w:rsid w:val="007B6E63"/>
    <w:rsid w:val="007B7353"/>
    <w:rsid w:val="007C0AE5"/>
    <w:rsid w:val="007C0F69"/>
    <w:rsid w:val="007C28BA"/>
    <w:rsid w:val="007C28EF"/>
    <w:rsid w:val="007C29B3"/>
    <w:rsid w:val="007C3393"/>
    <w:rsid w:val="007C3E56"/>
    <w:rsid w:val="007C469B"/>
    <w:rsid w:val="007C49F8"/>
    <w:rsid w:val="007C531A"/>
    <w:rsid w:val="007C5A77"/>
    <w:rsid w:val="007C6450"/>
    <w:rsid w:val="007C6C41"/>
    <w:rsid w:val="007C6D42"/>
    <w:rsid w:val="007C79F4"/>
    <w:rsid w:val="007C7BDD"/>
    <w:rsid w:val="007D047E"/>
    <w:rsid w:val="007D1361"/>
    <w:rsid w:val="007D1430"/>
    <w:rsid w:val="007D16BD"/>
    <w:rsid w:val="007D1A70"/>
    <w:rsid w:val="007D1B09"/>
    <w:rsid w:val="007D209C"/>
    <w:rsid w:val="007D23B0"/>
    <w:rsid w:val="007D32F0"/>
    <w:rsid w:val="007D3764"/>
    <w:rsid w:val="007D3DE2"/>
    <w:rsid w:val="007D4323"/>
    <w:rsid w:val="007D4541"/>
    <w:rsid w:val="007D4984"/>
    <w:rsid w:val="007D60DD"/>
    <w:rsid w:val="007D7628"/>
    <w:rsid w:val="007D794D"/>
    <w:rsid w:val="007E0559"/>
    <w:rsid w:val="007E25FB"/>
    <w:rsid w:val="007E2601"/>
    <w:rsid w:val="007E2ADB"/>
    <w:rsid w:val="007E30B3"/>
    <w:rsid w:val="007E3466"/>
    <w:rsid w:val="007E4309"/>
    <w:rsid w:val="007E4A82"/>
    <w:rsid w:val="007E4F0C"/>
    <w:rsid w:val="007E5343"/>
    <w:rsid w:val="007E53BD"/>
    <w:rsid w:val="007E547B"/>
    <w:rsid w:val="007E5BD9"/>
    <w:rsid w:val="007E6478"/>
    <w:rsid w:val="007E707E"/>
    <w:rsid w:val="007F08E6"/>
    <w:rsid w:val="007F0A54"/>
    <w:rsid w:val="007F0ACA"/>
    <w:rsid w:val="007F103B"/>
    <w:rsid w:val="007F249A"/>
    <w:rsid w:val="007F2870"/>
    <w:rsid w:val="007F2DA1"/>
    <w:rsid w:val="007F3879"/>
    <w:rsid w:val="007F3D1D"/>
    <w:rsid w:val="007F4123"/>
    <w:rsid w:val="007F4468"/>
    <w:rsid w:val="007F5FEC"/>
    <w:rsid w:val="007F75ED"/>
    <w:rsid w:val="007F766B"/>
    <w:rsid w:val="00800D90"/>
    <w:rsid w:val="00801236"/>
    <w:rsid w:val="00801408"/>
    <w:rsid w:val="0080161B"/>
    <w:rsid w:val="00801696"/>
    <w:rsid w:val="0080261C"/>
    <w:rsid w:val="00802C73"/>
    <w:rsid w:val="008035E1"/>
    <w:rsid w:val="00803801"/>
    <w:rsid w:val="008038C0"/>
    <w:rsid w:val="00803CE6"/>
    <w:rsid w:val="008042E1"/>
    <w:rsid w:val="0080494F"/>
    <w:rsid w:val="008050D1"/>
    <w:rsid w:val="00805307"/>
    <w:rsid w:val="00805803"/>
    <w:rsid w:val="00805812"/>
    <w:rsid w:val="00805E23"/>
    <w:rsid w:val="00806A30"/>
    <w:rsid w:val="00806FD2"/>
    <w:rsid w:val="00807864"/>
    <w:rsid w:val="00807D5B"/>
    <w:rsid w:val="00807FBF"/>
    <w:rsid w:val="00810BCE"/>
    <w:rsid w:val="00811066"/>
    <w:rsid w:val="008118EA"/>
    <w:rsid w:val="00811E68"/>
    <w:rsid w:val="00812A36"/>
    <w:rsid w:val="00812B58"/>
    <w:rsid w:val="00813717"/>
    <w:rsid w:val="00813B23"/>
    <w:rsid w:val="008140F3"/>
    <w:rsid w:val="008141B5"/>
    <w:rsid w:val="00814424"/>
    <w:rsid w:val="00814952"/>
    <w:rsid w:val="0081562D"/>
    <w:rsid w:val="008159E1"/>
    <w:rsid w:val="00815B0A"/>
    <w:rsid w:val="00815BDB"/>
    <w:rsid w:val="008166EB"/>
    <w:rsid w:val="00816F9F"/>
    <w:rsid w:val="008177FD"/>
    <w:rsid w:val="00820449"/>
    <w:rsid w:val="00820796"/>
    <w:rsid w:val="00821755"/>
    <w:rsid w:val="00821EE9"/>
    <w:rsid w:val="0082218D"/>
    <w:rsid w:val="0082222E"/>
    <w:rsid w:val="008223B7"/>
    <w:rsid w:val="00823398"/>
    <w:rsid w:val="00823DF6"/>
    <w:rsid w:val="00824A3E"/>
    <w:rsid w:val="00825147"/>
    <w:rsid w:val="00825814"/>
    <w:rsid w:val="008267A7"/>
    <w:rsid w:val="00826BE9"/>
    <w:rsid w:val="0082751D"/>
    <w:rsid w:val="00827D37"/>
    <w:rsid w:val="00830D55"/>
    <w:rsid w:val="0083158E"/>
    <w:rsid w:val="0083177D"/>
    <w:rsid w:val="0083209D"/>
    <w:rsid w:val="008321D1"/>
    <w:rsid w:val="00832229"/>
    <w:rsid w:val="0083248C"/>
    <w:rsid w:val="00832940"/>
    <w:rsid w:val="00832D45"/>
    <w:rsid w:val="00833031"/>
    <w:rsid w:val="00833A89"/>
    <w:rsid w:val="008357AF"/>
    <w:rsid w:val="00837EE7"/>
    <w:rsid w:val="0084014D"/>
    <w:rsid w:val="008402BB"/>
    <w:rsid w:val="00841747"/>
    <w:rsid w:val="00841AA2"/>
    <w:rsid w:val="00841EA9"/>
    <w:rsid w:val="008422E9"/>
    <w:rsid w:val="00842C05"/>
    <w:rsid w:val="00842C1C"/>
    <w:rsid w:val="00842CDF"/>
    <w:rsid w:val="008430AF"/>
    <w:rsid w:val="008448DE"/>
    <w:rsid w:val="008449D6"/>
    <w:rsid w:val="00844B67"/>
    <w:rsid w:val="008456A8"/>
    <w:rsid w:val="008467DB"/>
    <w:rsid w:val="00846D6C"/>
    <w:rsid w:val="00846E3D"/>
    <w:rsid w:val="008477CB"/>
    <w:rsid w:val="00850298"/>
    <w:rsid w:val="00850395"/>
    <w:rsid w:val="00850A25"/>
    <w:rsid w:val="00850DBE"/>
    <w:rsid w:val="00850DFD"/>
    <w:rsid w:val="00852199"/>
    <w:rsid w:val="0085247B"/>
    <w:rsid w:val="008524F8"/>
    <w:rsid w:val="00852E04"/>
    <w:rsid w:val="00853069"/>
    <w:rsid w:val="008535EC"/>
    <w:rsid w:val="00853A42"/>
    <w:rsid w:val="00854B2C"/>
    <w:rsid w:val="00855327"/>
    <w:rsid w:val="00856E01"/>
    <w:rsid w:val="0085793E"/>
    <w:rsid w:val="00857F85"/>
    <w:rsid w:val="008620B7"/>
    <w:rsid w:val="008621CB"/>
    <w:rsid w:val="0086228F"/>
    <w:rsid w:val="00862AE3"/>
    <w:rsid w:val="00862DA2"/>
    <w:rsid w:val="0086427C"/>
    <w:rsid w:val="00864676"/>
    <w:rsid w:val="00864B52"/>
    <w:rsid w:val="00865D1F"/>
    <w:rsid w:val="00865D84"/>
    <w:rsid w:val="0086624C"/>
    <w:rsid w:val="00866334"/>
    <w:rsid w:val="00866709"/>
    <w:rsid w:val="00866C5A"/>
    <w:rsid w:val="00866E6A"/>
    <w:rsid w:val="00866F3B"/>
    <w:rsid w:val="008670E7"/>
    <w:rsid w:val="0087151B"/>
    <w:rsid w:val="0087254E"/>
    <w:rsid w:val="008725A3"/>
    <w:rsid w:val="0087390E"/>
    <w:rsid w:val="00873E6C"/>
    <w:rsid w:val="008740EF"/>
    <w:rsid w:val="0087422F"/>
    <w:rsid w:val="008743E9"/>
    <w:rsid w:val="008747D6"/>
    <w:rsid w:val="008754DA"/>
    <w:rsid w:val="0087554D"/>
    <w:rsid w:val="00876856"/>
    <w:rsid w:val="00877CA3"/>
    <w:rsid w:val="00877F8D"/>
    <w:rsid w:val="00880619"/>
    <w:rsid w:val="0088078A"/>
    <w:rsid w:val="0088099A"/>
    <w:rsid w:val="00880DAE"/>
    <w:rsid w:val="0088106A"/>
    <w:rsid w:val="008810A3"/>
    <w:rsid w:val="0088293E"/>
    <w:rsid w:val="008837CF"/>
    <w:rsid w:val="00883FAB"/>
    <w:rsid w:val="0088404F"/>
    <w:rsid w:val="00884114"/>
    <w:rsid w:val="008851CB"/>
    <w:rsid w:val="00885FCF"/>
    <w:rsid w:val="00886D5B"/>
    <w:rsid w:val="00887071"/>
    <w:rsid w:val="0088771F"/>
    <w:rsid w:val="00887D0E"/>
    <w:rsid w:val="00887D2D"/>
    <w:rsid w:val="00887F40"/>
    <w:rsid w:val="00887F5D"/>
    <w:rsid w:val="0089006A"/>
    <w:rsid w:val="00890091"/>
    <w:rsid w:val="008906A2"/>
    <w:rsid w:val="00890CA6"/>
    <w:rsid w:val="00892AAD"/>
    <w:rsid w:val="00893444"/>
    <w:rsid w:val="00893B5A"/>
    <w:rsid w:val="00894BE4"/>
    <w:rsid w:val="0089580E"/>
    <w:rsid w:val="00895849"/>
    <w:rsid w:val="00895B6B"/>
    <w:rsid w:val="0089607F"/>
    <w:rsid w:val="0089679C"/>
    <w:rsid w:val="00897714"/>
    <w:rsid w:val="00897B91"/>
    <w:rsid w:val="00897F2F"/>
    <w:rsid w:val="008A0777"/>
    <w:rsid w:val="008A0CBE"/>
    <w:rsid w:val="008A13BA"/>
    <w:rsid w:val="008A1A96"/>
    <w:rsid w:val="008A1AA0"/>
    <w:rsid w:val="008A240A"/>
    <w:rsid w:val="008A2826"/>
    <w:rsid w:val="008A2A4C"/>
    <w:rsid w:val="008A2DDF"/>
    <w:rsid w:val="008A3DAE"/>
    <w:rsid w:val="008A419D"/>
    <w:rsid w:val="008A4418"/>
    <w:rsid w:val="008A536B"/>
    <w:rsid w:val="008A59A5"/>
    <w:rsid w:val="008A6C32"/>
    <w:rsid w:val="008A6DD4"/>
    <w:rsid w:val="008A6FA4"/>
    <w:rsid w:val="008A7207"/>
    <w:rsid w:val="008A7AAC"/>
    <w:rsid w:val="008B0135"/>
    <w:rsid w:val="008B0395"/>
    <w:rsid w:val="008B039F"/>
    <w:rsid w:val="008B083A"/>
    <w:rsid w:val="008B0C1E"/>
    <w:rsid w:val="008B1713"/>
    <w:rsid w:val="008B1D14"/>
    <w:rsid w:val="008B266B"/>
    <w:rsid w:val="008B2786"/>
    <w:rsid w:val="008B2986"/>
    <w:rsid w:val="008B2A55"/>
    <w:rsid w:val="008B3089"/>
    <w:rsid w:val="008B3A6A"/>
    <w:rsid w:val="008B3D90"/>
    <w:rsid w:val="008B3FFA"/>
    <w:rsid w:val="008B4034"/>
    <w:rsid w:val="008B438B"/>
    <w:rsid w:val="008B461F"/>
    <w:rsid w:val="008B4E7B"/>
    <w:rsid w:val="008B5070"/>
    <w:rsid w:val="008B5157"/>
    <w:rsid w:val="008B521A"/>
    <w:rsid w:val="008B5287"/>
    <w:rsid w:val="008B5DA3"/>
    <w:rsid w:val="008B6061"/>
    <w:rsid w:val="008B6206"/>
    <w:rsid w:val="008B6E25"/>
    <w:rsid w:val="008B735C"/>
    <w:rsid w:val="008C0DDA"/>
    <w:rsid w:val="008C1046"/>
    <w:rsid w:val="008C342A"/>
    <w:rsid w:val="008C4926"/>
    <w:rsid w:val="008C4FA8"/>
    <w:rsid w:val="008C5594"/>
    <w:rsid w:val="008C5774"/>
    <w:rsid w:val="008C5C74"/>
    <w:rsid w:val="008C5E43"/>
    <w:rsid w:val="008C66D0"/>
    <w:rsid w:val="008C6A89"/>
    <w:rsid w:val="008C6E2D"/>
    <w:rsid w:val="008C75DD"/>
    <w:rsid w:val="008D0806"/>
    <w:rsid w:val="008D137A"/>
    <w:rsid w:val="008D17F1"/>
    <w:rsid w:val="008D1D90"/>
    <w:rsid w:val="008D27AE"/>
    <w:rsid w:val="008D36DE"/>
    <w:rsid w:val="008D3E63"/>
    <w:rsid w:val="008D405F"/>
    <w:rsid w:val="008D470C"/>
    <w:rsid w:val="008D4B4E"/>
    <w:rsid w:val="008D4ED3"/>
    <w:rsid w:val="008D5A0D"/>
    <w:rsid w:val="008D64F6"/>
    <w:rsid w:val="008D6533"/>
    <w:rsid w:val="008D7608"/>
    <w:rsid w:val="008D763E"/>
    <w:rsid w:val="008D7A7F"/>
    <w:rsid w:val="008E0097"/>
    <w:rsid w:val="008E02B9"/>
    <w:rsid w:val="008E0B70"/>
    <w:rsid w:val="008E104E"/>
    <w:rsid w:val="008E10D0"/>
    <w:rsid w:val="008E17A3"/>
    <w:rsid w:val="008E2791"/>
    <w:rsid w:val="008E28DD"/>
    <w:rsid w:val="008E2D0A"/>
    <w:rsid w:val="008E3C93"/>
    <w:rsid w:val="008E3E04"/>
    <w:rsid w:val="008E446D"/>
    <w:rsid w:val="008E47E2"/>
    <w:rsid w:val="008E4B4C"/>
    <w:rsid w:val="008E4D7D"/>
    <w:rsid w:val="008E54A2"/>
    <w:rsid w:val="008E58C5"/>
    <w:rsid w:val="008E5A9D"/>
    <w:rsid w:val="008E5C4E"/>
    <w:rsid w:val="008E6078"/>
    <w:rsid w:val="008E6A6D"/>
    <w:rsid w:val="008E72B5"/>
    <w:rsid w:val="008E74F5"/>
    <w:rsid w:val="008E7789"/>
    <w:rsid w:val="008E7E4A"/>
    <w:rsid w:val="008F06BF"/>
    <w:rsid w:val="008F07D7"/>
    <w:rsid w:val="008F194D"/>
    <w:rsid w:val="008F1FDD"/>
    <w:rsid w:val="008F265E"/>
    <w:rsid w:val="008F2861"/>
    <w:rsid w:val="008F2BE7"/>
    <w:rsid w:val="008F2F3E"/>
    <w:rsid w:val="008F3DA4"/>
    <w:rsid w:val="008F4955"/>
    <w:rsid w:val="008F4B27"/>
    <w:rsid w:val="008F4B46"/>
    <w:rsid w:val="008F5AC6"/>
    <w:rsid w:val="008F6841"/>
    <w:rsid w:val="008F6ECE"/>
    <w:rsid w:val="0090010F"/>
    <w:rsid w:val="00901098"/>
    <w:rsid w:val="00901215"/>
    <w:rsid w:val="00902748"/>
    <w:rsid w:val="00902926"/>
    <w:rsid w:val="00902E2E"/>
    <w:rsid w:val="0090307B"/>
    <w:rsid w:val="00903218"/>
    <w:rsid w:val="00903B40"/>
    <w:rsid w:val="0090479F"/>
    <w:rsid w:val="00904A9C"/>
    <w:rsid w:val="0090509E"/>
    <w:rsid w:val="00905891"/>
    <w:rsid w:val="00906281"/>
    <w:rsid w:val="009063A8"/>
    <w:rsid w:val="0090693A"/>
    <w:rsid w:val="00906D33"/>
    <w:rsid w:val="00906FF0"/>
    <w:rsid w:val="0090747A"/>
    <w:rsid w:val="00907FB7"/>
    <w:rsid w:val="00910193"/>
    <w:rsid w:val="009102E0"/>
    <w:rsid w:val="00910C37"/>
    <w:rsid w:val="00910E0C"/>
    <w:rsid w:val="00911159"/>
    <w:rsid w:val="00911907"/>
    <w:rsid w:val="00911C62"/>
    <w:rsid w:val="00911DF1"/>
    <w:rsid w:val="00912324"/>
    <w:rsid w:val="00912AAF"/>
    <w:rsid w:val="00912B1B"/>
    <w:rsid w:val="00912B40"/>
    <w:rsid w:val="00912C8A"/>
    <w:rsid w:val="00912FC5"/>
    <w:rsid w:val="009134E2"/>
    <w:rsid w:val="0091426F"/>
    <w:rsid w:val="00914F98"/>
    <w:rsid w:val="00915339"/>
    <w:rsid w:val="00915E8B"/>
    <w:rsid w:val="00915EE5"/>
    <w:rsid w:val="0091678D"/>
    <w:rsid w:val="00916DEE"/>
    <w:rsid w:val="00917F1C"/>
    <w:rsid w:val="00920668"/>
    <w:rsid w:val="0092069D"/>
    <w:rsid w:val="00920E1C"/>
    <w:rsid w:val="009213BD"/>
    <w:rsid w:val="0092197B"/>
    <w:rsid w:val="00922260"/>
    <w:rsid w:val="0092226E"/>
    <w:rsid w:val="009223C3"/>
    <w:rsid w:val="00922486"/>
    <w:rsid w:val="00922C4B"/>
    <w:rsid w:val="00923CF6"/>
    <w:rsid w:val="00924B01"/>
    <w:rsid w:val="0092515C"/>
    <w:rsid w:val="00925321"/>
    <w:rsid w:val="00925A29"/>
    <w:rsid w:val="00925AF9"/>
    <w:rsid w:val="00925F87"/>
    <w:rsid w:val="009262D0"/>
    <w:rsid w:val="009268B4"/>
    <w:rsid w:val="00926DA8"/>
    <w:rsid w:val="00926FA6"/>
    <w:rsid w:val="00927009"/>
    <w:rsid w:val="00931347"/>
    <w:rsid w:val="00931765"/>
    <w:rsid w:val="00932047"/>
    <w:rsid w:val="00932748"/>
    <w:rsid w:val="00932F34"/>
    <w:rsid w:val="00933D05"/>
    <w:rsid w:val="009345FC"/>
    <w:rsid w:val="00935C2D"/>
    <w:rsid w:val="00935C34"/>
    <w:rsid w:val="00936F4C"/>
    <w:rsid w:val="00940C63"/>
    <w:rsid w:val="00941131"/>
    <w:rsid w:val="00941483"/>
    <w:rsid w:val="00941C42"/>
    <w:rsid w:val="00941F25"/>
    <w:rsid w:val="009429DC"/>
    <w:rsid w:val="00942A30"/>
    <w:rsid w:val="00942DD8"/>
    <w:rsid w:val="00944967"/>
    <w:rsid w:val="00944AEC"/>
    <w:rsid w:val="00944CE9"/>
    <w:rsid w:val="009450D6"/>
    <w:rsid w:val="00946715"/>
    <w:rsid w:val="0094677D"/>
    <w:rsid w:val="00946D5C"/>
    <w:rsid w:val="00946E92"/>
    <w:rsid w:val="00947B9F"/>
    <w:rsid w:val="009500F8"/>
    <w:rsid w:val="009508A1"/>
    <w:rsid w:val="00950F16"/>
    <w:rsid w:val="00950F51"/>
    <w:rsid w:val="009523C1"/>
    <w:rsid w:val="0095265D"/>
    <w:rsid w:val="00952CAE"/>
    <w:rsid w:val="00952D53"/>
    <w:rsid w:val="009532DB"/>
    <w:rsid w:val="009533F8"/>
    <w:rsid w:val="00953451"/>
    <w:rsid w:val="0095362E"/>
    <w:rsid w:val="009537F7"/>
    <w:rsid w:val="00953AA9"/>
    <w:rsid w:val="00953BD4"/>
    <w:rsid w:val="00954EF1"/>
    <w:rsid w:val="009551B3"/>
    <w:rsid w:val="00956141"/>
    <w:rsid w:val="00956709"/>
    <w:rsid w:val="0095678E"/>
    <w:rsid w:val="00956D04"/>
    <w:rsid w:val="00957895"/>
    <w:rsid w:val="00957A0B"/>
    <w:rsid w:val="00957C34"/>
    <w:rsid w:val="00957D90"/>
    <w:rsid w:val="00960AB0"/>
    <w:rsid w:val="0096166D"/>
    <w:rsid w:val="00961757"/>
    <w:rsid w:val="009618EF"/>
    <w:rsid w:val="00961DFB"/>
    <w:rsid w:val="009621F6"/>
    <w:rsid w:val="00962628"/>
    <w:rsid w:val="0096273A"/>
    <w:rsid w:val="00962BFF"/>
    <w:rsid w:val="009630A9"/>
    <w:rsid w:val="00963C76"/>
    <w:rsid w:val="00963ED4"/>
    <w:rsid w:val="009640B8"/>
    <w:rsid w:val="00964536"/>
    <w:rsid w:val="0096484E"/>
    <w:rsid w:val="00964C0D"/>
    <w:rsid w:val="00965045"/>
    <w:rsid w:val="00965109"/>
    <w:rsid w:val="00965398"/>
    <w:rsid w:val="009669EB"/>
    <w:rsid w:val="009709D9"/>
    <w:rsid w:val="00970A6A"/>
    <w:rsid w:val="00971FC5"/>
    <w:rsid w:val="00972169"/>
    <w:rsid w:val="009721BE"/>
    <w:rsid w:val="009726B0"/>
    <w:rsid w:val="00972A67"/>
    <w:rsid w:val="009739D9"/>
    <w:rsid w:val="00973A03"/>
    <w:rsid w:val="00973F68"/>
    <w:rsid w:val="00974449"/>
    <w:rsid w:val="00974609"/>
    <w:rsid w:val="00974C3A"/>
    <w:rsid w:val="009750BC"/>
    <w:rsid w:val="00975440"/>
    <w:rsid w:val="00975917"/>
    <w:rsid w:val="009768EF"/>
    <w:rsid w:val="00977181"/>
    <w:rsid w:val="00977847"/>
    <w:rsid w:val="0098017C"/>
    <w:rsid w:val="00981366"/>
    <w:rsid w:val="009817F6"/>
    <w:rsid w:val="00981861"/>
    <w:rsid w:val="00981C31"/>
    <w:rsid w:val="00981C50"/>
    <w:rsid w:val="00983958"/>
    <w:rsid w:val="009845A4"/>
    <w:rsid w:val="0098465E"/>
    <w:rsid w:val="00984CD7"/>
    <w:rsid w:val="009872FC"/>
    <w:rsid w:val="00987572"/>
    <w:rsid w:val="009876C5"/>
    <w:rsid w:val="00987A2E"/>
    <w:rsid w:val="00987FDE"/>
    <w:rsid w:val="009901D5"/>
    <w:rsid w:val="009902F8"/>
    <w:rsid w:val="009912BA"/>
    <w:rsid w:val="009915D6"/>
    <w:rsid w:val="0099198C"/>
    <w:rsid w:val="00992123"/>
    <w:rsid w:val="00992792"/>
    <w:rsid w:val="00992E81"/>
    <w:rsid w:val="00993500"/>
    <w:rsid w:val="0099358B"/>
    <w:rsid w:val="00993A62"/>
    <w:rsid w:val="009940BE"/>
    <w:rsid w:val="00994625"/>
    <w:rsid w:val="00994A7C"/>
    <w:rsid w:val="00994BAF"/>
    <w:rsid w:val="00994C0E"/>
    <w:rsid w:val="00994F11"/>
    <w:rsid w:val="00995037"/>
    <w:rsid w:val="009952A6"/>
    <w:rsid w:val="009955E2"/>
    <w:rsid w:val="009958E2"/>
    <w:rsid w:val="009961DD"/>
    <w:rsid w:val="00996369"/>
    <w:rsid w:val="00996D14"/>
    <w:rsid w:val="009971B4"/>
    <w:rsid w:val="009978EE"/>
    <w:rsid w:val="00997D59"/>
    <w:rsid w:val="009A067D"/>
    <w:rsid w:val="009A1A82"/>
    <w:rsid w:val="009A2633"/>
    <w:rsid w:val="009A27A0"/>
    <w:rsid w:val="009A2ACB"/>
    <w:rsid w:val="009A2C62"/>
    <w:rsid w:val="009A2C7E"/>
    <w:rsid w:val="009A3458"/>
    <w:rsid w:val="009A37E0"/>
    <w:rsid w:val="009A3BF5"/>
    <w:rsid w:val="009A3C2D"/>
    <w:rsid w:val="009A3D7F"/>
    <w:rsid w:val="009A4930"/>
    <w:rsid w:val="009A59EE"/>
    <w:rsid w:val="009A5F6E"/>
    <w:rsid w:val="009A639C"/>
    <w:rsid w:val="009A6900"/>
    <w:rsid w:val="009A7234"/>
    <w:rsid w:val="009A7A92"/>
    <w:rsid w:val="009B05C3"/>
    <w:rsid w:val="009B0B27"/>
    <w:rsid w:val="009B0D5B"/>
    <w:rsid w:val="009B15D8"/>
    <w:rsid w:val="009B1747"/>
    <w:rsid w:val="009B22A2"/>
    <w:rsid w:val="009B24F7"/>
    <w:rsid w:val="009B33AE"/>
    <w:rsid w:val="009B36A9"/>
    <w:rsid w:val="009B4202"/>
    <w:rsid w:val="009B44DE"/>
    <w:rsid w:val="009B4552"/>
    <w:rsid w:val="009B4665"/>
    <w:rsid w:val="009B4F1F"/>
    <w:rsid w:val="009B50AB"/>
    <w:rsid w:val="009B5129"/>
    <w:rsid w:val="009B51F6"/>
    <w:rsid w:val="009B5C43"/>
    <w:rsid w:val="009B5E0A"/>
    <w:rsid w:val="009B69E1"/>
    <w:rsid w:val="009B75C2"/>
    <w:rsid w:val="009C0F23"/>
    <w:rsid w:val="009C154E"/>
    <w:rsid w:val="009C1F9A"/>
    <w:rsid w:val="009C20C2"/>
    <w:rsid w:val="009C2632"/>
    <w:rsid w:val="009C2C2B"/>
    <w:rsid w:val="009C2C77"/>
    <w:rsid w:val="009C3B9F"/>
    <w:rsid w:val="009C4278"/>
    <w:rsid w:val="009C4323"/>
    <w:rsid w:val="009C487D"/>
    <w:rsid w:val="009C5218"/>
    <w:rsid w:val="009C5672"/>
    <w:rsid w:val="009C59D7"/>
    <w:rsid w:val="009C729B"/>
    <w:rsid w:val="009C7A30"/>
    <w:rsid w:val="009D122B"/>
    <w:rsid w:val="009D1581"/>
    <w:rsid w:val="009D1A7C"/>
    <w:rsid w:val="009D1B57"/>
    <w:rsid w:val="009D29D1"/>
    <w:rsid w:val="009D2B33"/>
    <w:rsid w:val="009D2C15"/>
    <w:rsid w:val="009D3663"/>
    <w:rsid w:val="009D4A9F"/>
    <w:rsid w:val="009D4DA6"/>
    <w:rsid w:val="009D50A6"/>
    <w:rsid w:val="009D514E"/>
    <w:rsid w:val="009D5E77"/>
    <w:rsid w:val="009D6103"/>
    <w:rsid w:val="009D64E8"/>
    <w:rsid w:val="009D7EB6"/>
    <w:rsid w:val="009E0000"/>
    <w:rsid w:val="009E040B"/>
    <w:rsid w:val="009E0CC2"/>
    <w:rsid w:val="009E1F01"/>
    <w:rsid w:val="009E2409"/>
    <w:rsid w:val="009E2EA4"/>
    <w:rsid w:val="009E310C"/>
    <w:rsid w:val="009E3435"/>
    <w:rsid w:val="009E37D9"/>
    <w:rsid w:val="009E38A6"/>
    <w:rsid w:val="009E3D1A"/>
    <w:rsid w:val="009E3DEA"/>
    <w:rsid w:val="009E4576"/>
    <w:rsid w:val="009E5D85"/>
    <w:rsid w:val="009E5E78"/>
    <w:rsid w:val="009E6C65"/>
    <w:rsid w:val="009E715D"/>
    <w:rsid w:val="009E719A"/>
    <w:rsid w:val="009E724D"/>
    <w:rsid w:val="009E7E84"/>
    <w:rsid w:val="009F002F"/>
    <w:rsid w:val="009F09F0"/>
    <w:rsid w:val="009F0A38"/>
    <w:rsid w:val="009F0D4D"/>
    <w:rsid w:val="009F0FE8"/>
    <w:rsid w:val="009F1FEB"/>
    <w:rsid w:val="009F2A6E"/>
    <w:rsid w:val="009F324A"/>
    <w:rsid w:val="009F346E"/>
    <w:rsid w:val="009F3B08"/>
    <w:rsid w:val="009F4105"/>
    <w:rsid w:val="009F48D2"/>
    <w:rsid w:val="009F4C8B"/>
    <w:rsid w:val="009F4D7A"/>
    <w:rsid w:val="009F59A8"/>
    <w:rsid w:val="009F5A8A"/>
    <w:rsid w:val="009F60B2"/>
    <w:rsid w:val="009F6430"/>
    <w:rsid w:val="009F6A64"/>
    <w:rsid w:val="009F6D20"/>
    <w:rsid w:val="009F7364"/>
    <w:rsid w:val="009F7601"/>
    <w:rsid w:val="009F77E3"/>
    <w:rsid w:val="00A01A7E"/>
    <w:rsid w:val="00A0299E"/>
    <w:rsid w:val="00A02B45"/>
    <w:rsid w:val="00A03304"/>
    <w:rsid w:val="00A04433"/>
    <w:rsid w:val="00A04A9F"/>
    <w:rsid w:val="00A05B88"/>
    <w:rsid w:val="00A05F19"/>
    <w:rsid w:val="00A06709"/>
    <w:rsid w:val="00A06906"/>
    <w:rsid w:val="00A06ADB"/>
    <w:rsid w:val="00A07444"/>
    <w:rsid w:val="00A07CB7"/>
    <w:rsid w:val="00A101E2"/>
    <w:rsid w:val="00A104A8"/>
    <w:rsid w:val="00A1056D"/>
    <w:rsid w:val="00A1072F"/>
    <w:rsid w:val="00A10A66"/>
    <w:rsid w:val="00A10ACD"/>
    <w:rsid w:val="00A10B48"/>
    <w:rsid w:val="00A116E6"/>
    <w:rsid w:val="00A126AB"/>
    <w:rsid w:val="00A1295E"/>
    <w:rsid w:val="00A12C3C"/>
    <w:rsid w:val="00A12E2A"/>
    <w:rsid w:val="00A12EAB"/>
    <w:rsid w:val="00A13008"/>
    <w:rsid w:val="00A132E8"/>
    <w:rsid w:val="00A137FB"/>
    <w:rsid w:val="00A13E77"/>
    <w:rsid w:val="00A147EC"/>
    <w:rsid w:val="00A14946"/>
    <w:rsid w:val="00A14EDE"/>
    <w:rsid w:val="00A15029"/>
    <w:rsid w:val="00A1517C"/>
    <w:rsid w:val="00A1542E"/>
    <w:rsid w:val="00A1546D"/>
    <w:rsid w:val="00A1582E"/>
    <w:rsid w:val="00A16A58"/>
    <w:rsid w:val="00A16CB6"/>
    <w:rsid w:val="00A22562"/>
    <w:rsid w:val="00A22ACE"/>
    <w:rsid w:val="00A22C26"/>
    <w:rsid w:val="00A232FE"/>
    <w:rsid w:val="00A23883"/>
    <w:rsid w:val="00A245D4"/>
    <w:rsid w:val="00A24B11"/>
    <w:rsid w:val="00A24DAF"/>
    <w:rsid w:val="00A25147"/>
    <w:rsid w:val="00A258C7"/>
    <w:rsid w:val="00A25A5C"/>
    <w:rsid w:val="00A25A96"/>
    <w:rsid w:val="00A25DCF"/>
    <w:rsid w:val="00A26605"/>
    <w:rsid w:val="00A273B3"/>
    <w:rsid w:val="00A27568"/>
    <w:rsid w:val="00A27964"/>
    <w:rsid w:val="00A30460"/>
    <w:rsid w:val="00A304B2"/>
    <w:rsid w:val="00A30CA2"/>
    <w:rsid w:val="00A31754"/>
    <w:rsid w:val="00A31D42"/>
    <w:rsid w:val="00A32183"/>
    <w:rsid w:val="00A323FB"/>
    <w:rsid w:val="00A334CB"/>
    <w:rsid w:val="00A3354C"/>
    <w:rsid w:val="00A339F8"/>
    <w:rsid w:val="00A33F2A"/>
    <w:rsid w:val="00A34001"/>
    <w:rsid w:val="00A3408C"/>
    <w:rsid w:val="00A3414B"/>
    <w:rsid w:val="00A344D2"/>
    <w:rsid w:val="00A34640"/>
    <w:rsid w:val="00A348FC"/>
    <w:rsid w:val="00A35B83"/>
    <w:rsid w:val="00A35CC7"/>
    <w:rsid w:val="00A3687F"/>
    <w:rsid w:val="00A368FD"/>
    <w:rsid w:val="00A36951"/>
    <w:rsid w:val="00A36CFB"/>
    <w:rsid w:val="00A36D40"/>
    <w:rsid w:val="00A37668"/>
    <w:rsid w:val="00A402CA"/>
    <w:rsid w:val="00A40D4C"/>
    <w:rsid w:val="00A41226"/>
    <w:rsid w:val="00A42216"/>
    <w:rsid w:val="00A4374E"/>
    <w:rsid w:val="00A43DE5"/>
    <w:rsid w:val="00A4414F"/>
    <w:rsid w:val="00A44B4A"/>
    <w:rsid w:val="00A44FFC"/>
    <w:rsid w:val="00A469C2"/>
    <w:rsid w:val="00A46F4A"/>
    <w:rsid w:val="00A47415"/>
    <w:rsid w:val="00A475B8"/>
    <w:rsid w:val="00A5015B"/>
    <w:rsid w:val="00A502D1"/>
    <w:rsid w:val="00A509C9"/>
    <w:rsid w:val="00A5250B"/>
    <w:rsid w:val="00A528F8"/>
    <w:rsid w:val="00A52B21"/>
    <w:rsid w:val="00A52CFF"/>
    <w:rsid w:val="00A5327C"/>
    <w:rsid w:val="00A536C6"/>
    <w:rsid w:val="00A53855"/>
    <w:rsid w:val="00A53B7B"/>
    <w:rsid w:val="00A53D7E"/>
    <w:rsid w:val="00A54902"/>
    <w:rsid w:val="00A550F8"/>
    <w:rsid w:val="00A55D81"/>
    <w:rsid w:val="00A5686B"/>
    <w:rsid w:val="00A56D48"/>
    <w:rsid w:val="00A575F5"/>
    <w:rsid w:val="00A57C4B"/>
    <w:rsid w:val="00A57ED0"/>
    <w:rsid w:val="00A6005D"/>
    <w:rsid w:val="00A60A59"/>
    <w:rsid w:val="00A61014"/>
    <w:rsid w:val="00A615CD"/>
    <w:rsid w:val="00A617C6"/>
    <w:rsid w:val="00A61EC5"/>
    <w:rsid w:val="00A64F0A"/>
    <w:rsid w:val="00A651A2"/>
    <w:rsid w:val="00A65493"/>
    <w:rsid w:val="00A65ED3"/>
    <w:rsid w:val="00A661FE"/>
    <w:rsid w:val="00A667B5"/>
    <w:rsid w:val="00A66D34"/>
    <w:rsid w:val="00A6753E"/>
    <w:rsid w:val="00A7028B"/>
    <w:rsid w:val="00A708D2"/>
    <w:rsid w:val="00A70FA9"/>
    <w:rsid w:val="00A712EE"/>
    <w:rsid w:val="00A715FA"/>
    <w:rsid w:val="00A71C64"/>
    <w:rsid w:val="00A7232B"/>
    <w:rsid w:val="00A72E31"/>
    <w:rsid w:val="00A73086"/>
    <w:rsid w:val="00A73560"/>
    <w:rsid w:val="00A73BE9"/>
    <w:rsid w:val="00A73CD9"/>
    <w:rsid w:val="00A7427E"/>
    <w:rsid w:val="00A74E3B"/>
    <w:rsid w:val="00A75305"/>
    <w:rsid w:val="00A75733"/>
    <w:rsid w:val="00A76656"/>
    <w:rsid w:val="00A76ADD"/>
    <w:rsid w:val="00A776DF"/>
    <w:rsid w:val="00A779BB"/>
    <w:rsid w:val="00A80886"/>
    <w:rsid w:val="00A80967"/>
    <w:rsid w:val="00A80B83"/>
    <w:rsid w:val="00A81F9B"/>
    <w:rsid w:val="00A8233D"/>
    <w:rsid w:val="00A833F6"/>
    <w:rsid w:val="00A835AB"/>
    <w:rsid w:val="00A836A5"/>
    <w:rsid w:val="00A841DA"/>
    <w:rsid w:val="00A848B4"/>
    <w:rsid w:val="00A8574F"/>
    <w:rsid w:val="00A8669C"/>
    <w:rsid w:val="00A86FB6"/>
    <w:rsid w:val="00A8706E"/>
    <w:rsid w:val="00A8727B"/>
    <w:rsid w:val="00A8755B"/>
    <w:rsid w:val="00A87987"/>
    <w:rsid w:val="00A90144"/>
    <w:rsid w:val="00A90A5A"/>
    <w:rsid w:val="00A90BDC"/>
    <w:rsid w:val="00A9100A"/>
    <w:rsid w:val="00A911D1"/>
    <w:rsid w:val="00A92083"/>
    <w:rsid w:val="00A92AF9"/>
    <w:rsid w:val="00A93595"/>
    <w:rsid w:val="00A937E9"/>
    <w:rsid w:val="00A937F2"/>
    <w:rsid w:val="00A93939"/>
    <w:rsid w:val="00A94124"/>
    <w:rsid w:val="00A94ABB"/>
    <w:rsid w:val="00A94D29"/>
    <w:rsid w:val="00A94E94"/>
    <w:rsid w:val="00A950EE"/>
    <w:rsid w:val="00A951D1"/>
    <w:rsid w:val="00A9534B"/>
    <w:rsid w:val="00A95726"/>
    <w:rsid w:val="00A95738"/>
    <w:rsid w:val="00A958F1"/>
    <w:rsid w:val="00A959D6"/>
    <w:rsid w:val="00A95B6D"/>
    <w:rsid w:val="00A96E43"/>
    <w:rsid w:val="00AA0551"/>
    <w:rsid w:val="00AA1065"/>
    <w:rsid w:val="00AA1608"/>
    <w:rsid w:val="00AA26AA"/>
    <w:rsid w:val="00AA2814"/>
    <w:rsid w:val="00AA2E13"/>
    <w:rsid w:val="00AA3456"/>
    <w:rsid w:val="00AA3CD0"/>
    <w:rsid w:val="00AA46B4"/>
    <w:rsid w:val="00AA46BB"/>
    <w:rsid w:val="00AA49A1"/>
    <w:rsid w:val="00AA49C9"/>
    <w:rsid w:val="00AA52B5"/>
    <w:rsid w:val="00AA545D"/>
    <w:rsid w:val="00AA629B"/>
    <w:rsid w:val="00AA7784"/>
    <w:rsid w:val="00AB0DB4"/>
    <w:rsid w:val="00AB157B"/>
    <w:rsid w:val="00AB18B8"/>
    <w:rsid w:val="00AB1E5F"/>
    <w:rsid w:val="00AB3A24"/>
    <w:rsid w:val="00AB4712"/>
    <w:rsid w:val="00AB4793"/>
    <w:rsid w:val="00AB5315"/>
    <w:rsid w:val="00AB570F"/>
    <w:rsid w:val="00AB5A8D"/>
    <w:rsid w:val="00AB6C65"/>
    <w:rsid w:val="00AC0354"/>
    <w:rsid w:val="00AC0439"/>
    <w:rsid w:val="00AC0BF6"/>
    <w:rsid w:val="00AC1880"/>
    <w:rsid w:val="00AC1DEA"/>
    <w:rsid w:val="00AC2D71"/>
    <w:rsid w:val="00AC3C02"/>
    <w:rsid w:val="00AC3C11"/>
    <w:rsid w:val="00AC3F13"/>
    <w:rsid w:val="00AC4724"/>
    <w:rsid w:val="00AC4986"/>
    <w:rsid w:val="00AC4A61"/>
    <w:rsid w:val="00AC4DFE"/>
    <w:rsid w:val="00AC5249"/>
    <w:rsid w:val="00AC569F"/>
    <w:rsid w:val="00AC5888"/>
    <w:rsid w:val="00AC5E43"/>
    <w:rsid w:val="00AC66D7"/>
    <w:rsid w:val="00AC7063"/>
    <w:rsid w:val="00AC7CD3"/>
    <w:rsid w:val="00AD0400"/>
    <w:rsid w:val="00AD2156"/>
    <w:rsid w:val="00AD280F"/>
    <w:rsid w:val="00AD2AB7"/>
    <w:rsid w:val="00AD3900"/>
    <w:rsid w:val="00AD3F84"/>
    <w:rsid w:val="00AD3FD0"/>
    <w:rsid w:val="00AD4C8B"/>
    <w:rsid w:val="00AD4F6E"/>
    <w:rsid w:val="00AD540A"/>
    <w:rsid w:val="00AD5863"/>
    <w:rsid w:val="00AD608C"/>
    <w:rsid w:val="00AD68B7"/>
    <w:rsid w:val="00AD7FDD"/>
    <w:rsid w:val="00AE0486"/>
    <w:rsid w:val="00AE1147"/>
    <w:rsid w:val="00AE178C"/>
    <w:rsid w:val="00AE17D1"/>
    <w:rsid w:val="00AE1A34"/>
    <w:rsid w:val="00AE1E35"/>
    <w:rsid w:val="00AE2A5D"/>
    <w:rsid w:val="00AE307E"/>
    <w:rsid w:val="00AE3620"/>
    <w:rsid w:val="00AE38EC"/>
    <w:rsid w:val="00AE4379"/>
    <w:rsid w:val="00AE4CD5"/>
    <w:rsid w:val="00AE5E79"/>
    <w:rsid w:val="00AE60CC"/>
    <w:rsid w:val="00AE61E5"/>
    <w:rsid w:val="00AE6CD4"/>
    <w:rsid w:val="00AE73C3"/>
    <w:rsid w:val="00AE75D3"/>
    <w:rsid w:val="00AE791B"/>
    <w:rsid w:val="00AF078C"/>
    <w:rsid w:val="00AF0EA3"/>
    <w:rsid w:val="00AF124D"/>
    <w:rsid w:val="00AF1503"/>
    <w:rsid w:val="00AF1F28"/>
    <w:rsid w:val="00AF21E0"/>
    <w:rsid w:val="00AF2694"/>
    <w:rsid w:val="00AF2872"/>
    <w:rsid w:val="00AF2D7B"/>
    <w:rsid w:val="00AF3204"/>
    <w:rsid w:val="00AF3214"/>
    <w:rsid w:val="00AF3551"/>
    <w:rsid w:val="00AF380A"/>
    <w:rsid w:val="00AF390E"/>
    <w:rsid w:val="00AF3AE1"/>
    <w:rsid w:val="00AF477B"/>
    <w:rsid w:val="00AF47D4"/>
    <w:rsid w:val="00AF49E2"/>
    <w:rsid w:val="00AF4E51"/>
    <w:rsid w:val="00AF508F"/>
    <w:rsid w:val="00AF5BBD"/>
    <w:rsid w:val="00AF5FBA"/>
    <w:rsid w:val="00AF6FB2"/>
    <w:rsid w:val="00AF729F"/>
    <w:rsid w:val="00AF7372"/>
    <w:rsid w:val="00AF7992"/>
    <w:rsid w:val="00B00BA9"/>
    <w:rsid w:val="00B00F93"/>
    <w:rsid w:val="00B01312"/>
    <w:rsid w:val="00B024A8"/>
    <w:rsid w:val="00B02E14"/>
    <w:rsid w:val="00B030D1"/>
    <w:rsid w:val="00B0380D"/>
    <w:rsid w:val="00B03CEE"/>
    <w:rsid w:val="00B042B1"/>
    <w:rsid w:val="00B0437A"/>
    <w:rsid w:val="00B0437E"/>
    <w:rsid w:val="00B04FAA"/>
    <w:rsid w:val="00B05103"/>
    <w:rsid w:val="00B05132"/>
    <w:rsid w:val="00B051B3"/>
    <w:rsid w:val="00B052E4"/>
    <w:rsid w:val="00B06299"/>
    <w:rsid w:val="00B06611"/>
    <w:rsid w:val="00B06FC6"/>
    <w:rsid w:val="00B07312"/>
    <w:rsid w:val="00B077DB"/>
    <w:rsid w:val="00B105E8"/>
    <w:rsid w:val="00B106C8"/>
    <w:rsid w:val="00B1072E"/>
    <w:rsid w:val="00B10C89"/>
    <w:rsid w:val="00B10D7F"/>
    <w:rsid w:val="00B10EA1"/>
    <w:rsid w:val="00B112F3"/>
    <w:rsid w:val="00B120CB"/>
    <w:rsid w:val="00B12797"/>
    <w:rsid w:val="00B13306"/>
    <w:rsid w:val="00B14928"/>
    <w:rsid w:val="00B149CE"/>
    <w:rsid w:val="00B15412"/>
    <w:rsid w:val="00B16567"/>
    <w:rsid w:val="00B16FDA"/>
    <w:rsid w:val="00B17034"/>
    <w:rsid w:val="00B17330"/>
    <w:rsid w:val="00B17D57"/>
    <w:rsid w:val="00B201B3"/>
    <w:rsid w:val="00B20288"/>
    <w:rsid w:val="00B20397"/>
    <w:rsid w:val="00B212AD"/>
    <w:rsid w:val="00B212F3"/>
    <w:rsid w:val="00B21A41"/>
    <w:rsid w:val="00B21C77"/>
    <w:rsid w:val="00B21FBE"/>
    <w:rsid w:val="00B22274"/>
    <w:rsid w:val="00B23231"/>
    <w:rsid w:val="00B240F2"/>
    <w:rsid w:val="00B2476A"/>
    <w:rsid w:val="00B25D9E"/>
    <w:rsid w:val="00B26850"/>
    <w:rsid w:val="00B26F11"/>
    <w:rsid w:val="00B2770E"/>
    <w:rsid w:val="00B31330"/>
    <w:rsid w:val="00B319F2"/>
    <w:rsid w:val="00B32144"/>
    <w:rsid w:val="00B3214B"/>
    <w:rsid w:val="00B3261B"/>
    <w:rsid w:val="00B32D1C"/>
    <w:rsid w:val="00B32D69"/>
    <w:rsid w:val="00B32FF4"/>
    <w:rsid w:val="00B3325B"/>
    <w:rsid w:val="00B33947"/>
    <w:rsid w:val="00B34900"/>
    <w:rsid w:val="00B358A8"/>
    <w:rsid w:val="00B35D1E"/>
    <w:rsid w:val="00B36A1B"/>
    <w:rsid w:val="00B373A6"/>
    <w:rsid w:val="00B37AC8"/>
    <w:rsid w:val="00B4038D"/>
    <w:rsid w:val="00B40C7E"/>
    <w:rsid w:val="00B40C95"/>
    <w:rsid w:val="00B40D1F"/>
    <w:rsid w:val="00B41806"/>
    <w:rsid w:val="00B42BC7"/>
    <w:rsid w:val="00B42C08"/>
    <w:rsid w:val="00B43A1B"/>
    <w:rsid w:val="00B43C61"/>
    <w:rsid w:val="00B43F39"/>
    <w:rsid w:val="00B43FCC"/>
    <w:rsid w:val="00B444A0"/>
    <w:rsid w:val="00B446AD"/>
    <w:rsid w:val="00B449A4"/>
    <w:rsid w:val="00B44A61"/>
    <w:rsid w:val="00B44AB1"/>
    <w:rsid w:val="00B4525C"/>
    <w:rsid w:val="00B45BAA"/>
    <w:rsid w:val="00B45DF3"/>
    <w:rsid w:val="00B46400"/>
    <w:rsid w:val="00B46509"/>
    <w:rsid w:val="00B46583"/>
    <w:rsid w:val="00B46664"/>
    <w:rsid w:val="00B46C24"/>
    <w:rsid w:val="00B472E1"/>
    <w:rsid w:val="00B474E0"/>
    <w:rsid w:val="00B501FF"/>
    <w:rsid w:val="00B50709"/>
    <w:rsid w:val="00B50A13"/>
    <w:rsid w:val="00B50EFE"/>
    <w:rsid w:val="00B5103A"/>
    <w:rsid w:val="00B512B3"/>
    <w:rsid w:val="00B51832"/>
    <w:rsid w:val="00B51F31"/>
    <w:rsid w:val="00B52150"/>
    <w:rsid w:val="00B524C7"/>
    <w:rsid w:val="00B528BC"/>
    <w:rsid w:val="00B52CF1"/>
    <w:rsid w:val="00B53139"/>
    <w:rsid w:val="00B53D08"/>
    <w:rsid w:val="00B540EB"/>
    <w:rsid w:val="00B5475F"/>
    <w:rsid w:val="00B54B02"/>
    <w:rsid w:val="00B54BA5"/>
    <w:rsid w:val="00B54C42"/>
    <w:rsid w:val="00B55A11"/>
    <w:rsid w:val="00B566BE"/>
    <w:rsid w:val="00B5726B"/>
    <w:rsid w:val="00B602DE"/>
    <w:rsid w:val="00B60321"/>
    <w:rsid w:val="00B60817"/>
    <w:rsid w:val="00B60AD5"/>
    <w:rsid w:val="00B60C42"/>
    <w:rsid w:val="00B60E1A"/>
    <w:rsid w:val="00B61587"/>
    <w:rsid w:val="00B61E12"/>
    <w:rsid w:val="00B629AC"/>
    <w:rsid w:val="00B630C1"/>
    <w:rsid w:val="00B63BFB"/>
    <w:rsid w:val="00B64272"/>
    <w:rsid w:val="00B6449F"/>
    <w:rsid w:val="00B6539E"/>
    <w:rsid w:val="00B6639F"/>
    <w:rsid w:val="00B6640D"/>
    <w:rsid w:val="00B66620"/>
    <w:rsid w:val="00B66A15"/>
    <w:rsid w:val="00B66B7F"/>
    <w:rsid w:val="00B67373"/>
    <w:rsid w:val="00B67508"/>
    <w:rsid w:val="00B67BA7"/>
    <w:rsid w:val="00B67D21"/>
    <w:rsid w:val="00B70130"/>
    <w:rsid w:val="00B706A0"/>
    <w:rsid w:val="00B70DAE"/>
    <w:rsid w:val="00B716ED"/>
    <w:rsid w:val="00B71AB1"/>
    <w:rsid w:val="00B71D9C"/>
    <w:rsid w:val="00B71F0A"/>
    <w:rsid w:val="00B731A1"/>
    <w:rsid w:val="00B735F6"/>
    <w:rsid w:val="00B73C3E"/>
    <w:rsid w:val="00B7460E"/>
    <w:rsid w:val="00B74BA6"/>
    <w:rsid w:val="00B7516A"/>
    <w:rsid w:val="00B754E6"/>
    <w:rsid w:val="00B75653"/>
    <w:rsid w:val="00B76E29"/>
    <w:rsid w:val="00B770B9"/>
    <w:rsid w:val="00B77C4E"/>
    <w:rsid w:val="00B77D8D"/>
    <w:rsid w:val="00B80123"/>
    <w:rsid w:val="00B80319"/>
    <w:rsid w:val="00B8067B"/>
    <w:rsid w:val="00B80771"/>
    <w:rsid w:val="00B80943"/>
    <w:rsid w:val="00B80BAF"/>
    <w:rsid w:val="00B818E9"/>
    <w:rsid w:val="00B81AA5"/>
    <w:rsid w:val="00B81AFE"/>
    <w:rsid w:val="00B81C10"/>
    <w:rsid w:val="00B827D8"/>
    <w:rsid w:val="00B827DD"/>
    <w:rsid w:val="00B82877"/>
    <w:rsid w:val="00B82E28"/>
    <w:rsid w:val="00B83018"/>
    <w:rsid w:val="00B8374D"/>
    <w:rsid w:val="00B83DDA"/>
    <w:rsid w:val="00B8401B"/>
    <w:rsid w:val="00B849BA"/>
    <w:rsid w:val="00B84D37"/>
    <w:rsid w:val="00B856D7"/>
    <w:rsid w:val="00B85752"/>
    <w:rsid w:val="00B85A1A"/>
    <w:rsid w:val="00B85B9C"/>
    <w:rsid w:val="00B85CD8"/>
    <w:rsid w:val="00B85CFB"/>
    <w:rsid w:val="00B860A9"/>
    <w:rsid w:val="00B8626C"/>
    <w:rsid w:val="00B9032C"/>
    <w:rsid w:val="00B9070B"/>
    <w:rsid w:val="00B90C23"/>
    <w:rsid w:val="00B90CC2"/>
    <w:rsid w:val="00B910A7"/>
    <w:rsid w:val="00B910BA"/>
    <w:rsid w:val="00B910F8"/>
    <w:rsid w:val="00B921EC"/>
    <w:rsid w:val="00B925B7"/>
    <w:rsid w:val="00B92829"/>
    <w:rsid w:val="00B92C16"/>
    <w:rsid w:val="00B92D8D"/>
    <w:rsid w:val="00B93B7C"/>
    <w:rsid w:val="00B94336"/>
    <w:rsid w:val="00B95131"/>
    <w:rsid w:val="00B9528A"/>
    <w:rsid w:val="00B955F2"/>
    <w:rsid w:val="00B95677"/>
    <w:rsid w:val="00B95714"/>
    <w:rsid w:val="00B95860"/>
    <w:rsid w:val="00B95C4D"/>
    <w:rsid w:val="00B9661C"/>
    <w:rsid w:val="00B96758"/>
    <w:rsid w:val="00B97683"/>
    <w:rsid w:val="00B978CF"/>
    <w:rsid w:val="00B97F6A"/>
    <w:rsid w:val="00BA0B41"/>
    <w:rsid w:val="00BA0EC9"/>
    <w:rsid w:val="00BA139E"/>
    <w:rsid w:val="00BA26B0"/>
    <w:rsid w:val="00BA271E"/>
    <w:rsid w:val="00BA2CD1"/>
    <w:rsid w:val="00BA2DBE"/>
    <w:rsid w:val="00BA3410"/>
    <w:rsid w:val="00BA3894"/>
    <w:rsid w:val="00BA45E4"/>
    <w:rsid w:val="00BA5273"/>
    <w:rsid w:val="00BA6124"/>
    <w:rsid w:val="00BA612A"/>
    <w:rsid w:val="00BA6370"/>
    <w:rsid w:val="00BA68BC"/>
    <w:rsid w:val="00BA7058"/>
    <w:rsid w:val="00BB0148"/>
    <w:rsid w:val="00BB01E5"/>
    <w:rsid w:val="00BB087E"/>
    <w:rsid w:val="00BB168A"/>
    <w:rsid w:val="00BB1A07"/>
    <w:rsid w:val="00BB1EF6"/>
    <w:rsid w:val="00BB20D4"/>
    <w:rsid w:val="00BB24F1"/>
    <w:rsid w:val="00BB2CCC"/>
    <w:rsid w:val="00BB2D19"/>
    <w:rsid w:val="00BB324F"/>
    <w:rsid w:val="00BB4A4C"/>
    <w:rsid w:val="00BB4CB8"/>
    <w:rsid w:val="00BB4EE4"/>
    <w:rsid w:val="00BB4F07"/>
    <w:rsid w:val="00BB55D7"/>
    <w:rsid w:val="00BB5A36"/>
    <w:rsid w:val="00BB6857"/>
    <w:rsid w:val="00BB705C"/>
    <w:rsid w:val="00BC0140"/>
    <w:rsid w:val="00BC082C"/>
    <w:rsid w:val="00BC14A5"/>
    <w:rsid w:val="00BC1A3A"/>
    <w:rsid w:val="00BC2509"/>
    <w:rsid w:val="00BC2AFD"/>
    <w:rsid w:val="00BC2BFA"/>
    <w:rsid w:val="00BC30BA"/>
    <w:rsid w:val="00BC313E"/>
    <w:rsid w:val="00BC34B2"/>
    <w:rsid w:val="00BC3572"/>
    <w:rsid w:val="00BC39D4"/>
    <w:rsid w:val="00BC3CF3"/>
    <w:rsid w:val="00BC4302"/>
    <w:rsid w:val="00BC4B27"/>
    <w:rsid w:val="00BC5D24"/>
    <w:rsid w:val="00BC67CE"/>
    <w:rsid w:val="00BC688B"/>
    <w:rsid w:val="00BC6E1D"/>
    <w:rsid w:val="00BC746E"/>
    <w:rsid w:val="00BC76E9"/>
    <w:rsid w:val="00BC7D5E"/>
    <w:rsid w:val="00BD00CD"/>
    <w:rsid w:val="00BD01A7"/>
    <w:rsid w:val="00BD024B"/>
    <w:rsid w:val="00BD049E"/>
    <w:rsid w:val="00BD05FC"/>
    <w:rsid w:val="00BD06DD"/>
    <w:rsid w:val="00BD0BC2"/>
    <w:rsid w:val="00BD0E32"/>
    <w:rsid w:val="00BD134F"/>
    <w:rsid w:val="00BD15AE"/>
    <w:rsid w:val="00BD178F"/>
    <w:rsid w:val="00BD2496"/>
    <w:rsid w:val="00BD3EEA"/>
    <w:rsid w:val="00BD401B"/>
    <w:rsid w:val="00BD45EF"/>
    <w:rsid w:val="00BD5791"/>
    <w:rsid w:val="00BD58F1"/>
    <w:rsid w:val="00BD6275"/>
    <w:rsid w:val="00BD68BA"/>
    <w:rsid w:val="00BD6B9E"/>
    <w:rsid w:val="00BE12FB"/>
    <w:rsid w:val="00BE1813"/>
    <w:rsid w:val="00BE189C"/>
    <w:rsid w:val="00BE38C0"/>
    <w:rsid w:val="00BE3CF3"/>
    <w:rsid w:val="00BE5F6B"/>
    <w:rsid w:val="00BE6164"/>
    <w:rsid w:val="00BE6D75"/>
    <w:rsid w:val="00BE6E5E"/>
    <w:rsid w:val="00BE7460"/>
    <w:rsid w:val="00BE7670"/>
    <w:rsid w:val="00BE7A86"/>
    <w:rsid w:val="00BE7C8E"/>
    <w:rsid w:val="00BE7DD5"/>
    <w:rsid w:val="00BF0FB0"/>
    <w:rsid w:val="00BF13EC"/>
    <w:rsid w:val="00BF1C37"/>
    <w:rsid w:val="00BF2625"/>
    <w:rsid w:val="00BF2CBD"/>
    <w:rsid w:val="00BF3869"/>
    <w:rsid w:val="00BF3CFC"/>
    <w:rsid w:val="00BF403F"/>
    <w:rsid w:val="00BF41D7"/>
    <w:rsid w:val="00BF45EF"/>
    <w:rsid w:val="00BF47B5"/>
    <w:rsid w:val="00BF56F7"/>
    <w:rsid w:val="00BF5A5E"/>
    <w:rsid w:val="00BF5C85"/>
    <w:rsid w:val="00BF6801"/>
    <w:rsid w:val="00BF6EA1"/>
    <w:rsid w:val="00BF73C2"/>
    <w:rsid w:val="00BF7CFB"/>
    <w:rsid w:val="00C000A6"/>
    <w:rsid w:val="00C00451"/>
    <w:rsid w:val="00C00CDD"/>
    <w:rsid w:val="00C00E87"/>
    <w:rsid w:val="00C0185E"/>
    <w:rsid w:val="00C01A92"/>
    <w:rsid w:val="00C0212E"/>
    <w:rsid w:val="00C028D4"/>
    <w:rsid w:val="00C02ADF"/>
    <w:rsid w:val="00C02B31"/>
    <w:rsid w:val="00C03277"/>
    <w:rsid w:val="00C03454"/>
    <w:rsid w:val="00C038EA"/>
    <w:rsid w:val="00C04A32"/>
    <w:rsid w:val="00C05E00"/>
    <w:rsid w:val="00C05F21"/>
    <w:rsid w:val="00C0648B"/>
    <w:rsid w:val="00C0669E"/>
    <w:rsid w:val="00C06E29"/>
    <w:rsid w:val="00C075B0"/>
    <w:rsid w:val="00C07901"/>
    <w:rsid w:val="00C109A7"/>
    <w:rsid w:val="00C10CA7"/>
    <w:rsid w:val="00C11849"/>
    <w:rsid w:val="00C11D36"/>
    <w:rsid w:val="00C1274A"/>
    <w:rsid w:val="00C13BF3"/>
    <w:rsid w:val="00C15831"/>
    <w:rsid w:val="00C15CFF"/>
    <w:rsid w:val="00C16763"/>
    <w:rsid w:val="00C167B3"/>
    <w:rsid w:val="00C17979"/>
    <w:rsid w:val="00C17C75"/>
    <w:rsid w:val="00C2036F"/>
    <w:rsid w:val="00C20B5A"/>
    <w:rsid w:val="00C211EB"/>
    <w:rsid w:val="00C2180A"/>
    <w:rsid w:val="00C22931"/>
    <w:rsid w:val="00C23B16"/>
    <w:rsid w:val="00C243C7"/>
    <w:rsid w:val="00C24A4F"/>
    <w:rsid w:val="00C24E89"/>
    <w:rsid w:val="00C2537D"/>
    <w:rsid w:val="00C256D4"/>
    <w:rsid w:val="00C25A7C"/>
    <w:rsid w:val="00C25FDA"/>
    <w:rsid w:val="00C26C09"/>
    <w:rsid w:val="00C27372"/>
    <w:rsid w:val="00C27916"/>
    <w:rsid w:val="00C27FCD"/>
    <w:rsid w:val="00C3018F"/>
    <w:rsid w:val="00C306DF"/>
    <w:rsid w:val="00C30B39"/>
    <w:rsid w:val="00C31023"/>
    <w:rsid w:val="00C31027"/>
    <w:rsid w:val="00C319A2"/>
    <w:rsid w:val="00C31F20"/>
    <w:rsid w:val="00C3237A"/>
    <w:rsid w:val="00C325E0"/>
    <w:rsid w:val="00C32EE3"/>
    <w:rsid w:val="00C32FB8"/>
    <w:rsid w:val="00C33E78"/>
    <w:rsid w:val="00C3412B"/>
    <w:rsid w:val="00C34908"/>
    <w:rsid w:val="00C34F16"/>
    <w:rsid w:val="00C3700E"/>
    <w:rsid w:val="00C37187"/>
    <w:rsid w:val="00C374B2"/>
    <w:rsid w:val="00C37790"/>
    <w:rsid w:val="00C3791A"/>
    <w:rsid w:val="00C37CDE"/>
    <w:rsid w:val="00C4009F"/>
    <w:rsid w:val="00C403C2"/>
    <w:rsid w:val="00C42107"/>
    <w:rsid w:val="00C435E7"/>
    <w:rsid w:val="00C43C7E"/>
    <w:rsid w:val="00C43D1C"/>
    <w:rsid w:val="00C440A0"/>
    <w:rsid w:val="00C44639"/>
    <w:rsid w:val="00C446E2"/>
    <w:rsid w:val="00C450C0"/>
    <w:rsid w:val="00C457AF"/>
    <w:rsid w:val="00C461E6"/>
    <w:rsid w:val="00C46B9E"/>
    <w:rsid w:val="00C4772C"/>
    <w:rsid w:val="00C47ED9"/>
    <w:rsid w:val="00C50047"/>
    <w:rsid w:val="00C5191B"/>
    <w:rsid w:val="00C52A60"/>
    <w:rsid w:val="00C52FE4"/>
    <w:rsid w:val="00C532C9"/>
    <w:rsid w:val="00C53606"/>
    <w:rsid w:val="00C53935"/>
    <w:rsid w:val="00C53996"/>
    <w:rsid w:val="00C543E0"/>
    <w:rsid w:val="00C546CC"/>
    <w:rsid w:val="00C54BEE"/>
    <w:rsid w:val="00C556F6"/>
    <w:rsid w:val="00C55AFE"/>
    <w:rsid w:val="00C55CFB"/>
    <w:rsid w:val="00C55F7B"/>
    <w:rsid w:val="00C569A2"/>
    <w:rsid w:val="00C57123"/>
    <w:rsid w:val="00C57B5C"/>
    <w:rsid w:val="00C57DC0"/>
    <w:rsid w:val="00C60529"/>
    <w:rsid w:val="00C60B15"/>
    <w:rsid w:val="00C61C6F"/>
    <w:rsid w:val="00C623D4"/>
    <w:rsid w:val="00C62600"/>
    <w:rsid w:val="00C635F5"/>
    <w:rsid w:val="00C63E63"/>
    <w:rsid w:val="00C6480E"/>
    <w:rsid w:val="00C64FA5"/>
    <w:rsid w:val="00C65603"/>
    <w:rsid w:val="00C65B09"/>
    <w:rsid w:val="00C65E63"/>
    <w:rsid w:val="00C66281"/>
    <w:rsid w:val="00C66B6A"/>
    <w:rsid w:val="00C66BBF"/>
    <w:rsid w:val="00C67547"/>
    <w:rsid w:val="00C67E2B"/>
    <w:rsid w:val="00C70136"/>
    <w:rsid w:val="00C70748"/>
    <w:rsid w:val="00C71845"/>
    <w:rsid w:val="00C72EC3"/>
    <w:rsid w:val="00C73D58"/>
    <w:rsid w:val="00C740C5"/>
    <w:rsid w:val="00C745B9"/>
    <w:rsid w:val="00C74BB5"/>
    <w:rsid w:val="00C74D3B"/>
    <w:rsid w:val="00C74F5D"/>
    <w:rsid w:val="00C76568"/>
    <w:rsid w:val="00C76761"/>
    <w:rsid w:val="00C779C8"/>
    <w:rsid w:val="00C80231"/>
    <w:rsid w:val="00C80622"/>
    <w:rsid w:val="00C80C4E"/>
    <w:rsid w:val="00C8113F"/>
    <w:rsid w:val="00C81427"/>
    <w:rsid w:val="00C81451"/>
    <w:rsid w:val="00C81DC4"/>
    <w:rsid w:val="00C81FCE"/>
    <w:rsid w:val="00C827C3"/>
    <w:rsid w:val="00C82BD6"/>
    <w:rsid w:val="00C82BF5"/>
    <w:rsid w:val="00C830E1"/>
    <w:rsid w:val="00C839CE"/>
    <w:rsid w:val="00C83E15"/>
    <w:rsid w:val="00C83E33"/>
    <w:rsid w:val="00C84A12"/>
    <w:rsid w:val="00C851CB"/>
    <w:rsid w:val="00C853C0"/>
    <w:rsid w:val="00C8601B"/>
    <w:rsid w:val="00C86B9D"/>
    <w:rsid w:val="00C86CB8"/>
    <w:rsid w:val="00C87CE9"/>
    <w:rsid w:val="00C90271"/>
    <w:rsid w:val="00C9027E"/>
    <w:rsid w:val="00C912B1"/>
    <w:rsid w:val="00C91805"/>
    <w:rsid w:val="00C919EB"/>
    <w:rsid w:val="00C91D44"/>
    <w:rsid w:val="00C92E0E"/>
    <w:rsid w:val="00C92FD7"/>
    <w:rsid w:val="00C93A26"/>
    <w:rsid w:val="00C93EEE"/>
    <w:rsid w:val="00C941EF"/>
    <w:rsid w:val="00C94950"/>
    <w:rsid w:val="00C94A79"/>
    <w:rsid w:val="00C950FC"/>
    <w:rsid w:val="00C955A1"/>
    <w:rsid w:val="00C9565F"/>
    <w:rsid w:val="00C96F0C"/>
    <w:rsid w:val="00C976FC"/>
    <w:rsid w:val="00C97DF0"/>
    <w:rsid w:val="00CA067E"/>
    <w:rsid w:val="00CA0F9D"/>
    <w:rsid w:val="00CA156C"/>
    <w:rsid w:val="00CA210B"/>
    <w:rsid w:val="00CA2C42"/>
    <w:rsid w:val="00CA2D77"/>
    <w:rsid w:val="00CA46AA"/>
    <w:rsid w:val="00CA529F"/>
    <w:rsid w:val="00CA5D83"/>
    <w:rsid w:val="00CA5DD6"/>
    <w:rsid w:val="00CA6491"/>
    <w:rsid w:val="00CA6A91"/>
    <w:rsid w:val="00CA6D24"/>
    <w:rsid w:val="00CA6ED8"/>
    <w:rsid w:val="00CA70BD"/>
    <w:rsid w:val="00CA7453"/>
    <w:rsid w:val="00CA78F4"/>
    <w:rsid w:val="00CA7FD1"/>
    <w:rsid w:val="00CB01FC"/>
    <w:rsid w:val="00CB0CB1"/>
    <w:rsid w:val="00CB2665"/>
    <w:rsid w:val="00CB2A74"/>
    <w:rsid w:val="00CB2BD7"/>
    <w:rsid w:val="00CB2BE7"/>
    <w:rsid w:val="00CB3681"/>
    <w:rsid w:val="00CB3FF6"/>
    <w:rsid w:val="00CB4544"/>
    <w:rsid w:val="00CB505A"/>
    <w:rsid w:val="00CB5A7C"/>
    <w:rsid w:val="00CB61B3"/>
    <w:rsid w:val="00CB61ED"/>
    <w:rsid w:val="00CB6BB3"/>
    <w:rsid w:val="00CB7012"/>
    <w:rsid w:val="00CC0895"/>
    <w:rsid w:val="00CC0D6F"/>
    <w:rsid w:val="00CC13DC"/>
    <w:rsid w:val="00CC177B"/>
    <w:rsid w:val="00CC1B8B"/>
    <w:rsid w:val="00CC1C85"/>
    <w:rsid w:val="00CC20CF"/>
    <w:rsid w:val="00CC329C"/>
    <w:rsid w:val="00CC3A3D"/>
    <w:rsid w:val="00CC3BE8"/>
    <w:rsid w:val="00CC4393"/>
    <w:rsid w:val="00CC5434"/>
    <w:rsid w:val="00CC5496"/>
    <w:rsid w:val="00CC550B"/>
    <w:rsid w:val="00CC56AB"/>
    <w:rsid w:val="00CC5E49"/>
    <w:rsid w:val="00CC5F7F"/>
    <w:rsid w:val="00CC6D62"/>
    <w:rsid w:val="00CC6F3E"/>
    <w:rsid w:val="00CC7D04"/>
    <w:rsid w:val="00CD002D"/>
    <w:rsid w:val="00CD1ED8"/>
    <w:rsid w:val="00CD1F5A"/>
    <w:rsid w:val="00CD2EC9"/>
    <w:rsid w:val="00CD3280"/>
    <w:rsid w:val="00CD40CE"/>
    <w:rsid w:val="00CD43C0"/>
    <w:rsid w:val="00CD5940"/>
    <w:rsid w:val="00CD65C8"/>
    <w:rsid w:val="00CD677D"/>
    <w:rsid w:val="00CD73BC"/>
    <w:rsid w:val="00CE0023"/>
    <w:rsid w:val="00CE013A"/>
    <w:rsid w:val="00CE17DC"/>
    <w:rsid w:val="00CE2769"/>
    <w:rsid w:val="00CE2926"/>
    <w:rsid w:val="00CE2BA0"/>
    <w:rsid w:val="00CE2D7C"/>
    <w:rsid w:val="00CE3017"/>
    <w:rsid w:val="00CE3D75"/>
    <w:rsid w:val="00CE42A1"/>
    <w:rsid w:val="00CE5291"/>
    <w:rsid w:val="00CE55ED"/>
    <w:rsid w:val="00CE59D6"/>
    <w:rsid w:val="00CE5BE5"/>
    <w:rsid w:val="00CE61A3"/>
    <w:rsid w:val="00CE631D"/>
    <w:rsid w:val="00CE6618"/>
    <w:rsid w:val="00CE6A4E"/>
    <w:rsid w:val="00CE6D3D"/>
    <w:rsid w:val="00CE6D88"/>
    <w:rsid w:val="00CE7B36"/>
    <w:rsid w:val="00CF0963"/>
    <w:rsid w:val="00CF0C0E"/>
    <w:rsid w:val="00CF0C64"/>
    <w:rsid w:val="00CF1C00"/>
    <w:rsid w:val="00CF2255"/>
    <w:rsid w:val="00CF2436"/>
    <w:rsid w:val="00CF27AE"/>
    <w:rsid w:val="00CF2DBA"/>
    <w:rsid w:val="00CF2E44"/>
    <w:rsid w:val="00CF32C8"/>
    <w:rsid w:val="00CF34FE"/>
    <w:rsid w:val="00CF355B"/>
    <w:rsid w:val="00CF3665"/>
    <w:rsid w:val="00CF3EA8"/>
    <w:rsid w:val="00CF3F9A"/>
    <w:rsid w:val="00CF4078"/>
    <w:rsid w:val="00CF4647"/>
    <w:rsid w:val="00CF4E60"/>
    <w:rsid w:val="00CF50DF"/>
    <w:rsid w:val="00CF591C"/>
    <w:rsid w:val="00CF650E"/>
    <w:rsid w:val="00CF711D"/>
    <w:rsid w:val="00CF77AF"/>
    <w:rsid w:val="00D00A78"/>
    <w:rsid w:val="00D00B0C"/>
    <w:rsid w:val="00D0112D"/>
    <w:rsid w:val="00D0156D"/>
    <w:rsid w:val="00D01BCA"/>
    <w:rsid w:val="00D01ED5"/>
    <w:rsid w:val="00D01EF7"/>
    <w:rsid w:val="00D02558"/>
    <w:rsid w:val="00D02A3C"/>
    <w:rsid w:val="00D03295"/>
    <w:rsid w:val="00D03B4C"/>
    <w:rsid w:val="00D03DB1"/>
    <w:rsid w:val="00D0400F"/>
    <w:rsid w:val="00D045B3"/>
    <w:rsid w:val="00D04747"/>
    <w:rsid w:val="00D04CC1"/>
    <w:rsid w:val="00D04D5B"/>
    <w:rsid w:val="00D0743F"/>
    <w:rsid w:val="00D07E64"/>
    <w:rsid w:val="00D104F5"/>
    <w:rsid w:val="00D10CAD"/>
    <w:rsid w:val="00D10DE8"/>
    <w:rsid w:val="00D11287"/>
    <w:rsid w:val="00D11511"/>
    <w:rsid w:val="00D11AC3"/>
    <w:rsid w:val="00D11B27"/>
    <w:rsid w:val="00D11B7C"/>
    <w:rsid w:val="00D11D5A"/>
    <w:rsid w:val="00D11E86"/>
    <w:rsid w:val="00D1272D"/>
    <w:rsid w:val="00D12EF0"/>
    <w:rsid w:val="00D131A2"/>
    <w:rsid w:val="00D133CF"/>
    <w:rsid w:val="00D13BEA"/>
    <w:rsid w:val="00D15285"/>
    <w:rsid w:val="00D153FB"/>
    <w:rsid w:val="00D161AF"/>
    <w:rsid w:val="00D164AC"/>
    <w:rsid w:val="00D164B3"/>
    <w:rsid w:val="00D165D0"/>
    <w:rsid w:val="00D214F3"/>
    <w:rsid w:val="00D21529"/>
    <w:rsid w:val="00D220DD"/>
    <w:rsid w:val="00D22C90"/>
    <w:rsid w:val="00D232D7"/>
    <w:rsid w:val="00D2365A"/>
    <w:rsid w:val="00D23DBE"/>
    <w:rsid w:val="00D244F1"/>
    <w:rsid w:val="00D24EC5"/>
    <w:rsid w:val="00D252D8"/>
    <w:rsid w:val="00D2589F"/>
    <w:rsid w:val="00D25F3F"/>
    <w:rsid w:val="00D26605"/>
    <w:rsid w:val="00D266FC"/>
    <w:rsid w:val="00D26AE0"/>
    <w:rsid w:val="00D303DF"/>
    <w:rsid w:val="00D305A1"/>
    <w:rsid w:val="00D310B5"/>
    <w:rsid w:val="00D314B1"/>
    <w:rsid w:val="00D31685"/>
    <w:rsid w:val="00D32004"/>
    <w:rsid w:val="00D32947"/>
    <w:rsid w:val="00D32AD4"/>
    <w:rsid w:val="00D332BE"/>
    <w:rsid w:val="00D342DE"/>
    <w:rsid w:val="00D34719"/>
    <w:rsid w:val="00D350EA"/>
    <w:rsid w:val="00D3702C"/>
    <w:rsid w:val="00D371CA"/>
    <w:rsid w:val="00D37B3F"/>
    <w:rsid w:val="00D40178"/>
    <w:rsid w:val="00D4090A"/>
    <w:rsid w:val="00D40AC4"/>
    <w:rsid w:val="00D41D80"/>
    <w:rsid w:val="00D43CD7"/>
    <w:rsid w:val="00D4465F"/>
    <w:rsid w:val="00D44D8B"/>
    <w:rsid w:val="00D450D3"/>
    <w:rsid w:val="00D4510D"/>
    <w:rsid w:val="00D451AF"/>
    <w:rsid w:val="00D452FD"/>
    <w:rsid w:val="00D45CD8"/>
    <w:rsid w:val="00D465EF"/>
    <w:rsid w:val="00D46939"/>
    <w:rsid w:val="00D47220"/>
    <w:rsid w:val="00D47679"/>
    <w:rsid w:val="00D47F16"/>
    <w:rsid w:val="00D50131"/>
    <w:rsid w:val="00D5067B"/>
    <w:rsid w:val="00D50C37"/>
    <w:rsid w:val="00D51234"/>
    <w:rsid w:val="00D514E2"/>
    <w:rsid w:val="00D51645"/>
    <w:rsid w:val="00D51936"/>
    <w:rsid w:val="00D51E5F"/>
    <w:rsid w:val="00D523BF"/>
    <w:rsid w:val="00D53101"/>
    <w:rsid w:val="00D53B38"/>
    <w:rsid w:val="00D545E3"/>
    <w:rsid w:val="00D54710"/>
    <w:rsid w:val="00D54C75"/>
    <w:rsid w:val="00D54FCE"/>
    <w:rsid w:val="00D55275"/>
    <w:rsid w:val="00D55FB9"/>
    <w:rsid w:val="00D56278"/>
    <w:rsid w:val="00D57022"/>
    <w:rsid w:val="00D5702A"/>
    <w:rsid w:val="00D57BA3"/>
    <w:rsid w:val="00D609BC"/>
    <w:rsid w:val="00D6171B"/>
    <w:rsid w:val="00D619E4"/>
    <w:rsid w:val="00D61D3A"/>
    <w:rsid w:val="00D622CC"/>
    <w:rsid w:val="00D6269C"/>
    <w:rsid w:val="00D62C1B"/>
    <w:rsid w:val="00D62E08"/>
    <w:rsid w:val="00D633D7"/>
    <w:rsid w:val="00D645E5"/>
    <w:rsid w:val="00D65176"/>
    <w:rsid w:val="00D65239"/>
    <w:rsid w:val="00D652E1"/>
    <w:rsid w:val="00D6547E"/>
    <w:rsid w:val="00D65589"/>
    <w:rsid w:val="00D656EF"/>
    <w:rsid w:val="00D662B7"/>
    <w:rsid w:val="00D665DD"/>
    <w:rsid w:val="00D66BD3"/>
    <w:rsid w:val="00D66EF4"/>
    <w:rsid w:val="00D6752F"/>
    <w:rsid w:val="00D6792D"/>
    <w:rsid w:val="00D71F3B"/>
    <w:rsid w:val="00D72032"/>
    <w:rsid w:val="00D725F5"/>
    <w:rsid w:val="00D7362C"/>
    <w:rsid w:val="00D74B81"/>
    <w:rsid w:val="00D74E2D"/>
    <w:rsid w:val="00D74E56"/>
    <w:rsid w:val="00D75051"/>
    <w:rsid w:val="00D75079"/>
    <w:rsid w:val="00D7563D"/>
    <w:rsid w:val="00D7744C"/>
    <w:rsid w:val="00D778F1"/>
    <w:rsid w:val="00D77AA1"/>
    <w:rsid w:val="00D804FB"/>
    <w:rsid w:val="00D807BF"/>
    <w:rsid w:val="00D807D1"/>
    <w:rsid w:val="00D80C55"/>
    <w:rsid w:val="00D80E44"/>
    <w:rsid w:val="00D810A4"/>
    <w:rsid w:val="00D8178B"/>
    <w:rsid w:val="00D81A6F"/>
    <w:rsid w:val="00D81C79"/>
    <w:rsid w:val="00D82424"/>
    <w:rsid w:val="00D8281C"/>
    <w:rsid w:val="00D8363C"/>
    <w:rsid w:val="00D83ABA"/>
    <w:rsid w:val="00D8425D"/>
    <w:rsid w:val="00D8463B"/>
    <w:rsid w:val="00D846AF"/>
    <w:rsid w:val="00D849B0"/>
    <w:rsid w:val="00D85625"/>
    <w:rsid w:val="00D85C91"/>
    <w:rsid w:val="00D863F2"/>
    <w:rsid w:val="00D86A2E"/>
    <w:rsid w:val="00D873D2"/>
    <w:rsid w:val="00D87D5E"/>
    <w:rsid w:val="00D87D63"/>
    <w:rsid w:val="00D91B49"/>
    <w:rsid w:val="00D91D06"/>
    <w:rsid w:val="00D92B4E"/>
    <w:rsid w:val="00D9347C"/>
    <w:rsid w:val="00D935E1"/>
    <w:rsid w:val="00D93AE1"/>
    <w:rsid w:val="00D943E1"/>
    <w:rsid w:val="00D944EC"/>
    <w:rsid w:val="00D94A11"/>
    <w:rsid w:val="00D96491"/>
    <w:rsid w:val="00D96673"/>
    <w:rsid w:val="00D96B0E"/>
    <w:rsid w:val="00D9710F"/>
    <w:rsid w:val="00D97C64"/>
    <w:rsid w:val="00D97EAF"/>
    <w:rsid w:val="00D97FD5"/>
    <w:rsid w:val="00DA049E"/>
    <w:rsid w:val="00DA0F30"/>
    <w:rsid w:val="00DA1FD7"/>
    <w:rsid w:val="00DA20F7"/>
    <w:rsid w:val="00DA47AB"/>
    <w:rsid w:val="00DA4A9F"/>
    <w:rsid w:val="00DA4CB4"/>
    <w:rsid w:val="00DA5312"/>
    <w:rsid w:val="00DA55C9"/>
    <w:rsid w:val="00DA578E"/>
    <w:rsid w:val="00DA5AC8"/>
    <w:rsid w:val="00DA5D24"/>
    <w:rsid w:val="00DA64A6"/>
    <w:rsid w:val="00DA7E04"/>
    <w:rsid w:val="00DB000E"/>
    <w:rsid w:val="00DB044E"/>
    <w:rsid w:val="00DB076A"/>
    <w:rsid w:val="00DB17DF"/>
    <w:rsid w:val="00DB1AB1"/>
    <w:rsid w:val="00DB21DA"/>
    <w:rsid w:val="00DB3536"/>
    <w:rsid w:val="00DB39FD"/>
    <w:rsid w:val="00DB45AA"/>
    <w:rsid w:val="00DB4901"/>
    <w:rsid w:val="00DB4A8C"/>
    <w:rsid w:val="00DB50A4"/>
    <w:rsid w:val="00DB54C1"/>
    <w:rsid w:val="00DB570C"/>
    <w:rsid w:val="00DB61AB"/>
    <w:rsid w:val="00DB6A05"/>
    <w:rsid w:val="00DB6A77"/>
    <w:rsid w:val="00DB6CF8"/>
    <w:rsid w:val="00DB6EF9"/>
    <w:rsid w:val="00DB7AED"/>
    <w:rsid w:val="00DC084B"/>
    <w:rsid w:val="00DC1C9F"/>
    <w:rsid w:val="00DC3A6F"/>
    <w:rsid w:val="00DC3E98"/>
    <w:rsid w:val="00DC4082"/>
    <w:rsid w:val="00DC4427"/>
    <w:rsid w:val="00DC4462"/>
    <w:rsid w:val="00DC4604"/>
    <w:rsid w:val="00DC4B48"/>
    <w:rsid w:val="00DC4EC9"/>
    <w:rsid w:val="00DC559D"/>
    <w:rsid w:val="00DC5905"/>
    <w:rsid w:val="00DC5DD4"/>
    <w:rsid w:val="00DC6715"/>
    <w:rsid w:val="00DC7C16"/>
    <w:rsid w:val="00DC7DE0"/>
    <w:rsid w:val="00DD0458"/>
    <w:rsid w:val="00DD0C52"/>
    <w:rsid w:val="00DD1AB8"/>
    <w:rsid w:val="00DD1BE0"/>
    <w:rsid w:val="00DD1C97"/>
    <w:rsid w:val="00DD330E"/>
    <w:rsid w:val="00DD38A8"/>
    <w:rsid w:val="00DD3C69"/>
    <w:rsid w:val="00DD449B"/>
    <w:rsid w:val="00DD4C7D"/>
    <w:rsid w:val="00DD4E6C"/>
    <w:rsid w:val="00DD6631"/>
    <w:rsid w:val="00DD6A2F"/>
    <w:rsid w:val="00DD7F05"/>
    <w:rsid w:val="00DE0B9F"/>
    <w:rsid w:val="00DE2284"/>
    <w:rsid w:val="00DE2779"/>
    <w:rsid w:val="00DE2DDD"/>
    <w:rsid w:val="00DE311D"/>
    <w:rsid w:val="00DE37A8"/>
    <w:rsid w:val="00DE3FCD"/>
    <w:rsid w:val="00DE410E"/>
    <w:rsid w:val="00DE4587"/>
    <w:rsid w:val="00DE49B0"/>
    <w:rsid w:val="00DE536D"/>
    <w:rsid w:val="00DE561E"/>
    <w:rsid w:val="00DE5668"/>
    <w:rsid w:val="00DE5B8C"/>
    <w:rsid w:val="00DF013F"/>
    <w:rsid w:val="00DF124B"/>
    <w:rsid w:val="00DF1485"/>
    <w:rsid w:val="00DF3006"/>
    <w:rsid w:val="00DF300D"/>
    <w:rsid w:val="00DF37C4"/>
    <w:rsid w:val="00DF509E"/>
    <w:rsid w:val="00DF53ED"/>
    <w:rsid w:val="00DF6053"/>
    <w:rsid w:val="00DF7281"/>
    <w:rsid w:val="00DF7287"/>
    <w:rsid w:val="00DF7411"/>
    <w:rsid w:val="00E00081"/>
    <w:rsid w:val="00E0084B"/>
    <w:rsid w:val="00E01B0F"/>
    <w:rsid w:val="00E03416"/>
    <w:rsid w:val="00E03E7F"/>
    <w:rsid w:val="00E03F13"/>
    <w:rsid w:val="00E04154"/>
    <w:rsid w:val="00E04737"/>
    <w:rsid w:val="00E04948"/>
    <w:rsid w:val="00E05012"/>
    <w:rsid w:val="00E0550C"/>
    <w:rsid w:val="00E0556E"/>
    <w:rsid w:val="00E057A7"/>
    <w:rsid w:val="00E0674C"/>
    <w:rsid w:val="00E067B4"/>
    <w:rsid w:val="00E06AC7"/>
    <w:rsid w:val="00E06DEF"/>
    <w:rsid w:val="00E07511"/>
    <w:rsid w:val="00E07BDD"/>
    <w:rsid w:val="00E07BE4"/>
    <w:rsid w:val="00E1106C"/>
    <w:rsid w:val="00E112AB"/>
    <w:rsid w:val="00E1166A"/>
    <w:rsid w:val="00E116F2"/>
    <w:rsid w:val="00E12189"/>
    <w:rsid w:val="00E12572"/>
    <w:rsid w:val="00E1428D"/>
    <w:rsid w:val="00E144C1"/>
    <w:rsid w:val="00E1592E"/>
    <w:rsid w:val="00E165DA"/>
    <w:rsid w:val="00E167EC"/>
    <w:rsid w:val="00E16814"/>
    <w:rsid w:val="00E16A5D"/>
    <w:rsid w:val="00E17697"/>
    <w:rsid w:val="00E17701"/>
    <w:rsid w:val="00E20197"/>
    <w:rsid w:val="00E201F0"/>
    <w:rsid w:val="00E207AC"/>
    <w:rsid w:val="00E208F3"/>
    <w:rsid w:val="00E20A2D"/>
    <w:rsid w:val="00E21495"/>
    <w:rsid w:val="00E22759"/>
    <w:rsid w:val="00E22AA6"/>
    <w:rsid w:val="00E23115"/>
    <w:rsid w:val="00E231BA"/>
    <w:rsid w:val="00E23874"/>
    <w:rsid w:val="00E23B8B"/>
    <w:rsid w:val="00E23D18"/>
    <w:rsid w:val="00E24032"/>
    <w:rsid w:val="00E24154"/>
    <w:rsid w:val="00E24A93"/>
    <w:rsid w:val="00E24D04"/>
    <w:rsid w:val="00E2502B"/>
    <w:rsid w:val="00E25FEF"/>
    <w:rsid w:val="00E2619D"/>
    <w:rsid w:val="00E26CA6"/>
    <w:rsid w:val="00E27308"/>
    <w:rsid w:val="00E300D6"/>
    <w:rsid w:val="00E30A2F"/>
    <w:rsid w:val="00E30F83"/>
    <w:rsid w:val="00E31293"/>
    <w:rsid w:val="00E314E1"/>
    <w:rsid w:val="00E32928"/>
    <w:rsid w:val="00E32B97"/>
    <w:rsid w:val="00E32EFF"/>
    <w:rsid w:val="00E3340B"/>
    <w:rsid w:val="00E33738"/>
    <w:rsid w:val="00E33788"/>
    <w:rsid w:val="00E3415A"/>
    <w:rsid w:val="00E34320"/>
    <w:rsid w:val="00E3476F"/>
    <w:rsid w:val="00E350B4"/>
    <w:rsid w:val="00E3555F"/>
    <w:rsid w:val="00E35956"/>
    <w:rsid w:val="00E35D14"/>
    <w:rsid w:val="00E36C2E"/>
    <w:rsid w:val="00E36D09"/>
    <w:rsid w:val="00E37C4A"/>
    <w:rsid w:val="00E37D2A"/>
    <w:rsid w:val="00E41947"/>
    <w:rsid w:val="00E41C45"/>
    <w:rsid w:val="00E42079"/>
    <w:rsid w:val="00E423E2"/>
    <w:rsid w:val="00E4296D"/>
    <w:rsid w:val="00E429EE"/>
    <w:rsid w:val="00E42A00"/>
    <w:rsid w:val="00E44834"/>
    <w:rsid w:val="00E45DDB"/>
    <w:rsid w:val="00E460B8"/>
    <w:rsid w:val="00E47248"/>
    <w:rsid w:val="00E47A25"/>
    <w:rsid w:val="00E50F6B"/>
    <w:rsid w:val="00E529A9"/>
    <w:rsid w:val="00E53C21"/>
    <w:rsid w:val="00E53CA3"/>
    <w:rsid w:val="00E5416B"/>
    <w:rsid w:val="00E54630"/>
    <w:rsid w:val="00E5486D"/>
    <w:rsid w:val="00E5501B"/>
    <w:rsid w:val="00E55489"/>
    <w:rsid w:val="00E556F8"/>
    <w:rsid w:val="00E55887"/>
    <w:rsid w:val="00E55DF0"/>
    <w:rsid w:val="00E56361"/>
    <w:rsid w:val="00E5708A"/>
    <w:rsid w:val="00E57367"/>
    <w:rsid w:val="00E60136"/>
    <w:rsid w:val="00E601D4"/>
    <w:rsid w:val="00E60D9B"/>
    <w:rsid w:val="00E6104B"/>
    <w:rsid w:val="00E61147"/>
    <w:rsid w:val="00E614BE"/>
    <w:rsid w:val="00E6216A"/>
    <w:rsid w:val="00E632F5"/>
    <w:rsid w:val="00E6335B"/>
    <w:rsid w:val="00E63E97"/>
    <w:rsid w:val="00E6450B"/>
    <w:rsid w:val="00E64807"/>
    <w:rsid w:val="00E64E29"/>
    <w:rsid w:val="00E652FB"/>
    <w:rsid w:val="00E65B92"/>
    <w:rsid w:val="00E67661"/>
    <w:rsid w:val="00E678B6"/>
    <w:rsid w:val="00E71286"/>
    <w:rsid w:val="00E7147A"/>
    <w:rsid w:val="00E71814"/>
    <w:rsid w:val="00E71BAF"/>
    <w:rsid w:val="00E72415"/>
    <w:rsid w:val="00E72510"/>
    <w:rsid w:val="00E72B0A"/>
    <w:rsid w:val="00E73418"/>
    <w:rsid w:val="00E7350F"/>
    <w:rsid w:val="00E73D52"/>
    <w:rsid w:val="00E747BA"/>
    <w:rsid w:val="00E74BF3"/>
    <w:rsid w:val="00E760B9"/>
    <w:rsid w:val="00E76515"/>
    <w:rsid w:val="00E76CAF"/>
    <w:rsid w:val="00E77259"/>
    <w:rsid w:val="00E77855"/>
    <w:rsid w:val="00E778E0"/>
    <w:rsid w:val="00E77B5C"/>
    <w:rsid w:val="00E80D38"/>
    <w:rsid w:val="00E815DC"/>
    <w:rsid w:val="00E8215D"/>
    <w:rsid w:val="00E821F1"/>
    <w:rsid w:val="00E82690"/>
    <w:rsid w:val="00E82EFE"/>
    <w:rsid w:val="00E8325E"/>
    <w:rsid w:val="00E83734"/>
    <w:rsid w:val="00E83D3C"/>
    <w:rsid w:val="00E84D08"/>
    <w:rsid w:val="00E84DE5"/>
    <w:rsid w:val="00E850AD"/>
    <w:rsid w:val="00E8527E"/>
    <w:rsid w:val="00E8587D"/>
    <w:rsid w:val="00E86A0A"/>
    <w:rsid w:val="00E86FBE"/>
    <w:rsid w:val="00E9061C"/>
    <w:rsid w:val="00E906B9"/>
    <w:rsid w:val="00E90711"/>
    <w:rsid w:val="00E90C51"/>
    <w:rsid w:val="00E91A93"/>
    <w:rsid w:val="00E92D45"/>
    <w:rsid w:val="00E9376C"/>
    <w:rsid w:val="00E94428"/>
    <w:rsid w:val="00E94AAE"/>
    <w:rsid w:val="00E94B18"/>
    <w:rsid w:val="00E95A3B"/>
    <w:rsid w:val="00E966E2"/>
    <w:rsid w:val="00E96717"/>
    <w:rsid w:val="00E96E62"/>
    <w:rsid w:val="00E96F3C"/>
    <w:rsid w:val="00E979B7"/>
    <w:rsid w:val="00E97B54"/>
    <w:rsid w:val="00EA008D"/>
    <w:rsid w:val="00EA0640"/>
    <w:rsid w:val="00EA09E1"/>
    <w:rsid w:val="00EA10E0"/>
    <w:rsid w:val="00EA1709"/>
    <w:rsid w:val="00EA17E4"/>
    <w:rsid w:val="00EA189E"/>
    <w:rsid w:val="00EA2316"/>
    <w:rsid w:val="00EA2547"/>
    <w:rsid w:val="00EA2C03"/>
    <w:rsid w:val="00EA3C27"/>
    <w:rsid w:val="00EA48E2"/>
    <w:rsid w:val="00EA4975"/>
    <w:rsid w:val="00EA4E6D"/>
    <w:rsid w:val="00EA5850"/>
    <w:rsid w:val="00EA58B9"/>
    <w:rsid w:val="00EA59E8"/>
    <w:rsid w:val="00EA5AA8"/>
    <w:rsid w:val="00EA5EB1"/>
    <w:rsid w:val="00EA6205"/>
    <w:rsid w:val="00EA6EA6"/>
    <w:rsid w:val="00EA75B2"/>
    <w:rsid w:val="00EA7629"/>
    <w:rsid w:val="00EB05DA"/>
    <w:rsid w:val="00EB0710"/>
    <w:rsid w:val="00EB1604"/>
    <w:rsid w:val="00EB28AE"/>
    <w:rsid w:val="00EB3E70"/>
    <w:rsid w:val="00EB4328"/>
    <w:rsid w:val="00EB515F"/>
    <w:rsid w:val="00EB54C3"/>
    <w:rsid w:val="00EB5831"/>
    <w:rsid w:val="00EB5AEB"/>
    <w:rsid w:val="00EB5E88"/>
    <w:rsid w:val="00EB7CDE"/>
    <w:rsid w:val="00EC0236"/>
    <w:rsid w:val="00EC10A0"/>
    <w:rsid w:val="00EC123E"/>
    <w:rsid w:val="00EC1563"/>
    <w:rsid w:val="00EC192F"/>
    <w:rsid w:val="00EC1971"/>
    <w:rsid w:val="00EC1BAA"/>
    <w:rsid w:val="00EC2327"/>
    <w:rsid w:val="00EC2B69"/>
    <w:rsid w:val="00EC2B7B"/>
    <w:rsid w:val="00EC3581"/>
    <w:rsid w:val="00EC409D"/>
    <w:rsid w:val="00EC47BD"/>
    <w:rsid w:val="00EC5E79"/>
    <w:rsid w:val="00EC70E5"/>
    <w:rsid w:val="00EC7632"/>
    <w:rsid w:val="00EC78EF"/>
    <w:rsid w:val="00ED052F"/>
    <w:rsid w:val="00ED0948"/>
    <w:rsid w:val="00ED0CDE"/>
    <w:rsid w:val="00ED0DAB"/>
    <w:rsid w:val="00ED1304"/>
    <w:rsid w:val="00ED1BD2"/>
    <w:rsid w:val="00ED2230"/>
    <w:rsid w:val="00ED25F9"/>
    <w:rsid w:val="00ED28BC"/>
    <w:rsid w:val="00ED29C6"/>
    <w:rsid w:val="00ED2B5C"/>
    <w:rsid w:val="00ED2C52"/>
    <w:rsid w:val="00ED2F03"/>
    <w:rsid w:val="00ED386F"/>
    <w:rsid w:val="00ED3FD3"/>
    <w:rsid w:val="00ED40AB"/>
    <w:rsid w:val="00ED467C"/>
    <w:rsid w:val="00ED4988"/>
    <w:rsid w:val="00ED4E26"/>
    <w:rsid w:val="00ED62AA"/>
    <w:rsid w:val="00ED651C"/>
    <w:rsid w:val="00ED7C6C"/>
    <w:rsid w:val="00ED7C8F"/>
    <w:rsid w:val="00EE0317"/>
    <w:rsid w:val="00EE0427"/>
    <w:rsid w:val="00EE0585"/>
    <w:rsid w:val="00EE09DC"/>
    <w:rsid w:val="00EE172A"/>
    <w:rsid w:val="00EE1B67"/>
    <w:rsid w:val="00EE2488"/>
    <w:rsid w:val="00EE3446"/>
    <w:rsid w:val="00EE3E8C"/>
    <w:rsid w:val="00EE3F5A"/>
    <w:rsid w:val="00EE4623"/>
    <w:rsid w:val="00EE4735"/>
    <w:rsid w:val="00EE4AFA"/>
    <w:rsid w:val="00EE4B02"/>
    <w:rsid w:val="00EE4E75"/>
    <w:rsid w:val="00EE5114"/>
    <w:rsid w:val="00EE55CB"/>
    <w:rsid w:val="00EE5A9B"/>
    <w:rsid w:val="00EE6C75"/>
    <w:rsid w:val="00EE71AF"/>
    <w:rsid w:val="00EE7654"/>
    <w:rsid w:val="00EE7929"/>
    <w:rsid w:val="00EE7DCE"/>
    <w:rsid w:val="00EE7FC5"/>
    <w:rsid w:val="00EF122A"/>
    <w:rsid w:val="00EF19A7"/>
    <w:rsid w:val="00EF1A02"/>
    <w:rsid w:val="00EF1FA8"/>
    <w:rsid w:val="00EF265E"/>
    <w:rsid w:val="00EF2D6C"/>
    <w:rsid w:val="00EF2E45"/>
    <w:rsid w:val="00EF3259"/>
    <w:rsid w:val="00EF3CFF"/>
    <w:rsid w:val="00EF421F"/>
    <w:rsid w:val="00EF4251"/>
    <w:rsid w:val="00EF428E"/>
    <w:rsid w:val="00EF488F"/>
    <w:rsid w:val="00EF4CF1"/>
    <w:rsid w:val="00EF4EC5"/>
    <w:rsid w:val="00EF518A"/>
    <w:rsid w:val="00EF581D"/>
    <w:rsid w:val="00EF5F96"/>
    <w:rsid w:val="00EF75C2"/>
    <w:rsid w:val="00EF7679"/>
    <w:rsid w:val="00EF7908"/>
    <w:rsid w:val="00EF7F19"/>
    <w:rsid w:val="00F0024C"/>
    <w:rsid w:val="00F0069E"/>
    <w:rsid w:val="00F01815"/>
    <w:rsid w:val="00F0189C"/>
    <w:rsid w:val="00F02E03"/>
    <w:rsid w:val="00F0308C"/>
    <w:rsid w:val="00F0344E"/>
    <w:rsid w:val="00F052F2"/>
    <w:rsid w:val="00F05B99"/>
    <w:rsid w:val="00F05EA4"/>
    <w:rsid w:val="00F05ED8"/>
    <w:rsid w:val="00F07D3B"/>
    <w:rsid w:val="00F07D3F"/>
    <w:rsid w:val="00F101CD"/>
    <w:rsid w:val="00F10642"/>
    <w:rsid w:val="00F10BB9"/>
    <w:rsid w:val="00F11694"/>
    <w:rsid w:val="00F11782"/>
    <w:rsid w:val="00F11B34"/>
    <w:rsid w:val="00F11CB0"/>
    <w:rsid w:val="00F12AFA"/>
    <w:rsid w:val="00F12C3B"/>
    <w:rsid w:val="00F13275"/>
    <w:rsid w:val="00F14537"/>
    <w:rsid w:val="00F14A3F"/>
    <w:rsid w:val="00F15C89"/>
    <w:rsid w:val="00F15FC1"/>
    <w:rsid w:val="00F1637E"/>
    <w:rsid w:val="00F1651A"/>
    <w:rsid w:val="00F1678C"/>
    <w:rsid w:val="00F169BD"/>
    <w:rsid w:val="00F17BF0"/>
    <w:rsid w:val="00F206DC"/>
    <w:rsid w:val="00F208F6"/>
    <w:rsid w:val="00F20F66"/>
    <w:rsid w:val="00F20F95"/>
    <w:rsid w:val="00F215BC"/>
    <w:rsid w:val="00F21B2C"/>
    <w:rsid w:val="00F21DAA"/>
    <w:rsid w:val="00F21E82"/>
    <w:rsid w:val="00F23FD5"/>
    <w:rsid w:val="00F2423C"/>
    <w:rsid w:val="00F24346"/>
    <w:rsid w:val="00F24711"/>
    <w:rsid w:val="00F24A29"/>
    <w:rsid w:val="00F2547F"/>
    <w:rsid w:val="00F26246"/>
    <w:rsid w:val="00F27184"/>
    <w:rsid w:val="00F27B30"/>
    <w:rsid w:val="00F27DCD"/>
    <w:rsid w:val="00F27DE7"/>
    <w:rsid w:val="00F30487"/>
    <w:rsid w:val="00F30A52"/>
    <w:rsid w:val="00F313BC"/>
    <w:rsid w:val="00F31B64"/>
    <w:rsid w:val="00F322A5"/>
    <w:rsid w:val="00F32CAF"/>
    <w:rsid w:val="00F32CCF"/>
    <w:rsid w:val="00F32E96"/>
    <w:rsid w:val="00F33C14"/>
    <w:rsid w:val="00F340AC"/>
    <w:rsid w:val="00F35B06"/>
    <w:rsid w:val="00F36B46"/>
    <w:rsid w:val="00F37129"/>
    <w:rsid w:val="00F37E17"/>
    <w:rsid w:val="00F4007C"/>
    <w:rsid w:val="00F4019E"/>
    <w:rsid w:val="00F40360"/>
    <w:rsid w:val="00F4070E"/>
    <w:rsid w:val="00F40D58"/>
    <w:rsid w:val="00F4183F"/>
    <w:rsid w:val="00F4213D"/>
    <w:rsid w:val="00F42168"/>
    <w:rsid w:val="00F4246D"/>
    <w:rsid w:val="00F427EC"/>
    <w:rsid w:val="00F435B4"/>
    <w:rsid w:val="00F43CA1"/>
    <w:rsid w:val="00F43D53"/>
    <w:rsid w:val="00F44334"/>
    <w:rsid w:val="00F44C39"/>
    <w:rsid w:val="00F44F4C"/>
    <w:rsid w:val="00F45403"/>
    <w:rsid w:val="00F45490"/>
    <w:rsid w:val="00F46C8B"/>
    <w:rsid w:val="00F46D22"/>
    <w:rsid w:val="00F471E1"/>
    <w:rsid w:val="00F477D5"/>
    <w:rsid w:val="00F47956"/>
    <w:rsid w:val="00F47D36"/>
    <w:rsid w:val="00F50801"/>
    <w:rsid w:val="00F5130A"/>
    <w:rsid w:val="00F52923"/>
    <w:rsid w:val="00F52A23"/>
    <w:rsid w:val="00F52DBF"/>
    <w:rsid w:val="00F53652"/>
    <w:rsid w:val="00F53728"/>
    <w:rsid w:val="00F541C2"/>
    <w:rsid w:val="00F5428B"/>
    <w:rsid w:val="00F542D5"/>
    <w:rsid w:val="00F545E6"/>
    <w:rsid w:val="00F54E59"/>
    <w:rsid w:val="00F551AD"/>
    <w:rsid w:val="00F558BA"/>
    <w:rsid w:val="00F55E21"/>
    <w:rsid w:val="00F55E3C"/>
    <w:rsid w:val="00F560A6"/>
    <w:rsid w:val="00F57706"/>
    <w:rsid w:val="00F577B9"/>
    <w:rsid w:val="00F57940"/>
    <w:rsid w:val="00F57D45"/>
    <w:rsid w:val="00F60285"/>
    <w:rsid w:val="00F604A3"/>
    <w:rsid w:val="00F60720"/>
    <w:rsid w:val="00F60ACB"/>
    <w:rsid w:val="00F60B87"/>
    <w:rsid w:val="00F60F8E"/>
    <w:rsid w:val="00F60FBA"/>
    <w:rsid w:val="00F60FD7"/>
    <w:rsid w:val="00F617FB"/>
    <w:rsid w:val="00F6296F"/>
    <w:rsid w:val="00F64785"/>
    <w:rsid w:val="00F65180"/>
    <w:rsid w:val="00F65947"/>
    <w:rsid w:val="00F65F49"/>
    <w:rsid w:val="00F66186"/>
    <w:rsid w:val="00F6629D"/>
    <w:rsid w:val="00F66B7C"/>
    <w:rsid w:val="00F66E92"/>
    <w:rsid w:val="00F66FAE"/>
    <w:rsid w:val="00F66FBE"/>
    <w:rsid w:val="00F67228"/>
    <w:rsid w:val="00F67D27"/>
    <w:rsid w:val="00F67E3B"/>
    <w:rsid w:val="00F70713"/>
    <w:rsid w:val="00F718EB"/>
    <w:rsid w:val="00F72C28"/>
    <w:rsid w:val="00F72C6E"/>
    <w:rsid w:val="00F72E08"/>
    <w:rsid w:val="00F74106"/>
    <w:rsid w:val="00F7693D"/>
    <w:rsid w:val="00F76CE7"/>
    <w:rsid w:val="00F76DC7"/>
    <w:rsid w:val="00F76E63"/>
    <w:rsid w:val="00F7767D"/>
    <w:rsid w:val="00F81178"/>
    <w:rsid w:val="00F81C02"/>
    <w:rsid w:val="00F81E98"/>
    <w:rsid w:val="00F8316E"/>
    <w:rsid w:val="00F83EBF"/>
    <w:rsid w:val="00F84374"/>
    <w:rsid w:val="00F85842"/>
    <w:rsid w:val="00F85890"/>
    <w:rsid w:val="00F859D3"/>
    <w:rsid w:val="00F85B61"/>
    <w:rsid w:val="00F85CF5"/>
    <w:rsid w:val="00F8728B"/>
    <w:rsid w:val="00F872FD"/>
    <w:rsid w:val="00F87396"/>
    <w:rsid w:val="00F90983"/>
    <w:rsid w:val="00F90BA5"/>
    <w:rsid w:val="00F9113E"/>
    <w:rsid w:val="00F9277C"/>
    <w:rsid w:val="00F927E7"/>
    <w:rsid w:val="00F92D92"/>
    <w:rsid w:val="00F93099"/>
    <w:rsid w:val="00F93581"/>
    <w:rsid w:val="00F9384F"/>
    <w:rsid w:val="00F94730"/>
    <w:rsid w:val="00F94809"/>
    <w:rsid w:val="00F94AE1"/>
    <w:rsid w:val="00F94B53"/>
    <w:rsid w:val="00F9590B"/>
    <w:rsid w:val="00F96C80"/>
    <w:rsid w:val="00F96D7A"/>
    <w:rsid w:val="00F96F28"/>
    <w:rsid w:val="00F9724B"/>
    <w:rsid w:val="00FA1373"/>
    <w:rsid w:val="00FA13AC"/>
    <w:rsid w:val="00FA13B7"/>
    <w:rsid w:val="00FA1BF3"/>
    <w:rsid w:val="00FA31AA"/>
    <w:rsid w:val="00FA48A0"/>
    <w:rsid w:val="00FA5385"/>
    <w:rsid w:val="00FA5ADC"/>
    <w:rsid w:val="00FA6970"/>
    <w:rsid w:val="00FA72E7"/>
    <w:rsid w:val="00FA767B"/>
    <w:rsid w:val="00FA77AE"/>
    <w:rsid w:val="00FB0760"/>
    <w:rsid w:val="00FB09BC"/>
    <w:rsid w:val="00FB14F6"/>
    <w:rsid w:val="00FB1C28"/>
    <w:rsid w:val="00FB22AD"/>
    <w:rsid w:val="00FB23D2"/>
    <w:rsid w:val="00FB2686"/>
    <w:rsid w:val="00FB2860"/>
    <w:rsid w:val="00FB2D02"/>
    <w:rsid w:val="00FB2DBA"/>
    <w:rsid w:val="00FB3016"/>
    <w:rsid w:val="00FB3347"/>
    <w:rsid w:val="00FB339A"/>
    <w:rsid w:val="00FB33A7"/>
    <w:rsid w:val="00FB3C1A"/>
    <w:rsid w:val="00FB47F5"/>
    <w:rsid w:val="00FB491D"/>
    <w:rsid w:val="00FB4EC1"/>
    <w:rsid w:val="00FB63CF"/>
    <w:rsid w:val="00FB69B4"/>
    <w:rsid w:val="00FB6B00"/>
    <w:rsid w:val="00FB6E3A"/>
    <w:rsid w:val="00FB777F"/>
    <w:rsid w:val="00FB7CF2"/>
    <w:rsid w:val="00FB7D97"/>
    <w:rsid w:val="00FC085C"/>
    <w:rsid w:val="00FC1A8F"/>
    <w:rsid w:val="00FC1B90"/>
    <w:rsid w:val="00FC20E5"/>
    <w:rsid w:val="00FC2FC8"/>
    <w:rsid w:val="00FC3AA2"/>
    <w:rsid w:val="00FC468D"/>
    <w:rsid w:val="00FC5117"/>
    <w:rsid w:val="00FC532C"/>
    <w:rsid w:val="00FC5603"/>
    <w:rsid w:val="00FC63B1"/>
    <w:rsid w:val="00FC6429"/>
    <w:rsid w:val="00FC683E"/>
    <w:rsid w:val="00FC7217"/>
    <w:rsid w:val="00FC7589"/>
    <w:rsid w:val="00FC7A8E"/>
    <w:rsid w:val="00FC7B7B"/>
    <w:rsid w:val="00FC7C68"/>
    <w:rsid w:val="00FD0964"/>
    <w:rsid w:val="00FD10E8"/>
    <w:rsid w:val="00FD1445"/>
    <w:rsid w:val="00FD1950"/>
    <w:rsid w:val="00FD1D52"/>
    <w:rsid w:val="00FD1E4D"/>
    <w:rsid w:val="00FD25A0"/>
    <w:rsid w:val="00FD2615"/>
    <w:rsid w:val="00FD2632"/>
    <w:rsid w:val="00FD264E"/>
    <w:rsid w:val="00FD2C27"/>
    <w:rsid w:val="00FD380E"/>
    <w:rsid w:val="00FD443D"/>
    <w:rsid w:val="00FD4CDB"/>
    <w:rsid w:val="00FD58CC"/>
    <w:rsid w:val="00FD5EB1"/>
    <w:rsid w:val="00FD63E0"/>
    <w:rsid w:val="00FD64CD"/>
    <w:rsid w:val="00FD6A27"/>
    <w:rsid w:val="00FD6C11"/>
    <w:rsid w:val="00FD710C"/>
    <w:rsid w:val="00FE0CD4"/>
    <w:rsid w:val="00FE14CE"/>
    <w:rsid w:val="00FE1C01"/>
    <w:rsid w:val="00FE1D90"/>
    <w:rsid w:val="00FE285E"/>
    <w:rsid w:val="00FE2934"/>
    <w:rsid w:val="00FE29A9"/>
    <w:rsid w:val="00FE347B"/>
    <w:rsid w:val="00FE38D8"/>
    <w:rsid w:val="00FE38DD"/>
    <w:rsid w:val="00FE3B8E"/>
    <w:rsid w:val="00FE3F3C"/>
    <w:rsid w:val="00FE4270"/>
    <w:rsid w:val="00FE43B6"/>
    <w:rsid w:val="00FE464B"/>
    <w:rsid w:val="00FE466F"/>
    <w:rsid w:val="00FE59DC"/>
    <w:rsid w:val="00FE6B92"/>
    <w:rsid w:val="00FE6CE7"/>
    <w:rsid w:val="00FE7B8C"/>
    <w:rsid w:val="00FF1964"/>
    <w:rsid w:val="00FF1AA9"/>
    <w:rsid w:val="00FF27BA"/>
    <w:rsid w:val="00FF2B8F"/>
    <w:rsid w:val="00FF2BEF"/>
    <w:rsid w:val="00FF2D63"/>
    <w:rsid w:val="00FF3617"/>
    <w:rsid w:val="00FF3948"/>
    <w:rsid w:val="00FF3AA7"/>
    <w:rsid w:val="00FF3EFD"/>
    <w:rsid w:val="00FF4919"/>
    <w:rsid w:val="00FF5078"/>
    <w:rsid w:val="00FF56FC"/>
    <w:rsid w:val="00FF5C07"/>
    <w:rsid w:val="00FF6081"/>
    <w:rsid w:val="00FF6F85"/>
    <w:rsid w:val="062A25DD"/>
    <w:rsid w:val="08618E32"/>
    <w:rsid w:val="0947D4F4"/>
    <w:rsid w:val="09BE1F83"/>
    <w:rsid w:val="0E7AF0C1"/>
    <w:rsid w:val="15105131"/>
    <w:rsid w:val="19FA8CD1"/>
    <w:rsid w:val="1A6DA681"/>
    <w:rsid w:val="1B0B36C7"/>
    <w:rsid w:val="1B3C5960"/>
    <w:rsid w:val="1B47DB89"/>
    <w:rsid w:val="1E6043CF"/>
    <w:rsid w:val="1EFBC5BF"/>
    <w:rsid w:val="1EFE3C02"/>
    <w:rsid w:val="20E86496"/>
    <w:rsid w:val="231C0A28"/>
    <w:rsid w:val="26C694FF"/>
    <w:rsid w:val="27B8662F"/>
    <w:rsid w:val="2B7ABE1D"/>
    <w:rsid w:val="3649B5EB"/>
    <w:rsid w:val="368CE76D"/>
    <w:rsid w:val="3ED860FA"/>
    <w:rsid w:val="477E0A74"/>
    <w:rsid w:val="47F0965D"/>
    <w:rsid w:val="4844EE29"/>
    <w:rsid w:val="4C012D0B"/>
    <w:rsid w:val="4ED29C6C"/>
    <w:rsid w:val="525C77AC"/>
    <w:rsid w:val="528BD30E"/>
    <w:rsid w:val="5395E1CF"/>
    <w:rsid w:val="54ABCED6"/>
    <w:rsid w:val="54FD77AD"/>
    <w:rsid w:val="5B8ADDC8"/>
    <w:rsid w:val="5F9FA4CA"/>
    <w:rsid w:val="628A2F41"/>
    <w:rsid w:val="6BC10D4F"/>
    <w:rsid w:val="6D09E6B0"/>
    <w:rsid w:val="6EE469A6"/>
    <w:rsid w:val="73001086"/>
    <w:rsid w:val="789D6E48"/>
    <w:rsid w:val="7C70A6FE"/>
    <w:rsid w:val="7D4EA6E4"/>
    <w:rsid w:val="7E8D16F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C2FE2CC"/>
  <w15:chartTrackingRefBased/>
  <w15:docId w15:val="{442C62E8-71BB-4722-A058-4F2B74E40EB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qFormat="1"/>
    <w:lsdException w:name="heading 4" w:semiHidden="1" w:uiPriority="0" w:qFormat="1"/>
    <w:lsdException w:name="heading 5" w:semiHidden="1" w:uiPriority="0" w:qFormat="1"/>
    <w:lsdException w:name="heading 6" w:uiPriority="0" w:qFormat="1"/>
    <w:lsdException w:name="heading 7" w:uiPriority="4"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iPriority="0"/>
    <w:lsdException w:name="footnote text" w:semiHidden="1" w:qFormat="1"/>
    <w:lsdException w:name="annotation text" w:semiHidden="1" w:qFormat="1"/>
    <w:lsdException w:name="header" w:semiHidden="1" w:uiPriority="0" w:unhideWhenUsed="1"/>
    <w:lsdException w:name="footer" w:semiHidden="1" w:unhideWhenUsed="1"/>
    <w:lsdException w:name="index heading" w:semiHidden="1"/>
    <w:lsdException w:name="caption" w:semiHidden="1" w:uiPriority="3" w:qFormat="1"/>
    <w:lsdException w:name="table of figures" w:semiHidden="1"/>
    <w:lsdException w:name="envelope address" w:semiHidden="1"/>
    <w:lsdException w:name="envelope return" w:semiHidden="1"/>
    <w:lsdException w:name="footnote reference" w:semiHidden="1" w:qFormat="1"/>
    <w:lsdException w:name="annotation reference" w:semiHidden="1" w:qFormat="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qFormat="1"/>
    <w:lsdException w:name="List Number" w:semiHidden="1" w:uiPriority="0" w:qFormat="1"/>
    <w:lsdException w:name="List 2" w:semiHidden="1"/>
    <w:lsdException w:name="List 3" w:semiHidden="1"/>
    <w:lsdException w:name="List 4" w:semiHidden="1"/>
    <w:lsdException w:name="List 5" w:semiHidden="1"/>
    <w:lsdException w:name="List Bullet 2" w:semiHidden="1" w:uiPriority="0" w:qFormat="1"/>
    <w:lsdException w:name="List Bullet 3" w:semiHidden="1" w:uiPriority="0" w:qFormat="1"/>
    <w:lsdException w:name="List Bullet 4" w:semiHidden="1" w:uiPriority="0"/>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unhideWhenUsed="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uiPriority="0"/>
    <w:lsdException w:name="Block Text" w:semiHidden="1" w:uiPriority="0" w:qFormat="1"/>
    <w:lsdException w:name="Hyperlink" w:semiHidden="1"/>
    <w:lsdException w:name="FollowedHyperlink" w:semiHidden="1" w:uiPriority="0"/>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uiPriority="0"/>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iPriority="0" w:unhideWhenUsed="1"/>
    <w:lsdException w:name="Table Web 3" w:semiHidden="1" w:unhideWhenUsed="1"/>
    <w:lsdException w:name="Balloon Text" w:semiHidden="1"/>
    <w:lsdException w:name="Table Grid" w:uiPriority="39" w:qFormat="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C07901"/>
    <w:pPr>
      <w:spacing w:after="130" w:line="300" w:lineRule="auto"/>
    </w:pPr>
    <w:rPr>
      <w:sz w:val="20"/>
      <w:lang w:val="en-US"/>
    </w:rPr>
  </w:style>
  <w:style w:type="paragraph" w:styleId="Balk1">
    <w:name w:val="heading 1"/>
    <w:aliases w:val="H1,Heading 1 AGT ESIA,Şekil Dizini,Über 1,h1,Chapter Head,Part,OG Heading 1,L1,RSKH1,RSKHeading 1,Level 1,Report1,Heading 1 URS,Oscar Faber 1,Chapter head,CH,. (1.0),Do Not Use,Heading 1 - chapter,H11,H12,1 ghost,g,Outline1,ghost,§1.,(Section)"/>
    <w:basedOn w:val="GvdeMetni"/>
    <w:next w:val="GvdeMetni"/>
    <w:link w:val="Balk1Char"/>
    <w:qFormat/>
    <w:rsid w:val="00AA3456"/>
    <w:pPr>
      <w:keepNext/>
      <w:numPr>
        <w:numId w:val="7"/>
      </w:numPr>
      <w:spacing w:before="240" w:line="240" w:lineRule="auto"/>
      <w:outlineLvl w:val="0"/>
    </w:pPr>
    <w:rPr>
      <w:rFonts w:asciiTheme="majorHAnsi" w:hAnsiTheme="majorHAnsi" w:cs="Times New Roman (Body CS)"/>
      <w:caps/>
      <w:color w:val="018219" w:themeColor="accent1"/>
      <w:spacing w:val="8"/>
      <w:sz w:val="28"/>
    </w:rPr>
  </w:style>
  <w:style w:type="paragraph" w:styleId="Balk2">
    <w:name w:val="heading 2"/>
    <w:aliases w:val="Heading 2 AGT ESIA,Tablo Dizini,CPR Heading 2,Head2,Chapter,Major Heading,h2,2,Header 2nd Page,A.B.C.,Paranum,Heading 2 Char Char,Über 2,Heading b,H-2,Major Heading1,Major Heading2,Major Heading3,Major Heading11,Major Heading4,. (1.1),L2,H2,Se"/>
    <w:basedOn w:val="GvdeMetni"/>
    <w:next w:val="GvdeMetni"/>
    <w:link w:val="Balk2Char"/>
    <w:qFormat/>
    <w:rsid w:val="00D61D3A"/>
    <w:pPr>
      <w:keepNext/>
      <w:numPr>
        <w:ilvl w:val="1"/>
        <w:numId w:val="7"/>
      </w:numPr>
      <w:tabs>
        <w:tab w:val="clear" w:pos="1141"/>
        <w:tab w:val="num" w:pos="999"/>
      </w:tabs>
      <w:spacing w:before="240" w:line="240" w:lineRule="auto"/>
      <w:ind w:left="1192"/>
      <w:outlineLvl w:val="1"/>
    </w:pPr>
    <w:rPr>
      <w:rFonts w:asciiTheme="majorHAnsi" w:hAnsiTheme="majorHAnsi" w:cs="Times New Roman (Body CS)"/>
      <w:caps/>
      <w:color w:val="018219" w:themeColor="accent1"/>
      <w:spacing w:val="8"/>
      <w:sz w:val="24"/>
    </w:rPr>
  </w:style>
  <w:style w:type="paragraph" w:styleId="Balk3">
    <w:name w:val="heading 3"/>
    <w:aliases w:val="Heading 3 AGT ESIA,CPR Heading 3,Head3,Heading3,Section,Sub-heading,h3,3,h3a,heading 3- body,h3b,Char1 Char,Über 3,Sub-heading1,Sub-heading2,Sub-heading3,Sub-heading4,Sub-heading5,Sub-heading6,Sub-heading11,Sub-heading21,Sub-heading31,L3,H3,Re"/>
    <w:basedOn w:val="Balk2"/>
    <w:next w:val="GvdeMetni"/>
    <w:link w:val="Balk3Char"/>
    <w:qFormat/>
    <w:rsid w:val="00946715"/>
    <w:pPr>
      <w:numPr>
        <w:ilvl w:val="2"/>
      </w:numPr>
      <w:outlineLvl w:val="2"/>
    </w:pPr>
    <w:rPr>
      <w:sz w:val="22"/>
    </w:rPr>
  </w:style>
  <w:style w:type="paragraph" w:styleId="Balk4">
    <w:name w:val="heading 4"/>
    <w:aliases w:val="Heading 4 AGT ESIA,Über 4,Level 4,C Head,Map Title,OG Heading 4,D&amp;M4,D&amp;M 4,carter ecological heading 4,RSKH4,H4,RSK-H4,Heading 4 URS,System Names,italic,L4,Level 2 - a,Sub-Minor,Main Body Heading,Sub SubHeading,Sub SubHeading1,Sub SubHeading2"/>
    <w:basedOn w:val="Balk2"/>
    <w:next w:val="GvdeMetni"/>
    <w:link w:val="Balk4Char"/>
    <w:qFormat/>
    <w:rsid w:val="003A3855"/>
    <w:pPr>
      <w:numPr>
        <w:ilvl w:val="3"/>
      </w:numPr>
      <w:outlineLvl w:val="3"/>
    </w:pPr>
    <w:rPr>
      <w:spacing w:val="0"/>
      <w:sz w:val="20"/>
    </w:rPr>
  </w:style>
  <w:style w:type="paragraph" w:styleId="Balk5">
    <w:name w:val="heading 5"/>
    <w:aliases w:val="Heading 5 AGT ESIA,RSKH5,Über 5,Further Points,Further Points1,Further Points2,Further Points11,Further Points3,Further Points4,Further Points5,Further Points12,Further Points21,Further Points111,Further Points6,Further Points13,Block Label,h5"/>
    <w:next w:val="GvdeMetni"/>
    <w:link w:val="Balk5Char"/>
    <w:qFormat/>
    <w:rsid w:val="00FB09BC"/>
    <w:pPr>
      <w:keepNext/>
      <w:numPr>
        <w:ilvl w:val="4"/>
        <w:numId w:val="7"/>
      </w:numPr>
      <w:spacing w:before="240" w:after="60" w:line="300" w:lineRule="auto"/>
      <w:outlineLvl w:val="4"/>
    </w:pPr>
    <w:rPr>
      <w:rFonts w:asciiTheme="majorHAnsi" w:hAnsiTheme="majorHAnsi"/>
      <w:b/>
      <w:iCs/>
      <w:sz w:val="20"/>
    </w:rPr>
  </w:style>
  <w:style w:type="paragraph" w:styleId="Balk6">
    <w:name w:val="heading 6"/>
    <w:aliases w:val="Do Not Use 6,sub-dash,sd,5,Şekil Dizini Otomatik,Über 6,Points in Text,not Kinhill,Points in Text1,Points in Text2,Points in Text3,Points in Text4,Points in Text5,Points in Text11,Points in Text21,Points in Text6,Points in Text12,H6,level 6,h6"/>
    <w:next w:val="GvdeMetni"/>
    <w:link w:val="Balk6Char"/>
    <w:qFormat/>
    <w:rsid w:val="00FB09BC"/>
    <w:pPr>
      <w:keepNext/>
      <w:numPr>
        <w:ilvl w:val="5"/>
        <w:numId w:val="7"/>
      </w:numPr>
      <w:spacing w:before="240" w:after="60" w:line="300" w:lineRule="auto"/>
      <w:outlineLvl w:val="5"/>
    </w:pPr>
    <w:rPr>
      <w:rFonts w:asciiTheme="majorHAnsi" w:hAnsiTheme="majorHAnsi"/>
      <w:b/>
      <w:i/>
      <w:sz w:val="20"/>
    </w:rPr>
  </w:style>
  <w:style w:type="paragraph" w:styleId="Balk7">
    <w:name w:val="heading 7"/>
    <w:next w:val="GvdeMetni"/>
    <w:link w:val="Balk7Char"/>
    <w:uiPriority w:val="1"/>
    <w:qFormat/>
    <w:rsid w:val="00A92083"/>
    <w:pPr>
      <w:keepNext/>
      <w:spacing w:before="240" w:after="60" w:line="300" w:lineRule="auto"/>
      <w:outlineLvl w:val="6"/>
    </w:pPr>
    <w:rPr>
      <w:i/>
      <w:iCs/>
      <w:sz w:val="20"/>
    </w:rPr>
  </w:style>
  <w:style w:type="paragraph" w:styleId="Balk8">
    <w:name w:val="heading 8"/>
    <w:next w:val="Normal"/>
    <w:link w:val="Balk8Char"/>
    <w:uiPriority w:val="4"/>
    <w:semiHidden/>
    <w:qFormat/>
    <w:rsid w:val="006E23BD"/>
    <w:pPr>
      <w:spacing w:after="130" w:line="293" w:lineRule="auto"/>
      <w:outlineLvl w:val="7"/>
    </w:pPr>
    <w:rPr>
      <w:i/>
      <w:iCs/>
      <w:sz w:val="18"/>
    </w:rPr>
  </w:style>
  <w:style w:type="paragraph" w:styleId="Balk9">
    <w:name w:val="heading 9"/>
    <w:basedOn w:val="Normal"/>
    <w:next w:val="Normal"/>
    <w:link w:val="Balk9Char"/>
    <w:uiPriority w:val="9"/>
    <w:semiHidden/>
    <w:qFormat/>
    <w:rsid w:val="0075089E"/>
    <w:pPr>
      <w:keepNext/>
      <w:keepLines/>
      <w:spacing w:before="40" w:after="0"/>
      <w:outlineLvl w:val="8"/>
    </w:pPr>
    <w:rPr>
      <w:rFonts w:asciiTheme="majorHAnsi" w:eastAsiaTheme="majorEastAsia" w:hAnsiTheme="majorHAnsi" w:cstheme="majorBidi"/>
      <w:i/>
      <w:iCs/>
      <w:color w:val="3E3E3E" w:themeColor="text1" w:themeTint="D8"/>
      <w:sz w:val="21"/>
      <w:szCs w:val="21"/>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paragraph" w:styleId="stBilgi">
    <w:name w:val="header"/>
    <w:basedOn w:val="Normal"/>
    <w:link w:val="stBilgiChar"/>
    <w:rsid w:val="004B097D"/>
    <w:pPr>
      <w:tabs>
        <w:tab w:val="right" w:pos="10773"/>
      </w:tabs>
      <w:spacing w:after="0" w:line="240" w:lineRule="auto"/>
    </w:pPr>
    <w:rPr>
      <w:rFonts w:cs="Times New Roman (Body CS)"/>
      <w:caps/>
      <w:color w:val="82887E" w:themeColor="accent6"/>
      <w:sz w:val="12"/>
    </w:rPr>
  </w:style>
  <w:style w:type="character" w:customStyle="1" w:styleId="stBilgiChar">
    <w:name w:val="Üst Bilgi Char"/>
    <w:basedOn w:val="VarsaylanParagrafYazTipi"/>
    <w:link w:val="stBilgi"/>
    <w:uiPriority w:val="99"/>
    <w:rsid w:val="004B097D"/>
    <w:rPr>
      <w:rFonts w:cs="Times New Roman (Body CS)"/>
      <w:caps/>
      <w:color w:val="82887E" w:themeColor="accent6"/>
      <w:sz w:val="12"/>
      <w:lang w:val="en-US"/>
    </w:rPr>
  </w:style>
  <w:style w:type="paragraph" w:styleId="AltBilgi">
    <w:name w:val="footer"/>
    <w:basedOn w:val="Normal"/>
    <w:link w:val="AltBilgiChar"/>
    <w:uiPriority w:val="99"/>
    <w:rsid w:val="00411900"/>
    <w:pPr>
      <w:tabs>
        <w:tab w:val="left" w:pos="3686"/>
        <w:tab w:val="left" w:pos="4253"/>
        <w:tab w:val="left" w:pos="5387"/>
        <w:tab w:val="left" w:pos="5954"/>
        <w:tab w:val="right" w:pos="9582"/>
      </w:tabs>
      <w:spacing w:before="200" w:after="280" w:line="200" w:lineRule="exact"/>
      <w:ind w:left="1622"/>
      <w:contextualSpacing/>
    </w:pPr>
    <w:rPr>
      <w:rFonts w:cs="Times New Roman (Body CS)"/>
      <w:color w:val="82887E" w:themeColor="accent6"/>
      <w:spacing w:val="6"/>
      <w:sz w:val="12"/>
    </w:rPr>
  </w:style>
  <w:style w:type="character" w:customStyle="1" w:styleId="AltBilgiChar">
    <w:name w:val="Alt Bilgi Char"/>
    <w:basedOn w:val="VarsaylanParagrafYazTipi"/>
    <w:link w:val="AltBilgi"/>
    <w:uiPriority w:val="99"/>
    <w:rsid w:val="00411900"/>
    <w:rPr>
      <w:rFonts w:cs="Times New Roman (Body CS)"/>
      <w:color w:val="82887E" w:themeColor="accent6"/>
      <w:spacing w:val="6"/>
      <w:sz w:val="12"/>
      <w:lang w:val="en-US"/>
    </w:rPr>
  </w:style>
  <w:style w:type="character" w:styleId="SayfaNumaras">
    <w:name w:val="page number"/>
    <w:basedOn w:val="VarsaylanParagrafYazTipi"/>
    <w:uiPriority w:val="99"/>
    <w:semiHidden/>
    <w:rsid w:val="00C2537D"/>
    <w:rPr>
      <w:rFonts w:asciiTheme="minorHAnsi" w:hAnsiTheme="minorHAnsi"/>
      <w:color w:val="82887E" w:themeColor="accent6"/>
      <w:sz w:val="12"/>
    </w:rPr>
  </w:style>
  <w:style w:type="table" w:styleId="TabloKlavuzu">
    <w:name w:val="Table Grid"/>
    <w:aliases w:val="ERM Table,RWF Table Grid,Table Grid Defence,Aventus Doc Control table,Table font,5 C's table,Default Table,Table 1,tabelle2,CV table,CV1,Smart Text Table,IT Park_Citation,Marafiq Table Grid,PB Table,Table Grid (Appendix list),Table inside"/>
    <w:basedOn w:val="NormalTablo"/>
    <w:uiPriority w:val="39"/>
    <w:qFormat/>
    <w:rsid w:val="004262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alk1Char">
    <w:name w:val="Başlık 1 Char"/>
    <w:aliases w:val="H1 Char,Heading 1 AGT ESIA Char,Şekil Dizini Char,Über 1 Char,h1 Char,Chapter Head Char,Part Char,OG Heading 1 Char,L1 Char,RSKH1 Char,RSKHeading 1 Char,Level 1 Char,Report1 Char,Heading 1 URS Char,Oscar Faber 1 Char,Chapter head Char"/>
    <w:basedOn w:val="VarsaylanParagrafYazTipi"/>
    <w:link w:val="Balk1"/>
    <w:rsid w:val="00D11B27"/>
    <w:rPr>
      <w:rFonts w:asciiTheme="majorHAnsi" w:hAnsiTheme="majorHAnsi" w:cs="Times New Roman (Body CS)"/>
      <w:caps/>
      <w:color w:val="018219" w:themeColor="accent1"/>
      <w:spacing w:val="8"/>
      <w:sz w:val="28"/>
      <w:lang w:val="en-US"/>
    </w:rPr>
  </w:style>
  <w:style w:type="paragraph" w:customStyle="1" w:styleId="Name">
    <w:name w:val="Name"/>
    <w:basedOn w:val="Normal"/>
    <w:uiPriority w:val="5"/>
    <w:semiHidden/>
    <w:qFormat/>
    <w:rsid w:val="00BE189C"/>
    <w:pPr>
      <w:framePr w:hSpace="181" w:wrap="around" w:vAnchor="page" w:hAnchor="page" w:x="568" w:y="3346"/>
      <w:spacing w:after="0"/>
      <w:suppressOverlap/>
    </w:pPr>
    <w:rPr>
      <w:b/>
    </w:rPr>
  </w:style>
  <w:style w:type="paragraph" w:customStyle="1" w:styleId="Address">
    <w:name w:val="Address"/>
    <w:basedOn w:val="Normal"/>
    <w:uiPriority w:val="3"/>
    <w:semiHidden/>
    <w:qFormat/>
    <w:rsid w:val="00BE189C"/>
    <w:pPr>
      <w:spacing w:after="0"/>
    </w:pPr>
  </w:style>
  <w:style w:type="character" w:customStyle="1" w:styleId="Balk2Char">
    <w:name w:val="Başlık 2 Char"/>
    <w:aliases w:val="Heading 2 AGT ESIA Char,Tablo Dizini Char,CPR Heading 2 Char,Head2 Char,Chapter Char,Major Heading Char,h2 Char,2 Char,Header 2nd Page Char,A.B.C. Char,Paranum Char,Heading 2 Char Char Char,Über 2 Char,Heading b Char,H-2 Char,. (1.1) Char"/>
    <w:basedOn w:val="VarsaylanParagrafYazTipi"/>
    <w:link w:val="Balk2"/>
    <w:rsid w:val="00D11B27"/>
    <w:rPr>
      <w:rFonts w:asciiTheme="majorHAnsi" w:hAnsiTheme="majorHAnsi" w:cs="Times New Roman (Body CS)"/>
      <w:caps/>
      <w:color w:val="018219" w:themeColor="accent1"/>
      <w:spacing w:val="8"/>
      <w:lang w:val="en-US"/>
    </w:rPr>
  </w:style>
  <w:style w:type="paragraph" w:styleId="Tarih">
    <w:name w:val="Date"/>
    <w:aliases w:val="D1"/>
    <w:basedOn w:val="CoverSubheading"/>
    <w:next w:val="Normal"/>
    <w:link w:val="TarihChar"/>
    <w:uiPriority w:val="4"/>
    <w:semiHidden/>
    <w:rsid w:val="00AE178C"/>
    <w:pPr>
      <w:framePr w:wrap="around" w:y="4463"/>
    </w:pPr>
  </w:style>
  <w:style w:type="character" w:customStyle="1" w:styleId="TarihChar">
    <w:name w:val="Tarih Char"/>
    <w:aliases w:val="D1 Char"/>
    <w:basedOn w:val="VarsaylanParagrafYazTipi"/>
    <w:link w:val="Tarih"/>
    <w:uiPriority w:val="4"/>
    <w:semiHidden/>
    <w:rsid w:val="00AE178C"/>
    <w:rPr>
      <w:rFonts w:ascii="Verdana" w:hAnsi="Verdana"/>
      <w:sz w:val="18"/>
      <w:szCs w:val="16"/>
    </w:rPr>
  </w:style>
  <w:style w:type="paragraph" w:customStyle="1" w:styleId="Recipient">
    <w:name w:val="Recipient"/>
    <w:basedOn w:val="Tabletextleft"/>
    <w:uiPriority w:val="5"/>
    <w:semiHidden/>
    <w:qFormat/>
    <w:rsid w:val="00405C5B"/>
  </w:style>
  <w:style w:type="paragraph" w:customStyle="1" w:styleId="Reference">
    <w:name w:val="Reference"/>
    <w:basedOn w:val="CoverSubheading"/>
    <w:uiPriority w:val="6"/>
    <w:semiHidden/>
    <w:qFormat/>
    <w:rsid w:val="00AE178C"/>
    <w:pPr>
      <w:framePr w:wrap="around" w:y="4463"/>
    </w:pPr>
  </w:style>
  <w:style w:type="paragraph" w:styleId="HTMLAdresi">
    <w:name w:val="HTML Address"/>
    <w:basedOn w:val="Normal"/>
    <w:link w:val="HTMLAdresiChar"/>
    <w:uiPriority w:val="99"/>
    <w:semiHidden/>
    <w:rsid w:val="0066798D"/>
    <w:pPr>
      <w:spacing w:after="0" w:line="240" w:lineRule="auto"/>
    </w:pPr>
    <w:rPr>
      <w:i/>
      <w:iCs/>
    </w:rPr>
  </w:style>
  <w:style w:type="character" w:customStyle="1" w:styleId="HTMLAdresiChar">
    <w:name w:val="HTML Adresi Char"/>
    <w:basedOn w:val="VarsaylanParagrafYazTipi"/>
    <w:link w:val="HTMLAdresi"/>
    <w:uiPriority w:val="99"/>
    <w:semiHidden/>
    <w:rsid w:val="0042629B"/>
    <w:rPr>
      <w:i/>
      <w:iCs/>
      <w:sz w:val="18"/>
    </w:rPr>
  </w:style>
  <w:style w:type="paragraph" w:styleId="SonNotMetni">
    <w:name w:val="endnote text"/>
    <w:basedOn w:val="Normal"/>
    <w:link w:val="SonNotMetniChar"/>
    <w:uiPriority w:val="99"/>
    <w:semiHidden/>
    <w:rsid w:val="0066798D"/>
    <w:pPr>
      <w:spacing w:after="0" w:line="240" w:lineRule="auto"/>
    </w:pPr>
    <w:rPr>
      <w:szCs w:val="20"/>
    </w:rPr>
  </w:style>
  <w:style w:type="character" w:customStyle="1" w:styleId="SonNotMetniChar">
    <w:name w:val="Son Not Metni Char"/>
    <w:basedOn w:val="VarsaylanParagrafYazTipi"/>
    <w:link w:val="SonNotMetni"/>
    <w:uiPriority w:val="99"/>
    <w:semiHidden/>
    <w:rsid w:val="0042629B"/>
    <w:rPr>
      <w:sz w:val="20"/>
      <w:szCs w:val="20"/>
    </w:rPr>
  </w:style>
  <w:style w:type="paragraph" w:styleId="KonuBal">
    <w:name w:val="Title"/>
    <w:basedOn w:val="GvdeMetni"/>
    <w:next w:val="GvdeMetni"/>
    <w:link w:val="KonuBalChar"/>
    <w:uiPriority w:val="3"/>
    <w:qFormat/>
    <w:rsid w:val="00577237"/>
    <w:pPr>
      <w:spacing w:after="0" w:line="240" w:lineRule="auto"/>
    </w:pPr>
    <w:rPr>
      <w:rFonts w:ascii="Cambria" w:hAnsi="Cambria"/>
      <w:bCs/>
      <w:sz w:val="72"/>
      <w:szCs w:val="36"/>
    </w:rPr>
  </w:style>
  <w:style w:type="character" w:customStyle="1" w:styleId="KonuBalChar">
    <w:name w:val="Konu Başlığı Char"/>
    <w:basedOn w:val="VarsaylanParagrafYazTipi"/>
    <w:link w:val="KonuBal"/>
    <w:uiPriority w:val="3"/>
    <w:rsid w:val="00D11B27"/>
    <w:rPr>
      <w:rFonts w:ascii="Cambria" w:hAnsi="Cambria"/>
      <w:bCs/>
      <w:sz w:val="72"/>
      <w:szCs w:val="36"/>
      <w:lang w:val="en-US"/>
    </w:rPr>
  </w:style>
  <w:style w:type="character" w:customStyle="1" w:styleId="Balk4Char">
    <w:name w:val="Başlık 4 Char"/>
    <w:aliases w:val="Heading 4 AGT ESIA Char,Über 4 Char,Level 4 Char,C Head Char,Map Title Char,OG Heading 4 Char,D&amp;M4 Char,D&amp;M 4 Char,carter ecological heading 4 Char,RSKH4 Char,H4 Char,RSK-H4 Char,Heading 4 URS Char,System Names Char,italic Char,L4 Char"/>
    <w:basedOn w:val="VarsaylanParagrafYazTipi"/>
    <w:link w:val="Balk4"/>
    <w:rsid w:val="00D11B27"/>
    <w:rPr>
      <w:rFonts w:asciiTheme="majorHAnsi" w:hAnsiTheme="majorHAnsi" w:cs="Times New Roman (Body CS)"/>
      <w:caps/>
      <w:color w:val="018219" w:themeColor="accent1"/>
      <w:sz w:val="20"/>
      <w:lang w:val="en-US"/>
    </w:rPr>
  </w:style>
  <w:style w:type="paragraph" w:customStyle="1" w:styleId="Introduction">
    <w:name w:val="Introduction"/>
    <w:basedOn w:val="Normal"/>
    <w:uiPriority w:val="5"/>
    <w:semiHidden/>
    <w:qFormat/>
    <w:rsid w:val="003D34C1"/>
    <w:pPr>
      <w:spacing w:before="90" w:after="0" w:line="274" w:lineRule="auto"/>
    </w:pPr>
    <w:rPr>
      <w:sz w:val="28"/>
      <w:szCs w:val="28"/>
    </w:rPr>
  </w:style>
  <w:style w:type="character" w:customStyle="1" w:styleId="Balk8Char">
    <w:name w:val="Başlık 8 Char"/>
    <w:basedOn w:val="VarsaylanParagrafYazTipi"/>
    <w:link w:val="Balk8"/>
    <w:uiPriority w:val="4"/>
    <w:semiHidden/>
    <w:rsid w:val="003E4C89"/>
    <w:rPr>
      <w:i/>
      <w:iCs/>
      <w:sz w:val="18"/>
    </w:rPr>
  </w:style>
  <w:style w:type="paragraph" w:customStyle="1" w:styleId="BasicParagraph">
    <w:name w:val="[Basic Paragraph]"/>
    <w:basedOn w:val="Normal"/>
    <w:uiPriority w:val="99"/>
    <w:semiHidden/>
    <w:rsid w:val="003D34C1"/>
    <w:pPr>
      <w:autoSpaceDE w:val="0"/>
      <w:autoSpaceDN w:val="0"/>
      <w:adjustRightInd w:val="0"/>
      <w:spacing w:after="0" w:line="288" w:lineRule="auto"/>
      <w:textAlignment w:val="center"/>
    </w:pPr>
    <w:rPr>
      <w:rFonts w:ascii="MinionPro-Regular" w:hAnsi="MinionPro-Regular" w:cs="MinionPro-Regular"/>
      <w:color w:val="000000"/>
      <w:kern w:val="0"/>
      <w:sz w:val="24"/>
    </w:rPr>
  </w:style>
  <w:style w:type="paragraph" w:styleId="AralkYok">
    <w:name w:val="No Spacing"/>
    <w:basedOn w:val="GvdeMetni"/>
    <w:uiPriority w:val="4"/>
    <w:semiHidden/>
    <w:qFormat/>
    <w:rsid w:val="00AE178C"/>
    <w:pPr>
      <w:spacing w:after="0"/>
    </w:pPr>
  </w:style>
  <w:style w:type="character" w:customStyle="1" w:styleId="Balk5Char">
    <w:name w:val="Başlık 5 Char"/>
    <w:aliases w:val="Heading 5 AGT ESIA Char,RSKH5 Char,Über 5 Char,Further Points Char,Further Points1 Char,Further Points2 Char,Further Points11 Char,Further Points3 Char,Further Points4 Char,Further Points5 Char,Further Points12 Char,Further Points21 Char"/>
    <w:basedOn w:val="VarsaylanParagrafYazTipi"/>
    <w:link w:val="Balk5"/>
    <w:rsid w:val="00D11B27"/>
    <w:rPr>
      <w:rFonts w:asciiTheme="majorHAnsi" w:hAnsiTheme="majorHAnsi"/>
      <w:b/>
      <w:iCs/>
      <w:sz w:val="20"/>
    </w:rPr>
  </w:style>
  <w:style w:type="paragraph" w:customStyle="1" w:styleId="CoverHeading">
    <w:name w:val="Cover Heading"/>
    <w:link w:val="CoverHeadingChar"/>
    <w:uiPriority w:val="4"/>
    <w:qFormat/>
    <w:rsid w:val="008F265E"/>
    <w:rPr>
      <w:rFonts w:asciiTheme="majorHAnsi" w:hAnsiTheme="majorHAnsi" w:cs="Times New Roman (Body CS)"/>
      <w:caps/>
      <w:color w:val="018219" w:themeColor="accent1"/>
      <w:sz w:val="18"/>
    </w:rPr>
  </w:style>
  <w:style w:type="character" w:customStyle="1" w:styleId="CoverHeadingChar">
    <w:name w:val="Cover Heading Char"/>
    <w:basedOn w:val="Balk1Char"/>
    <w:link w:val="CoverHeading"/>
    <w:uiPriority w:val="4"/>
    <w:rsid w:val="00D11B27"/>
    <w:rPr>
      <w:rFonts w:asciiTheme="majorHAnsi" w:hAnsiTheme="majorHAnsi" w:cs="Times New Roman (Body CS)"/>
      <w:caps/>
      <w:color w:val="018219" w:themeColor="accent1"/>
      <w:spacing w:val="8"/>
      <w:sz w:val="18"/>
      <w:lang w:val="en-US"/>
    </w:rPr>
  </w:style>
  <w:style w:type="paragraph" w:customStyle="1" w:styleId="Bullet">
    <w:name w:val="Bullet"/>
    <w:basedOn w:val="Normal"/>
    <w:qFormat/>
    <w:rsid w:val="00957C34"/>
    <w:pPr>
      <w:numPr>
        <w:numId w:val="1"/>
      </w:numPr>
      <w:spacing w:before="60" w:after="60"/>
    </w:pPr>
  </w:style>
  <w:style w:type="paragraph" w:styleId="ResimYazs">
    <w:name w:val="caption"/>
    <w:aliases w:val="Caption Char1 Char,Caption1 Char Char,Caption Char Char Char Char1 Char Char,Caption Char Char Char Char Char Char Char Char Char1 Char Char,Caption1 Char,Caption Char Char Char Char1 Char,Caption Char Char Char1 Char Char,อักขระ,Ma,Map"/>
    <w:basedOn w:val="Normal"/>
    <w:next w:val="Normal"/>
    <w:link w:val="ResimYazsChar"/>
    <w:uiPriority w:val="3"/>
    <w:qFormat/>
    <w:rsid w:val="00E906B9"/>
    <w:pPr>
      <w:keepNext/>
      <w:tabs>
        <w:tab w:val="left" w:pos="1191"/>
      </w:tabs>
      <w:spacing w:after="120"/>
    </w:pPr>
    <w:rPr>
      <w:rFonts w:asciiTheme="majorHAnsi" w:hAnsiTheme="majorHAnsi" w:cs="Times New Roman (Body CS)"/>
      <w:caps/>
      <w:color w:val="018219" w:themeColor="accent1"/>
      <w:spacing w:val="4"/>
      <w:szCs w:val="16"/>
    </w:rPr>
  </w:style>
  <w:style w:type="paragraph" w:styleId="Altyaz">
    <w:name w:val="Subtitle"/>
    <w:next w:val="GvdeMetni"/>
    <w:link w:val="AltyazChar"/>
    <w:uiPriority w:val="3"/>
    <w:qFormat/>
    <w:rsid w:val="0067574E"/>
    <w:rPr>
      <w:rFonts w:ascii="Cambria" w:hAnsi="Cambria" w:cs="Times New Roman (Body CS)"/>
      <w:sz w:val="36"/>
    </w:rPr>
  </w:style>
  <w:style w:type="character" w:customStyle="1" w:styleId="AltyazChar">
    <w:name w:val="Altyazı Char"/>
    <w:basedOn w:val="VarsaylanParagrafYazTipi"/>
    <w:link w:val="Altyaz"/>
    <w:uiPriority w:val="3"/>
    <w:rsid w:val="00D11B27"/>
    <w:rPr>
      <w:rFonts w:ascii="Cambria" w:hAnsi="Cambria" w:cs="Times New Roman (Body CS)"/>
      <w:sz w:val="36"/>
    </w:rPr>
  </w:style>
  <w:style w:type="paragraph" w:customStyle="1" w:styleId="CoverSubheading">
    <w:name w:val="Cover Subheading"/>
    <w:uiPriority w:val="4"/>
    <w:qFormat/>
    <w:rsid w:val="000961F8"/>
    <w:pPr>
      <w:framePr w:hSpace="181" w:wrap="around" w:vAnchor="page" w:hAnchor="page" w:x="8931" w:y="5767"/>
      <w:spacing w:line="276" w:lineRule="auto"/>
      <w:suppressOverlap/>
    </w:pPr>
    <w:rPr>
      <w:rFonts w:asciiTheme="majorHAnsi" w:hAnsiTheme="majorHAnsi"/>
      <w:sz w:val="18"/>
      <w:szCs w:val="16"/>
    </w:rPr>
  </w:style>
  <w:style w:type="paragraph" w:customStyle="1" w:styleId="Tabletextleft">
    <w:name w:val="Table text left"/>
    <w:basedOn w:val="Normal"/>
    <w:link w:val="TabletextleftChar"/>
    <w:qFormat/>
    <w:rsid w:val="00B3214B"/>
    <w:pPr>
      <w:spacing w:after="0" w:line="240" w:lineRule="auto"/>
    </w:pPr>
    <w:rPr>
      <w:rFonts w:cs="Times New Roman (Body CS)"/>
      <w:spacing w:val="4"/>
      <w:sz w:val="18"/>
    </w:rPr>
  </w:style>
  <w:style w:type="numbering" w:customStyle="1" w:styleId="CurrentList20">
    <w:name w:val="Current List20"/>
    <w:uiPriority w:val="99"/>
    <w:rsid w:val="00263F34"/>
    <w:pPr>
      <w:numPr>
        <w:numId w:val="24"/>
      </w:numPr>
    </w:pPr>
  </w:style>
  <w:style w:type="paragraph" w:customStyle="1" w:styleId="Tabletextcentered">
    <w:name w:val="Table text centered"/>
    <w:basedOn w:val="Tabletextleft"/>
    <w:uiPriority w:val="1"/>
    <w:qFormat/>
    <w:rsid w:val="001D40D8"/>
    <w:pPr>
      <w:jc w:val="center"/>
    </w:pPr>
  </w:style>
  <w:style w:type="paragraph" w:styleId="T1">
    <w:name w:val="toc 1"/>
    <w:basedOn w:val="Normal"/>
    <w:next w:val="Normal"/>
    <w:autoRedefine/>
    <w:uiPriority w:val="39"/>
    <w:rsid w:val="00B10D7F"/>
    <w:pPr>
      <w:pBdr>
        <w:top w:val="single" w:sz="4" w:space="5" w:color="D2DED3"/>
        <w:bottom w:val="single" w:sz="4" w:space="5" w:color="D2DED3"/>
        <w:between w:val="single" w:sz="4" w:space="5" w:color="FFFFFF" w:themeColor="background1"/>
      </w:pBdr>
      <w:shd w:val="clear" w:color="auto" w:fill="D2DED3"/>
      <w:tabs>
        <w:tab w:val="right" w:pos="10194"/>
      </w:tabs>
      <w:spacing w:before="120" w:after="0" w:line="240" w:lineRule="auto"/>
      <w:ind w:left="567" w:hanging="567"/>
    </w:pPr>
    <w:rPr>
      <w:rFonts w:asciiTheme="majorHAnsi" w:hAnsiTheme="majorHAnsi" w:cs="Times New Roman (Body CS)"/>
      <w:caps/>
      <w:noProof/>
      <w:spacing w:val="8"/>
    </w:rPr>
  </w:style>
  <w:style w:type="paragraph" w:styleId="T2">
    <w:name w:val="toc 2"/>
    <w:basedOn w:val="T1"/>
    <w:next w:val="Normal"/>
    <w:autoRedefine/>
    <w:uiPriority w:val="39"/>
    <w:rsid w:val="00ED467C"/>
    <w:pPr>
      <w:pBdr>
        <w:top w:val="none" w:sz="0" w:space="0" w:color="auto"/>
        <w:bottom w:val="single" w:sz="4" w:space="4" w:color="B7B2AA" w:themeColor="accent5"/>
        <w:between w:val="single" w:sz="4" w:space="4" w:color="B7B2AA" w:themeColor="accent5"/>
      </w:pBdr>
      <w:shd w:val="clear" w:color="auto" w:fill="auto"/>
      <w:spacing w:before="0"/>
    </w:pPr>
    <w:rPr>
      <w:sz w:val="18"/>
    </w:rPr>
  </w:style>
  <w:style w:type="paragraph" w:styleId="TBal">
    <w:name w:val="TOC Heading"/>
    <w:next w:val="Normal"/>
    <w:uiPriority w:val="39"/>
    <w:semiHidden/>
    <w:qFormat/>
    <w:rsid w:val="00EF428E"/>
    <w:pPr>
      <w:spacing w:after="280"/>
    </w:pPr>
    <w:rPr>
      <w:rFonts w:ascii="Verdana" w:hAnsi="Verdana" w:cs="Times New Roman (Body CS)"/>
      <w:caps/>
      <w:color w:val="018219" w:themeColor="accent1"/>
      <w:spacing w:val="8"/>
    </w:rPr>
  </w:style>
  <w:style w:type="paragraph" w:styleId="ListeParagraf">
    <w:name w:val="List Paragraph"/>
    <w:aliases w:val="Bullet_new,Bullet 1,numbers normal cal,List Paragraph1,Lvl 1 Bullet,Bullet List,FooterText,Casella di testo,Holis indice,Johan bulletList Paragraph,Bolinha,Indent Normal,Bullet L1,Bullet Styles para,Figure_name,Equipment,lp1,Citation List"/>
    <w:basedOn w:val="Normal"/>
    <w:link w:val="ListeParagrafChar"/>
    <w:uiPriority w:val="34"/>
    <w:qFormat/>
    <w:rsid w:val="00B770B9"/>
    <w:pPr>
      <w:ind w:left="720"/>
      <w:contextualSpacing/>
    </w:pPr>
  </w:style>
  <w:style w:type="table" w:customStyle="1" w:styleId="ERMTable1">
    <w:name w:val="ERM Table 1"/>
    <w:basedOn w:val="NormalTablo"/>
    <w:uiPriority w:val="99"/>
    <w:rsid w:val="00B60E1A"/>
    <w:rPr>
      <w:sz w:val="16"/>
    </w:rPr>
    <w:tblPr>
      <w:tblStyleRowBandSize w:val="1"/>
      <w:tblStyleColBandSize w:val="1"/>
      <w:tblBorders>
        <w:bottom w:val="single" w:sz="4" w:space="0" w:color="B7B2AA" w:themeColor="accent5"/>
        <w:insideH w:val="single" w:sz="4" w:space="0" w:color="B7B2AA" w:themeColor="accent5"/>
        <w:insideV w:val="single" w:sz="4" w:space="0" w:color="B7B2AA" w:themeColor="accent5"/>
      </w:tblBorders>
      <w:tblCellMar>
        <w:top w:w="85" w:type="dxa"/>
        <w:bottom w:w="85" w:type="dxa"/>
      </w:tblCellMar>
    </w:tbl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1Vert">
      <w:tblPr/>
      <w:tcPr>
        <w:tcBorders>
          <w:left w:val="nil"/>
          <w:right w:val="nil"/>
          <w:insideV w:val="nil"/>
        </w:tcBorders>
      </w:tcPr>
    </w:tblStylePr>
    <w:tblStylePr w:type="band2Vert">
      <w:tblPr/>
      <w:tcPr>
        <w:tcBorders>
          <w:left w:val="nil"/>
          <w:right w:val="nil"/>
          <w:insideV w:val="nil"/>
        </w:tcBorders>
      </w:tcPr>
    </w:tblStylePr>
    <w:tblStylePr w:type="band1Horz">
      <w:tblPr/>
      <w:tcPr>
        <w:tcBorders>
          <w:top w:val="nil"/>
          <w:left w:val="nil"/>
          <w:bottom w:val="single" w:sz="4" w:space="0" w:color="B7B2AA" w:themeColor="accent5"/>
          <w:right w:val="nil"/>
        </w:tcBorders>
      </w:tcPr>
    </w:tblStylePr>
  </w:style>
  <w:style w:type="paragraph" w:customStyle="1" w:styleId="Line">
    <w:name w:val="Line"/>
    <w:basedOn w:val="Normal"/>
    <w:uiPriority w:val="6"/>
    <w:semiHidden/>
    <w:qFormat/>
    <w:rsid w:val="00C2537D"/>
    <w:pPr>
      <w:pBdr>
        <w:top w:val="single" w:sz="4" w:space="1" w:color="82887E" w:themeColor="accent6"/>
      </w:pBdr>
      <w:spacing w:before="160" w:after="0" w:line="293" w:lineRule="auto"/>
    </w:pPr>
    <w:rPr>
      <w:sz w:val="12"/>
      <w:szCs w:val="12"/>
    </w:rPr>
  </w:style>
  <w:style w:type="paragraph" w:customStyle="1" w:styleId="ListNumberAlpha">
    <w:name w:val="List Number Alpha"/>
    <w:basedOn w:val="Normal"/>
    <w:link w:val="ListNumberAlphaChar"/>
    <w:uiPriority w:val="9"/>
    <w:semiHidden/>
    <w:qFormat/>
    <w:rsid w:val="00A10B48"/>
    <w:pPr>
      <w:numPr>
        <w:ilvl w:val="7"/>
        <w:numId w:val="7"/>
      </w:numPr>
      <w:spacing w:before="60" w:after="60"/>
    </w:pPr>
  </w:style>
  <w:style w:type="character" w:customStyle="1" w:styleId="Balk3Char">
    <w:name w:val="Başlık 3 Char"/>
    <w:aliases w:val="Heading 3 AGT ESIA Char,CPR Heading 3 Char,Head3 Char,Heading3 Char,Section Char,Sub-heading Char,h3 Char,3 Char,h3a Char,heading 3- body Char,h3b Char,Char1 Char Char,Über 3 Char,Sub-heading1 Char,Sub-heading2 Char,Sub-heading3 Char"/>
    <w:basedOn w:val="VarsaylanParagrafYazTipi"/>
    <w:link w:val="Balk3"/>
    <w:rsid w:val="00D11B27"/>
    <w:rPr>
      <w:rFonts w:asciiTheme="majorHAnsi" w:hAnsiTheme="majorHAnsi" w:cs="Times New Roman (Body CS)"/>
      <w:caps/>
      <w:color w:val="018219" w:themeColor="accent1"/>
      <w:spacing w:val="8"/>
      <w:sz w:val="22"/>
      <w:lang w:val="en-US"/>
    </w:rPr>
  </w:style>
  <w:style w:type="paragraph" w:customStyle="1" w:styleId="NumberedText">
    <w:name w:val="Numbered Text"/>
    <w:uiPriority w:val="99"/>
    <w:qFormat/>
    <w:rsid w:val="008D6533"/>
    <w:pPr>
      <w:numPr>
        <w:numId w:val="6"/>
      </w:numPr>
      <w:spacing w:before="60" w:after="60" w:line="300" w:lineRule="auto"/>
    </w:pPr>
    <w:rPr>
      <w:rFonts w:cs="Times New Roman (Body CS)"/>
      <w:color w:val="1C1C1C" w:themeColor="text1"/>
      <w:sz w:val="20"/>
    </w:rPr>
  </w:style>
  <w:style w:type="paragraph" w:styleId="Dizin1">
    <w:name w:val="index 1"/>
    <w:basedOn w:val="Normal"/>
    <w:next w:val="Normal"/>
    <w:autoRedefine/>
    <w:uiPriority w:val="99"/>
    <w:semiHidden/>
    <w:rsid w:val="002C0F0C"/>
    <w:pPr>
      <w:spacing w:after="0" w:line="240" w:lineRule="auto"/>
      <w:ind w:left="180" w:hanging="180"/>
    </w:pPr>
  </w:style>
  <w:style w:type="paragraph" w:styleId="DizinBal">
    <w:name w:val="index heading"/>
    <w:basedOn w:val="Normal"/>
    <w:next w:val="Dizin1"/>
    <w:uiPriority w:val="99"/>
    <w:semiHidden/>
    <w:rsid w:val="00263F34"/>
    <w:pPr>
      <w:spacing w:after="0" w:line="240" w:lineRule="auto"/>
    </w:pPr>
    <w:rPr>
      <w:rFonts w:asciiTheme="majorHAnsi" w:eastAsiaTheme="majorEastAsia" w:hAnsiTheme="majorHAnsi" w:cstheme="majorBidi"/>
      <w:b/>
      <w:bCs/>
      <w:caps/>
      <w:spacing w:val="8"/>
      <w:lang w:val="en-GB"/>
    </w:rPr>
  </w:style>
  <w:style w:type="paragraph" w:styleId="ekillerTablosu">
    <w:name w:val="table of figures"/>
    <w:basedOn w:val="T2"/>
    <w:next w:val="Normal"/>
    <w:uiPriority w:val="99"/>
    <w:rsid w:val="00B10D7F"/>
    <w:pPr>
      <w:tabs>
        <w:tab w:val="left" w:pos="1871"/>
      </w:tabs>
      <w:ind w:left="1418" w:hanging="1418"/>
    </w:pPr>
    <w:rPr>
      <w:spacing w:val="6"/>
    </w:rPr>
  </w:style>
  <w:style w:type="paragraph" w:styleId="Kaynaka">
    <w:name w:val="table of authorities"/>
    <w:basedOn w:val="Normal"/>
    <w:next w:val="Normal"/>
    <w:uiPriority w:val="99"/>
    <w:semiHidden/>
    <w:rsid w:val="002C0F0C"/>
    <w:pPr>
      <w:spacing w:after="0"/>
      <w:ind w:left="180" w:hanging="180"/>
    </w:pPr>
    <w:rPr>
      <w:rFonts w:ascii="Verdana" w:hAnsi="Verdana"/>
      <w:spacing w:val="6"/>
      <w:sz w:val="16"/>
    </w:rPr>
  </w:style>
  <w:style w:type="paragraph" w:customStyle="1" w:styleId="AppendixContentsList">
    <w:name w:val="Appendix Contents List"/>
    <w:uiPriority w:val="20"/>
    <w:semiHidden/>
    <w:qFormat/>
    <w:rsid w:val="00245E4A"/>
    <w:pPr>
      <w:tabs>
        <w:tab w:val="left" w:pos="1418"/>
      </w:tabs>
      <w:spacing w:after="125"/>
    </w:pPr>
    <w:rPr>
      <w:rFonts w:ascii="Verdana" w:hAnsi="Verdana"/>
      <w:caps/>
      <w:spacing w:val="8"/>
      <w:sz w:val="20"/>
      <w:szCs w:val="16"/>
    </w:rPr>
  </w:style>
  <w:style w:type="paragraph" w:styleId="T3">
    <w:name w:val="toc 3"/>
    <w:basedOn w:val="AppendixContentsList"/>
    <w:next w:val="Normal"/>
    <w:autoRedefine/>
    <w:uiPriority w:val="39"/>
    <w:rsid w:val="00ED467C"/>
    <w:pPr>
      <w:tabs>
        <w:tab w:val="right" w:pos="10194"/>
      </w:tabs>
      <w:spacing w:before="60" w:after="60"/>
      <w:ind w:left="1418" w:hanging="851"/>
      <w:contextualSpacing/>
    </w:pPr>
    <w:rPr>
      <w:rFonts w:asciiTheme="minorHAnsi" w:hAnsiTheme="minorHAnsi" w:cs="Times New Roman (Body CS)"/>
      <w:caps w:val="0"/>
      <w:noProof/>
      <w:spacing w:val="0"/>
      <w:sz w:val="18"/>
    </w:rPr>
  </w:style>
  <w:style w:type="paragraph" w:customStyle="1" w:styleId="Documenttitle">
    <w:name w:val="Document title"/>
    <w:basedOn w:val="Tabletextleft"/>
    <w:uiPriority w:val="7"/>
    <w:semiHidden/>
    <w:qFormat/>
    <w:rsid w:val="00405C5B"/>
  </w:style>
  <w:style w:type="paragraph" w:customStyle="1" w:styleId="Version">
    <w:name w:val="Version"/>
    <w:basedOn w:val="Tabletextleft"/>
    <w:uiPriority w:val="6"/>
    <w:semiHidden/>
    <w:qFormat/>
    <w:rsid w:val="00AA52B5"/>
  </w:style>
  <w:style w:type="paragraph" w:customStyle="1" w:styleId="DocumentSubtitle">
    <w:name w:val="Document Subtitle"/>
    <w:basedOn w:val="Tabletextleft"/>
    <w:uiPriority w:val="11"/>
    <w:semiHidden/>
    <w:qFormat/>
    <w:rsid w:val="00C90271"/>
  </w:style>
  <w:style w:type="character" w:styleId="Kpr">
    <w:name w:val="Hyperlink"/>
    <w:basedOn w:val="VarsaylanParagrafYazTipi"/>
    <w:uiPriority w:val="99"/>
    <w:rsid w:val="00B21A41"/>
    <w:rPr>
      <w:color w:val="1C1C1C" w:themeColor="hyperlink"/>
      <w:u w:val="single"/>
    </w:rPr>
  </w:style>
  <w:style w:type="paragraph" w:customStyle="1" w:styleId="AppendixHeading">
    <w:name w:val="Appendix Heading"/>
    <w:next w:val="GvdeMetni"/>
    <w:uiPriority w:val="6"/>
    <w:qFormat/>
    <w:rsid w:val="00D11511"/>
    <w:pPr>
      <w:spacing w:before="480" w:after="240"/>
      <w:ind w:left="2835" w:hanging="2835"/>
      <w:outlineLvl w:val="0"/>
    </w:pPr>
    <w:rPr>
      <w:rFonts w:asciiTheme="majorHAnsi" w:hAnsiTheme="majorHAnsi" w:cs="Times New Roman (Body CS)"/>
      <w:caps/>
      <w:color w:val="018219" w:themeColor="accent1"/>
      <w:spacing w:val="6"/>
      <w:sz w:val="32"/>
    </w:rPr>
  </w:style>
  <w:style w:type="paragraph" w:styleId="bekMetni">
    <w:name w:val="Block Text"/>
    <w:basedOn w:val="Normal"/>
    <w:uiPriority w:val="99"/>
    <w:semiHidden/>
    <w:qFormat/>
    <w:rsid w:val="00B629AC"/>
    <w:pPr>
      <w:pBdr>
        <w:top w:val="single" w:sz="2" w:space="10" w:color="018219" w:themeColor="accent1"/>
        <w:left w:val="single" w:sz="2" w:space="10" w:color="018219" w:themeColor="accent1"/>
        <w:bottom w:val="single" w:sz="2" w:space="10" w:color="018219" w:themeColor="accent1"/>
        <w:right w:val="single" w:sz="2" w:space="10" w:color="018219" w:themeColor="accent1"/>
      </w:pBdr>
      <w:ind w:left="1152" w:right="1152"/>
    </w:pPr>
    <w:rPr>
      <w:rFonts w:eastAsiaTheme="minorEastAsia"/>
      <w:i/>
      <w:iCs/>
      <w:color w:val="018219" w:themeColor="accent1"/>
    </w:rPr>
  </w:style>
  <w:style w:type="paragraph" w:customStyle="1" w:styleId="TableBullet1">
    <w:name w:val="Table Bullet 1"/>
    <w:basedOn w:val="Tabletextleft"/>
    <w:uiPriority w:val="1"/>
    <w:qFormat/>
    <w:rsid w:val="00334C97"/>
    <w:pPr>
      <w:numPr>
        <w:numId w:val="2"/>
      </w:numPr>
      <w:ind w:left="284" w:hanging="284"/>
    </w:pPr>
  </w:style>
  <w:style w:type="character" w:customStyle="1" w:styleId="Balk6Char">
    <w:name w:val="Başlık 6 Char"/>
    <w:aliases w:val="Do Not Use 6 Char,sub-dash Char,sd Char,5 Char,Şekil Dizini Otomatik Char,Über 6 Char,Points in Text Char,not Kinhill Char,Points in Text1 Char,Points in Text2 Char,Points in Text3 Char,Points in Text4 Char,Points in Text5 Char,H6 Char"/>
    <w:basedOn w:val="VarsaylanParagrafYazTipi"/>
    <w:link w:val="Balk6"/>
    <w:rsid w:val="00D11B27"/>
    <w:rPr>
      <w:rFonts w:asciiTheme="majorHAnsi" w:hAnsiTheme="majorHAnsi"/>
      <w:b/>
      <w:i/>
      <w:sz w:val="20"/>
    </w:rPr>
  </w:style>
  <w:style w:type="character" w:customStyle="1" w:styleId="Balk7Char">
    <w:name w:val="Başlık 7 Char"/>
    <w:basedOn w:val="VarsaylanParagrafYazTipi"/>
    <w:link w:val="Balk7"/>
    <w:uiPriority w:val="1"/>
    <w:rsid w:val="00A92083"/>
    <w:rPr>
      <w:i/>
      <w:iCs/>
      <w:sz w:val="20"/>
    </w:rPr>
  </w:style>
  <w:style w:type="character" w:customStyle="1" w:styleId="GreenText">
    <w:name w:val="Green Text"/>
    <w:basedOn w:val="VarsaylanParagrafYazTipi"/>
    <w:uiPriority w:val="99"/>
    <w:semiHidden/>
    <w:rsid w:val="001557E5"/>
    <w:rPr>
      <w:color w:val="019920"/>
    </w:rPr>
  </w:style>
  <w:style w:type="paragraph" w:customStyle="1" w:styleId="ListNumberRoman">
    <w:name w:val="List Number Roman"/>
    <w:basedOn w:val="ListNumberAlpha"/>
    <w:link w:val="ListNumberRomanChar"/>
    <w:uiPriority w:val="9"/>
    <w:semiHidden/>
    <w:qFormat/>
    <w:rsid w:val="00A10B48"/>
    <w:pPr>
      <w:numPr>
        <w:ilvl w:val="8"/>
      </w:numPr>
      <w:ind w:left="1803"/>
    </w:pPr>
  </w:style>
  <w:style w:type="character" w:customStyle="1" w:styleId="ListNumberAlphaChar">
    <w:name w:val="List Number Alpha Char"/>
    <w:basedOn w:val="VarsaylanParagrafYazTipi"/>
    <w:link w:val="ListNumberAlpha"/>
    <w:uiPriority w:val="9"/>
    <w:semiHidden/>
    <w:rsid w:val="00FD6A27"/>
    <w:rPr>
      <w:sz w:val="20"/>
      <w:lang w:val="en-US"/>
    </w:rPr>
  </w:style>
  <w:style w:type="character" w:customStyle="1" w:styleId="ListNumberRomanChar">
    <w:name w:val="List Number Roman Char"/>
    <w:basedOn w:val="ListNumberAlphaChar"/>
    <w:link w:val="ListNumberRoman"/>
    <w:uiPriority w:val="9"/>
    <w:semiHidden/>
    <w:rsid w:val="00FD6A27"/>
    <w:rPr>
      <w:sz w:val="20"/>
      <w:lang w:val="en-US"/>
    </w:rPr>
  </w:style>
  <w:style w:type="numbering" w:customStyle="1" w:styleId="CurrentList1">
    <w:name w:val="Current List1"/>
    <w:uiPriority w:val="99"/>
    <w:rsid w:val="00F9590B"/>
    <w:pPr>
      <w:numPr>
        <w:numId w:val="3"/>
      </w:numPr>
    </w:pPr>
  </w:style>
  <w:style w:type="numbering" w:customStyle="1" w:styleId="CurrentList2">
    <w:name w:val="Current List2"/>
    <w:uiPriority w:val="99"/>
    <w:rsid w:val="00F9590B"/>
    <w:pPr>
      <w:numPr>
        <w:numId w:val="4"/>
      </w:numPr>
    </w:pPr>
  </w:style>
  <w:style w:type="numbering" w:customStyle="1" w:styleId="CurrentList3">
    <w:name w:val="Current List3"/>
    <w:uiPriority w:val="99"/>
    <w:rsid w:val="00F9590B"/>
    <w:pPr>
      <w:numPr>
        <w:numId w:val="5"/>
      </w:numPr>
    </w:pPr>
  </w:style>
  <w:style w:type="paragraph" w:styleId="GvdeMetni">
    <w:name w:val="Body Text"/>
    <w:aliases w:val="Body Text Char2 Char,Body Text Char1 Char Char,Char Char Char Char,jfp_standard Char,Body text for papers Char,Body Text Char Char Char Char,Body Text Char1 Char Char Char Char,jfp_standard Char1,ASH Paragraph Text,Orig Qstn,Body Text Char1"/>
    <w:basedOn w:val="Normal"/>
    <w:link w:val="GvdeMetniChar"/>
    <w:uiPriority w:val="99"/>
    <w:qFormat/>
    <w:rsid w:val="006A074C"/>
    <w:pPr>
      <w:spacing w:after="120"/>
    </w:pPr>
  </w:style>
  <w:style w:type="character" w:customStyle="1" w:styleId="GvdeMetniChar">
    <w:name w:val="Gövde Metni Char"/>
    <w:aliases w:val="Body Text Char2 Char Char,Body Text Char1 Char Char Char,Char Char Char Char Char,jfp_standard Char Char,Body text for papers Char Char,Body Text Char Char Char Char Char,Body Text Char1 Char Char Char Char Char,jfp_standard Char1 Char"/>
    <w:basedOn w:val="VarsaylanParagrafYazTipi"/>
    <w:link w:val="GvdeMetni"/>
    <w:uiPriority w:val="99"/>
    <w:qFormat/>
    <w:rsid w:val="006A074C"/>
    <w:rPr>
      <w:sz w:val="20"/>
      <w:lang w:val="en-US"/>
    </w:rPr>
  </w:style>
  <w:style w:type="paragraph" w:customStyle="1" w:styleId="TableTitle">
    <w:name w:val="Table Title"/>
    <w:basedOn w:val="ResimYazs"/>
    <w:uiPriority w:val="2"/>
    <w:semiHidden/>
    <w:qFormat/>
    <w:rsid w:val="00287530"/>
    <w:rPr>
      <w:szCs w:val="20"/>
      <w:lang w:val="en-GB"/>
    </w:rPr>
  </w:style>
  <w:style w:type="paragraph" w:styleId="T4">
    <w:name w:val="toc 4"/>
    <w:basedOn w:val="T1"/>
    <w:next w:val="Normal"/>
    <w:autoRedefine/>
    <w:uiPriority w:val="39"/>
    <w:rsid w:val="00340E38"/>
    <w:pPr>
      <w:pBdr>
        <w:top w:val="none" w:sz="0" w:space="0" w:color="auto"/>
        <w:bottom w:val="none" w:sz="0" w:space="0" w:color="auto"/>
        <w:between w:val="single" w:sz="4" w:space="1" w:color="B7B2AA" w:themeColor="accent5"/>
      </w:pBdr>
      <w:shd w:val="clear" w:color="auto" w:fill="auto"/>
      <w:spacing w:before="300" w:after="60" w:line="300" w:lineRule="auto"/>
      <w:ind w:left="1418" w:hanging="1418"/>
      <w:contextualSpacing/>
    </w:pPr>
    <w:rPr>
      <w:spacing w:val="0"/>
    </w:rPr>
  </w:style>
  <w:style w:type="paragraph" w:styleId="ListeNumaras">
    <w:name w:val="List Number"/>
    <w:basedOn w:val="NumberedText"/>
    <w:qFormat/>
    <w:rsid w:val="007C531A"/>
    <w:pPr>
      <w:numPr>
        <w:ilvl w:val="6"/>
        <w:numId w:val="7"/>
      </w:numPr>
    </w:pPr>
  </w:style>
  <w:style w:type="paragraph" w:customStyle="1" w:styleId="Subheading">
    <w:name w:val="Subheading"/>
    <w:next w:val="GvdeMetni"/>
    <w:uiPriority w:val="5"/>
    <w:semiHidden/>
    <w:qFormat/>
    <w:rsid w:val="00591B08"/>
    <w:pPr>
      <w:keepNext/>
      <w:spacing w:before="240" w:line="300" w:lineRule="auto"/>
    </w:pPr>
    <w:rPr>
      <w:i/>
      <w:iCs/>
      <w:sz w:val="20"/>
    </w:rPr>
  </w:style>
  <w:style w:type="numbering" w:customStyle="1" w:styleId="CurrentList4">
    <w:name w:val="Current List4"/>
    <w:uiPriority w:val="99"/>
    <w:rsid w:val="00D34719"/>
    <w:pPr>
      <w:numPr>
        <w:numId w:val="8"/>
      </w:numPr>
    </w:pPr>
  </w:style>
  <w:style w:type="numbering" w:customStyle="1" w:styleId="CurrentList5">
    <w:name w:val="Current List5"/>
    <w:uiPriority w:val="99"/>
    <w:rsid w:val="00D34719"/>
    <w:pPr>
      <w:numPr>
        <w:numId w:val="9"/>
      </w:numPr>
    </w:pPr>
  </w:style>
  <w:style w:type="paragraph" w:customStyle="1" w:styleId="Figureplacement">
    <w:name w:val="Figure placement"/>
    <w:basedOn w:val="GvdeMetni"/>
    <w:next w:val="GvdeMetni"/>
    <w:uiPriority w:val="3"/>
    <w:rsid w:val="006B7459"/>
    <w:rPr>
      <w:rFonts w:eastAsiaTheme="minorEastAsia" w:cs="Arial"/>
      <w:kern w:val="0"/>
      <w:szCs w:val="20"/>
      <w14:ligatures w14:val="none"/>
    </w:rPr>
  </w:style>
  <w:style w:type="paragraph" w:customStyle="1" w:styleId="TableandFigureSource">
    <w:name w:val="Table and Figure Source"/>
    <w:basedOn w:val="GvdeMetni"/>
    <w:next w:val="GvdeMetni"/>
    <w:link w:val="TableandFigureSourceChar"/>
    <w:uiPriority w:val="2"/>
    <w:rsid w:val="006E0596"/>
    <w:pPr>
      <w:spacing w:before="60" w:after="0" w:line="276" w:lineRule="auto"/>
      <w:contextualSpacing/>
    </w:pPr>
    <w:rPr>
      <w:rFonts w:eastAsiaTheme="minorEastAsia"/>
      <w:kern w:val="0"/>
      <w:sz w:val="18"/>
      <w:szCs w:val="20"/>
      <w14:ligatures w14:val="none"/>
    </w:rPr>
  </w:style>
  <w:style w:type="paragraph" w:customStyle="1" w:styleId="TableandFigureNote">
    <w:name w:val="Table and Figure Note"/>
    <w:basedOn w:val="TableandFigureSource"/>
    <w:next w:val="GvdeMetni"/>
    <w:link w:val="TableandFigureNoteChar"/>
    <w:uiPriority w:val="2"/>
    <w:rsid w:val="00D633D7"/>
  </w:style>
  <w:style w:type="character" w:customStyle="1" w:styleId="TableandFigureSourceChar">
    <w:name w:val="Table and Figure Source Char"/>
    <w:basedOn w:val="GvdeMetniChar"/>
    <w:link w:val="TableandFigureSource"/>
    <w:uiPriority w:val="2"/>
    <w:rsid w:val="006E0596"/>
    <w:rPr>
      <w:rFonts w:eastAsiaTheme="minorEastAsia"/>
      <w:kern w:val="0"/>
      <w:sz w:val="18"/>
      <w:szCs w:val="20"/>
      <w:lang w:val="en-US"/>
      <w14:ligatures w14:val="none"/>
    </w:rPr>
  </w:style>
  <w:style w:type="character" w:customStyle="1" w:styleId="TableandFigureNoteChar">
    <w:name w:val="Table and Figure Note Char"/>
    <w:basedOn w:val="TableandFigureSourceChar"/>
    <w:link w:val="TableandFigureNote"/>
    <w:uiPriority w:val="2"/>
    <w:rsid w:val="00D633D7"/>
    <w:rPr>
      <w:rFonts w:eastAsiaTheme="minorEastAsia"/>
      <w:kern w:val="0"/>
      <w:sz w:val="18"/>
      <w:szCs w:val="20"/>
      <w:lang w:val="en-US"/>
      <w14:ligatures w14:val="none"/>
    </w:rPr>
  </w:style>
  <w:style w:type="paragraph" w:customStyle="1" w:styleId="BlockQuote">
    <w:name w:val="Block Quote"/>
    <w:basedOn w:val="GvdeMetni"/>
    <w:next w:val="GvdeMetni"/>
    <w:uiPriority w:val="3"/>
    <w:qFormat/>
    <w:rsid w:val="00095AE2"/>
    <w:pPr>
      <w:spacing w:before="240" w:after="240" w:line="240" w:lineRule="auto"/>
      <w:ind w:left="794" w:right="794"/>
    </w:pPr>
  </w:style>
  <w:style w:type="numbering" w:customStyle="1" w:styleId="CurrentList6">
    <w:name w:val="Current List6"/>
    <w:uiPriority w:val="99"/>
    <w:rsid w:val="003E0F3F"/>
    <w:pPr>
      <w:numPr>
        <w:numId w:val="10"/>
      </w:numPr>
    </w:pPr>
  </w:style>
  <w:style w:type="character" w:styleId="AklamaBavurusu">
    <w:name w:val="annotation reference"/>
    <w:basedOn w:val="VarsaylanParagrafYazTipi"/>
    <w:uiPriority w:val="99"/>
    <w:qFormat/>
    <w:rsid w:val="006A0B7F"/>
    <w:rPr>
      <w:sz w:val="16"/>
      <w:szCs w:val="16"/>
    </w:rPr>
  </w:style>
  <w:style w:type="paragraph" w:styleId="AklamaMetni">
    <w:name w:val="annotation text"/>
    <w:aliases w:val="Char2, Char2,Char Char, Char"/>
    <w:basedOn w:val="Normal"/>
    <w:link w:val="AklamaMetniChar"/>
    <w:uiPriority w:val="99"/>
    <w:qFormat/>
    <w:rsid w:val="006A0B7F"/>
    <w:pPr>
      <w:spacing w:line="240" w:lineRule="auto"/>
      <w:ind w:right="567"/>
    </w:pPr>
    <w:rPr>
      <w:szCs w:val="20"/>
    </w:rPr>
  </w:style>
  <w:style w:type="character" w:customStyle="1" w:styleId="AklamaMetniChar">
    <w:name w:val="Açıklama Metni Char"/>
    <w:aliases w:val="Char2 Char, Char2 Char,Char Char Char, Char Char"/>
    <w:basedOn w:val="VarsaylanParagrafYazTipi"/>
    <w:link w:val="AklamaMetni"/>
    <w:uiPriority w:val="99"/>
    <w:qFormat/>
    <w:rsid w:val="006A0B7F"/>
    <w:rPr>
      <w:sz w:val="20"/>
      <w:szCs w:val="20"/>
    </w:rPr>
  </w:style>
  <w:style w:type="paragraph" w:styleId="DipnotMetni">
    <w:name w:val="footnote text"/>
    <w:aliases w:val="(NECG) Footnote Text,single space,footnote text,fn,Footnote text,FOOTNOTES,(NECG) Footnote Text อักขระ,RSK-FT,RSK-FT1,RSK-FT2,Geneva 9,Font: Geneva 9,Boston 10,f,Footnote Text Char2 Char,Footnote Text Char1 Char Char,Footnote Text1,Char3"/>
    <w:basedOn w:val="Normal"/>
    <w:link w:val="DipnotMetniChar"/>
    <w:uiPriority w:val="99"/>
    <w:qFormat/>
    <w:rsid w:val="00DA4A9F"/>
    <w:pPr>
      <w:spacing w:after="0" w:line="240" w:lineRule="auto"/>
    </w:pPr>
    <w:rPr>
      <w:sz w:val="18"/>
      <w:szCs w:val="20"/>
    </w:rPr>
  </w:style>
  <w:style w:type="character" w:customStyle="1" w:styleId="DipnotMetniChar">
    <w:name w:val="Dipnot Metni Char"/>
    <w:aliases w:val="(NECG) Footnote Text Char,single space Char,footnote text Char,fn Char,Footnote text Char,FOOTNOTES Char,(NECG) Footnote Text อักขระ Char,RSK-FT Char,RSK-FT1 Char,RSK-FT2 Char,Geneva 9 Char,Font: Geneva 9 Char,Boston 10 Char,f Char"/>
    <w:basedOn w:val="VarsaylanParagrafYazTipi"/>
    <w:link w:val="DipnotMetni"/>
    <w:uiPriority w:val="99"/>
    <w:qFormat/>
    <w:rsid w:val="00DA4A9F"/>
    <w:rPr>
      <w:sz w:val="18"/>
      <w:szCs w:val="20"/>
    </w:rPr>
  </w:style>
  <w:style w:type="character" w:styleId="DipnotBavurusu">
    <w:name w:val="footnote reference"/>
    <w:aliases w:val="(NECG) Footnote Reference,16 Point,Superscript 6 Point,ftref,fr,EN Footnote Reference,Style 24,Style 21,Ref,de nota al pie,BVI fnr,Nota de pie,Style 25,*,Footnote Ref in FtNote,SUPERS,Fußnotenzeichen DISS,footnote ref,note bp,E FNZ"/>
    <w:basedOn w:val="VarsaylanParagrafYazTipi"/>
    <w:link w:val="CharCharCharCharCarChar"/>
    <w:uiPriority w:val="99"/>
    <w:qFormat/>
    <w:rsid w:val="005A76E5"/>
    <w:rPr>
      <w:vertAlign w:val="superscript"/>
    </w:rPr>
  </w:style>
  <w:style w:type="numbering" w:customStyle="1" w:styleId="CurrentList7">
    <w:name w:val="Current List7"/>
    <w:uiPriority w:val="99"/>
    <w:rsid w:val="0046154A"/>
    <w:pPr>
      <w:numPr>
        <w:numId w:val="11"/>
      </w:numPr>
    </w:pPr>
  </w:style>
  <w:style w:type="numbering" w:customStyle="1" w:styleId="CurrentList8">
    <w:name w:val="Current List8"/>
    <w:uiPriority w:val="99"/>
    <w:rsid w:val="0046154A"/>
    <w:pPr>
      <w:numPr>
        <w:numId w:val="12"/>
      </w:numPr>
    </w:pPr>
  </w:style>
  <w:style w:type="numbering" w:customStyle="1" w:styleId="CurrentList9">
    <w:name w:val="Current List9"/>
    <w:uiPriority w:val="99"/>
    <w:rsid w:val="0046154A"/>
    <w:pPr>
      <w:numPr>
        <w:numId w:val="13"/>
      </w:numPr>
    </w:pPr>
  </w:style>
  <w:style w:type="numbering" w:customStyle="1" w:styleId="CurrentList10">
    <w:name w:val="Current List10"/>
    <w:uiPriority w:val="99"/>
    <w:rsid w:val="0046154A"/>
    <w:pPr>
      <w:numPr>
        <w:numId w:val="14"/>
      </w:numPr>
    </w:pPr>
  </w:style>
  <w:style w:type="numbering" w:customStyle="1" w:styleId="CurrentList11">
    <w:name w:val="Current List11"/>
    <w:uiPriority w:val="99"/>
    <w:rsid w:val="0046154A"/>
    <w:pPr>
      <w:numPr>
        <w:numId w:val="15"/>
      </w:numPr>
    </w:pPr>
  </w:style>
  <w:style w:type="numbering" w:customStyle="1" w:styleId="CurrentList12">
    <w:name w:val="Current List12"/>
    <w:uiPriority w:val="99"/>
    <w:rsid w:val="0046154A"/>
    <w:pPr>
      <w:numPr>
        <w:numId w:val="16"/>
      </w:numPr>
    </w:pPr>
  </w:style>
  <w:style w:type="numbering" w:customStyle="1" w:styleId="CurrentList13">
    <w:name w:val="Current List13"/>
    <w:uiPriority w:val="99"/>
    <w:rsid w:val="0046154A"/>
    <w:pPr>
      <w:numPr>
        <w:numId w:val="17"/>
      </w:numPr>
    </w:pPr>
  </w:style>
  <w:style w:type="numbering" w:customStyle="1" w:styleId="CurrentList14">
    <w:name w:val="Current List14"/>
    <w:uiPriority w:val="99"/>
    <w:rsid w:val="00710E0C"/>
    <w:pPr>
      <w:numPr>
        <w:numId w:val="18"/>
      </w:numPr>
    </w:pPr>
  </w:style>
  <w:style w:type="numbering" w:customStyle="1" w:styleId="CurrentList15">
    <w:name w:val="Current List15"/>
    <w:uiPriority w:val="99"/>
    <w:rsid w:val="00F4007C"/>
    <w:pPr>
      <w:numPr>
        <w:numId w:val="19"/>
      </w:numPr>
    </w:pPr>
  </w:style>
  <w:style w:type="numbering" w:customStyle="1" w:styleId="CurrentList16">
    <w:name w:val="Current List16"/>
    <w:uiPriority w:val="99"/>
    <w:rsid w:val="008D6533"/>
    <w:pPr>
      <w:numPr>
        <w:numId w:val="20"/>
      </w:numPr>
    </w:pPr>
  </w:style>
  <w:style w:type="numbering" w:customStyle="1" w:styleId="CurrentList17">
    <w:name w:val="Current List17"/>
    <w:uiPriority w:val="99"/>
    <w:rsid w:val="008D6533"/>
    <w:pPr>
      <w:numPr>
        <w:numId w:val="21"/>
      </w:numPr>
    </w:pPr>
  </w:style>
  <w:style w:type="paragraph" w:customStyle="1" w:styleId="PageTitle">
    <w:name w:val="Page Title"/>
    <w:basedOn w:val="TableTitle"/>
    <w:uiPriority w:val="4"/>
    <w:qFormat/>
    <w:rsid w:val="00274FB9"/>
  </w:style>
  <w:style w:type="paragraph" w:customStyle="1" w:styleId="Copyright">
    <w:name w:val="Copyright"/>
    <w:basedOn w:val="Tabletextleft"/>
    <w:uiPriority w:val="5"/>
    <w:qFormat/>
    <w:rsid w:val="0091678D"/>
    <w:pPr>
      <w:spacing w:line="180" w:lineRule="exact"/>
    </w:pPr>
    <w:rPr>
      <w:color w:val="82887E" w:themeColor="accent6"/>
      <w:spacing w:val="0"/>
      <w:sz w:val="12"/>
      <w:szCs w:val="12"/>
    </w:rPr>
  </w:style>
  <w:style w:type="numbering" w:customStyle="1" w:styleId="CurrentList18">
    <w:name w:val="Current List18"/>
    <w:uiPriority w:val="99"/>
    <w:rsid w:val="00957C34"/>
    <w:pPr>
      <w:numPr>
        <w:numId w:val="22"/>
      </w:numPr>
    </w:pPr>
  </w:style>
  <w:style w:type="numbering" w:customStyle="1" w:styleId="CurrentList19">
    <w:name w:val="Current List19"/>
    <w:uiPriority w:val="99"/>
    <w:rsid w:val="00957C34"/>
    <w:pPr>
      <w:numPr>
        <w:numId w:val="23"/>
      </w:numPr>
    </w:pPr>
  </w:style>
  <w:style w:type="paragraph" w:customStyle="1" w:styleId="Tabletextright">
    <w:name w:val="Table text right"/>
    <w:basedOn w:val="Tabletextleft"/>
    <w:uiPriority w:val="1"/>
    <w:qFormat/>
    <w:rsid w:val="001D40D8"/>
    <w:pPr>
      <w:jc w:val="right"/>
    </w:pPr>
  </w:style>
  <w:style w:type="paragraph" w:customStyle="1" w:styleId="TableBullet20">
    <w:name w:val="Table Bullet 2"/>
    <w:basedOn w:val="TableBullet1"/>
    <w:uiPriority w:val="1"/>
    <w:qFormat/>
    <w:rsid w:val="005934FF"/>
    <w:pPr>
      <w:numPr>
        <w:numId w:val="26"/>
      </w:numPr>
      <w:ind w:left="568" w:hanging="284"/>
    </w:pPr>
  </w:style>
  <w:style w:type="numbering" w:customStyle="1" w:styleId="CurrentList21">
    <w:name w:val="Current List21"/>
    <w:uiPriority w:val="99"/>
    <w:rsid w:val="00334C97"/>
    <w:pPr>
      <w:numPr>
        <w:numId w:val="25"/>
      </w:numPr>
    </w:pPr>
  </w:style>
  <w:style w:type="numbering" w:customStyle="1" w:styleId="CurrentList22">
    <w:name w:val="Current List22"/>
    <w:uiPriority w:val="99"/>
    <w:rsid w:val="00334C97"/>
    <w:pPr>
      <w:numPr>
        <w:numId w:val="27"/>
      </w:numPr>
    </w:pPr>
  </w:style>
  <w:style w:type="paragraph" w:customStyle="1" w:styleId="Tablenumber1">
    <w:name w:val="Table number 1"/>
    <w:basedOn w:val="TableBullet1"/>
    <w:uiPriority w:val="1"/>
    <w:qFormat/>
    <w:rsid w:val="003E2241"/>
    <w:pPr>
      <w:numPr>
        <w:numId w:val="29"/>
      </w:numPr>
      <w:tabs>
        <w:tab w:val="left" w:pos="397"/>
      </w:tabs>
    </w:pPr>
  </w:style>
  <w:style w:type="numbering" w:customStyle="1" w:styleId="CurrentList23">
    <w:name w:val="Current List23"/>
    <w:uiPriority w:val="99"/>
    <w:rsid w:val="005C2FE4"/>
    <w:pPr>
      <w:numPr>
        <w:numId w:val="28"/>
      </w:numPr>
    </w:pPr>
  </w:style>
  <w:style w:type="paragraph" w:customStyle="1" w:styleId="Photoplacement">
    <w:name w:val="Photo placement"/>
    <w:basedOn w:val="Figureplacement"/>
    <w:uiPriority w:val="3"/>
    <w:qFormat/>
    <w:rsid w:val="00267FC2"/>
  </w:style>
  <w:style w:type="paragraph" w:customStyle="1" w:styleId="Referencestext">
    <w:name w:val="References text"/>
    <w:basedOn w:val="GvdeMetni"/>
    <w:uiPriority w:val="3"/>
    <w:qFormat/>
    <w:rsid w:val="0004235E"/>
    <w:pPr>
      <w:ind w:left="794" w:hanging="794"/>
    </w:pPr>
  </w:style>
  <w:style w:type="paragraph" w:customStyle="1" w:styleId="Addressdetails">
    <w:name w:val="Address details"/>
    <w:basedOn w:val="GvdeMetni"/>
    <w:uiPriority w:val="5"/>
    <w:qFormat/>
    <w:rsid w:val="00C66281"/>
    <w:pPr>
      <w:spacing w:after="0"/>
    </w:pPr>
  </w:style>
  <w:style w:type="paragraph" w:styleId="T5">
    <w:name w:val="toc 5"/>
    <w:basedOn w:val="Normal"/>
    <w:next w:val="Normal"/>
    <w:autoRedefine/>
    <w:uiPriority w:val="39"/>
    <w:semiHidden/>
    <w:rsid w:val="001E6DCB"/>
    <w:pPr>
      <w:spacing w:after="100"/>
      <w:ind w:left="800"/>
    </w:pPr>
    <w:rPr>
      <w:noProof/>
    </w:rPr>
  </w:style>
  <w:style w:type="numbering" w:customStyle="1" w:styleId="CurrentList24">
    <w:name w:val="Current List24"/>
    <w:uiPriority w:val="99"/>
    <w:rsid w:val="008C5594"/>
    <w:pPr>
      <w:numPr>
        <w:numId w:val="30"/>
      </w:numPr>
    </w:pPr>
  </w:style>
  <w:style w:type="paragraph" w:customStyle="1" w:styleId="Author">
    <w:name w:val="Author"/>
    <w:basedOn w:val="Tabletextleft"/>
    <w:uiPriority w:val="4"/>
    <w:semiHidden/>
    <w:qFormat/>
    <w:rsid w:val="00124980"/>
  </w:style>
  <w:style w:type="numbering" w:customStyle="1" w:styleId="CurrentList25">
    <w:name w:val="Current List25"/>
    <w:uiPriority w:val="99"/>
    <w:rsid w:val="00BE5F6B"/>
    <w:pPr>
      <w:numPr>
        <w:numId w:val="31"/>
      </w:numPr>
    </w:pPr>
  </w:style>
  <w:style w:type="numbering" w:customStyle="1" w:styleId="CurrentList26">
    <w:name w:val="Current List26"/>
    <w:uiPriority w:val="99"/>
    <w:rsid w:val="001F56A2"/>
    <w:pPr>
      <w:numPr>
        <w:numId w:val="32"/>
      </w:numPr>
    </w:pPr>
  </w:style>
  <w:style w:type="numbering" w:customStyle="1" w:styleId="CurrentList27">
    <w:name w:val="Current List27"/>
    <w:uiPriority w:val="99"/>
    <w:rsid w:val="001F56A2"/>
    <w:pPr>
      <w:numPr>
        <w:numId w:val="33"/>
      </w:numPr>
    </w:pPr>
  </w:style>
  <w:style w:type="numbering" w:customStyle="1" w:styleId="CurrentList28">
    <w:name w:val="Current List28"/>
    <w:uiPriority w:val="99"/>
    <w:rsid w:val="001F56A2"/>
    <w:pPr>
      <w:numPr>
        <w:numId w:val="34"/>
      </w:numPr>
    </w:pPr>
  </w:style>
  <w:style w:type="numbering" w:customStyle="1" w:styleId="CurrentList29">
    <w:name w:val="Current List29"/>
    <w:uiPriority w:val="99"/>
    <w:rsid w:val="001F56A2"/>
    <w:pPr>
      <w:numPr>
        <w:numId w:val="35"/>
      </w:numPr>
    </w:pPr>
  </w:style>
  <w:style w:type="paragraph" w:customStyle="1" w:styleId="TableBullet3">
    <w:name w:val="Table Bullet 3"/>
    <w:basedOn w:val="TableBullet20"/>
    <w:uiPriority w:val="1"/>
    <w:qFormat/>
    <w:rsid w:val="00EC192F"/>
    <w:pPr>
      <w:numPr>
        <w:numId w:val="36"/>
      </w:numPr>
    </w:pPr>
  </w:style>
  <w:style w:type="paragraph" w:customStyle="1" w:styleId="TableBullet4">
    <w:name w:val="Table Bullet 4"/>
    <w:basedOn w:val="TableBullet3"/>
    <w:uiPriority w:val="1"/>
    <w:qFormat/>
    <w:rsid w:val="00EC192F"/>
    <w:pPr>
      <w:numPr>
        <w:numId w:val="37"/>
      </w:numPr>
      <w:ind w:left="1135"/>
    </w:pPr>
  </w:style>
  <w:style w:type="paragraph" w:customStyle="1" w:styleId="Tablenumber2">
    <w:name w:val="Table number 2"/>
    <w:basedOn w:val="Normal"/>
    <w:uiPriority w:val="1"/>
    <w:qFormat/>
    <w:rsid w:val="003E2241"/>
    <w:pPr>
      <w:numPr>
        <w:numId w:val="38"/>
      </w:numPr>
      <w:tabs>
        <w:tab w:val="left" w:pos="284"/>
        <w:tab w:val="left" w:pos="397"/>
      </w:tabs>
      <w:spacing w:after="0" w:line="240" w:lineRule="auto"/>
    </w:pPr>
    <w:rPr>
      <w:rFonts w:cs="Times New Roman (Body CS)"/>
      <w:spacing w:val="4"/>
      <w:sz w:val="18"/>
    </w:rPr>
  </w:style>
  <w:style w:type="paragraph" w:customStyle="1" w:styleId="Tablenumber3">
    <w:name w:val="Table number 3"/>
    <w:basedOn w:val="Tablenumber2"/>
    <w:uiPriority w:val="1"/>
    <w:qFormat/>
    <w:rsid w:val="003E2241"/>
    <w:pPr>
      <w:numPr>
        <w:numId w:val="39"/>
      </w:numPr>
      <w:tabs>
        <w:tab w:val="clear" w:pos="284"/>
        <w:tab w:val="clear" w:pos="397"/>
        <w:tab w:val="left" w:pos="567"/>
        <w:tab w:val="left" w:pos="851"/>
      </w:tabs>
    </w:pPr>
  </w:style>
  <w:style w:type="paragraph" w:customStyle="1" w:styleId="Tablenumber4">
    <w:name w:val="Table number 4"/>
    <w:basedOn w:val="Tablenumber3"/>
    <w:uiPriority w:val="1"/>
    <w:qFormat/>
    <w:rsid w:val="002E1503"/>
    <w:pPr>
      <w:numPr>
        <w:numId w:val="40"/>
      </w:numPr>
      <w:tabs>
        <w:tab w:val="clear" w:pos="567"/>
        <w:tab w:val="clear" w:pos="851"/>
      </w:tabs>
    </w:pPr>
  </w:style>
  <w:style w:type="character" w:customStyle="1" w:styleId="Balk9Char">
    <w:name w:val="Başlık 9 Char"/>
    <w:basedOn w:val="VarsaylanParagrafYazTipi"/>
    <w:link w:val="Balk9"/>
    <w:uiPriority w:val="9"/>
    <w:semiHidden/>
    <w:rsid w:val="0075089E"/>
    <w:rPr>
      <w:rFonts w:asciiTheme="majorHAnsi" w:eastAsiaTheme="majorEastAsia" w:hAnsiTheme="majorHAnsi" w:cstheme="majorBidi"/>
      <w:i/>
      <w:iCs/>
      <w:color w:val="3E3E3E" w:themeColor="text1" w:themeTint="D8"/>
      <w:sz w:val="21"/>
      <w:szCs w:val="21"/>
      <w:lang w:val="en-US"/>
    </w:rPr>
  </w:style>
  <w:style w:type="paragraph" w:customStyle="1" w:styleId="Tablenumber">
    <w:name w:val="Table number"/>
    <w:basedOn w:val="TableBullet1"/>
    <w:uiPriority w:val="99"/>
    <w:qFormat/>
    <w:rsid w:val="0075089E"/>
    <w:pPr>
      <w:numPr>
        <w:numId w:val="0"/>
      </w:numPr>
      <w:tabs>
        <w:tab w:val="left" w:pos="284"/>
        <w:tab w:val="left" w:pos="397"/>
      </w:tabs>
      <w:ind w:left="284" w:hanging="284"/>
    </w:pPr>
  </w:style>
  <w:style w:type="numbering" w:customStyle="1" w:styleId="ERMBulletList">
    <w:name w:val="ERMBulletList"/>
    <w:uiPriority w:val="99"/>
    <w:rsid w:val="0075089E"/>
    <w:pPr>
      <w:numPr>
        <w:numId w:val="29"/>
      </w:numPr>
    </w:pPr>
  </w:style>
  <w:style w:type="paragraph" w:styleId="ListeMaddemi">
    <w:name w:val="List Bullet"/>
    <w:aliases w:val="Bullet: Multi-line (level 1),List Bullet Char Char Char Char,List Bullet Char Char Char Char Char Char Char Char Char Char Char Char,List Bullet Char Char Char Char Char Char Char Char Char Char,List Bullet Char Char Char Char Char"/>
    <w:basedOn w:val="GvdeMetni"/>
    <w:link w:val="ListeMaddemiChar"/>
    <w:qFormat/>
    <w:rsid w:val="0075089E"/>
    <w:pPr>
      <w:spacing w:before="120" w:after="60" w:line="260" w:lineRule="atLeast"/>
      <w:ind w:left="397" w:hanging="397"/>
    </w:pPr>
    <w:rPr>
      <w:rFonts w:eastAsiaTheme="minorEastAsia"/>
      <w:kern w:val="0"/>
      <w:szCs w:val="20"/>
      <w:lang w:val="en-GB"/>
      <w14:ligatures w14:val="none"/>
    </w:rPr>
  </w:style>
  <w:style w:type="paragraph" w:styleId="ListeMaddemi2">
    <w:name w:val="List Bullet 2"/>
    <w:basedOn w:val="Normal"/>
    <w:qFormat/>
    <w:rsid w:val="0075089E"/>
    <w:pPr>
      <w:tabs>
        <w:tab w:val="num" w:pos="397"/>
      </w:tabs>
      <w:spacing w:before="120" w:after="60" w:line="260" w:lineRule="atLeast"/>
      <w:ind w:left="397"/>
    </w:pPr>
    <w:rPr>
      <w:rFonts w:eastAsiaTheme="minorEastAsia"/>
      <w:kern w:val="0"/>
      <w:szCs w:val="20"/>
      <w:lang w:val="en-GB"/>
      <w14:ligatures w14:val="none"/>
    </w:rPr>
  </w:style>
  <w:style w:type="paragraph" w:styleId="ListeMaddemi3">
    <w:name w:val="List Bullet 3"/>
    <w:basedOn w:val="Normal"/>
    <w:qFormat/>
    <w:rsid w:val="0075089E"/>
    <w:pPr>
      <w:tabs>
        <w:tab w:val="num" w:pos="794"/>
      </w:tabs>
      <w:spacing w:before="120" w:after="60" w:line="260" w:lineRule="atLeast"/>
      <w:ind w:left="1191" w:hanging="397"/>
    </w:pPr>
    <w:rPr>
      <w:rFonts w:eastAsiaTheme="minorEastAsia"/>
      <w:kern w:val="0"/>
      <w:szCs w:val="20"/>
      <w:lang w:val="en-GB"/>
      <w14:ligatures w14:val="none"/>
    </w:rPr>
  </w:style>
  <w:style w:type="paragraph" w:styleId="ListeMaddemi4">
    <w:name w:val="List Bullet 4"/>
    <w:basedOn w:val="Normal"/>
    <w:rsid w:val="0075089E"/>
    <w:pPr>
      <w:tabs>
        <w:tab w:val="num" w:pos="397"/>
      </w:tabs>
      <w:spacing w:before="120" w:after="60" w:line="260" w:lineRule="atLeast"/>
      <w:ind w:left="1588" w:hanging="397"/>
    </w:pPr>
    <w:rPr>
      <w:rFonts w:eastAsiaTheme="minorEastAsia"/>
      <w:kern w:val="0"/>
      <w:szCs w:val="20"/>
      <w:lang w:val="en-GB"/>
      <w14:ligatures w14:val="none"/>
    </w:rPr>
  </w:style>
  <w:style w:type="character" w:customStyle="1" w:styleId="ListeMaddemiChar">
    <w:name w:val="Liste Madde İmi Char"/>
    <w:aliases w:val="Bullet: Multi-line (level 1) Char,List Bullet Char Char Char Char Char1,List Bullet Char Char Char Char Char Char Char Char Char Char Char Char Char,List Bullet Char Char Char Char Char Char Char Char Char Char Char"/>
    <w:link w:val="ListeMaddemi"/>
    <w:locked/>
    <w:rsid w:val="0075089E"/>
    <w:rPr>
      <w:rFonts w:eastAsiaTheme="minorEastAsia"/>
      <w:kern w:val="0"/>
      <w:sz w:val="20"/>
      <w:szCs w:val="20"/>
      <w14:ligatures w14:val="none"/>
    </w:rPr>
  </w:style>
  <w:style w:type="table" w:customStyle="1" w:styleId="ERMTableStyle">
    <w:name w:val="ERM Table Style"/>
    <w:basedOn w:val="NormalTablo"/>
    <w:uiPriority w:val="99"/>
    <w:rsid w:val="0075089E"/>
    <w:rPr>
      <w:rFonts w:eastAsiaTheme="minorEastAsia"/>
      <w:kern w:val="0"/>
      <w:sz w:val="18"/>
      <w:szCs w:val="20"/>
      <w:lang w:val="en-US"/>
      <w14:ligatures w14:val="none"/>
    </w:rPr>
    <w:tblPr>
      <w:tblBorders>
        <w:top w:val="single" w:sz="4" w:space="0" w:color="00FFBE" w:themeColor="background2"/>
        <w:bottom w:val="single" w:sz="4" w:space="0" w:color="00FFBE" w:themeColor="background2"/>
        <w:insideH w:val="single" w:sz="4" w:space="0" w:color="00FFBE" w:themeColor="background2"/>
        <w:insideV w:val="single" w:sz="4" w:space="0" w:color="00FFBE" w:themeColor="background2"/>
      </w:tblBorders>
      <w:tblCellMar>
        <w:top w:w="29" w:type="dxa"/>
        <w:left w:w="115" w:type="dxa"/>
        <w:bottom w:w="58" w:type="dxa"/>
        <w:right w:w="115" w:type="dxa"/>
      </w:tblCellMar>
    </w:tblPr>
    <w:tblStylePr w:type="firstRow">
      <w:rPr>
        <w:rFonts w:asciiTheme="minorHAnsi" w:hAnsiTheme="minorHAnsi"/>
        <w:color w:val="D1DDD3" w:themeColor="text2"/>
        <w:sz w:val="18"/>
      </w:rPr>
      <w:tblPr/>
      <w:tcPr>
        <w:tcBorders>
          <w:top w:val="single" w:sz="4" w:space="0" w:color="D1DDD3" w:themeColor="text2"/>
          <w:left w:val="nil"/>
          <w:bottom w:val="single" w:sz="4" w:space="0" w:color="D1DDD3" w:themeColor="text2"/>
          <w:right w:val="nil"/>
          <w:insideH w:val="single" w:sz="4" w:space="0" w:color="D1DDD3" w:themeColor="text2"/>
          <w:insideV w:val="single" w:sz="4" w:space="0" w:color="D1DDD3" w:themeColor="text2"/>
        </w:tcBorders>
      </w:tcPr>
    </w:tblStyle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DipnotBavurusu"/>
    <w:rsid w:val="0075089E"/>
    <w:pPr>
      <w:overflowPunct w:val="0"/>
      <w:autoSpaceDE w:val="0"/>
      <w:autoSpaceDN w:val="0"/>
      <w:adjustRightInd w:val="0"/>
      <w:spacing w:after="160" w:line="240" w:lineRule="exact"/>
      <w:jc w:val="both"/>
    </w:pPr>
    <w:rPr>
      <w:sz w:val="24"/>
      <w:vertAlign w:val="superscript"/>
      <w:lang w:val="en-GB"/>
    </w:rPr>
  </w:style>
  <w:style w:type="paragraph" w:styleId="NormalWeb">
    <w:name w:val="Normal (Web)"/>
    <w:basedOn w:val="Normal"/>
    <w:uiPriority w:val="99"/>
    <w:unhideWhenUsed/>
    <w:rsid w:val="0075089E"/>
    <w:pPr>
      <w:spacing w:before="100" w:beforeAutospacing="1" w:after="100" w:afterAutospacing="1" w:line="240" w:lineRule="auto"/>
    </w:pPr>
    <w:rPr>
      <w:rFonts w:ascii="Times New Roman" w:eastAsia="Times New Roman" w:hAnsi="Times New Roman" w:cs="Times New Roman"/>
      <w:kern w:val="0"/>
      <w:sz w:val="24"/>
      <w:lang w:val="de-DE" w:eastAsia="de-DE"/>
      <w14:ligatures w14:val="none"/>
    </w:rPr>
  </w:style>
  <w:style w:type="paragraph" w:styleId="z-Formunst">
    <w:name w:val="HTML Top of Form"/>
    <w:basedOn w:val="Normal"/>
    <w:next w:val="Normal"/>
    <w:link w:val="z-FormunstChar"/>
    <w:hidden/>
    <w:uiPriority w:val="99"/>
    <w:semiHidden/>
    <w:unhideWhenUsed/>
    <w:rsid w:val="0075089E"/>
    <w:pPr>
      <w:pBdr>
        <w:bottom w:val="single" w:sz="6" w:space="1" w:color="auto"/>
      </w:pBdr>
      <w:spacing w:after="0" w:line="240" w:lineRule="auto"/>
      <w:jc w:val="center"/>
    </w:pPr>
    <w:rPr>
      <w:rFonts w:ascii="Arial" w:eastAsia="Times New Roman" w:hAnsi="Arial" w:cs="Arial"/>
      <w:vanish/>
      <w:kern w:val="0"/>
      <w:sz w:val="16"/>
      <w:szCs w:val="16"/>
      <w:lang w:val="de-DE" w:eastAsia="de-DE"/>
      <w14:ligatures w14:val="none"/>
    </w:rPr>
  </w:style>
  <w:style w:type="character" w:customStyle="1" w:styleId="z-FormunstChar">
    <w:name w:val="z-Formun Üstü Char"/>
    <w:basedOn w:val="VarsaylanParagrafYazTipi"/>
    <w:link w:val="z-Formunst"/>
    <w:uiPriority w:val="99"/>
    <w:semiHidden/>
    <w:rsid w:val="0075089E"/>
    <w:rPr>
      <w:rFonts w:ascii="Arial" w:eastAsia="Times New Roman" w:hAnsi="Arial" w:cs="Arial"/>
      <w:vanish/>
      <w:kern w:val="0"/>
      <w:sz w:val="16"/>
      <w:szCs w:val="16"/>
      <w:lang w:val="de-DE" w:eastAsia="de-DE"/>
      <w14:ligatures w14:val="none"/>
    </w:rPr>
  </w:style>
  <w:style w:type="character" w:styleId="HTMLKsaltmas">
    <w:name w:val="HTML Acronym"/>
    <w:basedOn w:val="VarsaylanParagrafYazTipi"/>
    <w:semiHidden/>
    <w:rsid w:val="0075089E"/>
  </w:style>
  <w:style w:type="paragraph" w:customStyle="1" w:styleId="Tablebullet">
    <w:name w:val="Table bullet"/>
    <w:basedOn w:val="ListeMaddemi"/>
    <w:qFormat/>
    <w:rsid w:val="0075089E"/>
    <w:pPr>
      <w:numPr>
        <w:numId w:val="42"/>
      </w:numPr>
      <w:spacing w:before="60"/>
    </w:pPr>
    <w:rPr>
      <w:sz w:val="18"/>
      <w:szCs w:val="18"/>
      <w:lang w:eastAsia="zh-CN"/>
    </w:rPr>
  </w:style>
  <w:style w:type="table" w:customStyle="1" w:styleId="ERMTablestyle0">
    <w:name w:val="ERM Table style"/>
    <w:basedOn w:val="NormalTablo"/>
    <w:uiPriority w:val="99"/>
    <w:rsid w:val="0075089E"/>
    <w:rPr>
      <w:rFonts w:eastAsiaTheme="minorEastAsia"/>
      <w:kern w:val="0"/>
      <w:sz w:val="18"/>
      <w:szCs w:val="18"/>
      <w:lang w:eastAsia="zh-CN"/>
      <w14:ligatures w14:val="none"/>
    </w:rPr>
    <w:tblPr>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rPr>
      <w:tblPr/>
      <w:trPr>
        <w:tblHeader/>
      </w:trPr>
      <w:tcPr>
        <w:tcBorders>
          <w:top w:val="single" w:sz="8" w:space="0" w:color="D1DDD3" w:themeColor="text2"/>
          <w:bottom w:val="single" w:sz="8" w:space="0" w:color="D1DDD3" w:themeColor="text2"/>
        </w:tcBorders>
      </w:tcPr>
    </w:tblStylePr>
    <w:tblStylePr w:type="lastRow">
      <w:rPr>
        <w:b w:val="0"/>
      </w:rPr>
    </w:tblStylePr>
  </w:style>
  <w:style w:type="paragraph" w:customStyle="1" w:styleId="TableText">
    <w:name w:val="Table Text"/>
    <w:basedOn w:val="Normal"/>
    <w:link w:val="TableTextChar"/>
    <w:qFormat/>
    <w:rsid w:val="0075089E"/>
    <w:pPr>
      <w:spacing w:before="60" w:after="60" w:line="260" w:lineRule="atLeast"/>
      <w:ind w:left="57"/>
    </w:pPr>
    <w:rPr>
      <w:rFonts w:eastAsiaTheme="minorEastAsia"/>
      <w:kern w:val="0"/>
      <w:sz w:val="18"/>
      <w:szCs w:val="18"/>
      <w:lang w:val="en-GB" w:eastAsia="zh-CN"/>
      <w14:ligatures w14:val="none"/>
    </w:rPr>
  </w:style>
  <w:style w:type="paragraph" w:customStyle="1" w:styleId="Tablebullet2">
    <w:name w:val="Table bullet 2"/>
    <w:basedOn w:val="Tablebullet"/>
    <w:uiPriority w:val="99"/>
    <w:rsid w:val="0075089E"/>
    <w:pPr>
      <w:numPr>
        <w:ilvl w:val="1"/>
      </w:numPr>
    </w:pPr>
  </w:style>
  <w:style w:type="numbering" w:customStyle="1" w:styleId="ERMNumLIst">
    <w:name w:val="ERMNumLIst"/>
    <w:uiPriority w:val="99"/>
    <w:rsid w:val="0075089E"/>
    <w:pPr>
      <w:numPr>
        <w:numId w:val="41"/>
      </w:numPr>
    </w:pPr>
  </w:style>
  <w:style w:type="paragraph" w:customStyle="1" w:styleId="Tableheadingleft">
    <w:name w:val="Table heading left"/>
    <w:basedOn w:val="Normal"/>
    <w:link w:val="TableheadingleftChar"/>
    <w:qFormat/>
    <w:rsid w:val="0075089E"/>
    <w:pPr>
      <w:overflowPunct w:val="0"/>
      <w:autoSpaceDE w:val="0"/>
      <w:autoSpaceDN w:val="0"/>
      <w:adjustRightInd w:val="0"/>
      <w:spacing w:before="40" w:after="0" w:line="240" w:lineRule="auto"/>
      <w:textAlignment w:val="baseline"/>
    </w:pPr>
    <w:rPr>
      <w:rFonts w:eastAsiaTheme="minorEastAsia" w:cs="Arial"/>
      <w:b/>
      <w:kern w:val="0"/>
      <w:sz w:val="18"/>
      <w:szCs w:val="20"/>
      <w14:ligatures w14:val="none"/>
    </w:rPr>
  </w:style>
  <w:style w:type="paragraph" w:customStyle="1" w:styleId="ListNumberalpha0">
    <w:name w:val="List Number alpha"/>
    <w:basedOn w:val="GvdeMetni"/>
    <w:uiPriority w:val="99"/>
    <w:rsid w:val="0075089E"/>
    <w:pPr>
      <w:tabs>
        <w:tab w:val="num" w:pos="397"/>
      </w:tabs>
      <w:spacing w:before="120" w:after="60" w:line="260" w:lineRule="atLeast"/>
      <w:ind w:left="397"/>
    </w:pPr>
    <w:rPr>
      <w:rFonts w:eastAsiaTheme="minorEastAsia"/>
      <w:kern w:val="0"/>
      <w:szCs w:val="20"/>
      <w14:ligatures w14:val="none"/>
    </w:rPr>
  </w:style>
  <w:style w:type="paragraph" w:customStyle="1" w:styleId="ListNumberroman0">
    <w:name w:val="List Number roman"/>
    <w:basedOn w:val="GvdeMetni"/>
    <w:uiPriority w:val="99"/>
    <w:rsid w:val="0075089E"/>
    <w:pPr>
      <w:tabs>
        <w:tab w:val="num" w:pos="397"/>
      </w:tabs>
      <w:spacing w:before="120" w:after="60" w:line="260" w:lineRule="atLeast"/>
      <w:ind w:left="794" w:hanging="397"/>
    </w:pPr>
    <w:rPr>
      <w:rFonts w:eastAsiaTheme="minorEastAsia"/>
      <w:kern w:val="0"/>
      <w:szCs w:val="20"/>
      <w14:ligatures w14:val="none"/>
    </w:rPr>
  </w:style>
  <w:style w:type="paragraph" w:styleId="AklamaKonusu">
    <w:name w:val="annotation subject"/>
    <w:basedOn w:val="AklamaMetni"/>
    <w:next w:val="AklamaMetni"/>
    <w:link w:val="AklamaKonusuChar"/>
    <w:uiPriority w:val="99"/>
    <w:semiHidden/>
    <w:rsid w:val="0075089E"/>
    <w:pPr>
      <w:ind w:right="0"/>
    </w:pPr>
    <w:rPr>
      <w:b/>
      <w:bCs/>
    </w:rPr>
  </w:style>
  <w:style w:type="character" w:customStyle="1" w:styleId="AklamaKonusuChar">
    <w:name w:val="Açıklama Konusu Char"/>
    <w:basedOn w:val="AklamaMetniChar"/>
    <w:link w:val="AklamaKonusu"/>
    <w:uiPriority w:val="99"/>
    <w:semiHidden/>
    <w:rsid w:val="0075089E"/>
    <w:rPr>
      <w:b/>
      <w:bCs/>
      <w:sz w:val="20"/>
      <w:szCs w:val="20"/>
      <w:lang w:val="en-US"/>
    </w:rPr>
  </w:style>
  <w:style w:type="paragraph" w:styleId="Dzeltme">
    <w:name w:val="Revision"/>
    <w:hidden/>
    <w:uiPriority w:val="99"/>
    <w:semiHidden/>
    <w:rsid w:val="0075089E"/>
    <w:rPr>
      <w:sz w:val="20"/>
      <w:lang w:val="en-US"/>
    </w:rPr>
  </w:style>
  <w:style w:type="paragraph" w:styleId="NormalGirinti">
    <w:name w:val="Normal Indent"/>
    <w:aliases w:val="Normal Indent AGT ESIA"/>
    <w:basedOn w:val="Normal"/>
    <w:link w:val="NormalGirintiChar"/>
    <w:rsid w:val="0075089E"/>
    <w:pPr>
      <w:suppressAutoHyphens/>
      <w:spacing w:after="0"/>
      <w:ind w:firstLine="851"/>
      <w:jc w:val="both"/>
    </w:pPr>
    <w:rPr>
      <w:rFonts w:ascii="Arial" w:eastAsia="Times New Roman" w:hAnsi="Arial" w:cs="Times New Roman"/>
      <w:kern w:val="0"/>
      <w:sz w:val="22"/>
      <w:szCs w:val="20"/>
      <w:lang w:val="en-GB"/>
      <w14:ligatures w14:val="none"/>
    </w:rPr>
  </w:style>
  <w:style w:type="character" w:customStyle="1" w:styleId="NormalGirintiChar">
    <w:name w:val="Normal Girinti Char"/>
    <w:aliases w:val="Normal Indent AGT ESIA Char"/>
    <w:link w:val="NormalGirinti"/>
    <w:rsid w:val="0075089E"/>
    <w:rPr>
      <w:rFonts w:ascii="Arial" w:eastAsia="Times New Roman" w:hAnsi="Arial" w:cs="Times New Roman"/>
      <w:kern w:val="0"/>
      <w:sz w:val="22"/>
      <w:szCs w:val="20"/>
      <w14:ligatures w14:val="none"/>
    </w:rPr>
  </w:style>
  <w:style w:type="paragraph" w:customStyle="1" w:styleId="Spiegel1">
    <w:name w:val="Spiegel 1"/>
    <w:basedOn w:val="Normal"/>
    <w:uiPriority w:val="2"/>
    <w:qFormat/>
    <w:rsid w:val="0075089E"/>
    <w:pPr>
      <w:numPr>
        <w:numId w:val="43"/>
      </w:numPr>
      <w:tabs>
        <w:tab w:val="clear" w:pos="284"/>
        <w:tab w:val="num" w:pos="360"/>
      </w:tabs>
      <w:spacing w:after="0" w:line="240" w:lineRule="auto"/>
      <w:ind w:left="0" w:firstLine="0"/>
    </w:pPr>
    <w:rPr>
      <w:rFonts w:ascii="Times New Roman" w:hAnsi="Times New Roman" w:cs="Times New Roman"/>
      <w:kern w:val="0"/>
      <w:sz w:val="24"/>
      <w:szCs w:val="22"/>
      <w:lang w:val="de-DE"/>
      <w14:ligatures w14:val="none"/>
    </w:rPr>
  </w:style>
  <w:style w:type="paragraph" w:customStyle="1" w:styleId="Spiegel2">
    <w:name w:val="Spiegel 2"/>
    <w:basedOn w:val="Spiegel1"/>
    <w:uiPriority w:val="2"/>
    <w:qFormat/>
    <w:rsid w:val="0075089E"/>
    <w:pPr>
      <w:numPr>
        <w:ilvl w:val="1"/>
      </w:numPr>
      <w:tabs>
        <w:tab w:val="num" w:pos="360"/>
      </w:tabs>
      <w:ind w:left="0" w:firstLine="0"/>
    </w:pPr>
  </w:style>
  <w:style w:type="paragraph" w:customStyle="1" w:styleId="Spiegel3">
    <w:name w:val="Spiegel 3"/>
    <w:basedOn w:val="Spiegel2"/>
    <w:uiPriority w:val="2"/>
    <w:qFormat/>
    <w:rsid w:val="0075089E"/>
    <w:pPr>
      <w:numPr>
        <w:ilvl w:val="2"/>
      </w:numPr>
      <w:tabs>
        <w:tab w:val="num" w:pos="360"/>
        <w:tab w:val="num" w:pos="567"/>
      </w:tabs>
      <w:ind w:left="0" w:firstLine="0"/>
    </w:pPr>
  </w:style>
  <w:style w:type="paragraph" w:customStyle="1" w:styleId="Spiegel4">
    <w:name w:val="Spiegel 4"/>
    <w:basedOn w:val="Spiegel3"/>
    <w:uiPriority w:val="2"/>
    <w:qFormat/>
    <w:rsid w:val="0075089E"/>
    <w:pPr>
      <w:numPr>
        <w:ilvl w:val="3"/>
      </w:numPr>
      <w:tabs>
        <w:tab w:val="num" w:pos="360"/>
        <w:tab w:val="num" w:pos="567"/>
      </w:tabs>
      <w:ind w:left="0" w:firstLine="0"/>
    </w:pPr>
  </w:style>
  <w:style w:type="paragraph" w:customStyle="1" w:styleId="Spiegel5">
    <w:name w:val="Spiegel 5"/>
    <w:basedOn w:val="Spiegel4"/>
    <w:uiPriority w:val="2"/>
    <w:qFormat/>
    <w:rsid w:val="0075089E"/>
    <w:pPr>
      <w:numPr>
        <w:ilvl w:val="4"/>
      </w:numPr>
      <w:tabs>
        <w:tab w:val="num" w:pos="360"/>
        <w:tab w:val="num" w:pos="567"/>
      </w:tabs>
    </w:pPr>
  </w:style>
  <w:style w:type="numbering" w:customStyle="1" w:styleId="Fichtberschrift1">
    <w:name w:val="FichtÜberschrift1"/>
    <w:basedOn w:val="ListeYok"/>
    <w:uiPriority w:val="99"/>
    <w:rsid w:val="0075089E"/>
    <w:pPr>
      <w:numPr>
        <w:numId w:val="52"/>
      </w:numPr>
    </w:pPr>
  </w:style>
  <w:style w:type="character" w:styleId="zlenenKpr">
    <w:name w:val="FollowedHyperlink"/>
    <w:basedOn w:val="VarsaylanParagrafYazTipi"/>
    <w:semiHidden/>
    <w:rsid w:val="0075089E"/>
    <w:rPr>
      <w:color w:val="800080"/>
      <w:u w:val="single"/>
    </w:rPr>
  </w:style>
  <w:style w:type="character" w:customStyle="1" w:styleId="ResimYazsChar">
    <w:name w:val="Resim Yazısı Char"/>
    <w:aliases w:val="Caption Char1 Char Char,Caption1 Char Char Char,Caption Char Char Char Char1 Char Char Char,Caption Char Char Char Char Char Char Char Char Char1 Char Char Char,Caption1 Char Char1,Caption Char Char Char Char1 Char Char1,อักขระ Char"/>
    <w:basedOn w:val="VarsaylanParagrafYazTipi"/>
    <w:link w:val="ResimYazs"/>
    <w:qFormat/>
    <w:rsid w:val="0075089E"/>
    <w:rPr>
      <w:rFonts w:asciiTheme="majorHAnsi" w:hAnsiTheme="majorHAnsi" w:cs="Times New Roman (Body CS)"/>
      <w:caps/>
      <w:color w:val="018219" w:themeColor="accent1"/>
      <w:spacing w:val="4"/>
      <w:sz w:val="20"/>
      <w:szCs w:val="16"/>
      <w:lang w:val="en-US"/>
    </w:rPr>
  </w:style>
  <w:style w:type="paragraph" w:customStyle="1" w:styleId="Default">
    <w:name w:val="Default"/>
    <w:rsid w:val="0075089E"/>
    <w:pPr>
      <w:autoSpaceDE w:val="0"/>
      <w:autoSpaceDN w:val="0"/>
      <w:adjustRightInd w:val="0"/>
    </w:pPr>
    <w:rPr>
      <w:rFonts w:ascii="Arial" w:hAnsi="Arial" w:cs="Arial"/>
      <w:color w:val="000000"/>
      <w:kern w:val="0"/>
      <w:lang w:val="de-DE"/>
      <w14:ligatures w14:val="none"/>
    </w:rPr>
  </w:style>
  <w:style w:type="character" w:customStyle="1" w:styleId="ListeParagrafChar">
    <w:name w:val="Liste Paragraf Char"/>
    <w:aliases w:val="Bullet_new Char,Bullet 1 Char,numbers normal cal Char,List Paragraph1 Char,Lvl 1 Bullet Char,Bullet List Char,FooterText Char,Casella di testo Char,Holis indice Char,Johan bulletList Paragraph Char,Bolinha Char,Indent Normal Char"/>
    <w:basedOn w:val="VarsaylanParagrafYazTipi"/>
    <w:link w:val="ListeParagraf"/>
    <w:qFormat/>
    <w:rsid w:val="0075089E"/>
    <w:rPr>
      <w:sz w:val="20"/>
      <w:lang w:val="en-US"/>
    </w:rPr>
  </w:style>
  <w:style w:type="numbering" w:styleId="MakaleBlm">
    <w:name w:val="Outline List 3"/>
    <w:basedOn w:val="ListeYok"/>
    <w:semiHidden/>
    <w:rsid w:val="0075089E"/>
    <w:pPr>
      <w:numPr>
        <w:numId w:val="44"/>
      </w:numPr>
    </w:pPr>
  </w:style>
  <w:style w:type="numbering" w:styleId="1ai">
    <w:name w:val="Outline List 1"/>
    <w:basedOn w:val="ListeYok"/>
    <w:semiHidden/>
    <w:rsid w:val="0075089E"/>
    <w:pPr>
      <w:numPr>
        <w:numId w:val="45"/>
      </w:numPr>
    </w:pPr>
  </w:style>
  <w:style w:type="character" w:styleId="zmlenmeyenBahsetme">
    <w:name w:val="Unresolved Mention"/>
    <w:basedOn w:val="VarsaylanParagrafYazTipi"/>
    <w:uiPriority w:val="99"/>
    <w:semiHidden/>
    <w:rsid w:val="0075089E"/>
    <w:rPr>
      <w:color w:val="605E5C"/>
      <w:shd w:val="clear" w:color="auto" w:fill="E1DFDD"/>
    </w:rPr>
  </w:style>
  <w:style w:type="numbering" w:styleId="111111">
    <w:name w:val="Outline List 2"/>
    <w:basedOn w:val="ListeYok"/>
    <w:semiHidden/>
    <w:rsid w:val="0075089E"/>
    <w:pPr>
      <w:numPr>
        <w:numId w:val="46"/>
      </w:numPr>
    </w:pPr>
  </w:style>
  <w:style w:type="character" w:customStyle="1" w:styleId="TabletextleftChar">
    <w:name w:val="Table text left Char"/>
    <w:basedOn w:val="VarsaylanParagrafYazTipi"/>
    <w:link w:val="Tabletextleft"/>
    <w:rsid w:val="0003573D"/>
    <w:rPr>
      <w:rFonts w:cs="Times New Roman (Body CS)"/>
      <w:spacing w:val="4"/>
      <w:sz w:val="18"/>
      <w:lang w:val="en-US"/>
    </w:rPr>
  </w:style>
  <w:style w:type="paragraph" w:customStyle="1" w:styleId="Tableheadingcentered">
    <w:name w:val="Table heading centered"/>
    <w:basedOn w:val="Normal"/>
    <w:qFormat/>
    <w:rsid w:val="0003573D"/>
    <w:pPr>
      <w:overflowPunct w:val="0"/>
      <w:autoSpaceDE w:val="0"/>
      <w:autoSpaceDN w:val="0"/>
      <w:adjustRightInd w:val="0"/>
      <w:spacing w:before="40" w:after="0" w:line="240" w:lineRule="auto"/>
      <w:jc w:val="center"/>
      <w:textAlignment w:val="baseline"/>
    </w:pPr>
    <w:rPr>
      <w:rFonts w:eastAsiaTheme="minorEastAsia" w:cs="Arial"/>
      <w:b/>
      <w:kern w:val="0"/>
      <w:sz w:val="18"/>
      <w:szCs w:val="20"/>
      <w:lang w:val="en-GB"/>
      <w14:ligatures w14:val="none"/>
    </w:rPr>
  </w:style>
  <w:style w:type="character" w:customStyle="1" w:styleId="TableheadingleftChar">
    <w:name w:val="Table heading left Char"/>
    <w:basedOn w:val="VarsaylanParagrafYazTipi"/>
    <w:link w:val="Tableheadingleft"/>
    <w:rsid w:val="0003573D"/>
    <w:rPr>
      <w:rFonts w:eastAsiaTheme="minorEastAsia" w:cs="Arial"/>
      <w:b/>
      <w:kern w:val="0"/>
      <w:sz w:val="18"/>
      <w:szCs w:val="20"/>
      <w:lang w:val="en-US"/>
      <w14:ligatures w14:val="none"/>
    </w:rPr>
  </w:style>
  <w:style w:type="character" w:styleId="Bahset">
    <w:name w:val="Mention"/>
    <w:basedOn w:val="VarsaylanParagrafYazTipi"/>
    <w:uiPriority w:val="99"/>
    <w:semiHidden/>
    <w:rsid w:val="00514A72"/>
    <w:rPr>
      <w:color w:val="2B579A"/>
      <w:shd w:val="clear" w:color="auto" w:fill="E1DFDD"/>
    </w:rPr>
  </w:style>
  <w:style w:type="table" w:customStyle="1" w:styleId="ERMTablestyle4">
    <w:name w:val="ERM Table style4"/>
    <w:basedOn w:val="NormalTablo"/>
    <w:uiPriority w:val="99"/>
    <w:rsid w:val="002C4BD6"/>
    <w:rPr>
      <w:rFonts w:eastAsiaTheme="minorEastAsia"/>
      <w:kern w:val="0"/>
      <w:sz w:val="18"/>
      <w:szCs w:val="18"/>
      <w:lang w:eastAsia="zh-CN"/>
      <w14:ligatures w14:val="none"/>
    </w:rPr>
    <w:tblPr>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rPr>
      <w:tblPr/>
      <w:trPr>
        <w:tblHeader/>
      </w:trPr>
      <w:tcPr>
        <w:tcBorders>
          <w:top w:val="single" w:sz="8" w:space="0" w:color="D1DDD3" w:themeColor="text2"/>
          <w:bottom w:val="single" w:sz="8" w:space="0" w:color="D1DDD3" w:themeColor="text2"/>
        </w:tcBorders>
      </w:tcPr>
    </w:tblStylePr>
    <w:tblStylePr w:type="lastRow">
      <w:rPr>
        <w:b w:val="0"/>
      </w:rPr>
    </w:tblStylePr>
  </w:style>
  <w:style w:type="character" w:customStyle="1" w:styleId="TableTextChar">
    <w:name w:val="Table Text Char"/>
    <w:basedOn w:val="VarsaylanParagrafYazTipi"/>
    <w:link w:val="TableText"/>
    <w:rsid w:val="002C4BD6"/>
    <w:rPr>
      <w:rFonts w:eastAsiaTheme="minorEastAsia"/>
      <w:kern w:val="0"/>
      <w:sz w:val="18"/>
      <w:szCs w:val="18"/>
      <w:lang w:eastAsia="zh-CN"/>
      <w14:ligatures w14:val="none"/>
    </w:rPr>
  </w:style>
  <w:style w:type="character" w:styleId="Vurgu">
    <w:name w:val="Emphasis"/>
    <w:basedOn w:val="VarsaylanParagrafYazTipi"/>
    <w:uiPriority w:val="20"/>
    <w:qFormat/>
    <w:rsid w:val="00C912B1"/>
    <w:rPr>
      <w:i/>
      <w:iCs/>
    </w:rPr>
  </w:style>
  <w:style w:type="table" w:customStyle="1" w:styleId="ERMTablestyle41">
    <w:name w:val="ERM Table style41"/>
    <w:basedOn w:val="NormalTablo"/>
    <w:uiPriority w:val="99"/>
    <w:rsid w:val="00946D5C"/>
    <w:rPr>
      <w:rFonts w:ascii="Verdana" w:eastAsia="Times New Roman" w:hAnsi="Verdana" w:cs="Times New Roman"/>
      <w:kern w:val="0"/>
      <w:sz w:val="18"/>
      <w:szCs w:val="18"/>
      <w:lang w:eastAsia="zh-CN"/>
      <w14:ligatures w14:val="none"/>
    </w:rPr>
    <w:tblPr>
      <w:tblInd w:w="0" w:type="nil"/>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szCs w:val="18"/>
      </w:rPr>
      <w:tblPr/>
      <w:tcPr>
        <w:tcBorders>
          <w:top w:val="single" w:sz="8" w:space="0" w:color="D1DDD3" w:themeColor="text2"/>
          <w:bottom w:val="single" w:sz="8" w:space="0" w:color="D1DDD3" w:themeColor="text2"/>
        </w:tcBorders>
      </w:tcPr>
    </w:tblStylePr>
    <w:tblStylePr w:type="lastRow">
      <w:rPr>
        <w:b w:val="0"/>
      </w:rPr>
    </w:tblStylePr>
  </w:style>
  <w:style w:type="numbering" w:customStyle="1" w:styleId="ERMBulletList1">
    <w:name w:val="ERMBulletList1"/>
    <w:uiPriority w:val="99"/>
    <w:rsid w:val="00946D5C"/>
    <w:pPr>
      <w:numPr>
        <w:numId w:val="54"/>
      </w:numPr>
    </w:pPr>
  </w:style>
  <w:style w:type="table" w:styleId="KlavuzTablo1Ak-Vurgu2">
    <w:name w:val="Grid Table 1 Light Accent 2"/>
    <w:basedOn w:val="NormalTablo"/>
    <w:uiPriority w:val="46"/>
    <w:rsid w:val="001A5CF8"/>
    <w:tblPr>
      <w:tblStyleRowBandSize w:val="1"/>
      <w:tblStyleColBandSize w:val="1"/>
      <w:tblBorders>
        <w:top w:val="single" w:sz="4" w:space="0" w:color="6ADD8B" w:themeColor="accent2" w:themeTint="66"/>
        <w:left w:val="single" w:sz="4" w:space="0" w:color="6ADD8B" w:themeColor="accent2" w:themeTint="66"/>
        <w:bottom w:val="single" w:sz="4" w:space="0" w:color="6ADD8B" w:themeColor="accent2" w:themeTint="66"/>
        <w:right w:val="single" w:sz="4" w:space="0" w:color="6ADD8B" w:themeColor="accent2" w:themeTint="66"/>
        <w:insideH w:val="single" w:sz="4" w:space="0" w:color="6ADD8B" w:themeColor="accent2" w:themeTint="66"/>
        <w:insideV w:val="single" w:sz="4" w:space="0" w:color="6ADD8B" w:themeColor="accent2" w:themeTint="66"/>
      </w:tblBorders>
    </w:tblPr>
    <w:tblStylePr w:type="firstRow">
      <w:rPr>
        <w:b/>
        <w:bCs/>
      </w:rPr>
      <w:tblPr/>
      <w:tcPr>
        <w:tcBorders>
          <w:bottom w:val="single" w:sz="12" w:space="0" w:color="2BC057" w:themeColor="accent2" w:themeTint="99"/>
        </w:tcBorders>
      </w:tcPr>
    </w:tblStylePr>
    <w:tblStylePr w:type="lastRow">
      <w:rPr>
        <w:b/>
        <w:bCs/>
      </w:rPr>
      <w:tblPr/>
      <w:tcPr>
        <w:tcBorders>
          <w:top w:val="double" w:sz="2" w:space="0" w:color="2BC057" w:themeColor="accent2" w:themeTint="99"/>
        </w:tcBorders>
      </w:tcPr>
    </w:tblStylePr>
    <w:tblStylePr w:type="firstCol">
      <w:rPr>
        <w:b/>
        <w:bCs/>
      </w:rPr>
    </w:tblStylePr>
    <w:tblStylePr w:type="lastCol">
      <w:rPr>
        <w:b/>
        <w:bCs/>
      </w:rPr>
    </w:tblStylePr>
  </w:style>
  <w:style w:type="character" w:customStyle="1" w:styleId="normaltextrun">
    <w:name w:val="normaltextrun"/>
    <w:basedOn w:val="VarsaylanParagrafYazTipi"/>
    <w:rsid w:val="00A509C9"/>
  </w:style>
  <w:style w:type="character" w:customStyle="1" w:styleId="eop">
    <w:name w:val="eop"/>
    <w:basedOn w:val="VarsaylanParagrafYazTipi"/>
    <w:rsid w:val="00A509C9"/>
  </w:style>
  <w:style w:type="character" w:customStyle="1" w:styleId="cf01">
    <w:name w:val="cf01"/>
    <w:basedOn w:val="VarsaylanParagrafYazTipi"/>
    <w:rsid w:val="00FF6F85"/>
    <w:rPr>
      <w:rFonts w:ascii="Segoe UI" w:hAnsi="Segoe UI" w:cs="Segoe UI" w:hint="default"/>
      <w:sz w:val="18"/>
      <w:szCs w:val="18"/>
    </w:rPr>
  </w:style>
  <w:style w:type="table" w:styleId="TabloWeb2">
    <w:name w:val="Table Web 2"/>
    <w:basedOn w:val="NormalTablo"/>
    <w:semiHidden/>
    <w:rsid w:val="00E12189"/>
    <w:rPr>
      <w:rFonts w:eastAsiaTheme="minorEastAsia"/>
      <w:kern w:val="0"/>
      <w:sz w:val="20"/>
      <w:szCs w:val="20"/>
      <w:lang w:val="en-US"/>
      <w14:ligatures w14:val="none"/>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CarCar1CarCarCarCarCarCarCarCarCarCarCarCarCharCharCarCarCharCharCarCarCharCharCarCarCharCharCarCar">
    <w:name w:val="Car Car1 Car Car Car Car Car Car Car Car Car Car Car Car Char Char Car Car Char Char Car Car Char Char Car Car Char Char Car Car"/>
    <w:basedOn w:val="ResimYazs"/>
    <w:rsid w:val="00AA7784"/>
    <w:pPr>
      <w:keepNext w:val="0"/>
      <w:tabs>
        <w:tab w:val="clear" w:pos="1191"/>
      </w:tabs>
      <w:spacing w:before="40" w:after="40" w:line="240" w:lineRule="auto"/>
      <w:jc w:val="center"/>
    </w:pPr>
    <w:rPr>
      <w:rFonts w:asciiTheme="minorHAnsi" w:hAnsiTheme="minorHAnsi" w:cstheme="minorBidi"/>
      <w:caps w:val="0"/>
      <w:color w:val="auto"/>
      <w:spacing w:val="0"/>
      <w:sz w:val="24"/>
      <w:szCs w:val="24"/>
      <w:vertAlign w:val="superscript"/>
      <w:lang w:val="en-GB"/>
    </w:rPr>
  </w:style>
  <w:style w:type="paragraph" w:customStyle="1" w:styleId="TableCells">
    <w:name w:val="Table Cells"/>
    <w:basedOn w:val="Normal"/>
    <w:qFormat/>
    <w:rsid w:val="00B71D9C"/>
    <w:pPr>
      <w:spacing w:before="20" w:after="20" w:line="240" w:lineRule="auto"/>
    </w:pPr>
    <w:rPr>
      <w:rFonts w:ascii="Arial" w:eastAsia="Times New Roman" w:hAnsi="Arial" w:cs="Times New Roman"/>
      <w:color w:val="000000"/>
      <w:kern w:val="0"/>
      <w:szCs w:val="20"/>
      <w14:ligatures w14:val="none"/>
    </w:rPr>
  </w:style>
  <w:style w:type="character" w:customStyle="1" w:styleId="TableHeaderRowChar">
    <w:name w:val="Table Header Row Char"/>
    <w:basedOn w:val="VarsaylanParagrafYazTipi"/>
    <w:link w:val="TableHeaderRow"/>
    <w:locked/>
    <w:rsid w:val="00B71D9C"/>
    <w:rPr>
      <w:rFonts w:ascii="Arial" w:hAnsi="Arial" w:cs="Arial"/>
      <w:b/>
      <w:bCs/>
      <w:color w:val="FFFFFF"/>
    </w:rPr>
  </w:style>
  <w:style w:type="paragraph" w:customStyle="1" w:styleId="TableHeaderRow">
    <w:name w:val="Table Header Row"/>
    <w:basedOn w:val="Normal"/>
    <w:link w:val="TableHeaderRowChar"/>
    <w:qFormat/>
    <w:rsid w:val="00B71D9C"/>
    <w:pPr>
      <w:spacing w:before="80" w:after="80" w:line="240" w:lineRule="auto"/>
      <w:jc w:val="both"/>
    </w:pPr>
    <w:rPr>
      <w:rFonts w:ascii="Arial" w:hAnsi="Arial" w:cs="Arial"/>
      <w:b/>
      <w:bCs/>
      <w:color w:val="FFFFFF"/>
      <w:sz w:val="24"/>
      <w:lang w:val="en-GB"/>
    </w:rPr>
  </w:style>
  <w:style w:type="table" w:styleId="KlavuzuTablo4-Vurgu3">
    <w:name w:val="Grid Table 4 Accent 3"/>
    <w:basedOn w:val="NormalTablo"/>
    <w:uiPriority w:val="49"/>
    <w:rsid w:val="002E2759"/>
    <w:rPr>
      <w:rFonts w:cs="Times New Roman"/>
      <w:kern w:val="24"/>
      <w:sz w:val="23"/>
      <w:szCs w:val="23"/>
      <w:lang w:val="en-US"/>
    </w:rPr>
    <w:tblPr>
      <w:tblStyleRowBandSize w:val="1"/>
      <w:tblStyleColBandSize w:val="1"/>
      <w:tblBorders>
        <w:top w:val="single" w:sz="4" w:space="0" w:color="83B29F" w:themeColor="accent3" w:themeTint="99"/>
        <w:left w:val="single" w:sz="4" w:space="0" w:color="83B29F" w:themeColor="accent3" w:themeTint="99"/>
        <w:bottom w:val="single" w:sz="4" w:space="0" w:color="83B29F" w:themeColor="accent3" w:themeTint="99"/>
        <w:right w:val="single" w:sz="4" w:space="0" w:color="83B29F" w:themeColor="accent3" w:themeTint="99"/>
        <w:insideH w:val="single" w:sz="4" w:space="0" w:color="83B29F" w:themeColor="accent3" w:themeTint="99"/>
        <w:insideV w:val="single" w:sz="4" w:space="0" w:color="83B29F" w:themeColor="accent3" w:themeTint="99"/>
      </w:tblBorders>
    </w:tblPr>
    <w:tblStylePr w:type="firstRow">
      <w:rPr>
        <w:b/>
        <w:bCs/>
        <w:color w:val="FFFFFF" w:themeColor="background1"/>
      </w:rPr>
      <w:tblPr/>
      <w:tcPr>
        <w:tcBorders>
          <w:top w:val="single" w:sz="4" w:space="0" w:color="446D5D" w:themeColor="accent3"/>
          <w:left w:val="single" w:sz="4" w:space="0" w:color="446D5D" w:themeColor="accent3"/>
          <w:bottom w:val="single" w:sz="4" w:space="0" w:color="446D5D" w:themeColor="accent3"/>
          <w:right w:val="single" w:sz="4" w:space="0" w:color="446D5D" w:themeColor="accent3"/>
          <w:insideH w:val="nil"/>
          <w:insideV w:val="nil"/>
        </w:tcBorders>
        <w:shd w:val="clear" w:color="auto" w:fill="446D5D" w:themeFill="accent3"/>
      </w:tcPr>
    </w:tblStylePr>
    <w:tblStylePr w:type="lastRow">
      <w:rPr>
        <w:b/>
        <w:bCs/>
      </w:rPr>
      <w:tblPr/>
      <w:tcPr>
        <w:tcBorders>
          <w:top w:val="double" w:sz="4" w:space="0" w:color="446D5D" w:themeColor="accent3"/>
        </w:tcBorders>
      </w:tcPr>
    </w:tblStylePr>
    <w:tblStylePr w:type="firstCol">
      <w:rPr>
        <w:b/>
        <w:bCs/>
      </w:rPr>
    </w:tblStylePr>
    <w:tblStylePr w:type="lastCol">
      <w:rPr>
        <w:b/>
        <w:bCs/>
      </w:rPr>
    </w:tblStylePr>
    <w:tblStylePr w:type="band1Vert">
      <w:tblPr/>
      <w:tcPr>
        <w:shd w:val="clear" w:color="auto" w:fill="D5E5DF" w:themeFill="accent3" w:themeFillTint="33"/>
      </w:tcPr>
    </w:tblStylePr>
    <w:tblStylePr w:type="band1Horz">
      <w:tblPr/>
      <w:tcPr>
        <w:shd w:val="clear" w:color="auto" w:fill="D5E5DF" w:themeFill="accent3" w:themeFillTint="33"/>
      </w:tcPr>
    </w:tblStylePr>
  </w:style>
  <w:style w:type="table" w:customStyle="1" w:styleId="TableNormal1">
    <w:name w:val="Table Normal1"/>
    <w:uiPriority w:val="2"/>
    <w:semiHidden/>
    <w:unhideWhenUsed/>
    <w:qFormat/>
    <w:rsid w:val="002E2759"/>
    <w:pPr>
      <w:widowControl w:val="0"/>
      <w:autoSpaceDE w:val="0"/>
      <w:autoSpaceDN w:val="0"/>
    </w:pPr>
    <w:rPr>
      <w:kern w:val="0"/>
      <w:sz w:val="22"/>
      <w:szCs w:val="22"/>
      <w:lang w:val="en-US"/>
      <w14:ligatures w14:val="none"/>
    </w:rPr>
    <w:tblPr>
      <w:tblInd w:w="0" w:type="dxa"/>
      <w:tblCellMar>
        <w:top w:w="0" w:type="dxa"/>
        <w:left w:w="0" w:type="dxa"/>
        <w:bottom w:w="0" w:type="dxa"/>
        <w:right w:w="0" w:type="dxa"/>
      </w:tblCellMar>
    </w:tblPr>
  </w:style>
  <w:style w:type="paragraph" w:customStyle="1" w:styleId="TableParagraph">
    <w:name w:val="Table Paragraph"/>
    <w:basedOn w:val="Normal"/>
    <w:uiPriority w:val="1"/>
    <w:qFormat/>
    <w:rsid w:val="002E2759"/>
    <w:pPr>
      <w:widowControl w:val="0"/>
      <w:autoSpaceDE w:val="0"/>
      <w:autoSpaceDN w:val="0"/>
      <w:spacing w:before="158" w:after="0" w:line="240" w:lineRule="auto"/>
      <w:ind w:left="95"/>
    </w:pPr>
    <w:rPr>
      <w:rFonts w:ascii="Arial MT" w:eastAsia="Arial MT" w:hAnsi="Arial MT" w:cs="Arial MT"/>
      <w:kern w:val="0"/>
      <w:sz w:val="22"/>
      <w:szCs w:val="22"/>
      <w14:ligatures w14:val="none"/>
    </w:rPr>
  </w:style>
  <w:style w:type="paragraph" w:styleId="BalonMetni">
    <w:name w:val="Balloon Text"/>
    <w:basedOn w:val="Normal"/>
    <w:link w:val="BalonMetniChar"/>
    <w:uiPriority w:val="99"/>
    <w:semiHidden/>
    <w:rsid w:val="00677175"/>
    <w:pPr>
      <w:spacing w:after="0" w:line="240" w:lineRule="auto"/>
    </w:pPr>
    <w:rPr>
      <w:rFonts w:ascii="Segoe UI" w:hAnsi="Segoe UI" w:cs="Segoe UI"/>
      <w:sz w:val="18"/>
      <w:szCs w:val="18"/>
    </w:rPr>
  </w:style>
  <w:style w:type="character" w:customStyle="1" w:styleId="BalonMetniChar">
    <w:name w:val="Balon Metni Char"/>
    <w:basedOn w:val="VarsaylanParagrafYazTipi"/>
    <w:link w:val="BalonMetni"/>
    <w:uiPriority w:val="99"/>
    <w:semiHidden/>
    <w:rsid w:val="00677175"/>
    <w:rPr>
      <w:rFonts w:ascii="Segoe UI" w:hAnsi="Segoe UI" w:cs="Segoe UI"/>
      <w:sz w:val="18"/>
      <w:szCs w:val="18"/>
      <w:lang w:val="en-US"/>
    </w:rPr>
  </w:style>
  <w:style w:type="paragraph" w:styleId="Kaynaka0">
    <w:name w:val="Bibliography"/>
    <w:basedOn w:val="Normal"/>
    <w:next w:val="Normal"/>
    <w:uiPriority w:val="37"/>
    <w:semiHidden/>
    <w:rsid w:val="00677175"/>
  </w:style>
  <w:style w:type="paragraph" w:styleId="GvdeMetni2">
    <w:name w:val="Body Text 2"/>
    <w:basedOn w:val="Normal"/>
    <w:link w:val="GvdeMetni2Char"/>
    <w:uiPriority w:val="99"/>
    <w:semiHidden/>
    <w:rsid w:val="00677175"/>
    <w:pPr>
      <w:spacing w:after="120" w:line="480" w:lineRule="auto"/>
    </w:pPr>
  </w:style>
  <w:style w:type="character" w:customStyle="1" w:styleId="GvdeMetni2Char">
    <w:name w:val="Gövde Metni 2 Char"/>
    <w:basedOn w:val="VarsaylanParagrafYazTipi"/>
    <w:link w:val="GvdeMetni2"/>
    <w:uiPriority w:val="99"/>
    <w:semiHidden/>
    <w:rsid w:val="00677175"/>
    <w:rPr>
      <w:sz w:val="20"/>
      <w:lang w:val="en-US"/>
    </w:rPr>
  </w:style>
  <w:style w:type="paragraph" w:styleId="GvdeMetni3">
    <w:name w:val="Body Text 3"/>
    <w:basedOn w:val="Normal"/>
    <w:link w:val="GvdeMetni3Char"/>
    <w:uiPriority w:val="99"/>
    <w:semiHidden/>
    <w:rsid w:val="00677175"/>
    <w:pPr>
      <w:spacing w:after="120"/>
    </w:pPr>
    <w:rPr>
      <w:sz w:val="16"/>
      <w:szCs w:val="16"/>
    </w:rPr>
  </w:style>
  <w:style w:type="character" w:customStyle="1" w:styleId="GvdeMetni3Char">
    <w:name w:val="Gövde Metni 3 Char"/>
    <w:basedOn w:val="VarsaylanParagrafYazTipi"/>
    <w:link w:val="GvdeMetni3"/>
    <w:uiPriority w:val="99"/>
    <w:semiHidden/>
    <w:rsid w:val="00677175"/>
    <w:rPr>
      <w:sz w:val="16"/>
      <w:szCs w:val="16"/>
      <w:lang w:val="en-US"/>
    </w:rPr>
  </w:style>
  <w:style w:type="paragraph" w:styleId="GvdeMetnilkGirintisi">
    <w:name w:val="Body Text First Indent"/>
    <w:basedOn w:val="GvdeMetni"/>
    <w:link w:val="GvdeMetnilkGirintisiChar"/>
    <w:uiPriority w:val="99"/>
    <w:semiHidden/>
    <w:rsid w:val="00677175"/>
    <w:pPr>
      <w:spacing w:after="130"/>
      <w:ind w:firstLine="360"/>
    </w:pPr>
  </w:style>
  <w:style w:type="character" w:customStyle="1" w:styleId="GvdeMetnilkGirintisiChar">
    <w:name w:val="Gövde Metni İlk Girintisi Char"/>
    <w:basedOn w:val="GvdeMetniChar"/>
    <w:link w:val="GvdeMetnilkGirintisi"/>
    <w:uiPriority w:val="99"/>
    <w:semiHidden/>
    <w:rsid w:val="00677175"/>
    <w:rPr>
      <w:sz w:val="20"/>
      <w:lang w:val="en-US"/>
    </w:rPr>
  </w:style>
  <w:style w:type="paragraph" w:styleId="GvdeMetniGirintisi">
    <w:name w:val="Body Text Indent"/>
    <w:basedOn w:val="Normal"/>
    <w:link w:val="GvdeMetniGirintisiChar"/>
    <w:uiPriority w:val="99"/>
    <w:semiHidden/>
    <w:rsid w:val="00677175"/>
    <w:pPr>
      <w:spacing w:after="120"/>
      <w:ind w:left="283"/>
    </w:pPr>
  </w:style>
  <w:style w:type="character" w:customStyle="1" w:styleId="GvdeMetniGirintisiChar">
    <w:name w:val="Gövde Metni Girintisi Char"/>
    <w:basedOn w:val="VarsaylanParagrafYazTipi"/>
    <w:link w:val="GvdeMetniGirintisi"/>
    <w:uiPriority w:val="99"/>
    <w:semiHidden/>
    <w:rsid w:val="00677175"/>
    <w:rPr>
      <w:sz w:val="20"/>
      <w:lang w:val="en-US"/>
    </w:rPr>
  </w:style>
  <w:style w:type="paragraph" w:styleId="GvdeMetnilkGirintisi2">
    <w:name w:val="Body Text First Indent 2"/>
    <w:basedOn w:val="GvdeMetniGirintisi"/>
    <w:link w:val="GvdeMetnilkGirintisi2Char"/>
    <w:uiPriority w:val="99"/>
    <w:semiHidden/>
    <w:rsid w:val="00677175"/>
    <w:pPr>
      <w:spacing w:after="130"/>
      <w:ind w:left="360" w:firstLine="360"/>
    </w:pPr>
  </w:style>
  <w:style w:type="character" w:customStyle="1" w:styleId="GvdeMetnilkGirintisi2Char">
    <w:name w:val="Gövde Metni İlk Girintisi 2 Char"/>
    <w:basedOn w:val="GvdeMetniGirintisiChar"/>
    <w:link w:val="GvdeMetnilkGirintisi2"/>
    <w:uiPriority w:val="99"/>
    <w:semiHidden/>
    <w:rsid w:val="00677175"/>
    <w:rPr>
      <w:sz w:val="20"/>
      <w:lang w:val="en-US"/>
    </w:rPr>
  </w:style>
  <w:style w:type="paragraph" w:styleId="GvdeMetniGirintisi2">
    <w:name w:val="Body Text Indent 2"/>
    <w:basedOn w:val="Normal"/>
    <w:link w:val="GvdeMetniGirintisi2Char"/>
    <w:uiPriority w:val="99"/>
    <w:semiHidden/>
    <w:rsid w:val="00677175"/>
    <w:pPr>
      <w:spacing w:after="120" w:line="480" w:lineRule="auto"/>
      <w:ind w:left="283"/>
    </w:pPr>
  </w:style>
  <w:style w:type="character" w:customStyle="1" w:styleId="GvdeMetniGirintisi2Char">
    <w:name w:val="Gövde Metni Girintisi 2 Char"/>
    <w:basedOn w:val="VarsaylanParagrafYazTipi"/>
    <w:link w:val="GvdeMetniGirintisi2"/>
    <w:uiPriority w:val="99"/>
    <w:semiHidden/>
    <w:rsid w:val="00677175"/>
    <w:rPr>
      <w:sz w:val="20"/>
      <w:lang w:val="en-US"/>
    </w:rPr>
  </w:style>
  <w:style w:type="paragraph" w:styleId="GvdeMetniGirintisi3">
    <w:name w:val="Body Text Indent 3"/>
    <w:basedOn w:val="Normal"/>
    <w:link w:val="GvdeMetniGirintisi3Char"/>
    <w:semiHidden/>
    <w:rsid w:val="00677175"/>
    <w:pPr>
      <w:spacing w:after="120"/>
      <w:ind w:left="283"/>
    </w:pPr>
    <w:rPr>
      <w:sz w:val="16"/>
      <w:szCs w:val="16"/>
    </w:rPr>
  </w:style>
  <w:style w:type="character" w:customStyle="1" w:styleId="GvdeMetniGirintisi3Char">
    <w:name w:val="Gövde Metni Girintisi 3 Char"/>
    <w:basedOn w:val="VarsaylanParagrafYazTipi"/>
    <w:link w:val="GvdeMetniGirintisi3"/>
    <w:uiPriority w:val="99"/>
    <w:semiHidden/>
    <w:rsid w:val="00677175"/>
    <w:rPr>
      <w:sz w:val="16"/>
      <w:szCs w:val="16"/>
      <w:lang w:val="en-US"/>
    </w:rPr>
  </w:style>
  <w:style w:type="paragraph" w:styleId="Kapan">
    <w:name w:val="Closing"/>
    <w:basedOn w:val="Normal"/>
    <w:link w:val="KapanChar"/>
    <w:uiPriority w:val="99"/>
    <w:semiHidden/>
    <w:rsid w:val="00677175"/>
    <w:pPr>
      <w:spacing w:after="0" w:line="240" w:lineRule="auto"/>
      <w:ind w:left="4252"/>
    </w:pPr>
  </w:style>
  <w:style w:type="character" w:customStyle="1" w:styleId="KapanChar">
    <w:name w:val="Kapanış Char"/>
    <w:basedOn w:val="VarsaylanParagrafYazTipi"/>
    <w:link w:val="Kapan"/>
    <w:uiPriority w:val="99"/>
    <w:semiHidden/>
    <w:rsid w:val="00677175"/>
    <w:rPr>
      <w:sz w:val="20"/>
      <w:lang w:val="en-US"/>
    </w:rPr>
  </w:style>
  <w:style w:type="paragraph" w:styleId="BelgeBalantlar">
    <w:name w:val="Document Map"/>
    <w:basedOn w:val="Normal"/>
    <w:link w:val="BelgeBalantlarChar"/>
    <w:uiPriority w:val="99"/>
    <w:semiHidden/>
    <w:rsid w:val="00677175"/>
    <w:pPr>
      <w:spacing w:after="0" w:line="240" w:lineRule="auto"/>
    </w:pPr>
    <w:rPr>
      <w:rFonts w:ascii="Segoe UI" w:hAnsi="Segoe UI" w:cs="Segoe UI"/>
      <w:sz w:val="16"/>
      <w:szCs w:val="16"/>
    </w:rPr>
  </w:style>
  <w:style w:type="character" w:customStyle="1" w:styleId="BelgeBalantlarChar">
    <w:name w:val="Belge Bağlantıları Char"/>
    <w:basedOn w:val="VarsaylanParagrafYazTipi"/>
    <w:link w:val="BelgeBalantlar"/>
    <w:uiPriority w:val="99"/>
    <w:semiHidden/>
    <w:rsid w:val="00677175"/>
    <w:rPr>
      <w:rFonts w:ascii="Segoe UI" w:hAnsi="Segoe UI" w:cs="Segoe UI"/>
      <w:sz w:val="16"/>
      <w:szCs w:val="16"/>
      <w:lang w:val="en-US"/>
    </w:rPr>
  </w:style>
  <w:style w:type="paragraph" w:styleId="E-postamzas">
    <w:name w:val="E-mail Signature"/>
    <w:basedOn w:val="Normal"/>
    <w:link w:val="E-postamzasChar"/>
    <w:uiPriority w:val="99"/>
    <w:semiHidden/>
    <w:rsid w:val="00677175"/>
    <w:pPr>
      <w:spacing w:after="0" w:line="240" w:lineRule="auto"/>
    </w:pPr>
  </w:style>
  <w:style w:type="character" w:customStyle="1" w:styleId="E-postamzasChar">
    <w:name w:val="E-posta İmzası Char"/>
    <w:basedOn w:val="VarsaylanParagrafYazTipi"/>
    <w:link w:val="E-postamzas"/>
    <w:uiPriority w:val="99"/>
    <w:semiHidden/>
    <w:rsid w:val="00677175"/>
    <w:rPr>
      <w:sz w:val="20"/>
      <w:lang w:val="en-US"/>
    </w:rPr>
  </w:style>
  <w:style w:type="paragraph" w:styleId="MektupAdresi">
    <w:name w:val="envelope address"/>
    <w:basedOn w:val="Normal"/>
    <w:uiPriority w:val="99"/>
    <w:semiHidden/>
    <w:rsid w:val="00677175"/>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ZarfDn">
    <w:name w:val="envelope return"/>
    <w:basedOn w:val="Normal"/>
    <w:uiPriority w:val="99"/>
    <w:semiHidden/>
    <w:rsid w:val="00677175"/>
    <w:pPr>
      <w:spacing w:after="0" w:line="240" w:lineRule="auto"/>
    </w:pPr>
    <w:rPr>
      <w:rFonts w:asciiTheme="majorHAnsi" w:eastAsiaTheme="majorEastAsia" w:hAnsiTheme="majorHAnsi" w:cstheme="majorBidi"/>
      <w:szCs w:val="20"/>
    </w:rPr>
  </w:style>
  <w:style w:type="paragraph" w:styleId="HTMLncedenBiimlendirilmi">
    <w:name w:val="HTML Preformatted"/>
    <w:basedOn w:val="Normal"/>
    <w:link w:val="HTMLncedenBiimlendirilmiChar"/>
    <w:uiPriority w:val="99"/>
    <w:semiHidden/>
    <w:rsid w:val="00677175"/>
    <w:pPr>
      <w:spacing w:after="0" w:line="240" w:lineRule="auto"/>
    </w:pPr>
    <w:rPr>
      <w:rFonts w:ascii="Consolas" w:hAnsi="Consolas"/>
      <w:szCs w:val="20"/>
    </w:rPr>
  </w:style>
  <w:style w:type="character" w:customStyle="1" w:styleId="HTMLncedenBiimlendirilmiChar">
    <w:name w:val="HTML Önceden Biçimlendirilmiş Char"/>
    <w:basedOn w:val="VarsaylanParagrafYazTipi"/>
    <w:link w:val="HTMLncedenBiimlendirilmi"/>
    <w:uiPriority w:val="99"/>
    <w:semiHidden/>
    <w:rsid w:val="00677175"/>
    <w:rPr>
      <w:rFonts w:ascii="Consolas" w:hAnsi="Consolas"/>
      <w:sz w:val="20"/>
      <w:szCs w:val="20"/>
      <w:lang w:val="en-US"/>
    </w:rPr>
  </w:style>
  <w:style w:type="paragraph" w:styleId="Dizin2">
    <w:name w:val="index 2"/>
    <w:basedOn w:val="Normal"/>
    <w:next w:val="Normal"/>
    <w:autoRedefine/>
    <w:uiPriority w:val="99"/>
    <w:semiHidden/>
    <w:rsid w:val="00677175"/>
    <w:pPr>
      <w:spacing w:after="0" w:line="240" w:lineRule="auto"/>
      <w:ind w:left="400" w:hanging="200"/>
    </w:pPr>
  </w:style>
  <w:style w:type="paragraph" w:styleId="Dizin3">
    <w:name w:val="index 3"/>
    <w:basedOn w:val="Normal"/>
    <w:next w:val="Normal"/>
    <w:autoRedefine/>
    <w:uiPriority w:val="99"/>
    <w:semiHidden/>
    <w:rsid w:val="00677175"/>
    <w:pPr>
      <w:spacing w:after="0" w:line="240" w:lineRule="auto"/>
      <w:ind w:left="600" w:hanging="200"/>
    </w:pPr>
  </w:style>
  <w:style w:type="paragraph" w:styleId="Dizin4">
    <w:name w:val="index 4"/>
    <w:basedOn w:val="Normal"/>
    <w:next w:val="Normal"/>
    <w:autoRedefine/>
    <w:uiPriority w:val="99"/>
    <w:semiHidden/>
    <w:rsid w:val="00677175"/>
    <w:pPr>
      <w:spacing w:after="0" w:line="240" w:lineRule="auto"/>
      <w:ind w:left="800" w:hanging="200"/>
    </w:pPr>
  </w:style>
  <w:style w:type="paragraph" w:styleId="Dizin5">
    <w:name w:val="index 5"/>
    <w:basedOn w:val="Normal"/>
    <w:next w:val="Normal"/>
    <w:autoRedefine/>
    <w:uiPriority w:val="99"/>
    <w:semiHidden/>
    <w:rsid w:val="00677175"/>
    <w:pPr>
      <w:spacing w:after="0" w:line="240" w:lineRule="auto"/>
      <w:ind w:left="1000" w:hanging="200"/>
    </w:pPr>
  </w:style>
  <w:style w:type="paragraph" w:styleId="Dizin6">
    <w:name w:val="index 6"/>
    <w:basedOn w:val="Normal"/>
    <w:next w:val="Normal"/>
    <w:autoRedefine/>
    <w:uiPriority w:val="99"/>
    <w:semiHidden/>
    <w:rsid w:val="00677175"/>
    <w:pPr>
      <w:spacing w:after="0" w:line="240" w:lineRule="auto"/>
      <w:ind w:left="1200" w:hanging="200"/>
    </w:pPr>
  </w:style>
  <w:style w:type="paragraph" w:styleId="Dizin7">
    <w:name w:val="index 7"/>
    <w:basedOn w:val="Normal"/>
    <w:next w:val="Normal"/>
    <w:autoRedefine/>
    <w:uiPriority w:val="99"/>
    <w:semiHidden/>
    <w:rsid w:val="00677175"/>
    <w:pPr>
      <w:spacing w:after="0" w:line="240" w:lineRule="auto"/>
      <w:ind w:left="1400" w:hanging="200"/>
    </w:pPr>
  </w:style>
  <w:style w:type="paragraph" w:styleId="Dizin8">
    <w:name w:val="index 8"/>
    <w:basedOn w:val="Normal"/>
    <w:next w:val="Normal"/>
    <w:autoRedefine/>
    <w:uiPriority w:val="99"/>
    <w:semiHidden/>
    <w:rsid w:val="00677175"/>
    <w:pPr>
      <w:spacing w:after="0" w:line="240" w:lineRule="auto"/>
      <w:ind w:left="1600" w:hanging="200"/>
    </w:pPr>
  </w:style>
  <w:style w:type="paragraph" w:styleId="Dizin9">
    <w:name w:val="index 9"/>
    <w:basedOn w:val="Normal"/>
    <w:next w:val="Normal"/>
    <w:autoRedefine/>
    <w:uiPriority w:val="99"/>
    <w:semiHidden/>
    <w:rsid w:val="00677175"/>
    <w:pPr>
      <w:spacing w:after="0" w:line="240" w:lineRule="auto"/>
      <w:ind w:left="1800" w:hanging="200"/>
    </w:pPr>
  </w:style>
  <w:style w:type="paragraph" w:styleId="GlAlnt">
    <w:name w:val="Intense Quote"/>
    <w:basedOn w:val="Normal"/>
    <w:next w:val="Normal"/>
    <w:link w:val="GlAlntChar"/>
    <w:uiPriority w:val="30"/>
    <w:semiHidden/>
    <w:qFormat/>
    <w:rsid w:val="00677175"/>
    <w:pPr>
      <w:pBdr>
        <w:top w:val="single" w:sz="4" w:space="10" w:color="018219" w:themeColor="accent1"/>
        <w:bottom w:val="single" w:sz="4" w:space="10" w:color="018219" w:themeColor="accent1"/>
      </w:pBdr>
      <w:spacing w:before="360" w:after="360"/>
      <w:ind w:left="864" w:right="864"/>
      <w:jc w:val="center"/>
    </w:pPr>
    <w:rPr>
      <w:i/>
      <w:iCs/>
      <w:color w:val="018219" w:themeColor="accent1"/>
    </w:rPr>
  </w:style>
  <w:style w:type="character" w:customStyle="1" w:styleId="GlAlntChar">
    <w:name w:val="Güçlü Alıntı Char"/>
    <w:basedOn w:val="VarsaylanParagrafYazTipi"/>
    <w:link w:val="GlAlnt"/>
    <w:uiPriority w:val="30"/>
    <w:semiHidden/>
    <w:rsid w:val="00677175"/>
    <w:rPr>
      <w:i/>
      <w:iCs/>
      <w:color w:val="018219" w:themeColor="accent1"/>
      <w:sz w:val="20"/>
      <w:lang w:val="en-US"/>
    </w:rPr>
  </w:style>
  <w:style w:type="paragraph" w:styleId="Liste">
    <w:name w:val="List"/>
    <w:basedOn w:val="Normal"/>
    <w:uiPriority w:val="99"/>
    <w:semiHidden/>
    <w:rsid w:val="00677175"/>
    <w:pPr>
      <w:ind w:left="283" w:hanging="283"/>
      <w:contextualSpacing/>
    </w:pPr>
  </w:style>
  <w:style w:type="paragraph" w:styleId="Liste2">
    <w:name w:val="List 2"/>
    <w:basedOn w:val="Normal"/>
    <w:uiPriority w:val="99"/>
    <w:semiHidden/>
    <w:rsid w:val="00677175"/>
    <w:pPr>
      <w:ind w:left="566" w:hanging="283"/>
      <w:contextualSpacing/>
    </w:pPr>
  </w:style>
  <w:style w:type="paragraph" w:styleId="Liste3">
    <w:name w:val="List 3"/>
    <w:basedOn w:val="Normal"/>
    <w:uiPriority w:val="99"/>
    <w:semiHidden/>
    <w:rsid w:val="00677175"/>
    <w:pPr>
      <w:ind w:left="849" w:hanging="283"/>
      <w:contextualSpacing/>
    </w:pPr>
  </w:style>
  <w:style w:type="paragraph" w:styleId="Liste4">
    <w:name w:val="List 4"/>
    <w:basedOn w:val="Normal"/>
    <w:uiPriority w:val="99"/>
    <w:semiHidden/>
    <w:rsid w:val="00677175"/>
    <w:pPr>
      <w:ind w:left="1132" w:hanging="283"/>
      <w:contextualSpacing/>
    </w:pPr>
  </w:style>
  <w:style w:type="paragraph" w:styleId="Liste5">
    <w:name w:val="List 5"/>
    <w:basedOn w:val="Normal"/>
    <w:uiPriority w:val="99"/>
    <w:semiHidden/>
    <w:rsid w:val="00677175"/>
    <w:pPr>
      <w:ind w:left="1415" w:hanging="283"/>
      <w:contextualSpacing/>
    </w:pPr>
  </w:style>
  <w:style w:type="paragraph" w:styleId="ListeMaddemi5">
    <w:name w:val="List Bullet 5"/>
    <w:basedOn w:val="Normal"/>
    <w:uiPriority w:val="99"/>
    <w:semiHidden/>
    <w:rsid w:val="00677175"/>
    <w:pPr>
      <w:numPr>
        <w:numId w:val="81"/>
      </w:numPr>
      <w:contextualSpacing/>
    </w:pPr>
  </w:style>
  <w:style w:type="paragraph" w:styleId="ListeDevam">
    <w:name w:val="List Continue"/>
    <w:basedOn w:val="Normal"/>
    <w:uiPriority w:val="99"/>
    <w:semiHidden/>
    <w:rsid w:val="00677175"/>
    <w:pPr>
      <w:spacing w:after="120"/>
      <w:ind w:left="283"/>
      <w:contextualSpacing/>
    </w:pPr>
  </w:style>
  <w:style w:type="paragraph" w:styleId="ListeDevam2">
    <w:name w:val="List Continue 2"/>
    <w:basedOn w:val="Normal"/>
    <w:uiPriority w:val="99"/>
    <w:semiHidden/>
    <w:rsid w:val="00677175"/>
    <w:pPr>
      <w:spacing w:after="120"/>
      <w:ind w:left="566"/>
      <w:contextualSpacing/>
    </w:pPr>
  </w:style>
  <w:style w:type="paragraph" w:styleId="ListeDevam3">
    <w:name w:val="List Continue 3"/>
    <w:basedOn w:val="Normal"/>
    <w:uiPriority w:val="99"/>
    <w:semiHidden/>
    <w:rsid w:val="00677175"/>
    <w:pPr>
      <w:spacing w:after="120"/>
      <w:ind w:left="849"/>
      <w:contextualSpacing/>
    </w:pPr>
  </w:style>
  <w:style w:type="paragraph" w:styleId="ListeDevam4">
    <w:name w:val="List Continue 4"/>
    <w:basedOn w:val="Normal"/>
    <w:uiPriority w:val="99"/>
    <w:semiHidden/>
    <w:rsid w:val="00677175"/>
    <w:pPr>
      <w:spacing w:after="120"/>
      <w:ind w:left="1132"/>
      <w:contextualSpacing/>
    </w:pPr>
  </w:style>
  <w:style w:type="paragraph" w:styleId="ListeDevam5">
    <w:name w:val="List Continue 5"/>
    <w:basedOn w:val="Normal"/>
    <w:uiPriority w:val="99"/>
    <w:semiHidden/>
    <w:rsid w:val="00677175"/>
    <w:pPr>
      <w:spacing w:after="120"/>
      <w:ind w:left="1415"/>
      <w:contextualSpacing/>
    </w:pPr>
  </w:style>
  <w:style w:type="paragraph" w:styleId="ListeNumaras2">
    <w:name w:val="List Number 2"/>
    <w:basedOn w:val="Normal"/>
    <w:uiPriority w:val="99"/>
    <w:semiHidden/>
    <w:rsid w:val="00677175"/>
    <w:pPr>
      <w:numPr>
        <w:numId w:val="82"/>
      </w:numPr>
      <w:contextualSpacing/>
    </w:pPr>
  </w:style>
  <w:style w:type="paragraph" w:styleId="ListeNumaras3">
    <w:name w:val="List Number 3"/>
    <w:basedOn w:val="Normal"/>
    <w:uiPriority w:val="99"/>
    <w:semiHidden/>
    <w:rsid w:val="00677175"/>
    <w:pPr>
      <w:numPr>
        <w:numId w:val="83"/>
      </w:numPr>
      <w:contextualSpacing/>
    </w:pPr>
  </w:style>
  <w:style w:type="paragraph" w:styleId="ListeNumaras4">
    <w:name w:val="List Number 4"/>
    <w:basedOn w:val="Normal"/>
    <w:uiPriority w:val="99"/>
    <w:semiHidden/>
    <w:rsid w:val="00677175"/>
    <w:pPr>
      <w:numPr>
        <w:numId w:val="84"/>
      </w:numPr>
      <w:contextualSpacing/>
    </w:pPr>
  </w:style>
  <w:style w:type="paragraph" w:styleId="ListeNumaras5">
    <w:name w:val="List Number 5"/>
    <w:basedOn w:val="Normal"/>
    <w:uiPriority w:val="99"/>
    <w:semiHidden/>
    <w:rsid w:val="00677175"/>
    <w:pPr>
      <w:numPr>
        <w:numId w:val="85"/>
      </w:numPr>
      <w:contextualSpacing/>
    </w:pPr>
  </w:style>
  <w:style w:type="paragraph" w:styleId="MakroMetni">
    <w:name w:val="macro"/>
    <w:link w:val="MakroMetniChar"/>
    <w:uiPriority w:val="99"/>
    <w:semiHidden/>
    <w:rsid w:val="00677175"/>
    <w:pPr>
      <w:tabs>
        <w:tab w:val="left" w:pos="480"/>
        <w:tab w:val="left" w:pos="960"/>
        <w:tab w:val="left" w:pos="1440"/>
        <w:tab w:val="left" w:pos="1920"/>
        <w:tab w:val="left" w:pos="2400"/>
        <w:tab w:val="left" w:pos="2880"/>
        <w:tab w:val="left" w:pos="3360"/>
        <w:tab w:val="left" w:pos="3840"/>
        <w:tab w:val="left" w:pos="4320"/>
      </w:tabs>
      <w:spacing w:line="300" w:lineRule="auto"/>
    </w:pPr>
    <w:rPr>
      <w:rFonts w:ascii="Consolas" w:hAnsi="Consolas"/>
      <w:sz w:val="20"/>
      <w:szCs w:val="20"/>
      <w:lang w:val="en-US"/>
    </w:rPr>
  </w:style>
  <w:style w:type="character" w:customStyle="1" w:styleId="MakroMetniChar">
    <w:name w:val="Makro Metni Char"/>
    <w:basedOn w:val="VarsaylanParagrafYazTipi"/>
    <w:link w:val="MakroMetni"/>
    <w:uiPriority w:val="99"/>
    <w:semiHidden/>
    <w:rsid w:val="00677175"/>
    <w:rPr>
      <w:rFonts w:ascii="Consolas" w:hAnsi="Consolas"/>
      <w:sz w:val="20"/>
      <w:szCs w:val="20"/>
      <w:lang w:val="en-US"/>
    </w:rPr>
  </w:style>
  <w:style w:type="paragraph" w:styleId="letistBilgisi">
    <w:name w:val="Message Header"/>
    <w:basedOn w:val="Normal"/>
    <w:link w:val="letistBilgisiChar"/>
    <w:uiPriority w:val="99"/>
    <w:semiHidden/>
    <w:rsid w:val="00677175"/>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rPr>
  </w:style>
  <w:style w:type="character" w:customStyle="1" w:styleId="letistBilgisiChar">
    <w:name w:val="İleti Üst Bilgisi Char"/>
    <w:basedOn w:val="VarsaylanParagrafYazTipi"/>
    <w:link w:val="letistBilgisi"/>
    <w:uiPriority w:val="99"/>
    <w:semiHidden/>
    <w:rsid w:val="00677175"/>
    <w:rPr>
      <w:rFonts w:asciiTheme="majorHAnsi" w:eastAsiaTheme="majorEastAsia" w:hAnsiTheme="majorHAnsi" w:cstheme="majorBidi"/>
      <w:shd w:val="pct20" w:color="auto" w:fill="auto"/>
      <w:lang w:val="en-US"/>
    </w:rPr>
  </w:style>
  <w:style w:type="paragraph" w:styleId="NotBal">
    <w:name w:val="Note Heading"/>
    <w:basedOn w:val="Normal"/>
    <w:next w:val="Normal"/>
    <w:link w:val="NotBalChar"/>
    <w:uiPriority w:val="99"/>
    <w:semiHidden/>
    <w:rsid w:val="00677175"/>
    <w:pPr>
      <w:spacing w:after="0" w:line="240" w:lineRule="auto"/>
    </w:pPr>
  </w:style>
  <w:style w:type="character" w:customStyle="1" w:styleId="NotBalChar">
    <w:name w:val="Not Başlığı Char"/>
    <w:basedOn w:val="VarsaylanParagrafYazTipi"/>
    <w:link w:val="NotBal"/>
    <w:uiPriority w:val="99"/>
    <w:semiHidden/>
    <w:rsid w:val="00677175"/>
    <w:rPr>
      <w:sz w:val="20"/>
      <w:lang w:val="en-US"/>
    </w:rPr>
  </w:style>
  <w:style w:type="paragraph" w:styleId="DzMetin">
    <w:name w:val="Plain Text"/>
    <w:basedOn w:val="Normal"/>
    <w:link w:val="DzMetinChar"/>
    <w:uiPriority w:val="99"/>
    <w:semiHidden/>
    <w:rsid w:val="00677175"/>
    <w:pPr>
      <w:spacing w:after="0" w:line="240" w:lineRule="auto"/>
    </w:pPr>
    <w:rPr>
      <w:rFonts w:ascii="Consolas" w:hAnsi="Consolas"/>
      <w:sz w:val="21"/>
      <w:szCs w:val="21"/>
    </w:rPr>
  </w:style>
  <w:style w:type="character" w:customStyle="1" w:styleId="DzMetinChar">
    <w:name w:val="Düz Metin Char"/>
    <w:basedOn w:val="VarsaylanParagrafYazTipi"/>
    <w:link w:val="DzMetin"/>
    <w:uiPriority w:val="99"/>
    <w:semiHidden/>
    <w:rsid w:val="00677175"/>
    <w:rPr>
      <w:rFonts w:ascii="Consolas" w:hAnsi="Consolas"/>
      <w:sz w:val="21"/>
      <w:szCs w:val="21"/>
      <w:lang w:val="en-US"/>
    </w:rPr>
  </w:style>
  <w:style w:type="paragraph" w:styleId="Alnt">
    <w:name w:val="Quote"/>
    <w:basedOn w:val="Normal"/>
    <w:next w:val="Normal"/>
    <w:link w:val="AlntChar"/>
    <w:uiPriority w:val="29"/>
    <w:semiHidden/>
    <w:qFormat/>
    <w:rsid w:val="00677175"/>
    <w:pPr>
      <w:spacing w:before="200" w:after="160"/>
      <w:ind w:left="864" w:right="864"/>
      <w:jc w:val="center"/>
    </w:pPr>
    <w:rPr>
      <w:i/>
      <w:iCs/>
      <w:color w:val="545454" w:themeColor="text1" w:themeTint="BF"/>
    </w:rPr>
  </w:style>
  <w:style w:type="character" w:customStyle="1" w:styleId="AlntChar">
    <w:name w:val="Alıntı Char"/>
    <w:basedOn w:val="VarsaylanParagrafYazTipi"/>
    <w:link w:val="Alnt"/>
    <w:uiPriority w:val="29"/>
    <w:semiHidden/>
    <w:rsid w:val="00677175"/>
    <w:rPr>
      <w:i/>
      <w:iCs/>
      <w:color w:val="545454" w:themeColor="text1" w:themeTint="BF"/>
      <w:sz w:val="20"/>
      <w:lang w:val="en-US"/>
    </w:rPr>
  </w:style>
  <w:style w:type="paragraph" w:styleId="Selamlama">
    <w:name w:val="Salutation"/>
    <w:basedOn w:val="Normal"/>
    <w:next w:val="Normal"/>
    <w:link w:val="SelamlamaChar"/>
    <w:uiPriority w:val="99"/>
    <w:semiHidden/>
    <w:rsid w:val="00677175"/>
  </w:style>
  <w:style w:type="character" w:customStyle="1" w:styleId="SelamlamaChar">
    <w:name w:val="Selamlama Char"/>
    <w:basedOn w:val="VarsaylanParagrafYazTipi"/>
    <w:link w:val="Selamlama"/>
    <w:uiPriority w:val="99"/>
    <w:semiHidden/>
    <w:rsid w:val="00677175"/>
    <w:rPr>
      <w:sz w:val="20"/>
      <w:lang w:val="en-US"/>
    </w:rPr>
  </w:style>
  <w:style w:type="paragraph" w:styleId="mza">
    <w:name w:val="Signature"/>
    <w:basedOn w:val="Normal"/>
    <w:link w:val="mzaChar"/>
    <w:uiPriority w:val="99"/>
    <w:semiHidden/>
    <w:rsid w:val="00677175"/>
    <w:pPr>
      <w:spacing w:after="0" w:line="240" w:lineRule="auto"/>
      <w:ind w:left="4252"/>
    </w:pPr>
  </w:style>
  <w:style w:type="character" w:customStyle="1" w:styleId="mzaChar">
    <w:name w:val="İmza Char"/>
    <w:basedOn w:val="VarsaylanParagrafYazTipi"/>
    <w:link w:val="mza"/>
    <w:uiPriority w:val="99"/>
    <w:semiHidden/>
    <w:rsid w:val="00677175"/>
    <w:rPr>
      <w:sz w:val="20"/>
      <w:lang w:val="en-US"/>
    </w:rPr>
  </w:style>
  <w:style w:type="paragraph" w:styleId="KaynakaBal">
    <w:name w:val="toa heading"/>
    <w:basedOn w:val="Normal"/>
    <w:next w:val="Normal"/>
    <w:uiPriority w:val="99"/>
    <w:semiHidden/>
    <w:rsid w:val="00677175"/>
    <w:pPr>
      <w:spacing w:before="120"/>
    </w:pPr>
    <w:rPr>
      <w:rFonts w:asciiTheme="majorHAnsi" w:eastAsiaTheme="majorEastAsia" w:hAnsiTheme="majorHAnsi" w:cstheme="majorBidi"/>
      <w:b/>
      <w:bCs/>
      <w:sz w:val="24"/>
    </w:rPr>
  </w:style>
  <w:style w:type="paragraph" w:styleId="T6">
    <w:name w:val="toc 6"/>
    <w:basedOn w:val="Normal"/>
    <w:next w:val="Normal"/>
    <w:autoRedefine/>
    <w:uiPriority w:val="39"/>
    <w:semiHidden/>
    <w:rsid w:val="00677175"/>
    <w:pPr>
      <w:spacing w:after="100"/>
      <w:ind w:left="1000"/>
    </w:pPr>
  </w:style>
  <w:style w:type="paragraph" w:styleId="T7">
    <w:name w:val="toc 7"/>
    <w:basedOn w:val="Normal"/>
    <w:next w:val="Normal"/>
    <w:autoRedefine/>
    <w:uiPriority w:val="39"/>
    <w:semiHidden/>
    <w:rsid w:val="00677175"/>
    <w:pPr>
      <w:spacing w:after="100"/>
      <w:ind w:left="1200"/>
    </w:pPr>
  </w:style>
  <w:style w:type="paragraph" w:styleId="T8">
    <w:name w:val="toc 8"/>
    <w:basedOn w:val="Normal"/>
    <w:next w:val="Normal"/>
    <w:autoRedefine/>
    <w:uiPriority w:val="39"/>
    <w:semiHidden/>
    <w:rsid w:val="00677175"/>
    <w:pPr>
      <w:spacing w:after="100"/>
      <w:ind w:left="1400"/>
    </w:pPr>
  </w:style>
  <w:style w:type="paragraph" w:styleId="T9">
    <w:name w:val="toc 9"/>
    <w:basedOn w:val="Normal"/>
    <w:next w:val="Normal"/>
    <w:autoRedefine/>
    <w:uiPriority w:val="39"/>
    <w:semiHidden/>
    <w:rsid w:val="00677175"/>
    <w:pPr>
      <w:spacing w:after="100"/>
      <w:ind w:left="1600"/>
    </w:pPr>
  </w:style>
  <w:style w:type="paragraph" w:customStyle="1" w:styleId="Bullets">
    <w:name w:val="Bullets"/>
    <w:aliases w:val="ReferencesCxSpLast,Medium Grid 1 - Accent 21,Liste 1,Numbered List Paragraph,123 List Paragraph,Main numbered paragraph,Multilevel para_II"/>
    <w:basedOn w:val="Normal"/>
    <w:qFormat/>
    <w:rsid w:val="00117208"/>
    <w:pPr>
      <w:numPr>
        <w:numId w:val="112"/>
      </w:numPr>
      <w:tabs>
        <w:tab w:val="clear" w:pos="596"/>
        <w:tab w:val="num" w:pos="2013"/>
      </w:tabs>
      <w:spacing w:after="160" w:line="280" w:lineRule="atLeast"/>
      <w:ind w:left="2013"/>
    </w:pPr>
    <w:rPr>
      <w:rFonts w:ascii="Arial" w:eastAsia="Times New Roman" w:hAnsi="Arial" w:cs="Times New Roman"/>
      <w:color w:val="000000"/>
      <w:kern w:val="0"/>
      <w:lang w:val="en-GB"/>
      <w14:ligatures w14:val="none"/>
    </w:rPr>
  </w:style>
  <w:style w:type="table" w:styleId="AkKlavuz">
    <w:name w:val="Light Grid"/>
    <w:basedOn w:val="NormalTablo"/>
    <w:uiPriority w:val="62"/>
    <w:rsid w:val="00F617FB"/>
    <w:rPr>
      <w:rFonts w:eastAsiaTheme="minorEastAsia"/>
      <w:kern w:val="0"/>
      <w:sz w:val="22"/>
      <w:szCs w:val="22"/>
      <w:lang w:val="en-US"/>
      <w14:ligatures w14:val="none"/>
    </w:rPr>
    <w:tblPr>
      <w:tblStyleRowBandSize w:val="1"/>
      <w:tblStyleColBandSize w:val="1"/>
      <w:tblBorders>
        <w:top w:val="single" w:sz="8" w:space="0" w:color="1C1C1C" w:themeColor="text1"/>
        <w:left w:val="single" w:sz="8" w:space="0" w:color="1C1C1C" w:themeColor="text1"/>
        <w:bottom w:val="single" w:sz="8" w:space="0" w:color="1C1C1C" w:themeColor="text1"/>
        <w:right w:val="single" w:sz="8" w:space="0" w:color="1C1C1C" w:themeColor="text1"/>
        <w:insideH w:val="single" w:sz="8" w:space="0" w:color="1C1C1C" w:themeColor="text1"/>
        <w:insideV w:val="single" w:sz="8" w:space="0" w:color="1C1C1C"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C1C1C" w:themeColor="text1"/>
          <w:left w:val="single" w:sz="8" w:space="0" w:color="1C1C1C" w:themeColor="text1"/>
          <w:bottom w:val="single" w:sz="18" w:space="0" w:color="1C1C1C" w:themeColor="text1"/>
          <w:right w:val="single" w:sz="8" w:space="0" w:color="1C1C1C" w:themeColor="text1"/>
          <w:insideH w:val="nil"/>
          <w:insideV w:val="single" w:sz="8" w:space="0" w:color="1C1C1C"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C1C1C" w:themeColor="text1"/>
          <w:left w:val="single" w:sz="8" w:space="0" w:color="1C1C1C" w:themeColor="text1"/>
          <w:bottom w:val="single" w:sz="8" w:space="0" w:color="1C1C1C" w:themeColor="text1"/>
          <w:right w:val="single" w:sz="8" w:space="0" w:color="1C1C1C" w:themeColor="text1"/>
          <w:insideH w:val="nil"/>
          <w:insideV w:val="single" w:sz="8" w:space="0" w:color="1C1C1C"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C1C1C" w:themeColor="text1"/>
          <w:left w:val="single" w:sz="8" w:space="0" w:color="1C1C1C" w:themeColor="text1"/>
          <w:bottom w:val="single" w:sz="8" w:space="0" w:color="1C1C1C" w:themeColor="text1"/>
          <w:right w:val="single" w:sz="8" w:space="0" w:color="1C1C1C" w:themeColor="text1"/>
        </w:tcBorders>
      </w:tcPr>
    </w:tblStylePr>
    <w:tblStylePr w:type="band1Vert">
      <w:tblPr/>
      <w:tcPr>
        <w:tcBorders>
          <w:top w:val="single" w:sz="8" w:space="0" w:color="1C1C1C" w:themeColor="text1"/>
          <w:left w:val="single" w:sz="8" w:space="0" w:color="1C1C1C" w:themeColor="text1"/>
          <w:bottom w:val="single" w:sz="8" w:space="0" w:color="1C1C1C" w:themeColor="text1"/>
          <w:right w:val="single" w:sz="8" w:space="0" w:color="1C1C1C" w:themeColor="text1"/>
        </w:tcBorders>
        <w:shd w:val="clear" w:color="auto" w:fill="C6C6C6" w:themeFill="text1" w:themeFillTint="3F"/>
      </w:tcPr>
    </w:tblStylePr>
    <w:tblStylePr w:type="band1Horz">
      <w:tblPr/>
      <w:tcPr>
        <w:tcBorders>
          <w:top w:val="single" w:sz="8" w:space="0" w:color="1C1C1C" w:themeColor="text1"/>
          <w:left w:val="single" w:sz="8" w:space="0" w:color="1C1C1C" w:themeColor="text1"/>
          <w:bottom w:val="single" w:sz="8" w:space="0" w:color="1C1C1C" w:themeColor="text1"/>
          <w:right w:val="single" w:sz="8" w:space="0" w:color="1C1C1C" w:themeColor="text1"/>
          <w:insideV w:val="single" w:sz="8" w:space="0" w:color="1C1C1C" w:themeColor="text1"/>
        </w:tcBorders>
        <w:shd w:val="clear" w:color="auto" w:fill="C6C6C6" w:themeFill="text1" w:themeFillTint="3F"/>
      </w:tcPr>
    </w:tblStylePr>
    <w:tblStylePr w:type="band2Horz">
      <w:tblPr/>
      <w:tcPr>
        <w:tcBorders>
          <w:top w:val="single" w:sz="8" w:space="0" w:color="1C1C1C" w:themeColor="text1"/>
          <w:left w:val="single" w:sz="8" w:space="0" w:color="1C1C1C" w:themeColor="text1"/>
          <w:bottom w:val="single" w:sz="8" w:space="0" w:color="1C1C1C" w:themeColor="text1"/>
          <w:right w:val="single" w:sz="8" w:space="0" w:color="1C1C1C" w:themeColor="text1"/>
          <w:insideV w:val="single" w:sz="8" w:space="0" w:color="1C1C1C" w:themeColor="text1"/>
        </w:tcBorders>
      </w:tcPr>
    </w:tblStylePr>
  </w:style>
  <w:style w:type="numbering" w:customStyle="1" w:styleId="Tables1">
    <w:name w:val="Tables1"/>
    <w:rsid w:val="002C1BE0"/>
    <w:pPr>
      <w:numPr>
        <w:numId w:val="13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880130">
      <w:bodyDiv w:val="1"/>
      <w:marLeft w:val="0"/>
      <w:marRight w:val="0"/>
      <w:marTop w:val="0"/>
      <w:marBottom w:val="0"/>
      <w:divBdr>
        <w:top w:val="none" w:sz="0" w:space="0" w:color="auto"/>
        <w:left w:val="none" w:sz="0" w:space="0" w:color="auto"/>
        <w:bottom w:val="none" w:sz="0" w:space="0" w:color="auto"/>
        <w:right w:val="none" w:sz="0" w:space="0" w:color="auto"/>
      </w:divBdr>
    </w:div>
    <w:div w:id="17855402">
      <w:bodyDiv w:val="1"/>
      <w:marLeft w:val="0"/>
      <w:marRight w:val="0"/>
      <w:marTop w:val="0"/>
      <w:marBottom w:val="0"/>
      <w:divBdr>
        <w:top w:val="none" w:sz="0" w:space="0" w:color="auto"/>
        <w:left w:val="none" w:sz="0" w:space="0" w:color="auto"/>
        <w:bottom w:val="none" w:sz="0" w:space="0" w:color="auto"/>
        <w:right w:val="none" w:sz="0" w:space="0" w:color="auto"/>
      </w:divBdr>
    </w:div>
    <w:div w:id="31930242">
      <w:bodyDiv w:val="1"/>
      <w:marLeft w:val="0"/>
      <w:marRight w:val="0"/>
      <w:marTop w:val="0"/>
      <w:marBottom w:val="0"/>
      <w:divBdr>
        <w:top w:val="none" w:sz="0" w:space="0" w:color="auto"/>
        <w:left w:val="none" w:sz="0" w:space="0" w:color="auto"/>
        <w:bottom w:val="none" w:sz="0" w:space="0" w:color="auto"/>
        <w:right w:val="none" w:sz="0" w:space="0" w:color="auto"/>
      </w:divBdr>
    </w:div>
    <w:div w:id="43411637">
      <w:bodyDiv w:val="1"/>
      <w:marLeft w:val="0"/>
      <w:marRight w:val="0"/>
      <w:marTop w:val="0"/>
      <w:marBottom w:val="0"/>
      <w:divBdr>
        <w:top w:val="none" w:sz="0" w:space="0" w:color="auto"/>
        <w:left w:val="none" w:sz="0" w:space="0" w:color="auto"/>
        <w:bottom w:val="none" w:sz="0" w:space="0" w:color="auto"/>
        <w:right w:val="none" w:sz="0" w:space="0" w:color="auto"/>
      </w:divBdr>
    </w:div>
    <w:div w:id="58596342">
      <w:bodyDiv w:val="1"/>
      <w:marLeft w:val="0"/>
      <w:marRight w:val="0"/>
      <w:marTop w:val="0"/>
      <w:marBottom w:val="0"/>
      <w:divBdr>
        <w:top w:val="none" w:sz="0" w:space="0" w:color="auto"/>
        <w:left w:val="none" w:sz="0" w:space="0" w:color="auto"/>
        <w:bottom w:val="none" w:sz="0" w:space="0" w:color="auto"/>
        <w:right w:val="none" w:sz="0" w:space="0" w:color="auto"/>
      </w:divBdr>
    </w:div>
    <w:div w:id="87314944">
      <w:bodyDiv w:val="1"/>
      <w:marLeft w:val="0"/>
      <w:marRight w:val="0"/>
      <w:marTop w:val="0"/>
      <w:marBottom w:val="0"/>
      <w:divBdr>
        <w:top w:val="none" w:sz="0" w:space="0" w:color="auto"/>
        <w:left w:val="none" w:sz="0" w:space="0" w:color="auto"/>
        <w:bottom w:val="none" w:sz="0" w:space="0" w:color="auto"/>
        <w:right w:val="none" w:sz="0" w:space="0" w:color="auto"/>
      </w:divBdr>
    </w:div>
    <w:div w:id="88233402">
      <w:bodyDiv w:val="1"/>
      <w:marLeft w:val="0"/>
      <w:marRight w:val="0"/>
      <w:marTop w:val="0"/>
      <w:marBottom w:val="0"/>
      <w:divBdr>
        <w:top w:val="none" w:sz="0" w:space="0" w:color="auto"/>
        <w:left w:val="none" w:sz="0" w:space="0" w:color="auto"/>
        <w:bottom w:val="none" w:sz="0" w:space="0" w:color="auto"/>
        <w:right w:val="none" w:sz="0" w:space="0" w:color="auto"/>
      </w:divBdr>
    </w:div>
    <w:div w:id="93526426">
      <w:bodyDiv w:val="1"/>
      <w:marLeft w:val="0"/>
      <w:marRight w:val="0"/>
      <w:marTop w:val="0"/>
      <w:marBottom w:val="0"/>
      <w:divBdr>
        <w:top w:val="none" w:sz="0" w:space="0" w:color="auto"/>
        <w:left w:val="none" w:sz="0" w:space="0" w:color="auto"/>
        <w:bottom w:val="none" w:sz="0" w:space="0" w:color="auto"/>
        <w:right w:val="none" w:sz="0" w:space="0" w:color="auto"/>
      </w:divBdr>
    </w:div>
    <w:div w:id="103161707">
      <w:bodyDiv w:val="1"/>
      <w:marLeft w:val="0"/>
      <w:marRight w:val="0"/>
      <w:marTop w:val="0"/>
      <w:marBottom w:val="0"/>
      <w:divBdr>
        <w:top w:val="none" w:sz="0" w:space="0" w:color="auto"/>
        <w:left w:val="none" w:sz="0" w:space="0" w:color="auto"/>
        <w:bottom w:val="none" w:sz="0" w:space="0" w:color="auto"/>
        <w:right w:val="none" w:sz="0" w:space="0" w:color="auto"/>
      </w:divBdr>
    </w:div>
    <w:div w:id="108670180">
      <w:bodyDiv w:val="1"/>
      <w:marLeft w:val="0"/>
      <w:marRight w:val="0"/>
      <w:marTop w:val="0"/>
      <w:marBottom w:val="0"/>
      <w:divBdr>
        <w:top w:val="none" w:sz="0" w:space="0" w:color="auto"/>
        <w:left w:val="none" w:sz="0" w:space="0" w:color="auto"/>
        <w:bottom w:val="none" w:sz="0" w:space="0" w:color="auto"/>
        <w:right w:val="none" w:sz="0" w:space="0" w:color="auto"/>
      </w:divBdr>
    </w:div>
    <w:div w:id="204800768">
      <w:bodyDiv w:val="1"/>
      <w:marLeft w:val="0"/>
      <w:marRight w:val="0"/>
      <w:marTop w:val="0"/>
      <w:marBottom w:val="0"/>
      <w:divBdr>
        <w:top w:val="none" w:sz="0" w:space="0" w:color="auto"/>
        <w:left w:val="none" w:sz="0" w:space="0" w:color="auto"/>
        <w:bottom w:val="none" w:sz="0" w:space="0" w:color="auto"/>
        <w:right w:val="none" w:sz="0" w:space="0" w:color="auto"/>
      </w:divBdr>
    </w:div>
    <w:div w:id="211038683">
      <w:bodyDiv w:val="1"/>
      <w:marLeft w:val="0"/>
      <w:marRight w:val="0"/>
      <w:marTop w:val="0"/>
      <w:marBottom w:val="0"/>
      <w:divBdr>
        <w:top w:val="none" w:sz="0" w:space="0" w:color="auto"/>
        <w:left w:val="none" w:sz="0" w:space="0" w:color="auto"/>
        <w:bottom w:val="none" w:sz="0" w:space="0" w:color="auto"/>
        <w:right w:val="none" w:sz="0" w:space="0" w:color="auto"/>
      </w:divBdr>
    </w:div>
    <w:div w:id="220100216">
      <w:bodyDiv w:val="1"/>
      <w:marLeft w:val="0"/>
      <w:marRight w:val="0"/>
      <w:marTop w:val="0"/>
      <w:marBottom w:val="0"/>
      <w:divBdr>
        <w:top w:val="none" w:sz="0" w:space="0" w:color="auto"/>
        <w:left w:val="none" w:sz="0" w:space="0" w:color="auto"/>
        <w:bottom w:val="none" w:sz="0" w:space="0" w:color="auto"/>
        <w:right w:val="none" w:sz="0" w:space="0" w:color="auto"/>
      </w:divBdr>
    </w:div>
    <w:div w:id="261764301">
      <w:bodyDiv w:val="1"/>
      <w:marLeft w:val="0"/>
      <w:marRight w:val="0"/>
      <w:marTop w:val="0"/>
      <w:marBottom w:val="0"/>
      <w:divBdr>
        <w:top w:val="none" w:sz="0" w:space="0" w:color="auto"/>
        <w:left w:val="none" w:sz="0" w:space="0" w:color="auto"/>
        <w:bottom w:val="none" w:sz="0" w:space="0" w:color="auto"/>
        <w:right w:val="none" w:sz="0" w:space="0" w:color="auto"/>
      </w:divBdr>
    </w:div>
    <w:div w:id="314574589">
      <w:bodyDiv w:val="1"/>
      <w:marLeft w:val="0"/>
      <w:marRight w:val="0"/>
      <w:marTop w:val="0"/>
      <w:marBottom w:val="0"/>
      <w:divBdr>
        <w:top w:val="none" w:sz="0" w:space="0" w:color="auto"/>
        <w:left w:val="none" w:sz="0" w:space="0" w:color="auto"/>
        <w:bottom w:val="none" w:sz="0" w:space="0" w:color="auto"/>
        <w:right w:val="none" w:sz="0" w:space="0" w:color="auto"/>
      </w:divBdr>
    </w:div>
    <w:div w:id="316691693">
      <w:bodyDiv w:val="1"/>
      <w:marLeft w:val="0"/>
      <w:marRight w:val="0"/>
      <w:marTop w:val="0"/>
      <w:marBottom w:val="0"/>
      <w:divBdr>
        <w:top w:val="none" w:sz="0" w:space="0" w:color="auto"/>
        <w:left w:val="none" w:sz="0" w:space="0" w:color="auto"/>
        <w:bottom w:val="none" w:sz="0" w:space="0" w:color="auto"/>
        <w:right w:val="none" w:sz="0" w:space="0" w:color="auto"/>
      </w:divBdr>
    </w:div>
    <w:div w:id="343090822">
      <w:bodyDiv w:val="1"/>
      <w:marLeft w:val="0"/>
      <w:marRight w:val="0"/>
      <w:marTop w:val="0"/>
      <w:marBottom w:val="0"/>
      <w:divBdr>
        <w:top w:val="none" w:sz="0" w:space="0" w:color="auto"/>
        <w:left w:val="none" w:sz="0" w:space="0" w:color="auto"/>
        <w:bottom w:val="none" w:sz="0" w:space="0" w:color="auto"/>
        <w:right w:val="none" w:sz="0" w:space="0" w:color="auto"/>
      </w:divBdr>
    </w:div>
    <w:div w:id="352195109">
      <w:bodyDiv w:val="1"/>
      <w:marLeft w:val="0"/>
      <w:marRight w:val="0"/>
      <w:marTop w:val="0"/>
      <w:marBottom w:val="0"/>
      <w:divBdr>
        <w:top w:val="none" w:sz="0" w:space="0" w:color="auto"/>
        <w:left w:val="none" w:sz="0" w:space="0" w:color="auto"/>
        <w:bottom w:val="none" w:sz="0" w:space="0" w:color="auto"/>
        <w:right w:val="none" w:sz="0" w:space="0" w:color="auto"/>
      </w:divBdr>
    </w:div>
    <w:div w:id="382143800">
      <w:bodyDiv w:val="1"/>
      <w:marLeft w:val="0"/>
      <w:marRight w:val="0"/>
      <w:marTop w:val="0"/>
      <w:marBottom w:val="0"/>
      <w:divBdr>
        <w:top w:val="none" w:sz="0" w:space="0" w:color="auto"/>
        <w:left w:val="none" w:sz="0" w:space="0" w:color="auto"/>
        <w:bottom w:val="none" w:sz="0" w:space="0" w:color="auto"/>
        <w:right w:val="none" w:sz="0" w:space="0" w:color="auto"/>
      </w:divBdr>
    </w:div>
    <w:div w:id="388000665">
      <w:bodyDiv w:val="1"/>
      <w:marLeft w:val="0"/>
      <w:marRight w:val="0"/>
      <w:marTop w:val="0"/>
      <w:marBottom w:val="0"/>
      <w:divBdr>
        <w:top w:val="none" w:sz="0" w:space="0" w:color="auto"/>
        <w:left w:val="none" w:sz="0" w:space="0" w:color="auto"/>
        <w:bottom w:val="none" w:sz="0" w:space="0" w:color="auto"/>
        <w:right w:val="none" w:sz="0" w:space="0" w:color="auto"/>
      </w:divBdr>
    </w:div>
    <w:div w:id="389619418">
      <w:bodyDiv w:val="1"/>
      <w:marLeft w:val="0"/>
      <w:marRight w:val="0"/>
      <w:marTop w:val="0"/>
      <w:marBottom w:val="0"/>
      <w:divBdr>
        <w:top w:val="none" w:sz="0" w:space="0" w:color="auto"/>
        <w:left w:val="none" w:sz="0" w:space="0" w:color="auto"/>
        <w:bottom w:val="none" w:sz="0" w:space="0" w:color="auto"/>
        <w:right w:val="none" w:sz="0" w:space="0" w:color="auto"/>
      </w:divBdr>
    </w:div>
    <w:div w:id="486868007">
      <w:bodyDiv w:val="1"/>
      <w:marLeft w:val="0"/>
      <w:marRight w:val="0"/>
      <w:marTop w:val="0"/>
      <w:marBottom w:val="0"/>
      <w:divBdr>
        <w:top w:val="none" w:sz="0" w:space="0" w:color="auto"/>
        <w:left w:val="none" w:sz="0" w:space="0" w:color="auto"/>
        <w:bottom w:val="none" w:sz="0" w:space="0" w:color="auto"/>
        <w:right w:val="none" w:sz="0" w:space="0" w:color="auto"/>
      </w:divBdr>
      <w:divsChild>
        <w:div w:id="1179655748">
          <w:marLeft w:val="0"/>
          <w:marRight w:val="0"/>
          <w:marTop w:val="0"/>
          <w:marBottom w:val="0"/>
          <w:divBdr>
            <w:top w:val="none" w:sz="0" w:space="0" w:color="auto"/>
            <w:left w:val="none" w:sz="0" w:space="0" w:color="auto"/>
            <w:bottom w:val="none" w:sz="0" w:space="0" w:color="auto"/>
            <w:right w:val="none" w:sz="0" w:space="0" w:color="auto"/>
          </w:divBdr>
          <w:divsChild>
            <w:div w:id="1753745560">
              <w:marLeft w:val="0"/>
              <w:marRight w:val="0"/>
              <w:marTop w:val="0"/>
              <w:marBottom w:val="0"/>
              <w:divBdr>
                <w:top w:val="none" w:sz="0" w:space="0" w:color="auto"/>
                <w:left w:val="none" w:sz="0" w:space="0" w:color="auto"/>
                <w:bottom w:val="none" w:sz="0" w:space="0" w:color="auto"/>
                <w:right w:val="none" w:sz="0" w:space="0" w:color="auto"/>
              </w:divBdr>
              <w:divsChild>
                <w:div w:id="486094321">
                  <w:marLeft w:val="0"/>
                  <w:marRight w:val="0"/>
                  <w:marTop w:val="0"/>
                  <w:marBottom w:val="0"/>
                  <w:divBdr>
                    <w:top w:val="none" w:sz="0" w:space="0" w:color="auto"/>
                    <w:left w:val="none" w:sz="0" w:space="0" w:color="auto"/>
                    <w:bottom w:val="none" w:sz="0" w:space="0" w:color="auto"/>
                    <w:right w:val="none" w:sz="0" w:space="0" w:color="auto"/>
                  </w:divBdr>
                  <w:divsChild>
                    <w:div w:id="1271358899">
                      <w:marLeft w:val="0"/>
                      <w:marRight w:val="0"/>
                      <w:marTop w:val="0"/>
                      <w:marBottom w:val="0"/>
                      <w:divBdr>
                        <w:top w:val="none" w:sz="0" w:space="0" w:color="auto"/>
                        <w:left w:val="none" w:sz="0" w:space="0" w:color="auto"/>
                        <w:bottom w:val="none" w:sz="0" w:space="0" w:color="auto"/>
                        <w:right w:val="none" w:sz="0" w:space="0" w:color="auto"/>
                      </w:divBdr>
                      <w:divsChild>
                        <w:div w:id="1964581836">
                          <w:marLeft w:val="0"/>
                          <w:marRight w:val="0"/>
                          <w:marTop w:val="0"/>
                          <w:marBottom w:val="0"/>
                          <w:divBdr>
                            <w:top w:val="none" w:sz="0" w:space="0" w:color="auto"/>
                            <w:left w:val="none" w:sz="0" w:space="0" w:color="auto"/>
                            <w:bottom w:val="none" w:sz="0" w:space="0" w:color="auto"/>
                            <w:right w:val="none" w:sz="0" w:space="0" w:color="auto"/>
                          </w:divBdr>
                          <w:divsChild>
                            <w:div w:id="5700397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31773532">
      <w:bodyDiv w:val="1"/>
      <w:marLeft w:val="0"/>
      <w:marRight w:val="0"/>
      <w:marTop w:val="0"/>
      <w:marBottom w:val="0"/>
      <w:divBdr>
        <w:top w:val="none" w:sz="0" w:space="0" w:color="auto"/>
        <w:left w:val="none" w:sz="0" w:space="0" w:color="auto"/>
        <w:bottom w:val="none" w:sz="0" w:space="0" w:color="auto"/>
        <w:right w:val="none" w:sz="0" w:space="0" w:color="auto"/>
      </w:divBdr>
    </w:div>
    <w:div w:id="534391676">
      <w:bodyDiv w:val="1"/>
      <w:marLeft w:val="0"/>
      <w:marRight w:val="0"/>
      <w:marTop w:val="0"/>
      <w:marBottom w:val="0"/>
      <w:divBdr>
        <w:top w:val="none" w:sz="0" w:space="0" w:color="auto"/>
        <w:left w:val="none" w:sz="0" w:space="0" w:color="auto"/>
        <w:bottom w:val="none" w:sz="0" w:space="0" w:color="auto"/>
        <w:right w:val="none" w:sz="0" w:space="0" w:color="auto"/>
      </w:divBdr>
    </w:div>
    <w:div w:id="537207393">
      <w:bodyDiv w:val="1"/>
      <w:marLeft w:val="0"/>
      <w:marRight w:val="0"/>
      <w:marTop w:val="0"/>
      <w:marBottom w:val="0"/>
      <w:divBdr>
        <w:top w:val="none" w:sz="0" w:space="0" w:color="auto"/>
        <w:left w:val="none" w:sz="0" w:space="0" w:color="auto"/>
        <w:bottom w:val="none" w:sz="0" w:space="0" w:color="auto"/>
        <w:right w:val="none" w:sz="0" w:space="0" w:color="auto"/>
      </w:divBdr>
    </w:div>
    <w:div w:id="562377493">
      <w:bodyDiv w:val="1"/>
      <w:marLeft w:val="0"/>
      <w:marRight w:val="0"/>
      <w:marTop w:val="0"/>
      <w:marBottom w:val="0"/>
      <w:divBdr>
        <w:top w:val="none" w:sz="0" w:space="0" w:color="auto"/>
        <w:left w:val="none" w:sz="0" w:space="0" w:color="auto"/>
        <w:bottom w:val="none" w:sz="0" w:space="0" w:color="auto"/>
        <w:right w:val="none" w:sz="0" w:space="0" w:color="auto"/>
      </w:divBdr>
    </w:div>
    <w:div w:id="570434762">
      <w:bodyDiv w:val="1"/>
      <w:marLeft w:val="0"/>
      <w:marRight w:val="0"/>
      <w:marTop w:val="0"/>
      <w:marBottom w:val="0"/>
      <w:divBdr>
        <w:top w:val="none" w:sz="0" w:space="0" w:color="auto"/>
        <w:left w:val="none" w:sz="0" w:space="0" w:color="auto"/>
        <w:bottom w:val="none" w:sz="0" w:space="0" w:color="auto"/>
        <w:right w:val="none" w:sz="0" w:space="0" w:color="auto"/>
      </w:divBdr>
    </w:div>
    <w:div w:id="602419143">
      <w:bodyDiv w:val="1"/>
      <w:marLeft w:val="0"/>
      <w:marRight w:val="0"/>
      <w:marTop w:val="0"/>
      <w:marBottom w:val="0"/>
      <w:divBdr>
        <w:top w:val="none" w:sz="0" w:space="0" w:color="auto"/>
        <w:left w:val="none" w:sz="0" w:space="0" w:color="auto"/>
        <w:bottom w:val="none" w:sz="0" w:space="0" w:color="auto"/>
        <w:right w:val="none" w:sz="0" w:space="0" w:color="auto"/>
      </w:divBdr>
    </w:div>
    <w:div w:id="619797268">
      <w:bodyDiv w:val="1"/>
      <w:marLeft w:val="0"/>
      <w:marRight w:val="0"/>
      <w:marTop w:val="0"/>
      <w:marBottom w:val="0"/>
      <w:divBdr>
        <w:top w:val="none" w:sz="0" w:space="0" w:color="auto"/>
        <w:left w:val="none" w:sz="0" w:space="0" w:color="auto"/>
        <w:bottom w:val="none" w:sz="0" w:space="0" w:color="auto"/>
        <w:right w:val="none" w:sz="0" w:space="0" w:color="auto"/>
      </w:divBdr>
    </w:div>
    <w:div w:id="654649621">
      <w:bodyDiv w:val="1"/>
      <w:marLeft w:val="0"/>
      <w:marRight w:val="0"/>
      <w:marTop w:val="0"/>
      <w:marBottom w:val="0"/>
      <w:divBdr>
        <w:top w:val="none" w:sz="0" w:space="0" w:color="auto"/>
        <w:left w:val="none" w:sz="0" w:space="0" w:color="auto"/>
        <w:bottom w:val="none" w:sz="0" w:space="0" w:color="auto"/>
        <w:right w:val="none" w:sz="0" w:space="0" w:color="auto"/>
      </w:divBdr>
    </w:div>
    <w:div w:id="664667813">
      <w:bodyDiv w:val="1"/>
      <w:marLeft w:val="0"/>
      <w:marRight w:val="0"/>
      <w:marTop w:val="0"/>
      <w:marBottom w:val="0"/>
      <w:divBdr>
        <w:top w:val="none" w:sz="0" w:space="0" w:color="auto"/>
        <w:left w:val="none" w:sz="0" w:space="0" w:color="auto"/>
        <w:bottom w:val="none" w:sz="0" w:space="0" w:color="auto"/>
        <w:right w:val="none" w:sz="0" w:space="0" w:color="auto"/>
      </w:divBdr>
    </w:div>
    <w:div w:id="681857357">
      <w:bodyDiv w:val="1"/>
      <w:marLeft w:val="0"/>
      <w:marRight w:val="0"/>
      <w:marTop w:val="0"/>
      <w:marBottom w:val="0"/>
      <w:divBdr>
        <w:top w:val="none" w:sz="0" w:space="0" w:color="auto"/>
        <w:left w:val="none" w:sz="0" w:space="0" w:color="auto"/>
        <w:bottom w:val="none" w:sz="0" w:space="0" w:color="auto"/>
        <w:right w:val="none" w:sz="0" w:space="0" w:color="auto"/>
      </w:divBdr>
    </w:div>
    <w:div w:id="689138423">
      <w:bodyDiv w:val="1"/>
      <w:marLeft w:val="0"/>
      <w:marRight w:val="0"/>
      <w:marTop w:val="0"/>
      <w:marBottom w:val="0"/>
      <w:divBdr>
        <w:top w:val="none" w:sz="0" w:space="0" w:color="auto"/>
        <w:left w:val="none" w:sz="0" w:space="0" w:color="auto"/>
        <w:bottom w:val="none" w:sz="0" w:space="0" w:color="auto"/>
        <w:right w:val="none" w:sz="0" w:space="0" w:color="auto"/>
      </w:divBdr>
    </w:div>
    <w:div w:id="693308015">
      <w:bodyDiv w:val="1"/>
      <w:marLeft w:val="0"/>
      <w:marRight w:val="0"/>
      <w:marTop w:val="0"/>
      <w:marBottom w:val="0"/>
      <w:divBdr>
        <w:top w:val="none" w:sz="0" w:space="0" w:color="auto"/>
        <w:left w:val="none" w:sz="0" w:space="0" w:color="auto"/>
        <w:bottom w:val="none" w:sz="0" w:space="0" w:color="auto"/>
        <w:right w:val="none" w:sz="0" w:space="0" w:color="auto"/>
      </w:divBdr>
    </w:div>
    <w:div w:id="695471958">
      <w:bodyDiv w:val="1"/>
      <w:marLeft w:val="0"/>
      <w:marRight w:val="0"/>
      <w:marTop w:val="0"/>
      <w:marBottom w:val="0"/>
      <w:divBdr>
        <w:top w:val="none" w:sz="0" w:space="0" w:color="auto"/>
        <w:left w:val="none" w:sz="0" w:space="0" w:color="auto"/>
        <w:bottom w:val="none" w:sz="0" w:space="0" w:color="auto"/>
        <w:right w:val="none" w:sz="0" w:space="0" w:color="auto"/>
      </w:divBdr>
    </w:div>
    <w:div w:id="735980099">
      <w:bodyDiv w:val="1"/>
      <w:marLeft w:val="0"/>
      <w:marRight w:val="0"/>
      <w:marTop w:val="0"/>
      <w:marBottom w:val="0"/>
      <w:divBdr>
        <w:top w:val="none" w:sz="0" w:space="0" w:color="auto"/>
        <w:left w:val="none" w:sz="0" w:space="0" w:color="auto"/>
        <w:bottom w:val="none" w:sz="0" w:space="0" w:color="auto"/>
        <w:right w:val="none" w:sz="0" w:space="0" w:color="auto"/>
      </w:divBdr>
    </w:div>
    <w:div w:id="798691679">
      <w:bodyDiv w:val="1"/>
      <w:marLeft w:val="0"/>
      <w:marRight w:val="0"/>
      <w:marTop w:val="0"/>
      <w:marBottom w:val="0"/>
      <w:divBdr>
        <w:top w:val="none" w:sz="0" w:space="0" w:color="auto"/>
        <w:left w:val="none" w:sz="0" w:space="0" w:color="auto"/>
        <w:bottom w:val="none" w:sz="0" w:space="0" w:color="auto"/>
        <w:right w:val="none" w:sz="0" w:space="0" w:color="auto"/>
      </w:divBdr>
    </w:div>
    <w:div w:id="806510004">
      <w:bodyDiv w:val="1"/>
      <w:marLeft w:val="0"/>
      <w:marRight w:val="0"/>
      <w:marTop w:val="0"/>
      <w:marBottom w:val="0"/>
      <w:divBdr>
        <w:top w:val="none" w:sz="0" w:space="0" w:color="auto"/>
        <w:left w:val="none" w:sz="0" w:space="0" w:color="auto"/>
        <w:bottom w:val="none" w:sz="0" w:space="0" w:color="auto"/>
        <w:right w:val="none" w:sz="0" w:space="0" w:color="auto"/>
      </w:divBdr>
    </w:div>
    <w:div w:id="812914709">
      <w:bodyDiv w:val="1"/>
      <w:marLeft w:val="0"/>
      <w:marRight w:val="0"/>
      <w:marTop w:val="0"/>
      <w:marBottom w:val="0"/>
      <w:divBdr>
        <w:top w:val="none" w:sz="0" w:space="0" w:color="auto"/>
        <w:left w:val="none" w:sz="0" w:space="0" w:color="auto"/>
        <w:bottom w:val="none" w:sz="0" w:space="0" w:color="auto"/>
        <w:right w:val="none" w:sz="0" w:space="0" w:color="auto"/>
      </w:divBdr>
    </w:div>
    <w:div w:id="821626263">
      <w:bodyDiv w:val="1"/>
      <w:marLeft w:val="0"/>
      <w:marRight w:val="0"/>
      <w:marTop w:val="0"/>
      <w:marBottom w:val="0"/>
      <w:divBdr>
        <w:top w:val="none" w:sz="0" w:space="0" w:color="auto"/>
        <w:left w:val="none" w:sz="0" w:space="0" w:color="auto"/>
        <w:bottom w:val="none" w:sz="0" w:space="0" w:color="auto"/>
        <w:right w:val="none" w:sz="0" w:space="0" w:color="auto"/>
      </w:divBdr>
    </w:div>
    <w:div w:id="863175792">
      <w:bodyDiv w:val="1"/>
      <w:marLeft w:val="0"/>
      <w:marRight w:val="0"/>
      <w:marTop w:val="0"/>
      <w:marBottom w:val="0"/>
      <w:divBdr>
        <w:top w:val="none" w:sz="0" w:space="0" w:color="auto"/>
        <w:left w:val="none" w:sz="0" w:space="0" w:color="auto"/>
        <w:bottom w:val="none" w:sz="0" w:space="0" w:color="auto"/>
        <w:right w:val="none" w:sz="0" w:space="0" w:color="auto"/>
      </w:divBdr>
    </w:div>
    <w:div w:id="888110873">
      <w:bodyDiv w:val="1"/>
      <w:marLeft w:val="0"/>
      <w:marRight w:val="0"/>
      <w:marTop w:val="0"/>
      <w:marBottom w:val="0"/>
      <w:divBdr>
        <w:top w:val="none" w:sz="0" w:space="0" w:color="auto"/>
        <w:left w:val="none" w:sz="0" w:space="0" w:color="auto"/>
        <w:bottom w:val="none" w:sz="0" w:space="0" w:color="auto"/>
        <w:right w:val="none" w:sz="0" w:space="0" w:color="auto"/>
      </w:divBdr>
    </w:div>
    <w:div w:id="900746576">
      <w:bodyDiv w:val="1"/>
      <w:marLeft w:val="0"/>
      <w:marRight w:val="0"/>
      <w:marTop w:val="0"/>
      <w:marBottom w:val="0"/>
      <w:divBdr>
        <w:top w:val="none" w:sz="0" w:space="0" w:color="auto"/>
        <w:left w:val="none" w:sz="0" w:space="0" w:color="auto"/>
        <w:bottom w:val="none" w:sz="0" w:space="0" w:color="auto"/>
        <w:right w:val="none" w:sz="0" w:space="0" w:color="auto"/>
      </w:divBdr>
    </w:div>
    <w:div w:id="909075109">
      <w:bodyDiv w:val="1"/>
      <w:marLeft w:val="0"/>
      <w:marRight w:val="0"/>
      <w:marTop w:val="0"/>
      <w:marBottom w:val="0"/>
      <w:divBdr>
        <w:top w:val="none" w:sz="0" w:space="0" w:color="auto"/>
        <w:left w:val="none" w:sz="0" w:space="0" w:color="auto"/>
        <w:bottom w:val="none" w:sz="0" w:space="0" w:color="auto"/>
        <w:right w:val="none" w:sz="0" w:space="0" w:color="auto"/>
      </w:divBdr>
    </w:div>
    <w:div w:id="923733069">
      <w:bodyDiv w:val="1"/>
      <w:marLeft w:val="0"/>
      <w:marRight w:val="0"/>
      <w:marTop w:val="0"/>
      <w:marBottom w:val="0"/>
      <w:divBdr>
        <w:top w:val="none" w:sz="0" w:space="0" w:color="auto"/>
        <w:left w:val="none" w:sz="0" w:space="0" w:color="auto"/>
        <w:bottom w:val="none" w:sz="0" w:space="0" w:color="auto"/>
        <w:right w:val="none" w:sz="0" w:space="0" w:color="auto"/>
      </w:divBdr>
    </w:div>
    <w:div w:id="957956889">
      <w:bodyDiv w:val="1"/>
      <w:marLeft w:val="0"/>
      <w:marRight w:val="0"/>
      <w:marTop w:val="0"/>
      <w:marBottom w:val="0"/>
      <w:divBdr>
        <w:top w:val="none" w:sz="0" w:space="0" w:color="auto"/>
        <w:left w:val="none" w:sz="0" w:space="0" w:color="auto"/>
        <w:bottom w:val="none" w:sz="0" w:space="0" w:color="auto"/>
        <w:right w:val="none" w:sz="0" w:space="0" w:color="auto"/>
      </w:divBdr>
    </w:div>
    <w:div w:id="962660994">
      <w:bodyDiv w:val="1"/>
      <w:marLeft w:val="0"/>
      <w:marRight w:val="0"/>
      <w:marTop w:val="0"/>
      <w:marBottom w:val="0"/>
      <w:divBdr>
        <w:top w:val="none" w:sz="0" w:space="0" w:color="auto"/>
        <w:left w:val="none" w:sz="0" w:space="0" w:color="auto"/>
        <w:bottom w:val="none" w:sz="0" w:space="0" w:color="auto"/>
        <w:right w:val="none" w:sz="0" w:space="0" w:color="auto"/>
      </w:divBdr>
    </w:div>
    <w:div w:id="1012218455">
      <w:bodyDiv w:val="1"/>
      <w:marLeft w:val="0"/>
      <w:marRight w:val="0"/>
      <w:marTop w:val="0"/>
      <w:marBottom w:val="0"/>
      <w:divBdr>
        <w:top w:val="none" w:sz="0" w:space="0" w:color="auto"/>
        <w:left w:val="none" w:sz="0" w:space="0" w:color="auto"/>
        <w:bottom w:val="none" w:sz="0" w:space="0" w:color="auto"/>
        <w:right w:val="none" w:sz="0" w:space="0" w:color="auto"/>
      </w:divBdr>
    </w:div>
    <w:div w:id="1013337351">
      <w:bodyDiv w:val="1"/>
      <w:marLeft w:val="0"/>
      <w:marRight w:val="0"/>
      <w:marTop w:val="0"/>
      <w:marBottom w:val="0"/>
      <w:divBdr>
        <w:top w:val="none" w:sz="0" w:space="0" w:color="auto"/>
        <w:left w:val="none" w:sz="0" w:space="0" w:color="auto"/>
        <w:bottom w:val="none" w:sz="0" w:space="0" w:color="auto"/>
        <w:right w:val="none" w:sz="0" w:space="0" w:color="auto"/>
      </w:divBdr>
    </w:div>
    <w:div w:id="1051660526">
      <w:bodyDiv w:val="1"/>
      <w:marLeft w:val="0"/>
      <w:marRight w:val="0"/>
      <w:marTop w:val="0"/>
      <w:marBottom w:val="0"/>
      <w:divBdr>
        <w:top w:val="none" w:sz="0" w:space="0" w:color="auto"/>
        <w:left w:val="none" w:sz="0" w:space="0" w:color="auto"/>
        <w:bottom w:val="none" w:sz="0" w:space="0" w:color="auto"/>
        <w:right w:val="none" w:sz="0" w:space="0" w:color="auto"/>
      </w:divBdr>
    </w:div>
    <w:div w:id="1089934027">
      <w:bodyDiv w:val="1"/>
      <w:marLeft w:val="0"/>
      <w:marRight w:val="0"/>
      <w:marTop w:val="0"/>
      <w:marBottom w:val="0"/>
      <w:divBdr>
        <w:top w:val="none" w:sz="0" w:space="0" w:color="auto"/>
        <w:left w:val="none" w:sz="0" w:space="0" w:color="auto"/>
        <w:bottom w:val="none" w:sz="0" w:space="0" w:color="auto"/>
        <w:right w:val="none" w:sz="0" w:space="0" w:color="auto"/>
      </w:divBdr>
    </w:div>
    <w:div w:id="1104613521">
      <w:bodyDiv w:val="1"/>
      <w:marLeft w:val="0"/>
      <w:marRight w:val="0"/>
      <w:marTop w:val="0"/>
      <w:marBottom w:val="0"/>
      <w:divBdr>
        <w:top w:val="none" w:sz="0" w:space="0" w:color="auto"/>
        <w:left w:val="none" w:sz="0" w:space="0" w:color="auto"/>
        <w:bottom w:val="none" w:sz="0" w:space="0" w:color="auto"/>
        <w:right w:val="none" w:sz="0" w:space="0" w:color="auto"/>
      </w:divBdr>
    </w:div>
    <w:div w:id="1107963329">
      <w:bodyDiv w:val="1"/>
      <w:marLeft w:val="0"/>
      <w:marRight w:val="0"/>
      <w:marTop w:val="0"/>
      <w:marBottom w:val="0"/>
      <w:divBdr>
        <w:top w:val="none" w:sz="0" w:space="0" w:color="auto"/>
        <w:left w:val="none" w:sz="0" w:space="0" w:color="auto"/>
        <w:bottom w:val="none" w:sz="0" w:space="0" w:color="auto"/>
        <w:right w:val="none" w:sz="0" w:space="0" w:color="auto"/>
      </w:divBdr>
    </w:div>
    <w:div w:id="1133909041">
      <w:bodyDiv w:val="1"/>
      <w:marLeft w:val="0"/>
      <w:marRight w:val="0"/>
      <w:marTop w:val="0"/>
      <w:marBottom w:val="0"/>
      <w:divBdr>
        <w:top w:val="none" w:sz="0" w:space="0" w:color="auto"/>
        <w:left w:val="none" w:sz="0" w:space="0" w:color="auto"/>
        <w:bottom w:val="none" w:sz="0" w:space="0" w:color="auto"/>
        <w:right w:val="none" w:sz="0" w:space="0" w:color="auto"/>
      </w:divBdr>
    </w:div>
    <w:div w:id="1141773293">
      <w:bodyDiv w:val="1"/>
      <w:marLeft w:val="0"/>
      <w:marRight w:val="0"/>
      <w:marTop w:val="0"/>
      <w:marBottom w:val="0"/>
      <w:divBdr>
        <w:top w:val="none" w:sz="0" w:space="0" w:color="auto"/>
        <w:left w:val="none" w:sz="0" w:space="0" w:color="auto"/>
        <w:bottom w:val="none" w:sz="0" w:space="0" w:color="auto"/>
        <w:right w:val="none" w:sz="0" w:space="0" w:color="auto"/>
      </w:divBdr>
    </w:div>
    <w:div w:id="1143356223">
      <w:bodyDiv w:val="1"/>
      <w:marLeft w:val="0"/>
      <w:marRight w:val="0"/>
      <w:marTop w:val="0"/>
      <w:marBottom w:val="0"/>
      <w:divBdr>
        <w:top w:val="none" w:sz="0" w:space="0" w:color="auto"/>
        <w:left w:val="none" w:sz="0" w:space="0" w:color="auto"/>
        <w:bottom w:val="none" w:sz="0" w:space="0" w:color="auto"/>
        <w:right w:val="none" w:sz="0" w:space="0" w:color="auto"/>
      </w:divBdr>
    </w:div>
    <w:div w:id="1151874639">
      <w:bodyDiv w:val="1"/>
      <w:marLeft w:val="0"/>
      <w:marRight w:val="0"/>
      <w:marTop w:val="0"/>
      <w:marBottom w:val="0"/>
      <w:divBdr>
        <w:top w:val="none" w:sz="0" w:space="0" w:color="auto"/>
        <w:left w:val="none" w:sz="0" w:space="0" w:color="auto"/>
        <w:bottom w:val="none" w:sz="0" w:space="0" w:color="auto"/>
        <w:right w:val="none" w:sz="0" w:space="0" w:color="auto"/>
      </w:divBdr>
    </w:div>
    <w:div w:id="1155102891">
      <w:bodyDiv w:val="1"/>
      <w:marLeft w:val="0"/>
      <w:marRight w:val="0"/>
      <w:marTop w:val="0"/>
      <w:marBottom w:val="0"/>
      <w:divBdr>
        <w:top w:val="none" w:sz="0" w:space="0" w:color="auto"/>
        <w:left w:val="none" w:sz="0" w:space="0" w:color="auto"/>
        <w:bottom w:val="none" w:sz="0" w:space="0" w:color="auto"/>
        <w:right w:val="none" w:sz="0" w:space="0" w:color="auto"/>
      </w:divBdr>
    </w:div>
    <w:div w:id="1162114050">
      <w:bodyDiv w:val="1"/>
      <w:marLeft w:val="0"/>
      <w:marRight w:val="0"/>
      <w:marTop w:val="0"/>
      <w:marBottom w:val="0"/>
      <w:divBdr>
        <w:top w:val="none" w:sz="0" w:space="0" w:color="auto"/>
        <w:left w:val="none" w:sz="0" w:space="0" w:color="auto"/>
        <w:bottom w:val="none" w:sz="0" w:space="0" w:color="auto"/>
        <w:right w:val="none" w:sz="0" w:space="0" w:color="auto"/>
      </w:divBdr>
    </w:div>
    <w:div w:id="1164860228">
      <w:bodyDiv w:val="1"/>
      <w:marLeft w:val="0"/>
      <w:marRight w:val="0"/>
      <w:marTop w:val="0"/>
      <w:marBottom w:val="0"/>
      <w:divBdr>
        <w:top w:val="none" w:sz="0" w:space="0" w:color="auto"/>
        <w:left w:val="none" w:sz="0" w:space="0" w:color="auto"/>
        <w:bottom w:val="none" w:sz="0" w:space="0" w:color="auto"/>
        <w:right w:val="none" w:sz="0" w:space="0" w:color="auto"/>
      </w:divBdr>
    </w:div>
    <w:div w:id="1213881425">
      <w:bodyDiv w:val="1"/>
      <w:marLeft w:val="0"/>
      <w:marRight w:val="0"/>
      <w:marTop w:val="0"/>
      <w:marBottom w:val="0"/>
      <w:divBdr>
        <w:top w:val="none" w:sz="0" w:space="0" w:color="auto"/>
        <w:left w:val="none" w:sz="0" w:space="0" w:color="auto"/>
        <w:bottom w:val="none" w:sz="0" w:space="0" w:color="auto"/>
        <w:right w:val="none" w:sz="0" w:space="0" w:color="auto"/>
      </w:divBdr>
    </w:div>
    <w:div w:id="1218666164">
      <w:bodyDiv w:val="1"/>
      <w:marLeft w:val="0"/>
      <w:marRight w:val="0"/>
      <w:marTop w:val="0"/>
      <w:marBottom w:val="0"/>
      <w:divBdr>
        <w:top w:val="none" w:sz="0" w:space="0" w:color="auto"/>
        <w:left w:val="none" w:sz="0" w:space="0" w:color="auto"/>
        <w:bottom w:val="none" w:sz="0" w:space="0" w:color="auto"/>
        <w:right w:val="none" w:sz="0" w:space="0" w:color="auto"/>
      </w:divBdr>
    </w:div>
    <w:div w:id="1222062663">
      <w:bodyDiv w:val="1"/>
      <w:marLeft w:val="0"/>
      <w:marRight w:val="0"/>
      <w:marTop w:val="0"/>
      <w:marBottom w:val="0"/>
      <w:divBdr>
        <w:top w:val="none" w:sz="0" w:space="0" w:color="auto"/>
        <w:left w:val="none" w:sz="0" w:space="0" w:color="auto"/>
        <w:bottom w:val="none" w:sz="0" w:space="0" w:color="auto"/>
        <w:right w:val="none" w:sz="0" w:space="0" w:color="auto"/>
      </w:divBdr>
    </w:div>
    <w:div w:id="1238632616">
      <w:bodyDiv w:val="1"/>
      <w:marLeft w:val="0"/>
      <w:marRight w:val="0"/>
      <w:marTop w:val="0"/>
      <w:marBottom w:val="0"/>
      <w:divBdr>
        <w:top w:val="none" w:sz="0" w:space="0" w:color="auto"/>
        <w:left w:val="none" w:sz="0" w:space="0" w:color="auto"/>
        <w:bottom w:val="none" w:sz="0" w:space="0" w:color="auto"/>
        <w:right w:val="none" w:sz="0" w:space="0" w:color="auto"/>
      </w:divBdr>
    </w:div>
    <w:div w:id="1287077425">
      <w:bodyDiv w:val="1"/>
      <w:marLeft w:val="0"/>
      <w:marRight w:val="0"/>
      <w:marTop w:val="0"/>
      <w:marBottom w:val="0"/>
      <w:divBdr>
        <w:top w:val="none" w:sz="0" w:space="0" w:color="auto"/>
        <w:left w:val="none" w:sz="0" w:space="0" w:color="auto"/>
        <w:bottom w:val="none" w:sz="0" w:space="0" w:color="auto"/>
        <w:right w:val="none" w:sz="0" w:space="0" w:color="auto"/>
      </w:divBdr>
    </w:div>
    <w:div w:id="1287470827">
      <w:bodyDiv w:val="1"/>
      <w:marLeft w:val="0"/>
      <w:marRight w:val="0"/>
      <w:marTop w:val="0"/>
      <w:marBottom w:val="0"/>
      <w:divBdr>
        <w:top w:val="none" w:sz="0" w:space="0" w:color="auto"/>
        <w:left w:val="none" w:sz="0" w:space="0" w:color="auto"/>
        <w:bottom w:val="none" w:sz="0" w:space="0" w:color="auto"/>
        <w:right w:val="none" w:sz="0" w:space="0" w:color="auto"/>
      </w:divBdr>
    </w:div>
    <w:div w:id="1293287738">
      <w:bodyDiv w:val="1"/>
      <w:marLeft w:val="0"/>
      <w:marRight w:val="0"/>
      <w:marTop w:val="0"/>
      <w:marBottom w:val="0"/>
      <w:divBdr>
        <w:top w:val="none" w:sz="0" w:space="0" w:color="auto"/>
        <w:left w:val="none" w:sz="0" w:space="0" w:color="auto"/>
        <w:bottom w:val="none" w:sz="0" w:space="0" w:color="auto"/>
        <w:right w:val="none" w:sz="0" w:space="0" w:color="auto"/>
      </w:divBdr>
    </w:div>
    <w:div w:id="1296333860">
      <w:bodyDiv w:val="1"/>
      <w:marLeft w:val="0"/>
      <w:marRight w:val="0"/>
      <w:marTop w:val="0"/>
      <w:marBottom w:val="0"/>
      <w:divBdr>
        <w:top w:val="none" w:sz="0" w:space="0" w:color="auto"/>
        <w:left w:val="none" w:sz="0" w:space="0" w:color="auto"/>
        <w:bottom w:val="none" w:sz="0" w:space="0" w:color="auto"/>
        <w:right w:val="none" w:sz="0" w:space="0" w:color="auto"/>
      </w:divBdr>
    </w:div>
    <w:div w:id="1312369799">
      <w:bodyDiv w:val="1"/>
      <w:marLeft w:val="0"/>
      <w:marRight w:val="0"/>
      <w:marTop w:val="0"/>
      <w:marBottom w:val="0"/>
      <w:divBdr>
        <w:top w:val="none" w:sz="0" w:space="0" w:color="auto"/>
        <w:left w:val="none" w:sz="0" w:space="0" w:color="auto"/>
        <w:bottom w:val="none" w:sz="0" w:space="0" w:color="auto"/>
        <w:right w:val="none" w:sz="0" w:space="0" w:color="auto"/>
      </w:divBdr>
    </w:div>
    <w:div w:id="1313295413">
      <w:bodyDiv w:val="1"/>
      <w:marLeft w:val="0"/>
      <w:marRight w:val="0"/>
      <w:marTop w:val="0"/>
      <w:marBottom w:val="0"/>
      <w:divBdr>
        <w:top w:val="none" w:sz="0" w:space="0" w:color="auto"/>
        <w:left w:val="none" w:sz="0" w:space="0" w:color="auto"/>
        <w:bottom w:val="none" w:sz="0" w:space="0" w:color="auto"/>
        <w:right w:val="none" w:sz="0" w:space="0" w:color="auto"/>
      </w:divBdr>
    </w:div>
    <w:div w:id="1319381135">
      <w:bodyDiv w:val="1"/>
      <w:marLeft w:val="0"/>
      <w:marRight w:val="0"/>
      <w:marTop w:val="0"/>
      <w:marBottom w:val="0"/>
      <w:divBdr>
        <w:top w:val="none" w:sz="0" w:space="0" w:color="auto"/>
        <w:left w:val="none" w:sz="0" w:space="0" w:color="auto"/>
        <w:bottom w:val="none" w:sz="0" w:space="0" w:color="auto"/>
        <w:right w:val="none" w:sz="0" w:space="0" w:color="auto"/>
      </w:divBdr>
    </w:div>
    <w:div w:id="1332416656">
      <w:bodyDiv w:val="1"/>
      <w:marLeft w:val="0"/>
      <w:marRight w:val="0"/>
      <w:marTop w:val="0"/>
      <w:marBottom w:val="0"/>
      <w:divBdr>
        <w:top w:val="none" w:sz="0" w:space="0" w:color="auto"/>
        <w:left w:val="none" w:sz="0" w:space="0" w:color="auto"/>
        <w:bottom w:val="none" w:sz="0" w:space="0" w:color="auto"/>
        <w:right w:val="none" w:sz="0" w:space="0" w:color="auto"/>
      </w:divBdr>
    </w:div>
    <w:div w:id="1337533098">
      <w:bodyDiv w:val="1"/>
      <w:marLeft w:val="0"/>
      <w:marRight w:val="0"/>
      <w:marTop w:val="0"/>
      <w:marBottom w:val="0"/>
      <w:divBdr>
        <w:top w:val="none" w:sz="0" w:space="0" w:color="auto"/>
        <w:left w:val="none" w:sz="0" w:space="0" w:color="auto"/>
        <w:bottom w:val="none" w:sz="0" w:space="0" w:color="auto"/>
        <w:right w:val="none" w:sz="0" w:space="0" w:color="auto"/>
      </w:divBdr>
    </w:div>
    <w:div w:id="1345475195">
      <w:bodyDiv w:val="1"/>
      <w:marLeft w:val="0"/>
      <w:marRight w:val="0"/>
      <w:marTop w:val="0"/>
      <w:marBottom w:val="0"/>
      <w:divBdr>
        <w:top w:val="none" w:sz="0" w:space="0" w:color="auto"/>
        <w:left w:val="none" w:sz="0" w:space="0" w:color="auto"/>
        <w:bottom w:val="none" w:sz="0" w:space="0" w:color="auto"/>
        <w:right w:val="none" w:sz="0" w:space="0" w:color="auto"/>
      </w:divBdr>
    </w:div>
    <w:div w:id="1377654686">
      <w:bodyDiv w:val="1"/>
      <w:marLeft w:val="0"/>
      <w:marRight w:val="0"/>
      <w:marTop w:val="0"/>
      <w:marBottom w:val="0"/>
      <w:divBdr>
        <w:top w:val="none" w:sz="0" w:space="0" w:color="auto"/>
        <w:left w:val="none" w:sz="0" w:space="0" w:color="auto"/>
        <w:bottom w:val="none" w:sz="0" w:space="0" w:color="auto"/>
        <w:right w:val="none" w:sz="0" w:space="0" w:color="auto"/>
      </w:divBdr>
    </w:div>
    <w:div w:id="1379233933">
      <w:bodyDiv w:val="1"/>
      <w:marLeft w:val="0"/>
      <w:marRight w:val="0"/>
      <w:marTop w:val="0"/>
      <w:marBottom w:val="0"/>
      <w:divBdr>
        <w:top w:val="none" w:sz="0" w:space="0" w:color="auto"/>
        <w:left w:val="none" w:sz="0" w:space="0" w:color="auto"/>
        <w:bottom w:val="none" w:sz="0" w:space="0" w:color="auto"/>
        <w:right w:val="none" w:sz="0" w:space="0" w:color="auto"/>
      </w:divBdr>
    </w:div>
    <w:div w:id="1402825625">
      <w:bodyDiv w:val="1"/>
      <w:marLeft w:val="0"/>
      <w:marRight w:val="0"/>
      <w:marTop w:val="0"/>
      <w:marBottom w:val="0"/>
      <w:divBdr>
        <w:top w:val="none" w:sz="0" w:space="0" w:color="auto"/>
        <w:left w:val="none" w:sz="0" w:space="0" w:color="auto"/>
        <w:bottom w:val="none" w:sz="0" w:space="0" w:color="auto"/>
        <w:right w:val="none" w:sz="0" w:space="0" w:color="auto"/>
      </w:divBdr>
    </w:div>
    <w:div w:id="1413964457">
      <w:bodyDiv w:val="1"/>
      <w:marLeft w:val="0"/>
      <w:marRight w:val="0"/>
      <w:marTop w:val="0"/>
      <w:marBottom w:val="0"/>
      <w:divBdr>
        <w:top w:val="none" w:sz="0" w:space="0" w:color="auto"/>
        <w:left w:val="none" w:sz="0" w:space="0" w:color="auto"/>
        <w:bottom w:val="none" w:sz="0" w:space="0" w:color="auto"/>
        <w:right w:val="none" w:sz="0" w:space="0" w:color="auto"/>
      </w:divBdr>
    </w:div>
    <w:div w:id="1441413747">
      <w:bodyDiv w:val="1"/>
      <w:marLeft w:val="0"/>
      <w:marRight w:val="0"/>
      <w:marTop w:val="0"/>
      <w:marBottom w:val="0"/>
      <w:divBdr>
        <w:top w:val="none" w:sz="0" w:space="0" w:color="auto"/>
        <w:left w:val="none" w:sz="0" w:space="0" w:color="auto"/>
        <w:bottom w:val="none" w:sz="0" w:space="0" w:color="auto"/>
        <w:right w:val="none" w:sz="0" w:space="0" w:color="auto"/>
      </w:divBdr>
    </w:div>
    <w:div w:id="1444887861">
      <w:bodyDiv w:val="1"/>
      <w:marLeft w:val="0"/>
      <w:marRight w:val="0"/>
      <w:marTop w:val="0"/>
      <w:marBottom w:val="0"/>
      <w:divBdr>
        <w:top w:val="none" w:sz="0" w:space="0" w:color="auto"/>
        <w:left w:val="none" w:sz="0" w:space="0" w:color="auto"/>
        <w:bottom w:val="none" w:sz="0" w:space="0" w:color="auto"/>
        <w:right w:val="none" w:sz="0" w:space="0" w:color="auto"/>
      </w:divBdr>
    </w:div>
    <w:div w:id="1445149060">
      <w:bodyDiv w:val="1"/>
      <w:marLeft w:val="0"/>
      <w:marRight w:val="0"/>
      <w:marTop w:val="0"/>
      <w:marBottom w:val="0"/>
      <w:divBdr>
        <w:top w:val="none" w:sz="0" w:space="0" w:color="auto"/>
        <w:left w:val="none" w:sz="0" w:space="0" w:color="auto"/>
        <w:bottom w:val="none" w:sz="0" w:space="0" w:color="auto"/>
        <w:right w:val="none" w:sz="0" w:space="0" w:color="auto"/>
      </w:divBdr>
    </w:div>
    <w:div w:id="1449353791">
      <w:bodyDiv w:val="1"/>
      <w:marLeft w:val="0"/>
      <w:marRight w:val="0"/>
      <w:marTop w:val="0"/>
      <w:marBottom w:val="0"/>
      <w:divBdr>
        <w:top w:val="none" w:sz="0" w:space="0" w:color="auto"/>
        <w:left w:val="none" w:sz="0" w:space="0" w:color="auto"/>
        <w:bottom w:val="none" w:sz="0" w:space="0" w:color="auto"/>
        <w:right w:val="none" w:sz="0" w:space="0" w:color="auto"/>
      </w:divBdr>
    </w:div>
    <w:div w:id="1489633693">
      <w:bodyDiv w:val="1"/>
      <w:marLeft w:val="0"/>
      <w:marRight w:val="0"/>
      <w:marTop w:val="0"/>
      <w:marBottom w:val="0"/>
      <w:divBdr>
        <w:top w:val="none" w:sz="0" w:space="0" w:color="auto"/>
        <w:left w:val="none" w:sz="0" w:space="0" w:color="auto"/>
        <w:bottom w:val="none" w:sz="0" w:space="0" w:color="auto"/>
        <w:right w:val="none" w:sz="0" w:space="0" w:color="auto"/>
      </w:divBdr>
    </w:div>
    <w:div w:id="1524979809">
      <w:bodyDiv w:val="1"/>
      <w:marLeft w:val="0"/>
      <w:marRight w:val="0"/>
      <w:marTop w:val="0"/>
      <w:marBottom w:val="0"/>
      <w:divBdr>
        <w:top w:val="none" w:sz="0" w:space="0" w:color="auto"/>
        <w:left w:val="none" w:sz="0" w:space="0" w:color="auto"/>
        <w:bottom w:val="none" w:sz="0" w:space="0" w:color="auto"/>
        <w:right w:val="none" w:sz="0" w:space="0" w:color="auto"/>
      </w:divBdr>
    </w:div>
    <w:div w:id="1546018745">
      <w:bodyDiv w:val="1"/>
      <w:marLeft w:val="0"/>
      <w:marRight w:val="0"/>
      <w:marTop w:val="0"/>
      <w:marBottom w:val="0"/>
      <w:divBdr>
        <w:top w:val="none" w:sz="0" w:space="0" w:color="auto"/>
        <w:left w:val="none" w:sz="0" w:space="0" w:color="auto"/>
        <w:bottom w:val="none" w:sz="0" w:space="0" w:color="auto"/>
        <w:right w:val="none" w:sz="0" w:space="0" w:color="auto"/>
      </w:divBdr>
    </w:div>
    <w:div w:id="1550921641">
      <w:bodyDiv w:val="1"/>
      <w:marLeft w:val="0"/>
      <w:marRight w:val="0"/>
      <w:marTop w:val="0"/>
      <w:marBottom w:val="0"/>
      <w:divBdr>
        <w:top w:val="none" w:sz="0" w:space="0" w:color="auto"/>
        <w:left w:val="none" w:sz="0" w:space="0" w:color="auto"/>
        <w:bottom w:val="none" w:sz="0" w:space="0" w:color="auto"/>
        <w:right w:val="none" w:sz="0" w:space="0" w:color="auto"/>
      </w:divBdr>
    </w:div>
    <w:div w:id="1552963931">
      <w:bodyDiv w:val="1"/>
      <w:marLeft w:val="0"/>
      <w:marRight w:val="0"/>
      <w:marTop w:val="0"/>
      <w:marBottom w:val="0"/>
      <w:divBdr>
        <w:top w:val="none" w:sz="0" w:space="0" w:color="auto"/>
        <w:left w:val="none" w:sz="0" w:space="0" w:color="auto"/>
        <w:bottom w:val="none" w:sz="0" w:space="0" w:color="auto"/>
        <w:right w:val="none" w:sz="0" w:space="0" w:color="auto"/>
      </w:divBdr>
    </w:div>
    <w:div w:id="1586110814">
      <w:bodyDiv w:val="1"/>
      <w:marLeft w:val="0"/>
      <w:marRight w:val="0"/>
      <w:marTop w:val="0"/>
      <w:marBottom w:val="0"/>
      <w:divBdr>
        <w:top w:val="none" w:sz="0" w:space="0" w:color="auto"/>
        <w:left w:val="none" w:sz="0" w:space="0" w:color="auto"/>
        <w:bottom w:val="none" w:sz="0" w:space="0" w:color="auto"/>
        <w:right w:val="none" w:sz="0" w:space="0" w:color="auto"/>
      </w:divBdr>
    </w:div>
    <w:div w:id="1591617198">
      <w:bodyDiv w:val="1"/>
      <w:marLeft w:val="0"/>
      <w:marRight w:val="0"/>
      <w:marTop w:val="0"/>
      <w:marBottom w:val="0"/>
      <w:divBdr>
        <w:top w:val="none" w:sz="0" w:space="0" w:color="auto"/>
        <w:left w:val="none" w:sz="0" w:space="0" w:color="auto"/>
        <w:bottom w:val="none" w:sz="0" w:space="0" w:color="auto"/>
        <w:right w:val="none" w:sz="0" w:space="0" w:color="auto"/>
      </w:divBdr>
    </w:div>
    <w:div w:id="1615094043">
      <w:bodyDiv w:val="1"/>
      <w:marLeft w:val="0"/>
      <w:marRight w:val="0"/>
      <w:marTop w:val="0"/>
      <w:marBottom w:val="0"/>
      <w:divBdr>
        <w:top w:val="none" w:sz="0" w:space="0" w:color="auto"/>
        <w:left w:val="none" w:sz="0" w:space="0" w:color="auto"/>
        <w:bottom w:val="none" w:sz="0" w:space="0" w:color="auto"/>
        <w:right w:val="none" w:sz="0" w:space="0" w:color="auto"/>
      </w:divBdr>
    </w:div>
    <w:div w:id="1619026291">
      <w:bodyDiv w:val="1"/>
      <w:marLeft w:val="0"/>
      <w:marRight w:val="0"/>
      <w:marTop w:val="0"/>
      <w:marBottom w:val="0"/>
      <w:divBdr>
        <w:top w:val="none" w:sz="0" w:space="0" w:color="auto"/>
        <w:left w:val="none" w:sz="0" w:space="0" w:color="auto"/>
        <w:bottom w:val="none" w:sz="0" w:space="0" w:color="auto"/>
        <w:right w:val="none" w:sz="0" w:space="0" w:color="auto"/>
      </w:divBdr>
    </w:div>
    <w:div w:id="1669288178">
      <w:bodyDiv w:val="1"/>
      <w:marLeft w:val="0"/>
      <w:marRight w:val="0"/>
      <w:marTop w:val="0"/>
      <w:marBottom w:val="0"/>
      <w:divBdr>
        <w:top w:val="none" w:sz="0" w:space="0" w:color="auto"/>
        <w:left w:val="none" w:sz="0" w:space="0" w:color="auto"/>
        <w:bottom w:val="none" w:sz="0" w:space="0" w:color="auto"/>
        <w:right w:val="none" w:sz="0" w:space="0" w:color="auto"/>
      </w:divBdr>
    </w:div>
    <w:div w:id="1712996675">
      <w:bodyDiv w:val="1"/>
      <w:marLeft w:val="0"/>
      <w:marRight w:val="0"/>
      <w:marTop w:val="0"/>
      <w:marBottom w:val="0"/>
      <w:divBdr>
        <w:top w:val="none" w:sz="0" w:space="0" w:color="auto"/>
        <w:left w:val="none" w:sz="0" w:space="0" w:color="auto"/>
        <w:bottom w:val="none" w:sz="0" w:space="0" w:color="auto"/>
        <w:right w:val="none" w:sz="0" w:space="0" w:color="auto"/>
      </w:divBdr>
    </w:div>
    <w:div w:id="1720083387">
      <w:bodyDiv w:val="1"/>
      <w:marLeft w:val="0"/>
      <w:marRight w:val="0"/>
      <w:marTop w:val="0"/>
      <w:marBottom w:val="0"/>
      <w:divBdr>
        <w:top w:val="none" w:sz="0" w:space="0" w:color="auto"/>
        <w:left w:val="none" w:sz="0" w:space="0" w:color="auto"/>
        <w:bottom w:val="none" w:sz="0" w:space="0" w:color="auto"/>
        <w:right w:val="none" w:sz="0" w:space="0" w:color="auto"/>
      </w:divBdr>
    </w:div>
    <w:div w:id="1720785615">
      <w:bodyDiv w:val="1"/>
      <w:marLeft w:val="0"/>
      <w:marRight w:val="0"/>
      <w:marTop w:val="0"/>
      <w:marBottom w:val="0"/>
      <w:divBdr>
        <w:top w:val="none" w:sz="0" w:space="0" w:color="auto"/>
        <w:left w:val="none" w:sz="0" w:space="0" w:color="auto"/>
        <w:bottom w:val="none" w:sz="0" w:space="0" w:color="auto"/>
        <w:right w:val="none" w:sz="0" w:space="0" w:color="auto"/>
      </w:divBdr>
    </w:div>
    <w:div w:id="1731422113">
      <w:bodyDiv w:val="1"/>
      <w:marLeft w:val="0"/>
      <w:marRight w:val="0"/>
      <w:marTop w:val="0"/>
      <w:marBottom w:val="0"/>
      <w:divBdr>
        <w:top w:val="none" w:sz="0" w:space="0" w:color="auto"/>
        <w:left w:val="none" w:sz="0" w:space="0" w:color="auto"/>
        <w:bottom w:val="none" w:sz="0" w:space="0" w:color="auto"/>
        <w:right w:val="none" w:sz="0" w:space="0" w:color="auto"/>
      </w:divBdr>
    </w:div>
    <w:div w:id="1739933418">
      <w:bodyDiv w:val="1"/>
      <w:marLeft w:val="0"/>
      <w:marRight w:val="0"/>
      <w:marTop w:val="0"/>
      <w:marBottom w:val="0"/>
      <w:divBdr>
        <w:top w:val="none" w:sz="0" w:space="0" w:color="auto"/>
        <w:left w:val="none" w:sz="0" w:space="0" w:color="auto"/>
        <w:bottom w:val="none" w:sz="0" w:space="0" w:color="auto"/>
        <w:right w:val="none" w:sz="0" w:space="0" w:color="auto"/>
      </w:divBdr>
    </w:div>
    <w:div w:id="1744139546">
      <w:bodyDiv w:val="1"/>
      <w:marLeft w:val="0"/>
      <w:marRight w:val="0"/>
      <w:marTop w:val="0"/>
      <w:marBottom w:val="0"/>
      <w:divBdr>
        <w:top w:val="none" w:sz="0" w:space="0" w:color="auto"/>
        <w:left w:val="none" w:sz="0" w:space="0" w:color="auto"/>
        <w:bottom w:val="none" w:sz="0" w:space="0" w:color="auto"/>
        <w:right w:val="none" w:sz="0" w:space="0" w:color="auto"/>
      </w:divBdr>
    </w:div>
    <w:div w:id="1749763345">
      <w:bodyDiv w:val="1"/>
      <w:marLeft w:val="0"/>
      <w:marRight w:val="0"/>
      <w:marTop w:val="0"/>
      <w:marBottom w:val="0"/>
      <w:divBdr>
        <w:top w:val="none" w:sz="0" w:space="0" w:color="auto"/>
        <w:left w:val="none" w:sz="0" w:space="0" w:color="auto"/>
        <w:bottom w:val="none" w:sz="0" w:space="0" w:color="auto"/>
        <w:right w:val="none" w:sz="0" w:space="0" w:color="auto"/>
      </w:divBdr>
    </w:div>
    <w:div w:id="1765566510">
      <w:bodyDiv w:val="1"/>
      <w:marLeft w:val="0"/>
      <w:marRight w:val="0"/>
      <w:marTop w:val="0"/>
      <w:marBottom w:val="0"/>
      <w:divBdr>
        <w:top w:val="none" w:sz="0" w:space="0" w:color="auto"/>
        <w:left w:val="none" w:sz="0" w:space="0" w:color="auto"/>
        <w:bottom w:val="none" w:sz="0" w:space="0" w:color="auto"/>
        <w:right w:val="none" w:sz="0" w:space="0" w:color="auto"/>
      </w:divBdr>
    </w:div>
    <w:div w:id="1804276785">
      <w:bodyDiv w:val="1"/>
      <w:marLeft w:val="0"/>
      <w:marRight w:val="0"/>
      <w:marTop w:val="0"/>
      <w:marBottom w:val="0"/>
      <w:divBdr>
        <w:top w:val="none" w:sz="0" w:space="0" w:color="auto"/>
        <w:left w:val="none" w:sz="0" w:space="0" w:color="auto"/>
        <w:bottom w:val="none" w:sz="0" w:space="0" w:color="auto"/>
        <w:right w:val="none" w:sz="0" w:space="0" w:color="auto"/>
      </w:divBdr>
    </w:div>
    <w:div w:id="1830904573">
      <w:bodyDiv w:val="1"/>
      <w:marLeft w:val="0"/>
      <w:marRight w:val="0"/>
      <w:marTop w:val="0"/>
      <w:marBottom w:val="0"/>
      <w:divBdr>
        <w:top w:val="none" w:sz="0" w:space="0" w:color="auto"/>
        <w:left w:val="none" w:sz="0" w:space="0" w:color="auto"/>
        <w:bottom w:val="none" w:sz="0" w:space="0" w:color="auto"/>
        <w:right w:val="none" w:sz="0" w:space="0" w:color="auto"/>
      </w:divBdr>
    </w:div>
    <w:div w:id="1845441029">
      <w:bodyDiv w:val="1"/>
      <w:marLeft w:val="0"/>
      <w:marRight w:val="0"/>
      <w:marTop w:val="0"/>
      <w:marBottom w:val="0"/>
      <w:divBdr>
        <w:top w:val="none" w:sz="0" w:space="0" w:color="auto"/>
        <w:left w:val="none" w:sz="0" w:space="0" w:color="auto"/>
        <w:bottom w:val="none" w:sz="0" w:space="0" w:color="auto"/>
        <w:right w:val="none" w:sz="0" w:space="0" w:color="auto"/>
      </w:divBdr>
    </w:div>
    <w:div w:id="1853300821">
      <w:bodyDiv w:val="1"/>
      <w:marLeft w:val="0"/>
      <w:marRight w:val="0"/>
      <w:marTop w:val="0"/>
      <w:marBottom w:val="0"/>
      <w:divBdr>
        <w:top w:val="none" w:sz="0" w:space="0" w:color="auto"/>
        <w:left w:val="none" w:sz="0" w:space="0" w:color="auto"/>
        <w:bottom w:val="none" w:sz="0" w:space="0" w:color="auto"/>
        <w:right w:val="none" w:sz="0" w:space="0" w:color="auto"/>
      </w:divBdr>
    </w:div>
    <w:div w:id="1881046305">
      <w:bodyDiv w:val="1"/>
      <w:marLeft w:val="0"/>
      <w:marRight w:val="0"/>
      <w:marTop w:val="0"/>
      <w:marBottom w:val="0"/>
      <w:divBdr>
        <w:top w:val="none" w:sz="0" w:space="0" w:color="auto"/>
        <w:left w:val="none" w:sz="0" w:space="0" w:color="auto"/>
        <w:bottom w:val="none" w:sz="0" w:space="0" w:color="auto"/>
        <w:right w:val="none" w:sz="0" w:space="0" w:color="auto"/>
      </w:divBdr>
    </w:div>
    <w:div w:id="1897005143">
      <w:bodyDiv w:val="1"/>
      <w:marLeft w:val="0"/>
      <w:marRight w:val="0"/>
      <w:marTop w:val="0"/>
      <w:marBottom w:val="0"/>
      <w:divBdr>
        <w:top w:val="none" w:sz="0" w:space="0" w:color="auto"/>
        <w:left w:val="none" w:sz="0" w:space="0" w:color="auto"/>
        <w:bottom w:val="none" w:sz="0" w:space="0" w:color="auto"/>
        <w:right w:val="none" w:sz="0" w:space="0" w:color="auto"/>
      </w:divBdr>
    </w:div>
    <w:div w:id="1898854744">
      <w:bodyDiv w:val="1"/>
      <w:marLeft w:val="0"/>
      <w:marRight w:val="0"/>
      <w:marTop w:val="0"/>
      <w:marBottom w:val="0"/>
      <w:divBdr>
        <w:top w:val="none" w:sz="0" w:space="0" w:color="auto"/>
        <w:left w:val="none" w:sz="0" w:space="0" w:color="auto"/>
        <w:bottom w:val="none" w:sz="0" w:space="0" w:color="auto"/>
        <w:right w:val="none" w:sz="0" w:space="0" w:color="auto"/>
      </w:divBdr>
    </w:div>
    <w:div w:id="1903248588">
      <w:bodyDiv w:val="1"/>
      <w:marLeft w:val="0"/>
      <w:marRight w:val="0"/>
      <w:marTop w:val="0"/>
      <w:marBottom w:val="0"/>
      <w:divBdr>
        <w:top w:val="none" w:sz="0" w:space="0" w:color="auto"/>
        <w:left w:val="none" w:sz="0" w:space="0" w:color="auto"/>
        <w:bottom w:val="none" w:sz="0" w:space="0" w:color="auto"/>
        <w:right w:val="none" w:sz="0" w:space="0" w:color="auto"/>
      </w:divBdr>
    </w:div>
    <w:div w:id="1923369817">
      <w:bodyDiv w:val="1"/>
      <w:marLeft w:val="0"/>
      <w:marRight w:val="0"/>
      <w:marTop w:val="0"/>
      <w:marBottom w:val="0"/>
      <w:divBdr>
        <w:top w:val="none" w:sz="0" w:space="0" w:color="auto"/>
        <w:left w:val="none" w:sz="0" w:space="0" w:color="auto"/>
        <w:bottom w:val="none" w:sz="0" w:space="0" w:color="auto"/>
        <w:right w:val="none" w:sz="0" w:space="0" w:color="auto"/>
      </w:divBdr>
    </w:div>
    <w:div w:id="1960408586">
      <w:bodyDiv w:val="1"/>
      <w:marLeft w:val="0"/>
      <w:marRight w:val="0"/>
      <w:marTop w:val="0"/>
      <w:marBottom w:val="0"/>
      <w:divBdr>
        <w:top w:val="none" w:sz="0" w:space="0" w:color="auto"/>
        <w:left w:val="none" w:sz="0" w:space="0" w:color="auto"/>
        <w:bottom w:val="none" w:sz="0" w:space="0" w:color="auto"/>
        <w:right w:val="none" w:sz="0" w:space="0" w:color="auto"/>
      </w:divBdr>
    </w:div>
    <w:div w:id="1989044278">
      <w:bodyDiv w:val="1"/>
      <w:marLeft w:val="0"/>
      <w:marRight w:val="0"/>
      <w:marTop w:val="0"/>
      <w:marBottom w:val="0"/>
      <w:divBdr>
        <w:top w:val="none" w:sz="0" w:space="0" w:color="auto"/>
        <w:left w:val="none" w:sz="0" w:space="0" w:color="auto"/>
        <w:bottom w:val="none" w:sz="0" w:space="0" w:color="auto"/>
        <w:right w:val="none" w:sz="0" w:space="0" w:color="auto"/>
      </w:divBdr>
    </w:div>
    <w:div w:id="1998529920">
      <w:bodyDiv w:val="1"/>
      <w:marLeft w:val="0"/>
      <w:marRight w:val="0"/>
      <w:marTop w:val="0"/>
      <w:marBottom w:val="0"/>
      <w:divBdr>
        <w:top w:val="none" w:sz="0" w:space="0" w:color="auto"/>
        <w:left w:val="none" w:sz="0" w:space="0" w:color="auto"/>
        <w:bottom w:val="none" w:sz="0" w:space="0" w:color="auto"/>
        <w:right w:val="none" w:sz="0" w:space="0" w:color="auto"/>
      </w:divBdr>
    </w:div>
    <w:div w:id="2000769763">
      <w:bodyDiv w:val="1"/>
      <w:marLeft w:val="0"/>
      <w:marRight w:val="0"/>
      <w:marTop w:val="0"/>
      <w:marBottom w:val="0"/>
      <w:divBdr>
        <w:top w:val="none" w:sz="0" w:space="0" w:color="auto"/>
        <w:left w:val="none" w:sz="0" w:space="0" w:color="auto"/>
        <w:bottom w:val="none" w:sz="0" w:space="0" w:color="auto"/>
        <w:right w:val="none" w:sz="0" w:space="0" w:color="auto"/>
      </w:divBdr>
    </w:div>
    <w:div w:id="2027317983">
      <w:bodyDiv w:val="1"/>
      <w:marLeft w:val="0"/>
      <w:marRight w:val="0"/>
      <w:marTop w:val="0"/>
      <w:marBottom w:val="0"/>
      <w:divBdr>
        <w:top w:val="none" w:sz="0" w:space="0" w:color="auto"/>
        <w:left w:val="none" w:sz="0" w:space="0" w:color="auto"/>
        <w:bottom w:val="none" w:sz="0" w:space="0" w:color="auto"/>
        <w:right w:val="none" w:sz="0" w:space="0" w:color="auto"/>
      </w:divBdr>
    </w:div>
    <w:div w:id="2036492160">
      <w:bodyDiv w:val="1"/>
      <w:marLeft w:val="0"/>
      <w:marRight w:val="0"/>
      <w:marTop w:val="0"/>
      <w:marBottom w:val="0"/>
      <w:divBdr>
        <w:top w:val="none" w:sz="0" w:space="0" w:color="auto"/>
        <w:left w:val="none" w:sz="0" w:space="0" w:color="auto"/>
        <w:bottom w:val="none" w:sz="0" w:space="0" w:color="auto"/>
        <w:right w:val="none" w:sz="0" w:space="0" w:color="auto"/>
      </w:divBdr>
    </w:div>
    <w:div w:id="2041078424">
      <w:bodyDiv w:val="1"/>
      <w:marLeft w:val="0"/>
      <w:marRight w:val="0"/>
      <w:marTop w:val="0"/>
      <w:marBottom w:val="0"/>
      <w:divBdr>
        <w:top w:val="none" w:sz="0" w:space="0" w:color="auto"/>
        <w:left w:val="none" w:sz="0" w:space="0" w:color="auto"/>
        <w:bottom w:val="none" w:sz="0" w:space="0" w:color="auto"/>
        <w:right w:val="none" w:sz="0" w:space="0" w:color="auto"/>
      </w:divBdr>
    </w:div>
    <w:div w:id="2100515208">
      <w:bodyDiv w:val="1"/>
      <w:marLeft w:val="0"/>
      <w:marRight w:val="0"/>
      <w:marTop w:val="0"/>
      <w:marBottom w:val="0"/>
      <w:divBdr>
        <w:top w:val="none" w:sz="0" w:space="0" w:color="auto"/>
        <w:left w:val="none" w:sz="0" w:space="0" w:color="auto"/>
        <w:bottom w:val="none" w:sz="0" w:space="0" w:color="auto"/>
        <w:right w:val="none" w:sz="0" w:space="0" w:color="auto"/>
      </w:divBdr>
    </w:div>
    <w:div w:id="21375255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footer" Target="footer2.xml"/><Relationship Id="rId26" Type="http://schemas.openxmlformats.org/officeDocument/2006/relationships/diagramColors" Target="diagrams/colors1.xml"/><Relationship Id="rId39" Type="http://schemas.openxmlformats.org/officeDocument/2006/relationships/hyperlink" Target="https://www.dpaw.wa.gov.au/images/documents/plants-animals/monitoring/sop/sop_hand_restraint_of_wildlife_v1.1_2017.pdf" TargetMode="External"/><Relationship Id="rId21" Type="http://schemas.openxmlformats.org/officeDocument/2006/relationships/image" Target="media/image7.jpeg"/><Relationship Id="rId34" Type="http://schemas.openxmlformats.org/officeDocument/2006/relationships/header" Target="header9.xml"/><Relationship Id="rId42" Type="http://schemas.openxmlformats.org/officeDocument/2006/relationships/header" Target="header10.xml"/><Relationship Id="rId47" Type="http://schemas.microsoft.com/office/2019/05/relationships/documenttasks" Target="documenttasks/documenttasks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diagramLayout" Target="diagrams/layout1.xml"/><Relationship Id="rId32" Type="http://schemas.openxmlformats.org/officeDocument/2006/relationships/header" Target="header7.xml"/><Relationship Id="rId37" Type="http://schemas.openxmlformats.org/officeDocument/2006/relationships/hyperlink" Target="https://wwfint.awsassets.panda.org/downloads/network_standard__en__translocations___animal_handling_vsep2021.pdf" TargetMode="External"/><Relationship Id="rId40" Type="http://schemas.openxmlformats.org/officeDocument/2006/relationships/image" Target="media/image9.png"/><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diagramData" Target="diagrams/data1.xml"/><Relationship Id="rId28" Type="http://schemas.openxmlformats.org/officeDocument/2006/relationships/header" Target="header5.xml"/><Relationship Id="rId36" Type="http://schemas.openxmlformats.org/officeDocument/2006/relationships/hyperlink" Target="https://cites.org/sites/default/files/eng/Enforcement_operations_wildlife_safety_guidelines_Asia_WCS_quick_guides_incorporated.pdf" TargetMode="External"/><Relationship Id="rId10" Type="http://schemas.openxmlformats.org/officeDocument/2006/relationships/webSettings" Target="webSettings.xml"/><Relationship Id="rId19" Type="http://schemas.openxmlformats.org/officeDocument/2006/relationships/header" Target="header3.xml"/><Relationship Id="rId31" Type="http://schemas.openxmlformats.org/officeDocument/2006/relationships/hyperlink" Target="https://www.iucnredlist.org" TargetMode="External"/><Relationship Id="rId44"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image" Target="media/image8.jpeg"/><Relationship Id="rId27" Type="http://schemas.microsoft.com/office/2007/relationships/diagramDrawing" Target="diagrams/drawing1.xml"/><Relationship Id="rId30" Type="http://schemas.openxmlformats.org/officeDocument/2006/relationships/hyperlink" Target="https://www.ser.org/page/SERStandards/International-Standards-for-the-Practice-of-Ecological-Restoration.htm" TargetMode="External"/><Relationship Id="rId35" Type="http://schemas.openxmlformats.org/officeDocument/2006/relationships/hyperlink" Target="https://documents.ottawa.ca/sites/documents/files/documents/construction_en.pdf" TargetMode="External"/><Relationship Id="rId43" Type="http://schemas.openxmlformats.org/officeDocument/2006/relationships/header" Target="header11.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diagramQuickStyle" Target="diagrams/quickStyle1.xml"/><Relationship Id="rId33" Type="http://schemas.openxmlformats.org/officeDocument/2006/relationships/header" Target="header8.xml"/><Relationship Id="rId38" Type="http://schemas.openxmlformats.org/officeDocument/2006/relationships/hyperlink" Target="https://ia.cpuc.ca.gov/environment/info/aspen/westofdevers/plans/wildlife_handling_guidelines.pdf" TargetMode="External"/><Relationship Id="rId46" Type="http://schemas.openxmlformats.org/officeDocument/2006/relationships/theme" Target="theme/theme1.xml"/><Relationship Id="rId20" Type="http://schemas.openxmlformats.org/officeDocument/2006/relationships/header" Target="header4.xml"/><Relationship Id="rId41" Type="http://schemas.openxmlformats.org/officeDocument/2006/relationships/image" Target="media/image10.png"/></Relationships>
</file>

<file path=word/_rels/footer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2" Type="http://schemas.openxmlformats.org/officeDocument/2006/relationships/hyperlink" Target="https://www.forest-trends.org/publications/standard-on-biodiversity-offsets/" TargetMode="External"/><Relationship Id="rId1" Type="http://schemas.openxmlformats.org/officeDocument/2006/relationships/hyperlink" Target="https://www.forest-trends.org/wp-content/uploads/imported/4assessing-quality-of-native-vegetation-d-parkes-pdf.pdf" TargetMode="External"/></Relationships>
</file>

<file path=word/_rels/header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udia.Tomescu\AppData\Local\Temp\Templafy\WordVsto\A4%20Report%20Template.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74E653F-0AF9-48A1-B255-FA45BD5912E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184D55FF-18D5-44C3-A80C-6360B805D498}">
      <dgm:prSet phldrT="[Text]" custT="1"/>
      <dgm:spPr/>
      <dgm:t>
        <a:bodyPr/>
        <a:lstStyle/>
        <a:p>
          <a:pPr algn="ctr"/>
          <a:r>
            <a:rPr lang="en-US" sz="900" b="1" dirty="0"/>
            <a:t>2</a:t>
          </a:r>
          <a:r>
            <a:rPr lang="en-US" sz="900" dirty="0"/>
            <a:t> Collect baseline data + set performance thresholds</a:t>
          </a:r>
        </a:p>
      </dgm:t>
    </dgm:pt>
    <dgm:pt modelId="{E0F6F88B-C2B6-498B-95FC-89DE9D7F54F6}" type="parTrans" cxnId="{2DE1D128-1CC9-4F09-AEC3-40DC67E38E0A}">
      <dgm:prSet/>
      <dgm:spPr/>
      <dgm:t>
        <a:bodyPr/>
        <a:lstStyle/>
        <a:p>
          <a:pPr algn="ctr"/>
          <a:endParaRPr lang="en-US" sz="900"/>
        </a:p>
      </dgm:t>
    </dgm:pt>
    <dgm:pt modelId="{819E2183-FA23-4FAD-8991-08DB22285BAB}" type="sibTrans" cxnId="{2DE1D128-1CC9-4F09-AEC3-40DC67E38E0A}">
      <dgm:prSet/>
      <dgm:spPr/>
      <dgm:t>
        <a:bodyPr/>
        <a:lstStyle/>
        <a:p>
          <a:pPr algn="ctr"/>
          <a:endParaRPr lang="en-US" sz="900"/>
        </a:p>
      </dgm:t>
    </dgm:pt>
    <dgm:pt modelId="{18721056-54BC-49AA-B625-A34D61A3CA62}">
      <dgm:prSet phldrT="[Text]" custT="1"/>
      <dgm:spPr/>
      <dgm:t>
        <a:bodyPr/>
        <a:lstStyle/>
        <a:p>
          <a:pPr algn="ctr"/>
          <a:r>
            <a:rPr lang="en-US" sz="900" b="1" dirty="0"/>
            <a:t>3</a:t>
          </a:r>
          <a:r>
            <a:rPr lang="en-US" sz="900" dirty="0"/>
            <a:t> Implement operational monitoring</a:t>
          </a:r>
        </a:p>
      </dgm:t>
    </dgm:pt>
    <dgm:pt modelId="{D99A033E-9F0F-4626-9D91-3C0D683DC8AF}" type="parTrans" cxnId="{9817A1B8-CB41-4AB1-B7B6-4BE443853E8E}">
      <dgm:prSet/>
      <dgm:spPr/>
      <dgm:t>
        <a:bodyPr/>
        <a:lstStyle/>
        <a:p>
          <a:pPr algn="ctr"/>
          <a:endParaRPr lang="en-US" sz="900"/>
        </a:p>
      </dgm:t>
    </dgm:pt>
    <dgm:pt modelId="{CD21A64E-0BDB-42F2-B424-2A11451847B5}" type="sibTrans" cxnId="{9817A1B8-CB41-4AB1-B7B6-4BE443853E8E}">
      <dgm:prSet/>
      <dgm:spPr/>
      <dgm:t>
        <a:bodyPr/>
        <a:lstStyle/>
        <a:p>
          <a:pPr algn="ctr"/>
          <a:endParaRPr lang="en-US" sz="900"/>
        </a:p>
      </dgm:t>
    </dgm:pt>
    <dgm:pt modelId="{BE108D1B-FA15-4A2D-B610-CB58460FEB5E}">
      <dgm:prSet phldrT="[Text]" custT="1"/>
      <dgm:spPr/>
      <dgm:t>
        <a:bodyPr/>
        <a:lstStyle/>
        <a:p>
          <a:pPr algn="ctr"/>
          <a:r>
            <a:rPr lang="en-US" sz="900" b="1" dirty="0"/>
            <a:t>4</a:t>
          </a:r>
          <a:r>
            <a:rPr lang="en-US" sz="900" dirty="0"/>
            <a:t> Collect, store and analyze data</a:t>
          </a:r>
        </a:p>
      </dgm:t>
    </dgm:pt>
    <dgm:pt modelId="{3C003A83-79D2-4E5D-8B98-8912FC0D0237}" type="parTrans" cxnId="{80A36511-1EB5-4C21-9573-532A47A0F2C7}">
      <dgm:prSet/>
      <dgm:spPr/>
      <dgm:t>
        <a:bodyPr/>
        <a:lstStyle/>
        <a:p>
          <a:pPr algn="ctr"/>
          <a:endParaRPr lang="en-US" sz="900"/>
        </a:p>
      </dgm:t>
    </dgm:pt>
    <dgm:pt modelId="{4986305B-C489-43BC-B039-EC693CEA89C8}" type="sibTrans" cxnId="{80A36511-1EB5-4C21-9573-532A47A0F2C7}">
      <dgm:prSet/>
      <dgm:spPr/>
      <dgm:t>
        <a:bodyPr/>
        <a:lstStyle/>
        <a:p>
          <a:pPr algn="ctr"/>
          <a:endParaRPr lang="en-US" sz="900"/>
        </a:p>
      </dgm:t>
    </dgm:pt>
    <dgm:pt modelId="{F6414CA1-04EC-468E-BD1D-3CDC5C6B4EBD}">
      <dgm:prSet phldrT="[Text]" custT="1"/>
      <dgm:spPr/>
      <dgm:t>
        <a:bodyPr/>
        <a:lstStyle/>
        <a:p>
          <a:pPr algn="ctr"/>
          <a:r>
            <a:rPr lang="en-US" sz="900" b="1" dirty="0"/>
            <a:t>5</a:t>
          </a:r>
          <a:r>
            <a:rPr lang="en-US" sz="900" dirty="0"/>
            <a:t> Reporting and communication of outcomes of monitoring</a:t>
          </a:r>
        </a:p>
      </dgm:t>
    </dgm:pt>
    <dgm:pt modelId="{61167A4A-E8EF-4DFC-9302-9B48CBBB5A99}" type="parTrans" cxnId="{804EEF44-8309-4F7C-9247-DBA1E078C61E}">
      <dgm:prSet/>
      <dgm:spPr/>
      <dgm:t>
        <a:bodyPr/>
        <a:lstStyle/>
        <a:p>
          <a:pPr algn="ctr"/>
          <a:endParaRPr lang="en-US" sz="900"/>
        </a:p>
      </dgm:t>
    </dgm:pt>
    <dgm:pt modelId="{9C4309DE-05C1-43A2-A8F4-F336EBFBD3CB}" type="sibTrans" cxnId="{804EEF44-8309-4F7C-9247-DBA1E078C61E}">
      <dgm:prSet/>
      <dgm:spPr/>
      <dgm:t>
        <a:bodyPr/>
        <a:lstStyle/>
        <a:p>
          <a:pPr algn="ctr"/>
          <a:endParaRPr lang="en-US" sz="900"/>
        </a:p>
      </dgm:t>
    </dgm:pt>
    <dgm:pt modelId="{285B9AC5-63CF-4C44-8DF4-D7E2ACF9C4CB}">
      <dgm:prSet phldrT="[Text]" custT="1"/>
      <dgm:spPr/>
      <dgm:t>
        <a:bodyPr/>
        <a:lstStyle/>
        <a:p>
          <a:pPr algn="ctr"/>
          <a:r>
            <a:rPr lang="en-US" sz="900" b="1" dirty="0"/>
            <a:t>7 </a:t>
          </a:r>
          <a:r>
            <a:rPr lang="en-US" sz="900" dirty="0"/>
            <a:t>Audit/review monitoring </a:t>
          </a:r>
          <a:r>
            <a:rPr lang="en-US" sz="900" dirty="0" err="1"/>
            <a:t>programme and update BMP accordingly</a:t>
          </a:r>
          <a:endParaRPr lang="en-US" sz="900" dirty="0"/>
        </a:p>
      </dgm:t>
    </dgm:pt>
    <dgm:pt modelId="{554D6996-D85C-42BD-A3E7-F2C0C6121742}" type="parTrans" cxnId="{26D51660-0557-4798-88BE-BD0F2BE2D752}">
      <dgm:prSet/>
      <dgm:spPr/>
      <dgm:t>
        <a:bodyPr/>
        <a:lstStyle/>
        <a:p>
          <a:pPr algn="ctr"/>
          <a:endParaRPr lang="en-US" sz="900"/>
        </a:p>
      </dgm:t>
    </dgm:pt>
    <dgm:pt modelId="{9BE1DD46-0688-4D9D-87DD-52B033E1B7A8}" type="sibTrans" cxnId="{26D51660-0557-4798-88BE-BD0F2BE2D752}">
      <dgm:prSet/>
      <dgm:spPr/>
      <dgm:t>
        <a:bodyPr/>
        <a:lstStyle/>
        <a:p>
          <a:pPr algn="ctr"/>
          <a:endParaRPr lang="en-US" sz="900"/>
        </a:p>
      </dgm:t>
    </dgm:pt>
    <dgm:pt modelId="{0BB2CDCE-F156-46CD-8E56-64DF530E52D2}">
      <dgm:prSet phldrT="[Text]" custT="1"/>
      <dgm:spPr/>
      <dgm:t>
        <a:bodyPr/>
        <a:lstStyle/>
        <a:p>
          <a:pPr algn="ctr"/>
          <a:r>
            <a:rPr lang="en-US" sz="900" b="1" dirty="0"/>
            <a:t>6</a:t>
          </a:r>
          <a:r>
            <a:rPr lang="en-US" sz="900" dirty="0"/>
            <a:t> Use monitoring outcomes to inform adaptive management</a:t>
          </a:r>
        </a:p>
      </dgm:t>
    </dgm:pt>
    <dgm:pt modelId="{015090D4-A37A-47C0-9B26-779AAB97833A}" type="parTrans" cxnId="{3A9B3D8C-3C1D-48DB-A742-E7F74951C8A2}">
      <dgm:prSet/>
      <dgm:spPr/>
      <dgm:t>
        <a:bodyPr/>
        <a:lstStyle/>
        <a:p>
          <a:pPr algn="ctr"/>
          <a:endParaRPr lang="en-US" sz="900"/>
        </a:p>
      </dgm:t>
    </dgm:pt>
    <dgm:pt modelId="{BABB31CB-C4DD-4151-823D-7EACEB7A5625}" type="sibTrans" cxnId="{3A9B3D8C-3C1D-48DB-A742-E7F74951C8A2}">
      <dgm:prSet/>
      <dgm:spPr/>
      <dgm:t>
        <a:bodyPr/>
        <a:lstStyle/>
        <a:p>
          <a:pPr algn="ctr"/>
          <a:endParaRPr lang="en-US" sz="900"/>
        </a:p>
      </dgm:t>
    </dgm:pt>
    <dgm:pt modelId="{3F4753EF-3FEE-4906-A95E-C5C7758B87AD}">
      <dgm:prSet phldrT="[Text]" custT="1"/>
      <dgm:spPr/>
      <dgm:t>
        <a:bodyPr/>
        <a:lstStyle/>
        <a:p>
          <a:pPr algn="ctr"/>
          <a:r>
            <a:rPr lang="en-US" sz="900" b="1" dirty="0"/>
            <a:t>1</a:t>
          </a:r>
          <a:r>
            <a:rPr lang="en-US" sz="900" dirty="0"/>
            <a:t> Develop BMP and design monitoring </a:t>
          </a:r>
          <a:r>
            <a:rPr lang="en-US" sz="900" dirty="0" err="1"/>
            <a:t>programme</a:t>
          </a:r>
          <a:endParaRPr lang="en-US" sz="900" dirty="0"/>
        </a:p>
      </dgm:t>
    </dgm:pt>
    <dgm:pt modelId="{FF21FD0B-2843-4137-A1E7-00465FB72D06}" type="parTrans" cxnId="{1CD8DD0B-D392-4027-BE75-3AB5CF0A8141}">
      <dgm:prSet/>
      <dgm:spPr/>
      <dgm:t>
        <a:bodyPr/>
        <a:lstStyle/>
        <a:p>
          <a:pPr algn="ctr"/>
          <a:endParaRPr lang="en-US" sz="900"/>
        </a:p>
      </dgm:t>
    </dgm:pt>
    <dgm:pt modelId="{E5A9870F-6899-4A4F-8772-70E8FD9E841E}" type="sibTrans" cxnId="{1CD8DD0B-D392-4027-BE75-3AB5CF0A8141}">
      <dgm:prSet/>
      <dgm:spPr/>
      <dgm:t>
        <a:bodyPr/>
        <a:lstStyle/>
        <a:p>
          <a:pPr algn="ctr"/>
          <a:endParaRPr lang="en-US" sz="900"/>
        </a:p>
      </dgm:t>
    </dgm:pt>
    <dgm:pt modelId="{156D3C6D-832D-47EA-8BB4-D4BDF089AA33}" type="pres">
      <dgm:prSet presAssocID="{274E653F-0AF9-48A1-B255-FA45BD5912E2}" presName="cycle" presStyleCnt="0">
        <dgm:presLayoutVars>
          <dgm:dir/>
          <dgm:resizeHandles val="exact"/>
        </dgm:presLayoutVars>
      </dgm:prSet>
      <dgm:spPr/>
    </dgm:pt>
    <dgm:pt modelId="{D8BF57C5-4382-4F9A-8860-7D97C9097779}" type="pres">
      <dgm:prSet presAssocID="{3F4753EF-3FEE-4906-A95E-C5C7758B87AD}" presName="dummy" presStyleCnt="0"/>
      <dgm:spPr/>
    </dgm:pt>
    <dgm:pt modelId="{951D39DF-8B4C-4C5D-98FA-BD311635ED6C}" type="pres">
      <dgm:prSet presAssocID="{3F4753EF-3FEE-4906-A95E-C5C7758B87AD}" presName="node" presStyleLbl="revTx" presStyleIdx="0" presStyleCnt="7" custScaleX="129279">
        <dgm:presLayoutVars>
          <dgm:bulletEnabled val="1"/>
        </dgm:presLayoutVars>
      </dgm:prSet>
      <dgm:spPr/>
    </dgm:pt>
    <dgm:pt modelId="{1DAF4394-1798-44E4-B4E1-0286B10E3880}" type="pres">
      <dgm:prSet presAssocID="{E5A9870F-6899-4A4F-8772-70E8FD9E841E}" presName="sibTrans" presStyleLbl="node1" presStyleIdx="0" presStyleCnt="7"/>
      <dgm:spPr/>
    </dgm:pt>
    <dgm:pt modelId="{413645BF-BA01-4ABF-9938-59618372DD81}" type="pres">
      <dgm:prSet presAssocID="{184D55FF-18D5-44C3-A80C-6360B805D498}" presName="dummy" presStyleCnt="0"/>
      <dgm:spPr/>
    </dgm:pt>
    <dgm:pt modelId="{E4D45DB5-F304-46F9-B4AE-B1AB0B26012F}" type="pres">
      <dgm:prSet presAssocID="{184D55FF-18D5-44C3-A80C-6360B805D498}" presName="node" presStyleLbl="revTx" presStyleIdx="1" presStyleCnt="7" custScaleX="156768">
        <dgm:presLayoutVars>
          <dgm:bulletEnabled val="1"/>
        </dgm:presLayoutVars>
      </dgm:prSet>
      <dgm:spPr/>
    </dgm:pt>
    <dgm:pt modelId="{46127036-EFB5-43EE-8E2A-32F34B39675B}" type="pres">
      <dgm:prSet presAssocID="{819E2183-FA23-4FAD-8991-08DB22285BAB}" presName="sibTrans" presStyleLbl="node1" presStyleIdx="1" presStyleCnt="7"/>
      <dgm:spPr/>
    </dgm:pt>
    <dgm:pt modelId="{569BAEA5-8040-4C4E-BFB0-6D779F03E940}" type="pres">
      <dgm:prSet presAssocID="{18721056-54BC-49AA-B625-A34D61A3CA62}" presName="dummy" presStyleCnt="0"/>
      <dgm:spPr/>
    </dgm:pt>
    <dgm:pt modelId="{EAB634F1-E913-44E0-AAC8-A80430BFB29E}" type="pres">
      <dgm:prSet presAssocID="{18721056-54BC-49AA-B625-A34D61A3CA62}" presName="node" presStyleLbl="revTx" presStyleIdx="2" presStyleCnt="7">
        <dgm:presLayoutVars>
          <dgm:bulletEnabled val="1"/>
        </dgm:presLayoutVars>
      </dgm:prSet>
      <dgm:spPr/>
    </dgm:pt>
    <dgm:pt modelId="{AD203186-9669-4A15-931A-EA0D6F90A714}" type="pres">
      <dgm:prSet presAssocID="{CD21A64E-0BDB-42F2-B424-2A11451847B5}" presName="sibTrans" presStyleLbl="node1" presStyleIdx="2" presStyleCnt="7"/>
      <dgm:spPr/>
    </dgm:pt>
    <dgm:pt modelId="{254D8ED7-8430-4CB4-90A5-BEA57768DCEB}" type="pres">
      <dgm:prSet presAssocID="{BE108D1B-FA15-4A2D-B610-CB58460FEB5E}" presName="dummy" presStyleCnt="0"/>
      <dgm:spPr/>
    </dgm:pt>
    <dgm:pt modelId="{0326D662-6ED7-4717-BAA9-DAF188729722}" type="pres">
      <dgm:prSet presAssocID="{BE108D1B-FA15-4A2D-B610-CB58460FEB5E}" presName="node" presStyleLbl="revTx" presStyleIdx="3" presStyleCnt="7" custScaleX="103052">
        <dgm:presLayoutVars>
          <dgm:bulletEnabled val="1"/>
        </dgm:presLayoutVars>
      </dgm:prSet>
      <dgm:spPr/>
    </dgm:pt>
    <dgm:pt modelId="{16097880-84BE-46DE-B369-A0417BF94428}" type="pres">
      <dgm:prSet presAssocID="{4986305B-C489-43BC-B039-EC693CEA89C8}" presName="sibTrans" presStyleLbl="node1" presStyleIdx="3" presStyleCnt="7"/>
      <dgm:spPr/>
    </dgm:pt>
    <dgm:pt modelId="{C79FBEFD-33A4-4522-9414-F73F15B29B2C}" type="pres">
      <dgm:prSet presAssocID="{F6414CA1-04EC-468E-BD1D-3CDC5C6B4EBD}" presName="dummy" presStyleCnt="0"/>
      <dgm:spPr/>
    </dgm:pt>
    <dgm:pt modelId="{663A116B-BD2C-42B6-ABC5-A27981982110}" type="pres">
      <dgm:prSet presAssocID="{F6414CA1-04EC-468E-BD1D-3CDC5C6B4EBD}" presName="node" presStyleLbl="revTx" presStyleIdx="4" presStyleCnt="7" custScaleX="142003">
        <dgm:presLayoutVars>
          <dgm:bulletEnabled val="1"/>
        </dgm:presLayoutVars>
      </dgm:prSet>
      <dgm:spPr/>
    </dgm:pt>
    <dgm:pt modelId="{EE33442E-A4C1-4688-83D6-463079C73D07}" type="pres">
      <dgm:prSet presAssocID="{9C4309DE-05C1-43A2-A8F4-F336EBFBD3CB}" presName="sibTrans" presStyleLbl="node1" presStyleIdx="4" presStyleCnt="7"/>
      <dgm:spPr/>
    </dgm:pt>
    <dgm:pt modelId="{B018F190-5C1F-411A-9FA6-CF2AB5627A5E}" type="pres">
      <dgm:prSet presAssocID="{0BB2CDCE-F156-46CD-8E56-64DF530E52D2}" presName="dummy" presStyleCnt="0"/>
      <dgm:spPr/>
    </dgm:pt>
    <dgm:pt modelId="{591AAF96-2D4D-404B-9921-EC647BE4885E}" type="pres">
      <dgm:prSet presAssocID="{0BB2CDCE-F156-46CD-8E56-64DF530E52D2}" presName="node" presStyleLbl="revTx" presStyleIdx="5" presStyleCnt="7" custScaleX="152228">
        <dgm:presLayoutVars>
          <dgm:bulletEnabled val="1"/>
        </dgm:presLayoutVars>
      </dgm:prSet>
      <dgm:spPr/>
    </dgm:pt>
    <dgm:pt modelId="{E4F30868-3944-4106-8290-8FADE236DCA4}" type="pres">
      <dgm:prSet presAssocID="{BABB31CB-C4DD-4151-823D-7EACEB7A5625}" presName="sibTrans" presStyleLbl="node1" presStyleIdx="5" presStyleCnt="7"/>
      <dgm:spPr/>
    </dgm:pt>
    <dgm:pt modelId="{5D2C79C2-BA5A-453C-BEEC-434E8F58D5D3}" type="pres">
      <dgm:prSet presAssocID="{285B9AC5-63CF-4C44-8DF4-D7E2ACF9C4CB}" presName="dummy" presStyleCnt="0"/>
      <dgm:spPr/>
    </dgm:pt>
    <dgm:pt modelId="{4B1F447F-92CE-4F42-BC3F-C3A508B51D00}" type="pres">
      <dgm:prSet presAssocID="{285B9AC5-63CF-4C44-8DF4-D7E2ACF9C4CB}" presName="node" presStyleLbl="revTx" presStyleIdx="6" presStyleCnt="7" custScaleX="136093" custRadScaleRad="99799" custRadScaleInc="-15696">
        <dgm:presLayoutVars>
          <dgm:bulletEnabled val="1"/>
        </dgm:presLayoutVars>
      </dgm:prSet>
      <dgm:spPr/>
    </dgm:pt>
    <dgm:pt modelId="{A598CE68-5E37-4120-97B0-A0E9B3EEAB18}" type="pres">
      <dgm:prSet presAssocID="{9BE1DD46-0688-4D9D-87DD-52B033E1B7A8}" presName="sibTrans" presStyleLbl="node1" presStyleIdx="6" presStyleCnt="7"/>
      <dgm:spPr/>
    </dgm:pt>
  </dgm:ptLst>
  <dgm:cxnLst>
    <dgm:cxn modelId="{1CD8DD0B-D392-4027-BE75-3AB5CF0A8141}" srcId="{274E653F-0AF9-48A1-B255-FA45BD5912E2}" destId="{3F4753EF-3FEE-4906-A95E-C5C7758B87AD}" srcOrd="0" destOrd="0" parTransId="{FF21FD0B-2843-4137-A1E7-00465FB72D06}" sibTransId="{E5A9870F-6899-4A4F-8772-70E8FD9E841E}"/>
    <dgm:cxn modelId="{B91BDF0F-FD76-490C-B9CF-F298E8D75EC3}" type="presOf" srcId="{184D55FF-18D5-44C3-A80C-6360B805D498}" destId="{E4D45DB5-F304-46F9-B4AE-B1AB0B26012F}" srcOrd="0" destOrd="0" presId="urn:microsoft.com/office/officeart/2005/8/layout/cycle1"/>
    <dgm:cxn modelId="{80A36511-1EB5-4C21-9573-532A47A0F2C7}" srcId="{274E653F-0AF9-48A1-B255-FA45BD5912E2}" destId="{BE108D1B-FA15-4A2D-B610-CB58460FEB5E}" srcOrd="3" destOrd="0" parTransId="{3C003A83-79D2-4E5D-8B98-8912FC0D0237}" sibTransId="{4986305B-C489-43BC-B039-EC693CEA89C8}"/>
    <dgm:cxn modelId="{BB45FD13-9CC1-48B5-B13C-65E2B35B8BDA}" type="presOf" srcId="{E5A9870F-6899-4A4F-8772-70E8FD9E841E}" destId="{1DAF4394-1798-44E4-B4E1-0286B10E3880}" srcOrd="0" destOrd="0" presId="urn:microsoft.com/office/officeart/2005/8/layout/cycle1"/>
    <dgm:cxn modelId="{241D7927-E503-47D6-A7AF-523744D7C414}" type="presOf" srcId="{274E653F-0AF9-48A1-B255-FA45BD5912E2}" destId="{156D3C6D-832D-47EA-8BB4-D4BDF089AA33}" srcOrd="0" destOrd="0" presId="urn:microsoft.com/office/officeart/2005/8/layout/cycle1"/>
    <dgm:cxn modelId="{2DE1D128-1CC9-4F09-AEC3-40DC67E38E0A}" srcId="{274E653F-0AF9-48A1-B255-FA45BD5912E2}" destId="{184D55FF-18D5-44C3-A80C-6360B805D498}" srcOrd="1" destOrd="0" parTransId="{E0F6F88B-C2B6-498B-95FC-89DE9D7F54F6}" sibTransId="{819E2183-FA23-4FAD-8991-08DB22285BAB}"/>
    <dgm:cxn modelId="{DF9FAE3B-66B5-4391-87AA-B48CEC351122}" type="presOf" srcId="{CD21A64E-0BDB-42F2-B424-2A11451847B5}" destId="{AD203186-9669-4A15-931A-EA0D6F90A714}" srcOrd="0" destOrd="0" presId="urn:microsoft.com/office/officeart/2005/8/layout/cycle1"/>
    <dgm:cxn modelId="{26D51660-0557-4798-88BE-BD0F2BE2D752}" srcId="{274E653F-0AF9-48A1-B255-FA45BD5912E2}" destId="{285B9AC5-63CF-4C44-8DF4-D7E2ACF9C4CB}" srcOrd="6" destOrd="0" parTransId="{554D6996-D85C-42BD-A3E7-F2C0C6121742}" sibTransId="{9BE1DD46-0688-4D9D-87DD-52B033E1B7A8}"/>
    <dgm:cxn modelId="{A559E764-7697-4E02-9E13-1C8AEB20D419}" type="presOf" srcId="{BABB31CB-C4DD-4151-823D-7EACEB7A5625}" destId="{E4F30868-3944-4106-8290-8FADE236DCA4}" srcOrd="0" destOrd="0" presId="urn:microsoft.com/office/officeart/2005/8/layout/cycle1"/>
    <dgm:cxn modelId="{804EEF44-8309-4F7C-9247-DBA1E078C61E}" srcId="{274E653F-0AF9-48A1-B255-FA45BD5912E2}" destId="{F6414CA1-04EC-468E-BD1D-3CDC5C6B4EBD}" srcOrd="4" destOrd="0" parTransId="{61167A4A-E8EF-4DFC-9302-9B48CBBB5A99}" sibTransId="{9C4309DE-05C1-43A2-A8F4-F336EBFBD3CB}"/>
    <dgm:cxn modelId="{D0BF8645-358C-423F-BF01-3EFC30CA3153}" type="presOf" srcId="{BE108D1B-FA15-4A2D-B610-CB58460FEB5E}" destId="{0326D662-6ED7-4717-BAA9-DAF188729722}" srcOrd="0" destOrd="0" presId="urn:microsoft.com/office/officeart/2005/8/layout/cycle1"/>
    <dgm:cxn modelId="{D24F3B4D-29FF-4ABC-BE07-64C47FDCF26E}" type="presOf" srcId="{F6414CA1-04EC-468E-BD1D-3CDC5C6B4EBD}" destId="{663A116B-BD2C-42B6-ABC5-A27981982110}" srcOrd="0" destOrd="0" presId="urn:microsoft.com/office/officeart/2005/8/layout/cycle1"/>
    <dgm:cxn modelId="{3A9B3D8C-3C1D-48DB-A742-E7F74951C8A2}" srcId="{274E653F-0AF9-48A1-B255-FA45BD5912E2}" destId="{0BB2CDCE-F156-46CD-8E56-64DF530E52D2}" srcOrd="5" destOrd="0" parTransId="{015090D4-A37A-47C0-9B26-779AAB97833A}" sibTransId="{BABB31CB-C4DD-4151-823D-7EACEB7A5625}"/>
    <dgm:cxn modelId="{7CFD2490-CC5D-4AEF-A5D4-889B57F90E1E}" type="presOf" srcId="{9C4309DE-05C1-43A2-A8F4-F336EBFBD3CB}" destId="{EE33442E-A4C1-4688-83D6-463079C73D07}" srcOrd="0" destOrd="0" presId="urn:microsoft.com/office/officeart/2005/8/layout/cycle1"/>
    <dgm:cxn modelId="{005D2893-C72C-46F4-B102-306852F366C2}" type="presOf" srcId="{285B9AC5-63CF-4C44-8DF4-D7E2ACF9C4CB}" destId="{4B1F447F-92CE-4F42-BC3F-C3A508B51D00}" srcOrd="0" destOrd="0" presId="urn:microsoft.com/office/officeart/2005/8/layout/cycle1"/>
    <dgm:cxn modelId="{3B3648A4-1C88-468E-A884-7572ABBC01A6}" type="presOf" srcId="{3F4753EF-3FEE-4906-A95E-C5C7758B87AD}" destId="{951D39DF-8B4C-4C5D-98FA-BD311635ED6C}" srcOrd="0" destOrd="0" presId="urn:microsoft.com/office/officeart/2005/8/layout/cycle1"/>
    <dgm:cxn modelId="{0A8E6FA7-CD41-42D4-8A60-2BB692F3C294}" type="presOf" srcId="{18721056-54BC-49AA-B625-A34D61A3CA62}" destId="{EAB634F1-E913-44E0-AAC8-A80430BFB29E}" srcOrd="0" destOrd="0" presId="urn:microsoft.com/office/officeart/2005/8/layout/cycle1"/>
    <dgm:cxn modelId="{9817A1B8-CB41-4AB1-B7B6-4BE443853E8E}" srcId="{274E653F-0AF9-48A1-B255-FA45BD5912E2}" destId="{18721056-54BC-49AA-B625-A34D61A3CA62}" srcOrd="2" destOrd="0" parTransId="{D99A033E-9F0F-4626-9D91-3C0D683DC8AF}" sibTransId="{CD21A64E-0BDB-42F2-B424-2A11451847B5}"/>
    <dgm:cxn modelId="{27B8FEBE-2683-48DD-973F-344F12121336}" type="presOf" srcId="{819E2183-FA23-4FAD-8991-08DB22285BAB}" destId="{46127036-EFB5-43EE-8E2A-32F34B39675B}" srcOrd="0" destOrd="0" presId="urn:microsoft.com/office/officeart/2005/8/layout/cycle1"/>
    <dgm:cxn modelId="{73CD30CC-729D-4CC3-985E-0FCC593DA5C9}" type="presOf" srcId="{9BE1DD46-0688-4D9D-87DD-52B033E1B7A8}" destId="{A598CE68-5E37-4120-97B0-A0E9B3EEAB18}" srcOrd="0" destOrd="0" presId="urn:microsoft.com/office/officeart/2005/8/layout/cycle1"/>
    <dgm:cxn modelId="{1C8A1CD1-3722-4C39-A869-C2A9ECB51CE8}" type="presOf" srcId="{4986305B-C489-43BC-B039-EC693CEA89C8}" destId="{16097880-84BE-46DE-B369-A0417BF94428}" srcOrd="0" destOrd="0" presId="urn:microsoft.com/office/officeart/2005/8/layout/cycle1"/>
    <dgm:cxn modelId="{E55CDDFA-1BE5-46E6-9A80-5D142726CDB7}" type="presOf" srcId="{0BB2CDCE-F156-46CD-8E56-64DF530E52D2}" destId="{591AAF96-2D4D-404B-9921-EC647BE4885E}" srcOrd="0" destOrd="0" presId="urn:microsoft.com/office/officeart/2005/8/layout/cycle1"/>
    <dgm:cxn modelId="{4F760746-1257-4F33-9EC0-B2FADC5176FF}" type="presParOf" srcId="{156D3C6D-832D-47EA-8BB4-D4BDF089AA33}" destId="{D8BF57C5-4382-4F9A-8860-7D97C9097779}" srcOrd="0" destOrd="0" presId="urn:microsoft.com/office/officeart/2005/8/layout/cycle1"/>
    <dgm:cxn modelId="{BD3705B5-6EF6-496E-B999-ED970D4BD034}" type="presParOf" srcId="{156D3C6D-832D-47EA-8BB4-D4BDF089AA33}" destId="{951D39DF-8B4C-4C5D-98FA-BD311635ED6C}" srcOrd="1" destOrd="0" presId="urn:microsoft.com/office/officeart/2005/8/layout/cycle1"/>
    <dgm:cxn modelId="{A4E39EC9-DBB4-48E9-8B44-356D3F5A1D54}" type="presParOf" srcId="{156D3C6D-832D-47EA-8BB4-D4BDF089AA33}" destId="{1DAF4394-1798-44E4-B4E1-0286B10E3880}" srcOrd="2" destOrd="0" presId="urn:microsoft.com/office/officeart/2005/8/layout/cycle1"/>
    <dgm:cxn modelId="{36441B89-3A6C-43E6-8DFF-270F36F31C10}" type="presParOf" srcId="{156D3C6D-832D-47EA-8BB4-D4BDF089AA33}" destId="{413645BF-BA01-4ABF-9938-59618372DD81}" srcOrd="3" destOrd="0" presId="urn:microsoft.com/office/officeart/2005/8/layout/cycle1"/>
    <dgm:cxn modelId="{90F39B02-27F8-45A3-BA99-08EB1BC01533}" type="presParOf" srcId="{156D3C6D-832D-47EA-8BB4-D4BDF089AA33}" destId="{E4D45DB5-F304-46F9-B4AE-B1AB0B26012F}" srcOrd="4" destOrd="0" presId="urn:microsoft.com/office/officeart/2005/8/layout/cycle1"/>
    <dgm:cxn modelId="{4A306DAA-281C-47FB-AE15-0113F93DACDE}" type="presParOf" srcId="{156D3C6D-832D-47EA-8BB4-D4BDF089AA33}" destId="{46127036-EFB5-43EE-8E2A-32F34B39675B}" srcOrd="5" destOrd="0" presId="urn:microsoft.com/office/officeart/2005/8/layout/cycle1"/>
    <dgm:cxn modelId="{FF399717-FFFA-4FCB-B082-A0368238771E}" type="presParOf" srcId="{156D3C6D-832D-47EA-8BB4-D4BDF089AA33}" destId="{569BAEA5-8040-4C4E-BFB0-6D779F03E940}" srcOrd="6" destOrd="0" presId="urn:microsoft.com/office/officeart/2005/8/layout/cycle1"/>
    <dgm:cxn modelId="{EA09B4DD-2707-4210-BE59-CEAD03BF1528}" type="presParOf" srcId="{156D3C6D-832D-47EA-8BB4-D4BDF089AA33}" destId="{EAB634F1-E913-44E0-AAC8-A80430BFB29E}" srcOrd="7" destOrd="0" presId="urn:microsoft.com/office/officeart/2005/8/layout/cycle1"/>
    <dgm:cxn modelId="{EB417922-74CD-45D7-9C01-7E1291FFD3D1}" type="presParOf" srcId="{156D3C6D-832D-47EA-8BB4-D4BDF089AA33}" destId="{AD203186-9669-4A15-931A-EA0D6F90A714}" srcOrd="8" destOrd="0" presId="urn:microsoft.com/office/officeart/2005/8/layout/cycle1"/>
    <dgm:cxn modelId="{78FADCD5-E493-4433-B260-B676828C4C1C}" type="presParOf" srcId="{156D3C6D-832D-47EA-8BB4-D4BDF089AA33}" destId="{254D8ED7-8430-4CB4-90A5-BEA57768DCEB}" srcOrd="9" destOrd="0" presId="urn:microsoft.com/office/officeart/2005/8/layout/cycle1"/>
    <dgm:cxn modelId="{78CFA916-09EA-4E81-8317-962B9830EA81}" type="presParOf" srcId="{156D3C6D-832D-47EA-8BB4-D4BDF089AA33}" destId="{0326D662-6ED7-4717-BAA9-DAF188729722}" srcOrd="10" destOrd="0" presId="urn:microsoft.com/office/officeart/2005/8/layout/cycle1"/>
    <dgm:cxn modelId="{8548FA75-6F96-40B7-90B9-AA8A62900BA5}" type="presParOf" srcId="{156D3C6D-832D-47EA-8BB4-D4BDF089AA33}" destId="{16097880-84BE-46DE-B369-A0417BF94428}" srcOrd="11" destOrd="0" presId="urn:microsoft.com/office/officeart/2005/8/layout/cycle1"/>
    <dgm:cxn modelId="{B733F4BC-5D5A-4507-B240-A862B6D64A7C}" type="presParOf" srcId="{156D3C6D-832D-47EA-8BB4-D4BDF089AA33}" destId="{C79FBEFD-33A4-4522-9414-F73F15B29B2C}" srcOrd="12" destOrd="0" presId="urn:microsoft.com/office/officeart/2005/8/layout/cycle1"/>
    <dgm:cxn modelId="{31CB27A8-31B1-450B-A008-B4A6AE025E43}" type="presParOf" srcId="{156D3C6D-832D-47EA-8BB4-D4BDF089AA33}" destId="{663A116B-BD2C-42B6-ABC5-A27981982110}" srcOrd="13" destOrd="0" presId="urn:microsoft.com/office/officeart/2005/8/layout/cycle1"/>
    <dgm:cxn modelId="{906CA69C-B813-4DDA-B867-A10F84A7DF41}" type="presParOf" srcId="{156D3C6D-832D-47EA-8BB4-D4BDF089AA33}" destId="{EE33442E-A4C1-4688-83D6-463079C73D07}" srcOrd="14" destOrd="0" presId="urn:microsoft.com/office/officeart/2005/8/layout/cycle1"/>
    <dgm:cxn modelId="{5A1C921D-F5EB-4516-A0D9-5CF73393466A}" type="presParOf" srcId="{156D3C6D-832D-47EA-8BB4-D4BDF089AA33}" destId="{B018F190-5C1F-411A-9FA6-CF2AB5627A5E}" srcOrd="15" destOrd="0" presId="urn:microsoft.com/office/officeart/2005/8/layout/cycle1"/>
    <dgm:cxn modelId="{E6EEC91A-1FC6-4B62-A25B-D263D24AC57E}" type="presParOf" srcId="{156D3C6D-832D-47EA-8BB4-D4BDF089AA33}" destId="{591AAF96-2D4D-404B-9921-EC647BE4885E}" srcOrd="16" destOrd="0" presId="urn:microsoft.com/office/officeart/2005/8/layout/cycle1"/>
    <dgm:cxn modelId="{C42C731F-3922-467A-899F-7D2AC6202E95}" type="presParOf" srcId="{156D3C6D-832D-47EA-8BB4-D4BDF089AA33}" destId="{E4F30868-3944-4106-8290-8FADE236DCA4}" srcOrd="17" destOrd="0" presId="urn:microsoft.com/office/officeart/2005/8/layout/cycle1"/>
    <dgm:cxn modelId="{93D6595B-5899-428F-9449-221E2C372D0E}" type="presParOf" srcId="{156D3C6D-832D-47EA-8BB4-D4BDF089AA33}" destId="{5D2C79C2-BA5A-453C-BEEC-434E8F58D5D3}" srcOrd="18" destOrd="0" presId="urn:microsoft.com/office/officeart/2005/8/layout/cycle1"/>
    <dgm:cxn modelId="{EAB8ED74-159D-4CD1-8DEB-55E59EDB7896}" type="presParOf" srcId="{156D3C6D-832D-47EA-8BB4-D4BDF089AA33}" destId="{4B1F447F-92CE-4F42-BC3F-C3A508B51D00}" srcOrd="19" destOrd="0" presId="urn:microsoft.com/office/officeart/2005/8/layout/cycle1"/>
    <dgm:cxn modelId="{79053C1C-625C-470E-A77C-44A8ABD0243A}" type="presParOf" srcId="{156D3C6D-832D-47EA-8BB4-D4BDF089AA33}" destId="{A598CE68-5E37-4120-97B0-A0E9B3EEAB18}" srcOrd="20" destOrd="0" presId="urn:microsoft.com/office/officeart/2005/8/layout/cycle1"/>
  </dgm:cxnLst>
  <dgm:bg>
    <a:solidFill>
      <a:schemeClr val="accent3">
        <a:lumMod val="20000"/>
        <a:lumOff val="80000"/>
      </a:schemeClr>
    </a:solidFill>
  </dgm:bg>
  <dgm:whole/>
  <dgm:extLst>
    <a:ext uri="http://schemas.microsoft.com/office/drawing/2008/diagram">
      <dsp:dataModelExt xmlns:dsp="http://schemas.microsoft.com/office/drawing/2008/diagram" relId="rId2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D39DF-8B4C-4C5D-98FA-BD311635ED6C}">
      <dsp:nvSpPr>
        <dsp:cNvPr id="0" name=""/>
        <dsp:cNvSpPr/>
      </dsp:nvSpPr>
      <dsp:spPr>
        <a:xfrm>
          <a:off x="3149104" y="1283"/>
          <a:ext cx="924867"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1</a:t>
          </a:r>
          <a:r>
            <a:rPr lang="en-US" sz="900" kern="1200" dirty="0"/>
            <a:t> Develop BMP and design monitoring </a:t>
          </a:r>
          <a:r>
            <a:rPr lang="en-US" sz="900" kern="1200" dirty="0" err="1"/>
            <a:t>programme</a:t>
          </a:r>
          <a:endParaRPr lang="en-US" sz="900" kern="1200" dirty="0"/>
        </a:p>
      </dsp:txBody>
      <dsp:txXfrm>
        <a:off x="3149104" y="1283"/>
        <a:ext cx="924867" cy="715404"/>
      </dsp:txXfrm>
    </dsp:sp>
    <dsp:sp modelId="{1DAF4394-1798-44E4-B4E1-0286B10E3880}">
      <dsp:nvSpPr>
        <dsp:cNvPr id="0" name=""/>
        <dsp:cNvSpPr/>
      </dsp:nvSpPr>
      <dsp:spPr>
        <a:xfrm>
          <a:off x="1020350" y="39333"/>
          <a:ext cx="3705684" cy="3705684"/>
        </a:xfrm>
        <a:prstGeom prst="circularArrow">
          <a:avLst>
            <a:gd name="adj1" fmla="val 3765"/>
            <a:gd name="adj2" fmla="val 234897"/>
            <a:gd name="adj3" fmla="val 19826677"/>
            <a:gd name="adj4" fmla="val 18892826"/>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D45DB5-F304-46F9-B4AE-B1AB0B26012F}">
      <dsp:nvSpPr>
        <dsp:cNvPr id="0" name=""/>
        <dsp:cNvSpPr/>
      </dsp:nvSpPr>
      <dsp:spPr>
        <a:xfrm>
          <a:off x="3971478" y="1155807"/>
          <a:ext cx="112152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2</a:t>
          </a:r>
          <a:r>
            <a:rPr lang="en-US" sz="900" kern="1200" dirty="0"/>
            <a:t> Collect baseline data + set performance thresholds</a:t>
          </a:r>
        </a:p>
      </dsp:txBody>
      <dsp:txXfrm>
        <a:off x="3971478" y="1155807"/>
        <a:ext cx="1121524" cy="715404"/>
      </dsp:txXfrm>
    </dsp:sp>
    <dsp:sp modelId="{46127036-EFB5-43EE-8E2A-32F34B39675B}">
      <dsp:nvSpPr>
        <dsp:cNvPr id="0" name=""/>
        <dsp:cNvSpPr/>
      </dsp:nvSpPr>
      <dsp:spPr>
        <a:xfrm>
          <a:off x="1020350" y="39333"/>
          <a:ext cx="3705684" cy="3705684"/>
        </a:xfrm>
        <a:prstGeom prst="circularArrow">
          <a:avLst>
            <a:gd name="adj1" fmla="val 3765"/>
            <a:gd name="adj2" fmla="val 234897"/>
            <a:gd name="adj3" fmla="val 1229799"/>
            <a:gd name="adj4" fmla="val 2155764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634F1-E913-44E0-AAC8-A80430BFB29E}">
      <dsp:nvSpPr>
        <dsp:cNvPr id="0" name=""/>
        <dsp:cNvSpPr/>
      </dsp:nvSpPr>
      <dsp:spPr>
        <a:xfrm>
          <a:off x="3845943" y="2595475"/>
          <a:ext cx="71540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3</a:t>
          </a:r>
          <a:r>
            <a:rPr lang="en-US" sz="900" kern="1200" dirty="0"/>
            <a:t> Implement operational monitoring</a:t>
          </a:r>
        </a:p>
      </dsp:txBody>
      <dsp:txXfrm>
        <a:off x="3845943" y="2595475"/>
        <a:ext cx="715404" cy="715404"/>
      </dsp:txXfrm>
    </dsp:sp>
    <dsp:sp modelId="{AD203186-9669-4A15-931A-EA0D6F90A714}">
      <dsp:nvSpPr>
        <dsp:cNvPr id="0" name=""/>
        <dsp:cNvSpPr/>
      </dsp:nvSpPr>
      <dsp:spPr>
        <a:xfrm>
          <a:off x="1020350" y="39333"/>
          <a:ext cx="3705684" cy="3705684"/>
        </a:xfrm>
        <a:prstGeom prst="circularArrow">
          <a:avLst>
            <a:gd name="adj1" fmla="val 3765"/>
            <a:gd name="adj2" fmla="val 234897"/>
            <a:gd name="adj3" fmla="val 4414481"/>
            <a:gd name="adj4" fmla="val 3308160"/>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26D662-6ED7-4717-BAA9-DAF188729722}">
      <dsp:nvSpPr>
        <dsp:cNvPr id="0" name=""/>
        <dsp:cNvSpPr/>
      </dsp:nvSpPr>
      <dsp:spPr>
        <a:xfrm>
          <a:off x="2504573" y="3236187"/>
          <a:ext cx="737238"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4</a:t>
          </a:r>
          <a:r>
            <a:rPr lang="en-US" sz="900" kern="1200" dirty="0"/>
            <a:t> Collect, store and analyze data</a:t>
          </a:r>
        </a:p>
      </dsp:txBody>
      <dsp:txXfrm>
        <a:off x="2504573" y="3236187"/>
        <a:ext cx="737238" cy="715404"/>
      </dsp:txXfrm>
    </dsp:sp>
    <dsp:sp modelId="{16097880-84BE-46DE-B369-A0417BF94428}">
      <dsp:nvSpPr>
        <dsp:cNvPr id="0" name=""/>
        <dsp:cNvSpPr/>
      </dsp:nvSpPr>
      <dsp:spPr>
        <a:xfrm>
          <a:off x="1020350" y="39333"/>
          <a:ext cx="3705684" cy="3705684"/>
        </a:xfrm>
        <a:prstGeom prst="circularArrow">
          <a:avLst>
            <a:gd name="adj1" fmla="val 3765"/>
            <a:gd name="adj2" fmla="val 234897"/>
            <a:gd name="adj3" fmla="val 7176317"/>
            <a:gd name="adj4" fmla="val 6150623"/>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A116B-BD2C-42B6-ABC5-A27981982110}">
      <dsp:nvSpPr>
        <dsp:cNvPr id="0" name=""/>
        <dsp:cNvSpPr/>
      </dsp:nvSpPr>
      <dsp:spPr>
        <a:xfrm>
          <a:off x="1034792" y="2595475"/>
          <a:ext cx="1015895"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5</a:t>
          </a:r>
          <a:r>
            <a:rPr lang="en-US" sz="900" kern="1200" dirty="0"/>
            <a:t> Reporting and communication of outcomes of monitoring</a:t>
          </a:r>
        </a:p>
      </dsp:txBody>
      <dsp:txXfrm>
        <a:off x="1034792" y="2595475"/>
        <a:ext cx="1015895" cy="715404"/>
      </dsp:txXfrm>
    </dsp:sp>
    <dsp:sp modelId="{EE33442E-A4C1-4688-83D6-463079C73D07}">
      <dsp:nvSpPr>
        <dsp:cNvPr id="0" name=""/>
        <dsp:cNvSpPr/>
      </dsp:nvSpPr>
      <dsp:spPr>
        <a:xfrm>
          <a:off x="1020350" y="39333"/>
          <a:ext cx="3705684" cy="3705684"/>
        </a:xfrm>
        <a:prstGeom prst="circularArrow">
          <a:avLst>
            <a:gd name="adj1" fmla="val 3765"/>
            <a:gd name="adj2" fmla="val 234897"/>
            <a:gd name="adj3" fmla="val 10607457"/>
            <a:gd name="adj4" fmla="val 9335304"/>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AAF96-2D4D-404B-9921-EC647BE4885E}">
      <dsp:nvSpPr>
        <dsp:cNvPr id="0" name=""/>
        <dsp:cNvSpPr/>
      </dsp:nvSpPr>
      <dsp:spPr>
        <a:xfrm>
          <a:off x="669622" y="1155807"/>
          <a:ext cx="1089045"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6</a:t>
          </a:r>
          <a:r>
            <a:rPr lang="en-US" sz="900" kern="1200" dirty="0"/>
            <a:t> Use monitoring outcomes to inform adaptive management</a:t>
          </a:r>
        </a:p>
      </dsp:txBody>
      <dsp:txXfrm>
        <a:off x="669622" y="1155807"/>
        <a:ext cx="1089045" cy="715404"/>
      </dsp:txXfrm>
    </dsp:sp>
    <dsp:sp modelId="{E4F30868-3944-4106-8290-8FADE236DCA4}">
      <dsp:nvSpPr>
        <dsp:cNvPr id="0" name=""/>
        <dsp:cNvSpPr/>
      </dsp:nvSpPr>
      <dsp:spPr>
        <a:xfrm>
          <a:off x="1015050" y="50275"/>
          <a:ext cx="3705684" cy="3705684"/>
        </a:xfrm>
        <a:prstGeom prst="circularArrow">
          <a:avLst>
            <a:gd name="adj1" fmla="val 3765"/>
            <a:gd name="adj2" fmla="val 234897"/>
            <a:gd name="adj3" fmla="val 13108010"/>
            <a:gd name="adj4" fmla="val 1236298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F447F-92CE-4F42-BC3F-C3A508B51D00}">
      <dsp:nvSpPr>
        <dsp:cNvPr id="0" name=""/>
        <dsp:cNvSpPr/>
      </dsp:nvSpPr>
      <dsp:spPr>
        <a:xfrm>
          <a:off x="1578505" y="40644"/>
          <a:ext cx="97361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7 </a:t>
          </a:r>
          <a:r>
            <a:rPr lang="en-US" sz="900" kern="1200" dirty="0"/>
            <a:t>Audit/review monitoring </a:t>
          </a:r>
          <a:r>
            <a:rPr lang="en-US" sz="900" kern="1200" dirty="0" err="1"/>
            <a:t>programme and update BMP accordingly</a:t>
          </a:r>
          <a:endParaRPr lang="en-US" sz="900" kern="1200" dirty="0"/>
        </a:p>
      </dsp:txBody>
      <dsp:txXfrm>
        <a:off x="1578505" y="40644"/>
        <a:ext cx="973614" cy="715404"/>
      </dsp:txXfrm>
    </dsp:sp>
    <dsp:sp modelId="{A598CE68-5E37-4120-97B0-A0E9B3EEAB18}">
      <dsp:nvSpPr>
        <dsp:cNvPr id="0" name=""/>
        <dsp:cNvSpPr/>
      </dsp:nvSpPr>
      <dsp:spPr>
        <a:xfrm>
          <a:off x="1030121" y="40910"/>
          <a:ext cx="3705684" cy="3705684"/>
        </a:xfrm>
        <a:prstGeom prst="circularArrow">
          <a:avLst>
            <a:gd name="adj1" fmla="val 3765"/>
            <a:gd name="adj2" fmla="val 234897"/>
            <a:gd name="adj3" fmla="val 16504970"/>
            <a:gd name="adj4" fmla="val 1552735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word/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ocumenttasks/documenttasks1.xml><?xml version="1.0" encoding="utf-8"?>
<t:Tasks xmlns:t="http://schemas.microsoft.com/office/tasks/2019/documenttasks" xmlns:oel="http://schemas.microsoft.com/office/2019/extlst">
  <t:Task id="{1CF34B1F-EBA5-4EE2-A855-447D46051CCF}">
    <t:Anchor>
      <t:Comment id="184822716"/>
    </t:Anchor>
    <t:History>
      <t:Event id="{D349FF4B-EECD-494C-B865-086C66921319}" time="2025-09-29T13:46:14.3Z">
        <t:Attribution userId="S::ozgurcan.sonmez@enerjisauretim.com::655a1a2c-f520-4bc7-bf61-47412b21d398" userProvider="AD" userName="Ozgurcan SONMEZ"/>
        <t:Anchor>
          <t:Comment id="184822716"/>
        </t:Anchor>
        <t:Create/>
      </t:Event>
      <t:Event id="{1B72E316-D8B9-4A16-9375-E98506E69050}" time="2025-09-29T13:46:14.3Z">
        <t:Attribution userId="S::ozgurcan.sonmez@enerjisauretim.com::655a1a2c-f520-4bc7-bf61-47412b21d398" userProvider="AD" userName="Ozgurcan SONMEZ"/>
        <t:Anchor>
          <t:Comment id="184822716"/>
        </t:Anchor>
        <t:Assign userId="S::gizem.gungor@enerjisauretim.com::d0cfce76-b19d-47d0-add9-9270b0f07e53" userProvider="AD" userName="Gizem GUNGOR"/>
      </t:Event>
      <t:Event id="{A41C386C-E702-448A-B561-A2FE27FDC079}" time="2025-09-29T13:46:14.3Z">
        <t:Attribution userId="S::ozgurcan.sonmez@enerjisauretim.com::655a1a2c-f520-4bc7-bf61-47412b21d398" userProvider="AD" userName="Ozgurcan SONMEZ"/>
        <t:Anchor>
          <t:Comment id="184822716"/>
        </t:Anchor>
        <t:SetTitle title="@Alican ARI @Gizem GUNGOR her 3 BMP’de de aynı bölüm mevcut. Bir bakabilirseniz iyi olur."/>
      </t:Event>
    </t:History>
  </t:Task>
  <t:Task id="{291C8539-9631-45A9-93DE-ADCE76D0311B}">
    <t:Anchor>
      <t:Comment id="1501865882"/>
    </t:Anchor>
    <t:History>
      <t:Event id="{BAD22D6C-FC84-49F5-ABA4-BA6442C25F88}" time="2025-09-29T13:51:41.088Z">
        <t:Attribution userId="S::ozgurcan.sonmez@enerjisauretim.com::655a1a2c-f520-4bc7-bf61-47412b21d398" userProvider="AD" userName="Ozgurcan SONMEZ"/>
        <t:Anchor>
          <t:Comment id="1501865882"/>
        </t:Anchor>
        <t:Create/>
      </t:Event>
      <t:Event id="{F2D35673-1687-4879-B4A8-B7B7D1CBE715}" time="2025-09-29T13:51:41.088Z">
        <t:Attribution userId="S::ozgurcan.sonmez@enerjisauretim.com::655a1a2c-f520-4bc7-bf61-47412b21d398" userProvider="AD" userName="Ozgurcan SONMEZ"/>
        <t:Anchor>
          <t:Comment id="1501865882"/>
        </t:Anchor>
        <t:Assign userId="S::gizem.gungor@enerjisauretim.com::d0cfce76-b19d-47d0-add9-9270b0f07e53" userProvider="AD" userName="Gizem GUNGOR"/>
      </t:Event>
      <t:Event id="{2AE28B2D-659D-4F9D-A543-877F9971ED92}" time="2025-09-29T13:51:41.088Z">
        <t:Attribution userId="S::ozgurcan.sonmez@enerjisauretim.com::655a1a2c-f520-4bc7-bf61-47412b21d398" userProvider="AD" userName="Ozgurcan SONMEZ"/>
        <t:Anchor>
          <t:Comment id="1501865882"/>
        </t:Anchor>
        <t:SetTitle title="@Gizem GUNGOR @Alican ARI aynı şekilde burası da mevcut ama bu operasyonel faz için geçerli"/>
      </t:Event>
    </t:History>
  </t:Task>
</t:Tasks>
</file>

<file path=word/theme/theme1.xml><?xml version="1.0" encoding="utf-8"?>
<a:theme xmlns:a="http://schemas.openxmlformats.org/drawingml/2006/main" name="Office Theme">
  <a:themeElements>
    <a:clrScheme name="ERM">
      <a:dk1>
        <a:srgbClr val="1C1C1C"/>
      </a:dk1>
      <a:lt1>
        <a:srgbClr val="FFFFFF"/>
      </a:lt1>
      <a:dk2>
        <a:srgbClr val="D1DDD3"/>
      </a:dk2>
      <a:lt2>
        <a:srgbClr val="00FFBE"/>
      </a:lt2>
      <a:accent1>
        <a:srgbClr val="018219"/>
      </a:accent1>
      <a:accent2>
        <a:srgbClr val="0A2C14"/>
      </a:accent2>
      <a:accent3>
        <a:srgbClr val="446D5D"/>
      </a:accent3>
      <a:accent4>
        <a:srgbClr val="82A78D"/>
      </a:accent4>
      <a:accent5>
        <a:srgbClr val="B7B2AA"/>
      </a:accent5>
      <a:accent6>
        <a:srgbClr val="82887E"/>
      </a:accent6>
      <a:hlink>
        <a:srgbClr val="1C1C1C"/>
      </a:hlink>
      <a:folHlink>
        <a:srgbClr val="1C1C1C"/>
      </a:folHlink>
    </a:clrScheme>
    <a:fontScheme name="ERM">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solidFill>
          <a:schemeClr val="accent2"/>
        </a:solidFill>
        <a:ln w="6350">
          <a:noFill/>
        </a:ln>
      </a:spPr>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txDef>
  </a:objectDefaults>
  <a:extraClrSchemeLst/>
  <a:custClrLst>
    <a:custClr name="Mint">
      <a:srgbClr val="00FFBB"/>
    </a:custClr>
    <a:custClr name="Green Alert">
      <a:srgbClr val="00EB00"/>
    </a:custClr>
    <a:custClr name="Yellow Alert">
      <a:srgbClr val="DDFF00"/>
    </a:custClr>
    <a:custClr name="Red Alert">
      <a:srgbClr val="FF3600"/>
    </a:custClr>
    <a:custClr name="Grey Alert">
      <a:srgbClr val="D9D9D9"/>
    </a:custClr>
  </a:custClr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2213f48-3c34-4202-9a98-e9d29bccb42b" xsi:nil="true"/>
    <lcf76f155ced4ddcb4097134ff3c332f xmlns="8f8bef8d-580c-472e-936a-42dc444b94e0">
      <Terms xmlns="http://schemas.microsoft.com/office/infopath/2007/PartnerControls"/>
    </lcf76f155ced4ddcb4097134ff3c332f>
    <Uploaded xmlns="8f8bef8d-580c-472e-936a-42dc444b94e0">
      <UserInfo>
        <DisplayName/>
        <AccountId xsi:nil="true"/>
        <AccountType/>
      </UserInfo>
    </Uploaded>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TemplafyTemplateConfiguration><![CDATA[{"elementsMetadata":[],"transformationConfigurations":[],"templateName":"A4 Report Template","templateDescription":"","enableDocumentContentUpdater":false,"version":"2.0"}]]></TemplafyTemplateConfiguration>
</file>

<file path=customXml/item5.xml><?xml version="1.0" encoding="utf-8"?>
<TemplafyFormConfiguration><![CDATA[{"formFields":[],"formDataEntries":[]}]]></TemplafyFormConfiguration>
</file>

<file path=customXml/item6.xml><?xml version="1.0" encoding="utf-8"?>
<ct:contentTypeSchema xmlns:ct="http://schemas.microsoft.com/office/2006/metadata/contentType" xmlns:ma="http://schemas.microsoft.com/office/2006/metadata/properties/metaAttributes" ct:_="" ma:_="" ma:contentTypeName="Belge" ma:contentTypeID="0x010100D6B1F6D5B52FE34E92917340DFD41D55" ma:contentTypeVersion="18" ma:contentTypeDescription="Yeni belge oluşturun." ma:contentTypeScope="" ma:versionID="eb456f94f861d40cd8b518d9123bee22">
  <xsd:schema xmlns:xsd="http://www.w3.org/2001/XMLSchema" xmlns:xs="http://www.w3.org/2001/XMLSchema" xmlns:p="http://schemas.microsoft.com/office/2006/metadata/properties" xmlns:ns2="8f8bef8d-580c-472e-936a-42dc444b94e0" xmlns:ns3="0834573e-9874-481c-91f1-5fb5f494aab1" xmlns:ns4="c2213f48-3c34-4202-9a98-e9d29bccb42b" targetNamespace="http://schemas.microsoft.com/office/2006/metadata/properties" ma:root="true" ma:fieldsID="b50854fc6bfb5ccf191ed2b7cfab18d7" ns2:_="" ns3:_="" ns4:_="">
    <xsd:import namespace="8f8bef8d-580c-472e-936a-42dc444b94e0"/>
    <xsd:import namespace="0834573e-9874-481c-91f1-5fb5f494aab1"/>
    <xsd:import namespace="c2213f48-3c34-4202-9a98-e9d29bccb4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Uploaded"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8bef8d-580c-472e-936a-42dc444b94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Resim Etiketleri" ma:readOnly="false" ma:fieldId="{5cf76f15-5ced-4ddc-b409-7134ff3c332f}" ma:taxonomyMulti="true" ma:sspId="3affb44c-739e-4840-aecb-73e7e661afae"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Uploaded" ma:index="23" nillable="true" ma:displayName="Uploaded" ma:format="Dropdown" ma:list="UserInfo" ma:SharePointGroup="0" ma:internalName="Uploade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34573e-9874-481c-91f1-5fb5f494aab1" elementFormDefault="qualified">
    <xsd:import namespace="http://schemas.microsoft.com/office/2006/documentManagement/types"/>
    <xsd:import namespace="http://schemas.microsoft.com/office/infopath/2007/PartnerControls"/>
    <xsd:element name="SharedWithUsers" ma:index="12" nillable="true" ma:displayName="Paylaşılanl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Ayrıntıları ile Paylaşıld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2213f48-3c34-4202-9a98-e9d29bccb42b"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24ea4c2-db8f-4f11-b805-847215499c6f}" ma:internalName="TaxCatchAll" ma:showField="CatchAllData" ma:web="0834573e-9874-481c-91f1-5fb5f494aa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4AB873-25DA-4DEE-8EF4-1178846ABA01}">
  <ds:schemaRefs>
    <ds:schemaRef ds:uri="http://schemas.microsoft.com/office/2006/metadata/properties"/>
    <ds:schemaRef ds:uri="http://schemas.microsoft.com/office/infopath/2007/PartnerControls"/>
    <ds:schemaRef ds:uri="c2213f48-3c34-4202-9a98-e9d29bccb42b"/>
    <ds:schemaRef ds:uri="8f8bef8d-580c-472e-936a-42dc444b94e0"/>
  </ds:schemaRefs>
</ds:datastoreItem>
</file>

<file path=customXml/itemProps2.xml><?xml version="1.0" encoding="utf-8"?>
<ds:datastoreItem xmlns:ds="http://schemas.openxmlformats.org/officeDocument/2006/customXml" ds:itemID="{7108702D-A5BE-4668-9159-077BF8666584}">
  <ds:schemaRefs>
    <ds:schemaRef ds:uri="http://schemas.openxmlformats.org/officeDocument/2006/bibliography"/>
  </ds:schemaRefs>
</ds:datastoreItem>
</file>

<file path=customXml/itemProps3.xml><?xml version="1.0" encoding="utf-8"?>
<ds:datastoreItem xmlns:ds="http://schemas.openxmlformats.org/officeDocument/2006/customXml" ds:itemID="{B1E408A4-BDB8-4443-9EC1-0DF4BC495BF4}">
  <ds:schemaRefs>
    <ds:schemaRef ds:uri="http://schemas.microsoft.com/sharepoint/v3/contenttype/forms"/>
  </ds:schemaRefs>
</ds:datastoreItem>
</file>

<file path=customXml/itemProps4.xml><?xml version="1.0" encoding="utf-8"?>
<ds:datastoreItem xmlns:ds="http://schemas.openxmlformats.org/officeDocument/2006/customXml" ds:itemID="{30CBCA33-D8A8-4E29-8A1E-8C49D246DC87}">
  <ds:schemaRefs/>
</ds:datastoreItem>
</file>

<file path=customXml/itemProps5.xml><?xml version="1.0" encoding="utf-8"?>
<ds:datastoreItem xmlns:ds="http://schemas.openxmlformats.org/officeDocument/2006/customXml" ds:itemID="{F2B206B9-023F-49D3-A461-DE5BAECC53F1}">
  <ds:schemaRefs/>
</ds:datastoreItem>
</file>

<file path=customXml/itemProps6.xml><?xml version="1.0" encoding="utf-8"?>
<ds:datastoreItem xmlns:ds="http://schemas.openxmlformats.org/officeDocument/2006/customXml" ds:itemID="{E63AE2BD-3EFC-4ABC-B1B5-FD0468A508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f8bef8d-580c-472e-936a-42dc444b94e0"/>
    <ds:schemaRef ds:uri="0834573e-9874-481c-91f1-5fb5f494aab1"/>
    <ds:schemaRef ds:uri="c2213f48-3c34-4202-9a98-e9d29bccb4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6c0d0a6-a4b9-4802-9a97-568759608577}" enabled="1" method="Standard" siteId="{f2fe6bd3-9c4a-485b-ae69-e18820a88130}" removed="0"/>
</clbl:labelList>
</file>

<file path=docProps/app.xml><?xml version="1.0" encoding="utf-8"?>
<Properties xmlns="http://schemas.openxmlformats.org/officeDocument/2006/extended-properties" xmlns:vt="http://schemas.openxmlformats.org/officeDocument/2006/docPropsVTypes">
  <Template>A4 Report Template</Template>
  <TotalTime>136</TotalTime>
  <Pages>89</Pages>
  <Words>22258</Words>
  <Characters>157370</Characters>
  <Application>Microsoft Office Word</Application>
  <DocSecurity>0</DocSecurity>
  <Lines>5620</Lines>
  <Paragraphs>2681</Paragraphs>
  <ScaleCrop>false</ScaleCrop>
  <Manager/>
  <Company/>
  <LinksUpToDate>false</LinksUpToDate>
  <CharactersWithSpaces>176947</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Claudia Tomescu</dc:creator>
  <cp:keywords>, docId:66BDDADFFFBDE865094C38E9B851DFCE</cp:keywords>
  <dc:description/>
  <cp:lastModifiedBy>Mahmut Tuncer CETIN</cp:lastModifiedBy>
  <cp:revision>220</cp:revision>
  <cp:lastPrinted>2025-11-03T14:58:00Z</cp:lastPrinted>
  <dcterms:created xsi:type="dcterms:W3CDTF">2025-11-02T10:55:00Z</dcterms:created>
  <dcterms:modified xsi:type="dcterms:W3CDTF">2025-11-03T15:41:00Z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erm</vt:lpwstr>
  </property>
  <property fmtid="{D5CDD505-2E9C-101B-9397-08002B2CF9AE}" pid="3" name="TemplafyTemplateId">
    <vt:lpwstr>746901411154886870</vt:lpwstr>
  </property>
  <property fmtid="{D5CDD505-2E9C-101B-9397-08002B2CF9AE}" pid="4" name="TemplafyUserProfileId">
    <vt:lpwstr>727648420380016749</vt:lpwstr>
  </property>
  <property fmtid="{D5CDD505-2E9C-101B-9397-08002B2CF9AE}" pid="5" name="TemplafyFromBlank">
    <vt:bool>false</vt:bool>
  </property>
  <property fmtid="{D5CDD505-2E9C-101B-9397-08002B2CF9AE}" pid="6" name="ContentTypeId">
    <vt:lpwstr>0x010100D6B1F6D5B52FE34E92917340DFD41D55</vt:lpwstr>
  </property>
  <property fmtid="{D5CDD505-2E9C-101B-9397-08002B2CF9AE}" pid="7" name="_dlc_DocIdItemGuid">
    <vt:lpwstr>0307f70f-29f3-4404-b0fe-026719a43d74</vt:lpwstr>
  </property>
  <property fmtid="{D5CDD505-2E9C-101B-9397-08002B2CF9AE}" pid="8" name="Security classification">
    <vt:lpwstr>2;#External|27f60634-0913-4b10-ab5a-941483a631b6</vt:lpwstr>
  </property>
  <property fmtid="{D5CDD505-2E9C-101B-9397-08002B2CF9AE}" pid="9" name="MediaServiceImageTags">
    <vt:lpwstr/>
  </property>
  <property fmtid="{D5CDD505-2E9C-101B-9397-08002B2CF9AE}" pid="10" name="Issued by/Organisation">
    <vt:lpwstr/>
  </property>
  <property fmtid="{D5CDD505-2E9C-101B-9397-08002B2CF9AE}" pid="11" name="lcf76f155ced4ddcb4097134ff3c332f">
    <vt:lpwstr/>
  </property>
  <property fmtid="{D5CDD505-2E9C-101B-9397-08002B2CF9AE}" pid="12" name="MSIP_Label_3b5b3886-c9b4-4725-88f8-c485766ea469_Enabled">
    <vt:lpwstr>true</vt:lpwstr>
  </property>
  <property fmtid="{D5CDD505-2E9C-101B-9397-08002B2CF9AE}" pid="13" name="MSIP_Label_3b5b3886-c9b4-4725-88f8-c485766ea469_SetDate">
    <vt:lpwstr>2025-07-21T05:46:39Z</vt:lpwstr>
  </property>
  <property fmtid="{D5CDD505-2E9C-101B-9397-08002B2CF9AE}" pid="14" name="MSIP_Label_3b5b3886-c9b4-4725-88f8-c485766ea469_Method">
    <vt:lpwstr>Standard</vt:lpwstr>
  </property>
  <property fmtid="{D5CDD505-2E9C-101B-9397-08002B2CF9AE}" pid="15" name="MSIP_Label_3b5b3886-c9b4-4725-88f8-c485766ea469_Name">
    <vt:lpwstr>Genel</vt:lpwstr>
  </property>
  <property fmtid="{D5CDD505-2E9C-101B-9397-08002B2CF9AE}" pid="16" name="MSIP_Label_3b5b3886-c9b4-4725-88f8-c485766ea469_SiteId">
    <vt:lpwstr>a730caa6-12ef-4586-9f28-6cfc59c76a6a</vt:lpwstr>
  </property>
  <property fmtid="{D5CDD505-2E9C-101B-9397-08002B2CF9AE}" pid="17" name="MSIP_Label_3b5b3886-c9b4-4725-88f8-c485766ea469_ActionId">
    <vt:lpwstr>df19f753-b814-4aa6-a4c6-2e5dca5b16f7</vt:lpwstr>
  </property>
  <property fmtid="{D5CDD505-2E9C-101B-9397-08002B2CF9AE}" pid="18" name="MSIP_Label_3b5b3886-c9b4-4725-88f8-c485766ea469_ContentBits">
    <vt:lpwstr>0</vt:lpwstr>
  </property>
  <property fmtid="{D5CDD505-2E9C-101B-9397-08002B2CF9AE}" pid="19" name="MSIP_Label_3b5b3886-c9b4-4725-88f8-c485766ea469_Tag">
    <vt:lpwstr>10, 3, 0, 2</vt:lpwstr>
  </property>
  <property fmtid="{D5CDD505-2E9C-101B-9397-08002B2CF9AE}" pid="20" name="Order">
    <vt:r8>35700</vt:r8>
  </property>
  <property fmtid="{D5CDD505-2E9C-101B-9397-08002B2CF9AE}" pid="21" name="xd_Signature">
    <vt:bool>false</vt:bool>
  </property>
  <property fmtid="{D5CDD505-2E9C-101B-9397-08002B2CF9AE}" pid="22" name="xd_ProgID">
    <vt:lpwstr/>
  </property>
  <property fmtid="{D5CDD505-2E9C-101B-9397-08002B2CF9AE}" pid="23" name="ComplianceAssetId">
    <vt:lpwstr/>
  </property>
  <property fmtid="{D5CDD505-2E9C-101B-9397-08002B2CF9AE}" pid="24" name="TemplateUrl">
    <vt:lpwstr/>
  </property>
  <property fmtid="{D5CDD505-2E9C-101B-9397-08002B2CF9AE}" pid="25" name="_ExtendedDescription">
    <vt:lpwstr/>
  </property>
  <property fmtid="{D5CDD505-2E9C-101B-9397-08002B2CF9AE}" pid="26" name="TriggerFlowInfo">
    <vt:lpwstr/>
  </property>
  <property fmtid="{D5CDD505-2E9C-101B-9397-08002B2CF9AE}" pid="27" name="docLang">
    <vt:lpwstr>en</vt:lpwstr>
  </property>
</Properties>
</file>