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oKlavuzu"/>
        <w:tblpPr w:leftFromText="141" w:rightFromText="141" w:vertAnchor="page" w:horzAnchor="margin" w:tblpY="3082"/>
        <w:tblW w:w="504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
      <w:tblGrid>
        <w:gridCol w:w="5046"/>
      </w:tblGrid>
      <w:tr w:rsidR="0075089E" w:rsidRPr="00AE407B" w14:paraId="7431F39B" w14:textId="77777777" w:rsidTr="79463571">
        <w:trPr>
          <w:trHeight w:val="4046"/>
        </w:trPr>
        <w:tc>
          <w:tcPr>
            <w:tcW w:w="5046" w:type="dxa"/>
            <w:vAlign w:val="bottom"/>
          </w:tcPr>
          <w:bookmarkStart w:id="0" w:name="_Hlk160721862"/>
          <w:bookmarkStart w:id="1" w:name="_top"/>
          <w:bookmarkEnd w:id="0"/>
          <w:bookmarkEnd w:id="1"/>
          <w:p w14:paraId="72E4A7B1" w14:textId="603E3E86" w:rsidR="0075089E" w:rsidRPr="00AE407B" w:rsidRDefault="0075089E" w:rsidP="0075089E">
            <w:pPr>
              <w:pStyle w:val="KonuBal"/>
              <w:rPr>
                <w:noProof/>
                <w:color w:val="018219" w:themeColor="accent1"/>
                <w:sz w:val="56"/>
                <w:szCs w:val="56"/>
                <w:lang w:val="tr-TR"/>
              </w:rPr>
            </w:pPr>
            <w:r w:rsidRPr="00AE407B">
              <w:rPr>
                <w:color w:val="018118"/>
                <w:sz w:val="56"/>
                <w:szCs w:val="56"/>
                <w:lang w:val="tr-TR"/>
              </w:rPr>
              <w:fldChar w:fldCharType="begin" w:fldLock="1"/>
            </w:r>
            <w:r w:rsidRPr="00AE407B">
              <w:rPr>
                <w:color w:val="018118"/>
                <w:sz w:val="56"/>
                <w:szCs w:val="56"/>
                <w:lang w:val="tr-TR"/>
              </w:rPr>
              <w:instrText xml:space="preserve"> STYLEREF  "Document title"  \* MERGEFORMAT </w:instrText>
            </w:r>
            <w:r w:rsidRPr="00AE407B">
              <w:rPr>
                <w:color w:val="018118"/>
                <w:sz w:val="56"/>
                <w:szCs w:val="56"/>
                <w:lang w:val="tr-TR"/>
              </w:rPr>
              <w:fldChar w:fldCharType="separate"/>
            </w:r>
            <w:r w:rsidRPr="00AE407B">
              <w:rPr>
                <w:noProof/>
                <w:color w:val="018118"/>
                <w:sz w:val="56"/>
                <w:szCs w:val="56"/>
                <w:lang w:val="tr-TR"/>
              </w:rPr>
              <w:fldChar w:fldCharType="end"/>
            </w:r>
            <w:r w:rsidRPr="00AE407B">
              <w:rPr>
                <w:color w:val="018118"/>
                <w:sz w:val="56"/>
                <w:szCs w:val="56"/>
                <w:lang w:val="tr-TR"/>
              </w:rPr>
              <w:fldChar w:fldCharType="begin"/>
            </w:r>
            <w:r w:rsidRPr="00AE407B">
              <w:rPr>
                <w:color w:val="018118"/>
                <w:sz w:val="56"/>
                <w:szCs w:val="56"/>
                <w:lang w:val="tr-TR"/>
              </w:rPr>
              <w:instrText xml:space="preserve"> STYLEREF  "Document title"  \* MERGEFORMAT </w:instrText>
            </w:r>
            <w:r w:rsidRPr="00AE407B">
              <w:rPr>
                <w:color w:val="018118"/>
                <w:sz w:val="56"/>
                <w:szCs w:val="56"/>
                <w:lang w:val="tr-TR"/>
              </w:rPr>
              <w:fldChar w:fldCharType="separate"/>
            </w:r>
            <w:r w:rsidR="00E42AAF">
              <w:rPr>
                <w:noProof/>
                <w:color w:val="018118"/>
                <w:sz w:val="56"/>
                <w:szCs w:val="56"/>
                <w:lang w:val="tr-TR"/>
              </w:rPr>
              <w:t>Enerjisa YEKA-2 RES</w:t>
            </w:r>
            <w:r w:rsidRPr="00AE407B">
              <w:rPr>
                <w:color w:val="018118"/>
                <w:sz w:val="56"/>
                <w:szCs w:val="56"/>
                <w:lang w:val="tr-TR"/>
              </w:rPr>
              <w:fldChar w:fldCharType="end"/>
            </w:r>
          </w:p>
          <w:p w14:paraId="49023181" w14:textId="223AAB08" w:rsidR="0075089E" w:rsidRPr="00AE407B" w:rsidRDefault="006A6138" w:rsidP="0075089E">
            <w:pPr>
              <w:pStyle w:val="Altyaz"/>
              <w:rPr>
                <w:sz w:val="56"/>
                <w:szCs w:val="56"/>
                <w:lang w:val="tr-TR"/>
              </w:rPr>
            </w:pPr>
            <w:r w:rsidRPr="00AE407B">
              <w:rPr>
                <w:sz w:val="56"/>
                <w:szCs w:val="56"/>
                <w:lang w:val="tr-TR"/>
              </w:rPr>
              <w:fldChar w:fldCharType="begin"/>
            </w:r>
            <w:r w:rsidRPr="00AE407B">
              <w:rPr>
                <w:sz w:val="56"/>
                <w:szCs w:val="56"/>
                <w:lang w:val="tr-TR"/>
              </w:rPr>
              <w:instrText xml:space="preserve"> STYLEREF  "Document Subtitle"  \* MERGEFORMAT </w:instrText>
            </w:r>
            <w:r w:rsidRPr="00AE407B">
              <w:rPr>
                <w:sz w:val="56"/>
                <w:szCs w:val="56"/>
                <w:lang w:val="tr-TR"/>
              </w:rPr>
              <w:fldChar w:fldCharType="separate"/>
            </w:r>
            <w:r w:rsidR="00E42AAF">
              <w:rPr>
                <w:noProof/>
                <w:sz w:val="56"/>
                <w:szCs w:val="56"/>
                <w:lang w:val="tr-TR"/>
              </w:rPr>
              <w:t>Gaia Rüzgar Enerji Santrali: Biyoçeşitlilik Yönetim Planı</w:t>
            </w:r>
            <w:r w:rsidRPr="00AE407B">
              <w:rPr>
                <w:sz w:val="56"/>
                <w:szCs w:val="56"/>
                <w:lang w:val="tr-TR"/>
              </w:rPr>
              <w:fldChar w:fldCharType="end"/>
            </w:r>
          </w:p>
        </w:tc>
      </w:tr>
    </w:tbl>
    <w:p w14:paraId="3B5B8808" w14:textId="77777777" w:rsidR="0075089E" w:rsidRPr="00AE407B" w:rsidRDefault="0075089E" w:rsidP="0075089E">
      <w:pPr>
        <w:tabs>
          <w:tab w:val="left" w:pos="1357"/>
        </w:tabs>
        <w:rPr>
          <w:lang w:val="tr-TR"/>
        </w:rPr>
      </w:pPr>
    </w:p>
    <w:tbl>
      <w:tblPr>
        <w:tblStyle w:val="TabloKlavuzu"/>
        <w:tblpPr w:leftFromText="181" w:rightFromText="181" w:vertAnchor="page" w:horzAnchor="margin" w:tblpXSpec="right" w:tblpY="2859"/>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402"/>
      </w:tblGrid>
      <w:tr w:rsidR="0075089E" w:rsidRPr="00AE407B" w14:paraId="68469127" w14:textId="77777777">
        <w:trPr>
          <w:trHeight w:val="3396"/>
        </w:trPr>
        <w:tc>
          <w:tcPr>
            <w:tcW w:w="3402" w:type="dxa"/>
            <w:tcMar>
              <w:bottom w:w="142" w:type="dxa"/>
            </w:tcMar>
            <w:vAlign w:val="bottom"/>
          </w:tcPr>
          <w:p w14:paraId="417E6529" w14:textId="3AB30746" w:rsidR="0075089E" w:rsidRPr="00AE407B" w:rsidRDefault="0075089E" w:rsidP="0075089E">
            <w:pPr>
              <w:pStyle w:val="CoverHeading"/>
              <w:rPr>
                <w:lang w:val="tr-TR"/>
              </w:rPr>
            </w:pPr>
            <w:bookmarkStart w:id="2" w:name="_Toc143696819"/>
            <w:r w:rsidRPr="00AE407B">
              <w:rPr>
                <w:lang w:val="tr-TR"/>
              </w:rPr>
              <w:t>Hazırla</w:t>
            </w:r>
            <w:r w:rsidR="000F12CE">
              <w:rPr>
                <w:lang w:val="tr-TR"/>
              </w:rPr>
              <w:t>N</w:t>
            </w:r>
            <w:r w:rsidRPr="00AE407B">
              <w:rPr>
                <w:lang w:val="tr-TR"/>
              </w:rPr>
              <w:t>an</w:t>
            </w:r>
            <w:bookmarkEnd w:id="2"/>
          </w:p>
          <w:p w14:paraId="28FBAFF6" w14:textId="45254AC1" w:rsidR="0075089E" w:rsidRPr="00AE407B" w:rsidRDefault="00E652FB" w:rsidP="0075089E">
            <w:pPr>
              <w:pStyle w:val="CoverSubheading"/>
              <w:framePr w:hSpace="0" w:wrap="auto" w:vAnchor="margin" w:hAnchor="text" w:xAlign="left" w:yAlign="inline"/>
              <w:spacing w:before="120"/>
              <w:suppressOverlap w:val="0"/>
              <w:rPr>
                <w:lang w:val="tr-TR"/>
              </w:rPr>
            </w:pPr>
            <w:r w:rsidRPr="00AE407B">
              <w:rPr>
                <w:noProof/>
                <w:lang w:val="tr-TR"/>
              </w:rPr>
              <w:drawing>
                <wp:inline distT="0" distB="0" distL="0" distR="0" wp14:anchorId="42B197B1" wp14:editId="32154961">
                  <wp:extent cx="1123950" cy="209550"/>
                  <wp:effectExtent l="0" t="0" r="0" b="0"/>
                  <wp:docPr id="186418961"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1123950" cy="209550"/>
                          </a:xfrm>
                          <a:prstGeom prst="rect">
                            <a:avLst/>
                          </a:prstGeom>
                          <a:noFill/>
                          <a:ln>
                            <a:noFill/>
                          </a:ln>
                        </pic:spPr>
                      </pic:pic>
                    </a:graphicData>
                  </a:graphic>
                </wp:inline>
              </w:drawing>
            </w:r>
          </w:p>
          <w:p w14:paraId="5A9A3094" w14:textId="4613E155" w:rsidR="0075089E" w:rsidRPr="00AE407B" w:rsidRDefault="006A6138" w:rsidP="0075089E">
            <w:pPr>
              <w:pStyle w:val="CoverSubheading"/>
              <w:framePr w:hSpace="0" w:wrap="auto" w:vAnchor="margin" w:hAnchor="text" w:xAlign="left" w:yAlign="inline"/>
              <w:spacing w:before="60" w:after="60"/>
              <w:suppressOverlap w:val="0"/>
              <w:rPr>
                <w:lang w:val="tr-TR"/>
              </w:rPr>
            </w:pPr>
            <w:r w:rsidRPr="00AE407B">
              <w:rPr>
                <w:lang w:val="tr-TR"/>
              </w:rPr>
              <w:fldChar w:fldCharType="begin"/>
            </w:r>
            <w:r w:rsidRPr="00AE407B">
              <w:rPr>
                <w:lang w:val="tr-TR"/>
              </w:rPr>
              <w:instrText>STYLEREF  Recipient  \* MERGEFORMAT</w:instrText>
            </w:r>
            <w:r w:rsidRPr="00AE407B">
              <w:rPr>
                <w:lang w:val="tr-TR"/>
              </w:rPr>
              <w:fldChar w:fldCharType="separate"/>
            </w:r>
            <w:r w:rsidR="00E42AAF">
              <w:rPr>
                <w:noProof/>
                <w:lang w:val="tr-TR"/>
              </w:rPr>
              <w:t>Enerjisa Enerji Üretim A.Ş.</w:t>
            </w:r>
            <w:r w:rsidRPr="00AE407B">
              <w:rPr>
                <w:noProof/>
                <w:lang w:val="tr-TR"/>
              </w:rPr>
              <w:fldChar w:fldCharType="end"/>
            </w:r>
          </w:p>
        </w:tc>
      </w:tr>
      <w:tr w:rsidR="0075089E" w:rsidRPr="00AE407B" w14:paraId="2A667EEC" w14:textId="77777777">
        <w:trPr>
          <w:trHeight w:val="567"/>
        </w:trPr>
        <w:tc>
          <w:tcPr>
            <w:tcW w:w="3402" w:type="dxa"/>
            <w:vAlign w:val="bottom"/>
          </w:tcPr>
          <w:p w14:paraId="763B7AE1" w14:textId="77777777" w:rsidR="0075089E" w:rsidRPr="00AE407B" w:rsidRDefault="0075089E" w:rsidP="0075089E">
            <w:pPr>
              <w:pStyle w:val="CoverHeading"/>
              <w:rPr>
                <w:lang w:val="tr-TR"/>
              </w:rPr>
            </w:pPr>
            <w:bookmarkStart w:id="3" w:name="_Toc143696820"/>
            <w:r w:rsidRPr="00AE407B">
              <w:rPr>
                <w:lang w:val="tr-TR"/>
              </w:rPr>
              <w:t>Tarih</w:t>
            </w:r>
            <w:bookmarkEnd w:id="3"/>
          </w:p>
          <w:p w14:paraId="5746AABC" w14:textId="5CEFE632" w:rsidR="0075089E" w:rsidRPr="00AE407B" w:rsidRDefault="00917349" w:rsidP="0075089E">
            <w:pPr>
              <w:pStyle w:val="CoverSubheading"/>
              <w:framePr w:hSpace="0" w:wrap="auto" w:vAnchor="margin" w:hAnchor="text" w:xAlign="left" w:yAlign="inline"/>
              <w:suppressOverlap w:val="0"/>
              <w:rPr>
                <w:lang w:val="tr-TR"/>
              </w:rPr>
            </w:pPr>
            <w:r w:rsidRPr="00AE407B">
              <w:rPr>
                <w:lang w:val="tr-TR"/>
              </w:rPr>
              <w:t>Ekim</w:t>
            </w:r>
            <w:r w:rsidR="00656251" w:rsidRPr="00AE407B">
              <w:rPr>
                <w:lang w:val="tr-TR"/>
              </w:rPr>
              <w:t xml:space="preserve"> 2025</w:t>
            </w:r>
          </w:p>
          <w:p w14:paraId="62E5F14A" w14:textId="7868C9CE" w:rsidR="003B5710" w:rsidRPr="00AE407B" w:rsidRDefault="003B5710" w:rsidP="0075089E">
            <w:pPr>
              <w:pStyle w:val="CoverSubheading"/>
              <w:framePr w:hSpace="0" w:wrap="auto" w:vAnchor="margin" w:hAnchor="text" w:xAlign="left" w:yAlign="inline"/>
              <w:suppressOverlap w:val="0"/>
              <w:rPr>
                <w:lang w:val="tr-TR"/>
              </w:rPr>
            </w:pPr>
          </w:p>
        </w:tc>
      </w:tr>
      <w:tr w:rsidR="0075089E" w:rsidRPr="00AE407B" w14:paraId="3CA63B75" w14:textId="77777777">
        <w:trPr>
          <w:trHeight w:val="717"/>
        </w:trPr>
        <w:tc>
          <w:tcPr>
            <w:tcW w:w="3402" w:type="dxa"/>
            <w:vAlign w:val="bottom"/>
          </w:tcPr>
          <w:p w14:paraId="391FF1CF" w14:textId="77777777" w:rsidR="0075089E" w:rsidRPr="00AE407B" w:rsidRDefault="0075089E" w:rsidP="0075089E">
            <w:pPr>
              <w:pStyle w:val="CoverHeading"/>
              <w:rPr>
                <w:lang w:val="tr-TR"/>
              </w:rPr>
            </w:pPr>
            <w:bookmarkStart w:id="4" w:name="_Toc143696821"/>
            <w:r w:rsidRPr="00AE407B">
              <w:rPr>
                <w:lang w:val="tr-TR"/>
              </w:rPr>
              <w:t>Referans</w:t>
            </w:r>
            <w:bookmarkEnd w:id="4"/>
          </w:p>
          <w:p w14:paraId="13E880B7" w14:textId="50F4F113" w:rsidR="0075089E" w:rsidRPr="00AE407B" w:rsidRDefault="006A6138" w:rsidP="0075089E">
            <w:pPr>
              <w:pStyle w:val="CoverSubheading"/>
              <w:framePr w:hSpace="0" w:wrap="auto" w:vAnchor="margin" w:hAnchor="text" w:xAlign="left" w:yAlign="inline"/>
              <w:suppressOverlap w:val="0"/>
              <w:rPr>
                <w:noProof/>
                <w:lang w:val="tr-TR"/>
              </w:rPr>
            </w:pPr>
            <w:r w:rsidRPr="00AE407B">
              <w:rPr>
                <w:lang w:val="tr-TR"/>
              </w:rPr>
              <w:fldChar w:fldCharType="begin"/>
            </w:r>
            <w:r w:rsidRPr="00AE407B">
              <w:rPr>
                <w:lang w:val="tr-TR"/>
              </w:rPr>
              <w:instrText>STYLEREF  Reference  \* MERGEFORMAT</w:instrText>
            </w:r>
            <w:r w:rsidRPr="00AE407B">
              <w:rPr>
                <w:lang w:val="tr-TR"/>
              </w:rPr>
              <w:fldChar w:fldCharType="separate"/>
            </w:r>
            <w:r w:rsidR="00E42AAF">
              <w:rPr>
                <w:noProof/>
                <w:lang w:val="tr-TR"/>
              </w:rPr>
              <w:t>0733614</w:t>
            </w:r>
            <w:r w:rsidRPr="00AE407B">
              <w:rPr>
                <w:noProof/>
                <w:lang w:val="tr-TR"/>
              </w:rPr>
              <w:fldChar w:fldCharType="end"/>
            </w:r>
          </w:p>
          <w:p w14:paraId="198C7662" w14:textId="2D2ADB88" w:rsidR="00767DD1" w:rsidRPr="00AE407B" w:rsidRDefault="00767DD1" w:rsidP="0075089E">
            <w:pPr>
              <w:pStyle w:val="CoverSubheading"/>
              <w:framePr w:hSpace="0" w:wrap="auto" w:vAnchor="margin" w:hAnchor="text" w:xAlign="left" w:yAlign="inline"/>
              <w:suppressOverlap w:val="0"/>
              <w:rPr>
                <w:lang w:val="tr-TR"/>
              </w:rPr>
            </w:pPr>
          </w:p>
        </w:tc>
      </w:tr>
    </w:tbl>
    <w:p w14:paraId="5043D7A3" w14:textId="77777777" w:rsidR="0075089E" w:rsidRPr="00AE407B" w:rsidRDefault="0075089E" w:rsidP="0075089E">
      <w:pPr>
        <w:tabs>
          <w:tab w:val="left" w:pos="1357"/>
        </w:tabs>
        <w:rPr>
          <w:lang w:val="tr-TR"/>
        </w:rPr>
      </w:pPr>
    </w:p>
    <w:p w14:paraId="55B463C7" w14:textId="41B4BEE4" w:rsidR="0075089E" w:rsidRPr="00AE407B" w:rsidRDefault="0075089E" w:rsidP="00E94AAE">
      <w:pPr>
        <w:tabs>
          <w:tab w:val="left" w:pos="1357"/>
        </w:tabs>
        <w:ind w:left="-284" w:right="140"/>
        <w:jc w:val="center"/>
        <w:rPr>
          <w:lang w:val="tr-TR"/>
        </w:rPr>
      </w:pPr>
    </w:p>
    <w:p w14:paraId="0464A1CA" w14:textId="6D39E595" w:rsidR="0075089E" w:rsidRPr="00AE407B" w:rsidRDefault="009F4105" w:rsidP="006E29B7">
      <w:pPr>
        <w:tabs>
          <w:tab w:val="left" w:pos="1357"/>
        </w:tabs>
        <w:jc w:val="center"/>
        <w:rPr>
          <w:rFonts w:ascii="Verdana" w:hAnsi="Verdana"/>
          <w:sz w:val="16"/>
          <w:szCs w:val="16"/>
          <w:lang w:val="tr-TR"/>
        </w:rPr>
      </w:pPr>
      <w:r w:rsidRPr="00AE407B">
        <w:rPr>
          <w:noProof/>
          <w:lang w:val="tr-TR"/>
        </w:rPr>
        <w:drawing>
          <wp:anchor distT="0" distB="0" distL="114300" distR="114300" simplePos="0" relativeHeight="251658240" behindDoc="0" locked="1" layoutInCell="1" allowOverlap="1" wp14:anchorId="6129827B" wp14:editId="23283FEF">
            <wp:simplePos x="0" y="0"/>
            <wp:positionH relativeFrom="page">
              <wp:posOffset>-34290</wp:posOffset>
            </wp:positionH>
            <wp:positionV relativeFrom="page">
              <wp:posOffset>5790565</wp:posOffset>
            </wp:positionV>
            <wp:extent cx="7564755" cy="4919345"/>
            <wp:effectExtent l="0" t="0" r="0" b="0"/>
            <wp:wrapNone/>
            <wp:docPr id="1605078887"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05078887" name="Picture 3"/>
                    <pic:cNvPicPr/>
                  </pic:nvPicPr>
                  <pic:blipFill rotWithShape="1">
                    <a:blip r:embed="rId14" cstate="print">
                      <a:extLst>
                        <a:ext uri="{28A0092B-C50C-407E-A947-70E740481C1C}">
                          <a14:useLocalDpi xmlns:a14="http://schemas.microsoft.com/office/drawing/2010/main" val="0"/>
                        </a:ext>
                      </a:extLst>
                    </a:blip>
                    <a:srcRect t="1215" b="1215"/>
                    <a:stretch/>
                  </pic:blipFill>
                  <pic:spPr bwMode="auto">
                    <a:xfrm>
                      <a:off x="0" y="0"/>
                      <a:ext cx="7564755" cy="491934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75089E" w:rsidRPr="00AE407B">
        <w:rPr>
          <w:lang w:val="tr-TR"/>
        </w:rPr>
        <w:br w:type="page"/>
      </w:r>
    </w:p>
    <w:p w14:paraId="239F635A" w14:textId="55B16513" w:rsidR="0075089E" w:rsidRPr="00AE407B" w:rsidRDefault="00B54079" w:rsidP="0075089E">
      <w:pPr>
        <w:pStyle w:val="PageTitle"/>
        <w:rPr>
          <w:lang w:val="tr-TR"/>
        </w:rPr>
      </w:pPr>
      <w:r w:rsidRPr="00AE407B">
        <w:rPr>
          <w:lang w:val="tr-TR"/>
        </w:rPr>
        <w:lastRenderedPageBreak/>
        <w:t xml:space="preserve">DOKUMAN </w:t>
      </w:r>
      <w:r w:rsidR="0075089E" w:rsidRPr="00AE407B">
        <w:rPr>
          <w:lang w:val="tr-TR"/>
        </w:rPr>
        <w:t>ayrıntıları</w:t>
      </w:r>
    </w:p>
    <w:tbl>
      <w:tblPr>
        <w:tblStyle w:val="ERMTable1"/>
        <w:tblW w:w="5000" w:type="pct"/>
        <w:tblLook w:val="0620" w:firstRow="1" w:lastRow="0" w:firstColumn="0" w:lastColumn="0" w:noHBand="1" w:noVBand="1"/>
      </w:tblPr>
      <w:tblGrid>
        <w:gridCol w:w="2775"/>
        <w:gridCol w:w="6863"/>
      </w:tblGrid>
      <w:tr w:rsidR="0075089E" w:rsidRPr="00AE407B" w14:paraId="5D3F579D" w14:textId="77777777">
        <w:trPr>
          <w:cnfStyle w:val="100000000000" w:firstRow="1" w:lastRow="0" w:firstColumn="0" w:lastColumn="0" w:oddVBand="0" w:evenVBand="0" w:oddHBand="0" w:evenHBand="0" w:firstRowFirstColumn="0" w:firstRowLastColumn="0" w:lastRowFirstColumn="0" w:lastRowLastColumn="0"/>
          <w:trHeight w:hRule="exact" w:val="551"/>
        </w:trPr>
        <w:tc>
          <w:tcPr>
            <w:tcW w:w="10772" w:type="dxa"/>
            <w:gridSpan w:val="2"/>
          </w:tcPr>
          <w:p w14:paraId="34B34A8A" w14:textId="60F59292" w:rsidR="0075089E" w:rsidRPr="00AE407B" w:rsidRDefault="0075089E" w:rsidP="0075089E">
            <w:pPr>
              <w:pStyle w:val="Tabletextleft"/>
              <w:rPr>
                <w:b w:val="0"/>
                <w:bCs/>
                <w:lang w:val="tr-TR"/>
              </w:rPr>
            </w:pPr>
          </w:p>
        </w:tc>
      </w:tr>
      <w:tr w:rsidR="0075089E" w:rsidRPr="00AE407B" w14:paraId="0F6713CA" w14:textId="77777777">
        <w:trPr>
          <w:trHeight w:val="227"/>
        </w:trPr>
        <w:tc>
          <w:tcPr>
            <w:tcW w:w="3024" w:type="dxa"/>
          </w:tcPr>
          <w:p w14:paraId="621106D0" w14:textId="5E4831A5" w:rsidR="0075089E" w:rsidRPr="00AE407B" w:rsidRDefault="00B54079" w:rsidP="0075089E">
            <w:pPr>
              <w:pStyle w:val="Tabletextleft"/>
              <w:rPr>
                <w:lang w:val="tr-TR"/>
              </w:rPr>
            </w:pPr>
            <w:r w:rsidRPr="00AE407B">
              <w:rPr>
                <w:lang w:val="tr-TR"/>
              </w:rPr>
              <w:t>DOKUMAN</w:t>
            </w:r>
            <w:r w:rsidR="0075089E" w:rsidRPr="00AE407B">
              <w:rPr>
                <w:lang w:val="tr-TR"/>
              </w:rPr>
              <w:t xml:space="preserve"> BAŞLIĞI</w:t>
            </w:r>
          </w:p>
        </w:tc>
        <w:tc>
          <w:tcPr>
            <w:tcW w:w="7748" w:type="dxa"/>
          </w:tcPr>
          <w:p w14:paraId="423F3F2A" w14:textId="4753443E" w:rsidR="0075089E" w:rsidRPr="00AE407B" w:rsidRDefault="00C028D4" w:rsidP="0075089E">
            <w:pPr>
              <w:pStyle w:val="Documenttitle"/>
              <w:rPr>
                <w:lang w:val="tr-TR"/>
              </w:rPr>
            </w:pPr>
            <w:r w:rsidRPr="00AE407B">
              <w:rPr>
                <w:lang w:val="tr-TR"/>
              </w:rPr>
              <w:t xml:space="preserve">Enerjisa YEKA-2 </w:t>
            </w:r>
            <w:r w:rsidR="0022100F" w:rsidRPr="00AE407B">
              <w:rPr>
                <w:lang w:val="tr-TR"/>
              </w:rPr>
              <w:t>RES</w:t>
            </w:r>
          </w:p>
        </w:tc>
      </w:tr>
      <w:tr w:rsidR="0075089E" w:rsidRPr="00AE407B" w14:paraId="7C9FCBB8" w14:textId="77777777">
        <w:trPr>
          <w:trHeight w:val="227"/>
        </w:trPr>
        <w:tc>
          <w:tcPr>
            <w:tcW w:w="3024" w:type="dxa"/>
          </w:tcPr>
          <w:p w14:paraId="006EE495" w14:textId="39A25597" w:rsidR="0075089E" w:rsidRPr="00AE407B" w:rsidRDefault="00B54079" w:rsidP="0075089E">
            <w:pPr>
              <w:pStyle w:val="Tabletextleft"/>
              <w:rPr>
                <w:lang w:val="tr-TR"/>
              </w:rPr>
            </w:pPr>
            <w:r w:rsidRPr="00AE407B">
              <w:rPr>
                <w:lang w:val="tr-TR"/>
              </w:rPr>
              <w:t xml:space="preserve">DOKUMAN </w:t>
            </w:r>
            <w:r w:rsidR="0075089E" w:rsidRPr="00AE407B">
              <w:rPr>
                <w:lang w:val="tr-TR"/>
              </w:rPr>
              <w:t>ALT BAŞLIĞI</w:t>
            </w:r>
          </w:p>
        </w:tc>
        <w:tc>
          <w:tcPr>
            <w:tcW w:w="7748" w:type="dxa"/>
          </w:tcPr>
          <w:p w14:paraId="3943E472" w14:textId="7A5263A3" w:rsidR="0075089E" w:rsidRPr="00AE407B" w:rsidRDefault="00B67BA7" w:rsidP="0075089E">
            <w:pPr>
              <w:pStyle w:val="DocumentSubtitle"/>
              <w:rPr>
                <w:lang w:val="tr-TR"/>
              </w:rPr>
            </w:pPr>
            <w:r w:rsidRPr="00AE407B">
              <w:rPr>
                <w:lang w:val="tr-TR"/>
              </w:rPr>
              <w:t>Gaia Rüzgar Enerji Santrali</w:t>
            </w:r>
            <w:r w:rsidR="00992792" w:rsidRPr="00AE407B">
              <w:rPr>
                <w:lang w:val="tr-TR"/>
              </w:rPr>
              <w:t xml:space="preserve">: </w:t>
            </w:r>
            <w:r w:rsidR="005740F2" w:rsidRPr="00AE407B">
              <w:rPr>
                <w:lang w:val="tr-TR"/>
              </w:rPr>
              <w:t>Biyoçeşitlilik Yönetim Planı</w:t>
            </w:r>
          </w:p>
        </w:tc>
      </w:tr>
      <w:tr w:rsidR="0075089E" w:rsidRPr="00AE407B" w14:paraId="6D2E840D" w14:textId="77777777">
        <w:trPr>
          <w:trHeight w:val="227"/>
        </w:trPr>
        <w:tc>
          <w:tcPr>
            <w:tcW w:w="3024" w:type="dxa"/>
          </w:tcPr>
          <w:p w14:paraId="19574323" w14:textId="77777777" w:rsidR="0075089E" w:rsidRPr="00AE407B" w:rsidRDefault="0075089E" w:rsidP="0075089E">
            <w:pPr>
              <w:pStyle w:val="Tabletextleft"/>
              <w:rPr>
                <w:lang w:val="tr-TR"/>
              </w:rPr>
            </w:pPr>
            <w:r w:rsidRPr="00AE407B">
              <w:rPr>
                <w:lang w:val="tr-TR"/>
              </w:rPr>
              <w:t>PROJE NUMARASI</w:t>
            </w:r>
          </w:p>
        </w:tc>
        <w:tc>
          <w:tcPr>
            <w:tcW w:w="7748" w:type="dxa"/>
          </w:tcPr>
          <w:p w14:paraId="43B761C4" w14:textId="41F62988" w:rsidR="0075089E" w:rsidRPr="00AE407B" w:rsidRDefault="009F0D4D" w:rsidP="0075089E">
            <w:pPr>
              <w:pStyle w:val="Reference"/>
              <w:framePr w:hSpace="0" w:wrap="auto" w:vAnchor="margin" w:hAnchor="text" w:xAlign="left" w:yAlign="inline"/>
              <w:suppressOverlap w:val="0"/>
              <w:rPr>
                <w:lang w:val="tr-TR"/>
              </w:rPr>
            </w:pPr>
            <w:r w:rsidRPr="00AE407B">
              <w:rPr>
                <w:lang w:val="tr-TR"/>
              </w:rPr>
              <w:t>0733614</w:t>
            </w:r>
          </w:p>
        </w:tc>
      </w:tr>
      <w:tr w:rsidR="0075089E" w:rsidRPr="00AE407B" w14:paraId="7C20979A" w14:textId="77777777">
        <w:trPr>
          <w:trHeight w:val="227"/>
        </w:trPr>
        <w:tc>
          <w:tcPr>
            <w:tcW w:w="3024" w:type="dxa"/>
          </w:tcPr>
          <w:p w14:paraId="2C8CDD7C" w14:textId="77777777" w:rsidR="0075089E" w:rsidRPr="00AE407B" w:rsidRDefault="0075089E" w:rsidP="0075089E">
            <w:pPr>
              <w:pStyle w:val="Tabletextleft"/>
              <w:rPr>
                <w:lang w:val="tr-TR"/>
              </w:rPr>
            </w:pPr>
            <w:r w:rsidRPr="00AE407B">
              <w:rPr>
                <w:lang w:val="tr-TR"/>
              </w:rPr>
              <w:t>Tarih</w:t>
            </w:r>
          </w:p>
        </w:tc>
        <w:tc>
          <w:tcPr>
            <w:tcW w:w="7748" w:type="dxa"/>
          </w:tcPr>
          <w:p w14:paraId="3319B424" w14:textId="67615B78" w:rsidR="0075089E" w:rsidRPr="00AE407B" w:rsidRDefault="00917349" w:rsidP="0075089E">
            <w:pPr>
              <w:pStyle w:val="Tarih"/>
              <w:framePr w:hSpace="0" w:wrap="auto" w:vAnchor="margin" w:hAnchor="text" w:xAlign="left" w:yAlign="inline"/>
              <w:suppressOverlap w:val="0"/>
              <w:rPr>
                <w:lang w:val="tr-TR"/>
              </w:rPr>
            </w:pPr>
            <w:r w:rsidRPr="00AE407B">
              <w:rPr>
                <w:lang w:val="tr-TR"/>
              </w:rPr>
              <w:t>Ekim</w:t>
            </w:r>
            <w:r w:rsidR="00656251" w:rsidRPr="00AE407B">
              <w:rPr>
                <w:lang w:val="tr-TR"/>
              </w:rPr>
              <w:t xml:space="preserve"> 2025</w:t>
            </w:r>
          </w:p>
        </w:tc>
      </w:tr>
      <w:tr w:rsidR="0075089E" w:rsidRPr="00AE407B" w14:paraId="1BC89372" w14:textId="77777777">
        <w:trPr>
          <w:trHeight w:val="227"/>
        </w:trPr>
        <w:tc>
          <w:tcPr>
            <w:tcW w:w="3024" w:type="dxa"/>
          </w:tcPr>
          <w:p w14:paraId="0964D693" w14:textId="77777777" w:rsidR="0075089E" w:rsidRPr="00AE407B" w:rsidRDefault="0075089E" w:rsidP="0075089E">
            <w:pPr>
              <w:pStyle w:val="Tabletextleft"/>
              <w:rPr>
                <w:lang w:val="tr-TR"/>
              </w:rPr>
            </w:pPr>
            <w:r w:rsidRPr="00AE407B">
              <w:rPr>
                <w:lang w:val="tr-TR"/>
              </w:rPr>
              <w:t>Sürüm</w:t>
            </w:r>
          </w:p>
        </w:tc>
        <w:tc>
          <w:tcPr>
            <w:tcW w:w="7748" w:type="dxa"/>
          </w:tcPr>
          <w:p w14:paraId="7C8880F8" w14:textId="0B366CBE" w:rsidR="0075089E" w:rsidRPr="00AE407B" w:rsidRDefault="00113EC1" w:rsidP="0075089E">
            <w:pPr>
              <w:pStyle w:val="Version"/>
              <w:rPr>
                <w:lang w:val="tr-TR"/>
              </w:rPr>
            </w:pPr>
            <w:r w:rsidRPr="00AE407B">
              <w:rPr>
                <w:lang w:val="tr-TR"/>
              </w:rPr>
              <w:t>Nihai</w:t>
            </w:r>
            <w:r w:rsidR="00013DBB" w:rsidRPr="00AE407B">
              <w:rPr>
                <w:lang w:val="tr-TR"/>
              </w:rPr>
              <w:t xml:space="preserve"> </w:t>
            </w:r>
            <w:r w:rsidR="003B5710" w:rsidRPr="00AE407B">
              <w:rPr>
                <w:lang w:val="tr-TR"/>
              </w:rPr>
              <w:t>taslak</w:t>
            </w:r>
          </w:p>
        </w:tc>
      </w:tr>
      <w:tr w:rsidR="0075089E" w:rsidRPr="00AE407B" w14:paraId="0169352D" w14:textId="77777777">
        <w:trPr>
          <w:trHeight w:val="227"/>
        </w:trPr>
        <w:tc>
          <w:tcPr>
            <w:tcW w:w="3024" w:type="dxa"/>
          </w:tcPr>
          <w:p w14:paraId="78CD3EDF" w14:textId="3AE7317C" w:rsidR="0075089E" w:rsidRPr="00AE407B" w:rsidRDefault="00E94AAE" w:rsidP="0075089E">
            <w:pPr>
              <w:pStyle w:val="Tabletextleft"/>
              <w:rPr>
                <w:lang w:val="tr-TR"/>
              </w:rPr>
            </w:pPr>
            <w:r w:rsidRPr="00AE407B">
              <w:rPr>
                <w:lang w:val="tr-TR"/>
              </w:rPr>
              <w:t>Yazar</w:t>
            </w:r>
          </w:p>
        </w:tc>
        <w:tc>
          <w:tcPr>
            <w:tcW w:w="7748" w:type="dxa"/>
          </w:tcPr>
          <w:p w14:paraId="74F1F5A2" w14:textId="210EF2DA" w:rsidR="0075089E" w:rsidRPr="00AE407B" w:rsidRDefault="00113EC1" w:rsidP="0075089E">
            <w:pPr>
              <w:pStyle w:val="Author"/>
              <w:rPr>
                <w:lang w:val="tr-TR"/>
              </w:rPr>
            </w:pPr>
            <w:r w:rsidRPr="00AE407B">
              <w:rPr>
                <w:lang w:val="tr-TR"/>
              </w:rPr>
              <w:t>ERM Proje Ekibi</w:t>
            </w:r>
          </w:p>
        </w:tc>
      </w:tr>
      <w:tr w:rsidR="0075089E" w:rsidRPr="00AE407B" w14:paraId="58381621" w14:textId="77777777">
        <w:trPr>
          <w:trHeight w:val="227"/>
        </w:trPr>
        <w:tc>
          <w:tcPr>
            <w:tcW w:w="3024" w:type="dxa"/>
          </w:tcPr>
          <w:p w14:paraId="3C29B36C" w14:textId="77777777" w:rsidR="0075089E" w:rsidRPr="00AE407B" w:rsidRDefault="0075089E" w:rsidP="0075089E">
            <w:pPr>
              <w:pStyle w:val="Tabletextleft"/>
              <w:rPr>
                <w:lang w:val="tr-TR"/>
              </w:rPr>
            </w:pPr>
            <w:r w:rsidRPr="00AE407B">
              <w:rPr>
                <w:lang w:val="tr-TR"/>
              </w:rPr>
              <w:t>Müşteri adı</w:t>
            </w:r>
          </w:p>
        </w:tc>
        <w:tc>
          <w:tcPr>
            <w:tcW w:w="7748" w:type="dxa"/>
          </w:tcPr>
          <w:p w14:paraId="26D5194B" w14:textId="18C65FC8" w:rsidR="0075089E" w:rsidRPr="00AE407B" w:rsidRDefault="00180F3D" w:rsidP="0075089E">
            <w:pPr>
              <w:pStyle w:val="Recipient"/>
              <w:rPr>
                <w:lang w:val="tr-TR"/>
              </w:rPr>
            </w:pPr>
            <w:r w:rsidRPr="00AE407B">
              <w:rPr>
                <w:lang w:val="tr-TR"/>
              </w:rPr>
              <w:t>Enerjisa Enerji Üretim A.Ş.</w:t>
            </w:r>
          </w:p>
        </w:tc>
      </w:tr>
    </w:tbl>
    <w:p w14:paraId="7AB5DF8E" w14:textId="77777777" w:rsidR="0075089E" w:rsidRPr="00AE407B" w:rsidRDefault="0075089E" w:rsidP="0075089E">
      <w:pPr>
        <w:rPr>
          <w:lang w:val="tr-TR"/>
        </w:rPr>
      </w:pPr>
    </w:p>
    <w:p w14:paraId="2E4E362F" w14:textId="684EC384" w:rsidR="0075089E" w:rsidRPr="00AE407B" w:rsidRDefault="00B54079" w:rsidP="0075089E">
      <w:pPr>
        <w:pStyle w:val="PageTitle"/>
        <w:rPr>
          <w:lang w:val="tr-TR"/>
        </w:rPr>
      </w:pPr>
      <w:r w:rsidRPr="00AE407B">
        <w:rPr>
          <w:lang w:val="tr-TR"/>
        </w:rPr>
        <w:t>DOKUMAN</w:t>
      </w:r>
      <w:r w:rsidR="0075089E" w:rsidRPr="00AE407B">
        <w:rPr>
          <w:lang w:val="tr-TR"/>
        </w:rPr>
        <w:t xml:space="preserve"> geçm</w:t>
      </w:r>
      <w:r w:rsidR="00B806F9" w:rsidRPr="00AE407B">
        <w:rPr>
          <w:lang w:val="tr-TR"/>
        </w:rPr>
        <w:t>İ</w:t>
      </w:r>
      <w:r w:rsidR="0075089E" w:rsidRPr="00AE407B">
        <w:rPr>
          <w:lang w:val="tr-TR"/>
        </w:rPr>
        <w:t>ş</w:t>
      </w:r>
      <w:r w:rsidR="00B806F9" w:rsidRPr="00AE407B">
        <w:rPr>
          <w:lang w:val="tr-TR"/>
        </w:rPr>
        <w:t>İ</w:t>
      </w:r>
    </w:p>
    <w:tbl>
      <w:tblPr>
        <w:tblStyle w:val="ERMTable1"/>
        <w:tblW w:w="5000" w:type="pct"/>
        <w:tblLook w:val="0620" w:firstRow="1" w:lastRow="0" w:firstColumn="0" w:lastColumn="0" w:noHBand="1" w:noVBand="1"/>
      </w:tblPr>
      <w:tblGrid>
        <w:gridCol w:w="1263"/>
        <w:gridCol w:w="1345"/>
        <w:gridCol w:w="1224"/>
        <w:gridCol w:w="1506"/>
        <w:gridCol w:w="1107"/>
        <w:gridCol w:w="1429"/>
        <w:gridCol w:w="1764"/>
      </w:tblGrid>
      <w:tr w:rsidR="0075089E" w:rsidRPr="00AE407B" w14:paraId="7DCF4922" w14:textId="77777777" w:rsidTr="009F3FAD">
        <w:trPr>
          <w:cnfStyle w:val="100000000000" w:firstRow="1" w:lastRow="0" w:firstColumn="0" w:lastColumn="0" w:oddVBand="0" w:evenVBand="0" w:oddHBand="0" w:evenHBand="0" w:firstRowFirstColumn="0" w:firstRowLastColumn="0" w:lastRowFirstColumn="0" w:lastRowLastColumn="0"/>
          <w:trHeight w:val="170"/>
        </w:trPr>
        <w:tc>
          <w:tcPr>
            <w:tcW w:w="5338" w:type="dxa"/>
            <w:gridSpan w:val="4"/>
          </w:tcPr>
          <w:p w14:paraId="09817C9F" w14:textId="77777777" w:rsidR="0075089E" w:rsidRPr="00AE407B" w:rsidRDefault="0075089E" w:rsidP="0075089E">
            <w:pPr>
              <w:pStyle w:val="Tabletextleft"/>
              <w:rPr>
                <w:caps/>
                <w:lang w:val="tr-TR"/>
              </w:rPr>
            </w:pPr>
          </w:p>
        </w:tc>
        <w:tc>
          <w:tcPr>
            <w:tcW w:w="2536" w:type="dxa"/>
            <w:gridSpan w:val="2"/>
          </w:tcPr>
          <w:p w14:paraId="4796A78B" w14:textId="77777777" w:rsidR="0075089E" w:rsidRPr="00AE407B" w:rsidRDefault="0075089E" w:rsidP="0075089E">
            <w:pPr>
              <w:pStyle w:val="Tabletextleft"/>
              <w:rPr>
                <w:b w:val="0"/>
                <w:bCs/>
                <w:caps/>
                <w:lang w:val="tr-TR"/>
              </w:rPr>
            </w:pPr>
            <w:r w:rsidRPr="00AE407B">
              <w:rPr>
                <w:b w:val="0"/>
                <w:bCs/>
                <w:caps/>
                <w:lang w:val="tr-TR"/>
              </w:rPr>
              <w:t>ERM Onaylanacak belge</w:t>
            </w:r>
          </w:p>
        </w:tc>
        <w:tc>
          <w:tcPr>
            <w:tcW w:w="1764" w:type="dxa"/>
          </w:tcPr>
          <w:p w14:paraId="79A659C8" w14:textId="77777777" w:rsidR="0075089E" w:rsidRPr="00AE407B" w:rsidRDefault="0075089E" w:rsidP="0075089E">
            <w:pPr>
              <w:pStyle w:val="Tabletextleft"/>
              <w:rPr>
                <w:caps/>
                <w:lang w:val="tr-TR"/>
              </w:rPr>
            </w:pPr>
          </w:p>
        </w:tc>
      </w:tr>
      <w:tr w:rsidR="0075089E" w:rsidRPr="00AE407B" w14:paraId="2C1CDEE1" w14:textId="77777777" w:rsidTr="009F3FAD">
        <w:tc>
          <w:tcPr>
            <w:tcW w:w="1263" w:type="dxa"/>
            <w:shd w:val="clear" w:color="auto" w:fill="D1DDD3" w:themeFill="text2"/>
          </w:tcPr>
          <w:p w14:paraId="1435AABF" w14:textId="77777777" w:rsidR="0075089E" w:rsidRPr="00AE407B" w:rsidRDefault="0075089E" w:rsidP="0075089E">
            <w:pPr>
              <w:pStyle w:val="Tabletextleft"/>
              <w:rPr>
                <w:caps/>
                <w:lang w:val="tr-TR"/>
              </w:rPr>
            </w:pPr>
            <w:r w:rsidRPr="00AE407B">
              <w:rPr>
                <w:caps/>
                <w:lang w:val="tr-TR"/>
              </w:rPr>
              <w:t>Sürüm</w:t>
            </w:r>
          </w:p>
        </w:tc>
        <w:tc>
          <w:tcPr>
            <w:tcW w:w="1345" w:type="dxa"/>
            <w:shd w:val="clear" w:color="auto" w:fill="D1DDD3" w:themeFill="text2"/>
          </w:tcPr>
          <w:p w14:paraId="69E40B92" w14:textId="608F989D" w:rsidR="0075089E" w:rsidRPr="00AE407B" w:rsidRDefault="0075089E" w:rsidP="0075089E">
            <w:pPr>
              <w:pStyle w:val="Tabletextleft"/>
              <w:rPr>
                <w:caps/>
                <w:lang w:val="tr-TR"/>
              </w:rPr>
            </w:pPr>
            <w:r w:rsidRPr="00AE407B">
              <w:rPr>
                <w:caps/>
                <w:lang w:val="tr-TR"/>
              </w:rPr>
              <w:t>Rev</w:t>
            </w:r>
            <w:r w:rsidR="00B806F9" w:rsidRPr="00AE407B">
              <w:rPr>
                <w:caps/>
                <w:lang w:val="tr-TR"/>
              </w:rPr>
              <w:t>İ</w:t>
            </w:r>
            <w:r w:rsidRPr="00AE407B">
              <w:rPr>
                <w:caps/>
                <w:lang w:val="tr-TR"/>
              </w:rPr>
              <w:t>zyon</w:t>
            </w:r>
          </w:p>
        </w:tc>
        <w:tc>
          <w:tcPr>
            <w:tcW w:w="1224" w:type="dxa"/>
            <w:shd w:val="clear" w:color="auto" w:fill="D1DDD3" w:themeFill="text2"/>
          </w:tcPr>
          <w:p w14:paraId="6C9CC3FE" w14:textId="77777777" w:rsidR="0075089E" w:rsidRPr="00AE407B" w:rsidRDefault="0075089E" w:rsidP="0075089E">
            <w:pPr>
              <w:pStyle w:val="Tabletextleft"/>
              <w:rPr>
                <w:caps/>
                <w:lang w:val="tr-TR"/>
              </w:rPr>
            </w:pPr>
            <w:r w:rsidRPr="00AE407B">
              <w:rPr>
                <w:caps/>
                <w:lang w:val="tr-TR"/>
              </w:rPr>
              <w:t>Yazar</w:t>
            </w:r>
          </w:p>
        </w:tc>
        <w:tc>
          <w:tcPr>
            <w:tcW w:w="1506" w:type="dxa"/>
            <w:shd w:val="clear" w:color="auto" w:fill="D1DDD3" w:themeFill="text2"/>
          </w:tcPr>
          <w:p w14:paraId="5517CCF3" w14:textId="77777777" w:rsidR="0075089E" w:rsidRPr="00AE407B" w:rsidRDefault="0075089E" w:rsidP="0075089E">
            <w:pPr>
              <w:pStyle w:val="Tabletextleft"/>
              <w:rPr>
                <w:caps/>
                <w:lang w:val="tr-TR"/>
              </w:rPr>
            </w:pPr>
            <w:r w:rsidRPr="00AE407B">
              <w:rPr>
                <w:caps/>
                <w:lang w:val="tr-TR"/>
              </w:rPr>
              <w:t>İnceleme</w:t>
            </w:r>
          </w:p>
        </w:tc>
        <w:tc>
          <w:tcPr>
            <w:tcW w:w="1107" w:type="dxa"/>
            <w:shd w:val="clear" w:color="auto" w:fill="D1DDD3" w:themeFill="text2"/>
          </w:tcPr>
          <w:p w14:paraId="0D1E72DA" w14:textId="77777777" w:rsidR="0075089E" w:rsidRPr="00AE407B" w:rsidRDefault="0075089E" w:rsidP="0075089E">
            <w:pPr>
              <w:pStyle w:val="Tabletextleft"/>
              <w:rPr>
                <w:caps/>
                <w:lang w:val="tr-TR"/>
              </w:rPr>
            </w:pPr>
            <w:r w:rsidRPr="00AE407B">
              <w:rPr>
                <w:caps/>
                <w:lang w:val="tr-TR"/>
              </w:rPr>
              <w:t>Ad</w:t>
            </w:r>
          </w:p>
        </w:tc>
        <w:tc>
          <w:tcPr>
            <w:tcW w:w="1429" w:type="dxa"/>
            <w:shd w:val="clear" w:color="auto" w:fill="D1DDD3" w:themeFill="text2"/>
          </w:tcPr>
          <w:p w14:paraId="6428D03D" w14:textId="474E836D" w:rsidR="0075089E" w:rsidRPr="00AE407B" w:rsidRDefault="0075089E" w:rsidP="0075089E">
            <w:pPr>
              <w:pStyle w:val="Tabletextleft"/>
              <w:rPr>
                <w:caps/>
                <w:lang w:val="tr-TR"/>
              </w:rPr>
            </w:pPr>
            <w:r w:rsidRPr="00AE407B">
              <w:rPr>
                <w:caps/>
                <w:lang w:val="tr-TR"/>
              </w:rPr>
              <w:t>Tar</w:t>
            </w:r>
            <w:r w:rsidR="00B806F9" w:rsidRPr="00AE407B">
              <w:rPr>
                <w:caps/>
                <w:lang w:val="tr-TR"/>
              </w:rPr>
              <w:t>İ</w:t>
            </w:r>
            <w:r w:rsidRPr="00AE407B">
              <w:rPr>
                <w:caps/>
                <w:lang w:val="tr-TR"/>
              </w:rPr>
              <w:t>h</w:t>
            </w:r>
          </w:p>
        </w:tc>
        <w:tc>
          <w:tcPr>
            <w:tcW w:w="1764" w:type="dxa"/>
            <w:shd w:val="clear" w:color="auto" w:fill="D1DDD3" w:themeFill="text2"/>
          </w:tcPr>
          <w:p w14:paraId="0CC99319" w14:textId="77777777" w:rsidR="0075089E" w:rsidRPr="00AE407B" w:rsidRDefault="0075089E" w:rsidP="0075089E">
            <w:pPr>
              <w:pStyle w:val="Tabletextleft"/>
              <w:rPr>
                <w:caps/>
                <w:lang w:val="tr-TR"/>
              </w:rPr>
            </w:pPr>
            <w:r w:rsidRPr="00AE407B">
              <w:rPr>
                <w:caps/>
                <w:lang w:val="tr-TR"/>
              </w:rPr>
              <w:t>Yorum</w:t>
            </w:r>
          </w:p>
        </w:tc>
      </w:tr>
      <w:tr w:rsidR="00013DBB" w:rsidRPr="00AE407B" w14:paraId="1819D046" w14:textId="77777777" w:rsidTr="009F3FAD">
        <w:trPr>
          <w:trHeight w:val="227"/>
        </w:trPr>
        <w:tc>
          <w:tcPr>
            <w:tcW w:w="1263" w:type="dxa"/>
          </w:tcPr>
          <w:p w14:paraId="196F5589" w14:textId="2FBC6041" w:rsidR="00013DBB" w:rsidRPr="00AE407B" w:rsidRDefault="00113EC1" w:rsidP="00013DBB">
            <w:pPr>
              <w:pStyle w:val="Tabletextleft"/>
              <w:rPr>
                <w:rFonts w:cs="Verdana"/>
                <w:lang w:val="tr-TR"/>
              </w:rPr>
            </w:pPr>
            <w:r w:rsidRPr="00AE407B">
              <w:rPr>
                <w:rFonts w:cs="Verdana"/>
                <w:lang w:val="tr-TR"/>
              </w:rPr>
              <w:t>Nihai</w:t>
            </w:r>
            <w:r w:rsidR="009F3FAD" w:rsidRPr="00AE407B">
              <w:rPr>
                <w:rFonts w:cs="Verdana"/>
                <w:lang w:val="tr-TR"/>
              </w:rPr>
              <w:t xml:space="preserve"> </w:t>
            </w:r>
            <w:r w:rsidR="00821DE5" w:rsidRPr="00AE407B">
              <w:rPr>
                <w:rFonts w:cs="Verdana"/>
                <w:lang w:val="tr-TR"/>
              </w:rPr>
              <w:t>Taslak</w:t>
            </w:r>
          </w:p>
        </w:tc>
        <w:tc>
          <w:tcPr>
            <w:tcW w:w="1345" w:type="dxa"/>
          </w:tcPr>
          <w:p w14:paraId="5F313A24" w14:textId="4BEAACBD" w:rsidR="00013DBB" w:rsidRPr="00AE407B" w:rsidRDefault="00013DBB" w:rsidP="00013DBB">
            <w:pPr>
              <w:pStyle w:val="Tabletextleft"/>
              <w:rPr>
                <w:rFonts w:cs="Verdana"/>
                <w:lang w:val="tr-TR"/>
              </w:rPr>
            </w:pPr>
            <w:r w:rsidRPr="00AE407B">
              <w:rPr>
                <w:rFonts w:cs="Verdana"/>
                <w:lang w:val="tr-TR"/>
              </w:rPr>
              <w:t>003</w:t>
            </w:r>
          </w:p>
        </w:tc>
        <w:tc>
          <w:tcPr>
            <w:tcW w:w="1224" w:type="dxa"/>
          </w:tcPr>
          <w:p w14:paraId="7E905AF4" w14:textId="62B252D6" w:rsidR="00013DBB" w:rsidRPr="00AE407B" w:rsidRDefault="00821DE5" w:rsidP="00013DBB">
            <w:pPr>
              <w:pStyle w:val="Tabletextleft"/>
              <w:rPr>
                <w:lang w:val="tr-TR"/>
              </w:rPr>
            </w:pPr>
            <w:r w:rsidRPr="00AE407B">
              <w:rPr>
                <w:lang w:val="tr-TR"/>
              </w:rPr>
              <w:t>ERM Proje Ekibi</w:t>
            </w:r>
          </w:p>
        </w:tc>
        <w:tc>
          <w:tcPr>
            <w:tcW w:w="1506" w:type="dxa"/>
          </w:tcPr>
          <w:p w14:paraId="02FE47B8" w14:textId="60C34FBF" w:rsidR="00013DBB" w:rsidRPr="00AE407B" w:rsidRDefault="00013DBB" w:rsidP="00013DBB">
            <w:pPr>
              <w:pStyle w:val="Tabletextleft"/>
              <w:rPr>
                <w:lang w:val="tr-TR"/>
              </w:rPr>
            </w:pPr>
          </w:p>
        </w:tc>
        <w:tc>
          <w:tcPr>
            <w:tcW w:w="1107" w:type="dxa"/>
          </w:tcPr>
          <w:p w14:paraId="701201BB" w14:textId="767AD17B" w:rsidR="00013DBB" w:rsidRPr="00AE407B" w:rsidRDefault="00013DBB" w:rsidP="00013DBB">
            <w:pPr>
              <w:pStyle w:val="Tabletextleft"/>
              <w:rPr>
                <w:lang w:val="tr-TR"/>
              </w:rPr>
            </w:pPr>
          </w:p>
        </w:tc>
        <w:tc>
          <w:tcPr>
            <w:tcW w:w="1429" w:type="dxa"/>
          </w:tcPr>
          <w:p w14:paraId="7DD9635C" w14:textId="3BA8A0B1" w:rsidR="00013DBB" w:rsidRPr="00AE407B" w:rsidRDefault="00013DBB" w:rsidP="00013DBB">
            <w:pPr>
              <w:pStyle w:val="Tabletextleft"/>
              <w:rPr>
                <w:lang w:val="tr-TR"/>
              </w:rPr>
            </w:pPr>
            <w:r w:rsidRPr="00AE407B">
              <w:rPr>
                <w:lang w:val="tr-TR"/>
              </w:rPr>
              <w:t>Ekim 2025</w:t>
            </w:r>
          </w:p>
        </w:tc>
        <w:tc>
          <w:tcPr>
            <w:tcW w:w="1764" w:type="dxa"/>
          </w:tcPr>
          <w:p w14:paraId="17C5BE14" w14:textId="7CAA6EBD" w:rsidR="00013DBB" w:rsidRPr="00AE407B" w:rsidRDefault="00013DBB" w:rsidP="00013DBB">
            <w:pPr>
              <w:pStyle w:val="Tabletextleft"/>
              <w:rPr>
                <w:highlight w:val="yellow"/>
                <w:lang w:val="tr-TR"/>
              </w:rPr>
            </w:pPr>
          </w:p>
        </w:tc>
      </w:tr>
      <w:tr w:rsidR="00013DBB" w:rsidRPr="00AE407B" w14:paraId="74775F6D" w14:textId="77777777" w:rsidTr="009F3FAD">
        <w:trPr>
          <w:trHeight w:val="227"/>
        </w:trPr>
        <w:tc>
          <w:tcPr>
            <w:tcW w:w="1263" w:type="dxa"/>
          </w:tcPr>
          <w:p w14:paraId="0278560B" w14:textId="77777777" w:rsidR="00013DBB" w:rsidRPr="00AE407B" w:rsidRDefault="00013DBB" w:rsidP="00013DBB">
            <w:pPr>
              <w:pStyle w:val="Tabletextleft"/>
              <w:rPr>
                <w:rFonts w:cs="Verdana"/>
                <w:lang w:val="tr-TR"/>
              </w:rPr>
            </w:pPr>
          </w:p>
        </w:tc>
        <w:tc>
          <w:tcPr>
            <w:tcW w:w="1345" w:type="dxa"/>
          </w:tcPr>
          <w:p w14:paraId="5D8982F1" w14:textId="77777777" w:rsidR="00013DBB" w:rsidRPr="00AE407B" w:rsidRDefault="00013DBB" w:rsidP="00013DBB">
            <w:pPr>
              <w:pStyle w:val="Tabletextleft"/>
              <w:rPr>
                <w:rFonts w:cs="Verdana"/>
                <w:lang w:val="tr-TR"/>
              </w:rPr>
            </w:pPr>
          </w:p>
        </w:tc>
        <w:tc>
          <w:tcPr>
            <w:tcW w:w="1224" w:type="dxa"/>
          </w:tcPr>
          <w:p w14:paraId="7F713210" w14:textId="77777777" w:rsidR="00013DBB" w:rsidRPr="00AE407B" w:rsidRDefault="00013DBB" w:rsidP="00013DBB">
            <w:pPr>
              <w:pStyle w:val="Tabletextleft"/>
              <w:rPr>
                <w:lang w:val="tr-TR"/>
              </w:rPr>
            </w:pPr>
          </w:p>
        </w:tc>
        <w:tc>
          <w:tcPr>
            <w:tcW w:w="1506" w:type="dxa"/>
          </w:tcPr>
          <w:p w14:paraId="349A90D7" w14:textId="77777777" w:rsidR="00013DBB" w:rsidRPr="00AE407B" w:rsidRDefault="00013DBB" w:rsidP="00013DBB">
            <w:pPr>
              <w:pStyle w:val="Tabletextleft"/>
              <w:rPr>
                <w:lang w:val="tr-TR"/>
              </w:rPr>
            </w:pPr>
          </w:p>
        </w:tc>
        <w:tc>
          <w:tcPr>
            <w:tcW w:w="1107" w:type="dxa"/>
          </w:tcPr>
          <w:p w14:paraId="28B359DB" w14:textId="77777777" w:rsidR="00013DBB" w:rsidRPr="00AE407B" w:rsidRDefault="00013DBB" w:rsidP="00013DBB">
            <w:pPr>
              <w:pStyle w:val="Tabletextleft"/>
              <w:rPr>
                <w:lang w:val="tr-TR"/>
              </w:rPr>
            </w:pPr>
          </w:p>
        </w:tc>
        <w:tc>
          <w:tcPr>
            <w:tcW w:w="1429" w:type="dxa"/>
          </w:tcPr>
          <w:p w14:paraId="038AE08F" w14:textId="77777777" w:rsidR="00013DBB" w:rsidRPr="00AE407B" w:rsidRDefault="00013DBB" w:rsidP="00013DBB">
            <w:pPr>
              <w:pStyle w:val="Tabletextleft"/>
              <w:rPr>
                <w:lang w:val="tr-TR"/>
              </w:rPr>
            </w:pPr>
          </w:p>
        </w:tc>
        <w:tc>
          <w:tcPr>
            <w:tcW w:w="1764" w:type="dxa"/>
          </w:tcPr>
          <w:p w14:paraId="01D571B2" w14:textId="77777777" w:rsidR="00013DBB" w:rsidRPr="00AE407B" w:rsidRDefault="00013DBB" w:rsidP="00013DBB">
            <w:pPr>
              <w:pStyle w:val="Tabletextleft"/>
              <w:rPr>
                <w:lang w:val="tr-TR"/>
              </w:rPr>
            </w:pPr>
          </w:p>
        </w:tc>
      </w:tr>
      <w:tr w:rsidR="00013DBB" w:rsidRPr="00AE407B" w14:paraId="41556E26" w14:textId="77777777" w:rsidTr="009F3FAD">
        <w:trPr>
          <w:trHeight w:val="227"/>
        </w:trPr>
        <w:tc>
          <w:tcPr>
            <w:tcW w:w="1263" w:type="dxa"/>
          </w:tcPr>
          <w:p w14:paraId="75C0D04E" w14:textId="4533FF4E" w:rsidR="00013DBB" w:rsidRPr="00AE407B" w:rsidRDefault="00013DBB" w:rsidP="00013DBB">
            <w:pPr>
              <w:pStyle w:val="Tabletextleft"/>
              <w:rPr>
                <w:lang w:val="tr-TR"/>
              </w:rPr>
            </w:pPr>
          </w:p>
        </w:tc>
        <w:tc>
          <w:tcPr>
            <w:tcW w:w="1345" w:type="dxa"/>
          </w:tcPr>
          <w:p w14:paraId="0104359A" w14:textId="0BB8A238" w:rsidR="00013DBB" w:rsidRPr="00AE407B" w:rsidRDefault="00013DBB" w:rsidP="00013DBB">
            <w:pPr>
              <w:pStyle w:val="Tabletextleft"/>
              <w:rPr>
                <w:lang w:val="tr-TR"/>
              </w:rPr>
            </w:pPr>
          </w:p>
        </w:tc>
        <w:tc>
          <w:tcPr>
            <w:tcW w:w="1224" w:type="dxa"/>
          </w:tcPr>
          <w:p w14:paraId="198912C4" w14:textId="6BF0B0B9" w:rsidR="00013DBB" w:rsidRPr="00AE407B" w:rsidRDefault="00013DBB" w:rsidP="00013DBB">
            <w:pPr>
              <w:pStyle w:val="Tabletextleft"/>
              <w:rPr>
                <w:lang w:val="tr-TR"/>
              </w:rPr>
            </w:pPr>
          </w:p>
        </w:tc>
        <w:tc>
          <w:tcPr>
            <w:tcW w:w="1506" w:type="dxa"/>
          </w:tcPr>
          <w:p w14:paraId="3AA19710" w14:textId="5A32DA61" w:rsidR="00013DBB" w:rsidRPr="00AE407B" w:rsidRDefault="00013DBB" w:rsidP="00013DBB">
            <w:pPr>
              <w:pStyle w:val="Tabletextleft"/>
              <w:rPr>
                <w:lang w:val="tr-TR"/>
              </w:rPr>
            </w:pPr>
          </w:p>
        </w:tc>
        <w:tc>
          <w:tcPr>
            <w:tcW w:w="1107" w:type="dxa"/>
          </w:tcPr>
          <w:p w14:paraId="642D0615" w14:textId="1D6F844A" w:rsidR="00013DBB" w:rsidRPr="00AE407B" w:rsidRDefault="00013DBB" w:rsidP="00013DBB">
            <w:pPr>
              <w:pStyle w:val="Tabletextleft"/>
              <w:rPr>
                <w:lang w:val="tr-TR"/>
              </w:rPr>
            </w:pPr>
          </w:p>
        </w:tc>
        <w:tc>
          <w:tcPr>
            <w:tcW w:w="1429" w:type="dxa"/>
          </w:tcPr>
          <w:p w14:paraId="2E4F3DE1" w14:textId="11E51BFD" w:rsidR="00013DBB" w:rsidRPr="00AE407B" w:rsidRDefault="00013DBB" w:rsidP="00013DBB">
            <w:pPr>
              <w:pStyle w:val="Tabletextleft"/>
              <w:rPr>
                <w:lang w:val="tr-TR"/>
              </w:rPr>
            </w:pPr>
          </w:p>
        </w:tc>
        <w:tc>
          <w:tcPr>
            <w:tcW w:w="1764" w:type="dxa"/>
          </w:tcPr>
          <w:p w14:paraId="3105A9F2" w14:textId="59B50DF3" w:rsidR="00013DBB" w:rsidRPr="00AE407B" w:rsidRDefault="00013DBB" w:rsidP="00013DBB">
            <w:pPr>
              <w:pStyle w:val="Tabletextleft"/>
              <w:rPr>
                <w:lang w:val="tr-TR"/>
              </w:rPr>
            </w:pPr>
          </w:p>
        </w:tc>
      </w:tr>
    </w:tbl>
    <w:p w14:paraId="7D701E2C" w14:textId="77777777" w:rsidR="0075089E" w:rsidRPr="00AE407B" w:rsidRDefault="0075089E" w:rsidP="0075089E">
      <w:pPr>
        <w:spacing w:after="0" w:line="240" w:lineRule="auto"/>
        <w:rPr>
          <w:lang w:val="tr-TR"/>
        </w:rPr>
      </w:pPr>
      <w:r w:rsidRPr="00AE407B">
        <w:rPr>
          <w:lang w:val="tr-TR"/>
        </w:rPr>
        <w:br w:type="page"/>
      </w:r>
    </w:p>
    <w:p w14:paraId="5142824F" w14:textId="77777777" w:rsidR="0075089E" w:rsidRPr="00AE407B" w:rsidRDefault="0075089E" w:rsidP="0075089E">
      <w:pPr>
        <w:pStyle w:val="PageTitle"/>
        <w:rPr>
          <w:noProof/>
          <w:lang w:val="tr-TR"/>
        </w:rPr>
      </w:pPr>
      <w:r w:rsidRPr="00AE407B">
        <w:rPr>
          <w:lang w:val="tr-TR"/>
        </w:rPr>
        <w:lastRenderedPageBreak/>
        <w:t>İmza sayfası</w:t>
      </w:r>
    </w:p>
    <w:p w14:paraId="7F8DE225" w14:textId="7D052579" w:rsidR="0075089E" w:rsidRPr="00AE407B" w:rsidRDefault="00656251" w:rsidP="0075089E">
      <w:pPr>
        <w:pStyle w:val="KonuBal"/>
        <w:rPr>
          <w:noProof/>
          <w:sz w:val="48"/>
          <w:szCs w:val="48"/>
          <w:lang w:val="tr-TR"/>
        </w:rPr>
      </w:pPr>
      <w:r w:rsidRPr="00AE407B">
        <w:rPr>
          <w:sz w:val="48"/>
          <w:szCs w:val="48"/>
          <w:lang w:val="tr-TR"/>
        </w:rPr>
        <w:fldChar w:fldCharType="begin"/>
      </w:r>
      <w:r w:rsidRPr="00AE407B">
        <w:rPr>
          <w:sz w:val="48"/>
          <w:szCs w:val="48"/>
          <w:lang w:val="tr-TR"/>
        </w:rPr>
        <w:instrText xml:space="preserve"> STYLEREF  "Document title"  \* MERGEFORMAT </w:instrText>
      </w:r>
      <w:r w:rsidRPr="00AE407B">
        <w:rPr>
          <w:sz w:val="48"/>
          <w:szCs w:val="48"/>
          <w:lang w:val="tr-TR"/>
        </w:rPr>
        <w:fldChar w:fldCharType="separate"/>
      </w:r>
      <w:r w:rsidR="00E42AAF">
        <w:rPr>
          <w:noProof/>
          <w:sz w:val="48"/>
          <w:szCs w:val="48"/>
          <w:lang w:val="tr-TR"/>
        </w:rPr>
        <w:t>Enerjisa YEKA-2 RES</w:t>
      </w:r>
      <w:r w:rsidRPr="00AE407B">
        <w:rPr>
          <w:sz w:val="48"/>
          <w:szCs w:val="48"/>
          <w:lang w:val="tr-TR"/>
        </w:rPr>
        <w:fldChar w:fldCharType="end"/>
      </w:r>
    </w:p>
    <w:p w14:paraId="0129904B" w14:textId="225F5960" w:rsidR="0075089E" w:rsidRPr="00AE407B" w:rsidRDefault="00656251" w:rsidP="0075089E">
      <w:pPr>
        <w:pStyle w:val="Altyaz"/>
        <w:rPr>
          <w:sz w:val="32"/>
          <w:szCs w:val="32"/>
          <w:lang w:val="tr-TR"/>
        </w:rPr>
      </w:pPr>
      <w:r w:rsidRPr="00AE407B">
        <w:rPr>
          <w:sz w:val="32"/>
          <w:szCs w:val="32"/>
          <w:lang w:val="tr-TR"/>
        </w:rPr>
        <w:fldChar w:fldCharType="begin"/>
      </w:r>
      <w:r w:rsidRPr="00AE407B">
        <w:rPr>
          <w:sz w:val="32"/>
          <w:szCs w:val="32"/>
          <w:lang w:val="tr-TR"/>
        </w:rPr>
        <w:instrText xml:space="preserve"> STYLEREF  "Document Subtitle"  \* MERGEFORMAT </w:instrText>
      </w:r>
      <w:r w:rsidRPr="00AE407B">
        <w:rPr>
          <w:sz w:val="32"/>
          <w:szCs w:val="32"/>
          <w:lang w:val="tr-TR"/>
        </w:rPr>
        <w:fldChar w:fldCharType="separate"/>
      </w:r>
      <w:r w:rsidR="00E42AAF">
        <w:rPr>
          <w:noProof/>
          <w:sz w:val="32"/>
          <w:szCs w:val="32"/>
          <w:lang w:val="tr-TR"/>
        </w:rPr>
        <w:t>Gaia Rüzgar Enerji Santrali: Biyoçeşitlilik Yönetim Planı</w:t>
      </w:r>
      <w:r w:rsidRPr="00AE407B">
        <w:rPr>
          <w:sz w:val="32"/>
          <w:szCs w:val="32"/>
          <w:lang w:val="tr-TR"/>
        </w:rPr>
        <w:fldChar w:fldCharType="end"/>
      </w:r>
    </w:p>
    <w:p w14:paraId="3291419F" w14:textId="4242C7CE" w:rsidR="0075089E" w:rsidRPr="00AE407B" w:rsidRDefault="00656251" w:rsidP="0075089E">
      <w:pPr>
        <w:pStyle w:val="Tabletextleft"/>
        <w:rPr>
          <w:noProof/>
          <w:lang w:val="tr-TR"/>
        </w:rPr>
      </w:pPr>
      <w:r w:rsidRPr="00AE407B">
        <w:rPr>
          <w:lang w:val="tr-TR"/>
        </w:rPr>
        <w:fldChar w:fldCharType="begin"/>
      </w:r>
      <w:r w:rsidRPr="00AE407B">
        <w:rPr>
          <w:lang w:val="tr-TR"/>
        </w:rPr>
        <w:instrText>STYLEREF  Reference  \* MERGEFORMAT</w:instrText>
      </w:r>
      <w:r w:rsidRPr="00AE407B">
        <w:rPr>
          <w:lang w:val="tr-TR"/>
        </w:rPr>
        <w:fldChar w:fldCharType="separate"/>
      </w:r>
      <w:r w:rsidR="00E42AAF">
        <w:rPr>
          <w:noProof/>
          <w:lang w:val="tr-TR"/>
        </w:rPr>
        <w:t>0733614</w:t>
      </w:r>
      <w:r w:rsidRPr="00AE407B">
        <w:rPr>
          <w:noProof/>
          <w:lang w:val="tr-TR"/>
        </w:rPr>
        <w:fldChar w:fldCharType="end"/>
      </w:r>
    </w:p>
    <w:p w14:paraId="098F4955" w14:textId="77777777" w:rsidR="0075089E" w:rsidRPr="00AE407B" w:rsidRDefault="0075089E" w:rsidP="0075089E">
      <w:pPr>
        <w:pStyle w:val="PageTitle"/>
        <w:rPr>
          <w:lang w:val="tr-TR"/>
        </w:rPr>
      </w:pPr>
    </w:p>
    <w:p w14:paraId="261EE53C" w14:textId="77777777" w:rsidR="00C457AF" w:rsidRPr="00AE407B" w:rsidRDefault="00C457AF" w:rsidP="0075089E">
      <w:pPr>
        <w:pStyle w:val="PageTitle"/>
        <w:rPr>
          <w:lang w:val="tr-TR"/>
        </w:rPr>
      </w:pPr>
    </w:p>
    <w:tbl>
      <w:tblPr>
        <w:tblStyle w:val="TabloKlavuzu"/>
        <w:tblW w:w="963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top w:w="142" w:type="dxa"/>
          <w:left w:w="0" w:type="dxa"/>
          <w:bottom w:w="142" w:type="dxa"/>
          <w:right w:w="0" w:type="dxa"/>
        </w:tblCellMar>
        <w:tblLook w:val="04A0" w:firstRow="1" w:lastRow="0" w:firstColumn="1" w:lastColumn="0" w:noHBand="0" w:noVBand="1"/>
      </w:tblPr>
      <w:tblGrid>
        <w:gridCol w:w="4535"/>
        <w:gridCol w:w="561"/>
        <w:gridCol w:w="4535"/>
      </w:tblGrid>
      <w:tr w:rsidR="00C457AF" w:rsidRPr="00AE407B" w14:paraId="7AE72DE8" w14:textId="77777777" w:rsidTr="00AA532E">
        <w:trPr>
          <w:trHeight w:val="1134"/>
        </w:trPr>
        <w:tc>
          <w:tcPr>
            <w:tcW w:w="4535" w:type="dxa"/>
            <w:tcBorders>
              <w:bottom w:val="single" w:sz="4" w:space="0" w:color="auto"/>
            </w:tcBorders>
            <w:vAlign w:val="center"/>
          </w:tcPr>
          <w:p w14:paraId="024EEBBC" w14:textId="3BB0F948" w:rsidR="00C457AF" w:rsidRPr="00AE407B" w:rsidRDefault="00C457AF" w:rsidP="00AA532E">
            <w:pPr>
              <w:pStyle w:val="Tabletextleft"/>
              <w:rPr>
                <w:lang w:val="tr-TR"/>
              </w:rPr>
            </w:pPr>
          </w:p>
        </w:tc>
        <w:tc>
          <w:tcPr>
            <w:tcW w:w="561" w:type="dxa"/>
            <w:vAlign w:val="center"/>
          </w:tcPr>
          <w:p w14:paraId="28B64D76" w14:textId="77777777" w:rsidR="00C457AF" w:rsidRPr="00AE407B" w:rsidRDefault="00C457AF" w:rsidP="00AA532E">
            <w:pPr>
              <w:pStyle w:val="Tabletextleft"/>
              <w:rPr>
                <w:lang w:val="tr-TR"/>
              </w:rPr>
            </w:pPr>
          </w:p>
        </w:tc>
        <w:tc>
          <w:tcPr>
            <w:tcW w:w="4535" w:type="dxa"/>
            <w:tcBorders>
              <w:bottom w:val="single" w:sz="4" w:space="0" w:color="auto"/>
            </w:tcBorders>
            <w:vAlign w:val="center"/>
          </w:tcPr>
          <w:p w14:paraId="74C66A41" w14:textId="21156E97" w:rsidR="00C457AF" w:rsidRPr="00AE407B" w:rsidRDefault="00C457AF" w:rsidP="00AA532E">
            <w:pPr>
              <w:pStyle w:val="Tabletextleft"/>
              <w:rPr>
                <w:lang w:val="tr-TR"/>
              </w:rPr>
            </w:pPr>
          </w:p>
        </w:tc>
      </w:tr>
      <w:tr w:rsidR="00787CB7" w:rsidRPr="00AE407B" w14:paraId="6218861C" w14:textId="77777777" w:rsidTr="00AA532E">
        <w:trPr>
          <w:trHeight w:val="1418"/>
        </w:trPr>
        <w:tc>
          <w:tcPr>
            <w:tcW w:w="4535" w:type="dxa"/>
            <w:tcBorders>
              <w:top w:val="single" w:sz="4" w:space="0" w:color="auto"/>
            </w:tcBorders>
          </w:tcPr>
          <w:p w14:paraId="52B6196A" w14:textId="77777777" w:rsidR="00787CB7" w:rsidRPr="00AE407B" w:rsidRDefault="00787CB7" w:rsidP="00787CB7">
            <w:pPr>
              <w:pStyle w:val="AralkYok"/>
              <w:rPr>
                <w:b/>
                <w:bCs/>
                <w:lang w:val="tr-TR"/>
              </w:rPr>
            </w:pPr>
            <w:r w:rsidRPr="00AE407B">
              <w:rPr>
                <w:b/>
                <w:bCs/>
                <w:lang w:val="tr-TR"/>
              </w:rPr>
              <w:t>Nehir Yıldız</w:t>
            </w:r>
          </w:p>
          <w:p w14:paraId="4DB5192D" w14:textId="2EF9DB63" w:rsidR="00787CB7" w:rsidRPr="00AE407B" w:rsidRDefault="00787CB7" w:rsidP="00787CB7">
            <w:pPr>
              <w:pStyle w:val="AralkYok"/>
              <w:rPr>
                <w:lang w:val="tr-TR"/>
              </w:rPr>
            </w:pPr>
            <w:r w:rsidRPr="00AE407B">
              <w:rPr>
                <w:lang w:val="tr-TR"/>
              </w:rPr>
              <w:t>Senior Technical Consultant</w:t>
            </w:r>
          </w:p>
        </w:tc>
        <w:tc>
          <w:tcPr>
            <w:tcW w:w="561" w:type="dxa"/>
          </w:tcPr>
          <w:p w14:paraId="3793C218" w14:textId="77777777" w:rsidR="00787CB7" w:rsidRPr="00AE407B" w:rsidRDefault="00787CB7" w:rsidP="00787CB7">
            <w:pPr>
              <w:pStyle w:val="Tabletextleft"/>
              <w:rPr>
                <w:lang w:val="tr-TR"/>
              </w:rPr>
            </w:pPr>
          </w:p>
        </w:tc>
        <w:tc>
          <w:tcPr>
            <w:tcW w:w="4535" w:type="dxa"/>
            <w:tcBorders>
              <w:top w:val="single" w:sz="4" w:space="0" w:color="auto"/>
            </w:tcBorders>
          </w:tcPr>
          <w:p w14:paraId="4ECB0E1A" w14:textId="77777777" w:rsidR="00787CB7" w:rsidRPr="00AE407B" w:rsidRDefault="00787CB7" w:rsidP="00787CB7">
            <w:pPr>
              <w:pStyle w:val="AralkYok"/>
              <w:rPr>
                <w:b/>
                <w:bCs/>
                <w:lang w:val="tr-TR"/>
              </w:rPr>
            </w:pPr>
            <w:r w:rsidRPr="00AE407B">
              <w:rPr>
                <w:b/>
                <w:bCs/>
                <w:lang w:val="tr-TR"/>
              </w:rPr>
              <w:t>Caner Şahin</w:t>
            </w:r>
          </w:p>
          <w:p w14:paraId="55315F0E" w14:textId="5EE8D582" w:rsidR="00787CB7" w:rsidRPr="00AE407B" w:rsidRDefault="00787CB7" w:rsidP="00787CB7">
            <w:pPr>
              <w:pStyle w:val="AralkYok"/>
              <w:rPr>
                <w:lang w:val="tr-TR"/>
              </w:rPr>
            </w:pPr>
            <w:r w:rsidRPr="00AE407B">
              <w:rPr>
                <w:lang w:val="tr-TR"/>
              </w:rPr>
              <w:t>Principal Technical Consultant</w:t>
            </w:r>
          </w:p>
        </w:tc>
      </w:tr>
      <w:tr w:rsidR="00A8233D" w:rsidRPr="00AE407B" w14:paraId="405C911C" w14:textId="77777777" w:rsidTr="00AA532E">
        <w:trPr>
          <w:trHeight w:val="2835"/>
        </w:trPr>
        <w:tc>
          <w:tcPr>
            <w:tcW w:w="4535" w:type="dxa"/>
          </w:tcPr>
          <w:p w14:paraId="37B38AB8" w14:textId="77777777" w:rsidR="007C6450" w:rsidRPr="00AE407B" w:rsidRDefault="007C6450" w:rsidP="004C0946">
            <w:pPr>
              <w:pStyle w:val="GvdeMetni"/>
              <w:rPr>
                <w:b/>
                <w:bCs/>
                <w:lang w:val="tr-TR"/>
              </w:rPr>
            </w:pPr>
          </w:p>
          <w:p w14:paraId="2E7DA013" w14:textId="09FC8629" w:rsidR="00992792" w:rsidRPr="00AE407B" w:rsidRDefault="00A8233D" w:rsidP="004C0946">
            <w:pPr>
              <w:pStyle w:val="GvdeMetni"/>
              <w:rPr>
                <w:b/>
                <w:bCs/>
                <w:lang w:val="tr-TR"/>
              </w:rPr>
            </w:pPr>
            <w:r w:rsidRPr="00AE407B">
              <w:rPr>
                <w:b/>
                <w:bCs/>
                <w:lang w:val="tr-TR"/>
              </w:rPr>
              <w:t xml:space="preserve">ERM GmbH </w:t>
            </w:r>
          </w:p>
          <w:p w14:paraId="427E3370" w14:textId="77777777" w:rsidR="00992792" w:rsidRPr="00AE407B" w:rsidRDefault="004C0946" w:rsidP="004C0946">
            <w:pPr>
              <w:pStyle w:val="GvdeMetni"/>
              <w:rPr>
                <w:lang w:val="tr-TR"/>
              </w:rPr>
            </w:pPr>
            <w:r w:rsidRPr="00AE407B">
              <w:rPr>
                <w:lang w:val="tr-TR"/>
              </w:rPr>
              <w:t xml:space="preserve">Brüsseler Str. 1-3 </w:t>
            </w:r>
          </w:p>
          <w:p w14:paraId="188D1D72" w14:textId="1A72D5BB" w:rsidR="00A8233D" w:rsidRPr="00AE407B" w:rsidRDefault="004C0946" w:rsidP="004C0946">
            <w:pPr>
              <w:pStyle w:val="GvdeMetni"/>
              <w:rPr>
                <w:lang w:val="tr-TR"/>
              </w:rPr>
            </w:pPr>
            <w:r w:rsidRPr="00AE407B">
              <w:rPr>
                <w:lang w:val="tr-TR"/>
              </w:rPr>
              <w:t>60327, Frankfurt</w:t>
            </w:r>
          </w:p>
          <w:p w14:paraId="2FE14C62" w14:textId="2015FFAD" w:rsidR="00992792" w:rsidRPr="00AE407B" w:rsidRDefault="00992792" w:rsidP="004C0946">
            <w:pPr>
              <w:pStyle w:val="GvdeMetni"/>
              <w:rPr>
                <w:lang w:val="tr-TR"/>
              </w:rPr>
            </w:pPr>
            <w:r w:rsidRPr="00AE407B">
              <w:rPr>
                <w:lang w:val="tr-TR"/>
              </w:rPr>
              <w:t>Almanya</w:t>
            </w:r>
          </w:p>
          <w:p w14:paraId="78AF563C" w14:textId="77777777" w:rsidR="00A8233D" w:rsidRPr="00AE407B" w:rsidRDefault="00A8233D" w:rsidP="00AA532E">
            <w:pPr>
              <w:pStyle w:val="GvdeMetni"/>
              <w:rPr>
                <w:bCs/>
                <w:lang w:val="tr-TR"/>
              </w:rPr>
            </w:pPr>
            <w:r w:rsidRPr="00AE407B">
              <w:rPr>
                <w:lang w:val="tr-TR"/>
              </w:rPr>
              <w:t xml:space="preserve">Faks </w:t>
            </w:r>
            <w:r w:rsidRPr="00AE407B">
              <w:rPr>
                <w:bCs/>
                <w:lang w:val="tr-TR"/>
              </w:rPr>
              <w:t>+49 (0) 6102 771 904-0</w:t>
            </w:r>
          </w:p>
          <w:p w14:paraId="798C21FF" w14:textId="77777777" w:rsidR="00A8233D" w:rsidRPr="00AE407B" w:rsidRDefault="00A8233D" w:rsidP="00AA532E">
            <w:pPr>
              <w:pStyle w:val="AralkYok"/>
              <w:rPr>
                <w:lang w:val="tr-TR"/>
              </w:rPr>
            </w:pPr>
          </w:p>
        </w:tc>
        <w:tc>
          <w:tcPr>
            <w:tcW w:w="561" w:type="dxa"/>
          </w:tcPr>
          <w:p w14:paraId="10012A8D" w14:textId="77777777" w:rsidR="00A8233D" w:rsidRPr="00AE407B" w:rsidRDefault="00A8233D" w:rsidP="00AA532E">
            <w:pPr>
              <w:pStyle w:val="Tabletextleft"/>
              <w:rPr>
                <w:lang w:val="tr-TR"/>
              </w:rPr>
            </w:pPr>
          </w:p>
        </w:tc>
        <w:tc>
          <w:tcPr>
            <w:tcW w:w="4535" w:type="dxa"/>
          </w:tcPr>
          <w:p w14:paraId="17CA20E4" w14:textId="77777777" w:rsidR="00A8233D" w:rsidRPr="00AE407B" w:rsidRDefault="00A8233D" w:rsidP="00AA532E">
            <w:pPr>
              <w:pStyle w:val="Tabletextleft"/>
              <w:rPr>
                <w:lang w:val="tr-TR"/>
              </w:rPr>
            </w:pPr>
          </w:p>
        </w:tc>
      </w:tr>
    </w:tbl>
    <w:p w14:paraId="1B2CA9BC" w14:textId="77777777" w:rsidR="0075089E" w:rsidRPr="00AE407B" w:rsidRDefault="0075089E" w:rsidP="0075089E">
      <w:pPr>
        <w:pStyle w:val="GvdeMetni"/>
        <w:rPr>
          <w:lang w:val="tr-TR"/>
        </w:rPr>
      </w:pPr>
    </w:p>
    <w:p w14:paraId="1B785FAD" w14:textId="5D9AC1BB" w:rsidR="0075089E" w:rsidRPr="00AE407B" w:rsidRDefault="0075089E" w:rsidP="0075089E">
      <w:pPr>
        <w:pStyle w:val="Copyright"/>
        <w:rPr>
          <w:lang w:val="tr-TR"/>
        </w:rPr>
      </w:pPr>
      <w:r w:rsidRPr="00AE407B">
        <w:rPr>
          <w:lang w:val="tr-TR"/>
        </w:rPr>
        <w:t>© Telif Hakkı</w:t>
      </w:r>
      <w:r w:rsidRPr="00AE407B">
        <w:rPr>
          <w:lang w:val="tr-TR"/>
        </w:rPr>
        <w:fldChar w:fldCharType="begin"/>
      </w:r>
      <w:r w:rsidRPr="00AE407B">
        <w:rPr>
          <w:lang w:val="tr-TR"/>
        </w:rPr>
        <w:instrText xml:space="preserve"> DATE  \@ "yyyy"  \* MERGEFORMAT </w:instrText>
      </w:r>
      <w:r w:rsidRPr="00AE407B">
        <w:rPr>
          <w:lang w:val="tr-TR"/>
        </w:rPr>
        <w:fldChar w:fldCharType="separate"/>
      </w:r>
      <w:r w:rsidR="009F6B44">
        <w:rPr>
          <w:noProof/>
          <w:lang w:val="tr-TR"/>
        </w:rPr>
        <w:t>2025</w:t>
      </w:r>
      <w:r w:rsidRPr="00AE407B">
        <w:rPr>
          <w:lang w:val="tr-TR"/>
        </w:rPr>
        <w:fldChar w:fldCharType="end"/>
      </w:r>
      <w:r w:rsidRPr="00AE407B">
        <w:rPr>
          <w:lang w:val="tr-TR"/>
        </w:rPr>
        <w:t xml:space="preserve"> ERM International Group Limited ve/veya bağlı şirketleri ('ERM') tarafından. Tüm Hakları Saklıdır. </w:t>
      </w:r>
    </w:p>
    <w:p w14:paraId="73FB2EAC" w14:textId="77777777" w:rsidR="0075089E" w:rsidRPr="00AE407B" w:rsidRDefault="0075089E" w:rsidP="0075089E">
      <w:pPr>
        <w:pStyle w:val="Copyright"/>
        <w:rPr>
          <w:lang w:val="tr-TR"/>
        </w:rPr>
      </w:pPr>
      <w:r w:rsidRPr="00AE407B">
        <w:rPr>
          <w:lang w:val="tr-TR"/>
        </w:rPr>
        <w:t>Bu eserin hiçbir bölümü, ERM'nin önceden yazılı izni olmadan herhangi bir şekilde veya herhangi bir yöntemle çoğaltılamaz veya aktarılamaz.</w:t>
      </w:r>
    </w:p>
    <w:p w14:paraId="063A753C" w14:textId="77777777" w:rsidR="0075089E" w:rsidRPr="00AE407B" w:rsidRDefault="0075089E" w:rsidP="0075089E">
      <w:pPr>
        <w:pStyle w:val="GvdeMetni"/>
        <w:rPr>
          <w:lang w:val="tr-TR"/>
        </w:rPr>
      </w:pPr>
    </w:p>
    <w:p w14:paraId="0BB03A85" w14:textId="77777777" w:rsidR="0075089E" w:rsidRPr="00AE407B" w:rsidRDefault="0075089E" w:rsidP="0075089E">
      <w:pPr>
        <w:pStyle w:val="GvdeMetni"/>
        <w:rPr>
          <w:lang w:val="tr-TR"/>
        </w:rPr>
      </w:pPr>
    </w:p>
    <w:p w14:paraId="02C1AAE1" w14:textId="77777777" w:rsidR="0075089E" w:rsidRPr="00AE407B" w:rsidRDefault="0075089E" w:rsidP="0075089E">
      <w:pPr>
        <w:pStyle w:val="GvdeMetni"/>
        <w:rPr>
          <w:lang w:val="tr-TR"/>
        </w:rPr>
        <w:sectPr w:rsidR="0075089E" w:rsidRPr="00AE407B" w:rsidSect="009A59EE">
          <w:headerReference w:type="default" r:id="rId15"/>
          <w:footerReference w:type="even" r:id="rId16"/>
          <w:footerReference w:type="default" r:id="rId17"/>
          <w:headerReference w:type="first" r:id="rId18"/>
          <w:footerReference w:type="first" r:id="rId19"/>
          <w:pgSz w:w="11906" w:h="16838" w:code="9"/>
          <w:pgMar w:top="1134" w:right="1134" w:bottom="1134" w:left="1134" w:header="567" w:footer="374" w:gutter="0"/>
          <w:cols w:sep="1" w:space="380"/>
          <w:titlePg/>
          <w:docGrid w:linePitch="360"/>
        </w:sectPr>
      </w:pPr>
    </w:p>
    <w:p w14:paraId="5AC533CE" w14:textId="780F530D" w:rsidR="0075089E" w:rsidRPr="00AE407B" w:rsidRDefault="0075089E" w:rsidP="0075089E">
      <w:pPr>
        <w:pStyle w:val="TBal"/>
        <w:rPr>
          <w:lang w:val="tr-TR"/>
        </w:rPr>
      </w:pPr>
      <w:r w:rsidRPr="00AE407B">
        <w:rPr>
          <w:lang w:val="tr-TR"/>
        </w:rPr>
        <w:lastRenderedPageBreak/>
        <w:t>İç</w:t>
      </w:r>
      <w:r w:rsidR="00B806F9" w:rsidRPr="00AE407B">
        <w:rPr>
          <w:lang w:val="tr-TR"/>
        </w:rPr>
        <w:t>İ</w:t>
      </w:r>
      <w:r w:rsidRPr="00AE407B">
        <w:rPr>
          <w:lang w:val="tr-TR"/>
        </w:rPr>
        <w:t>ndek</w:t>
      </w:r>
      <w:r w:rsidR="00B806F9" w:rsidRPr="00AE407B">
        <w:rPr>
          <w:lang w:val="tr-TR"/>
        </w:rPr>
        <w:t>İ</w:t>
      </w:r>
      <w:r w:rsidRPr="00AE407B">
        <w:rPr>
          <w:lang w:val="tr-TR"/>
        </w:rPr>
        <w:t>ler</w:t>
      </w:r>
    </w:p>
    <w:p w14:paraId="4D04529B" w14:textId="4E5DE243" w:rsidR="00965F86" w:rsidRDefault="0075089E">
      <w:pPr>
        <w:pStyle w:val="T1"/>
        <w:rPr>
          <w:rFonts w:asciiTheme="minorHAnsi" w:eastAsiaTheme="minorEastAsia" w:hAnsiTheme="minorHAnsi" w:cstheme="minorBidi"/>
          <w:caps w:val="0"/>
          <w:spacing w:val="0"/>
          <w:sz w:val="24"/>
        </w:rPr>
      </w:pPr>
      <w:r w:rsidRPr="00AE407B">
        <w:rPr>
          <w:rFonts w:ascii="Verdana" w:hAnsi="Verdana"/>
          <w:lang w:val="tr-TR"/>
        </w:rPr>
        <w:fldChar w:fldCharType="begin"/>
      </w:r>
      <w:r w:rsidRPr="00AE407B">
        <w:rPr>
          <w:rFonts w:ascii="Verdana" w:hAnsi="Verdana"/>
          <w:lang w:val="tr-TR"/>
        </w:rPr>
        <w:instrText xml:space="preserve"> TOC \o "1-3" \h \z \t "Appendix Heading,4"\n 4-4 </w:instrText>
      </w:r>
      <w:r w:rsidRPr="00AE407B">
        <w:rPr>
          <w:rFonts w:ascii="Verdana" w:hAnsi="Verdana"/>
          <w:lang w:val="tr-TR"/>
        </w:rPr>
        <w:fldChar w:fldCharType="separate"/>
      </w:r>
      <w:hyperlink w:anchor="_Toc212973589" w:history="1">
        <w:r w:rsidR="00965F86" w:rsidRPr="00F752C3">
          <w:rPr>
            <w:rStyle w:val="Kpr"/>
            <w:lang w:val="tr-TR"/>
          </w:rPr>
          <w:t>1.</w:t>
        </w:r>
        <w:r w:rsidR="00965F86">
          <w:rPr>
            <w:rFonts w:asciiTheme="minorHAnsi" w:eastAsiaTheme="minorEastAsia" w:hAnsiTheme="minorHAnsi" w:cstheme="minorBidi"/>
            <w:caps w:val="0"/>
            <w:spacing w:val="0"/>
            <w:sz w:val="24"/>
          </w:rPr>
          <w:tab/>
        </w:r>
        <w:r w:rsidR="00965F86" w:rsidRPr="00F752C3">
          <w:rPr>
            <w:rStyle w:val="Kpr"/>
            <w:lang w:val="tr-TR"/>
          </w:rPr>
          <w:t>GİRİŞ</w:t>
        </w:r>
        <w:r w:rsidR="00965F86">
          <w:rPr>
            <w:webHidden/>
          </w:rPr>
          <w:tab/>
        </w:r>
        <w:r w:rsidR="00965F86">
          <w:rPr>
            <w:webHidden/>
          </w:rPr>
          <w:fldChar w:fldCharType="begin"/>
        </w:r>
        <w:r w:rsidR="00965F86">
          <w:rPr>
            <w:webHidden/>
          </w:rPr>
          <w:instrText xml:space="preserve"> PAGEREF _Toc212973589 \h </w:instrText>
        </w:r>
        <w:r w:rsidR="00965F86">
          <w:rPr>
            <w:webHidden/>
          </w:rPr>
        </w:r>
        <w:r w:rsidR="00965F86">
          <w:rPr>
            <w:webHidden/>
          </w:rPr>
          <w:fldChar w:fldCharType="separate"/>
        </w:r>
        <w:r w:rsidR="00E42AAF">
          <w:rPr>
            <w:webHidden/>
          </w:rPr>
          <w:t>1</w:t>
        </w:r>
        <w:r w:rsidR="00965F86">
          <w:rPr>
            <w:webHidden/>
          </w:rPr>
          <w:fldChar w:fldCharType="end"/>
        </w:r>
      </w:hyperlink>
    </w:p>
    <w:p w14:paraId="39E1DE26" w14:textId="511FD61A" w:rsidR="00965F86" w:rsidRDefault="00965F86">
      <w:pPr>
        <w:pStyle w:val="T2"/>
        <w:rPr>
          <w:rFonts w:asciiTheme="minorHAnsi" w:eastAsiaTheme="minorEastAsia" w:hAnsiTheme="minorHAnsi" w:cstheme="minorBidi"/>
          <w:caps w:val="0"/>
          <w:spacing w:val="0"/>
          <w:sz w:val="24"/>
        </w:rPr>
      </w:pPr>
      <w:hyperlink w:anchor="_Toc212973590" w:history="1">
        <w:r w:rsidRPr="00F752C3">
          <w:rPr>
            <w:rStyle w:val="Kpr"/>
            <w:lang w:val="tr-TR"/>
          </w:rPr>
          <w:t>1.1</w:t>
        </w:r>
        <w:r>
          <w:rPr>
            <w:rFonts w:asciiTheme="minorHAnsi" w:eastAsiaTheme="minorEastAsia" w:hAnsiTheme="minorHAnsi" w:cstheme="minorBidi"/>
            <w:caps w:val="0"/>
            <w:spacing w:val="0"/>
            <w:sz w:val="24"/>
          </w:rPr>
          <w:tab/>
        </w:r>
        <w:r w:rsidRPr="00F752C3">
          <w:rPr>
            <w:rStyle w:val="Kpr"/>
            <w:lang w:val="tr-TR"/>
          </w:rPr>
          <w:t>Arka Plan</w:t>
        </w:r>
        <w:r>
          <w:rPr>
            <w:webHidden/>
          </w:rPr>
          <w:tab/>
        </w:r>
        <w:r>
          <w:rPr>
            <w:webHidden/>
          </w:rPr>
          <w:fldChar w:fldCharType="begin"/>
        </w:r>
        <w:r>
          <w:rPr>
            <w:webHidden/>
          </w:rPr>
          <w:instrText xml:space="preserve"> PAGEREF _Toc212973590 \h </w:instrText>
        </w:r>
        <w:r>
          <w:rPr>
            <w:webHidden/>
          </w:rPr>
        </w:r>
        <w:r>
          <w:rPr>
            <w:webHidden/>
          </w:rPr>
          <w:fldChar w:fldCharType="separate"/>
        </w:r>
        <w:r w:rsidR="00E42AAF">
          <w:rPr>
            <w:webHidden/>
          </w:rPr>
          <w:t>1</w:t>
        </w:r>
        <w:r>
          <w:rPr>
            <w:webHidden/>
          </w:rPr>
          <w:fldChar w:fldCharType="end"/>
        </w:r>
      </w:hyperlink>
    </w:p>
    <w:p w14:paraId="2914297A" w14:textId="4A9DF585" w:rsidR="00965F86" w:rsidRDefault="00965F86">
      <w:pPr>
        <w:pStyle w:val="T2"/>
        <w:rPr>
          <w:rFonts w:asciiTheme="minorHAnsi" w:eastAsiaTheme="minorEastAsia" w:hAnsiTheme="minorHAnsi" w:cstheme="minorBidi"/>
          <w:caps w:val="0"/>
          <w:spacing w:val="0"/>
          <w:sz w:val="24"/>
        </w:rPr>
      </w:pPr>
      <w:hyperlink w:anchor="_Toc212973591" w:history="1">
        <w:r w:rsidRPr="00F752C3">
          <w:rPr>
            <w:rStyle w:val="Kpr"/>
            <w:lang w:val="tr-TR"/>
          </w:rPr>
          <w:t>1.2</w:t>
        </w:r>
        <w:r>
          <w:rPr>
            <w:rFonts w:asciiTheme="minorHAnsi" w:eastAsiaTheme="minorEastAsia" w:hAnsiTheme="minorHAnsi" w:cstheme="minorBidi"/>
            <w:caps w:val="0"/>
            <w:spacing w:val="0"/>
            <w:sz w:val="24"/>
          </w:rPr>
          <w:tab/>
        </w:r>
        <w:r w:rsidRPr="00F752C3">
          <w:rPr>
            <w:rStyle w:val="Kpr"/>
            <w:lang w:val="tr-TR"/>
          </w:rPr>
          <w:t>Projenin Konumu ve Tanımı</w:t>
        </w:r>
        <w:r>
          <w:rPr>
            <w:webHidden/>
          </w:rPr>
          <w:tab/>
        </w:r>
        <w:r>
          <w:rPr>
            <w:webHidden/>
          </w:rPr>
          <w:fldChar w:fldCharType="begin"/>
        </w:r>
        <w:r>
          <w:rPr>
            <w:webHidden/>
          </w:rPr>
          <w:instrText xml:space="preserve"> PAGEREF _Toc212973591 \h </w:instrText>
        </w:r>
        <w:r>
          <w:rPr>
            <w:webHidden/>
          </w:rPr>
        </w:r>
        <w:r>
          <w:rPr>
            <w:webHidden/>
          </w:rPr>
          <w:fldChar w:fldCharType="separate"/>
        </w:r>
        <w:r w:rsidR="00E42AAF">
          <w:rPr>
            <w:webHidden/>
          </w:rPr>
          <w:t>1</w:t>
        </w:r>
        <w:r>
          <w:rPr>
            <w:webHidden/>
          </w:rPr>
          <w:fldChar w:fldCharType="end"/>
        </w:r>
      </w:hyperlink>
    </w:p>
    <w:p w14:paraId="058806B7" w14:textId="53DC6654" w:rsidR="00965F86" w:rsidRDefault="00965F86">
      <w:pPr>
        <w:pStyle w:val="T2"/>
        <w:rPr>
          <w:rFonts w:asciiTheme="minorHAnsi" w:eastAsiaTheme="minorEastAsia" w:hAnsiTheme="minorHAnsi" w:cstheme="minorBidi"/>
          <w:caps w:val="0"/>
          <w:spacing w:val="0"/>
          <w:sz w:val="24"/>
        </w:rPr>
      </w:pPr>
      <w:hyperlink w:anchor="_Toc212973592" w:history="1">
        <w:r w:rsidRPr="00F752C3">
          <w:rPr>
            <w:rStyle w:val="Kpr"/>
            <w:lang w:val="tr-TR"/>
          </w:rPr>
          <w:t>1.3</w:t>
        </w:r>
        <w:r>
          <w:rPr>
            <w:rFonts w:asciiTheme="minorHAnsi" w:eastAsiaTheme="minorEastAsia" w:hAnsiTheme="minorHAnsi" w:cstheme="minorBidi"/>
            <w:caps w:val="0"/>
            <w:spacing w:val="0"/>
            <w:sz w:val="24"/>
          </w:rPr>
          <w:tab/>
        </w:r>
        <w:r w:rsidRPr="00F752C3">
          <w:rPr>
            <w:rStyle w:val="Kpr"/>
            <w:lang w:val="tr-TR"/>
          </w:rPr>
          <w:t>BYP'nin Amacı ve Hedefi</w:t>
        </w:r>
        <w:r>
          <w:rPr>
            <w:webHidden/>
          </w:rPr>
          <w:tab/>
        </w:r>
        <w:r>
          <w:rPr>
            <w:webHidden/>
          </w:rPr>
          <w:fldChar w:fldCharType="begin"/>
        </w:r>
        <w:r>
          <w:rPr>
            <w:webHidden/>
          </w:rPr>
          <w:instrText xml:space="preserve"> PAGEREF _Toc212973592 \h </w:instrText>
        </w:r>
        <w:r>
          <w:rPr>
            <w:webHidden/>
          </w:rPr>
        </w:r>
        <w:r>
          <w:rPr>
            <w:webHidden/>
          </w:rPr>
          <w:fldChar w:fldCharType="separate"/>
        </w:r>
        <w:r w:rsidR="00E42AAF">
          <w:rPr>
            <w:webHidden/>
          </w:rPr>
          <w:t>3</w:t>
        </w:r>
        <w:r>
          <w:rPr>
            <w:webHidden/>
          </w:rPr>
          <w:fldChar w:fldCharType="end"/>
        </w:r>
      </w:hyperlink>
    </w:p>
    <w:p w14:paraId="4E764257" w14:textId="66F870B3" w:rsidR="00965F86" w:rsidRDefault="00965F86">
      <w:pPr>
        <w:pStyle w:val="T2"/>
        <w:rPr>
          <w:rFonts w:asciiTheme="minorHAnsi" w:eastAsiaTheme="minorEastAsia" w:hAnsiTheme="minorHAnsi" w:cstheme="minorBidi"/>
          <w:caps w:val="0"/>
          <w:spacing w:val="0"/>
          <w:sz w:val="24"/>
        </w:rPr>
      </w:pPr>
      <w:hyperlink w:anchor="_Toc212973593" w:history="1">
        <w:r w:rsidRPr="00F752C3">
          <w:rPr>
            <w:rStyle w:val="Kpr"/>
            <w:lang w:val="tr-TR"/>
          </w:rPr>
          <w:t>1.4</w:t>
        </w:r>
        <w:r>
          <w:rPr>
            <w:rFonts w:asciiTheme="minorHAnsi" w:eastAsiaTheme="minorEastAsia" w:hAnsiTheme="minorHAnsi" w:cstheme="minorBidi"/>
            <w:caps w:val="0"/>
            <w:spacing w:val="0"/>
            <w:sz w:val="24"/>
          </w:rPr>
          <w:tab/>
        </w:r>
        <w:r w:rsidRPr="00F752C3">
          <w:rPr>
            <w:rStyle w:val="Kpr"/>
            <w:lang w:val="tr-TR"/>
          </w:rPr>
          <w:t>BYP'nin Yapısı</w:t>
        </w:r>
        <w:r>
          <w:rPr>
            <w:webHidden/>
          </w:rPr>
          <w:tab/>
        </w:r>
        <w:r>
          <w:rPr>
            <w:webHidden/>
          </w:rPr>
          <w:fldChar w:fldCharType="begin"/>
        </w:r>
        <w:r>
          <w:rPr>
            <w:webHidden/>
          </w:rPr>
          <w:instrText xml:space="preserve"> PAGEREF _Toc212973593 \h </w:instrText>
        </w:r>
        <w:r>
          <w:rPr>
            <w:webHidden/>
          </w:rPr>
        </w:r>
        <w:r>
          <w:rPr>
            <w:webHidden/>
          </w:rPr>
          <w:fldChar w:fldCharType="separate"/>
        </w:r>
        <w:r w:rsidR="00E42AAF">
          <w:rPr>
            <w:webHidden/>
          </w:rPr>
          <w:t>3</w:t>
        </w:r>
        <w:r>
          <w:rPr>
            <w:webHidden/>
          </w:rPr>
          <w:fldChar w:fldCharType="end"/>
        </w:r>
      </w:hyperlink>
    </w:p>
    <w:p w14:paraId="29DBF5B9" w14:textId="304F9D47" w:rsidR="00965F86" w:rsidRDefault="00965F86">
      <w:pPr>
        <w:pStyle w:val="T2"/>
        <w:rPr>
          <w:rFonts w:asciiTheme="minorHAnsi" w:eastAsiaTheme="minorEastAsia" w:hAnsiTheme="minorHAnsi" w:cstheme="minorBidi"/>
          <w:caps w:val="0"/>
          <w:spacing w:val="0"/>
          <w:sz w:val="24"/>
        </w:rPr>
      </w:pPr>
      <w:hyperlink w:anchor="_Toc212973594" w:history="1">
        <w:r w:rsidRPr="00F752C3">
          <w:rPr>
            <w:rStyle w:val="Kpr"/>
            <w:lang w:val="tr-TR"/>
          </w:rPr>
          <w:t>1.5</w:t>
        </w:r>
        <w:r>
          <w:rPr>
            <w:rFonts w:asciiTheme="minorHAnsi" w:eastAsiaTheme="minorEastAsia" w:hAnsiTheme="minorHAnsi" w:cstheme="minorBidi"/>
            <w:caps w:val="0"/>
            <w:spacing w:val="0"/>
            <w:sz w:val="24"/>
          </w:rPr>
          <w:tab/>
        </w:r>
        <w:r w:rsidRPr="00F752C3">
          <w:rPr>
            <w:rStyle w:val="Kpr"/>
            <w:lang w:val="tr-TR"/>
          </w:rPr>
          <w:t>Uygulama ve Yürütme</w:t>
        </w:r>
        <w:r>
          <w:rPr>
            <w:webHidden/>
          </w:rPr>
          <w:tab/>
        </w:r>
        <w:r>
          <w:rPr>
            <w:webHidden/>
          </w:rPr>
          <w:fldChar w:fldCharType="begin"/>
        </w:r>
        <w:r>
          <w:rPr>
            <w:webHidden/>
          </w:rPr>
          <w:instrText xml:space="preserve"> PAGEREF _Toc212973594 \h </w:instrText>
        </w:r>
        <w:r>
          <w:rPr>
            <w:webHidden/>
          </w:rPr>
        </w:r>
        <w:r>
          <w:rPr>
            <w:webHidden/>
          </w:rPr>
          <w:fldChar w:fldCharType="separate"/>
        </w:r>
        <w:r w:rsidR="00E42AAF">
          <w:rPr>
            <w:webHidden/>
          </w:rPr>
          <w:t>4</w:t>
        </w:r>
        <w:r>
          <w:rPr>
            <w:webHidden/>
          </w:rPr>
          <w:fldChar w:fldCharType="end"/>
        </w:r>
      </w:hyperlink>
    </w:p>
    <w:p w14:paraId="766E862E" w14:textId="467EB3D8" w:rsidR="00965F86" w:rsidRDefault="00965F86">
      <w:pPr>
        <w:pStyle w:val="T3"/>
        <w:rPr>
          <w:rFonts w:eastAsiaTheme="minorEastAsia" w:cstheme="minorBidi"/>
          <w:sz w:val="24"/>
          <w:szCs w:val="24"/>
        </w:rPr>
      </w:pPr>
      <w:hyperlink w:anchor="_Toc212973595" w:history="1">
        <w:r w:rsidRPr="00F752C3">
          <w:rPr>
            <w:rStyle w:val="Kpr"/>
            <w:bCs/>
            <w:lang w:val="tr-TR"/>
          </w:rPr>
          <w:t>1.5.1</w:t>
        </w:r>
        <w:r>
          <w:rPr>
            <w:rFonts w:eastAsiaTheme="minorEastAsia" w:cstheme="minorBidi"/>
            <w:sz w:val="24"/>
            <w:szCs w:val="24"/>
          </w:rPr>
          <w:tab/>
        </w:r>
        <w:r w:rsidRPr="00F752C3">
          <w:rPr>
            <w:rStyle w:val="Kpr"/>
            <w:lang w:val="tr-TR"/>
          </w:rPr>
          <w:t>Genel</w:t>
        </w:r>
        <w:r>
          <w:rPr>
            <w:webHidden/>
          </w:rPr>
          <w:tab/>
        </w:r>
        <w:r>
          <w:rPr>
            <w:webHidden/>
          </w:rPr>
          <w:fldChar w:fldCharType="begin"/>
        </w:r>
        <w:r>
          <w:rPr>
            <w:webHidden/>
          </w:rPr>
          <w:instrText xml:space="preserve"> PAGEREF _Toc212973595 \h </w:instrText>
        </w:r>
        <w:r>
          <w:rPr>
            <w:webHidden/>
          </w:rPr>
        </w:r>
        <w:r>
          <w:rPr>
            <w:webHidden/>
          </w:rPr>
          <w:fldChar w:fldCharType="separate"/>
        </w:r>
        <w:r w:rsidR="00E42AAF">
          <w:rPr>
            <w:webHidden/>
          </w:rPr>
          <w:t>4</w:t>
        </w:r>
        <w:r>
          <w:rPr>
            <w:webHidden/>
          </w:rPr>
          <w:fldChar w:fldCharType="end"/>
        </w:r>
      </w:hyperlink>
    </w:p>
    <w:p w14:paraId="091E99F6" w14:textId="21C807C1" w:rsidR="00965F86" w:rsidRDefault="00965F86">
      <w:pPr>
        <w:pStyle w:val="T3"/>
        <w:rPr>
          <w:rFonts w:eastAsiaTheme="minorEastAsia" w:cstheme="minorBidi"/>
          <w:sz w:val="24"/>
          <w:szCs w:val="24"/>
        </w:rPr>
      </w:pPr>
      <w:hyperlink w:anchor="_Toc212973596" w:history="1">
        <w:r w:rsidRPr="00F752C3">
          <w:rPr>
            <w:rStyle w:val="Kpr"/>
            <w:bCs/>
            <w:lang w:val="tr-TR"/>
          </w:rPr>
          <w:t>1.5.2</w:t>
        </w:r>
        <w:r>
          <w:rPr>
            <w:rFonts w:eastAsiaTheme="minorEastAsia" w:cstheme="minorBidi"/>
            <w:sz w:val="24"/>
            <w:szCs w:val="24"/>
          </w:rPr>
          <w:tab/>
        </w:r>
        <w:r w:rsidRPr="00F752C3">
          <w:rPr>
            <w:rStyle w:val="Kpr"/>
            <w:lang w:val="tr-TR"/>
          </w:rPr>
          <w:t>Etli Azaltma Hiyerarşisi</w:t>
        </w:r>
        <w:r>
          <w:rPr>
            <w:webHidden/>
          </w:rPr>
          <w:tab/>
        </w:r>
        <w:r>
          <w:rPr>
            <w:webHidden/>
          </w:rPr>
          <w:fldChar w:fldCharType="begin"/>
        </w:r>
        <w:r>
          <w:rPr>
            <w:webHidden/>
          </w:rPr>
          <w:instrText xml:space="preserve"> PAGEREF _Toc212973596 \h </w:instrText>
        </w:r>
        <w:r>
          <w:rPr>
            <w:webHidden/>
          </w:rPr>
        </w:r>
        <w:r>
          <w:rPr>
            <w:webHidden/>
          </w:rPr>
          <w:fldChar w:fldCharType="separate"/>
        </w:r>
        <w:r w:rsidR="00E42AAF">
          <w:rPr>
            <w:webHidden/>
          </w:rPr>
          <w:t>4</w:t>
        </w:r>
        <w:r>
          <w:rPr>
            <w:webHidden/>
          </w:rPr>
          <w:fldChar w:fldCharType="end"/>
        </w:r>
      </w:hyperlink>
    </w:p>
    <w:p w14:paraId="76052098" w14:textId="12F7F5D3" w:rsidR="00965F86" w:rsidRDefault="00965F86">
      <w:pPr>
        <w:pStyle w:val="T3"/>
        <w:rPr>
          <w:rFonts w:eastAsiaTheme="minorEastAsia" w:cstheme="minorBidi"/>
          <w:sz w:val="24"/>
          <w:szCs w:val="24"/>
        </w:rPr>
      </w:pPr>
      <w:hyperlink w:anchor="_Toc212973597" w:history="1">
        <w:r w:rsidRPr="00F752C3">
          <w:rPr>
            <w:rStyle w:val="Kpr"/>
            <w:bCs/>
            <w:lang w:val="tr-TR"/>
          </w:rPr>
          <w:t>1.5.3</w:t>
        </w:r>
        <w:r>
          <w:rPr>
            <w:rFonts w:eastAsiaTheme="minorEastAsia" w:cstheme="minorBidi"/>
            <w:sz w:val="24"/>
            <w:szCs w:val="24"/>
          </w:rPr>
          <w:tab/>
        </w:r>
        <w:r w:rsidRPr="00F752C3">
          <w:rPr>
            <w:rStyle w:val="Kpr"/>
            <w:lang w:val="tr-TR"/>
          </w:rPr>
          <w:t>Uyarlanabilir yönetim yaklaşımı</w:t>
        </w:r>
        <w:r>
          <w:rPr>
            <w:webHidden/>
          </w:rPr>
          <w:tab/>
        </w:r>
        <w:r>
          <w:rPr>
            <w:webHidden/>
          </w:rPr>
          <w:fldChar w:fldCharType="begin"/>
        </w:r>
        <w:r>
          <w:rPr>
            <w:webHidden/>
          </w:rPr>
          <w:instrText xml:space="preserve"> PAGEREF _Toc212973597 \h </w:instrText>
        </w:r>
        <w:r>
          <w:rPr>
            <w:webHidden/>
          </w:rPr>
        </w:r>
        <w:r>
          <w:rPr>
            <w:webHidden/>
          </w:rPr>
          <w:fldChar w:fldCharType="separate"/>
        </w:r>
        <w:r w:rsidR="00E42AAF">
          <w:rPr>
            <w:webHidden/>
          </w:rPr>
          <w:t>5</w:t>
        </w:r>
        <w:r>
          <w:rPr>
            <w:webHidden/>
          </w:rPr>
          <w:fldChar w:fldCharType="end"/>
        </w:r>
      </w:hyperlink>
    </w:p>
    <w:p w14:paraId="3DC06A32" w14:textId="4E43E685" w:rsidR="00965F86" w:rsidRDefault="00965F86">
      <w:pPr>
        <w:pStyle w:val="T2"/>
        <w:rPr>
          <w:rFonts w:asciiTheme="minorHAnsi" w:eastAsiaTheme="minorEastAsia" w:hAnsiTheme="minorHAnsi" w:cstheme="minorBidi"/>
          <w:caps w:val="0"/>
          <w:spacing w:val="0"/>
          <w:sz w:val="24"/>
        </w:rPr>
      </w:pPr>
      <w:hyperlink w:anchor="_Toc212973598" w:history="1">
        <w:r w:rsidRPr="00F752C3">
          <w:rPr>
            <w:rStyle w:val="Kpr"/>
            <w:lang w:val="tr-TR"/>
          </w:rPr>
          <w:t>1.6</w:t>
        </w:r>
        <w:r>
          <w:rPr>
            <w:rFonts w:asciiTheme="minorHAnsi" w:eastAsiaTheme="minorEastAsia" w:hAnsiTheme="minorHAnsi" w:cstheme="minorBidi"/>
            <w:caps w:val="0"/>
            <w:spacing w:val="0"/>
            <w:sz w:val="24"/>
          </w:rPr>
          <w:tab/>
        </w:r>
        <w:r w:rsidRPr="00F752C3">
          <w:rPr>
            <w:rStyle w:val="Kpr"/>
            <w:lang w:val="tr-TR"/>
          </w:rPr>
          <w:t>BYP’nin Gözden Geçirilmesi ve Güncellenmesi</w:t>
        </w:r>
        <w:r>
          <w:rPr>
            <w:webHidden/>
          </w:rPr>
          <w:tab/>
        </w:r>
        <w:r>
          <w:rPr>
            <w:webHidden/>
          </w:rPr>
          <w:fldChar w:fldCharType="begin"/>
        </w:r>
        <w:r>
          <w:rPr>
            <w:webHidden/>
          </w:rPr>
          <w:instrText xml:space="preserve"> PAGEREF _Toc212973598 \h </w:instrText>
        </w:r>
        <w:r>
          <w:rPr>
            <w:webHidden/>
          </w:rPr>
        </w:r>
        <w:r>
          <w:rPr>
            <w:webHidden/>
          </w:rPr>
          <w:fldChar w:fldCharType="separate"/>
        </w:r>
        <w:r w:rsidR="00E42AAF">
          <w:rPr>
            <w:webHidden/>
          </w:rPr>
          <w:t>7</w:t>
        </w:r>
        <w:r>
          <w:rPr>
            <w:webHidden/>
          </w:rPr>
          <w:fldChar w:fldCharType="end"/>
        </w:r>
      </w:hyperlink>
    </w:p>
    <w:p w14:paraId="19B6C720" w14:textId="04F3A9BD" w:rsidR="00965F86" w:rsidRDefault="00965F86">
      <w:pPr>
        <w:pStyle w:val="T3"/>
        <w:rPr>
          <w:rFonts w:eastAsiaTheme="minorEastAsia" w:cstheme="minorBidi"/>
          <w:sz w:val="24"/>
          <w:szCs w:val="24"/>
        </w:rPr>
      </w:pPr>
      <w:hyperlink w:anchor="_Toc212973599" w:history="1">
        <w:r w:rsidRPr="00F752C3">
          <w:rPr>
            <w:rStyle w:val="Kpr"/>
            <w:lang w:val="tr-TR"/>
          </w:rPr>
          <w:t>1.7 Mevzuat Gerekliliklerine Genel Bakış</w:t>
        </w:r>
        <w:r>
          <w:rPr>
            <w:webHidden/>
          </w:rPr>
          <w:tab/>
        </w:r>
        <w:r>
          <w:rPr>
            <w:webHidden/>
          </w:rPr>
          <w:fldChar w:fldCharType="begin"/>
        </w:r>
        <w:r>
          <w:rPr>
            <w:webHidden/>
          </w:rPr>
          <w:instrText xml:space="preserve"> PAGEREF _Toc212973599 \h </w:instrText>
        </w:r>
        <w:r>
          <w:rPr>
            <w:webHidden/>
          </w:rPr>
        </w:r>
        <w:r>
          <w:rPr>
            <w:webHidden/>
          </w:rPr>
          <w:fldChar w:fldCharType="separate"/>
        </w:r>
        <w:r w:rsidR="00E42AAF">
          <w:rPr>
            <w:webHidden/>
          </w:rPr>
          <w:t>7</w:t>
        </w:r>
        <w:r>
          <w:rPr>
            <w:webHidden/>
          </w:rPr>
          <w:fldChar w:fldCharType="end"/>
        </w:r>
      </w:hyperlink>
    </w:p>
    <w:p w14:paraId="1401CAA1" w14:textId="6C31838F" w:rsidR="00965F86" w:rsidRDefault="00965F86">
      <w:pPr>
        <w:pStyle w:val="T3"/>
        <w:rPr>
          <w:rFonts w:eastAsiaTheme="minorEastAsia" w:cstheme="minorBidi"/>
          <w:sz w:val="24"/>
          <w:szCs w:val="24"/>
        </w:rPr>
      </w:pPr>
      <w:hyperlink w:anchor="_Toc212973600" w:history="1">
        <w:r w:rsidRPr="00F752C3">
          <w:rPr>
            <w:rStyle w:val="Kpr"/>
            <w:lang w:val="tr-TR"/>
          </w:rPr>
          <w:t>1.7.1 Uluslararası Finansman Gereklilikleri</w:t>
        </w:r>
        <w:r>
          <w:rPr>
            <w:webHidden/>
          </w:rPr>
          <w:tab/>
        </w:r>
        <w:r>
          <w:rPr>
            <w:webHidden/>
          </w:rPr>
          <w:fldChar w:fldCharType="begin"/>
        </w:r>
        <w:r>
          <w:rPr>
            <w:webHidden/>
          </w:rPr>
          <w:instrText xml:space="preserve"> PAGEREF _Toc212973600 \h </w:instrText>
        </w:r>
        <w:r>
          <w:rPr>
            <w:webHidden/>
          </w:rPr>
        </w:r>
        <w:r>
          <w:rPr>
            <w:webHidden/>
          </w:rPr>
          <w:fldChar w:fldCharType="separate"/>
        </w:r>
        <w:r w:rsidR="00E42AAF">
          <w:rPr>
            <w:webHidden/>
          </w:rPr>
          <w:t>7</w:t>
        </w:r>
        <w:r>
          <w:rPr>
            <w:webHidden/>
          </w:rPr>
          <w:fldChar w:fldCharType="end"/>
        </w:r>
      </w:hyperlink>
    </w:p>
    <w:p w14:paraId="23C73837" w14:textId="4F09CBBA" w:rsidR="00965F86" w:rsidRDefault="00965F86">
      <w:pPr>
        <w:pStyle w:val="T3"/>
        <w:rPr>
          <w:rFonts w:eastAsiaTheme="minorEastAsia" w:cstheme="minorBidi"/>
          <w:sz w:val="24"/>
          <w:szCs w:val="24"/>
        </w:rPr>
      </w:pPr>
      <w:hyperlink w:anchor="_Toc212973601" w:history="1">
        <w:r w:rsidRPr="00F752C3">
          <w:rPr>
            <w:rStyle w:val="Kpr"/>
            <w:lang w:val="tr-TR"/>
          </w:rPr>
          <w:t>1.7.2 Uluslararası Iyi Sektörel Uygulamalar (GIIP)</w:t>
        </w:r>
        <w:r>
          <w:rPr>
            <w:webHidden/>
          </w:rPr>
          <w:tab/>
        </w:r>
        <w:r>
          <w:rPr>
            <w:webHidden/>
          </w:rPr>
          <w:fldChar w:fldCharType="begin"/>
        </w:r>
        <w:r>
          <w:rPr>
            <w:webHidden/>
          </w:rPr>
          <w:instrText xml:space="preserve"> PAGEREF _Toc212973601 \h </w:instrText>
        </w:r>
        <w:r>
          <w:rPr>
            <w:webHidden/>
          </w:rPr>
        </w:r>
        <w:r>
          <w:rPr>
            <w:webHidden/>
          </w:rPr>
          <w:fldChar w:fldCharType="separate"/>
        </w:r>
        <w:r w:rsidR="00E42AAF">
          <w:rPr>
            <w:webHidden/>
          </w:rPr>
          <w:t>9</w:t>
        </w:r>
        <w:r>
          <w:rPr>
            <w:webHidden/>
          </w:rPr>
          <w:fldChar w:fldCharType="end"/>
        </w:r>
      </w:hyperlink>
    </w:p>
    <w:p w14:paraId="2CC45286" w14:textId="43B37CE5" w:rsidR="00965F86" w:rsidRDefault="00965F86">
      <w:pPr>
        <w:pStyle w:val="T1"/>
        <w:rPr>
          <w:rFonts w:asciiTheme="minorHAnsi" w:eastAsiaTheme="minorEastAsia" w:hAnsiTheme="minorHAnsi" w:cstheme="minorBidi"/>
          <w:caps w:val="0"/>
          <w:spacing w:val="0"/>
          <w:sz w:val="24"/>
        </w:rPr>
      </w:pPr>
      <w:hyperlink w:anchor="_Toc212973602" w:history="1">
        <w:r w:rsidRPr="00F752C3">
          <w:rPr>
            <w:rStyle w:val="Kpr"/>
            <w:lang w:val="tr-TR"/>
          </w:rPr>
          <w:t>2.</w:t>
        </w:r>
        <w:r>
          <w:rPr>
            <w:rFonts w:asciiTheme="minorHAnsi" w:eastAsiaTheme="minorEastAsia" w:hAnsiTheme="minorHAnsi" w:cstheme="minorBidi"/>
            <w:caps w:val="0"/>
            <w:spacing w:val="0"/>
            <w:sz w:val="24"/>
          </w:rPr>
          <w:tab/>
        </w:r>
        <w:r w:rsidRPr="00F752C3">
          <w:rPr>
            <w:rStyle w:val="Kpr"/>
            <w:lang w:val="tr-TR"/>
          </w:rPr>
          <w:t>Temel BİYOÇEŞİTLİLİK Verilerini Özeti</w:t>
        </w:r>
        <w:r>
          <w:rPr>
            <w:webHidden/>
          </w:rPr>
          <w:tab/>
        </w:r>
        <w:r>
          <w:rPr>
            <w:webHidden/>
          </w:rPr>
          <w:fldChar w:fldCharType="begin"/>
        </w:r>
        <w:r>
          <w:rPr>
            <w:webHidden/>
          </w:rPr>
          <w:instrText xml:space="preserve"> PAGEREF _Toc212973602 \h </w:instrText>
        </w:r>
        <w:r>
          <w:rPr>
            <w:webHidden/>
          </w:rPr>
        </w:r>
        <w:r>
          <w:rPr>
            <w:webHidden/>
          </w:rPr>
          <w:fldChar w:fldCharType="separate"/>
        </w:r>
        <w:r w:rsidR="00E42AAF">
          <w:rPr>
            <w:webHidden/>
          </w:rPr>
          <w:t>10</w:t>
        </w:r>
        <w:r>
          <w:rPr>
            <w:webHidden/>
          </w:rPr>
          <w:fldChar w:fldCharType="end"/>
        </w:r>
      </w:hyperlink>
    </w:p>
    <w:p w14:paraId="029EAF88" w14:textId="279B3BA5" w:rsidR="00965F86" w:rsidRDefault="00965F86">
      <w:pPr>
        <w:pStyle w:val="T1"/>
        <w:rPr>
          <w:rFonts w:asciiTheme="minorHAnsi" w:eastAsiaTheme="minorEastAsia" w:hAnsiTheme="minorHAnsi" w:cstheme="minorBidi"/>
          <w:caps w:val="0"/>
          <w:spacing w:val="0"/>
          <w:sz w:val="24"/>
        </w:rPr>
      </w:pPr>
      <w:hyperlink w:anchor="_Toc212973603" w:history="1">
        <w:r w:rsidRPr="00F752C3">
          <w:rPr>
            <w:rStyle w:val="Kpr"/>
            <w:lang w:val="tr-TR"/>
          </w:rPr>
          <w:t>3.</w:t>
        </w:r>
        <w:r>
          <w:rPr>
            <w:rFonts w:asciiTheme="minorHAnsi" w:eastAsiaTheme="minorEastAsia" w:hAnsiTheme="minorHAnsi" w:cstheme="minorBidi"/>
            <w:caps w:val="0"/>
            <w:spacing w:val="0"/>
            <w:sz w:val="24"/>
          </w:rPr>
          <w:tab/>
        </w:r>
        <w:r w:rsidRPr="00F752C3">
          <w:rPr>
            <w:rStyle w:val="Kpr"/>
            <w:lang w:val="tr-TR"/>
          </w:rPr>
          <w:t>BİYOÇEŞİTLİLİK YÖNETİM STRATEJİSİ</w:t>
        </w:r>
        <w:r>
          <w:rPr>
            <w:webHidden/>
          </w:rPr>
          <w:tab/>
        </w:r>
        <w:r>
          <w:rPr>
            <w:webHidden/>
          </w:rPr>
          <w:fldChar w:fldCharType="begin"/>
        </w:r>
        <w:r>
          <w:rPr>
            <w:webHidden/>
          </w:rPr>
          <w:instrText xml:space="preserve"> PAGEREF _Toc212973603 \h </w:instrText>
        </w:r>
        <w:r>
          <w:rPr>
            <w:webHidden/>
          </w:rPr>
        </w:r>
        <w:r>
          <w:rPr>
            <w:webHidden/>
          </w:rPr>
          <w:fldChar w:fldCharType="separate"/>
        </w:r>
        <w:r w:rsidR="00E42AAF">
          <w:rPr>
            <w:webHidden/>
          </w:rPr>
          <w:t>14</w:t>
        </w:r>
        <w:r>
          <w:rPr>
            <w:webHidden/>
          </w:rPr>
          <w:fldChar w:fldCharType="end"/>
        </w:r>
      </w:hyperlink>
    </w:p>
    <w:p w14:paraId="1CC0A783" w14:textId="400B92C2" w:rsidR="00965F86" w:rsidRDefault="00965F86">
      <w:pPr>
        <w:pStyle w:val="T2"/>
        <w:rPr>
          <w:rFonts w:asciiTheme="minorHAnsi" w:eastAsiaTheme="minorEastAsia" w:hAnsiTheme="minorHAnsi" w:cstheme="minorBidi"/>
          <w:caps w:val="0"/>
          <w:spacing w:val="0"/>
          <w:sz w:val="24"/>
        </w:rPr>
      </w:pPr>
      <w:hyperlink w:anchor="_Toc212973604" w:history="1">
        <w:r w:rsidRPr="00F752C3">
          <w:rPr>
            <w:rStyle w:val="Kpr"/>
            <w:lang w:val="tr-TR"/>
          </w:rPr>
          <w:t>3.1</w:t>
        </w:r>
        <w:r>
          <w:rPr>
            <w:rFonts w:asciiTheme="minorHAnsi" w:eastAsiaTheme="minorEastAsia" w:hAnsiTheme="minorHAnsi" w:cstheme="minorBidi"/>
            <w:caps w:val="0"/>
            <w:spacing w:val="0"/>
            <w:sz w:val="24"/>
          </w:rPr>
          <w:tab/>
        </w:r>
        <w:r w:rsidRPr="00F752C3">
          <w:rPr>
            <w:rStyle w:val="Kpr"/>
            <w:lang w:val="tr-TR"/>
          </w:rPr>
          <w:t>PBF HABİTAT KAYBI İÇİN NNL STRATEJİSİ</w:t>
        </w:r>
        <w:r>
          <w:rPr>
            <w:webHidden/>
          </w:rPr>
          <w:tab/>
        </w:r>
        <w:r>
          <w:rPr>
            <w:webHidden/>
          </w:rPr>
          <w:fldChar w:fldCharType="begin"/>
        </w:r>
        <w:r>
          <w:rPr>
            <w:webHidden/>
          </w:rPr>
          <w:instrText xml:space="preserve"> PAGEREF _Toc212973604 \h </w:instrText>
        </w:r>
        <w:r>
          <w:rPr>
            <w:webHidden/>
          </w:rPr>
        </w:r>
        <w:r>
          <w:rPr>
            <w:webHidden/>
          </w:rPr>
          <w:fldChar w:fldCharType="separate"/>
        </w:r>
        <w:r w:rsidR="00E42AAF">
          <w:rPr>
            <w:webHidden/>
          </w:rPr>
          <w:t>14</w:t>
        </w:r>
        <w:r>
          <w:rPr>
            <w:webHidden/>
          </w:rPr>
          <w:fldChar w:fldCharType="end"/>
        </w:r>
      </w:hyperlink>
    </w:p>
    <w:p w14:paraId="25E6FB6D" w14:textId="71A910B6" w:rsidR="00965F86" w:rsidRDefault="00965F86">
      <w:pPr>
        <w:pStyle w:val="T2"/>
        <w:rPr>
          <w:rFonts w:asciiTheme="minorHAnsi" w:eastAsiaTheme="minorEastAsia" w:hAnsiTheme="minorHAnsi" w:cstheme="minorBidi"/>
          <w:caps w:val="0"/>
          <w:spacing w:val="0"/>
          <w:sz w:val="24"/>
        </w:rPr>
      </w:pPr>
      <w:hyperlink w:anchor="_Toc212973605" w:history="1">
        <w:r w:rsidRPr="00F752C3">
          <w:rPr>
            <w:rStyle w:val="Kpr"/>
            <w:lang w:val="tr-TR"/>
          </w:rPr>
          <w:t>3.2</w:t>
        </w:r>
        <w:r>
          <w:rPr>
            <w:rFonts w:asciiTheme="minorHAnsi" w:eastAsiaTheme="minorEastAsia" w:hAnsiTheme="minorHAnsi" w:cstheme="minorBidi"/>
            <w:caps w:val="0"/>
            <w:spacing w:val="0"/>
            <w:sz w:val="24"/>
          </w:rPr>
          <w:tab/>
        </w:r>
        <w:r w:rsidRPr="00F752C3">
          <w:rPr>
            <w:rStyle w:val="Kpr"/>
            <w:lang w:val="tr-TR"/>
          </w:rPr>
          <w:t>Kritik Habitat ve Öncelikli Biyoçeşitlilik ÖZellikleri için Net Kazanç/Net KAyıp Olmaması Stratejisi</w:t>
        </w:r>
        <w:r>
          <w:rPr>
            <w:webHidden/>
          </w:rPr>
          <w:tab/>
        </w:r>
        <w:r>
          <w:rPr>
            <w:webHidden/>
          </w:rPr>
          <w:fldChar w:fldCharType="begin"/>
        </w:r>
        <w:r>
          <w:rPr>
            <w:webHidden/>
          </w:rPr>
          <w:instrText xml:space="preserve"> PAGEREF _Toc212973605 \h </w:instrText>
        </w:r>
        <w:r>
          <w:rPr>
            <w:webHidden/>
          </w:rPr>
        </w:r>
        <w:r>
          <w:rPr>
            <w:webHidden/>
          </w:rPr>
          <w:fldChar w:fldCharType="separate"/>
        </w:r>
        <w:r w:rsidR="00E42AAF">
          <w:rPr>
            <w:webHidden/>
          </w:rPr>
          <w:t>23</w:t>
        </w:r>
        <w:r>
          <w:rPr>
            <w:webHidden/>
          </w:rPr>
          <w:fldChar w:fldCharType="end"/>
        </w:r>
      </w:hyperlink>
    </w:p>
    <w:p w14:paraId="29483CDF" w14:textId="6F4D94BF" w:rsidR="00965F86" w:rsidRDefault="00965F86">
      <w:pPr>
        <w:pStyle w:val="T1"/>
        <w:rPr>
          <w:rFonts w:asciiTheme="minorHAnsi" w:eastAsiaTheme="minorEastAsia" w:hAnsiTheme="minorHAnsi" w:cstheme="minorBidi"/>
          <w:caps w:val="0"/>
          <w:spacing w:val="0"/>
          <w:sz w:val="24"/>
        </w:rPr>
      </w:pPr>
      <w:hyperlink w:anchor="_Toc212973606" w:history="1">
        <w:r w:rsidRPr="00F752C3">
          <w:rPr>
            <w:rStyle w:val="Kpr"/>
            <w:lang w:val="tr-TR"/>
          </w:rPr>
          <w:t>4.</w:t>
        </w:r>
        <w:r>
          <w:rPr>
            <w:rFonts w:asciiTheme="minorHAnsi" w:eastAsiaTheme="minorEastAsia" w:hAnsiTheme="minorHAnsi" w:cstheme="minorBidi"/>
            <w:caps w:val="0"/>
            <w:spacing w:val="0"/>
            <w:sz w:val="24"/>
          </w:rPr>
          <w:tab/>
        </w:r>
        <w:r w:rsidRPr="00F752C3">
          <w:rPr>
            <w:rStyle w:val="Kpr"/>
            <w:lang w:val="tr-TR"/>
          </w:rPr>
          <w:t>İNŞAAT AŞAMASI İçin BİYOÇEŞİTLİLİK YÖNETİM PLANI (BYP)</w:t>
        </w:r>
        <w:r>
          <w:rPr>
            <w:webHidden/>
          </w:rPr>
          <w:tab/>
        </w:r>
        <w:r>
          <w:rPr>
            <w:webHidden/>
          </w:rPr>
          <w:fldChar w:fldCharType="begin"/>
        </w:r>
        <w:r>
          <w:rPr>
            <w:webHidden/>
          </w:rPr>
          <w:instrText xml:space="preserve"> PAGEREF _Toc212973606 \h </w:instrText>
        </w:r>
        <w:r>
          <w:rPr>
            <w:webHidden/>
          </w:rPr>
        </w:r>
        <w:r>
          <w:rPr>
            <w:webHidden/>
          </w:rPr>
          <w:fldChar w:fldCharType="separate"/>
        </w:r>
        <w:r w:rsidR="00E42AAF">
          <w:rPr>
            <w:webHidden/>
          </w:rPr>
          <w:t>28</w:t>
        </w:r>
        <w:r>
          <w:rPr>
            <w:webHidden/>
          </w:rPr>
          <w:fldChar w:fldCharType="end"/>
        </w:r>
      </w:hyperlink>
    </w:p>
    <w:p w14:paraId="5353FA4C" w14:textId="3B0F805D" w:rsidR="00965F86" w:rsidRDefault="00965F86">
      <w:pPr>
        <w:pStyle w:val="T2"/>
        <w:rPr>
          <w:rFonts w:asciiTheme="minorHAnsi" w:eastAsiaTheme="minorEastAsia" w:hAnsiTheme="minorHAnsi" w:cstheme="minorBidi"/>
          <w:caps w:val="0"/>
          <w:spacing w:val="0"/>
          <w:sz w:val="24"/>
        </w:rPr>
      </w:pPr>
      <w:hyperlink w:anchor="_Toc212973607" w:history="1">
        <w:r w:rsidRPr="00F752C3">
          <w:rPr>
            <w:rStyle w:val="Kpr"/>
            <w:lang w:val="tr-TR"/>
          </w:rPr>
          <w:t>4.1</w:t>
        </w:r>
        <w:r>
          <w:rPr>
            <w:rFonts w:asciiTheme="minorHAnsi" w:eastAsiaTheme="minorEastAsia" w:hAnsiTheme="minorHAnsi" w:cstheme="minorBidi"/>
            <w:caps w:val="0"/>
            <w:spacing w:val="0"/>
            <w:sz w:val="24"/>
          </w:rPr>
          <w:tab/>
        </w:r>
        <w:r w:rsidRPr="00F752C3">
          <w:rPr>
            <w:rStyle w:val="Kpr"/>
            <w:lang w:val="tr-TR"/>
          </w:rPr>
          <w:t>Etkiler /Riskler</w:t>
        </w:r>
        <w:r>
          <w:rPr>
            <w:webHidden/>
          </w:rPr>
          <w:tab/>
        </w:r>
        <w:r>
          <w:rPr>
            <w:webHidden/>
          </w:rPr>
          <w:fldChar w:fldCharType="begin"/>
        </w:r>
        <w:r>
          <w:rPr>
            <w:webHidden/>
          </w:rPr>
          <w:instrText xml:space="preserve"> PAGEREF _Toc212973607 \h </w:instrText>
        </w:r>
        <w:r>
          <w:rPr>
            <w:webHidden/>
          </w:rPr>
        </w:r>
        <w:r>
          <w:rPr>
            <w:webHidden/>
          </w:rPr>
          <w:fldChar w:fldCharType="separate"/>
        </w:r>
        <w:r w:rsidR="00E42AAF">
          <w:rPr>
            <w:webHidden/>
          </w:rPr>
          <w:t>28</w:t>
        </w:r>
        <w:r>
          <w:rPr>
            <w:webHidden/>
          </w:rPr>
          <w:fldChar w:fldCharType="end"/>
        </w:r>
      </w:hyperlink>
    </w:p>
    <w:p w14:paraId="57B613CB" w14:textId="3ED16BC1" w:rsidR="00965F86" w:rsidRDefault="00965F86">
      <w:pPr>
        <w:pStyle w:val="T2"/>
        <w:rPr>
          <w:rFonts w:asciiTheme="minorHAnsi" w:eastAsiaTheme="minorEastAsia" w:hAnsiTheme="minorHAnsi" w:cstheme="minorBidi"/>
          <w:caps w:val="0"/>
          <w:spacing w:val="0"/>
          <w:sz w:val="24"/>
        </w:rPr>
      </w:pPr>
      <w:hyperlink w:anchor="_Toc212973608" w:history="1">
        <w:r w:rsidRPr="00F752C3">
          <w:rPr>
            <w:rStyle w:val="Kpr"/>
            <w:lang w:val="tr-TR"/>
          </w:rPr>
          <w:t>4.2</w:t>
        </w:r>
        <w:r>
          <w:rPr>
            <w:rFonts w:asciiTheme="minorHAnsi" w:eastAsiaTheme="minorEastAsia" w:hAnsiTheme="minorHAnsi" w:cstheme="minorBidi"/>
            <w:caps w:val="0"/>
            <w:spacing w:val="0"/>
            <w:sz w:val="24"/>
          </w:rPr>
          <w:tab/>
        </w:r>
        <w:r w:rsidRPr="00F752C3">
          <w:rPr>
            <w:rStyle w:val="Kpr"/>
            <w:lang w:val="tr-TR"/>
          </w:rPr>
          <w:t>İnşaat Aşaması BYP Tablosu</w:t>
        </w:r>
        <w:r>
          <w:rPr>
            <w:webHidden/>
          </w:rPr>
          <w:tab/>
        </w:r>
        <w:r>
          <w:rPr>
            <w:webHidden/>
          </w:rPr>
          <w:fldChar w:fldCharType="begin"/>
        </w:r>
        <w:r>
          <w:rPr>
            <w:webHidden/>
          </w:rPr>
          <w:instrText xml:space="preserve"> PAGEREF _Toc212973608 \h </w:instrText>
        </w:r>
        <w:r>
          <w:rPr>
            <w:webHidden/>
          </w:rPr>
        </w:r>
        <w:r>
          <w:rPr>
            <w:webHidden/>
          </w:rPr>
          <w:fldChar w:fldCharType="separate"/>
        </w:r>
        <w:r w:rsidR="00E42AAF">
          <w:rPr>
            <w:webHidden/>
          </w:rPr>
          <w:t>30</w:t>
        </w:r>
        <w:r>
          <w:rPr>
            <w:webHidden/>
          </w:rPr>
          <w:fldChar w:fldCharType="end"/>
        </w:r>
      </w:hyperlink>
    </w:p>
    <w:p w14:paraId="7F2238F2" w14:textId="6EDFE3A1" w:rsidR="00965F86" w:rsidRDefault="00965F86">
      <w:pPr>
        <w:pStyle w:val="T2"/>
        <w:rPr>
          <w:rFonts w:asciiTheme="minorHAnsi" w:eastAsiaTheme="minorEastAsia" w:hAnsiTheme="minorHAnsi" w:cstheme="minorBidi"/>
          <w:caps w:val="0"/>
          <w:spacing w:val="0"/>
          <w:sz w:val="24"/>
        </w:rPr>
      </w:pPr>
      <w:hyperlink w:anchor="_Toc212973609" w:history="1">
        <w:r w:rsidRPr="00F752C3">
          <w:rPr>
            <w:rStyle w:val="Kpr"/>
            <w:lang w:val="tr-TR"/>
          </w:rPr>
          <w:t>4.3</w:t>
        </w:r>
        <w:r>
          <w:rPr>
            <w:rFonts w:asciiTheme="minorHAnsi" w:eastAsiaTheme="minorEastAsia" w:hAnsiTheme="minorHAnsi" w:cstheme="minorBidi"/>
            <w:caps w:val="0"/>
            <w:spacing w:val="0"/>
            <w:sz w:val="24"/>
          </w:rPr>
          <w:tab/>
        </w:r>
        <w:r w:rsidRPr="00F752C3">
          <w:rPr>
            <w:rStyle w:val="Kpr"/>
            <w:lang w:val="tr-TR"/>
          </w:rPr>
          <w:t>İnşaat Aşaması için İzleme Faaliyetleri</w:t>
        </w:r>
        <w:r>
          <w:rPr>
            <w:webHidden/>
          </w:rPr>
          <w:tab/>
        </w:r>
        <w:r>
          <w:rPr>
            <w:webHidden/>
          </w:rPr>
          <w:fldChar w:fldCharType="begin"/>
        </w:r>
        <w:r>
          <w:rPr>
            <w:webHidden/>
          </w:rPr>
          <w:instrText xml:space="preserve"> PAGEREF _Toc212973609 \h </w:instrText>
        </w:r>
        <w:r>
          <w:rPr>
            <w:webHidden/>
          </w:rPr>
        </w:r>
        <w:r>
          <w:rPr>
            <w:webHidden/>
          </w:rPr>
          <w:fldChar w:fldCharType="separate"/>
        </w:r>
        <w:r w:rsidR="00E42AAF">
          <w:rPr>
            <w:webHidden/>
          </w:rPr>
          <w:t>50</w:t>
        </w:r>
        <w:r>
          <w:rPr>
            <w:webHidden/>
          </w:rPr>
          <w:fldChar w:fldCharType="end"/>
        </w:r>
      </w:hyperlink>
    </w:p>
    <w:p w14:paraId="5EEF92D3" w14:textId="3011E68F" w:rsidR="00965F86" w:rsidRDefault="00965F86">
      <w:pPr>
        <w:pStyle w:val="T2"/>
        <w:rPr>
          <w:rFonts w:asciiTheme="minorHAnsi" w:eastAsiaTheme="minorEastAsia" w:hAnsiTheme="minorHAnsi" w:cstheme="minorBidi"/>
          <w:caps w:val="0"/>
          <w:spacing w:val="0"/>
          <w:sz w:val="24"/>
        </w:rPr>
      </w:pPr>
      <w:hyperlink w:anchor="_Toc212973610" w:history="1">
        <w:r w:rsidRPr="00F752C3">
          <w:rPr>
            <w:rStyle w:val="Kpr"/>
            <w:lang w:val="tr-TR"/>
          </w:rPr>
          <w:t>4.4</w:t>
        </w:r>
        <w:r>
          <w:rPr>
            <w:rFonts w:asciiTheme="minorHAnsi" w:eastAsiaTheme="minorEastAsia" w:hAnsiTheme="minorHAnsi" w:cstheme="minorBidi"/>
            <w:caps w:val="0"/>
            <w:spacing w:val="0"/>
            <w:sz w:val="24"/>
          </w:rPr>
          <w:tab/>
        </w:r>
        <w:r w:rsidRPr="00F752C3">
          <w:rPr>
            <w:rStyle w:val="Kpr"/>
            <w:lang w:val="tr-TR"/>
          </w:rPr>
          <w:t>Görev ve Sorumluluklar</w:t>
        </w:r>
        <w:r>
          <w:rPr>
            <w:webHidden/>
          </w:rPr>
          <w:tab/>
        </w:r>
        <w:r>
          <w:rPr>
            <w:webHidden/>
          </w:rPr>
          <w:fldChar w:fldCharType="begin"/>
        </w:r>
        <w:r>
          <w:rPr>
            <w:webHidden/>
          </w:rPr>
          <w:instrText xml:space="preserve"> PAGEREF _Toc212973610 \h </w:instrText>
        </w:r>
        <w:r>
          <w:rPr>
            <w:webHidden/>
          </w:rPr>
        </w:r>
        <w:r>
          <w:rPr>
            <w:webHidden/>
          </w:rPr>
          <w:fldChar w:fldCharType="separate"/>
        </w:r>
        <w:r w:rsidR="00E42AAF">
          <w:rPr>
            <w:webHidden/>
          </w:rPr>
          <w:t>54</w:t>
        </w:r>
        <w:r>
          <w:rPr>
            <w:webHidden/>
          </w:rPr>
          <w:fldChar w:fldCharType="end"/>
        </w:r>
      </w:hyperlink>
    </w:p>
    <w:p w14:paraId="27E08CAF" w14:textId="1C3555DC" w:rsidR="00965F86" w:rsidRDefault="00965F86">
      <w:pPr>
        <w:pStyle w:val="T2"/>
        <w:rPr>
          <w:rFonts w:asciiTheme="minorHAnsi" w:eastAsiaTheme="minorEastAsia" w:hAnsiTheme="minorHAnsi" w:cstheme="minorBidi"/>
          <w:caps w:val="0"/>
          <w:spacing w:val="0"/>
          <w:sz w:val="24"/>
        </w:rPr>
      </w:pPr>
      <w:hyperlink w:anchor="_Toc212973611" w:history="1">
        <w:r w:rsidRPr="00F752C3">
          <w:rPr>
            <w:rStyle w:val="Kpr"/>
            <w:lang w:val="tr-TR"/>
          </w:rPr>
          <w:t>4.5</w:t>
        </w:r>
        <w:r>
          <w:rPr>
            <w:rFonts w:asciiTheme="minorHAnsi" w:eastAsiaTheme="minorEastAsia" w:hAnsiTheme="minorHAnsi" w:cstheme="minorBidi"/>
            <w:caps w:val="0"/>
            <w:spacing w:val="0"/>
            <w:sz w:val="24"/>
          </w:rPr>
          <w:tab/>
        </w:r>
        <w:r w:rsidRPr="00F752C3">
          <w:rPr>
            <w:rStyle w:val="Kpr"/>
            <w:lang w:val="tr-TR"/>
          </w:rPr>
          <w:t>Uyumluluk ve İnceleme</w:t>
        </w:r>
        <w:r>
          <w:rPr>
            <w:webHidden/>
          </w:rPr>
          <w:tab/>
        </w:r>
        <w:r>
          <w:rPr>
            <w:webHidden/>
          </w:rPr>
          <w:fldChar w:fldCharType="begin"/>
        </w:r>
        <w:r>
          <w:rPr>
            <w:webHidden/>
          </w:rPr>
          <w:instrText xml:space="preserve"> PAGEREF _Toc212973611 \h </w:instrText>
        </w:r>
        <w:r>
          <w:rPr>
            <w:webHidden/>
          </w:rPr>
        </w:r>
        <w:r>
          <w:rPr>
            <w:webHidden/>
          </w:rPr>
          <w:fldChar w:fldCharType="separate"/>
        </w:r>
        <w:r w:rsidR="00E42AAF">
          <w:rPr>
            <w:webHidden/>
          </w:rPr>
          <w:t>55</w:t>
        </w:r>
        <w:r>
          <w:rPr>
            <w:webHidden/>
          </w:rPr>
          <w:fldChar w:fldCharType="end"/>
        </w:r>
      </w:hyperlink>
    </w:p>
    <w:p w14:paraId="6C81DBDB" w14:textId="33A48BFE" w:rsidR="00965F86" w:rsidRDefault="00965F86">
      <w:pPr>
        <w:pStyle w:val="T3"/>
        <w:rPr>
          <w:rFonts w:eastAsiaTheme="minorEastAsia" w:cstheme="minorBidi"/>
          <w:sz w:val="24"/>
          <w:szCs w:val="24"/>
        </w:rPr>
      </w:pPr>
      <w:hyperlink w:anchor="_Toc212973612" w:history="1">
        <w:r w:rsidRPr="00F752C3">
          <w:rPr>
            <w:rStyle w:val="Kpr"/>
            <w:bCs/>
            <w:lang w:val="tr-TR"/>
          </w:rPr>
          <w:t>4.5.1</w:t>
        </w:r>
        <w:r>
          <w:rPr>
            <w:rFonts w:eastAsiaTheme="minorEastAsia" w:cstheme="minorBidi"/>
            <w:sz w:val="24"/>
            <w:szCs w:val="24"/>
          </w:rPr>
          <w:tab/>
        </w:r>
        <w:r w:rsidRPr="00F752C3">
          <w:rPr>
            <w:rStyle w:val="Kpr"/>
            <w:lang w:val="tr-TR"/>
          </w:rPr>
          <w:t>Saha Denetimleri</w:t>
        </w:r>
        <w:r>
          <w:rPr>
            <w:webHidden/>
          </w:rPr>
          <w:tab/>
        </w:r>
        <w:r>
          <w:rPr>
            <w:webHidden/>
          </w:rPr>
          <w:fldChar w:fldCharType="begin"/>
        </w:r>
        <w:r>
          <w:rPr>
            <w:webHidden/>
          </w:rPr>
          <w:instrText xml:space="preserve"> PAGEREF _Toc212973612 \h </w:instrText>
        </w:r>
        <w:r>
          <w:rPr>
            <w:webHidden/>
          </w:rPr>
        </w:r>
        <w:r>
          <w:rPr>
            <w:webHidden/>
          </w:rPr>
          <w:fldChar w:fldCharType="separate"/>
        </w:r>
        <w:r w:rsidR="00E42AAF">
          <w:rPr>
            <w:webHidden/>
          </w:rPr>
          <w:t>55</w:t>
        </w:r>
        <w:r>
          <w:rPr>
            <w:webHidden/>
          </w:rPr>
          <w:fldChar w:fldCharType="end"/>
        </w:r>
      </w:hyperlink>
    </w:p>
    <w:p w14:paraId="4CDC48EF" w14:textId="4786AA6C" w:rsidR="00965F86" w:rsidRDefault="00965F86">
      <w:pPr>
        <w:pStyle w:val="T3"/>
        <w:rPr>
          <w:rFonts w:eastAsiaTheme="minorEastAsia" w:cstheme="minorBidi"/>
          <w:sz w:val="24"/>
          <w:szCs w:val="24"/>
        </w:rPr>
      </w:pPr>
      <w:hyperlink w:anchor="_Toc212973613" w:history="1">
        <w:r w:rsidRPr="00F752C3">
          <w:rPr>
            <w:rStyle w:val="Kpr"/>
            <w:bCs/>
            <w:lang w:val="tr-TR"/>
          </w:rPr>
          <w:t>4.5.2</w:t>
        </w:r>
        <w:r>
          <w:rPr>
            <w:rFonts w:eastAsiaTheme="minorEastAsia" w:cstheme="minorBidi"/>
            <w:sz w:val="24"/>
            <w:szCs w:val="24"/>
          </w:rPr>
          <w:tab/>
        </w:r>
        <w:r w:rsidRPr="00F752C3">
          <w:rPr>
            <w:rStyle w:val="Kpr"/>
            <w:lang w:val="tr-TR"/>
          </w:rPr>
          <w:t>Biyoçeşitlilik Uyumluluğu</w:t>
        </w:r>
        <w:r>
          <w:rPr>
            <w:webHidden/>
          </w:rPr>
          <w:tab/>
        </w:r>
        <w:r>
          <w:rPr>
            <w:webHidden/>
          </w:rPr>
          <w:fldChar w:fldCharType="begin"/>
        </w:r>
        <w:r>
          <w:rPr>
            <w:webHidden/>
          </w:rPr>
          <w:instrText xml:space="preserve"> PAGEREF _Toc212973613 \h </w:instrText>
        </w:r>
        <w:r>
          <w:rPr>
            <w:webHidden/>
          </w:rPr>
        </w:r>
        <w:r>
          <w:rPr>
            <w:webHidden/>
          </w:rPr>
          <w:fldChar w:fldCharType="separate"/>
        </w:r>
        <w:r w:rsidR="00E42AAF">
          <w:rPr>
            <w:webHidden/>
          </w:rPr>
          <w:t>55</w:t>
        </w:r>
        <w:r>
          <w:rPr>
            <w:webHidden/>
          </w:rPr>
          <w:fldChar w:fldCharType="end"/>
        </w:r>
      </w:hyperlink>
    </w:p>
    <w:p w14:paraId="39E6D3B7" w14:textId="2E4388AC" w:rsidR="00965F86" w:rsidRDefault="00965F86">
      <w:pPr>
        <w:pStyle w:val="T3"/>
        <w:rPr>
          <w:rFonts w:eastAsiaTheme="minorEastAsia" w:cstheme="minorBidi"/>
          <w:sz w:val="24"/>
          <w:szCs w:val="24"/>
        </w:rPr>
      </w:pPr>
      <w:hyperlink w:anchor="_Toc212973614" w:history="1">
        <w:r w:rsidRPr="00F752C3">
          <w:rPr>
            <w:rStyle w:val="Kpr"/>
            <w:bCs/>
            <w:lang w:val="tr-TR"/>
          </w:rPr>
          <w:t>4.5.3</w:t>
        </w:r>
        <w:r>
          <w:rPr>
            <w:rFonts w:eastAsiaTheme="minorEastAsia" w:cstheme="minorBidi"/>
            <w:sz w:val="24"/>
            <w:szCs w:val="24"/>
          </w:rPr>
          <w:tab/>
        </w:r>
        <w:r w:rsidRPr="00F752C3">
          <w:rPr>
            <w:rStyle w:val="Kpr"/>
            <w:lang w:val="tr-TR"/>
          </w:rPr>
          <w:t>Biyoçeşitlilik Uygunsuzluğu: BYP/BEP gerekliliklerinin veya onaylanmış ekolojik yöntemlerinin uygulanmaması</w:t>
        </w:r>
        <w:r>
          <w:rPr>
            <w:webHidden/>
          </w:rPr>
          <w:tab/>
        </w:r>
        <w:r>
          <w:rPr>
            <w:webHidden/>
          </w:rPr>
          <w:fldChar w:fldCharType="begin"/>
        </w:r>
        <w:r>
          <w:rPr>
            <w:webHidden/>
          </w:rPr>
          <w:instrText xml:space="preserve"> PAGEREF _Toc212973614 \h </w:instrText>
        </w:r>
        <w:r>
          <w:rPr>
            <w:webHidden/>
          </w:rPr>
        </w:r>
        <w:r>
          <w:rPr>
            <w:webHidden/>
          </w:rPr>
          <w:fldChar w:fldCharType="separate"/>
        </w:r>
        <w:r w:rsidR="00E42AAF">
          <w:rPr>
            <w:webHidden/>
          </w:rPr>
          <w:t>55</w:t>
        </w:r>
        <w:r>
          <w:rPr>
            <w:webHidden/>
          </w:rPr>
          <w:fldChar w:fldCharType="end"/>
        </w:r>
      </w:hyperlink>
    </w:p>
    <w:p w14:paraId="6754D39E" w14:textId="55EB3C64" w:rsidR="00965F86" w:rsidRDefault="00965F86">
      <w:pPr>
        <w:pStyle w:val="T3"/>
        <w:rPr>
          <w:rFonts w:eastAsiaTheme="minorEastAsia" w:cstheme="minorBidi"/>
          <w:sz w:val="24"/>
          <w:szCs w:val="24"/>
        </w:rPr>
      </w:pPr>
      <w:hyperlink w:anchor="_Toc212973615" w:history="1">
        <w:r w:rsidRPr="00F752C3">
          <w:rPr>
            <w:rStyle w:val="Kpr"/>
            <w:bCs/>
            <w:lang w:val="tr-TR"/>
          </w:rPr>
          <w:t>4.5.4</w:t>
        </w:r>
        <w:r>
          <w:rPr>
            <w:rFonts w:eastAsiaTheme="minorEastAsia" w:cstheme="minorBidi"/>
            <w:sz w:val="24"/>
            <w:szCs w:val="24"/>
          </w:rPr>
          <w:tab/>
        </w:r>
        <w:r w:rsidRPr="00F752C3">
          <w:rPr>
            <w:rStyle w:val="Kpr"/>
            <w:lang w:val="tr-TR"/>
          </w:rPr>
          <w:t>UYUMSUZLUK YÖNETİMİ VE UYARLANABİLİR GÜNCELLEME</w:t>
        </w:r>
        <w:r>
          <w:rPr>
            <w:webHidden/>
          </w:rPr>
          <w:tab/>
        </w:r>
        <w:r>
          <w:rPr>
            <w:webHidden/>
          </w:rPr>
          <w:fldChar w:fldCharType="begin"/>
        </w:r>
        <w:r>
          <w:rPr>
            <w:webHidden/>
          </w:rPr>
          <w:instrText xml:space="preserve"> PAGEREF _Toc212973615 \h </w:instrText>
        </w:r>
        <w:r>
          <w:rPr>
            <w:webHidden/>
          </w:rPr>
        </w:r>
        <w:r>
          <w:rPr>
            <w:webHidden/>
          </w:rPr>
          <w:fldChar w:fldCharType="separate"/>
        </w:r>
        <w:r w:rsidR="00E42AAF">
          <w:rPr>
            <w:webHidden/>
          </w:rPr>
          <w:t>56</w:t>
        </w:r>
        <w:r>
          <w:rPr>
            <w:webHidden/>
          </w:rPr>
          <w:fldChar w:fldCharType="end"/>
        </w:r>
      </w:hyperlink>
    </w:p>
    <w:p w14:paraId="3C4740D2" w14:textId="7AE69DCF" w:rsidR="00965F86" w:rsidRDefault="00965F86">
      <w:pPr>
        <w:pStyle w:val="T2"/>
        <w:rPr>
          <w:rFonts w:asciiTheme="minorHAnsi" w:eastAsiaTheme="minorEastAsia" w:hAnsiTheme="minorHAnsi" w:cstheme="minorBidi"/>
          <w:caps w:val="0"/>
          <w:spacing w:val="0"/>
          <w:sz w:val="24"/>
        </w:rPr>
      </w:pPr>
      <w:hyperlink w:anchor="_Toc212973616" w:history="1">
        <w:r w:rsidRPr="00F752C3">
          <w:rPr>
            <w:rStyle w:val="Kpr"/>
            <w:lang w:val="tr-TR"/>
          </w:rPr>
          <w:t>4.6</w:t>
        </w:r>
        <w:r>
          <w:rPr>
            <w:rFonts w:asciiTheme="minorHAnsi" w:eastAsiaTheme="minorEastAsia" w:hAnsiTheme="minorHAnsi" w:cstheme="minorBidi"/>
            <w:caps w:val="0"/>
            <w:spacing w:val="0"/>
            <w:sz w:val="24"/>
          </w:rPr>
          <w:tab/>
        </w:r>
        <w:r w:rsidRPr="00F752C3">
          <w:rPr>
            <w:rStyle w:val="Kpr"/>
            <w:lang w:val="tr-TR"/>
          </w:rPr>
          <w:t>Raporlama Gereklilikleri</w:t>
        </w:r>
        <w:r>
          <w:rPr>
            <w:webHidden/>
          </w:rPr>
          <w:tab/>
        </w:r>
        <w:r>
          <w:rPr>
            <w:webHidden/>
          </w:rPr>
          <w:fldChar w:fldCharType="begin"/>
        </w:r>
        <w:r>
          <w:rPr>
            <w:webHidden/>
          </w:rPr>
          <w:instrText xml:space="preserve"> PAGEREF _Toc212973616 \h </w:instrText>
        </w:r>
        <w:r>
          <w:rPr>
            <w:webHidden/>
          </w:rPr>
        </w:r>
        <w:r>
          <w:rPr>
            <w:webHidden/>
          </w:rPr>
          <w:fldChar w:fldCharType="separate"/>
        </w:r>
        <w:r w:rsidR="00E42AAF">
          <w:rPr>
            <w:webHidden/>
          </w:rPr>
          <w:t>56</w:t>
        </w:r>
        <w:r>
          <w:rPr>
            <w:webHidden/>
          </w:rPr>
          <w:fldChar w:fldCharType="end"/>
        </w:r>
      </w:hyperlink>
    </w:p>
    <w:p w14:paraId="148E8BC3" w14:textId="6379BDB4" w:rsidR="00965F86" w:rsidRDefault="00965F86">
      <w:pPr>
        <w:pStyle w:val="T2"/>
        <w:rPr>
          <w:rFonts w:asciiTheme="minorHAnsi" w:eastAsiaTheme="minorEastAsia" w:hAnsiTheme="minorHAnsi" w:cstheme="minorBidi"/>
          <w:caps w:val="0"/>
          <w:spacing w:val="0"/>
          <w:sz w:val="24"/>
        </w:rPr>
      </w:pPr>
      <w:hyperlink w:anchor="_Toc212973617" w:history="1">
        <w:r w:rsidRPr="00F752C3">
          <w:rPr>
            <w:rStyle w:val="Kpr"/>
            <w:lang w:val="tr-TR"/>
          </w:rPr>
          <w:t>4.7</w:t>
        </w:r>
        <w:r>
          <w:rPr>
            <w:rFonts w:asciiTheme="minorHAnsi" w:eastAsiaTheme="minorEastAsia" w:hAnsiTheme="minorHAnsi" w:cstheme="minorBidi"/>
            <w:caps w:val="0"/>
            <w:spacing w:val="0"/>
            <w:sz w:val="24"/>
          </w:rPr>
          <w:tab/>
        </w:r>
        <w:r w:rsidRPr="00F752C3">
          <w:rPr>
            <w:rStyle w:val="Kpr"/>
            <w:lang w:val="tr-TR"/>
          </w:rPr>
          <w:t>Kayıt Tutma ve Belge Kontrolü</w:t>
        </w:r>
        <w:r>
          <w:rPr>
            <w:webHidden/>
          </w:rPr>
          <w:tab/>
        </w:r>
        <w:r>
          <w:rPr>
            <w:webHidden/>
          </w:rPr>
          <w:fldChar w:fldCharType="begin"/>
        </w:r>
        <w:r>
          <w:rPr>
            <w:webHidden/>
          </w:rPr>
          <w:instrText xml:space="preserve"> PAGEREF _Toc212973617 \h </w:instrText>
        </w:r>
        <w:r>
          <w:rPr>
            <w:webHidden/>
          </w:rPr>
        </w:r>
        <w:r>
          <w:rPr>
            <w:webHidden/>
          </w:rPr>
          <w:fldChar w:fldCharType="separate"/>
        </w:r>
        <w:r w:rsidR="00E42AAF">
          <w:rPr>
            <w:webHidden/>
          </w:rPr>
          <w:t>56</w:t>
        </w:r>
        <w:r>
          <w:rPr>
            <w:webHidden/>
          </w:rPr>
          <w:fldChar w:fldCharType="end"/>
        </w:r>
      </w:hyperlink>
    </w:p>
    <w:p w14:paraId="3B9478A7" w14:textId="610BE8F2" w:rsidR="00965F86" w:rsidRDefault="00965F86">
      <w:pPr>
        <w:pStyle w:val="T1"/>
        <w:rPr>
          <w:rFonts w:asciiTheme="minorHAnsi" w:eastAsiaTheme="minorEastAsia" w:hAnsiTheme="minorHAnsi" w:cstheme="minorBidi"/>
          <w:caps w:val="0"/>
          <w:spacing w:val="0"/>
          <w:sz w:val="24"/>
        </w:rPr>
      </w:pPr>
      <w:hyperlink w:anchor="_Toc212973618" w:history="1">
        <w:r w:rsidRPr="00F752C3">
          <w:rPr>
            <w:rStyle w:val="Kpr"/>
            <w:lang w:val="tr-TR"/>
          </w:rPr>
          <w:t>5.</w:t>
        </w:r>
        <w:r>
          <w:rPr>
            <w:rFonts w:asciiTheme="minorHAnsi" w:eastAsiaTheme="minorEastAsia" w:hAnsiTheme="minorHAnsi" w:cstheme="minorBidi"/>
            <w:caps w:val="0"/>
            <w:spacing w:val="0"/>
            <w:sz w:val="24"/>
          </w:rPr>
          <w:tab/>
        </w:r>
        <w:r w:rsidRPr="00F752C3">
          <w:rPr>
            <w:rStyle w:val="Kpr"/>
            <w:lang w:val="tr-TR"/>
          </w:rPr>
          <w:t>İşletme AŞAMAsı BİYOÇEŞİTLİLİK YÖNETİM PLANI (BYP)</w:t>
        </w:r>
        <w:r>
          <w:rPr>
            <w:webHidden/>
          </w:rPr>
          <w:tab/>
        </w:r>
        <w:r>
          <w:rPr>
            <w:webHidden/>
          </w:rPr>
          <w:fldChar w:fldCharType="begin"/>
        </w:r>
        <w:r>
          <w:rPr>
            <w:webHidden/>
          </w:rPr>
          <w:instrText xml:space="preserve"> PAGEREF _Toc212973618 \h </w:instrText>
        </w:r>
        <w:r>
          <w:rPr>
            <w:webHidden/>
          </w:rPr>
        </w:r>
        <w:r>
          <w:rPr>
            <w:webHidden/>
          </w:rPr>
          <w:fldChar w:fldCharType="separate"/>
        </w:r>
        <w:r w:rsidR="00E42AAF">
          <w:rPr>
            <w:webHidden/>
          </w:rPr>
          <w:t>58</w:t>
        </w:r>
        <w:r>
          <w:rPr>
            <w:webHidden/>
          </w:rPr>
          <w:fldChar w:fldCharType="end"/>
        </w:r>
      </w:hyperlink>
    </w:p>
    <w:p w14:paraId="49E57D14" w14:textId="600F33D0" w:rsidR="00965F86" w:rsidRDefault="00965F86">
      <w:pPr>
        <w:pStyle w:val="T2"/>
        <w:rPr>
          <w:rFonts w:asciiTheme="minorHAnsi" w:eastAsiaTheme="minorEastAsia" w:hAnsiTheme="minorHAnsi" w:cstheme="minorBidi"/>
          <w:caps w:val="0"/>
          <w:spacing w:val="0"/>
          <w:sz w:val="24"/>
        </w:rPr>
      </w:pPr>
      <w:hyperlink w:anchor="_Toc212973619" w:history="1">
        <w:r w:rsidRPr="00F752C3">
          <w:rPr>
            <w:rStyle w:val="Kpr"/>
            <w:lang w:val="tr-TR"/>
          </w:rPr>
          <w:t>5.1</w:t>
        </w:r>
        <w:r>
          <w:rPr>
            <w:rFonts w:asciiTheme="minorHAnsi" w:eastAsiaTheme="minorEastAsia" w:hAnsiTheme="minorHAnsi" w:cstheme="minorBidi"/>
            <w:caps w:val="0"/>
            <w:spacing w:val="0"/>
            <w:sz w:val="24"/>
          </w:rPr>
          <w:tab/>
        </w:r>
        <w:r w:rsidRPr="00F752C3">
          <w:rPr>
            <w:rStyle w:val="Kpr"/>
            <w:lang w:val="tr-TR"/>
          </w:rPr>
          <w:t>Etkiler/Riskler</w:t>
        </w:r>
        <w:r>
          <w:rPr>
            <w:webHidden/>
          </w:rPr>
          <w:tab/>
        </w:r>
        <w:r>
          <w:rPr>
            <w:webHidden/>
          </w:rPr>
          <w:fldChar w:fldCharType="begin"/>
        </w:r>
        <w:r>
          <w:rPr>
            <w:webHidden/>
          </w:rPr>
          <w:instrText xml:space="preserve"> PAGEREF _Toc212973619 \h </w:instrText>
        </w:r>
        <w:r>
          <w:rPr>
            <w:webHidden/>
          </w:rPr>
        </w:r>
        <w:r>
          <w:rPr>
            <w:webHidden/>
          </w:rPr>
          <w:fldChar w:fldCharType="separate"/>
        </w:r>
        <w:r w:rsidR="00E42AAF">
          <w:rPr>
            <w:webHidden/>
          </w:rPr>
          <w:t>58</w:t>
        </w:r>
        <w:r>
          <w:rPr>
            <w:webHidden/>
          </w:rPr>
          <w:fldChar w:fldCharType="end"/>
        </w:r>
      </w:hyperlink>
    </w:p>
    <w:p w14:paraId="03FC3D03" w14:textId="3473DCD5" w:rsidR="00965F86" w:rsidRDefault="00965F86">
      <w:pPr>
        <w:pStyle w:val="T2"/>
        <w:rPr>
          <w:rFonts w:asciiTheme="minorHAnsi" w:eastAsiaTheme="minorEastAsia" w:hAnsiTheme="minorHAnsi" w:cstheme="minorBidi"/>
          <w:caps w:val="0"/>
          <w:spacing w:val="0"/>
          <w:sz w:val="24"/>
        </w:rPr>
      </w:pPr>
      <w:hyperlink w:anchor="_Toc212973620" w:history="1">
        <w:r w:rsidRPr="00F752C3">
          <w:rPr>
            <w:rStyle w:val="Kpr"/>
            <w:lang w:val="tr-TR"/>
          </w:rPr>
          <w:t>5.2</w:t>
        </w:r>
        <w:r>
          <w:rPr>
            <w:rFonts w:asciiTheme="minorHAnsi" w:eastAsiaTheme="minorEastAsia" w:hAnsiTheme="minorHAnsi" w:cstheme="minorBidi"/>
            <w:caps w:val="0"/>
            <w:spacing w:val="0"/>
            <w:sz w:val="24"/>
          </w:rPr>
          <w:tab/>
        </w:r>
        <w:r w:rsidRPr="00F752C3">
          <w:rPr>
            <w:rStyle w:val="Kpr"/>
            <w:lang w:val="tr-TR"/>
          </w:rPr>
          <w:t>İşletme Aşaması BYP Tablosu</w:t>
        </w:r>
        <w:r>
          <w:rPr>
            <w:webHidden/>
          </w:rPr>
          <w:tab/>
        </w:r>
        <w:r>
          <w:rPr>
            <w:webHidden/>
          </w:rPr>
          <w:fldChar w:fldCharType="begin"/>
        </w:r>
        <w:r>
          <w:rPr>
            <w:webHidden/>
          </w:rPr>
          <w:instrText xml:space="preserve"> PAGEREF _Toc212973620 \h </w:instrText>
        </w:r>
        <w:r>
          <w:rPr>
            <w:webHidden/>
          </w:rPr>
        </w:r>
        <w:r>
          <w:rPr>
            <w:webHidden/>
          </w:rPr>
          <w:fldChar w:fldCharType="separate"/>
        </w:r>
        <w:r w:rsidR="00E42AAF">
          <w:rPr>
            <w:webHidden/>
          </w:rPr>
          <w:t>60</w:t>
        </w:r>
        <w:r>
          <w:rPr>
            <w:webHidden/>
          </w:rPr>
          <w:fldChar w:fldCharType="end"/>
        </w:r>
      </w:hyperlink>
    </w:p>
    <w:p w14:paraId="7EBD6045" w14:textId="7AAD1204" w:rsidR="00965F86" w:rsidRDefault="00965F86">
      <w:pPr>
        <w:pStyle w:val="T2"/>
        <w:rPr>
          <w:rFonts w:asciiTheme="minorHAnsi" w:eastAsiaTheme="minorEastAsia" w:hAnsiTheme="minorHAnsi" w:cstheme="minorBidi"/>
          <w:caps w:val="0"/>
          <w:spacing w:val="0"/>
          <w:sz w:val="24"/>
        </w:rPr>
      </w:pPr>
      <w:hyperlink w:anchor="_Toc212973621" w:history="1">
        <w:r w:rsidRPr="00F752C3">
          <w:rPr>
            <w:rStyle w:val="Kpr"/>
            <w:lang w:val="tr-TR"/>
          </w:rPr>
          <w:t>5.3</w:t>
        </w:r>
        <w:r>
          <w:rPr>
            <w:rFonts w:asciiTheme="minorHAnsi" w:eastAsiaTheme="minorEastAsia" w:hAnsiTheme="minorHAnsi" w:cstheme="minorBidi"/>
            <w:caps w:val="0"/>
            <w:spacing w:val="0"/>
            <w:sz w:val="24"/>
          </w:rPr>
          <w:tab/>
        </w:r>
        <w:r w:rsidRPr="00F752C3">
          <w:rPr>
            <w:rStyle w:val="Kpr"/>
            <w:lang w:val="tr-TR"/>
          </w:rPr>
          <w:t>İşletme Aşaması için İzleme Faaliyetleri</w:t>
        </w:r>
        <w:r>
          <w:rPr>
            <w:webHidden/>
          </w:rPr>
          <w:tab/>
        </w:r>
        <w:r>
          <w:rPr>
            <w:webHidden/>
          </w:rPr>
          <w:fldChar w:fldCharType="begin"/>
        </w:r>
        <w:r>
          <w:rPr>
            <w:webHidden/>
          </w:rPr>
          <w:instrText xml:space="preserve"> PAGEREF _Toc212973621 \h </w:instrText>
        </w:r>
        <w:r>
          <w:rPr>
            <w:webHidden/>
          </w:rPr>
        </w:r>
        <w:r>
          <w:rPr>
            <w:webHidden/>
          </w:rPr>
          <w:fldChar w:fldCharType="separate"/>
        </w:r>
        <w:r w:rsidR="00E42AAF">
          <w:rPr>
            <w:webHidden/>
          </w:rPr>
          <w:t>68</w:t>
        </w:r>
        <w:r>
          <w:rPr>
            <w:webHidden/>
          </w:rPr>
          <w:fldChar w:fldCharType="end"/>
        </w:r>
      </w:hyperlink>
    </w:p>
    <w:p w14:paraId="42234282" w14:textId="76CF1A3F" w:rsidR="00965F86" w:rsidRDefault="00965F86">
      <w:pPr>
        <w:pStyle w:val="T2"/>
        <w:rPr>
          <w:rFonts w:asciiTheme="minorHAnsi" w:eastAsiaTheme="minorEastAsia" w:hAnsiTheme="minorHAnsi" w:cstheme="minorBidi"/>
          <w:caps w:val="0"/>
          <w:spacing w:val="0"/>
          <w:sz w:val="24"/>
        </w:rPr>
      </w:pPr>
      <w:hyperlink w:anchor="_Toc212973622" w:history="1">
        <w:r w:rsidRPr="00F752C3">
          <w:rPr>
            <w:rStyle w:val="Kpr"/>
            <w:lang w:val="tr-TR"/>
          </w:rPr>
          <w:t>5.4</w:t>
        </w:r>
        <w:r>
          <w:rPr>
            <w:rFonts w:asciiTheme="minorHAnsi" w:eastAsiaTheme="minorEastAsia" w:hAnsiTheme="minorHAnsi" w:cstheme="minorBidi"/>
            <w:caps w:val="0"/>
            <w:spacing w:val="0"/>
            <w:sz w:val="24"/>
          </w:rPr>
          <w:tab/>
        </w:r>
        <w:r w:rsidRPr="00F752C3">
          <w:rPr>
            <w:rStyle w:val="Kpr"/>
            <w:lang w:val="tr-TR"/>
          </w:rPr>
          <w:t>Görev ve Sorumluluklar</w:t>
        </w:r>
        <w:r>
          <w:rPr>
            <w:webHidden/>
          </w:rPr>
          <w:tab/>
        </w:r>
        <w:r>
          <w:rPr>
            <w:webHidden/>
          </w:rPr>
          <w:fldChar w:fldCharType="begin"/>
        </w:r>
        <w:r>
          <w:rPr>
            <w:webHidden/>
          </w:rPr>
          <w:instrText xml:space="preserve"> PAGEREF _Toc212973622 \h </w:instrText>
        </w:r>
        <w:r>
          <w:rPr>
            <w:webHidden/>
          </w:rPr>
        </w:r>
        <w:r>
          <w:rPr>
            <w:webHidden/>
          </w:rPr>
          <w:fldChar w:fldCharType="separate"/>
        </w:r>
        <w:r w:rsidR="00E42AAF">
          <w:rPr>
            <w:webHidden/>
          </w:rPr>
          <w:t>70</w:t>
        </w:r>
        <w:r>
          <w:rPr>
            <w:webHidden/>
          </w:rPr>
          <w:fldChar w:fldCharType="end"/>
        </w:r>
      </w:hyperlink>
    </w:p>
    <w:p w14:paraId="5DBB506A" w14:textId="58B43E97" w:rsidR="00965F86" w:rsidRDefault="00965F86">
      <w:pPr>
        <w:pStyle w:val="T2"/>
        <w:rPr>
          <w:rFonts w:asciiTheme="minorHAnsi" w:eastAsiaTheme="minorEastAsia" w:hAnsiTheme="minorHAnsi" w:cstheme="minorBidi"/>
          <w:caps w:val="0"/>
          <w:spacing w:val="0"/>
          <w:sz w:val="24"/>
        </w:rPr>
      </w:pPr>
      <w:hyperlink w:anchor="_Toc212973623" w:history="1">
        <w:r w:rsidRPr="00F752C3">
          <w:rPr>
            <w:rStyle w:val="Kpr"/>
            <w:lang w:val="tr-TR"/>
          </w:rPr>
          <w:t>5.5</w:t>
        </w:r>
        <w:r>
          <w:rPr>
            <w:rFonts w:asciiTheme="minorHAnsi" w:eastAsiaTheme="minorEastAsia" w:hAnsiTheme="minorHAnsi" w:cstheme="minorBidi"/>
            <w:caps w:val="0"/>
            <w:spacing w:val="0"/>
            <w:sz w:val="24"/>
          </w:rPr>
          <w:tab/>
        </w:r>
        <w:r w:rsidRPr="00F752C3">
          <w:rPr>
            <w:rStyle w:val="Kpr"/>
            <w:lang w:val="tr-TR"/>
          </w:rPr>
          <w:t>Uyumluluk ve İnceleme</w:t>
        </w:r>
        <w:r>
          <w:rPr>
            <w:webHidden/>
          </w:rPr>
          <w:tab/>
        </w:r>
        <w:r>
          <w:rPr>
            <w:webHidden/>
          </w:rPr>
          <w:fldChar w:fldCharType="begin"/>
        </w:r>
        <w:r>
          <w:rPr>
            <w:webHidden/>
          </w:rPr>
          <w:instrText xml:space="preserve"> PAGEREF _Toc212973623 \h </w:instrText>
        </w:r>
        <w:r>
          <w:rPr>
            <w:webHidden/>
          </w:rPr>
        </w:r>
        <w:r>
          <w:rPr>
            <w:webHidden/>
          </w:rPr>
          <w:fldChar w:fldCharType="separate"/>
        </w:r>
        <w:r w:rsidR="00E42AAF">
          <w:rPr>
            <w:webHidden/>
          </w:rPr>
          <w:t>71</w:t>
        </w:r>
        <w:r>
          <w:rPr>
            <w:webHidden/>
          </w:rPr>
          <w:fldChar w:fldCharType="end"/>
        </w:r>
      </w:hyperlink>
    </w:p>
    <w:p w14:paraId="7608CE84" w14:textId="377C924B" w:rsidR="00965F86" w:rsidRDefault="00965F86">
      <w:pPr>
        <w:pStyle w:val="T2"/>
        <w:rPr>
          <w:rFonts w:asciiTheme="minorHAnsi" w:eastAsiaTheme="minorEastAsia" w:hAnsiTheme="minorHAnsi" w:cstheme="minorBidi"/>
          <w:caps w:val="0"/>
          <w:spacing w:val="0"/>
          <w:sz w:val="24"/>
        </w:rPr>
      </w:pPr>
      <w:hyperlink w:anchor="_Toc212973624" w:history="1">
        <w:r w:rsidRPr="00F752C3">
          <w:rPr>
            <w:rStyle w:val="Kpr"/>
            <w:lang w:val="tr-TR"/>
          </w:rPr>
          <w:t>5.6</w:t>
        </w:r>
        <w:r>
          <w:rPr>
            <w:rFonts w:asciiTheme="minorHAnsi" w:eastAsiaTheme="minorEastAsia" w:hAnsiTheme="minorHAnsi" w:cstheme="minorBidi"/>
            <w:caps w:val="0"/>
            <w:spacing w:val="0"/>
            <w:sz w:val="24"/>
          </w:rPr>
          <w:tab/>
        </w:r>
        <w:r w:rsidRPr="00F752C3">
          <w:rPr>
            <w:rStyle w:val="Kpr"/>
            <w:lang w:val="tr-TR"/>
          </w:rPr>
          <w:t>Raporlama Gereklilikleri</w:t>
        </w:r>
        <w:r>
          <w:rPr>
            <w:webHidden/>
          </w:rPr>
          <w:tab/>
        </w:r>
        <w:r>
          <w:rPr>
            <w:webHidden/>
          </w:rPr>
          <w:fldChar w:fldCharType="begin"/>
        </w:r>
        <w:r>
          <w:rPr>
            <w:webHidden/>
          </w:rPr>
          <w:instrText xml:space="preserve"> PAGEREF _Toc212973624 \h </w:instrText>
        </w:r>
        <w:r>
          <w:rPr>
            <w:webHidden/>
          </w:rPr>
        </w:r>
        <w:r>
          <w:rPr>
            <w:webHidden/>
          </w:rPr>
          <w:fldChar w:fldCharType="separate"/>
        </w:r>
        <w:r w:rsidR="00E42AAF">
          <w:rPr>
            <w:webHidden/>
          </w:rPr>
          <w:t>71</w:t>
        </w:r>
        <w:r>
          <w:rPr>
            <w:webHidden/>
          </w:rPr>
          <w:fldChar w:fldCharType="end"/>
        </w:r>
      </w:hyperlink>
    </w:p>
    <w:p w14:paraId="4AE7A041" w14:textId="7AC23275" w:rsidR="00965F86" w:rsidRDefault="00965F86">
      <w:pPr>
        <w:pStyle w:val="T2"/>
        <w:rPr>
          <w:rFonts w:asciiTheme="minorHAnsi" w:eastAsiaTheme="minorEastAsia" w:hAnsiTheme="minorHAnsi" w:cstheme="minorBidi"/>
          <w:caps w:val="0"/>
          <w:spacing w:val="0"/>
          <w:sz w:val="24"/>
        </w:rPr>
      </w:pPr>
      <w:hyperlink w:anchor="_Toc212973625" w:history="1">
        <w:r w:rsidRPr="00F752C3">
          <w:rPr>
            <w:rStyle w:val="Kpr"/>
            <w:lang w:val="tr-TR"/>
          </w:rPr>
          <w:t>5.7</w:t>
        </w:r>
        <w:r>
          <w:rPr>
            <w:rFonts w:asciiTheme="minorHAnsi" w:eastAsiaTheme="minorEastAsia" w:hAnsiTheme="minorHAnsi" w:cstheme="minorBidi"/>
            <w:caps w:val="0"/>
            <w:spacing w:val="0"/>
            <w:sz w:val="24"/>
          </w:rPr>
          <w:tab/>
        </w:r>
        <w:r w:rsidRPr="00F752C3">
          <w:rPr>
            <w:rStyle w:val="Kpr"/>
            <w:lang w:val="tr-TR"/>
          </w:rPr>
          <w:t>Kayıt Tutma ve Belge Kontrolü</w:t>
        </w:r>
        <w:r>
          <w:rPr>
            <w:webHidden/>
          </w:rPr>
          <w:tab/>
        </w:r>
        <w:r>
          <w:rPr>
            <w:webHidden/>
          </w:rPr>
          <w:fldChar w:fldCharType="begin"/>
        </w:r>
        <w:r>
          <w:rPr>
            <w:webHidden/>
          </w:rPr>
          <w:instrText xml:space="preserve"> PAGEREF _Toc212973625 \h </w:instrText>
        </w:r>
        <w:r>
          <w:rPr>
            <w:webHidden/>
          </w:rPr>
        </w:r>
        <w:r>
          <w:rPr>
            <w:webHidden/>
          </w:rPr>
          <w:fldChar w:fldCharType="separate"/>
        </w:r>
        <w:r w:rsidR="00E42AAF">
          <w:rPr>
            <w:webHidden/>
          </w:rPr>
          <w:t>71</w:t>
        </w:r>
        <w:r>
          <w:rPr>
            <w:webHidden/>
          </w:rPr>
          <w:fldChar w:fldCharType="end"/>
        </w:r>
      </w:hyperlink>
    </w:p>
    <w:p w14:paraId="32FBB2A8" w14:textId="0B686BCD" w:rsidR="00965F86" w:rsidRDefault="00965F86">
      <w:pPr>
        <w:pStyle w:val="T1"/>
        <w:rPr>
          <w:rFonts w:asciiTheme="minorHAnsi" w:eastAsiaTheme="minorEastAsia" w:hAnsiTheme="minorHAnsi" w:cstheme="minorBidi"/>
          <w:caps w:val="0"/>
          <w:spacing w:val="0"/>
          <w:sz w:val="24"/>
        </w:rPr>
      </w:pPr>
      <w:hyperlink w:anchor="_Toc212973626" w:history="1">
        <w:r w:rsidRPr="00F752C3">
          <w:rPr>
            <w:rStyle w:val="Kpr"/>
            <w:lang w:val="tr-TR"/>
          </w:rPr>
          <w:t>6.</w:t>
        </w:r>
        <w:r>
          <w:rPr>
            <w:rFonts w:asciiTheme="minorHAnsi" w:eastAsiaTheme="minorEastAsia" w:hAnsiTheme="minorHAnsi" w:cstheme="minorBidi"/>
            <w:caps w:val="0"/>
            <w:spacing w:val="0"/>
            <w:sz w:val="24"/>
          </w:rPr>
          <w:tab/>
        </w:r>
        <w:r w:rsidRPr="00F752C3">
          <w:rPr>
            <w:rStyle w:val="Kpr"/>
            <w:lang w:val="tr-TR"/>
          </w:rPr>
          <w:t>TAMAMLAYICI PLANLAR</w:t>
        </w:r>
        <w:r>
          <w:rPr>
            <w:webHidden/>
          </w:rPr>
          <w:tab/>
        </w:r>
        <w:r>
          <w:rPr>
            <w:webHidden/>
          </w:rPr>
          <w:fldChar w:fldCharType="begin"/>
        </w:r>
        <w:r>
          <w:rPr>
            <w:webHidden/>
          </w:rPr>
          <w:instrText xml:space="preserve"> PAGEREF _Toc212973626 \h </w:instrText>
        </w:r>
        <w:r>
          <w:rPr>
            <w:webHidden/>
          </w:rPr>
        </w:r>
        <w:r>
          <w:rPr>
            <w:webHidden/>
          </w:rPr>
          <w:fldChar w:fldCharType="separate"/>
        </w:r>
        <w:r w:rsidR="00E42AAF">
          <w:rPr>
            <w:webHidden/>
          </w:rPr>
          <w:t>72</w:t>
        </w:r>
        <w:r>
          <w:rPr>
            <w:webHidden/>
          </w:rPr>
          <w:fldChar w:fldCharType="end"/>
        </w:r>
      </w:hyperlink>
    </w:p>
    <w:p w14:paraId="7D01B716" w14:textId="4B22117A" w:rsidR="00965F86" w:rsidRDefault="00965F86">
      <w:pPr>
        <w:pStyle w:val="T1"/>
        <w:rPr>
          <w:rFonts w:asciiTheme="minorHAnsi" w:eastAsiaTheme="minorEastAsia" w:hAnsiTheme="minorHAnsi" w:cstheme="minorBidi"/>
          <w:caps w:val="0"/>
          <w:spacing w:val="0"/>
          <w:sz w:val="24"/>
        </w:rPr>
      </w:pPr>
      <w:hyperlink w:anchor="_Toc212973627" w:history="1">
        <w:r w:rsidRPr="00F752C3">
          <w:rPr>
            <w:rStyle w:val="Kpr"/>
            <w:lang w:val="tr-TR"/>
          </w:rPr>
          <w:t>7.</w:t>
        </w:r>
        <w:r>
          <w:rPr>
            <w:rFonts w:asciiTheme="minorHAnsi" w:eastAsiaTheme="minorEastAsia" w:hAnsiTheme="minorHAnsi" w:cstheme="minorBidi"/>
            <w:caps w:val="0"/>
            <w:spacing w:val="0"/>
            <w:sz w:val="24"/>
          </w:rPr>
          <w:tab/>
        </w:r>
        <w:r w:rsidRPr="00F752C3">
          <w:rPr>
            <w:rStyle w:val="Kpr"/>
            <w:lang w:val="tr-TR"/>
          </w:rPr>
          <w:t>EKLER</w:t>
        </w:r>
        <w:r>
          <w:rPr>
            <w:webHidden/>
          </w:rPr>
          <w:tab/>
        </w:r>
        <w:r>
          <w:rPr>
            <w:webHidden/>
          </w:rPr>
          <w:fldChar w:fldCharType="begin"/>
        </w:r>
        <w:r>
          <w:rPr>
            <w:webHidden/>
          </w:rPr>
          <w:instrText xml:space="preserve"> PAGEREF _Toc212973627 \h </w:instrText>
        </w:r>
        <w:r>
          <w:rPr>
            <w:webHidden/>
          </w:rPr>
        </w:r>
        <w:r>
          <w:rPr>
            <w:webHidden/>
          </w:rPr>
          <w:fldChar w:fldCharType="separate"/>
        </w:r>
        <w:r w:rsidR="00E42AAF">
          <w:rPr>
            <w:webHidden/>
          </w:rPr>
          <w:t>75</w:t>
        </w:r>
        <w:r>
          <w:rPr>
            <w:webHidden/>
          </w:rPr>
          <w:fldChar w:fldCharType="end"/>
        </w:r>
      </w:hyperlink>
    </w:p>
    <w:p w14:paraId="45D9C1F3" w14:textId="68EE3BBA" w:rsidR="00965F86" w:rsidRDefault="00965F86">
      <w:pPr>
        <w:pStyle w:val="T2"/>
        <w:rPr>
          <w:rFonts w:asciiTheme="minorHAnsi" w:eastAsiaTheme="minorEastAsia" w:hAnsiTheme="minorHAnsi" w:cstheme="minorBidi"/>
          <w:caps w:val="0"/>
          <w:spacing w:val="0"/>
          <w:sz w:val="24"/>
        </w:rPr>
      </w:pPr>
      <w:hyperlink w:anchor="_Toc212973628" w:history="1">
        <w:r w:rsidRPr="00F752C3">
          <w:rPr>
            <w:rStyle w:val="Kpr"/>
            <w:lang w:val="tr-TR"/>
          </w:rPr>
          <w:t>7.1</w:t>
        </w:r>
        <w:r>
          <w:rPr>
            <w:rFonts w:asciiTheme="minorHAnsi" w:eastAsiaTheme="minorEastAsia" w:hAnsiTheme="minorHAnsi" w:cstheme="minorBidi"/>
            <w:caps w:val="0"/>
            <w:spacing w:val="0"/>
            <w:sz w:val="24"/>
          </w:rPr>
          <w:tab/>
        </w:r>
        <w:r w:rsidRPr="00F752C3">
          <w:rPr>
            <w:rStyle w:val="Kpr"/>
            <w:lang w:val="tr-TR"/>
          </w:rPr>
          <w:t>Ek A. Yaban Hayatı Koruma Protokolü</w:t>
        </w:r>
        <w:r>
          <w:rPr>
            <w:webHidden/>
          </w:rPr>
          <w:tab/>
        </w:r>
        <w:r>
          <w:rPr>
            <w:webHidden/>
          </w:rPr>
          <w:fldChar w:fldCharType="begin"/>
        </w:r>
        <w:r>
          <w:rPr>
            <w:webHidden/>
          </w:rPr>
          <w:instrText xml:space="preserve"> PAGEREF _Toc212973628 \h </w:instrText>
        </w:r>
        <w:r>
          <w:rPr>
            <w:webHidden/>
          </w:rPr>
        </w:r>
        <w:r>
          <w:rPr>
            <w:webHidden/>
          </w:rPr>
          <w:fldChar w:fldCharType="separate"/>
        </w:r>
        <w:r w:rsidR="00E42AAF">
          <w:rPr>
            <w:webHidden/>
          </w:rPr>
          <w:t>75</w:t>
        </w:r>
        <w:r>
          <w:rPr>
            <w:webHidden/>
          </w:rPr>
          <w:fldChar w:fldCharType="end"/>
        </w:r>
      </w:hyperlink>
    </w:p>
    <w:p w14:paraId="4DF263F7" w14:textId="50D334F8" w:rsidR="00965F86" w:rsidRDefault="00965F86">
      <w:pPr>
        <w:pStyle w:val="T3"/>
        <w:rPr>
          <w:rFonts w:eastAsiaTheme="minorEastAsia" w:cstheme="minorBidi"/>
          <w:sz w:val="24"/>
          <w:szCs w:val="24"/>
        </w:rPr>
      </w:pPr>
      <w:hyperlink w:anchor="_Toc212973629" w:history="1">
        <w:r w:rsidRPr="00F752C3">
          <w:rPr>
            <w:rStyle w:val="Kpr"/>
            <w:bCs/>
            <w:lang w:val="tr-TR"/>
          </w:rPr>
          <w:t>7.1.1</w:t>
        </w:r>
        <w:r>
          <w:rPr>
            <w:rFonts w:eastAsiaTheme="minorEastAsia" w:cstheme="minorBidi"/>
            <w:sz w:val="24"/>
            <w:szCs w:val="24"/>
          </w:rPr>
          <w:tab/>
        </w:r>
        <w:r w:rsidRPr="00F752C3">
          <w:rPr>
            <w:rStyle w:val="Kpr"/>
            <w:lang w:val="tr-TR"/>
          </w:rPr>
          <w:t>Amaç</w:t>
        </w:r>
        <w:r>
          <w:rPr>
            <w:webHidden/>
          </w:rPr>
          <w:tab/>
        </w:r>
        <w:r>
          <w:rPr>
            <w:webHidden/>
          </w:rPr>
          <w:fldChar w:fldCharType="begin"/>
        </w:r>
        <w:r>
          <w:rPr>
            <w:webHidden/>
          </w:rPr>
          <w:instrText xml:space="preserve"> PAGEREF _Toc212973629 \h </w:instrText>
        </w:r>
        <w:r>
          <w:rPr>
            <w:webHidden/>
          </w:rPr>
        </w:r>
        <w:r>
          <w:rPr>
            <w:webHidden/>
          </w:rPr>
          <w:fldChar w:fldCharType="separate"/>
        </w:r>
        <w:r w:rsidR="00E42AAF">
          <w:rPr>
            <w:webHidden/>
          </w:rPr>
          <w:t>75</w:t>
        </w:r>
        <w:r>
          <w:rPr>
            <w:webHidden/>
          </w:rPr>
          <w:fldChar w:fldCharType="end"/>
        </w:r>
      </w:hyperlink>
    </w:p>
    <w:p w14:paraId="66F1C8A7" w14:textId="1650A128" w:rsidR="00965F86" w:rsidRDefault="00965F86">
      <w:pPr>
        <w:pStyle w:val="T3"/>
        <w:rPr>
          <w:rFonts w:eastAsiaTheme="minorEastAsia" w:cstheme="minorBidi"/>
          <w:sz w:val="24"/>
          <w:szCs w:val="24"/>
        </w:rPr>
      </w:pPr>
      <w:hyperlink w:anchor="_Toc212973630" w:history="1">
        <w:r w:rsidRPr="00F752C3">
          <w:rPr>
            <w:rStyle w:val="Kpr"/>
            <w:bCs/>
            <w:lang w:val="tr-TR"/>
          </w:rPr>
          <w:t>7.1.2</w:t>
        </w:r>
        <w:r>
          <w:rPr>
            <w:rFonts w:eastAsiaTheme="minorEastAsia" w:cstheme="minorBidi"/>
            <w:sz w:val="24"/>
            <w:szCs w:val="24"/>
          </w:rPr>
          <w:tab/>
        </w:r>
        <w:r w:rsidRPr="00F752C3">
          <w:rPr>
            <w:rStyle w:val="Kpr"/>
            <w:lang w:val="tr-TR"/>
          </w:rPr>
          <w:t>Önemli Referanslar</w:t>
        </w:r>
        <w:r>
          <w:rPr>
            <w:webHidden/>
          </w:rPr>
          <w:tab/>
        </w:r>
        <w:r>
          <w:rPr>
            <w:webHidden/>
          </w:rPr>
          <w:fldChar w:fldCharType="begin"/>
        </w:r>
        <w:r>
          <w:rPr>
            <w:webHidden/>
          </w:rPr>
          <w:instrText xml:space="preserve"> PAGEREF _Toc212973630 \h </w:instrText>
        </w:r>
        <w:r>
          <w:rPr>
            <w:webHidden/>
          </w:rPr>
        </w:r>
        <w:r>
          <w:rPr>
            <w:webHidden/>
          </w:rPr>
          <w:fldChar w:fldCharType="separate"/>
        </w:r>
        <w:r w:rsidR="00E42AAF">
          <w:rPr>
            <w:webHidden/>
          </w:rPr>
          <w:t>75</w:t>
        </w:r>
        <w:r>
          <w:rPr>
            <w:webHidden/>
          </w:rPr>
          <w:fldChar w:fldCharType="end"/>
        </w:r>
      </w:hyperlink>
    </w:p>
    <w:p w14:paraId="64ABAB46" w14:textId="6440DC72" w:rsidR="00965F86" w:rsidRDefault="00965F86">
      <w:pPr>
        <w:pStyle w:val="T3"/>
        <w:rPr>
          <w:rFonts w:eastAsiaTheme="minorEastAsia" w:cstheme="minorBidi"/>
          <w:sz w:val="24"/>
          <w:szCs w:val="24"/>
        </w:rPr>
      </w:pPr>
      <w:hyperlink w:anchor="_Toc212973631" w:history="1">
        <w:r w:rsidRPr="00F752C3">
          <w:rPr>
            <w:rStyle w:val="Kpr"/>
            <w:bCs/>
            <w:lang w:val="tr-TR"/>
          </w:rPr>
          <w:t>7.1.3</w:t>
        </w:r>
        <w:r>
          <w:rPr>
            <w:rFonts w:eastAsiaTheme="minorEastAsia" w:cstheme="minorBidi"/>
            <w:sz w:val="24"/>
            <w:szCs w:val="24"/>
          </w:rPr>
          <w:tab/>
        </w:r>
        <w:r w:rsidRPr="00F752C3">
          <w:rPr>
            <w:rStyle w:val="Kpr"/>
            <w:lang w:val="tr-TR"/>
          </w:rPr>
          <w:t>Yaban hayatı ile ilgili davranış ve Yönlendirme protokolü</w:t>
        </w:r>
        <w:r>
          <w:rPr>
            <w:webHidden/>
          </w:rPr>
          <w:tab/>
        </w:r>
        <w:r>
          <w:rPr>
            <w:webHidden/>
          </w:rPr>
          <w:fldChar w:fldCharType="begin"/>
        </w:r>
        <w:r>
          <w:rPr>
            <w:webHidden/>
          </w:rPr>
          <w:instrText xml:space="preserve"> PAGEREF _Toc212973631 \h </w:instrText>
        </w:r>
        <w:r>
          <w:rPr>
            <w:webHidden/>
          </w:rPr>
        </w:r>
        <w:r>
          <w:rPr>
            <w:webHidden/>
          </w:rPr>
          <w:fldChar w:fldCharType="separate"/>
        </w:r>
        <w:r w:rsidR="00E42AAF">
          <w:rPr>
            <w:webHidden/>
          </w:rPr>
          <w:t>75</w:t>
        </w:r>
        <w:r>
          <w:rPr>
            <w:webHidden/>
          </w:rPr>
          <w:fldChar w:fldCharType="end"/>
        </w:r>
      </w:hyperlink>
    </w:p>
    <w:p w14:paraId="28D678E5" w14:textId="2727777D" w:rsidR="00965F86" w:rsidRDefault="00965F86">
      <w:pPr>
        <w:pStyle w:val="T3"/>
        <w:rPr>
          <w:rFonts w:eastAsiaTheme="minorEastAsia" w:cstheme="minorBidi"/>
          <w:sz w:val="24"/>
          <w:szCs w:val="24"/>
        </w:rPr>
      </w:pPr>
      <w:hyperlink w:anchor="_Toc212973632" w:history="1">
        <w:r w:rsidRPr="00F752C3">
          <w:rPr>
            <w:rStyle w:val="Kpr"/>
            <w:bCs/>
            <w:lang w:val="tr-TR"/>
          </w:rPr>
          <w:t>7.1.4</w:t>
        </w:r>
        <w:r>
          <w:rPr>
            <w:rFonts w:eastAsiaTheme="minorEastAsia" w:cstheme="minorBidi"/>
            <w:sz w:val="24"/>
            <w:szCs w:val="24"/>
          </w:rPr>
          <w:tab/>
        </w:r>
        <w:r w:rsidRPr="00F752C3">
          <w:rPr>
            <w:rStyle w:val="Kpr"/>
            <w:lang w:val="tr-TR"/>
          </w:rPr>
          <w:t>Yararlı Ekipmanlar</w:t>
        </w:r>
        <w:r>
          <w:rPr>
            <w:webHidden/>
          </w:rPr>
          <w:tab/>
        </w:r>
        <w:r>
          <w:rPr>
            <w:webHidden/>
          </w:rPr>
          <w:fldChar w:fldCharType="begin"/>
        </w:r>
        <w:r>
          <w:rPr>
            <w:webHidden/>
          </w:rPr>
          <w:instrText xml:space="preserve"> PAGEREF _Toc212973632 \h </w:instrText>
        </w:r>
        <w:r>
          <w:rPr>
            <w:webHidden/>
          </w:rPr>
        </w:r>
        <w:r>
          <w:rPr>
            <w:webHidden/>
          </w:rPr>
          <w:fldChar w:fldCharType="separate"/>
        </w:r>
        <w:r w:rsidR="00E42AAF">
          <w:rPr>
            <w:webHidden/>
          </w:rPr>
          <w:t>80</w:t>
        </w:r>
        <w:r>
          <w:rPr>
            <w:webHidden/>
          </w:rPr>
          <w:fldChar w:fldCharType="end"/>
        </w:r>
      </w:hyperlink>
    </w:p>
    <w:p w14:paraId="2D87DE75" w14:textId="46E8A236" w:rsidR="0075089E" w:rsidRPr="00AE407B" w:rsidRDefault="0075089E" w:rsidP="0075089E">
      <w:pPr>
        <w:pStyle w:val="GvdeMetni"/>
        <w:rPr>
          <w:rFonts w:ascii="Verdana" w:hAnsi="Verdana" w:cs="Times New Roman (Body CS)"/>
          <w:noProof/>
          <w:spacing w:val="8"/>
          <w:lang w:val="tr-TR"/>
        </w:rPr>
      </w:pPr>
      <w:r w:rsidRPr="00AE407B">
        <w:rPr>
          <w:rFonts w:ascii="Verdana" w:hAnsi="Verdana" w:cs="Times New Roman (Body CS)"/>
          <w:noProof/>
          <w:spacing w:val="8"/>
          <w:lang w:val="tr-TR"/>
        </w:rPr>
        <w:fldChar w:fldCharType="end"/>
      </w:r>
    </w:p>
    <w:p w14:paraId="506DFF6D" w14:textId="77777777" w:rsidR="0075089E" w:rsidRPr="00AE407B" w:rsidRDefault="0075089E" w:rsidP="0075089E">
      <w:pPr>
        <w:pStyle w:val="T1"/>
        <w:rPr>
          <w:lang w:val="tr-TR"/>
        </w:rPr>
      </w:pPr>
      <w:r w:rsidRPr="00AE407B">
        <w:rPr>
          <w:lang w:val="tr-TR"/>
        </w:rPr>
        <w:t>Tablo Listesi</w:t>
      </w:r>
    </w:p>
    <w:p w14:paraId="6812619B" w14:textId="4E2648B3" w:rsidR="00B350AF" w:rsidRDefault="0075089E">
      <w:pPr>
        <w:pStyle w:val="ekillerTablosu"/>
        <w:rPr>
          <w:rFonts w:asciiTheme="minorHAnsi" w:eastAsiaTheme="minorEastAsia" w:hAnsiTheme="minorHAnsi" w:cstheme="minorBidi"/>
          <w:caps w:val="0"/>
          <w:spacing w:val="0"/>
          <w:sz w:val="24"/>
        </w:rPr>
      </w:pPr>
      <w:r w:rsidRPr="00AE407B">
        <w:rPr>
          <w:spacing w:val="8"/>
          <w:szCs w:val="16"/>
          <w:lang w:val="tr-TR"/>
        </w:rPr>
        <w:fldChar w:fldCharType="begin"/>
      </w:r>
      <w:r w:rsidRPr="00AE407B">
        <w:rPr>
          <w:spacing w:val="8"/>
          <w:szCs w:val="16"/>
          <w:lang w:val="tr-TR"/>
        </w:rPr>
        <w:instrText>TOC \h \z \c "Table"</w:instrText>
      </w:r>
      <w:r w:rsidRPr="00AE407B">
        <w:rPr>
          <w:spacing w:val="8"/>
          <w:szCs w:val="16"/>
          <w:lang w:val="tr-TR"/>
        </w:rPr>
        <w:fldChar w:fldCharType="separate"/>
      </w:r>
      <w:hyperlink w:anchor="_Toc212977020" w:history="1">
        <w:r w:rsidR="00B350AF" w:rsidRPr="00503CBE">
          <w:rPr>
            <w:rStyle w:val="Kpr"/>
            <w:lang w:val="tr-TR"/>
          </w:rPr>
          <w:t>Tablo 1-2 EBRD ÇSG6 Gerekliliklerinin Özeti</w:t>
        </w:r>
        <w:r w:rsidR="00B350AF">
          <w:rPr>
            <w:webHidden/>
          </w:rPr>
          <w:tab/>
        </w:r>
        <w:r w:rsidR="00B350AF">
          <w:rPr>
            <w:webHidden/>
          </w:rPr>
          <w:fldChar w:fldCharType="begin"/>
        </w:r>
        <w:r w:rsidR="00B350AF">
          <w:rPr>
            <w:webHidden/>
          </w:rPr>
          <w:instrText xml:space="preserve"> PAGEREF _Toc212977020 \h </w:instrText>
        </w:r>
        <w:r w:rsidR="00B350AF">
          <w:rPr>
            <w:webHidden/>
          </w:rPr>
        </w:r>
        <w:r w:rsidR="00B350AF">
          <w:rPr>
            <w:webHidden/>
          </w:rPr>
          <w:fldChar w:fldCharType="separate"/>
        </w:r>
        <w:r w:rsidR="00E42AAF">
          <w:rPr>
            <w:webHidden/>
          </w:rPr>
          <w:t>8</w:t>
        </w:r>
        <w:r w:rsidR="00B350AF">
          <w:rPr>
            <w:webHidden/>
          </w:rPr>
          <w:fldChar w:fldCharType="end"/>
        </w:r>
      </w:hyperlink>
    </w:p>
    <w:p w14:paraId="243766F4" w14:textId="33E0141D" w:rsidR="00B350AF" w:rsidRDefault="00B350AF">
      <w:pPr>
        <w:pStyle w:val="ekillerTablosu"/>
        <w:rPr>
          <w:rFonts w:asciiTheme="minorHAnsi" w:eastAsiaTheme="minorEastAsia" w:hAnsiTheme="minorHAnsi" w:cstheme="minorBidi"/>
          <w:caps w:val="0"/>
          <w:spacing w:val="0"/>
          <w:sz w:val="24"/>
        </w:rPr>
      </w:pPr>
      <w:hyperlink w:anchor="_Toc212977021" w:history="1">
        <w:r w:rsidRPr="00503CBE">
          <w:rPr>
            <w:rStyle w:val="Kpr"/>
            <w:spacing w:val="4"/>
            <w:lang w:val="tr-TR"/>
          </w:rPr>
          <w:t>Tablo 2-1 ÇSED'E Dayalı Olarak Proje için Temel Ekolojik Alıcılar ve Biyoçeşitlilik Değerlerinin Özeti</w:t>
        </w:r>
        <w:r>
          <w:rPr>
            <w:webHidden/>
          </w:rPr>
          <w:tab/>
        </w:r>
        <w:r>
          <w:rPr>
            <w:webHidden/>
          </w:rPr>
          <w:fldChar w:fldCharType="begin"/>
        </w:r>
        <w:r>
          <w:rPr>
            <w:webHidden/>
          </w:rPr>
          <w:instrText xml:space="preserve"> PAGEREF _Toc212977021 \h </w:instrText>
        </w:r>
        <w:r>
          <w:rPr>
            <w:webHidden/>
          </w:rPr>
        </w:r>
        <w:r>
          <w:rPr>
            <w:webHidden/>
          </w:rPr>
          <w:fldChar w:fldCharType="separate"/>
        </w:r>
        <w:r w:rsidR="00E42AAF">
          <w:rPr>
            <w:webHidden/>
          </w:rPr>
          <w:t>10</w:t>
        </w:r>
        <w:r>
          <w:rPr>
            <w:webHidden/>
          </w:rPr>
          <w:fldChar w:fldCharType="end"/>
        </w:r>
      </w:hyperlink>
    </w:p>
    <w:p w14:paraId="7C756AD7" w14:textId="1282DDAC" w:rsidR="00B350AF" w:rsidRDefault="00B350AF">
      <w:pPr>
        <w:pStyle w:val="ekillerTablosu"/>
        <w:rPr>
          <w:rFonts w:asciiTheme="minorHAnsi" w:eastAsiaTheme="minorEastAsia" w:hAnsiTheme="minorHAnsi" w:cstheme="minorBidi"/>
          <w:caps w:val="0"/>
          <w:spacing w:val="0"/>
          <w:sz w:val="24"/>
        </w:rPr>
      </w:pPr>
      <w:hyperlink w:anchor="_Toc212977022" w:history="1">
        <w:r w:rsidRPr="00503CBE">
          <w:rPr>
            <w:rStyle w:val="Kpr"/>
            <w:lang w:val="tr-TR"/>
          </w:rPr>
          <w:t>Tablo 3-1 proje bileşenlerinden kaynaklanan doğrudan habitat kayıpları (ETL hariç)</w:t>
        </w:r>
        <w:r>
          <w:rPr>
            <w:webHidden/>
          </w:rPr>
          <w:tab/>
        </w:r>
        <w:r>
          <w:rPr>
            <w:webHidden/>
          </w:rPr>
          <w:fldChar w:fldCharType="begin"/>
        </w:r>
        <w:r>
          <w:rPr>
            <w:webHidden/>
          </w:rPr>
          <w:instrText xml:space="preserve"> PAGEREF _Toc212977022 \h </w:instrText>
        </w:r>
        <w:r>
          <w:rPr>
            <w:webHidden/>
          </w:rPr>
        </w:r>
        <w:r>
          <w:rPr>
            <w:webHidden/>
          </w:rPr>
          <w:fldChar w:fldCharType="separate"/>
        </w:r>
        <w:r w:rsidR="00E42AAF">
          <w:rPr>
            <w:webHidden/>
          </w:rPr>
          <w:t>15</w:t>
        </w:r>
        <w:r>
          <w:rPr>
            <w:webHidden/>
          </w:rPr>
          <w:fldChar w:fldCharType="end"/>
        </w:r>
      </w:hyperlink>
    </w:p>
    <w:p w14:paraId="3F90AFE5" w14:textId="38579A0A" w:rsidR="00B350AF" w:rsidRDefault="00B350AF">
      <w:pPr>
        <w:pStyle w:val="ekillerTablosu"/>
        <w:rPr>
          <w:rFonts w:asciiTheme="minorHAnsi" w:eastAsiaTheme="minorEastAsia" w:hAnsiTheme="minorHAnsi" w:cstheme="minorBidi"/>
          <w:caps w:val="0"/>
          <w:spacing w:val="0"/>
          <w:sz w:val="24"/>
        </w:rPr>
      </w:pPr>
      <w:hyperlink w:anchor="_Toc212977023" w:history="1">
        <w:r w:rsidRPr="00503CBE">
          <w:rPr>
            <w:rStyle w:val="Kpr"/>
            <w:lang w:val="tr-TR"/>
          </w:rPr>
          <w:t>Tablo 3-2 Habitat Hektar Koşulları Puanları</w:t>
        </w:r>
        <w:r>
          <w:rPr>
            <w:webHidden/>
          </w:rPr>
          <w:tab/>
        </w:r>
        <w:r>
          <w:rPr>
            <w:webHidden/>
          </w:rPr>
          <w:fldChar w:fldCharType="begin"/>
        </w:r>
        <w:r>
          <w:rPr>
            <w:webHidden/>
          </w:rPr>
          <w:instrText xml:space="preserve"> PAGEREF _Toc212977023 \h </w:instrText>
        </w:r>
        <w:r>
          <w:rPr>
            <w:webHidden/>
          </w:rPr>
        </w:r>
        <w:r>
          <w:rPr>
            <w:webHidden/>
          </w:rPr>
          <w:fldChar w:fldCharType="separate"/>
        </w:r>
        <w:r w:rsidR="00E42AAF">
          <w:rPr>
            <w:webHidden/>
          </w:rPr>
          <w:t>16</w:t>
        </w:r>
        <w:r>
          <w:rPr>
            <w:webHidden/>
          </w:rPr>
          <w:fldChar w:fldCharType="end"/>
        </w:r>
      </w:hyperlink>
    </w:p>
    <w:p w14:paraId="2CB8AC59" w14:textId="5D4D91ED" w:rsidR="00B350AF" w:rsidRDefault="00B350AF">
      <w:pPr>
        <w:pStyle w:val="ekillerTablosu"/>
        <w:rPr>
          <w:rFonts w:asciiTheme="minorHAnsi" w:eastAsiaTheme="minorEastAsia" w:hAnsiTheme="minorHAnsi" w:cstheme="minorBidi"/>
          <w:caps w:val="0"/>
          <w:spacing w:val="0"/>
          <w:sz w:val="24"/>
        </w:rPr>
      </w:pPr>
      <w:hyperlink w:anchor="_Toc212977024" w:history="1">
        <w:r w:rsidRPr="00503CBE">
          <w:rPr>
            <w:rStyle w:val="Kpr"/>
            <w:lang w:val="tr-TR"/>
          </w:rPr>
          <w:t>Tablo 3-3</w:t>
        </w:r>
        <w:r w:rsidRPr="00503CBE">
          <w:rPr>
            <w:rStyle w:val="Kpr"/>
            <w:rFonts w:cs="Arial"/>
            <w:bCs/>
            <w:lang w:val="tr-TR"/>
          </w:rPr>
          <w:t xml:space="preserve"> PBF Habitatları için NNL Hesaplamaları</w:t>
        </w:r>
        <w:r>
          <w:rPr>
            <w:webHidden/>
          </w:rPr>
          <w:tab/>
        </w:r>
        <w:r>
          <w:rPr>
            <w:webHidden/>
          </w:rPr>
          <w:fldChar w:fldCharType="begin"/>
        </w:r>
        <w:r>
          <w:rPr>
            <w:webHidden/>
          </w:rPr>
          <w:instrText xml:space="preserve"> PAGEREF _Toc212977024 \h </w:instrText>
        </w:r>
        <w:r>
          <w:rPr>
            <w:webHidden/>
          </w:rPr>
        </w:r>
        <w:r>
          <w:rPr>
            <w:webHidden/>
          </w:rPr>
          <w:fldChar w:fldCharType="separate"/>
        </w:r>
        <w:r w:rsidR="00E42AAF">
          <w:rPr>
            <w:webHidden/>
          </w:rPr>
          <w:t>18</w:t>
        </w:r>
        <w:r>
          <w:rPr>
            <w:webHidden/>
          </w:rPr>
          <w:fldChar w:fldCharType="end"/>
        </w:r>
      </w:hyperlink>
    </w:p>
    <w:p w14:paraId="43B8A919" w14:textId="5E6D6BE4" w:rsidR="00B350AF" w:rsidRDefault="00B350AF">
      <w:pPr>
        <w:pStyle w:val="ekillerTablosu"/>
        <w:rPr>
          <w:rFonts w:asciiTheme="minorHAnsi" w:eastAsiaTheme="minorEastAsia" w:hAnsiTheme="minorHAnsi" w:cstheme="minorBidi"/>
          <w:caps w:val="0"/>
          <w:spacing w:val="0"/>
          <w:sz w:val="24"/>
        </w:rPr>
      </w:pPr>
      <w:hyperlink w:anchor="_Toc212977025" w:history="1">
        <w:r w:rsidRPr="00503CBE">
          <w:rPr>
            <w:rStyle w:val="Kpr"/>
            <w:lang w:val="tr-TR"/>
          </w:rPr>
          <w:t>Tablo 3-4 Biyoçeşitlilik Denkleştirme için BBOP Kılavuz İlkeleri Özeti</w:t>
        </w:r>
        <w:r>
          <w:rPr>
            <w:webHidden/>
          </w:rPr>
          <w:tab/>
        </w:r>
        <w:r>
          <w:rPr>
            <w:webHidden/>
          </w:rPr>
          <w:fldChar w:fldCharType="begin"/>
        </w:r>
        <w:r>
          <w:rPr>
            <w:webHidden/>
          </w:rPr>
          <w:instrText xml:space="preserve"> PAGEREF _Toc212977025 \h </w:instrText>
        </w:r>
        <w:r>
          <w:rPr>
            <w:webHidden/>
          </w:rPr>
        </w:r>
        <w:r>
          <w:rPr>
            <w:webHidden/>
          </w:rPr>
          <w:fldChar w:fldCharType="separate"/>
        </w:r>
        <w:r w:rsidR="00E42AAF">
          <w:rPr>
            <w:webHidden/>
          </w:rPr>
          <w:t>21</w:t>
        </w:r>
        <w:r>
          <w:rPr>
            <w:webHidden/>
          </w:rPr>
          <w:fldChar w:fldCharType="end"/>
        </w:r>
      </w:hyperlink>
    </w:p>
    <w:p w14:paraId="1E3C0AF6" w14:textId="3B9A70AB" w:rsidR="00B350AF" w:rsidRDefault="00B350AF">
      <w:pPr>
        <w:pStyle w:val="ekillerTablosu"/>
        <w:rPr>
          <w:rFonts w:asciiTheme="minorHAnsi" w:eastAsiaTheme="minorEastAsia" w:hAnsiTheme="minorHAnsi" w:cstheme="minorBidi"/>
          <w:caps w:val="0"/>
          <w:spacing w:val="0"/>
          <w:sz w:val="24"/>
        </w:rPr>
      </w:pPr>
      <w:hyperlink w:anchor="_Toc212977026" w:history="1">
        <w:r w:rsidRPr="00503CBE">
          <w:rPr>
            <w:rStyle w:val="Kpr"/>
            <w:lang w:val="tr-TR"/>
          </w:rPr>
          <w:t>Tablo 3-5 IUCN'YE DAYANAN Temel Tehditler ve Koruma Fırsatlarının Özeti</w:t>
        </w:r>
        <w:r>
          <w:rPr>
            <w:webHidden/>
          </w:rPr>
          <w:tab/>
        </w:r>
        <w:r>
          <w:rPr>
            <w:webHidden/>
          </w:rPr>
          <w:fldChar w:fldCharType="begin"/>
        </w:r>
        <w:r>
          <w:rPr>
            <w:webHidden/>
          </w:rPr>
          <w:instrText xml:space="preserve"> PAGEREF _Toc212977026 \h </w:instrText>
        </w:r>
        <w:r>
          <w:rPr>
            <w:webHidden/>
          </w:rPr>
        </w:r>
        <w:r>
          <w:rPr>
            <w:webHidden/>
          </w:rPr>
          <w:fldChar w:fldCharType="separate"/>
        </w:r>
        <w:r w:rsidR="00E42AAF">
          <w:rPr>
            <w:webHidden/>
          </w:rPr>
          <w:t>25</w:t>
        </w:r>
        <w:r>
          <w:rPr>
            <w:webHidden/>
          </w:rPr>
          <w:fldChar w:fldCharType="end"/>
        </w:r>
      </w:hyperlink>
    </w:p>
    <w:p w14:paraId="007D41E8" w14:textId="0B703DF2" w:rsidR="00B350AF" w:rsidRDefault="00B350AF">
      <w:pPr>
        <w:pStyle w:val="ekillerTablosu"/>
        <w:rPr>
          <w:rFonts w:asciiTheme="minorHAnsi" w:eastAsiaTheme="minorEastAsia" w:hAnsiTheme="minorHAnsi" w:cstheme="minorBidi"/>
          <w:caps w:val="0"/>
          <w:spacing w:val="0"/>
          <w:sz w:val="24"/>
        </w:rPr>
      </w:pPr>
      <w:hyperlink w:anchor="_Toc212977027" w:history="1">
        <w:r w:rsidRPr="00503CBE">
          <w:rPr>
            <w:rStyle w:val="Kpr"/>
            <w:lang w:val="tr-TR"/>
          </w:rPr>
          <w:t>Tablo 3-6 Türlerin Korunması Fırsatları ve Bunların BYP'ye Nasıl Entegre Edildiği</w:t>
        </w:r>
        <w:r>
          <w:rPr>
            <w:webHidden/>
          </w:rPr>
          <w:tab/>
        </w:r>
        <w:r>
          <w:rPr>
            <w:webHidden/>
          </w:rPr>
          <w:fldChar w:fldCharType="begin"/>
        </w:r>
        <w:r>
          <w:rPr>
            <w:webHidden/>
          </w:rPr>
          <w:instrText xml:space="preserve"> PAGEREF _Toc212977027 \h </w:instrText>
        </w:r>
        <w:r>
          <w:rPr>
            <w:webHidden/>
          </w:rPr>
        </w:r>
        <w:r>
          <w:rPr>
            <w:webHidden/>
          </w:rPr>
          <w:fldChar w:fldCharType="separate"/>
        </w:r>
        <w:r w:rsidR="00E42AAF">
          <w:rPr>
            <w:webHidden/>
          </w:rPr>
          <w:t>26</w:t>
        </w:r>
        <w:r>
          <w:rPr>
            <w:webHidden/>
          </w:rPr>
          <w:fldChar w:fldCharType="end"/>
        </w:r>
      </w:hyperlink>
    </w:p>
    <w:p w14:paraId="60562025" w14:textId="1A87BBB6" w:rsidR="00B350AF" w:rsidRDefault="00B350AF">
      <w:pPr>
        <w:pStyle w:val="ekillerTablosu"/>
        <w:rPr>
          <w:rFonts w:asciiTheme="minorHAnsi" w:eastAsiaTheme="minorEastAsia" w:hAnsiTheme="minorHAnsi" w:cstheme="minorBidi"/>
          <w:caps w:val="0"/>
          <w:spacing w:val="0"/>
          <w:sz w:val="24"/>
        </w:rPr>
      </w:pPr>
      <w:hyperlink w:anchor="_Toc212977028" w:history="1">
        <w:r w:rsidRPr="00503CBE">
          <w:rPr>
            <w:rStyle w:val="Kpr"/>
            <w:lang w:val="tr-TR"/>
          </w:rPr>
          <w:t>Tablo 4-1 İnşaat aşamasındaki biyolojik çeşitlilik etkilerinin özeti</w:t>
        </w:r>
        <w:r>
          <w:rPr>
            <w:webHidden/>
          </w:rPr>
          <w:tab/>
        </w:r>
        <w:r>
          <w:rPr>
            <w:webHidden/>
          </w:rPr>
          <w:fldChar w:fldCharType="begin"/>
        </w:r>
        <w:r>
          <w:rPr>
            <w:webHidden/>
          </w:rPr>
          <w:instrText xml:space="preserve"> PAGEREF _Toc212977028 \h </w:instrText>
        </w:r>
        <w:r>
          <w:rPr>
            <w:webHidden/>
          </w:rPr>
        </w:r>
        <w:r>
          <w:rPr>
            <w:webHidden/>
          </w:rPr>
          <w:fldChar w:fldCharType="separate"/>
        </w:r>
        <w:r w:rsidR="00E42AAF">
          <w:rPr>
            <w:webHidden/>
          </w:rPr>
          <w:t>29</w:t>
        </w:r>
        <w:r>
          <w:rPr>
            <w:webHidden/>
          </w:rPr>
          <w:fldChar w:fldCharType="end"/>
        </w:r>
      </w:hyperlink>
    </w:p>
    <w:p w14:paraId="631C147D" w14:textId="7867C80F" w:rsidR="00B350AF" w:rsidRDefault="00B350AF">
      <w:pPr>
        <w:pStyle w:val="ekillerTablosu"/>
        <w:rPr>
          <w:rFonts w:asciiTheme="minorHAnsi" w:eastAsiaTheme="minorEastAsia" w:hAnsiTheme="minorHAnsi" w:cstheme="minorBidi"/>
          <w:caps w:val="0"/>
          <w:spacing w:val="0"/>
          <w:sz w:val="24"/>
        </w:rPr>
      </w:pPr>
      <w:hyperlink w:anchor="_Toc212977029" w:history="1">
        <w:r w:rsidRPr="00503CBE">
          <w:rPr>
            <w:rStyle w:val="Kpr"/>
            <w:lang w:val="tr-TR"/>
          </w:rPr>
          <w:t>Tablo 4-2 İnşaat AŞAMASI BYP</w:t>
        </w:r>
        <w:r>
          <w:rPr>
            <w:webHidden/>
          </w:rPr>
          <w:tab/>
        </w:r>
        <w:r>
          <w:rPr>
            <w:webHidden/>
          </w:rPr>
          <w:fldChar w:fldCharType="begin"/>
        </w:r>
        <w:r>
          <w:rPr>
            <w:webHidden/>
          </w:rPr>
          <w:instrText xml:space="preserve"> PAGEREF _Toc212977029 \h </w:instrText>
        </w:r>
        <w:r>
          <w:rPr>
            <w:webHidden/>
          </w:rPr>
        </w:r>
        <w:r>
          <w:rPr>
            <w:webHidden/>
          </w:rPr>
          <w:fldChar w:fldCharType="separate"/>
        </w:r>
        <w:r w:rsidR="00E42AAF">
          <w:rPr>
            <w:webHidden/>
          </w:rPr>
          <w:t>31</w:t>
        </w:r>
        <w:r>
          <w:rPr>
            <w:webHidden/>
          </w:rPr>
          <w:fldChar w:fldCharType="end"/>
        </w:r>
      </w:hyperlink>
    </w:p>
    <w:p w14:paraId="474AFE0A" w14:textId="0F84AD94" w:rsidR="00B350AF" w:rsidRDefault="00B350AF">
      <w:pPr>
        <w:pStyle w:val="ekillerTablosu"/>
        <w:rPr>
          <w:rFonts w:asciiTheme="minorHAnsi" w:eastAsiaTheme="minorEastAsia" w:hAnsiTheme="minorHAnsi" w:cstheme="minorBidi"/>
          <w:caps w:val="0"/>
          <w:spacing w:val="0"/>
          <w:sz w:val="24"/>
        </w:rPr>
      </w:pPr>
      <w:hyperlink w:anchor="_Toc212977030" w:history="1">
        <w:r w:rsidRPr="00503CBE">
          <w:rPr>
            <w:rStyle w:val="Kpr"/>
            <w:lang w:val="tr-TR"/>
          </w:rPr>
          <w:t>Tablo 4-3 İnşaat öncesi ve sonrası dahil olmak üzere inşaat aşaması için izleme eylemleri</w:t>
        </w:r>
        <w:r>
          <w:rPr>
            <w:webHidden/>
          </w:rPr>
          <w:tab/>
        </w:r>
        <w:r>
          <w:rPr>
            <w:webHidden/>
          </w:rPr>
          <w:fldChar w:fldCharType="begin"/>
        </w:r>
        <w:r>
          <w:rPr>
            <w:webHidden/>
          </w:rPr>
          <w:instrText xml:space="preserve"> PAGEREF _Toc212977030 \h </w:instrText>
        </w:r>
        <w:r>
          <w:rPr>
            <w:webHidden/>
          </w:rPr>
        </w:r>
        <w:r>
          <w:rPr>
            <w:webHidden/>
          </w:rPr>
          <w:fldChar w:fldCharType="separate"/>
        </w:r>
        <w:r w:rsidR="00E42AAF">
          <w:rPr>
            <w:webHidden/>
          </w:rPr>
          <w:t>51</w:t>
        </w:r>
        <w:r>
          <w:rPr>
            <w:webHidden/>
          </w:rPr>
          <w:fldChar w:fldCharType="end"/>
        </w:r>
      </w:hyperlink>
    </w:p>
    <w:p w14:paraId="23009E6D" w14:textId="5B2381A6" w:rsidR="00B350AF" w:rsidRDefault="00B350AF">
      <w:pPr>
        <w:pStyle w:val="ekillerTablosu"/>
        <w:rPr>
          <w:rFonts w:asciiTheme="minorHAnsi" w:eastAsiaTheme="minorEastAsia" w:hAnsiTheme="minorHAnsi" w:cstheme="minorBidi"/>
          <w:caps w:val="0"/>
          <w:spacing w:val="0"/>
          <w:sz w:val="24"/>
        </w:rPr>
      </w:pPr>
      <w:hyperlink w:anchor="_Toc212977031" w:history="1">
        <w:r w:rsidRPr="00503CBE">
          <w:rPr>
            <w:rStyle w:val="Kpr"/>
            <w:lang w:val="tr-TR"/>
          </w:rPr>
          <w:t>Tablo 4-4 Görev ve Sorumluluklar</w:t>
        </w:r>
        <w:r>
          <w:rPr>
            <w:webHidden/>
          </w:rPr>
          <w:tab/>
        </w:r>
        <w:r>
          <w:rPr>
            <w:webHidden/>
          </w:rPr>
          <w:fldChar w:fldCharType="begin"/>
        </w:r>
        <w:r>
          <w:rPr>
            <w:webHidden/>
          </w:rPr>
          <w:instrText xml:space="preserve"> PAGEREF _Toc212977031 \h </w:instrText>
        </w:r>
        <w:r>
          <w:rPr>
            <w:webHidden/>
          </w:rPr>
        </w:r>
        <w:r>
          <w:rPr>
            <w:webHidden/>
          </w:rPr>
          <w:fldChar w:fldCharType="separate"/>
        </w:r>
        <w:r w:rsidR="00E42AAF">
          <w:rPr>
            <w:webHidden/>
          </w:rPr>
          <w:t>54</w:t>
        </w:r>
        <w:r>
          <w:rPr>
            <w:webHidden/>
          </w:rPr>
          <w:fldChar w:fldCharType="end"/>
        </w:r>
      </w:hyperlink>
    </w:p>
    <w:p w14:paraId="69CA7870" w14:textId="18C7925A" w:rsidR="00B350AF" w:rsidRDefault="00B350AF">
      <w:pPr>
        <w:pStyle w:val="ekillerTablosu"/>
        <w:rPr>
          <w:rFonts w:asciiTheme="minorHAnsi" w:eastAsiaTheme="minorEastAsia" w:hAnsiTheme="minorHAnsi" w:cstheme="minorBidi"/>
          <w:caps w:val="0"/>
          <w:spacing w:val="0"/>
          <w:sz w:val="24"/>
        </w:rPr>
      </w:pPr>
      <w:hyperlink w:anchor="_Toc212977032" w:history="1">
        <w:r w:rsidRPr="00503CBE">
          <w:rPr>
            <w:rStyle w:val="Kpr"/>
            <w:lang w:val="tr-TR"/>
          </w:rPr>
          <w:t>Tablo 5-1 İşletme aşamasının biyoçeşitlilik üzerindeki etkilerinin özeti</w:t>
        </w:r>
        <w:r>
          <w:rPr>
            <w:webHidden/>
          </w:rPr>
          <w:tab/>
        </w:r>
        <w:r>
          <w:rPr>
            <w:webHidden/>
          </w:rPr>
          <w:fldChar w:fldCharType="begin"/>
        </w:r>
        <w:r>
          <w:rPr>
            <w:webHidden/>
          </w:rPr>
          <w:instrText xml:space="preserve"> PAGEREF _Toc212977032 \h </w:instrText>
        </w:r>
        <w:r>
          <w:rPr>
            <w:webHidden/>
          </w:rPr>
        </w:r>
        <w:r>
          <w:rPr>
            <w:webHidden/>
          </w:rPr>
          <w:fldChar w:fldCharType="separate"/>
        </w:r>
        <w:r w:rsidR="00E42AAF">
          <w:rPr>
            <w:webHidden/>
          </w:rPr>
          <w:t>58</w:t>
        </w:r>
        <w:r>
          <w:rPr>
            <w:webHidden/>
          </w:rPr>
          <w:fldChar w:fldCharType="end"/>
        </w:r>
      </w:hyperlink>
    </w:p>
    <w:p w14:paraId="177B4D69" w14:textId="13CA5246" w:rsidR="00B350AF" w:rsidRDefault="00B350AF">
      <w:pPr>
        <w:pStyle w:val="ekillerTablosu"/>
        <w:rPr>
          <w:rFonts w:asciiTheme="minorHAnsi" w:eastAsiaTheme="minorEastAsia" w:hAnsiTheme="minorHAnsi" w:cstheme="minorBidi"/>
          <w:caps w:val="0"/>
          <w:spacing w:val="0"/>
          <w:sz w:val="24"/>
        </w:rPr>
      </w:pPr>
      <w:hyperlink w:anchor="_Toc212977033" w:history="1">
        <w:r w:rsidRPr="00503CBE">
          <w:rPr>
            <w:rStyle w:val="Kpr"/>
            <w:lang w:val="tr-TR"/>
          </w:rPr>
          <w:t>Tablo 5-2 İşletme AŞAMAsı BYP</w:t>
        </w:r>
        <w:r>
          <w:rPr>
            <w:webHidden/>
          </w:rPr>
          <w:tab/>
        </w:r>
        <w:r>
          <w:rPr>
            <w:webHidden/>
          </w:rPr>
          <w:fldChar w:fldCharType="begin"/>
        </w:r>
        <w:r>
          <w:rPr>
            <w:webHidden/>
          </w:rPr>
          <w:instrText xml:space="preserve"> PAGEREF _Toc212977033 \h </w:instrText>
        </w:r>
        <w:r>
          <w:rPr>
            <w:webHidden/>
          </w:rPr>
        </w:r>
        <w:r>
          <w:rPr>
            <w:webHidden/>
          </w:rPr>
          <w:fldChar w:fldCharType="separate"/>
        </w:r>
        <w:r w:rsidR="00E42AAF">
          <w:rPr>
            <w:webHidden/>
          </w:rPr>
          <w:t>61</w:t>
        </w:r>
        <w:r>
          <w:rPr>
            <w:webHidden/>
          </w:rPr>
          <w:fldChar w:fldCharType="end"/>
        </w:r>
      </w:hyperlink>
    </w:p>
    <w:p w14:paraId="70557E1F" w14:textId="7DA6FF57" w:rsidR="00B350AF" w:rsidRDefault="00B350AF">
      <w:pPr>
        <w:pStyle w:val="ekillerTablosu"/>
        <w:rPr>
          <w:rFonts w:asciiTheme="minorHAnsi" w:eastAsiaTheme="minorEastAsia" w:hAnsiTheme="minorHAnsi" w:cstheme="minorBidi"/>
          <w:caps w:val="0"/>
          <w:spacing w:val="0"/>
          <w:sz w:val="24"/>
        </w:rPr>
      </w:pPr>
      <w:hyperlink w:anchor="_Toc212977034" w:history="1">
        <w:r w:rsidRPr="00503CBE">
          <w:rPr>
            <w:rStyle w:val="Kpr"/>
            <w:lang w:val="tr-TR"/>
          </w:rPr>
          <w:t>Tablo 5-3 İşletme aşaması için izleme eylemleri</w:t>
        </w:r>
        <w:r>
          <w:rPr>
            <w:webHidden/>
          </w:rPr>
          <w:tab/>
        </w:r>
        <w:r>
          <w:rPr>
            <w:webHidden/>
          </w:rPr>
          <w:fldChar w:fldCharType="begin"/>
        </w:r>
        <w:r>
          <w:rPr>
            <w:webHidden/>
          </w:rPr>
          <w:instrText xml:space="preserve"> PAGEREF _Toc212977034 \h </w:instrText>
        </w:r>
        <w:r>
          <w:rPr>
            <w:webHidden/>
          </w:rPr>
        </w:r>
        <w:r>
          <w:rPr>
            <w:webHidden/>
          </w:rPr>
          <w:fldChar w:fldCharType="separate"/>
        </w:r>
        <w:r w:rsidR="00E42AAF">
          <w:rPr>
            <w:webHidden/>
          </w:rPr>
          <w:t>69</w:t>
        </w:r>
        <w:r>
          <w:rPr>
            <w:webHidden/>
          </w:rPr>
          <w:fldChar w:fldCharType="end"/>
        </w:r>
      </w:hyperlink>
    </w:p>
    <w:p w14:paraId="1AD46852" w14:textId="05D3C1E1" w:rsidR="00B350AF" w:rsidRDefault="00B350AF">
      <w:pPr>
        <w:pStyle w:val="ekillerTablosu"/>
        <w:rPr>
          <w:rFonts w:asciiTheme="minorHAnsi" w:eastAsiaTheme="minorEastAsia" w:hAnsiTheme="minorHAnsi" w:cstheme="minorBidi"/>
          <w:caps w:val="0"/>
          <w:spacing w:val="0"/>
          <w:sz w:val="24"/>
        </w:rPr>
      </w:pPr>
      <w:hyperlink w:anchor="_Toc212977035" w:history="1">
        <w:r w:rsidRPr="00503CBE">
          <w:rPr>
            <w:rStyle w:val="Kpr"/>
            <w:lang w:val="tr-TR"/>
          </w:rPr>
          <w:t>Tablo 5-4 Görev ve Sorumluluklar</w:t>
        </w:r>
        <w:r>
          <w:rPr>
            <w:webHidden/>
          </w:rPr>
          <w:tab/>
        </w:r>
        <w:r>
          <w:rPr>
            <w:webHidden/>
          </w:rPr>
          <w:fldChar w:fldCharType="begin"/>
        </w:r>
        <w:r>
          <w:rPr>
            <w:webHidden/>
          </w:rPr>
          <w:instrText xml:space="preserve"> PAGEREF _Toc212977035 \h </w:instrText>
        </w:r>
        <w:r>
          <w:rPr>
            <w:webHidden/>
          </w:rPr>
        </w:r>
        <w:r>
          <w:rPr>
            <w:webHidden/>
          </w:rPr>
          <w:fldChar w:fldCharType="separate"/>
        </w:r>
        <w:r w:rsidR="00E42AAF">
          <w:rPr>
            <w:webHidden/>
          </w:rPr>
          <w:t>70</w:t>
        </w:r>
        <w:r>
          <w:rPr>
            <w:webHidden/>
          </w:rPr>
          <w:fldChar w:fldCharType="end"/>
        </w:r>
      </w:hyperlink>
    </w:p>
    <w:p w14:paraId="61B2CB68" w14:textId="4685184D" w:rsidR="00B350AF" w:rsidRDefault="00B350AF">
      <w:pPr>
        <w:pStyle w:val="ekillerTablosu"/>
        <w:rPr>
          <w:rFonts w:asciiTheme="minorHAnsi" w:eastAsiaTheme="minorEastAsia" w:hAnsiTheme="minorHAnsi" w:cstheme="minorBidi"/>
          <w:caps w:val="0"/>
          <w:spacing w:val="0"/>
          <w:sz w:val="24"/>
        </w:rPr>
      </w:pPr>
      <w:hyperlink w:anchor="_Toc212977036" w:history="1">
        <w:r w:rsidRPr="00503CBE">
          <w:rPr>
            <w:rStyle w:val="Kpr"/>
            <w:lang w:val="tr-TR"/>
          </w:rPr>
          <w:t>Tablo 6-1 Gerekli Ek ve Tamamlayıcı Planlar</w:t>
        </w:r>
        <w:r>
          <w:rPr>
            <w:webHidden/>
          </w:rPr>
          <w:tab/>
        </w:r>
        <w:r>
          <w:rPr>
            <w:webHidden/>
          </w:rPr>
          <w:fldChar w:fldCharType="begin"/>
        </w:r>
        <w:r>
          <w:rPr>
            <w:webHidden/>
          </w:rPr>
          <w:instrText xml:space="preserve"> PAGEREF _Toc212977036 \h </w:instrText>
        </w:r>
        <w:r>
          <w:rPr>
            <w:webHidden/>
          </w:rPr>
        </w:r>
        <w:r>
          <w:rPr>
            <w:webHidden/>
          </w:rPr>
          <w:fldChar w:fldCharType="separate"/>
        </w:r>
        <w:r w:rsidR="00E42AAF">
          <w:rPr>
            <w:webHidden/>
          </w:rPr>
          <w:t>73</w:t>
        </w:r>
        <w:r>
          <w:rPr>
            <w:webHidden/>
          </w:rPr>
          <w:fldChar w:fldCharType="end"/>
        </w:r>
      </w:hyperlink>
    </w:p>
    <w:p w14:paraId="233248C6" w14:textId="18374BAA" w:rsidR="00B350AF" w:rsidRDefault="00B350AF">
      <w:pPr>
        <w:pStyle w:val="ekillerTablosu"/>
        <w:rPr>
          <w:rFonts w:asciiTheme="minorHAnsi" w:eastAsiaTheme="minorEastAsia" w:hAnsiTheme="minorHAnsi" w:cstheme="minorBidi"/>
          <w:caps w:val="0"/>
          <w:spacing w:val="0"/>
          <w:sz w:val="24"/>
        </w:rPr>
      </w:pPr>
      <w:hyperlink w:anchor="_Toc212977037" w:history="1">
        <w:r w:rsidRPr="00503CBE">
          <w:rPr>
            <w:rStyle w:val="Kpr"/>
            <w:lang w:val="tr-TR"/>
          </w:rPr>
          <w:t>Tablo 7-1</w:t>
        </w:r>
        <w:r>
          <w:rPr>
            <w:rFonts w:asciiTheme="minorHAnsi" w:eastAsiaTheme="minorEastAsia" w:hAnsiTheme="minorHAnsi" w:cstheme="minorBidi"/>
            <w:caps w:val="0"/>
            <w:spacing w:val="0"/>
            <w:sz w:val="24"/>
          </w:rPr>
          <w:tab/>
        </w:r>
        <w:r w:rsidRPr="00503CBE">
          <w:rPr>
            <w:rStyle w:val="Kpr"/>
            <w:lang w:val="tr-TR"/>
          </w:rPr>
          <w:t xml:space="preserve"> Fauna gruplarına göre hayvanların tipik stres belirtileri</w:t>
        </w:r>
        <w:r>
          <w:rPr>
            <w:webHidden/>
          </w:rPr>
          <w:tab/>
        </w:r>
        <w:r>
          <w:rPr>
            <w:webHidden/>
          </w:rPr>
          <w:fldChar w:fldCharType="begin"/>
        </w:r>
        <w:r>
          <w:rPr>
            <w:webHidden/>
          </w:rPr>
          <w:instrText xml:space="preserve"> PAGEREF _Toc212977037 \h </w:instrText>
        </w:r>
        <w:r>
          <w:rPr>
            <w:webHidden/>
          </w:rPr>
        </w:r>
        <w:r>
          <w:rPr>
            <w:webHidden/>
          </w:rPr>
          <w:fldChar w:fldCharType="separate"/>
        </w:r>
        <w:r w:rsidR="00E42AAF">
          <w:rPr>
            <w:webHidden/>
          </w:rPr>
          <w:t>77</w:t>
        </w:r>
        <w:r>
          <w:rPr>
            <w:webHidden/>
          </w:rPr>
          <w:fldChar w:fldCharType="end"/>
        </w:r>
      </w:hyperlink>
    </w:p>
    <w:p w14:paraId="5B1E8E4C" w14:textId="6DF50542" w:rsidR="00B350AF" w:rsidRDefault="00B350AF">
      <w:pPr>
        <w:pStyle w:val="ekillerTablosu"/>
        <w:rPr>
          <w:rFonts w:asciiTheme="minorHAnsi" w:eastAsiaTheme="minorEastAsia" w:hAnsiTheme="minorHAnsi" w:cstheme="minorBidi"/>
          <w:caps w:val="0"/>
          <w:spacing w:val="0"/>
          <w:sz w:val="24"/>
        </w:rPr>
      </w:pPr>
      <w:hyperlink w:anchor="_Toc212977038" w:history="1">
        <w:r w:rsidRPr="00503CBE">
          <w:rPr>
            <w:rStyle w:val="Kpr"/>
            <w:lang w:val="tr-TR"/>
          </w:rPr>
          <w:t>Tablo 7-2</w:t>
        </w:r>
        <w:r>
          <w:rPr>
            <w:rFonts w:asciiTheme="minorHAnsi" w:eastAsiaTheme="minorEastAsia" w:hAnsiTheme="minorHAnsi" w:cstheme="minorBidi"/>
            <w:caps w:val="0"/>
            <w:spacing w:val="0"/>
            <w:sz w:val="24"/>
          </w:rPr>
          <w:tab/>
        </w:r>
        <w:r w:rsidRPr="00503CBE">
          <w:rPr>
            <w:rStyle w:val="Kpr"/>
            <w:lang w:val="tr-TR"/>
          </w:rPr>
          <w:t xml:space="preserve"> Uygun tutma yöntemleri fauna grubu</w:t>
        </w:r>
        <w:r>
          <w:rPr>
            <w:webHidden/>
          </w:rPr>
          <w:tab/>
        </w:r>
        <w:r>
          <w:rPr>
            <w:webHidden/>
          </w:rPr>
          <w:fldChar w:fldCharType="begin"/>
        </w:r>
        <w:r>
          <w:rPr>
            <w:webHidden/>
          </w:rPr>
          <w:instrText xml:space="preserve"> PAGEREF _Toc212977038 \h </w:instrText>
        </w:r>
        <w:r>
          <w:rPr>
            <w:webHidden/>
          </w:rPr>
        </w:r>
        <w:r>
          <w:rPr>
            <w:webHidden/>
          </w:rPr>
          <w:fldChar w:fldCharType="separate"/>
        </w:r>
        <w:r w:rsidR="00E42AAF">
          <w:rPr>
            <w:webHidden/>
          </w:rPr>
          <w:t>78</w:t>
        </w:r>
        <w:r>
          <w:rPr>
            <w:webHidden/>
          </w:rPr>
          <w:fldChar w:fldCharType="end"/>
        </w:r>
      </w:hyperlink>
    </w:p>
    <w:p w14:paraId="674ED8FA" w14:textId="3E45E68E" w:rsidR="0075089E" w:rsidRPr="00AE407B" w:rsidRDefault="0075089E" w:rsidP="0075089E">
      <w:pPr>
        <w:rPr>
          <w:lang w:val="tr-TR"/>
        </w:rPr>
      </w:pPr>
      <w:r w:rsidRPr="00AE407B">
        <w:rPr>
          <w:rFonts w:ascii="Verdana" w:hAnsi="Verdana" w:cs="Times New Roman (Body CS)"/>
          <w:spacing w:val="8"/>
          <w:sz w:val="16"/>
          <w:szCs w:val="16"/>
          <w:lang w:val="tr-TR"/>
        </w:rPr>
        <w:fldChar w:fldCharType="end"/>
      </w:r>
    </w:p>
    <w:p w14:paraId="56E6DD30" w14:textId="77777777" w:rsidR="0075089E" w:rsidRPr="00AE407B" w:rsidRDefault="0075089E" w:rsidP="0075089E">
      <w:pPr>
        <w:pStyle w:val="T1"/>
        <w:rPr>
          <w:lang w:val="tr-TR"/>
        </w:rPr>
      </w:pPr>
      <w:r w:rsidRPr="00AE407B">
        <w:rPr>
          <w:lang w:val="tr-TR"/>
        </w:rPr>
        <w:t>Şekil Listesi</w:t>
      </w:r>
    </w:p>
    <w:p w14:paraId="250B2930" w14:textId="4C574294" w:rsidR="00965F86" w:rsidRDefault="0075089E">
      <w:pPr>
        <w:pStyle w:val="ekillerTablosu"/>
        <w:rPr>
          <w:rFonts w:asciiTheme="minorHAnsi" w:eastAsiaTheme="minorEastAsia" w:hAnsiTheme="minorHAnsi" w:cstheme="minorBidi"/>
          <w:caps w:val="0"/>
          <w:spacing w:val="0"/>
          <w:sz w:val="24"/>
        </w:rPr>
      </w:pPr>
      <w:r w:rsidRPr="00AE407B">
        <w:rPr>
          <w:rFonts w:asciiTheme="minorHAnsi" w:hAnsiTheme="minorHAnsi" w:cstheme="minorBidi"/>
          <w:spacing w:val="0"/>
          <w:sz w:val="16"/>
          <w:lang w:val="tr-TR"/>
        </w:rPr>
        <w:fldChar w:fldCharType="begin"/>
      </w:r>
      <w:r w:rsidRPr="00AE407B">
        <w:rPr>
          <w:sz w:val="16"/>
          <w:lang w:val="tr-TR"/>
        </w:rPr>
        <w:instrText xml:space="preserve"> TOC \h \z \c "Figure" </w:instrText>
      </w:r>
      <w:r w:rsidRPr="00AE407B">
        <w:rPr>
          <w:rFonts w:asciiTheme="minorHAnsi" w:hAnsiTheme="minorHAnsi" w:cstheme="minorBidi"/>
          <w:spacing w:val="0"/>
          <w:sz w:val="16"/>
          <w:lang w:val="tr-TR"/>
        </w:rPr>
        <w:fldChar w:fldCharType="separate"/>
      </w:r>
      <w:hyperlink w:anchor="_Toc212973652" w:history="1">
        <w:r w:rsidR="00965F86" w:rsidRPr="001957EB">
          <w:rPr>
            <w:rStyle w:val="Kpr"/>
            <w:lang w:val="tr-TR"/>
          </w:rPr>
          <w:t>Şekil</w:t>
        </w:r>
        <w:r w:rsidR="00965F86" w:rsidRPr="001957EB">
          <w:rPr>
            <w:rStyle w:val="Kpr"/>
            <w:rFonts w:hint="eastAsia"/>
            <w:cs/>
            <w:lang w:val="tr-TR"/>
          </w:rPr>
          <w:t>‎</w:t>
        </w:r>
        <w:r w:rsidR="00965F86" w:rsidRPr="001957EB">
          <w:rPr>
            <w:rStyle w:val="Kpr"/>
            <w:lang w:val="tr-TR"/>
          </w:rPr>
          <w:t xml:space="preserve"> 1 -1 Proje Yerleşim Planı</w:t>
        </w:r>
        <w:r w:rsidR="00965F86">
          <w:rPr>
            <w:webHidden/>
          </w:rPr>
          <w:tab/>
        </w:r>
        <w:r w:rsidR="00965F86">
          <w:rPr>
            <w:webHidden/>
          </w:rPr>
          <w:fldChar w:fldCharType="begin"/>
        </w:r>
        <w:r w:rsidR="00965F86">
          <w:rPr>
            <w:webHidden/>
          </w:rPr>
          <w:instrText xml:space="preserve"> PAGEREF _Toc212973652 \h </w:instrText>
        </w:r>
        <w:r w:rsidR="00965F86">
          <w:rPr>
            <w:webHidden/>
          </w:rPr>
        </w:r>
        <w:r w:rsidR="00965F86">
          <w:rPr>
            <w:webHidden/>
          </w:rPr>
          <w:fldChar w:fldCharType="separate"/>
        </w:r>
        <w:r w:rsidR="00E42AAF">
          <w:rPr>
            <w:webHidden/>
          </w:rPr>
          <w:t>2</w:t>
        </w:r>
        <w:r w:rsidR="00965F86">
          <w:rPr>
            <w:webHidden/>
          </w:rPr>
          <w:fldChar w:fldCharType="end"/>
        </w:r>
      </w:hyperlink>
    </w:p>
    <w:p w14:paraId="3837EAE2" w14:textId="46800DD2" w:rsidR="00965F86" w:rsidRDefault="00965F86">
      <w:pPr>
        <w:pStyle w:val="ekillerTablosu"/>
        <w:rPr>
          <w:rFonts w:asciiTheme="minorHAnsi" w:eastAsiaTheme="minorEastAsia" w:hAnsiTheme="minorHAnsi" w:cstheme="minorBidi"/>
          <w:caps w:val="0"/>
          <w:spacing w:val="0"/>
          <w:sz w:val="24"/>
        </w:rPr>
      </w:pPr>
      <w:hyperlink w:anchor="_Toc212973653" w:history="1">
        <w:r w:rsidRPr="001957EB">
          <w:rPr>
            <w:rStyle w:val="Kpr"/>
            <w:lang w:val="tr-TR"/>
          </w:rPr>
          <w:t>Şekil 1-2 etki azaltma hiyerarşisi</w:t>
        </w:r>
        <w:r>
          <w:rPr>
            <w:webHidden/>
          </w:rPr>
          <w:tab/>
        </w:r>
        <w:r>
          <w:rPr>
            <w:webHidden/>
          </w:rPr>
          <w:fldChar w:fldCharType="begin"/>
        </w:r>
        <w:r>
          <w:rPr>
            <w:webHidden/>
          </w:rPr>
          <w:instrText xml:space="preserve"> PAGEREF _Toc212973653 \h </w:instrText>
        </w:r>
        <w:r>
          <w:rPr>
            <w:webHidden/>
          </w:rPr>
        </w:r>
        <w:r>
          <w:rPr>
            <w:webHidden/>
          </w:rPr>
          <w:fldChar w:fldCharType="separate"/>
        </w:r>
        <w:r w:rsidR="00E42AAF">
          <w:rPr>
            <w:webHidden/>
          </w:rPr>
          <w:t>5</w:t>
        </w:r>
        <w:r>
          <w:rPr>
            <w:webHidden/>
          </w:rPr>
          <w:fldChar w:fldCharType="end"/>
        </w:r>
      </w:hyperlink>
    </w:p>
    <w:p w14:paraId="543AAEC6" w14:textId="27F32636" w:rsidR="00965F86" w:rsidRDefault="00965F86">
      <w:pPr>
        <w:pStyle w:val="ekillerTablosu"/>
        <w:rPr>
          <w:rFonts w:asciiTheme="minorHAnsi" w:eastAsiaTheme="minorEastAsia" w:hAnsiTheme="minorHAnsi" w:cstheme="minorBidi"/>
          <w:caps w:val="0"/>
          <w:spacing w:val="0"/>
          <w:sz w:val="24"/>
        </w:rPr>
      </w:pPr>
      <w:hyperlink w:anchor="_Toc212973654" w:history="1">
        <w:r w:rsidRPr="001957EB">
          <w:rPr>
            <w:rStyle w:val="Kpr"/>
            <w:lang w:val="tr-TR"/>
          </w:rPr>
          <w:t>Şekil 1-3 "Uyarlanabilir Yönetim Döngüsü diyagramı</w:t>
        </w:r>
        <w:r>
          <w:rPr>
            <w:webHidden/>
          </w:rPr>
          <w:tab/>
        </w:r>
        <w:r>
          <w:rPr>
            <w:webHidden/>
          </w:rPr>
          <w:fldChar w:fldCharType="begin"/>
        </w:r>
        <w:r>
          <w:rPr>
            <w:webHidden/>
          </w:rPr>
          <w:instrText xml:space="preserve"> PAGEREF _Toc212973654 \h </w:instrText>
        </w:r>
        <w:r>
          <w:rPr>
            <w:webHidden/>
          </w:rPr>
        </w:r>
        <w:r>
          <w:rPr>
            <w:webHidden/>
          </w:rPr>
          <w:fldChar w:fldCharType="separate"/>
        </w:r>
        <w:r w:rsidR="00E42AAF">
          <w:rPr>
            <w:webHidden/>
          </w:rPr>
          <w:t>6</w:t>
        </w:r>
        <w:r>
          <w:rPr>
            <w:webHidden/>
          </w:rPr>
          <w:fldChar w:fldCharType="end"/>
        </w:r>
      </w:hyperlink>
    </w:p>
    <w:p w14:paraId="71C069A1" w14:textId="6A4FD77D" w:rsidR="0075089E" w:rsidRPr="00AE407B" w:rsidRDefault="0075089E" w:rsidP="0075089E">
      <w:pPr>
        <w:rPr>
          <w:rFonts w:ascii="Verdana" w:hAnsi="Verdana" w:cs="Times New Roman (Body CS)"/>
          <w:spacing w:val="6"/>
          <w:sz w:val="16"/>
          <w:lang w:val="tr-TR"/>
        </w:rPr>
      </w:pPr>
      <w:r w:rsidRPr="00AE407B">
        <w:rPr>
          <w:rFonts w:ascii="Verdana" w:hAnsi="Verdana" w:cs="Times New Roman (Body CS)"/>
          <w:spacing w:val="6"/>
          <w:sz w:val="16"/>
          <w:lang w:val="tr-TR"/>
        </w:rPr>
        <w:fldChar w:fldCharType="end"/>
      </w:r>
    </w:p>
    <w:p w14:paraId="7DA1349A" w14:textId="7AEE1D9B" w:rsidR="0075089E" w:rsidRPr="00AE407B" w:rsidRDefault="0075089E" w:rsidP="0075089E">
      <w:pPr>
        <w:pStyle w:val="TableTitle"/>
        <w:rPr>
          <w:szCs w:val="24"/>
          <w:lang w:val="tr-TR"/>
        </w:rPr>
      </w:pPr>
      <w:r w:rsidRPr="00AE407B">
        <w:rPr>
          <w:szCs w:val="24"/>
          <w:lang w:val="tr-TR"/>
        </w:rPr>
        <w:lastRenderedPageBreak/>
        <w:t xml:space="preserve">Kısaltmalar </w:t>
      </w:r>
    </w:p>
    <w:tbl>
      <w:tblPr>
        <w:tblStyle w:val="ERMTable1"/>
        <w:tblW w:w="5000" w:type="pct"/>
        <w:tblLook w:val="04A0" w:firstRow="1" w:lastRow="0" w:firstColumn="1" w:lastColumn="0" w:noHBand="0" w:noVBand="1"/>
      </w:tblPr>
      <w:tblGrid>
        <w:gridCol w:w="1812"/>
        <w:gridCol w:w="7826"/>
      </w:tblGrid>
      <w:tr w:rsidR="00517F2D" w:rsidRPr="00AE407B" w14:paraId="4A31EA02" w14:textId="77777777" w:rsidTr="007C6450">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shd w:val="clear" w:color="auto" w:fill="auto"/>
          </w:tcPr>
          <w:p w14:paraId="6C2969E3" w14:textId="77777777" w:rsidR="00517F2D" w:rsidRPr="00AE407B" w:rsidRDefault="00517F2D" w:rsidP="00AA532E">
            <w:pPr>
              <w:pStyle w:val="Tabletextleft"/>
              <w:rPr>
                <w:color w:val="5C8267" w:themeColor="accent4" w:themeShade="BF"/>
                <w:lang w:val="tr-TR"/>
              </w:rPr>
            </w:pPr>
            <w:r w:rsidRPr="00AE407B">
              <w:rPr>
                <w:color w:val="5C8267" w:themeColor="accent4" w:themeShade="BF"/>
                <w:lang w:val="tr-TR"/>
              </w:rPr>
              <w:t>Kısaltma</w:t>
            </w:r>
          </w:p>
        </w:tc>
        <w:tc>
          <w:tcPr>
            <w:tcW w:w="4060" w:type="pct"/>
            <w:shd w:val="clear" w:color="auto" w:fill="auto"/>
          </w:tcPr>
          <w:p w14:paraId="0BD01E95" w14:textId="77777777" w:rsidR="00517F2D" w:rsidRPr="00AE407B" w:rsidRDefault="00517F2D" w:rsidP="00AA532E">
            <w:pPr>
              <w:pStyle w:val="Tabletextleft"/>
              <w:cnfStyle w:val="100000000000" w:firstRow="1" w:lastRow="0" w:firstColumn="0" w:lastColumn="0" w:oddVBand="0" w:evenVBand="0" w:oddHBand="0" w:evenHBand="0" w:firstRowFirstColumn="0" w:firstRowLastColumn="0" w:lastRowFirstColumn="0" w:lastRowLastColumn="0"/>
              <w:rPr>
                <w:color w:val="5C8267" w:themeColor="accent4" w:themeShade="BF"/>
                <w:lang w:val="tr-TR"/>
              </w:rPr>
            </w:pPr>
            <w:r w:rsidRPr="00AE407B">
              <w:rPr>
                <w:color w:val="5C8267" w:themeColor="accent4" w:themeShade="BF"/>
                <w:lang w:val="tr-TR"/>
              </w:rPr>
              <w:t>Açıklama</w:t>
            </w:r>
          </w:p>
        </w:tc>
      </w:tr>
      <w:tr w:rsidR="008038C0" w:rsidRPr="008B3A00" w14:paraId="0695EB1C"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5B33E7F1" w14:textId="0E00E905" w:rsidR="008038C0" w:rsidRPr="00AE407B" w:rsidRDefault="008038C0" w:rsidP="00AA532E">
            <w:pPr>
              <w:pStyle w:val="Tabletextleft"/>
              <w:rPr>
                <w:lang w:val="tr-TR"/>
              </w:rPr>
            </w:pPr>
            <w:r w:rsidRPr="00AE407B">
              <w:rPr>
                <w:lang w:val="tr-TR"/>
              </w:rPr>
              <w:t>AB</w:t>
            </w:r>
            <w:r w:rsidR="00DD3C79">
              <w:rPr>
                <w:lang w:val="tr-TR"/>
              </w:rPr>
              <w:t>BYP</w:t>
            </w:r>
          </w:p>
        </w:tc>
        <w:tc>
          <w:tcPr>
            <w:tcW w:w="4060" w:type="pct"/>
          </w:tcPr>
          <w:p w14:paraId="7155E097" w14:textId="6177340D" w:rsidR="008038C0" w:rsidRPr="00AE407B" w:rsidRDefault="008038C0" w:rsidP="00AA532E">
            <w:pPr>
              <w:pStyle w:val="Tabletextleft"/>
              <w:cnfStyle w:val="000000100000" w:firstRow="0" w:lastRow="0" w:firstColumn="0" w:lastColumn="0" w:oddVBand="0" w:evenVBand="0" w:oddHBand="1" w:evenHBand="0" w:firstRowFirstColumn="0" w:firstRowLastColumn="0" w:lastRowFirstColumn="0" w:lastRowLastColumn="0"/>
              <w:rPr>
                <w:lang w:val="tr-TR"/>
              </w:rPr>
            </w:pPr>
            <w:r w:rsidRPr="00AE407B">
              <w:rPr>
                <w:lang w:val="tr-TR"/>
              </w:rPr>
              <w:t>Uyarlanabilir Kuş ve Yarasa İzleme ve Yönetim Planı</w:t>
            </w:r>
          </w:p>
        </w:tc>
      </w:tr>
      <w:tr w:rsidR="00517F2D" w:rsidRPr="00AE407B" w14:paraId="60B0752B"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146B2567" w14:textId="3E1EF354" w:rsidR="00517F2D" w:rsidRPr="00AE407B" w:rsidRDefault="00517F2D" w:rsidP="00AA532E">
            <w:pPr>
              <w:pStyle w:val="Tabletextleft"/>
              <w:rPr>
                <w:lang w:val="tr-TR"/>
              </w:rPr>
            </w:pPr>
            <w:r w:rsidRPr="00AE407B">
              <w:rPr>
                <w:lang w:val="tr-TR"/>
              </w:rPr>
              <w:t>B</w:t>
            </w:r>
            <w:r w:rsidR="000C117D" w:rsidRPr="00AE407B">
              <w:rPr>
                <w:lang w:val="tr-TR"/>
              </w:rPr>
              <w:t>Y</w:t>
            </w:r>
            <w:r w:rsidRPr="00AE407B">
              <w:rPr>
                <w:lang w:val="tr-TR"/>
              </w:rPr>
              <w:t>P</w:t>
            </w:r>
          </w:p>
        </w:tc>
        <w:tc>
          <w:tcPr>
            <w:tcW w:w="4060" w:type="pct"/>
          </w:tcPr>
          <w:p w14:paraId="6D869FE1" w14:textId="77777777" w:rsidR="00517F2D" w:rsidRPr="00AE407B" w:rsidRDefault="00517F2D" w:rsidP="00AA532E">
            <w:pPr>
              <w:pStyle w:val="Tabletextleft"/>
              <w:cnfStyle w:val="000000000000" w:firstRow="0" w:lastRow="0" w:firstColumn="0" w:lastColumn="0" w:oddVBand="0" w:evenVBand="0" w:oddHBand="0" w:evenHBand="0" w:firstRowFirstColumn="0" w:firstRowLastColumn="0" w:lastRowFirstColumn="0" w:lastRowLastColumn="0"/>
              <w:rPr>
                <w:lang w:val="tr-TR"/>
              </w:rPr>
            </w:pPr>
            <w:r w:rsidRPr="00AE407B">
              <w:rPr>
                <w:lang w:val="tr-TR"/>
              </w:rPr>
              <w:t>Biyoçeşitlilik Yönetim Planı</w:t>
            </w:r>
          </w:p>
        </w:tc>
      </w:tr>
      <w:tr w:rsidR="00517F2D" w:rsidRPr="00AE407B" w14:paraId="7E4F341A"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08BD3D31" w14:textId="10CD43EB" w:rsidR="00517F2D" w:rsidRPr="00AE407B" w:rsidRDefault="002D0C7A" w:rsidP="00AA532E">
            <w:pPr>
              <w:pStyle w:val="Tabletextleft"/>
              <w:rPr>
                <w:lang w:val="tr-TR"/>
              </w:rPr>
            </w:pPr>
            <w:r w:rsidRPr="00AE407B">
              <w:rPr>
                <w:lang w:val="tr-TR"/>
              </w:rPr>
              <w:t>KHD</w:t>
            </w:r>
          </w:p>
        </w:tc>
        <w:tc>
          <w:tcPr>
            <w:tcW w:w="4060" w:type="pct"/>
          </w:tcPr>
          <w:p w14:paraId="5EE124D7" w14:textId="77777777" w:rsidR="00517F2D" w:rsidRPr="00AE407B" w:rsidRDefault="00517F2D" w:rsidP="00AA532E">
            <w:pPr>
              <w:pStyle w:val="Tabletextleft"/>
              <w:cnfStyle w:val="000000100000" w:firstRow="0" w:lastRow="0" w:firstColumn="0" w:lastColumn="0" w:oddVBand="0" w:evenVBand="0" w:oddHBand="1" w:evenHBand="0" w:firstRowFirstColumn="0" w:firstRowLastColumn="0" w:lastRowFirstColumn="0" w:lastRowLastColumn="0"/>
              <w:rPr>
                <w:lang w:val="tr-TR"/>
              </w:rPr>
            </w:pPr>
            <w:r w:rsidRPr="00AE407B">
              <w:rPr>
                <w:lang w:val="tr-TR"/>
              </w:rPr>
              <w:t>Kritik Habitat Değerlendirmesi</w:t>
            </w:r>
          </w:p>
        </w:tc>
      </w:tr>
      <w:tr w:rsidR="008038C0" w:rsidRPr="00AE407B" w14:paraId="59318014"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2094512D" w14:textId="178499B6" w:rsidR="008038C0" w:rsidRPr="00AE407B" w:rsidRDefault="002D0C7A" w:rsidP="00AA532E">
            <w:pPr>
              <w:pStyle w:val="Tabletextleft"/>
              <w:rPr>
                <w:lang w:val="tr-TR"/>
              </w:rPr>
            </w:pPr>
            <w:r w:rsidRPr="00AE407B">
              <w:rPr>
                <w:lang w:val="tr-TR"/>
              </w:rPr>
              <w:t>K</w:t>
            </w:r>
            <w:r w:rsidR="008038C0" w:rsidRPr="00AE407B">
              <w:rPr>
                <w:lang w:val="tr-TR"/>
              </w:rPr>
              <w:t>H</w:t>
            </w:r>
          </w:p>
        </w:tc>
        <w:tc>
          <w:tcPr>
            <w:tcW w:w="4060" w:type="pct"/>
          </w:tcPr>
          <w:p w14:paraId="74FAEBB5" w14:textId="10A4A3B3" w:rsidR="008038C0" w:rsidRPr="00AE407B" w:rsidRDefault="008038C0" w:rsidP="00AA532E">
            <w:pPr>
              <w:pStyle w:val="Tabletextleft"/>
              <w:cnfStyle w:val="000000000000" w:firstRow="0" w:lastRow="0" w:firstColumn="0" w:lastColumn="0" w:oddVBand="0" w:evenVBand="0" w:oddHBand="0" w:evenHBand="0" w:firstRowFirstColumn="0" w:firstRowLastColumn="0" w:lastRowFirstColumn="0" w:lastRowLastColumn="0"/>
              <w:rPr>
                <w:lang w:val="tr-TR"/>
              </w:rPr>
            </w:pPr>
            <w:r w:rsidRPr="00AE407B">
              <w:rPr>
                <w:lang w:val="tr-TR"/>
              </w:rPr>
              <w:t>Kritik Habitat</w:t>
            </w:r>
          </w:p>
        </w:tc>
      </w:tr>
      <w:tr w:rsidR="00517F2D" w:rsidRPr="008B3A00" w14:paraId="312E1F85"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3F8ECE25" w14:textId="77777777" w:rsidR="00517F2D" w:rsidRPr="00AE407B" w:rsidRDefault="00517F2D" w:rsidP="00AA532E">
            <w:pPr>
              <w:pStyle w:val="Tabletextleft"/>
              <w:rPr>
                <w:lang w:val="tr-TR"/>
              </w:rPr>
            </w:pPr>
            <w:r w:rsidRPr="00AE407B">
              <w:rPr>
                <w:lang w:val="tr-TR"/>
              </w:rPr>
              <w:t>EBRD</w:t>
            </w:r>
          </w:p>
        </w:tc>
        <w:tc>
          <w:tcPr>
            <w:tcW w:w="4060" w:type="pct"/>
          </w:tcPr>
          <w:p w14:paraId="64872F4A" w14:textId="77777777" w:rsidR="00517F2D" w:rsidRPr="00AE407B" w:rsidRDefault="00517F2D" w:rsidP="00AA532E">
            <w:pPr>
              <w:pStyle w:val="Tabletextleft"/>
              <w:cnfStyle w:val="000000100000" w:firstRow="0" w:lastRow="0" w:firstColumn="0" w:lastColumn="0" w:oddVBand="0" w:evenVBand="0" w:oddHBand="1" w:evenHBand="0" w:firstRowFirstColumn="0" w:firstRowLastColumn="0" w:lastRowFirstColumn="0" w:lastRowLastColumn="0"/>
              <w:rPr>
                <w:lang w:val="tr-TR"/>
              </w:rPr>
            </w:pPr>
            <w:r w:rsidRPr="00AE407B">
              <w:rPr>
                <w:lang w:val="tr-TR"/>
              </w:rPr>
              <w:t>Avrupa İmar ve Kalkınma Bankası</w:t>
            </w:r>
          </w:p>
        </w:tc>
      </w:tr>
      <w:tr w:rsidR="00517F2D" w:rsidRPr="00AE407B" w14:paraId="440F1171"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517C11E6" w14:textId="77777777" w:rsidR="00517F2D" w:rsidRPr="00AE407B" w:rsidRDefault="00517F2D" w:rsidP="00AA532E">
            <w:pPr>
              <w:pStyle w:val="Tabletextleft"/>
              <w:rPr>
                <w:lang w:val="tr-TR"/>
              </w:rPr>
            </w:pPr>
            <w:r w:rsidRPr="00AE407B">
              <w:rPr>
                <w:lang w:val="tr-TR"/>
              </w:rPr>
              <w:t>ÇED</w:t>
            </w:r>
          </w:p>
        </w:tc>
        <w:tc>
          <w:tcPr>
            <w:tcW w:w="4060" w:type="pct"/>
          </w:tcPr>
          <w:p w14:paraId="1FC78391" w14:textId="77777777" w:rsidR="00517F2D" w:rsidRPr="00AE407B" w:rsidRDefault="00517F2D" w:rsidP="00AA532E">
            <w:pPr>
              <w:pStyle w:val="Tabletextleft"/>
              <w:cnfStyle w:val="000000000000" w:firstRow="0" w:lastRow="0" w:firstColumn="0" w:lastColumn="0" w:oddVBand="0" w:evenVBand="0" w:oddHBand="0" w:evenHBand="0" w:firstRowFirstColumn="0" w:firstRowLastColumn="0" w:lastRowFirstColumn="0" w:lastRowLastColumn="0"/>
              <w:rPr>
                <w:lang w:val="tr-TR"/>
              </w:rPr>
            </w:pPr>
            <w:r w:rsidRPr="00AE407B">
              <w:rPr>
                <w:lang w:val="tr-TR"/>
              </w:rPr>
              <w:t>Çevresel Etki Değerlendirmesi</w:t>
            </w:r>
          </w:p>
        </w:tc>
      </w:tr>
      <w:tr w:rsidR="007C4355" w:rsidRPr="00AE407B" w14:paraId="3E38E29C"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5971AE98" w14:textId="38A2EB62" w:rsidR="007C4355" w:rsidRPr="00AE407B" w:rsidRDefault="007C4355" w:rsidP="007C4355">
            <w:pPr>
              <w:pStyle w:val="Tabletextleft"/>
              <w:rPr>
                <w:lang w:val="tr-TR"/>
              </w:rPr>
            </w:pPr>
            <w:r w:rsidRPr="00AE407B">
              <w:rPr>
                <w:lang w:val="tr-TR"/>
              </w:rPr>
              <w:t>ÇSED</w:t>
            </w:r>
          </w:p>
        </w:tc>
        <w:tc>
          <w:tcPr>
            <w:tcW w:w="4060" w:type="pct"/>
          </w:tcPr>
          <w:p w14:paraId="7943EF1B" w14:textId="5D2CD1F6" w:rsidR="007C4355" w:rsidRPr="00AE407B" w:rsidRDefault="007C4355" w:rsidP="007C4355">
            <w:pPr>
              <w:pStyle w:val="Tabletextleft"/>
              <w:cnfStyle w:val="000000100000" w:firstRow="0" w:lastRow="0" w:firstColumn="0" w:lastColumn="0" w:oddVBand="0" w:evenVBand="0" w:oddHBand="1" w:evenHBand="0" w:firstRowFirstColumn="0" w:firstRowLastColumn="0" w:lastRowFirstColumn="0" w:lastRowLastColumn="0"/>
              <w:rPr>
                <w:lang w:val="tr-TR"/>
              </w:rPr>
            </w:pPr>
            <w:r w:rsidRPr="00AE407B">
              <w:rPr>
                <w:lang w:val="tr-TR"/>
              </w:rPr>
              <w:t>Çevresel ve Sosyal Etki Değerlendirmesi</w:t>
            </w:r>
          </w:p>
        </w:tc>
      </w:tr>
      <w:tr w:rsidR="007C4355" w:rsidRPr="008B3A00" w14:paraId="16872E9E"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111CE5A2" w14:textId="77777777" w:rsidR="007C4355" w:rsidRPr="00AE407B" w:rsidRDefault="007C4355" w:rsidP="007C4355">
            <w:pPr>
              <w:pStyle w:val="Tabletextleft"/>
              <w:rPr>
                <w:lang w:val="tr-TR"/>
              </w:rPr>
            </w:pPr>
            <w:r w:rsidRPr="00AE407B">
              <w:rPr>
                <w:lang w:val="tr-TR"/>
              </w:rPr>
              <w:t>EPC</w:t>
            </w:r>
          </w:p>
        </w:tc>
        <w:tc>
          <w:tcPr>
            <w:tcW w:w="4060" w:type="pct"/>
          </w:tcPr>
          <w:p w14:paraId="1CA23991" w14:textId="77777777" w:rsidR="007C4355" w:rsidRPr="00AE407B" w:rsidRDefault="007C4355" w:rsidP="007C4355">
            <w:pPr>
              <w:pStyle w:val="Tabletextleft"/>
              <w:cnfStyle w:val="000000000000" w:firstRow="0" w:lastRow="0" w:firstColumn="0" w:lastColumn="0" w:oddVBand="0" w:evenVBand="0" w:oddHBand="0" w:evenHBand="0" w:firstRowFirstColumn="0" w:firstRowLastColumn="0" w:lastRowFirstColumn="0" w:lastRowLastColumn="0"/>
              <w:rPr>
                <w:lang w:val="tr-TR"/>
              </w:rPr>
            </w:pPr>
            <w:r w:rsidRPr="00AE407B">
              <w:rPr>
                <w:lang w:val="tr-TR"/>
              </w:rPr>
              <w:t>Çevre, Tedarik ve İnşaat (müteahhit)</w:t>
            </w:r>
          </w:p>
        </w:tc>
      </w:tr>
      <w:tr w:rsidR="007C4355" w:rsidRPr="00AE407B" w14:paraId="123EFEC4"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7A4D69FE" w14:textId="3A8A3EA4" w:rsidR="007C4355" w:rsidRPr="00AE407B" w:rsidRDefault="007C4355" w:rsidP="007C4355">
            <w:pPr>
              <w:pStyle w:val="Tabletextleft"/>
              <w:rPr>
                <w:lang w:val="tr-TR"/>
              </w:rPr>
            </w:pPr>
            <w:r w:rsidRPr="00AE407B">
              <w:rPr>
                <w:lang w:val="tr-TR"/>
              </w:rPr>
              <w:t>ÇSEP</w:t>
            </w:r>
          </w:p>
        </w:tc>
        <w:tc>
          <w:tcPr>
            <w:tcW w:w="4060" w:type="pct"/>
          </w:tcPr>
          <w:p w14:paraId="06E820CD" w14:textId="77777777" w:rsidR="007C4355" w:rsidRPr="00AE407B" w:rsidRDefault="007C4355" w:rsidP="007C4355">
            <w:pPr>
              <w:pStyle w:val="Tabletextleft"/>
              <w:cnfStyle w:val="000000100000" w:firstRow="0" w:lastRow="0" w:firstColumn="0" w:lastColumn="0" w:oddVBand="0" w:evenVBand="0" w:oddHBand="1" w:evenHBand="0" w:firstRowFirstColumn="0" w:firstRowLastColumn="0" w:lastRowFirstColumn="0" w:lastRowLastColumn="0"/>
              <w:rPr>
                <w:lang w:val="tr-TR"/>
              </w:rPr>
            </w:pPr>
            <w:r w:rsidRPr="00AE407B">
              <w:rPr>
                <w:lang w:val="tr-TR"/>
              </w:rPr>
              <w:t>Çevresel ve Sosyal Eylem Planı</w:t>
            </w:r>
          </w:p>
        </w:tc>
      </w:tr>
      <w:tr w:rsidR="007C4355" w:rsidRPr="008B3A00" w14:paraId="68AE67A9"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14E7C425" w14:textId="451EF5BF" w:rsidR="007C4355" w:rsidRPr="00AE407B" w:rsidRDefault="007C4355" w:rsidP="007C4355">
            <w:pPr>
              <w:pStyle w:val="Tabletextleft"/>
              <w:rPr>
                <w:lang w:val="tr-TR"/>
              </w:rPr>
            </w:pPr>
            <w:r w:rsidRPr="00AE407B">
              <w:rPr>
                <w:lang w:val="tr-TR"/>
              </w:rPr>
              <w:t>ÇSYIP</w:t>
            </w:r>
          </w:p>
        </w:tc>
        <w:tc>
          <w:tcPr>
            <w:tcW w:w="4060" w:type="pct"/>
          </w:tcPr>
          <w:p w14:paraId="1A5C7983" w14:textId="77777777" w:rsidR="007C4355" w:rsidRPr="00AE407B" w:rsidRDefault="007C4355" w:rsidP="007C4355">
            <w:pPr>
              <w:pStyle w:val="Tabletextleft"/>
              <w:cnfStyle w:val="000000000000" w:firstRow="0" w:lastRow="0" w:firstColumn="0" w:lastColumn="0" w:oddVBand="0" w:evenVBand="0" w:oddHBand="0" w:evenHBand="0" w:firstRowFirstColumn="0" w:firstRowLastColumn="0" w:lastRowFirstColumn="0" w:lastRowLastColumn="0"/>
              <w:rPr>
                <w:lang w:val="tr-TR"/>
              </w:rPr>
            </w:pPr>
            <w:r w:rsidRPr="00AE407B">
              <w:rPr>
                <w:lang w:val="tr-TR"/>
              </w:rPr>
              <w:t>Çevresel ve Sosyal Yönetim ve İzleme Planı</w:t>
            </w:r>
          </w:p>
        </w:tc>
      </w:tr>
      <w:tr w:rsidR="007C4355" w:rsidRPr="00AE407B" w14:paraId="7A34B606"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05CBACC5" w14:textId="21DF3E52" w:rsidR="007C4355" w:rsidRPr="00AE407B" w:rsidRDefault="007C4355" w:rsidP="007C4355">
            <w:pPr>
              <w:pStyle w:val="Tabletextleft"/>
              <w:rPr>
                <w:lang w:val="tr-TR"/>
              </w:rPr>
            </w:pPr>
            <w:r w:rsidRPr="00AE407B">
              <w:rPr>
                <w:lang w:val="tr-TR"/>
              </w:rPr>
              <w:t>ÇSYS</w:t>
            </w:r>
          </w:p>
        </w:tc>
        <w:tc>
          <w:tcPr>
            <w:tcW w:w="4060" w:type="pct"/>
          </w:tcPr>
          <w:p w14:paraId="71AFA408" w14:textId="77777777" w:rsidR="007C4355" w:rsidRPr="00AE407B" w:rsidRDefault="007C4355" w:rsidP="007C4355">
            <w:pPr>
              <w:pStyle w:val="Tabletextleft"/>
              <w:cnfStyle w:val="000000100000" w:firstRow="0" w:lastRow="0" w:firstColumn="0" w:lastColumn="0" w:oddVBand="0" w:evenVBand="0" w:oddHBand="1" w:evenHBand="0" w:firstRowFirstColumn="0" w:firstRowLastColumn="0" w:lastRowFirstColumn="0" w:lastRowLastColumn="0"/>
              <w:rPr>
                <w:lang w:val="tr-TR"/>
              </w:rPr>
            </w:pPr>
            <w:r w:rsidRPr="00AE407B">
              <w:rPr>
                <w:lang w:val="tr-TR"/>
              </w:rPr>
              <w:t>Çevresel ve Sosyal Yönetim Sistemi</w:t>
            </w:r>
          </w:p>
        </w:tc>
      </w:tr>
      <w:tr w:rsidR="007C4355" w:rsidRPr="00AE407B" w14:paraId="5F28DAAD"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5337EC67" w14:textId="6F14D4F8" w:rsidR="007C4355" w:rsidRPr="00AE407B" w:rsidRDefault="007C4355" w:rsidP="007C4355">
            <w:pPr>
              <w:pStyle w:val="Tabletextleft"/>
              <w:rPr>
                <w:lang w:val="tr-TR"/>
              </w:rPr>
            </w:pPr>
            <w:r w:rsidRPr="00AE407B">
              <w:rPr>
                <w:lang w:val="tr-TR"/>
              </w:rPr>
              <w:t>Ç&amp;S</w:t>
            </w:r>
          </w:p>
        </w:tc>
        <w:tc>
          <w:tcPr>
            <w:tcW w:w="4060" w:type="pct"/>
          </w:tcPr>
          <w:p w14:paraId="23751EBC" w14:textId="77777777" w:rsidR="007C4355" w:rsidRPr="00AE407B" w:rsidRDefault="007C4355" w:rsidP="007C4355">
            <w:pPr>
              <w:pStyle w:val="Tabletextleft"/>
              <w:cnfStyle w:val="000000000000" w:firstRow="0" w:lastRow="0" w:firstColumn="0" w:lastColumn="0" w:oddVBand="0" w:evenVBand="0" w:oddHBand="0" w:evenHBand="0" w:firstRowFirstColumn="0" w:firstRowLastColumn="0" w:lastRowFirstColumn="0" w:lastRowLastColumn="0"/>
              <w:rPr>
                <w:lang w:val="tr-TR"/>
              </w:rPr>
            </w:pPr>
            <w:r w:rsidRPr="00AE407B">
              <w:rPr>
                <w:lang w:val="tr-TR"/>
              </w:rPr>
              <w:t>Çevresel ve Sosyal</w:t>
            </w:r>
          </w:p>
        </w:tc>
      </w:tr>
      <w:tr w:rsidR="007C4355" w:rsidRPr="00AE407B" w14:paraId="6ED93109"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3D5A0A85" w14:textId="77777777" w:rsidR="007C4355" w:rsidRPr="00AE407B" w:rsidRDefault="007C4355" w:rsidP="007C4355">
            <w:pPr>
              <w:pStyle w:val="Tabletextleft"/>
              <w:rPr>
                <w:lang w:val="tr-TR"/>
              </w:rPr>
            </w:pPr>
            <w:r w:rsidRPr="00AE407B">
              <w:rPr>
                <w:lang w:val="tr-TR"/>
              </w:rPr>
              <w:t>GIIP</w:t>
            </w:r>
          </w:p>
        </w:tc>
        <w:tc>
          <w:tcPr>
            <w:tcW w:w="4060" w:type="pct"/>
          </w:tcPr>
          <w:p w14:paraId="42526AD4" w14:textId="77777777" w:rsidR="007C4355" w:rsidRPr="00AE407B" w:rsidRDefault="007C4355" w:rsidP="007C4355">
            <w:pPr>
              <w:pStyle w:val="Tabletextleft"/>
              <w:cnfStyle w:val="000000100000" w:firstRow="0" w:lastRow="0" w:firstColumn="0" w:lastColumn="0" w:oddVBand="0" w:evenVBand="0" w:oddHBand="1" w:evenHBand="0" w:firstRowFirstColumn="0" w:firstRowLastColumn="0" w:lastRowFirstColumn="0" w:lastRowLastColumn="0"/>
              <w:rPr>
                <w:lang w:val="tr-TR"/>
              </w:rPr>
            </w:pPr>
            <w:r w:rsidRPr="00AE407B">
              <w:rPr>
                <w:lang w:val="tr-TR"/>
              </w:rPr>
              <w:t>Uluslararası İyi Endüstri Uygulamaları</w:t>
            </w:r>
          </w:p>
        </w:tc>
      </w:tr>
      <w:tr w:rsidR="007C4355" w:rsidRPr="00AE407B" w14:paraId="4300636B"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1D3B274C" w14:textId="2BBD5094" w:rsidR="007C4355" w:rsidRPr="00AE407B" w:rsidRDefault="00805648" w:rsidP="007C4355">
            <w:pPr>
              <w:pStyle w:val="Tabletextleft"/>
              <w:rPr>
                <w:lang w:val="tr-TR"/>
              </w:rPr>
            </w:pPr>
            <w:r w:rsidRPr="00AE407B">
              <w:rPr>
                <w:lang w:val="tr-TR"/>
              </w:rPr>
              <w:t>Ç</w:t>
            </w:r>
            <w:r w:rsidR="007C4355" w:rsidRPr="00AE407B">
              <w:rPr>
                <w:lang w:val="tr-TR"/>
              </w:rPr>
              <w:t>&amp;S</w:t>
            </w:r>
          </w:p>
        </w:tc>
        <w:tc>
          <w:tcPr>
            <w:tcW w:w="4060" w:type="pct"/>
          </w:tcPr>
          <w:p w14:paraId="015F605C" w14:textId="0366FE28" w:rsidR="007C4355" w:rsidRPr="00AE407B" w:rsidRDefault="00805648" w:rsidP="007C4355">
            <w:pPr>
              <w:pStyle w:val="Tabletextleft"/>
              <w:cnfStyle w:val="000000000000" w:firstRow="0" w:lastRow="0" w:firstColumn="0" w:lastColumn="0" w:oddVBand="0" w:evenVBand="0" w:oddHBand="0" w:evenHBand="0" w:firstRowFirstColumn="0" w:firstRowLastColumn="0" w:lastRowFirstColumn="0" w:lastRowLastColumn="0"/>
              <w:rPr>
                <w:lang w:val="tr-TR"/>
              </w:rPr>
            </w:pPr>
            <w:r w:rsidRPr="00AE407B">
              <w:rPr>
                <w:lang w:val="tr-TR"/>
              </w:rPr>
              <w:t>Çevre</w:t>
            </w:r>
            <w:r w:rsidR="007C4355" w:rsidRPr="00AE407B">
              <w:rPr>
                <w:lang w:val="tr-TR"/>
              </w:rPr>
              <w:t xml:space="preserve"> ve Güvenlik</w:t>
            </w:r>
          </w:p>
        </w:tc>
      </w:tr>
      <w:tr w:rsidR="007C4355" w:rsidRPr="00AE407B" w14:paraId="67FBC9F2"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00F2C9FB" w14:textId="77777777" w:rsidR="007C4355" w:rsidRPr="00AE407B" w:rsidRDefault="007C4355" w:rsidP="007C4355">
            <w:pPr>
              <w:pStyle w:val="Tabletextleft"/>
              <w:rPr>
                <w:lang w:val="tr-TR"/>
              </w:rPr>
            </w:pPr>
            <w:r w:rsidRPr="00AE407B">
              <w:rPr>
                <w:lang w:val="tr-TR"/>
              </w:rPr>
              <w:t>HSE</w:t>
            </w:r>
          </w:p>
        </w:tc>
        <w:tc>
          <w:tcPr>
            <w:tcW w:w="4060" w:type="pct"/>
          </w:tcPr>
          <w:p w14:paraId="7D3B5368" w14:textId="77777777" w:rsidR="007C4355" w:rsidRPr="00AE407B" w:rsidRDefault="007C4355" w:rsidP="007C4355">
            <w:pPr>
              <w:pStyle w:val="Tabletextleft"/>
              <w:cnfStyle w:val="000000100000" w:firstRow="0" w:lastRow="0" w:firstColumn="0" w:lastColumn="0" w:oddVBand="0" w:evenVBand="0" w:oddHBand="1" w:evenHBand="0" w:firstRowFirstColumn="0" w:firstRowLastColumn="0" w:lastRowFirstColumn="0" w:lastRowLastColumn="0"/>
              <w:rPr>
                <w:lang w:val="tr-TR"/>
              </w:rPr>
            </w:pPr>
            <w:r w:rsidRPr="00AE407B">
              <w:rPr>
                <w:lang w:val="tr-TR"/>
              </w:rPr>
              <w:t>Sağlık, Güvenlik ve Çevre</w:t>
            </w:r>
          </w:p>
        </w:tc>
      </w:tr>
      <w:tr w:rsidR="007C4355" w:rsidRPr="00AE407B" w14:paraId="2E5EB2C4"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417F3662" w14:textId="77777777" w:rsidR="007C4355" w:rsidRPr="00AE407B" w:rsidRDefault="007C4355" w:rsidP="007C4355">
            <w:pPr>
              <w:pStyle w:val="Tabletextleft"/>
              <w:rPr>
                <w:lang w:val="tr-TR"/>
              </w:rPr>
            </w:pPr>
            <w:r w:rsidRPr="00AE407B">
              <w:rPr>
                <w:lang w:val="tr-TR"/>
              </w:rPr>
              <w:t>IAS</w:t>
            </w:r>
          </w:p>
        </w:tc>
        <w:tc>
          <w:tcPr>
            <w:tcW w:w="4060" w:type="pct"/>
          </w:tcPr>
          <w:p w14:paraId="485635E7" w14:textId="77777777" w:rsidR="007C4355" w:rsidRPr="00AE407B" w:rsidRDefault="007C4355" w:rsidP="007C4355">
            <w:pPr>
              <w:pStyle w:val="Tabletextleft"/>
              <w:cnfStyle w:val="000000000000" w:firstRow="0" w:lastRow="0" w:firstColumn="0" w:lastColumn="0" w:oddVBand="0" w:evenVBand="0" w:oddHBand="0" w:evenHBand="0" w:firstRowFirstColumn="0" w:firstRowLastColumn="0" w:lastRowFirstColumn="0" w:lastRowLastColumn="0"/>
              <w:rPr>
                <w:lang w:val="tr-TR"/>
              </w:rPr>
            </w:pPr>
            <w:r w:rsidRPr="00AE407B">
              <w:rPr>
                <w:lang w:val="tr-TR"/>
              </w:rPr>
              <w:t>İstilacı Yabancı Türler</w:t>
            </w:r>
          </w:p>
        </w:tc>
      </w:tr>
      <w:tr w:rsidR="007C4355" w:rsidRPr="00AE407B" w14:paraId="166B572C"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01FCC680" w14:textId="77777777" w:rsidR="007C4355" w:rsidRPr="00AE407B" w:rsidRDefault="007C4355" w:rsidP="007C4355">
            <w:pPr>
              <w:pStyle w:val="Tabletextleft"/>
              <w:rPr>
                <w:lang w:val="tr-TR"/>
              </w:rPr>
            </w:pPr>
            <w:r w:rsidRPr="00AE407B">
              <w:rPr>
                <w:lang w:val="tr-TR"/>
              </w:rPr>
              <w:t>IBA</w:t>
            </w:r>
          </w:p>
        </w:tc>
        <w:tc>
          <w:tcPr>
            <w:tcW w:w="4060" w:type="pct"/>
          </w:tcPr>
          <w:p w14:paraId="5957BFF1" w14:textId="6DFE7C56" w:rsidR="007C4355" w:rsidRPr="00AE407B" w:rsidRDefault="007C4355" w:rsidP="007C4355">
            <w:pPr>
              <w:pStyle w:val="Tabletextleft"/>
              <w:cnfStyle w:val="000000100000" w:firstRow="0" w:lastRow="0" w:firstColumn="0" w:lastColumn="0" w:oddVBand="0" w:evenVBand="0" w:oddHBand="1" w:evenHBand="0" w:firstRowFirstColumn="0" w:firstRowLastColumn="0" w:lastRowFirstColumn="0" w:lastRowLastColumn="0"/>
              <w:rPr>
                <w:lang w:val="tr-TR"/>
              </w:rPr>
            </w:pPr>
            <w:r w:rsidRPr="00AE407B">
              <w:rPr>
                <w:lang w:val="tr-TR"/>
              </w:rPr>
              <w:t>Önemli Kuş Alanları</w:t>
            </w:r>
          </w:p>
        </w:tc>
      </w:tr>
      <w:tr w:rsidR="007C4355" w:rsidRPr="00AE407B" w14:paraId="05EFA346"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2EFBFC91" w14:textId="77777777" w:rsidR="007C4355" w:rsidRPr="00AE407B" w:rsidRDefault="007C4355" w:rsidP="007C4355">
            <w:pPr>
              <w:pStyle w:val="Tabletextleft"/>
              <w:rPr>
                <w:lang w:val="tr-TR"/>
              </w:rPr>
            </w:pPr>
            <w:r w:rsidRPr="00AE407B">
              <w:rPr>
                <w:lang w:val="tr-TR"/>
              </w:rPr>
              <w:t>IFC</w:t>
            </w:r>
          </w:p>
        </w:tc>
        <w:tc>
          <w:tcPr>
            <w:tcW w:w="4060" w:type="pct"/>
          </w:tcPr>
          <w:p w14:paraId="14150864" w14:textId="77777777" w:rsidR="007C4355" w:rsidRPr="00AE407B" w:rsidRDefault="007C4355" w:rsidP="007C4355">
            <w:pPr>
              <w:pStyle w:val="Tabletextleft"/>
              <w:cnfStyle w:val="000000000000" w:firstRow="0" w:lastRow="0" w:firstColumn="0" w:lastColumn="0" w:oddVBand="0" w:evenVBand="0" w:oddHBand="0" w:evenHBand="0" w:firstRowFirstColumn="0" w:firstRowLastColumn="0" w:lastRowFirstColumn="0" w:lastRowLastColumn="0"/>
              <w:rPr>
                <w:lang w:val="tr-TR"/>
              </w:rPr>
            </w:pPr>
            <w:r w:rsidRPr="00AE407B">
              <w:rPr>
                <w:lang w:val="tr-TR"/>
              </w:rPr>
              <w:t>Uluslararası Finans Kurumu</w:t>
            </w:r>
          </w:p>
        </w:tc>
      </w:tr>
      <w:tr w:rsidR="007C4355" w:rsidRPr="00AE407B" w14:paraId="61DA11A5"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555757B8" w14:textId="77777777" w:rsidR="007C4355" w:rsidRPr="00AE407B" w:rsidRDefault="007C4355" w:rsidP="007C4355">
            <w:pPr>
              <w:pStyle w:val="Tabletextleft"/>
              <w:rPr>
                <w:lang w:val="tr-TR"/>
              </w:rPr>
            </w:pPr>
            <w:r w:rsidRPr="00AE407B">
              <w:rPr>
                <w:lang w:val="tr-TR"/>
              </w:rPr>
              <w:t>IFI</w:t>
            </w:r>
          </w:p>
        </w:tc>
        <w:tc>
          <w:tcPr>
            <w:tcW w:w="4060" w:type="pct"/>
          </w:tcPr>
          <w:p w14:paraId="12CD1CE4" w14:textId="77777777" w:rsidR="007C4355" w:rsidRPr="00AE407B" w:rsidRDefault="007C4355" w:rsidP="007C4355">
            <w:pPr>
              <w:pStyle w:val="Tabletextleft"/>
              <w:cnfStyle w:val="000000100000" w:firstRow="0" w:lastRow="0" w:firstColumn="0" w:lastColumn="0" w:oddVBand="0" w:evenVBand="0" w:oddHBand="1" w:evenHBand="0" w:firstRowFirstColumn="0" w:firstRowLastColumn="0" w:lastRowFirstColumn="0" w:lastRowLastColumn="0"/>
              <w:rPr>
                <w:lang w:val="tr-TR"/>
              </w:rPr>
            </w:pPr>
            <w:r w:rsidRPr="00AE407B">
              <w:rPr>
                <w:lang w:val="tr-TR"/>
              </w:rPr>
              <w:t>Uluslararası Finans Kuruluşları</w:t>
            </w:r>
          </w:p>
        </w:tc>
      </w:tr>
      <w:tr w:rsidR="007C4355" w:rsidRPr="00AE407B" w14:paraId="00FD1300"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05E3D756" w14:textId="77777777" w:rsidR="007C4355" w:rsidRPr="00AE407B" w:rsidRDefault="007C4355" w:rsidP="007C4355">
            <w:pPr>
              <w:pStyle w:val="Tabletextleft"/>
              <w:rPr>
                <w:lang w:val="tr-TR"/>
              </w:rPr>
            </w:pPr>
            <w:r w:rsidRPr="00AE407B">
              <w:rPr>
                <w:lang w:val="tr-TR"/>
              </w:rPr>
              <w:t>IUCN</w:t>
            </w:r>
          </w:p>
        </w:tc>
        <w:tc>
          <w:tcPr>
            <w:tcW w:w="4060" w:type="pct"/>
          </w:tcPr>
          <w:p w14:paraId="10C8C367" w14:textId="77777777" w:rsidR="007C4355" w:rsidRPr="00AE407B" w:rsidRDefault="007C4355" w:rsidP="007C4355">
            <w:pPr>
              <w:pStyle w:val="Tabletextleft"/>
              <w:cnfStyle w:val="000000000000" w:firstRow="0" w:lastRow="0" w:firstColumn="0" w:lastColumn="0" w:oddVBand="0" w:evenVBand="0" w:oddHBand="0" w:evenHBand="0" w:firstRowFirstColumn="0" w:firstRowLastColumn="0" w:lastRowFirstColumn="0" w:lastRowLastColumn="0"/>
              <w:rPr>
                <w:lang w:val="tr-TR"/>
              </w:rPr>
            </w:pPr>
            <w:r w:rsidRPr="00AE407B">
              <w:rPr>
                <w:lang w:val="tr-TR"/>
              </w:rPr>
              <w:t>Uluslararası Doğa Koruma Birliği</w:t>
            </w:r>
          </w:p>
        </w:tc>
      </w:tr>
      <w:tr w:rsidR="007C4355" w:rsidRPr="00AE407B" w14:paraId="02F50481"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07CE8C8B" w14:textId="77777777" w:rsidR="007C4355" w:rsidRPr="00AE407B" w:rsidRDefault="007C4355" w:rsidP="007C4355">
            <w:pPr>
              <w:pStyle w:val="Tabletextleft"/>
              <w:rPr>
                <w:lang w:val="tr-TR"/>
              </w:rPr>
            </w:pPr>
            <w:r w:rsidRPr="00AE407B">
              <w:rPr>
                <w:lang w:val="tr-TR"/>
              </w:rPr>
              <w:t>KBA</w:t>
            </w:r>
          </w:p>
        </w:tc>
        <w:tc>
          <w:tcPr>
            <w:tcW w:w="4060" w:type="pct"/>
          </w:tcPr>
          <w:p w14:paraId="19F2640D" w14:textId="2E4F3C45" w:rsidR="007C4355" w:rsidRPr="00AE407B" w:rsidRDefault="007C4355" w:rsidP="007C4355">
            <w:pPr>
              <w:pStyle w:val="Tabletextleft"/>
              <w:cnfStyle w:val="000000100000" w:firstRow="0" w:lastRow="0" w:firstColumn="0" w:lastColumn="0" w:oddVBand="0" w:evenVBand="0" w:oddHBand="1" w:evenHBand="0" w:firstRowFirstColumn="0" w:firstRowLastColumn="0" w:lastRowFirstColumn="0" w:lastRowLastColumn="0"/>
              <w:rPr>
                <w:lang w:val="tr-TR"/>
              </w:rPr>
            </w:pPr>
            <w:r w:rsidRPr="00AE407B">
              <w:rPr>
                <w:lang w:val="tr-TR"/>
              </w:rPr>
              <w:t xml:space="preserve">Önemli </w:t>
            </w:r>
            <w:r w:rsidR="00805648" w:rsidRPr="00AE407B">
              <w:rPr>
                <w:lang w:val="tr-TR"/>
              </w:rPr>
              <w:t>Doğa</w:t>
            </w:r>
            <w:r w:rsidRPr="00AE407B">
              <w:rPr>
                <w:lang w:val="tr-TR"/>
              </w:rPr>
              <w:t xml:space="preserve"> Alanı</w:t>
            </w:r>
          </w:p>
        </w:tc>
      </w:tr>
      <w:tr w:rsidR="007C4355" w:rsidRPr="00AE407B" w14:paraId="69F42178"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0CBA866C" w14:textId="77777777" w:rsidR="007C4355" w:rsidRPr="00AE407B" w:rsidRDefault="007C4355" w:rsidP="007C4355">
            <w:pPr>
              <w:pStyle w:val="Tabletextleft"/>
              <w:rPr>
                <w:lang w:val="tr-TR"/>
              </w:rPr>
            </w:pPr>
            <w:r w:rsidRPr="00AE407B">
              <w:rPr>
                <w:lang w:val="tr-TR"/>
              </w:rPr>
              <w:t>KPI</w:t>
            </w:r>
          </w:p>
        </w:tc>
        <w:tc>
          <w:tcPr>
            <w:tcW w:w="4060" w:type="pct"/>
          </w:tcPr>
          <w:p w14:paraId="6AC385E2" w14:textId="77777777" w:rsidR="007C4355" w:rsidRPr="00AE407B" w:rsidRDefault="007C4355" w:rsidP="007C4355">
            <w:pPr>
              <w:pStyle w:val="Tabletextleft"/>
              <w:cnfStyle w:val="000000000000" w:firstRow="0" w:lastRow="0" w:firstColumn="0" w:lastColumn="0" w:oddVBand="0" w:evenVBand="0" w:oddHBand="0" w:evenHBand="0" w:firstRowFirstColumn="0" w:firstRowLastColumn="0" w:lastRowFirstColumn="0" w:lastRowLastColumn="0"/>
              <w:rPr>
                <w:lang w:val="tr-TR"/>
              </w:rPr>
            </w:pPr>
            <w:r w:rsidRPr="00AE407B">
              <w:rPr>
                <w:lang w:val="tr-TR"/>
              </w:rPr>
              <w:t>Anahtar Performans Göstergesi</w:t>
            </w:r>
          </w:p>
        </w:tc>
      </w:tr>
      <w:tr w:rsidR="007C4355" w:rsidRPr="00AE407B" w14:paraId="4BD99A94"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692186E6" w14:textId="77777777" w:rsidR="007C4355" w:rsidRPr="00AE407B" w:rsidRDefault="007C4355" w:rsidP="007C4355">
            <w:pPr>
              <w:pStyle w:val="Tabletextleft"/>
              <w:rPr>
                <w:lang w:val="tr-TR"/>
              </w:rPr>
            </w:pPr>
            <w:r w:rsidRPr="00AE407B">
              <w:rPr>
                <w:lang w:val="tr-TR"/>
              </w:rPr>
              <w:t>MSDS</w:t>
            </w:r>
          </w:p>
        </w:tc>
        <w:tc>
          <w:tcPr>
            <w:tcW w:w="4060" w:type="pct"/>
          </w:tcPr>
          <w:p w14:paraId="4641229C" w14:textId="77777777" w:rsidR="007C4355" w:rsidRPr="00AE407B" w:rsidRDefault="007C4355" w:rsidP="007C4355">
            <w:pPr>
              <w:pStyle w:val="Tabletextleft"/>
              <w:cnfStyle w:val="000000100000" w:firstRow="0" w:lastRow="0" w:firstColumn="0" w:lastColumn="0" w:oddVBand="0" w:evenVBand="0" w:oddHBand="1" w:evenHBand="0" w:firstRowFirstColumn="0" w:firstRowLastColumn="0" w:lastRowFirstColumn="0" w:lastRowLastColumn="0"/>
              <w:rPr>
                <w:lang w:val="tr-TR"/>
              </w:rPr>
            </w:pPr>
            <w:r w:rsidRPr="00AE407B">
              <w:rPr>
                <w:lang w:val="tr-TR"/>
              </w:rPr>
              <w:t>Malzeme Güvenlik Bilgi Formu</w:t>
            </w:r>
          </w:p>
        </w:tc>
      </w:tr>
      <w:tr w:rsidR="007C4355" w:rsidRPr="00AE407B" w14:paraId="6491DABB"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760C0CC9" w14:textId="77777777" w:rsidR="007C4355" w:rsidRPr="00AE407B" w:rsidRDefault="007C4355" w:rsidP="007C4355">
            <w:pPr>
              <w:pStyle w:val="Tabletextleft"/>
              <w:rPr>
                <w:lang w:val="tr-TR"/>
              </w:rPr>
            </w:pPr>
            <w:r w:rsidRPr="00AE407B">
              <w:rPr>
                <w:lang w:val="tr-TR"/>
              </w:rPr>
              <w:t>NG</w:t>
            </w:r>
          </w:p>
        </w:tc>
        <w:tc>
          <w:tcPr>
            <w:tcW w:w="4060" w:type="pct"/>
          </w:tcPr>
          <w:p w14:paraId="47535FDF" w14:textId="50726964" w:rsidR="007C4355" w:rsidRPr="00AE407B" w:rsidRDefault="007C4355" w:rsidP="007C4355">
            <w:pPr>
              <w:pStyle w:val="Tabletextleft"/>
              <w:cnfStyle w:val="000000000000" w:firstRow="0" w:lastRow="0" w:firstColumn="0" w:lastColumn="0" w:oddVBand="0" w:evenVBand="0" w:oddHBand="0" w:evenHBand="0" w:firstRowFirstColumn="0" w:firstRowLastColumn="0" w:lastRowFirstColumn="0" w:lastRowLastColumn="0"/>
              <w:rPr>
                <w:lang w:val="tr-TR"/>
              </w:rPr>
            </w:pPr>
            <w:r w:rsidRPr="00AE407B">
              <w:rPr>
                <w:lang w:val="tr-TR"/>
              </w:rPr>
              <w:t xml:space="preserve">Net Kazanç </w:t>
            </w:r>
          </w:p>
        </w:tc>
      </w:tr>
      <w:tr w:rsidR="007C4355" w:rsidRPr="00AE407B" w14:paraId="60F565F4"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4A812747" w14:textId="77777777" w:rsidR="007C4355" w:rsidRPr="00AE407B" w:rsidRDefault="007C4355" w:rsidP="007C4355">
            <w:pPr>
              <w:pStyle w:val="Tabletextleft"/>
              <w:rPr>
                <w:lang w:val="tr-TR"/>
              </w:rPr>
            </w:pPr>
            <w:r w:rsidRPr="00AE407B">
              <w:rPr>
                <w:lang w:val="tr-TR"/>
              </w:rPr>
              <w:t>NNL</w:t>
            </w:r>
          </w:p>
        </w:tc>
        <w:tc>
          <w:tcPr>
            <w:tcW w:w="4060" w:type="pct"/>
          </w:tcPr>
          <w:p w14:paraId="57CCA57C" w14:textId="6E619933" w:rsidR="007C4355" w:rsidRPr="00AE407B" w:rsidRDefault="007C4355" w:rsidP="007C4355">
            <w:pPr>
              <w:pStyle w:val="Tabletextleft"/>
              <w:cnfStyle w:val="000000100000" w:firstRow="0" w:lastRow="0" w:firstColumn="0" w:lastColumn="0" w:oddVBand="0" w:evenVBand="0" w:oddHBand="1" w:evenHBand="0" w:firstRowFirstColumn="0" w:firstRowLastColumn="0" w:lastRowFirstColumn="0" w:lastRowLastColumn="0"/>
              <w:rPr>
                <w:lang w:val="tr-TR"/>
              </w:rPr>
            </w:pPr>
            <w:r w:rsidRPr="00AE407B">
              <w:rPr>
                <w:lang w:val="tr-TR"/>
              </w:rPr>
              <w:t xml:space="preserve">Net Kayıp </w:t>
            </w:r>
            <w:r w:rsidR="00805648" w:rsidRPr="00AE407B">
              <w:rPr>
                <w:lang w:val="tr-TR"/>
              </w:rPr>
              <w:t>Olmaması</w:t>
            </w:r>
          </w:p>
        </w:tc>
      </w:tr>
      <w:tr w:rsidR="007C4355" w:rsidRPr="00AE407B" w14:paraId="251FD376"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41552EA9" w14:textId="77777777" w:rsidR="007C4355" w:rsidRPr="00AE407B" w:rsidRDefault="007C4355" w:rsidP="007C4355">
            <w:pPr>
              <w:pStyle w:val="Tabletextleft"/>
              <w:rPr>
                <w:lang w:val="tr-TR"/>
              </w:rPr>
            </w:pPr>
            <w:r w:rsidRPr="00AE407B">
              <w:rPr>
                <w:lang w:val="tr-TR"/>
              </w:rPr>
              <w:t>PBF</w:t>
            </w:r>
          </w:p>
        </w:tc>
        <w:tc>
          <w:tcPr>
            <w:tcW w:w="4060" w:type="pct"/>
          </w:tcPr>
          <w:p w14:paraId="7BEBEE3F" w14:textId="77777777" w:rsidR="007C4355" w:rsidRPr="00AE407B" w:rsidRDefault="007C4355" w:rsidP="007C4355">
            <w:pPr>
              <w:pStyle w:val="Tabletextleft"/>
              <w:cnfStyle w:val="000000000000" w:firstRow="0" w:lastRow="0" w:firstColumn="0" w:lastColumn="0" w:oddVBand="0" w:evenVBand="0" w:oddHBand="0" w:evenHBand="0" w:firstRowFirstColumn="0" w:firstRowLastColumn="0" w:lastRowFirstColumn="0" w:lastRowLastColumn="0"/>
              <w:rPr>
                <w:lang w:val="tr-TR"/>
              </w:rPr>
            </w:pPr>
            <w:r w:rsidRPr="00AE407B">
              <w:rPr>
                <w:lang w:val="tr-TR"/>
              </w:rPr>
              <w:t>Öncelikli Biyoçeşitlilik Özelliği</w:t>
            </w:r>
          </w:p>
        </w:tc>
      </w:tr>
      <w:tr w:rsidR="007C4355" w:rsidRPr="00AE407B" w14:paraId="5EB391DE"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57081703" w14:textId="796B71B9" w:rsidR="007C4355" w:rsidRPr="00AE407B" w:rsidRDefault="007C4355" w:rsidP="007C4355">
            <w:pPr>
              <w:pStyle w:val="Tabletextleft"/>
              <w:rPr>
                <w:lang w:val="tr-TR"/>
              </w:rPr>
            </w:pPr>
            <w:r w:rsidRPr="00AE407B">
              <w:rPr>
                <w:lang w:val="tr-TR"/>
              </w:rPr>
              <w:t>PCFM</w:t>
            </w:r>
          </w:p>
        </w:tc>
        <w:tc>
          <w:tcPr>
            <w:tcW w:w="4060" w:type="pct"/>
          </w:tcPr>
          <w:p w14:paraId="6C67A1B5" w14:textId="69AD3BC3" w:rsidR="007C4355" w:rsidRPr="00AE407B" w:rsidRDefault="007C4355" w:rsidP="007C4355">
            <w:pPr>
              <w:pStyle w:val="Tabletextleft"/>
              <w:cnfStyle w:val="000000100000" w:firstRow="0" w:lastRow="0" w:firstColumn="0" w:lastColumn="0" w:oddVBand="0" w:evenVBand="0" w:oddHBand="1" w:evenHBand="0" w:firstRowFirstColumn="0" w:firstRowLastColumn="0" w:lastRowFirstColumn="0" w:lastRowLastColumn="0"/>
              <w:rPr>
                <w:lang w:val="tr-TR"/>
              </w:rPr>
            </w:pPr>
            <w:r w:rsidRPr="00AE407B">
              <w:rPr>
                <w:lang w:val="tr-TR"/>
              </w:rPr>
              <w:t>İnşaat Sonrası Ölüm İzleme</w:t>
            </w:r>
          </w:p>
        </w:tc>
      </w:tr>
      <w:tr w:rsidR="007C4355" w:rsidRPr="00AE407B" w14:paraId="0B8EB241"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4EBDA09C" w14:textId="21C84FD2" w:rsidR="007C4355" w:rsidRPr="00AE407B" w:rsidRDefault="007C4355" w:rsidP="007C4355">
            <w:pPr>
              <w:pStyle w:val="Tabletextleft"/>
              <w:rPr>
                <w:lang w:val="tr-TR"/>
              </w:rPr>
            </w:pPr>
            <w:r w:rsidRPr="00AE407B">
              <w:rPr>
                <w:lang w:val="tr-TR"/>
              </w:rPr>
              <w:t>SER</w:t>
            </w:r>
          </w:p>
        </w:tc>
        <w:tc>
          <w:tcPr>
            <w:tcW w:w="4060" w:type="pct"/>
          </w:tcPr>
          <w:p w14:paraId="5BC76586" w14:textId="36377501" w:rsidR="007C4355" w:rsidRPr="00AE407B" w:rsidRDefault="007C4355" w:rsidP="007C4355">
            <w:pPr>
              <w:pStyle w:val="Tabletextleft"/>
              <w:cnfStyle w:val="000000000000" w:firstRow="0" w:lastRow="0" w:firstColumn="0" w:lastColumn="0" w:oddVBand="0" w:evenVBand="0" w:oddHBand="0" w:evenHBand="0" w:firstRowFirstColumn="0" w:firstRowLastColumn="0" w:lastRowFirstColumn="0" w:lastRowLastColumn="0"/>
              <w:rPr>
                <w:lang w:val="tr-TR"/>
              </w:rPr>
            </w:pPr>
            <w:r w:rsidRPr="00AE407B">
              <w:rPr>
                <w:lang w:val="tr-TR"/>
              </w:rPr>
              <w:t>Ekolojik Restorasyon Derneği</w:t>
            </w:r>
          </w:p>
        </w:tc>
      </w:tr>
      <w:tr w:rsidR="007C4355" w:rsidRPr="00AE407B" w14:paraId="36C4F129"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0D43CD6E" w14:textId="4BF0076B" w:rsidR="007C4355" w:rsidRPr="00AE407B" w:rsidRDefault="007C4355" w:rsidP="007C4355">
            <w:pPr>
              <w:pStyle w:val="Tabletextleft"/>
              <w:rPr>
                <w:lang w:val="tr-TR"/>
              </w:rPr>
            </w:pPr>
            <w:r w:rsidRPr="00AE407B">
              <w:rPr>
                <w:lang w:val="tr-TR"/>
              </w:rPr>
              <w:t>WTG</w:t>
            </w:r>
          </w:p>
        </w:tc>
        <w:tc>
          <w:tcPr>
            <w:tcW w:w="4060" w:type="pct"/>
          </w:tcPr>
          <w:p w14:paraId="7D2CB266" w14:textId="769562F4" w:rsidR="007C4355" w:rsidRPr="00AE407B" w:rsidRDefault="007C4355" w:rsidP="007C4355">
            <w:pPr>
              <w:pStyle w:val="Tabletextleft"/>
              <w:cnfStyle w:val="000000100000" w:firstRow="0" w:lastRow="0" w:firstColumn="0" w:lastColumn="0" w:oddVBand="0" w:evenVBand="0" w:oddHBand="1" w:evenHBand="0" w:firstRowFirstColumn="0" w:firstRowLastColumn="0" w:lastRowFirstColumn="0" w:lastRowLastColumn="0"/>
              <w:rPr>
                <w:lang w:val="tr-TR"/>
              </w:rPr>
            </w:pPr>
            <w:r w:rsidRPr="00AE407B">
              <w:rPr>
                <w:lang w:val="tr-TR"/>
              </w:rPr>
              <w:t>Rüzgar Türbini Jeneratörü</w:t>
            </w:r>
          </w:p>
        </w:tc>
      </w:tr>
    </w:tbl>
    <w:p w14:paraId="27F8ACD7" w14:textId="0858867F" w:rsidR="00F65947" w:rsidRPr="00AE407B" w:rsidRDefault="00F65947" w:rsidP="0075089E">
      <w:pPr>
        <w:spacing w:after="0" w:line="240" w:lineRule="auto"/>
        <w:rPr>
          <w:rFonts w:cs="Times New Roman (Body CS)"/>
          <w:spacing w:val="4"/>
          <w:lang w:val="tr-TR"/>
        </w:rPr>
      </w:pPr>
    </w:p>
    <w:p w14:paraId="1649D769" w14:textId="21CE39F4" w:rsidR="004B60E3" w:rsidRPr="00AE407B" w:rsidRDefault="004B60E3" w:rsidP="004B60E3">
      <w:pPr>
        <w:pStyle w:val="TableTitle"/>
        <w:rPr>
          <w:szCs w:val="24"/>
          <w:lang w:val="tr-TR"/>
        </w:rPr>
      </w:pPr>
      <w:r w:rsidRPr="00AE407B">
        <w:rPr>
          <w:szCs w:val="24"/>
          <w:lang w:val="tr-TR"/>
        </w:rPr>
        <w:t>Tanımlar</w:t>
      </w:r>
    </w:p>
    <w:p w14:paraId="29D99EA1" w14:textId="77777777" w:rsidR="004B60E3" w:rsidRPr="00AE407B" w:rsidRDefault="004B60E3" w:rsidP="004B60E3">
      <w:pPr>
        <w:spacing w:before="120" w:after="60"/>
        <w:contextualSpacing/>
        <w:rPr>
          <w:b/>
          <w:bCs/>
          <w:szCs w:val="20"/>
          <w:lang w:val="tr-TR"/>
        </w:rPr>
      </w:pPr>
      <w:r w:rsidRPr="00AE407B">
        <w:rPr>
          <w:b/>
          <w:bCs/>
          <w:szCs w:val="20"/>
          <w:lang w:val="tr-TR"/>
        </w:rPr>
        <w:t>Korunan alan:</w:t>
      </w:r>
    </w:p>
    <w:p w14:paraId="1CA744E8" w14:textId="77777777" w:rsidR="004B60E3" w:rsidRPr="00AE407B" w:rsidRDefault="004B60E3" w:rsidP="004B60E3">
      <w:pPr>
        <w:spacing w:before="120" w:after="60"/>
        <w:contextualSpacing/>
        <w:rPr>
          <w:rFonts w:cs="Arial"/>
          <w:color w:val="000000"/>
          <w:kern w:val="0"/>
          <w:szCs w:val="20"/>
          <w:lang w:val="tr-TR"/>
        </w:rPr>
      </w:pPr>
      <w:r w:rsidRPr="00AE407B">
        <w:rPr>
          <w:rFonts w:cs="Arial"/>
          <w:color w:val="000000"/>
          <w:kern w:val="0"/>
          <w:szCs w:val="20"/>
          <w:lang w:val="tr-TR"/>
        </w:rPr>
        <w:t>Yasal olarak korunan alanlar</w:t>
      </w:r>
      <w:r w:rsidRPr="00AE407B">
        <w:rPr>
          <w:rFonts w:cs="Arial"/>
          <w:i/>
          <w:iCs/>
          <w:color w:val="000000"/>
          <w:kern w:val="0"/>
          <w:szCs w:val="20"/>
          <w:lang w:val="tr-TR"/>
        </w:rPr>
        <w:t>,</w:t>
      </w:r>
      <w:r w:rsidRPr="00AE407B">
        <w:rPr>
          <w:rFonts w:cs="Arial"/>
          <w:color w:val="000000"/>
          <w:kern w:val="0"/>
          <w:szCs w:val="20"/>
          <w:lang w:val="tr-TR"/>
        </w:rPr>
        <w:t xml:space="preserve"> IUCN tanımına uygundur: </w:t>
      </w:r>
      <w:r w:rsidRPr="00AE407B">
        <w:rPr>
          <w:rFonts w:cs="Arial"/>
          <w:i/>
          <w:iCs/>
          <w:color w:val="000000"/>
          <w:kern w:val="0"/>
          <w:szCs w:val="20"/>
          <w:lang w:val="tr-TR"/>
        </w:rPr>
        <w:t xml:space="preserve">"Yasal veya diğer etkili araçlarla tanınan, ayrılan ve yönetilen, doğanın uzun vadeli korunması ve ilgili ekosistem hizmetleri ve </w:t>
      </w:r>
      <w:r w:rsidRPr="00AE407B">
        <w:rPr>
          <w:rFonts w:cs="Arial"/>
          <w:i/>
          <w:iCs/>
          <w:color w:val="000000"/>
          <w:kern w:val="0"/>
          <w:szCs w:val="20"/>
          <w:lang w:val="tr-TR"/>
        </w:rPr>
        <w:lastRenderedPageBreak/>
        <w:t>kültürel değerlerin elde edilmesi için açıkça tanımlanmış coğrafi alan</w:t>
      </w:r>
      <w:r w:rsidRPr="00AE407B">
        <w:rPr>
          <w:rFonts w:cs="Arial"/>
          <w:color w:val="000000"/>
          <w:kern w:val="0"/>
          <w:szCs w:val="20"/>
          <w:lang w:val="tr-TR"/>
        </w:rPr>
        <w:t>." Bu, hükümetler tarafından bu tür bir tanımlama için önerilen alanları da içerir (IFC, 2012).</w:t>
      </w:r>
    </w:p>
    <w:p w14:paraId="580B3785" w14:textId="77777777" w:rsidR="004B60E3" w:rsidRPr="00AE407B" w:rsidRDefault="004B60E3" w:rsidP="004B60E3">
      <w:pPr>
        <w:spacing w:before="120" w:after="60"/>
        <w:contextualSpacing/>
        <w:rPr>
          <w:b/>
          <w:bCs/>
          <w:szCs w:val="20"/>
          <w:lang w:val="tr-TR"/>
        </w:rPr>
      </w:pPr>
    </w:p>
    <w:p w14:paraId="415DCED8" w14:textId="77777777" w:rsidR="004B60E3" w:rsidRPr="00AE407B" w:rsidRDefault="004B60E3" w:rsidP="004B60E3">
      <w:pPr>
        <w:spacing w:before="120" w:after="60"/>
        <w:contextualSpacing/>
        <w:rPr>
          <w:b/>
          <w:bCs/>
          <w:szCs w:val="20"/>
          <w:lang w:val="tr-TR"/>
        </w:rPr>
      </w:pPr>
      <w:r w:rsidRPr="00AE407B">
        <w:rPr>
          <w:b/>
          <w:bCs/>
          <w:szCs w:val="20"/>
          <w:lang w:val="tr-TR"/>
        </w:rPr>
        <w:t>Doğal habitat:</w:t>
      </w:r>
    </w:p>
    <w:p w14:paraId="46D51307" w14:textId="77777777" w:rsidR="004B60E3" w:rsidRPr="00AE407B" w:rsidRDefault="004B60E3" w:rsidP="004B60E3">
      <w:pPr>
        <w:autoSpaceDE w:val="0"/>
        <w:autoSpaceDN w:val="0"/>
        <w:adjustRightInd w:val="0"/>
        <w:spacing w:before="120" w:after="60"/>
        <w:contextualSpacing/>
        <w:rPr>
          <w:rFonts w:cs="Arial"/>
          <w:color w:val="000000"/>
          <w:kern w:val="0"/>
          <w:szCs w:val="20"/>
          <w:lang w:val="tr-TR"/>
        </w:rPr>
      </w:pPr>
      <w:r w:rsidRPr="00AE407B">
        <w:rPr>
          <w:rFonts w:cs="Arial"/>
          <w:color w:val="000000"/>
          <w:kern w:val="0"/>
          <w:szCs w:val="20"/>
          <w:lang w:val="tr-TR"/>
        </w:rPr>
        <w:t>Doğal habitatlar, büyük ölçüde yerli kökenli bitki ve/veya hayvan türlerinin yaşayabilir topluluklarından oluşan ve/veya insan faaliyetlerinin bir alanın temel ekolojik işlevlerini ve tür bileşimini esasen değiştirmediği alanlardır (IFC, 2012).</w:t>
      </w:r>
    </w:p>
    <w:p w14:paraId="7747D638" w14:textId="77777777" w:rsidR="004B60E3" w:rsidRPr="00AE407B" w:rsidRDefault="004B60E3" w:rsidP="004B60E3">
      <w:pPr>
        <w:spacing w:before="120" w:after="60"/>
        <w:contextualSpacing/>
        <w:rPr>
          <w:szCs w:val="20"/>
          <w:lang w:val="tr-TR"/>
        </w:rPr>
      </w:pPr>
    </w:p>
    <w:p w14:paraId="19F22B04" w14:textId="77777777" w:rsidR="004B60E3" w:rsidRPr="00AE407B" w:rsidRDefault="004B60E3" w:rsidP="004B60E3">
      <w:pPr>
        <w:spacing w:before="120" w:after="60"/>
        <w:contextualSpacing/>
        <w:rPr>
          <w:b/>
          <w:bCs/>
          <w:szCs w:val="20"/>
          <w:lang w:val="tr-TR"/>
        </w:rPr>
      </w:pPr>
      <w:r w:rsidRPr="00AE407B">
        <w:rPr>
          <w:b/>
          <w:bCs/>
          <w:szCs w:val="20"/>
          <w:lang w:val="tr-TR"/>
        </w:rPr>
        <w:t>Kritik habitat:</w:t>
      </w:r>
    </w:p>
    <w:p w14:paraId="7A68F7EA" w14:textId="1ACC49AB" w:rsidR="004B60E3" w:rsidRPr="00AE407B" w:rsidRDefault="002526EB" w:rsidP="004B60E3">
      <w:pPr>
        <w:autoSpaceDE w:val="0"/>
        <w:autoSpaceDN w:val="0"/>
        <w:adjustRightInd w:val="0"/>
        <w:spacing w:before="120" w:after="60"/>
        <w:contextualSpacing/>
        <w:rPr>
          <w:rFonts w:cs="Arial"/>
          <w:color w:val="000000"/>
          <w:kern w:val="0"/>
          <w:szCs w:val="20"/>
          <w:lang w:val="tr-TR"/>
        </w:rPr>
      </w:pPr>
      <w:r w:rsidRPr="00AE407B">
        <w:rPr>
          <w:rFonts w:cs="Arial"/>
          <w:color w:val="000000"/>
          <w:kern w:val="0"/>
          <w:szCs w:val="20"/>
          <w:lang w:val="tr-TR"/>
        </w:rPr>
        <w:t xml:space="preserve">Kritik habitat olarak tanımlanan alanlar, yeri doldurulamaz (az sayıda yerde bulunan) ve savunmasız (kaybolma riski yüksek) biyolojik çeşitlilik özelliklerinin en üst düzeyini barındırır (EBRD </w:t>
      </w:r>
      <w:r w:rsidR="00583138" w:rsidRPr="00AE407B">
        <w:rPr>
          <w:rFonts w:cs="Arial"/>
          <w:color w:val="000000"/>
          <w:kern w:val="0"/>
          <w:szCs w:val="20"/>
          <w:lang w:val="tr-TR"/>
        </w:rPr>
        <w:t>ÇSG</w:t>
      </w:r>
      <w:r w:rsidRPr="00AE407B">
        <w:rPr>
          <w:rFonts w:cs="Arial"/>
          <w:color w:val="000000"/>
          <w:kern w:val="0"/>
          <w:szCs w:val="20"/>
          <w:lang w:val="tr-TR"/>
        </w:rPr>
        <w:t>6,</w:t>
      </w:r>
      <w:r w:rsidR="004C0946" w:rsidRPr="00AE407B">
        <w:rPr>
          <w:rFonts w:cs="Arial"/>
          <w:color w:val="000000"/>
          <w:kern w:val="0"/>
          <w:szCs w:val="20"/>
          <w:lang w:val="tr-TR"/>
        </w:rPr>
        <w:t xml:space="preserve"> 2024</w:t>
      </w:r>
      <w:r w:rsidRPr="00AE407B">
        <w:rPr>
          <w:rFonts w:cs="Arial"/>
          <w:color w:val="000000"/>
          <w:kern w:val="0"/>
          <w:szCs w:val="20"/>
          <w:lang w:val="tr-TR"/>
        </w:rPr>
        <w:t xml:space="preserve">). </w:t>
      </w:r>
      <w:r w:rsidR="004B60E3" w:rsidRPr="00AE407B">
        <w:rPr>
          <w:rFonts w:cs="Arial"/>
          <w:color w:val="000000"/>
          <w:kern w:val="0"/>
          <w:szCs w:val="20"/>
          <w:lang w:val="tr-TR"/>
        </w:rPr>
        <w:t xml:space="preserve">Kritik habitatlar, yüksek biyolojik çeşitlilik değerine sahip alanlardır ve şunları içerir (i) Kritik Tehlike Altında ve/veya Tehlike Altında türler için önemli öneme sahip habitatlar; (ii) endemik ve/veya sınırlı yayılım alanına sahip türler için önemli öneme sahip habitatlar; (iii) küresel öneme sahip göçmen türlerin ve/veya toplanan türlerin yoğunluğunu destekleyen habitatlar; (iv) yüksek tehdit altında olan ve/veya benzersiz ekosistemler; ve/veya (v) önemli evrimsel süreçlerle ilişkili alanlar (IFC, 2012). </w:t>
      </w:r>
      <w:r w:rsidRPr="00AE407B">
        <w:rPr>
          <w:rFonts w:cs="Arial"/>
          <w:color w:val="000000"/>
          <w:kern w:val="0"/>
          <w:szCs w:val="20"/>
          <w:lang w:val="tr-TR"/>
        </w:rPr>
        <w:t xml:space="preserve">EBRD'nin </w:t>
      </w:r>
      <w:r w:rsidR="00583138" w:rsidRPr="00AE407B">
        <w:rPr>
          <w:rFonts w:cs="Arial"/>
          <w:color w:val="000000"/>
          <w:kern w:val="0"/>
          <w:szCs w:val="20"/>
          <w:lang w:val="tr-TR"/>
        </w:rPr>
        <w:t>ÇSG</w:t>
      </w:r>
      <w:r w:rsidRPr="00AE407B">
        <w:rPr>
          <w:rFonts w:cs="Arial"/>
          <w:color w:val="000000"/>
          <w:kern w:val="0"/>
          <w:szCs w:val="20"/>
          <w:lang w:val="tr-TR"/>
        </w:rPr>
        <w:t>6'sında kritik habitatları tanımlamak için kullanılan kriterler, IFC PS6'da kullanılan kriterlere dayanmaktadır ve bunlarla yakından uyumludur.</w:t>
      </w:r>
    </w:p>
    <w:p w14:paraId="27FBC671" w14:textId="77777777" w:rsidR="004B60E3" w:rsidRPr="00AE407B" w:rsidRDefault="004B60E3" w:rsidP="004B60E3">
      <w:pPr>
        <w:spacing w:before="120" w:after="60"/>
        <w:contextualSpacing/>
        <w:rPr>
          <w:szCs w:val="20"/>
          <w:lang w:val="tr-TR"/>
        </w:rPr>
      </w:pPr>
    </w:p>
    <w:p w14:paraId="00F8AF67" w14:textId="77777777" w:rsidR="004B60E3" w:rsidRPr="00AE407B" w:rsidRDefault="004B60E3" w:rsidP="004B60E3">
      <w:pPr>
        <w:spacing w:before="120" w:after="60"/>
        <w:contextualSpacing/>
        <w:rPr>
          <w:b/>
          <w:bCs/>
          <w:szCs w:val="20"/>
          <w:lang w:val="tr-TR"/>
        </w:rPr>
      </w:pPr>
      <w:r w:rsidRPr="00AE407B">
        <w:rPr>
          <w:b/>
          <w:bCs/>
          <w:szCs w:val="20"/>
          <w:lang w:val="tr-TR"/>
        </w:rPr>
        <w:t>İstilacı yabancı türler:</w:t>
      </w:r>
    </w:p>
    <w:p w14:paraId="5F6DA76E" w14:textId="77777777" w:rsidR="004B60E3" w:rsidRPr="00AE407B" w:rsidRDefault="004B60E3" w:rsidP="004B60E3">
      <w:pPr>
        <w:spacing w:before="120" w:after="60"/>
        <w:contextualSpacing/>
        <w:rPr>
          <w:rFonts w:cs="Arial"/>
          <w:color w:val="000000"/>
          <w:kern w:val="0"/>
          <w:szCs w:val="20"/>
          <w:lang w:val="tr-TR"/>
        </w:rPr>
      </w:pPr>
      <w:r w:rsidRPr="00AE407B">
        <w:rPr>
          <w:rFonts w:cs="Arial"/>
          <w:color w:val="000000"/>
          <w:kern w:val="0"/>
          <w:szCs w:val="20"/>
          <w:lang w:val="tr-TR"/>
        </w:rPr>
        <w:t xml:space="preserve">İstilacı tür, yeni bir ortamda ekolojik veya ekonomik zarar veren bir organizmadır (bitki veya hayvan). İstilacı türler yabancı veya egzotik olabilir (belirli bir alana, coğrafyaya veya bölgeye özgü veya yerli olmayan). </w:t>
      </w:r>
    </w:p>
    <w:p w14:paraId="0CBD1CD4" w14:textId="77777777" w:rsidR="004B60E3" w:rsidRPr="00AE407B" w:rsidRDefault="004B60E3" w:rsidP="004B60E3">
      <w:pPr>
        <w:spacing w:before="120" w:after="60"/>
        <w:contextualSpacing/>
        <w:rPr>
          <w:b/>
          <w:bCs/>
          <w:szCs w:val="20"/>
          <w:lang w:val="tr-TR"/>
        </w:rPr>
      </w:pPr>
    </w:p>
    <w:p w14:paraId="4E07A53D" w14:textId="77777777" w:rsidR="004B60E3" w:rsidRPr="00AE407B" w:rsidRDefault="004B60E3" w:rsidP="004B60E3">
      <w:pPr>
        <w:spacing w:before="120" w:after="60"/>
        <w:contextualSpacing/>
        <w:rPr>
          <w:b/>
          <w:bCs/>
          <w:szCs w:val="20"/>
          <w:lang w:val="tr-TR"/>
        </w:rPr>
      </w:pPr>
      <w:r w:rsidRPr="00AE407B">
        <w:rPr>
          <w:b/>
          <w:bCs/>
          <w:szCs w:val="20"/>
          <w:lang w:val="tr-TR"/>
        </w:rPr>
        <w:t>Net Kayıp Yok (biyoçeşitlilik):</w:t>
      </w:r>
    </w:p>
    <w:p w14:paraId="165B0628" w14:textId="77777777" w:rsidR="004B60E3" w:rsidRPr="00AE407B" w:rsidRDefault="004B60E3" w:rsidP="004B60E3">
      <w:pPr>
        <w:spacing w:before="120" w:after="60"/>
        <w:contextualSpacing/>
        <w:rPr>
          <w:szCs w:val="20"/>
          <w:lang w:val="tr-TR"/>
        </w:rPr>
      </w:pPr>
      <w:r w:rsidRPr="00AE407B">
        <w:rPr>
          <w:szCs w:val="20"/>
          <w:lang w:val="tr-TR"/>
        </w:rPr>
        <w:t>Bir kalkınma projesi, politikası, planı veya faaliyetinin, biyolojik çeşitlilik üzerinde yarattığı etkilerin, bu etkileri önlemek ve en aza indirmek, etkilenen alanları restore etmek ve son olarak da kalan etkileri telafi etmek için alınan önlemlerle dengelendiği, böylece hiçbir kayıp kalmadığı bir yaklaşım ve hedeftir.</w:t>
      </w:r>
    </w:p>
    <w:p w14:paraId="0E444FCE" w14:textId="77777777" w:rsidR="002526EB" w:rsidRPr="00AE407B" w:rsidRDefault="002526EB" w:rsidP="004B60E3">
      <w:pPr>
        <w:spacing w:before="120" w:after="60"/>
        <w:contextualSpacing/>
        <w:rPr>
          <w:szCs w:val="20"/>
          <w:lang w:val="tr-TR"/>
        </w:rPr>
      </w:pPr>
    </w:p>
    <w:p w14:paraId="64EB3B8A" w14:textId="29067A69" w:rsidR="002526EB" w:rsidRPr="00AE407B" w:rsidRDefault="002526EB" w:rsidP="004B60E3">
      <w:pPr>
        <w:spacing w:before="120" w:after="60"/>
        <w:contextualSpacing/>
        <w:rPr>
          <w:szCs w:val="20"/>
          <w:lang w:val="tr-TR"/>
        </w:rPr>
      </w:pPr>
      <w:r w:rsidRPr="00AE407B">
        <w:rPr>
          <w:szCs w:val="20"/>
          <w:lang w:val="tr-TR"/>
        </w:rPr>
        <w:t xml:space="preserve">Net kayıp olmaması (NNL), EBRD tarafından "Projeyle ilgili öncelikli biyolojik çeşitlilik özellikleri üzerindeki etkilerin önleme, en aza indirme ve/veya geri kazanma önlemleriyle azaltıldığı ve telafi edici önlemlerin tüm önemli </w:t>
      </w:r>
      <w:r w:rsidR="009C16EF" w:rsidRPr="00AE407B">
        <w:rPr>
          <w:szCs w:val="20"/>
          <w:lang w:val="tr-TR"/>
        </w:rPr>
        <w:t>kalan</w:t>
      </w:r>
      <w:r w:rsidRPr="00AE407B">
        <w:rPr>
          <w:szCs w:val="20"/>
          <w:lang w:val="tr-TR"/>
        </w:rPr>
        <w:t xml:space="preserve"> etkileri tamamen telafi ettiği, yani biyolojik çeşitlilik üzerinde önemli bir net etki kalmadığı nokta" olarak tanımlanmaktadır (EBRD </w:t>
      </w:r>
      <w:r w:rsidR="00583138" w:rsidRPr="00AE407B">
        <w:rPr>
          <w:szCs w:val="20"/>
          <w:lang w:val="tr-TR"/>
        </w:rPr>
        <w:t>ÇSG</w:t>
      </w:r>
      <w:r w:rsidRPr="00AE407B">
        <w:rPr>
          <w:szCs w:val="20"/>
          <w:lang w:val="tr-TR"/>
        </w:rPr>
        <w:t>6,</w:t>
      </w:r>
      <w:r w:rsidR="004C0946" w:rsidRPr="00AE407B">
        <w:rPr>
          <w:szCs w:val="20"/>
          <w:lang w:val="tr-TR"/>
        </w:rPr>
        <w:t xml:space="preserve"> 2024</w:t>
      </w:r>
      <w:r w:rsidRPr="00AE407B">
        <w:rPr>
          <w:szCs w:val="20"/>
          <w:lang w:val="tr-TR"/>
        </w:rPr>
        <w:t>).</w:t>
      </w:r>
    </w:p>
    <w:p w14:paraId="48C8B541" w14:textId="77777777" w:rsidR="004B60E3" w:rsidRPr="00AE407B" w:rsidRDefault="004B60E3" w:rsidP="004B60E3">
      <w:pPr>
        <w:autoSpaceDE w:val="0"/>
        <w:autoSpaceDN w:val="0"/>
        <w:adjustRightInd w:val="0"/>
        <w:spacing w:before="120" w:after="60"/>
        <w:contextualSpacing/>
        <w:rPr>
          <w:szCs w:val="20"/>
          <w:lang w:val="tr-TR"/>
        </w:rPr>
      </w:pPr>
    </w:p>
    <w:p w14:paraId="56DE62CB" w14:textId="77777777" w:rsidR="004B60E3" w:rsidRPr="00AE407B" w:rsidRDefault="004B60E3" w:rsidP="004B60E3">
      <w:pPr>
        <w:spacing w:before="120" w:after="60"/>
        <w:contextualSpacing/>
        <w:rPr>
          <w:b/>
          <w:bCs/>
          <w:szCs w:val="20"/>
          <w:lang w:val="tr-TR"/>
        </w:rPr>
      </w:pPr>
      <w:r w:rsidRPr="00AE407B">
        <w:rPr>
          <w:b/>
          <w:bCs/>
          <w:szCs w:val="20"/>
          <w:lang w:val="tr-TR"/>
        </w:rPr>
        <w:t>Net Kazanç (biyoçeşitlilik):</w:t>
      </w:r>
    </w:p>
    <w:p w14:paraId="2C80D9F8" w14:textId="77777777" w:rsidR="004B60E3" w:rsidRPr="00AE407B" w:rsidRDefault="004B60E3" w:rsidP="004B60E3">
      <w:pPr>
        <w:spacing w:before="120" w:after="60"/>
        <w:contextualSpacing/>
        <w:rPr>
          <w:szCs w:val="20"/>
          <w:lang w:val="tr-TR"/>
        </w:rPr>
      </w:pPr>
      <w:r w:rsidRPr="00AE407B">
        <w:rPr>
          <w:szCs w:val="20"/>
          <w:lang w:val="tr-TR"/>
        </w:rPr>
        <w:t>Bir geliştirme projesi, politikası, planı veya faaliyetinin, biyolojik çeşitlilik üzerindeki etkilerinin, bu etkileri önlemek ve en aza indirmek, etkilenen alanları restore etmek ve son olarak da kalan etkileri telafi etmek için alınan önlemlerle dengelendiği, böylece doğal çevrenin öncekinden ölçülebilir şekilde daha iyi bir durumda bırakıldığı bir yaklaşım ve hedef.</w:t>
      </w:r>
    </w:p>
    <w:p w14:paraId="53B3DFDE" w14:textId="77777777" w:rsidR="00443093" w:rsidRPr="00AE407B" w:rsidRDefault="00443093" w:rsidP="004B60E3">
      <w:pPr>
        <w:spacing w:before="120" w:after="60"/>
        <w:contextualSpacing/>
        <w:rPr>
          <w:szCs w:val="20"/>
          <w:lang w:val="tr-TR"/>
        </w:rPr>
      </w:pPr>
    </w:p>
    <w:p w14:paraId="5C5ED1D9" w14:textId="543D2998" w:rsidR="004B60E3" w:rsidRPr="00AE407B" w:rsidRDefault="00443093" w:rsidP="00B16FDA">
      <w:pPr>
        <w:autoSpaceDE w:val="0"/>
        <w:autoSpaceDN w:val="0"/>
        <w:adjustRightInd w:val="0"/>
        <w:spacing w:before="120" w:after="60"/>
        <w:contextualSpacing/>
        <w:rPr>
          <w:szCs w:val="20"/>
          <w:lang w:val="tr-TR"/>
        </w:rPr>
      </w:pPr>
      <w:r w:rsidRPr="00AE407B">
        <w:rPr>
          <w:szCs w:val="20"/>
          <w:lang w:val="tr-TR"/>
        </w:rPr>
        <w:t>Net Kazanç (NG)</w:t>
      </w:r>
      <w:r w:rsidR="002526EB" w:rsidRPr="00AE407B">
        <w:rPr>
          <w:szCs w:val="20"/>
          <w:lang w:val="tr-TR"/>
        </w:rPr>
        <w:t xml:space="preserve">, EBRD tarafından </w:t>
      </w:r>
      <w:r w:rsidRPr="00AE407B">
        <w:rPr>
          <w:szCs w:val="20"/>
          <w:lang w:val="tr-TR"/>
        </w:rPr>
        <w:t>"</w:t>
      </w:r>
      <w:r w:rsidRPr="00AE407B">
        <w:rPr>
          <w:i/>
          <w:iCs/>
          <w:szCs w:val="20"/>
          <w:lang w:val="tr-TR"/>
        </w:rPr>
        <w:t>...kritik habitatın belirlendiği biyolojik çeşitlilik değerleri için elde edilebilecek ek koruma sonuçları</w:t>
      </w:r>
      <w:r w:rsidRPr="00AE407B">
        <w:rPr>
          <w:szCs w:val="20"/>
          <w:lang w:val="tr-TR"/>
        </w:rPr>
        <w:t>"</w:t>
      </w:r>
      <w:r w:rsidR="002526EB" w:rsidRPr="00AE407B">
        <w:rPr>
          <w:szCs w:val="20"/>
          <w:lang w:val="tr-TR"/>
        </w:rPr>
        <w:t xml:space="preserve"> olarak tanımlanmaktadır</w:t>
      </w:r>
      <w:r w:rsidRPr="00AE407B">
        <w:rPr>
          <w:i/>
          <w:iCs/>
          <w:szCs w:val="20"/>
          <w:lang w:val="tr-TR"/>
        </w:rPr>
        <w:t xml:space="preserve">. Net kazançlar, habitatı iyileştirmek ve biyolojik çeşitliliği korumak ve muhafaza etmek için yerinde (sahada) </w:t>
      </w:r>
      <w:r w:rsidRPr="00AE407B">
        <w:rPr>
          <w:i/>
          <w:iCs/>
          <w:szCs w:val="20"/>
          <w:lang w:val="tr-TR"/>
        </w:rPr>
        <w:lastRenderedPageBreak/>
        <w:t xml:space="preserve">uygulanabilecek programların uygulanmasıyla ve ek hafifletme gerektiğinde biyolojik çeşitlilik dengelemesi geliştirilerek elde edilebilir </w:t>
      </w:r>
      <w:r w:rsidR="002526EB" w:rsidRPr="00AE407B">
        <w:rPr>
          <w:szCs w:val="20"/>
          <w:lang w:val="tr-TR"/>
        </w:rPr>
        <w:t xml:space="preserve">(EBRD </w:t>
      </w:r>
      <w:r w:rsidR="00583138" w:rsidRPr="00AE407B">
        <w:rPr>
          <w:szCs w:val="20"/>
          <w:lang w:val="tr-TR"/>
        </w:rPr>
        <w:t>ÇSG</w:t>
      </w:r>
      <w:r w:rsidR="005C38AA" w:rsidRPr="00AE407B">
        <w:rPr>
          <w:szCs w:val="20"/>
          <w:lang w:val="tr-TR"/>
        </w:rPr>
        <w:t>6</w:t>
      </w:r>
      <w:r w:rsidR="002526EB" w:rsidRPr="00AE407B">
        <w:rPr>
          <w:szCs w:val="20"/>
          <w:lang w:val="tr-TR"/>
        </w:rPr>
        <w:t>,</w:t>
      </w:r>
      <w:r w:rsidR="004C0946" w:rsidRPr="00AE407B">
        <w:rPr>
          <w:szCs w:val="20"/>
          <w:lang w:val="tr-TR"/>
        </w:rPr>
        <w:t xml:space="preserve"> 2024</w:t>
      </w:r>
      <w:r w:rsidR="002526EB" w:rsidRPr="00AE407B">
        <w:rPr>
          <w:szCs w:val="20"/>
          <w:lang w:val="tr-TR"/>
        </w:rPr>
        <w:t xml:space="preserve">). </w:t>
      </w:r>
    </w:p>
    <w:p w14:paraId="3CA54A53" w14:textId="77777777" w:rsidR="004B60E3" w:rsidRPr="00AE407B" w:rsidRDefault="004B60E3" w:rsidP="004B60E3">
      <w:pPr>
        <w:autoSpaceDE w:val="0"/>
        <w:autoSpaceDN w:val="0"/>
        <w:adjustRightInd w:val="0"/>
        <w:spacing w:before="120" w:after="60"/>
        <w:contextualSpacing/>
        <w:rPr>
          <w:szCs w:val="20"/>
          <w:lang w:val="tr-TR"/>
        </w:rPr>
      </w:pPr>
    </w:p>
    <w:p w14:paraId="2C21197C" w14:textId="4F34B688" w:rsidR="004B60E3" w:rsidRPr="00AE407B" w:rsidRDefault="002526EB" w:rsidP="004B60E3">
      <w:pPr>
        <w:spacing w:before="120" w:after="60"/>
        <w:contextualSpacing/>
        <w:rPr>
          <w:b/>
          <w:bCs/>
          <w:szCs w:val="20"/>
          <w:lang w:val="tr-TR"/>
        </w:rPr>
      </w:pPr>
      <w:r w:rsidRPr="00AE407B">
        <w:rPr>
          <w:b/>
          <w:bCs/>
          <w:szCs w:val="20"/>
          <w:lang w:val="tr-TR"/>
        </w:rPr>
        <w:t xml:space="preserve">(Biyoçeşitlilik) </w:t>
      </w:r>
      <w:r w:rsidR="00070750" w:rsidRPr="00AE407B">
        <w:rPr>
          <w:b/>
          <w:bCs/>
          <w:szCs w:val="20"/>
          <w:lang w:val="tr-TR"/>
        </w:rPr>
        <w:t>Denkleştirme</w:t>
      </w:r>
      <w:r w:rsidR="004B60E3" w:rsidRPr="00AE407B">
        <w:rPr>
          <w:b/>
          <w:bCs/>
          <w:szCs w:val="20"/>
          <w:lang w:val="tr-TR"/>
        </w:rPr>
        <w:t>:</w:t>
      </w:r>
    </w:p>
    <w:p w14:paraId="2F48CBC2" w14:textId="361FA8A0" w:rsidR="002526EB" w:rsidRPr="00AE407B" w:rsidRDefault="002526EB" w:rsidP="004B60E3">
      <w:pPr>
        <w:autoSpaceDE w:val="0"/>
        <w:autoSpaceDN w:val="0"/>
        <w:adjustRightInd w:val="0"/>
        <w:spacing w:before="120" w:after="60"/>
        <w:contextualSpacing/>
        <w:rPr>
          <w:szCs w:val="20"/>
          <w:lang w:val="tr-TR"/>
        </w:rPr>
      </w:pPr>
      <w:r w:rsidRPr="00AE407B">
        <w:rPr>
          <w:szCs w:val="20"/>
          <w:lang w:val="tr-TR"/>
        </w:rPr>
        <w:t xml:space="preserve">EBRD </w:t>
      </w:r>
      <w:r w:rsidR="00583138" w:rsidRPr="00AE407B">
        <w:rPr>
          <w:szCs w:val="20"/>
          <w:lang w:val="tr-TR"/>
        </w:rPr>
        <w:t>ÇSG</w:t>
      </w:r>
      <w:r w:rsidRPr="00AE407B">
        <w:rPr>
          <w:szCs w:val="20"/>
          <w:lang w:val="tr-TR"/>
        </w:rPr>
        <w:t>6 (</w:t>
      </w:r>
      <w:r w:rsidR="00AF6FB2" w:rsidRPr="00AE407B">
        <w:rPr>
          <w:szCs w:val="20"/>
          <w:lang w:val="tr-TR"/>
        </w:rPr>
        <w:t>2024</w:t>
      </w:r>
      <w:r w:rsidRPr="00AE407B">
        <w:rPr>
          <w:szCs w:val="20"/>
          <w:lang w:val="tr-TR"/>
        </w:rPr>
        <w:t>) uyarınca, biyolojik çeşitlilik dengelemesi, "</w:t>
      </w:r>
      <w:r w:rsidRPr="00AE407B">
        <w:rPr>
          <w:i/>
          <w:iCs/>
          <w:szCs w:val="20"/>
          <w:lang w:val="tr-TR"/>
        </w:rPr>
        <w:t xml:space="preserve">önemli </w:t>
      </w:r>
      <w:r w:rsidR="009C16EF" w:rsidRPr="00AE407B">
        <w:rPr>
          <w:i/>
          <w:iCs/>
          <w:szCs w:val="20"/>
          <w:lang w:val="tr-TR"/>
        </w:rPr>
        <w:t>kalan</w:t>
      </w:r>
      <w:r w:rsidRPr="00AE407B">
        <w:rPr>
          <w:i/>
          <w:iCs/>
          <w:szCs w:val="20"/>
          <w:lang w:val="tr-TR"/>
        </w:rPr>
        <w:t xml:space="preserve"> olumsuz biyoçeşitlilik etkilerini telafi etmek için tasarlanmış eylemlerden kaynaklanan ölçülebilir koruma sonuçları</w:t>
      </w:r>
      <w:r w:rsidRPr="00AE407B">
        <w:rPr>
          <w:szCs w:val="20"/>
          <w:lang w:val="tr-TR"/>
        </w:rPr>
        <w:t>" ve "</w:t>
      </w:r>
      <w:r w:rsidRPr="00AE407B">
        <w:rPr>
          <w:i/>
          <w:iCs/>
          <w:szCs w:val="20"/>
          <w:lang w:val="tr-TR"/>
        </w:rPr>
        <w:t xml:space="preserve">biyolojik çeşitlilik dengelemelerinin amacı, sahada "net kayıp olmaması" ve tercihen net bir biyolojik çeşitlilik kazancı elde etmektir" </w:t>
      </w:r>
      <w:r w:rsidRPr="00AE407B">
        <w:rPr>
          <w:szCs w:val="20"/>
          <w:lang w:val="tr-TR"/>
        </w:rPr>
        <w:t>anlamına gelir.</w:t>
      </w:r>
    </w:p>
    <w:p w14:paraId="3A62B015" w14:textId="77777777" w:rsidR="00443093" w:rsidRPr="00AE407B" w:rsidRDefault="00443093" w:rsidP="004B60E3">
      <w:pPr>
        <w:autoSpaceDE w:val="0"/>
        <w:autoSpaceDN w:val="0"/>
        <w:adjustRightInd w:val="0"/>
        <w:spacing w:before="120" w:after="60"/>
        <w:contextualSpacing/>
        <w:rPr>
          <w:szCs w:val="20"/>
          <w:lang w:val="tr-TR"/>
        </w:rPr>
      </w:pPr>
    </w:p>
    <w:p w14:paraId="0CDB80E4" w14:textId="4D6C7DA5" w:rsidR="004B60E3" w:rsidRPr="00AE407B" w:rsidRDefault="002526EB" w:rsidP="004B60E3">
      <w:pPr>
        <w:autoSpaceDE w:val="0"/>
        <w:autoSpaceDN w:val="0"/>
        <w:adjustRightInd w:val="0"/>
        <w:spacing w:before="120" w:after="60"/>
        <w:contextualSpacing/>
        <w:rPr>
          <w:b/>
          <w:bCs/>
          <w:szCs w:val="20"/>
          <w:lang w:val="tr-TR"/>
        </w:rPr>
      </w:pPr>
      <w:r w:rsidRPr="00AE407B">
        <w:rPr>
          <w:szCs w:val="20"/>
          <w:lang w:val="tr-TR"/>
        </w:rPr>
        <w:t xml:space="preserve">Biyoçeşitlilik </w:t>
      </w:r>
      <w:r w:rsidR="00070750" w:rsidRPr="00AE407B">
        <w:rPr>
          <w:szCs w:val="20"/>
          <w:lang w:val="tr-TR"/>
        </w:rPr>
        <w:t>denkleştirme</w:t>
      </w:r>
      <w:r w:rsidRPr="00AE407B">
        <w:rPr>
          <w:szCs w:val="20"/>
          <w:lang w:val="tr-TR"/>
        </w:rPr>
        <w:t>, herhangi bir azaltım paketinde son çare olarak düşünülmeli ve yalnızca tasarım ve uygulamada ilgili deneyime sahip güvenilir dış uzmanların katkılarıyla denenmelidir.</w:t>
      </w:r>
    </w:p>
    <w:p w14:paraId="5BEC724F" w14:textId="77777777" w:rsidR="004B60E3" w:rsidRPr="00AE407B" w:rsidRDefault="004B60E3" w:rsidP="004B60E3">
      <w:pPr>
        <w:autoSpaceDE w:val="0"/>
        <w:autoSpaceDN w:val="0"/>
        <w:adjustRightInd w:val="0"/>
        <w:spacing w:before="120" w:after="60"/>
        <w:contextualSpacing/>
        <w:rPr>
          <w:szCs w:val="20"/>
          <w:lang w:val="tr-TR"/>
        </w:rPr>
      </w:pPr>
    </w:p>
    <w:p w14:paraId="18EA257B" w14:textId="77777777" w:rsidR="004B60E3" w:rsidRPr="00AE407B" w:rsidRDefault="004B60E3" w:rsidP="004B60E3">
      <w:pPr>
        <w:spacing w:before="120" w:after="60"/>
        <w:contextualSpacing/>
        <w:rPr>
          <w:b/>
          <w:bCs/>
          <w:szCs w:val="20"/>
          <w:lang w:val="tr-TR"/>
        </w:rPr>
      </w:pPr>
      <w:r w:rsidRPr="00AE407B">
        <w:rPr>
          <w:b/>
          <w:bCs/>
          <w:szCs w:val="20"/>
          <w:lang w:val="tr-TR"/>
        </w:rPr>
        <w:t>Azaltım hiyerarşisi:</w:t>
      </w:r>
    </w:p>
    <w:p w14:paraId="69AC9EEC" w14:textId="1D65A7EF" w:rsidR="004B60E3" w:rsidRPr="00AE407B" w:rsidRDefault="002526EB" w:rsidP="004B60E3">
      <w:pPr>
        <w:autoSpaceDE w:val="0"/>
        <w:autoSpaceDN w:val="0"/>
        <w:adjustRightInd w:val="0"/>
        <w:spacing w:before="120" w:after="60"/>
        <w:contextualSpacing/>
        <w:rPr>
          <w:szCs w:val="20"/>
          <w:lang w:val="tr-TR"/>
        </w:rPr>
      </w:pPr>
      <w:r w:rsidRPr="00AE407B">
        <w:rPr>
          <w:szCs w:val="20"/>
          <w:lang w:val="tr-TR"/>
        </w:rPr>
        <w:t>Çevresel Etki Değerlendirmelerinde (ÇED) yaygın olarak kullanılan ve biyoçeşitlilik riskinin yönetilmesine yardımcı olan bir araçtır</w:t>
      </w:r>
      <w:r w:rsidR="004B60E3" w:rsidRPr="00AE407B">
        <w:rPr>
          <w:szCs w:val="20"/>
          <w:lang w:val="tr-TR"/>
        </w:rPr>
        <w:t>. Öncelikle kaçınma ile başlayan, ardından etkilerin en aza indirilmesi veya azaltılması, ardından restorasyon eylemleri ve son olarak da diğer tüm seçenekler değerlendirildikten/tükenmiş olduktan sonra son çare olarak biyoçeşitlilik kaybının telafisi (örneğin dengeleme yoluyla) ile devam eden kontrol hiyerarşisidir.</w:t>
      </w:r>
    </w:p>
    <w:p w14:paraId="5F8004C6" w14:textId="77777777" w:rsidR="002526EB" w:rsidRPr="00AE407B" w:rsidRDefault="002526EB" w:rsidP="004B60E3">
      <w:pPr>
        <w:autoSpaceDE w:val="0"/>
        <w:autoSpaceDN w:val="0"/>
        <w:adjustRightInd w:val="0"/>
        <w:spacing w:before="120" w:after="60"/>
        <w:contextualSpacing/>
        <w:rPr>
          <w:szCs w:val="20"/>
          <w:lang w:val="tr-TR"/>
        </w:rPr>
      </w:pPr>
    </w:p>
    <w:p w14:paraId="0412825F" w14:textId="3855132A" w:rsidR="002526EB" w:rsidRPr="00AE407B" w:rsidRDefault="002526EB" w:rsidP="004B60E3">
      <w:pPr>
        <w:autoSpaceDE w:val="0"/>
        <w:autoSpaceDN w:val="0"/>
        <w:adjustRightInd w:val="0"/>
        <w:spacing w:before="120" w:after="60"/>
        <w:contextualSpacing/>
        <w:rPr>
          <w:szCs w:val="20"/>
          <w:lang w:val="tr-TR"/>
        </w:rPr>
      </w:pPr>
      <w:r w:rsidRPr="00AE407B">
        <w:rPr>
          <w:b/>
          <w:bCs/>
          <w:szCs w:val="20"/>
          <w:lang w:val="tr-TR"/>
        </w:rPr>
        <w:t>Öncelikli biyoçeşitlilik özellikleri</w:t>
      </w:r>
      <w:r w:rsidRPr="00AE407B">
        <w:rPr>
          <w:szCs w:val="20"/>
          <w:lang w:val="tr-TR"/>
        </w:rPr>
        <w:t>:</w:t>
      </w:r>
    </w:p>
    <w:p w14:paraId="00EC7661" w14:textId="2CB48365" w:rsidR="002526EB" w:rsidRPr="00AE407B" w:rsidRDefault="002526EB" w:rsidP="004B60E3">
      <w:pPr>
        <w:autoSpaceDE w:val="0"/>
        <w:autoSpaceDN w:val="0"/>
        <w:adjustRightInd w:val="0"/>
        <w:spacing w:before="120" w:after="60"/>
        <w:contextualSpacing/>
        <w:rPr>
          <w:szCs w:val="20"/>
          <w:lang w:val="tr-TR"/>
        </w:rPr>
      </w:pPr>
      <w:r w:rsidRPr="00AE407B">
        <w:rPr>
          <w:szCs w:val="20"/>
          <w:lang w:val="tr-TR"/>
        </w:rPr>
        <w:t xml:space="preserve">Bu kavram, EBRD tarafından daha önce kullanılan doğal habitat tanımının yerini alır ve kritik habitat tanımında halihazırda kullanılan kriter temelli bir yaklaşımı benimser. Tüm EBRD tanımlarında öncelik, yeri doldurulamazlık ve kırılganlık unsurlarının dikkate alınmasını birleştirir. Öncelikli </w:t>
      </w:r>
      <w:r w:rsidR="000B0448" w:rsidRPr="00AE407B">
        <w:rPr>
          <w:szCs w:val="20"/>
          <w:lang w:val="tr-TR"/>
        </w:rPr>
        <w:t>B</w:t>
      </w:r>
      <w:r w:rsidRPr="00AE407B">
        <w:rPr>
          <w:szCs w:val="20"/>
          <w:lang w:val="tr-TR"/>
        </w:rPr>
        <w:t xml:space="preserve">iyoçeşitlilik </w:t>
      </w:r>
      <w:r w:rsidR="000B0448" w:rsidRPr="00AE407B">
        <w:rPr>
          <w:szCs w:val="20"/>
          <w:lang w:val="tr-TR"/>
        </w:rPr>
        <w:t>Ö</w:t>
      </w:r>
      <w:r w:rsidRPr="00AE407B">
        <w:rPr>
          <w:szCs w:val="20"/>
          <w:lang w:val="tr-TR"/>
        </w:rPr>
        <w:t>zellikleri (</w:t>
      </w:r>
      <w:r w:rsidR="00AA43DB" w:rsidRPr="00AE407B">
        <w:rPr>
          <w:lang w:val="tr-TR"/>
        </w:rPr>
        <w:t>Priority Biodiversity Feature</w:t>
      </w:r>
      <w:r w:rsidR="00AA43DB" w:rsidRPr="00AE407B">
        <w:rPr>
          <w:szCs w:val="20"/>
          <w:lang w:val="tr-TR"/>
        </w:rPr>
        <w:t xml:space="preserve"> -</w:t>
      </w:r>
      <w:r w:rsidRPr="00AE407B">
        <w:rPr>
          <w:szCs w:val="20"/>
          <w:lang w:val="tr-TR"/>
        </w:rPr>
        <w:t>PBF), yüksek ancak en yüksek olmayan derecede ikame edilemezlik ve/veya kırılganlık gösteren</w:t>
      </w:r>
      <w:r w:rsidR="006A0A26" w:rsidRPr="00AE407B">
        <w:rPr>
          <w:szCs w:val="20"/>
          <w:lang w:val="tr-TR"/>
        </w:rPr>
        <w:t xml:space="preserve"> biyolojik çeşitliliğin</w:t>
      </w:r>
      <w:r w:rsidR="00CB61ED" w:rsidRPr="00AE407B">
        <w:rPr>
          <w:szCs w:val="20"/>
          <w:lang w:val="tr-TR"/>
        </w:rPr>
        <w:t xml:space="preserve"> bir alt kümesidir</w:t>
      </w:r>
      <w:r w:rsidRPr="00AE407B">
        <w:rPr>
          <w:szCs w:val="20"/>
          <w:lang w:val="tr-TR"/>
        </w:rPr>
        <w:t xml:space="preserve">. Duyarlılık açısından kritik habitatın bir alt seviyesinde olsalar da, proje değerlendirmesi ve etki azaltma sırasında yine de dikkatli bir değerlendirme gerektirirler (EBRD </w:t>
      </w:r>
      <w:r w:rsidR="00583138" w:rsidRPr="00AE407B">
        <w:rPr>
          <w:szCs w:val="20"/>
          <w:lang w:val="tr-TR"/>
        </w:rPr>
        <w:t>ÇSG</w:t>
      </w:r>
      <w:r w:rsidRPr="00AE407B">
        <w:rPr>
          <w:szCs w:val="20"/>
          <w:lang w:val="tr-TR"/>
        </w:rPr>
        <w:t>6,</w:t>
      </w:r>
      <w:r w:rsidR="004C0946" w:rsidRPr="00AE407B">
        <w:rPr>
          <w:szCs w:val="20"/>
          <w:lang w:val="tr-TR"/>
        </w:rPr>
        <w:t xml:space="preserve"> 2024)</w:t>
      </w:r>
      <w:r w:rsidRPr="00AE407B">
        <w:rPr>
          <w:szCs w:val="20"/>
          <w:lang w:val="tr-TR"/>
        </w:rPr>
        <w:t>.</w:t>
      </w:r>
    </w:p>
    <w:p w14:paraId="1E59A944" w14:textId="77777777" w:rsidR="004B60E3" w:rsidRPr="00AE407B" w:rsidRDefault="004B60E3" w:rsidP="004B60E3">
      <w:pPr>
        <w:autoSpaceDE w:val="0"/>
        <w:autoSpaceDN w:val="0"/>
        <w:adjustRightInd w:val="0"/>
        <w:spacing w:before="120" w:after="60"/>
        <w:contextualSpacing/>
        <w:rPr>
          <w:szCs w:val="20"/>
          <w:lang w:val="tr-TR"/>
        </w:rPr>
      </w:pPr>
    </w:p>
    <w:p w14:paraId="70BF4DE6" w14:textId="77777777" w:rsidR="004B60E3" w:rsidRPr="00AE407B" w:rsidRDefault="004B60E3" w:rsidP="004B60E3">
      <w:pPr>
        <w:spacing w:before="120" w:after="60"/>
        <w:contextualSpacing/>
        <w:rPr>
          <w:b/>
          <w:bCs/>
          <w:szCs w:val="20"/>
          <w:lang w:val="tr-TR"/>
        </w:rPr>
      </w:pPr>
      <w:r w:rsidRPr="00AE407B">
        <w:rPr>
          <w:b/>
          <w:bCs/>
          <w:szCs w:val="20"/>
          <w:lang w:val="tr-TR"/>
        </w:rPr>
        <w:t>Rehabilitasyon:</w:t>
      </w:r>
    </w:p>
    <w:p w14:paraId="761C533B" w14:textId="77777777" w:rsidR="004B60E3" w:rsidRPr="00AE407B" w:rsidRDefault="004B60E3" w:rsidP="004B60E3">
      <w:pPr>
        <w:autoSpaceDE w:val="0"/>
        <w:autoSpaceDN w:val="0"/>
        <w:adjustRightInd w:val="0"/>
        <w:spacing w:before="120" w:after="60"/>
        <w:contextualSpacing/>
        <w:rPr>
          <w:szCs w:val="20"/>
          <w:lang w:val="tr-TR"/>
        </w:rPr>
      </w:pPr>
      <w:r w:rsidRPr="00AE407B">
        <w:rPr>
          <w:szCs w:val="20"/>
          <w:lang w:val="tr-TR"/>
        </w:rPr>
        <w:t>Bozulmuş alanlarda belirli bir düzeyde ekosistem işlevselliğini geri kazanmayı, bozulma nedeniyle değiştirilen veya ortadan kaldırılan temel veya birincil ekosistem yapılarını ve işlevlerini onararak ve değiştirerek olumsuz etkileri tersine çevirmeyi amaçlayan bir yönetim eylemi.</w:t>
      </w:r>
    </w:p>
    <w:p w14:paraId="37B2072E" w14:textId="77777777" w:rsidR="004B60E3" w:rsidRPr="00AE407B" w:rsidRDefault="004B60E3" w:rsidP="004B60E3">
      <w:pPr>
        <w:autoSpaceDE w:val="0"/>
        <w:autoSpaceDN w:val="0"/>
        <w:adjustRightInd w:val="0"/>
        <w:spacing w:before="120" w:after="60"/>
        <w:contextualSpacing/>
        <w:rPr>
          <w:szCs w:val="20"/>
          <w:lang w:val="tr-TR"/>
        </w:rPr>
      </w:pPr>
    </w:p>
    <w:p w14:paraId="43CA3638" w14:textId="77777777" w:rsidR="004B60E3" w:rsidRPr="00AE407B" w:rsidRDefault="004B60E3" w:rsidP="004B60E3">
      <w:pPr>
        <w:spacing w:before="120" w:after="60"/>
        <w:contextualSpacing/>
        <w:rPr>
          <w:b/>
          <w:bCs/>
          <w:szCs w:val="20"/>
          <w:lang w:val="tr-TR"/>
        </w:rPr>
      </w:pPr>
      <w:r w:rsidRPr="00AE407B">
        <w:rPr>
          <w:b/>
          <w:bCs/>
          <w:szCs w:val="20"/>
          <w:lang w:val="tr-TR"/>
        </w:rPr>
        <w:t>Restorasyon:</w:t>
      </w:r>
    </w:p>
    <w:p w14:paraId="3F8ED943" w14:textId="77777777" w:rsidR="004B60E3" w:rsidRPr="00AE407B" w:rsidRDefault="004B60E3" w:rsidP="004B60E3">
      <w:pPr>
        <w:autoSpaceDE w:val="0"/>
        <w:autoSpaceDN w:val="0"/>
        <w:adjustRightInd w:val="0"/>
        <w:spacing w:before="120" w:after="60"/>
        <w:contextualSpacing/>
        <w:rPr>
          <w:szCs w:val="20"/>
          <w:lang w:val="tr-TR"/>
        </w:rPr>
      </w:pPr>
      <w:r w:rsidRPr="00AE407B">
        <w:rPr>
          <w:szCs w:val="20"/>
          <w:lang w:val="tr-TR"/>
        </w:rPr>
        <w:t>Bitki ve hayvanların bağlı olduğu toprak ve suları geri kazanarak habitat ve ekosistem işlevlerini geri kazanma süreci. Amacı ekosistemi veya habitatı eski haline veya daha iyi bir duruma geri getirmek olması bakımından rehabilitasyondan farklıdır.</w:t>
      </w:r>
    </w:p>
    <w:p w14:paraId="308563F5" w14:textId="1D8272ED" w:rsidR="00F65947" w:rsidRPr="00AE407B" w:rsidRDefault="00F65947">
      <w:pPr>
        <w:spacing w:after="0" w:line="240" w:lineRule="auto"/>
        <w:rPr>
          <w:rFonts w:cs="Times New Roman (Body CS)"/>
          <w:spacing w:val="4"/>
          <w:lang w:val="tr-TR"/>
        </w:rPr>
      </w:pPr>
      <w:r w:rsidRPr="00AE407B">
        <w:rPr>
          <w:rFonts w:cs="Times New Roman (Body CS)"/>
          <w:spacing w:val="4"/>
          <w:lang w:val="tr-TR"/>
        </w:rPr>
        <w:br w:type="page"/>
      </w:r>
    </w:p>
    <w:p w14:paraId="307FB6C8" w14:textId="77777777" w:rsidR="0075089E" w:rsidRPr="00AE407B" w:rsidRDefault="0075089E" w:rsidP="0075089E">
      <w:pPr>
        <w:spacing w:after="0" w:line="240" w:lineRule="auto"/>
        <w:rPr>
          <w:rFonts w:cs="Times New Roman (Body CS)"/>
          <w:spacing w:val="4"/>
          <w:lang w:val="tr-TR"/>
        </w:rPr>
        <w:sectPr w:rsidR="0075089E" w:rsidRPr="00AE407B" w:rsidSect="002526EB">
          <w:headerReference w:type="first" r:id="rId20"/>
          <w:pgSz w:w="11906" w:h="16838" w:code="9"/>
          <w:pgMar w:top="1134" w:right="1134" w:bottom="1134" w:left="1134" w:header="567" w:footer="374" w:gutter="0"/>
          <w:pgNumType w:fmt="lowerRoman" w:start="1"/>
          <w:cols w:sep="1" w:space="380"/>
          <w:titlePg/>
          <w:docGrid w:linePitch="360"/>
        </w:sectPr>
      </w:pPr>
    </w:p>
    <w:p w14:paraId="0A0B6C3B" w14:textId="77777777" w:rsidR="0075089E" w:rsidRPr="00AE407B" w:rsidRDefault="0075089E" w:rsidP="00994F11">
      <w:pPr>
        <w:pStyle w:val="Balk1"/>
        <w:spacing w:before="0"/>
        <w:rPr>
          <w:lang w:val="tr-TR"/>
        </w:rPr>
      </w:pPr>
      <w:bookmarkStart w:id="5" w:name="_Toc156895979"/>
      <w:bookmarkStart w:id="6" w:name="_Toc212973589"/>
      <w:r w:rsidRPr="00AE407B">
        <w:rPr>
          <w:lang w:val="tr-TR"/>
        </w:rPr>
        <w:lastRenderedPageBreak/>
        <w:t>GİRİŞ</w:t>
      </w:r>
      <w:bookmarkEnd w:id="5"/>
      <w:bookmarkEnd w:id="6"/>
    </w:p>
    <w:p w14:paraId="7343C8C8" w14:textId="77777777" w:rsidR="0075089E" w:rsidRPr="00AE407B" w:rsidRDefault="0075089E" w:rsidP="0075089E">
      <w:pPr>
        <w:pStyle w:val="Balk2"/>
        <w:rPr>
          <w:lang w:val="tr-TR"/>
        </w:rPr>
      </w:pPr>
      <w:bookmarkStart w:id="7" w:name="_Toc156895980"/>
      <w:bookmarkStart w:id="8" w:name="_Toc212973590"/>
      <w:r w:rsidRPr="00AE407B">
        <w:rPr>
          <w:lang w:val="tr-TR"/>
        </w:rPr>
        <w:t>Arka Plan</w:t>
      </w:r>
      <w:bookmarkEnd w:id="7"/>
      <w:bookmarkEnd w:id="8"/>
    </w:p>
    <w:p w14:paraId="30DDB6D6" w14:textId="22E6D5BD" w:rsidR="00345304" w:rsidRPr="00AE407B" w:rsidRDefault="00345304" w:rsidP="00345304">
      <w:pPr>
        <w:pStyle w:val="GvdeMetni"/>
        <w:jc w:val="both"/>
        <w:rPr>
          <w:lang w:val="tr-TR"/>
        </w:rPr>
      </w:pPr>
      <w:r w:rsidRPr="00AE407B">
        <w:rPr>
          <w:lang w:val="tr-TR"/>
        </w:rPr>
        <w:t xml:space="preserve">Environmental Resources Management GmBH (ERM), Enerjisa Enerji Üretim A.Ş. (bundan sonra "Enerjisa" veya "Müşteri" olarak anılacaktır) tarafından "GAIA Rüzgar Enerji Santrali Projesi" (bundan sonra "Proje" veya "GAIA </w:t>
      </w:r>
      <w:r w:rsidR="00D30054" w:rsidRPr="00AE407B">
        <w:rPr>
          <w:lang w:val="tr-TR"/>
        </w:rPr>
        <w:t>RES</w:t>
      </w:r>
      <w:r w:rsidRPr="00AE407B">
        <w:rPr>
          <w:lang w:val="tr-TR"/>
        </w:rPr>
        <w:t>" olarak anılacaktır) için Çevresel ve Sosyal Etki Değerlendirmesi (Ç</w:t>
      </w:r>
      <w:r w:rsidR="007B10F8" w:rsidRPr="00AE407B">
        <w:rPr>
          <w:lang w:val="tr-TR"/>
        </w:rPr>
        <w:t>S</w:t>
      </w:r>
      <w:r w:rsidRPr="00AE407B">
        <w:rPr>
          <w:lang w:val="tr-TR"/>
        </w:rPr>
        <w:t xml:space="preserve">ED) yapmak üzere sözleşme imzalamıştır. </w:t>
      </w:r>
    </w:p>
    <w:p w14:paraId="2AD76C02" w14:textId="795FC689" w:rsidR="0068659C" w:rsidRPr="00AE407B" w:rsidRDefault="00124A19" w:rsidP="001F68BF">
      <w:pPr>
        <w:spacing w:after="120"/>
        <w:jc w:val="both"/>
        <w:rPr>
          <w:rFonts w:ascii="Verdana" w:eastAsia="Verdana" w:hAnsi="Verdana" w:cs="Times New Roman"/>
          <w:lang w:val="tr-TR"/>
        </w:rPr>
      </w:pPr>
      <w:r w:rsidRPr="00AE407B">
        <w:rPr>
          <w:rFonts w:ascii="Verdana" w:eastAsia="Verdana" w:hAnsi="Verdana" w:cs="Times New Roman"/>
          <w:lang w:val="tr-TR"/>
        </w:rPr>
        <w:t>Enerjisa Enerji Üretim A.Ş.</w:t>
      </w:r>
      <w:r w:rsidR="001F68BF" w:rsidRPr="00AE407B">
        <w:rPr>
          <w:rFonts w:ascii="Verdana" w:eastAsia="Verdana" w:hAnsi="Verdana" w:cs="Times New Roman"/>
          <w:lang w:val="tr-TR"/>
        </w:rPr>
        <w:t xml:space="preserve">, finansman için potansiyel uluslararası ve yerel kredi kuruluşlarının dahil olduğu bir Proje Finansmanı yapısı oluşturmayı hedeflemektedir. Uluslararası finans kuruluşlarından (IFI) finansman alan projeler için kredi kuruluşlarının gerekliliklerine uymak zorunludur. </w:t>
      </w:r>
      <w:r w:rsidR="00554770" w:rsidRPr="00AE407B">
        <w:rPr>
          <w:rFonts w:ascii="Verdana" w:eastAsia="Verdana" w:hAnsi="Verdana" w:cs="Times New Roman"/>
          <w:lang w:val="tr-TR"/>
        </w:rPr>
        <w:t>ÇSED</w:t>
      </w:r>
      <w:r w:rsidR="0068659C" w:rsidRPr="00AE407B">
        <w:rPr>
          <w:rFonts w:ascii="Verdana" w:eastAsia="Verdana" w:hAnsi="Verdana" w:cs="Times New Roman"/>
          <w:lang w:val="tr-TR"/>
        </w:rPr>
        <w:t xml:space="preserve">, </w:t>
      </w:r>
      <w:r w:rsidR="003478BF" w:rsidRPr="00AE407B">
        <w:rPr>
          <w:rFonts w:ascii="Verdana" w:eastAsia="Verdana" w:hAnsi="Verdana" w:cs="Times New Roman"/>
          <w:lang w:val="tr-TR"/>
        </w:rPr>
        <w:t xml:space="preserve">Uluslararası Finans </w:t>
      </w:r>
      <w:r w:rsidR="0058105B" w:rsidRPr="00AE407B">
        <w:rPr>
          <w:rFonts w:ascii="Verdana" w:eastAsia="Verdana" w:hAnsi="Verdana" w:cs="Times New Roman"/>
          <w:lang w:val="tr-TR"/>
        </w:rPr>
        <w:t xml:space="preserve">Kurumu </w:t>
      </w:r>
      <w:r w:rsidR="003478BF" w:rsidRPr="00AE407B">
        <w:rPr>
          <w:rFonts w:ascii="Verdana" w:eastAsia="Verdana" w:hAnsi="Verdana" w:cs="Times New Roman"/>
          <w:lang w:val="tr-TR"/>
        </w:rPr>
        <w:t>(</w:t>
      </w:r>
      <w:r w:rsidR="0068659C" w:rsidRPr="00AE407B">
        <w:rPr>
          <w:rFonts w:ascii="Verdana" w:eastAsia="Verdana" w:hAnsi="Verdana" w:cs="Times New Roman"/>
          <w:lang w:val="tr-TR"/>
        </w:rPr>
        <w:t xml:space="preserve">IFC) ve </w:t>
      </w:r>
      <w:r w:rsidR="003478BF" w:rsidRPr="00AE407B">
        <w:rPr>
          <w:rFonts w:ascii="Verdana" w:eastAsia="Verdana" w:hAnsi="Verdana" w:cs="Times New Roman"/>
          <w:lang w:val="tr-TR"/>
        </w:rPr>
        <w:t>Avrupa İmar ve Kalkınma Bankası (</w:t>
      </w:r>
      <w:r w:rsidR="0068659C" w:rsidRPr="00AE407B">
        <w:rPr>
          <w:rFonts w:ascii="Verdana" w:eastAsia="Verdana" w:hAnsi="Verdana" w:cs="Times New Roman"/>
          <w:lang w:val="tr-TR"/>
        </w:rPr>
        <w:t xml:space="preserve">EBRD) gereklilikleri dahil olmak üzere uluslararası çevresel ve sosyal standartlara uygun olarak hazırlanmıştır. </w:t>
      </w:r>
      <w:r w:rsidR="00D03B4C" w:rsidRPr="00AE407B">
        <w:rPr>
          <w:rFonts w:ascii="Verdana" w:eastAsia="Verdana" w:hAnsi="Verdana" w:cs="Times New Roman"/>
          <w:lang w:val="tr-TR"/>
        </w:rPr>
        <w:t xml:space="preserve">Bu bağlamda, biyolojik çeşitlilik yaklaşımı, </w:t>
      </w:r>
      <w:r w:rsidR="003478BF" w:rsidRPr="00AE407B">
        <w:rPr>
          <w:rFonts w:ascii="Verdana" w:eastAsia="Verdana" w:hAnsi="Verdana" w:cs="Times New Roman"/>
          <w:lang w:val="tr-TR"/>
        </w:rPr>
        <w:t xml:space="preserve">EBRD ve IFC </w:t>
      </w:r>
      <w:r w:rsidR="00D03B4C" w:rsidRPr="00AE407B">
        <w:rPr>
          <w:rFonts w:ascii="Verdana" w:eastAsia="Verdana" w:hAnsi="Verdana" w:cs="Times New Roman"/>
          <w:lang w:val="tr-TR"/>
        </w:rPr>
        <w:t xml:space="preserve">gereklilikleri doğrultusunda, EBRD </w:t>
      </w:r>
      <w:r w:rsidR="009B4F1F" w:rsidRPr="00AE407B">
        <w:rPr>
          <w:rFonts w:ascii="Verdana" w:eastAsia="Verdana" w:hAnsi="Verdana" w:cs="Times New Roman"/>
          <w:lang w:val="tr-TR"/>
        </w:rPr>
        <w:t>Çevresel ve Sosyal Gereklilik</w:t>
      </w:r>
      <w:r w:rsidR="00D03B4C" w:rsidRPr="00AE407B">
        <w:rPr>
          <w:rFonts w:ascii="Verdana" w:eastAsia="Verdana" w:hAnsi="Verdana" w:cs="Times New Roman"/>
          <w:lang w:val="tr-TR"/>
        </w:rPr>
        <w:t xml:space="preserve"> 6 (</w:t>
      </w:r>
      <w:r w:rsidR="00554770" w:rsidRPr="00AE407B">
        <w:rPr>
          <w:rFonts w:ascii="Verdana" w:eastAsia="Verdana" w:hAnsi="Verdana" w:cs="Times New Roman"/>
          <w:lang w:val="tr-TR"/>
        </w:rPr>
        <w:t>ÇSG</w:t>
      </w:r>
      <w:r w:rsidR="005823E6" w:rsidRPr="00AE407B">
        <w:rPr>
          <w:rFonts w:ascii="Verdana" w:eastAsia="Verdana" w:hAnsi="Verdana" w:cs="Times New Roman"/>
          <w:lang w:val="tr-TR"/>
        </w:rPr>
        <w:t>6</w:t>
      </w:r>
      <w:r w:rsidR="00D03B4C" w:rsidRPr="00AE407B">
        <w:rPr>
          <w:rFonts w:ascii="Verdana" w:eastAsia="Verdana" w:hAnsi="Verdana" w:cs="Times New Roman"/>
          <w:lang w:val="tr-TR"/>
        </w:rPr>
        <w:t>) ile uyumlu olarak geliştirilen değerlendirme ve azaltma hiyerarşisi ile yönlendirilmiştir.</w:t>
      </w:r>
    </w:p>
    <w:p w14:paraId="24AECB4C" w14:textId="42540BF0" w:rsidR="0000456E" w:rsidRPr="00AE407B" w:rsidRDefault="0000456E" w:rsidP="0058731B">
      <w:pPr>
        <w:pStyle w:val="GvdeMetni"/>
        <w:jc w:val="both"/>
        <w:rPr>
          <w:szCs w:val="20"/>
          <w:lang w:val="tr-TR"/>
        </w:rPr>
      </w:pPr>
      <w:r w:rsidRPr="00AE407B">
        <w:rPr>
          <w:szCs w:val="20"/>
          <w:lang w:val="tr-TR"/>
        </w:rPr>
        <w:t xml:space="preserve">ERM tarafından hazırlanan </w:t>
      </w:r>
      <w:r w:rsidR="004F18FB" w:rsidRPr="00AE407B">
        <w:rPr>
          <w:szCs w:val="20"/>
          <w:lang w:val="tr-TR"/>
        </w:rPr>
        <w:t>ÇSED’</w:t>
      </w:r>
      <w:r w:rsidRPr="00AE407B">
        <w:rPr>
          <w:szCs w:val="20"/>
          <w:lang w:val="tr-TR"/>
        </w:rPr>
        <w:t>n</w:t>
      </w:r>
      <w:r w:rsidR="004F18FB" w:rsidRPr="00AE407B">
        <w:rPr>
          <w:szCs w:val="20"/>
          <w:lang w:val="tr-TR"/>
        </w:rPr>
        <w:t>i</w:t>
      </w:r>
      <w:r w:rsidRPr="00AE407B">
        <w:rPr>
          <w:szCs w:val="20"/>
          <w:lang w:val="tr-TR"/>
        </w:rPr>
        <w:t>n bulguları, Müşteriyi Gaia Rüzgar Enerji Santrali'ne özel olarak tasarlanmış bir Biyoçeşitlilik Yönetim Planı'nın ("B</w:t>
      </w:r>
      <w:r w:rsidR="00554770" w:rsidRPr="00AE407B">
        <w:rPr>
          <w:szCs w:val="20"/>
          <w:lang w:val="tr-TR"/>
        </w:rPr>
        <w:t>YP</w:t>
      </w:r>
      <w:r w:rsidRPr="00AE407B">
        <w:rPr>
          <w:szCs w:val="20"/>
          <w:lang w:val="tr-TR"/>
        </w:rPr>
        <w:t>") hazırlanmasında ERM'den destek almaya yöneltmiştir. B</w:t>
      </w:r>
      <w:r w:rsidR="00BD5912" w:rsidRPr="00AE407B">
        <w:rPr>
          <w:szCs w:val="20"/>
          <w:lang w:val="tr-TR"/>
        </w:rPr>
        <w:t>Y</w:t>
      </w:r>
      <w:r w:rsidRPr="00AE407B">
        <w:rPr>
          <w:szCs w:val="20"/>
          <w:lang w:val="tr-TR"/>
        </w:rPr>
        <w:t xml:space="preserve">P, ERM tarafından hazırlanan </w:t>
      </w:r>
      <w:r w:rsidR="004F18FB" w:rsidRPr="00AE407B">
        <w:rPr>
          <w:szCs w:val="20"/>
          <w:lang w:val="tr-TR"/>
        </w:rPr>
        <w:t>ÇSED</w:t>
      </w:r>
      <w:r w:rsidRPr="00AE407B">
        <w:rPr>
          <w:szCs w:val="20"/>
          <w:lang w:val="tr-TR"/>
        </w:rPr>
        <w:t>'d</w:t>
      </w:r>
      <w:r w:rsidR="004F18FB" w:rsidRPr="00AE407B">
        <w:rPr>
          <w:szCs w:val="20"/>
          <w:lang w:val="tr-TR"/>
        </w:rPr>
        <w:t>e</w:t>
      </w:r>
      <w:r w:rsidRPr="00AE407B">
        <w:rPr>
          <w:szCs w:val="20"/>
          <w:lang w:val="tr-TR"/>
        </w:rPr>
        <w:t xml:space="preserve"> (ERM, 2025) sağlanan ek biyoçeşitlilik temel verileri ve etki değerlendirmesi temelinde geliştirilmiştir.</w:t>
      </w:r>
      <w:r w:rsidR="00BD5912" w:rsidRPr="00AE407B">
        <w:rPr>
          <w:szCs w:val="20"/>
          <w:lang w:val="tr-TR"/>
        </w:rPr>
        <w:t xml:space="preserve"> </w:t>
      </w:r>
    </w:p>
    <w:p w14:paraId="1B4F8B81" w14:textId="174D88CE" w:rsidR="0075089E" w:rsidRPr="00AE407B" w:rsidRDefault="0075089E" w:rsidP="0075089E">
      <w:pPr>
        <w:pStyle w:val="Balk2"/>
        <w:rPr>
          <w:lang w:val="tr-TR"/>
        </w:rPr>
      </w:pPr>
      <w:bookmarkStart w:id="9" w:name="_Toc156895981"/>
      <w:bookmarkStart w:id="10" w:name="_Toc212973591"/>
      <w:r w:rsidRPr="00AE407B">
        <w:rPr>
          <w:lang w:val="tr-TR"/>
        </w:rPr>
        <w:t>Proje</w:t>
      </w:r>
      <w:r w:rsidR="00805648" w:rsidRPr="00AE407B">
        <w:rPr>
          <w:lang w:val="tr-TR"/>
        </w:rPr>
        <w:t>nin</w:t>
      </w:r>
      <w:r w:rsidRPr="00AE407B">
        <w:rPr>
          <w:lang w:val="tr-TR"/>
        </w:rPr>
        <w:t xml:space="preserve"> </w:t>
      </w:r>
      <w:r w:rsidR="00263177" w:rsidRPr="00AE407B">
        <w:rPr>
          <w:lang w:val="tr-TR"/>
        </w:rPr>
        <w:t xml:space="preserve">Konumu </w:t>
      </w:r>
      <w:bookmarkEnd w:id="9"/>
      <w:r w:rsidR="00805648" w:rsidRPr="00AE407B">
        <w:rPr>
          <w:lang w:val="tr-TR"/>
        </w:rPr>
        <w:t>ve Tanımı</w:t>
      </w:r>
      <w:bookmarkEnd w:id="10"/>
    </w:p>
    <w:p w14:paraId="725CD1A1" w14:textId="47BAD38A" w:rsidR="008A2A4C" w:rsidRPr="00AE407B" w:rsidRDefault="008A2A4C" w:rsidP="008A2A4C">
      <w:pPr>
        <w:pStyle w:val="GvdeMetni"/>
        <w:jc w:val="both"/>
        <w:rPr>
          <w:lang w:val="tr-TR"/>
        </w:rPr>
      </w:pPr>
      <w:bookmarkStart w:id="11" w:name="_Toc156895982"/>
      <w:r w:rsidRPr="00AE407B">
        <w:rPr>
          <w:lang w:val="tr-TR"/>
        </w:rPr>
        <w:t xml:space="preserve">GAIA Rüzgar Enerji Santrali Projesi, </w:t>
      </w:r>
      <w:r w:rsidR="00124A19" w:rsidRPr="00AE407B">
        <w:rPr>
          <w:rFonts w:ascii="Verdana" w:eastAsia="Verdana" w:hAnsi="Verdana" w:cs="Times New Roman"/>
          <w:lang w:val="tr-TR"/>
        </w:rPr>
        <w:t xml:space="preserve">Enerjisa Enerji Üretim A.Ş. </w:t>
      </w:r>
      <w:r w:rsidRPr="00AE407B">
        <w:rPr>
          <w:lang w:val="tr-TR"/>
        </w:rPr>
        <w:t xml:space="preserve">tarafından Muğla ili Köyceğiz ve Ula ilçelerinin Turgut ve Kavakçalı mahallelerinin sınırları içinde inşa edilecek ve işletilecektir. </w:t>
      </w:r>
    </w:p>
    <w:p w14:paraId="5372CB31" w14:textId="5D4A24CC" w:rsidR="00D40AC4" w:rsidRPr="00AE407B" w:rsidRDefault="008A2A4C" w:rsidP="00D40AC4">
      <w:pPr>
        <w:pStyle w:val="GvdeMetni"/>
        <w:jc w:val="both"/>
        <w:rPr>
          <w:lang w:val="tr-TR"/>
        </w:rPr>
      </w:pPr>
      <w:r w:rsidRPr="00AE407B">
        <w:rPr>
          <w:lang w:val="tr-TR"/>
        </w:rPr>
        <w:t>Proje kapsamında, her biri 4,</w:t>
      </w:r>
      <w:r w:rsidR="00CA3BAE" w:rsidRPr="00AE407B">
        <w:rPr>
          <w:lang w:val="tr-TR"/>
        </w:rPr>
        <w:t xml:space="preserve">2 MWm/4,2 </w:t>
      </w:r>
      <w:r w:rsidRPr="00AE407B">
        <w:rPr>
          <w:lang w:val="tr-TR"/>
        </w:rPr>
        <w:t>Mwe kapasiteli toplam 20 türbin kurulması planlanmaktadır</w:t>
      </w:r>
      <w:r w:rsidR="00CA3BAE" w:rsidRPr="00AE407B">
        <w:rPr>
          <w:lang w:val="tr-TR"/>
        </w:rPr>
        <w:t xml:space="preserve">. </w:t>
      </w:r>
      <w:r w:rsidRPr="00AE407B">
        <w:rPr>
          <w:lang w:val="tr-TR"/>
        </w:rPr>
        <w:t xml:space="preserve">Tesisin toplam kurulu gücü 84 MWm/84 MWe olacaktır. Proje kapsamında yıllık elektrik üretiminin 257.720.400 kWh/yıl olacağı tahmin edilmektedir. Proje için seçilen rüzgar türbini modeli Enercon E-138 EP3 E2 / IEC S Sınıfıdır. Proje kapsamında kullanılacak rüzgar türbininin kule yüksekliği 111 metre, rotor kanadı çapı 138 metredir. </w:t>
      </w:r>
      <w:r w:rsidR="009C5218" w:rsidRPr="00AE407B">
        <w:rPr>
          <w:lang w:val="tr-TR"/>
        </w:rPr>
        <w:t>Proje yerleşim planı</w:t>
      </w:r>
      <w:r w:rsidR="00C04A32" w:rsidRPr="00AE407B">
        <w:rPr>
          <w:lang w:val="tr-TR"/>
        </w:rPr>
        <w:fldChar w:fldCharType="begin"/>
      </w:r>
      <w:r w:rsidR="00C04A32" w:rsidRPr="00AE407B">
        <w:rPr>
          <w:lang w:val="tr-TR"/>
        </w:rPr>
        <w:instrText xml:space="preserve"> REF _Ref179277857 \h </w:instrText>
      </w:r>
      <w:r w:rsidR="00021D37" w:rsidRPr="00AE407B">
        <w:rPr>
          <w:lang w:val="tr-TR"/>
        </w:rPr>
        <w:instrText xml:space="preserve"> \* MERGEFORMAT </w:instrText>
      </w:r>
      <w:r w:rsidR="00C04A32" w:rsidRPr="00AE407B">
        <w:rPr>
          <w:lang w:val="tr-TR"/>
        </w:rPr>
      </w:r>
      <w:r w:rsidR="00C04A32" w:rsidRPr="00AE407B">
        <w:rPr>
          <w:lang w:val="tr-TR"/>
        </w:rPr>
        <w:fldChar w:fldCharType="separate"/>
      </w:r>
      <w:r w:rsidR="00E42AAF" w:rsidRPr="00AE407B">
        <w:rPr>
          <w:lang w:val="tr-TR"/>
        </w:rPr>
        <w:t>Şekil</w:t>
      </w:r>
      <w:r w:rsidR="00E42AAF" w:rsidRPr="00AE407B">
        <w:rPr>
          <w:cs/>
          <w:lang w:val="tr-TR"/>
        </w:rPr>
        <w:t>‎</w:t>
      </w:r>
      <w:r w:rsidR="00E42AAF" w:rsidRPr="00AE407B">
        <w:rPr>
          <w:lang w:val="tr-TR"/>
        </w:rPr>
        <w:t xml:space="preserve"> 1</w:t>
      </w:r>
      <w:r w:rsidR="00E42AAF" w:rsidRPr="00AE407B">
        <w:rPr>
          <w:noProof/>
          <w:lang w:val="tr-TR"/>
        </w:rPr>
        <w:t xml:space="preserve"> -</w:t>
      </w:r>
      <w:r w:rsidR="00E42AAF">
        <w:rPr>
          <w:noProof/>
          <w:lang w:val="tr-TR"/>
        </w:rPr>
        <w:t>1</w:t>
      </w:r>
      <w:r w:rsidR="00C04A32" w:rsidRPr="00AE407B">
        <w:rPr>
          <w:lang w:val="tr-TR"/>
        </w:rPr>
        <w:fldChar w:fldCharType="end"/>
      </w:r>
      <w:r w:rsidR="00234D25" w:rsidRPr="00AE407B">
        <w:rPr>
          <w:lang w:val="tr-TR"/>
        </w:rPr>
        <w:t xml:space="preserve">’de </w:t>
      </w:r>
      <w:r w:rsidR="00C04A32" w:rsidRPr="00AE407B">
        <w:rPr>
          <w:lang w:val="tr-TR"/>
        </w:rPr>
        <w:t>gösterilmektedir.</w:t>
      </w:r>
    </w:p>
    <w:p w14:paraId="00EC8DAC" w14:textId="40166383" w:rsidR="00D40AC4" w:rsidRPr="00AE407B" w:rsidRDefault="00D40AC4" w:rsidP="00D40AC4">
      <w:pPr>
        <w:pStyle w:val="GvdeMetni"/>
        <w:jc w:val="both"/>
        <w:rPr>
          <w:lang w:val="tr-TR"/>
        </w:rPr>
      </w:pPr>
      <w:r w:rsidRPr="00AE407B">
        <w:rPr>
          <w:lang w:val="tr-TR"/>
        </w:rPr>
        <w:t xml:space="preserve">Proje, Muğla İlçesi Köyceğiz ve Ula İlçeleri, Turgut ve Kavakçalı Mahalleleri sınırları içinde geliştirilecektir. Proje alanının tamamı, Aydın-Muğla-Denizli Planlama Bölgesi 1/100.000 Ölçekli Çevre Planına göre Orman Alanı içinde yer almaktadır. Proje sınırının 2 km tampon bölgesi içindeki en yakın yerleşim yerleri şunlardır: </w:t>
      </w:r>
    </w:p>
    <w:p w14:paraId="0E03B2F7" w14:textId="77777777" w:rsidR="00D40AC4" w:rsidRPr="00AE407B" w:rsidRDefault="00D40AC4" w:rsidP="00387DBC">
      <w:pPr>
        <w:pStyle w:val="GvdeMetni"/>
        <w:numPr>
          <w:ilvl w:val="0"/>
          <w:numId w:val="86"/>
        </w:numPr>
        <w:spacing w:before="120" w:after="60" w:line="260" w:lineRule="atLeast"/>
        <w:jc w:val="both"/>
        <w:rPr>
          <w:lang w:val="tr-TR"/>
        </w:rPr>
      </w:pPr>
      <w:r w:rsidRPr="00AE407B">
        <w:rPr>
          <w:lang w:val="tr-TR"/>
        </w:rPr>
        <w:t>Turgut Mahallesi – Projenin 1 km kuzeyinde;</w:t>
      </w:r>
    </w:p>
    <w:p w14:paraId="3EF5590A" w14:textId="77777777" w:rsidR="00D40AC4" w:rsidRPr="00AE407B" w:rsidRDefault="00D40AC4" w:rsidP="00387DBC">
      <w:pPr>
        <w:pStyle w:val="GvdeMetni"/>
        <w:numPr>
          <w:ilvl w:val="0"/>
          <w:numId w:val="86"/>
        </w:numPr>
        <w:spacing w:before="120" w:after="60" w:line="260" w:lineRule="atLeast"/>
        <w:jc w:val="both"/>
        <w:rPr>
          <w:lang w:val="tr-TR"/>
        </w:rPr>
      </w:pPr>
      <w:r w:rsidRPr="00AE407B">
        <w:rPr>
          <w:lang w:val="tr-TR"/>
        </w:rPr>
        <w:t>Kavakçalı Mahallesi – Proje sınırının 2 km güneybatısında.</w:t>
      </w:r>
    </w:p>
    <w:p w14:paraId="45BCF2BC" w14:textId="77777777" w:rsidR="00E77855" w:rsidRPr="00AE407B" w:rsidRDefault="00E77855" w:rsidP="00345D66">
      <w:pPr>
        <w:pStyle w:val="GvdeMetni"/>
        <w:rPr>
          <w:lang w:val="tr-TR"/>
        </w:rPr>
        <w:sectPr w:rsidR="00E77855" w:rsidRPr="00AE407B" w:rsidSect="00693200">
          <w:headerReference w:type="first" r:id="rId21"/>
          <w:type w:val="continuous"/>
          <w:pgSz w:w="11906" w:h="16838" w:code="9"/>
          <w:pgMar w:top="1440" w:right="1440" w:bottom="1440" w:left="1440" w:header="562" w:footer="374" w:gutter="0"/>
          <w:pgNumType w:start="1"/>
          <w:cols w:sep="1" w:space="380"/>
          <w:titlePg/>
          <w:docGrid w:linePitch="360"/>
        </w:sectPr>
      </w:pPr>
    </w:p>
    <w:p w14:paraId="3806CA5F" w14:textId="5F7F6642" w:rsidR="001F6093" w:rsidRPr="00AE407B" w:rsidRDefault="001D3811" w:rsidP="001F6093">
      <w:pPr>
        <w:pStyle w:val="GvdeMetni"/>
        <w:rPr>
          <w:lang w:val="tr-TR"/>
        </w:rPr>
      </w:pPr>
      <w:r w:rsidRPr="00AE407B">
        <w:rPr>
          <w:noProof/>
          <w:lang w:val="tr-TR"/>
        </w:rPr>
        <w:lastRenderedPageBreak/>
        <w:drawing>
          <wp:inline distT="0" distB="0" distL="0" distR="0" wp14:anchorId="3582D45C" wp14:editId="0A2C75F1">
            <wp:extent cx="11625943" cy="8220874"/>
            <wp:effectExtent l="0" t="0" r="0" b="8890"/>
            <wp:docPr id="427417256" name="Picture 427417256" descr="A satellite image of a fores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7417256" name="Picture 427417256" descr="A satellite image of a forest&#10;&#10;AI-generated content may be incorrect."/>
                    <pic:cNvPicPr>
                      <a:picLocks noChangeAspect="1" noChangeArrowheads="1"/>
                    </pic:cNvPicPr>
                  </pic:nvPicPr>
                  <pic:blipFill>
                    <a:blip r:embed="rId22" cstate="print">
                      <a:extLst>
                        <a:ext uri="{28A0092B-C50C-407E-A947-70E740481C1C}">
                          <a14:useLocalDpi xmlns:a14="http://schemas.microsoft.com/office/drawing/2010/main" val="0"/>
                        </a:ext>
                      </a:extLst>
                    </a:blip>
                    <a:stretch>
                      <a:fillRect/>
                    </a:stretch>
                  </pic:blipFill>
                  <pic:spPr bwMode="auto">
                    <a:xfrm>
                      <a:off x="0" y="0"/>
                      <a:ext cx="11647641" cy="8236217"/>
                    </a:xfrm>
                    <a:prstGeom prst="rect">
                      <a:avLst/>
                    </a:prstGeom>
                    <a:noFill/>
                    <a:ln>
                      <a:noFill/>
                    </a:ln>
                  </pic:spPr>
                </pic:pic>
              </a:graphicData>
            </a:graphic>
          </wp:inline>
        </w:drawing>
      </w:r>
    </w:p>
    <w:p w14:paraId="3207389A" w14:textId="2B14FDF9" w:rsidR="00E77855" w:rsidRPr="00AE407B" w:rsidRDefault="003F1D0D" w:rsidP="003F1D0D">
      <w:pPr>
        <w:pStyle w:val="ResimYazs"/>
        <w:rPr>
          <w:lang w:val="tr-TR"/>
        </w:rPr>
      </w:pPr>
      <w:bookmarkStart w:id="12" w:name="_Ref179277857"/>
      <w:bookmarkStart w:id="13" w:name="_Toc159460001"/>
      <w:bookmarkStart w:id="14" w:name="_Toc163895369"/>
      <w:bookmarkStart w:id="15" w:name="_Toc212973652"/>
      <w:r w:rsidRPr="00AE407B">
        <w:rPr>
          <w:lang w:val="tr-TR"/>
        </w:rPr>
        <w:t>Şekil</w:t>
      </w:r>
      <w:r w:rsidR="00B54B02" w:rsidRPr="00AE407B">
        <w:rPr>
          <w:lang w:val="tr-TR"/>
        </w:rPr>
        <w:fldChar w:fldCharType="begin" w:fldLock="1"/>
      </w:r>
      <w:r w:rsidR="00B54B02" w:rsidRPr="00AE407B">
        <w:rPr>
          <w:lang w:val="tr-TR"/>
        </w:rPr>
        <w:instrText xml:space="preserve"> STYLEREF 1 \s </w:instrText>
      </w:r>
      <w:r w:rsidR="00B54B02" w:rsidRPr="00AE407B">
        <w:rPr>
          <w:lang w:val="tr-TR"/>
        </w:rPr>
        <w:fldChar w:fldCharType="separate"/>
      </w:r>
      <w:r w:rsidR="00B54B02" w:rsidRPr="00AE407B">
        <w:rPr>
          <w:noProof/>
          <w:cs/>
          <w:lang w:val="tr-TR"/>
        </w:rPr>
        <w:t>‎</w:t>
      </w:r>
      <w:r w:rsidR="00155005" w:rsidRPr="00AE407B">
        <w:rPr>
          <w:noProof/>
          <w:lang w:val="tr-TR"/>
        </w:rPr>
        <w:t xml:space="preserve"> </w:t>
      </w:r>
      <w:r w:rsidR="00B54B02" w:rsidRPr="00AE407B">
        <w:rPr>
          <w:noProof/>
          <w:lang w:val="tr-TR"/>
        </w:rPr>
        <w:t>1</w:t>
      </w:r>
      <w:r w:rsidR="00B54B02" w:rsidRPr="00AE407B">
        <w:rPr>
          <w:lang w:val="tr-TR"/>
        </w:rPr>
        <w:fldChar w:fldCharType="end"/>
      </w:r>
      <w:r w:rsidRPr="00AE407B">
        <w:rPr>
          <w:lang w:val="tr-TR"/>
        </w:rPr>
        <w:t xml:space="preserve"> -</w:t>
      </w:r>
      <w:r w:rsidR="00B54B02" w:rsidRPr="00AE407B">
        <w:rPr>
          <w:lang w:val="tr-TR"/>
        </w:rPr>
        <w:fldChar w:fldCharType="begin"/>
      </w:r>
      <w:r w:rsidR="00B54B02" w:rsidRPr="00AE407B">
        <w:rPr>
          <w:lang w:val="tr-TR"/>
        </w:rPr>
        <w:instrText xml:space="preserve"> SEQ Figure \* ARABIC \s 1 </w:instrText>
      </w:r>
      <w:r w:rsidR="00B54B02" w:rsidRPr="00AE407B">
        <w:rPr>
          <w:lang w:val="tr-TR"/>
        </w:rPr>
        <w:fldChar w:fldCharType="separate"/>
      </w:r>
      <w:r w:rsidR="00E42AAF">
        <w:rPr>
          <w:noProof/>
          <w:lang w:val="tr-TR"/>
        </w:rPr>
        <w:t>1</w:t>
      </w:r>
      <w:r w:rsidR="00B54B02" w:rsidRPr="00AE407B">
        <w:rPr>
          <w:lang w:val="tr-TR"/>
        </w:rPr>
        <w:fldChar w:fldCharType="end"/>
      </w:r>
      <w:bookmarkEnd w:id="12"/>
      <w:r w:rsidRPr="00AE407B">
        <w:rPr>
          <w:lang w:val="tr-TR"/>
        </w:rPr>
        <w:t xml:space="preserve"> Proje Yerleşim Planı</w:t>
      </w:r>
      <w:bookmarkEnd w:id="13"/>
      <w:bookmarkEnd w:id="14"/>
      <w:bookmarkEnd w:id="15"/>
    </w:p>
    <w:p w14:paraId="68A0F062" w14:textId="11632037" w:rsidR="009F5A8A" w:rsidRPr="00AE407B" w:rsidRDefault="009F5A8A" w:rsidP="00CE42A1">
      <w:pPr>
        <w:rPr>
          <w:caps/>
          <w:lang w:val="tr-TR"/>
        </w:rPr>
        <w:sectPr w:rsidR="009F5A8A" w:rsidRPr="00AE407B" w:rsidSect="003C5ED9">
          <w:pgSz w:w="23811" w:h="16838" w:orient="landscape" w:code="8"/>
          <w:pgMar w:top="1440" w:right="1440" w:bottom="1440" w:left="1440" w:header="562" w:footer="374" w:gutter="0"/>
          <w:cols w:sep="1" w:space="380"/>
          <w:titlePg/>
          <w:docGrid w:linePitch="360"/>
        </w:sectPr>
      </w:pPr>
      <w:r w:rsidRPr="00AE407B">
        <w:rPr>
          <w:lang w:val="tr-TR"/>
        </w:rPr>
        <w:t>Kaynak: ERM</w:t>
      </w:r>
    </w:p>
    <w:p w14:paraId="18498D14" w14:textId="5E97FB2E" w:rsidR="0075089E" w:rsidRPr="00AE407B" w:rsidRDefault="0075089E" w:rsidP="0075089E">
      <w:pPr>
        <w:pStyle w:val="Balk2"/>
        <w:rPr>
          <w:lang w:val="tr-TR"/>
        </w:rPr>
      </w:pPr>
      <w:bookmarkStart w:id="16" w:name="_Toc212973592"/>
      <w:r w:rsidRPr="00AE407B">
        <w:rPr>
          <w:lang w:val="tr-TR"/>
        </w:rPr>
        <w:lastRenderedPageBreak/>
        <w:t>B</w:t>
      </w:r>
      <w:r w:rsidR="00805648" w:rsidRPr="00AE407B">
        <w:rPr>
          <w:lang w:val="tr-TR"/>
        </w:rPr>
        <w:t>Y</w:t>
      </w:r>
      <w:r w:rsidRPr="00AE407B">
        <w:rPr>
          <w:lang w:val="tr-TR"/>
        </w:rPr>
        <w:t>P'nin Amacı ve Hedef</w:t>
      </w:r>
      <w:bookmarkEnd w:id="11"/>
      <w:r w:rsidR="00446571" w:rsidRPr="00AE407B">
        <w:rPr>
          <w:lang w:val="tr-TR"/>
        </w:rPr>
        <w:t>i</w:t>
      </w:r>
      <w:bookmarkEnd w:id="16"/>
    </w:p>
    <w:p w14:paraId="40894EC4" w14:textId="4E7933DE" w:rsidR="000B4436" w:rsidRPr="00AE407B" w:rsidRDefault="000B4436" w:rsidP="000B4436">
      <w:pPr>
        <w:pStyle w:val="GvdeMetni"/>
        <w:jc w:val="both"/>
        <w:rPr>
          <w:lang w:val="tr-TR"/>
        </w:rPr>
      </w:pPr>
      <w:bookmarkStart w:id="17" w:name="_Toc155624878"/>
      <w:bookmarkStart w:id="18" w:name="_Toc156895990"/>
      <w:r w:rsidRPr="00AE407B">
        <w:rPr>
          <w:lang w:val="tr-TR"/>
        </w:rPr>
        <w:t>Bu belge, projenin inşaat ve işletme aşamaları için ayrı ayrı ve açık şekilde hazırlanmış Biyoçeşitlilik Yönetim Planı’nı (BYP) içermektedir. Belgenin temel amacı, her proje aşaması için uygulanacak önemli biyoçeşitlilik azaltma (mitigasyon) ve yönetim önlemlerini ayrıntılı biçimde sunmaktır. Plan, kritik habitatlar ve bu habitatları tetikleyen türler için Biyoçeşitlilikte Net Kazanç (Net Gain, NG) hedefini; diğer Öncelikli Biyoçeşitlilik Özellikleri (</w:t>
      </w:r>
      <w:r w:rsidR="00AA43DB" w:rsidRPr="00AE407B">
        <w:rPr>
          <w:lang w:val="tr-TR"/>
        </w:rPr>
        <w:t>Priority Biodiversity Feature-</w:t>
      </w:r>
      <w:r w:rsidRPr="00AE407B">
        <w:rPr>
          <w:lang w:val="tr-TR"/>
        </w:rPr>
        <w:t xml:space="preserve">PBF) için ise Net Kayıp Olmaması (No Net Loss, NNL) hedefini desteklemeyi amaçlamaktadır. Bu hedefler, ERM (2025) tarafından hazırlanan </w:t>
      </w:r>
      <w:r w:rsidR="00A103D2" w:rsidRPr="00AE407B">
        <w:rPr>
          <w:lang w:val="tr-TR"/>
        </w:rPr>
        <w:t>ÇSED</w:t>
      </w:r>
      <w:r w:rsidRPr="00AE407B">
        <w:rPr>
          <w:lang w:val="tr-TR"/>
        </w:rPr>
        <w:t xml:space="preserve"> kapsamındaki tamamlayıcı temel veri ve etki değerlendirmesi bulgularına dayanarak ve EBRD’nin Çevresel ve Sosyal Gereklilikleri (</w:t>
      </w:r>
      <w:r w:rsidR="00583138" w:rsidRPr="00AE407B">
        <w:rPr>
          <w:lang w:val="tr-TR"/>
        </w:rPr>
        <w:t>ÇSG</w:t>
      </w:r>
      <w:r w:rsidRPr="00AE407B">
        <w:rPr>
          <w:lang w:val="tr-TR"/>
        </w:rPr>
        <w:t>6) ile IFC Performans Standardı 6 (PS6) hükümlerine uygun şekilde gerçekleştirilir. Bu kapsamda plan, aşağıdaki konular hakkında bilgi sağlamaktadır:</w:t>
      </w:r>
    </w:p>
    <w:p w14:paraId="041A23C9" w14:textId="59F544E7" w:rsidR="00413EC3" w:rsidRPr="00AE407B" w:rsidRDefault="00413EC3" w:rsidP="577ADEAE">
      <w:pPr>
        <w:pStyle w:val="GvdeMetni"/>
        <w:numPr>
          <w:ilvl w:val="0"/>
          <w:numId w:val="49"/>
        </w:numPr>
        <w:rPr>
          <w:lang w:val="tr-TR"/>
        </w:rPr>
      </w:pPr>
      <w:r w:rsidRPr="00AE407B">
        <w:rPr>
          <w:lang w:val="tr-TR"/>
        </w:rPr>
        <w:t>projenin biyolojik çeşitlilik üzerinde beklenen etkilerine genel bakış (ERM tarafından hazırlanan</w:t>
      </w:r>
      <w:r w:rsidR="00A95B6D" w:rsidRPr="00AE407B">
        <w:rPr>
          <w:lang w:val="tr-TR"/>
        </w:rPr>
        <w:t xml:space="preserve"> </w:t>
      </w:r>
      <w:r w:rsidR="00F8355E" w:rsidRPr="00AE407B">
        <w:rPr>
          <w:lang w:val="tr-TR"/>
        </w:rPr>
        <w:t>ÇSED</w:t>
      </w:r>
      <w:r w:rsidR="00A95B6D" w:rsidRPr="00AE407B">
        <w:rPr>
          <w:lang w:val="tr-TR"/>
        </w:rPr>
        <w:t>'</w:t>
      </w:r>
      <w:r w:rsidR="00F8355E" w:rsidRPr="00AE407B">
        <w:rPr>
          <w:lang w:val="tr-TR"/>
        </w:rPr>
        <w:t>e</w:t>
      </w:r>
      <w:r w:rsidRPr="00AE407B">
        <w:rPr>
          <w:lang w:val="tr-TR"/>
        </w:rPr>
        <w:t xml:space="preserve"> göre özet bilgi,</w:t>
      </w:r>
      <w:r w:rsidR="00A95B6D" w:rsidRPr="00AE407B">
        <w:rPr>
          <w:lang w:val="tr-TR"/>
        </w:rPr>
        <w:t xml:space="preserve"> 2025</w:t>
      </w:r>
      <w:r w:rsidRPr="00AE407B">
        <w:rPr>
          <w:lang w:val="tr-TR"/>
        </w:rPr>
        <w:t>);</w:t>
      </w:r>
    </w:p>
    <w:p w14:paraId="79DB75F0" w14:textId="64B8BEB8" w:rsidR="00413EC3" w:rsidRPr="00AE407B" w:rsidRDefault="00413EC3" w:rsidP="577ADEAE">
      <w:pPr>
        <w:pStyle w:val="GvdeMetni"/>
        <w:numPr>
          <w:ilvl w:val="0"/>
          <w:numId w:val="49"/>
        </w:numPr>
        <w:rPr>
          <w:lang w:val="tr-TR"/>
        </w:rPr>
      </w:pPr>
      <w:r w:rsidRPr="00AE407B">
        <w:rPr>
          <w:lang w:val="tr-TR"/>
        </w:rPr>
        <w:t xml:space="preserve">Proje tasarımında azaltma hiyerarşisinin nasıl izlendiğine dair genel bir bakış </w:t>
      </w:r>
      <w:r w:rsidR="0022624F" w:rsidRPr="00AE407B">
        <w:rPr>
          <w:lang w:val="tr-TR"/>
        </w:rPr>
        <w:t>ÇSED</w:t>
      </w:r>
      <w:r w:rsidR="00850DFD" w:rsidRPr="00AE407B">
        <w:rPr>
          <w:lang w:val="tr-TR"/>
        </w:rPr>
        <w:t xml:space="preserve"> </w:t>
      </w:r>
      <w:r w:rsidRPr="00AE407B">
        <w:rPr>
          <w:lang w:val="tr-TR"/>
        </w:rPr>
        <w:t>– ERM,</w:t>
      </w:r>
      <w:r w:rsidR="00850DFD" w:rsidRPr="00AE407B">
        <w:rPr>
          <w:lang w:val="tr-TR"/>
        </w:rPr>
        <w:t xml:space="preserve"> 2025 </w:t>
      </w:r>
      <w:r w:rsidRPr="00AE407B">
        <w:rPr>
          <w:lang w:val="tr-TR"/>
        </w:rPr>
        <w:t>uyarınca);</w:t>
      </w:r>
    </w:p>
    <w:p w14:paraId="7348608F" w14:textId="1CB18875" w:rsidR="00413EC3" w:rsidRPr="00AE407B" w:rsidRDefault="00413EC3" w:rsidP="000F4A0B">
      <w:pPr>
        <w:pStyle w:val="GvdeMetni"/>
        <w:numPr>
          <w:ilvl w:val="0"/>
          <w:numId w:val="49"/>
        </w:numPr>
        <w:rPr>
          <w:lang w:val="tr-TR"/>
        </w:rPr>
      </w:pPr>
      <w:r w:rsidRPr="00AE407B">
        <w:rPr>
          <w:lang w:val="tr-TR"/>
        </w:rPr>
        <w:t xml:space="preserve">Ulusal ve uluslararası yasal gerekliliklere </w:t>
      </w:r>
      <w:r w:rsidR="0088099A" w:rsidRPr="00AE407B">
        <w:rPr>
          <w:lang w:val="tr-TR"/>
        </w:rPr>
        <w:t xml:space="preserve">ve kredi verenlerin standartlarına </w:t>
      </w:r>
      <w:r w:rsidRPr="00AE407B">
        <w:rPr>
          <w:lang w:val="tr-TR"/>
        </w:rPr>
        <w:t xml:space="preserve">(özellikle EBRD </w:t>
      </w:r>
      <w:r w:rsidR="00583138" w:rsidRPr="00AE407B">
        <w:rPr>
          <w:lang w:val="tr-TR"/>
        </w:rPr>
        <w:t>ÇSG</w:t>
      </w:r>
      <w:r w:rsidRPr="00AE407B">
        <w:rPr>
          <w:lang w:val="tr-TR"/>
        </w:rPr>
        <w:t>6), izinlere ve çevre onaylarına uygunluk dahil olmak üzere, inşaat aşaması ve işletme aşaması risklerinin ve biyolojik çeşitlilik üzerindeki etkilerin yönetilmesine ilişkin gerekliliklerin karşılanması konusunda Projenin inşaat ve işletme aşamaları için net bir kılavuz sağlamak; ve</w:t>
      </w:r>
    </w:p>
    <w:p w14:paraId="3AAD4F34" w14:textId="77777777" w:rsidR="00413EC3" w:rsidRPr="00AE407B" w:rsidRDefault="00413EC3" w:rsidP="000F4A0B">
      <w:pPr>
        <w:pStyle w:val="GvdeMetni"/>
        <w:numPr>
          <w:ilvl w:val="0"/>
          <w:numId w:val="49"/>
        </w:numPr>
        <w:rPr>
          <w:lang w:val="tr-TR"/>
        </w:rPr>
      </w:pPr>
      <w:r w:rsidRPr="00AE407B">
        <w:rPr>
          <w:lang w:val="tr-TR"/>
        </w:rPr>
        <w:t>İnşaat aşaması ve Projenin işletme aşaması boyunca, biyolojik çeşitlilik yönetimi hususları açısından Proje sahası genelinde tutarlılık sağlanması.</w:t>
      </w:r>
    </w:p>
    <w:p w14:paraId="25C43E1B" w14:textId="23D07B72" w:rsidR="00413EC3" w:rsidRPr="00AE407B" w:rsidRDefault="00413EC3" w:rsidP="00413EC3">
      <w:pPr>
        <w:pStyle w:val="Balk2"/>
        <w:rPr>
          <w:lang w:val="tr-TR"/>
        </w:rPr>
      </w:pPr>
      <w:bookmarkStart w:id="19" w:name="_Toc179473549"/>
      <w:bookmarkStart w:id="20" w:name="_Toc212973593"/>
      <w:r w:rsidRPr="00AE407B">
        <w:rPr>
          <w:lang w:val="tr-TR"/>
        </w:rPr>
        <w:t>B</w:t>
      </w:r>
      <w:r w:rsidR="00805648" w:rsidRPr="00AE407B">
        <w:rPr>
          <w:lang w:val="tr-TR"/>
        </w:rPr>
        <w:t>Y</w:t>
      </w:r>
      <w:r w:rsidRPr="00AE407B">
        <w:rPr>
          <w:lang w:val="tr-TR"/>
        </w:rPr>
        <w:t>P'nin Yapısı</w:t>
      </w:r>
      <w:bookmarkEnd w:id="19"/>
      <w:bookmarkEnd w:id="20"/>
    </w:p>
    <w:p w14:paraId="748F5ED5" w14:textId="3999AAEE" w:rsidR="00413EC3" w:rsidRPr="00AE407B" w:rsidRDefault="00413EC3" w:rsidP="00413EC3">
      <w:pPr>
        <w:pStyle w:val="GvdeMetni"/>
        <w:rPr>
          <w:lang w:val="tr-TR"/>
        </w:rPr>
      </w:pPr>
      <w:r w:rsidRPr="00AE407B">
        <w:rPr>
          <w:lang w:val="tr-TR"/>
        </w:rPr>
        <w:t>B</w:t>
      </w:r>
      <w:r w:rsidR="004358DF" w:rsidRPr="00AE407B">
        <w:rPr>
          <w:lang w:val="tr-TR"/>
        </w:rPr>
        <w:t>Y</w:t>
      </w:r>
      <w:r w:rsidRPr="00AE407B">
        <w:rPr>
          <w:lang w:val="tr-TR"/>
        </w:rPr>
        <w:t>P aşağıdaki şekilde yapılandırılmıştır:</w:t>
      </w:r>
    </w:p>
    <w:p w14:paraId="3B360718" w14:textId="55EDF572" w:rsidR="00413EC3" w:rsidRPr="00AE407B" w:rsidRDefault="00413EC3" w:rsidP="000F4A0B">
      <w:pPr>
        <w:pStyle w:val="GvdeMetni"/>
        <w:numPr>
          <w:ilvl w:val="0"/>
          <w:numId w:val="62"/>
        </w:numPr>
        <w:rPr>
          <w:lang w:val="tr-TR"/>
        </w:rPr>
      </w:pPr>
      <w:r w:rsidRPr="00AE407B">
        <w:rPr>
          <w:b/>
          <w:bCs/>
          <w:lang w:val="tr-TR"/>
        </w:rPr>
        <w:t>Bölüm 1</w:t>
      </w:r>
      <w:r w:rsidRPr="00AE407B">
        <w:rPr>
          <w:lang w:val="tr-TR"/>
        </w:rPr>
        <w:t>: Giriş, Uygulama ve Uygulama, B</w:t>
      </w:r>
      <w:r w:rsidR="00965F86">
        <w:rPr>
          <w:lang w:val="tr-TR"/>
        </w:rPr>
        <w:t>Y</w:t>
      </w:r>
      <w:r w:rsidRPr="00AE407B">
        <w:rPr>
          <w:lang w:val="tr-TR"/>
        </w:rPr>
        <w:t>P'nin Gözden Geçirilmesi ve Güncellenmesi, Yasal Gereklilikler, İzinler ve Çevresel Onay</w:t>
      </w:r>
    </w:p>
    <w:p w14:paraId="22BAE4FC" w14:textId="657CAC53" w:rsidR="00413EC3" w:rsidRPr="00AE407B" w:rsidRDefault="00413EC3" w:rsidP="000F4A0B">
      <w:pPr>
        <w:pStyle w:val="GvdeMetni"/>
        <w:numPr>
          <w:ilvl w:val="0"/>
          <w:numId w:val="62"/>
        </w:numPr>
        <w:rPr>
          <w:lang w:val="tr-TR"/>
        </w:rPr>
      </w:pPr>
      <w:r w:rsidRPr="00AE407B">
        <w:rPr>
          <w:b/>
          <w:bCs/>
          <w:lang w:val="tr-TR"/>
        </w:rPr>
        <w:t>Bölüm 2</w:t>
      </w:r>
      <w:r w:rsidRPr="00AE407B">
        <w:rPr>
          <w:lang w:val="tr-TR"/>
        </w:rPr>
        <w:t>: Saha koşullarının özeti (biyo</w:t>
      </w:r>
      <w:r w:rsidR="002E7A60" w:rsidRPr="00AE407B">
        <w:rPr>
          <w:lang w:val="tr-TR"/>
        </w:rPr>
        <w:t>ç</w:t>
      </w:r>
      <w:r w:rsidRPr="00AE407B">
        <w:rPr>
          <w:lang w:val="tr-TR"/>
        </w:rPr>
        <w:t xml:space="preserve">eşitlilik temel </w:t>
      </w:r>
      <w:r w:rsidR="002E7A60" w:rsidRPr="00AE407B">
        <w:rPr>
          <w:lang w:val="tr-TR"/>
        </w:rPr>
        <w:t>verileri</w:t>
      </w:r>
      <w:r w:rsidRPr="00AE407B">
        <w:rPr>
          <w:lang w:val="tr-TR"/>
        </w:rPr>
        <w:t>)</w:t>
      </w:r>
    </w:p>
    <w:p w14:paraId="00FB3BCA" w14:textId="1DFEEBD3" w:rsidR="009D6103" w:rsidRPr="00AE407B" w:rsidRDefault="009D6103" w:rsidP="000F4A0B">
      <w:pPr>
        <w:pStyle w:val="GvdeMetni"/>
        <w:numPr>
          <w:ilvl w:val="0"/>
          <w:numId w:val="62"/>
        </w:numPr>
        <w:rPr>
          <w:lang w:val="tr-TR"/>
        </w:rPr>
      </w:pPr>
      <w:r w:rsidRPr="00AE407B">
        <w:rPr>
          <w:b/>
          <w:bCs/>
          <w:lang w:val="tr-TR"/>
        </w:rPr>
        <w:t>Bölüm 3</w:t>
      </w:r>
      <w:r w:rsidRPr="00AE407B">
        <w:rPr>
          <w:lang w:val="tr-TR"/>
        </w:rPr>
        <w:t xml:space="preserve">: </w:t>
      </w:r>
      <w:r w:rsidR="00D778F1" w:rsidRPr="00AE407B">
        <w:rPr>
          <w:lang w:val="tr-TR"/>
        </w:rPr>
        <w:t xml:space="preserve">Biyoçeşitlilik yönetim </w:t>
      </w:r>
      <w:r w:rsidRPr="00AE407B">
        <w:rPr>
          <w:lang w:val="tr-TR"/>
        </w:rPr>
        <w:t xml:space="preserve">stratejisi </w:t>
      </w:r>
      <w:r w:rsidR="00D778F1" w:rsidRPr="00AE407B">
        <w:rPr>
          <w:lang w:val="tr-TR"/>
        </w:rPr>
        <w:t>(</w:t>
      </w:r>
      <w:r w:rsidR="002E7A60" w:rsidRPr="00AE407B">
        <w:rPr>
          <w:lang w:val="tr-TR"/>
        </w:rPr>
        <w:t>Net Kazanç, NG ve Net Kayıp Olmaması, NNL yaklaşımları dâhil</w:t>
      </w:r>
      <w:r w:rsidR="00D778F1" w:rsidRPr="00AE407B">
        <w:rPr>
          <w:lang w:val="tr-TR"/>
        </w:rPr>
        <w:t>)</w:t>
      </w:r>
    </w:p>
    <w:p w14:paraId="76EF5309" w14:textId="12968E63" w:rsidR="00413EC3" w:rsidRPr="00AE407B" w:rsidRDefault="00413EC3" w:rsidP="000F4A0B">
      <w:pPr>
        <w:pStyle w:val="GvdeMetni"/>
        <w:numPr>
          <w:ilvl w:val="0"/>
          <w:numId w:val="62"/>
        </w:numPr>
        <w:rPr>
          <w:lang w:val="tr-TR"/>
        </w:rPr>
      </w:pPr>
      <w:r w:rsidRPr="00AE407B">
        <w:rPr>
          <w:b/>
          <w:bCs/>
          <w:lang w:val="tr-TR"/>
        </w:rPr>
        <w:t>Bölüm</w:t>
      </w:r>
      <w:r w:rsidR="009D6103" w:rsidRPr="00AE407B">
        <w:rPr>
          <w:b/>
          <w:bCs/>
          <w:lang w:val="tr-TR"/>
        </w:rPr>
        <w:t xml:space="preserve"> 4</w:t>
      </w:r>
      <w:r w:rsidRPr="00AE407B">
        <w:rPr>
          <w:lang w:val="tr-TR"/>
        </w:rPr>
        <w:t xml:space="preserve">: İnşaat aşaması </w:t>
      </w:r>
      <w:r w:rsidR="00D778F1" w:rsidRPr="00AE407B">
        <w:rPr>
          <w:lang w:val="tr-TR"/>
        </w:rPr>
        <w:t>B</w:t>
      </w:r>
      <w:r w:rsidR="006E536D" w:rsidRPr="00AE407B">
        <w:rPr>
          <w:lang w:val="tr-TR"/>
        </w:rPr>
        <w:t>Y</w:t>
      </w:r>
      <w:r w:rsidR="00D778F1" w:rsidRPr="00AE407B">
        <w:rPr>
          <w:lang w:val="tr-TR"/>
        </w:rPr>
        <w:t>P</w:t>
      </w:r>
      <w:r w:rsidR="00C12DD9" w:rsidRPr="00AE407B">
        <w:rPr>
          <w:lang w:val="tr-TR"/>
        </w:rPr>
        <w:t>’si</w:t>
      </w:r>
    </w:p>
    <w:p w14:paraId="56518903" w14:textId="3AE785B0" w:rsidR="00413EC3" w:rsidRPr="00AE407B" w:rsidRDefault="00413EC3" w:rsidP="000F4A0B">
      <w:pPr>
        <w:pStyle w:val="GvdeMetni"/>
        <w:numPr>
          <w:ilvl w:val="0"/>
          <w:numId w:val="62"/>
        </w:numPr>
        <w:rPr>
          <w:lang w:val="tr-TR"/>
        </w:rPr>
      </w:pPr>
      <w:r w:rsidRPr="00AE407B">
        <w:rPr>
          <w:b/>
          <w:bCs/>
          <w:lang w:val="tr-TR"/>
        </w:rPr>
        <w:t>Bölüm</w:t>
      </w:r>
      <w:r w:rsidR="009D6103" w:rsidRPr="00AE407B">
        <w:rPr>
          <w:b/>
          <w:bCs/>
          <w:lang w:val="tr-TR"/>
        </w:rPr>
        <w:t xml:space="preserve"> 5</w:t>
      </w:r>
      <w:r w:rsidRPr="00AE407B">
        <w:rPr>
          <w:lang w:val="tr-TR"/>
        </w:rPr>
        <w:t xml:space="preserve">: </w:t>
      </w:r>
      <w:r w:rsidR="00C12DD9" w:rsidRPr="00AE407B">
        <w:rPr>
          <w:lang w:val="tr-TR"/>
        </w:rPr>
        <w:t>İşletme</w:t>
      </w:r>
      <w:r w:rsidRPr="00AE407B">
        <w:rPr>
          <w:lang w:val="tr-TR"/>
        </w:rPr>
        <w:t xml:space="preserve"> aşama</w:t>
      </w:r>
      <w:r w:rsidR="00C12DD9" w:rsidRPr="00AE407B">
        <w:rPr>
          <w:lang w:val="tr-TR"/>
        </w:rPr>
        <w:t>sı</w:t>
      </w:r>
      <w:r w:rsidRPr="00AE407B">
        <w:rPr>
          <w:lang w:val="tr-TR"/>
        </w:rPr>
        <w:t xml:space="preserve"> </w:t>
      </w:r>
      <w:r w:rsidR="00C12DD9" w:rsidRPr="00AE407B">
        <w:rPr>
          <w:lang w:val="tr-TR"/>
        </w:rPr>
        <w:t>BYP’si</w:t>
      </w:r>
    </w:p>
    <w:p w14:paraId="110224F7" w14:textId="1CF06000" w:rsidR="00413EC3" w:rsidRPr="00AE407B" w:rsidRDefault="00413EC3" w:rsidP="000F4A0B">
      <w:pPr>
        <w:pStyle w:val="GvdeMetni"/>
        <w:numPr>
          <w:ilvl w:val="0"/>
          <w:numId w:val="62"/>
        </w:numPr>
        <w:rPr>
          <w:lang w:val="tr-TR"/>
        </w:rPr>
      </w:pPr>
      <w:r w:rsidRPr="00AE407B">
        <w:rPr>
          <w:b/>
          <w:bCs/>
          <w:lang w:val="tr-TR"/>
        </w:rPr>
        <w:t>Bölüm</w:t>
      </w:r>
      <w:r w:rsidR="009D6103" w:rsidRPr="00AE407B">
        <w:rPr>
          <w:b/>
          <w:bCs/>
          <w:lang w:val="tr-TR"/>
        </w:rPr>
        <w:t xml:space="preserve"> 6</w:t>
      </w:r>
      <w:r w:rsidRPr="00AE407B">
        <w:rPr>
          <w:lang w:val="tr-TR"/>
        </w:rPr>
        <w:t xml:space="preserve">: </w:t>
      </w:r>
      <w:r w:rsidR="00C12DD9" w:rsidRPr="00AE407B">
        <w:rPr>
          <w:lang w:val="tr-TR"/>
        </w:rPr>
        <w:t>Destekleyici</w:t>
      </w:r>
      <w:r w:rsidR="00D778F1" w:rsidRPr="00AE407B">
        <w:rPr>
          <w:lang w:val="tr-TR"/>
        </w:rPr>
        <w:t xml:space="preserve"> ve tamamlayıcı planlar </w:t>
      </w:r>
    </w:p>
    <w:p w14:paraId="76491943" w14:textId="43E117A2" w:rsidR="00D778F1" w:rsidRPr="00AE407B" w:rsidRDefault="00D778F1" w:rsidP="00D778F1">
      <w:pPr>
        <w:pStyle w:val="GvdeMetni"/>
        <w:numPr>
          <w:ilvl w:val="0"/>
          <w:numId w:val="62"/>
        </w:numPr>
        <w:rPr>
          <w:lang w:val="tr-TR"/>
        </w:rPr>
      </w:pPr>
      <w:r w:rsidRPr="00AE407B">
        <w:rPr>
          <w:b/>
          <w:bCs/>
          <w:lang w:val="tr-TR"/>
        </w:rPr>
        <w:t>Bölüm 7</w:t>
      </w:r>
      <w:r w:rsidRPr="00AE407B">
        <w:rPr>
          <w:lang w:val="tr-TR"/>
        </w:rPr>
        <w:t xml:space="preserve">: Ekler (Yaban hayatı </w:t>
      </w:r>
      <w:r w:rsidR="00D11C20" w:rsidRPr="00AE407B">
        <w:rPr>
          <w:lang w:val="tr-TR"/>
        </w:rPr>
        <w:t>yönlendirme</w:t>
      </w:r>
      <w:r w:rsidRPr="00AE407B">
        <w:rPr>
          <w:lang w:val="tr-TR"/>
        </w:rPr>
        <w:t xml:space="preserve"> protokolü) </w:t>
      </w:r>
    </w:p>
    <w:p w14:paraId="0006ED40" w14:textId="77777777" w:rsidR="00D778F1" w:rsidRPr="00AE407B" w:rsidRDefault="00D778F1" w:rsidP="00D778F1">
      <w:pPr>
        <w:pStyle w:val="GvdeMetni"/>
        <w:ind w:left="720"/>
        <w:rPr>
          <w:lang w:val="tr-TR"/>
        </w:rPr>
      </w:pPr>
    </w:p>
    <w:p w14:paraId="4468EE11" w14:textId="77777777" w:rsidR="00D778F1" w:rsidRPr="00AE407B" w:rsidRDefault="00D778F1" w:rsidP="00D778F1">
      <w:pPr>
        <w:pStyle w:val="GvdeMetni"/>
        <w:ind w:left="720"/>
        <w:rPr>
          <w:lang w:val="tr-TR"/>
        </w:rPr>
      </w:pPr>
    </w:p>
    <w:p w14:paraId="1A50C849" w14:textId="77777777" w:rsidR="00413EC3" w:rsidRPr="00AE407B" w:rsidRDefault="00413EC3" w:rsidP="00413EC3">
      <w:pPr>
        <w:pStyle w:val="Balk2"/>
        <w:rPr>
          <w:lang w:val="tr-TR"/>
        </w:rPr>
      </w:pPr>
      <w:bookmarkStart w:id="21" w:name="_Toc155624876"/>
      <w:bookmarkStart w:id="22" w:name="_Toc156895988"/>
      <w:bookmarkStart w:id="23" w:name="_Toc179473550"/>
      <w:bookmarkStart w:id="24" w:name="_Toc212973594"/>
      <w:r w:rsidRPr="00AE407B">
        <w:rPr>
          <w:lang w:val="tr-TR"/>
        </w:rPr>
        <w:lastRenderedPageBreak/>
        <w:t>Uygulama ve Yürütme</w:t>
      </w:r>
      <w:bookmarkEnd w:id="21"/>
      <w:bookmarkEnd w:id="22"/>
      <w:bookmarkEnd w:id="23"/>
      <w:bookmarkEnd w:id="24"/>
    </w:p>
    <w:p w14:paraId="282066F9" w14:textId="77777777" w:rsidR="00413EC3" w:rsidRPr="00AE407B" w:rsidRDefault="00413EC3" w:rsidP="00413EC3">
      <w:pPr>
        <w:pStyle w:val="Balk3"/>
        <w:rPr>
          <w:lang w:val="tr-TR"/>
        </w:rPr>
      </w:pPr>
      <w:bookmarkStart w:id="25" w:name="_Toc179473551"/>
      <w:bookmarkStart w:id="26" w:name="_Toc212973595"/>
      <w:r w:rsidRPr="00AE407B">
        <w:rPr>
          <w:lang w:val="tr-TR"/>
        </w:rPr>
        <w:t>Genel</w:t>
      </w:r>
      <w:bookmarkEnd w:id="25"/>
      <w:bookmarkEnd w:id="26"/>
    </w:p>
    <w:p w14:paraId="3AAAF44F" w14:textId="46C4E34A" w:rsidR="00225683" w:rsidRPr="00AE407B" w:rsidRDefault="00225683" w:rsidP="00225683">
      <w:pPr>
        <w:pStyle w:val="GvdeMetni"/>
        <w:jc w:val="both"/>
        <w:rPr>
          <w:lang w:val="tr-TR"/>
        </w:rPr>
      </w:pPr>
      <w:r w:rsidRPr="00AE407B">
        <w:rPr>
          <w:lang w:val="tr-TR"/>
        </w:rPr>
        <w:t>BYP, projenin inşaat ve işletme aşamaları için geçerlidir ve bu aşamalar bu belgenin 4. ve 5. bölümlerinde ayrı ayrı ele alınmıştır.</w:t>
      </w:r>
      <w:r w:rsidR="003A4B4F" w:rsidRPr="00AE407B">
        <w:rPr>
          <w:lang w:val="tr-TR"/>
        </w:rPr>
        <w:t xml:space="preserve"> </w:t>
      </w:r>
      <w:r w:rsidRPr="00AE407B">
        <w:rPr>
          <w:lang w:val="tr-TR"/>
        </w:rPr>
        <w:t>Planın uygulanmasından nihai olarak atanmış tüm yükleniciler (ana yüklenici, alt yüklenici ve üçüncü taraf danışmanlar dâhil), yatırımcı ve proje sahibi sorumludur.</w:t>
      </w:r>
      <w:r w:rsidR="002E4885" w:rsidRPr="00AE407B">
        <w:rPr>
          <w:lang w:val="tr-TR"/>
        </w:rPr>
        <w:t xml:space="preserve"> Sözleşmesel bir gereklilik olarak, yükleniciler, alt yükleniciler ve tedarikçiler, kendi iş kapsamları (Scope of Work, SoW) dâhilinde BYP hükümlerine uygunluklarını göstermekle yükümlü olacaktır.</w:t>
      </w:r>
      <w:r w:rsidR="006E536D" w:rsidRPr="00AE407B">
        <w:rPr>
          <w:lang w:val="tr-TR"/>
        </w:rPr>
        <w:t xml:space="preserve"> </w:t>
      </w:r>
    </w:p>
    <w:p w14:paraId="14ABB8A8" w14:textId="20483375" w:rsidR="00413EC3" w:rsidRPr="00AE407B" w:rsidRDefault="006C0D1E" w:rsidP="00413EC3">
      <w:pPr>
        <w:pStyle w:val="Balk3"/>
        <w:rPr>
          <w:lang w:val="tr-TR"/>
        </w:rPr>
      </w:pPr>
      <w:bookmarkStart w:id="27" w:name="_Toc179473552"/>
      <w:bookmarkStart w:id="28" w:name="_Toc212973596"/>
      <w:r w:rsidRPr="00AE407B">
        <w:rPr>
          <w:lang w:val="tr-TR"/>
        </w:rPr>
        <w:t>Etli Azaltma</w:t>
      </w:r>
      <w:r w:rsidR="00413EC3" w:rsidRPr="00AE407B">
        <w:rPr>
          <w:lang w:val="tr-TR"/>
        </w:rPr>
        <w:t xml:space="preserve"> Hiyerarşisi</w:t>
      </w:r>
      <w:bookmarkEnd w:id="27"/>
      <w:bookmarkEnd w:id="28"/>
    </w:p>
    <w:p w14:paraId="7E6141CD" w14:textId="03511F22" w:rsidR="00351E10" w:rsidRPr="00AE407B" w:rsidRDefault="00351E10" w:rsidP="00351E10">
      <w:pPr>
        <w:pStyle w:val="GvdeMetni"/>
        <w:jc w:val="both"/>
        <w:rPr>
          <w:lang w:val="tr-TR"/>
        </w:rPr>
      </w:pPr>
      <w:r w:rsidRPr="00AE407B">
        <w:rPr>
          <w:lang w:val="tr-TR"/>
        </w:rPr>
        <w:t xml:space="preserve">EBRD </w:t>
      </w:r>
      <w:r w:rsidR="00583138" w:rsidRPr="00AE407B">
        <w:rPr>
          <w:lang w:val="tr-TR"/>
        </w:rPr>
        <w:t>ÇSG</w:t>
      </w:r>
      <w:r w:rsidRPr="00AE407B">
        <w:rPr>
          <w:lang w:val="tr-TR"/>
        </w:rPr>
        <w:t>6, IFC PS6 ve Uluslararası İyi Uygulamalar (GIIP) ile uyumlu olarak, doğal ekosistemlerin ve biyoçeşitliliğin korunması, “azaltım hiyerarşisi” ilkesine dayanmaktadır (Bkz. Tablo 1-1 ve Şekil 1-2). Biyoçeşitlilik üzerindeki etkilerin önlenmesi ve/veya azaltılması için proaktif bir yaklaşım benimsenmiş olup, risklerin ve etkilerin mümkün olan her durumda önceden öngörülmesi ve önlenmesi hedeflenmiştir. Azaltım hiyerarşisinin tipik adımları aşağıdaki gibidir:</w:t>
      </w:r>
    </w:p>
    <w:p w14:paraId="74265CCA" w14:textId="77777777" w:rsidR="00351E10" w:rsidRPr="00AE407B" w:rsidRDefault="00351E10" w:rsidP="00351E10">
      <w:pPr>
        <w:pStyle w:val="GvdeMetni"/>
        <w:jc w:val="both"/>
        <w:rPr>
          <w:lang w:val="tr-TR"/>
        </w:rPr>
      </w:pPr>
    </w:p>
    <w:p w14:paraId="7EC2B361" w14:textId="77777777" w:rsidR="00351E10" w:rsidRPr="00AE407B" w:rsidRDefault="00351E10" w:rsidP="00A35045">
      <w:pPr>
        <w:pStyle w:val="GvdeMetni"/>
        <w:numPr>
          <w:ilvl w:val="0"/>
          <w:numId w:val="49"/>
        </w:numPr>
        <w:rPr>
          <w:lang w:val="tr-TR"/>
        </w:rPr>
      </w:pPr>
      <w:r w:rsidRPr="00AE407B">
        <w:rPr>
          <w:lang w:val="tr-TR"/>
        </w:rPr>
        <w:t>Risklerin belirlenmesi ve öngörülmesi: Potansiyel olumsuz etkilerin analizler ve paydaş katılımı yoluyla erken tanımlanması;</w:t>
      </w:r>
    </w:p>
    <w:p w14:paraId="5D5486F8" w14:textId="77777777" w:rsidR="00351E10" w:rsidRPr="00AE407B" w:rsidRDefault="00351E10" w:rsidP="00A35045">
      <w:pPr>
        <w:pStyle w:val="GvdeMetni"/>
        <w:numPr>
          <w:ilvl w:val="0"/>
          <w:numId w:val="49"/>
        </w:numPr>
        <w:rPr>
          <w:lang w:val="tr-TR"/>
        </w:rPr>
      </w:pPr>
      <w:r w:rsidRPr="00AE407B">
        <w:rPr>
          <w:lang w:val="tr-TR"/>
        </w:rPr>
        <w:t>Kaçınma: Alternatiflerin değerlendirilmesi (örneğin proje yapılmaması senaryosu dâhil) ile olası olumsuz etkilerden kaçınmak;</w:t>
      </w:r>
    </w:p>
    <w:p w14:paraId="11218F1C" w14:textId="77777777" w:rsidR="00351E10" w:rsidRPr="00AE407B" w:rsidRDefault="00351E10" w:rsidP="00A35045">
      <w:pPr>
        <w:pStyle w:val="GvdeMetni"/>
        <w:numPr>
          <w:ilvl w:val="0"/>
          <w:numId w:val="49"/>
        </w:numPr>
        <w:rPr>
          <w:lang w:val="tr-TR"/>
        </w:rPr>
      </w:pPr>
      <w:r w:rsidRPr="00AE407B">
        <w:rPr>
          <w:lang w:val="tr-TR"/>
        </w:rPr>
        <w:t>Azaltma / Minimizasyon: Tasarım değişiklikleriyle proje alanının fiziksel ayak izini küçülterek etki süresi, şiddeti veya kapsamını azaltmak;</w:t>
      </w:r>
    </w:p>
    <w:p w14:paraId="61075DE0" w14:textId="77777777" w:rsidR="00351E10" w:rsidRPr="00AE407B" w:rsidRDefault="00351E10" w:rsidP="00A35045">
      <w:pPr>
        <w:pStyle w:val="GvdeMetni"/>
        <w:numPr>
          <w:ilvl w:val="0"/>
          <w:numId w:val="49"/>
        </w:numPr>
        <w:rPr>
          <w:lang w:val="tr-TR"/>
        </w:rPr>
      </w:pPr>
      <w:r w:rsidRPr="00AE407B">
        <w:rPr>
          <w:lang w:val="tr-TR"/>
        </w:rPr>
        <w:t>İyileştirme / Restorasyon: Mümkün olan durumlarda, örneğin proje nedeniyle kesintiye uğramış su kaynaklarına alternatif erişim sağlamak gibi, etkilenen ekosistem veya habitatların onarımı;</w:t>
      </w:r>
    </w:p>
    <w:p w14:paraId="6252FBFC" w14:textId="249F2637" w:rsidR="00351E10" w:rsidRPr="00AE407B" w:rsidRDefault="00351E10" w:rsidP="00A35045">
      <w:pPr>
        <w:pStyle w:val="GvdeMetni"/>
        <w:numPr>
          <w:ilvl w:val="0"/>
          <w:numId w:val="49"/>
        </w:numPr>
        <w:rPr>
          <w:lang w:val="tr-TR"/>
        </w:rPr>
      </w:pPr>
      <w:r w:rsidRPr="00AE407B">
        <w:rPr>
          <w:lang w:val="tr-TR"/>
        </w:rPr>
        <w:t xml:space="preserve">Telafi / Dengeleme (Offset): Kaçınılamayan </w:t>
      </w:r>
      <w:r w:rsidR="009C16EF" w:rsidRPr="00AE407B">
        <w:rPr>
          <w:lang w:val="tr-TR"/>
        </w:rPr>
        <w:t>kalan</w:t>
      </w:r>
      <w:r w:rsidRPr="00AE407B">
        <w:rPr>
          <w:lang w:val="tr-TR"/>
        </w:rPr>
        <w:t xml:space="preserve"> etkiler için sahada veya saha dışında telafi önlemleri (örneğin restorasyon offsetleri veya kayıp önleme offsetleri) uygulamak.</w:t>
      </w:r>
    </w:p>
    <w:p w14:paraId="6ECC90A5" w14:textId="3D2B6DA7" w:rsidR="00351E10" w:rsidRPr="00AE407B" w:rsidRDefault="00351E10" w:rsidP="00E371B5">
      <w:pPr>
        <w:pStyle w:val="GvdeMetni"/>
        <w:rPr>
          <w:lang w:val="tr-TR"/>
        </w:rPr>
      </w:pPr>
      <w:r w:rsidRPr="00AE407B">
        <w:rPr>
          <w:lang w:val="tr-TR"/>
        </w:rPr>
        <w:t>Özellikle ekolojik açıdan hassas ekosistemlerde, etkiler ciddi olabileceğinden, temel ilke genellikle “önceden öngör ve önle” yaklaşımı olmalı, “değerlendir ve onar” yaklaşımından kaçınılmalıdır.</w:t>
      </w:r>
    </w:p>
    <w:p w14:paraId="30696E68" w14:textId="77777777" w:rsidR="00351E10" w:rsidRPr="00AE407B" w:rsidRDefault="00351E10" w:rsidP="00413EC3">
      <w:pPr>
        <w:pStyle w:val="GvdeMetni"/>
        <w:jc w:val="both"/>
        <w:rPr>
          <w:lang w:val="tr-TR"/>
        </w:rPr>
      </w:pPr>
    </w:p>
    <w:p w14:paraId="1958B925" w14:textId="382BBBA6" w:rsidR="00413EC3" w:rsidRPr="00AE407B" w:rsidRDefault="00413EC3" w:rsidP="00413EC3">
      <w:pPr>
        <w:pStyle w:val="ResimYazs"/>
        <w:jc w:val="center"/>
        <w:rPr>
          <w:lang w:val="tr-TR"/>
        </w:rPr>
      </w:pPr>
      <w:bookmarkStart w:id="29" w:name="_Toc179473535"/>
      <w:r w:rsidRPr="00AE407B">
        <w:rPr>
          <w:lang w:val="tr-TR"/>
        </w:rPr>
        <w:t xml:space="preserve">Tablo </w:t>
      </w:r>
      <w:r w:rsidR="00312CAE" w:rsidRPr="00AE407B">
        <w:rPr>
          <w:lang w:val="tr-TR"/>
        </w:rPr>
        <w:t>1</w:t>
      </w:r>
      <w:r w:rsidRPr="00AE407B">
        <w:rPr>
          <w:lang w:val="tr-TR"/>
        </w:rPr>
        <w:t>-</w:t>
      </w:r>
      <w:r w:rsidR="00780BDA" w:rsidRPr="00AE407B">
        <w:rPr>
          <w:lang w:val="tr-TR"/>
        </w:rPr>
        <w:fldChar w:fldCharType="begin"/>
      </w:r>
      <w:r w:rsidR="00780BDA" w:rsidRPr="00AE407B">
        <w:rPr>
          <w:lang w:val="tr-TR"/>
        </w:rPr>
        <w:instrText xml:space="preserve"> STYLEREF 1 \s </w:instrText>
      </w:r>
      <w:r w:rsidR="00780BDA" w:rsidRPr="00AE407B">
        <w:rPr>
          <w:lang w:val="tr-TR"/>
        </w:rPr>
        <w:fldChar w:fldCharType="separate"/>
      </w:r>
      <w:r w:rsidR="00E42AAF">
        <w:rPr>
          <w:noProof/>
          <w:lang w:val="tr-TR"/>
        </w:rPr>
        <w:t>1</w:t>
      </w:r>
      <w:r w:rsidR="00780BDA" w:rsidRPr="00AE407B">
        <w:rPr>
          <w:lang w:val="tr-TR"/>
        </w:rPr>
        <w:fldChar w:fldCharType="end"/>
      </w:r>
      <w:r w:rsidRPr="00AE407B">
        <w:rPr>
          <w:lang w:val="tr-TR"/>
        </w:rPr>
        <w:t xml:space="preserve"> etki azaltma hiyerarşisi</w:t>
      </w:r>
      <w:bookmarkEnd w:id="29"/>
    </w:p>
    <w:tbl>
      <w:tblPr>
        <w:tblStyle w:val="TabloKlavuzu"/>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708"/>
        <w:gridCol w:w="7930"/>
      </w:tblGrid>
      <w:tr w:rsidR="00413EC3" w:rsidRPr="00AE407B" w14:paraId="0CC65770" w14:textId="77777777" w:rsidTr="00AA532E">
        <w:trPr>
          <w:trHeight w:val="225"/>
          <w:tblHeader/>
        </w:trPr>
        <w:tc>
          <w:tcPr>
            <w:tcW w:w="821" w:type="pct"/>
            <w:tcBorders>
              <w:bottom w:val="single" w:sz="4" w:space="0" w:color="auto"/>
            </w:tcBorders>
            <w:shd w:val="clear" w:color="auto" w:fill="D5E5DF" w:themeFill="accent3" w:themeFillTint="33"/>
            <w:vAlign w:val="center"/>
          </w:tcPr>
          <w:p w14:paraId="7BC39209" w14:textId="482EFD40" w:rsidR="00413EC3" w:rsidRPr="00AE407B" w:rsidRDefault="00312CAE" w:rsidP="00AA532E">
            <w:pPr>
              <w:spacing w:before="120" w:after="120" w:line="240" w:lineRule="auto"/>
              <w:jc w:val="both"/>
              <w:rPr>
                <w:rFonts w:eastAsia="Times New Roman" w:cs="Arial"/>
                <w:b/>
                <w:sz w:val="18"/>
                <w:szCs w:val="18"/>
                <w:lang w:val="tr-TR" w:eastAsia="en-AU"/>
              </w:rPr>
            </w:pPr>
            <w:r w:rsidRPr="00AE407B">
              <w:rPr>
                <w:rFonts w:eastAsia="Times New Roman" w:cs="Arial"/>
                <w:b/>
                <w:sz w:val="18"/>
                <w:szCs w:val="18"/>
                <w:lang w:val="tr-TR" w:eastAsia="en-AU"/>
              </w:rPr>
              <w:t>Aşama</w:t>
            </w:r>
          </w:p>
        </w:tc>
        <w:tc>
          <w:tcPr>
            <w:tcW w:w="4179" w:type="pct"/>
            <w:tcBorders>
              <w:bottom w:val="single" w:sz="4" w:space="0" w:color="auto"/>
            </w:tcBorders>
            <w:shd w:val="clear" w:color="auto" w:fill="D5E5DF" w:themeFill="accent3" w:themeFillTint="33"/>
            <w:vAlign w:val="center"/>
          </w:tcPr>
          <w:p w14:paraId="18C65C0F" w14:textId="77777777" w:rsidR="00413EC3" w:rsidRPr="00AE407B" w:rsidRDefault="00413EC3" w:rsidP="00AA532E">
            <w:pPr>
              <w:spacing w:before="120" w:after="120" w:line="240" w:lineRule="auto"/>
              <w:jc w:val="both"/>
              <w:rPr>
                <w:rFonts w:eastAsia="Times New Roman" w:cs="Arial"/>
                <w:b/>
                <w:sz w:val="18"/>
                <w:szCs w:val="18"/>
                <w:lang w:val="tr-TR" w:eastAsia="en-AU"/>
              </w:rPr>
            </w:pPr>
            <w:r w:rsidRPr="00AE407B">
              <w:rPr>
                <w:rFonts w:eastAsia="Times New Roman" w:cs="Arial"/>
                <w:b/>
                <w:sz w:val="18"/>
                <w:szCs w:val="18"/>
                <w:lang w:val="tr-TR" w:eastAsia="en-AU"/>
              </w:rPr>
              <w:t>Açıklama</w:t>
            </w:r>
          </w:p>
        </w:tc>
      </w:tr>
      <w:tr w:rsidR="00BD6F43" w:rsidRPr="00AE407B" w14:paraId="1FBDE9F4" w14:textId="77777777" w:rsidTr="00D43FED">
        <w:trPr>
          <w:trHeight w:val="881"/>
        </w:trPr>
        <w:tc>
          <w:tcPr>
            <w:tcW w:w="821" w:type="pct"/>
            <w:tcBorders>
              <w:top w:val="single" w:sz="4" w:space="0" w:color="auto"/>
            </w:tcBorders>
            <w:hideMark/>
          </w:tcPr>
          <w:p w14:paraId="301508B4" w14:textId="71D3ED74" w:rsidR="00BD6F43" w:rsidRPr="00AE407B" w:rsidRDefault="00BD6F43" w:rsidP="00BD6F43">
            <w:pPr>
              <w:spacing w:before="120" w:after="120" w:line="240" w:lineRule="auto"/>
              <w:jc w:val="both"/>
              <w:rPr>
                <w:b/>
                <w:sz w:val="18"/>
                <w:szCs w:val="18"/>
                <w:lang w:val="tr-TR" w:eastAsia="en-AU"/>
              </w:rPr>
            </w:pPr>
            <w:r w:rsidRPr="00AE407B">
              <w:rPr>
                <w:b/>
                <w:sz w:val="18"/>
                <w:szCs w:val="18"/>
                <w:lang w:val="tr-TR"/>
              </w:rPr>
              <w:t>Kaçınma (Avoidance)</w:t>
            </w:r>
          </w:p>
        </w:tc>
        <w:tc>
          <w:tcPr>
            <w:tcW w:w="4179" w:type="pct"/>
            <w:tcBorders>
              <w:top w:val="single" w:sz="4" w:space="0" w:color="auto"/>
            </w:tcBorders>
            <w:hideMark/>
          </w:tcPr>
          <w:p w14:paraId="31FBB0E4" w14:textId="20137076" w:rsidR="00BD6F43" w:rsidRPr="00AE407B" w:rsidRDefault="00BD6F43" w:rsidP="00BD6F43">
            <w:pPr>
              <w:spacing w:before="120" w:after="120" w:line="240" w:lineRule="auto"/>
              <w:jc w:val="both"/>
              <w:rPr>
                <w:sz w:val="18"/>
                <w:szCs w:val="18"/>
                <w:lang w:val="tr-TR" w:eastAsia="en-AU"/>
              </w:rPr>
            </w:pPr>
            <w:r w:rsidRPr="00AE407B">
              <w:rPr>
                <w:sz w:val="18"/>
                <w:szCs w:val="18"/>
                <w:lang w:val="tr-TR"/>
              </w:rPr>
              <w:t>Biyoçeşitliliğin veya buna bağlı ekosistem hizmetlerinin geri döndürülemez kaybını önlemek için alınan önlemler. Alternatifler; uygun saha seçimi, tasarım değişiklikleri ve zamanlamayı içerir.</w:t>
            </w:r>
          </w:p>
        </w:tc>
      </w:tr>
      <w:tr w:rsidR="00BD6F43" w:rsidRPr="00AE407B" w14:paraId="3158CDF2" w14:textId="77777777" w:rsidTr="00D43FED">
        <w:tc>
          <w:tcPr>
            <w:tcW w:w="821" w:type="pct"/>
            <w:hideMark/>
          </w:tcPr>
          <w:p w14:paraId="53C50849" w14:textId="10606E9E" w:rsidR="00BD6F43" w:rsidRPr="00AE407B" w:rsidRDefault="00BD6F43" w:rsidP="00BD6F43">
            <w:pPr>
              <w:spacing w:before="120" w:after="120" w:line="240" w:lineRule="auto"/>
              <w:jc w:val="both"/>
              <w:rPr>
                <w:b/>
                <w:sz w:val="18"/>
                <w:szCs w:val="18"/>
                <w:lang w:val="tr-TR" w:eastAsia="en-AU"/>
              </w:rPr>
            </w:pPr>
            <w:r w:rsidRPr="00AE407B">
              <w:rPr>
                <w:b/>
                <w:sz w:val="18"/>
                <w:szCs w:val="18"/>
                <w:lang w:val="tr-TR"/>
              </w:rPr>
              <w:t>Azaltma (Minimisation)</w:t>
            </w:r>
          </w:p>
        </w:tc>
        <w:tc>
          <w:tcPr>
            <w:tcW w:w="4179" w:type="pct"/>
            <w:hideMark/>
          </w:tcPr>
          <w:p w14:paraId="48DBBFC5" w14:textId="7F3522A7" w:rsidR="00BD6F43" w:rsidRPr="00AE407B" w:rsidRDefault="00BD6F43" w:rsidP="00BD6F43">
            <w:pPr>
              <w:spacing w:before="120" w:after="120" w:line="240" w:lineRule="auto"/>
              <w:jc w:val="both"/>
              <w:rPr>
                <w:sz w:val="18"/>
                <w:szCs w:val="18"/>
                <w:lang w:val="tr-TR" w:eastAsia="en-AU"/>
              </w:rPr>
            </w:pPr>
            <w:r w:rsidRPr="00AE407B">
              <w:rPr>
                <w:sz w:val="18"/>
                <w:szCs w:val="18"/>
                <w:lang w:val="tr-TR"/>
              </w:rPr>
              <w:t>Kaçınılması mümkün olmayan etkilerin süresini, yoğunluğunu veya kapsamını azaltmak. Alternatifler; fiziksel, operasyonel ve arıtım kontrollerini içerir.</w:t>
            </w:r>
          </w:p>
        </w:tc>
      </w:tr>
      <w:tr w:rsidR="00BD6F43" w:rsidRPr="008B3A00" w14:paraId="3C6A86DC" w14:textId="77777777" w:rsidTr="00D43FED">
        <w:tc>
          <w:tcPr>
            <w:tcW w:w="821" w:type="pct"/>
            <w:hideMark/>
          </w:tcPr>
          <w:p w14:paraId="36E18D8A" w14:textId="143B8DA1" w:rsidR="00BD6F43" w:rsidRPr="00AE407B" w:rsidRDefault="00BD6F43" w:rsidP="00BD6F43">
            <w:pPr>
              <w:spacing w:before="120" w:after="120" w:line="240" w:lineRule="auto"/>
              <w:jc w:val="both"/>
              <w:rPr>
                <w:b/>
                <w:sz w:val="18"/>
                <w:szCs w:val="18"/>
                <w:lang w:val="tr-TR" w:eastAsia="en-AU"/>
              </w:rPr>
            </w:pPr>
            <w:r w:rsidRPr="00AE407B">
              <w:rPr>
                <w:b/>
                <w:sz w:val="18"/>
                <w:szCs w:val="18"/>
                <w:lang w:val="tr-TR"/>
              </w:rPr>
              <w:lastRenderedPageBreak/>
              <w:t>İyileştirme / Restorasyon (Restoration)</w:t>
            </w:r>
          </w:p>
        </w:tc>
        <w:tc>
          <w:tcPr>
            <w:tcW w:w="4179" w:type="pct"/>
            <w:hideMark/>
          </w:tcPr>
          <w:p w14:paraId="05FFABB2" w14:textId="7C184D64" w:rsidR="00BD6F43" w:rsidRPr="00AE407B" w:rsidRDefault="00BD6F43" w:rsidP="00BD6F43">
            <w:pPr>
              <w:spacing w:before="120" w:after="120" w:line="240" w:lineRule="auto"/>
              <w:jc w:val="both"/>
              <w:rPr>
                <w:sz w:val="18"/>
                <w:szCs w:val="18"/>
                <w:lang w:val="tr-TR" w:eastAsia="en-AU"/>
              </w:rPr>
            </w:pPr>
            <w:r w:rsidRPr="00AE407B">
              <w:rPr>
                <w:sz w:val="18"/>
                <w:szCs w:val="18"/>
                <w:lang w:val="tr-TR"/>
              </w:rPr>
              <w:t>Biyoçeşitlilik veya ekosistem hizmetlerinde bozulma meydana gelmişse, habitat tiplerinin, biyoçeşitlilik değerlerinin ve ekosistem hizmetlerinin yeniden tesis edilmesi yoluyla onarım mümkündür.</w:t>
            </w:r>
          </w:p>
        </w:tc>
      </w:tr>
      <w:tr w:rsidR="00BD6F43" w:rsidRPr="00AE407B" w14:paraId="05F61C31" w14:textId="77777777" w:rsidTr="00D43FED">
        <w:tc>
          <w:tcPr>
            <w:tcW w:w="821" w:type="pct"/>
            <w:hideMark/>
          </w:tcPr>
          <w:p w14:paraId="5DC46C6E" w14:textId="6CAA2AB5" w:rsidR="00BD6F43" w:rsidRPr="00AE407B" w:rsidRDefault="00BD6F43" w:rsidP="00BD6F43">
            <w:pPr>
              <w:spacing w:before="120" w:after="120" w:line="240" w:lineRule="auto"/>
              <w:jc w:val="both"/>
              <w:rPr>
                <w:b/>
                <w:sz w:val="18"/>
                <w:szCs w:val="18"/>
                <w:lang w:val="tr-TR" w:eastAsia="en-AU"/>
              </w:rPr>
            </w:pPr>
            <w:r w:rsidRPr="00AE407B">
              <w:rPr>
                <w:b/>
                <w:sz w:val="18"/>
                <w:szCs w:val="18"/>
                <w:lang w:val="tr-TR"/>
              </w:rPr>
              <w:t>Telafi / Dengeleme (Offset)</w:t>
            </w:r>
          </w:p>
        </w:tc>
        <w:tc>
          <w:tcPr>
            <w:tcW w:w="4179" w:type="pct"/>
            <w:hideMark/>
          </w:tcPr>
          <w:p w14:paraId="53808EE0" w14:textId="34C273EC" w:rsidR="00BD6F43" w:rsidRPr="00AE407B" w:rsidRDefault="00BD6F43" w:rsidP="00BD6F43">
            <w:pPr>
              <w:spacing w:before="120" w:after="120" w:line="240" w:lineRule="auto"/>
              <w:jc w:val="both"/>
              <w:rPr>
                <w:sz w:val="18"/>
                <w:szCs w:val="18"/>
                <w:lang w:val="tr-TR" w:eastAsia="en-AU"/>
              </w:rPr>
            </w:pPr>
            <w:r w:rsidRPr="00AE407B">
              <w:rPr>
                <w:sz w:val="18"/>
                <w:szCs w:val="18"/>
                <w:lang w:val="tr-TR"/>
              </w:rPr>
              <w:t>Sahada önlenemeyen, azaltılamayan veya onarılamayan artık etkiler için telafi uygulanır. Bunlar restorasyon veya kayıp önleme (averted loss) offsetlerini içerebilir.</w:t>
            </w:r>
          </w:p>
        </w:tc>
      </w:tr>
    </w:tbl>
    <w:p w14:paraId="4DA43E18" w14:textId="77777777" w:rsidR="00413EC3" w:rsidRPr="00AE407B" w:rsidRDefault="00413EC3" w:rsidP="00413EC3">
      <w:pPr>
        <w:spacing w:before="240"/>
        <w:rPr>
          <w:noProof/>
          <w:lang w:val="tr-TR"/>
        </w:rPr>
      </w:pPr>
      <w:r w:rsidRPr="00AE407B">
        <w:rPr>
          <w:noProof/>
          <w:lang w:val="tr-TR"/>
        </w:rPr>
        <w:drawing>
          <wp:inline distT="0" distB="0" distL="0" distR="0" wp14:anchorId="20A6619A" wp14:editId="29FB26E4">
            <wp:extent cx="5757933" cy="1871330"/>
            <wp:effectExtent l="0" t="0" r="0" b="0"/>
            <wp:docPr id="1952844208" name="Picture 1952844208" descr="P380#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52844208" name="Picture 1952844208" descr="P380#yIS1"/>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5815924" cy="1890177"/>
                    </a:xfrm>
                    <a:prstGeom prst="rect">
                      <a:avLst/>
                    </a:prstGeom>
                    <a:noFill/>
                    <a:ln>
                      <a:noFill/>
                    </a:ln>
                  </pic:spPr>
                </pic:pic>
              </a:graphicData>
            </a:graphic>
          </wp:inline>
        </w:drawing>
      </w:r>
      <w:r w:rsidRPr="00AE407B">
        <w:rPr>
          <w:rFonts w:ascii="Verdana" w:hAnsi="Verdana" w:cs="Arial"/>
          <w:sz w:val="18"/>
          <w:szCs w:val="18"/>
          <w:lang w:val="tr-TR"/>
        </w:rPr>
        <w:t xml:space="preserve">Kaynak: Hardner </w:t>
      </w:r>
      <w:r w:rsidRPr="00AE407B">
        <w:rPr>
          <w:rFonts w:ascii="Verdana" w:hAnsi="Verdana" w:cs="Arial"/>
          <w:i/>
          <w:iCs/>
          <w:sz w:val="18"/>
          <w:szCs w:val="18"/>
          <w:lang w:val="tr-TR"/>
        </w:rPr>
        <w:t>et al</w:t>
      </w:r>
      <w:r w:rsidRPr="00AE407B">
        <w:rPr>
          <w:rFonts w:ascii="Verdana" w:hAnsi="Verdana" w:cs="Arial"/>
          <w:sz w:val="18"/>
          <w:szCs w:val="18"/>
          <w:lang w:val="tr-TR"/>
        </w:rPr>
        <w:t xml:space="preserve">. (2015) </w:t>
      </w:r>
    </w:p>
    <w:p w14:paraId="30EF04B3" w14:textId="43E923D5" w:rsidR="00413EC3" w:rsidRPr="00AE407B" w:rsidRDefault="00413EC3" w:rsidP="00413EC3">
      <w:pPr>
        <w:pStyle w:val="ResimYazs"/>
        <w:jc w:val="center"/>
        <w:rPr>
          <w:lang w:val="tr-TR"/>
        </w:rPr>
      </w:pPr>
      <w:bookmarkStart w:id="30" w:name="_Toc179473388"/>
      <w:bookmarkStart w:id="31" w:name="_Toc212973653"/>
      <w:r w:rsidRPr="00AE407B">
        <w:rPr>
          <w:lang w:val="tr-TR"/>
        </w:rPr>
        <w:t xml:space="preserve">Şekil </w:t>
      </w:r>
      <w:r w:rsidR="007F4FF3" w:rsidRPr="00AE407B">
        <w:rPr>
          <w:lang w:val="tr-TR"/>
        </w:rPr>
        <w:t>1</w:t>
      </w:r>
      <w:r w:rsidRPr="00AE407B">
        <w:rPr>
          <w:lang w:val="tr-TR"/>
        </w:rPr>
        <w:t>-</w:t>
      </w:r>
      <w:r w:rsidRPr="00AE407B">
        <w:rPr>
          <w:lang w:val="tr-TR"/>
        </w:rPr>
        <w:fldChar w:fldCharType="begin"/>
      </w:r>
      <w:r w:rsidRPr="00AE407B">
        <w:rPr>
          <w:lang w:val="tr-TR"/>
        </w:rPr>
        <w:instrText xml:space="preserve"> SEQ Figure \* ARABIC \s 1 </w:instrText>
      </w:r>
      <w:r w:rsidRPr="00AE407B">
        <w:rPr>
          <w:lang w:val="tr-TR"/>
        </w:rPr>
        <w:fldChar w:fldCharType="separate"/>
      </w:r>
      <w:r w:rsidR="00E42AAF">
        <w:rPr>
          <w:noProof/>
          <w:lang w:val="tr-TR"/>
        </w:rPr>
        <w:t>2</w:t>
      </w:r>
      <w:r w:rsidRPr="00AE407B">
        <w:rPr>
          <w:lang w:val="tr-TR"/>
        </w:rPr>
        <w:fldChar w:fldCharType="end"/>
      </w:r>
      <w:r w:rsidRPr="00AE407B">
        <w:rPr>
          <w:lang w:val="tr-TR"/>
        </w:rPr>
        <w:t xml:space="preserve"> etki azaltma hiyerarşisi</w:t>
      </w:r>
      <w:bookmarkEnd w:id="30"/>
      <w:bookmarkEnd w:id="31"/>
    </w:p>
    <w:p w14:paraId="5C9402AB" w14:textId="77777777" w:rsidR="00413EC3" w:rsidRPr="00AE407B" w:rsidRDefault="00413EC3" w:rsidP="00413EC3">
      <w:pPr>
        <w:pStyle w:val="GvdeMetni"/>
        <w:jc w:val="both"/>
        <w:rPr>
          <w:lang w:val="tr-TR"/>
        </w:rPr>
      </w:pPr>
    </w:p>
    <w:p w14:paraId="35374A71" w14:textId="030E9898" w:rsidR="00413EC3" w:rsidRPr="00AE407B" w:rsidRDefault="00413EC3" w:rsidP="00413EC3">
      <w:pPr>
        <w:pStyle w:val="Balk3"/>
        <w:rPr>
          <w:lang w:val="tr-TR"/>
        </w:rPr>
      </w:pPr>
      <w:bookmarkStart w:id="32" w:name="_Toc179473553"/>
      <w:bookmarkStart w:id="33" w:name="_Toc212973597"/>
      <w:r w:rsidRPr="00AE407B">
        <w:rPr>
          <w:lang w:val="tr-TR"/>
        </w:rPr>
        <w:t>Uyarlanabilir yönetim yaklaşımı</w:t>
      </w:r>
      <w:bookmarkEnd w:id="32"/>
      <w:bookmarkEnd w:id="33"/>
      <w:r w:rsidR="003D0367" w:rsidRPr="00AE407B">
        <w:rPr>
          <w:lang w:val="tr-TR"/>
        </w:rPr>
        <w:t xml:space="preserve"> </w:t>
      </w:r>
    </w:p>
    <w:p w14:paraId="738EFBD9" w14:textId="2E42FBA1" w:rsidR="00356978" w:rsidRPr="00AE407B" w:rsidRDefault="00356978" w:rsidP="00475550">
      <w:pPr>
        <w:jc w:val="both"/>
        <w:rPr>
          <w:rFonts w:ascii="Verdana" w:hAnsi="Verdana"/>
          <w:szCs w:val="20"/>
          <w:lang w:val="tr-TR"/>
        </w:rPr>
      </w:pPr>
      <w:r w:rsidRPr="00AE407B">
        <w:rPr>
          <w:rFonts w:ascii="Verdana" w:hAnsi="Verdana"/>
          <w:szCs w:val="20"/>
          <w:lang w:val="tr-TR"/>
        </w:rPr>
        <w:t>Biyoçeşitlilik Yönetim Planı’nın (BYP) uygulanması sırasında karşılaşılabilecek temel sorunların, kısıtların ve kritik eylemlerdeki başarısızlıkların erken belirlenmesi, ayrıca çevresel koşullardaki değişikliklerin izleme ve değerlendirme (M&amp;E) yoluyla tespiti, uyarlanabilir yönetim için esastır.</w:t>
      </w:r>
      <w:r w:rsidR="00475550" w:rsidRPr="00AE407B">
        <w:rPr>
          <w:rFonts w:ascii="Verdana" w:hAnsi="Verdana"/>
          <w:szCs w:val="20"/>
          <w:lang w:val="tr-TR"/>
        </w:rPr>
        <w:t xml:space="preserve"> </w:t>
      </w:r>
      <w:r w:rsidRPr="00AE407B">
        <w:rPr>
          <w:rFonts w:ascii="Verdana" w:hAnsi="Verdana"/>
          <w:szCs w:val="20"/>
          <w:lang w:val="tr-TR"/>
        </w:rPr>
        <w:t>Bu yaklaşım, saha koşullarına özgü çözümlerin gerçek zamanlı verilere dayanarak geliştirilmesini ve gerektiğinde uyarlanmasını sağlar.</w:t>
      </w:r>
    </w:p>
    <w:p w14:paraId="1D7630B3" w14:textId="36A9D20D" w:rsidR="00356978" w:rsidRPr="00AE407B" w:rsidRDefault="00356978" w:rsidP="00475550">
      <w:pPr>
        <w:jc w:val="both"/>
        <w:rPr>
          <w:rFonts w:ascii="Verdana" w:hAnsi="Verdana"/>
          <w:szCs w:val="20"/>
          <w:lang w:val="tr-TR"/>
        </w:rPr>
      </w:pPr>
      <w:r w:rsidRPr="00AE407B">
        <w:rPr>
          <w:rFonts w:ascii="Verdana" w:hAnsi="Verdana"/>
          <w:szCs w:val="20"/>
          <w:lang w:val="tr-TR"/>
        </w:rPr>
        <w:t xml:space="preserve">EBRD </w:t>
      </w:r>
      <w:r w:rsidR="00583138" w:rsidRPr="00AE407B">
        <w:rPr>
          <w:rFonts w:ascii="Verdana" w:hAnsi="Verdana"/>
          <w:szCs w:val="20"/>
          <w:lang w:val="tr-TR"/>
        </w:rPr>
        <w:t>ÇSG</w:t>
      </w:r>
      <w:r w:rsidRPr="00AE407B">
        <w:rPr>
          <w:rFonts w:ascii="Verdana" w:hAnsi="Verdana"/>
          <w:szCs w:val="20"/>
          <w:lang w:val="tr-TR"/>
        </w:rPr>
        <w:t>6 gereklilikleriyle uyumlu olarak, biyoçeşitlilik üzerindeki uzun vadeli etkilerin karmaşıklığı nedeniyle uyarlanabilir yönetim özellikle değerlidir.</w:t>
      </w:r>
      <w:r w:rsidR="00475550" w:rsidRPr="00AE407B">
        <w:rPr>
          <w:rFonts w:ascii="Verdana" w:hAnsi="Verdana"/>
          <w:szCs w:val="20"/>
          <w:lang w:val="tr-TR"/>
        </w:rPr>
        <w:t xml:space="preserve"> </w:t>
      </w:r>
      <w:r w:rsidRPr="00AE407B">
        <w:rPr>
          <w:rFonts w:ascii="Verdana" w:hAnsi="Verdana"/>
          <w:szCs w:val="20"/>
          <w:lang w:val="tr-TR"/>
        </w:rPr>
        <w:t>Azaltım ve yönetim önlemleri, proje yaşam döngüsü boyunca değişen koşullara ve izleme sonuçlarına göre esnek ve uyarlanabilir olmalıdır.</w:t>
      </w:r>
      <w:r w:rsidR="00475550" w:rsidRPr="00AE407B">
        <w:rPr>
          <w:rFonts w:ascii="Verdana" w:hAnsi="Verdana"/>
          <w:szCs w:val="20"/>
          <w:lang w:val="tr-TR"/>
        </w:rPr>
        <w:t xml:space="preserve"> </w:t>
      </w:r>
      <w:r w:rsidRPr="00AE407B">
        <w:rPr>
          <w:rFonts w:ascii="Verdana" w:hAnsi="Verdana"/>
          <w:szCs w:val="20"/>
          <w:lang w:val="tr-TR"/>
        </w:rPr>
        <w:t>Bu yaklaşım, BYP’de önceden planlanmış faaliyetlerin revize edilmesine olanak tanıdığı gibi, gelecekteki biyoçeşitlilik yönetimini geliştirecek yeni bilgi ve deneyimlerin kazanılmasını da hedefler.Bu öğrenimlerin planın uygulamasına entegre edilmesiyle, hem mevcut bilgiye dayalı kısa vadeli en iyi sonuçlar hem de uzun vadeli koruma stratejilerinde sürekli iyileştirme sağlanır (Bkz. Şekil 1-3).</w:t>
      </w:r>
    </w:p>
    <w:p w14:paraId="6FC7FDB9" w14:textId="77777777" w:rsidR="00356978" w:rsidRPr="00AE407B" w:rsidRDefault="00356978" w:rsidP="00413EC3">
      <w:pPr>
        <w:pStyle w:val="ListeParagraf"/>
        <w:ind w:left="0"/>
        <w:jc w:val="both"/>
        <w:rPr>
          <w:rFonts w:ascii="Verdana" w:hAnsi="Verdana"/>
          <w:szCs w:val="20"/>
          <w:lang w:val="tr-TR"/>
        </w:rPr>
      </w:pPr>
    </w:p>
    <w:p w14:paraId="168A173C" w14:textId="77777777" w:rsidR="00413EC3" w:rsidRPr="00AE407B" w:rsidRDefault="00413EC3" w:rsidP="00413EC3">
      <w:pPr>
        <w:jc w:val="center"/>
        <w:rPr>
          <w:lang w:val="tr-TR" w:eastAsia="en-ZA"/>
        </w:rPr>
      </w:pPr>
      <w:r w:rsidRPr="00AE407B">
        <w:rPr>
          <w:noProof/>
          <w:lang w:val="tr-TR"/>
        </w:rPr>
        <w:lastRenderedPageBreak/>
        <w:drawing>
          <wp:inline distT="0" distB="0" distL="0" distR="0" wp14:anchorId="230FB96B" wp14:editId="2D490761">
            <wp:extent cx="5762625" cy="3952875"/>
            <wp:effectExtent l="0" t="0" r="9525" b="9525"/>
            <wp:docPr id="1263006652" name="Diagram 4" descr="P387#yIS1">
              <a:extLst xmlns:a="http://schemas.openxmlformats.org/drawingml/2006/main">
                <a:ext uri="{FF2B5EF4-FFF2-40B4-BE49-F238E27FC236}">
                  <a16:creationId xmlns:a16="http://schemas.microsoft.com/office/drawing/2014/main" id="{FA706E4D-31CE-A539-5B8E-1AE4E757629D}"/>
                </a:ext>
              </a:extLst>
            </wp:docPr>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4" r:lo="rId25" r:qs="rId26" r:cs="rId27"/>
              </a:graphicData>
            </a:graphic>
          </wp:inline>
        </w:drawing>
      </w:r>
    </w:p>
    <w:p w14:paraId="4AAA1FAE" w14:textId="6FB9D605" w:rsidR="00413EC3" w:rsidRPr="00AE407B" w:rsidRDefault="00413EC3" w:rsidP="00413EC3">
      <w:pPr>
        <w:pStyle w:val="ResimYazs"/>
        <w:jc w:val="center"/>
        <w:rPr>
          <w:lang w:val="tr-TR"/>
        </w:rPr>
      </w:pPr>
      <w:bookmarkStart w:id="34" w:name="_Ref160801596"/>
      <w:bookmarkStart w:id="35" w:name="_Ref160801581"/>
      <w:bookmarkStart w:id="36" w:name="_Toc179473389"/>
      <w:bookmarkStart w:id="37" w:name="_Toc212973654"/>
      <w:r w:rsidRPr="00AE407B">
        <w:rPr>
          <w:lang w:val="tr-TR"/>
        </w:rPr>
        <w:t xml:space="preserve">Şekil </w:t>
      </w:r>
      <w:r w:rsidR="00475550" w:rsidRPr="00AE407B">
        <w:rPr>
          <w:lang w:val="tr-TR"/>
        </w:rPr>
        <w:t>1</w:t>
      </w:r>
      <w:r w:rsidRPr="00AE407B">
        <w:rPr>
          <w:lang w:val="tr-TR"/>
        </w:rPr>
        <w:t>-</w:t>
      </w:r>
      <w:r w:rsidRPr="00AE407B">
        <w:rPr>
          <w:lang w:val="tr-TR"/>
        </w:rPr>
        <w:fldChar w:fldCharType="begin"/>
      </w:r>
      <w:r w:rsidRPr="00AE407B">
        <w:rPr>
          <w:lang w:val="tr-TR"/>
        </w:rPr>
        <w:instrText xml:space="preserve"> SEQ Figure \* ARABIC \s 1 </w:instrText>
      </w:r>
      <w:r w:rsidRPr="00AE407B">
        <w:rPr>
          <w:lang w:val="tr-TR"/>
        </w:rPr>
        <w:fldChar w:fldCharType="separate"/>
      </w:r>
      <w:r w:rsidR="00E42AAF">
        <w:rPr>
          <w:noProof/>
          <w:lang w:val="tr-TR"/>
        </w:rPr>
        <w:t>3</w:t>
      </w:r>
      <w:r w:rsidRPr="00AE407B">
        <w:rPr>
          <w:lang w:val="tr-TR"/>
        </w:rPr>
        <w:fldChar w:fldCharType="end"/>
      </w:r>
      <w:bookmarkEnd w:id="34"/>
      <w:r w:rsidRPr="00AE407B">
        <w:rPr>
          <w:szCs w:val="20"/>
          <w:lang w:val="tr-TR"/>
        </w:rPr>
        <w:t xml:space="preserve"> "Uyarlanabilir Yönetim Döngüsü diyagram</w:t>
      </w:r>
      <w:bookmarkEnd w:id="35"/>
      <w:bookmarkEnd w:id="36"/>
      <w:r w:rsidR="008D7420" w:rsidRPr="00AE407B">
        <w:rPr>
          <w:szCs w:val="20"/>
          <w:lang w:val="tr-TR"/>
        </w:rPr>
        <w:t>ı</w:t>
      </w:r>
      <w:bookmarkEnd w:id="37"/>
    </w:p>
    <w:p w14:paraId="1FD5D82E" w14:textId="77777777" w:rsidR="00537A7B" w:rsidRPr="00AE407B" w:rsidRDefault="00537A7B" w:rsidP="00537A7B">
      <w:pPr>
        <w:pStyle w:val="ListeParagraf"/>
        <w:spacing w:after="120"/>
        <w:ind w:left="0"/>
        <w:contextualSpacing w:val="0"/>
        <w:jc w:val="both"/>
        <w:rPr>
          <w:rFonts w:ascii="Verdana" w:hAnsi="Verdana"/>
          <w:szCs w:val="20"/>
          <w:lang w:val="tr-TR"/>
        </w:rPr>
      </w:pPr>
      <w:r w:rsidRPr="00AE407B">
        <w:rPr>
          <w:rFonts w:ascii="Verdana" w:hAnsi="Verdana"/>
          <w:szCs w:val="20"/>
          <w:lang w:val="tr-TR"/>
        </w:rPr>
        <w:t>Aşağıdaki rehber ilkeler, biyoçeşitlilik yönetiminde “uyarlanabilir yaklaşımın” uygulanmasına yöneliktir:</w:t>
      </w:r>
    </w:p>
    <w:p w14:paraId="69D322C4" w14:textId="77777777" w:rsidR="00537A7B" w:rsidRPr="00AE407B" w:rsidRDefault="00537A7B" w:rsidP="00537A7B">
      <w:pPr>
        <w:pStyle w:val="ListeParagraf"/>
        <w:spacing w:after="120"/>
        <w:jc w:val="both"/>
        <w:rPr>
          <w:rFonts w:ascii="Verdana" w:hAnsi="Verdana"/>
          <w:szCs w:val="20"/>
          <w:lang w:val="tr-TR"/>
        </w:rPr>
      </w:pPr>
    </w:p>
    <w:p w14:paraId="17864773" w14:textId="0DCCADBE" w:rsidR="00537A7B" w:rsidRPr="00AE407B" w:rsidRDefault="00537A7B" w:rsidP="00B1479C">
      <w:pPr>
        <w:pStyle w:val="ListeParagraf"/>
        <w:numPr>
          <w:ilvl w:val="0"/>
          <w:numId w:val="69"/>
        </w:numPr>
        <w:spacing w:after="120"/>
        <w:ind w:left="714" w:hanging="357"/>
        <w:contextualSpacing w:val="0"/>
        <w:jc w:val="both"/>
        <w:rPr>
          <w:rFonts w:ascii="Verdana" w:hAnsi="Verdana"/>
          <w:szCs w:val="20"/>
          <w:lang w:val="tr-TR"/>
        </w:rPr>
      </w:pPr>
      <w:r w:rsidRPr="00AE407B">
        <w:rPr>
          <w:rFonts w:ascii="Verdana" w:hAnsi="Verdana"/>
          <w:b/>
          <w:bCs/>
          <w:szCs w:val="20"/>
          <w:lang w:val="tr-TR"/>
        </w:rPr>
        <w:t xml:space="preserve">Temel Durum ve İzleme Protokollerinin Oluşturulması: </w:t>
      </w:r>
      <w:r w:rsidRPr="00AE407B">
        <w:rPr>
          <w:rFonts w:ascii="Verdana" w:hAnsi="Verdana"/>
          <w:szCs w:val="20"/>
          <w:lang w:val="tr-TR"/>
        </w:rPr>
        <w:t xml:space="preserve">Biyoçeşitlilik bağlamını anlamak ve zaman içindeki değişimleri izlemek için güçlü bir </w:t>
      </w:r>
      <w:r w:rsidR="005E1449" w:rsidRPr="00AE407B">
        <w:rPr>
          <w:rFonts w:ascii="Verdana" w:hAnsi="Verdana"/>
          <w:szCs w:val="20"/>
          <w:lang w:val="tr-TR"/>
        </w:rPr>
        <w:t>mevcut</w:t>
      </w:r>
      <w:r w:rsidRPr="00AE407B">
        <w:rPr>
          <w:rFonts w:ascii="Verdana" w:hAnsi="Verdana"/>
          <w:szCs w:val="20"/>
          <w:lang w:val="tr-TR"/>
        </w:rPr>
        <w:t xml:space="preserve"> durum (baseline) ve izleme çerçevesinin oluşturulması kritik öneme sahiptir. Bu, EBRD’nin biyoçeşitlilik yönetimi yaklaşımının temel unsurlarından biridir ve etkilerin ölçülebilir olmasını, buna bağlı olarak da yönetim tepkilerinin gerektiğinde uyarlanabilmesini sağlar.</w:t>
      </w:r>
    </w:p>
    <w:p w14:paraId="2956023E" w14:textId="0AB24C68" w:rsidR="00537A7B" w:rsidRPr="00AE407B" w:rsidRDefault="00537A7B" w:rsidP="00B15DF3">
      <w:pPr>
        <w:pStyle w:val="ListeParagraf"/>
        <w:numPr>
          <w:ilvl w:val="0"/>
          <w:numId w:val="69"/>
        </w:numPr>
        <w:spacing w:after="120"/>
        <w:ind w:left="714" w:hanging="357"/>
        <w:contextualSpacing w:val="0"/>
        <w:jc w:val="both"/>
        <w:rPr>
          <w:rFonts w:ascii="Verdana" w:hAnsi="Verdana"/>
          <w:b/>
          <w:bCs/>
          <w:szCs w:val="20"/>
          <w:lang w:val="tr-TR"/>
        </w:rPr>
      </w:pPr>
      <w:r w:rsidRPr="00AE407B">
        <w:rPr>
          <w:rFonts w:ascii="Verdana" w:hAnsi="Verdana"/>
          <w:b/>
          <w:bCs/>
          <w:szCs w:val="20"/>
          <w:lang w:val="tr-TR"/>
        </w:rPr>
        <w:t>İhtiyat İlkesi (Precautionary Principle) Uygulaması:</w:t>
      </w:r>
      <w:r w:rsidR="005E1449" w:rsidRPr="00AE407B">
        <w:rPr>
          <w:rFonts w:ascii="Verdana" w:hAnsi="Verdana"/>
          <w:b/>
          <w:bCs/>
          <w:szCs w:val="20"/>
          <w:lang w:val="tr-TR"/>
        </w:rPr>
        <w:t xml:space="preserve"> </w:t>
      </w:r>
      <w:r w:rsidRPr="00AE407B">
        <w:rPr>
          <w:rFonts w:ascii="Verdana" w:hAnsi="Verdana"/>
          <w:szCs w:val="20"/>
          <w:lang w:val="tr-TR"/>
        </w:rPr>
        <w:t>Özellikle potansiyel etkilerle ilgili belirsizliklerin bulunduğu durumlarda ihtiyat ilkesi, biyoçeşitlilik korumasının ayrılmaz bir parçasıdır. EBRD, veriler eksik olsa bile geri döndürülemez biyoçeşitlilik ve ekosistem zararlarını önlemek için bu yaklaşımın uygulanmasını teşvik etmektedir.</w:t>
      </w:r>
    </w:p>
    <w:p w14:paraId="78ABE440" w14:textId="180E27CF" w:rsidR="00537A7B" w:rsidRPr="00AE407B" w:rsidRDefault="00537A7B" w:rsidP="0004188C">
      <w:pPr>
        <w:pStyle w:val="ListeParagraf"/>
        <w:numPr>
          <w:ilvl w:val="0"/>
          <w:numId w:val="69"/>
        </w:numPr>
        <w:spacing w:after="120"/>
        <w:ind w:left="714" w:hanging="357"/>
        <w:contextualSpacing w:val="0"/>
        <w:jc w:val="both"/>
        <w:rPr>
          <w:rFonts w:ascii="Verdana" w:hAnsi="Verdana"/>
          <w:b/>
          <w:bCs/>
          <w:szCs w:val="20"/>
          <w:lang w:val="tr-TR"/>
        </w:rPr>
      </w:pPr>
      <w:r w:rsidRPr="00AE407B">
        <w:rPr>
          <w:rFonts w:ascii="Verdana" w:hAnsi="Verdana"/>
          <w:b/>
          <w:bCs/>
          <w:szCs w:val="20"/>
          <w:lang w:val="tr-TR"/>
        </w:rPr>
        <w:t>Yerel Topluluklar ve Paydaşlarla Etkileşim:</w:t>
      </w:r>
      <w:r w:rsidR="005E1449" w:rsidRPr="00AE407B">
        <w:rPr>
          <w:rFonts w:ascii="Verdana" w:hAnsi="Verdana"/>
          <w:b/>
          <w:bCs/>
          <w:szCs w:val="20"/>
          <w:lang w:val="tr-TR"/>
        </w:rPr>
        <w:t xml:space="preserve"> </w:t>
      </w:r>
      <w:r w:rsidRPr="00AE407B">
        <w:rPr>
          <w:rFonts w:ascii="Verdana" w:hAnsi="Verdana"/>
          <w:szCs w:val="20"/>
          <w:lang w:val="tr-TR"/>
        </w:rPr>
        <w:t xml:space="preserve">Paydaş katılımı </w:t>
      </w:r>
      <w:r w:rsidR="005E1449" w:rsidRPr="00AE407B">
        <w:rPr>
          <w:rFonts w:ascii="Verdana" w:hAnsi="Verdana"/>
          <w:szCs w:val="20"/>
          <w:lang w:val="tr-TR"/>
        </w:rPr>
        <w:t>(</w:t>
      </w:r>
      <w:r w:rsidRPr="00AE407B">
        <w:rPr>
          <w:rFonts w:ascii="Verdana" w:hAnsi="Verdana"/>
          <w:szCs w:val="20"/>
          <w:lang w:val="tr-TR"/>
        </w:rPr>
        <w:t>yerel topluluklar ve uzmanlarla dâhil olmak üzere</w:t>
      </w:r>
      <w:r w:rsidR="005E1449" w:rsidRPr="00AE407B">
        <w:rPr>
          <w:rFonts w:ascii="Verdana" w:hAnsi="Verdana"/>
          <w:szCs w:val="20"/>
          <w:lang w:val="tr-TR"/>
        </w:rPr>
        <w:t>)</w:t>
      </w:r>
      <w:r w:rsidRPr="00AE407B">
        <w:rPr>
          <w:rFonts w:ascii="Verdana" w:hAnsi="Verdana"/>
          <w:szCs w:val="20"/>
          <w:lang w:val="tr-TR"/>
        </w:rPr>
        <w:t xml:space="preserve"> EBRD </w:t>
      </w:r>
      <w:r w:rsidR="00583138" w:rsidRPr="00AE407B">
        <w:rPr>
          <w:rFonts w:ascii="Verdana" w:hAnsi="Verdana"/>
          <w:szCs w:val="20"/>
          <w:lang w:val="tr-TR"/>
        </w:rPr>
        <w:t>ÇSG</w:t>
      </w:r>
      <w:r w:rsidRPr="00AE407B">
        <w:rPr>
          <w:rFonts w:ascii="Verdana" w:hAnsi="Verdana"/>
          <w:szCs w:val="20"/>
          <w:lang w:val="tr-TR"/>
        </w:rPr>
        <w:t>6’nın temel gerekliliklerinden biridir. Bu yaklaşım, biyoçeşitlilik yönetim stratejilerinin yerel koşullara uygun olmasını, hem yerel hem de küresel biyoçeşitlilik kaygılarını ele almasını ve yerel bilgi ile desteğin planlara entegre edilmesini sağlar.</w:t>
      </w:r>
    </w:p>
    <w:p w14:paraId="2CFE06DC" w14:textId="113089DA" w:rsidR="00537A7B" w:rsidRPr="00AE407B" w:rsidRDefault="00537A7B" w:rsidP="00561E26">
      <w:pPr>
        <w:pStyle w:val="ListeParagraf"/>
        <w:numPr>
          <w:ilvl w:val="0"/>
          <w:numId w:val="69"/>
        </w:numPr>
        <w:spacing w:after="120"/>
        <w:ind w:left="714" w:hanging="357"/>
        <w:contextualSpacing w:val="0"/>
        <w:jc w:val="both"/>
        <w:rPr>
          <w:rFonts w:ascii="Verdana" w:hAnsi="Verdana"/>
          <w:b/>
          <w:bCs/>
          <w:szCs w:val="20"/>
          <w:lang w:val="tr-TR"/>
        </w:rPr>
      </w:pPr>
      <w:r w:rsidRPr="00AE407B">
        <w:rPr>
          <w:rFonts w:ascii="Verdana" w:hAnsi="Verdana"/>
          <w:b/>
          <w:bCs/>
          <w:szCs w:val="20"/>
          <w:lang w:val="tr-TR"/>
        </w:rPr>
        <w:t>İzleme Sonuçlarına Dayalı Sürekli Gözden Geçirme ve Güncelleme:</w:t>
      </w:r>
      <w:r w:rsidR="002E578E" w:rsidRPr="00AE407B">
        <w:rPr>
          <w:rFonts w:ascii="Verdana" w:hAnsi="Verdana"/>
          <w:b/>
          <w:bCs/>
          <w:szCs w:val="20"/>
          <w:lang w:val="tr-TR"/>
        </w:rPr>
        <w:t xml:space="preserve"> </w:t>
      </w:r>
      <w:r w:rsidRPr="00AE407B">
        <w:rPr>
          <w:rFonts w:ascii="Verdana" w:hAnsi="Verdana"/>
          <w:szCs w:val="20"/>
          <w:lang w:val="tr-TR"/>
        </w:rPr>
        <w:t>Uyarlanabilir yönetim yaklaşımı, biyoçeşitlilik yönetim planlarının (BYP) düzenli olarak gözden geçirilmesini ve izleme sonuçlarına veya yeni bilgilere göre güncellenmesini gerektirir. EBRD, yönetim planlarında veri odaklı geri</w:t>
      </w:r>
      <w:r w:rsidRPr="00AE407B">
        <w:rPr>
          <w:rFonts w:ascii="Verdana" w:hAnsi="Verdana"/>
          <w:b/>
          <w:bCs/>
          <w:szCs w:val="20"/>
          <w:lang w:val="tr-TR"/>
        </w:rPr>
        <w:t xml:space="preserve"> </w:t>
      </w:r>
      <w:r w:rsidRPr="00AE407B">
        <w:rPr>
          <w:rFonts w:ascii="Verdana" w:hAnsi="Verdana"/>
          <w:szCs w:val="20"/>
          <w:lang w:val="tr-TR"/>
        </w:rPr>
        <w:t>bildirimlere dayanarak esneklik ve sürekli iyileştirme yapılmasının önemini vurgulamaktadır.</w:t>
      </w:r>
    </w:p>
    <w:p w14:paraId="23D33DE6" w14:textId="629EC95E" w:rsidR="00537A7B" w:rsidRPr="00AE407B" w:rsidRDefault="00537A7B" w:rsidP="00C51CA9">
      <w:pPr>
        <w:pStyle w:val="ListeParagraf"/>
        <w:numPr>
          <w:ilvl w:val="0"/>
          <w:numId w:val="69"/>
        </w:numPr>
        <w:spacing w:after="120"/>
        <w:ind w:left="714" w:hanging="357"/>
        <w:contextualSpacing w:val="0"/>
        <w:jc w:val="both"/>
        <w:rPr>
          <w:rFonts w:ascii="Verdana" w:hAnsi="Verdana"/>
          <w:szCs w:val="20"/>
          <w:lang w:val="tr-TR"/>
        </w:rPr>
      </w:pPr>
      <w:r w:rsidRPr="00AE407B">
        <w:rPr>
          <w:rFonts w:ascii="Verdana" w:hAnsi="Verdana"/>
          <w:b/>
          <w:bCs/>
          <w:szCs w:val="20"/>
          <w:lang w:val="tr-TR"/>
        </w:rPr>
        <w:lastRenderedPageBreak/>
        <w:t>Çevresel ve Sosyal Yönetim Sistemi (ESMS) ile Entegrasyon:</w:t>
      </w:r>
      <w:r w:rsidR="002E578E" w:rsidRPr="00AE407B">
        <w:rPr>
          <w:rFonts w:ascii="Verdana" w:hAnsi="Verdana"/>
          <w:b/>
          <w:bCs/>
          <w:szCs w:val="20"/>
          <w:lang w:val="tr-TR"/>
        </w:rPr>
        <w:t xml:space="preserve"> </w:t>
      </w:r>
      <w:r w:rsidRPr="00AE407B">
        <w:rPr>
          <w:rFonts w:ascii="Verdana" w:hAnsi="Verdana"/>
          <w:szCs w:val="20"/>
          <w:lang w:val="tr-TR"/>
        </w:rPr>
        <w:t>EBRD, biyoçeşitlilik yönetiminin ayrı bir süreç olarak değil, projenin genel Çevresel ve Sosyal Yönetim Sistemi (ESMS) içine entegre edilmesini şart koşmaktadır. Bu, biyoçeşitlilik hususlarının projenin genel sürdürülebilirlik hedefleriyle uyumlu olmasını sağlar.</w:t>
      </w:r>
    </w:p>
    <w:p w14:paraId="1594D914" w14:textId="65CFC6F4" w:rsidR="00537A7B" w:rsidRPr="00AE407B" w:rsidRDefault="00537A7B" w:rsidP="00E74A98">
      <w:pPr>
        <w:pStyle w:val="ListeParagraf"/>
        <w:numPr>
          <w:ilvl w:val="0"/>
          <w:numId w:val="69"/>
        </w:numPr>
        <w:spacing w:after="120"/>
        <w:ind w:left="714" w:hanging="357"/>
        <w:contextualSpacing w:val="0"/>
        <w:jc w:val="both"/>
        <w:rPr>
          <w:rFonts w:ascii="Verdana" w:hAnsi="Verdana"/>
          <w:szCs w:val="20"/>
          <w:lang w:val="tr-TR"/>
        </w:rPr>
      </w:pPr>
      <w:r w:rsidRPr="00AE407B">
        <w:rPr>
          <w:rFonts w:ascii="Verdana" w:hAnsi="Verdana"/>
          <w:b/>
          <w:bCs/>
          <w:szCs w:val="20"/>
          <w:lang w:val="tr-TR"/>
        </w:rPr>
        <w:t>Düzenli Gözden Geçirmeler ve Denetimler:</w:t>
      </w:r>
      <w:r w:rsidR="002E578E" w:rsidRPr="00AE407B">
        <w:rPr>
          <w:rFonts w:ascii="Verdana" w:hAnsi="Verdana"/>
          <w:b/>
          <w:bCs/>
          <w:szCs w:val="20"/>
          <w:lang w:val="tr-TR"/>
        </w:rPr>
        <w:t xml:space="preserve"> </w:t>
      </w:r>
      <w:r w:rsidRPr="00AE407B">
        <w:rPr>
          <w:rFonts w:ascii="Verdana" w:hAnsi="Verdana"/>
          <w:szCs w:val="20"/>
          <w:lang w:val="tr-TR"/>
        </w:rPr>
        <w:t>Biyoçeşitlilik yönetim uygulamalarının etkinliğini değerlendirmek ve iyileştirme alanlarını belirlemek için düzenli inceleme ve denetimler kritik öneme sahiptir. EBRD, bu değerlendirmelerden elde edilen bulgular doğrultusunda periyodik revizyonlar yapılmasını ve yönetim yaklaşımlarının uyarlanmasını teşvik etmektedir.</w:t>
      </w:r>
    </w:p>
    <w:p w14:paraId="2FF073FA" w14:textId="522BC8A7" w:rsidR="00413EC3" w:rsidRPr="00AE407B" w:rsidRDefault="004900EE" w:rsidP="00413EC3">
      <w:pPr>
        <w:pStyle w:val="Balk2"/>
        <w:rPr>
          <w:lang w:val="tr-TR"/>
        </w:rPr>
      </w:pPr>
      <w:bookmarkStart w:id="38" w:name="_Toc212973598"/>
      <w:r w:rsidRPr="00AE407B">
        <w:rPr>
          <w:lang w:val="tr-TR"/>
        </w:rPr>
        <w:t>BYP’nin Gözden Geçirilmesi ve Güncellenmesi</w:t>
      </w:r>
      <w:bookmarkEnd w:id="38"/>
    </w:p>
    <w:p w14:paraId="288C939C" w14:textId="77777777" w:rsidR="00552BE4" w:rsidRPr="00AE407B" w:rsidRDefault="00552BE4" w:rsidP="00552BE4">
      <w:pPr>
        <w:spacing w:before="120" w:after="60"/>
        <w:jc w:val="both"/>
        <w:rPr>
          <w:lang w:val="tr-TR"/>
        </w:rPr>
      </w:pPr>
      <w:r w:rsidRPr="00AE407B">
        <w:rPr>
          <w:lang w:val="tr-TR"/>
        </w:rPr>
        <w:t>Projede beklenmeyen durumlar ortaya çıkabilir. Ayrıca proje yaşam döngüsü boyunca, uyarlanabilir yönetim ilkesi doğrultusunda değişikliklerin yapılması gerekebilir (Bkz. Bölüm 1.5.3). Bu nedenle, BYP ve ilişkili tüm planlar/dokümanlar “canlı belgeler (living documents)” olarak tasarlanmıştır; koşullar değiştikçe gözden geçirilebilir ve revize edilebilir.</w:t>
      </w:r>
    </w:p>
    <w:p w14:paraId="239DF255" w14:textId="77777777" w:rsidR="00552BE4" w:rsidRPr="00AE407B" w:rsidRDefault="00552BE4" w:rsidP="00552BE4">
      <w:pPr>
        <w:spacing w:before="120" w:after="60"/>
        <w:jc w:val="both"/>
        <w:rPr>
          <w:lang w:val="tr-TR"/>
        </w:rPr>
      </w:pPr>
      <w:r w:rsidRPr="00AE407B">
        <w:rPr>
          <w:lang w:val="tr-TR"/>
        </w:rPr>
        <w:t>BYP, inşaat aşaması boyunca proje bağlamında meydana gelen her değişiklik sonrasında düzenli olarak gözden geçirilecek ve güncellenecektir.</w:t>
      </w:r>
    </w:p>
    <w:p w14:paraId="7D66757A" w14:textId="54E04DE8" w:rsidR="00552BE4" w:rsidRPr="00AE407B" w:rsidRDefault="00552BE4" w:rsidP="00552BE4">
      <w:pPr>
        <w:spacing w:before="120" w:after="60"/>
        <w:jc w:val="both"/>
        <w:rPr>
          <w:lang w:val="tr-TR"/>
        </w:rPr>
      </w:pPr>
      <w:r w:rsidRPr="00AE407B">
        <w:rPr>
          <w:lang w:val="tr-TR"/>
        </w:rPr>
        <w:t>Acil güncellemeler, E&amp;S Uzmanı veya Biyoçeşitlilik Uzmanı (ya da yüklenici personel yapısına bağlı olarak Çevre Gözetim Uzmanı–ECoW) tarafından, E&amp;S Müdürü’nün desteğiyle gerçekleştirilebilir. Ancak müdahale tasarımında, izleme faaliyetlerinin zamanlamasında veya benzeri önemli değişikliklerde, hesap verebilirliğin sağlanması için bağımsız bir üçüncü taraf danışman ile istişare edilmelidir.</w:t>
      </w:r>
    </w:p>
    <w:p w14:paraId="26AE80C8" w14:textId="2D8F1725" w:rsidR="00552BE4" w:rsidRPr="00AE407B" w:rsidRDefault="00552BE4" w:rsidP="00552BE4">
      <w:pPr>
        <w:spacing w:before="120" w:after="60"/>
        <w:jc w:val="both"/>
        <w:rPr>
          <w:lang w:val="tr-TR"/>
        </w:rPr>
      </w:pPr>
      <w:r w:rsidRPr="00AE407B">
        <w:rPr>
          <w:lang w:val="tr-TR"/>
        </w:rPr>
        <w:t>Yapılan tüm değişiklikler, ana belgeye işlenmeli ve revizyon numarası ile tarih eklenerek yüklenicinin veri ve doküman yönetim sistemi kapsamında versiyon takibi yapılmalıdır.</w:t>
      </w:r>
      <w:r w:rsidR="00B10199" w:rsidRPr="00AE407B">
        <w:rPr>
          <w:lang w:val="tr-TR"/>
        </w:rPr>
        <w:t xml:space="preserve"> </w:t>
      </w:r>
      <w:r w:rsidRPr="00AE407B">
        <w:rPr>
          <w:lang w:val="tr-TR"/>
        </w:rPr>
        <w:t>Ayrıca, her bir versiyonda yapılan önemli değişiklikleri ve bu değişiklikleri onaylayan kişileri özetleyen bir revizyon özeti dokümanı hazırlanmalıdır.</w:t>
      </w:r>
    </w:p>
    <w:p w14:paraId="2A74D21B" w14:textId="621D92A9" w:rsidR="00552BE4" w:rsidRPr="00AE407B" w:rsidRDefault="00552BE4" w:rsidP="00552BE4">
      <w:pPr>
        <w:spacing w:before="120" w:after="60"/>
        <w:jc w:val="both"/>
        <w:rPr>
          <w:lang w:val="tr-TR"/>
        </w:rPr>
      </w:pPr>
      <w:r w:rsidRPr="00AE407B">
        <w:rPr>
          <w:lang w:val="tr-TR"/>
        </w:rPr>
        <w:t xml:space="preserve">ERM tarafından yürütülen </w:t>
      </w:r>
      <w:r w:rsidR="00B10199" w:rsidRPr="00AE407B">
        <w:rPr>
          <w:lang w:val="tr-TR"/>
        </w:rPr>
        <w:t>ÇSED</w:t>
      </w:r>
      <w:r w:rsidRPr="00AE407B">
        <w:rPr>
          <w:lang w:val="tr-TR"/>
        </w:rPr>
        <w:t xml:space="preserve"> raporunda (devam eden değerlendirme niteliğindedir) yapılacak herhangi bir temel değişiklik, bir yıllık izleme dönemi tamamlandıktan sonra BYP’de de esaslı bir değişikliğe neden olabilir.</w:t>
      </w:r>
    </w:p>
    <w:p w14:paraId="5FCFC429" w14:textId="7D475C97" w:rsidR="00413EC3" w:rsidRPr="00AE407B" w:rsidRDefault="00693200" w:rsidP="00693200">
      <w:pPr>
        <w:pStyle w:val="Balk3"/>
        <w:numPr>
          <w:ilvl w:val="0"/>
          <w:numId w:val="0"/>
        </w:numPr>
        <w:rPr>
          <w:lang w:val="tr-TR"/>
        </w:rPr>
      </w:pPr>
      <w:bookmarkStart w:id="39" w:name="_Toc155624871"/>
      <w:bookmarkStart w:id="40" w:name="_Toc156895983"/>
      <w:bookmarkStart w:id="41" w:name="_Toc179473555"/>
      <w:bookmarkStart w:id="42" w:name="_Toc212973599"/>
      <w:r w:rsidRPr="00AE407B">
        <w:rPr>
          <w:lang w:val="tr-TR"/>
        </w:rPr>
        <w:t xml:space="preserve">1.7 </w:t>
      </w:r>
      <w:r w:rsidR="00413EC3" w:rsidRPr="00AE407B">
        <w:rPr>
          <w:lang w:val="tr-TR"/>
        </w:rPr>
        <w:t>Mevzuat Gerekliliklerine Genel Bakış</w:t>
      </w:r>
      <w:bookmarkEnd w:id="39"/>
      <w:bookmarkEnd w:id="40"/>
      <w:bookmarkEnd w:id="41"/>
      <w:bookmarkEnd w:id="42"/>
    </w:p>
    <w:p w14:paraId="40A5465D" w14:textId="69CAA2A3" w:rsidR="00413EC3" w:rsidRPr="00AE407B" w:rsidRDefault="00693200" w:rsidP="00693200">
      <w:pPr>
        <w:pStyle w:val="Balk3"/>
        <w:numPr>
          <w:ilvl w:val="0"/>
          <w:numId w:val="0"/>
        </w:numPr>
        <w:rPr>
          <w:lang w:val="tr-TR"/>
        </w:rPr>
      </w:pPr>
      <w:bookmarkStart w:id="43" w:name="_Toc155624872"/>
      <w:bookmarkStart w:id="44" w:name="_Toc156895984"/>
      <w:bookmarkStart w:id="45" w:name="_Toc179473556"/>
      <w:bookmarkStart w:id="46" w:name="_Toc212973600"/>
      <w:r w:rsidRPr="00AE407B">
        <w:rPr>
          <w:lang w:val="tr-TR"/>
        </w:rPr>
        <w:t xml:space="preserve">1.7.1 </w:t>
      </w:r>
      <w:r w:rsidR="00413EC3" w:rsidRPr="00AE407B">
        <w:rPr>
          <w:lang w:val="tr-TR"/>
        </w:rPr>
        <w:t>Uluslararası Finansman Gereklilikleri</w:t>
      </w:r>
      <w:bookmarkEnd w:id="43"/>
      <w:bookmarkEnd w:id="44"/>
      <w:bookmarkEnd w:id="45"/>
      <w:bookmarkEnd w:id="46"/>
    </w:p>
    <w:p w14:paraId="1F894616" w14:textId="15391B28" w:rsidR="00413EC3" w:rsidRPr="00AE407B" w:rsidRDefault="001F7099" w:rsidP="001F7099">
      <w:pPr>
        <w:widowControl w:val="0"/>
        <w:spacing w:before="120" w:after="60"/>
        <w:contextualSpacing/>
        <w:jc w:val="both"/>
        <w:rPr>
          <w:rFonts w:cstheme="minorHAnsi"/>
          <w:lang w:val="tr-TR"/>
        </w:rPr>
      </w:pPr>
      <w:r w:rsidRPr="00AE407B">
        <w:rPr>
          <w:lang w:val="tr-TR"/>
        </w:rPr>
        <w:t>Proje uluslararası finansman arayışında olduğundan, proje geliştirme sürecinde ilgili finans kuruluşlarının Çevresel ve Sosyal (</w:t>
      </w:r>
      <w:r w:rsidR="00A3454B" w:rsidRPr="00AE407B">
        <w:rPr>
          <w:lang w:val="tr-TR"/>
        </w:rPr>
        <w:t>Ç</w:t>
      </w:r>
      <w:r w:rsidRPr="00AE407B">
        <w:rPr>
          <w:lang w:val="tr-TR"/>
        </w:rPr>
        <w:t>&amp;S) gereklilikleri dikkate alınmalıdır. Bu kuruluşlar, uluslararası en iyi uygulamaları (GIIP) yansıtan belirli standartlara ve gerekliliklere uyulmasını şart koşmaktadır.</w:t>
      </w:r>
      <w:r w:rsidR="005B5AD0" w:rsidRPr="00AE407B">
        <w:rPr>
          <w:lang w:val="tr-TR"/>
        </w:rPr>
        <w:t xml:space="preserve"> </w:t>
      </w:r>
      <w:r w:rsidRPr="00AE407B">
        <w:rPr>
          <w:lang w:val="tr-TR"/>
        </w:rPr>
        <w:t>Bu kapsamda dikkate alınan başlıca standart ve kılavuzlar şunlardır:</w:t>
      </w:r>
    </w:p>
    <w:p w14:paraId="70528DD6" w14:textId="4527CB92" w:rsidR="00413EC3" w:rsidRPr="00AE407B" w:rsidRDefault="00413EC3" w:rsidP="000F4A0B">
      <w:pPr>
        <w:pStyle w:val="ListeParagraf"/>
        <w:numPr>
          <w:ilvl w:val="0"/>
          <w:numId w:val="69"/>
        </w:numPr>
        <w:spacing w:after="120"/>
        <w:ind w:left="714" w:hanging="357"/>
        <w:contextualSpacing w:val="0"/>
        <w:jc w:val="both"/>
        <w:rPr>
          <w:rFonts w:ascii="Verdana" w:hAnsi="Verdana"/>
          <w:szCs w:val="20"/>
          <w:lang w:val="tr-TR"/>
        </w:rPr>
      </w:pPr>
      <w:r w:rsidRPr="00AE407B">
        <w:rPr>
          <w:rFonts w:ascii="Verdana" w:hAnsi="Verdana"/>
          <w:szCs w:val="20"/>
          <w:lang w:val="tr-TR"/>
        </w:rPr>
        <w:t xml:space="preserve">EBRD (Avrupa İmar ve Kalkınma Bankası) </w:t>
      </w:r>
      <w:r w:rsidR="00F32E96" w:rsidRPr="00AE407B">
        <w:rPr>
          <w:rFonts w:ascii="Verdana" w:hAnsi="Verdana"/>
          <w:szCs w:val="20"/>
          <w:lang w:val="tr-TR"/>
        </w:rPr>
        <w:t xml:space="preserve">Çevresel ve Sosyal </w:t>
      </w:r>
      <w:r w:rsidRPr="00AE407B">
        <w:rPr>
          <w:rFonts w:ascii="Verdana" w:hAnsi="Verdana"/>
          <w:szCs w:val="20"/>
          <w:lang w:val="tr-TR"/>
        </w:rPr>
        <w:t>Gereklilikler (</w:t>
      </w:r>
      <w:r w:rsidR="00F32E96" w:rsidRPr="00AE407B">
        <w:rPr>
          <w:rFonts w:ascii="Verdana" w:hAnsi="Verdana"/>
          <w:szCs w:val="20"/>
          <w:lang w:val="tr-TR"/>
        </w:rPr>
        <w:t>2024</w:t>
      </w:r>
      <w:r w:rsidRPr="00AE407B">
        <w:rPr>
          <w:rFonts w:ascii="Verdana" w:hAnsi="Verdana"/>
          <w:szCs w:val="20"/>
          <w:lang w:val="tr-TR"/>
        </w:rPr>
        <w:t>);</w:t>
      </w:r>
    </w:p>
    <w:p w14:paraId="2A182E66" w14:textId="22B981AC" w:rsidR="00413EC3" w:rsidRPr="00AE407B" w:rsidRDefault="00413EC3" w:rsidP="000F4A0B">
      <w:pPr>
        <w:pStyle w:val="ListeParagraf"/>
        <w:numPr>
          <w:ilvl w:val="0"/>
          <w:numId w:val="69"/>
        </w:numPr>
        <w:spacing w:after="120"/>
        <w:ind w:left="714" w:hanging="357"/>
        <w:contextualSpacing w:val="0"/>
        <w:jc w:val="both"/>
        <w:rPr>
          <w:rFonts w:ascii="Verdana" w:hAnsi="Verdana"/>
          <w:szCs w:val="20"/>
          <w:lang w:val="tr-TR"/>
        </w:rPr>
      </w:pPr>
      <w:r w:rsidRPr="00AE407B">
        <w:rPr>
          <w:rFonts w:ascii="Verdana" w:hAnsi="Verdana"/>
          <w:szCs w:val="20"/>
          <w:lang w:val="tr-TR"/>
        </w:rPr>
        <w:t>EBRD Çevresel ve Sosyal Politika (</w:t>
      </w:r>
      <w:r w:rsidR="00CC0D6F" w:rsidRPr="00AE407B">
        <w:rPr>
          <w:rFonts w:ascii="Verdana" w:hAnsi="Verdana"/>
          <w:szCs w:val="20"/>
          <w:lang w:val="tr-TR"/>
        </w:rPr>
        <w:t>2024</w:t>
      </w:r>
      <w:r w:rsidRPr="00AE407B">
        <w:rPr>
          <w:rFonts w:ascii="Verdana" w:hAnsi="Verdana"/>
          <w:szCs w:val="20"/>
          <w:lang w:val="tr-TR"/>
        </w:rPr>
        <w:t>);</w:t>
      </w:r>
    </w:p>
    <w:p w14:paraId="7CB8C901" w14:textId="77777777" w:rsidR="00413EC3" w:rsidRPr="00AE407B" w:rsidRDefault="00413EC3" w:rsidP="000F4A0B">
      <w:pPr>
        <w:pStyle w:val="ListeParagraf"/>
        <w:numPr>
          <w:ilvl w:val="0"/>
          <w:numId w:val="69"/>
        </w:numPr>
        <w:spacing w:after="120"/>
        <w:ind w:left="714" w:hanging="357"/>
        <w:contextualSpacing w:val="0"/>
        <w:jc w:val="both"/>
        <w:rPr>
          <w:rFonts w:ascii="Verdana" w:hAnsi="Verdana"/>
          <w:szCs w:val="20"/>
          <w:lang w:val="tr-TR"/>
        </w:rPr>
      </w:pPr>
      <w:r w:rsidRPr="00AE407B">
        <w:rPr>
          <w:rFonts w:ascii="Verdana" w:hAnsi="Verdana"/>
          <w:szCs w:val="20"/>
          <w:lang w:val="tr-TR"/>
        </w:rPr>
        <w:t>EBRD Alt Sektör Çevresel ve Sosyal Kılavuzları (çeşitli sektörler);</w:t>
      </w:r>
    </w:p>
    <w:p w14:paraId="58043647" w14:textId="6A87643E" w:rsidR="00413EC3" w:rsidRPr="00AE407B" w:rsidRDefault="00413EC3" w:rsidP="000F4A0B">
      <w:pPr>
        <w:pStyle w:val="ListeParagraf"/>
        <w:numPr>
          <w:ilvl w:val="0"/>
          <w:numId w:val="69"/>
        </w:numPr>
        <w:spacing w:after="120"/>
        <w:ind w:left="714" w:hanging="357"/>
        <w:contextualSpacing w:val="0"/>
        <w:jc w:val="both"/>
        <w:rPr>
          <w:rFonts w:ascii="Verdana" w:hAnsi="Verdana"/>
          <w:szCs w:val="20"/>
          <w:lang w:val="tr-TR"/>
        </w:rPr>
      </w:pPr>
      <w:r w:rsidRPr="00AE407B">
        <w:rPr>
          <w:rFonts w:ascii="Verdana" w:hAnsi="Verdana"/>
          <w:szCs w:val="20"/>
          <w:lang w:val="tr-TR"/>
        </w:rPr>
        <w:t xml:space="preserve">EBRD </w:t>
      </w:r>
      <w:r w:rsidR="00583138" w:rsidRPr="00AE407B">
        <w:rPr>
          <w:rFonts w:ascii="Verdana" w:hAnsi="Verdana"/>
          <w:szCs w:val="20"/>
          <w:lang w:val="tr-TR"/>
        </w:rPr>
        <w:t>ÇSG</w:t>
      </w:r>
      <w:r w:rsidRPr="00AE407B">
        <w:rPr>
          <w:rFonts w:ascii="Verdana" w:hAnsi="Verdana"/>
          <w:szCs w:val="20"/>
          <w:lang w:val="tr-TR"/>
        </w:rPr>
        <w:t>6: Biyolojik Çeşitliliğin Korunması ve Canlı Doğal Kaynakların Sürdürülebilir Yönetimi;</w:t>
      </w:r>
    </w:p>
    <w:p w14:paraId="34A33901" w14:textId="76BB131A" w:rsidR="00413EC3" w:rsidRPr="00AE407B" w:rsidRDefault="00413EC3" w:rsidP="000F4A0B">
      <w:pPr>
        <w:pStyle w:val="ListeParagraf"/>
        <w:numPr>
          <w:ilvl w:val="0"/>
          <w:numId w:val="69"/>
        </w:numPr>
        <w:spacing w:after="120"/>
        <w:ind w:left="714" w:hanging="357"/>
        <w:contextualSpacing w:val="0"/>
        <w:jc w:val="both"/>
        <w:rPr>
          <w:rFonts w:ascii="Verdana" w:hAnsi="Verdana"/>
          <w:szCs w:val="20"/>
          <w:lang w:val="tr-TR"/>
        </w:rPr>
      </w:pPr>
      <w:r w:rsidRPr="00AE407B">
        <w:rPr>
          <w:rFonts w:ascii="Verdana" w:hAnsi="Verdana"/>
          <w:szCs w:val="20"/>
          <w:lang w:val="tr-TR"/>
        </w:rPr>
        <w:lastRenderedPageBreak/>
        <w:t xml:space="preserve">EBRD </w:t>
      </w:r>
      <w:r w:rsidR="00583138" w:rsidRPr="00AE407B">
        <w:rPr>
          <w:rFonts w:ascii="Verdana" w:hAnsi="Verdana"/>
          <w:szCs w:val="20"/>
          <w:lang w:val="tr-TR"/>
        </w:rPr>
        <w:t>ÇSG</w:t>
      </w:r>
      <w:r w:rsidRPr="00AE407B">
        <w:rPr>
          <w:rFonts w:ascii="Verdana" w:hAnsi="Verdana"/>
          <w:szCs w:val="20"/>
          <w:lang w:val="tr-TR"/>
        </w:rPr>
        <w:t>3: Kaynak Verimliliği ve Kirliliğin Önlenmesi ve Kontrolü.</w:t>
      </w:r>
    </w:p>
    <w:p w14:paraId="74CEB4D3" w14:textId="729AABCB" w:rsidR="00413EC3" w:rsidRPr="00AE407B" w:rsidRDefault="00413EC3" w:rsidP="00413EC3">
      <w:pPr>
        <w:spacing w:before="120" w:after="60"/>
        <w:jc w:val="both"/>
        <w:rPr>
          <w:lang w:val="tr-TR"/>
        </w:rPr>
      </w:pPr>
      <w:r w:rsidRPr="00AE407B">
        <w:rPr>
          <w:lang w:val="tr-TR"/>
        </w:rPr>
        <w:t xml:space="preserve">EBRD </w:t>
      </w:r>
      <w:r w:rsidR="00583138" w:rsidRPr="00AE407B">
        <w:rPr>
          <w:lang w:val="tr-TR"/>
        </w:rPr>
        <w:t>ÇSG</w:t>
      </w:r>
      <w:r w:rsidRPr="00AE407B">
        <w:rPr>
          <w:lang w:val="tr-TR"/>
        </w:rPr>
        <w:t>6'ya göre biyolojik çeşitlilik ve ekosistemlerin yönetimi için temel gerekliliklerin özeti aşağıda Tablo 1-2'de sunulmuştur.</w:t>
      </w:r>
    </w:p>
    <w:p w14:paraId="36542553" w14:textId="6C272426" w:rsidR="00413EC3" w:rsidRPr="00AE407B" w:rsidRDefault="00413EC3" w:rsidP="00413EC3">
      <w:pPr>
        <w:pStyle w:val="ResimYazs"/>
        <w:rPr>
          <w:rFonts w:asciiTheme="minorHAnsi" w:hAnsiTheme="minorHAnsi"/>
          <w:lang w:val="tr-TR"/>
        </w:rPr>
      </w:pPr>
      <w:bookmarkStart w:id="47" w:name="_Toc179473536"/>
      <w:bookmarkStart w:id="48" w:name="_Toc212977020"/>
      <w:r w:rsidRPr="00AE407B">
        <w:rPr>
          <w:rFonts w:asciiTheme="minorHAnsi" w:hAnsiTheme="minorHAnsi"/>
          <w:lang w:val="tr-TR"/>
        </w:rPr>
        <w:t xml:space="preserve">Tablo </w:t>
      </w:r>
      <w:r w:rsidR="00A3454B" w:rsidRPr="00AE407B">
        <w:rPr>
          <w:rFonts w:asciiTheme="minorHAnsi" w:hAnsiTheme="minorHAnsi"/>
          <w:lang w:val="tr-TR"/>
        </w:rPr>
        <w:t>1</w:t>
      </w:r>
      <w:r w:rsidRPr="00AE407B">
        <w:rPr>
          <w:rFonts w:asciiTheme="minorHAnsi" w:hAnsiTheme="minorHAnsi"/>
          <w:lang w:val="tr-TR"/>
        </w:rPr>
        <w:t>-</w:t>
      </w:r>
      <w:r w:rsidR="00780BDA" w:rsidRPr="00AE407B">
        <w:rPr>
          <w:rFonts w:asciiTheme="minorHAnsi" w:hAnsiTheme="minorHAnsi"/>
          <w:lang w:val="tr-TR"/>
        </w:rPr>
        <w:fldChar w:fldCharType="begin"/>
      </w:r>
      <w:r w:rsidR="00780BDA" w:rsidRPr="00AE407B">
        <w:rPr>
          <w:rFonts w:asciiTheme="minorHAnsi" w:hAnsiTheme="minorHAnsi"/>
          <w:lang w:val="tr-TR"/>
        </w:rPr>
        <w:instrText xml:space="preserve"> SEQ Table \* ARABIC \s 1 </w:instrText>
      </w:r>
      <w:r w:rsidR="00780BDA" w:rsidRPr="00AE407B">
        <w:rPr>
          <w:rFonts w:asciiTheme="minorHAnsi" w:hAnsiTheme="minorHAnsi"/>
          <w:lang w:val="tr-TR"/>
        </w:rPr>
        <w:fldChar w:fldCharType="separate"/>
      </w:r>
      <w:r w:rsidR="00E42AAF">
        <w:rPr>
          <w:rFonts w:asciiTheme="minorHAnsi" w:hAnsiTheme="minorHAnsi"/>
          <w:noProof/>
          <w:lang w:val="tr-TR"/>
        </w:rPr>
        <w:t>1</w:t>
      </w:r>
      <w:r w:rsidR="00780BDA" w:rsidRPr="00AE407B">
        <w:rPr>
          <w:rFonts w:asciiTheme="minorHAnsi" w:hAnsiTheme="minorHAnsi"/>
          <w:lang w:val="tr-TR"/>
        </w:rPr>
        <w:fldChar w:fldCharType="end"/>
      </w:r>
      <w:r w:rsidRPr="00AE407B">
        <w:rPr>
          <w:rFonts w:asciiTheme="minorHAnsi" w:hAnsiTheme="minorHAnsi"/>
          <w:lang w:val="tr-TR"/>
        </w:rPr>
        <w:t xml:space="preserve"> EBRD </w:t>
      </w:r>
      <w:r w:rsidR="00583138" w:rsidRPr="00AE407B">
        <w:rPr>
          <w:rFonts w:asciiTheme="minorHAnsi" w:hAnsiTheme="minorHAnsi"/>
          <w:lang w:val="tr-TR"/>
        </w:rPr>
        <w:t>ÇSG</w:t>
      </w:r>
      <w:r w:rsidRPr="00AE407B">
        <w:rPr>
          <w:rFonts w:asciiTheme="minorHAnsi" w:hAnsiTheme="minorHAnsi"/>
          <w:lang w:val="tr-TR"/>
        </w:rPr>
        <w:t>6 Gerekliliklerinin Özeti</w:t>
      </w:r>
      <w:bookmarkEnd w:id="47"/>
      <w:bookmarkEnd w:id="48"/>
    </w:p>
    <w:tbl>
      <w:tblPr>
        <w:tblStyle w:val="TabloKlavuzu"/>
        <w:tblW w:w="5000" w:type="pct"/>
        <w:tblBorders>
          <w:top w:val="single" w:sz="4" w:space="0" w:color="B7B2AA"/>
          <w:left w:val="single" w:sz="4" w:space="0" w:color="B7B2AA"/>
          <w:bottom w:val="single" w:sz="4" w:space="0" w:color="B7B2AA"/>
          <w:right w:val="single" w:sz="4" w:space="0" w:color="B7B2AA"/>
          <w:insideH w:val="single" w:sz="6" w:space="0" w:color="B7B2AA"/>
          <w:insideV w:val="single" w:sz="6" w:space="0" w:color="B7B2AA"/>
        </w:tblBorders>
        <w:tblLook w:val="04A0" w:firstRow="1" w:lastRow="0" w:firstColumn="1" w:lastColumn="0" w:noHBand="0" w:noVBand="1"/>
      </w:tblPr>
      <w:tblGrid>
        <w:gridCol w:w="2263"/>
        <w:gridCol w:w="7365"/>
      </w:tblGrid>
      <w:tr w:rsidR="00403043" w:rsidRPr="00AE407B" w14:paraId="1BE36FA4" w14:textId="77777777" w:rsidTr="00D778F1">
        <w:trPr>
          <w:trHeight w:val="512"/>
          <w:tblHeader/>
        </w:trPr>
        <w:tc>
          <w:tcPr>
            <w:tcW w:w="1175" w:type="pct"/>
            <w:shd w:val="clear" w:color="auto" w:fill="E5EDE8"/>
            <w:vAlign w:val="center"/>
          </w:tcPr>
          <w:p w14:paraId="6ED5362E" w14:textId="0CF6FB18" w:rsidR="00403043" w:rsidRPr="00AE407B" w:rsidRDefault="00403043" w:rsidP="002762F3">
            <w:pPr>
              <w:pStyle w:val="GvdeMetni"/>
              <w:spacing w:before="20" w:after="20" w:line="240" w:lineRule="auto"/>
              <w:rPr>
                <w:b/>
                <w:bCs/>
                <w:sz w:val="18"/>
                <w:szCs w:val="18"/>
                <w:lang w:val="tr-TR"/>
              </w:rPr>
            </w:pPr>
            <w:bookmarkStart w:id="49" w:name="_Hlk166572279"/>
            <w:r w:rsidRPr="00AE407B">
              <w:rPr>
                <w:b/>
                <w:bCs/>
                <w:sz w:val="18"/>
                <w:szCs w:val="18"/>
                <w:lang w:val="tr-TR"/>
              </w:rPr>
              <w:t>Biyo</w:t>
            </w:r>
            <w:r w:rsidR="00A247F2" w:rsidRPr="00AE407B">
              <w:rPr>
                <w:b/>
                <w:bCs/>
                <w:sz w:val="18"/>
                <w:szCs w:val="18"/>
                <w:lang w:val="tr-TR"/>
              </w:rPr>
              <w:t>ç</w:t>
            </w:r>
            <w:r w:rsidRPr="00AE407B">
              <w:rPr>
                <w:b/>
                <w:bCs/>
                <w:sz w:val="18"/>
                <w:szCs w:val="18"/>
                <w:lang w:val="tr-TR"/>
              </w:rPr>
              <w:t>eşitlili</w:t>
            </w:r>
            <w:r w:rsidR="00A247F2" w:rsidRPr="00AE407B">
              <w:rPr>
                <w:b/>
                <w:bCs/>
                <w:sz w:val="18"/>
                <w:szCs w:val="18"/>
                <w:lang w:val="tr-TR"/>
              </w:rPr>
              <w:t xml:space="preserve">k unsuru </w:t>
            </w:r>
          </w:p>
        </w:tc>
        <w:tc>
          <w:tcPr>
            <w:tcW w:w="3825" w:type="pct"/>
            <w:shd w:val="clear" w:color="auto" w:fill="E5EDE8" w:themeFill="accent4" w:themeFillTint="33"/>
            <w:vAlign w:val="center"/>
          </w:tcPr>
          <w:p w14:paraId="048C77FA" w14:textId="2FA773E6" w:rsidR="00403043" w:rsidRPr="00AE407B" w:rsidRDefault="00403043" w:rsidP="002762F3">
            <w:pPr>
              <w:pStyle w:val="GvdeMetni"/>
              <w:spacing w:before="20" w:after="20" w:line="240" w:lineRule="auto"/>
              <w:rPr>
                <w:b/>
                <w:bCs/>
                <w:sz w:val="18"/>
                <w:szCs w:val="18"/>
                <w:lang w:val="tr-TR"/>
              </w:rPr>
            </w:pPr>
            <w:r w:rsidRPr="00AE407B">
              <w:rPr>
                <w:b/>
                <w:bCs/>
                <w:sz w:val="18"/>
                <w:szCs w:val="18"/>
                <w:lang w:val="tr-TR"/>
              </w:rPr>
              <w:t xml:space="preserve">EBRD </w:t>
            </w:r>
            <w:r w:rsidR="00583138" w:rsidRPr="00AE407B">
              <w:rPr>
                <w:b/>
                <w:bCs/>
                <w:sz w:val="18"/>
                <w:szCs w:val="18"/>
                <w:lang w:val="tr-TR"/>
              </w:rPr>
              <w:t>ÇSG</w:t>
            </w:r>
            <w:r w:rsidRPr="00AE407B">
              <w:rPr>
                <w:b/>
                <w:bCs/>
                <w:sz w:val="18"/>
                <w:szCs w:val="18"/>
                <w:lang w:val="tr-TR"/>
              </w:rPr>
              <w:t xml:space="preserve">6 </w:t>
            </w:r>
            <w:r w:rsidR="00E9617F" w:rsidRPr="00AE407B">
              <w:rPr>
                <w:b/>
                <w:bCs/>
                <w:sz w:val="18"/>
                <w:szCs w:val="18"/>
                <w:lang w:val="tr-TR"/>
              </w:rPr>
              <w:t>G</w:t>
            </w:r>
            <w:r w:rsidRPr="00AE407B">
              <w:rPr>
                <w:b/>
                <w:bCs/>
                <w:sz w:val="18"/>
                <w:szCs w:val="18"/>
                <w:lang w:val="tr-TR"/>
              </w:rPr>
              <w:t>ereklilikleri</w:t>
            </w:r>
          </w:p>
        </w:tc>
      </w:tr>
      <w:tr w:rsidR="00403043" w:rsidRPr="008B3A00" w14:paraId="1EEDFF66" w14:textId="77777777" w:rsidTr="00D778F1">
        <w:tc>
          <w:tcPr>
            <w:tcW w:w="1175" w:type="pct"/>
            <w:vAlign w:val="center"/>
          </w:tcPr>
          <w:p w14:paraId="7F3E946E" w14:textId="77777777" w:rsidR="00403043" w:rsidRPr="00AE407B" w:rsidRDefault="00403043" w:rsidP="002762F3">
            <w:pPr>
              <w:pStyle w:val="GvdeMetni"/>
              <w:spacing w:before="20" w:after="20" w:line="240" w:lineRule="auto"/>
              <w:rPr>
                <w:b/>
                <w:bCs/>
                <w:sz w:val="18"/>
                <w:szCs w:val="18"/>
                <w:lang w:val="tr-TR"/>
              </w:rPr>
            </w:pPr>
            <w:r w:rsidRPr="00AE407B">
              <w:rPr>
                <w:b/>
                <w:bCs/>
                <w:sz w:val="18"/>
                <w:szCs w:val="18"/>
                <w:lang w:val="tr-TR"/>
              </w:rPr>
              <w:t>Korunan Alanlar / Uluslararası Tanınmış Alanlar</w:t>
            </w:r>
          </w:p>
        </w:tc>
        <w:tc>
          <w:tcPr>
            <w:tcW w:w="3825" w:type="pct"/>
            <w:vAlign w:val="center"/>
          </w:tcPr>
          <w:p w14:paraId="1ED14676" w14:textId="7EFCCEF7" w:rsidR="00403043" w:rsidRPr="00AE407B" w:rsidRDefault="00403043" w:rsidP="002762F3">
            <w:pPr>
              <w:pStyle w:val="GvdeMetni"/>
              <w:numPr>
                <w:ilvl w:val="0"/>
                <w:numId w:val="70"/>
              </w:numPr>
              <w:spacing w:before="20" w:after="20" w:line="240" w:lineRule="auto"/>
              <w:rPr>
                <w:rFonts w:cs="Arial"/>
                <w:color w:val="000000"/>
                <w:kern w:val="0"/>
                <w:sz w:val="18"/>
                <w:szCs w:val="18"/>
                <w:lang w:val="tr-TR"/>
                <w14:ligatures w14:val="none"/>
              </w:rPr>
            </w:pPr>
            <w:r w:rsidRPr="00AE407B">
              <w:rPr>
                <w:rFonts w:cs="Arial"/>
                <w:color w:val="000000"/>
                <w:kern w:val="0"/>
                <w:sz w:val="18"/>
                <w:szCs w:val="18"/>
                <w:lang w:val="tr-TR"/>
                <w14:ligatures w14:val="none"/>
              </w:rPr>
              <w:t>Projeyle ilgili olası etkileri belirleyin ve değerlendirin ve etki azaltma hiyerarşisini uygulayın, böylece projenin etkileri bütünlüğü, koruma hedeflerini ve/veya biyolojik çeşitliliğin önemini tehlikeye atma</w:t>
            </w:r>
            <w:r w:rsidR="006D709D" w:rsidRPr="00AE407B">
              <w:rPr>
                <w:rFonts w:cs="Arial"/>
                <w:color w:val="000000"/>
                <w:kern w:val="0"/>
                <w:sz w:val="18"/>
                <w:szCs w:val="18"/>
                <w:lang w:val="tr-TR"/>
                <w14:ligatures w14:val="none"/>
              </w:rPr>
              <w:t>malıdır</w:t>
            </w:r>
            <w:r w:rsidRPr="00AE407B">
              <w:rPr>
                <w:rFonts w:cs="Arial"/>
                <w:color w:val="000000"/>
                <w:kern w:val="0"/>
                <w:sz w:val="18"/>
                <w:szCs w:val="18"/>
                <w:lang w:val="tr-TR"/>
                <w14:ligatures w14:val="none"/>
              </w:rPr>
              <w:t>.</w:t>
            </w:r>
          </w:p>
          <w:p w14:paraId="5D88D224" w14:textId="502771C9" w:rsidR="00403043" w:rsidRPr="00AE407B" w:rsidRDefault="00354B90" w:rsidP="002762F3">
            <w:pPr>
              <w:pStyle w:val="GvdeMetni"/>
              <w:numPr>
                <w:ilvl w:val="0"/>
                <w:numId w:val="70"/>
              </w:numPr>
              <w:spacing w:before="20" w:after="20" w:line="240" w:lineRule="auto"/>
              <w:rPr>
                <w:rFonts w:cs="Arial"/>
                <w:color w:val="000000"/>
                <w:kern w:val="0"/>
                <w:sz w:val="18"/>
                <w:szCs w:val="18"/>
                <w:lang w:val="tr-TR"/>
                <w14:ligatures w14:val="none"/>
              </w:rPr>
            </w:pPr>
            <w:r w:rsidRPr="00AE407B">
              <w:rPr>
                <w:rFonts w:cs="Arial"/>
                <w:color w:val="000000"/>
                <w:kern w:val="0"/>
                <w:sz w:val="18"/>
                <w:szCs w:val="18"/>
                <w:lang w:val="tr-TR"/>
                <w14:ligatures w14:val="none"/>
              </w:rPr>
              <w:t>Faaliyetler</w:t>
            </w:r>
            <w:r w:rsidR="00403043" w:rsidRPr="00AE407B">
              <w:rPr>
                <w:rFonts w:cs="Arial"/>
                <w:color w:val="000000"/>
                <w:kern w:val="0"/>
                <w:sz w:val="18"/>
                <w:szCs w:val="18"/>
                <w:lang w:val="tr-TR"/>
                <w14:ligatures w14:val="none"/>
              </w:rPr>
              <w:t xml:space="preserve"> yasal olarak izi</w:t>
            </w:r>
            <w:r w:rsidR="002F25C7" w:rsidRPr="00AE407B">
              <w:rPr>
                <w:rFonts w:cs="Arial"/>
                <w:color w:val="000000"/>
                <w:kern w:val="0"/>
                <w:sz w:val="18"/>
                <w:szCs w:val="18"/>
                <w:lang w:val="tr-TR"/>
                <w14:ligatures w14:val="none"/>
              </w:rPr>
              <w:t>nli olmalı</w:t>
            </w:r>
            <w:r w:rsidR="00403043" w:rsidRPr="00AE407B">
              <w:rPr>
                <w:rFonts w:cs="Arial"/>
                <w:color w:val="000000"/>
                <w:kern w:val="0"/>
                <w:sz w:val="18"/>
                <w:szCs w:val="18"/>
                <w:lang w:val="tr-TR"/>
                <w14:ligatures w14:val="none"/>
              </w:rPr>
              <w:t>.</w:t>
            </w:r>
          </w:p>
          <w:p w14:paraId="64F28E89" w14:textId="7A80370E" w:rsidR="00403043" w:rsidRPr="00AE407B" w:rsidRDefault="00403043" w:rsidP="002762F3">
            <w:pPr>
              <w:pStyle w:val="GvdeMetni"/>
              <w:numPr>
                <w:ilvl w:val="0"/>
                <w:numId w:val="70"/>
              </w:numPr>
              <w:spacing w:before="20" w:after="20" w:line="240" w:lineRule="auto"/>
              <w:rPr>
                <w:rFonts w:cs="Arial"/>
                <w:color w:val="000000"/>
                <w:kern w:val="0"/>
                <w:sz w:val="18"/>
                <w:szCs w:val="18"/>
                <w:lang w:val="tr-TR"/>
                <w14:ligatures w14:val="none"/>
              </w:rPr>
            </w:pPr>
            <w:r w:rsidRPr="00AE407B">
              <w:rPr>
                <w:rFonts w:cs="Arial"/>
                <w:color w:val="000000"/>
                <w:kern w:val="0"/>
                <w:sz w:val="18"/>
                <w:szCs w:val="18"/>
                <w:lang w:val="tr-TR"/>
                <w14:ligatures w14:val="none"/>
              </w:rPr>
              <w:t>Korunan alanlar için yönetim planları gözden geçirilmeli ve ilgili önlemlerle uyumlu hale getirilmeli.</w:t>
            </w:r>
          </w:p>
          <w:p w14:paraId="48530758" w14:textId="670B4DD5" w:rsidR="00403043" w:rsidRPr="00AE407B" w:rsidRDefault="00403043" w:rsidP="002762F3">
            <w:pPr>
              <w:pStyle w:val="GvdeMetni"/>
              <w:numPr>
                <w:ilvl w:val="0"/>
                <w:numId w:val="70"/>
              </w:numPr>
              <w:spacing w:before="20" w:after="20" w:line="240" w:lineRule="auto"/>
              <w:rPr>
                <w:rFonts w:cs="Arial"/>
                <w:color w:val="000000"/>
                <w:kern w:val="0"/>
                <w:sz w:val="18"/>
                <w:szCs w:val="18"/>
                <w:lang w:val="tr-TR"/>
                <w14:ligatures w14:val="none"/>
              </w:rPr>
            </w:pPr>
            <w:r w:rsidRPr="00AE407B">
              <w:rPr>
                <w:rFonts w:cs="Arial"/>
                <w:color w:val="000000"/>
                <w:kern w:val="0"/>
                <w:sz w:val="18"/>
                <w:szCs w:val="18"/>
                <w:lang w:val="tr-TR"/>
                <w14:ligatures w14:val="none"/>
              </w:rPr>
              <w:t>Korunan alan yöneticileri ve etkilenen topluluklar veya diğer ilgili paydaşlarla istişare yapılmal.</w:t>
            </w:r>
          </w:p>
          <w:p w14:paraId="344D9230" w14:textId="073122D4" w:rsidR="00403043" w:rsidRPr="00AE407B" w:rsidRDefault="00403043" w:rsidP="002762F3">
            <w:pPr>
              <w:pStyle w:val="GvdeMetni"/>
              <w:numPr>
                <w:ilvl w:val="0"/>
                <w:numId w:val="70"/>
              </w:numPr>
              <w:spacing w:before="20" w:after="20" w:line="240" w:lineRule="auto"/>
              <w:rPr>
                <w:rFonts w:cs="Arial"/>
                <w:color w:val="000000"/>
                <w:kern w:val="0"/>
                <w:sz w:val="18"/>
                <w:szCs w:val="18"/>
                <w:lang w:val="tr-TR"/>
                <w14:ligatures w14:val="none"/>
              </w:rPr>
            </w:pPr>
            <w:r w:rsidRPr="00AE407B">
              <w:rPr>
                <w:rFonts w:cs="Arial"/>
                <w:color w:val="000000"/>
                <w:kern w:val="0"/>
                <w:sz w:val="18"/>
                <w:szCs w:val="18"/>
                <w:lang w:val="tr-TR"/>
                <w14:ligatures w14:val="none"/>
              </w:rPr>
              <w:t>Ek programlar aracılığıyla koruma hedeflerini ve korunan alanın etkin yönetimini teşvik etme</w:t>
            </w:r>
            <w:r w:rsidR="006D709D" w:rsidRPr="00AE407B">
              <w:rPr>
                <w:rFonts w:cs="Arial"/>
                <w:color w:val="000000"/>
                <w:kern w:val="0"/>
                <w:sz w:val="18"/>
                <w:szCs w:val="18"/>
                <w:lang w:val="tr-TR"/>
                <w14:ligatures w14:val="none"/>
              </w:rPr>
              <w:t>li</w:t>
            </w:r>
            <w:r w:rsidRPr="00AE407B">
              <w:rPr>
                <w:rFonts w:cs="Arial"/>
                <w:color w:val="000000"/>
                <w:kern w:val="0"/>
                <w:sz w:val="18"/>
                <w:szCs w:val="18"/>
                <w:lang w:val="tr-TR"/>
                <w14:ligatures w14:val="none"/>
              </w:rPr>
              <w:t xml:space="preserve"> ve geliştirme</w:t>
            </w:r>
            <w:r w:rsidR="006D709D" w:rsidRPr="00AE407B">
              <w:rPr>
                <w:rFonts w:cs="Arial"/>
                <w:color w:val="000000"/>
                <w:kern w:val="0"/>
                <w:sz w:val="18"/>
                <w:szCs w:val="18"/>
                <w:lang w:val="tr-TR"/>
                <w14:ligatures w14:val="none"/>
              </w:rPr>
              <w:t>li</w:t>
            </w:r>
            <w:r w:rsidRPr="00AE407B">
              <w:rPr>
                <w:rFonts w:cs="Arial"/>
                <w:color w:val="000000"/>
                <w:kern w:val="0"/>
                <w:sz w:val="18"/>
                <w:szCs w:val="18"/>
                <w:lang w:val="tr-TR"/>
                <w14:ligatures w14:val="none"/>
              </w:rPr>
              <w:t>.</w:t>
            </w:r>
          </w:p>
        </w:tc>
      </w:tr>
      <w:tr w:rsidR="00403043" w:rsidRPr="008B3A00" w14:paraId="7183962C" w14:textId="77777777" w:rsidTr="00D778F1">
        <w:tc>
          <w:tcPr>
            <w:tcW w:w="1175" w:type="pct"/>
            <w:vAlign w:val="center"/>
          </w:tcPr>
          <w:p w14:paraId="2B6BBC3B" w14:textId="37F32445" w:rsidR="00403043" w:rsidRPr="00AE407B" w:rsidRDefault="00403043" w:rsidP="002762F3">
            <w:pPr>
              <w:pStyle w:val="GvdeMetni"/>
              <w:spacing w:before="20" w:after="20" w:line="240" w:lineRule="auto"/>
              <w:rPr>
                <w:b/>
                <w:bCs/>
                <w:sz w:val="18"/>
                <w:szCs w:val="18"/>
                <w:lang w:val="tr-TR"/>
              </w:rPr>
            </w:pPr>
            <w:r w:rsidRPr="00AE407B">
              <w:rPr>
                <w:b/>
                <w:bCs/>
                <w:sz w:val="18"/>
                <w:szCs w:val="18"/>
                <w:lang w:val="tr-TR"/>
              </w:rPr>
              <w:t>Kritik Habitat (</w:t>
            </w:r>
            <w:r w:rsidR="002D0C7A" w:rsidRPr="00AE407B">
              <w:rPr>
                <w:b/>
                <w:bCs/>
                <w:sz w:val="18"/>
                <w:szCs w:val="18"/>
                <w:lang w:val="tr-TR"/>
              </w:rPr>
              <w:t>K</w:t>
            </w:r>
            <w:r w:rsidRPr="00AE407B">
              <w:rPr>
                <w:b/>
                <w:bCs/>
                <w:sz w:val="18"/>
                <w:szCs w:val="18"/>
                <w:lang w:val="tr-TR"/>
              </w:rPr>
              <w:t>H)</w:t>
            </w:r>
          </w:p>
        </w:tc>
        <w:tc>
          <w:tcPr>
            <w:tcW w:w="3825" w:type="pct"/>
            <w:vAlign w:val="center"/>
          </w:tcPr>
          <w:p w14:paraId="064C6BF2" w14:textId="45562432" w:rsidR="00613816" w:rsidRPr="00AE407B" w:rsidRDefault="00613816" w:rsidP="002762F3">
            <w:pPr>
              <w:pStyle w:val="GvdeMetni"/>
              <w:numPr>
                <w:ilvl w:val="0"/>
                <w:numId w:val="71"/>
              </w:numPr>
              <w:spacing w:before="20" w:after="20" w:line="240" w:lineRule="auto"/>
              <w:rPr>
                <w:rFonts w:cs="Arial"/>
                <w:color w:val="000000"/>
                <w:kern w:val="0"/>
                <w:sz w:val="18"/>
                <w:szCs w:val="18"/>
                <w:lang w:val="tr-TR"/>
                <w14:ligatures w14:val="none"/>
              </w:rPr>
            </w:pPr>
            <w:r w:rsidRPr="00AE407B">
              <w:rPr>
                <w:rFonts w:cs="Arial"/>
                <w:color w:val="000000"/>
                <w:kern w:val="0"/>
                <w:sz w:val="18"/>
                <w:szCs w:val="18"/>
                <w:lang w:val="tr-TR"/>
                <w14:ligatures w14:val="none"/>
              </w:rPr>
              <w:t xml:space="preserve">Kritik habitat, </w:t>
            </w:r>
            <w:r w:rsidR="006D709D" w:rsidRPr="00AE407B">
              <w:rPr>
                <w:rFonts w:cs="Arial"/>
                <w:color w:val="000000"/>
                <w:kern w:val="0"/>
                <w:sz w:val="18"/>
                <w:szCs w:val="18"/>
                <w:lang w:val="tr-TR"/>
                <w14:ligatures w14:val="none"/>
              </w:rPr>
              <w:t>ÇSED</w:t>
            </w:r>
            <w:r w:rsidRPr="00AE407B">
              <w:rPr>
                <w:rFonts w:cs="Arial"/>
                <w:color w:val="000000"/>
                <w:kern w:val="0"/>
                <w:sz w:val="18"/>
                <w:szCs w:val="18"/>
                <w:lang w:val="tr-TR"/>
                <w14:ligatures w14:val="none"/>
              </w:rPr>
              <w:t xml:space="preserve"> kapsam belirleme aşamasında ilgili ve bilgilendirilmiş olarak ele alınmalı.</w:t>
            </w:r>
          </w:p>
          <w:p w14:paraId="5F20E48B" w14:textId="261ECA87" w:rsidR="00403043" w:rsidRPr="00AE407B" w:rsidRDefault="00403043" w:rsidP="002762F3">
            <w:pPr>
              <w:pStyle w:val="GvdeMetni"/>
              <w:numPr>
                <w:ilvl w:val="0"/>
                <w:numId w:val="71"/>
              </w:numPr>
              <w:spacing w:before="20" w:after="20" w:line="240" w:lineRule="auto"/>
              <w:rPr>
                <w:rFonts w:cs="Arial"/>
                <w:color w:val="000000"/>
                <w:kern w:val="0"/>
                <w:sz w:val="18"/>
                <w:szCs w:val="18"/>
                <w:lang w:val="tr-TR"/>
                <w14:ligatures w14:val="none"/>
              </w:rPr>
            </w:pPr>
            <w:r w:rsidRPr="00AE407B">
              <w:rPr>
                <w:rFonts w:cs="Arial"/>
                <w:color w:val="000000"/>
                <w:kern w:val="0"/>
                <w:sz w:val="18"/>
                <w:szCs w:val="18"/>
                <w:lang w:val="tr-TR"/>
                <w14:ligatures w14:val="none"/>
              </w:rPr>
              <w:t>Aşağıdaki durumlar haricinde kritik habitat alanlarında hiçbir faaliyet gerçekleştirilmeyecektir:</w:t>
            </w:r>
          </w:p>
          <w:p w14:paraId="0BECA2C8" w14:textId="77777777" w:rsidR="00403043" w:rsidRPr="00AE407B" w:rsidRDefault="00403043" w:rsidP="002762F3">
            <w:pPr>
              <w:pStyle w:val="GvdeMetni"/>
              <w:numPr>
                <w:ilvl w:val="0"/>
                <w:numId w:val="72"/>
              </w:numPr>
              <w:spacing w:before="20" w:after="20" w:line="240" w:lineRule="auto"/>
              <w:rPr>
                <w:rFonts w:cs="Arial"/>
                <w:color w:val="000000"/>
                <w:kern w:val="0"/>
                <w:sz w:val="18"/>
                <w:szCs w:val="18"/>
                <w:lang w:val="tr-TR"/>
                <w14:ligatures w14:val="none"/>
              </w:rPr>
            </w:pPr>
            <w:r w:rsidRPr="00AE407B">
              <w:rPr>
                <w:rFonts w:cs="Arial"/>
                <w:color w:val="000000"/>
                <w:kern w:val="0"/>
                <w:sz w:val="18"/>
                <w:szCs w:val="18"/>
                <w:lang w:val="tr-TR"/>
                <w14:ligatures w14:val="none"/>
              </w:rPr>
              <w:t>Biyoçeşitlilik değeri daha düşük habitatlarda başka alternatif bulunmaması,</w:t>
            </w:r>
          </w:p>
          <w:p w14:paraId="102D96EB" w14:textId="77777777" w:rsidR="00403043" w:rsidRPr="00AE407B" w:rsidRDefault="00403043" w:rsidP="002762F3">
            <w:pPr>
              <w:pStyle w:val="GvdeMetni"/>
              <w:numPr>
                <w:ilvl w:val="0"/>
                <w:numId w:val="72"/>
              </w:numPr>
              <w:spacing w:before="20" w:after="20" w:line="240" w:lineRule="auto"/>
              <w:rPr>
                <w:rFonts w:cs="Arial"/>
                <w:color w:val="000000"/>
                <w:kern w:val="0"/>
                <w:sz w:val="18"/>
                <w:szCs w:val="18"/>
                <w:lang w:val="tr-TR"/>
                <w14:ligatures w14:val="none"/>
              </w:rPr>
            </w:pPr>
            <w:r w:rsidRPr="00AE407B">
              <w:rPr>
                <w:rFonts w:cs="Arial"/>
                <w:color w:val="000000"/>
                <w:kern w:val="0"/>
                <w:sz w:val="18"/>
                <w:szCs w:val="18"/>
                <w:lang w:val="tr-TR"/>
                <w14:ligatures w14:val="none"/>
              </w:rPr>
              <w:t>Paydaşlara danışılması,</w:t>
            </w:r>
          </w:p>
          <w:p w14:paraId="40037B0E" w14:textId="77777777" w:rsidR="00403043" w:rsidRPr="00AE407B" w:rsidRDefault="00403043" w:rsidP="002762F3">
            <w:pPr>
              <w:pStyle w:val="GvdeMetni"/>
              <w:numPr>
                <w:ilvl w:val="0"/>
                <w:numId w:val="72"/>
              </w:numPr>
              <w:spacing w:before="20" w:after="20" w:line="240" w:lineRule="auto"/>
              <w:rPr>
                <w:rFonts w:cs="Arial"/>
                <w:color w:val="000000"/>
                <w:kern w:val="0"/>
                <w:sz w:val="18"/>
                <w:szCs w:val="18"/>
                <w:lang w:val="tr-TR"/>
                <w14:ligatures w14:val="none"/>
              </w:rPr>
            </w:pPr>
            <w:r w:rsidRPr="00AE407B">
              <w:rPr>
                <w:rFonts w:cs="Arial"/>
                <w:color w:val="000000"/>
                <w:kern w:val="0"/>
                <w:sz w:val="18"/>
                <w:szCs w:val="18"/>
                <w:lang w:val="tr-TR"/>
                <w14:ligatures w14:val="none"/>
              </w:rPr>
              <w:t>Yasal olarak izin verilmiş olması,</w:t>
            </w:r>
          </w:p>
          <w:p w14:paraId="60949F13" w14:textId="77777777" w:rsidR="00403043" w:rsidRPr="00AE407B" w:rsidRDefault="00403043" w:rsidP="002762F3">
            <w:pPr>
              <w:pStyle w:val="GvdeMetni"/>
              <w:numPr>
                <w:ilvl w:val="0"/>
                <w:numId w:val="72"/>
              </w:numPr>
              <w:spacing w:before="20" w:after="20" w:line="240" w:lineRule="auto"/>
              <w:rPr>
                <w:rFonts w:cs="Arial"/>
                <w:color w:val="000000"/>
                <w:kern w:val="0"/>
                <w:sz w:val="18"/>
                <w:szCs w:val="18"/>
                <w:lang w:val="tr-TR"/>
                <w14:ligatures w14:val="none"/>
              </w:rPr>
            </w:pPr>
            <w:r w:rsidRPr="00AE407B">
              <w:rPr>
                <w:rFonts w:cs="Arial"/>
                <w:color w:val="000000"/>
                <w:kern w:val="0"/>
                <w:sz w:val="18"/>
                <w:szCs w:val="18"/>
                <w:lang w:val="tr-TR"/>
                <w14:ligatures w14:val="none"/>
              </w:rPr>
              <w:t>Kritik habitat değerleri üzerinde ölçülebilir olumsuz etki olmaması</w:t>
            </w:r>
          </w:p>
          <w:p w14:paraId="40A797AF" w14:textId="77777777" w:rsidR="00403043" w:rsidRPr="00AE407B" w:rsidRDefault="00403043" w:rsidP="002762F3">
            <w:pPr>
              <w:pStyle w:val="GvdeMetni"/>
              <w:numPr>
                <w:ilvl w:val="0"/>
                <w:numId w:val="72"/>
              </w:numPr>
              <w:spacing w:before="20" w:after="20" w:line="240" w:lineRule="auto"/>
              <w:rPr>
                <w:rFonts w:cs="Arial"/>
                <w:color w:val="000000"/>
                <w:kern w:val="0"/>
                <w:sz w:val="18"/>
                <w:szCs w:val="18"/>
                <w:lang w:val="tr-TR"/>
                <w14:ligatures w14:val="none"/>
              </w:rPr>
            </w:pPr>
            <w:r w:rsidRPr="00AE407B">
              <w:rPr>
                <w:rFonts w:cs="Arial"/>
                <w:color w:val="000000"/>
                <w:kern w:val="0"/>
                <w:sz w:val="18"/>
                <w:szCs w:val="18"/>
                <w:lang w:val="tr-TR"/>
                <w14:ligatures w14:val="none"/>
              </w:rPr>
              <w:t>Proje, kritik habitat için Net Kazanç (NG) sağlayacak şekilde tasarlanmışsa,</w:t>
            </w:r>
          </w:p>
          <w:p w14:paraId="7872F11C" w14:textId="77777777" w:rsidR="00403043" w:rsidRPr="00AE407B" w:rsidRDefault="00403043" w:rsidP="002762F3">
            <w:pPr>
              <w:pStyle w:val="GvdeMetni"/>
              <w:numPr>
                <w:ilvl w:val="0"/>
                <w:numId w:val="72"/>
              </w:numPr>
              <w:spacing w:before="20" w:after="20" w:line="240" w:lineRule="auto"/>
              <w:rPr>
                <w:rFonts w:cs="Arial"/>
                <w:color w:val="000000"/>
                <w:kern w:val="0"/>
                <w:sz w:val="18"/>
                <w:szCs w:val="18"/>
                <w:lang w:val="tr-TR"/>
                <w14:ligatures w14:val="none"/>
              </w:rPr>
            </w:pPr>
            <w:r w:rsidRPr="00AE407B">
              <w:rPr>
                <w:rFonts w:cs="Arial"/>
                <w:color w:val="000000"/>
                <w:kern w:val="0"/>
                <w:sz w:val="18"/>
                <w:szCs w:val="18"/>
                <w:lang w:val="tr-TR"/>
                <w14:ligatures w14:val="none"/>
              </w:rPr>
              <w:t>CR/EN türlerinin popülasyonunda net azalma olmaması,</w:t>
            </w:r>
          </w:p>
          <w:p w14:paraId="6C98A586" w14:textId="59D02E6B" w:rsidR="00403043" w:rsidRPr="00AE407B" w:rsidRDefault="0073416B" w:rsidP="002762F3">
            <w:pPr>
              <w:pStyle w:val="GvdeMetni"/>
              <w:numPr>
                <w:ilvl w:val="0"/>
                <w:numId w:val="72"/>
              </w:numPr>
              <w:spacing w:before="20" w:after="20" w:line="240" w:lineRule="auto"/>
              <w:rPr>
                <w:rFonts w:cs="Arial"/>
                <w:color w:val="000000"/>
                <w:kern w:val="0"/>
                <w:sz w:val="18"/>
                <w:szCs w:val="18"/>
                <w:lang w:val="tr-TR"/>
                <w14:ligatures w14:val="none"/>
              </w:rPr>
            </w:pPr>
            <w:r w:rsidRPr="00AE407B">
              <w:rPr>
                <w:rFonts w:cs="Arial"/>
                <w:color w:val="000000"/>
                <w:kern w:val="0"/>
                <w:sz w:val="18"/>
                <w:szCs w:val="18"/>
                <w:lang w:val="tr-TR"/>
                <w14:ligatures w14:val="none"/>
              </w:rPr>
              <w:t xml:space="preserve">Proje </w:t>
            </w:r>
            <w:r w:rsidR="00403043" w:rsidRPr="00AE407B">
              <w:rPr>
                <w:rFonts w:cs="Arial"/>
                <w:color w:val="000000"/>
                <w:kern w:val="0"/>
                <w:sz w:val="18"/>
                <w:szCs w:val="18"/>
                <w:lang w:val="tr-TR"/>
                <w14:ligatures w14:val="none"/>
              </w:rPr>
              <w:t>uyarlanabilir yönetim programına entegre edilmiş uygun uzun vadeli biyolojik çeşitlilik izleme ve değerlendirme programı.</w:t>
            </w:r>
          </w:p>
          <w:p w14:paraId="3712E451" w14:textId="260C648F" w:rsidR="00403043" w:rsidRPr="00AE407B" w:rsidRDefault="00613816" w:rsidP="002762F3">
            <w:pPr>
              <w:pStyle w:val="GvdeMetni"/>
              <w:numPr>
                <w:ilvl w:val="0"/>
                <w:numId w:val="70"/>
              </w:numPr>
              <w:spacing w:before="20" w:after="20" w:line="240" w:lineRule="auto"/>
              <w:rPr>
                <w:rFonts w:cs="Arial"/>
                <w:color w:val="000000"/>
                <w:kern w:val="0"/>
                <w:sz w:val="18"/>
                <w:szCs w:val="18"/>
                <w:lang w:val="tr-TR"/>
                <w14:ligatures w14:val="none"/>
              </w:rPr>
            </w:pPr>
            <w:r w:rsidRPr="00AE407B">
              <w:rPr>
                <w:rFonts w:cs="Arial"/>
                <w:color w:val="000000"/>
                <w:kern w:val="0"/>
                <w:sz w:val="18"/>
                <w:szCs w:val="18"/>
                <w:lang w:val="tr-TR"/>
                <w14:ligatures w14:val="none"/>
              </w:rPr>
              <w:t xml:space="preserve">NG dahil olmak üzere </w:t>
            </w:r>
            <w:r w:rsidR="00403043" w:rsidRPr="00AE407B">
              <w:rPr>
                <w:rFonts w:cs="Arial"/>
                <w:color w:val="000000"/>
                <w:kern w:val="0"/>
                <w:sz w:val="18"/>
                <w:szCs w:val="18"/>
                <w:lang w:val="tr-TR"/>
                <w14:ligatures w14:val="none"/>
              </w:rPr>
              <w:t>hafifletme stratejisi</w:t>
            </w:r>
            <w:r w:rsidRPr="00AE407B">
              <w:rPr>
                <w:rFonts w:cs="Arial"/>
                <w:color w:val="000000"/>
                <w:kern w:val="0"/>
                <w:sz w:val="18"/>
                <w:szCs w:val="18"/>
                <w:lang w:val="tr-TR"/>
                <w14:ligatures w14:val="none"/>
              </w:rPr>
              <w:t xml:space="preserve">, </w:t>
            </w:r>
            <w:r w:rsidR="00403043" w:rsidRPr="00AE407B">
              <w:rPr>
                <w:rFonts w:cs="Arial"/>
                <w:color w:val="000000"/>
                <w:kern w:val="0"/>
                <w:sz w:val="18"/>
                <w:szCs w:val="18"/>
                <w:lang w:val="tr-TR"/>
                <w14:ligatures w14:val="none"/>
              </w:rPr>
              <w:t>uygun olduğu durumlarda Biyoçeşitlilik Eylem Planı (B</w:t>
            </w:r>
            <w:r w:rsidR="003D4493" w:rsidRPr="00AE407B">
              <w:rPr>
                <w:rFonts w:cs="Arial"/>
                <w:color w:val="000000"/>
                <w:kern w:val="0"/>
                <w:sz w:val="18"/>
                <w:szCs w:val="18"/>
                <w:lang w:val="tr-TR"/>
                <w14:ligatures w14:val="none"/>
              </w:rPr>
              <w:t>E</w:t>
            </w:r>
            <w:r w:rsidR="00403043" w:rsidRPr="00AE407B">
              <w:rPr>
                <w:rFonts w:cs="Arial"/>
                <w:color w:val="000000"/>
                <w:kern w:val="0"/>
                <w:sz w:val="18"/>
                <w:szCs w:val="18"/>
                <w:lang w:val="tr-TR"/>
                <w14:ligatures w14:val="none"/>
              </w:rPr>
              <w:t>P) veya Biyoçeşitlilik Yönetim Planı (B</w:t>
            </w:r>
            <w:r w:rsidR="003D4493" w:rsidRPr="00AE407B">
              <w:rPr>
                <w:rFonts w:cs="Arial"/>
                <w:color w:val="000000"/>
                <w:kern w:val="0"/>
                <w:sz w:val="18"/>
                <w:szCs w:val="18"/>
                <w:lang w:val="tr-TR"/>
                <w14:ligatures w14:val="none"/>
              </w:rPr>
              <w:t>Y</w:t>
            </w:r>
            <w:r w:rsidR="00403043" w:rsidRPr="00AE407B">
              <w:rPr>
                <w:rFonts w:cs="Arial"/>
                <w:color w:val="000000"/>
                <w:kern w:val="0"/>
                <w:sz w:val="18"/>
                <w:szCs w:val="18"/>
                <w:lang w:val="tr-TR"/>
                <w14:ligatures w14:val="none"/>
              </w:rPr>
              <w:t>P) içinde açıklanmalı.</w:t>
            </w:r>
          </w:p>
          <w:p w14:paraId="6ACDBAC9" w14:textId="625ED251" w:rsidR="00403043" w:rsidRPr="00AE407B" w:rsidRDefault="00403043" w:rsidP="002762F3">
            <w:pPr>
              <w:pStyle w:val="GvdeMetni"/>
              <w:numPr>
                <w:ilvl w:val="0"/>
                <w:numId w:val="70"/>
              </w:numPr>
              <w:spacing w:before="20" w:after="20" w:line="240" w:lineRule="auto"/>
              <w:rPr>
                <w:rFonts w:cs="Arial"/>
                <w:color w:val="000000"/>
                <w:kern w:val="0"/>
                <w:sz w:val="18"/>
                <w:szCs w:val="18"/>
                <w:lang w:val="tr-TR"/>
                <w14:ligatures w14:val="none"/>
              </w:rPr>
            </w:pPr>
            <w:r w:rsidRPr="00AE407B">
              <w:rPr>
                <w:rFonts w:cs="Arial"/>
                <w:color w:val="000000"/>
                <w:kern w:val="0"/>
                <w:sz w:val="18"/>
                <w:szCs w:val="18"/>
                <w:lang w:val="tr-TR"/>
                <w14:ligatures w14:val="none"/>
              </w:rPr>
              <w:t xml:space="preserve">Son çare olarak, biyolojik çeşitlilik telafileri </w:t>
            </w:r>
            <w:r w:rsidR="00C728BC" w:rsidRPr="00AE407B">
              <w:rPr>
                <w:rFonts w:cs="Arial"/>
                <w:color w:val="000000"/>
                <w:kern w:val="0"/>
                <w:sz w:val="18"/>
                <w:szCs w:val="18"/>
                <w:lang w:val="tr-TR"/>
                <w14:ligatures w14:val="none"/>
              </w:rPr>
              <w:t>uygulanabilir</w:t>
            </w:r>
            <w:r w:rsidRPr="00AE407B">
              <w:rPr>
                <w:rFonts w:cs="Arial"/>
                <w:color w:val="000000"/>
                <w:kern w:val="0"/>
                <w:sz w:val="18"/>
                <w:szCs w:val="18"/>
                <w:lang w:val="tr-TR"/>
                <w14:ligatures w14:val="none"/>
              </w:rPr>
              <w:t>.</w:t>
            </w:r>
          </w:p>
        </w:tc>
      </w:tr>
      <w:tr w:rsidR="00403043" w:rsidRPr="008B3A00" w14:paraId="7063438E" w14:textId="77777777" w:rsidTr="00D778F1">
        <w:tc>
          <w:tcPr>
            <w:tcW w:w="1175" w:type="pct"/>
            <w:vAlign w:val="center"/>
          </w:tcPr>
          <w:p w14:paraId="6024F837" w14:textId="77777777" w:rsidR="00403043" w:rsidRPr="00AE407B" w:rsidRDefault="00403043" w:rsidP="002762F3">
            <w:pPr>
              <w:pStyle w:val="GvdeMetni"/>
              <w:spacing w:before="20" w:after="20" w:line="240" w:lineRule="auto"/>
              <w:rPr>
                <w:b/>
                <w:bCs/>
                <w:sz w:val="18"/>
                <w:szCs w:val="18"/>
                <w:lang w:val="tr-TR"/>
              </w:rPr>
            </w:pPr>
            <w:r w:rsidRPr="00AE407B">
              <w:rPr>
                <w:b/>
                <w:bCs/>
                <w:sz w:val="18"/>
                <w:szCs w:val="18"/>
                <w:lang w:val="tr-TR"/>
              </w:rPr>
              <w:t>Öncelikli Biyoçeşitlilik Özellikleri (PBF'ler)</w:t>
            </w:r>
          </w:p>
        </w:tc>
        <w:tc>
          <w:tcPr>
            <w:tcW w:w="3825" w:type="pct"/>
            <w:vAlign w:val="center"/>
          </w:tcPr>
          <w:p w14:paraId="055334EB" w14:textId="45DFA8DF" w:rsidR="00403043" w:rsidRPr="00AE407B" w:rsidRDefault="00403043" w:rsidP="002762F3">
            <w:pPr>
              <w:pStyle w:val="GvdeMetni"/>
              <w:numPr>
                <w:ilvl w:val="0"/>
                <w:numId w:val="70"/>
              </w:numPr>
              <w:spacing w:before="20" w:after="20" w:line="240" w:lineRule="auto"/>
              <w:rPr>
                <w:rFonts w:cs="Arial"/>
                <w:color w:val="000000"/>
                <w:kern w:val="0"/>
                <w:sz w:val="18"/>
                <w:szCs w:val="18"/>
                <w:lang w:val="tr-TR"/>
                <w14:ligatures w14:val="none"/>
              </w:rPr>
            </w:pPr>
            <w:r w:rsidRPr="00AE407B">
              <w:rPr>
                <w:rFonts w:cs="Arial"/>
                <w:color w:val="000000"/>
                <w:kern w:val="0"/>
                <w:sz w:val="18"/>
                <w:szCs w:val="18"/>
                <w:lang w:val="tr-TR"/>
                <w14:ligatures w14:val="none"/>
              </w:rPr>
              <w:t>Teknik/eonomik olarak uygulanabilir alternatiflerin bulunmadığı göste</w:t>
            </w:r>
            <w:r w:rsidR="00E9617F" w:rsidRPr="00AE407B">
              <w:rPr>
                <w:rFonts w:cs="Arial"/>
                <w:color w:val="000000"/>
                <w:kern w:val="0"/>
                <w:sz w:val="18"/>
                <w:szCs w:val="18"/>
                <w:lang w:val="tr-TR"/>
                <w14:ligatures w14:val="none"/>
              </w:rPr>
              <w:t>rilmeli</w:t>
            </w:r>
          </w:p>
          <w:p w14:paraId="6421D42A" w14:textId="30AB943D" w:rsidR="00403043" w:rsidRPr="00AE407B" w:rsidRDefault="00403043" w:rsidP="002762F3">
            <w:pPr>
              <w:pStyle w:val="GvdeMetni"/>
              <w:numPr>
                <w:ilvl w:val="0"/>
                <w:numId w:val="70"/>
              </w:numPr>
              <w:spacing w:before="20" w:after="20" w:line="240" w:lineRule="auto"/>
              <w:rPr>
                <w:rFonts w:cs="Arial"/>
                <w:color w:val="000000"/>
                <w:kern w:val="0"/>
                <w:sz w:val="18"/>
                <w:szCs w:val="18"/>
                <w:lang w:val="tr-TR"/>
                <w14:ligatures w14:val="none"/>
              </w:rPr>
            </w:pPr>
            <w:r w:rsidRPr="00AE407B">
              <w:rPr>
                <w:rFonts w:cs="Arial"/>
                <w:color w:val="000000"/>
                <w:kern w:val="0"/>
                <w:sz w:val="18"/>
                <w:szCs w:val="18"/>
                <w:lang w:val="tr-TR"/>
                <w14:ligatures w14:val="none"/>
              </w:rPr>
              <w:t>Paydaşlarla istişare yapıl</w:t>
            </w:r>
            <w:r w:rsidR="00E9617F" w:rsidRPr="00AE407B">
              <w:rPr>
                <w:rFonts w:cs="Arial"/>
                <w:color w:val="000000"/>
                <w:kern w:val="0"/>
                <w:sz w:val="18"/>
                <w:szCs w:val="18"/>
                <w:lang w:val="tr-TR"/>
                <w14:ligatures w14:val="none"/>
              </w:rPr>
              <w:t>malı</w:t>
            </w:r>
            <w:r w:rsidRPr="00AE407B">
              <w:rPr>
                <w:rFonts w:cs="Arial"/>
                <w:color w:val="000000"/>
                <w:kern w:val="0"/>
                <w:sz w:val="18"/>
                <w:szCs w:val="18"/>
                <w:lang w:val="tr-TR"/>
                <w14:ligatures w14:val="none"/>
              </w:rPr>
              <w:t>.</w:t>
            </w:r>
          </w:p>
          <w:p w14:paraId="00D54353" w14:textId="7EDD51E2" w:rsidR="00403043" w:rsidRPr="00AE407B" w:rsidRDefault="00403043" w:rsidP="002762F3">
            <w:pPr>
              <w:pStyle w:val="GvdeMetni"/>
              <w:numPr>
                <w:ilvl w:val="0"/>
                <w:numId w:val="70"/>
              </w:numPr>
              <w:spacing w:before="20" w:after="20" w:line="240" w:lineRule="auto"/>
              <w:rPr>
                <w:rFonts w:cs="Arial"/>
                <w:color w:val="000000"/>
                <w:kern w:val="0"/>
                <w:sz w:val="18"/>
                <w:szCs w:val="18"/>
                <w:lang w:val="tr-TR"/>
                <w14:ligatures w14:val="none"/>
              </w:rPr>
            </w:pPr>
            <w:r w:rsidRPr="00AE407B">
              <w:rPr>
                <w:rFonts w:cs="Arial"/>
                <w:color w:val="000000"/>
                <w:kern w:val="0"/>
                <w:sz w:val="18"/>
                <w:szCs w:val="18"/>
                <w:lang w:val="tr-TR"/>
                <w14:ligatures w14:val="none"/>
              </w:rPr>
              <w:t>Proje yasal olarak izin veril</w:t>
            </w:r>
            <w:r w:rsidR="00E9617F" w:rsidRPr="00AE407B">
              <w:rPr>
                <w:rFonts w:cs="Arial"/>
                <w:color w:val="000000"/>
                <w:kern w:val="0"/>
                <w:sz w:val="18"/>
                <w:szCs w:val="18"/>
                <w:lang w:val="tr-TR"/>
                <w14:ligatures w14:val="none"/>
              </w:rPr>
              <w:t>meli</w:t>
            </w:r>
            <w:r w:rsidRPr="00AE407B">
              <w:rPr>
                <w:rFonts w:cs="Arial"/>
                <w:color w:val="000000"/>
                <w:kern w:val="0"/>
                <w:sz w:val="18"/>
                <w:szCs w:val="18"/>
                <w:lang w:val="tr-TR"/>
                <w14:ligatures w14:val="none"/>
              </w:rPr>
              <w:t>.</w:t>
            </w:r>
          </w:p>
          <w:p w14:paraId="1084887E" w14:textId="553A8E43" w:rsidR="00403043" w:rsidRPr="00AE407B" w:rsidRDefault="00403043" w:rsidP="002762F3">
            <w:pPr>
              <w:pStyle w:val="GvdeMetni"/>
              <w:numPr>
                <w:ilvl w:val="0"/>
                <w:numId w:val="70"/>
              </w:numPr>
              <w:spacing w:before="20" w:after="20" w:line="240" w:lineRule="auto"/>
              <w:rPr>
                <w:rFonts w:cs="Arial"/>
                <w:color w:val="000000"/>
                <w:kern w:val="0"/>
                <w:sz w:val="18"/>
                <w:szCs w:val="18"/>
                <w:lang w:val="tr-TR"/>
                <w14:ligatures w14:val="none"/>
              </w:rPr>
            </w:pPr>
            <w:r w:rsidRPr="00AE407B">
              <w:rPr>
                <w:rFonts w:cs="Arial"/>
                <w:color w:val="000000"/>
                <w:kern w:val="0"/>
                <w:sz w:val="18"/>
                <w:szCs w:val="18"/>
                <w:lang w:val="tr-TR"/>
                <w14:ligatures w14:val="none"/>
              </w:rPr>
              <w:t>Azaltma hiyerarşisine uygun uygun azaltma önlemleri</w:t>
            </w:r>
            <w:r w:rsidR="00E9617F" w:rsidRPr="00AE407B">
              <w:rPr>
                <w:rFonts w:cs="Arial"/>
                <w:color w:val="000000"/>
                <w:kern w:val="0"/>
                <w:sz w:val="18"/>
                <w:szCs w:val="18"/>
                <w:lang w:val="tr-TR"/>
                <w14:ligatures w14:val="none"/>
              </w:rPr>
              <w:t xml:space="preserve"> uygulanmal</w:t>
            </w:r>
            <w:r w:rsidRPr="00AE407B">
              <w:rPr>
                <w:rFonts w:cs="Arial"/>
                <w:color w:val="000000"/>
                <w:kern w:val="0"/>
                <w:sz w:val="18"/>
                <w:szCs w:val="18"/>
                <w:lang w:val="tr-TR"/>
                <w14:ligatures w14:val="none"/>
              </w:rPr>
              <w:t>.</w:t>
            </w:r>
          </w:p>
          <w:p w14:paraId="47750C3C" w14:textId="3B006633" w:rsidR="00403043" w:rsidRPr="00AE407B" w:rsidRDefault="00403043" w:rsidP="002762F3">
            <w:pPr>
              <w:pStyle w:val="GvdeMetni"/>
              <w:numPr>
                <w:ilvl w:val="0"/>
                <w:numId w:val="70"/>
              </w:numPr>
              <w:spacing w:before="20" w:after="20" w:line="240" w:lineRule="auto"/>
              <w:rPr>
                <w:rFonts w:cs="Arial"/>
                <w:color w:val="000000"/>
                <w:kern w:val="0"/>
                <w:sz w:val="18"/>
                <w:szCs w:val="18"/>
                <w:lang w:val="tr-TR"/>
                <w14:ligatures w14:val="none"/>
              </w:rPr>
            </w:pPr>
            <w:r w:rsidRPr="00AE407B">
              <w:rPr>
                <w:rFonts w:cs="Arial"/>
                <w:color w:val="000000"/>
                <w:kern w:val="0"/>
                <w:sz w:val="18"/>
                <w:szCs w:val="18"/>
                <w:lang w:val="tr-TR"/>
                <w14:ligatures w14:val="none"/>
              </w:rPr>
              <w:t>Biyoçeşitliliğin NNL ve tercihen NG olmasını sağla</w:t>
            </w:r>
            <w:r w:rsidR="00E9617F" w:rsidRPr="00AE407B">
              <w:rPr>
                <w:rFonts w:cs="Arial"/>
                <w:color w:val="000000"/>
                <w:kern w:val="0"/>
                <w:sz w:val="18"/>
                <w:szCs w:val="18"/>
                <w:lang w:val="tr-TR"/>
                <w14:ligatures w14:val="none"/>
              </w:rPr>
              <w:t>nmalı</w:t>
            </w:r>
            <w:r w:rsidRPr="00AE407B">
              <w:rPr>
                <w:rFonts w:cs="Arial"/>
                <w:color w:val="000000"/>
                <w:kern w:val="0"/>
                <w:sz w:val="18"/>
                <w:szCs w:val="18"/>
                <w:lang w:val="tr-TR"/>
                <w14:ligatures w14:val="none"/>
              </w:rPr>
              <w:t>.</w:t>
            </w:r>
          </w:p>
        </w:tc>
      </w:tr>
      <w:tr w:rsidR="00403043" w:rsidRPr="008B3A00" w14:paraId="17D4A996" w14:textId="77777777" w:rsidTr="00D778F1">
        <w:tc>
          <w:tcPr>
            <w:tcW w:w="1175" w:type="pct"/>
            <w:vAlign w:val="center"/>
          </w:tcPr>
          <w:p w14:paraId="2B239A5E" w14:textId="77777777" w:rsidR="00403043" w:rsidRPr="00AE407B" w:rsidRDefault="00403043" w:rsidP="002762F3">
            <w:pPr>
              <w:pStyle w:val="GvdeMetni"/>
              <w:spacing w:before="20" w:after="20" w:line="240" w:lineRule="auto"/>
              <w:rPr>
                <w:b/>
                <w:bCs/>
                <w:sz w:val="18"/>
                <w:szCs w:val="18"/>
                <w:lang w:val="tr-TR"/>
              </w:rPr>
            </w:pPr>
            <w:r w:rsidRPr="00AE407B">
              <w:rPr>
                <w:b/>
                <w:bCs/>
                <w:sz w:val="18"/>
                <w:szCs w:val="18"/>
                <w:lang w:val="tr-TR"/>
              </w:rPr>
              <w:t>Ekosistem Hizmetleri</w:t>
            </w:r>
          </w:p>
        </w:tc>
        <w:tc>
          <w:tcPr>
            <w:tcW w:w="3825" w:type="pct"/>
            <w:vAlign w:val="center"/>
          </w:tcPr>
          <w:p w14:paraId="3267350F" w14:textId="765625B8" w:rsidR="001D61C4" w:rsidRPr="00AE407B" w:rsidRDefault="001D61C4" w:rsidP="001D61C4">
            <w:pPr>
              <w:pStyle w:val="GvdeMetni"/>
              <w:numPr>
                <w:ilvl w:val="0"/>
                <w:numId w:val="70"/>
              </w:numPr>
              <w:spacing w:before="20" w:after="20" w:line="240" w:lineRule="auto"/>
              <w:rPr>
                <w:rFonts w:cs="Arial"/>
                <w:color w:val="000000"/>
                <w:kern w:val="0"/>
                <w:sz w:val="18"/>
                <w:szCs w:val="18"/>
                <w:lang w:val="tr-TR"/>
                <w14:ligatures w14:val="none"/>
              </w:rPr>
            </w:pPr>
            <w:r w:rsidRPr="00AE407B">
              <w:rPr>
                <w:rFonts w:cs="Arial"/>
                <w:color w:val="000000"/>
                <w:kern w:val="0"/>
                <w:sz w:val="18"/>
                <w:szCs w:val="18"/>
                <w:lang w:val="tr-TR"/>
                <w14:ligatures w14:val="none"/>
              </w:rPr>
              <w:t>Ekosistem hizmetleri korunmalı.</w:t>
            </w:r>
          </w:p>
          <w:p w14:paraId="0182F3EE" w14:textId="4FE10FC7" w:rsidR="001D61C4" w:rsidRPr="00AE407B" w:rsidRDefault="001D61C4" w:rsidP="001D61C4">
            <w:pPr>
              <w:pStyle w:val="GvdeMetni"/>
              <w:numPr>
                <w:ilvl w:val="0"/>
                <w:numId w:val="70"/>
              </w:numPr>
              <w:spacing w:before="20" w:after="20" w:line="240" w:lineRule="auto"/>
              <w:rPr>
                <w:rFonts w:cs="Arial"/>
                <w:color w:val="000000"/>
                <w:kern w:val="0"/>
                <w:sz w:val="18"/>
                <w:szCs w:val="18"/>
                <w:lang w:val="tr-TR"/>
                <w14:ligatures w14:val="none"/>
              </w:rPr>
            </w:pPr>
            <w:r w:rsidRPr="00AE407B">
              <w:rPr>
                <w:rFonts w:cs="Arial"/>
                <w:color w:val="000000"/>
                <w:kern w:val="0"/>
                <w:sz w:val="18"/>
                <w:szCs w:val="18"/>
                <w:lang w:val="tr-TR"/>
                <w14:ligatures w14:val="none"/>
              </w:rPr>
              <w:t>Olumsuz etkilerden kaçınılmalı, kaçınılamıyorsa azaltım ve restorasyon önlemleri alınmalıdır.</w:t>
            </w:r>
          </w:p>
        </w:tc>
      </w:tr>
      <w:tr w:rsidR="00403043" w:rsidRPr="008B3A00" w14:paraId="1BA82748" w14:textId="77777777" w:rsidTr="00D778F1">
        <w:tc>
          <w:tcPr>
            <w:tcW w:w="1175" w:type="pct"/>
            <w:vAlign w:val="center"/>
          </w:tcPr>
          <w:p w14:paraId="547A94D7" w14:textId="77777777" w:rsidR="00403043" w:rsidRPr="00AE407B" w:rsidRDefault="00403043" w:rsidP="002762F3">
            <w:pPr>
              <w:pStyle w:val="GvdeMetni"/>
              <w:spacing w:before="20" w:after="20" w:line="240" w:lineRule="auto"/>
              <w:rPr>
                <w:b/>
                <w:bCs/>
                <w:sz w:val="18"/>
                <w:szCs w:val="18"/>
                <w:lang w:val="tr-TR"/>
              </w:rPr>
            </w:pPr>
            <w:r w:rsidRPr="00AE407B">
              <w:rPr>
                <w:b/>
                <w:bCs/>
                <w:sz w:val="18"/>
                <w:szCs w:val="18"/>
                <w:lang w:val="tr-TR"/>
              </w:rPr>
              <w:t>İstilacı Yabancı Türler (IAS)</w:t>
            </w:r>
          </w:p>
        </w:tc>
        <w:tc>
          <w:tcPr>
            <w:tcW w:w="3825" w:type="pct"/>
            <w:vAlign w:val="center"/>
          </w:tcPr>
          <w:p w14:paraId="22D7B2D8" w14:textId="73480253" w:rsidR="00FF4973" w:rsidRPr="00AE407B" w:rsidRDefault="00FF4973" w:rsidP="00FF4973">
            <w:pPr>
              <w:pStyle w:val="GvdeMetni"/>
              <w:numPr>
                <w:ilvl w:val="0"/>
                <w:numId w:val="70"/>
              </w:numPr>
              <w:spacing w:before="20" w:after="20" w:line="240" w:lineRule="auto"/>
              <w:rPr>
                <w:rFonts w:cs="Arial"/>
                <w:color w:val="000000"/>
                <w:kern w:val="0"/>
                <w:sz w:val="18"/>
                <w:szCs w:val="18"/>
                <w:lang w:val="tr-TR"/>
                <w14:ligatures w14:val="none"/>
              </w:rPr>
            </w:pPr>
            <w:r w:rsidRPr="00AE407B">
              <w:rPr>
                <w:rFonts w:cs="Arial"/>
                <w:color w:val="000000"/>
                <w:kern w:val="0"/>
                <w:sz w:val="18"/>
                <w:szCs w:val="18"/>
                <w:lang w:val="tr-TR"/>
                <w14:ligatures w14:val="none"/>
              </w:rPr>
              <w:t>IAS’nin kasıtlı veya kazara tanıtımından kaçınılmalı.</w:t>
            </w:r>
          </w:p>
          <w:p w14:paraId="47F4C4A3" w14:textId="0CF7BEA2" w:rsidR="00FF4973" w:rsidRPr="00AE407B" w:rsidRDefault="00FF4973" w:rsidP="00FF4973">
            <w:pPr>
              <w:pStyle w:val="GvdeMetni"/>
              <w:numPr>
                <w:ilvl w:val="0"/>
                <w:numId w:val="70"/>
              </w:numPr>
              <w:spacing w:before="20" w:after="20" w:line="240" w:lineRule="auto"/>
              <w:rPr>
                <w:rFonts w:cs="Arial"/>
                <w:color w:val="000000"/>
                <w:kern w:val="0"/>
                <w:sz w:val="18"/>
                <w:szCs w:val="18"/>
                <w:lang w:val="tr-TR"/>
                <w14:ligatures w14:val="none"/>
              </w:rPr>
            </w:pPr>
            <w:r w:rsidRPr="00AE407B">
              <w:rPr>
                <w:rFonts w:cs="Arial"/>
                <w:color w:val="000000"/>
                <w:kern w:val="0"/>
                <w:sz w:val="18"/>
                <w:szCs w:val="18"/>
                <w:lang w:val="tr-TR"/>
                <w14:ligatures w14:val="none"/>
              </w:rPr>
              <w:t>IAS’nin bilerek tanıtımına izin verilmemeli.</w:t>
            </w:r>
          </w:p>
          <w:p w14:paraId="14287596" w14:textId="7E8112C0" w:rsidR="00FF4973" w:rsidRPr="00AE407B" w:rsidRDefault="00FF4973" w:rsidP="00FF4973">
            <w:pPr>
              <w:pStyle w:val="GvdeMetni"/>
              <w:numPr>
                <w:ilvl w:val="0"/>
                <w:numId w:val="70"/>
              </w:numPr>
              <w:spacing w:before="20" w:after="20" w:line="240" w:lineRule="auto"/>
              <w:rPr>
                <w:rFonts w:cs="Arial"/>
                <w:color w:val="000000"/>
                <w:kern w:val="0"/>
                <w:sz w:val="18"/>
                <w:szCs w:val="18"/>
                <w:lang w:val="tr-TR"/>
                <w14:ligatures w14:val="none"/>
              </w:rPr>
            </w:pPr>
            <w:r w:rsidRPr="00AE407B">
              <w:rPr>
                <w:rFonts w:cs="Arial"/>
                <w:color w:val="000000"/>
                <w:kern w:val="0"/>
                <w:sz w:val="18"/>
                <w:szCs w:val="18"/>
                <w:lang w:val="tr-TR"/>
                <w14:ligatures w14:val="none"/>
              </w:rPr>
              <w:t>IAS’nin çevreye salınımına ilişkin riskler, etkiler ve azaltım seçenekleri belirlenmeli.</w:t>
            </w:r>
          </w:p>
          <w:p w14:paraId="73799DD0" w14:textId="6BD9BCE9" w:rsidR="00FF4973" w:rsidRPr="00AE407B" w:rsidRDefault="00FF4973" w:rsidP="00FF4973">
            <w:pPr>
              <w:pStyle w:val="GvdeMetni"/>
              <w:numPr>
                <w:ilvl w:val="0"/>
                <w:numId w:val="70"/>
              </w:numPr>
              <w:spacing w:before="20" w:after="20" w:line="240" w:lineRule="auto"/>
              <w:rPr>
                <w:rFonts w:cs="Arial"/>
                <w:color w:val="000000"/>
                <w:kern w:val="0"/>
                <w:sz w:val="18"/>
                <w:szCs w:val="18"/>
                <w:lang w:val="tr-TR"/>
                <w14:ligatures w14:val="none"/>
              </w:rPr>
            </w:pPr>
            <w:r w:rsidRPr="00AE407B">
              <w:rPr>
                <w:rFonts w:cs="Arial"/>
                <w:color w:val="000000"/>
                <w:kern w:val="0"/>
                <w:sz w:val="18"/>
                <w:szCs w:val="18"/>
                <w:lang w:val="tr-TR"/>
                <w14:ligatures w14:val="none"/>
              </w:rPr>
              <w:t>Yerleşmiş IAS türlerinin yayılımı kontrol edilmeli.</w:t>
            </w:r>
          </w:p>
        </w:tc>
      </w:tr>
    </w:tbl>
    <w:bookmarkEnd w:id="49"/>
    <w:p w14:paraId="49954955" w14:textId="5562B283" w:rsidR="00B06611" w:rsidRPr="00AE407B" w:rsidRDefault="00403043" w:rsidP="00403043">
      <w:pPr>
        <w:spacing w:before="120"/>
        <w:rPr>
          <w:lang w:val="tr-TR"/>
        </w:rPr>
      </w:pPr>
      <w:r w:rsidRPr="00AE407B">
        <w:rPr>
          <w:lang w:val="tr-TR"/>
        </w:rPr>
        <w:t xml:space="preserve">Kaynak: EBRD </w:t>
      </w:r>
      <w:r w:rsidR="00583138" w:rsidRPr="00AE407B">
        <w:rPr>
          <w:lang w:val="tr-TR"/>
        </w:rPr>
        <w:t>ÇSG</w:t>
      </w:r>
      <w:r w:rsidRPr="00AE407B">
        <w:rPr>
          <w:lang w:val="tr-TR"/>
        </w:rPr>
        <w:t>6 (2024)</w:t>
      </w:r>
    </w:p>
    <w:p w14:paraId="057FA5F9" w14:textId="77777777" w:rsidR="00403043" w:rsidRPr="00AE407B" w:rsidRDefault="00403043" w:rsidP="00403043">
      <w:pPr>
        <w:spacing w:before="120"/>
        <w:rPr>
          <w:lang w:val="tr-TR"/>
        </w:rPr>
      </w:pPr>
    </w:p>
    <w:p w14:paraId="76950C65" w14:textId="4F496D7B" w:rsidR="00693200" w:rsidRPr="00AE407B" w:rsidRDefault="00693200" w:rsidP="00693200">
      <w:pPr>
        <w:pStyle w:val="Balk3"/>
        <w:numPr>
          <w:ilvl w:val="0"/>
          <w:numId w:val="0"/>
        </w:numPr>
        <w:rPr>
          <w:lang w:val="tr-TR"/>
        </w:rPr>
      </w:pPr>
      <w:bookmarkStart w:id="50" w:name="_Toc179473557"/>
      <w:bookmarkStart w:id="51" w:name="_Toc212973601"/>
      <w:r w:rsidRPr="00AE407B">
        <w:rPr>
          <w:lang w:val="tr-TR"/>
        </w:rPr>
        <w:lastRenderedPageBreak/>
        <w:t xml:space="preserve">1.7.2 </w:t>
      </w:r>
      <w:r w:rsidR="00413EC3" w:rsidRPr="00AE407B">
        <w:rPr>
          <w:lang w:val="tr-TR"/>
        </w:rPr>
        <w:t xml:space="preserve">Uluslararası </w:t>
      </w:r>
      <w:r w:rsidR="004A2BF2" w:rsidRPr="00AE407B">
        <w:rPr>
          <w:lang w:val="tr-TR"/>
        </w:rPr>
        <w:t>I</w:t>
      </w:r>
      <w:r w:rsidR="00413EC3" w:rsidRPr="00AE407B">
        <w:rPr>
          <w:lang w:val="tr-TR"/>
        </w:rPr>
        <w:t xml:space="preserve">yi </w:t>
      </w:r>
      <w:r w:rsidR="004A2BF2" w:rsidRPr="00AE407B">
        <w:rPr>
          <w:lang w:val="tr-TR"/>
        </w:rPr>
        <w:t>Sektörel</w:t>
      </w:r>
      <w:r w:rsidR="00413EC3" w:rsidRPr="00AE407B">
        <w:rPr>
          <w:lang w:val="tr-TR"/>
        </w:rPr>
        <w:t xml:space="preserve"> Uygulamalar</w:t>
      </w:r>
      <w:bookmarkEnd w:id="50"/>
      <w:r w:rsidR="004A2BF2" w:rsidRPr="00AE407B">
        <w:rPr>
          <w:lang w:val="tr-TR"/>
        </w:rPr>
        <w:t xml:space="preserve"> (GIIP)</w:t>
      </w:r>
      <w:bookmarkEnd w:id="51"/>
    </w:p>
    <w:p w14:paraId="051C4273" w14:textId="61900F4F" w:rsidR="00413EC3" w:rsidRPr="00AE407B" w:rsidRDefault="00413EC3" w:rsidP="00413EC3">
      <w:pPr>
        <w:rPr>
          <w:lang w:val="tr-TR"/>
        </w:rPr>
      </w:pPr>
      <w:r w:rsidRPr="00AE407B">
        <w:rPr>
          <w:lang w:val="tr-TR"/>
        </w:rPr>
        <w:t>Yüklenici, sahadaki uygulamaların uluslararası standartların ve GIIP'nin gerekliliklerine uygun olmasını sağlamaktan sorumludur. Bu B</w:t>
      </w:r>
      <w:r w:rsidR="00E235CE" w:rsidRPr="00AE407B">
        <w:rPr>
          <w:lang w:val="tr-TR"/>
        </w:rPr>
        <w:t>Y</w:t>
      </w:r>
      <w:r w:rsidRPr="00AE407B">
        <w:rPr>
          <w:lang w:val="tr-TR"/>
        </w:rPr>
        <w:t>P'nin hazırlanmasında yenilenebilir (</w:t>
      </w:r>
      <w:r w:rsidR="00B910BA" w:rsidRPr="00AE407B">
        <w:rPr>
          <w:lang w:val="tr-TR"/>
        </w:rPr>
        <w:t>rüzgar</w:t>
      </w:r>
      <w:r w:rsidRPr="00AE407B">
        <w:rPr>
          <w:lang w:val="tr-TR"/>
        </w:rPr>
        <w:t>) enerji gelişmeleri ve biyolojik çeşitlilik üzerindeki etkilerin yönetimi ile ilgili çeşitli kılavuzlar dikkate alınmıştır. Bunlar arasında şunlar yer almaktadır:</w:t>
      </w:r>
    </w:p>
    <w:p w14:paraId="2A9F7844" w14:textId="77777777" w:rsidR="00CB2414" w:rsidRPr="00AE407B" w:rsidRDefault="00CB2414" w:rsidP="00210D07">
      <w:pPr>
        <w:numPr>
          <w:ilvl w:val="0"/>
          <w:numId w:val="46"/>
        </w:numPr>
        <w:autoSpaceDE w:val="0"/>
        <w:autoSpaceDN w:val="0"/>
        <w:adjustRightInd w:val="0"/>
        <w:spacing w:before="60" w:after="120"/>
        <w:ind w:left="720"/>
        <w:jc w:val="both"/>
        <w:rPr>
          <w:rFonts w:cs="Arial"/>
          <w:lang w:val="tr-TR"/>
        </w:rPr>
      </w:pPr>
      <w:bookmarkStart w:id="52" w:name="_Toc156895986"/>
      <w:bookmarkStart w:id="53" w:name="_Toc179473558"/>
      <w:r w:rsidRPr="00AE407B">
        <w:rPr>
          <w:rFonts w:cs="Arial"/>
          <w:lang w:val="tr-TR"/>
        </w:rPr>
        <w:t>Good Practices for Biodiversity Inclusive Impact Assessment and Management Planning (Hardner et al., 2015);</w:t>
      </w:r>
    </w:p>
    <w:p w14:paraId="42D58B17" w14:textId="77777777" w:rsidR="00CB2414" w:rsidRPr="00AE407B" w:rsidRDefault="00CB2414" w:rsidP="00210D07">
      <w:pPr>
        <w:numPr>
          <w:ilvl w:val="0"/>
          <w:numId w:val="46"/>
        </w:numPr>
        <w:autoSpaceDE w:val="0"/>
        <w:autoSpaceDN w:val="0"/>
        <w:adjustRightInd w:val="0"/>
        <w:spacing w:before="60" w:after="120"/>
        <w:ind w:left="720"/>
        <w:jc w:val="both"/>
        <w:rPr>
          <w:rFonts w:cs="Arial"/>
          <w:lang w:val="tr-TR"/>
        </w:rPr>
      </w:pPr>
      <w:r w:rsidRPr="00AE407B">
        <w:rPr>
          <w:rFonts w:cs="Arial"/>
          <w:lang w:val="tr-TR"/>
        </w:rPr>
        <w:t>A Cross-Sector Guide to Implementing the Mitigation Hierarchy (Ekstrom et al., 2015);</w:t>
      </w:r>
    </w:p>
    <w:p w14:paraId="1545C8A6" w14:textId="77777777" w:rsidR="00CB2414" w:rsidRPr="00AE407B" w:rsidRDefault="00CB2414" w:rsidP="00210D07">
      <w:pPr>
        <w:numPr>
          <w:ilvl w:val="0"/>
          <w:numId w:val="46"/>
        </w:numPr>
        <w:autoSpaceDE w:val="0"/>
        <w:autoSpaceDN w:val="0"/>
        <w:adjustRightInd w:val="0"/>
        <w:spacing w:before="60" w:after="120"/>
        <w:ind w:left="720"/>
        <w:jc w:val="both"/>
        <w:rPr>
          <w:rFonts w:cs="Arial"/>
          <w:lang w:val="tr-TR"/>
        </w:rPr>
      </w:pPr>
      <w:r w:rsidRPr="00AE407B">
        <w:rPr>
          <w:rFonts w:cs="Arial"/>
          <w:lang w:val="tr-TR"/>
        </w:rPr>
        <w:t>Mitigating Biodiversity Impacts Associated with Solar and Wind Energy Development (Bennun et al., 2021);</w:t>
      </w:r>
    </w:p>
    <w:p w14:paraId="312F533C" w14:textId="77777777" w:rsidR="00CB2414" w:rsidRPr="00AE407B" w:rsidRDefault="00CB2414" w:rsidP="00210D07">
      <w:pPr>
        <w:numPr>
          <w:ilvl w:val="0"/>
          <w:numId w:val="46"/>
        </w:numPr>
        <w:autoSpaceDE w:val="0"/>
        <w:autoSpaceDN w:val="0"/>
        <w:adjustRightInd w:val="0"/>
        <w:spacing w:before="60" w:after="120"/>
        <w:ind w:left="720"/>
        <w:jc w:val="both"/>
        <w:rPr>
          <w:rFonts w:cs="Arial"/>
          <w:lang w:val="tr-TR"/>
        </w:rPr>
      </w:pPr>
      <w:r w:rsidRPr="00AE407B">
        <w:rPr>
          <w:rFonts w:cs="Arial"/>
          <w:lang w:val="tr-TR"/>
        </w:rPr>
        <w:t>Windfarms and Birds: Calculating a Theoretical Collision Risk Assuming No Avoiding Action (NatureScot, 2000);</w:t>
      </w:r>
    </w:p>
    <w:p w14:paraId="7F98F0D8" w14:textId="77777777" w:rsidR="00CB2414" w:rsidRPr="00AE407B" w:rsidRDefault="00CB2414" w:rsidP="00210D07">
      <w:pPr>
        <w:numPr>
          <w:ilvl w:val="0"/>
          <w:numId w:val="46"/>
        </w:numPr>
        <w:autoSpaceDE w:val="0"/>
        <w:autoSpaceDN w:val="0"/>
        <w:adjustRightInd w:val="0"/>
        <w:spacing w:before="60" w:after="120"/>
        <w:ind w:left="720"/>
        <w:jc w:val="both"/>
        <w:rPr>
          <w:rFonts w:cs="Arial"/>
          <w:lang w:val="tr-TR"/>
        </w:rPr>
      </w:pPr>
      <w:r w:rsidRPr="00AE407B">
        <w:rPr>
          <w:rFonts w:cs="Arial"/>
          <w:lang w:val="tr-TR"/>
        </w:rPr>
        <w:t>Recommended Bird Survey Methods to Inform Impact Assessment of Onshore Wind Farms (NatureScot, 2017);</w:t>
      </w:r>
    </w:p>
    <w:p w14:paraId="295C9CAF" w14:textId="77777777" w:rsidR="00CB2414" w:rsidRPr="00AE407B" w:rsidRDefault="00CB2414" w:rsidP="00210D07">
      <w:pPr>
        <w:numPr>
          <w:ilvl w:val="0"/>
          <w:numId w:val="46"/>
        </w:numPr>
        <w:autoSpaceDE w:val="0"/>
        <w:autoSpaceDN w:val="0"/>
        <w:adjustRightInd w:val="0"/>
        <w:spacing w:before="60" w:after="120"/>
        <w:ind w:left="720"/>
        <w:jc w:val="both"/>
        <w:rPr>
          <w:rFonts w:cs="Arial"/>
          <w:lang w:val="tr-TR"/>
        </w:rPr>
      </w:pPr>
      <w:r w:rsidRPr="00AE407B">
        <w:rPr>
          <w:rFonts w:cs="Arial"/>
          <w:lang w:val="tr-TR"/>
        </w:rPr>
        <w:t>Post-construction Bird and Bat Monitoring for Onshore Wind Energy Facilities in Emerging Market Countries (IFC, EBRD, KfW, 2023);</w:t>
      </w:r>
    </w:p>
    <w:p w14:paraId="60F3B61F" w14:textId="77777777" w:rsidR="00CB2414" w:rsidRPr="00AE407B" w:rsidRDefault="00CB2414" w:rsidP="00210D07">
      <w:pPr>
        <w:numPr>
          <w:ilvl w:val="0"/>
          <w:numId w:val="46"/>
        </w:numPr>
        <w:autoSpaceDE w:val="0"/>
        <w:autoSpaceDN w:val="0"/>
        <w:adjustRightInd w:val="0"/>
        <w:spacing w:before="60" w:after="120"/>
        <w:ind w:left="720"/>
        <w:jc w:val="both"/>
        <w:rPr>
          <w:rFonts w:cs="Arial"/>
          <w:lang w:val="tr-TR"/>
        </w:rPr>
      </w:pPr>
      <w:r w:rsidRPr="00AE407B">
        <w:rPr>
          <w:rFonts w:cs="Arial"/>
          <w:lang w:val="tr-TR"/>
        </w:rPr>
        <w:t>EUROBATS No. 6: Guidelines for Consideration of Bats in Wind Farm Projects (Rodrigues et al., 2015);</w:t>
      </w:r>
    </w:p>
    <w:p w14:paraId="009EA738" w14:textId="77777777" w:rsidR="00CB2414" w:rsidRPr="00AE407B" w:rsidRDefault="00CB2414" w:rsidP="00210D07">
      <w:pPr>
        <w:numPr>
          <w:ilvl w:val="0"/>
          <w:numId w:val="46"/>
        </w:numPr>
        <w:autoSpaceDE w:val="0"/>
        <w:autoSpaceDN w:val="0"/>
        <w:adjustRightInd w:val="0"/>
        <w:spacing w:before="60" w:after="120"/>
        <w:ind w:left="720"/>
        <w:jc w:val="both"/>
        <w:rPr>
          <w:rFonts w:cs="Arial"/>
          <w:lang w:val="tr-TR"/>
        </w:rPr>
      </w:pPr>
      <w:r w:rsidRPr="00AE407B">
        <w:rPr>
          <w:rFonts w:cs="Arial"/>
          <w:lang w:val="tr-TR"/>
        </w:rPr>
        <w:t>Bats and Onshore Wind Turbines: Survey, Assessment and Mitigation (NatureScot, 2021).</w:t>
      </w:r>
    </w:p>
    <w:p w14:paraId="1B5D0DB6" w14:textId="77777777" w:rsidR="008F1FDD" w:rsidRPr="00AE407B" w:rsidRDefault="008F1FDD" w:rsidP="008F1FDD">
      <w:pPr>
        <w:autoSpaceDE w:val="0"/>
        <w:autoSpaceDN w:val="0"/>
        <w:adjustRightInd w:val="0"/>
        <w:spacing w:before="60" w:after="120"/>
        <w:ind w:left="720"/>
        <w:jc w:val="both"/>
        <w:rPr>
          <w:rFonts w:cs="Arial"/>
          <w:szCs w:val="20"/>
          <w:lang w:val="tr-TR"/>
        </w:rPr>
      </w:pPr>
    </w:p>
    <w:bookmarkEnd w:id="52"/>
    <w:bookmarkEnd w:id="53"/>
    <w:p w14:paraId="74C0A481" w14:textId="1671FDBB" w:rsidR="00413EC3" w:rsidRPr="00AE407B" w:rsidRDefault="00ED3C4D" w:rsidP="0058731B">
      <w:pPr>
        <w:pStyle w:val="GvdeMetni"/>
        <w:jc w:val="both"/>
        <w:rPr>
          <w:lang w:val="tr-TR"/>
        </w:rPr>
      </w:pPr>
      <w:r w:rsidRPr="00AE407B">
        <w:rPr>
          <w:lang w:val="tr-TR"/>
        </w:rPr>
        <w:t>Temel b</w:t>
      </w:r>
      <w:r w:rsidR="00413EC3" w:rsidRPr="00AE407B">
        <w:rPr>
          <w:lang w:val="tr-TR"/>
        </w:rPr>
        <w:t>iyoçeşitlilik durumu ve etki değerlendirmesi (</w:t>
      </w:r>
      <w:r w:rsidR="00BA679D" w:rsidRPr="00AE407B">
        <w:rPr>
          <w:lang w:val="tr-TR"/>
        </w:rPr>
        <w:t>ÇSED</w:t>
      </w:r>
      <w:r w:rsidR="00413EC3" w:rsidRPr="00AE407B">
        <w:rPr>
          <w:lang w:val="tr-TR"/>
        </w:rPr>
        <w:t>, ERM</w:t>
      </w:r>
      <w:r w:rsidR="00020CC2" w:rsidRPr="00AE407B">
        <w:rPr>
          <w:lang w:val="tr-TR"/>
        </w:rPr>
        <w:t xml:space="preserve"> 2025'te</w:t>
      </w:r>
      <w:r w:rsidR="00413EC3" w:rsidRPr="00AE407B">
        <w:rPr>
          <w:lang w:val="tr-TR"/>
        </w:rPr>
        <w:t xml:space="preserve"> yer almaktadır) kapsamında ERM tarafından yapılan değerlendirmeye göre, proje çalışma alanında </w:t>
      </w:r>
      <w:r w:rsidR="008118EA" w:rsidRPr="00AE407B">
        <w:rPr>
          <w:lang w:val="tr-TR"/>
        </w:rPr>
        <w:t xml:space="preserve">altı endemik/sınırlı yayılım alanına sahip bitki türü için </w:t>
      </w:r>
      <w:r w:rsidR="00413EC3" w:rsidRPr="00AE407B">
        <w:rPr>
          <w:lang w:val="tr-TR"/>
        </w:rPr>
        <w:t xml:space="preserve">kritik habitat </w:t>
      </w:r>
      <w:r w:rsidR="00154279" w:rsidRPr="00AE407B">
        <w:rPr>
          <w:lang w:val="tr-TR"/>
        </w:rPr>
        <w:t>(</w:t>
      </w:r>
      <w:r w:rsidR="002D0C7A" w:rsidRPr="00AE407B">
        <w:rPr>
          <w:lang w:val="tr-TR"/>
        </w:rPr>
        <w:t>K</w:t>
      </w:r>
      <w:r w:rsidR="00154279" w:rsidRPr="00AE407B">
        <w:rPr>
          <w:lang w:val="tr-TR"/>
        </w:rPr>
        <w:t xml:space="preserve">H) </w:t>
      </w:r>
      <w:r w:rsidR="00413EC3" w:rsidRPr="00AE407B">
        <w:rPr>
          <w:lang w:val="tr-TR"/>
        </w:rPr>
        <w:t>tespit edilmiştir</w:t>
      </w:r>
      <w:r w:rsidR="003416CF" w:rsidRPr="00AE407B">
        <w:rPr>
          <w:lang w:val="tr-TR"/>
        </w:rPr>
        <w:t xml:space="preserve">. </w:t>
      </w:r>
      <w:r w:rsidR="008118EA" w:rsidRPr="00AE407B">
        <w:rPr>
          <w:lang w:val="tr-TR"/>
        </w:rPr>
        <w:t xml:space="preserve">Ayrıca, </w:t>
      </w:r>
      <w:r w:rsidR="00413EC3" w:rsidRPr="00AE407B">
        <w:rPr>
          <w:lang w:val="tr-TR"/>
        </w:rPr>
        <w:t xml:space="preserve">EBRD </w:t>
      </w:r>
      <w:r w:rsidR="00583138" w:rsidRPr="00AE407B">
        <w:rPr>
          <w:lang w:val="tr-TR"/>
        </w:rPr>
        <w:t>ÇSG</w:t>
      </w:r>
      <w:r w:rsidR="00413EC3" w:rsidRPr="00AE407B">
        <w:rPr>
          <w:lang w:val="tr-TR"/>
        </w:rPr>
        <w:t>6'da yer alan yaklaşım ve gerekliliklere uygun olarak</w:t>
      </w:r>
      <w:r w:rsidR="00020CC2" w:rsidRPr="00AE407B">
        <w:rPr>
          <w:lang w:val="tr-TR"/>
        </w:rPr>
        <w:t xml:space="preserve"> 29 fauna türü </w:t>
      </w:r>
      <w:r w:rsidR="008118EA" w:rsidRPr="00AE407B">
        <w:rPr>
          <w:lang w:val="tr-TR"/>
        </w:rPr>
        <w:t xml:space="preserve">(kuş, yarasa, kara </w:t>
      </w:r>
      <w:r w:rsidR="00F55E21" w:rsidRPr="00AE407B">
        <w:rPr>
          <w:lang w:val="tr-TR"/>
        </w:rPr>
        <w:t xml:space="preserve">memelileri </w:t>
      </w:r>
      <w:r w:rsidR="008118EA" w:rsidRPr="00AE407B">
        <w:rPr>
          <w:lang w:val="tr-TR"/>
        </w:rPr>
        <w:t>ve sürüngenler),</w:t>
      </w:r>
      <w:r w:rsidR="00020CC2" w:rsidRPr="00AE407B">
        <w:rPr>
          <w:lang w:val="tr-TR"/>
        </w:rPr>
        <w:t xml:space="preserve"> 4 flora türü ve 3 habitat türü </w:t>
      </w:r>
      <w:r w:rsidR="00413EC3" w:rsidRPr="00AE407B">
        <w:rPr>
          <w:lang w:val="tr-TR"/>
        </w:rPr>
        <w:t xml:space="preserve">Öncelikli Biyoçeşitlilik Özellikleri (PBF) </w:t>
      </w:r>
      <w:r w:rsidR="00C11849" w:rsidRPr="00AE407B">
        <w:rPr>
          <w:lang w:val="tr-TR"/>
        </w:rPr>
        <w:t>olarak tanımlanmıştır</w:t>
      </w:r>
      <w:r w:rsidR="00413EC3" w:rsidRPr="00AE407B">
        <w:rPr>
          <w:lang w:val="tr-TR"/>
        </w:rPr>
        <w:t xml:space="preserve">. </w:t>
      </w:r>
      <w:r w:rsidR="002D0C7A" w:rsidRPr="00AE407B">
        <w:rPr>
          <w:lang w:val="tr-TR"/>
        </w:rPr>
        <w:t>K</w:t>
      </w:r>
      <w:r w:rsidR="00154279" w:rsidRPr="00AE407B">
        <w:rPr>
          <w:lang w:val="tr-TR"/>
        </w:rPr>
        <w:t xml:space="preserve">H değerleri (amfibi türleri ve flora) için Net Kazanç (NG) hedefi </w:t>
      </w:r>
      <w:r w:rsidR="008118EA" w:rsidRPr="00AE407B">
        <w:rPr>
          <w:lang w:val="tr-TR"/>
        </w:rPr>
        <w:t xml:space="preserve">gerekirken, </w:t>
      </w:r>
      <w:r w:rsidR="00413EC3" w:rsidRPr="00AE407B">
        <w:rPr>
          <w:lang w:val="tr-TR"/>
        </w:rPr>
        <w:t>PBF'ler (</w:t>
      </w:r>
      <w:r w:rsidR="008118EA" w:rsidRPr="00AE407B">
        <w:rPr>
          <w:lang w:val="tr-TR"/>
        </w:rPr>
        <w:t>fauna, flora, habitatlar) için biyolojik çeşitlilikte</w:t>
      </w:r>
      <w:r w:rsidR="00413EC3" w:rsidRPr="00AE407B">
        <w:rPr>
          <w:lang w:val="tr-TR"/>
        </w:rPr>
        <w:t xml:space="preserve"> Net Kayıp </w:t>
      </w:r>
      <w:r w:rsidR="008118EA" w:rsidRPr="00AE407B">
        <w:rPr>
          <w:lang w:val="tr-TR"/>
        </w:rPr>
        <w:t>Olmaması</w:t>
      </w:r>
      <w:r w:rsidR="00413EC3" w:rsidRPr="00AE407B">
        <w:rPr>
          <w:lang w:val="tr-TR"/>
        </w:rPr>
        <w:t xml:space="preserve"> (NNL) </w:t>
      </w:r>
      <w:r w:rsidR="008118EA" w:rsidRPr="00AE407B">
        <w:rPr>
          <w:lang w:val="tr-TR"/>
        </w:rPr>
        <w:t xml:space="preserve">hedefi </w:t>
      </w:r>
      <w:r w:rsidR="00413EC3" w:rsidRPr="00AE407B">
        <w:rPr>
          <w:lang w:val="tr-TR"/>
        </w:rPr>
        <w:t xml:space="preserve">ve </w:t>
      </w:r>
      <w:r w:rsidR="008118EA" w:rsidRPr="00AE407B">
        <w:rPr>
          <w:lang w:val="tr-TR"/>
        </w:rPr>
        <w:t>mümkünse</w:t>
      </w:r>
      <w:r w:rsidR="00413EC3" w:rsidRPr="00AE407B">
        <w:rPr>
          <w:lang w:val="tr-TR"/>
        </w:rPr>
        <w:t xml:space="preserve"> tercihen biyolojik çeşitlilikte Net Kazanç (NG) hedefi</w:t>
      </w:r>
      <w:r w:rsidR="008118EA" w:rsidRPr="00AE407B">
        <w:rPr>
          <w:lang w:val="tr-TR"/>
        </w:rPr>
        <w:t xml:space="preserve"> gerekmektedir</w:t>
      </w:r>
      <w:r w:rsidR="00413EC3" w:rsidRPr="00AE407B">
        <w:rPr>
          <w:lang w:val="tr-TR"/>
        </w:rPr>
        <w:t xml:space="preserve">. </w:t>
      </w:r>
    </w:p>
    <w:p w14:paraId="29C41866" w14:textId="59161E5C" w:rsidR="00FF6081" w:rsidRPr="00AE407B" w:rsidRDefault="00FF6081" w:rsidP="0058731B">
      <w:pPr>
        <w:pStyle w:val="GvdeMetni"/>
        <w:jc w:val="both"/>
        <w:rPr>
          <w:lang w:val="tr-TR"/>
        </w:rPr>
      </w:pPr>
      <w:r w:rsidRPr="00AE407B">
        <w:rPr>
          <w:lang w:val="tr-TR"/>
        </w:rPr>
        <w:t xml:space="preserve">Proje faaliyetleri, kilit habitatlara bitişik veya işlevsel olarak bağlı alanları potansiyel olarak etkileyebileceğinden, </w:t>
      </w:r>
      <w:r w:rsidR="002D0C7A" w:rsidRPr="00AE407B">
        <w:rPr>
          <w:lang w:val="tr-TR"/>
        </w:rPr>
        <w:t>K</w:t>
      </w:r>
      <w:r w:rsidR="00D846AF" w:rsidRPr="00AE407B">
        <w:rPr>
          <w:lang w:val="tr-TR"/>
        </w:rPr>
        <w:t xml:space="preserve">H </w:t>
      </w:r>
      <w:r w:rsidR="003E2897" w:rsidRPr="00AE407B">
        <w:rPr>
          <w:lang w:val="tr-TR"/>
        </w:rPr>
        <w:t xml:space="preserve">değerleri </w:t>
      </w:r>
      <w:r w:rsidR="00D846AF" w:rsidRPr="00AE407B">
        <w:rPr>
          <w:lang w:val="tr-TR"/>
        </w:rPr>
        <w:t xml:space="preserve">ve </w:t>
      </w:r>
      <w:r w:rsidRPr="00AE407B">
        <w:rPr>
          <w:lang w:val="tr-TR"/>
        </w:rPr>
        <w:t xml:space="preserve">PBF'ler üzerinde doğrudan ve dolaylı etkiler meydana gelebilir. EBRD </w:t>
      </w:r>
      <w:r w:rsidR="00583138" w:rsidRPr="00AE407B">
        <w:rPr>
          <w:lang w:val="tr-TR"/>
        </w:rPr>
        <w:t>ÇSG</w:t>
      </w:r>
      <w:r w:rsidRPr="00AE407B">
        <w:rPr>
          <w:lang w:val="tr-TR"/>
        </w:rPr>
        <w:t xml:space="preserve">6 gerekliliklerine uygun olarak, </w:t>
      </w:r>
      <w:r w:rsidR="002D0C7A" w:rsidRPr="00AE407B">
        <w:rPr>
          <w:lang w:val="tr-TR"/>
        </w:rPr>
        <w:t>K</w:t>
      </w:r>
      <w:r w:rsidR="003E2897" w:rsidRPr="00AE407B">
        <w:rPr>
          <w:lang w:val="tr-TR"/>
        </w:rPr>
        <w:t xml:space="preserve">H değerleri ve </w:t>
      </w:r>
      <w:r w:rsidRPr="00AE407B">
        <w:rPr>
          <w:lang w:val="tr-TR"/>
        </w:rPr>
        <w:t xml:space="preserve">PBF'lerin korunmasını sağlamak ve </w:t>
      </w:r>
      <w:r w:rsidR="002D0C7A" w:rsidRPr="00AE407B">
        <w:rPr>
          <w:lang w:val="tr-TR"/>
        </w:rPr>
        <w:t>K</w:t>
      </w:r>
      <w:r w:rsidR="00D846AF" w:rsidRPr="00AE407B">
        <w:rPr>
          <w:lang w:val="tr-TR"/>
        </w:rPr>
        <w:t>H</w:t>
      </w:r>
      <w:r w:rsidRPr="00AE407B">
        <w:rPr>
          <w:lang w:val="tr-TR"/>
        </w:rPr>
        <w:t xml:space="preserve"> için </w:t>
      </w:r>
      <w:r w:rsidR="003E2897" w:rsidRPr="00AE407B">
        <w:rPr>
          <w:lang w:val="tr-TR"/>
        </w:rPr>
        <w:t>NG</w:t>
      </w:r>
      <w:r w:rsidR="00D846AF" w:rsidRPr="00AE407B">
        <w:rPr>
          <w:lang w:val="tr-TR"/>
        </w:rPr>
        <w:t xml:space="preserve">, </w:t>
      </w:r>
      <w:r w:rsidRPr="00AE407B">
        <w:rPr>
          <w:lang w:val="tr-TR"/>
        </w:rPr>
        <w:t xml:space="preserve">PBF değerleri </w:t>
      </w:r>
      <w:r w:rsidR="003E2897" w:rsidRPr="00AE407B">
        <w:rPr>
          <w:lang w:val="tr-TR"/>
        </w:rPr>
        <w:t xml:space="preserve">için </w:t>
      </w:r>
      <w:r w:rsidR="00D846AF" w:rsidRPr="00AE407B">
        <w:rPr>
          <w:lang w:val="tr-TR"/>
        </w:rPr>
        <w:t xml:space="preserve">ise </w:t>
      </w:r>
      <w:r w:rsidR="003E2897" w:rsidRPr="00AE407B">
        <w:rPr>
          <w:lang w:val="tr-TR"/>
        </w:rPr>
        <w:t xml:space="preserve">en azından NNL </w:t>
      </w:r>
      <w:r w:rsidRPr="00AE407B">
        <w:rPr>
          <w:lang w:val="tr-TR"/>
        </w:rPr>
        <w:t>hedefine ulaşmak amacıyla, bu tür dolaylı etkileri en aza indirmek için dikkatli bir değerlendirme yapılması önemlidir.</w:t>
      </w:r>
    </w:p>
    <w:p w14:paraId="7F8807F6" w14:textId="1D7525B4" w:rsidR="00413EC3" w:rsidRPr="00AE407B" w:rsidRDefault="00413EC3" w:rsidP="0058731B">
      <w:pPr>
        <w:pStyle w:val="GvdeMetni"/>
        <w:jc w:val="both"/>
        <w:rPr>
          <w:lang w:val="tr-TR"/>
        </w:rPr>
      </w:pPr>
      <w:r w:rsidRPr="00AE407B">
        <w:rPr>
          <w:lang w:val="tr-TR"/>
        </w:rPr>
        <w:t xml:space="preserve">Geliştiricinin, geçici ve kalıcı altyapının </w:t>
      </w:r>
      <w:r w:rsidR="002D0C7A" w:rsidRPr="00AE407B">
        <w:rPr>
          <w:lang w:val="tr-TR"/>
        </w:rPr>
        <w:t>K</w:t>
      </w:r>
      <w:r w:rsidR="00C11849" w:rsidRPr="00AE407B">
        <w:rPr>
          <w:lang w:val="tr-TR"/>
        </w:rPr>
        <w:t xml:space="preserve">H ve </w:t>
      </w:r>
      <w:r w:rsidRPr="00AE407B">
        <w:rPr>
          <w:lang w:val="tr-TR"/>
        </w:rPr>
        <w:t>PBF içeren hassas alanlardan uzak durmasını sağlamak için proaktif adımlar atması önerilir. Önlem amaçlı bir yaklaşım benimsemek ve öncelik sırasına göre önleme, en aza indirme ve gerektiğinde rehabilitasyon önlemlerini almak, bu biyo</w:t>
      </w:r>
      <w:r w:rsidR="008A4978" w:rsidRPr="00AE407B">
        <w:rPr>
          <w:lang w:val="tr-TR"/>
        </w:rPr>
        <w:t>ç</w:t>
      </w:r>
      <w:r w:rsidRPr="00AE407B">
        <w:rPr>
          <w:lang w:val="tr-TR"/>
        </w:rPr>
        <w:t xml:space="preserve">eşitlilik özellikleri üzerinde önemli etkilerin önlenmesine yardımcı olacaktır. </w:t>
      </w:r>
      <w:r w:rsidR="001A77F8" w:rsidRPr="00AE407B">
        <w:rPr>
          <w:lang w:val="tr-TR"/>
        </w:rPr>
        <w:t>Ayrıca, izleme faaliyetlerinin düzenli olarak yürütülmesi ve sonuçlara göre yönetim önlemlerinin uyarlanması, BYP’ye uygun şekilde sürdürülebilir biyoçeşitlilik yönetimi sağlayacaktır.</w:t>
      </w:r>
    </w:p>
    <w:p w14:paraId="3C86392B" w14:textId="27A0BEEE" w:rsidR="0075089E" w:rsidRPr="00AE407B" w:rsidRDefault="008504E8" w:rsidP="000F4A0B">
      <w:pPr>
        <w:pStyle w:val="Balk1"/>
        <w:numPr>
          <w:ilvl w:val="0"/>
          <w:numId w:val="50"/>
        </w:numPr>
        <w:ind w:left="794" w:hanging="794"/>
        <w:rPr>
          <w:lang w:val="tr-TR"/>
        </w:rPr>
      </w:pPr>
      <w:bookmarkStart w:id="54" w:name="_Toc212973602"/>
      <w:bookmarkEnd w:id="17"/>
      <w:bookmarkEnd w:id="18"/>
      <w:r w:rsidRPr="00AE407B">
        <w:rPr>
          <w:lang w:val="tr-TR"/>
        </w:rPr>
        <w:lastRenderedPageBreak/>
        <w:t xml:space="preserve">Temel </w:t>
      </w:r>
      <w:r w:rsidR="00595147" w:rsidRPr="00AE407B">
        <w:rPr>
          <w:lang w:val="tr-TR"/>
        </w:rPr>
        <w:t xml:space="preserve">BİYOÇEŞİTLİLİK </w:t>
      </w:r>
      <w:r w:rsidRPr="00AE407B">
        <w:rPr>
          <w:lang w:val="tr-TR"/>
        </w:rPr>
        <w:t>Verilerini Özeti</w:t>
      </w:r>
      <w:bookmarkEnd w:id="54"/>
    </w:p>
    <w:p w14:paraId="3B1BE4D7" w14:textId="6A8F51EA" w:rsidR="00480B4E" w:rsidRPr="00AE407B" w:rsidRDefault="000764B7" w:rsidP="00480B4E">
      <w:pPr>
        <w:pStyle w:val="GvdeMetni"/>
        <w:rPr>
          <w:lang w:val="tr-TR"/>
        </w:rPr>
      </w:pPr>
      <w:r w:rsidRPr="00AE407B">
        <w:rPr>
          <w:lang w:val="tr-TR"/>
        </w:rPr>
        <w:t>ÇSED</w:t>
      </w:r>
      <w:r w:rsidR="00915339" w:rsidRPr="00AE407B">
        <w:rPr>
          <w:lang w:val="tr-TR"/>
        </w:rPr>
        <w:t xml:space="preserve"> </w:t>
      </w:r>
      <w:r w:rsidR="00480B4E" w:rsidRPr="00AE407B">
        <w:rPr>
          <w:lang w:val="tr-TR"/>
        </w:rPr>
        <w:t>(</w:t>
      </w:r>
      <w:r w:rsidR="00915339" w:rsidRPr="00AE407B">
        <w:rPr>
          <w:lang w:val="tr-TR"/>
        </w:rPr>
        <w:t>2025</w:t>
      </w:r>
      <w:r w:rsidR="00480B4E" w:rsidRPr="00AE407B">
        <w:rPr>
          <w:lang w:val="tr-TR"/>
        </w:rPr>
        <w:t xml:space="preserve">) kapsamında ERM tarafından derlenen </w:t>
      </w:r>
      <w:r w:rsidRPr="00AE407B">
        <w:rPr>
          <w:lang w:val="tr-TR"/>
        </w:rPr>
        <w:t xml:space="preserve">temel </w:t>
      </w:r>
      <w:r w:rsidR="00480B4E" w:rsidRPr="00AE407B">
        <w:rPr>
          <w:lang w:val="tr-TR"/>
        </w:rPr>
        <w:t xml:space="preserve">biyoçeşitlilik durumunun en önemli </w:t>
      </w:r>
      <w:r w:rsidR="005268B0" w:rsidRPr="00AE407B">
        <w:rPr>
          <w:lang w:val="tr-TR"/>
        </w:rPr>
        <w:t>unsurlarına ilişkin bir</w:t>
      </w:r>
      <w:r w:rsidR="00480B4E" w:rsidRPr="00AE407B">
        <w:rPr>
          <w:lang w:val="tr-TR"/>
        </w:rPr>
        <w:t xml:space="preserve"> özet, </w:t>
      </w:r>
      <w:r w:rsidR="00E55DF0" w:rsidRPr="00AE407B">
        <w:rPr>
          <w:lang w:val="tr-TR"/>
        </w:rPr>
        <w:t>aşağıda</w:t>
      </w:r>
      <w:r w:rsidR="00E55DF0" w:rsidRPr="00AE407B">
        <w:rPr>
          <w:lang w:val="tr-TR"/>
        </w:rPr>
        <w:fldChar w:fldCharType="begin"/>
      </w:r>
      <w:r w:rsidR="00E55DF0" w:rsidRPr="00AE407B">
        <w:rPr>
          <w:lang w:val="tr-TR"/>
        </w:rPr>
        <w:instrText xml:space="preserve"> REF _Ref199165367 \h  \* MERGEFORMAT </w:instrText>
      </w:r>
      <w:r w:rsidR="00E55DF0" w:rsidRPr="00AE407B">
        <w:rPr>
          <w:lang w:val="tr-TR"/>
        </w:rPr>
      </w:r>
      <w:r w:rsidR="00E55DF0" w:rsidRPr="00AE407B">
        <w:rPr>
          <w:lang w:val="tr-TR"/>
        </w:rPr>
        <w:fldChar w:fldCharType="separate"/>
      </w:r>
      <w:r w:rsidR="00E42AAF" w:rsidRPr="00E42AAF">
        <w:rPr>
          <w:lang w:val="tr-TR"/>
        </w:rPr>
        <w:t>Tablo 2-1</w:t>
      </w:r>
      <w:r w:rsidR="00E55DF0" w:rsidRPr="00AE407B">
        <w:rPr>
          <w:lang w:val="tr-TR"/>
        </w:rPr>
        <w:fldChar w:fldCharType="end"/>
      </w:r>
      <w:r w:rsidR="00E55DF0" w:rsidRPr="00AE407B">
        <w:rPr>
          <w:lang w:val="tr-TR"/>
        </w:rPr>
        <w:fldChar w:fldCharType="begin"/>
      </w:r>
      <w:r w:rsidR="00E55DF0" w:rsidRPr="00AE407B">
        <w:rPr>
          <w:lang w:val="tr-TR"/>
        </w:rPr>
        <w:instrText xml:space="preserve"> REF _Ref199165367 \h  \* MERGEFORMAT </w:instrText>
      </w:r>
      <w:r w:rsidR="00E55DF0" w:rsidRPr="00AE407B">
        <w:rPr>
          <w:lang w:val="tr-TR"/>
        </w:rPr>
      </w:r>
      <w:r w:rsidR="00E55DF0" w:rsidRPr="00AE407B">
        <w:rPr>
          <w:lang w:val="tr-TR"/>
        </w:rPr>
        <w:fldChar w:fldCharType="separate"/>
      </w:r>
      <w:r w:rsidR="00E42AAF" w:rsidRPr="00AE407B">
        <w:rPr>
          <w:rFonts w:asciiTheme="majorHAnsi" w:hAnsiTheme="majorHAnsi" w:cs="Times New Roman (Body CS)"/>
          <w:caps/>
          <w:color w:val="018219" w:themeColor="accent1"/>
          <w:spacing w:val="4"/>
          <w:szCs w:val="16"/>
          <w:lang w:val="tr-TR"/>
        </w:rPr>
        <w:t>Tablo 2-</w:t>
      </w:r>
      <w:r w:rsidR="00E42AAF">
        <w:rPr>
          <w:rFonts w:asciiTheme="majorHAnsi" w:hAnsiTheme="majorHAnsi" w:cs="Times New Roman (Body CS)"/>
          <w:caps/>
          <w:noProof/>
          <w:color w:val="018219" w:themeColor="accent1"/>
          <w:spacing w:val="4"/>
          <w:szCs w:val="16"/>
          <w:lang w:val="tr-TR"/>
        </w:rPr>
        <w:t>1</w:t>
      </w:r>
      <w:r w:rsidR="00E55DF0" w:rsidRPr="00AE407B">
        <w:rPr>
          <w:lang w:val="tr-TR"/>
        </w:rPr>
        <w:fldChar w:fldCharType="end"/>
      </w:r>
      <w:r w:rsidR="005268B0" w:rsidRPr="00AE407B">
        <w:rPr>
          <w:lang w:val="tr-TR"/>
        </w:rPr>
        <w:t xml:space="preserve">’de </w:t>
      </w:r>
      <w:r w:rsidR="00480B4E" w:rsidRPr="00AE407B">
        <w:rPr>
          <w:lang w:val="tr-TR"/>
        </w:rPr>
        <w:t>sunulmuştur</w:t>
      </w:r>
      <w:r w:rsidR="00E55DF0" w:rsidRPr="00AE407B">
        <w:rPr>
          <w:lang w:val="tr-TR"/>
        </w:rPr>
        <w:t xml:space="preserve">. </w:t>
      </w:r>
      <w:r w:rsidR="00480B4E" w:rsidRPr="00AE407B">
        <w:rPr>
          <w:lang w:val="tr-TR"/>
        </w:rPr>
        <w:t xml:space="preserve">Ayrıntılı bilgi için, </w:t>
      </w:r>
      <w:r w:rsidR="0041575E" w:rsidRPr="00AE407B">
        <w:rPr>
          <w:lang w:val="tr-TR"/>
        </w:rPr>
        <w:t>ÇSED</w:t>
      </w:r>
      <w:r w:rsidR="00915339" w:rsidRPr="00AE407B">
        <w:rPr>
          <w:lang w:val="tr-TR"/>
        </w:rPr>
        <w:t xml:space="preserve"> </w:t>
      </w:r>
      <w:r w:rsidR="00480B4E" w:rsidRPr="00AE407B">
        <w:rPr>
          <w:lang w:val="tr-TR"/>
        </w:rPr>
        <w:t>(ERM,</w:t>
      </w:r>
      <w:r w:rsidR="00915339" w:rsidRPr="00AE407B">
        <w:rPr>
          <w:lang w:val="tr-TR"/>
        </w:rPr>
        <w:t xml:space="preserve"> 2025</w:t>
      </w:r>
      <w:r w:rsidR="00480B4E" w:rsidRPr="00AE407B">
        <w:rPr>
          <w:lang w:val="tr-TR"/>
        </w:rPr>
        <w:t>) içinde yer alan "Biyo</w:t>
      </w:r>
      <w:r w:rsidR="0041575E" w:rsidRPr="00AE407B">
        <w:rPr>
          <w:lang w:val="tr-TR"/>
        </w:rPr>
        <w:t>ç</w:t>
      </w:r>
      <w:r w:rsidR="00480B4E" w:rsidRPr="00AE407B">
        <w:rPr>
          <w:lang w:val="tr-TR"/>
        </w:rPr>
        <w:t xml:space="preserve">eşitlilik </w:t>
      </w:r>
      <w:r w:rsidR="001727E6" w:rsidRPr="00AE407B">
        <w:rPr>
          <w:lang w:val="tr-TR"/>
        </w:rPr>
        <w:t xml:space="preserve">Temel </w:t>
      </w:r>
      <w:r w:rsidR="00480B4E" w:rsidRPr="00AE407B">
        <w:rPr>
          <w:lang w:val="tr-TR"/>
        </w:rPr>
        <w:t>Durum Değerlendirmesi"</w:t>
      </w:r>
      <w:r w:rsidR="00C45F6A" w:rsidRPr="00AE407B">
        <w:rPr>
          <w:lang w:val="tr-TR"/>
        </w:rPr>
        <w:t xml:space="preserve"> bölümüne bakınız</w:t>
      </w:r>
      <w:r w:rsidR="00654C80" w:rsidRPr="00AE407B">
        <w:rPr>
          <w:lang w:val="tr-TR"/>
        </w:rPr>
        <w:t xml:space="preserve">. </w:t>
      </w:r>
    </w:p>
    <w:p w14:paraId="2DB898A5" w14:textId="651499E3" w:rsidR="002C1BE0" w:rsidRPr="00AE407B" w:rsidRDefault="002C1BE0" w:rsidP="002C1BE0">
      <w:pPr>
        <w:keepNext/>
        <w:spacing w:before="240" w:after="120"/>
        <w:ind w:left="1411" w:hanging="1411"/>
        <w:rPr>
          <w:rFonts w:asciiTheme="majorHAnsi" w:hAnsiTheme="majorHAnsi" w:cs="Times New Roman (Body CS)"/>
          <w:caps/>
          <w:color w:val="018219" w:themeColor="accent1"/>
          <w:spacing w:val="4"/>
          <w:szCs w:val="16"/>
          <w:lang w:val="tr-TR"/>
        </w:rPr>
      </w:pPr>
      <w:bookmarkStart w:id="55" w:name="_Ref199165367"/>
      <w:bookmarkStart w:id="56" w:name="_Toc197080967"/>
      <w:bookmarkStart w:id="57" w:name="_Toc212977021"/>
      <w:r w:rsidRPr="00AE407B">
        <w:rPr>
          <w:rFonts w:asciiTheme="majorHAnsi" w:hAnsiTheme="majorHAnsi" w:cs="Times New Roman (Body CS)"/>
          <w:caps/>
          <w:color w:val="018219" w:themeColor="accent1"/>
          <w:spacing w:val="4"/>
          <w:szCs w:val="16"/>
          <w:lang w:val="tr-TR"/>
        </w:rPr>
        <w:t xml:space="preserve">Tablo </w:t>
      </w:r>
      <w:r w:rsidR="00A3454B" w:rsidRPr="00AE407B">
        <w:rPr>
          <w:rFonts w:asciiTheme="majorHAnsi" w:hAnsiTheme="majorHAnsi" w:cs="Times New Roman (Body CS)"/>
          <w:caps/>
          <w:color w:val="018219" w:themeColor="accent1"/>
          <w:spacing w:val="4"/>
          <w:szCs w:val="16"/>
          <w:lang w:val="tr-TR"/>
        </w:rPr>
        <w:t>2</w:t>
      </w:r>
      <w:r w:rsidRPr="00AE407B">
        <w:rPr>
          <w:rFonts w:asciiTheme="majorHAnsi" w:hAnsiTheme="majorHAnsi" w:cs="Times New Roman (Body CS)"/>
          <w:caps/>
          <w:color w:val="018219" w:themeColor="accent1"/>
          <w:spacing w:val="4"/>
          <w:szCs w:val="16"/>
          <w:lang w:val="tr-TR"/>
        </w:rPr>
        <w:t>-</w:t>
      </w:r>
      <w:r w:rsidR="00780BDA" w:rsidRPr="00AE407B">
        <w:rPr>
          <w:rFonts w:asciiTheme="majorHAnsi" w:hAnsiTheme="majorHAnsi" w:cs="Times New Roman (Body CS)"/>
          <w:caps/>
          <w:color w:val="018219" w:themeColor="accent1"/>
          <w:spacing w:val="4"/>
          <w:szCs w:val="16"/>
          <w:lang w:val="tr-TR"/>
        </w:rPr>
        <w:fldChar w:fldCharType="begin"/>
      </w:r>
      <w:r w:rsidR="00780BDA" w:rsidRPr="00AE407B">
        <w:rPr>
          <w:rFonts w:asciiTheme="majorHAnsi" w:hAnsiTheme="majorHAnsi" w:cs="Times New Roman (Body CS)"/>
          <w:caps/>
          <w:color w:val="018219" w:themeColor="accent1"/>
          <w:spacing w:val="4"/>
          <w:szCs w:val="16"/>
          <w:lang w:val="tr-TR"/>
        </w:rPr>
        <w:instrText xml:space="preserve"> SEQ Table \* ARABIC \s 1 </w:instrText>
      </w:r>
      <w:r w:rsidR="00780BDA" w:rsidRPr="00AE407B">
        <w:rPr>
          <w:rFonts w:asciiTheme="majorHAnsi" w:hAnsiTheme="majorHAnsi" w:cs="Times New Roman (Body CS)"/>
          <w:caps/>
          <w:color w:val="018219" w:themeColor="accent1"/>
          <w:spacing w:val="4"/>
          <w:szCs w:val="16"/>
          <w:lang w:val="tr-TR"/>
        </w:rPr>
        <w:fldChar w:fldCharType="separate"/>
      </w:r>
      <w:r w:rsidR="00E42AAF">
        <w:rPr>
          <w:rFonts w:asciiTheme="majorHAnsi" w:hAnsiTheme="majorHAnsi" w:cs="Times New Roman (Body CS)"/>
          <w:caps/>
          <w:noProof/>
          <w:color w:val="018219" w:themeColor="accent1"/>
          <w:spacing w:val="4"/>
          <w:szCs w:val="16"/>
          <w:lang w:val="tr-TR"/>
        </w:rPr>
        <w:t>1</w:t>
      </w:r>
      <w:r w:rsidR="00780BDA" w:rsidRPr="00AE407B">
        <w:rPr>
          <w:rFonts w:asciiTheme="majorHAnsi" w:hAnsiTheme="majorHAnsi" w:cs="Times New Roman (Body CS)"/>
          <w:caps/>
          <w:color w:val="018219" w:themeColor="accent1"/>
          <w:spacing w:val="4"/>
          <w:szCs w:val="16"/>
          <w:lang w:val="tr-TR"/>
        </w:rPr>
        <w:fldChar w:fldCharType="end"/>
      </w:r>
      <w:bookmarkEnd w:id="55"/>
      <w:r w:rsidR="003E2897" w:rsidRPr="00AE407B">
        <w:rPr>
          <w:rFonts w:asciiTheme="majorHAnsi" w:hAnsiTheme="majorHAnsi" w:cs="Times New Roman (Body CS)"/>
          <w:caps/>
          <w:color w:val="018219" w:themeColor="accent1"/>
          <w:spacing w:val="4"/>
          <w:szCs w:val="16"/>
          <w:lang w:val="tr-TR"/>
        </w:rPr>
        <w:t xml:space="preserve"> </w:t>
      </w:r>
      <w:r w:rsidR="00C45F6A" w:rsidRPr="00AE407B">
        <w:rPr>
          <w:rFonts w:asciiTheme="majorHAnsi" w:hAnsiTheme="majorHAnsi" w:cs="Times New Roman (Body CS)"/>
          <w:caps/>
          <w:color w:val="018219" w:themeColor="accent1"/>
          <w:spacing w:val="4"/>
          <w:szCs w:val="16"/>
          <w:lang w:val="tr-TR"/>
        </w:rPr>
        <w:t>ÇSED</w:t>
      </w:r>
      <w:r w:rsidR="003E2897" w:rsidRPr="00AE407B">
        <w:rPr>
          <w:rFonts w:asciiTheme="majorHAnsi" w:hAnsiTheme="majorHAnsi" w:cs="Times New Roman (Body CS)"/>
          <w:caps/>
          <w:color w:val="018219" w:themeColor="accent1"/>
          <w:spacing w:val="4"/>
          <w:szCs w:val="16"/>
          <w:lang w:val="tr-TR"/>
        </w:rPr>
        <w:t>'</w:t>
      </w:r>
      <w:r w:rsidR="00C45F6A" w:rsidRPr="00AE407B">
        <w:rPr>
          <w:rFonts w:asciiTheme="majorHAnsi" w:hAnsiTheme="majorHAnsi" w:cs="Times New Roman (Body CS)"/>
          <w:caps/>
          <w:color w:val="018219" w:themeColor="accent1"/>
          <w:spacing w:val="4"/>
          <w:szCs w:val="16"/>
          <w:lang w:val="tr-TR"/>
        </w:rPr>
        <w:t>E</w:t>
      </w:r>
      <w:r w:rsidR="003E2897" w:rsidRPr="00AE407B">
        <w:rPr>
          <w:rFonts w:asciiTheme="majorHAnsi" w:hAnsiTheme="majorHAnsi" w:cs="Times New Roman (Body CS)"/>
          <w:caps/>
          <w:color w:val="018219" w:themeColor="accent1"/>
          <w:spacing w:val="4"/>
          <w:szCs w:val="16"/>
          <w:lang w:val="tr-TR"/>
        </w:rPr>
        <w:t xml:space="preserve"> </w:t>
      </w:r>
      <w:r w:rsidR="003E6538" w:rsidRPr="00AE407B">
        <w:rPr>
          <w:rFonts w:asciiTheme="majorHAnsi" w:hAnsiTheme="majorHAnsi" w:cs="Times New Roman (Body CS)"/>
          <w:caps/>
          <w:color w:val="018219" w:themeColor="accent1"/>
          <w:spacing w:val="4"/>
          <w:szCs w:val="16"/>
          <w:lang w:val="tr-TR"/>
        </w:rPr>
        <w:t xml:space="preserve">Dayalı Olarak </w:t>
      </w:r>
      <w:r w:rsidRPr="00AE407B">
        <w:rPr>
          <w:rFonts w:asciiTheme="majorHAnsi" w:hAnsiTheme="majorHAnsi" w:cs="Times New Roman (Body CS)"/>
          <w:caps/>
          <w:color w:val="018219" w:themeColor="accent1"/>
          <w:spacing w:val="4"/>
          <w:szCs w:val="16"/>
          <w:lang w:val="tr-TR"/>
        </w:rPr>
        <w:t>Proje için Temel Ekolojik Alıcılar ve Biyoçeşitlilik Değerlerinin Özeti</w:t>
      </w:r>
      <w:bookmarkEnd w:id="56"/>
      <w:bookmarkEnd w:id="57"/>
      <w:r w:rsidR="006C5F44" w:rsidRPr="00AE407B">
        <w:rPr>
          <w:rFonts w:asciiTheme="majorHAnsi" w:hAnsiTheme="majorHAnsi" w:cs="Times New Roman (Body CS)"/>
          <w:caps/>
          <w:color w:val="018219" w:themeColor="accent1"/>
          <w:spacing w:val="4"/>
          <w:szCs w:val="16"/>
          <w:lang w:val="tr-TR"/>
        </w:rPr>
        <w:t xml:space="preserve"> </w:t>
      </w:r>
    </w:p>
    <w:tbl>
      <w:tblPr>
        <w:tblStyle w:val="TabloKlavuzu"/>
        <w:tblW w:w="5000" w:type="pct"/>
        <w:tblBorders>
          <w:top w:val="single" w:sz="4" w:space="0" w:color="B7B2AA"/>
          <w:left w:val="single" w:sz="4" w:space="0" w:color="B7B2AA"/>
          <w:bottom w:val="single" w:sz="4" w:space="0" w:color="B7B2AA"/>
          <w:right w:val="single" w:sz="4" w:space="0" w:color="B7B2AA"/>
          <w:insideH w:val="single" w:sz="4" w:space="0" w:color="B7B2AA"/>
          <w:insideV w:val="single" w:sz="4" w:space="0" w:color="B7B2AA"/>
        </w:tblBorders>
        <w:tblLook w:val="04A0" w:firstRow="1" w:lastRow="0" w:firstColumn="1" w:lastColumn="0" w:noHBand="0" w:noVBand="1"/>
      </w:tblPr>
      <w:tblGrid>
        <w:gridCol w:w="1621"/>
        <w:gridCol w:w="4614"/>
        <w:gridCol w:w="1562"/>
        <w:gridCol w:w="1831"/>
      </w:tblGrid>
      <w:tr w:rsidR="002C1BE0" w:rsidRPr="00AE407B" w14:paraId="7293B34F" w14:textId="77777777" w:rsidTr="79463571">
        <w:trPr>
          <w:trHeight w:val="481"/>
          <w:tblHeader/>
        </w:trPr>
        <w:tc>
          <w:tcPr>
            <w:tcW w:w="842" w:type="pct"/>
            <w:shd w:val="clear" w:color="auto" w:fill="D2DED3"/>
            <w:vAlign w:val="center"/>
            <w:hideMark/>
          </w:tcPr>
          <w:p w14:paraId="1DC4CDE1" w14:textId="57C16384" w:rsidR="002C1BE0" w:rsidRPr="00AE407B" w:rsidRDefault="002C1BE0" w:rsidP="00AA532E">
            <w:pPr>
              <w:widowControl w:val="0"/>
              <w:spacing w:before="20" w:after="20" w:line="240" w:lineRule="auto"/>
              <w:rPr>
                <w:rFonts w:ascii="Verdana" w:hAnsi="Verdana" w:cs="Arial"/>
                <w:b/>
                <w:bCs/>
                <w:sz w:val="16"/>
                <w:szCs w:val="16"/>
                <w:lang w:val="tr-TR" w:eastAsia="en-GB"/>
              </w:rPr>
            </w:pPr>
            <w:bookmarkStart w:id="58" w:name="_Hlk194413948"/>
            <w:r w:rsidRPr="00AE407B">
              <w:rPr>
                <w:rFonts w:ascii="Verdana" w:hAnsi="Verdana" w:cs="Arial"/>
                <w:b/>
                <w:bCs/>
                <w:sz w:val="16"/>
                <w:szCs w:val="16"/>
                <w:lang w:val="tr-TR" w:eastAsia="en-GB"/>
              </w:rPr>
              <w:t>Alıcı</w:t>
            </w:r>
          </w:p>
        </w:tc>
        <w:tc>
          <w:tcPr>
            <w:tcW w:w="2396" w:type="pct"/>
            <w:shd w:val="clear" w:color="auto" w:fill="D2DED3"/>
            <w:vAlign w:val="center"/>
            <w:hideMark/>
          </w:tcPr>
          <w:p w14:paraId="221B05B6" w14:textId="03B92C45" w:rsidR="002C1BE0" w:rsidRPr="00AE407B" w:rsidRDefault="002C1BE0" w:rsidP="00AA532E">
            <w:pPr>
              <w:widowControl w:val="0"/>
              <w:spacing w:before="20" w:after="20" w:line="240" w:lineRule="auto"/>
              <w:rPr>
                <w:rFonts w:ascii="Verdana" w:hAnsi="Verdana" w:cs="Arial"/>
                <w:b/>
                <w:bCs/>
                <w:sz w:val="16"/>
                <w:szCs w:val="16"/>
                <w:lang w:val="tr-TR" w:eastAsia="en-GB"/>
              </w:rPr>
            </w:pPr>
            <w:r w:rsidRPr="00AE407B">
              <w:rPr>
                <w:rFonts w:ascii="Verdana" w:hAnsi="Verdana" w:cs="Arial"/>
                <w:b/>
                <w:bCs/>
                <w:sz w:val="16"/>
                <w:szCs w:val="16"/>
                <w:lang w:val="tr-TR" w:eastAsia="en-GB"/>
              </w:rPr>
              <w:t>Önemli biyoçeşitlili</w:t>
            </w:r>
            <w:r w:rsidR="003E6538" w:rsidRPr="00AE407B">
              <w:rPr>
                <w:rFonts w:ascii="Verdana" w:hAnsi="Verdana" w:cs="Arial"/>
                <w:b/>
                <w:bCs/>
                <w:sz w:val="16"/>
                <w:szCs w:val="16"/>
                <w:lang w:val="tr-TR" w:eastAsia="en-GB"/>
              </w:rPr>
              <w:t xml:space="preserve">k unsurunun </w:t>
            </w:r>
            <w:r w:rsidRPr="00AE407B">
              <w:rPr>
                <w:rFonts w:ascii="Verdana" w:hAnsi="Verdana" w:cs="Arial"/>
                <w:b/>
                <w:bCs/>
                <w:sz w:val="16"/>
                <w:szCs w:val="16"/>
                <w:lang w:val="tr-TR" w:eastAsia="en-GB"/>
              </w:rPr>
              <w:t xml:space="preserve">tanımı </w:t>
            </w:r>
          </w:p>
        </w:tc>
        <w:tc>
          <w:tcPr>
            <w:tcW w:w="811" w:type="pct"/>
            <w:shd w:val="clear" w:color="auto" w:fill="D2DED3"/>
            <w:vAlign w:val="center"/>
          </w:tcPr>
          <w:p w14:paraId="01B6C9D9" w14:textId="77777777" w:rsidR="002C1BE0" w:rsidRPr="00AE407B" w:rsidRDefault="002C1BE0" w:rsidP="00AA532E">
            <w:pPr>
              <w:widowControl w:val="0"/>
              <w:spacing w:before="20" w:after="20" w:line="240" w:lineRule="auto"/>
              <w:jc w:val="center"/>
              <w:rPr>
                <w:rFonts w:ascii="Verdana" w:hAnsi="Verdana" w:cs="Arial"/>
                <w:b/>
                <w:bCs/>
                <w:sz w:val="16"/>
                <w:szCs w:val="16"/>
                <w:lang w:val="tr-TR" w:eastAsia="en-GB"/>
              </w:rPr>
            </w:pPr>
            <w:r w:rsidRPr="00AE407B">
              <w:rPr>
                <w:rFonts w:ascii="Verdana" w:hAnsi="Verdana" w:cs="Arial"/>
                <w:b/>
                <w:bCs/>
                <w:sz w:val="16"/>
                <w:szCs w:val="16"/>
                <w:lang w:val="tr-TR" w:eastAsia="en-GB"/>
              </w:rPr>
              <w:t>Alıcı Hassasiyet Derecesi</w:t>
            </w:r>
          </w:p>
        </w:tc>
        <w:tc>
          <w:tcPr>
            <w:tcW w:w="951" w:type="pct"/>
            <w:shd w:val="clear" w:color="auto" w:fill="D2DED3"/>
            <w:vAlign w:val="center"/>
          </w:tcPr>
          <w:p w14:paraId="5C6A3C2F" w14:textId="77777777" w:rsidR="002C1BE0" w:rsidRPr="00AE407B" w:rsidRDefault="002C1BE0" w:rsidP="00AA532E">
            <w:pPr>
              <w:widowControl w:val="0"/>
              <w:spacing w:before="20" w:after="20" w:line="240" w:lineRule="auto"/>
              <w:jc w:val="center"/>
              <w:rPr>
                <w:rFonts w:ascii="Verdana" w:hAnsi="Verdana" w:cs="Arial"/>
                <w:b/>
                <w:bCs/>
                <w:sz w:val="16"/>
                <w:szCs w:val="16"/>
                <w:lang w:val="tr-TR" w:eastAsia="en-GB"/>
              </w:rPr>
            </w:pPr>
            <w:r w:rsidRPr="00AE407B">
              <w:rPr>
                <w:rFonts w:ascii="Verdana" w:hAnsi="Verdana" w:cs="Arial"/>
                <w:b/>
                <w:bCs/>
                <w:sz w:val="16"/>
                <w:szCs w:val="16"/>
                <w:lang w:val="tr-TR" w:eastAsia="en-GB"/>
              </w:rPr>
              <w:t>Hassasiyet Etkeni</w:t>
            </w:r>
          </w:p>
        </w:tc>
      </w:tr>
      <w:tr w:rsidR="002C1BE0" w:rsidRPr="00AE407B" w14:paraId="323CEB7A" w14:textId="77777777" w:rsidTr="79463571">
        <w:trPr>
          <w:trHeight w:val="481"/>
        </w:trPr>
        <w:tc>
          <w:tcPr>
            <w:tcW w:w="5000" w:type="pct"/>
            <w:gridSpan w:val="4"/>
            <w:shd w:val="clear" w:color="auto" w:fill="E5EDE8" w:themeFill="accent4" w:themeFillTint="33"/>
            <w:vAlign w:val="center"/>
          </w:tcPr>
          <w:p w14:paraId="2752E58C" w14:textId="77777777" w:rsidR="002C1BE0" w:rsidRPr="00AE407B" w:rsidRDefault="002C1BE0" w:rsidP="00AA532E">
            <w:pPr>
              <w:widowControl w:val="0"/>
              <w:spacing w:before="20" w:after="20" w:line="240" w:lineRule="auto"/>
              <w:rPr>
                <w:rFonts w:ascii="Verdana" w:hAnsi="Verdana" w:cs="Arial"/>
                <w:b/>
                <w:bCs/>
                <w:color w:val="007A5F"/>
                <w:sz w:val="16"/>
                <w:szCs w:val="16"/>
                <w:lang w:val="tr-TR" w:eastAsia="en-GB"/>
              </w:rPr>
            </w:pPr>
            <w:r w:rsidRPr="00AE407B">
              <w:rPr>
                <w:rFonts w:ascii="Verdana" w:hAnsi="Verdana" w:cs="Arial"/>
                <w:b/>
                <w:bCs/>
                <w:sz w:val="16"/>
                <w:szCs w:val="16"/>
                <w:lang w:val="tr-TR" w:eastAsia="en-GB"/>
              </w:rPr>
              <w:t>Korunan Alanlar ve Uluslararası Tanınan Alanlar</w:t>
            </w:r>
          </w:p>
        </w:tc>
      </w:tr>
      <w:tr w:rsidR="002C1BE0" w:rsidRPr="00AE407B" w14:paraId="06E43678" w14:textId="77777777" w:rsidTr="79463571">
        <w:trPr>
          <w:trHeight w:val="408"/>
        </w:trPr>
        <w:tc>
          <w:tcPr>
            <w:tcW w:w="842" w:type="pct"/>
            <w:vAlign w:val="center"/>
          </w:tcPr>
          <w:p w14:paraId="662262F6" w14:textId="77777777" w:rsidR="002C1BE0" w:rsidRPr="00AE407B" w:rsidRDefault="002C1BE0" w:rsidP="00AA532E">
            <w:pPr>
              <w:widowControl w:val="0"/>
              <w:spacing w:before="20" w:after="20" w:line="240" w:lineRule="auto"/>
              <w:rPr>
                <w:rFonts w:ascii="Verdana" w:hAnsi="Verdana" w:cs="Arial"/>
                <w:b/>
                <w:bCs/>
                <w:sz w:val="16"/>
                <w:szCs w:val="16"/>
                <w:lang w:val="tr-TR" w:eastAsia="en-GB"/>
              </w:rPr>
            </w:pPr>
            <w:r w:rsidRPr="00AE407B">
              <w:rPr>
                <w:rFonts w:ascii="Verdana" w:hAnsi="Verdana" w:cs="Arial"/>
                <w:b/>
                <w:bCs/>
                <w:sz w:val="16"/>
                <w:szCs w:val="16"/>
                <w:lang w:val="tr-TR" w:eastAsia="en-GB"/>
              </w:rPr>
              <w:t>Korunan Alanlar</w:t>
            </w:r>
          </w:p>
        </w:tc>
        <w:tc>
          <w:tcPr>
            <w:tcW w:w="2396" w:type="pct"/>
            <w:vAlign w:val="center"/>
          </w:tcPr>
          <w:p w14:paraId="503B67AF" w14:textId="6BCD1D79" w:rsidR="002C1BE0" w:rsidRPr="00AE407B" w:rsidRDefault="002C1BE0" w:rsidP="00AA532E">
            <w:pPr>
              <w:spacing w:before="20" w:after="20" w:line="240" w:lineRule="auto"/>
              <w:ind w:left="397" w:hanging="397"/>
              <w:jc w:val="both"/>
              <w:rPr>
                <w:rFonts w:ascii="Verdana" w:eastAsiaTheme="minorEastAsia" w:hAnsi="Verdana" w:cs="Arial"/>
                <w:i/>
                <w:iCs/>
                <w:kern w:val="0"/>
                <w:sz w:val="16"/>
                <w:szCs w:val="16"/>
                <w:lang w:val="tr-TR" w:eastAsia="en-GB"/>
                <w14:ligatures w14:val="none"/>
              </w:rPr>
            </w:pPr>
            <w:r w:rsidRPr="00AE407B">
              <w:rPr>
                <w:rFonts w:ascii="Verdana" w:eastAsiaTheme="minorEastAsia" w:hAnsi="Verdana" w:cs="Arial"/>
                <w:kern w:val="0"/>
                <w:sz w:val="16"/>
                <w:szCs w:val="16"/>
                <w:lang w:val="tr-TR" w:eastAsia="en-GB"/>
                <w14:ligatures w14:val="none"/>
              </w:rPr>
              <w:t xml:space="preserve">Uygulanamaz: </w:t>
            </w:r>
            <w:r w:rsidR="00911AE6" w:rsidRPr="00AE407B">
              <w:rPr>
                <w:rFonts w:ascii="Verdana" w:eastAsiaTheme="minorEastAsia" w:hAnsi="Verdana" w:cs="Arial"/>
                <w:kern w:val="0"/>
                <w:sz w:val="16"/>
                <w:szCs w:val="16"/>
                <w:lang w:val="tr-TR" w:eastAsia="en-GB"/>
                <w14:ligatures w14:val="none"/>
              </w:rPr>
              <w:t>Etki alanı</w:t>
            </w:r>
            <w:r w:rsidRPr="00AE407B">
              <w:rPr>
                <w:rFonts w:ascii="Verdana" w:eastAsiaTheme="minorEastAsia" w:hAnsi="Verdana" w:cs="Arial"/>
                <w:kern w:val="0"/>
                <w:sz w:val="16"/>
                <w:szCs w:val="16"/>
                <w:lang w:val="tr-TR" w:eastAsia="en-GB"/>
                <w14:ligatures w14:val="none"/>
              </w:rPr>
              <w:t xml:space="preserve"> içinde koruma alanı bulunmamaktadır</w:t>
            </w:r>
          </w:p>
        </w:tc>
        <w:tc>
          <w:tcPr>
            <w:tcW w:w="811" w:type="pct"/>
            <w:vAlign w:val="center"/>
          </w:tcPr>
          <w:p w14:paraId="12058922" w14:textId="7554D5E9" w:rsidR="002C1BE0" w:rsidRPr="00AE407B" w:rsidRDefault="005C4671" w:rsidP="00AA532E">
            <w:pPr>
              <w:spacing w:before="20" w:after="20" w:line="240" w:lineRule="auto"/>
              <w:jc w:val="center"/>
              <w:rPr>
                <w:rFonts w:ascii="Verdana" w:eastAsiaTheme="minorEastAsia" w:hAnsi="Verdana" w:cs="Arial"/>
                <w:kern w:val="0"/>
                <w:sz w:val="16"/>
                <w:szCs w:val="16"/>
                <w:lang w:val="tr-TR" w:eastAsia="en-GB"/>
                <w14:ligatures w14:val="none"/>
              </w:rPr>
            </w:pPr>
            <w:r w:rsidRPr="00AE407B">
              <w:rPr>
                <w:rFonts w:ascii="Verdana" w:eastAsiaTheme="minorEastAsia" w:hAnsi="Verdana" w:cs="Arial"/>
                <w:kern w:val="0"/>
                <w:sz w:val="16"/>
                <w:szCs w:val="16"/>
                <w:lang w:val="tr-TR" w:eastAsia="en-GB"/>
                <w14:ligatures w14:val="none"/>
              </w:rPr>
              <w:t>n/a</w:t>
            </w:r>
          </w:p>
        </w:tc>
        <w:tc>
          <w:tcPr>
            <w:tcW w:w="951" w:type="pct"/>
            <w:vAlign w:val="center"/>
          </w:tcPr>
          <w:p w14:paraId="796A87AF" w14:textId="6B4E981B" w:rsidR="002C1BE0" w:rsidRPr="00AE407B" w:rsidRDefault="005C4671" w:rsidP="00AA532E">
            <w:pPr>
              <w:spacing w:before="20" w:after="20" w:line="240" w:lineRule="auto"/>
              <w:jc w:val="center"/>
              <w:rPr>
                <w:rFonts w:ascii="Verdana" w:eastAsiaTheme="minorEastAsia" w:hAnsi="Verdana" w:cs="Arial"/>
                <w:kern w:val="0"/>
                <w:sz w:val="16"/>
                <w:szCs w:val="16"/>
                <w:lang w:val="tr-TR" w:eastAsia="en-GB"/>
                <w14:ligatures w14:val="none"/>
              </w:rPr>
            </w:pPr>
            <w:r w:rsidRPr="00AE407B">
              <w:rPr>
                <w:rFonts w:ascii="Verdana" w:eastAsiaTheme="minorEastAsia" w:hAnsi="Verdana" w:cs="Arial"/>
                <w:kern w:val="0"/>
                <w:sz w:val="16"/>
                <w:szCs w:val="16"/>
                <w:lang w:val="tr-TR" w:eastAsia="en-GB"/>
                <w14:ligatures w14:val="none"/>
              </w:rPr>
              <w:t>n/a</w:t>
            </w:r>
          </w:p>
        </w:tc>
      </w:tr>
      <w:tr w:rsidR="002C1BE0" w:rsidRPr="00AE407B" w14:paraId="2263035A" w14:textId="77777777" w:rsidTr="79463571">
        <w:trPr>
          <w:trHeight w:val="481"/>
        </w:trPr>
        <w:tc>
          <w:tcPr>
            <w:tcW w:w="842" w:type="pct"/>
            <w:vAlign w:val="center"/>
          </w:tcPr>
          <w:p w14:paraId="7C0A50AA" w14:textId="65221CF1" w:rsidR="002C1BE0" w:rsidRPr="00AE407B" w:rsidRDefault="002C1BE0" w:rsidP="00AA532E">
            <w:pPr>
              <w:widowControl w:val="0"/>
              <w:spacing w:before="20" w:after="20" w:line="240" w:lineRule="auto"/>
              <w:rPr>
                <w:rFonts w:ascii="Verdana" w:hAnsi="Verdana" w:cs="Arial"/>
                <w:b/>
                <w:bCs/>
                <w:sz w:val="16"/>
                <w:szCs w:val="16"/>
                <w:lang w:val="tr-TR" w:eastAsia="en-GB"/>
              </w:rPr>
            </w:pPr>
            <w:r w:rsidRPr="00AE407B">
              <w:rPr>
                <w:rFonts w:ascii="Verdana" w:hAnsi="Verdana" w:cs="Arial"/>
                <w:b/>
                <w:bCs/>
                <w:sz w:val="16"/>
                <w:szCs w:val="16"/>
                <w:lang w:val="tr-TR" w:eastAsia="en-GB"/>
              </w:rPr>
              <w:t xml:space="preserve">Önemli </w:t>
            </w:r>
            <w:r w:rsidR="00530CD4" w:rsidRPr="00AE407B">
              <w:rPr>
                <w:rFonts w:ascii="Verdana" w:hAnsi="Verdana" w:cs="Arial"/>
                <w:b/>
                <w:bCs/>
                <w:sz w:val="16"/>
                <w:szCs w:val="16"/>
                <w:lang w:val="tr-TR" w:eastAsia="en-GB"/>
              </w:rPr>
              <w:t>Doğa</w:t>
            </w:r>
            <w:r w:rsidRPr="00AE407B">
              <w:rPr>
                <w:rFonts w:ascii="Verdana" w:hAnsi="Verdana" w:cs="Arial"/>
                <w:b/>
                <w:bCs/>
                <w:sz w:val="16"/>
                <w:szCs w:val="16"/>
                <w:lang w:val="tr-TR" w:eastAsia="en-GB"/>
              </w:rPr>
              <w:t xml:space="preserve"> Alanları (</w:t>
            </w:r>
            <w:r w:rsidR="00530CD4" w:rsidRPr="00AE407B">
              <w:rPr>
                <w:rFonts w:ascii="Verdana" w:hAnsi="Verdana" w:cs="Arial"/>
                <w:b/>
                <w:bCs/>
                <w:sz w:val="16"/>
                <w:szCs w:val="16"/>
                <w:lang w:val="tr-TR" w:eastAsia="en-GB"/>
              </w:rPr>
              <w:t>ÖDA</w:t>
            </w:r>
            <w:r w:rsidRPr="00AE407B">
              <w:rPr>
                <w:rFonts w:ascii="Verdana" w:hAnsi="Verdana" w:cs="Arial"/>
                <w:b/>
                <w:bCs/>
                <w:sz w:val="16"/>
                <w:szCs w:val="16"/>
                <w:lang w:val="tr-TR" w:eastAsia="en-GB"/>
              </w:rPr>
              <w:t>)</w:t>
            </w:r>
          </w:p>
        </w:tc>
        <w:tc>
          <w:tcPr>
            <w:tcW w:w="2396" w:type="pct"/>
            <w:vAlign w:val="center"/>
          </w:tcPr>
          <w:p w14:paraId="32C57701" w14:textId="0D3FB6AD" w:rsidR="002C1BE0" w:rsidRPr="00AE407B" w:rsidRDefault="002C1BE0" w:rsidP="00AA532E">
            <w:pPr>
              <w:spacing w:before="20" w:after="20" w:line="240" w:lineRule="auto"/>
              <w:jc w:val="both"/>
              <w:rPr>
                <w:rFonts w:ascii="Verdana" w:eastAsiaTheme="minorEastAsia" w:hAnsi="Verdana" w:cs="Arial"/>
                <w:kern w:val="0"/>
                <w:sz w:val="16"/>
                <w:szCs w:val="16"/>
                <w:lang w:val="tr-TR" w:eastAsia="en-GB"/>
                <w14:ligatures w14:val="none"/>
              </w:rPr>
            </w:pPr>
            <w:r w:rsidRPr="00AE407B">
              <w:rPr>
                <w:rFonts w:ascii="Verdana" w:eastAsiaTheme="minorEastAsia" w:hAnsi="Verdana" w:cs="Arial"/>
                <w:kern w:val="0"/>
                <w:sz w:val="16"/>
                <w:szCs w:val="16"/>
                <w:lang w:val="tr-TR" w:eastAsia="en-GB"/>
                <w14:ligatures w14:val="none"/>
              </w:rPr>
              <w:t xml:space="preserve">Sandras Dağı </w:t>
            </w:r>
            <w:r w:rsidR="00530CD4" w:rsidRPr="00AE407B">
              <w:rPr>
                <w:rFonts w:ascii="Verdana" w:eastAsiaTheme="minorEastAsia" w:hAnsi="Verdana" w:cs="Arial"/>
                <w:kern w:val="0"/>
                <w:sz w:val="16"/>
                <w:szCs w:val="16"/>
                <w:lang w:val="tr-TR" w:eastAsia="en-GB"/>
                <w14:ligatures w14:val="none"/>
              </w:rPr>
              <w:t>ÖDA</w:t>
            </w:r>
            <w:r w:rsidRPr="00AE407B">
              <w:rPr>
                <w:rFonts w:ascii="Verdana" w:eastAsiaTheme="minorEastAsia" w:hAnsi="Verdana" w:cs="Arial"/>
                <w:kern w:val="0"/>
                <w:sz w:val="16"/>
                <w:szCs w:val="16"/>
                <w:lang w:val="tr-TR" w:eastAsia="en-GB"/>
                <w14:ligatures w14:val="none"/>
              </w:rPr>
              <w:t xml:space="preserve">, </w:t>
            </w:r>
            <w:r w:rsidR="00911AE6" w:rsidRPr="00AE407B">
              <w:rPr>
                <w:rFonts w:ascii="Verdana" w:eastAsiaTheme="minorEastAsia" w:hAnsi="Verdana" w:cs="Arial"/>
                <w:kern w:val="0"/>
                <w:sz w:val="16"/>
                <w:szCs w:val="16"/>
                <w:lang w:val="tr-TR" w:eastAsia="en-GB"/>
                <w14:ligatures w14:val="none"/>
              </w:rPr>
              <w:t>etki alanı</w:t>
            </w:r>
            <w:r w:rsidRPr="00AE407B">
              <w:rPr>
                <w:rFonts w:ascii="Verdana" w:eastAsiaTheme="minorEastAsia" w:hAnsi="Verdana" w:cs="Arial"/>
                <w:kern w:val="0"/>
                <w:sz w:val="16"/>
                <w:szCs w:val="16"/>
                <w:lang w:val="tr-TR" w:eastAsia="en-GB"/>
                <w14:ligatures w14:val="none"/>
              </w:rPr>
              <w:t xml:space="preserve"> ile çakışmaktadır:</w:t>
            </w:r>
          </w:p>
          <w:p w14:paraId="5C7334E8" w14:textId="77777777" w:rsidR="002C1BE0" w:rsidRPr="00AE407B" w:rsidRDefault="002C1BE0" w:rsidP="002C1BE0">
            <w:pPr>
              <w:numPr>
                <w:ilvl w:val="0"/>
                <w:numId w:val="29"/>
              </w:numPr>
              <w:spacing w:before="20" w:after="20" w:line="240" w:lineRule="auto"/>
              <w:ind w:left="397" w:hanging="397"/>
              <w:jc w:val="both"/>
              <w:rPr>
                <w:rFonts w:ascii="Verdana" w:eastAsiaTheme="minorEastAsia" w:hAnsi="Verdana" w:cs="Arial"/>
                <w:kern w:val="0"/>
                <w:sz w:val="16"/>
                <w:szCs w:val="16"/>
                <w:lang w:val="tr-TR" w:eastAsia="en-GB"/>
                <w14:ligatures w14:val="none"/>
              </w:rPr>
            </w:pPr>
            <w:r w:rsidRPr="00AE407B">
              <w:rPr>
                <w:rFonts w:ascii="Verdana" w:eastAsiaTheme="minorEastAsia" w:hAnsi="Verdana" w:cs="Arial"/>
                <w:kern w:val="0"/>
                <w:sz w:val="16"/>
                <w:szCs w:val="16"/>
                <w:lang w:val="tr-TR" w:eastAsia="en-GB"/>
                <w14:ligatures w14:val="none"/>
              </w:rPr>
              <w:t>KBA, kritik habitat olarak nitelendirilir.</w:t>
            </w:r>
          </w:p>
          <w:p w14:paraId="4AC1966D" w14:textId="77777777" w:rsidR="002C1BE0" w:rsidRPr="00AE407B" w:rsidRDefault="002C1BE0" w:rsidP="002C1BE0">
            <w:pPr>
              <w:numPr>
                <w:ilvl w:val="0"/>
                <w:numId w:val="29"/>
              </w:numPr>
              <w:spacing w:before="20" w:after="20" w:line="240" w:lineRule="auto"/>
              <w:ind w:left="397" w:hanging="397"/>
              <w:jc w:val="both"/>
              <w:rPr>
                <w:rFonts w:ascii="Verdana" w:eastAsiaTheme="minorEastAsia" w:hAnsi="Verdana" w:cs="Arial"/>
                <w:kern w:val="0"/>
                <w:sz w:val="16"/>
                <w:szCs w:val="16"/>
                <w:lang w:val="tr-TR" w:eastAsia="en-GB"/>
                <w14:ligatures w14:val="none"/>
              </w:rPr>
            </w:pPr>
            <w:r w:rsidRPr="00AE407B">
              <w:rPr>
                <w:rFonts w:ascii="Verdana" w:eastAsiaTheme="minorEastAsia" w:hAnsi="Verdana" w:cs="Arial"/>
                <w:kern w:val="0"/>
                <w:sz w:val="16"/>
                <w:szCs w:val="16"/>
                <w:lang w:val="tr-TR" w:eastAsia="en-GB"/>
                <w14:ligatures w14:val="none"/>
              </w:rPr>
              <w:t xml:space="preserve">Yüksek endemik bitki çeşitliliği. </w:t>
            </w:r>
          </w:p>
        </w:tc>
        <w:tc>
          <w:tcPr>
            <w:tcW w:w="811" w:type="pct"/>
            <w:vAlign w:val="center"/>
          </w:tcPr>
          <w:p w14:paraId="7FB4ADE2" w14:textId="77777777" w:rsidR="002C1BE0" w:rsidRPr="00AE407B" w:rsidRDefault="002C1BE0" w:rsidP="00AA532E">
            <w:pPr>
              <w:spacing w:before="20" w:after="20" w:line="240" w:lineRule="auto"/>
              <w:jc w:val="center"/>
              <w:rPr>
                <w:rFonts w:ascii="Verdana" w:eastAsiaTheme="minorEastAsia" w:hAnsi="Verdana" w:cs="Arial"/>
                <w:kern w:val="0"/>
                <w:sz w:val="16"/>
                <w:szCs w:val="16"/>
                <w:lang w:val="tr-TR" w:eastAsia="en-GB"/>
                <w14:ligatures w14:val="none"/>
              </w:rPr>
            </w:pPr>
            <w:r w:rsidRPr="00AE407B">
              <w:rPr>
                <w:rFonts w:ascii="Verdana" w:eastAsiaTheme="minorEastAsia" w:hAnsi="Verdana" w:cs="Arial"/>
                <w:kern w:val="0"/>
                <w:sz w:val="16"/>
                <w:szCs w:val="16"/>
                <w:lang w:val="tr-TR" w:eastAsia="en-GB"/>
                <w14:ligatures w14:val="none"/>
              </w:rPr>
              <w:t>Yüksek</w:t>
            </w:r>
          </w:p>
        </w:tc>
        <w:tc>
          <w:tcPr>
            <w:tcW w:w="951" w:type="pct"/>
            <w:vAlign w:val="center"/>
          </w:tcPr>
          <w:p w14:paraId="517FB295" w14:textId="5C0D51D6" w:rsidR="002C1BE0" w:rsidRPr="00AE407B" w:rsidRDefault="00911AE6" w:rsidP="00AA532E">
            <w:pPr>
              <w:spacing w:before="20" w:after="20" w:line="240" w:lineRule="auto"/>
              <w:jc w:val="center"/>
              <w:rPr>
                <w:rFonts w:ascii="Verdana" w:eastAsiaTheme="minorEastAsia" w:hAnsi="Verdana" w:cs="Arial"/>
                <w:kern w:val="0"/>
                <w:sz w:val="16"/>
                <w:szCs w:val="16"/>
                <w:lang w:val="tr-TR" w:eastAsia="en-GB"/>
                <w14:ligatures w14:val="none"/>
              </w:rPr>
            </w:pPr>
            <w:r w:rsidRPr="00AE407B">
              <w:rPr>
                <w:rFonts w:ascii="Verdana" w:eastAsiaTheme="minorEastAsia" w:hAnsi="Verdana" w:cs="Arial"/>
                <w:kern w:val="0"/>
                <w:sz w:val="16"/>
                <w:szCs w:val="16"/>
                <w:lang w:val="tr-TR" w:eastAsia="en-GB"/>
                <w14:ligatures w14:val="none"/>
              </w:rPr>
              <w:t>ÖDA</w:t>
            </w:r>
            <w:r w:rsidR="009768EF" w:rsidRPr="00AE407B">
              <w:rPr>
                <w:rFonts w:ascii="Verdana" w:eastAsiaTheme="minorEastAsia" w:hAnsi="Verdana" w:cs="Arial"/>
                <w:kern w:val="0"/>
                <w:sz w:val="16"/>
                <w:szCs w:val="16"/>
                <w:lang w:val="tr-TR" w:eastAsia="en-GB"/>
                <w14:ligatures w14:val="none"/>
              </w:rPr>
              <w:t xml:space="preserve">, bitki türleri </w:t>
            </w:r>
            <w:r w:rsidR="002C1BE0" w:rsidRPr="00AE407B">
              <w:rPr>
                <w:rFonts w:ascii="Verdana" w:eastAsiaTheme="minorEastAsia" w:hAnsi="Verdana" w:cs="Arial"/>
                <w:kern w:val="0"/>
                <w:sz w:val="16"/>
                <w:szCs w:val="16"/>
                <w:lang w:val="tr-TR" w:eastAsia="en-GB"/>
                <w14:ligatures w14:val="none"/>
              </w:rPr>
              <w:t>EAAA</w:t>
            </w:r>
            <w:r w:rsidR="009768EF" w:rsidRPr="00AE407B">
              <w:rPr>
                <w:rFonts w:ascii="Verdana" w:eastAsiaTheme="minorEastAsia" w:hAnsi="Verdana" w:cs="Arial"/>
                <w:kern w:val="0"/>
                <w:sz w:val="16"/>
                <w:szCs w:val="16"/>
                <w:lang w:val="tr-TR" w:eastAsia="en-GB"/>
                <w14:ligatures w14:val="none"/>
              </w:rPr>
              <w:t>'d</w:t>
            </w:r>
            <w:r w:rsidR="00457885" w:rsidRPr="00AE407B">
              <w:rPr>
                <w:rFonts w:ascii="Verdana" w:eastAsiaTheme="minorEastAsia" w:hAnsi="Verdana" w:cs="Arial"/>
                <w:kern w:val="0"/>
                <w:sz w:val="16"/>
                <w:szCs w:val="16"/>
                <w:lang w:val="tr-TR" w:eastAsia="en-GB"/>
                <w14:ligatures w14:val="none"/>
              </w:rPr>
              <w:t>a olup</w:t>
            </w:r>
            <w:r w:rsidR="009768EF" w:rsidRPr="00AE407B">
              <w:rPr>
                <w:rFonts w:ascii="Verdana" w:eastAsiaTheme="minorEastAsia" w:hAnsi="Verdana" w:cs="Arial"/>
                <w:kern w:val="0"/>
                <w:sz w:val="16"/>
                <w:szCs w:val="16"/>
                <w:lang w:val="tr-TR" w:eastAsia="en-GB"/>
                <w14:ligatures w14:val="none"/>
              </w:rPr>
              <w:t xml:space="preserve"> ve </w:t>
            </w:r>
            <w:r w:rsidR="002C1BE0" w:rsidRPr="00AE407B">
              <w:rPr>
                <w:rFonts w:ascii="Verdana" w:eastAsiaTheme="minorEastAsia" w:hAnsi="Verdana" w:cs="Arial"/>
                <w:kern w:val="0"/>
                <w:sz w:val="16"/>
                <w:szCs w:val="16"/>
                <w:lang w:val="tr-TR" w:eastAsia="en-GB"/>
                <w14:ligatures w14:val="none"/>
              </w:rPr>
              <w:t xml:space="preserve">kritik habitat olarak nitelendirilir </w:t>
            </w:r>
          </w:p>
          <w:p w14:paraId="2AF2E528" w14:textId="77777777" w:rsidR="002C1BE0" w:rsidRPr="00AE407B" w:rsidRDefault="002C1BE0" w:rsidP="00AA532E">
            <w:pPr>
              <w:spacing w:before="20" w:after="20" w:line="240" w:lineRule="auto"/>
              <w:jc w:val="center"/>
              <w:rPr>
                <w:rFonts w:ascii="Verdana" w:eastAsiaTheme="minorEastAsia" w:hAnsi="Verdana" w:cs="Arial"/>
                <w:kern w:val="0"/>
                <w:sz w:val="16"/>
                <w:szCs w:val="16"/>
                <w:lang w:val="tr-TR" w:eastAsia="en-GB"/>
                <w14:ligatures w14:val="none"/>
              </w:rPr>
            </w:pPr>
          </w:p>
          <w:p w14:paraId="434E0001" w14:textId="77777777" w:rsidR="002C1BE0" w:rsidRPr="00AE407B" w:rsidRDefault="002C1BE0" w:rsidP="00AA532E">
            <w:pPr>
              <w:spacing w:before="20" w:after="20" w:line="240" w:lineRule="auto"/>
              <w:jc w:val="center"/>
              <w:rPr>
                <w:rFonts w:ascii="Verdana" w:eastAsiaTheme="minorEastAsia" w:hAnsi="Verdana" w:cs="Arial"/>
                <w:kern w:val="0"/>
                <w:sz w:val="16"/>
                <w:szCs w:val="16"/>
                <w:lang w:val="tr-TR" w:eastAsia="en-GB"/>
                <w14:ligatures w14:val="none"/>
              </w:rPr>
            </w:pPr>
            <w:r w:rsidRPr="00AE407B">
              <w:rPr>
                <w:rFonts w:ascii="Verdana" w:eastAsiaTheme="minorEastAsia" w:hAnsi="Verdana" w:cs="Arial"/>
                <w:kern w:val="0"/>
                <w:sz w:val="16"/>
                <w:szCs w:val="16"/>
                <w:lang w:val="tr-TR" w:eastAsia="en-GB"/>
                <w14:ligatures w14:val="none"/>
              </w:rPr>
              <w:t>Yüksek endemik bitki çeşitliliği</w:t>
            </w:r>
          </w:p>
        </w:tc>
      </w:tr>
      <w:tr w:rsidR="002C1BE0" w:rsidRPr="00AE407B" w14:paraId="1F484F4B" w14:textId="77777777" w:rsidTr="79463571">
        <w:trPr>
          <w:trHeight w:val="579"/>
        </w:trPr>
        <w:tc>
          <w:tcPr>
            <w:tcW w:w="842" w:type="pct"/>
            <w:vAlign w:val="center"/>
          </w:tcPr>
          <w:p w14:paraId="4B845721" w14:textId="28BF6EC9" w:rsidR="002C1BE0" w:rsidRPr="00AE407B" w:rsidRDefault="002C1BE0" w:rsidP="00AA532E">
            <w:pPr>
              <w:widowControl w:val="0"/>
              <w:spacing w:before="20" w:after="20" w:line="240" w:lineRule="auto"/>
              <w:rPr>
                <w:rFonts w:ascii="Verdana" w:hAnsi="Verdana" w:cs="Arial"/>
                <w:b/>
                <w:bCs/>
                <w:sz w:val="16"/>
                <w:szCs w:val="16"/>
                <w:lang w:val="tr-TR" w:eastAsia="en-GB"/>
              </w:rPr>
            </w:pPr>
            <w:r w:rsidRPr="00AE407B">
              <w:rPr>
                <w:rFonts w:ascii="Verdana" w:hAnsi="Verdana" w:cs="Arial"/>
                <w:b/>
                <w:bCs/>
                <w:sz w:val="16"/>
                <w:szCs w:val="16"/>
                <w:lang w:val="tr-TR" w:eastAsia="en-GB"/>
              </w:rPr>
              <w:t>Önemli Kuş Alanları (</w:t>
            </w:r>
            <w:r w:rsidR="005C4671" w:rsidRPr="00AE407B">
              <w:rPr>
                <w:rFonts w:ascii="Verdana" w:hAnsi="Verdana" w:cs="Arial"/>
                <w:b/>
                <w:bCs/>
                <w:sz w:val="16"/>
                <w:szCs w:val="16"/>
                <w:lang w:val="tr-TR" w:eastAsia="en-GB"/>
              </w:rPr>
              <w:t>ÖKA</w:t>
            </w:r>
            <w:r w:rsidRPr="00AE407B">
              <w:rPr>
                <w:rFonts w:ascii="Verdana" w:hAnsi="Verdana" w:cs="Arial"/>
                <w:b/>
                <w:bCs/>
                <w:sz w:val="16"/>
                <w:szCs w:val="16"/>
                <w:lang w:val="tr-TR" w:eastAsia="en-GB"/>
              </w:rPr>
              <w:t>)</w:t>
            </w:r>
          </w:p>
        </w:tc>
        <w:tc>
          <w:tcPr>
            <w:tcW w:w="2396" w:type="pct"/>
            <w:vAlign w:val="center"/>
          </w:tcPr>
          <w:p w14:paraId="2F0F791C" w14:textId="295A3550" w:rsidR="002C1BE0" w:rsidRPr="00AE407B" w:rsidRDefault="002C1BE0" w:rsidP="00AA532E">
            <w:pPr>
              <w:spacing w:before="20" w:after="20" w:line="240" w:lineRule="auto"/>
              <w:jc w:val="both"/>
              <w:rPr>
                <w:rFonts w:ascii="Verdana" w:eastAsiaTheme="minorEastAsia" w:hAnsi="Verdana" w:cs="Arial"/>
                <w:kern w:val="0"/>
                <w:sz w:val="16"/>
                <w:szCs w:val="16"/>
                <w:lang w:val="tr-TR" w:eastAsia="en-GB"/>
                <w14:ligatures w14:val="none"/>
              </w:rPr>
            </w:pPr>
            <w:r w:rsidRPr="00AE407B">
              <w:rPr>
                <w:rFonts w:ascii="Verdana" w:eastAsiaTheme="minorEastAsia" w:hAnsi="Verdana" w:cs="Arial"/>
                <w:kern w:val="0"/>
                <w:sz w:val="16"/>
                <w:szCs w:val="16"/>
                <w:lang w:val="tr-TR" w:eastAsia="en-GB"/>
                <w14:ligatures w14:val="none"/>
              </w:rPr>
              <w:t xml:space="preserve">Uygulanamaz: </w:t>
            </w:r>
            <w:r w:rsidR="005C4671" w:rsidRPr="00AE407B">
              <w:rPr>
                <w:rFonts w:ascii="Verdana" w:eastAsiaTheme="minorEastAsia" w:hAnsi="Verdana" w:cs="Arial"/>
                <w:kern w:val="0"/>
                <w:sz w:val="16"/>
                <w:szCs w:val="16"/>
                <w:lang w:val="tr-TR" w:eastAsia="en-GB"/>
                <w14:ligatures w14:val="none"/>
              </w:rPr>
              <w:t>Etki alanı</w:t>
            </w:r>
            <w:r w:rsidRPr="00AE407B">
              <w:rPr>
                <w:rFonts w:ascii="Verdana" w:eastAsiaTheme="minorEastAsia" w:hAnsi="Verdana" w:cs="Arial"/>
                <w:kern w:val="0"/>
                <w:sz w:val="16"/>
                <w:szCs w:val="16"/>
                <w:lang w:val="tr-TR" w:eastAsia="en-GB"/>
                <w14:ligatures w14:val="none"/>
              </w:rPr>
              <w:t xml:space="preserve"> içinde tanımlanmış </w:t>
            </w:r>
            <w:r w:rsidR="005C4671" w:rsidRPr="00AE407B">
              <w:rPr>
                <w:rFonts w:ascii="Verdana" w:eastAsiaTheme="minorEastAsia" w:hAnsi="Verdana" w:cs="Arial"/>
                <w:kern w:val="0"/>
                <w:sz w:val="16"/>
                <w:szCs w:val="16"/>
                <w:lang w:val="tr-TR" w:eastAsia="en-GB"/>
                <w14:ligatures w14:val="none"/>
              </w:rPr>
              <w:t>OKA</w:t>
            </w:r>
            <w:r w:rsidRPr="00AE407B">
              <w:rPr>
                <w:rFonts w:ascii="Verdana" w:eastAsiaTheme="minorEastAsia" w:hAnsi="Verdana" w:cs="Arial"/>
                <w:kern w:val="0"/>
                <w:sz w:val="16"/>
                <w:szCs w:val="16"/>
                <w:lang w:val="tr-TR" w:eastAsia="en-GB"/>
                <w14:ligatures w14:val="none"/>
              </w:rPr>
              <w:t xml:space="preserve"> yoktur (en yakını &gt;10 km uzaklıktadır).</w:t>
            </w:r>
          </w:p>
        </w:tc>
        <w:tc>
          <w:tcPr>
            <w:tcW w:w="811" w:type="pct"/>
            <w:vAlign w:val="center"/>
          </w:tcPr>
          <w:p w14:paraId="7FA60521" w14:textId="43643404" w:rsidR="002C1BE0" w:rsidRPr="00AE407B" w:rsidRDefault="009768EF" w:rsidP="00AA532E">
            <w:pPr>
              <w:spacing w:before="20" w:after="20" w:line="240" w:lineRule="auto"/>
              <w:jc w:val="center"/>
              <w:rPr>
                <w:rFonts w:ascii="Verdana" w:eastAsiaTheme="minorEastAsia" w:hAnsi="Verdana" w:cs="Arial"/>
                <w:kern w:val="0"/>
                <w:sz w:val="16"/>
                <w:szCs w:val="16"/>
                <w:lang w:val="tr-TR" w:eastAsia="en-GB"/>
                <w14:ligatures w14:val="none"/>
              </w:rPr>
            </w:pPr>
            <w:r w:rsidRPr="00AE407B">
              <w:rPr>
                <w:rFonts w:ascii="Verdana" w:eastAsiaTheme="minorEastAsia" w:hAnsi="Verdana" w:cs="Arial"/>
                <w:kern w:val="0"/>
                <w:sz w:val="16"/>
                <w:szCs w:val="16"/>
                <w:lang w:val="tr-TR" w:eastAsia="en-GB"/>
                <w14:ligatures w14:val="none"/>
              </w:rPr>
              <w:t>n/a</w:t>
            </w:r>
          </w:p>
        </w:tc>
        <w:tc>
          <w:tcPr>
            <w:tcW w:w="951" w:type="pct"/>
            <w:vAlign w:val="center"/>
          </w:tcPr>
          <w:p w14:paraId="1F1FBAA7" w14:textId="762C4AC7" w:rsidR="002C1BE0" w:rsidRPr="00AE407B" w:rsidRDefault="009768EF" w:rsidP="00AA532E">
            <w:pPr>
              <w:spacing w:before="20" w:after="20" w:line="240" w:lineRule="auto"/>
              <w:jc w:val="center"/>
              <w:rPr>
                <w:rFonts w:ascii="Verdana" w:eastAsiaTheme="minorEastAsia" w:hAnsi="Verdana" w:cs="Arial"/>
                <w:kern w:val="0"/>
                <w:sz w:val="16"/>
                <w:szCs w:val="16"/>
                <w:lang w:val="tr-TR" w:eastAsia="en-GB"/>
                <w14:ligatures w14:val="none"/>
              </w:rPr>
            </w:pPr>
            <w:r w:rsidRPr="00AE407B">
              <w:rPr>
                <w:rFonts w:ascii="Verdana" w:eastAsiaTheme="minorEastAsia" w:hAnsi="Verdana" w:cs="Arial"/>
                <w:kern w:val="0"/>
                <w:sz w:val="16"/>
                <w:szCs w:val="16"/>
                <w:lang w:val="tr-TR" w:eastAsia="en-GB"/>
                <w14:ligatures w14:val="none"/>
              </w:rPr>
              <w:t>n/a</w:t>
            </w:r>
          </w:p>
        </w:tc>
      </w:tr>
      <w:tr w:rsidR="002C1BE0" w:rsidRPr="00AE407B" w14:paraId="65F80655" w14:textId="77777777" w:rsidTr="79463571">
        <w:trPr>
          <w:trHeight w:val="481"/>
        </w:trPr>
        <w:tc>
          <w:tcPr>
            <w:tcW w:w="5000" w:type="pct"/>
            <w:gridSpan w:val="4"/>
            <w:shd w:val="clear" w:color="auto" w:fill="E5EDE8" w:themeFill="accent4" w:themeFillTint="33"/>
            <w:vAlign w:val="center"/>
          </w:tcPr>
          <w:p w14:paraId="3416B3AF" w14:textId="77777777" w:rsidR="002C1BE0" w:rsidRPr="00AE407B" w:rsidRDefault="002C1BE0" w:rsidP="00AA532E">
            <w:pPr>
              <w:widowControl w:val="0"/>
              <w:spacing w:before="20" w:after="20" w:line="240" w:lineRule="auto"/>
              <w:rPr>
                <w:rFonts w:ascii="Verdana" w:hAnsi="Verdana" w:cs="Arial"/>
                <w:b/>
                <w:bCs/>
                <w:color w:val="007A5F"/>
                <w:sz w:val="16"/>
                <w:szCs w:val="16"/>
                <w:lang w:val="tr-TR" w:eastAsia="en-GB"/>
              </w:rPr>
            </w:pPr>
            <w:r w:rsidRPr="00AE407B">
              <w:rPr>
                <w:rFonts w:ascii="Verdana" w:hAnsi="Verdana" w:cs="Arial"/>
                <w:b/>
                <w:bCs/>
                <w:sz w:val="16"/>
                <w:szCs w:val="16"/>
                <w:lang w:val="tr-TR" w:eastAsia="en-GB"/>
              </w:rPr>
              <w:t>Ekosistemler ve Habitatlar</w:t>
            </w:r>
          </w:p>
        </w:tc>
      </w:tr>
      <w:tr w:rsidR="002C1BE0" w:rsidRPr="008B3A00" w14:paraId="2C04562E" w14:textId="77777777" w:rsidTr="79463571">
        <w:trPr>
          <w:trHeight w:val="885"/>
        </w:trPr>
        <w:tc>
          <w:tcPr>
            <w:tcW w:w="842" w:type="pct"/>
            <w:vAlign w:val="center"/>
          </w:tcPr>
          <w:p w14:paraId="7717C8D6" w14:textId="77777777" w:rsidR="002C1BE0" w:rsidRPr="00AE407B" w:rsidRDefault="002C1BE0" w:rsidP="00AA532E">
            <w:pPr>
              <w:widowControl w:val="0"/>
              <w:spacing w:before="20" w:after="20" w:line="240" w:lineRule="auto"/>
              <w:rPr>
                <w:rFonts w:ascii="Verdana" w:hAnsi="Verdana" w:cs="Arial"/>
                <w:b/>
                <w:bCs/>
                <w:sz w:val="16"/>
                <w:szCs w:val="16"/>
                <w:lang w:val="tr-TR" w:eastAsia="en-GB"/>
              </w:rPr>
            </w:pPr>
            <w:r w:rsidRPr="00AE407B">
              <w:rPr>
                <w:rFonts w:ascii="Verdana" w:hAnsi="Verdana" w:cs="Arial"/>
                <w:b/>
                <w:bCs/>
                <w:sz w:val="16"/>
                <w:szCs w:val="16"/>
                <w:lang w:val="tr-TR" w:eastAsia="en-GB"/>
              </w:rPr>
              <w:t>Doğal habitat</w:t>
            </w:r>
          </w:p>
        </w:tc>
        <w:tc>
          <w:tcPr>
            <w:tcW w:w="2396" w:type="pct"/>
            <w:vAlign w:val="center"/>
          </w:tcPr>
          <w:p w14:paraId="6680B167" w14:textId="1B57DF7C" w:rsidR="002C1BE0" w:rsidRPr="00AE407B" w:rsidRDefault="005C4671" w:rsidP="00AA532E">
            <w:pPr>
              <w:spacing w:before="20" w:after="20" w:line="240" w:lineRule="auto"/>
              <w:ind w:left="397" w:hanging="397"/>
              <w:jc w:val="both"/>
              <w:rPr>
                <w:rFonts w:ascii="Verdana" w:eastAsiaTheme="minorEastAsia" w:hAnsi="Verdana" w:cs="Arial"/>
                <w:kern w:val="0"/>
                <w:sz w:val="16"/>
                <w:szCs w:val="16"/>
                <w:lang w:val="tr-TR" w:eastAsia="en-GB"/>
                <w14:ligatures w14:val="none"/>
              </w:rPr>
            </w:pPr>
            <w:r w:rsidRPr="00AE407B">
              <w:rPr>
                <w:rFonts w:ascii="Verdana" w:eastAsiaTheme="minorEastAsia" w:hAnsi="Verdana" w:cs="Arial"/>
                <w:kern w:val="0"/>
                <w:sz w:val="16"/>
                <w:szCs w:val="16"/>
                <w:lang w:val="tr-TR" w:eastAsia="en-GB"/>
                <w14:ligatures w14:val="none"/>
              </w:rPr>
              <w:t>Etki alanın</w:t>
            </w:r>
            <w:r w:rsidR="002C1BE0" w:rsidRPr="00AE407B">
              <w:rPr>
                <w:rFonts w:ascii="Verdana" w:eastAsiaTheme="minorEastAsia" w:hAnsi="Verdana" w:cs="Arial"/>
                <w:kern w:val="0"/>
                <w:sz w:val="16"/>
                <w:szCs w:val="16"/>
                <w:lang w:val="tr-TR" w:eastAsia="en-GB"/>
                <w14:ligatures w14:val="none"/>
              </w:rPr>
              <w:t>daki doğal habitatlar şunlardır:</w:t>
            </w:r>
          </w:p>
          <w:p w14:paraId="72229967" w14:textId="77777777" w:rsidR="002C1BE0" w:rsidRPr="00AE407B" w:rsidRDefault="002C1BE0" w:rsidP="00771922">
            <w:pPr>
              <w:numPr>
                <w:ilvl w:val="0"/>
                <w:numId w:val="149"/>
              </w:numPr>
              <w:spacing w:before="20" w:after="20" w:line="240" w:lineRule="auto"/>
              <w:jc w:val="both"/>
              <w:rPr>
                <w:rFonts w:ascii="Verdana" w:eastAsiaTheme="minorEastAsia" w:hAnsi="Verdana" w:cs="Arial"/>
                <w:kern w:val="0"/>
                <w:sz w:val="16"/>
                <w:szCs w:val="16"/>
                <w:lang w:val="tr-TR" w:eastAsia="en-GB"/>
                <w14:ligatures w14:val="none"/>
              </w:rPr>
            </w:pPr>
            <w:r w:rsidRPr="00AE407B">
              <w:rPr>
                <w:rFonts w:ascii="Verdana" w:eastAsiaTheme="minorEastAsia" w:hAnsi="Verdana" w:cs="Arial"/>
                <w:kern w:val="0"/>
                <w:sz w:val="16"/>
                <w:szCs w:val="16"/>
                <w:lang w:val="tr-TR" w:eastAsia="en-GB"/>
                <w14:ligatures w14:val="none"/>
              </w:rPr>
              <w:t>Karaçam (</w:t>
            </w:r>
            <w:r w:rsidRPr="00AE407B">
              <w:rPr>
                <w:rFonts w:ascii="Verdana" w:eastAsiaTheme="minorEastAsia" w:hAnsi="Verdana" w:cs="Arial"/>
                <w:i/>
                <w:iCs/>
                <w:kern w:val="0"/>
                <w:sz w:val="16"/>
                <w:szCs w:val="16"/>
                <w:lang w:val="tr-TR" w:eastAsia="en-GB"/>
                <w14:ligatures w14:val="none"/>
              </w:rPr>
              <w:t>Pinus nigra</w:t>
            </w:r>
            <w:r w:rsidRPr="00AE407B">
              <w:rPr>
                <w:rFonts w:ascii="Verdana" w:eastAsiaTheme="minorEastAsia" w:hAnsi="Verdana" w:cs="Arial"/>
                <w:kern w:val="0"/>
                <w:sz w:val="16"/>
                <w:szCs w:val="16"/>
                <w:lang w:val="tr-TR" w:eastAsia="en-GB"/>
                <w14:ligatures w14:val="none"/>
              </w:rPr>
              <w:t>) ormanı - LC, AB öncelikli habitat türü ve proje için Öncelikli Biyoçeşitlilik Özelliği (PBF)</w:t>
            </w:r>
          </w:p>
          <w:p w14:paraId="3463EE38" w14:textId="4961A065" w:rsidR="002C1BE0" w:rsidRPr="00AE407B" w:rsidRDefault="00904D7B" w:rsidP="00771922">
            <w:pPr>
              <w:numPr>
                <w:ilvl w:val="0"/>
                <w:numId w:val="149"/>
              </w:numPr>
              <w:spacing w:before="20" w:after="20" w:line="240" w:lineRule="auto"/>
              <w:ind w:left="397" w:hanging="397"/>
              <w:jc w:val="both"/>
              <w:rPr>
                <w:rFonts w:ascii="Verdana" w:eastAsiaTheme="minorEastAsia" w:hAnsi="Verdana" w:cs="Arial"/>
                <w:kern w:val="0"/>
                <w:sz w:val="16"/>
                <w:szCs w:val="16"/>
                <w:lang w:val="tr-TR" w:eastAsia="en-GB"/>
                <w14:ligatures w14:val="none"/>
              </w:rPr>
            </w:pPr>
            <w:r w:rsidRPr="00AE407B">
              <w:rPr>
                <w:rFonts w:ascii="Verdana" w:eastAsiaTheme="minorEastAsia" w:hAnsi="Verdana" w:cs="Arial"/>
                <w:kern w:val="0"/>
                <w:sz w:val="16"/>
                <w:szCs w:val="16"/>
                <w:lang w:val="tr-TR" w:eastAsia="en-GB"/>
                <w14:ligatures w14:val="none"/>
              </w:rPr>
              <w:t xml:space="preserve">Serpantin </w:t>
            </w:r>
            <w:r w:rsidR="002C1BE0" w:rsidRPr="00AE407B">
              <w:rPr>
                <w:rFonts w:ascii="Verdana" w:eastAsiaTheme="minorEastAsia" w:hAnsi="Verdana" w:cs="Arial"/>
                <w:kern w:val="0"/>
                <w:sz w:val="16"/>
                <w:szCs w:val="16"/>
                <w:lang w:val="tr-TR" w:eastAsia="en-GB"/>
                <w14:ligatures w14:val="none"/>
              </w:rPr>
              <w:t>bozkır - EN ve proje için PBF</w:t>
            </w:r>
          </w:p>
          <w:p w14:paraId="78B6A019" w14:textId="77777777" w:rsidR="002C1BE0" w:rsidRPr="00AE407B" w:rsidRDefault="002C1BE0" w:rsidP="00771922">
            <w:pPr>
              <w:numPr>
                <w:ilvl w:val="0"/>
                <w:numId w:val="149"/>
              </w:numPr>
              <w:spacing w:before="20" w:after="20" w:line="240" w:lineRule="auto"/>
              <w:ind w:left="397" w:hanging="397"/>
              <w:jc w:val="both"/>
              <w:rPr>
                <w:rFonts w:ascii="Verdana" w:eastAsiaTheme="minorEastAsia" w:hAnsi="Verdana" w:cs="Arial"/>
                <w:kern w:val="0"/>
                <w:sz w:val="16"/>
                <w:szCs w:val="16"/>
                <w:lang w:val="tr-TR" w:eastAsia="en-GB"/>
                <w14:ligatures w14:val="none"/>
              </w:rPr>
            </w:pPr>
            <w:r w:rsidRPr="00AE407B">
              <w:rPr>
                <w:rFonts w:ascii="Verdana" w:eastAsiaTheme="minorEastAsia" w:hAnsi="Verdana" w:cs="Arial"/>
                <w:i/>
                <w:iCs/>
                <w:kern w:val="0"/>
                <w:sz w:val="16"/>
                <w:szCs w:val="16"/>
                <w:lang w:val="tr-TR" w:eastAsia="en-GB"/>
                <w14:ligatures w14:val="none"/>
              </w:rPr>
              <w:t xml:space="preserve">Pinus brutia </w:t>
            </w:r>
            <w:r w:rsidRPr="00AE407B">
              <w:rPr>
                <w:rFonts w:ascii="Verdana" w:eastAsiaTheme="minorEastAsia" w:hAnsi="Verdana" w:cs="Arial"/>
                <w:kern w:val="0"/>
                <w:sz w:val="16"/>
                <w:szCs w:val="16"/>
                <w:lang w:val="tr-TR" w:eastAsia="en-GB"/>
                <w14:ligatures w14:val="none"/>
              </w:rPr>
              <w:t>ormanlık alanı - LC ve proje için PBF</w:t>
            </w:r>
          </w:p>
          <w:p w14:paraId="1128E369" w14:textId="77777777" w:rsidR="002C1BE0" w:rsidRPr="00AE407B" w:rsidRDefault="002C1BE0" w:rsidP="00771922">
            <w:pPr>
              <w:numPr>
                <w:ilvl w:val="0"/>
                <w:numId w:val="149"/>
              </w:numPr>
              <w:spacing w:before="20" w:after="20" w:line="240" w:lineRule="auto"/>
              <w:ind w:left="397" w:hanging="397"/>
              <w:jc w:val="both"/>
              <w:rPr>
                <w:rFonts w:ascii="Verdana" w:eastAsiaTheme="minorEastAsia" w:hAnsi="Verdana" w:cs="Arial"/>
                <w:kern w:val="0"/>
                <w:sz w:val="16"/>
                <w:szCs w:val="16"/>
                <w:lang w:val="tr-TR" w:eastAsia="en-GB"/>
                <w14:ligatures w14:val="none"/>
              </w:rPr>
            </w:pPr>
            <w:r w:rsidRPr="00AE407B">
              <w:rPr>
                <w:rFonts w:ascii="Verdana" w:eastAsiaTheme="minorEastAsia" w:hAnsi="Verdana" w:cs="Arial"/>
                <w:kern w:val="0"/>
                <w:sz w:val="16"/>
                <w:szCs w:val="16"/>
                <w:lang w:val="tr-TR" w:eastAsia="en-GB"/>
                <w14:ligatures w14:val="none"/>
              </w:rPr>
              <w:t>İğne yapraklı çalılık ormanlık alan</w:t>
            </w:r>
          </w:p>
        </w:tc>
        <w:tc>
          <w:tcPr>
            <w:tcW w:w="811" w:type="pct"/>
            <w:vAlign w:val="center"/>
          </w:tcPr>
          <w:p w14:paraId="68A8DE3A" w14:textId="77777777" w:rsidR="002C1BE0" w:rsidRPr="00AE407B" w:rsidDel="00F57A56" w:rsidRDefault="002C1BE0" w:rsidP="00AA532E">
            <w:pPr>
              <w:spacing w:before="20" w:after="20" w:line="240" w:lineRule="auto"/>
              <w:jc w:val="center"/>
              <w:rPr>
                <w:rFonts w:ascii="Verdana" w:eastAsiaTheme="minorEastAsia" w:hAnsi="Verdana" w:cs="Arial"/>
                <w:kern w:val="0"/>
                <w:sz w:val="16"/>
                <w:szCs w:val="16"/>
                <w:lang w:val="tr-TR" w:eastAsia="en-GB"/>
                <w14:ligatures w14:val="none"/>
              </w:rPr>
            </w:pPr>
            <w:r w:rsidRPr="00AE407B">
              <w:rPr>
                <w:rFonts w:ascii="Verdana" w:eastAsiaTheme="minorEastAsia" w:hAnsi="Verdana" w:cs="Arial"/>
                <w:kern w:val="0"/>
                <w:sz w:val="16"/>
                <w:szCs w:val="16"/>
                <w:lang w:val="tr-TR" w:eastAsia="en-GB"/>
                <w14:ligatures w14:val="none"/>
              </w:rPr>
              <w:t>Orta - Yüksek</w:t>
            </w:r>
          </w:p>
        </w:tc>
        <w:tc>
          <w:tcPr>
            <w:tcW w:w="951" w:type="pct"/>
            <w:vAlign w:val="center"/>
          </w:tcPr>
          <w:p w14:paraId="316241EB" w14:textId="77777777" w:rsidR="002C1BE0" w:rsidRPr="00AE407B" w:rsidRDefault="002C1BE0" w:rsidP="00AA532E">
            <w:pPr>
              <w:spacing w:before="20" w:after="20" w:line="240" w:lineRule="auto"/>
              <w:jc w:val="center"/>
              <w:rPr>
                <w:rFonts w:ascii="Verdana" w:eastAsiaTheme="minorEastAsia" w:hAnsi="Verdana" w:cs="Arial"/>
                <w:kern w:val="0"/>
                <w:sz w:val="16"/>
                <w:szCs w:val="16"/>
                <w:lang w:val="tr-TR" w:eastAsia="en-GB"/>
                <w14:ligatures w14:val="none"/>
              </w:rPr>
            </w:pPr>
            <w:r w:rsidRPr="00AE407B">
              <w:rPr>
                <w:rFonts w:ascii="Verdana" w:eastAsiaTheme="minorEastAsia" w:hAnsi="Verdana" w:cs="Arial"/>
                <w:kern w:val="0"/>
                <w:sz w:val="16"/>
                <w:szCs w:val="16"/>
                <w:lang w:val="tr-TR" w:eastAsia="en-GB"/>
                <w14:ligatures w14:val="none"/>
              </w:rPr>
              <w:t>Tehdit altındaki habitatlar</w:t>
            </w:r>
          </w:p>
          <w:p w14:paraId="2187AEF6" w14:textId="77777777" w:rsidR="002C1BE0" w:rsidRPr="00AE407B" w:rsidRDefault="002C1BE0" w:rsidP="00AA532E">
            <w:pPr>
              <w:spacing w:before="20" w:after="20" w:line="240" w:lineRule="auto"/>
              <w:jc w:val="center"/>
              <w:rPr>
                <w:rFonts w:ascii="Verdana" w:eastAsiaTheme="minorEastAsia" w:hAnsi="Verdana" w:cs="Arial"/>
                <w:kern w:val="0"/>
                <w:sz w:val="16"/>
                <w:szCs w:val="16"/>
                <w:lang w:val="tr-TR" w:eastAsia="en-GB"/>
                <w14:ligatures w14:val="none"/>
              </w:rPr>
            </w:pPr>
          </w:p>
          <w:p w14:paraId="6D4FDDFE" w14:textId="77777777" w:rsidR="002C1BE0" w:rsidRPr="00AE407B" w:rsidDel="00F57A56" w:rsidRDefault="002C1BE0" w:rsidP="00AA532E">
            <w:pPr>
              <w:spacing w:before="20" w:after="20" w:line="240" w:lineRule="auto"/>
              <w:jc w:val="center"/>
              <w:rPr>
                <w:rFonts w:ascii="Verdana" w:eastAsiaTheme="minorEastAsia" w:hAnsi="Verdana" w:cs="Arial"/>
                <w:kern w:val="0"/>
                <w:sz w:val="16"/>
                <w:szCs w:val="16"/>
                <w:lang w:val="tr-TR" w:eastAsia="en-GB"/>
                <w14:ligatures w14:val="none"/>
              </w:rPr>
            </w:pPr>
            <w:r w:rsidRPr="00AE407B">
              <w:rPr>
                <w:rFonts w:ascii="Verdana" w:eastAsia="Times New Roman" w:hAnsi="Verdana" w:cs="Arial"/>
                <w:kern w:val="0"/>
                <w:sz w:val="16"/>
                <w:szCs w:val="16"/>
                <w:lang w:val="tr-TR" w:eastAsia="en-GB"/>
                <w14:ligatures w14:val="none"/>
              </w:rPr>
              <w:t>PBF olarak nitelendirilir</w:t>
            </w:r>
          </w:p>
        </w:tc>
      </w:tr>
      <w:tr w:rsidR="002C1BE0" w:rsidRPr="00AE407B" w14:paraId="642DF11B" w14:textId="77777777" w:rsidTr="79463571">
        <w:trPr>
          <w:trHeight w:val="1254"/>
        </w:trPr>
        <w:tc>
          <w:tcPr>
            <w:tcW w:w="842" w:type="pct"/>
            <w:vAlign w:val="center"/>
          </w:tcPr>
          <w:p w14:paraId="3D6AF4C2" w14:textId="77777777" w:rsidR="002C1BE0" w:rsidRPr="00AE407B" w:rsidRDefault="002C1BE0" w:rsidP="00AA532E">
            <w:pPr>
              <w:widowControl w:val="0"/>
              <w:spacing w:before="20" w:after="20" w:line="240" w:lineRule="auto"/>
              <w:rPr>
                <w:rFonts w:ascii="Verdana" w:hAnsi="Verdana" w:cs="Arial"/>
                <w:b/>
                <w:bCs/>
                <w:sz w:val="16"/>
                <w:szCs w:val="16"/>
                <w:lang w:val="tr-TR" w:eastAsia="en-GB"/>
              </w:rPr>
            </w:pPr>
            <w:r w:rsidRPr="00AE407B">
              <w:rPr>
                <w:rFonts w:ascii="Verdana" w:hAnsi="Verdana" w:cs="Arial"/>
                <w:b/>
                <w:bCs/>
                <w:sz w:val="16"/>
                <w:szCs w:val="16"/>
                <w:lang w:val="tr-TR" w:eastAsia="en-GB"/>
              </w:rPr>
              <w:t>Kritik habitat</w:t>
            </w:r>
          </w:p>
        </w:tc>
        <w:tc>
          <w:tcPr>
            <w:tcW w:w="2396" w:type="pct"/>
            <w:vAlign w:val="center"/>
          </w:tcPr>
          <w:p w14:paraId="4B3C8C58" w14:textId="0035A0D5" w:rsidR="002C1BE0" w:rsidRPr="00AE407B" w:rsidRDefault="002C1BE0" w:rsidP="00AA532E">
            <w:pPr>
              <w:spacing w:before="20" w:after="20" w:line="240" w:lineRule="auto"/>
              <w:ind w:left="397" w:hanging="397"/>
              <w:jc w:val="both"/>
              <w:rPr>
                <w:rFonts w:ascii="Verdana" w:eastAsiaTheme="minorEastAsia" w:hAnsi="Verdana" w:cs="Arial"/>
                <w:kern w:val="0"/>
                <w:sz w:val="16"/>
                <w:szCs w:val="16"/>
                <w:lang w:val="tr-TR" w:eastAsia="en-GB"/>
                <w14:ligatures w14:val="none"/>
              </w:rPr>
            </w:pPr>
            <w:r w:rsidRPr="00AE407B">
              <w:rPr>
                <w:rFonts w:ascii="Verdana" w:eastAsiaTheme="minorEastAsia" w:hAnsi="Verdana" w:cs="Arial"/>
                <w:kern w:val="0"/>
                <w:sz w:val="16"/>
                <w:szCs w:val="16"/>
                <w:lang w:val="tr-TR" w:eastAsia="en-GB"/>
                <w14:ligatures w14:val="none"/>
              </w:rPr>
              <w:t xml:space="preserve">Sandras Dağı </w:t>
            </w:r>
            <w:r w:rsidR="00D77D83" w:rsidRPr="00AE407B">
              <w:rPr>
                <w:rFonts w:ascii="Verdana" w:eastAsiaTheme="minorEastAsia" w:hAnsi="Verdana" w:cs="Arial"/>
                <w:kern w:val="0"/>
                <w:sz w:val="16"/>
                <w:szCs w:val="16"/>
                <w:lang w:val="tr-TR" w:eastAsia="en-GB"/>
                <w14:ligatures w14:val="none"/>
              </w:rPr>
              <w:t>ODA</w:t>
            </w:r>
            <w:r w:rsidRPr="00AE407B">
              <w:rPr>
                <w:rFonts w:ascii="Verdana" w:eastAsiaTheme="minorEastAsia" w:hAnsi="Verdana" w:cs="Arial"/>
                <w:kern w:val="0"/>
                <w:sz w:val="16"/>
                <w:szCs w:val="16"/>
                <w:lang w:val="tr-TR" w:eastAsia="en-GB"/>
                <w14:ligatures w14:val="none"/>
              </w:rPr>
              <w:t xml:space="preserve"> kritik habitat olarak nitelendirilir</w:t>
            </w:r>
          </w:p>
          <w:p w14:paraId="6CE0EBF3" w14:textId="77777777" w:rsidR="002C1BE0" w:rsidRPr="00AE407B" w:rsidRDefault="002C1BE0" w:rsidP="00AA532E">
            <w:pPr>
              <w:spacing w:before="20" w:after="20" w:line="240" w:lineRule="auto"/>
              <w:ind w:left="397" w:hanging="397"/>
              <w:jc w:val="both"/>
              <w:rPr>
                <w:rFonts w:ascii="Verdana" w:eastAsiaTheme="minorEastAsia" w:hAnsi="Verdana" w:cs="Arial"/>
                <w:kern w:val="0"/>
                <w:sz w:val="16"/>
                <w:szCs w:val="16"/>
                <w:lang w:val="tr-TR" w:eastAsia="en-GB"/>
                <w14:ligatures w14:val="none"/>
              </w:rPr>
            </w:pPr>
          </w:p>
          <w:p w14:paraId="0BC8BD45" w14:textId="77777777" w:rsidR="002C1BE0" w:rsidRPr="00AE407B" w:rsidRDefault="002C1BE0" w:rsidP="00AA532E">
            <w:pPr>
              <w:spacing w:before="20" w:after="20" w:line="240" w:lineRule="auto"/>
              <w:ind w:left="397" w:hanging="397"/>
              <w:jc w:val="both"/>
              <w:rPr>
                <w:rFonts w:ascii="Verdana" w:eastAsiaTheme="minorEastAsia" w:hAnsi="Verdana" w:cs="Arial"/>
                <w:kern w:val="0"/>
                <w:sz w:val="16"/>
                <w:szCs w:val="16"/>
                <w:lang w:val="tr-TR" w:eastAsia="en-GB"/>
                <w14:ligatures w14:val="none"/>
              </w:rPr>
            </w:pPr>
            <w:r w:rsidRPr="00AE407B">
              <w:rPr>
                <w:rFonts w:ascii="Verdana" w:eastAsiaTheme="minorEastAsia" w:hAnsi="Verdana" w:cs="Arial"/>
                <w:kern w:val="0"/>
                <w:sz w:val="16"/>
                <w:szCs w:val="16"/>
                <w:lang w:val="tr-TR" w:eastAsia="en-GB"/>
                <w14:ligatures w14:val="none"/>
              </w:rPr>
              <w:t>Uygunluk değerleri şunları içerir:</w:t>
            </w:r>
          </w:p>
          <w:p w14:paraId="2F11BA70" w14:textId="77777777" w:rsidR="002C1BE0" w:rsidRPr="00AE407B" w:rsidRDefault="002C1BE0" w:rsidP="00AA532E">
            <w:pPr>
              <w:spacing w:before="20" w:after="20" w:line="240" w:lineRule="auto"/>
              <w:ind w:left="397" w:hanging="397"/>
              <w:jc w:val="both"/>
              <w:rPr>
                <w:rFonts w:ascii="Verdana" w:eastAsiaTheme="minorEastAsia" w:hAnsi="Verdana" w:cs="Arial"/>
                <w:kern w:val="0"/>
                <w:sz w:val="16"/>
                <w:szCs w:val="16"/>
                <w:lang w:val="tr-TR" w:eastAsia="en-GB"/>
                <w14:ligatures w14:val="none"/>
              </w:rPr>
            </w:pPr>
          </w:p>
          <w:p w14:paraId="562A2145" w14:textId="77777777" w:rsidR="002C1BE0" w:rsidRPr="00AE407B" w:rsidRDefault="002C1BE0" w:rsidP="00AA532E">
            <w:pPr>
              <w:spacing w:before="20" w:after="20" w:line="240" w:lineRule="auto"/>
              <w:ind w:left="397" w:hanging="397"/>
              <w:jc w:val="both"/>
              <w:rPr>
                <w:rFonts w:ascii="Verdana" w:eastAsiaTheme="minorEastAsia" w:hAnsi="Verdana" w:cs="Arial"/>
                <w:kern w:val="0"/>
                <w:sz w:val="16"/>
                <w:szCs w:val="16"/>
                <w:lang w:val="tr-TR" w:eastAsia="en-GB"/>
                <w14:ligatures w14:val="none"/>
              </w:rPr>
            </w:pPr>
            <w:r w:rsidRPr="00AE407B">
              <w:rPr>
                <w:rFonts w:ascii="Verdana" w:eastAsiaTheme="minorEastAsia" w:hAnsi="Verdana" w:cs="Arial"/>
                <w:kern w:val="0"/>
                <w:sz w:val="16"/>
                <w:szCs w:val="16"/>
                <w:lang w:val="tr-TR" w:eastAsia="en-GB"/>
                <w14:ligatures w14:val="none"/>
              </w:rPr>
              <w:t>Fauna:</w:t>
            </w:r>
          </w:p>
          <w:p w14:paraId="294B31F4" w14:textId="03A93F8D" w:rsidR="002C1BE0" w:rsidRPr="00AE407B" w:rsidRDefault="002C1BE0" w:rsidP="00771922">
            <w:pPr>
              <w:numPr>
                <w:ilvl w:val="0"/>
                <w:numId w:val="150"/>
              </w:numPr>
              <w:spacing w:before="20" w:after="20" w:line="240" w:lineRule="auto"/>
              <w:jc w:val="both"/>
              <w:rPr>
                <w:rFonts w:ascii="Verdana" w:eastAsiaTheme="minorEastAsia" w:hAnsi="Verdana" w:cs="Arial"/>
                <w:kern w:val="0"/>
                <w:sz w:val="16"/>
                <w:szCs w:val="16"/>
                <w:lang w:val="tr-TR" w:eastAsia="en-GB"/>
                <w14:ligatures w14:val="none"/>
              </w:rPr>
            </w:pPr>
            <w:r w:rsidRPr="00AE407B">
              <w:rPr>
                <w:rFonts w:ascii="Verdana" w:eastAsiaTheme="minorEastAsia" w:hAnsi="Verdana" w:cs="Arial"/>
                <w:i/>
                <w:iCs/>
                <w:kern w:val="0"/>
                <w:sz w:val="16"/>
                <w:szCs w:val="16"/>
                <w:lang w:val="tr-TR" w:eastAsia="en-GB"/>
                <w14:ligatures w14:val="none"/>
              </w:rPr>
              <w:t xml:space="preserve">Marmaris Lycia Salamander </w:t>
            </w:r>
            <w:r w:rsidRPr="00AE407B">
              <w:rPr>
                <w:rFonts w:ascii="Verdana" w:eastAsiaTheme="minorEastAsia" w:hAnsi="Verdana" w:cs="Arial"/>
                <w:kern w:val="0"/>
                <w:sz w:val="16"/>
                <w:szCs w:val="16"/>
                <w:lang w:val="tr-TR" w:eastAsia="en-GB"/>
                <w14:ligatures w14:val="none"/>
              </w:rPr>
              <w:t xml:space="preserve">(küresel olarak EN) – potansiyel olarak </w:t>
            </w:r>
            <w:bookmarkStart w:id="59" w:name="_Ref212134748"/>
            <w:r w:rsidR="003416CF" w:rsidRPr="00AE407B">
              <w:rPr>
                <w:rStyle w:val="DipnotBavurusu"/>
                <w:rFonts w:ascii="Verdana" w:eastAsiaTheme="minorEastAsia" w:hAnsi="Verdana" w:cs="Arial"/>
                <w:kern w:val="0"/>
                <w:sz w:val="16"/>
                <w:szCs w:val="16"/>
                <w:lang w:val="tr-TR" w:eastAsia="en-GB"/>
                <w14:ligatures w14:val="none"/>
              </w:rPr>
              <w:footnoteReference w:id="2"/>
            </w:r>
            <w:bookmarkEnd w:id="59"/>
          </w:p>
          <w:p w14:paraId="44C827F8" w14:textId="77777777" w:rsidR="002C1BE0" w:rsidRPr="00AE407B" w:rsidRDefault="002C1BE0" w:rsidP="00AA532E">
            <w:pPr>
              <w:spacing w:before="20" w:after="20" w:line="240" w:lineRule="auto"/>
              <w:jc w:val="both"/>
              <w:rPr>
                <w:rFonts w:ascii="Verdana" w:eastAsiaTheme="minorEastAsia" w:hAnsi="Verdana" w:cs="Arial"/>
                <w:kern w:val="0"/>
                <w:sz w:val="16"/>
                <w:szCs w:val="16"/>
                <w:lang w:val="tr-TR" w:eastAsia="en-GB"/>
                <w14:ligatures w14:val="none"/>
              </w:rPr>
            </w:pPr>
            <w:r w:rsidRPr="00AE407B">
              <w:rPr>
                <w:rFonts w:ascii="Verdana" w:eastAsiaTheme="minorEastAsia" w:hAnsi="Verdana" w:cs="Arial"/>
                <w:kern w:val="0"/>
                <w:sz w:val="16"/>
                <w:szCs w:val="16"/>
                <w:lang w:val="tr-TR" w:eastAsia="en-GB"/>
                <w14:ligatures w14:val="none"/>
              </w:rPr>
              <w:t>Flora:</w:t>
            </w:r>
          </w:p>
          <w:p w14:paraId="4DB23620" w14:textId="77777777" w:rsidR="002C1BE0" w:rsidRPr="00AE407B" w:rsidRDefault="002C1BE0" w:rsidP="00771922">
            <w:pPr>
              <w:numPr>
                <w:ilvl w:val="0"/>
                <w:numId w:val="150"/>
              </w:numPr>
              <w:spacing w:before="20" w:after="20" w:line="240" w:lineRule="auto"/>
              <w:ind w:left="397" w:hanging="397"/>
              <w:jc w:val="both"/>
              <w:rPr>
                <w:rFonts w:ascii="Verdana" w:eastAsiaTheme="minorEastAsia" w:hAnsi="Verdana" w:cs="Arial"/>
                <w:kern w:val="0"/>
                <w:sz w:val="16"/>
                <w:szCs w:val="16"/>
                <w:lang w:val="tr-TR" w:eastAsia="en-GB"/>
                <w14:ligatures w14:val="none"/>
              </w:rPr>
            </w:pPr>
            <w:r w:rsidRPr="00AE407B">
              <w:rPr>
                <w:rFonts w:ascii="Verdana" w:eastAsiaTheme="minorEastAsia" w:hAnsi="Verdana" w:cs="Arial"/>
                <w:i/>
                <w:iCs/>
                <w:kern w:val="0"/>
                <w:sz w:val="16"/>
                <w:szCs w:val="16"/>
                <w:lang w:val="tr-TR" w:eastAsia="en-GB"/>
                <w14:ligatures w14:val="none"/>
              </w:rPr>
              <w:t xml:space="preserve">Fritillaria sp. nov </w:t>
            </w:r>
            <w:r w:rsidRPr="00AE407B">
              <w:rPr>
                <w:rFonts w:ascii="Verdana" w:eastAsiaTheme="minorEastAsia" w:hAnsi="Verdana" w:cs="Arial"/>
                <w:kern w:val="0"/>
                <w:sz w:val="16"/>
                <w:szCs w:val="16"/>
                <w:lang w:val="tr-TR" w:eastAsia="en-GB"/>
                <w14:ligatures w14:val="none"/>
              </w:rPr>
              <w:t>(CR-ulusal), endemik + sınırlı yayılım alanı (RR)</w:t>
            </w:r>
          </w:p>
          <w:p w14:paraId="48D34C15" w14:textId="77777777" w:rsidR="002C1BE0" w:rsidRPr="00AE407B" w:rsidRDefault="002C1BE0" w:rsidP="00771922">
            <w:pPr>
              <w:numPr>
                <w:ilvl w:val="0"/>
                <w:numId w:val="150"/>
              </w:numPr>
              <w:spacing w:before="20" w:after="20" w:line="240" w:lineRule="auto"/>
              <w:ind w:left="397" w:hanging="397"/>
              <w:jc w:val="both"/>
              <w:rPr>
                <w:rFonts w:ascii="Verdana" w:eastAsiaTheme="minorEastAsia" w:hAnsi="Verdana" w:cs="Arial"/>
                <w:kern w:val="0"/>
                <w:sz w:val="16"/>
                <w:szCs w:val="16"/>
                <w:lang w:val="tr-TR" w:eastAsia="en-GB"/>
                <w14:ligatures w14:val="none"/>
              </w:rPr>
            </w:pPr>
            <w:r w:rsidRPr="00AE407B">
              <w:rPr>
                <w:rFonts w:ascii="Verdana" w:eastAsiaTheme="minorEastAsia" w:hAnsi="Verdana" w:cs="Arial"/>
                <w:i/>
                <w:iCs/>
                <w:kern w:val="0"/>
                <w:sz w:val="16"/>
                <w:szCs w:val="16"/>
                <w:lang w:val="tr-TR" w:eastAsia="en-GB"/>
                <w14:ligatures w14:val="none"/>
              </w:rPr>
              <w:t xml:space="preserve">Muscari muglaensis </w:t>
            </w:r>
            <w:r w:rsidRPr="00AE407B">
              <w:rPr>
                <w:rFonts w:ascii="Verdana" w:eastAsiaTheme="minorEastAsia" w:hAnsi="Verdana" w:cs="Arial"/>
                <w:kern w:val="0"/>
                <w:sz w:val="16"/>
                <w:szCs w:val="16"/>
                <w:lang w:val="tr-TR" w:eastAsia="en-GB"/>
                <w14:ligatures w14:val="none"/>
              </w:rPr>
              <w:t>(VU-ulusal), endemik + RR</w:t>
            </w:r>
          </w:p>
          <w:p w14:paraId="6D1A8F07" w14:textId="77777777" w:rsidR="002C1BE0" w:rsidRPr="00AE407B" w:rsidRDefault="002C1BE0" w:rsidP="00771922">
            <w:pPr>
              <w:numPr>
                <w:ilvl w:val="0"/>
                <w:numId w:val="150"/>
              </w:numPr>
              <w:spacing w:before="20" w:after="20" w:line="240" w:lineRule="auto"/>
              <w:ind w:left="397" w:hanging="397"/>
              <w:jc w:val="both"/>
              <w:rPr>
                <w:rFonts w:ascii="Verdana" w:eastAsiaTheme="minorEastAsia" w:hAnsi="Verdana" w:cs="Arial"/>
                <w:kern w:val="0"/>
                <w:sz w:val="16"/>
                <w:szCs w:val="16"/>
                <w:lang w:val="tr-TR" w:eastAsia="en-GB"/>
                <w14:ligatures w14:val="none"/>
              </w:rPr>
            </w:pPr>
            <w:r w:rsidRPr="00AE407B">
              <w:rPr>
                <w:rFonts w:ascii="Verdana" w:eastAsiaTheme="minorEastAsia" w:hAnsi="Verdana" w:cs="Arial"/>
                <w:i/>
                <w:iCs/>
                <w:kern w:val="0"/>
                <w:sz w:val="16"/>
                <w:szCs w:val="16"/>
                <w:lang w:val="tr-TR" w:eastAsia="en-GB"/>
                <w14:ligatures w14:val="none"/>
              </w:rPr>
              <w:t xml:space="preserve">Verbascum ebubekirceylanii </w:t>
            </w:r>
            <w:r w:rsidRPr="00AE407B">
              <w:rPr>
                <w:rFonts w:ascii="Verdana" w:eastAsiaTheme="minorEastAsia" w:hAnsi="Verdana" w:cs="Arial"/>
                <w:kern w:val="0"/>
                <w:sz w:val="16"/>
                <w:szCs w:val="16"/>
                <w:lang w:val="tr-TR" w:eastAsia="en-GB"/>
                <w14:ligatures w14:val="none"/>
              </w:rPr>
              <w:t>(CR-ulusal), endemik + RR</w:t>
            </w:r>
          </w:p>
          <w:p w14:paraId="2EEDF1BC" w14:textId="77777777" w:rsidR="002C1BE0" w:rsidRPr="00AE407B" w:rsidRDefault="002C1BE0" w:rsidP="00771922">
            <w:pPr>
              <w:numPr>
                <w:ilvl w:val="0"/>
                <w:numId w:val="150"/>
              </w:numPr>
              <w:spacing w:before="20" w:after="20" w:line="240" w:lineRule="auto"/>
              <w:ind w:left="397" w:hanging="397"/>
              <w:jc w:val="both"/>
              <w:rPr>
                <w:rFonts w:ascii="Verdana" w:eastAsiaTheme="minorEastAsia" w:hAnsi="Verdana" w:cs="Arial"/>
                <w:kern w:val="0"/>
                <w:sz w:val="16"/>
                <w:szCs w:val="16"/>
                <w:lang w:val="tr-TR" w:eastAsia="en-GB"/>
                <w14:ligatures w14:val="none"/>
              </w:rPr>
            </w:pPr>
            <w:r w:rsidRPr="00AE407B">
              <w:rPr>
                <w:rFonts w:ascii="Verdana" w:eastAsiaTheme="minorEastAsia" w:hAnsi="Verdana" w:cs="Arial"/>
                <w:i/>
                <w:iCs/>
                <w:kern w:val="0"/>
                <w:sz w:val="16"/>
                <w:szCs w:val="16"/>
                <w:lang w:val="tr-TR" w:eastAsia="en-GB"/>
                <w14:ligatures w14:val="none"/>
              </w:rPr>
              <w:t xml:space="preserve">Genista sandrasica </w:t>
            </w:r>
            <w:r w:rsidRPr="00AE407B">
              <w:rPr>
                <w:rFonts w:ascii="Verdana" w:eastAsiaTheme="minorEastAsia" w:hAnsi="Verdana" w:cs="Arial"/>
                <w:kern w:val="0"/>
                <w:sz w:val="16"/>
                <w:szCs w:val="16"/>
                <w:lang w:val="tr-TR" w:eastAsia="en-GB"/>
                <w14:ligatures w14:val="none"/>
              </w:rPr>
              <w:t>(EN-ulusal), endemik + RR</w:t>
            </w:r>
          </w:p>
          <w:p w14:paraId="795F8C3D" w14:textId="77777777" w:rsidR="002C1BE0" w:rsidRPr="00AE407B" w:rsidRDefault="002C1BE0" w:rsidP="00771922">
            <w:pPr>
              <w:numPr>
                <w:ilvl w:val="0"/>
                <w:numId w:val="150"/>
              </w:numPr>
              <w:spacing w:before="20" w:after="20" w:line="240" w:lineRule="auto"/>
              <w:ind w:left="397" w:hanging="397"/>
              <w:jc w:val="both"/>
              <w:rPr>
                <w:rFonts w:ascii="Verdana" w:eastAsiaTheme="minorEastAsia" w:hAnsi="Verdana" w:cs="Arial"/>
                <w:kern w:val="0"/>
                <w:sz w:val="16"/>
                <w:szCs w:val="16"/>
                <w:lang w:val="tr-TR" w:eastAsia="en-GB"/>
                <w14:ligatures w14:val="none"/>
              </w:rPr>
            </w:pPr>
            <w:r w:rsidRPr="00AE407B">
              <w:rPr>
                <w:rFonts w:ascii="Verdana" w:eastAsiaTheme="minorEastAsia" w:hAnsi="Verdana" w:cs="Arial"/>
                <w:i/>
                <w:iCs/>
                <w:kern w:val="0"/>
                <w:sz w:val="16"/>
                <w:szCs w:val="16"/>
                <w:lang w:val="tr-TR" w:eastAsia="en-GB"/>
                <w14:ligatures w14:val="none"/>
              </w:rPr>
              <w:t xml:space="preserve">Ornithogalum sandrasicum </w:t>
            </w:r>
            <w:r w:rsidRPr="00AE407B">
              <w:rPr>
                <w:rFonts w:ascii="Verdana" w:eastAsiaTheme="minorEastAsia" w:hAnsi="Verdana" w:cs="Arial"/>
                <w:kern w:val="0"/>
                <w:sz w:val="16"/>
                <w:szCs w:val="16"/>
                <w:lang w:val="tr-TR" w:eastAsia="en-GB"/>
                <w14:ligatures w14:val="none"/>
              </w:rPr>
              <w:t>(CR-ulusal), endemik + RR</w:t>
            </w:r>
          </w:p>
          <w:p w14:paraId="61940348" w14:textId="77777777" w:rsidR="002C1BE0" w:rsidRPr="00AE407B" w:rsidRDefault="002C1BE0" w:rsidP="00771922">
            <w:pPr>
              <w:numPr>
                <w:ilvl w:val="0"/>
                <w:numId w:val="150"/>
              </w:numPr>
              <w:spacing w:before="20" w:after="20" w:line="240" w:lineRule="auto"/>
              <w:ind w:left="397" w:hanging="397"/>
              <w:jc w:val="both"/>
              <w:rPr>
                <w:rFonts w:ascii="Verdana" w:eastAsiaTheme="minorEastAsia" w:hAnsi="Verdana" w:cs="Arial"/>
                <w:kern w:val="0"/>
                <w:sz w:val="16"/>
                <w:szCs w:val="16"/>
                <w:lang w:val="tr-TR" w:eastAsia="en-GB"/>
                <w14:ligatures w14:val="none"/>
              </w:rPr>
            </w:pPr>
            <w:r w:rsidRPr="00AE407B">
              <w:rPr>
                <w:rFonts w:ascii="Verdana" w:eastAsiaTheme="minorEastAsia" w:hAnsi="Verdana" w:cs="Arial"/>
                <w:i/>
                <w:iCs/>
                <w:kern w:val="0"/>
                <w:sz w:val="16"/>
                <w:szCs w:val="16"/>
                <w:lang w:val="tr-TR" w:eastAsia="en-GB"/>
                <w14:ligatures w14:val="none"/>
              </w:rPr>
              <w:t xml:space="preserve">Teucrium alyssifolium </w:t>
            </w:r>
            <w:r w:rsidRPr="00AE407B">
              <w:rPr>
                <w:rFonts w:ascii="Verdana" w:eastAsiaTheme="minorEastAsia" w:hAnsi="Verdana" w:cs="Arial"/>
                <w:kern w:val="0"/>
                <w:sz w:val="16"/>
                <w:szCs w:val="16"/>
                <w:lang w:val="tr-TR" w:eastAsia="en-GB"/>
                <w14:ligatures w14:val="none"/>
              </w:rPr>
              <w:t>(VU-ulusal), endemik + RR</w:t>
            </w:r>
          </w:p>
        </w:tc>
        <w:tc>
          <w:tcPr>
            <w:tcW w:w="811" w:type="pct"/>
            <w:vAlign w:val="center"/>
          </w:tcPr>
          <w:p w14:paraId="064EDC91" w14:textId="77777777" w:rsidR="002C1BE0" w:rsidRPr="00AE407B" w:rsidRDefault="002C1BE0" w:rsidP="00AA532E">
            <w:pPr>
              <w:spacing w:before="20" w:after="20" w:line="240" w:lineRule="auto"/>
              <w:jc w:val="center"/>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Yüksek</w:t>
            </w:r>
          </w:p>
        </w:tc>
        <w:tc>
          <w:tcPr>
            <w:tcW w:w="951" w:type="pct"/>
            <w:vAlign w:val="center"/>
          </w:tcPr>
          <w:p w14:paraId="1A706060" w14:textId="7F400D84" w:rsidR="002C1BE0" w:rsidRPr="00AE407B" w:rsidRDefault="002C1BE0" w:rsidP="00AA532E">
            <w:pPr>
              <w:spacing w:before="20" w:after="20" w:line="240" w:lineRule="auto"/>
              <w:jc w:val="center"/>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 xml:space="preserve">Kritik habitat </w:t>
            </w:r>
            <w:r w:rsidR="009768EF" w:rsidRPr="00AE407B">
              <w:rPr>
                <w:rFonts w:ascii="Verdana" w:eastAsiaTheme="minorEastAsia" w:hAnsi="Verdana"/>
                <w:kern w:val="0"/>
                <w:sz w:val="16"/>
                <w:szCs w:val="16"/>
                <w:lang w:val="tr-TR"/>
                <w14:ligatures w14:val="none"/>
              </w:rPr>
              <w:t>(seçilmiş flora)</w:t>
            </w:r>
          </w:p>
        </w:tc>
      </w:tr>
      <w:tr w:rsidR="002C1BE0" w:rsidRPr="00AE407B" w14:paraId="5C08D2DF" w14:textId="77777777" w:rsidTr="79463571">
        <w:trPr>
          <w:trHeight w:val="1785"/>
        </w:trPr>
        <w:tc>
          <w:tcPr>
            <w:tcW w:w="842" w:type="pct"/>
            <w:vAlign w:val="center"/>
          </w:tcPr>
          <w:p w14:paraId="5187756B" w14:textId="77777777" w:rsidR="002C1BE0" w:rsidRPr="00AE407B" w:rsidRDefault="002C1BE0" w:rsidP="00AA532E">
            <w:pPr>
              <w:widowControl w:val="0"/>
              <w:spacing w:before="20" w:after="20" w:line="240" w:lineRule="auto"/>
              <w:rPr>
                <w:rFonts w:ascii="Verdana" w:hAnsi="Verdana" w:cs="Arial"/>
                <w:b/>
                <w:bCs/>
                <w:sz w:val="16"/>
                <w:szCs w:val="16"/>
                <w:lang w:val="tr-TR" w:eastAsia="en-GB"/>
              </w:rPr>
            </w:pPr>
            <w:r w:rsidRPr="00AE407B">
              <w:rPr>
                <w:rFonts w:ascii="Verdana" w:hAnsi="Verdana" w:cs="Arial"/>
                <w:b/>
                <w:sz w:val="16"/>
                <w:szCs w:val="16"/>
                <w:lang w:val="tr-TR" w:eastAsia="en-GB"/>
              </w:rPr>
              <w:lastRenderedPageBreak/>
              <w:t xml:space="preserve">Önemli ekolojik süreçler ve ekosistem hizmetleri </w:t>
            </w:r>
            <w:r w:rsidRPr="00AE407B">
              <w:rPr>
                <w:rFonts w:ascii="Verdana" w:hAnsi="Verdana" w:cs="Arial"/>
                <w:sz w:val="16"/>
                <w:szCs w:val="16"/>
                <w:lang w:val="tr-TR" w:eastAsia="en-GB"/>
              </w:rPr>
              <w:t>(ör. tohum yayılımı, tozlaşma, birincil üretim, karbon tutma)</w:t>
            </w:r>
          </w:p>
        </w:tc>
        <w:tc>
          <w:tcPr>
            <w:tcW w:w="2396" w:type="pct"/>
            <w:vAlign w:val="center"/>
          </w:tcPr>
          <w:p w14:paraId="54B07731" w14:textId="77777777" w:rsidR="002C1BE0" w:rsidRPr="00AE407B" w:rsidRDefault="002C1BE0" w:rsidP="00AA532E">
            <w:pPr>
              <w:spacing w:before="20" w:after="20" w:line="240" w:lineRule="auto"/>
              <w:jc w:val="both"/>
              <w:rPr>
                <w:rFonts w:ascii="Verdana" w:eastAsiaTheme="minorEastAsia" w:hAnsi="Verdana" w:cs="Arial"/>
                <w:kern w:val="0"/>
                <w:sz w:val="16"/>
                <w:szCs w:val="16"/>
                <w:lang w:val="tr-TR" w:eastAsia="en-GB"/>
                <w14:ligatures w14:val="none"/>
              </w:rPr>
            </w:pPr>
            <w:r w:rsidRPr="00AE407B">
              <w:rPr>
                <w:rFonts w:ascii="Verdana" w:eastAsiaTheme="minorEastAsia" w:hAnsi="Verdana" w:cs="Arial"/>
                <w:kern w:val="0"/>
                <w:sz w:val="16"/>
                <w:szCs w:val="16"/>
                <w:lang w:val="tr-TR" w:eastAsia="en-GB"/>
                <w14:ligatures w14:val="none"/>
              </w:rPr>
              <w:t xml:space="preserve">Uygulanamaz: Proje alanı ile ilişkili kayda değer veya önemli ekolojik süreçler veya ekosistem hizmetleri bulunmamaktadır. </w:t>
            </w:r>
          </w:p>
        </w:tc>
        <w:tc>
          <w:tcPr>
            <w:tcW w:w="811" w:type="pct"/>
            <w:vAlign w:val="center"/>
          </w:tcPr>
          <w:p w14:paraId="10D96D2B" w14:textId="1C3D9F85" w:rsidR="002C1BE0" w:rsidRPr="00AE407B" w:rsidRDefault="009768EF" w:rsidP="00AA532E">
            <w:pPr>
              <w:spacing w:before="20" w:after="20" w:line="240" w:lineRule="auto"/>
              <w:jc w:val="center"/>
              <w:rPr>
                <w:rFonts w:ascii="Verdana" w:eastAsiaTheme="minorEastAsia" w:hAnsi="Verdana" w:cs="Arial"/>
                <w:kern w:val="0"/>
                <w:sz w:val="16"/>
                <w:szCs w:val="16"/>
                <w:lang w:val="tr-TR" w:eastAsia="en-GB"/>
                <w14:ligatures w14:val="none"/>
              </w:rPr>
            </w:pPr>
            <w:r w:rsidRPr="00AE407B">
              <w:rPr>
                <w:rFonts w:ascii="Verdana" w:eastAsiaTheme="minorEastAsia" w:hAnsi="Verdana" w:cs="Arial"/>
                <w:kern w:val="0"/>
                <w:sz w:val="16"/>
                <w:szCs w:val="16"/>
                <w:lang w:val="tr-TR" w:eastAsia="en-GB"/>
                <w14:ligatures w14:val="none"/>
              </w:rPr>
              <w:t>uygulanmaz</w:t>
            </w:r>
          </w:p>
        </w:tc>
        <w:tc>
          <w:tcPr>
            <w:tcW w:w="951" w:type="pct"/>
            <w:vAlign w:val="center"/>
          </w:tcPr>
          <w:p w14:paraId="003DC059" w14:textId="031D6219" w:rsidR="002C1BE0" w:rsidRPr="00AE407B" w:rsidRDefault="009768EF" w:rsidP="00AA532E">
            <w:pPr>
              <w:spacing w:before="20" w:after="20" w:line="240" w:lineRule="auto"/>
              <w:jc w:val="center"/>
              <w:rPr>
                <w:rFonts w:ascii="Verdana" w:eastAsiaTheme="minorEastAsia" w:hAnsi="Verdana" w:cs="Arial"/>
                <w:kern w:val="0"/>
                <w:sz w:val="16"/>
                <w:szCs w:val="16"/>
                <w:lang w:val="tr-TR" w:eastAsia="en-GB"/>
                <w14:ligatures w14:val="none"/>
              </w:rPr>
            </w:pPr>
            <w:r w:rsidRPr="00AE407B">
              <w:rPr>
                <w:rFonts w:ascii="Verdana" w:eastAsiaTheme="minorEastAsia" w:hAnsi="Verdana" w:cs="Arial"/>
                <w:kern w:val="0"/>
                <w:sz w:val="16"/>
                <w:szCs w:val="16"/>
                <w:lang w:val="tr-TR" w:eastAsia="en-GB"/>
                <w14:ligatures w14:val="none"/>
              </w:rPr>
              <w:t>yok</w:t>
            </w:r>
          </w:p>
        </w:tc>
      </w:tr>
      <w:tr w:rsidR="002C1BE0" w:rsidRPr="00AE407B" w14:paraId="5171EE8F" w14:textId="77777777" w:rsidTr="79463571">
        <w:trPr>
          <w:trHeight w:val="481"/>
        </w:trPr>
        <w:tc>
          <w:tcPr>
            <w:tcW w:w="5000" w:type="pct"/>
            <w:gridSpan w:val="4"/>
            <w:shd w:val="clear" w:color="auto" w:fill="E5EDE8" w:themeFill="accent4" w:themeFillTint="33"/>
            <w:vAlign w:val="center"/>
          </w:tcPr>
          <w:p w14:paraId="598EAC39" w14:textId="77777777" w:rsidR="002C1BE0" w:rsidRPr="00AE407B" w:rsidRDefault="002C1BE0" w:rsidP="00AA532E">
            <w:pPr>
              <w:widowControl w:val="0"/>
              <w:spacing w:before="20" w:after="20" w:line="240" w:lineRule="auto"/>
              <w:rPr>
                <w:rFonts w:ascii="Verdana" w:hAnsi="Verdana" w:cs="Arial"/>
                <w:b/>
                <w:bCs/>
                <w:color w:val="007A5F"/>
                <w:sz w:val="16"/>
                <w:szCs w:val="16"/>
                <w:lang w:val="tr-TR" w:eastAsia="en-GB"/>
              </w:rPr>
            </w:pPr>
            <w:r w:rsidRPr="00AE407B">
              <w:rPr>
                <w:rFonts w:ascii="Verdana" w:hAnsi="Verdana" w:cs="Arial"/>
                <w:b/>
                <w:bCs/>
                <w:sz w:val="16"/>
                <w:szCs w:val="16"/>
                <w:lang w:val="tr-TR" w:eastAsia="en-GB"/>
              </w:rPr>
              <w:t>Türler</w:t>
            </w:r>
          </w:p>
        </w:tc>
      </w:tr>
      <w:tr w:rsidR="002C1BE0" w:rsidRPr="00AE407B" w14:paraId="53AA7E84" w14:textId="77777777" w:rsidTr="79463571">
        <w:trPr>
          <w:trHeight w:val="481"/>
        </w:trPr>
        <w:tc>
          <w:tcPr>
            <w:tcW w:w="842" w:type="pct"/>
            <w:vAlign w:val="center"/>
          </w:tcPr>
          <w:p w14:paraId="1AD9B45A" w14:textId="77777777" w:rsidR="002C1BE0" w:rsidRPr="00AE407B" w:rsidRDefault="002C1BE0" w:rsidP="00AA532E">
            <w:pPr>
              <w:widowControl w:val="0"/>
              <w:spacing w:before="20" w:after="20" w:line="240" w:lineRule="auto"/>
              <w:rPr>
                <w:rFonts w:ascii="Verdana" w:hAnsi="Verdana" w:cs="Arial"/>
                <w:b/>
                <w:bCs/>
                <w:sz w:val="16"/>
                <w:szCs w:val="16"/>
                <w:lang w:val="tr-TR" w:eastAsia="en-GB"/>
              </w:rPr>
            </w:pPr>
            <w:r w:rsidRPr="00AE407B">
              <w:rPr>
                <w:rFonts w:ascii="Verdana" w:hAnsi="Verdana" w:cs="Arial"/>
                <w:b/>
                <w:bCs/>
                <w:sz w:val="16"/>
                <w:szCs w:val="16"/>
                <w:lang w:val="tr-TR" w:eastAsia="en-GB"/>
              </w:rPr>
              <w:t>Flora</w:t>
            </w:r>
          </w:p>
        </w:tc>
        <w:tc>
          <w:tcPr>
            <w:tcW w:w="2396" w:type="pct"/>
            <w:vAlign w:val="center"/>
          </w:tcPr>
          <w:p w14:paraId="2CE8905A" w14:textId="77777777" w:rsidR="002C1BE0" w:rsidRPr="00AE407B" w:rsidRDefault="002C1BE0" w:rsidP="00AA532E">
            <w:pPr>
              <w:spacing w:before="20" w:after="20" w:line="240" w:lineRule="auto"/>
              <w:rPr>
                <w:rFonts w:ascii="Verdana" w:eastAsia="Times New Roman" w:hAnsi="Verdana" w:cs="Arial"/>
                <w:sz w:val="16"/>
                <w:szCs w:val="16"/>
                <w:lang w:val="tr-TR" w:eastAsia="en-GB"/>
              </w:rPr>
            </w:pPr>
            <w:r w:rsidRPr="00AE407B">
              <w:rPr>
                <w:rFonts w:ascii="Verdana" w:eastAsia="Times New Roman" w:hAnsi="Verdana" w:cs="Arial"/>
                <w:sz w:val="16"/>
                <w:szCs w:val="16"/>
                <w:lang w:val="tr-TR" w:eastAsia="en-GB"/>
              </w:rPr>
              <w:t>19 endemik bitki, bazıları sınırlı yayılım alanına sahip türler ve bazıları ulusal düzeyde tehdit altındaki bitki türleri:</w:t>
            </w:r>
          </w:p>
          <w:p w14:paraId="70F69440" w14:textId="77777777" w:rsidR="002C1BE0" w:rsidRPr="00AE407B" w:rsidRDefault="002C1BE0" w:rsidP="002C1BE0">
            <w:pPr>
              <w:numPr>
                <w:ilvl w:val="0"/>
                <w:numId w:val="132"/>
              </w:num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i/>
                <w:kern w:val="0"/>
                <w:sz w:val="16"/>
                <w:szCs w:val="16"/>
                <w:lang w:val="tr-TR"/>
                <w14:ligatures w14:val="none"/>
              </w:rPr>
              <w:t xml:space="preserve">Fritillaria sp. nov </w:t>
            </w:r>
            <w:r w:rsidRPr="00AE407B">
              <w:rPr>
                <w:rFonts w:ascii="Verdana" w:eastAsiaTheme="minorEastAsia" w:hAnsi="Verdana"/>
                <w:kern w:val="0"/>
                <w:sz w:val="16"/>
                <w:szCs w:val="16"/>
                <w:lang w:val="tr-TR"/>
                <w14:ligatures w14:val="none"/>
              </w:rPr>
              <w:t>(CR-ulusal), endemik + sınırlı yayılım (RR) – bilim için yeni tür – kritik habitat</w:t>
            </w:r>
          </w:p>
          <w:p w14:paraId="3EA246FF" w14:textId="3A858BE8" w:rsidR="002C1BE0" w:rsidRPr="00AE407B" w:rsidRDefault="002C1BE0" w:rsidP="002C1BE0">
            <w:pPr>
              <w:numPr>
                <w:ilvl w:val="0"/>
                <w:numId w:val="132"/>
              </w:num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i/>
                <w:iCs/>
                <w:kern w:val="0"/>
                <w:sz w:val="16"/>
                <w:szCs w:val="16"/>
                <w:lang w:val="tr-TR"/>
                <w14:ligatures w14:val="none"/>
              </w:rPr>
              <w:t xml:space="preserve">Muscari muglaensis </w:t>
            </w:r>
            <w:r w:rsidRPr="00AE407B">
              <w:rPr>
                <w:rFonts w:ascii="Verdana" w:eastAsiaTheme="minorEastAsia" w:hAnsi="Verdana"/>
                <w:kern w:val="0"/>
                <w:sz w:val="16"/>
                <w:szCs w:val="16"/>
                <w:lang w:val="tr-TR"/>
                <w14:ligatures w14:val="none"/>
              </w:rPr>
              <w:t xml:space="preserve">(VU-ulusal), endemik + RR </w:t>
            </w:r>
            <w:r w:rsidR="004E01DE" w:rsidRPr="00AE407B">
              <w:rPr>
                <w:rFonts w:ascii="Verdana" w:eastAsiaTheme="minorEastAsia" w:hAnsi="Verdana"/>
                <w:kern w:val="0"/>
                <w:sz w:val="16"/>
                <w:szCs w:val="16"/>
                <w:lang w:val="tr-TR"/>
                <w14:ligatures w14:val="none"/>
              </w:rPr>
              <w:t>– kritik habitat</w:t>
            </w:r>
          </w:p>
          <w:p w14:paraId="728A8644" w14:textId="17A305D2" w:rsidR="002C1BE0" w:rsidRPr="00AE407B" w:rsidRDefault="002C1BE0" w:rsidP="002C1BE0">
            <w:pPr>
              <w:numPr>
                <w:ilvl w:val="0"/>
                <w:numId w:val="132"/>
              </w:num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i/>
                <w:iCs/>
                <w:kern w:val="0"/>
                <w:sz w:val="16"/>
                <w:szCs w:val="16"/>
                <w:lang w:val="tr-TR"/>
                <w14:ligatures w14:val="none"/>
              </w:rPr>
              <w:t xml:space="preserve">Verbascum ebubekirceylanii </w:t>
            </w:r>
            <w:r w:rsidRPr="00AE407B">
              <w:rPr>
                <w:rFonts w:ascii="Verdana" w:eastAsiaTheme="minorEastAsia" w:hAnsi="Verdana"/>
                <w:kern w:val="0"/>
                <w:sz w:val="16"/>
                <w:szCs w:val="16"/>
                <w:lang w:val="tr-TR"/>
                <w14:ligatures w14:val="none"/>
              </w:rPr>
              <w:t xml:space="preserve">(CR-ulusal), endemik + RR </w:t>
            </w:r>
            <w:r w:rsidR="004E01DE" w:rsidRPr="00AE407B">
              <w:rPr>
                <w:rFonts w:ascii="Verdana" w:eastAsiaTheme="minorEastAsia" w:hAnsi="Verdana"/>
                <w:kern w:val="0"/>
                <w:sz w:val="16"/>
                <w:szCs w:val="16"/>
                <w:lang w:val="tr-TR"/>
                <w14:ligatures w14:val="none"/>
              </w:rPr>
              <w:t>– kritik habitat</w:t>
            </w:r>
          </w:p>
          <w:p w14:paraId="474DD28B" w14:textId="12018947" w:rsidR="002C1BE0" w:rsidRPr="00AE407B" w:rsidRDefault="002C1BE0" w:rsidP="002C1BE0">
            <w:pPr>
              <w:numPr>
                <w:ilvl w:val="0"/>
                <w:numId w:val="132"/>
              </w:numPr>
              <w:spacing w:before="20" w:after="20" w:line="240" w:lineRule="auto"/>
              <w:rPr>
                <w:rFonts w:ascii="Verdana" w:eastAsiaTheme="minorEastAsia" w:hAnsi="Verdana"/>
                <w:i/>
                <w:iCs/>
                <w:kern w:val="0"/>
                <w:sz w:val="16"/>
                <w:szCs w:val="16"/>
                <w:lang w:val="tr-TR"/>
                <w14:ligatures w14:val="none"/>
              </w:rPr>
            </w:pPr>
            <w:r w:rsidRPr="00AE407B">
              <w:rPr>
                <w:rFonts w:ascii="Verdana" w:eastAsiaTheme="minorEastAsia" w:hAnsi="Verdana"/>
                <w:i/>
                <w:iCs/>
                <w:kern w:val="0"/>
                <w:sz w:val="16"/>
                <w:szCs w:val="16"/>
                <w:lang w:val="tr-TR"/>
                <w14:ligatures w14:val="none"/>
              </w:rPr>
              <w:t xml:space="preserve">Genista sandrasica </w:t>
            </w:r>
            <w:r w:rsidRPr="00AE407B">
              <w:rPr>
                <w:rFonts w:ascii="Verdana" w:eastAsiaTheme="minorEastAsia" w:hAnsi="Verdana"/>
                <w:kern w:val="0"/>
                <w:sz w:val="16"/>
                <w:szCs w:val="16"/>
                <w:lang w:val="tr-TR"/>
                <w14:ligatures w14:val="none"/>
              </w:rPr>
              <w:t xml:space="preserve">(EN-ulusal), endemik + RR </w:t>
            </w:r>
            <w:r w:rsidR="004E01DE" w:rsidRPr="00AE407B">
              <w:rPr>
                <w:rFonts w:ascii="Verdana" w:eastAsiaTheme="minorEastAsia" w:hAnsi="Verdana"/>
                <w:kern w:val="0"/>
                <w:sz w:val="16"/>
                <w:szCs w:val="16"/>
                <w:lang w:val="tr-TR"/>
                <w14:ligatures w14:val="none"/>
              </w:rPr>
              <w:t>– kritik habitat</w:t>
            </w:r>
          </w:p>
          <w:p w14:paraId="0F92F172" w14:textId="788E7533" w:rsidR="002C1BE0" w:rsidRPr="00AE407B" w:rsidRDefault="002C1BE0" w:rsidP="002C1BE0">
            <w:pPr>
              <w:numPr>
                <w:ilvl w:val="0"/>
                <w:numId w:val="132"/>
              </w:numPr>
              <w:spacing w:before="20" w:after="20" w:line="240" w:lineRule="auto"/>
              <w:rPr>
                <w:rFonts w:ascii="Verdana" w:eastAsiaTheme="minorEastAsia" w:hAnsi="Verdana"/>
                <w:i/>
                <w:iCs/>
                <w:kern w:val="0"/>
                <w:sz w:val="16"/>
                <w:szCs w:val="16"/>
                <w:lang w:val="tr-TR"/>
                <w14:ligatures w14:val="none"/>
              </w:rPr>
            </w:pPr>
            <w:r w:rsidRPr="00AE407B">
              <w:rPr>
                <w:rFonts w:eastAsiaTheme="minorEastAsia" w:cs="Arial"/>
                <w:i/>
                <w:kern w:val="0"/>
                <w:sz w:val="16"/>
                <w:szCs w:val="16"/>
                <w:lang w:val="tr-TR"/>
                <w14:ligatures w14:val="none"/>
              </w:rPr>
              <w:t xml:space="preserve">Vinca ispartensis </w:t>
            </w:r>
            <w:r w:rsidRPr="00AE407B">
              <w:rPr>
                <w:rFonts w:ascii="Verdana" w:eastAsiaTheme="minorEastAsia" w:hAnsi="Verdana"/>
                <w:kern w:val="0"/>
                <w:sz w:val="16"/>
                <w:szCs w:val="16"/>
                <w:lang w:val="tr-TR"/>
                <w14:ligatures w14:val="none"/>
              </w:rPr>
              <w:t xml:space="preserve">(CR-ulusal), endemik + </w:t>
            </w:r>
            <w:r w:rsidR="004E01DE" w:rsidRPr="00AE407B">
              <w:rPr>
                <w:rFonts w:ascii="Verdana" w:eastAsiaTheme="minorEastAsia" w:hAnsi="Verdana"/>
                <w:kern w:val="0"/>
                <w:sz w:val="16"/>
                <w:szCs w:val="16"/>
                <w:lang w:val="tr-TR"/>
                <w14:ligatures w14:val="none"/>
              </w:rPr>
              <w:t>RR- PBF</w:t>
            </w:r>
          </w:p>
          <w:p w14:paraId="134558D1" w14:textId="46D36264" w:rsidR="002C1BE0" w:rsidRPr="00AE407B" w:rsidRDefault="002C1BE0" w:rsidP="002C1BE0">
            <w:pPr>
              <w:numPr>
                <w:ilvl w:val="0"/>
                <w:numId w:val="132"/>
              </w:numPr>
              <w:spacing w:before="20" w:after="20" w:line="240" w:lineRule="auto"/>
              <w:rPr>
                <w:rFonts w:ascii="Verdana" w:eastAsiaTheme="minorEastAsia" w:hAnsi="Verdana"/>
                <w:i/>
                <w:iCs/>
                <w:kern w:val="0"/>
                <w:sz w:val="16"/>
                <w:szCs w:val="16"/>
                <w:lang w:val="tr-TR"/>
                <w14:ligatures w14:val="none"/>
              </w:rPr>
            </w:pPr>
            <w:r w:rsidRPr="00AE407B">
              <w:rPr>
                <w:rFonts w:ascii="Verdana" w:eastAsiaTheme="minorEastAsia" w:hAnsi="Verdana"/>
                <w:i/>
                <w:iCs/>
                <w:kern w:val="0"/>
                <w:sz w:val="16"/>
                <w:szCs w:val="16"/>
                <w:lang w:val="tr-TR"/>
                <w14:ligatures w14:val="none"/>
              </w:rPr>
              <w:t xml:space="preserve">Ornithogalum sandrasicum </w:t>
            </w:r>
            <w:r w:rsidRPr="00AE407B">
              <w:rPr>
                <w:rFonts w:ascii="Verdana" w:eastAsiaTheme="minorEastAsia" w:hAnsi="Verdana"/>
                <w:kern w:val="0"/>
                <w:sz w:val="16"/>
                <w:szCs w:val="16"/>
                <w:lang w:val="tr-TR"/>
                <w14:ligatures w14:val="none"/>
              </w:rPr>
              <w:t xml:space="preserve">(CR-ulusal), endemik + RR </w:t>
            </w:r>
            <w:r w:rsidR="004E01DE" w:rsidRPr="00AE407B">
              <w:rPr>
                <w:rFonts w:ascii="Verdana" w:eastAsiaTheme="minorEastAsia" w:hAnsi="Verdana"/>
                <w:kern w:val="0"/>
                <w:sz w:val="16"/>
                <w:szCs w:val="16"/>
                <w:lang w:val="tr-TR"/>
                <w14:ligatures w14:val="none"/>
              </w:rPr>
              <w:t>– kritik habitat</w:t>
            </w:r>
          </w:p>
          <w:p w14:paraId="666CF874" w14:textId="3478AE68" w:rsidR="002C1BE0" w:rsidRPr="00AE407B" w:rsidRDefault="002C1BE0" w:rsidP="002C1BE0">
            <w:pPr>
              <w:numPr>
                <w:ilvl w:val="0"/>
                <w:numId w:val="132"/>
              </w:numPr>
              <w:spacing w:before="20" w:after="20" w:line="240" w:lineRule="auto"/>
              <w:rPr>
                <w:rFonts w:ascii="Verdana" w:eastAsiaTheme="minorEastAsia" w:hAnsi="Verdana"/>
                <w:i/>
                <w:iCs/>
                <w:kern w:val="0"/>
                <w:sz w:val="16"/>
                <w:szCs w:val="16"/>
                <w:lang w:val="tr-TR"/>
                <w14:ligatures w14:val="none"/>
              </w:rPr>
            </w:pPr>
            <w:r w:rsidRPr="00AE407B">
              <w:rPr>
                <w:rFonts w:ascii="Verdana" w:eastAsiaTheme="minorEastAsia" w:hAnsi="Verdana"/>
                <w:i/>
                <w:iCs/>
                <w:kern w:val="0"/>
                <w:sz w:val="16"/>
                <w:szCs w:val="16"/>
                <w:lang w:val="tr-TR"/>
                <w14:ligatures w14:val="none"/>
              </w:rPr>
              <w:t xml:space="preserve">Teucrium alyssifolium </w:t>
            </w:r>
            <w:r w:rsidRPr="00AE407B">
              <w:rPr>
                <w:rFonts w:ascii="Verdana" w:eastAsiaTheme="minorEastAsia" w:hAnsi="Verdana"/>
                <w:kern w:val="0"/>
                <w:sz w:val="16"/>
                <w:szCs w:val="16"/>
                <w:lang w:val="tr-TR"/>
                <w14:ligatures w14:val="none"/>
              </w:rPr>
              <w:t xml:space="preserve">(VU-ulusal), endemik + RR </w:t>
            </w:r>
            <w:r w:rsidR="004E01DE" w:rsidRPr="00AE407B">
              <w:rPr>
                <w:rFonts w:ascii="Verdana" w:eastAsiaTheme="minorEastAsia" w:hAnsi="Verdana"/>
                <w:kern w:val="0"/>
                <w:sz w:val="16"/>
                <w:szCs w:val="16"/>
                <w:lang w:val="tr-TR"/>
                <w14:ligatures w14:val="none"/>
              </w:rPr>
              <w:t>– kritik habitat</w:t>
            </w:r>
          </w:p>
          <w:p w14:paraId="7D84729F" w14:textId="77777777" w:rsidR="002C1BE0" w:rsidRPr="00AE407B" w:rsidRDefault="002C1BE0" w:rsidP="002C1BE0">
            <w:pPr>
              <w:numPr>
                <w:ilvl w:val="0"/>
                <w:numId w:val="132"/>
              </w:numPr>
              <w:spacing w:before="20" w:after="20" w:line="240" w:lineRule="auto"/>
              <w:rPr>
                <w:rFonts w:ascii="Verdana" w:eastAsiaTheme="minorEastAsia" w:hAnsi="Verdana"/>
                <w:i/>
                <w:iCs/>
                <w:kern w:val="0"/>
                <w:sz w:val="16"/>
                <w:szCs w:val="16"/>
                <w:lang w:val="tr-TR"/>
                <w14:ligatures w14:val="none"/>
              </w:rPr>
            </w:pPr>
            <w:r w:rsidRPr="00AE407B">
              <w:rPr>
                <w:rFonts w:ascii="Verdana" w:eastAsiaTheme="minorEastAsia" w:hAnsi="Verdana" w:cs="Arial"/>
                <w:i/>
                <w:kern w:val="0"/>
                <w:sz w:val="16"/>
                <w:szCs w:val="16"/>
                <w:lang w:val="tr-TR"/>
                <w14:ligatures w14:val="none"/>
              </w:rPr>
              <w:t>Alyssum huber-morathii (NT- ulusal düzeyde)</w:t>
            </w:r>
          </w:p>
          <w:p w14:paraId="5D2E40F6" w14:textId="088D118B" w:rsidR="002C1BE0" w:rsidRPr="00AE407B" w:rsidRDefault="002C1BE0" w:rsidP="002C1BE0">
            <w:pPr>
              <w:numPr>
                <w:ilvl w:val="0"/>
                <w:numId w:val="132"/>
              </w:num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i/>
                <w:iCs/>
                <w:kern w:val="0"/>
                <w:sz w:val="16"/>
                <w:szCs w:val="16"/>
                <w:lang w:val="tr-TR"/>
                <w14:ligatures w14:val="none"/>
              </w:rPr>
              <w:t xml:space="preserve">Astragalus </w:t>
            </w:r>
            <w:r w:rsidRPr="00AE407B">
              <w:rPr>
                <w:rFonts w:ascii="Verdana" w:eastAsiaTheme="minorEastAsia" w:hAnsi="Verdana"/>
                <w:kern w:val="0"/>
                <w:sz w:val="16"/>
                <w:szCs w:val="16"/>
                <w:lang w:val="tr-TR"/>
                <w14:ligatures w14:val="none"/>
              </w:rPr>
              <w:t xml:space="preserve">dirmilensis (VU-ulusal), endemik + RR – </w:t>
            </w:r>
            <w:r w:rsidR="00414F14" w:rsidRPr="00AE407B">
              <w:rPr>
                <w:rFonts w:ascii="Verdana" w:eastAsiaTheme="minorEastAsia" w:hAnsi="Verdana"/>
                <w:kern w:val="0"/>
                <w:sz w:val="16"/>
                <w:szCs w:val="16"/>
                <w:lang w:val="tr-TR"/>
                <w14:ligatures w14:val="none"/>
              </w:rPr>
              <w:t>PBF</w:t>
            </w:r>
          </w:p>
          <w:p w14:paraId="6C2EFA4D" w14:textId="3AEDFA8A" w:rsidR="002C1BE0" w:rsidRPr="00AE407B" w:rsidRDefault="002C1BE0" w:rsidP="002C1BE0">
            <w:pPr>
              <w:numPr>
                <w:ilvl w:val="0"/>
                <w:numId w:val="132"/>
              </w:num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i/>
                <w:iCs/>
                <w:kern w:val="0"/>
                <w:sz w:val="16"/>
                <w:szCs w:val="16"/>
                <w:lang w:val="tr-TR"/>
                <w14:ligatures w14:val="none"/>
              </w:rPr>
              <w:t xml:space="preserve">Acantholimon ulicinum var. purpurascens </w:t>
            </w:r>
            <w:r w:rsidRPr="00AE407B">
              <w:rPr>
                <w:rFonts w:ascii="Verdana" w:eastAsiaTheme="minorEastAsia" w:hAnsi="Verdana"/>
                <w:kern w:val="0"/>
                <w:sz w:val="16"/>
                <w:szCs w:val="16"/>
                <w:lang w:val="tr-TR"/>
                <w14:ligatures w14:val="none"/>
              </w:rPr>
              <w:t xml:space="preserve">(VU-ulusal), endemik + RR – </w:t>
            </w:r>
            <w:r w:rsidR="005738B3" w:rsidRPr="00AE407B">
              <w:rPr>
                <w:rFonts w:ascii="Verdana" w:eastAsiaTheme="minorEastAsia" w:hAnsi="Verdana"/>
                <w:kern w:val="0"/>
                <w:sz w:val="16"/>
                <w:szCs w:val="16"/>
                <w:lang w:val="tr-TR"/>
                <w14:ligatures w14:val="none"/>
              </w:rPr>
              <w:t>PBF</w:t>
            </w:r>
          </w:p>
          <w:p w14:paraId="61455B6D" w14:textId="77777777" w:rsidR="002C1BE0" w:rsidRPr="00AE407B" w:rsidRDefault="002C1BE0" w:rsidP="002C1BE0">
            <w:pPr>
              <w:numPr>
                <w:ilvl w:val="0"/>
                <w:numId w:val="132"/>
              </w:num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i/>
                <w:iCs/>
                <w:kern w:val="0"/>
                <w:sz w:val="16"/>
                <w:szCs w:val="16"/>
                <w:lang w:val="tr-TR"/>
                <w14:ligatures w14:val="none"/>
              </w:rPr>
              <w:t>Fritillaria carica (NT- ulusal)</w:t>
            </w:r>
          </w:p>
          <w:p w14:paraId="3CD13D63" w14:textId="57818D59" w:rsidR="002C1BE0" w:rsidRPr="00AE407B" w:rsidRDefault="002C1BE0" w:rsidP="002C1BE0">
            <w:pPr>
              <w:numPr>
                <w:ilvl w:val="0"/>
                <w:numId w:val="132"/>
              </w:num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i/>
                <w:iCs/>
                <w:kern w:val="0"/>
                <w:sz w:val="16"/>
                <w:szCs w:val="16"/>
                <w:lang w:val="tr-TR"/>
                <w14:ligatures w14:val="none"/>
              </w:rPr>
              <w:t xml:space="preserve">Cyclamen alpinum, </w:t>
            </w:r>
            <w:r w:rsidRPr="00AE407B">
              <w:rPr>
                <w:rFonts w:ascii="Verdana" w:eastAsiaTheme="minorEastAsia" w:hAnsi="Verdana"/>
                <w:kern w:val="0"/>
                <w:sz w:val="16"/>
                <w:szCs w:val="16"/>
                <w:lang w:val="tr-TR"/>
                <w14:ligatures w14:val="none"/>
              </w:rPr>
              <w:t xml:space="preserve">endemik + RR – </w:t>
            </w:r>
            <w:r w:rsidR="005738B3" w:rsidRPr="00AE407B">
              <w:rPr>
                <w:rFonts w:ascii="Verdana" w:eastAsiaTheme="minorEastAsia" w:hAnsi="Verdana"/>
                <w:kern w:val="0"/>
                <w:sz w:val="16"/>
                <w:szCs w:val="16"/>
                <w:lang w:val="tr-TR"/>
                <w14:ligatures w14:val="none"/>
              </w:rPr>
              <w:t>PBF</w:t>
            </w:r>
          </w:p>
          <w:p w14:paraId="422CE22C" w14:textId="77777777" w:rsidR="002C1BE0" w:rsidRPr="00AE407B" w:rsidRDefault="002C1BE0" w:rsidP="002C1BE0">
            <w:pPr>
              <w:numPr>
                <w:ilvl w:val="0"/>
                <w:numId w:val="132"/>
              </w:numPr>
              <w:spacing w:before="20" w:after="20" w:line="240" w:lineRule="auto"/>
              <w:rPr>
                <w:rFonts w:ascii="Verdana" w:eastAsiaTheme="minorEastAsia" w:hAnsi="Verdana"/>
                <w:i/>
                <w:iCs/>
                <w:kern w:val="0"/>
                <w:sz w:val="16"/>
                <w:szCs w:val="16"/>
                <w:lang w:val="tr-TR"/>
                <w14:ligatures w14:val="none"/>
              </w:rPr>
            </w:pPr>
            <w:r w:rsidRPr="00AE407B">
              <w:rPr>
                <w:rFonts w:ascii="Verdana" w:eastAsiaTheme="minorEastAsia" w:hAnsi="Verdana"/>
                <w:i/>
                <w:iCs/>
                <w:kern w:val="0"/>
                <w:sz w:val="16"/>
                <w:szCs w:val="16"/>
                <w:lang w:val="tr-TR"/>
                <w14:ligatures w14:val="none"/>
              </w:rPr>
              <w:t xml:space="preserve">Muscari bourgaei </w:t>
            </w:r>
            <w:r w:rsidRPr="00AE407B">
              <w:rPr>
                <w:rFonts w:ascii="Verdana" w:eastAsiaTheme="minorEastAsia" w:hAnsi="Verdana"/>
                <w:kern w:val="0"/>
                <w:sz w:val="16"/>
                <w:szCs w:val="16"/>
                <w:lang w:val="tr-TR"/>
                <w14:ligatures w14:val="none"/>
              </w:rPr>
              <w:t>(LC-ulusal), endemik</w:t>
            </w:r>
          </w:p>
          <w:p w14:paraId="4EED7857" w14:textId="77777777" w:rsidR="002C1BE0" w:rsidRPr="00AE407B" w:rsidRDefault="002C1BE0" w:rsidP="002C1BE0">
            <w:pPr>
              <w:numPr>
                <w:ilvl w:val="0"/>
                <w:numId w:val="132"/>
              </w:numPr>
              <w:spacing w:before="20" w:after="20" w:line="240" w:lineRule="auto"/>
              <w:rPr>
                <w:rFonts w:ascii="Verdana" w:eastAsiaTheme="minorEastAsia" w:hAnsi="Verdana"/>
                <w:i/>
                <w:iCs/>
                <w:kern w:val="0"/>
                <w:sz w:val="16"/>
                <w:szCs w:val="16"/>
                <w:lang w:val="tr-TR"/>
                <w14:ligatures w14:val="none"/>
              </w:rPr>
            </w:pPr>
            <w:r w:rsidRPr="00AE407B">
              <w:rPr>
                <w:rFonts w:ascii="Verdana" w:eastAsiaTheme="minorEastAsia" w:hAnsi="Verdana"/>
                <w:i/>
                <w:iCs/>
                <w:kern w:val="0"/>
                <w:sz w:val="16"/>
                <w:szCs w:val="16"/>
                <w:lang w:val="tr-TR"/>
                <w14:ligatures w14:val="none"/>
              </w:rPr>
              <w:t xml:space="preserve">Ranunculus reuterianus </w:t>
            </w:r>
            <w:r w:rsidRPr="00AE407B">
              <w:rPr>
                <w:rFonts w:ascii="Verdana" w:eastAsiaTheme="minorEastAsia" w:hAnsi="Verdana"/>
                <w:kern w:val="0"/>
                <w:sz w:val="16"/>
                <w:szCs w:val="16"/>
                <w:lang w:val="tr-TR"/>
                <w14:ligatures w14:val="none"/>
              </w:rPr>
              <w:t xml:space="preserve">(LC-ulusal), endemik </w:t>
            </w:r>
          </w:p>
          <w:p w14:paraId="072E90F4" w14:textId="77777777" w:rsidR="002C1BE0" w:rsidRPr="00AE407B" w:rsidRDefault="002C1BE0" w:rsidP="002C1BE0">
            <w:pPr>
              <w:numPr>
                <w:ilvl w:val="0"/>
                <w:numId w:val="132"/>
              </w:numPr>
              <w:spacing w:before="20" w:after="20" w:line="240" w:lineRule="auto"/>
              <w:rPr>
                <w:rFonts w:ascii="Verdana" w:eastAsiaTheme="minorEastAsia" w:hAnsi="Verdana"/>
                <w:i/>
                <w:kern w:val="0"/>
                <w:sz w:val="16"/>
                <w:szCs w:val="16"/>
                <w:lang w:val="tr-TR"/>
                <w14:ligatures w14:val="none"/>
              </w:rPr>
            </w:pPr>
            <w:r w:rsidRPr="00AE407B">
              <w:rPr>
                <w:rFonts w:ascii="Verdana" w:eastAsiaTheme="minorEastAsia" w:hAnsi="Verdana"/>
                <w:i/>
                <w:kern w:val="0"/>
                <w:sz w:val="16"/>
                <w:szCs w:val="16"/>
                <w:lang w:val="tr-TR"/>
                <w14:ligatures w14:val="none"/>
              </w:rPr>
              <w:t xml:space="preserve">Corydalis wendelboi subsp. wendelboi </w:t>
            </w:r>
            <w:r w:rsidRPr="00AE407B">
              <w:rPr>
                <w:rFonts w:ascii="Verdana" w:eastAsiaTheme="minorEastAsia" w:hAnsi="Verdana"/>
                <w:kern w:val="0"/>
                <w:sz w:val="16"/>
                <w:szCs w:val="16"/>
                <w:lang w:val="tr-TR"/>
                <w14:ligatures w14:val="none"/>
              </w:rPr>
              <w:t>(LC-ulusal), endemik</w:t>
            </w:r>
          </w:p>
          <w:p w14:paraId="207B90F9" w14:textId="77777777" w:rsidR="002C1BE0" w:rsidRPr="00AE407B" w:rsidRDefault="002C1BE0" w:rsidP="002C1BE0">
            <w:pPr>
              <w:numPr>
                <w:ilvl w:val="0"/>
                <w:numId w:val="132"/>
              </w:numPr>
              <w:spacing w:before="20" w:after="20" w:line="240" w:lineRule="auto"/>
              <w:rPr>
                <w:rFonts w:ascii="Verdana" w:eastAsiaTheme="minorEastAsia" w:hAnsi="Verdana"/>
                <w:i/>
                <w:iCs/>
                <w:kern w:val="0"/>
                <w:sz w:val="16"/>
                <w:szCs w:val="16"/>
                <w:lang w:val="tr-TR"/>
                <w14:ligatures w14:val="none"/>
              </w:rPr>
            </w:pPr>
            <w:r w:rsidRPr="00AE407B">
              <w:rPr>
                <w:rFonts w:ascii="Verdana" w:eastAsiaTheme="minorEastAsia" w:hAnsi="Verdana"/>
                <w:i/>
                <w:iCs/>
                <w:kern w:val="0"/>
                <w:sz w:val="16"/>
                <w:szCs w:val="16"/>
                <w:lang w:val="tr-TR"/>
                <w14:ligatures w14:val="none"/>
              </w:rPr>
              <w:t xml:space="preserve">Alyssum masmenaeum </w:t>
            </w:r>
            <w:r w:rsidRPr="00AE407B">
              <w:rPr>
                <w:rFonts w:ascii="Verdana" w:eastAsiaTheme="minorEastAsia" w:hAnsi="Verdana"/>
                <w:kern w:val="0"/>
                <w:sz w:val="16"/>
                <w:szCs w:val="16"/>
                <w:lang w:val="tr-TR"/>
                <w14:ligatures w14:val="none"/>
              </w:rPr>
              <w:t>(LC-ulusal), endemik</w:t>
            </w:r>
          </w:p>
          <w:p w14:paraId="3F755A01" w14:textId="77777777" w:rsidR="002C1BE0" w:rsidRPr="00AE407B" w:rsidRDefault="002C1BE0" w:rsidP="002C1BE0">
            <w:pPr>
              <w:numPr>
                <w:ilvl w:val="0"/>
                <w:numId w:val="132"/>
              </w:numPr>
              <w:spacing w:before="20" w:after="20" w:line="240" w:lineRule="auto"/>
              <w:rPr>
                <w:rFonts w:ascii="Verdana" w:eastAsiaTheme="minorEastAsia" w:hAnsi="Verdana"/>
                <w:i/>
                <w:iCs/>
                <w:kern w:val="0"/>
                <w:sz w:val="16"/>
                <w:szCs w:val="16"/>
                <w:lang w:val="tr-TR"/>
                <w14:ligatures w14:val="none"/>
              </w:rPr>
            </w:pPr>
            <w:r w:rsidRPr="00AE407B">
              <w:rPr>
                <w:rFonts w:ascii="Verdana" w:eastAsiaTheme="minorEastAsia" w:hAnsi="Verdana"/>
                <w:i/>
                <w:iCs/>
                <w:kern w:val="0"/>
                <w:sz w:val="16"/>
                <w:szCs w:val="16"/>
                <w:lang w:val="tr-TR"/>
                <w14:ligatures w14:val="none"/>
              </w:rPr>
              <w:t xml:space="preserve">Viola heldreichiana </w:t>
            </w:r>
            <w:r w:rsidRPr="00AE407B">
              <w:rPr>
                <w:rFonts w:ascii="Verdana" w:eastAsiaTheme="minorEastAsia" w:hAnsi="Verdana"/>
                <w:kern w:val="0"/>
                <w:sz w:val="16"/>
                <w:szCs w:val="16"/>
                <w:lang w:val="tr-TR"/>
                <w14:ligatures w14:val="none"/>
              </w:rPr>
              <w:t xml:space="preserve">(LC-ulusal), endemik </w:t>
            </w:r>
          </w:p>
          <w:p w14:paraId="140A9F06" w14:textId="77777777" w:rsidR="002C1BE0" w:rsidRPr="00AE407B" w:rsidRDefault="002C1BE0" w:rsidP="002C1BE0">
            <w:pPr>
              <w:numPr>
                <w:ilvl w:val="0"/>
                <w:numId w:val="132"/>
              </w:numPr>
              <w:spacing w:before="20" w:after="20" w:line="240" w:lineRule="auto"/>
              <w:rPr>
                <w:rFonts w:ascii="Verdana" w:eastAsiaTheme="minorEastAsia" w:hAnsi="Verdana"/>
                <w:i/>
                <w:iCs/>
                <w:kern w:val="0"/>
                <w:sz w:val="16"/>
                <w:szCs w:val="16"/>
                <w:lang w:val="tr-TR"/>
                <w14:ligatures w14:val="none"/>
              </w:rPr>
            </w:pPr>
            <w:r w:rsidRPr="00AE407B">
              <w:rPr>
                <w:rFonts w:ascii="Verdana" w:eastAsiaTheme="minorEastAsia" w:hAnsi="Verdana"/>
                <w:i/>
                <w:iCs/>
                <w:kern w:val="0"/>
                <w:sz w:val="16"/>
                <w:szCs w:val="16"/>
                <w:lang w:val="tr-TR"/>
                <w14:ligatures w14:val="none"/>
              </w:rPr>
              <w:t xml:space="preserve">Centaurea reuterianus var. reuterianus </w:t>
            </w:r>
            <w:r w:rsidRPr="00AE407B">
              <w:rPr>
                <w:rFonts w:ascii="Verdana" w:eastAsiaTheme="minorEastAsia" w:hAnsi="Verdana"/>
                <w:kern w:val="0"/>
                <w:sz w:val="16"/>
                <w:szCs w:val="16"/>
                <w:lang w:val="tr-TR"/>
                <w14:ligatures w14:val="none"/>
              </w:rPr>
              <w:t xml:space="preserve">(LC-ulusal), endemik </w:t>
            </w:r>
          </w:p>
          <w:p w14:paraId="768367AB" w14:textId="77777777" w:rsidR="002C1BE0" w:rsidRPr="00AE407B" w:rsidRDefault="002C1BE0" w:rsidP="002C1BE0">
            <w:pPr>
              <w:numPr>
                <w:ilvl w:val="0"/>
                <w:numId w:val="132"/>
              </w:numPr>
              <w:spacing w:before="20" w:after="20" w:line="240" w:lineRule="auto"/>
              <w:rPr>
                <w:rFonts w:ascii="Verdana" w:eastAsiaTheme="minorEastAsia" w:hAnsi="Verdana"/>
                <w:i/>
                <w:iCs/>
                <w:kern w:val="0"/>
                <w:sz w:val="16"/>
                <w:szCs w:val="16"/>
                <w:lang w:val="tr-TR"/>
                <w14:ligatures w14:val="none"/>
              </w:rPr>
            </w:pPr>
            <w:r w:rsidRPr="00AE407B">
              <w:rPr>
                <w:rFonts w:ascii="Verdana" w:eastAsiaTheme="minorEastAsia" w:hAnsi="Verdana"/>
                <w:i/>
                <w:iCs/>
                <w:kern w:val="0"/>
                <w:sz w:val="16"/>
                <w:szCs w:val="16"/>
                <w:lang w:val="tr-TR"/>
                <w14:ligatures w14:val="none"/>
              </w:rPr>
              <w:t xml:space="preserve">Ajuga bombycina </w:t>
            </w:r>
            <w:r w:rsidRPr="00AE407B">
              <w:rPr>
                <w:rFonts w:ascii="Verdana" w:eastAsiaTheme="minorEastAsia" w:hAnsi="Verdana"/>
                <w:kern w:val="0"/>
                <w:sz w:val="16"/>
                <w:szCs w:val="16"/>
                <w:lang w:val="tr-TR"/>
                <w14:ligatures w14:val="none"/>
              </w:rPr>
              <w:t xml:space="preserve">(LC-ulusal), endemik </w:t>
            </w:r>
          </w:p>
          <w:p w14:paraId="2A2CF7B2" w14:textId="77777777" w:rsidR="002C1BE0" w:rsidRPr="00AE407B" w:rsidRDefault="002C1BE0" w:rsidP="002C1BE0">
            <w:pPr>
              <w:numPr>
                <w:ilvl w:val="0"/>
                <w:numId w:val="132"/>
              </w:num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i/>
                <w:kern w:val="0"/>
                <w:sz w:val="16"/>
                <w:szCs w:val="16"/>
                <w:lang w:val="tr-TR"/>
                <w14:ligatures w14:val="none"/>
              </w:rPr>
              <w:t xml:space="preserve">Alkanna tubulosa </w:t>
            </w:r>
            <w:r w:rsidRPr="00AE407B">
              <w:rPr>
                <w:rFonts w:ascii="Verdana" w:eastAsiaTheme="minorEastAsia" w:hAnsi="Verdana"/>
                <w:kern w:val="0"/>
                <w:sz w:val="16"/>
                <w:szCs w:val="16"/>
                <w:lang w:val="tr-TR"/>
                <w14:ligatures w14:val="none"/>
              </w:rPr>
              <w:t>(LC-ulusal), endemik</w:t>
            </w:r>
          </w:p>
        </w:tc>
        <w:tc>
          <w:tcPr>
            <w:tcW w:w="811" w:type="pct"/>
            <w:vAlign w:val="center"/>
          </w:tcPr>
          <w:p w14:paraId="1A2722C9" w14:textId="77777777" w:rsidR="002C1BE0" w:rsidRPr="00AE407B" w:rsidRDefault="002C1BE0" w:rsidP="00AA532E">
            <w:pPr>
              <w:spacing w:before="20" w:after="20" w:line="240" w:lineRule="auto"/>
              <w:jc w:val="center"/>
              <w:rPr>
                <w:rFonts w:ascii="Verdana" w:eastAsia="Times New Roman" w:hAnsi="Verdana" w:cs="Arial"/>
                <w:sz w:val="16"/>
                <w:szCs w:val="16"/>
                <w:lang w:val="tr-TR" w:eastAsia="en-GB"/>
              </w:rPr>
            </w:pPr>
            <w:r w:rsidRPr="00AE407B">
              <w:rPr>
                <w:rFonts w:ascii="Verdana" w:eastAsia="Times New Roman" w:hAnsi="Verdana" w:cs="Arial"/>
                <w:sz w:val="16"/>
                <w:szCs w:val="16"/>
                <w:lang w:val="tr-TR" w:eastAsia="en-GB"/>
              </w:rPr>
              <w:t>Orta - Yüksek</w:t>
            </w:r>
          </w:p>
        </w:tc>
        <w:tc>
          <w:tcPr>
            <w:tcW w:w="951" w:type="pct"/>
            <w:vAlign w:val="center"/>
          </w:tcPr>
          <w:p w14:paraId="6A6E388E" w14:textId="77777777" w:rsidR="002C1BE0" w:rsidRPr="00AE407B" w:rsidRDefault="002C1BE0" w:rsidP="00AA532E">
            <w:pPr>
              <w:spacing w:before="20" w:after="20" w:line="240" w:lineRule="auto"/>
              <w:jc w:val="center"/>
              <w:rPr>
                <w:rFonts w:ascii="Verdana" w:eastAsia="Times New Roman" w:hAnsi="Verdana" w:cs="Arial"/>
                <w:sz w:val="16"/>
                <w:szCs w:val="16"/>
                <w:lang w:val="tr-TR" w:eastAsia="en-GB"/>
              </w:rPr>
            </w:pPr>
            <w:r w:rsidRPr="00AE407B">
              <w:rPr>
                <w:rFonts w:ascii="Verdana" w:eastAsia="Times New Roman" w:hAnsi="Verdana" w:cs="Arial"/>
                <w:sz w:val="16"/>
                <w:szCs w:val="16"/>
                <w:lang w:val="tr-TR" w:eastAsia="en-GB"/>
              </w:rPr>
              <w:t>Endemik ve ulusal düzeyde tehdit altındaki türler.</w:t>
            </w:r>
          </w:p>
          <w:p w14:paraId="217CA0FD" w14:textId="77777777" w:rsidR="002C1BE0" w:rsidRPr="00AE407B" w:rsidRDefault="002C1BE0" w:rsidP="00AA532E">
            <w:pPr>
              <w:spacing w:before="20" w:after="20" w:line="240" w:lineRule="auto"/>
              <w:jc w:val="center"/>
              <w:rPr>
                <w:rFonts w:ascii="Verdana" w:eastAsia="Times New Roman" w:hAnsi="Verdana" w:cs="Arial"/>
                <w:sz w:val="16"/>
                <w:szCs w:val="16"/>
                <w:lang w:val="tr-TR" w:eastAsia="en-GB"/>
              </w:rPr>
            </w:pPr>
          </w:p>
          <w:p w14:paraId="4538D7FC" w14:textId="77777777" w:rsidR="002C1BE0" w:rsidRPr="00AE407B" w:rsidRDefault="002C1BE0" w:rsidP="00AA532E">
            <w:pPr>
              <w:spacing w:before="20" w:after="20" w:line="240" w:lineRule="auto"/>
              <w:jc w:val="center"/>
              <w:rPr>
                <w:rFonts w:ascii="Verdana" w:eastAsia="Times New Roman" w:hAnsi="Verdana" w:cs="Arial"/>
                <w:sz w:val="16"/>
                <w:szCs w:val="16"/>
                <w:lang w:val="tr-TR" w:eastAsia="en-GB"/>
              </w:rPr>
            </w:pPr>
            <w:r w:rsidRPr="00AE407B">
              <w:rPr>
                <w:rFonts w:ascii="Verdana" w:eastAsia="Times New Roman" w:hAnsi="Verdana" w:cs="Arial"/>
                <w:sz w:val="16"/>
                <w:szCs w:val="16"/>
                <w:lang w:val="tr-TR" w:eastAsia="en-GB"/>
              </w:rPr>
              <w:t>Kritik habitat değerleri</w:t>
            </w:r>
          </w:p>
          <w:p w14:paraId="30C2C2BA" w14:textId="77777777" w:rsidR="002C1BE0" w:rsidRPr="00AE407B" w:rsidRDefault="002C1BE0" w:rsidP="00AA532E">
            <w:pPr>
              <w:spacing w:before="20" w:after="20" w:line="240" w:lineRule="auto"/>
              <w:jc w:val="center"/>
              <w:rPr>
                <w:rFonts w:ascii="Verdana" w:eastAsia="Times New Roman" w:hAnsi="Verdana" w:cs="Arial"/>
                <w:sz w:val="16"/>
                <w:szCs w:val="16"/>
                <w:lang w:val="tr-TR" w:eastAsia="en-GB"/>
              </w:rPr>
            </w:pPr>
          </w:p>
          <w:p w14:paraId="67A38C39" w14:textId="77777777" w:rsidR="00C75C6C" w:rsidRPr="00AE407B" w:rsidRDefault="002C1BE0" w:rsidP="00AA532E">
            <w:pPr>
              <w:spacing w:before="20" w:after="20" w:line="240" w:lineRule="auto"/>
              <w:jc w:val="center"/>
              <w:rPr>
                <w:rFonts w:ascii="Verdana" w:eastAsia="Times New Roman" w:hAnsi="Verdana" w:cs="Arial"/>
                <w:sz w:val="16"/>
                <w:szCs w:val="16"/>
                <w:lang w:val="tr-TR" w:eastAsia="en-GB"/>
              </w:rPr>
            </w:pPr>
            <w:r w:rsidRPr="00AE407B">
              <w:rPr>
                <w:rFonts w:ascii="Verdana" w:eastAsia="Times New Roman" w:hAnsi="Verdana" w:cs="Arial"/>
                <w:sz w:val="16"/>
                <w:szCs w:val="16"/>
                <w:lang w:val="tr-TR" w:eastAsia="en-GB"/>
              </w:rPr>
              <w:t xml:space="preserve">PBF olarak nitelendirilir </w:t>
            </w:r>
          </w:p>
          <w:p w14:paraId="3AB52DCA" w14:textId="3CCFDCAD" w:rsidR="002C1BE0" w:rsidRPr="00AE407B" w:rsidRDefault="00C75C6C" w:rsidP="00AA532E">
            <w:pPr>
              <w:spacing w:before="20" w:after="20" w:line="240" w:lineRule="auto"/>
              <w:jc w:val="center"/>
              <w:rPr>
                <w:rFonts w:ascii="Verdana" w:eastAsia="Times New Roman" w:hAnsi="Verdana" w:cs="Arial"/>
                <w:sz w:val="16"/>
                <w:szCs w:val="16"/>
                <w:lang w:val="tr-TR" w:eastAsia="en-GB"/>
              </w:rPr>
            </w:pPr>
            <w:r w:rsidRPr="00AE407B">
              <w:rPr>
                <w:rFonts w:ascii="Verdana" w:eastAsia="Times New Roman" w:hAnsi="Verdana" w:cs="Arial"/>
                <w:sz w:val="16"/>
                <w:szCs w:val="16"/>
                <w:lang w:val="tr-TR" w:eastAsia="en-GB"/>
              </w:rPr>
              <w:t xml:space="preserve">(Sol sütunda belirtilen türler) </w:t>
            </w:r>
          </w:p>
        </w:tc>
      </w:tr>
      <w:tr w:rsidR="002C1BE0" w:rsidRPr="008B3A00" w14:paraId="6817FF0F" w14:textId="77777777" w:rsidTr="79463571">
        <w:trPr>
          <w:trHeight w:val="481"/>
        </w:trPr>
        <w:tc>
          <w:tcPr>
            <w:tcW w:w="842" w:type="pct"/>
            <w:vAlign w:val="center"/>
          </w:tcPr>
          <w:p w14:paraId="4EC46984" w14:textId="77777777" w:rsidR="002C1BE0" w:rsidRPr="00AE407B" w:rsidRDefault="002C1BE0" w:rsidP="00AA532E">
            <w:pPr>
              <w:widowControl w:val="0"/>
              <w:spacing w:before="20" w:after="20" w:line="240" w:lineRule="auto"/>
              <w:rPr>
                <w:rFonts w:ascii="Verdana" w:hAnsi="Verdana" w:cs="Arial"/>
                <w:b/>
                <w:bCs/>
                <w:sz w:val="16"/>
                <w:szCs w:val="16"/>
                <w:lang w:val="tr-TR" w:eastAsia="en-GB"/>
              </w:rPr>
            </w:pPr>
            <w:r w:rsidRPr="00AE407B">
              <w:rPr>
                <w:rFonts w:ascii="Verdana" w:hAnsi="Verdana" w:cs="Arial"/>
                <w:b/>
                <w:bCs/>
                <w:sz w:val="16"/>
                <w:szCs w:val="16"/>
                <w:lang w:val="tr-TR" w:eastAsia="en-GB"/>
              </w:rPr>
              <w:t>Kuşlar</w:t>
            </w:r>
          </w:p>
        </w:tc>
        <w:tc>
          <w:tcPr>
            <w:tcW w:w="2396" w:type="pct"/>
            <w:vAlign w:val="center"/>
          </w:tcPr>
          <w:p w14:paraId="6010C571" w14:textId="77777777" w:rsidR="002C1BE0" w:rsidRPr="00AE407B" w:rsidRDefault="002C1BE0" w:rsidP="00AA532E">
            <w:p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Tehlike altındaki kuş türleri:</w:t>
            </w:r>
          </w:p>
          <w:p w14:paraId="7E736DBE" w14:textId="1252340C" w:rsidR="002C1BE0" w:rsidRPr="00AE407B" w:rsidRDefault="00160046" w:rsidP="002C1BE0">
            <w:pPr>
              <w:numPr>
                <w:ilvl w:val="0"/>
                <w:numId w:val="136"/>
              </w:numPr>
              <w:spacing w:before="20" w:after="20" w:line="240" w:lineRule="auto"/>
              <w:rPr>
                <w:rFonts w:ascii="Verdana" w:eastAsiaTheme="minorEastAsia" w:hAnsi="Verdana"/>
                <w:kern w:val="0"/>
                <w:sz w:val="16"/>
                <w:szCs w:val="16"/>
                <w:lang w:val="tr-TR"/>
                <w14:ligatures w14:val="none"/>
              </w:rPr>
            </w:pPr>
            <w:r>
              <w:rPr>
                <w:rFonts w:ascii="Verdana" w:eastAsiaTheme="minorEastAsia" w:hAnsi="Verdana"/>
                <w:kern w:val="0"/>
                <w:sz w:val="16"/>
                <w:szCs w:val="16"/>
                <w:lang w:val="tr-TR"/>
                <w14:ligatures w14:val="none"/>
              </w:rPr>
              <w:t>Üveyik</w:t>
            </w:r>
            <w:r w:rsidR="002C1BE0" w:rsidRPr="00AE407B">
              <w:rPr>
                <w:rFonts w:ascii="Verdana" w:eastAsiaTheme="minorEastAsia" w:hAnsi="Verdana"/>
                <w:kern w:val="0"/>
                <w:sz w:val="16"/>
                <w:szCs w:val="16"/>
                <w:lang w:val="tr-TR"/>
                <w14:ligatures w14:val="none"/>
              </w:rPr>
              <w:t xml:space="preserve"> (</w:t>
            </w:r>
            <w:r w:rsidR="00AA1065" w:rsidRPr="00AE407B">
              <w:rPr>
                <w:rFonts w:ascii="Verdana" w:eastAsiaTheme="minorEastAsia" w:hAnsi="Verdana"/>
                <w:i/>
                <w:iCs/>
                <w:kern w:val="0"/>
                <w:sz w:val="16"/>
                <w:szCs w:val="16"/>
                <w:lang w:val="tr-TR"/>
                <w14:ligatures w14:val="none"/>
              </w:rPr>
              <w:t xml:space="preserve">Streptopelia turtur, </w:t>
            </w:r>
            <w:r w:rsidR="002C1BE0" w:rsidRPr="00AE407B">
              <w:rPr>
                <w:rFonts w:ascii="Verdana" w:eastAsiaTheme="minorEastAsia" w:hAnsi="Verdana"/>
                <w:kern w:val="0"/>
                <w:sz w:val="16"/>
                <w:szCs w:val="16"/>
                <w:lang w:val="tr-TR"/>
                <w14:ligatures w14:val="none"/>
              </w:rPr>
              <w:t>küresel olarak VU) – üreme, PBF</w:t>
            </w:r>
          </w:p>
          <w:p w14:paraId="2D460F3B" w14:textId="06F6D344" w:rsidR="002C1BE0" w:rsidRPr="00AE407B" w:rsidRDefault="002C1BE0" w:rsidP="002C1BE0">
            <w:pPr>
              <w:numPr>
                <w:ilvl w:val="0"/>
                <w:numId w:val="136"/>
              </w:num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Kızıl Ayaklı Şahin (</w:t>
            </w:r>
            <w:r w:rsidR="00B73C3E" w:rsidRPr="00AE407B">
              <w:rPr>
                <w:rFonts w:ascii="Verdana" w:eastAsiaTheme="minorEastAsia" w:hAnsi="Verdana"/>
                <w:i/>
                <w:iCs/>
                <w:kern w:val="0"/>
                <w:sz w:val="16"/>
                <w:szCs w:val="16"/>
                <w:lang w:val="tr-TR"/>
                <w14:ligatures w14:val="none"/>
              </w:rPr>
              <w:t>Falco vespertinus</w:t>
            </w:r>
            <w:r w:rsidR="00B73C3E" w:rsidRPr="00AE407B">
              <w:rPr>
                <w:rFonts w:ascii="Verdana" w:eastAsiaTheme="minorEastAsia" w:hAnsi="Verdana"/>
                <w:kern w:val="0"/>
                <w:sz w:val="16"/>
                <w:szCs w:val="16"/>
                <w:lang w:val="tr-TR"/>
                <w14:ligatures w14:val="none"/>
              </w:rPr>
              <w:t xml:space="preserve">,  </w:t>
            </w:r>
            <w:r w:rsidRPr="00AE407B">
              <w:rPr>
                <w:rFonts w:ascii="Verdana" w:eastAsiaTheme="minorEastAsia" w:hAnsi="Verdana"/>
                <w:kern w:val="0"/>
                <w:sz w:val="16"/>
                <w:szCs w:val="16"/>
                <w:lang w:val="tr-TR"/>
                <w14:ligatures w14:val="none"/>
              </w:rPr>
              <w:t>küresel olarak VU) Bern Sözleşmesi'nin 6. Kararı (R6), PBF</w:t>
            </w:r>
          </w:p>
          <w:p w14:paraId="73C311FD" w14:textId="77777777" w:rsidR="002C1BE0" w:rsidRPr="00AE407B" w:rsidRDefault="002C1BE0" w:rsidP="00AA532E">
            <w:pPr>
              <w:spacing w:before="20" w:after="20" w:line="240" w:lineRule="auto"/>
              <w:ind w:left="720"/>
              <w:rPr>
                <w:rFonts w:ascii="Verdana" w:eastAsiaTheme="minorEastAsia" w:hAnsi="Verdana"/>
                <w:kern w:val="0"/>
                <w:sz w:val="16"/>
                <w:szCs w:val="16"/>
                <w:lang w:val="tr-TR"/>
                <w14:ligatures w14:val="none"/>
              </w:rPr>
            </w:pPr>
          </w:p>
          <w:p w14:paraId="1D9602A9" w14:textId="77777777" w:rsidR="002C1BE0" w:rsidRPr="00AE407B" w:rsidRDefault="002C1BE0" w:rsidP="00AA532E">
            <w:p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En sık gözlemlenen ötücü kuşlar LC'dir.</w:t>
            </w:r>
          </w:p>
          <w:p w14:paraId="1EF0C8AA" w14:textId="77777777" w:rsidR="002C1BE0" w:rsidRPr="00AE407B" w:rsidRDefault="002C1BE0" w:rsidP="00AA532E">
            <w:pPr>
              <w:spacing w:before="20" w:after="20" w:line="240" w:lineRule="auto"/>
              <w:rPr>
                <w:rFonts w:ascii="Verdana" w:eastAsiaTheme="minorEastAsia" w:hAnsi="Verdana"/>
                <w:kern w:val="0"/>
                <w:sz w:val="16"/>
                <w:szCs w:val="16"/>
                <w:lang w:val="tr-TR"/>
                <w14:ligatures w14:val="none"/>
              </w:rPr>
            </w:pPr>
          </w:p>
          <w:p w14:paraId="164EEF3D" w14:textId="77777777" w:rsidR="002C1BE0" w:rsidRPr="00AE407B" w:rsidRDefault="002C1BE0" w:rsidP="00AA532E">
            <w:p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Bern Sözleşmesi'nin 6. Kararı'nda listelenen birkaç LC türü (yırtıcı kuşlar, leylekler, ötücü kuşlar dahil) PBF olarak tanımlanmıştır.</w:t>
            </w:r>
          </w:p>
          <w:p w14:paraId="6D3CA397" w14:textId="77777777" w:rsidR="002C1BE0" w:rsidRPr="00AE407B" w:rsidRDefault="002C1BE0" w:rsidP="00AA532E">
            <w:pPr>
              <w:spacing w:before="20" w:after="20" w:line="240" w:lineRule="auto"/>
              <w:rPr>
                <w:rFonts w:ascii="Verdana" w:eastAsiaTheme="minorEastAsia" w:hAnsi="Verdana"/>
                <w:kern w:val="0"/>
                <w:sz w:val="16"/>
                <w:szCs w:val="16"/>
                <w:lang w:val="tr-TR"/>
                <w14:ligatures w14:val="none"/>
              </w:rPr>
            </w:pPr>
          </w:p>
          <w:p w14:paraId="4A5CCD0B" w14:textId="77777777" w:rsidR="002C1BE0" w:rsidRPr="00AE407B" w:rsidRDefault="002C1BE0" w:rsidP="00AA532E">
            <w:p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 xml:space="preserve">CRM'ye göre çarpışma riski nispeten düşüktür. </w:t>
            </w:r>
          </w:p>
          <w:p w14:paraId="6532FC21" w14:textId="77777777" w:rsidR="002C1BE0" w:rsidRPr="00AE407B" w:rsidRDefault="002C1BE0" w:rsidP="00AA532E">
            <w:pPr>
              <w:spacing w:before="20" w:after="20" w:line="240" w:lineRule="auto"/>
              <w:rPr>
                <w:rFonts w:ascii="Verdana" w:eastAsia="Times New Roman" w:hAnsi="Verdana" w:cs="Arial"/>
                <w:sz w:val="16"/>
                <w:szCs w:val="16"/>
                <w:lang w:val="tr-TR" w:eastAsia="en-GB"/>
              </w:rPr>
            </w:pPr>
          </w:p>
        </w:tc>
        <w:tc>
          <w:tcPr>
            <w:tcW w:w="811" w:type="pct"/>
            <w:vAlign w:val="center"/>
          </w:tcPr>
          <w:p w14:paraId="6FFF75B9" w14:textId="77777777" w:rsidR="002C1BE0" w:rsidRPr="00AE407B" w:rsidRDefault="002C1BE0" w:rsidP="00AA532E">
            <w:pPr>
              <w:spacing w:before="20" w:after="20" w:line="240" w:lineRule="auto"/>
              <w:jc w:val="center"/>
              <w:rPr>
                <w:rFonts w:ascii="Verdana" w:eastAsia="Times New Roman" w:hAnsi="Verdana" w:cs="Arial"/>
                <w:sz w:val="16"/>
                <w:szCs w:val="16"/>
                <w:lang w:val="tr-TR" w:eastAsia="en-GB"/>
              </w:rPr>
            </w:pPr>
            <w:r w:rsidRPr="00AE407B">
              <w:rPr>
                <w:rFonts w:ascii="Verdana" w:eastAsia="Times New Roman" w:hAnsi="Verdana" w:cs="Arial"/>
                <w:sz w:val="16"/>
                <w:szCs w:val="16"/>
                <w:lang w:val="tr-TR" w:eastAsia="en-GB"/>
              </w:rPr>
              <w:t>Orta</w:t>
            </w:r>
          </w:p>
        </w:tc>
        <w:tc>
          <w:tcPr>
            <w:tcW w:w="951" w:type="pct"/>
            <w:vAlign w:val="center"/>
          </w:tcPr>
          <w:p w14:paraId="36541E16" w14:textId="77777777" w:rsidR="002C1BE0" w:rsidRPr="00AE407B" w:rsidRDefault="002C1BE0" w:rsidP="00AA532E">
            <w:pPr>
              <w:spacing w:before="20" w:after="20" w:line="240" w:lineRule="auto"/>
              <w:jc w:val="center"/>
              <w:rPr>
                <w:rFonts w:ascii="Verdana" w:eastAsia="Times New Roman" w:hAnsi="Verdana" w:cs="Arial"/>
                <w:sz w:val="16"/>
                <w:szCs w:val="16"/>
                <w:lang w:val="tr-TR" w:eastAsia="en-GB"/>
              </w:rPr>
            </w:pPr>
          </w:p>
          <w:p w14:paraId="541310C7" w14:textId="77777777" w:rsidR="002C1BE0" w:rsidRPr="00AE407B" w:rsidRDefault="002C1BE0" w:rsidP="00AA532E">
            <w:pPr>
              <w:spacing w:before="20" w:after="20" w:line="240" w:lineRule="auto"/>
              <w:jc w:val="center"/>
              <w:rPr>
                <w:rFonts w:ascii="Verdana" w:eastAsia="Times New Roman" w:hAnsi="Verdana" w:cs="Arial"/>
                <w:sz w:val="16"/>
                <w:szCs w:val="16"/>
                <w:lang w:val="tr-TR" w:eastAsia="en-GB"/>
              </w:rPr>
            </w:pPr>
            <w:r w:rsidRPr="00AE407B">
              <w:rPr>
                <w:rFonts w:ascii="Verdana" w:eastAsia="Times New Roman" w:hAnsi="Verdana" w:cs="Arial"/>
                <w:sz w:val="16"/>
                <w:szCs w:val="16"/>
                <w:lang w:val="tr-TR" w:eastAsia="en-GB"/>
              </w:rPr>
              <w:t>Küresel olarak VU türleri</w:t>
            </w:r>
          </w:p>
          <w:p w14:paraId="7A777383" w14:textId="77777777" w:rsidR="002C1BE0" w:rsidRPr="00AE407B" w:rsidRDefault="002C1BE0" w:rsidP="00AA532E">
            <w:pPr>
              <w:spacing w:before="20" w:after="20" w:line="240" w:lineRule="auto"/>
              <w:jc w:val="center"/>
              <w:rPr>
                <w:rFonts w:ascii="Verdana" w:eastAsia="Times New Roman" w:hAnsi="Verdana" w:cs="Arial"/>
                <w:sz w:val="16"/>
                <w:szCs w:val="16"/>
                <w:lang w:val="tr-TR" w:eastAsia="en-GB"/>
              </w:rPr>
            </w:pPr>
          </w:p>
          <w:p w14:paraId="539764E5" w14:textId="77777777" w:rsidR="002C1BE0" w:rsidRPr="00AE407B" w:rsidRDefault="002C1BE0" w:rsidP="00AA532E">
            <w:pPr>
              <w:spacing w:before="20" w:after="20" w:line="240" w:lineRule="auto"/>
              <w:jc w:val="center"/>
              <w:rPr>
                <w:rFonts w:ascii="Verdana" w:eastAsia="Times New Roman" w:hAnsi="Verdana" w:cs="Arial"/>
                <w:sz w:val="16"/>
                <w:szCs w:val="16"/>
                <w:lang w:val="tr-TR" w:eastAsia="en-GB"/>
              </w:rPr>
            </w:pPr>
            <w:r w:rsidRPr="00AE407B">
              <w:rPr>
                <w:rFonts w:ascii="Verdana" w:eastAsia="Times New Roman" w:hAnsi="Verdana" w:cs="Arial"/>
                <w:sz w:val="16"/>
                <w:szCs w:val="16"/>
                <w:lang w:val="tr-TR" w:eastAsia="en-GB"/>
              </w:rPr>
              <w:t>PBF türleri</w:t>
            </w:r>
          </w:p>
          <w:p w14:paraId="72068C37" w14:textId="77777777" w:rsidR="002C1BE0" w:rsidRPr="00AE407B" w:rsidRDefault="002C1BE0" w:rsidP="00AA532E">
            <w:pPr>
              <w:spacing w:before="20" w:after="20" w:line="240" w:lineRule="auto"/>
              <w:jc w:val="center"/>
              <w:rPr>
                <w:rFonts w:ascii="Verdana" w:eastAsia="Times New Roman" w:hAnsi="Verdana" w:cs="Arial"/>
                <w:sz w:val="16"/>
                <w:szCs w:val="16"/>
                <w:lang w:val="tr-TR" w:eastAsia="en-GB"/>
              </w:rPr>
            </w:pPr>
          </w:p>
          <w:p w14:paraId="003E10D2" w14:textId="77777777" w:rsidR="002C1BE0" w:rsidRPr="00AE407B" w:rsidRDefault="002C1BE0" w:rsidP="00AA532E">
            <w:pPr>
              <w:spacing w:before="20" w:after="20" w:line="240" w:lineRule="auto"/>
              <w:jc w:val="center"/>
              <w:rPr>
                <w:rFonts w:ascii="Verdana" w:eastAsia="Times New Roman" w:hAnsi="Verdana" w:cs="Arial"/>
                <w:sz w:val="16"/>
                <w:szCs w:val="16"/>
                <w:lang w:val="tr-TR" w:eastAsia="en-GB"/>
              </w:rPr>
            </w:pPr>
            <w:r w:rsidRPr="00AE407B">
              <w:rPr>
                <w:rFonts w:ascii="Verdana" w:eastAsia="Times New Roman" w:hAnsi="Verdana" w:cs="Arial"/>
                <w:sz w:val="16"/>
                <w:szCs w:val="16"/>
                <w:lang w:val="tr-TR" w:eastAsia="en-GB"/>
              </w:rPr>
              <w:t>Düşük çarpışma riski, PBR'ye göre tür popülasyonu üzerinde önemsiz bir etkiye sahip olma olasılığı yüksek</w:t>
            </w:r>
          </w:p>
        </w:tc>
      </w:tr>
      <w:tr w:rsidR="002C1BE0" w:rsidRPr="008B3A00" w14:paraId="31233508" w14:textId="77777777" w:rsidTr="79463571">
        <w:trPr>
          <w:trHeight w:val="481"/>
        </w:trPr>
        <w:tc>
          <w:tcPr>
            <w:tcW w:w="842" w:type="pct"/>
            <w:vAlign w:val="center"/>
          </w:tcPr>
          <w:p w14:paraId="7BA0DA2F" w14:textId="77777777" w:rsidR="002C1BE0" w:rsidRPr="00AE407B" w:rsidRDefault="002C1BE0" w:rsidP="00AA532E">
            <w:pPr>
              <w:widowControl w:val="0"/>
              <w:spacing w:before="20" w:after="20" w:line="240" w:lineRule="auto"/>
              <w:rPr>
                <w:rFonts w:ascii="Verdana" w:hAnsi="Verdana" w:cs="Arial"/>
                <w:b/>
                <w:bCs/>
                <w:sz w:val="16"/>
                <w:szCs w:val="16"/>
                <w:lang w:val="tr-TR" w:eastAsia="en-GB"/>
              </w:rPr>
            </w:pPr>
            <w:r w:rsidRPr="00AE407B">
              <w:rPr>
                <w:rFonts w:ascii="Verdana" w:hAnsi="Verdana" w:cs="Arial"/>
                <w:b/>
                <w:bCs/>
                <w:sz w:val="16"/>
                <w:szCs w:val="16"/>
                <w:lang w:val="tr-TR" w:eastAsia="en-GB"/>
              </w:rPr>
              <w:lastRenderedPageBreak/>
              <w:t>Yarasalar</w:t>
            </w:r>
          </w:p>
        </w:tc>
        <w:tc>
          <w:tcPr>
            <w:tcW w:w="2396" w:type="pct"/>
            <w:vAlign w:val="center"/>
          </w:tcPr>
          <w:p w14:paraId="64DF2F57" w14:textId="77777777" w:rsidR="002C1BE0" w:rsidRPr="00AE407B" w:rsidRDefault="002C1BE0" w:rsidP="00AA532E">
            <w:p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Tehdit altındaki yarasa türleri:</w:t>
            </w:r>
          </w:p>
          <w:p w14:paraId="6127F698" w14:textId="166C0D10" w:rsidR="002C1BE0" w:rsidRPr="00AE407B" w:rsidRDefault="002C1BE0" w:rsidP="002C1BE0">
            <w:pPr>
              <w:numPr>
                <w:ilvl w:val="0"/>
                <w:numId w:val="135"/>
              </w:num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Schreiber'in Kavisli Kanatlı Yarasa (</w:t>
            </w:r>
            <w:r w:rsidR="00825814" w:rsidRPr="00AE407B">
              <w:rPr>
                <w:rFonts w:ascii="Verdana" w:eastAsiaTheme="minorEastAsia" w:hAnsi="Verdana"/>
                <w:i/>
                <w:iCs/>
                <w:kern w:val="0"/>
                <w:sz w:val="16"/>
                <w:szCs w:val="16"/>
                <w:lang w:val="tr-TR"/>
                <w14:ligatures w14:val="none"/>
              </w:rPr>
              <w:t xml:space="preserve">Miniopterus schreibersii, </w:t>
            </w:r>
            <w:r w:rsidRPr="00AE407B">
              <w:rPr>
                <w:rFonts w:ascii="Verdana" w:eastAsiaTheme="minorEastAsia" w:hAnsi="Verdana"/>
                <w:kern w:val="0"/>
                <w:sz w:val="16"/>
                <w:szCs w:val="16"/>
                <w:lang w:val="tr-TR"/>
                <w14:ligatures w14:val="none"/>
              </w:rPr>
              <w:t>küresel olarak VU), R6 – yüksek çarpışma riski - PBF</w:t>
            </w:r>
          </w:p>
          <w:p w14:paraId="552C04D4" w14:textId="17F1E488" w:rsidR="002C1BE0" w:rsidRPr="00AE407B" w:rsidRDefault="002C1BE0" w:rsidP="002C1BE0">
            <w:pPr>
              <w:numPr>
                <w:ilvl w:val="0"/>
                <w:numId w:val="135"/>
              </w:num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Akdeniz At Nalı Yarasa (</w:t>
            </w:r>
            <w:r w:rsidR="00661B27" w:rsidRPr="00AE407B">
              <w:rPr>
                <w:rFonts w:ascii="Verdana" w:eastAsiaTheme="minorEastAsia" w:hAnsi="Verdana"/>
                <w:i/>
                <w:iCs/>
                <w:kern w:val="0"/>
                <w:sz w:val="16"/>
                <w:szCs w:val="16"/>
                <w:lang w:val="tr-TR"/>
                <w14:ligatures w14:val="none"/>
              </w:rPr>
              <w:t>Rhinolophus euryale</w:t>
            </w:r>
            <w:r w:rsidR="00661B27" w:rsidRPr="00AE407B">
              <w:rPr>
                <w:rFonts w:ascii="Verdana" w:eastAsiaTheme="minorEastAsia" w:hAnsi="Verdana"/>
                <w:kern w:val="0"/>
                <w:sz w:val="16"/>
                <w:szCs w:val="16"/>
                <w:lang w:val="tr-TR"/>
                <w14:ligatures w14:val="none"/>
              </w:rPr>
              <w:t xml:space="preserve">, </w:t>
            </w:r>
            <w:r w:rsidRPr="00AE407B">
              <w:rPr>
                <w:rFonts w:ascii="Verdana" w:eastAsiaTheme="minorEastAsia" w:hAnsi="Verdana"/>
                <w:kern w:val="0"/>
                <w:sz w:val="16"/>
                <w:szCs w:val="16"/>
                <w:lang w:val="tr-TR"/>
                <w14:ligatures w14:val="none"/>
              </w:rPr>
              <w:t>küresel olarak NT/VU (Eu)), R6 – PBF</w:t>
            </w:r>
          </w:p>
          <w:p w14:paraId="14C20A2A" w14:textId="232AB7EE" w:rsidR="002C1BE0" w:rsidRPr="00AE407B" w:rsidRDefault="002C1BE0" w:rsidP="002C1BE0">
            <w:pPr>
              <w:pStyle w:val="Tablebullet"/>
              <w:numPr>
                <w:ilvl w:val="0"/>
                <w:numId w:val="135"/>
              </w:numPr>
              <w:spacing w:before="20" w:after="20" w:line="240" w:lineRule="auto"/>
              <w:rPr>
                <w:rFonts w:ascii="Verdana" w:hAnsi="Verdana"/>
                <w:sz w:val="16"/>
                <w:szCs w:val="16"/>
                <w:lang w:val="tr-TR"/>
              </w:rPr>
            </w:pPr>
            <w:r w:rsidRPr="00AE407B">
              <w:rPr>
                <w:rFonts w:ascii="Verdana" w:hAnsi="Verdana"/>
                <w:sz w:val="16"/>
                <w:szCs w:val="16"/>
                <w:lang w:val="tr-TR"/>
              </w:rPr>
              <w:t>Batı Barbastelle Yarasa (</w:t>
            </w:r>
            <w:r w:rsidR="00210FFC" w:rsidRPr="00AE407B">
              <w:rPr>
                <w:rFonts w:ascii="Verdana" w:hAnsi="Verdana"/>
                <w:i/>
                <w:iCs/>
                <w:sz w:val="16"/>
                <w:szCs w:val="16"/>
                <w:lang w:val="tr-TR"/>
              </w:rPr>
              <w:t xml:space="preserve">Barbastella </w:t>
            </w:r>
            <w:r w:rsidR="00210FFC" w:rsidRPr="00AE407B">
              <w:rPr>
                <w:rFonts w:ascii="Verdana" w:hAnsi="Verdana"/>
                <w:sz w:val="16"/>
                <w:szCs w:val="16"/>
                <w:lang w:val="tr-TR"/>
              </w:rPr>
              <w:t xml:space="preserve">barbastellus, </w:t>
            </w:r>
            <w:r w:rsidRPr="00AE407B">
              <w:rPr>
                <w:rFonts w:ascii="Verdana" w:hAnsi="Verdana"/>
                <w:sz w:val="16"/>
                <w:szCs w:val="16"/>
                <w:lang w:val="tr-TR"/>
              </w:rPr>
              <w:t>küresel olarak NT/ VU (Eu), R6)</w:t>
            </w:r>
          </w:p>
          <w:p w14:paraId="730CBC3B" w14:textId="77777777" w:rsidR="002C1BE0" w:rsidRPr="00AE407B" w:rsidRDefault="002C1BE0" w:rsidP="00AA532E">
            <w:pPr>
              <w:spacing w:before="20" w:after="20" w:line="240" w:lineRule="auto"/>
              <w:rPr>
                <w:rFonts w:ascii="Verdana" w:eastAsiaTheme="minorEastAsia" w:hAnsi="Verdana"/>
                <w:kern w:val="0"/>
                <w:sz w:val="16"/>
                <w:szCs w:val="16"/>
                <w:lang w:val="tr-TR"/>
                <w14:ligatures w14:val="none"/>
              </w:rPr>
            </w:pPr>
          </w:p>
          <w:p w14:paraId="4A9E0E81" w14:textId="77777777" w:rsidR="002C1BE0" w:rsidRPr="00AE407B" w:rsidRDefault="002C1BE0" w:rsidP="00AA532E">
            <w:p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PBF olarak nitelendirilen diğer türler:</w:t>
            </w:r>
          </w:p>
          <w:p w14:paraId="2C9F5A6F" w14:textId="2CE74552" w:rsidR="002C1BE0" w:rsidRPr="00AE407B" w:rsidRDefault="002C1BE0" w:rsidP="002C1BE0">
            <w:pPr>
              <w:numPr>
                <w:ilvl w:val="0"/>
                <w:numId w:val="135"/>
              </w:num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Blasius'un At Nalı Yarasa (</w:t>
            </w:r>
            <w:r w:rsidR="001F5AB6" w:rsidRPr="00AE407B">
              <w:rPr>
                <w:rFonts w:ascii="Verdana" w:eastAsiaTheme="minorEastAsia" w:hAnsi="Verdana"/>
                <w:i/>
                <w:iCs/>
                <w:kern w:val="0"/>
                <w:sz w:val="16"/>
                <w:szCs w:val="16"/>
                <w:lang w:val="tr-TR"/>
                <w14:ligatures w14:val="none"/>
              </w:rPr>
              <w:t>Rhinolophus blasii</w:t>
            </w:r>
            <w:r w:rsidR="001F5AB6" w:rsidRPr="00AE407B">
              <w:rPr>
                <w:rFonts w:ascii="Verdana" w:eastAsiaTheme="minorEastAsia" w:hAnsi="Verdana"/>
                <w:kern w:val="0"/>
                <w:sz w:val="16"/>
                <w:szCs w:val="16"/>
                <w:lang w:val="tr-TR"/>
                <w14:ligatures w14:val="none"/>
              </w:rPr>
              <w:t xml:space="preserve">, </w:t>
            </w:r>
            <w:r w:rsidRPr="00AE407B">
              <w:rPr>
                <w:rFonts w:ascii="Verdana" w:eastAsiaTheme="minorEastAsia" w:hAnsi="Verdana"/>
                <w:kern w:val="0"/>
                <w:sz w:val="16"/>
                <w:szCs w:val="16"/>
                <w:lang w:val="tr-TR"/>
                <w14:ligatures w14:val="none"/>
              </w:rPr>
              <w:t>küresel LC/ VU (Eu)), R6</w:t>
            </w:r>
          </w:p>
          <w:p w14:paraId="785D198E" w14:textId="351FCBF0" w:rsidR="002C1BE0" w:rsidRPr="00AE407B" w:rsidRDefault="002C1BE0" w:rsidP="002C1BE0">
            <w:pPr>
              <w:numPr>
                <w:ilvl w:val="0"/>
                <w:numId w:val="135"/>
              </w:num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Büyük At Nalı Yarasa (</w:t>
            </w:r>
            <w:r w:rsidR="00D91B49" w:rsidRPr="00AE407B">
              <w:rPr>
                <w:rFonts w:ascii="Verdana" w:eastAsiaTheme="minorEastAsia" w:hAnsi="Verdana"/>
                <w:i/>
                <w:iCs/>
                <w:kern w:val="0"/>
                <w:sz w:val="16"/>
                <w:szCs w:val="16"/>
                <w:lang w:val="tr-TR"/>
                <w14:ligatures w14:val="none"/>
              </w:rPr>
              <w:t xml:space="preserve">Rhinolophus ferrumequinum, </w:t>
            </w:r>
            <w:r w:rsidRPr="00AE407B">
              <w:rPr>
                <w:rFonts w:ascii="Verdana" w:eastAsiaTheme="minorEastAsia" w:hAnsi="Verdana"/>
                <w:kern w:val="0"/>
                <w:sz w:val="16"/>
                <w:szCs w:val="16"/>
                <w:lang w:val="tr-TR"/>
                <w14:ligatures w14:val="none"/>
              </w:rPr>
              <w:t>küresel LC), R6</w:t>
            </w:r>
          </w:p>
          <w:p w14:paraId="26AA567F" w14:textId="553DF419" w:rsidR="002C1BE0" w:rsidRPr="00AE407B" w:rsidRDefault="002C1BE0" w:rsidP="002C1BE0">
            <w:pPr>
              <w:numPr>
                <w:ilvl w:val="0"/>
                <w:numId w:val="135"/>
              </w:num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Küçük At Nalı Yarasa (</w:t>
            </w:r>
            <w:r w:rsidR="00FC532C" w:rsidRPr="00AE407B">
              <w:rPr>
                <w:rFonts w:ascii="Verdana" w:eastAsiaTheme="minorEastAsia" w:hAnsi="Verdana"/>
                <w:i/>
                <w:iCs/>
                <w:kern w:val="0"/>
                <w:sz w:val="16"/>
                <w:szCs w:val="16"/>
                <w:lang w:val="tr-TR"/>
                <w14:ligatures w14:val="none"/>
              </w:rPr>
              <w:t>Rhinolophus hipposideros</w:t>
            </w:r>
            <w:r w:rsidR="00FC532C" w:rsidRPr="00AE407B">
              <w:rPr>
                <w:rFonts w:ascii="Verdana" w:eastAsiaTheme="minorEastAsia" w:hAnsi="Verdana"/>
                <w:kern w:val="0"/>
                <w:sz w:val="16"/>
                <w:szCs w:val="16"/>
                <w:lang w:val="tr-TR"/>
                <w14:ligatures w14:val="none"/>
              </w:rPr>
              <w:t xml:space="preserve">, </w:t>
            </w:r>
            <w:r w:rsidRPr="00AE407B">
              <w:rPr>
                <w:rFonts w:ascii="Verdana" w:eastAsiaTheme="minorEastAsia" w:hAnsi="Verdana"/>
                <w:kern w:val="0"/>
                <w:sz w:val="16"/>
                <w:szCs w:val="16"/>
                <w:lang w:val="tr-TR"/>
                <w14:ligatures w14:val="none"/>
              </w:rPr>
              <w:t>LC), R6</w:t>
            </w:r>
          </w:p>
          <w:p w14:paraId="58CA1521" w14:textId="24C93387" w:rsidR="000E58D0" w:rsidRPr="00AE407B" w:rsidRDefault="000E58D0" w:rsidP="000E58D0">
            <w:pPr>
              <w:numPr>
                <w:ilvl w:val="0"/>
                <w:numId w:val="135"/>
              </w:num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*Bechstein yarasası (</w:t>
            </w:r>
            <w:r w:rsidRPr="00AE407B">
              <w:rPr>
                <w:rFonts w:ascii="Verdana" w:eastAsiaTheme="minorEastAsia" w:hAnsi="Verdana"/>
                <w:i/>
                <w:iCs/>
                <w:kern w:val="0"/>
                <w:sz w:val="16"/>
                <w:szCs w:val="16"/>
                <w:lang w:val="tr-TR"/>
                <w14:ligatures w14:val="none"/>
              </w:rPr>
              <w:t>Myotis bechsteinii</w:t>
            </w:r>
            <w:r w:rsidRPr="00AE407B">
              <w:rPr>
                <w:rFonts w:ascii="Verdana" w:eastAsiaTheme="minorEastAsia" w:hAnsi="Verdana"/>
                <w:kern w:val="0"/>
                <w:sz w:val="16"/>
                <w:szCs w:val="16"/>
                <w:lang w:val="tr-TR"/>
                <w14:ligatures w14:val="none"/>
              </w:rPr>
              <w:t>, NT [Eu: VU]), R6</w:t>
            </w:r>
          </w:p>
          <w:p w14:paraId="2BC50697" w14:textId="0573BC5E" w:rsidR="000E58D0" w:rsidRPr="00AE407B" w:rsidRDefault="000E58D0" w:rsidP="000E58D0">
            <w:pPr>
              <w:numPr>
                <w:ilvl w:val="0"/>
                <w:numId w:val="135"/>
              </w:num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*Küçük Fare Kulaklı Yarasa (</w:t>
            </w:r>
            <w:r w:rsidRPr="00AE407B">
              <w:rPr>
                <w:rFonts w:ascii="Verdana" w:eastAsiaTheme="minorEastAsia" w:hAnsi="Verdana"/>
                <w:i/>
                <w:iCs/>
                <w:kern w:val="0"/>
                <w:sz w:val="16"/>
                <w:szCs w:val="16"/>
                <w:lang w:val="tr-TR"/>
                <w14:ligatures w14:val="none"/>
              </w:rPr>
              <w:t>Myotis blythii</w:t>
            </w:r>
            <w:r w:rsidRPr="00AE407B">
              <w:rPr>
                <w:rFonts w:ascii="Verdana" w:eastAsiaTheme="minorEastAsia" w:hAnsi="Verdana"/>
                <w:kern w:val="0"/>
                <w:sz w:val="16"/>
                <w:szCs w:val="16"/>
                <w:lang w:val="tr-TR"/>
                <w14:ligatures w14:val="none"/>
              </w:rPr>
              <w:t>, LC [Eu: VU / Med: NT]), R6</w:t>
            </w:r>
          </w:p>
          <w:p w14:paraId="0494D0E3" w14:textId="4D707F7E" w:rsidR="000E58D0" w:rsidRPr="00AE407B" w:rsidRDefault="000E58D0" w:rsidP="000E58D0">
            <w:pPr>
              <w:numPr>
                <w:ilvl w:val="0"/>
                <w:numId w:val="135"/>
              </w:num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*Uzun parmaklı yarasa (</w:t>
            </w:r>
            <w:r w:rsidRPr="00AE407B">
              <w:rPr>
                <w:rFonts w:ascii="Verdana" w:eastAsiaTheme="minorEastAsia" w:hAnsi="Verdana"/>
                <w:i/>
                <w:iCs/>
                <w:kern w:val="0"/>
                <w:sz w:val="16"/>
                <w:szCs w:val="16"/>
                <w:lang w:val="tr-TR"/>
                <w14:ligatures w14:val="none"/>
              </w:rPr>
              <w:t>Myotis capaccinii</w:t>
            </w:r>
            <w:r w:rsidRPr="00AE407B">
              <w:rPr>
                <w:rFonts w:ascii="Verdana" w:eastAsiaTheme="minorEastAsia" w:hAnsi="Verdana"/>
                <w:kern w:val="0"/>
                <w:sz w:val="16"/>
                <w:szCs w:val="16"/>
                <w:lang w:val="tr-TR"/>
                <w14:ligatures w14:val="none"/>
              </w:rPr>
              <w:t>, VU), R6</w:t>
            </w:r>
          </w:p>
          <w:p w14:paraId="12A0845F" w14:textId="0124AEB3" w:rsidR="000E58D0" w:rsidRPr="00AE407B" w:rsidRDefault="000E58D0" w:rsidP="000E58D0">
            <w:pPr>
              <w:numPr>
                <w:ilvl w:val="0"/>
                <w:numId w:val="135"/>
              </w:num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*Geoffroy yarasası (</w:t>
            </w:r>
            <w:r w:rsidRPr="00AE407B">
              <w:rPr>
                <w:rFonts w:ascii="Verdana" w:eastAsiaTheme="minorEastAsia" w:hAnsi="Verdana"/>
                <w:i/>
                <w:iCs/>
                <w:kern w:val="0"/>
                <w:sz w:val="16"/>
                <w:szCs w:val="16"/>
                <w:lang w:val="tr-TR"/>
                <w14:ligatures w14:val="none"/>
              </w:rPr>
              <w:t>Myotis emarginatus</w:t>
            </w:r>
            <w:r w:rsidRPr="00AE407B">
              <w:rPr>
                <w:rFonts w:ascii="Verdana" w:eastAsiaTheme="minorEastAsia" w:hAnsi="Verdana"/>
                <w:kern w:val="0"/>
                <w:sz w:val="16"/>
                <w:szCs w:val="16"/>
                <w:lang w:val="tr-TR"/>
                <w14:ligatures w14:val="none"/>
              </w:rPr>
              <w:t>, LC), R6</w:t>
            </w:r>
          </w:p>
          <w:p w14:paraId="0FFCDD94" w14:textId="5315EC9B" w:rsidR="000E58D0" w:rsidRPr="00AE407B" w:rsidRDefault="000E58D0" w:rsidP="000E58D0">
            <w:pPr>
              <w:numPr>
                <w:ilvl w:val="0"/>
                <w:numId w:val="135"/>
              </w:num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*Büyük Fare Kulaklı Yarasa (</w:t>
            </w:r>
            <w:r w:rsidRPr="00AE407B">
              <w:rPr>
                <w:rFonts w:ascii="Verdana" w:eastAsiaTheme="minorEastAsia" w:hAnsi="Verdana"/>
                <w:i/>
                <w:iCs/>
                <w:kern w:val="0"/>
                <w:sz w:val="16"/>
                <w:szCs w:val="16"/>
                <w:lang w:val="tr-TR"/>
                <w14:ligatures w14:val="none"/>
              </w:rPr>
              <w:t>Myotis myotis</w:t>
            </w:r>
            <w:r w:rsidRPr="00AE407B">
              <w:rPr>
                <w:rFonts w:ascii="Verdana" w:eastAsiaTheme="minorEastAsia" w:hAnsi="Verdana"/>
                <w:kern w:val="0"/>
                <w:sz w:val="16"/>
                <w:szCs w:val="16"/>
                <w:lang w:val="tr-TR"/>
                <w14:ligatures w14:val="none"/>
              </w:rPr>
              <w:t>, LC), R6</w:t>
            </w:r>
          </w:p>
          <w:p w14:paraId="4489B64E" w14:textId="6212D4A6" w:rsidR="000E58D0" w:rsidRPr="00AE407B" w:rsidRDefault="000E58D0" w:rsidP="000E58D0">
            <w:pPr>
              <w:numPr>
                <w:ilvl w:val="0"/>
                <w:numId w:val="135"/>
              </w:num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*Büyük Noctule Yarasa (</w:t>
            </w:r>
            <w:r w:rsidRPr="00AE407B">
              <w:rPr>
                <w:rFonts w:ascii="Verdana" w:eastAsiaTheme="minorEastAsia" w:hAnsi="Verdana"/>
                <w:i/>
                <w:iCs/>
                <w:kern w:val="0"/>
                <w:sz w:val="16"/>
                <w:szCs w:val="16"/>
                <w:lang w:val="tr-TR"/>
                <w14:ligatures w14:val="none"/>
              </w:rPr>
              <w:t>Nyctalus lasiopterus</w:t>
            </w:r>
            <w:r w:rsidRPr="00AE407B">
              <w:rPr>
                <w:rFonts w:ascii="Verdana" w:eastAsiaTheme="minorEastAsia" w:hAnsi="Verdana"/>
                <w:kern w:val="0"/>
                <w:sz w:val="16"/>
                <w:szCs w:val="16"/>
                <w:lang w:val="tr-TR"/>
                <w14:ligatures w14:val="none"/>
              </w:rPr>
              <w:t>, VU [Eu: VU / Med: NT]), R6 değil</w:t>
            </w:r>
          </w:p>
          <w:p w14:paraId="5F7B7B0D" w14:textId="3BA06940" w:rsidR="000E58D0" w:rsidRPr="00AE407B" w:rsidRDefault="000E58D0" w:rsidP="000E58D0">
            <w:pPr>
              <w:numPr>
                <w:ilvl w:val="0"/>
                <w:numId w:val="135"/>
              </w:num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*Mehely'in At Nalı Yarasa (</w:t>
            </w:r>
            <w:r w:rsidRPr="00AE407B">
              <w:rPr>
                <w:rFonts w:ascii="Verdana" w:eastAsiaTheme="minorEastAsia" w:hAnsi="Verdana"/>
                <w:i/>
                <w:iCs/>
                <w:kern w:val="0"/>
                <w:sz w:val="16"/>
                <w:szCs w:val="16"/>
                <w:lang w:val="tr-TR"/>
                <w14:ligatures w14:val="none"/>
              </w:rPr>
              <w:t>Rhinolophus mehelyi</w:t>
            </w:r>
            <w:r w:rsidRPr="00AE407B">
              <w:rPr>
                <w:rFonts w:ascii="Verdana" w:eastAsiaTheme="minorEastAsia" w:hAnsi="Verdana"/>
                <w:kern w:val="0"/>
                <w:sz w:val="16"/>
                <w:szCs w:val="16"/>
                <w:lang w:val="tr-TR"/>
                <w14:ligatures w14:val="none"/>
              </w:rPr>
              <w:t>, VU [Eu: EN]), R6</w:t>
            </w:r>
          </w:p>
          <w:p w14:paraId="67050992" w14:textId="6F3C5C60" w:rsidR="00F314C9" w:rsidRPr="00AE407B" w:rsidRDefault="000E58D0" w:rsidP="000E58D0">
            <w:pPr>
              <w:numPr>
                <w:ilvl w:val="0"/>
                <w:numId w:val="135"/>
              </w:num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*Alacalı Yarasa (</w:t>
            </w:r>
            <w:r w:rsidRPr="00AE407B">
              <w:rPr>
                <w:rFonts w:ascii="Verdana" w:eastAsiaTheme="minorEastAsia" w:hAnsi="Verdana"/>
                <w:i/>
                <w:iCs/>
                <w:kern w:val="0"/>
                <w:sz w:val="16"/>
                <w:szCs w:val="16"/>
                <w:lang w:val="tr-TR"/>
                <w14:ligatures w14:val="none"/>
              </w:rPr>
              <w:t>Vespertilio murinus</w:t>
            </w:r>
            <w:r w:rsidRPr="00AE407B">
              <w:rPr>
                <w:rFonts w:ascii="Verdana" w:eastAsiaTheme="minorEastAsia" w:hAnsi="Verdana"/>
                <w:kern w:val="0"/>
                <w:sz w:val="16"/>
                <w:szCs w:val="16"/>
                <w:lang w:val="tr-TR"/>
                <w14:ligatures w14:val="none"/>
              </w:rPr>
              <w:t>, LC), R6</w:t>
            </w:r>
          </w:p>
          <w:p w14:paraId="75B6AA87" w14:textId="77777777" w:rsidR="002C1BE0" w:rsidRPr="00AE407B" w:rsidRDefault="002C1BE0" w:rsidP="00AA532E">
            <w:pPr>
              <w:spacing w:before="20" w:after="20" w:line="240" w:lineRule="auto"/>
              <w:rPr>
                <w:rFonts w:ascii="Verdana" w:eastAsiaTheme="minorEastAsia" w:hAnsi="Verdana"/>
                <w:kern w:val="0"/>
                <w:sz w:val="16"/>
                <w:szCs w:val="16"/>
                <w:lang w:val="tr-TR"/>
                <w14:ligatures w14:val="none"/>
              </w:rPr>
            </w:pPr>
          </w:p>
          <w:p w14:paraId="7BB8F48D" w14:textId="0E6E2ED1" w:rsidR="002C1BE0" w:rsidRPr="00AE407B" w:rsidRDefault="002C1BE0" w:rsidP="00AA532E">
            <w:p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 xml:space="preserve">En yaygın türler LC'dir (örneğin </w:t>
            </w:r>
            <w:r w:rsidRPr="00AE407B">
              <w:rPr>
                <w:rFonts w:eastAsiaTheme="minorEastAsia"/>
                <w:i/>
                <w:kern w:val="0"/>
                <w:sz w:val="16"/>
                <w:szCs w:val="16"/>
                <w:lang w:val="tr-TR"/>
                <w14:ligatures w14:val="none"/>
              </w:rPr>
              <w:t xml:space="preserve">Pipistrellus pipistrellus) </w:t>
            </w:r>
            <w:r w:rsidRPr="00AE407B">
              <w:rPr>
                <w:rFonts w:eastAsiaTheme="minorEastAsia"/>
                <w:kern w:val="0"/>
                <w:sz w:val="16"/>
                <w:szCs w:val="16"/>
                <w:lang w:val="tr-TR"/>
                <w14:ligatures w14:val="none"/>
              </w:rPr>
              <w:t xml:space="preserve">ve bunlar çarpışma riski yüksektir. </w:t>
            </w:r>
          </w:p>
        </w:tc>
        <w:tc>
          <w:tcPr>
            <w:tcW w:w="811" w:type="pct"/>
            <w:vAlign w:val="center"/>
          </w:tcPr>
          <w:p w14:paraId="018ABAA4" w14:textId="77777777" w:rsidR="002C1BE0" w:rsidRPr="00AE407B" w:rsidRDefault="002C1BE0" w:rsidP="00AA532E">
            <w:pPr>
              <w:spacing w:before="20" w:after="20" w:line="240" w:lineRule="auto"/>
              <w:jc w:val="center"/>
              <w:rPr>
                <w:rFonts w:ascii="Verdana" w:eastAsia="Times New Roman" w:hAnsi="Verdana" w:cs="Arial"/>
                <w:sz w:val="16"/>
                <w:szCs w:val="16"/>
                <w:lang w:val="tr-TR" w:eastAsia="en-GB"/>
              </w:rPr>
            </w:pPr>
            <w:r w:rsidRPr="00AE407B">
              <w:rPr>
                <w:rFonts w:ascii="Verdana" w:eastAsia="Times New Roman" w:hAnsi="Verdana" w:cs="Arial"/>
                <w:sz w:val="16"/>
                <w:szCs w:val="16"/>
                <w:lang w:val="tr-TR" w:eastAsia="en-GB"/>
              </w:rPr>
              <w:t>Orta</w:t>
            </w:r>
          </w:p>
        </w:tc>
        <w:tc>
          <w:tcPr>
            <w:tcW w:w="951" w:type="pct"/>
            <w:vAlign w:val="center"/>
          </w:tcPr>
          <w:p w14:paraId="4226CAF8" w14:textId="77777777" w:rsidR="002C1BE0" w:rsidRPr="00AE407B" w:rsidRDefault="002C1BE0" w:rsidP="00AA532E">
            <w:pPr>
              <w:spacing w:before="20" w:after="20" w:line="240" w:lineRule="auto"/>
              <w:jc w:val="center"/>
              <w:rPr>
                <w:rFonts w:ascii="Verdana" w:eastAsia="Times New Roman" w:hAnsi="Verdana" w:cs="Arial"/>
                <w:sz w:val="16"/>
                <w:szCs w:val="16"/>
                <w:lang w:val="tr-TR" w:eastAsia="en-GB"/>
              </w:rPr>
            </w:pPr>
          </w:p>
          <w:p w14:paraId="65455812" w14:textId="77777777" w:rsidR="002C1BE0" w:rsidRPr="00AE407B" w:rsidRDefault="002C1BE0" w:rsidP="00AA532E">
            <w:pPr>
              <w:spacing w:before="20" w:after="20" w:line="240" w:lineRule="auto"/>
              <w:jc w:val="center"/>
              <w:rPr>
                <w:rFonts w:ascii="Verdana" w:eastAsia="Times New Roman" w:hAnsi="Verdana" w:cs="Arial"/>
                <w:sz w:val="16"/>
                <w:szCs w:val="16"/>
                <w:lang w:val="tr-TR" w:eastAsia="en-GB"/>
              </w:rPr>
            </w:pPr>
            <w:r w:rsidRPr="00AE407B">
              <w:rPr>
                <w:rFonts w:ascii="Verdana" w:eastAsia="Times New Roman" w:hAnsi="Verdana" w:cs="Arial"/>
                <w:sz w:val="16"/>
                <w:szCs w:val="16"/>
                <w:lang w:val="tr-TR" w:eastAsia="en-GB"/>
              </w:rPr>
              <w:t>Küresel olarak VU türleri mevcut</w:t>
            </w:r>
          </w:p>
          <w:p w14:paraId="305096E3" w14:textId="77777777" w:rsidR="002C1BE0" w:rsidRPr="00AE407B" w:rsidRDefault="002C1BE0" w:rsidP="00AA532E">
            <w:pPr>
              <w:spacing w:before="20" w:after="20" w:line="240" w:lineRule="auto"/>
              <w:jc w:val="center"/>
              <w:rPr>
                <w:rFonts w:ascii="Verdana" w:eastAsia="Times New Roman" w:hAnsi="Verdana" w:cs="Arial"/>
                <w:sz w:val="16"/>
                <w:szCs w:val="16"/>
                <w:lang w:val="tr-TR" w:eastAsia="en-GB"/>
              </w:rPr>
            </w:pPr>
          </w:p>
          <w:p w14:paraId="1EB94EF8" w14:textId="77777777" w:rsidR="002C1BE0" w:rsidRPr="00AE407B" w:rsidRDefault="002C1BE0" w:rsidP="00AA532E">
            <w:pPr>
              <w:spacing w:before="20" w:after="20" w:line="240" w:lineRule="auto"/>
              <w:jc w:val="center"/>
              <w:rPr>
                <w:rFonts w:ascii="Verdana" w:eastAsia="Times New Roman" w:hAnsi="Verdana" w:cs="Arial"/>
                <w:sz w:val="16"/>
                <w:szCs w:val="16"/>
                <w:lang w:val="tr-TR" w:eastAsia="en-GB"/>
              </w:rPr>
            </w:pPr>
            <w:r w:rsidRPr="00AE407B">
              <w:rPr>
                <w:rFonts w:ascii="Verdana" w:eastAsia="Times New Roman" w:hAnsi="Verdana" w:cs="Arial"/>
                <w:sz w:val="16"/>
                <w:szCs w:val="16"/>
                <w:lang w:val="tr-TR" w:eastAsia="en-GB"/>
              </w:rPr>
              <w:t>PBF türleri</w:t>
            </w:r>
          </w:p>
          <w:p w14:paraId="46174507" w14:textId="77777777" w:rsidR="002C1BE0" w:rsidRPr="00AE407B" w:rsidRDefault="002C1BE0" w:rsidP="00AA532E">
            <w:pPr>
              <w:spacing w:before="20" w:after="20" w:line="240" w:lineRule="auto"/>
              <w:jc w:val="center"/>
              <w:rPr>
                <w:rFonts w:ascii="Verdana" w:eastAsia="Times New Roman" w:hAnsi="Verdana" w:cs="Arial"/>
                <w:sz w:val="16"/>
                <w:szCs w:val="16"/>
                <w:lang w:val="tr-TR" w:eastAsia="en-GB"/>
              </w:rPr>
            </w:pPr>
          </w:p>
          <w:p w14:paraId="05BFFB95" w14:textId="77777777" w:rsidR="002C1BE0" w:rsidRPr="00AE407B" w:rsidRDefault="002C1BE0" w:rsidP="00AA532E">
            <w:pPr>
              <w:spacing w:before="20" w:after="20" w:line="240" w:lineRule="auto"/>
              <w:jc w:val="center"/>
              <w:rPr>
                <w:rFonts w:ascii="Verdana" w:eastAsia="Times New Roman" w:hAnsi="Verdana" w:cs="Arial"/>
                <w:sz w:val="16"/>
                <w:szCs w:val="16"/>
                <w:lang w:val="tr-TR" w:eastAsia="en-GB"/>
              </w:rPr>
            </w:pPr>
            <w:r w:rsidRPr="00AE407B">
              <w:rPr>
                <w:rFonts w:ascii="Verdana" w:eastAsia="Times New Roman" w:hAnsi="Verdana" w:cs="Arial"/>
                <w:sz w:val="16"/>
                <w:szCs w:val="16"/>
                <w:lang w:val="tr-TR" w:eastAsia="en-GB"/>
              </w:rPr>
              <w:t>Yüksek çarpışma riski olan türler</w:t>
            </w:r>
          </w:p>
        </w:tc>
      </w:tr>
      <w:tr w:rsidR="002C1BE0" w:rsidRPr="00AE407B" w14:paraId="1ECE9D18" w14:textId="77777777" w:rsidTr="79463571">
        <w:trPr>
          <w:trHeight w:val="481"/>
        </w:trPr>
        <w:tc>
          <w:tcPr>
            <w:tcW w:w="842" w:type="pct"/>
            <w:vAlign w:val="center"/>
          </w:tcPr>
          <w:p w14:paraId="2EB64CB3" w14:textId="77777777" w:rsidR="002C1BE0" w:rsidRPr="00AE407B" w:rsidRDefault="002C1BE0" w:rsidP="00AA532E">
            <w:pPr>
              <w:widowControl w:val="0"/>
              <w:spacing w:before="20" w:after="20" w:line="240" w:lineRule="auto"/>
              <w:rPr>
                <w:rFonts w:ascii="Verdana" w:hAnsi="Verdana" w:cs="Arial"/>
                <w:b/>
                <w:bCs/>
                <w:sz w:val="16"/>
                <w:szCs w:val="16"/>
                <w:lang w:val="tr-TR" w:eastAsia="en-GB"/>
              </w:rPr>
            </w:pPr>
            <w:r w:rsidRPr="00AE407B">
              <w:rPr>
                <w:rFonts w:ascii="Verdana" w:hAnsi="Verdana" w:cs="Arial"/>
                <w:b/>
                <w:bCs/>
                <w:sz w:val="16"/>
                <w:szCs w:val="16"/>
                <w:lang w:val="tr-TR" w:eastAsia="en-GB"/>
              </w:rPr>
              <w:t>Kara memelileri</w:t>
            </w:r>
          </w:p>
        </w:tc>
        <w:tc>
          <w:tcPr>
            <w:tcW w:w="2396" w:type="pct"/>
            <w:vAlign w:val="center"/>
          </w:tcPr>
          <w:p w14:paraId="22A92BDF" w14:textId="77777777" w:rsidR="002C1BE0" w:rsidRPr="00AE407B" w:rsidRDefault="002C1BE0" w:rsidP="00AA532E">
            <w:p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Hepsi LC türleridir, endemik veya sınırlı yayılım alanına sahip türler yoktur.</w:t>
            </w:r>
          </w:p>
          <w:p w14:paraId="4F04D05E" w14:textId="77777777" w:rsidR="002C1BE0" w:rsidRPr="00AE407B" w:rsidRDefault="002C1BE0" w:rsidP="00AA532E">
            <w:pPr>
              <w:spacing w:before="20" w:after="20" w:line="240" w:lineRule="auto"/>
              <w:rPr>
                <w:rFonts w:ascii="Verdana" w:eastAsiaTheme="minorEastAsia" w:hAnsi="Verdana"/>
                <w:kern w:val="0"/>
                <w:sz w:val="16"/>
                <w:szCs w:val="16"/>
                <w:lang w:val="tr-TR"/>
                <w14:ligatures w14:val="none"/>
              </w:rPr>
            </w:pPr>
          </w:p>
          <w:p w14:paraId="06BA957F" w14:textId="77777777" w:rsidR="002C1BE0" w:rsidRPr="00AE407B" w:rsidRDefault="002C1BE0" w:rsidP="00AA532E">
            <w:p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Bir tür PBF olarak nitelendirilir:</w:t>
            </w:r>
          </w:p>
          <w:p w14:paraId="3F05D977" w14:textId="17C5A339" w:rsidR="002C1BE0" w:rsidRPr="00AE407B" w:rsidRDefault="002C1BE0" w:rsidP="002C1BE0">
            <w:pPr>
              <w:numPr>
                <w:ilvl w:val="0"/>
                <w:numId w:val="137"/>
              </w:num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Karakal (</w:t>
            </w:r>
            <w:r w:rsidR="00A01A7E" w:rsidRPr="00AE407B">
              <w:rPr>
                <w:rFonts w:ascii="Verdana" w:eastAsiaTheme="minorEastAsia" w:hAnsi="Verdana"/>
                <w:i/>
                <w:iCs/>
                <w:kern w:val="0"/>
                <w:sz w:val="16"/>
                <w:szCs w:val="16"/>
                <w:lang w:val="tr-TR"/>
                <w14:ligatures w14:val="none"/>
              </w:rPr>
              <w:t>Caracal caracal</w:t>
            </w:r>
            <w:r w:rsidR="00A01A7E" w:rsidRPr="00AE407B">
              <w:rPr>
                <w:rFonts w:ascii="Verdana" w:eastAsiaTheme="minorEastAsia" w:hAnsi="Verdana"/>
                <w:kern w:val="0"/>
                <w:sz w:val="16"/>
                <w:szCs w:val="16"/>
                <w:lang w:val="tr-TR"/>
                <w14:ligatures w14:val="none"/>
              </w:rPr>
              <w:t xml:space="preserve">, </w:t>
            </w:r>
            <w:r w:rsidRPr="00AE407B">
              <w:rPr>
                <w:rFonts w:ascii="Verdana" w:eastAsiaTheme="minorEastAsia" w:hAnsi="Verdana"/>
                <w:kern w:val="0"/>
                <w:sz w:val="16"/>
                <w:szCs w:val="16"/>
                <w:lang w:val="tr-TR"/>
                <w14:ligatures w14:val="none"/>
              </w:rPr>
              <w:t>LC), R6</w:t>
            </w:r>
            <w:r w:rsidR="00BD05D5" w:rsidRPr="00AE407B">
              <w:rPr>
                <w:lang w:val="tr-TR"/>
              </w:rPr>
              <w:fldChar w:fldCharType="begin"/>
            </w:r>
            <w:r w:rsidR="00BD05D5" w:rsidRPr="00AE407B">
              <w:rPr>
                <w:rFonts w:ascii="Verdana" w:eastAsiaTheme="minorEastAsia" w:hAnsi="Verdana"/>
                <w:kern w:val="0"/>
                <w:sz w:val="16"/>
                <w:szCs w:val="16"/>
                <w:lang w:val="tr-TR"/>
                <w14:ligatures w14:val="none"/>
              </w:rPr>
              <w:instrText xml:space="preserve"> NOTEREF _Ref212134748 \h </w:instrText>
            </w:r>
            <w:r w:rsidR="00BD05D5" w:rsidRPr="00AE407B">
              <w:rPr>
                <w:lang w:val="tr-TR"/>
              </w:rPr>
            </w:r>
            <w:r w:rsidR="00BD05D5" w:rsidRPr="00AE407B">
              <w:rPr>
                <w:lang w:val="tr-TR"/>
              </w:rPr>
              <w:fldChar w:fldCharType="separate"/>
            </w:r>
            <w:r w:rsidR="00E42AAF">
              <w:rPr>
                <w:rFonts w:ascii="Verdana" w:eastAsiaTheme="minorEastAsia" w:hAnsi="Verdana"/>
                <w:kern w:val="0"/>
                <w:sz w:val="16"/>
                <w:szCs w:val="16"/>
                <w:lang w:val="tr-TR"/>
                <w14:ligatures w14:val="none"/>
              </w:rPr>
              <w:t>1</w:t>
            </w:r>
            <w:r w:rsidR="00BD05D5" w:rsidRPr="00AE407B">
              <w:rPr>
                <w:lang w:val="tr-TR"/>
              </w:rPr>
              <w:fldChar w:fldCharType="end"/>
            </w:r>
          </w:p>
          <w:p w14:paraId="5E748A23" w14:textId="77777777" w:rsidR="002C1BE0" w:rsidRPr="00AE407B" w:rsidRDefault="002C1BE0" w:rsidP="00AA532E">
            <w:pPr>
              <w:spacing w:before="20" w:after="20" w:line="240" w:lineRule="auto"/>
              <w:rPr>
                <w:rFonts w:ascii="Verdana" w:eastAsia="Times New Roman" w:hAnsi="Verdana" w:cs="Arial"/>
                <w:sz w:val="16"/>
                <w:szCs w:val="16"/>
                <w:lang w:val="tr-TR" w:eastAsia="en-GB"/>
              </w:rPr>
            </w:pPr>
          </w:p>
        </w:tc>
        <w:tc>
          <w:tcPr>
            <w:tcW w:w="811" w:type="pct"/>
            <w:vAlign w:val="center"/>
          </w:tcPr>
          <w:p w14:paraId="37E44DBC" w14:textId="77777777" w:rsidR="002C1BE0" w:rsidRPr="00AE407B" w:rsidRDefault="002C1BE0" w:rsidP="00AA532E">
            <w:pPr>
              <w:spacing w:before="20" w:after="20" w:line="240" w:lineRule="auto"/>
              <w:jc w:val="center"/>
              <w:rPr>
                <w:rFonts w:ascii="Verdana" w:eastAsia="Times New Roman" w:hAnsi="Verdana" w:cs="Arial"/>
                <w:sz w:val="16"/>
                <w:szCs w:val="16"/>
                <w:lang w:val="tr-TR" w:eastAsia="en-GB"/>
              </w:rPr>
            </w:pPr>
            <w:r w:rsidRPr="00AE407B">
              <w:rPr>
                <w:rFonts w:ascii="Verdana" w:eastAsia="Times New Roman" w:hAnsi="Verdana" w:cs="Arial"/>
                <w:sz w:val="16"/>
                <w:szCs w:val="16"/>
                <w:lang w:val="tr-TR" w:eastAsia="en-GB"/>
              </w:rPr>
              <w:t>Düşük</w:t>
            </w:r>
          </w:p>
        </w:tc>
        <w:tc>
          <w:tcPr>
            <w:tcW w:w="951" w:type="pct"/>
            <w:vAlign w:val="center"/>
          </w:tcPr>
          <w:p w14:paraId="4C870A26" w14:textId="77777777" w:rsidR="002C1BE0" w:rsidRPr="00AE407B" w:rsidRDefault="002C1BE0" w:rsidP="00AA532E">
            <w:pPr>
              <w:spacing w:before="20" w:after="20" w:line="240" w:lineRule="auto"/>
              <w:jc w:val="center"/>
              <w:rPr>
                <w:rFonts w:ascii="Verdana" w:eastAsia="Times New Roman" w:hAnsi="Verdana" w:cs="Arial"/>
                <w:sz w:val="16"/>
                <w:szCs w:val="16"/>
                <w:lang w:val="tr-TR" w:eastAsia="en-GB"/>
              </w:rPr>
            </w:pPr>
            <w:r w:rsidRPr="00AE407B">
              <w:rPr>
                <w:rFonts w:ascii="Verdana" w:eastAsia="Times New Roman" w:hAnsi="Verdana" w:cs="Arial"/>
                <w:sz w:val="16"/>
                <w:szCs w:val="16"/>
                <w:lang w:val="tr-TR" w:eastAsia="en-GB"/>
              </w:rPr>
              <w:t>LC türleri</w:t>
            </w:r>
          </w:p>
          <w:p w14:paraId="739D405F" w14:textId="77777777" w:rsidR="002C1BE0" w:rsidRPr="00AE407B" w:rsidRDefault="002C1BE0" w:rsidP="00AA532E">
            <w:pPr>
              <w:spacing w:before="20" w:after="20" w:line="240" w:lineRule="auto"/>
              <w:jc w:val="center"/>
              <w:rPr>
                <w:rFonts w:ascii="Verdana" w:eastAsia="Times New Roman" w:hAnsi="Verdana" w:cs="Arial"/>
                <w:sz w:val="16"/>
                <w:szCs w:val="16"/>
                <w:lang w:val="tr-TR" w:eastAsia="en-GB"/>
              </w:rPr>
            </w:pPr>
          </w:p>
          <w:p w14:paraId="72BB8447" w14:textId="77777777" w:rsidR="002C1BE0" w:rsidRPr="00AE407B" w:rsidRDefault="002C1BE0" w:rsidP="00AA532E">
            <w:pPr>
              <w:spacing w:before="20" w:after="20" w:line="240" w:lineRule="auto"/>
              <w:jc w:val="center"/>
              <w:rPr>
                <w:rFonts w:ascii="Verdana" w:eastAsia="Times New Roman" w:hAnsi="Verdana" w:cs="Arial"/>
                <w:sz w:val="16"/>
                <w:szCs w:val="16"/>
                <w:lang w:val="tr-TR" w:eastAsia="en-GB"/>
              </w:rPr>
            </w:pPr>
            <w:r w:rsidRPr="00AE407B">
              <w:rPr>
                <w:rFonts w:ascii="Verdana" w:eastAsia="Times New Roman" w:hAnsi="Verdana" w:cs="Arial"/>
                <w:sz w:val="16"/>
                <w:szCs w:val="16"/>
                <w:lang w:val="tr-TR" w:eastAsia="en-GB"/>
              </w:rPr>
              <w:t>PBF türleri</w:t>
            </w:r>
          </w:p>
        </w:tc>
      </w:tr>
      <w:tr w:rsidR="002C1BE0" w:rsidRPr="00AE407B" w14:paraId="05A873CA" w14:textId="77777777" w:rsidTr="79463571">
        <w:trPr>
          <w:trHeight w:val="481"/>
        </w:trPr>
        <w:tc>
          <w:tcPr>
            <w:tcW w:w="842" w:type="pct"/>
            <w:vAlign w:val="center"/>
          </w:tcPr>
          <w:p w14:paraId="776D5A96" w14:textId="77777777" w:rsidR="002C1BE0" w:rsidRPr="00AE407B" w:rsidRDefault="002C1BE0" w:rsidP="00AA532E">
            <w:pPr>
              <w:widowControl w:val="0"/>
              <w:spacing w:before="20" w:after="20" w:line="240" w:lineRule="auto"/>
              <w:rPr>
                <w:rFonts w:ascii="Verdana" w:hAnsi="Verdana" w:cs="Arial"/>
                <w:b/>
                <w:bCs/>
                <w:sz w:val="16"/>
                <w:szCs w:val="16"/>
                <w:lang w:val="tr-TR" w:eastAsia="en-GB"/>
              </w:rPr>
            </w:pPr>
            <w:r w:rsidRPr="00AE407B">
              <w:rPr>
                <w:rFonts w:ascii="Verdana" w:hAnsi="Verdana" w:cs="Arial"/>
                <w:b/>
                <w:bCs/>
                <w:sz w:val="16"/>
                <w:szCs w:val="16"/>
                <w:lang w:val="tr-TR" w:eastAsia="en-GB"/>
              </w:rPr>
              <w:t>Herpetofauna</w:t>
            </w:r>
          </w:p>
        </w:tc>
        <w:tc>
          <w:tcPr>
            <w:tcW w:w="2396" w:type="pct"/>
            <w:vAlign w:val="center"/>
          </w:tcPr>
          <w:p w14:paraId="39392786" w14:textId="77777777" w:rsidR="002C1BE0" w:rsidRPr="00AE407B" w:rsidRDefault="002C1BE0" w:rsidP="00AA532E">
            <w:p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Çoğu LC türüdür ve endemik değildir.</w:t>
            </w:r>
          </w:p>
          <w:p w14:paraId="60AE2368" w14:textId="77777777" w:rsidR="002C1BE0" w:rsidRPr="00AE407B" w:rsidRDefault="002C1BE0" w:rsidP="00AA532E">
            <w:pPr>
              <w:spacing w:before="20" w:after="20" w:line="240" w:lineRule="auto"/>
              <w:rPr>
                <w:rFonts w:ascii="Verdana" w:eastAsiaTheme="minorEastAsia" w:hAnsi="Verdana"/>
                <w:kern w:val="0"/>
                <w:sz w:val="16"/>
                <w:szCs w:val="16"/>
                <w:lang w:val="tr-TR"/>
                <w14:ligatures w14:val="none"/>
              </w:rPr>
            </w:pPr>
          </w:p>
          <w:p w14:paraId="139143EC" w14:textId="77777777" w:rsidR="002C1BE0" w:rsidRPr="00AE407B" w:rsidRDefault="002C1BE0" w:rsidP="00AA532E">
            <w:p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Endemik, sınırlı yayılımlı ve tehdit altındaki amfibiler:</w:t>
            </w:r>
          </w:p>
          <w:p w14:paraId="46E760DE" w14:textId="4897A85A" w:rsidR="002C1BE0" w:rsidRPr="00AE407B" w:rsidRDefault="002C1BE0" w:rsidP="002C1BE0">
            <w:pPr>
              <w:numPr>
                <w:ilvl w:val="0"/>
                <w:numId w:val="134"/>
              </w:num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Marmaris Lycia Salamander (</w:t>
            </w:r>
            <w:r w:rsidR="00327AF7" w:rsidRPr="00AE407B">
              <w:rPr>
                <w:rFonts w:ascii="Verdana" w:eastAsiaTheme="minorEastAsia" w:hAnsi="Verdana"/>
                <w:i/>
                <w:iCs/>
                <w:kern w:val="0"/>
                <w:sz w:val="16"/>
                <w:szCs w:val="16"/>
                <w:lang w:val="tr-TR"/>
                <w14:ligatures w14:val="none"/>
              </w:rPr>
              <w:t>Lyciasalamandra flavimembris</w:t>
            </w:r>
            <w:r w:rsidR="00327AF7" w:rsidRPr="00AE407B">
              <w:rPr>
                <w:rFonts w:ascii="Verdana" w:eastAsiaTheme="minorEastAsia" w:hAnsi="Verdana"/>
                <w:kern w:val="0"/>
                <w:sz w:val="16"/>
                <w:szCs w:val="16"/>
                <w:lang w:val="tr-TR"/>
                <w14:ligatures w14:val="none"/>
              </w:rPr>
              <w:t xml:space="preserve">, </w:t>
            </w:r>
            <w:r w:rsidRPr="00AE407B">
              <w:rPr>
                <w:rFonts w:ascii="Verdana" w:eastAsiaTheme="minorEastAsia" w:hAnsi="Verdana"/>
                <w:kern w:val="0"/>
                <w:sz w:val="16"/>
                <w:szCs w:val="16"/>
                <w:lang w:val="tr-TR"/>
                <w14:ligatures w14:val="none"/>
              </w:rPr>
              <w:t>küresel olarak EN) – potansiyel olarak mevcut, Kritik habitat tetikleyicisi</w:t>
            </w:r>
            <w:r w:rsidR="00BD05D5" w:rsidRPr="00AE407B">
              <w:rPr>
                <w:rFonts w:ascii="Verdana" w:eastAsiaTheme="minorEastAsia" w:hAnsi="Verdana"/>
                <w:kern w:val="0"/>
                <w:sz w:val="16"/>
                <w:szCs w:val="16"/>
                <w:lang w:val="tr-TR"/>
                <w14:ligatures w14:val="none"/>
              </w:rPr>
              <w:fldChar w:fldCharType="begin"/>
            </w:r>
            <w:r w:rsidR="00BD05D5" w:rsidRPr="00AE407B">
              <w:rPr>
                <w:rFonts w:ascii="Verdana" w:eastAsiaTheme="minorEastAsia" w:hAnsi="Verdana"/>
                <w:kern w:val="0"/>
                <w:sz w:val="16"/>
                <w:szCs w:val="16"/>
                <w:lang w:val="tr-TR"/>
                <w14:ligatures w14:val="none"/>
              </w:rPr>
              <w:instrText xml:space="preserve"> NOTEREF _Ref212134748 \h </w:instrText>
            </w:r>
            <w:r w:rsidR="00BD05D5" w:rsidRPr="00AE407B">
              <w:rPr>
                <w:rFonts w:ascii="Verdana" w:eastAsiaTheme="minorEastAsia" w:hAnsi="Verdana"/>
                <w:kern w:val="0"/>
                <w:sz w:val="16"/>
                <w:szCs w:val="16"/>
                <w:lang w:val="tr-TR"/>
                <w14:ligatures w14:val="none"/>
              </w:rPr>
            </w:r>
            <w:r w:rsidR="00BD05D5" w:rsidRPr="00AE407B">
              <w:rPr>
                <w:rFonts w:ascii="Verdana" w:eastAsiaTheme="minorEastAsia" w:hAnsi="Verdana"/>
                <w:kern w:val="0"/>
                <w:sz w:val="16"/>
                <w:szCs w:val="16"/>
                <w:lang w:val="tr-TR"/>
                <w14:ligatures w14:val="none"/>
              </w:rPr>
              <w:fldChar w:fldCharType="separate"/>
            </w:r>
            <w:r w:rsidR="00E42AAF">
              <w:rPr>
                <w:rFonts w:ascii="Verdana" w:eastAsiaTheme="minorEastAsia" w:hAnsi="Verdana"/>
                <w:kern w:val="0"/>
                <w:sz w:val="16"/>
                <w:szCs w:val="16"/>
                <w:lang w:val="tr-TR"/>
                <w14:ligatures w14:val="none"/>
              </w:rPr>
              <w:t>1</w:t>
            </w:r>
            <w:r w:rsidR="00BD05D5" w:rsidRPr="00AE407B">
              <w:rPr>
                <w:rFonts w:ascii="Verdana" w:eastAsiaTheme="minorEastAsia" w:hAnsi="Verdana"/>
                <w:kern w:val="0"/>
                <w:sz w:val="16"/>
                <w:szCs w:val="16"/>
                <w:lang w:val="tr-TR"/>
                <w14:ligatures w14:val="none"/>
              </w:rPr>
              <w:fldChar w:fldCharType="end"/>
            </w:r>
          </w:p>
          <w:p w14:paraId="357BFDF7" w14:textId="77777777" w:rsidR="002C1BE0" w:rsidRPr="00AE407B" w:rsidRDefault="002C1BE0" w:rsidP="00AA532E">
            <w:pPr>
              <w:spacing w:before="20" w:after="20" w:line="240" w:lineRule="auto"/>
              <w:rPr>
                <w:rFonts w:ascii="Verdana" w:eastAsiaTheme="minorEastAsia" w:hAnsi="Verdana"/>
                <w:kern w:val="0"/>
                <w:sz w:val="16"/>
                <w:szCs w:val="16"/>
                <w:lang w:val="tr-TR"/>
                <w14:ligatures w14:val="none"/>
              </w:rPr>
            </w:pPr>
          </w:p>
          <w:p w14:paraId="70CAB3FC" w14:textId="77777777" w:rsidR="002C1BE0" w:rsidRPr="00AE407B" w:rsidRDefault="002C1BE0" w:rsidP="00AA532E">
            <w:p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Tehdit altındaki sürüngenler:</w:t>
            </w:r>
          </w:p>
          <w:p w14:paraId="2B67C0C9" w14:textId="14811CA7" w:rsidR="002C1BE0" w:rsidRPr="00AE407B" w:rsidRDefault="009F6B44" w:rsidP="002C1BE0">
            <w:pPr>
              <w:numPr>
                <w:ilvl w:val="0"/>
                <w:numId w:val="134"/>
              </w:numPr>
              <w:spacing w:before="20" w:after="20" w:line="240" w:lineRule="auto"/>
              <w:rPr>
                <w:rFonts w:ascii="Verdana" w:eastAsiaTheme="minorEastAsia" w:hAnsi="Verdana"/>
                <w:kern w:val="0"/>
                <w:sz w:val="16"/>
                <w:szCs w:val="16"/>
                <w:lang w:val="tr-TR"/>
                <w14:ligatures w14:val="none"/>
              </w:rPr>
            </w:pPr>
            <w:r>
              <w:rPr>
                <w:rFonts w:ascii="Verdana" w:eastAsiaTheme="minorEastAsia" w:hAnsi="Verdana"/>
                <w:kern w:val="0"/>
                <w:sz w:val="16"/>
                <w:szCs w:val="16"/>
                <w:lang w:val="tr-TR"/>
                <w14:ligatures w14:val="none"/>
              </w:rPr>
              <w:t>Tosbağa</w:t>
            </w:r>
            <w:r w:rsidR="002C1BE0" w:rsidRPr="00AE407B">
              <w:rPr>
                <w:rFonts w:ascii="Verdana" w:eastAsiaTheme="minorEastAsia" w:hAnsi="Verdana"/>
                <w:kern w:val="0"/>
                <w:sz w:val="16"/>
                <w:szCs w:val="16"/>
                <w:lang w:val="tr-TR"/>
                <w14:ligatures w14:val="none"/>
              </w:rPr>
              <w:t xml:space="preserve"> (</w:t>
            </w:r>
            <w:r w:rsidR="002819C2" w:rsidRPr="00AE407B">
              <w:rPr>
                <w:rFonts w:ascii="Verdana" w:eastAsiaTheme="minorEastAsia" w:hAnsi="Verdana"/>
                <w:i/>
                <w:iCs/>
                <w:kern w:val="0"/>
                <w:sz w:val="16"/>
                <w:szCs w:val="16"/>
                <w:lang w:val="tr-TR"/>
                <w14:ligatures w14:val="none"/>
              </w:rPr>
              <w:t>Testudo graeca</w:t>
            </w:r>
            <w:r w:rsidR="002819C2" w:rsidRPr="00AE407B">
              <w:rPr>
                <w:rFonts w:ascii="Verdana" w:eastAsiaTheme="minorEastAsia" w:hAnsi="Verdana"/>
                <w:kern w:val="0"/>
                <w:sz w:val="16"/>
                <w:szCs w:val="16"/>
                <w:lang w:val="tr-TR"/>
                <w14:ligatures w14:val="none"/>
              </w:rPr>
              <w:t xml:space="preserve">, </w:t>
            </w:r>
            <w:r w:rsidR="002C1BE0" w:rsidRPr="00AE407B">
              <w:rPr>
                <w:rFonts w:ascii="Verdana" w:eastAsiaTheme="minorEastAsia" w:hAnsi="Verdana"/>
                <w:kern w:val="0"/>
                <w:sz w:val="16"/>
                <w:szCs w:val="16"/>
                <w:lang w:val="tr-TR"/>
                <w14:ligatures w14:val="none"/>
              </w:rPr>
              <w:t>VU), R6, PBF</w:t>
            </w:r>
          </w:p>
          <w:p w14:paraId="465BAAC6" w14:textId="77777777" w:rsidR="002C1BE0" w:rsidRPr="00AE407B" w:rsidRDefault="002C1BE0" w:rsidP="00AA532E">
            <w:pPr>
              <w:spacing w:before="20" w:after="20" w:line="240" w:lineRule="auto"/>
              <w:rPr>
                <w:rFonts w:ascii="Verdana" w:eastAsiaTheme="minorEastAsia" w:hAnsi="Verdana"/>
                <w:kern w:val="0"/>
                <w:sz w:val="16"/>
                <w:szCs w:val="16"/>
                <w:lang w:val="tr-TR"/>
                <w14:ligatures w14:val="none"/>
              </w:rPr>
            </w:pPr>
          </w:p>
          <w:p w14:paraId="45B339E8" w14:textId="77777777" w:rsidR="002C1BE0" w:rsidRPr="00AE407B" w:rsidRDefault="002C1BE0" w:rsidP="00AA532E">
            <w:p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Bir başka tür PBF olarak nitelendirilebilir:</w:t>
            </w:r>
          </w:p>
          <w:p w14:paraId="07C15A2B" w14:textId="5DA94C61" w:rsidR="002C1BE0" w:rsidRPr="00AE407B" w:rsidRDefault="002C1BE0" w:rsidP="002C1BE0">
            <w:pPr>
              <w:numPr>
                <w:ilvl w:val="0"/>
                <w:numId w:val="134"/>
              </w:num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*Çim Yılanı (</w:t>
            </w:r>
            <w:r w:rsidR="00736230" w:rsidRPr="00AE407B">
              <w:rPr>
                <w:rFonts w:ascii="Verdana" w:eastAsiaTheme="minorEastAsia" w:hAnsi="Verdana"/>
                <w:i/>
                <w:iCs/>
                <w:kern w:val="0"/>
                <w:sz w:val="16"/>
                <w:szCs w:val="16"/>
                <w:lang w:val="tr-TR"/>
                <w14:ligatures w14:val="none"/>
              </w:rPr>
              <w:t>Natrix natrix</w:t>
            </w:r>
            <w:r w:rsidR="00736230" w:rsidRPr="00AE407B">
              <w:rPr>
                <w:rFonts w:ascii="Verdana" w:eastAsiaTheme="minorEastAsia" w:hAnsi="Verdana"/>
                <w:kern w:val="0"/>
                <w:sz w:val="16"/>
                <w:szCs w:val="16"/>
                <w:lang w:val="tr-TR"/>
                <w14:ligatures w14:val="none"/>
              </w:rPr>
              <w:t xml:space="preserve">, </w:t>
            </w:r>
            <w:r w:rsidRPr="00AE407B">
              <w:rPr>
                <w:rFonts w:ascii="Verdana" w:eastAsiaTheme="minorEastAsia" w:hAnsi="Verdana"/>
                <w:kern w:val="0"/>
                <w:sz w:val="16"/>
                <w:szCs w:val="16"/>
                <w:lang w:val="tr-TR"/>
                <w14:ligatures w14:val="none"/>
              </w:rPr>
              <w:t>LC), R6 – potansiyel olarak mevcut</w:t>
            </w:r>
          </w:p>
          <w:p w14:paraId="1FACD1C7" w14:textId="77777777" w:rsidR="002C1BE0" w:rsidRPr="00AE407B" w:rsidRDefault="002C1BE0" w:rsidP="00AA532E">
            <w:pPr>
              <w:spacing w:before="20" w:after="20" w:line="240" w:lineRule="auto"/>
              <w:rPr>
                <w:rFonts w:ascii="Verdana" w:eastAsiaTheme="minorEastAsia" w:hAnsi="Verdana"/>
                <w:kern w:val="0"/>
                <w:sz w:val="16"/>
                <w:szCs w:val="16"/>
                <w:lang w:val="tr-TR"/>
                <w14:ligatures w14:val="none"/>
              </w:rPr>
            </w:pPr>
          </w:p>
        </w:tc>
        <w:tc>
          <w:tcPr>
            <w:tcW w:w="811" w:type="pct"/>
            <w:vAlign w:val="center"/>
          </w:tcPr>
          <w:p w14:paraId="43F894F0" w14:textId="77777777" w:rsidR="002C1BE0" w:rsidRPr="00AE407B" w:rsidRDefault="002C1BE0" w:rsidP="00AA532E">
            <w:pPr>
              <w:spacing w:before="20" w:after="20" w:line="240" w:lineRule="auto"/>
              <w:jc w:val="center"/>
              <w:rPr>
                <w:rFonts w:ascii="Verdana" w:eastAsia="Times New Roman" w:hAnsi="Verdana" w:cs="Arial"/>
                <w:sz w:val="16"/>
                <w:szCs w:val="16"/>
                <w:lang w:val="tr-TR" w:eastAsia="en-GB"/>
              </w:rPr>
            </w:pPr>
            <w:r w:rsidRPr="00AE407B">
              <w:rPr>
                <w:rFonts w:ascii="Verdana" w:eastAsia="Times New Roman" w:hAnsi="Verdana" w:cs="Arial"/>
                <w:sz w:val="16"/>
                <w:szCs w:val="16"/>
                <w:lang w:val="tr-TR" w:eastAsia="en-GB"/>
              </w:rPr>
              <w:t>Orta - Yüksek</w:t>
            </w:r>
          </w:p>
        </w:tc>
        <w:tc>
          <w:tcPr>
            <w:tcW w:w="951" w:type="pct"/>
            <w:vAlign w:val="center"/>
          </w:tcPr>
          <w:p w14:paraId="32768644" w14:textId="77777777" w:rsidR="002C1BE0" w:rsidRPr="00AE407B" w:rsidRDefault="002C1BE0" w:rsidP="00AA532E">
            <w:pPr>
              <w:spacing w:before="20" w:after="20" w:line="240" w:lineRule="auto"/>
              <w:jc w:val="center"/>
              <w:rPr>
                <w:rFonts w:ascii="Verdana" w:eastAsia="Times New Roman" w:hAnsi="Verdana" w:cs="Arial"/>
                <w:sz w:val="16"/>
                <w:szCs w:val="16"/>
                <w:lang w:val="tr-TR" w:eastAsia="en-GB"/>
              </w:rPr>
            </w:pPr>
            <w:r w:rsidRPr="00AE407B">
              <w:rPr>
                <w:rFonts w:ascii="Verdana" w:eastAsia="Times New Roman" w:hAnsi="Verdana" w:cs="Arial"/>
                <w:sz w:val="16"/>
                <w:szCs w:val="16"/>
                <w:lang w:val="tr-TR" w:eastAsia="en-GB"/>
              </w:rPr>
              <w:t>EN ve VU türleri</w:t>
            </w:r>
          </w:p>
          <w:p w14:paraId="0809B8B2" w14:textId="77777777" w:rsidR="002C1BE0" w:rsidRPr="00AE407B" w:rsidRDefault="002C1BE0" w:rsidP="00AA532E">
            <w:pPr>
              <w:spacing w:before="20" w:after="20" w:line="240" w:lineRule="auto"/>
              <w:jc w:val="center"/>
              <w:rPr>
                <w:rFonts w:ascii="Verdana" w:eastAsia="Times New Roman" w:hAnsi="Verdana" w:cs="Arial"/>
                <w:sz w:val="16"/>
                <w:szCs w:val="16"/>
                <w:lang w:val="tr-TR" w:eastAsia="en-GB"/>
              </w:rPr>
            </w:pPr>
          </w:p>
          <w:p w14:paraId="77FF3DE8" w14:textId="77777777" w:rsidR="002C1BE0" w:rsidRPr="00AE407B" w:rsidRDefault="002C1BE0" w:rsidP="00AA532E">
            <w:pPr>
              <w:spacing w:before="20" w:after="20" w:line="240" w:lineRule="auto"/>
              <w:jc w:val="center"/>
              <w:rPr>
                <w:rFonts w:ascii="Verdana" w:eastAsia="Times New Roman" w:hAnsi="Verdana" w:cs="Arial"/>
                <w:sz w:val="16"/>
                <w:szCs w:val="16"/>
                <w:lang w:val="tr-TR" w:eastAsia="en-GB"/>
              </w:rPr>
            </w:pPr>
            <w:r w:rsidRPr="00AE407B">
              <w:rPr>
                <w:rFonts w:ascii="Verdana" w:eastAsia="Times New Roman" w:hAnsi="Verdana" w:cs="Arial"/>
                <w:sz w:val="16"/>
                <w:szCs w:val="16"/>
                <w:lang w:val="tr-TR" w:eastAsia="en-GB"/>
              </w:rPr>
              <w:t>Kritik habitat değeri</w:t>
            </w:r>
          </w:p>
          <w:p w14:paraId="15F6E4CB" w14:textId="77777777" w:rsidR="002C1BE0" w:rsidRPr="00AE407B" w:rsidRDefault="002C1BE0" w:rsidP="00AA532E">
            <w:pPr>
              <w:spacing w:before="20" w:after="20" w:line="240" w:lineRule="auto"/>
              <w:jc w:val="center"/>
              <w:rPr>
                <w:rFonts w:ascii="Verdana" w:eastAsia="Times New Roman" w:hAnsi="Verdana" w:cs="Arial"/>
                <w:sz w:val="16"/>
                <w:szCs w:val="16"/>
                <w:lang w:val="tr-TR" w:eastAsia="en-GB"/>
              </w:rPr>
            </w:pPr>
          </w:p>
          <w:p w14:paraId="3BB40ECC" w14:textId="77777777" w:rsidR="002C1BE0" w:rsidRPr="00AE407B" w:rsidRDefault="002C1BE0" w:rsidP="00AA532E">
            <w:pPr>
              <w:spacing w:before="20" w:after="20" w:line="240" w:lineRule="auto"/>
              <w:jc w:val="center"/>
              <w:rPr>
                <w:rFonts w:ascii="Verdana" w:eastAsia="Times New Roman" w:hAnsi="Verdana" w:cs="Arial"/>
                <w:sz w:val="16"/>
                <w:szCs w:val="16"/>
                <w:lang w:val="tr-TR" w:eastAsia="en-GB"/>
              </w:rPr>
            </w:pPr>
            <w:r w:rsidRPr="00AE407B">
              <w:rPr>
                <w:rFonts w:ascii="Verdana" w:eastAsia="Times New Roman" w:hAnsi="Verdana" w:cs="Arial"/>
                <w:sz w:val="16"/>
                <w:szCs w:val="16"/>
                <w:lang w:val="tr-TR" w:eastAsia="en-GB"/>
              </w:rPr>
              <w:t>PBF türleri</w:t>
            </w:r>
          </w:p>
        </w:tc>
      </w:tr>
      <w:tr w:rsidR="00AF01AC" w:rsidRPr="00AE407B" w14:paraId="70A6E837" w14:textId="77777777" w:rsidTr="79463571">
        <w:trPr>
          <w:trHeight w:val="481"/>
        </w:trPr>
        <w:tc>
          <w:tcPr>
            <w:tcW w:w="842" w:type="pct"/>
            <w:vAlign w:val="center"/>
          </w:tcPr>
          <w:p w14:paraId="52D53E32" w14:textId="1D0A460D" w:rsidR="00AF01AC" w:rsidRPr="00AE407B" w:rsidRDefault="00AF01AC" w:rsidP="00AA532E">
            <w:pPr>
              <w:widowControl w:val="0"/>
              <w:spacing w:before="20" w:after="20" w:line="240" w:lineRule="auto"/>
              <w:rPr>
                <w:rFonts w:ascii="Verdana" w:hAnsi="Verdana" w:cs="Arial"/>
                <w:b/>
                <w:bCs/>
                <w:sz w:val="16"/>
                <w:szCs w:val="16"/>
                <w:lang w:val="tr-TR" w:eastAsia="en-GB"/>
              </w:rPr>
            </w:pPr>
            <w:r w:rsidRPr="00AE407B">
              <w:rPr>
                <w:rFonts w:ascii="Verdana" w:hAnsi="Verdana" w:cs="Arial"/>
                <w:b/>
                <w:bCs/>
                <w:sz w:val="16"/>
                <w:szCs w:val="16"/>
                <w:lang w:val="tr-TR" w:eastAsia="en-GB"/>
              </w:rPr>
              <w:t>*Omurgasızlar</w:t>
            </w:r>
          </w:p>
        </w:tc>
        <w:tc>
          <w:tcPr>
            <w:tcW w:w="2396" w:type="pct"/>
            <w:vAlign w:val="center"/>
          </w:tcPr>
          <w:p w14:paraId="48266201" w14:textId="307E9E36" w:rsidR="001A46A7" w:rsidRPr="00AE407B" w:rsidRDefault="00761019" w:rsidP="00AA532E">
            <w:p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 xml:space="preserve">Potansiyel </w:t>
            </w:r>
            <w:r w:rsidR="001A46A7" w:rsidRPr="00AE407B">
              <w:rPr>
                <w:rFonts w:ascii="Verdana" w:eastAsiaTheme="minorEastAsia" w:hAnsi="Verdana"/>
                <w:kern w:val="0"/>
                <w:sz w:val="16"/>
                <w:szCs w:val="16"/>
                <w:lang w:val="tr-TR"/>
                <w14:ligatures w14:val="none"/>
              </w:rPr>
              <w:t>PBF türleri,</w:t>
            </w:r>
          </w:p>
          <w:p w14:paraId="3BED40C2" w14:textId="77777777" w:rsidR="001A46A7" w:rsidRPr="00AE407B" w:rsidRDefault="001A46A7" w:rsidP="00AA532E">
            <w:pPr>
              <w:spacing w:before="20" w:after="20" w:line="240" w:lineRule="auto"/>
              <w:rPr>
                <w:rFonts w:ascii="Verdana" w:eastAsiaTheme="minorEastAsia" w:hAnsi="Verdana"/>
                <w:kern w:val="0"/>
                <w:sz w:val="16"/>
                <w:szCs w:val="16"/>
                <w:lang w:val="tr-TR"/>
                <w14:ligatures w14:val="none"/>
              </w:rPr>
            </w:pPr>
          </w:p>
          <w:p w14:paraId="5C973464" w14:textId="53550CE2" w:rsidR="00AF01AC" w:rsidRPr="00AE407B" w:rsidRDefault="00223F32" w:rsidP="00E81D54">
            <w:pPr>
              <w:numPr>
                <w:ilvl w:val="0"/>
                <w:numId w:val="137"/>
              </w:num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*Kalın Kabuklu Nehir Midyesi (</w:t>
            </w:r>
            <w:r w:rsidR="00302A64" w:rsidRPr="00AE407B">
              <w:rPr>
                <w:rFonts w:ascii="Verdana" w:eastAsiaTheme="minorEastAsia" w:hAnsi="Verdana"/>
                <w:i/>
                <w:iCs/>
                <w:kern w:val="0"/>
                <w:sz w:val="16"/>
                <w:szCs w:val="16"/>
                <w:lang w:val="tr-TR"/>
                <w14:ligatures w14:val="none"/>
              </w:rPr>
              <w:t xml:space="preserve">Unio </w:t>
            </w:r>
            <w:r w:rsidRPr="00AE407B">
              <w:rPr>
                <w:rFonts w:ascii="Verdana" w:eastAsiaTheme="minorEastAsia" w:hAnsi="Verdana"/>
                <w:kern w:val="0"/>
                <w:sz w:val="16"/>
                <w:szCs w:val="16"/>
                <w:lang w:val="tr-TR"/>
                <w14:ligatures w14:val="none"/>
              </w:rPr>
              <w:t>crassus- EN), R6-PBF</w:t>
            </w:r>
          </w:p>
          <w:p w14:paraId="02BA9665" w14:textId="51128EB8" w:rsidR="00CB16D9" w:rsidRPr="00AE407B" w:rsidRDefault="00CB16D9" w:rsidP="00E81D54">
            <w:pPr>
              <w:numPr>
                <w:ilvl w:val="0"/>
                <w:numId w:val="137"/>
              </w:num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i/>
                <w:iCs/>
                <w:kern w:val="0"/>
                <w:sz w:val="16"/>
                <w:szCs w:val="16"/>
                <w:lang w:val="tr-TR"/>
                <w14:ligatures w14:val="none"/>
              </w:rPr>
              <w:lastRenderedPageBreak/>
              <w:t xml:space="preserve">*Cerambyx dux </w:t>
            </w:r>
            <w:r w:rsidR="00570C27" w:rsidRPr="00AE407B">
              <w:rPr>
                <w:rFonts w:ascii="Verdana" w:eastAsiaTheme="minorEastAsia" w:hAnsi="Verdana"/>
                <w:kern w:val="0"/>
                <w:sz w:val="16"/>
                <w:szCs w:val="16"/>
                <w:lang w:val="tr-TR"/>
                <w14:ligatures w14:val="none"/>
              </w:rPr>
              <w:t>(VU Avrupa LC Akdeniz)</w:t>
            </w:r>
            <w:r w:rsidR="00D60F7D" w:rsidRPr="00AE407B">
              <w:rPr>
                <w:rFonts w:ascii="Verdana" w:eastAsiaTheme="minorEastAsia" w:hAnsi="Verdana"/>
                <w:kern w:val="0"/>
                <w:sz w:val="16"/>
                <w:szCs w:val="16"/>
                <w:lang w:val="tr-TR"/>
                <w14:ligatures w14:val="none"/>
              </w:rPr>
              <w:t>- PBF</w:t>
            </w:r>
          </w:p>
          <w:p w14:paraId="7A3053A0" w14:textId="51ECCC73" w:rsidR="00D60F7D" w:rsidRPr="00AE407B" w:rsidRDefault="00D60F7D" w:rsidP="00E81D54">
            <w:pPr>
              <w:numPr>
                <w:ilvl w:val="0"/>
                <w:numId w:val="137"/>
              </w:num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i/>
                <w:iCs/>
                <w:kern w:val="0"/>
                <w:sz w:val="16"/>
                <w:szCs w:val="16"/>
                <w:lang w:val="tr-TR"/>
                <w14:ligatures w14:val="none"/>
              </w:rPr>
              <w:t xml:space="preserve">*Lucanus busignyi </w:t>
            </w:r>
            <w:r w:rsidRPr="00AE407B">
              <w:rPr>
                <w:rFonts w:ascii="Verdana" w:eastAsiaTheme="minorEastAsia" w:hAnsi="Verdana"/>
                <w:kern w:val="0"/>
                <w:sz w:val="16"/>
                <w:szCs w:val="16"/>
                <w:lang w:val="tr-TR"/>
                <w14:ligatures w14:val="none"/>
              </w:rPr>
              <w:t>(VU)- PBF</w:t>
            </w:r>
          </w:p>
          <w:p w14:paraId="59BFE366" w14:textId="52DA2919" w:rsidR="00223F32" w:rsidRPr="00AE407B" w:rsidRDefault="00223F32" w:rsidP="00AA532E">
            <w:pPr>
              <w:spacing w:before="20" w:after="20" w:line="240" w:lineRule="auto"/>
              <w:rPr>
                <w:rFonts w:ascii="Verdana" w:eastAsiaTheme="minorEastAsia" w:hAnsi="Verdana"/>
                <w:kern w:val="0"/>
                <w:sz w:val="16"/>
                <w:szCs w:val="16"/>
                <w:lang w:val="tr-TR"/>
                <w14:ligatures w14:val="none"/>
              </w:rPr>
            </w:pPr>
          </w:p>
        </w:tc>
        <w:tc>
          <w:tcPr>
            <w:tcW w:w="811" w:type="pct"/>
            <w:vAlign w:val="center"/>
          </w:tcPr>
          <w:p w14:paraId="318394BA" w14:textId="05E9A3B5" w:rsidR="00AF01AC" w:rsidRPr="00AE407B" w:rsidRDefault="0052669C" w:rsidP="00AA532E">
            <w:pPr>
              <w:spacing w:before="20" w:after="20" w:line="240" w:lineRule="auto"/>
              <w:jc w:val="center"/>
              <w:rPr>
                <w:rFonts w:ascii="Verdana" w:eastAsia="Times New Roman" w:hAnsi="Verdana" w:cs="Arial"/>
                <w:sz w:val="16"/>
                <w:szCs w:val="16"/>
                <w:lang w:val="tr-TR" w:eastAsia="en-GB"/>
              </w:rPr>
            </w:pPr>
            <w:r w:rsidRPr="00AE407B">
              <w:rPr>
                <w:rFonts w:ascii="Verdana" w:eastAsia="Times New Roman" w:hAnsi="Verdana" w:cs="Arial"/>
                <w:sz w:val="16"/>
                <w:szCs w:val="16"/>
                <w:lang w:val="tr-TR" w:eastAsia="en-GB"/>
              </w:rPr>
              <w:lastRenderedPageBreak/>
              <w:t>Düşük</w:t>
            </w:r>
          </w:p>
        </w:tc>
        <w:tc>
          <w:tcPr>
            <w:tcW w:w="951" w:type="pct"/>
            <w:vAlign w:val="center"/>
          </w:tcPr>
          <w:p w14:paraId="525723CB" w14:textId="77777777" w:rsidR="0052669C" w:rsidRPr="00AE407B" w:rsidRDefault="0052669C" w:rsidP="0052669C">
            <w:pPr>
              <w:spacing w:before="20" w:after="20" w:line="240" w:lineRule="auto"/>
              <w:jc w:val="center"/>
              <w:rPr>
                <w:rFonts w:ascii="Verdana" w:eastAsia="Times New Roman" w:hAnsi="Verdana" w:cs="Arial"/>
                <w:sz w:val="16"/>
                <w:szCs w:val="16"/>
                <w:lang w:val="tr-TR" w:eastAsia="en-GB"/>
              </w:rPr>
            </w:pPr>
            <w:r w:rsidRPr="00AE407B">
              <w:rPr>
                <w:rFonts w:ascii="Verdana" w:eastAsia="Times New Roman" w:hAnsi="Verdana" w:cs="Arial"/>
                <w:sz w:val="16"/>
                <w:szCs w:val="16"/>
                <w:lang w:val="tr-TR" w:eastAsia="en-GB"/>
              </w:rPr>
              <w:t>LC türleri</w:t>
            </w:r>
          </w:p>
          <w:p w14:paraId="74050A12" w14:textId="77777777" w:rsidR="0052669C" w:rsidRPr="00AE407B" w:rsidRDefault="0052669C" w:rsidP="0052669C">
            <w:pPr>
              <w:spacing w:before="20" w:after="20" w:line="240" w:lineRule="auto"/>
              <w:jc w:val="center"/>
              <w:rPr>
                <w:rFonts w:ascii="Verdana" w:eastAsia="Times New Roman" w:hAnsi="Verdana" w:cs="Arial"/>
                <w:sz w:val="16"/>
                <w:szCs w:val="16"/>
                <w:lang w:val="tr-TR" w:eastAsia="en-GB"/>
              </w:rPr>
            </w:pPr>
          </w:p>
          <w:p w14:paraId="1FED60CA" w14:textId="2F097F1A" w:rsidR="00AF01AC" w:rsidRPr="00AE407B" w:rsidRDefault="0052669C" w:rsidP="0052669C">
            <w:pPr>
              <w:spacing w:before="20" w:after="20" w:line="240" w:lineRule="auto"/>
              <w:jc w:val="center"/>
              <w:rPr>
                <w:rFonts w:ascii="Verdana" w:eastAsia="Times New Roman" w:hAnsi="Verdana" w:cs="Arial"/>
                <w:sz w:val="16"/>
                <w:szCs w:val="16"/>
                <w:lang w:val="tr-TR" w:eastAsia="en-GB"/>
              </w:rPr>
            </w:pPr>
            <w:r w:rsidRPr="00AE407B">
              <w:rPr>
                <w:rFonts w:ascii="Verdana" w:eastAsia="Times New Roman" w:hAnsi="Verdana" w:cs="Arial"/>
                <w:sz w:val="16"/>
                <w:szCs w:val="16"/>
                <w:lang w:val="tr-TR" w:eastAsia="en-GB"/>
              </w:rPr>
              <w:t>PBF türleri</w:t>
            </w:r>
          </w:p>
        </w:tc>
      </w:tr>
      <w:tr w:rsidR="00E50763" w:rsidRPr="00AE407B" w14:paraId="363E80F0" w14:textId="77777777" w:rsidTr="79463571">
        <w:trPr>
          <w:trHeight w:val="481"/>
        </w:trPr>
        <w:tc>
          <w:tcPr>
            <w:tcW w:w="842" w:type="pct"/>
            <w:vAlign w:val="center"/>
          </w:tcPr>
          <w:p w14:paraId="77FB32A8" w14:textId="51CE1C0B" w:rsidR="00E50763" w:rsidRPr="00AE407B" w:rsidRDefault="003F2CA8" w:rsidP="00AA532E">
            <w:pPr>
              <w:widowControl w:val="0"/>
              <w:spacing w:before="20" w:after="20" w:line="240" w:lineRule="auto"/>
              <w:rPr>
                <w:rFonts w:ascii="Verdana" w:hAnsi="Verdana" w:cs="Arial"/>
                <w:b/>
                <w:bCs/>
                <w:sz w:val="16"/>
                <w:szCs w:val="16"/>
                <w:lang w:val="tr-TR" w:eastAsia="en-GB"/>
              </w:rPr>
            </w:pPr>
            <w:r w:rsidRPr="00AE407B">
              <w:rPr>
                <w:rFonts w:ascii="Verdana" w:hAnsi="Verdana" w:cs="Arial"/>
                <w:b/>
                <w:bCs/>
                <w:sz w:val="16"/>
                <w:szCs w:val="16"/>
                <w:lang w:val="tr-TR" w:eastAsia="en-GB"/>
              </w:rPr>
              <w:t xml:space="preserve">*Tatlı su balıkları </w:t>
            </w:r>
          </w:p>
        </w:tc>
        <w:tc>
          <w:tcPr>
            <w:tcW w:w="2396" w:type="pct"/>
            <w:vAlign w:val="center"/>
          </w:tcPr>
          <w:p w14:paraId="7AD34493" w14:textId="3693C863" w:rsidR="00E50763" w:rsidRPr="00AE407B" w:rsidRDefault="00A418F4" w:rsidP="00AA532E">
            <w:p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cs="Arial"/>
                <w:kern w:val="0"/>
                <w:sz w:val="16"/>
                <w:szCs w:val="16"/>
                <w:lang w:val="tr-TR" w:eastAsia="en-GB"/>
                <w14:ligatures w14:val="none"/>
              </w:rPr>
              <w:t>Akarsular doğal biyoçeşitlilik özelliklerini temsil eder, ancak çoğunlukla mevsimseldir ve koruma önemi olan balık türlerini destekleme olasılığı düşüktür.</w:t>
            </w:r>
          </w:p>
        </w:tc>
        <w:tc>
          <w:tcPr>
            <w:tcW w:w="811" w:type="pct"/>
            <w:vAlign w:val="center"/>
          </w:tcPr>
          <w:p w14:paraId="15FAAAD3" w14:textId="286587B1" w:rsidR="00E50763" w:rsidRPr="00AE407B" w:rsidRDefault="00982BD0" w:rsidP="00AA532E">
            <w:pPr>
              <w:spacing w:before="20" w:after="20" w:line="240" w:lineRule="auto"/>
              <w:jc w:val="center"/>
              <w:rPr>
                <w:rFonts w:ascii="Verdana" w:eastAsia="Times New Roman" w:hAnsi="Verdana" w:cs="Arial"/>
                <w:sz w:val="16"/>
                <w:szCs w:val="16"/>
                <w:lang w:val="tr-TR" w:eastAsia="en-GB"/>
              </w:rPr>
            </w:pPr>
            <w:r w:rsidRPr="00AE407B">
              <w:rPr>
                <w:rFonts w:ascii="Verdana" w:eastAsia="Times New Roman" w:hAnsi="Verdana" w:cs="Arial"/>
                <w:sz w:val="16"/>
                <w:szCs w:val="16"/>
                <w:lang w:val="tr-TR" w:eastAsia="en-GB"/>
              </w:rPr>
              <w:t>Düşük</w:t>
            </w:r>
          </w:p>
        </w:tc>
        <w:tc>
          <w:tcPr>
            <w:tcW w:w="951" w:type="pct"/>
            <w:vAlign w:val="center"/>
          </w:tcPr>
          <w:p w14:paraId="4C781806" w14:textId="4361195D" w:rsidR="00E50763" w:rsidRPr="00AE407B" w:rsidRDefault="003F2CA8" w:rsidP="00AA532E">
            <w:pPr>
              <w:spacing w:before="20" w:after="20" w:line="240" w:lineRule="auto"/>
              <w:jc w:val="center"/>
              <w:rPr>
                <w:rFonts w:ascii="Verdana" w:eastAsia="Times New Roman" w:hAnsi="Verdana" w:cs="Arial"/>
                <w:sz w:val="16"/>
                <w:szCs w:val="16"/>
                <w:lang w:val="tr-TR" w:eastAsia="en-GB"/>
              </w:rPr>
            </w:pPr>
            <w:r w:rsidRPr="00AE407B">
              <w:rPr>
                <w:rFonts w:ascii="Verdana" w:eastAsia="Times New Roman" w:hAnsi="Verdana" w:cs="Arial"/>
                <w:sz w:val="16"/>
                <w:szCs w:val="16"/>
                <w:lang w:val="tr-TR" w:eastAsia="en-GB"/>
              </w:rPr>
              <w:t>-</w:t>
            </w:r>
          </w:p>
        </w:tc>
      </w:tr>
      <w:tr w:rsidR="002C1BE0" w:rsidRPr="00AE407B" w14:paraId="6C783185" w14:textId="77777777" w:rsidTr="79463571">
        <w:trPr>
          <w:trHeight w:val="481"/>
        </w:trPr>
        <w:tc>
          <w:tcPr>
            <w:tcW w:w="842" w:type="pct"/>
            <w:vAlign w:val="center"/>
          </w:tcPr>
          <w:p w14:paraId="2A6ED165" w14:textId="77777777" w:rsidR="002C1BE0" w:rsidRPr="00AE407B" w:rsidRDefault="002C1BE0" w:rsidP="00AA532E">
            <w:pPr>
              <w:widowControl w:val="0"/>
              <w:spacing w:before="20" w:after="20" w:line="240" w:lineRule="auto"/>
              <w:rPr>
                <w:rFonts w:ascii="Verdana" w:hAnsi="Verdana" w:cs="Arial"/>
                <w:b/>
                <w:bCs/>
                <w:sz w:val="16"/>
                <w:szCs w:val="16"/>
                <w:lang w:val="tr-TR" w:eastAsia="en-GB"/>
              </w:rPr>
            </w:pPr>
            <w:r w:rsidRPr="00AE407B">
              <w:rPr>
                <w:rFonts w:ascii="Verdana" w:hAnsi="Verdana" w:cs="Arial"/>
                <w:b/>
                <w:sz w:val="16"/>
                <w:szCs w:val="16"/>
                <w:lang w:val="tr-TR" w:eastAsia="en-GB"/>
              </w:rPr>
              <w:t>Büyük veya sürü halinde yaşayan tür popülasyonları</w:t>
            </w:r>
          </w:p>
        </w:tc>
        <w:tc>
          <w:tcPr>
            <w:tcW w:w="2396" w:type="pct"/>
            <w:vAlign w:val="center"/>
          </w:tcPr>
          <w:p w14:paraId="7863CE54" w14:textId="77777777" w:rsidR="002C1BE0" w:rsidRPr="00AE407B" w:rsidRDefault="002C1BE0" w:rsidP="00AA532E">
            <w:p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Yok.</w:t>
            </w:r>
          </w:p>
        </w:tc>
        <w:tc>
          <w:tcPr>
            <w:tcW w:w="811" w:type="pct"/>
            <w:vAlign w:val="center"/>
          </w:tcPr>
          <w:p w14:paraId="27EF6706" w14:textId="77777777" w:rsidR="002C1BE0" w:rsidRPr="00AE407B" w:rsidRDefault="002C1BE0" w:rsidP="00AA532E">
            <w:pPr>
              <w:spacing w:before="20" w:after="20" w:line="240" w:lineRule="auto"/>
              <w:jc w:val="center"/>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w:t>
            </w:r>
          </w:p>
        </w:tc>
        <w:tc>
          <w:tcPr>
            <w:tcW w:w="951" w:type="pct"/>
            <w:vAlign w:val="center"/>
          </w:tcPr>
          <w:p w14:paraId="26502A6C" w14:textId="77777777" w:rsidR="002C1BE0" w:rsidRPr="00AE407B" w:rsidRDefault="002C1BE0" w:rsidP="00AA532E">
            <w:pPr>
              <w:spacing w:before="20" w:after="20" w:line="240" w:lineRule="auto"/>
              <w:jc w:val="center"/>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w:t>
            </w:r>
          </w:p>
        </w:tc>
      </w:tr>
      <w:tr w:rsidR="002C1BE0" w:rsidRPr="008B3A00" w14:paraId="12FBAA79" w14:textId="77777777" w:rsidTr="79463571">
        <w:trPr>
          <w:trHeight w:val="481"/>
        </w:trPr>
        <w:tc>
          <w:tcPr>
            <w:tcW w:w="842" w:type="pct"/>
            <w:vAlign w:val="center"/>
          </w:tcPr>
          <w:p w14:paraId="5A10B5AC" w14:textId="77777777" w:rsidR="002C1BE0" w:rsidRPr="00AE407B" w:rsidRDefault="002C1BE0" w:rsidP="00AA532E">
            <w:pPr>
              <w:widowControl w:val="0"/>
              <w:spacing w:before="20" w:after="20" w:line="240" w:lineRule="auto"/>
              <w:rPr>
                <w:rFonts w:ascii="Verdana" w:hAnsi="Verdana" w:cs="Arial"/>
                <w:b/>
                <w:sz w:val="16"/>
                <w:szCs w:val="16"/>
                <w:lang w:val="tr-TR" w:eastAsia="en-GB"/>
              </w:rPr>
            </w:pPr>
            <w:r w:rsidRPr="00AE407B">
              <w:rPr>
                <w:rFonts w:ascii="Verdana" w:hAnsi="Verdana" w:cs="Arial"/>
                <w:b/>
                <w:sz w:val="16"/>
                <w:szCs w:val="16"/>
                <w:lang w:val="tr-TR" w:eastAsia="en-GB"/>
              </w:rPr>
              <w:t>Daha önce bilinmeyen türler</w:t>
            </w:r>
          </w:p>
        </w:tc>
        <w:tc>
          <w:tcPr>
            <w:tcW w:w="2396" w:type="pct"/>
            <w:vAlign w:val="center"/>
          </w:tcPr>
          <w:p w14:paraId="4E167926" w14:textId="77777777" w:rsidR="002C1BE0" w:rsidRPr="00AE407B" w:rsidRDefault="002C1BE0" w:rsidP="00AA532E">
            <w:pPr>
              <w:spacing w:before="20" w:after="20" w:line="240" w:lineRule="auto"/>
              <w:rPr>
                <w:rFonts w:ascii="Verdana" w:eastAsiaTheme="minorEastAsia" w:hAnsi="Verdana"/>
                <w:iCs/>
                <w:kern w:val="0"/>
                <w:sz w:val="16"/>
                <w:szCs w:val="16"/>
                <w:lang w:val="tr-TR"/>
                <w14:ligatures w14:val="none"/>
              </w:rPr>
            </w:pPr>
            <w:r w:rsidRPr="00AE407B">
              <w:rPr>
                <w:rFonts w:ascii="Verdana" w:eastAsiaTheme="minorEastAsia" w:hAnsi="Verdana"/>
                <w:iCs/>
                <w:kern w:val="0"/>
                <w:sz w:val="16"/>
                <w:szCs w:val="16"/>
                <w:lang w:val="tr-TR"/>
                <w14:ligatures w14:val="none"/>
              </w:rPr>
              <w:t>Flora;</w:t>
            </w:r>
          </w:p>
          <w:p w14:paraId="4F3295B3" w14:textId="77777777" w:rsidR="002C1BE0" w:rsidRPr="00AE407B" w:rsidRDefault="002C1BE0" w:rsidP="002C1BE0">
            <w:pPr>
              <w:numPr>
                <w:ilvl w:val="0"/>
                <w:numId w:val="133"/>
              </w:num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i/>
                <w:kern w:val="0"/>
                <w:sz w:val="16"/>
                <w:szCs w:val="16"/>
                <w:lang w:val="tr-TR"/>
                <w14:ligatures w14:val="none"/>
              </w:rPr>
              <w:t xml:space="preserve">Fritillaria sp. nov </w:t>
            </w:r>
            <w:r w:rsidRPr="00AE407B">
              <w:rPr>
                <w:rFonts w:ascii="Verdana" w:eastAsiaTheme="minorEastAsia" w:hAnsi="Verdana"/>
                <w:kern w:val="0"/>
                <w:sz w:val="16"/>
                <w:szCs w:val="16"/>
                <w:lang w:val="tr-TR"/>
                <w14:ligatures w14:val="none"/>
              </w:rPr>
              <w:t>(CR-ulusal), endemik + sınırlı yayılım alanı (RR)</w:t>
            </w:r>
          </w:p>
        </w:tc>
        <w:tc>
          <w:tcPr>
            <w:tcW w:w="811" w:type="pct"/>
            <w:vAlign w:val="center"/>
          </w:tcPr>
          <w:p w14:paraId="62A5C745" w14:textId="77777777" w:rsidR="002C1BE0" w:rsidRPr="00AE407B" w:rsidRDefault="002C1BE0" w:rsidP="00AA532E">
            <w:pPr>
              <w:spacing w:before="20" w:after="20" w:line="240" w:lineRule="auto"/>
              <w:jc w:val="center"/>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Yüksek</w:t>
            </w:r>
          </w:p>
        </w:tc>
        <w:tc>
          <w:tcPr>
            <w:tcW w:w="951" w:type="pct"/>
            <w:vAlign w:val="center"/>
          </w:tcPr>
          <w:p w14:paraId="0CDA9AB4" w14:textId="77777777" w:rsidR="002C1BE0" w:rsidRPr="00AE407B" w:rsidRDefault="002C1BE0" w:rsidP="00AA532E">
            <w:pPr>
              <w:spacing w:before="20" w:after="20" w:line="240" w:lineRule="auto"/>
              <w:jc w:val="center"/>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CR ulusal tehdit durumu</w:t>
            </w:r>
          </w:p>
          <w:p w14:paraId="396DAFCD" w14:textId="77777777" w:rsidR="002C1BE0" w:rsidRPr="00AE407B" w:rsidRDefault="002C1BE0" w:rsidP="00AA532E">
            <w:pPr>
              <w:spacing w:before="20" w:after="20" w:line="240" w:lineRule="auto"/>
              <w:jc w:val="center"/>
              <w:rPr>
                <w:rFonts w:ascii="Verdana" w:eastAsiaTheme="minorEastAsia" w:hAnsi="Verdana"/>
                <w:kern w:val="0"/>
                <w:sz w:val="16"/>
                <w:szCs w:val="16"/>
                <w:lang w:val="tr-TR"/>
                <w14:ligatures w14:val="none"/>
              </w:rPr>
            </w:pPr>
          </w:p>
          <w:p w14:paraId="3FFE1F18" w14:textId="77777777" w:rsidR="002C1BE0" w:rsidRPr="00AE407B" w:rsidRDefault="002C1BE0" w:rsidP="00AA532E">
            <w:pPr>
              <w:spacing w:before="20" w:after="20" w:line="240" w:lineRule="auto"/>
              <w:jc w:val="center"/>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Kritik habitat değeri</w:t>
            </w:r>
          </w:p>
        </w:tc>
      </w:tr>
      <w:tr w:rsidR="002C1BE0" w:rsidRPr="00AE407B" w14:paraId="24CB603D" w14:textId="77777777" w:rsidTr="79463571">
        <w:trPr>
          <w:trHeight w:val="481"/>
        </w:trPr>
        <w:tc>
          <w:tcPr>
            <w:tcW w:w="842" w:type="pct"/>
            <w:vAlign w:val="center"/>
          </w:tcPr>
          <w:p w14:paraId="5BC793C3" w14:textId="77777777" w:rsidR="002C1BE0" w:rsidRPr="00AE407B" w:rsidRDefault="002C1BE0" w:rsidP="00AA532E">
            <w:pPr>
              <w:widowControl w:val="0"/>
              <w:spacing w:before="20" w:after="20" w:line="240" w:lineRule="auto"/>
              <w:rPr>
                <w:rFonts w:ascii="Verdana" w:hAnsi="Verdana" w:cs="Arial"/>
                <w:b/>
                <w:bCs/>
                <w:sz w:val="16"/>
                <w:szCs w:val="16"/>
                <w:lang w:val="tr-TR" w:eastAsia="en-GB"/>
              </w:rPr>
            </w:pPr>
            <w:r w:rsidRPr="00AE407B">
              <w:rPr>
                <w:rFonts w:ascii="Verdana" w:hAnsi="Verdana" w:cs="Arial"/>
                <w:sz w:val="16"/>
                <w:szCs w:val="16"/>
                <w:lang w:val="tr-TR" w:eastAsia="en-GB"/>
              </w:rPr>
              <w:t xml:space="preserve">Önemli ekolojik rol oynayan </w:t>
            </w:r>
            <w:r w:rsidRPr="00AE407B">
              <w:rPr>
                <w:rFonts w:ascii="Verdana" w:hAnsi="Verdana" w:cs="Arial"/>
                <w:b/>
                <w:sz w:val="16"/>
                <w:szCs w:val="16"/>
                <w:lang w:val="tr-TR" w:eastAsia="en-GB"/>
              </w:rPr>
              <w:t xml:space="preserve">kilit türler </w:t>
            </w:r>
            <w:r w:rsidRPr="00AE407B">
              <w:rPr>
                <w:rFonts w:ascii="Verdana" w:hAnsi="Verdana" w:cs="Arial"/>
                <w:sz w:val="16"/>
                <w:szCs w:val="16"/>
                <w:lang w:val="tr-TR" w:eastAsia="en-GB"/>
              </w:rPr>
              <w:t>(ör. kilit avcı, birincil üretici)</w:t>
            </w:r>
          </w:p>
        </w:tc>
        <w:tc>
          <w:tcPr>
            <w:tcW w:w="2396" w:type="pct"/>
            <w:vAlign w:val="center"/>
          </w:tcPr>
          <w:p w14:paraId="127C7556" w14:textId="77777777" w:rsidR="002C1BE0" w:rsidRPr="00AE407B" w:rsidRDefault="002C1BE0" w:rsidP="00AA532E">
            <w:pPr>
              <w:spacing w:before="20" w:after="20" w:line="240" w:lineRule="auto"/>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Yok</w:t>
            </w:r>
          </w:p>
        </w:tc>
        <w:tc>
          <w:tcPr>
            <w:tcW w:w="811" w:type="pct"/>
            <w:vAlign w:val="center"/>
          </w:tcPr>
          <w:p w14:paraId="4BAE2162" w14:textId="77777777" w:rsidR="002C1BE0" w:rsidRPr="00AE407B" w:rsidRDefault="002C1BE0" w:rsidP="00AA532E">
            <w:pPr>
              <w:spacing w:before="20" w:after="20" w:line="240" w:lineRule="auto"/>
              <w:jc w:val="center"/>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w:t>
            </w:r>
          </w:p>
        </w:tc>
        <w:tc>
          <w:tcPr>
            <w:tcW w:w="951" w:type="pct"/>
            <w:vAlign w:val="center"/>
          </w:tcPr>
          <w:p w14:paraId="72438ED4" w14:textId="77777777" w:rsidR="002C1BE0" w:rsidRPr="00AE407B" w:rsidRDefault="002C1BE0" w:rsidP="00AA532E">
            <w:pPr>
              <w:spacing w:before="20" w:after="20" w:line="240" w:lineRule="auto"/>
              <w:jc w:val="center"/>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w:t>
            </w:r>
          </w:p>
        </w:tc>
      </w:tr>
    </w:tbl>
    <w:bookmarkEnd w:id="58"/>
    <w:p w14:paraId="6B0164B9" w14:textId="3E47E779" w:rsidR="002C1BE0" w:rsidRPr="00AE407B" w:rsidRDefault="009768EF" w:rsidP="009768EF">
      <w:pPr>
        <w:pStyle w:val="GvdeMetni"/>
        <w:spacing w:before="120"/>
        <w:rPr>
          <w:sz w:val="16"/>
          <w:szCs w:val="20"/>
          <w:u w:val="single"/>
          <w:lang w:val="tr-TR"/>
        </w:rPr>
      </w:pPr>
      <w:r w:rsidRPr="00AE407B">
        <w:rPr>
          <w:sz w:val="16"/>
          <w:szCs w:val="20"/>
          <w:u w:val="single"/>
          <w:lang w:val="tr-TR"/>
        </w:rPr>
        <w:t>Tablo Anahtarı:</w:t>
      </w:r>
    </w:p>
    <w:p w14:paraId="0DFB84D1" w14:textId="2C73549D" w:rsidR="009768EF" w:rsidRPr="00AE407B" w:rsidRDefault="009768EF" w:rsidP="009768EF">
      <w:pPr>
        <w:pStyle w:val="GvdeMetni"/>
        <w:spacing w:before="120"/>
        <w:rPr>
          <w:sz w:val="16"/>
          <w:szCs w:val="20"/>
          <w:lang w:val="tr-TR"/>
        </w:rPr>
      </w:pPr>
      <w:r w:rsidRPr="00AE407B">
        <w:rPr>
          <w:sz w:val="16"/>
          <w:szCs w:val="20"/>
          <w:lang w:val="tr-TR"/>
        </w:rPr>
        <w:t>Türlerin tehdit durumu (UCN): CR  Kritik Tehdit Altında, EN = Tehdit Altında, VU = Hassas, NT = Neredeyse Tehdit Altında, DD = Veri Eksikliği, LC = En Az Endişe Verici</w:t>
      </w:r>
    </w:p>
    <w:p w14:paraId="74E9140B" w14:textId="5832752A" w:rsidR="009768EF" w:rsidRPr="00AE407B" w:rsidRDefault="002D16D5" w:rsidP="009768EF">
      <w:pPr>
        <w:pStyle w:val="GvdeMetni"/>
        <w:spacing w:before="120"/>
        <w:rPr>
          <w:sz w:val="16"/>
          <w:szCs w:val="20"/>
          <w:lang w:val="tr-TR"/>
        </w:rPr>
      </w:pPr>
      <w:r w:rsidRPr="00AE407B">
        <w:rPr>
          <w:sz w:val="16"/>
          <w:szCs w:val="20"/>
          <w:lang w:val="tr-TR"/>
        </w:rPr>
        <w:t>PBF = Öncelikli Biyoçeşitlilik Özelliği</w:t>
      </w:r>
    </w:p>
    <w:p w14:paraId="380C0A7D" w14:textId="12927249" w:rsidR="002D16D5" w:rsidRPr="00AE407B" w:rsidRDefault="002D16D5" w:rsidP="009768EF">
      <w:pPr>
        <w:pStyle w:val="GvdeMetni"/>
        <w:spacing w:before="120"/>
        <w:rPr>
          <w:sz w:val="16"/>
          <w:szCs w:val="20"/>
          <w:lang w:val="tr-TR"/>
        </w:rPr>
      </w:pPr>
      <w:r w:rsidRPr="00AE407B">
        <w:rPr>
          <w:sz w:val="16"/>
          <w:szCs w:val="20"/>
          <w:lang w:val="tr-TR"/>
        </w:rPr>
        <w:t>RR = Sınırlı Yayılım Alanı</w:t>
      </w:r>
    </w:p>
    <w:p w14:paraId="0C36325C" w14:textId="6A3289C6" w:rsidR="002D16D5" w:rsidRPr="00AE407B" w:rsidRDefault="002D16D5" w:rsidP="00F1678C">
      <w:pPr>
        <w:pStyle w:val="GvdeMetni"/>
        <w:spacing w:before="120"/>
        <w:rPr>
          <w:sz w:val="16"/>
          <w:szCs w:val="20"/>
          <w:lang w:val="tr-TR"/>
        </w:rPr>
      </w:pPr>
      <w:r w:rsidRPr="00AE407B">
        <w:rPr>
          <w:sz w:val="16"/>
          <w:szCs w:val="20"/>
          <w:lang w:val="tr-TR"/>
        </w:rPr>
        <w:t>R6 = Bern Sözleşmesi'nin 6. Kararı</w:t>
      </w:r>
    </w:p>
    <w:p w14:paraId="677798FE" w14:textId="4253D891" w:rsidR="00C24AB6" w:rsidRPr="00AE407B" w:rsidRDefault="00C24AB6" w:rsidP="00E81D54">
      <w:pPr>
        <w:pStyle w:val="GvdeMetni"/>
        <w:spacing w:before="120"/>
        <w:rPr>
          <w:sz w:val="16"/>
          <w:szCs w:val="20"/>
          <w:lang w:val="tr-TR"/>
        </w:rPr>
      </w:pPr>
      <w:r w:rsidRPr="00AE407B">
        <w:rPr>
          <w:sz w:val="16"/>
          <w:szCs w:val="20"/>
          <w:lang w:val="tr-TR"/>
        </w:rPr>
        <w:t>* Yalnızca masaüstü değerlendirmesine dayalı Öncelikli Biyoçeşitlilik Özellikleri (PBF)</w:t>
      </w:r>
    </w:p>
    <w:p w14:paraId="0786DBD5" w14:textId="184F0F40" w:rsidR="007D16BD" w:rsidRPr="00AE407B" w:rsidRDefault="007D16BD" w:rsidP="007D16BD">
      <w:pPr>
        <w:pStyle w:val="ListeMaddemi"/>
        <w:rPr>
          <w:lang w:val="tr-TR" w:eastAsia="en-GB"/>
        </w:rPr>
      </w:pPr>
      <w:r w:rsidRPr="00AE407B">
        <w:rPr>
          <w:lang w:val="tr-TR" w:eastAsia="en-GB"/>
        </w:rPr>
        <w:t xml:space="preserve">Kaynak: </w:t>
      </w:r>
      <w:r w:rsidR="00FA743A" w:rsidRPr="00AE407B">
        <w:rPr>
          <w:lang w:val="tr-TR" w:eastAsia="en-GB"/>
        </w:rPr>
        <w:t>ÇSED</w:t>
      </w:r>
      <w:r w:rsidRPr="00AE407B">
        <w:rPr>
          <w:lang w:val="tr-TR" w:eastAsia="en-GB"/>
        </w:rPr>
        <w:t xml:space="preserve"> (ERM, 2025)</w:t>
      </w:r>
    </w:p>
    <w:p w14:paraId="4A7EA77B" w14:textId="77777777" w:rsidR="00E30877" w:rsidRPr="00AE407B" w:rsidRDefault="00E30877" w:rsidP="00480B4E">
      <w:pPr>
        <w:pStyle w:val="GvdeMetni"/>
        <w:rPr>
          <w:lang w:val="tr-TR"/>
        </w:rPr>
      </w:pPr>
    </w:p>
    <w:p w14:paraId="25D61338" w14:textId="078455C0" w:rsidR="00F756B1" w:rsidRPr="00AE407B" w:rsidRDefault="00250025" w:rsidP="00480B4E">
      <w:pPr>
        <w:pStyle w:val="GvdeMetni"/>
        <w:rPr>
          <w:lang w:val="tr-TR"/>
        </w:rPr>
      </w:pPr>
      <w:r w:rsidRPr="00AE407B">
        <w:rPr>
          <w:noProof/>
          <w:lang w:val="tr-TR"/>
        </w:rPr>
        <w:lastRenderedPageBreak/>
        <mc:AlternateContent>
          <mc:Choice Requires="wps">
            <w:drawing>
              <wp:inline distT="0" distB="0" distL="0" distR="0" wp14:anchorId="7ADA6CCE" wp14:editId="484EE95C">
                <wp:extent cx="5962650" cy="1404620"/>
                <wp:effectExtent l="0" t="0" r="0" b="9525"/>
                <wp:docPr id="15048443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62650" cy="1404620"/>
                        </a:xfrm>
                        <a:prstGeom prst="rect">
                          <a:avLst/>
                        </a:prstGeom>
                        <a:solidFill>
                          <a:srgbClr val="D1DDD3"/>
                        </a:solidFill>
                        <a:ln w="9525">
                          <a:noFill/>
                          <a:miter lim="800000"/>
                          <a:headEnd/>
                          <a:tailEnd/>
                        </a:ln>
                        <a:effectLst/>
                      </wps:spPr>
                      <wps:txbx>
                        <w:txbxContent>
                          <w:p w14:paraId="153DA913" w14:textId="40FF4074" w:rsidR="00250025" w:rsidRPr="009F7491" w:rsidRDefault="001F2541">
                            <w:pPr>
                              <w:rPr>
                                <w:b/>
                                <w:bCs/>
                                <w:lang w:val="tr-TR"/>
                              </w:rPr>
                            </w:pPr>
                            <w:r w:rsidRPr="009F7491">
                              <w:rPr>
                                <w:b/>
                                <w:bCs/>
                                <w:lang w:val="tr-TR"/>
                              </w:rPr>
                              <w:t xml:space="preserve">Bilgi Kutusu: </w:t>
                            </w:r>
                            <w:r w:rsidR="00CE20E8" w:rsidRPr="00CE20E8">
                              <w:rPr>
                                <w:b/>
                                <w:bCs/>
                              </w:rPr>
                              <w:t>Erişim Yolu</w:t>
                            </w:r>
                          </w:p>
                          <w:p w14:paraId="699AAB49" w14:textId="134EFE07" w:rsidR="00081E20" w:rsidRDefault="00081E20" w:rsidP="00081E20">
                            <w:pPr>
                              <w:pStyle w:val="GvdeMetni"/>
                            </w:pPr>
                            <w:r w:rsidRPr="00E30877">
                              <w:t xml:space="preserve">Müşteriden alınan en güncel bilgilere göre, </w:t>
                            </w:r>
                            <w:r w:rsidRPr="00D77D56">
                              <w:t>inşaat sırasında türbin konumlarına erişim sağlamak için proje tasarımına bir erişim yolu dahil edilmiştir. Bu yol, ana şantiye ile türbin platformları arasında malzeme ve ekipman nakliyesini kolaylaştıracaktır</w:t>
                            </w:r>
                            <w:r>
                              <w:t xml:space="preserve">. </w:t>
                            </w:r>
                            <w:r w:rsidRPr="00E30877">
                              <w:t>Yol halihazırda mevcuttur, ancak inşaat erişimini kolaylaştırmak için genişletilecek ve iyileştirilecektir. Müşteri tarafından sağlanan bilgilere göre, yol birkaç küçük dere geçişi içermekte</w:t>
                            </w:r>
                            <w:r w:rsidR="00841BF6">
                              <w:t xml:space="preserve"> olup </w:t>
                            </w:r>
                            <w:r w:rsidRPr="00E30877">
                              <w:t>bu dereler düşük akışlıdır ve bazı bölümlerde mevsime bağlı olarak tamamen kuru</w:t>
                            </w:r>
                            <w:r w:rsidR="00841BF6">
                              <w:t>dur</w:t>
                            </w:r>
                            <w:r w:rsidRPr="00E30877">
                              <w:t>.</w:t>
                            </w:r>
                          </w:p>
                          <w:p w14:paraId="6DA9F0B3" w14:textId="7F69532F" w:rsidR="00081E20" w:rsidRDefault="00841BF6" w:rsidP="00081E20">
                            <w:pPr>
                              <w:pStyle w:val="GvdeMetni"/>
                            </w:pPr>
                            <w:r>
                              <w:t>ÇSED</w:t>
                            </w:r>
                            <w:r w:rsidR="003249ED" w:rsidRPr="003249ED">
                              <w:t xml:space="preserve">, daha önce temel çalışmaların yapılmadığı erişim yolu kesimi için geriye dönük biyoçeşitlilik temel araştırmaları ve etki değerlendirmeleri </w:t>
                            </w:r>
                            <w:r w:rsidR="00801FC6">
                              <w:t>içeren</w:t>
                            </w:r>
                            <w:r w:rsidR="00321DD6">
                              <w:t xml:space="preserve"> ek bilgi paketi </w:t>
                            </w:r>
                            <w:r w:rsidR="00720D57">
                              <w:t xml:space="preserve">hazırlanarak </w:t>
                            </w:r>
                            <w:r w:rsidR="003249ED" w:rsidRPr="003249ED">
                              <w:t>güncellenmelidir</w:t>
                            </w:r>
                            <w:r w:rsidR="003249ED">
                              <w:t xml:space="preserve">. </w:t>
                            </w:r>
                            <w:r w:rsidR="00081E20" w:rsidRPr="00FD2EAF">
                              <w:t>Değerlendirme, potansiyel sucul (balık ve bentik omurgasızlar) türleri, karasal fauna, flora türleri ve koruma önemi olan habitatları belirlemeli ve erişim yolunun geçtiği habitatlar</w:t>
                            </w:r>
                            <w:r w:rsidR="00853366">
                              <w:t>,</w:t>
                            </w:r>
                            <w:r w:rsidR="00081E20" w:rsidRPr="00FD2EAF">
                              <w:t xml:space="preserve"> su yolları üzerindeki potansiyel etkileri değerlendirmelidir. Müşteri tarafından sağlanan bilgilere göre, yol genişletme çalışmaları halihazırda başlamıştır; bu nedenle, </w:t>
                            </w:r>
                            <w:r w:rsidR="00222C75">
                              <w:t>değerlendirme</w:t>
                            </w:r>
                            <w:r w:rsidR="00081E20" w:rsidRPr="00FD2EAF">
                              <w:t>, halihazırda meydana gelmiş olabilecek etkiler için uygun telafi ve restorasyon önlemlerinin tasarımına bilgi sağlamak ve destek olmak için gerekli ekolojik verileri toplamak açısındanönemli olacaktır.</w:t>
                            </w:r>
                          </w:p>
                          <w:p w14:paraId="2648545B" w14:textId="77777777" w:rsidR="001F2541" w:rsidRPr="009F7491" w:rsidRDefault="001F2541">
                            <w:pPr>
                              <w:rPr>
                                <w:lang w:val="tr-TR"/>
                              </w:rPr>
                            </w:pPr>
                          </w:p>
                        </w:txbxContent>
                      </wps:txbx>
                      <wps:bodyPr rot="0" vert="horz" wrap="square" lIns="91440" tIns="45720" rIns="91440" bIns="45720" anchor="t" anchorCtr="0">
                        <a:spAutoFit/>
                      </wps:bodyPr>
                    </wps:wsp>
                  </a:graphicData>
                </a:graphic>
              </wp:inline>
            </w:drawing>
          </mc:Choice>
          <mc:Fallback>
            <w:pict>
              <v:shapetype w14:anchorId="7ADA6CCE" id="_x0000_t202" coordsize="21600,21600" o:spt="202" path="m,l,21600r21600,l21600,xe">
                <v:stroke joinstyle="miter"/>
                <v:path gradientshapeok="t" o:connecttype="rect"/>
              </v:shapetype>
              <v:shape id="Text Box 2" o:spid="_x0000_s1026" type="#_x0000_t202" style="width:469.5pt;height:110.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0KjSFQIAAAUEAAAOAAAAZHJzL2Uyb0RvYy54bWysU9uO2yAQfa/Uf0C8N7bTJN1YcVbbuKkq&#10;bS/Sth+AMY5RMUOBxE6/vgN2stH2rSoPiGGYMzNnDpv7oVPkJKyToAuazVJKhOZQS30o6I/v+zd3&#10;lDjPdM0UaFHQs3D0fvv61aY3uZhDC6oWliCIdnlvCtp6b/IkcbwVHXMzMEKjswHbMY+mPSS1ZT2i&#10;dyqZp+kq6cHWxgIXzuFtOTrpNuI3jeD+a9M44YkqKNbm427jXoU92W5YfrDMtJJPZbB/qKJjUmPS&#10;K1TJPCNHK/+C6iS34KDxMw5dAk0juYg9YDdZ+qKbp5YZEXtBcpy50uT+Hyz/cnoy3yzxw3sYcICx&#10;CWcegf90RMOuZfogHqyFvhWsxsRZoCzpjcun0EC1y10AqfrPUOOQ2dFDBBoa2wVWsE+C6DiA85V0&#10;MXjC8XK5Xs1XS3Rx9GWLdLGax7EkLL+EG+v8RwEdCYeCWpxqhGenR+dDOSy/PAnZHChZ76VS0bCH&#10;aqcsOTFUQJmVZfk2dvDimdKkL+h6OV9GZA0hPoqjkx4VqmRX0Ls0rFEzgY4Puo5PPJNqPGMlSoe0&#10;ImpvKu9C0EiVH6oBw8JlBfUZebMw6hL/ER5asL8p6VGTBXW/jswKStQnjdyvs8UiiDgai+U7JIrY&#10;W09162GaI1RBPSXjceej8CMr5gFntJeRvedKpsmi1iKp078IYr6146vn37v9AwAA//8DAFBLAwQU&#10;AAYACAAAACEAeI53MtoAAAAFAQAADwAAAGRycy9kb3ducmV2LnhtbEyPQUvEMBCF74L/IYzgzU1b&#10;NWy7TRdRBMGT1R+QNmPbtZmUJrvt/ntHL3p58HjDe9+U+9WN4oRzGDxpSDcJCKTW24E6DR/vzzdb&#10;ECEasmb0hBrOGGBfXV6UprB+oTc81bETXEKhMBr6GKdCytD26EzY+AmJs08/OxPZzp20s1m43I0y&#10;SxIlnRmIF3oz4WOP7Vd9dBrU02u4e1ESt2mdnu/XXB2aRWl9fbU+7EBEXOPfMfzgMzpUzNT4I9kg&#10;Rg38SPxVzvLbnG2jIcvSDGRVyv/01TcAAAD//wMAUEsBAi0AFAAGAAgAAAAhALaDOJL+AAAA4QEA&#10;ABMAAAAAAAAAAAAAAAAAAAAAAFtDb250ZW50X1R5cGVzXS54bWxQSwECLQAUAAYACAAAACEAOP0h&#10;/9YAAACUAQAACwAAAAAAAAAAAAAAAAAvAQAAX3JlbHMvLnJlbHNQSwECLQAUAAYACAAAACEAH9Co&#10;0hUCAAAFBAAADgAAAAAAAAAAAAAAAAAuAgAAZHJzL2Uyb0RvYy54bWxQSwECLQAUAAYACAAAACEA&#10;eI53MtoAAAAFAQAADwAAAAAAAAAAAAAAAABvBAAAZHJzL2Rvd25yZXYueG1sUEsFBgAAAAAEAAQA&#10;8wAAAHYFAAAAAA==&#10;" fillcolor="#d1ddd3" stroked="f">
                <v:textbox style="mso-fit-shape-to-text:t">
                  <w:txbxContent>
                    <w:p w14:paraId="153DA913" w14:textId="40FF4074" w:rsidR="00250025" w:rsidRPr="009F7491" w:rsidRDefault="001F2541">
                      <w:pPr>
                        <w:rPr>
                          <w:b/>
                          <w:bCs/>
                          <w:lang w:val="tr-TR"/>
                        </w:rPr>
                      </w:pPr>
                      <w:r w:rsidRPr="009F7491">
                        <w:rPr>
                          <w:b/>
                          <w:bCs/>
                          <w:lang w:val="tr-TR"/>
                        </w:rPr>
                        <w:t xml:space="preserve">Bilgi Kutusu: </w:t>
                      </w:r>
                      <w:r w:rsidR="00CE20E8" w:rsidRPr="00CE20E8">
                        <w:rPr>
                          <w:b/>
                          <w:bCs/>
                        </w:rPr>
                        <w:t>Erişim Yolu</w:t>
                      </w:r>
                    </w:p>
                    <w:p w14:paraId="699AAB49" w14:textId="134EFE07" w:rsidR="00081E20" w:rsidRDefault="00081E20" w:rsidP="00081E20">
                      <w:pPr>
                        <w:pStyle w:val="GvdeMetni"/>
                      </w:pPr>
                      <w:r w:rsidRPr="00E30877">
                        <w:t xml:space="preserve">Müşteriden alınan en güncel bilgilere göre, </w:t>
                      </w:r>
                      <w:r w:rsidRPr="00D77D56">
                        <w:t>inşaat sırasında türbin konumlarına erişim sağlamak için proje tasarımına bir erişim yolu dahil edilmiştir. Bu yol, ana şantiye ile türbin platformları arasında malzeme ve ekipman nakliyesini kolaylaştıracaktır</w:t>
                      </w:r>
                      <w:r>
                        <w:t xml:space="preserve">. </w:t>
                      </w:r>
                      <w:r w:rsidRPr="00E30877">
                        <w:t>Yol halihazırda mevcuttur, ancak inşaat erişimini kolaylaştırmak için genişletilecek ve iyileştirilecektir. Müşteri tarafından sağlanan bilgilere göre, yol birkaç küçük dere geçişi içermekte</w:t>
                      </w:r>
                      <w:r w:rsidR="00841BF6">
                        <w:t xml:space="preserve"> olup </w:t>
                      </w:r>
                      <w:r w:rsidRPr="00E30877">
                        <w:t>bu dereler düşük akışlıdır ve bazı bölümlerde mevsime bağlı olarak tamamen kuru</w:t>
                      </w:r>
                      <w:r w:rsidR="00841BF6">
                        <w:t>dur</w:t>
                      </w:r>
                      <w:r w:rsidRPr="00E30877">
                        <w:t>.</w:t>
                      </w:r>
                    </w:p>
                    <w:p w14:paraId="6DA9F0B3" w14:textId="7F69532F" w:rsidR="00081E20" w:rsidRDefault="00841BF6" w:rsidP="00081E20">
                      <w:pPr>
                        <w:pStyle w:val="GvdeMetni"/>
                      </w:pPr>
                      <w:r>
                        <w:t>ÇSED</w:t>
                      </w:r>
                      <w:r w:rsidR="003249ED" w:rsidRPr="003249ED">
                        <w:t xml:space="preserve">, daha önce temel çalışmaların yapılmadığı erişim yolu kesimi için geriye dönük biyoçeşitlilik temel araştırmaları ve etki değerlendirmeleri </w:t>
                      </w:r>
                      <w:r w:rsidR="00801FC6">
                        <w:t>içeren</w:t>
                      </w:r>
                      <w:r w:rsidR="00321DD6">
                        <w:t xml:space="preserve"> ek bilgi paketi </w:t>
                      </w:r>
                      <w:r w:rsidR="00720D57">
                        <w:t xml:space="preserve">hazırlanarak </w:t>
                      </w:r>
                      <w:r w:rsidR="003249ED" w:rsidRPr="003249ED">
                        <w:t>güncellenmelidir</w:t>
                      </w:r>
                      <w:r w:rsidR="003249ED">
                        <w:t xml:space="preserve">. </w:t>
                      </w:r>
                      <w:r w:rsidR="00081E20" w:rsidRPr="00FD2EAF">
                        <w:t>Değerlendirme, potansiyel sucul (balık ve bentik omurgasızlar) türleri, karasal fauna, flora türleri ve koruma önemi olan habitatları belirlemeli ve erişim yolunun geçtiği habitatlar</w:t>
                      </w:r>
                      <w:r w:rsidR="00853366">
                        <w:t>,</w:t>
                      </w:r>
                      <w:r w:rsidR="00081E20" w:rsidRPr="00FD2EAF">
                        <w:t xml:space="preserve"> su yolları üzerindeki potansiyel etkileri değerlendirmelidir. Müşteri tarafından sağlanan bilgilere göre, yol genişletme çalışmaları halihazırda başlamıştır; bu nedenle, </w:t>
                      </w:r>
                      <w:r w:rsidR="00222C75">
                        <w:t>değerlendirme</w:t>
                      </w:r>
                      <w:r w:rsidR="00081E20" w:rsidRPr="00FD2EAF">
                        <w:t>, halihazırda meydana gelmiş olabilecek etkiler için uygun telafi ve restorasyon önlemlerinin tasarımına bilgi sağlamak ve destek olmak için gerekli ekolojik verileri toplamak açısındanönemli olacaktır.</w:t>
                      </w:r>
                    </w:p>
                    <w:p w14:paraId="2648545B" w14:textId="77777777" w:rsidR="001F2541" w:rsidRPr="009F7491" w:rsidRDefault="001F2541">
                      <w:pPr>
                        <w:rPr>
                          <w:lang w:val="tr-TR"/>
                        </w:rPr>
                      </w:pPr>
                    </w:p>
                  </w:txbxContent>
                </v:textbox>
                <w10:anchorlock/>
              </v:shape>
            </w:pict>
          </mc:Fallback>
        </mc:AlternateContent>
      </w:r>
    </w:p>
    <w:p w14:paraId="7BA247F8" w14:textId="77777777" w:rsidR="002C1BE0" w:rsidRPr="00AE407B" w:rsidRDefault="002C1BE0" w:rsidP="00480B4E">
      <w:pPr>
        <w:pStyle w:val="GvdeMetni"/>
        <w:rPr>
          <w:lang w:val="tr-TR"/>
        </w:rPr>
      </w:pPr>
    </w:p>
    <w:p w14:paraId="327530FB" w14:textId="77777777" w:rsidR="00994F11" w:rsidRPr="00AE407B" w:rsidRDefault="00994F11" w:rsidP="0075089E">
      <w:pPr>
        <w:pStyle w:val="GvdeMetni"/>
        <w:rPr>
          <w:lang w:val="tr-TR"/>
        </w:rPr>
        <w:sectPr w:rsidR="00994F11" w:rsidRPr="00AE407B" w:rsidSect="00D66BD3">
          <w:headerReference w:type="default" r:id="rId29"/>
          <w:pgSz w:w="11906" w:h="16838" w:code="9"/>
          <w:pgMar w:top="1134" w:right="1134" w:bottom="1134" w:left="1134" w:header="567" w:footer="374" w:gutter="0"/>
          <w:cols w:sep="1" w:space="380"/>
          <w:titlePg/>
          <w:docGrid w:linePitch="360"/>
        </w:sectPr>
      </w:pPr>
    </w:p>
    <w:p w14:paraId="5C8CCA7A" w14:textId="5C6AE465" w:rsidR="002D3E1C" w:rsidRPr="00AE407B" w:rsidRDefault="00152D29" w:rsidP="00F1678C">
      <w:pPr>
        <w:pStyle w:val="Balk1"/>
        <w:numPr>
          <w:ilvl w:val="0"/>
          <w:numId w:val="50"/>
        </w:numPr>
        <w:ind w:left="794" w:hanging="794"/>
        <w:rPr>
          <w:lang w:val="tr-TR"/>
        </w:rPr>
      </w:pPr>
      <w:bookmarkStart w:id="60" w:name="_Toc212973603"/>
      <w:bookmarkStart w:id="61" w:name="_Toc155624892"/>
      <w:bookmarkStart w:id="62" w:name="_Toc156896005"/>
      <w:r w:rsidRPr="00AE407B">
        <w:rPr>
          <w:lang w:val="tr-TR"/>
        </w:rPr>
        <w:lastRenderedPageBreak/>
        <w:t xml:space="preserve">BİYOÇEŞİTLİLİK YÖNETİM </w:t>
      </w:r>
      <w:r w:rsidR="00FD1950" w:rsidRPr="00AE407B">
        <w:rPr>
          <w:lang w:val="tr-TR"/>
        </w:rPr>
        <w:t>STRATEJİSİ</w:t>
      </w:r>
      <w:bookmarkEnd w:id="60"/>
    </w:p>
    <w:p w14:paraId="6B9FCFB9" w14:textId="29CAE97D" w:rsidR="0082751D" w:rsidRPr="00AE407B" w:rsidRDefault="0082751D" w:rsidP="0082751D">
      <w:pPr>
        <w:pStyle w:val="GvdeMetni"/>
        <w:rPr>
          <w:lang w:val="tr-TR"/>
        </w:rPr>
      </w:pPr>
      <w:r w:rsidRPr="00AE407B">
        <w:rPr>
          <w:lang w:val="tr-TR"/>
        </w:rPr>
        <w:t xml:space="preserve">Biyoçeşitlilik yönetimi stratejisi, </w:t>
      </w:r>
      <w:r w:rsidR="00DE2284" w:rsidRPr="00AE407B">
        <w:rPr>
          <w:lang w:val="tr-TR"/>
        </w:rPr>
        <w:t>Proje için Bölüm 2'de açıklanan</w:t>
      </w:r>
      <w:r w:rsidRPr="00AE407B">
        <w:rPr>
          <w:lang w:val="tr-TR"/>
        </w:rPr>
        <w:t xml:space="preserve"> ekosistemler, habitatlar ve türlerle ilgili biyoçeşitlilik yönetimi önceliklerini ve hedefleri dikkate almaktadır</w:t>
      </w:r>
      <w:r w:rsidR="00DE2284" w:rsidRPr="00AE407B">
        <w:rPr>
          <w:lang w:val="tr-TR"/>
        </w:rPr>
        <w:t xml:space="preserve">. </w:t>
      </w:r>
    </w:p>
    <w:p w14:paraId="6CF0DACC" w14:textId="42D84A00" w:rsidR="0082751D" w:rsidRPr="00AE407B" w:rsidRDefault="0082751D" w:rsidP="0082751D">
      <w:pPr>
        <w:pStyle w:val="GvdeMetni"/>
        <w:rPr>
          <w:lang w:val="tr-TR"/>
        </w:rPr>
      </w:pPr>
      <w:r w:rsidRPr="00AE407B">
        <w:rPr>
          <w:lang w:val="tr-TR"/>
        </w:rPr>
        <w:t xml:space="preserve">Bu strateji, EBRD </w:t>
      </w:r>
      <w:r w:rsidR="00583138" w:rsidRPr="00AE407B">
        <w:rPr>
          <w:lang w:val="tr-TR"/>
        </w:rPr>
        <w:t>ÇSG</w:t>
      </w:r>
      <w:r w:rsidRPr="00AE407B">
        <w:rPr>
          <w:lang w:val="tr-TR"/>
        </w:rPr>
        <w:t>6 ve IFC PS6'da yer alan biyolojik çeşitlilik yönetimi gereklilikleriyle uyumu dikkate almaktadır. Bu gereklilikler özetle şunlardır:</w:t>
      </w:r>
    </w:p>
    <w:p w14:paraId="6F06C835" w14:textId="77777777" w:rsidR="0082751D" w:rsidRPr="00AE407B" w:rsidRDefault="0082751D" w:rsidP="00BC313E">
      <w:pPr>
        <w:pStyle w:val="GvdeMetni"/>
        <w:numPr>
          <w:ilvl w:val="0"/>
          <w:numId w:val="123"/>
        </w:numPr>
        <w:ind w:left="714" w:hanging="357"/>
        <w:contextualSpacing/>
        <w:rPr>
          <w:lang w:val="tr-TR"/>
        </w:rPr>
      </w:pPr>
      <w:r w:rsidRPr="00AE407B">
        <w:rPr>
          <w:lang w:val="tr-TR"/>
        </w:rPr>
        <w:t>Korunan alanlar yönetim planları/hedefleri ile uyum;</w:t>
      </w:r>
    </w:p>
    <w:p w14:paraId="723B7C15" w14:textId="77777777" w:rsidR="0082751D" w:rsidRPr="00AE407B" w:rsidRDefault="0082751D" w:rsidP="00BC313E">
      <w:pPr>
        <w:pStyle w:val="GvdeMetni"/>
        <w:numPr>
          <w:ilvl w:val="0"/>
          <w:numId w:val="123"/>
        </w:numPr>
        <w:ind w:left="714" w:hanging="357"/>
        <w:contextualSpacing/>
        <w:rPr>
          <w:lang w:val="tr-TR"/>
        </w:rPr>
      </w:pPr>
      <w:r w:rsidRPr="00AE407B">
        <w:rPr>
          <w:lang w:val="tr-TR"/>
        </w:rPr>
        <w:t>Azaltma hiyerarşisinin uygulanması;</w:t>
      </w:r>
    </w:p>
    <w:p w14:paraId="6F1421F2" w14:textId="2A571C96" w:rsidR="0082751D" w:rsidRPr="00AE407B" w:rsidRDefault="0082751D" w:rsidP="00BC313E">
      <w:pPr>
        <w:pStyle w:val="GvdeMetni"/>
        <w:numPr>
          <w:ilvl w:val="0"/>
          <w:numId w:val="123"/>
        </w:numPr>
        <w:ind w:left="714" w:hanging="357"/>
        <w:contextualSpacing/>
        <w:rPr>
          <w:lang w:val="tr-TR"/>
        </w:rPr>
      </w:pPr>
      <w:r w:rsidRPr="00AE407B">
        <w:rPr>
          <w:lang w:val="tr-TR"/>
        </w:rPr>
        <w:t xml:space="preserve">Kritik habitatlar ve nitelikli özellikler/değerler üzerindeki </w:t>
      </w:r>
      <w:r w:rsidR="009C16EF" w:rsidRPr="00AE407B">
        <w:rPr>
          <w:lang w:val="tr-TR"/>
        </w:rPr>
        <w:t>kalan</w:t>
      </w:r>
      <w:r w:rsidRPr="00AE407B">
        <w:rPr>
          <w:lang w:val="tr-TR"/>
        </w:rPr>
        <w:t xml:space="preserve"> etkiler için biyoçeşitlilikte </w:t>
      </w:r>
      <w:r w:rsidR="00DE2284" w:rsidRPr="00AE407B">
        <w:rPr>
          <w:lang w:val="tr-TR"/>
        </w:rPr>
        <w:t>net kazanç (NG)</w:t>
      </w:r>
      <w:r w:rsidRPr="00AE407B">
        <w:rPr>
          <w:lang w:val="tr-TR"/>
        </w:rPr>
        <w:t>;</w:t>
      </w:r>
    </w:p>
    <w:p w14:paraId="7267258A" w14:textId="26FF53FC" w:rsidR="0082751D" w:rsidRPr="00AE407B" w:rsidRDefault="0082751D" w:rsidP="00BC313E">
      <w:pPr>
        <w:pStyle w:val="GvdeMetni"/>
        <w:numPr>
          <w:ilvl w:val="0"/>
          <w:numId w:val="123"/>
        </w:numPr>
        <w:ind w:left="714" w:hanging="357"/>
        <w:contextualSpacing/>
        <w:rPr>
          <w:lang w:val="tr-TR"/>
        </w:rPr>
      </w:pPr>
      <w:r w:rsidRPr="00AE407B">
        <w:rPr>
          <w:lang w:val="tr-TR"/>
        </w:rPr>
        <w:t xml:space="preserve">Doğal habitat ve PBF'lere yönelik </w:t>
      </w:r>
      <w:r w:rsidR="009C16EF" w:rsidRPr="00AE407B">
        <w:rPr>
          <w:lang w:val="tr-TR"/>
        </w:rPr>
        <w:t>kalan</w:t>
      </w:r>
      <w:r w:rsidRPr="00AE407B">
        <w:rPr>
          <w:lang w:val="tr-TR"/>
        </w:rPr>
        <w:t xml:space="preserve"> etkiler için biyolojik çeşitlilikte</w:t>
      </w:r>
      <w:r w:rsidR="00DE2284" w:rsidRPr="00AE407B">
        <w:rPr>
          <w:lang w:val="tr-TR"/>
        </w:rPr>
        <w:t xml:space="preserve"> Net Kayıp (NNL) olmaması</w:t>
      </w:r>
      <w:r w:rsidRPr="00AE407B">
        <w:rPr>
          <w:lang w:val="tr-TR"/>
        </w:rPr>
        <w:t>;</w:t>
      </w:r>
    </w:p>
    <w:p w14:paraId="7A181D3C" w14:textId="77777777" w:rsidR="0082751D" w:rsidRPr="00AE407B" w:rsidRDefault="0082751D" w:rsidP="00BC313E">
      <w:pPr>
        <w:pStyle w:val="GvdeMetni"/>
        <w:numPr>
          <w:ilvl w:val="0"/>
          <w:numId w:val="123"/>
        </w:numPr>
        <w:ind w:left="714" w:hanging="357"/>
        <w:contextualSpacing/>
        <w:rPr>
          <w:lang w:val="tr-TR"/>
        </w:rPr>
      </w:pPr>
      <w:r w:rsidRPr="00AE407B">
        <w:rPr>
          <w:lang w:val="tr-TR"/>
        </w:rPr>
        <w:t>İstilacı yabancı türlerin yönetimi;</w:t>
      </w:r>
    </w:p>
    <w:p w14:paraId="0A267B9D" w14:textId="77777777" w:rsidR="0082751D" w:rsidRPr="00AE407B" w:rsidRDefault="0082751D" w:rsidP="00BC313E">
      <w:pPr>
        <w:pStyle w:val="GvdeMetni"/>
        <w:numPr>
          <w:ilvl w:val="0"/>
          <w:numId w:val="123"/>
        </w:numPr>
        <w:ind w:left="714" w:hanging="357"/>
        <w:contextualSpacing/>
        <w:rPr>
          <w:lang w:val="tr-TR"/>
        </w:rPr>
      </w:pPr>
      <w:r w:rsidRPr="00AE407B">
        <w:rPr>
          <w:lang w:val="tr-TR"/>
        </w:rPr>
        <w:t>Uyarlanabilir yönetim ve izleme yaklaşımı;</w:t>
      </w:r>
    </w:p>
    <w:p w14:paraId="0160F069" w14:textId="3AA34B7D" w:rsidR="0082751D" w:rsidRPr="00AE407B" w:rsidRDefault="00732D9F" w:rsidP="00BC313E">
      <w:pPr>
        <w:pStyle w:val="GvdeMetni"/>
        <w:numPr>
          <w:ilvl w:val="0"/>
          <w:numId w:val="123"/>
        </w:numPr>
        <w:ind w:left="714" w:hanging="357"/>
        <w:contextualSpacing/>
        <w:rPr>
          <w:lang w:val="tr-TR"/>
        </w:rPr>
      </w:pPr>
      <w:r w:rsidRPr="00AE407B">
        <w:rPr>
          <w:lang w:val="tr-TR"/>
        </w:rPr>
        <w:t>Yaşam döngüsü boyunca biyoçeşitlilik yönetimi</w:t>
      </w:r>
      <w:r w:rsidR="0082751D" w:rsidRPr="00AE407B">
        <w:rPr>
          <w:lang w:val="tr-TR"/>
        </w:rPr>
        <w:t>; ve</w:t>
      </w:r>
    </w:p>
    <w:p w14:paraId="7EF38C5C" w14:textId="74630971" w:rsidR="0082751D" w:rsidRPr="00AE407B" w:rsidRDefault="00EE662E" w:rsidP="00BC313E">
      <w:pPr>
        <w:pStyle w:val="GvdeMetni"/>
        <w:numPr>
          <w:ilvl w:val="0"/>
          <w:numId w:val="123"/>
        </w:numPr>
        <w:ind w:left="714" w:hanging="357"/>
        <w:contextualSpacing/>
        <w:rPr>
          <w:lang w:val="tr-TR"/>
        </w:rPr>
      </w:pPr>
      <w:r w:rsidRPr="00AE407B">
        <w:rPr>
          <w:lang w:val="tr-TR"/>
        </w:rPr>
        <w:t>K</w:t>
      </w:r>
      <w:r w:rsidR="0082751D" w:rsidRPr="00AE407B">
        <w:rPr>
          <w:lang w:val="tr-TR"/>
        </w:rPr>
        <w:t>ümülatif etkinin yönetimi.</w:t>
      </w:r>
    </w:p>
    <w:p w14:paraId="05A055A7" w14:textId="77777777" w:rsidR="00152D29" w:rsidRPr="00AE407B" w:rsidRDefault="00152D29" w:rsidP="007C7BDD">
      <w:pPr>
        <w:pStyle w:val="GvdeMetni"/>
        <w:rPr>
          <w:lang w:val="tr-TR"/>
        </w:rPr>
      </w:pPr>
    </w:p>
    <w:p w14:paraId="2EB88CE1" w14:textId="3F33A794" w:rsidR="002C3617" w:rsidRPr="00AE407B" w:rsidRDefault="007C7BDD" w:rsidP="007C7BDD">
      <w:pPr>
        <w:pStyle w:val="GvdeMetni"/>
        <w:rPr>
          <w:lang w:val="tr-TR"/>
        </w:rPr>
      </w:pPr>
      <w:r w:rsidRPr="00AE407B">
        <w:rPr>
          <w:lang w:val="tr-TR"/>
        </w:rPr>
        <w:t xml:space="preserve">IFC </w:t>
      </w:r>
      <w:r w:rsidR="0044622C" w:rsidRPr="00AE407B">
        <w:rPr>
          <w:lang w:val="tr-TR"/>
        </w:rPr>
        <w:t xml:space="preserve">ve </w:t>
      </w:r>
      <w:r w:rsidRPr="00AE407B">
        <w:rPr>
          <w:lang w:val="tr-TR"/>
        </w:rPr>
        <w:t xml:space="preserve">EBRD dahil olmak üzere uluslararası en iyi uygulama standartlarına uygun olarak, </w:t>
      </w:r>
      <w:r w:rsidR="002D0C7A" w:rsidRPr="00AE407B">
        <w:rPr>
          <w:lang w:val="tr-TR"/>
        </w:rPr>
        <w:t>K</w:t>
      </w:r>
      <w:r w:rsidR="0089607F" w:rsidRPr="00AE407B">
        <w:rPr>
          <w:lang w:val="tr-TR"/>
        </w:rPr>
        <w:t>H ve PBF'lere</w:t>
      </w:r>
      <w:r w:rsidR="00151D66" w:rsidRPr="00AE407B">
        <w:rPr>
          <w:lang w:val="tr-TR"/>
        </w:rPr>
        <w:t xml:space="preserve"> </w:t>
      </w:r>
      <w:r w:rsidR="008F07D7" w:rsidRPr="00AE407B">
        <w:rPr>
          <w:lang w:val="tr-TR"/>
        </w:rPr>
        <w:t>yönelik</w:t>
      </w:r>
      <w:r w:rsidRPr="00AE407B">
        <w:rPr>
          <w:lang w:val="tr-TR"/>
        </w:rPr>
        <w:t xml:space="preserve"> </w:t>
      </w:r>
      <w:r w:rsidR="009773A6" w:rsidRPr="00AE407B">
        <w:rPr>
          <w:lang w:val="tr-TR"/>
        </w:rPr>
        <w:t>kalan</w:t>
      </w:r>
      <w:r w:rsidRPr="00AE407B">
        <w:rPr>
          <w:lang w:val="tr-TR"/>
        </w:rPr>
        <w:t xml:space="preserve"> etkiler </w:t>
      </w:r>
      <w:r w:rsidR="00151D66" w:rsidRPr="00AE407B">
        <w:rPr>
          <w:lang w:val="tr-TR"/>
        </w:rPr>
        <w:t xml:space="preserve">için </w:t>
      </w:r>
      <w:r w:rsidR="0089607F" w:rsidRPr="00AE407B">
        <w:rPr>
          <w:lang w:val="tr-TR"/>
        </w:rPr>
        <w:t xml:space="preserve">NG ve </w:t>
      </w:r>
      <w:r w:rsidRPr="00AE407B">
        <w:rPr>
          <w:lang w:val="tr-TR"/>
        </w:rPr>
        <w:t xml:space="preserve">NNL'yi </w:t>
      </w:r>
      <w:r w:rsidR="00151D66" w:rsidRPr="00AE407B">
        <w:rPr>
          <w:lang w:val="tr-TR"/>
        </w:rPr>
        <w:t xml:space="preserve">elde etme stratejisi burada sunulmaktadır. </w:t>
      </w:r>
    </w:p>
    <w:p w14:paraId="61B6C59F" w14:textId="5330A7B5" w:rsidR="007C7BDD" w:rsidRPr="00AE407B" w:rsidRDefault="002C3617" w:rsidP="007C7BDD">
      <w:pPr>
        <w:pStyle w:val="GvdeMetni"/>
        <w:rPr>
          <w:lang w:val="tr-TR"/>
        </w:rPr>
      </w:pPr>
      <w:r w:rsidRPr="00AE407B">
        <w:rPr>
          <w:lang w:val="tr-TR"/>
        </w:rPr>
        <w:t xml:space="preserve">Habitatların ve biyoçeşitliliğin telafisi için seçenekleri dikkate alan strateji, </w:t>
      </w:r>
      <w:r w:rsidR="006E2167" w:rsidRPr="00AE407B">
        <w:rPr>
          <w:lang w:val="tr-TR"/>
        </w:rPr>
        <w:t xml:space="preserve">biyoçeşitliliğin telafisinin tasarlanması ve uygulanmasına ilişkin </w:t>
      </w:r>
      <w:r w:rsidR="007C7BDD" w:rsidRPr="00AE407B">
        <w:rPr>
          <w:lang w:val="tr-TR"/>
        </w:rPr>
        <w:t>İş ve Biyo</w:t>
      </w:r>
      <w:r w:rsidR="006B27E2" w:rsidRPr="00AE407B">
        <w:rPr>
          <w:lang w:val="tr-TR"/>
        </w:rPr>
        <w:t>ç</w:t>
      </w:r>
      <w:r w:rsidR="007C7BDD" w:rsidRPr="00AE407B">
        <w:rPr>
          <w:lang w:val="tr-TR"/>
        </w:rPr>
        <w:t xml:space="preserve">eşitlilik </w:t>
      </w:r>
      <w:r w:rsidR="006B27E2" w:rsidRPr="00AE407B">
        <w:rPr>
          <w:lang w:val="tr-TR"/>
        </w:rPr>
        <w:t>Denkleştirme</w:t>
      </w:r>
      <w:r w:rsidR="007C7BDD" w:rsidRPr="00AE407B">
        <w:rPr>
          <w:lang w:val="tr-TR"/>
        </w:rPr>
        <w:t xml:space="preserve"> Programı (BBOP) ilkeleri </w:t>
      </w:r>
      <w:r w:rsidR="007B1EBD" w:rsidRPr="00AE407B">
        <w:rPr>
          <w:lang w:val="tr-TR"/>
        </w:rPr>
        <w:t xml:space="preserve">ve </w:t>
      </w:r>
      <w:r w:rsidR="007B1EBD" w:rsidRPr="00AE407B">
        <w:rPr>
          <w:rFonts w:ascii="Verdana" w:hAnsi="Verdana"/>
          <w:szCs w:val="20"/>
          <w:lang w:val="tr-TR"/>
        </w:rPr>
        <w:t xml:space="preserve">Ekolojik Restorasyon Derneği'nin (SER) </w:t>
      </w:r>
      <w:r w:rsidR="007B1EBD" w:rsidRPr="00AE407B">
        <w:rPr>
          <w:lang w:val="tr-TR"/>
        </w:rPr>
        <w:t xml:space="preserve">habitat restorasyonu kılavuzu </w:t>
      </w:r>
      <w:r w:rsidRPr="00AE407B">
        <w:rPr>
          <w:lang w:val="tr-TR"/>
        </w:rPr>
        <w:t xml:space="preserve">açısından </w:t>
      </w:r>
      <w:r w:rsidR="007B1EBD" w:rsidRPr="00AE407B">
        <w:rPr>
          <w:lang w:val="tr-TR"/>
        </w:rPr>
        <w:t>da</w:t>
      </w:r>
      <w:r w:rsidRPr="00AE407B">
        <w:rPr>
          <w:lang w:val="tr-TR"/>
        </w:rPr>
        <w:t xml:space="preserve"> GIIP</w:t>
      </w:r>
      <w:r w:rsidR="00151D66" w:rsidRPr="00AE407B">
        <w:rPr>
          <w:lang w:val="tr-TR"/>
        </w:rPr>
        <w:t xml:space="preserve"> ile uyumludur</w:t>
      </w:r>
      <w:r w:rsidR="007C7BDD" w:rsidRPr="00AE407B">
        <w:rPr>
          <w:lang w:val="tr-TR"/>
        </w:rPr>
        <w:t xml:space="preserve">. </w:t>
      </w:r>
      <w:r w:rsidR="003862CE" w:rsidRPr="00AE407B">
        <w:rPr>
          <w:lang w:val="tr-TR"/>
        </w:rPr>
        <w:t xml:space="preserve">Strateji, kalıcı ve geçici etkileri kapsar ve azaltım hiyerarşisi doğrultusunda NG/NNL sağlamak için gerekli </w:t>
      </w:r>
      <w:r w:rsidR="006B27E2" w:rsidRPr="00AE407B">
        <w:rPr>
          <w:lang w:val="tr-TR"/>
        </w:rPr>
        <w:t>denkleştirme</w:t>
      </w:r>
      <w:r w:rsidR="003862CE" w:rsidRPr="00AE407B">
        <w:rPr>
          <w:lang w:val="tr-TR"/>
        </w:rPr>
        <w:t>/offset gerekliliklerini tanımlar.</w:t>
      </w:r>
    </w:p>
    <w:p w14:paraId="7D80C512" w14:textId="7E170F44" w:rsidR="003E448D" w:rsidRPr="00AE407B" w:rsidRDefault="002D57F4" w:rsidP="00276976">
      <w:pPr>
        <w:pStyle w:val="Balk2"/>
        <w:rPr>
          <w:lang w:val="tr-TR"/>
        </w:rPr>
      </w:pPr>
      <w:bookmarkStart w:id="63" w:name="_Toc199519180"/>
      <w:bookmarkStart w:id="64" w:name="_Toc199519181"/>
      <w:bookmarkStart w:id="65" w:name="_Toc199519182"/>
      <w:bookmarkStart w:id="66" w:name="_Toc199519183"/>
      <w:bookmarkStart w:id="67" w:name="_Toc199519184"/>
      <w:bookmarkStart w:id="68" w:name="_Toc199519185"/>
      <w:bookmarkStart w:id="69" w:name="_Toc199519226"/>
      <w:bookmarkStart w:id="70" w:name="_Ref199344517"/>
      <w:bookmarkStart w:id="71" w:name="_Toc212973604"/>
      <w:bookmarkEnd w:id="63"/>
      <w:bookmarkEnd w:id="64"/>
      <w:bookmarkEnd w:id="65"/>
      <w:bookmarkEnd w:id="66"/>
      <w:bookmarkEnd w:id="67"/>
      <w:bookmarkEnd w:id="68"/>
      <w:bookmarkEnd w:id="69"/>
      <w:r w:rsidRPr="00AE407B">
        <w:rPr>
          <w:lang w:val="tr-TR"/>
        </w:rPr>
        <w:t>PBF HABİTAT KAYBI İÇİN</w:t>
      </w:r>
      <w:r w:rsidR="003E448D" w:rsidRPr="00AE407B">
        <w:rPr>
          <w:lang w:val="tr-TR"/>
        </w:rPr>
        <w:t xml:space="preserve"> NNL STRATEJİSİ</w:t>
      </w:r>
      <w:bookmarkEnd w:id="70"/>
      <w:bookmarkEnd w:id="71"/>
    </w:p>
    <w:p w14:paraId="50154949" w14:textId="7844D354" w:rsidR="003E448D" w:rsidRPr="00AE407B" w:rsidRDefault="003E448D" w:rsidP="003E448D">
      <w:pPr>
        <w:spacing w:before="120" w:after="60"/>
        <w:contextualSpacing/>
        <w:rPr>
          <w:rFonts w:ascii="Verdana" w:hAnsi="Verdana"/>
          <w:i/>
          <w:iCs/>
          <w:szCs w:val="20"/>
          <w:lang w:val="tr-TR"/>
        </w:rPr>
      </w:pPr>
      <w:r w:rsidRPr="00AE407B">
        <w:rPr>
          <w:rFonts w:ascii="Verdana" w:hAnsi="Verdana"/>
          <w:i/>
          <w:iCs/>
          <w:szCs w:val="20"/>
          <w:lang w:val="tr-TR"/>
        </w:rPr>
        <w:t xml:space="preserve">Biyoçeşitlilikte Net Kayıp Yok (NNL), basit bir ifadeyle, bir geliştirme projesi, politika, plan veya faaliyetin biyoçeşitlilik üzerindeki etkilerinin, bu etkileri önlemek ve en aza indirmek, etkilenen alanları restore etmek ve son olarak da kalan etkileri telafi etmek için alınan önlemlerle dengelendiği, </w:t>
      </w:r>
      <w:r w:rsidRPr="00AE407B">
        <w:rPr>
          <w:rFonts w:ascii="Verdana" w:hAnsi="Verdana"/>
          <w:i/>
          <w:iCs/>
          <w:szCs w:val="20"/>
          <w:u w:val="single"/>
          <w:lang w:val="tr-TR"/>
        </w:rPr>
        <w:t xml:space="preserve">böylece hiçbir kayıp kalmadığı </w:t>
      </w:r>
      <w:r w:rsidRPr="00AE407B">
        <w:rPr>
          <w:rFonts w:ascii="Verdana" w:hAnsi="Verdana"/>
          <w:i/>
          <w:iCs/>
          <w:szCs w:val="20"/>
          <w:lang w:val="tr-TR"/>
        </w:rPr>
        <w:t>bir hedeftir.</w:t>
      </w:r>
    </w:p>
    <w:p w14:paraId="5BA95833" w14:textId="77777777" w:rsidR="003E448D" w:rsidRPr="00AE407B" w:rsidRDefault="003E448D" w:rsidP="003E448D">
      <w:pPr>
        <w:spacing w:before="120" w:after="60"/>
        <w:contextualSpacing/>
        <w:rPr>
          <w:rFonts w:ascii="Verdana" w:hAnsi="Verdana"/>
          <w:szCs w:val="20"/>
          <w:lang w:val="tr-TR"/>
        </w:rPr>
      </w:pPr>
    </w:p>
    <w:p w14:paraId="0860E264" w14:textId="39CF6FAD" w:rsidR="00F70444" w:rsidRPr="00AE407B" w:rsidRDefault="00F70444" w:rsidP="00F70444">
      <w:pPr>
        <w:spacing w:before="120" w:after="60"/>
        <w:rPr>
          <w:rFonts w:ascii="Verdana" w:hAnsi="Verdana"/>
          <w:szCs w:val="20"/>
          <w:lang w:val="tr-TR"/>
        </w:rPr>
      </w:pPr>
      <w:r w:rsidRPr="00AE407B">
        <w:rPr>
          <w:rFonts w:ascii="Verdana" w:hAnsi="Verdana"/>
          <w:szCs w:val="20"/>
          <w:lang w:val="tr-TR"/>
        </w:rPr>
        <w:t>Doğal habitat ve/veya PBF niteliğindeki habitatlarda kalan etki bekleniyorsa:</w:t>
      </w:r>
    </w:p>
    <w:p w14:paraId="5F26F539" w14:textId="77777777" w:rsidR="009D17E0" w:rsidRPr="00AE407B" w:rsidRDefault="009D17E0" w:rsidP="009D17E0">
      <w:pPr>
        <w:pStyle w:val="ListeParagraf"/>
        <w:numPr>
          <w:ilvl w:val="0"/>
          <w:numId w:val="116"/>
        </w:numPr>
        <w:spacing w:before="120" w:after="60"/>
        <w:rPr>
          <w:rFonts w:ascii="Verdana" w:hAnsi="Verdana"/>
          <w:szCs w:val="20"/>
          <w:lang w:val="tr-TR"/>
        </w:rPr>
      </w:pPr>
      <w:r w:rsidRPr="00AE407B">
        <w:rPr>
          <w:rFonts w:ascii="Verdana" w:hAnsi="Verdana"/>
          <w:szCs w:val="20"/>
          <w:lang w:val="tr-TR"/>
        </w:rPr>
        <w:t>Geçici kayıplar (geçici altyapı/faaliyetlerden kaynaklanan): İnşaat sonrası aynı habitat tipine (tercihen daha iyi koşula) yerinde restorasyon yapılacaktır.</w:t>
      </w:r>
    </w:p>
    <w:p w14:paraId="749A7B1F" w14:textId="77777777" w:rsidR="009D17E0" w:rsidRPr="00AE407B" w:rsidRDefault="009D17E0" w:rsidP="009D17E0">
      <w:pPr>
        <w:pStyle w:val="ListeParagraf"/>
        <w:numPr>
          <w:ilvl w:val="0"/>
          <w:numId w:val="116"/>
        </w:numPr>
        <w:spacing w:before="120" w:after="60"/>
        <w:rPr>
          <w:rFonts w:ascii="Verdana" w:hAnsi="Verdana"/>
          <w:szCs w:val="20"/>
          <w:lang w:val="tr-TR"/>
        </w:rPr>
      </w:pPr>
      <w:r w:rsidRPr="00AE407B">
        <w:rPr>
          <w:rFonts w:ascii="Verdana" w:hAnsi="Verdana"/>
          <w:szCs w:val="20"/>
          <w:lang w:val="tr-TR"/>
        </w:rPr>
        <w:t>Kalıcı kayıplar (yol, türbin platformu vb. kalıcı altyapı): Klasik habitat offset yaklaşımıyla telafi edilecektir.</w:t>
      </w:r>
    </w:p>
    <w:p w14:paraId="3B59A2E6" w14:textId="77777777" w:rsidR="00387583" w:rsidRPr="00AE407B" w:rsidRDefault="00387583" w:rsidP="009D17E0">
      <w:pPr>
        <w:pStyle w:val="ListeParagraf"/>
        <w:spacing w:before="120" w:after="60"/>
        <w:rPr>
          <w:rFonts w:ascii="Verdana" w:hAnsi="Verdana"/>
          <w:szCs w:val="20"/>
          <w:lang w:val="tr-TR"/>
        </w:rPr>
      </w:pPr>
    </w:p>
    <w:p w14:paraId="218AC8E2" w14:textId="77777777" w:rsidR="003E448D" w:rsidRPr="00AE407B" w:rsidRDefault="003E448D" w:rsidP="00A61EC5">
      <w:pPr>
        <w:pStyle w:val="GvdeMetni"/>
        <w:shd w:val="clear" w:color="auto" w:fill="D9D9D9" w:themeFill="background1" w:themeFillShade="D9"/>
        <w:rPr>
          <w:rFonts w:ascii="Verdana" w:hAnsi="Verdana"/>
          <w:szCs w:val="20"/>
          <w:lang w:val="tr-TR"/>
        </w:rPr>
      </w:pPr>
      <w:r w:rsidRPr="00AE407B">
        <w:rPr>
          <w:rFonts w:ascii="Verdana" w:hAnsi="Verdana"/>
          <w:b/>
          <w:bCs/>
          <w:szCs w:val="20"/>
          <w:lang w:val="tr-TR"/>
        </w:rPr>
        <w:t>Adım 1</w:t>
      </w:r>
      <w:r w:rsidRPr="00AE407B">
        <w:rPr>
          <w:rFonts w:ascii="Verdana" w:hAnsi="Verdana"/>
          <w:szCs w:val="20"/>
          <w:lang w:val="tr-TR"/>
        </w:rPr>
        <w:t xml:space="preserve">: Tahmini doğal habitat kaybını ölçmek ve "geçici" ve "kalıcı" kayıplar olarak ayırmak. </w:t>
      </w:r>
    </w:p>
    <w:p w14:paraId="6302D708" w14:textId="1F571D39" w:rsidR="00C00451" w:rsidRPr="00AE407B" w:rsidRDefault="00C00451" w:rsidP="00C00451">
      <w:pPr>
        <w:pStyle w:val="GvdeMetni"/>
        <w:rPr>
          <w:lang w:val="tr-TR"/>
        </w:rPr>
      </w:pPr>
      <w:r w:rsidRPr="00AE407B">
        <w:rPr>
          <w:lang w:val="tr-TR"/>
        </w:rPr>
        <w:t xml:space="preserve">Habitat kaybı tahminlerinin miktarı Tablo 3-1'de gösterilmektedir. </w:t>
      </w:r>
    </w:p>
    <w:p w14:paraId="66B5EE47" w14:textId="59D5158C" w:rsidR="00EF2D6C" w:rsidRPr="00AE407B" w:rsidRDefault="00EF2D6C" w:rsidP="00F1678C">
      <w:pPr>
        <w:pStyle w:val="GvdeMetni"/>
        <w:numPr>
          <w:ilvl w:val="0"/>
          <w:numId w:val="151"/>
        </w:numPr>
        <w:rPr>
          <w:lang w:val="tr-TR"/>
        </w:rPr>
      </w:pPr>
      <w:r w:rsidRPr="00AE407B">
        <w:rPr>
          <w:lang w:val="tr-TR"/>
        </w:rPr>
        <w:t xml:space="preserve">Depolama alanı, inşaatın ardından hizmetten çıkarılacak ve eski haline getirileceği için geçici bir etki olarak kabul edilir. Buna karşılık, şalt sahası, türbin platformları ve erişim yolları kalıcı arazi kullanımı anlamına gelir ve geri dönüşü olmayan habitat kaybına neden olur. Depolama alanının geçici etkisi hariç, toplam kalıcı habitat kaybı 68,09 </w:t>
      </w:r>
      <w:r w:rsidRPr="00AE407B">
        <w:rPr>
          <w:lang w:val="tr-TR"/>
        </w:rPr>
        <w:lastRenderedPageBreak/>
        <w:t>hektar olarak tahmin edilmektedir ve bu alan dört EUNIS habitat türüne dağılmıştır. En önemli şekilde etkilenen habitat G3.5 – Karaçam (</w:t>
      </w:r>
      <w:r w:rsidRPr="00AE407B">
        <w:rPr>
          <w:i/>
          <w:iCs/>
          <w:lang w:val="tr-TR"/>
        </w:rPr>
        <w:t xml:space="preserve">Pinus nigra) </w:t>
      </w:r>
      <w:r w:rsidRPr="00AE407B">
        <w:rPr>
          <w:lang w:val="tr-TR"/>
        </w:rPr>
        <w:t xml:space="preserve">ormanıdır ve 50,52 hektarlık kalıcı bir kayıp söz konusudur. Bunu G3.7 – </w:t>
      </w:r>
      <w:r w:rsidRPr="00AE407B">
        <w:rPr>
          <w:i/>
          <w:iCs/>
          <w:lang w:val="tr-TR"/>
        </w:rPr>
        <w:t xml:space="preserve">Pinus brutia </w:t>
      </w:r>
      <w:r w:rsidRPr="00AE407B">
        <w:rPr>
          <w:lang w:val="tr-TR"/>
        </w:rPr>
        <w:t>ormanlık alanı (3,45 hektar), G5.63 – İğne yapraklı çalılık ormanlık alanı (6,90 hektar) ve E1.B – Serpantin bozkır (7,21 hektar) izlemektedir.Depolama alanı ile ilişkili geçici etki, 14,75 hektarlık bir alanı etkilemektedir ve bu alanın büyük bir kısmı G3.5 – Karaçam ormanlık alanı içinde, önemsiz bir kısmı ise (&lt;0,01 hektar) G5.63 – İğne yapraklı çalılık ormanlık alanı içinde bulunmaktadır.</w:t>
      </w:r>
    </w:p>
    <w:p w14:paraId="6C830AB5" w14:textId="77777777" w:rsidR="00EF2D6C" w:rsidRPr="00AE407B" w:rsidRDefault="00EF2D6C" w:rsidP="00EF2D6C">
      <w:pPr>
        <w:pStyle w:val="GvdeMetni"/>
        <w:rPr>
          <w:lang w:val="tr-TR"/>
        </w:rPr>
      </w:pPr>
      <w:r w:rsidRPr="00AE407B">
        <w:rPr>
          <w:lang w:val="tr-TR"/>
        </w:rPr>
        <w:t>Bu değerlendirmenin, Enerji İletim Hattı'nın (ETL) potansiyel etkilerini içermediğini belirtmek önemlidir, çünkü revize edilmiş ETL güzergahının saha doğrulaması ve ilgili habitat haritalaması halen devam etmektedir. Temel veriler kesinleştikten sonra, ETL ile ilgili etkiler genel habitat kaybı ve etki azaltma analizine dahil edilecektir.</w:t>
      </w:r>
    </w:p>
    <w:p w14:paraId="7A3EB7B0" w14:textId="04DB797E" w:rsidR="00EF2D6C" w:rsidRPr="00AE407B" w:rsidRDefault="00EF2D6C" w:rsidP="00EF2D6C">
      <w:pPr>
        <w:pStyle w:val="ResimYazs"/>
        <w:rPr>
          <w:lang w:val="tr-TR"/>
        </w:rPr>
      </w:pPr>
      <w:bookmarkStart w:id="72" w:name="_Toc212977022"/>
      <w:r w:rsidRPr="00AE407B">
        <w:rPr>
          <w:lang w:val="tr-TR"/>
        </w:rPr>
        <w:t xml:space="preserve">Tablo </w:t>
      </w:r>
      <w:r w:rsidR="000058B4">
        <w:rPr>
          <w:lang w:val="tr-TR"/>
        </w:rPr>
        <w:t>3</w:t>
      </w:r>
      <w:r w:rsidRPr="00AE407B">
        <w:rPr>
          <w:lang w:val="tr-TR"/>
        </w:rPr>
        <w:t>-</w:t>
      </w:r>
      <w:r w:rsidR="00780BDA" w:rsidRPr="00AE407B">
        <w:rPr>
          <w:lang w:val="tr-TR"/>
        </w:rPr>
        <w:fldChar w:fldCharType="begin"/>
      </w:r>
      <w:r w:rsidR="00780BDA" w:rsidRPr="00AE407B">
        <w:rPr>
          <w:lang w:val="tr-TR"/>
        </w:rPr>
        <w:instrText xml:space="preserve"> SEQ Table \* ARABIC \s 1 </w:instrText>
      </w:r>
      <w:r w:rsidR="00780BDA" w:rsidRPr="00AE407B">
        <w:rPr>
          <w:lang w:val="tr-TR"/>
        </w:rPr>
        <w:fldChar w:fldCharType="separate"/>
      </w:r>
      <w:r w:rsidR="00E42AAF">
        <w:rPr>
          <w:noProof/>
          <w:lang w:val="tr-TR"/>
        </w:rPr>
        <w:t>1</w:t>
      </w:r>
      <w:r w:rsidR="00780BDA" w:rsidRPr="00AE407B">
        <w:rPr>
          <w:lang w:val="tr-TR"/>
        </w:rPr>
        <w:fldChar w:fldCharType="end"/>
      </w:r>
      <w:r w:rsidRPr="00AE407B">
        <w:rPr>
          <w:lang w:val="tr-TR"/>
        </w:rPr>
        <w:t xml:space="preserve"> proje bileşenlerinden kaynaklanan doğrudan habitat kayıpları (ETL hariç)</w:t>
      </w:r>
      <w:bookmarkEnd w:id="72"/>
    </w:p>
    <w:tbl>
      <w:tblPr>
        <w:tblStyle w:val="TabloKlavuzu"/>
        <w:tblW w:w="5000" w:type="pct"/>
        <w:tblBorders>
          <w:top w:val="single" w:sz="4" w:space="0" w:color="B7B2AA"/>
          <w:left w:val="single" w:sz="4" w:space="0" w:color="B7B2AA"/>
          <w:bottom w:val="single" w:sz="4" w:space="0" w:color="B7B2AA"/>
          <w:right w:val="single" w:sz="4" w:space="0" w:color="B7B2AA"/>
          <w:insideH w:val="single" w:sz="4" w:space="0" w:color="B7B2AA"/>
          <w:insideV w:val="single" w:sz="4" w:space="0" w:color="B7B2AA"/>
        </w:tblBorders>
        <w:tblLook w:val="04A0" w:firstRow="1" w:lastRow="0" w:firstColumn="1" w:lastColumn="0" w:noHBand="0" w:noVBand="1"/>
      </w:tblPr>
      <w:tblGrid>
        <w:gridCol w:w="1187"/>
        <w:gridCol w:w="1984"/>
        <w:gridCol w:w="1312"/>
        <w:gridCol w:w="1604"/>
        <w:gridCol w:w="1223"/>
        <w:gridCol w:w="1262"/>
        <w:gridCol w:w="1056"/>
      </w:tblGrid>
      <w:tr w:rsidR="00422B67" w:rsidRPr="00AE407B" w14:paraId="63D67713" w14:textId="77777777" w:rsidTr="00AA532E">
        <w:tc>
          <w:tcPr>
            <w:tcW w:w="626" w:type="pct"/>
            <w:shd w:val="clear" w:color="auto" w:fill="D2DED3"/>
            <w:vAlign w:val="center"/>
          </w:tcPr>
          <w:p w14:paraId="5319D78B" w14:textId="77777777" w:rsidR="00EF2D6C" w:rsidRPr="00AE407B" w:rsidRDefault="00EF2D6C" w:rsidP="00AA532E">
            <w:pPr>
              <w:spacing w:beforeLines="60" w:before="144" w:afterLines="60" w:after="144" w:line="240" w:lineRule="auto"/>
              <w:rPr>
                <w:b/>
                <w:bCs/>
                <w:color w:val="1C1C1C" w:themeColor="text1"/>
                <w:kern w:val="0"/>
                <w:sz w:val="16"/>
                <w:szCs w:val="16"/>
                <w:lang w:val="tr-TR"/>
                <w14:ligatures w14:val="none"/>
              </w:rPr>
            </w:pPr>
            <w:r w:rsidRPr="00AE407B">
              <w:rPr>
                <w:b/>
                <w:sz w:val="16"/>
                <w:szCs w:val="16"/>
                <w:lang w:val="tr-TR"/>
              </w:rPr>
              <w:t>EUNIS Kodu</w:t>
            </w:r>
          </w:p>
        </w:tc>
        <w:tc>
          <w:tcPr>
            <w:tcW w:w="1039" w:type="pct"/>
            <w:shd w:val="clear" w:color="auto" w:fill="D2DED3"/>
            <w:vAlign w:val="center"/>
          </w:tcPr>
          <w:p w14:paraId="216ECC09" w14:textId="77777777" w:rsidR="00EF2D6C" w:rsidRPr="00AE407B" w:rsidRDefault="00EF2D6C" w:rsidP="00AA532E">
            <w:pPr>
              <w:spacing w:beforeLines="60" w:before="144" w:afterLines="60" w:after="144" w:line="240" w:lineRule="auto"/>
              <w:rPr>
                <w:b/>
                <w:bCs/>
                <w:color w:val="1C1C1C" w:themeColor="text1"/>
                <w:kern w:val="0"/>
                <w:sz w:val="16"/>
                <w:szCs w:val="16"/>
                <w:lang w:val="tr-TR"/>
                <w14:ligatures w14:val="none"/>
              </w:rPr>
            </w:pPr>
            <w:r w:rsidRPr="00AE407B">
              <w:rPr>
                <w:b/>
                <w:sz w:val="16"/>
                <w:szCs w:val="16"/>
                <w:lang w:val="tr-TR"/>
              </w:rPr>
              <w:t>EUNIS Adı</w:t>
            </w:r>
          </w:p>
        </w:tc>
        <w:tc>
          <w:tcPr>
            <w:tcW w:w="690" w:type="pct"/>
            <w:shd w:val="clear" w:color="auto" w:fill="D2DED3"/>
            <w:vAlign w:val="center"/>
          </w:tcPr>
          <w:p w14:paraId="32963542" w14:textId="77777777" w:rsidR="00EF2D6C" w:rsidRPr="00AE407B" w:rsidRDefault="00EF2D6C" w:rsidP="00AA532E">
            <w:pPr>
              <w:spacing w:beforeLines="60" w:before="144" w:afterLines="60" w:after="144" w:line="240" w:lineRule="auto"/>
              <w:rPr>
                <w:b/>
                <w:bCs/>
                <w:color w:val="1C1C1C" w:themeColor="text1"/>
                <w:kern w:val="0"/>
                <w:sz w:val="16"/>
                <w:szCs w:val="16"/>
                <w:lang w:val="tr-TR"/>
                <w14:ligatures w14:val="none"/>
              </w:rPr>
            </w:pPr>
            <w:r w:rsidRPr="00AE407B">
              <w:rPr>
                <w:b/>
                <w:bCs/>
                <w:color w:val="1C1C1C" w:themeColor="text1"/>
                <w:kern w:val="0"/>
                <w:sz w:val="16"/>
                <w:szCs w:val="16"/>
                <w:lang w:val="tr-TR"/>
                <w14:ligatures w14:val="none"/>
              </w:rPr>
              <w:t>Şalt Sahası (ha)</w:t>
            </w:r>
          </w:p>
        </w:tc>
        <w:tc>
          <w:tcPr>
            <w:tcW w:w="842" w:type="pct"/>
            <w:shd w:val="clear" w:color="auto" w:fill="D2DED3"/>
            <w:vAlign w:val="center"/>
          </w:tcPr>
          <w:p w14:paraId="47860376" w14:textId="1BAFCE6D" w:rsidR="00EF2D6C" w:rsidRPr="00AE407B" w:rsidRDefault="00BE1948" w:rsidP="00AA532E">
            <w:pPr>
              <w:spacing w:beforeLines="60" w:before="144" w:afterLines="60" w:after="144" w:line="240" w:lineRule="auto"/>
              <w:rPr>
                <w:b/>
                <w:bCs/>
                <w:color w:val="1C1C1C" w:themeColor="text1"/>
                <w:kern w:val="0"/>
                <w:sz w:val="16"/>
                <w:szCs w:val="16"/>
                <w:lang w:val="tr-TR"/>
                <w14:ligatures w14:val="none"/>
              </w:rPr>
            </w:pPr>
            <w:r w:rsidRPr="00AE407B">
              <w:rPr>
                <w:b/>
                <w:bCs/>
                <w:color w:val="1C1C1C" w:themeColor="text1"/>
                <w:kern w:val="0"/>
                <w:sz w:val="16"/>
                <w:szCs w:val="16"/>
                <w:lang w:val="tr-TR"/>
                <w14:ligatures w14:val="none"/>
              </w:rPr>
              <w:t xml:space="preserve">Türbin </w:t>
            </w:r>
            <w:r w:rsidR="00EF2D6C" w:rsidRPr="00AE407B">
              <w:rPr>
                <w:b/>
                <w:bCs/>
                <w:color w:val="1C1C1C" w:themeColor="text1"/>
                <w:kern w:val="0"/>
                <w:sz w:val="16"/>
                <w:szCs w:val="16"/>
                <w:lang w:val="tr-TR"/>
                <w14:ligatures w14:val="none"/>
              </w:rPr>
              <w:t>Platform</w:t>
            </w:r>
            <w:r w:rsidRPr="00AE407B">
              <w:rPr>
                <w:b/>
                <w:bCs/>
                <w:color w:val="1C1C1C" w:themeColor="text1"/>
                <w:kern w:val="0"/>
                <w:sz w:val="16"/>
                <w:szCs w:val="16"/>
                <w:lang w:val="tr-TR"/>
                <w14:ligatures w14:val="none"/>
              </w:rPr>
              <w:t>u</w:t>
            </w:r>
            <w:r w:rsidR="00EF2D6C" w:rsidRPr="00AE407B">
              <w:rPr>
                <w:b/>
                <w:bCs/>
                <w:color w:val="1C1C1C" w:themeColor="text1"/>
                <w:kern w:val="0"/>
                <w:sz w:val="16"/>
                <w:szCs w:val="16"/>
                <w:lang w:val="tr-TR"/>
                <w14:ligatures w14:val="none"/>
              </w:rPr>
              <w:t xml:space="preserve"> (ha)</w:t>
            </w:r>
          </w:p>
        </w:tc>
        <w:tc>
          <w:tcPr>
            <w:tcW w:w="644" w:type="pct"/>
            <w:shd w:val="clear" w:color="auto" w:fill="D2DED3"/>
            <w:vAlign w:val="center"/>
          </w:tcPr>
          <w:p w14:paraId="7B3FA193" w14:textId="6E992DB5" w:rsidR="00EF2D6C" w:rsidRPr="00AE407B" w:rsidRDefault="00EF2D6C" w:rsidP="00AA532E">
            <w:pPr>
              <w:spacing w:beforeLines="60" w:before="144" w:afterLines="60" w:after="144" w:line="240" w:lineRule="auto"/>
              <w:rPr>
                <w:b/>
                <w:bCs/>
                <w:color w:val="1C1C1C" w:themeColor="text1"/>
                <w:kern w:val="0"/>
                <w:sz w:val="16"/>
                <w:szCs w:val="16"/>
                <w:lang w:val="tr-TR"/>
                <w14:ligatures w14:val="none"/>
              </w:rPr>
            </w:pPr>
            <w:r w:rsidRPr="00AE407B">
              <w:rPr>
                <w:b/>
                <w:bCs/>
                <w:color w:val="1C1C1C" w:themeColor="text1"/>
                <w:kern w:val="0"/>
                <w:sz w:val="16"/>
                <w:szCs w:val="16"/>
                <w:lang w:val="tr-TR"/>
                <w14:ligatures w14:val="none"/>
              </w:rPr>
              <w:t>Depolama Alanı (ha)</w:t>
            </w:r>
          </w:p>
        </w:tc>
        <w:tc>
          <w:tcPr>
            <w:tcW w:w="664" w:type="pct"/>
            <w:shd w:val="clear" w:color="auto" w:fill="D2DED3"/>
            <w:vAlign w:val="center"/>
          </w:tcPr>
          <w:p w14:paraId="53269131" w14:textId="77E9DB08" w:rsidR="00EF2D6C" w:rsidRPr="00AE407B" w:rsidRDefault="00EF2D6C" w:rsidP="00AA532E">
            <w:pPr>
              <w:spacing w:beforeLines="60" w:before="144" w:afterLines="60" w:after="144" w:line="240" w:lineRule="auto"/>
              <w:rPr>
                <w:b/>
                <w:bCs/>
                <w:color w:val="1C1C1C" w:themeColor="text1"/>
                <w:kern w:val="0"/>
                <w:sz w:val="16"/>
                <w:szCs w:val="16"/>
                <w:lang w:val="tr-TR"/>
                <w14:ligatures w14:val="none"/>
              </w:rPr>
            </w:pPr>
            <w:r w:rsidRPr="00AE407B">
              <w:rPr>
                <w:b/>
                <w:bCs/>
                <w:color w:val="1C1C1C" w:themeColor="text1"/>
                <w:kern w:val="0"/>
                <w:sz w:val="16"/>
                <w:szCs w:val="16"/>
                <w:lang w:val="tr-TR"/>
                <w14:ligatures w14:val="none"/>
              </w:rPr>
              <w:t>İç Erişim Yolu (ha)</w:t>
            </w:r>
          </w:p>
        </w:tc>
        <w:tc>
          <w:tcPr>
            <w:tcW w:w="496" w:type="pct"/>
            <w:shd w:val="clear" w:color="auto" w:fill="D2DED3"/>
            <w:vAlign w:val="center"/>
          </w:tcPr>
          <w:p w14:paraId="099CEA55" w14:textId="4F89844C" w:rsidR="00EF2D6C" w:rsidRPr="00AE407B" w:rsidRDefault="00EF2D6C" w:rsidP="00AA532E">
            <w:pPr>
              <w:spacing w:beforeLines="60" w:before="144" w:afterLines="60" w:after="144" w:line="240" w:lineRule="auto"/>
              <w:rPr>
                <w:color w:val="1C1C1C" w:themeColor="text1"/>
                <w:kern w:val="0"/>
                <w:sz w:val="16"/>
                <w:szCs w:val="16"/>
                <w:lang w:val="tr-TR"/>
                <w14:ligatures w14:val="none"/>
              </w:rPr>
            </w:pPr>
            <w:r w:rsidRPr="00AE407B">
              <w:rPr>
                <w:b/>
                <w:bCs/>
                <w:color w:val="1C1C1C" w:themeColor="text1"/>
                <w:kern w:val="0"/>
                <w:sz w:val="16"/>
                <w:szCs w:val="16"/>
                <w:lang w:val="tr-TR"/>
                <w14:ligatures w14:val="none"/>
              </w:rPr>
              <w:t xml:space="preserve">Toplam </w:t>
            </w:r>
            <w:r w:rsidR="00422B67" w:rsidRPr="00AE407B">
              <w:rPr>
                <w:b/>
                <w:bCs/>
                <w:color w:val="1C1C1C" w:themeColor="text1"/>
                <w:kern w:val="0"/>
                <w:sz w:val="16"/>
                <w:szCs w:val="16"/>
                <w:lang w:val="tr-TR"/>
                <w14:ligatures w14:val="none"/>
              </w:rPr>
              <w:t>Etkilenen Alan (ha)</w:t>
            </w:r>
          </w:p>
        </w:tc>
      </w:tr>
      <w:tr w:rsidR="00422B67" w:rsidRPr="00AE407B" w14:paraId="6DE504EA" w14:textId="77777777" w:rsidTr="00AA532E">
        <w:tc>
          <w:tcPr>
            <w:tcW w:w="626" w:type="pct"/>
            <w:vAlign w:val="center"/>
          </w:tcPr>
          <w:p w14:paraId="35A2F695" w14:textId="77777777" w:rsidR="00EF2D6C" w:rsidRPr="00AE407B" w:rsidRDefault="00EF2D6C" w:rsidP="00AA532E">
            <w:pPr>
              <w:spacing w:beforeLines="60" w:before="144" w:afterLines="60" w:after="144" w:line="240" w:lineRule="auto"/>
              <w:rPr>
                <w:color w:val="1C1C1C" w:themeColor="text1"/>
                <w:kern w:val="0"/>
                <w:sz w:val="16"/>
                <w:szCs w:val="16"/>
                <w:lang w:val="tr-TR"/>
                <w14:ligatures w14:val="none"/>
              </w:rPr>
            </w:pPr>
            <w:r w:rsidRPr="00AE407B">
              <w:rPr>
                <w:color w:val="1C1C1C" w:themeColor="text1"/>
                <w:kern w:val="0"/>
                <w:sz w:val="16"/>
                <w:szCs w:val="16"/>
                <w:lang w:val="tr-TR"/>
                <w14:ligatures w14:val="none"/>
              </w:rPr>
              <w:t>E1.B</w:t>
            </w:r>
          </w:p>
        </w:tc>
        <w:tc>
          <w:tcPr>
            <w:tcW w:w="1039" w:type="pct"/>
            <w:vAlign w:val="center"/>
          </w:tcPr>
          <w:p w14:paraId="47DA946F" w14:textId="77777777" w:rsidR="00EF2D6C" w:rsidRPr="00AE407B" w:rsidRDefault="00EF2D6C" w:rsidP="00AA532E">
            <w:pPr>
              <w:spacing w:beforeLines="60" w:before="144" w:afterLines="60" w:after="144" w:line="240" w:lineRule="auto"/>
              <w:rPr>
                <w:color w:val="1C1C1C" w:themeColor="text1"/>
                <w:kern w:val="0"/>
                <w:sz w:val="16"/>
                <w:szCs w:val="16"/>
                <w:lang w:val="tr-TR"/>
                <w14:ligatures w14:val="none"/>
              </w:rPr>
            </w:pPr>
            <w:r w:rsidRPr="00AE407B">
              <w:rPr>
                <w:rFonts w:eastAsia="Times New Roman" w:cs="Arial"/>
                <w:sz w:val="16"/>
                <w:szCs w:val="16"/>
                <w:lang w:val="tr-TR"/>
              </w:rPr>
              <w:t>Serpantin bozkır</w:t>
            </w:r>
          </w:p>
        </w:tc>
        <w:tc>
          <w:tcPr>
            <w:tcW w:w="690" w:type="pct"/>
            <w:vAlign w:val="center"/>
          </w:tcPr>
          <w:p w14:paraId="277D4C27" w14:textId="77777777" w:rsidR="00EF2D6C" w:rsidRPr="00AE407B" w:rsidRDefault="00EF2D6C" w:rsidP="00AA532E">
            <w:pPr>
              <w:spacing w:beforeLines="60" w:before="144" w:afterLines="60" w:after="144" w:line="240" w:lineRule="auto"/>
              <w:jc w:val="center"/>
              <w:rPr>
                <w:color w:val="1C1C1C" w:themeColor="text1"/>
                <w:kern w:val="0"/>
                <w:sz w:val="16"/>
                <w:szCs w:val="16"/>
                <w:lang w:val="tr-TR"/>
                <w14:ligatures w14:val="none"/>
              </w:rPr>
            </w:pPr>
            <w:r w:rsidRPr="00AE407B">
              <w:rPr>
                <w:color w:val="1C1C1C" w:themeColor="text1"/>
                <w:kern w:val="0"/>
                <w:sz w:val="16"/>
                <w:szCs w:val="16"/>
                <w:lang w:val="tr-TR"/>
                <w14:ligatures w14:val="none"/>
              </w:rPr>
              <w:t>-</w:t>
            </w:r>
          </w:p>
        </w:tc>
        <w:tc>
          <w:tcPr>
            <w:tcW w:w="842" w:type="pct"/>
            <w:vAlign w:val="center"/>
          </w:tcPr>
          <w:p w14:paraId="0CDF483E" w14:textId="77777777" w:rsidR="00EF2D6C" w:rsidRPr="00AE407B" w:rsidRDefault="00EF2D6C" w:rsidP="00AA532E">
            <w:pPr>
              <w:spacing w:beforeLines="60" w:before="144" w:afterLines="60" w:after="144" w:line="240" w:lineRule="auto"/>
              <w:jc w:val="center"/>
              <w:rPr>
                <w:color w:val="1C1C1C" w:themeColor="text1"/>
                <w:kern w:val="0"/>
                <w:sz w:val="16"/>
                <w:szCs w:val="16"/>
                <w:lang w:val="tr-TR"/>
                <w14:ligatures w14:val="none"/>
              </w:rPr>
            </w:pPr>
            <w:r w:rsidRPr="00AE407B">
              <w:rPr>
                <w:color w:val="1C1C1C" w:themeColor="text1"/>
                <w:kern w:val="0"/>
                <w:sz w:val="16"/>
                <w:szCs w:val="16"/>
                <w:lang w:val="tr-TR"/>
                <w14:ligatures w14:val="none"/>
              </w:rPr>
              <w:t>6,1</w:t>
            </w:r>
          </w:p>
        </w:tc>
        <w:tc>
          <w:tcPr>
            <w:tcW w:w="644" w:type="pct"/>
            <w:vAlign w:val="center"/>
          </w:tcPr>
          <w:p w14:paraId="6CE31E5B" w14:textId="77777777" w:rsidR="00EF2D6C" w:rsidRPr="00AE407B" w:rsidRDefault="00EF2D6C" w:rsidP="00AA532E">
            <w:pPr>
              <w:spacing w:beforeLines="60" w:before="144" w:afterLines="60" w:after="144" w:line="240" w:lineRule="auto"/>
              <w:jc w:val="center"/>
              <w:rPr>
                <w:color w:val="1C1C1C" w:themeColor="text1"/>
                <w:kern w:val="0"/>
                <w:sz w:val="16"/>
                <w:szCs w:val="16"/>
                <w:lang w:val="tr-TR"/>
                <w14:ligatures w14:val="none"/>
              </w:rPr>
            </w:pPr>
            <w:r w:rsidRPr="00AE407B">
              <w:rPr>
                <w:color w:val="1C1C1C" w:themeColor="text1"/>
                <w:kern w:val="0"/>
                <w:sz w:val="16"/>
                <w:szCs w:val="16"/>
                <w:lang w:val="tr-TR"/>
                <w14:ligatures w14:val="none"/>
              </w:rPr>
              <w:t>-</w:t>
            </w:r>
          </w:p>
        </w:tc>
        <w:tc>
          <w:tcPr>
            <w:tcW w:w="664" w:type="pct"/>
            <w:vAlign w:val="center"/>
          </w:tcPr>
          <w:p w14:paraId="60106CDD" w14:textId="77777777" w:rsidR="00EF2D6C" w:rsidRPr="00AE407B" w:rsidRDefault="00EF2D6C" w:rsidP="00AA532E">
            <w:pPr>
              <w:spacing w:beforeLines="60" w:before="144" w:afterLines="60" w:after="144" w:line="240" w:lineRule="auto"/>
              <w:jc w:val="center"/>
              <w:rPr>
                <w:color w:val="1C1C1C" w:themeColor="text1"/>
                <w:kern w:val="0"/>
                <w:sz w:val="16"/>
                <w:szCs w:val="16"/>
                <w:lang w:val="tr-TR"/>
                <w14:ligatures w14:val="none"/>
              </w:rPr>
            </w:pPr>
            <w:r w:rsidRPr="00AE407B">
              <w:rPr>
                <w:color w:val="1C1C1C" w:themeColor="text1"/>
                <w:kern w:val="0"/>
                <w:sz w:val="16"/>
                <w:szCs w:val="16"/>
                <w:lang w:val="tr-TR"/>
                <w14:ligatures w14:val="none"/>
              </w:rPr>
              <w:t>1,11</w:t>
            </w:r>
          </w:p>
        </w:tc>
        <w:tc>
          <w:tcPr>
            <w:tcW w:w="496" w:type="pct"/>
            <w:vAlign w:val="center"/>
          </w:tcPr>
          <w:p w14:paraId="712D3206" w14:textId="77777777" w:rsidR="00EF2D6C" w:rsidRPr="00AE407B" w:rsidRDefault="00EF2D6C" w:rsidP="00AA532E">
            <w:pPr>
              <w:spacing w:beforeLines="60" w:before="144" w:afterLines="60" w:after="144" w:line="240" w:lineRule="auto"/>
              <w:jc w:val="center"/>
              <w:rPr>
                <w:color w:val="1C1C1C" w:themeColor="text1"/>
                <w:kern w:val="0"/>
                <w:sz w:val="16"/>
                <w:szCs w:val="16"/>
                <w:lang w:val="tr-TR"/>
                <w14:ligatures w14:val="none"/>
              </w:rPr>
            </w:pPr>
            <w:r w:rsidRPr="00AE407B">
              <w:rPr>
                <w:b/>
                <w:bCs/>
                <w:color w:val="1C1C1C" w:themeColor="text1"/>
                <w:kern w:val="0"/>
                <w:sz w:val="16"/>
                <w:szCs w:val="16"/>
                <w:lang w:val="tr-TR"/>
                <w14:ligatures w14:val="none"/>
              </w:rPr>
              <w:t>7,21</w:t>
            </w:r>
          </w:p>
        </w:tc>
      </w:tr>
      <w:tr w:rsidR="00422B67" w:rsidRPr="00AE407B" w14:paraId="6181EDD2" w14:textId="77777777" w:rsidTr="00AA532E">
        <w:tc>
          <w:tcPr>
            <w:tcW w:w="626" w:type="pct"/>
            <w:vAlign w:val="center"/>
          </w:tcPr>
          <w:p w14:paraId="05FA8537" w14:textId="77777777" w:rsidR="00EF2D6C" w:rsidRPr="00AE407B" w:rsidRDefault="00EF2D6C" w:rsidP="00AA532E">
            <w:pPr>
              <w:spacing w:beforeLines="60" w:before="144" w:afterLines="60" w:after="144" w:line="240" w:lineRule="auto"/>
              <w:rPr>
                <w:color w:val="1C1C1C" w:themeColor="text1"/>
                <w:kern w:val="0"/>
                <w:sz w:val="16"/>
                <w:szCs w:val="16"/>
                <w:lang w:val="tr-TR"/>
                <w14:ligatures w14:val="none"/>
              </w:rPr>
            </w:pPr>
            <w:r w:rsidRPr="00AE407B">
              <w:rPr>
                <w:color w:val="1C1C1C" w:themeColor="text1"/>
                <w:kern w:val="0"/>
                <w:sz w:val="16"/>
                <w:szCs w:val="16"/>
                <w:lang w:val="tr-TR"/>
                <w14:ligatures w14:val="none"/>
              </w:rPr>
              <w:t>G3.5</w:t>
            </w:r>
          </w:p>
        </w:tc>
        <w:tc>
          <w:tcPr>
            <w:tcW w:w="1039" w:type="pct"/>
            <w:vAlign w:val="center"/>
          </w:tcPr>
          <w:p w14:paraId="76D53A5C" w14:textId="23ED0805" w:rsidR="00EF2D6C" w:rsidRPr="00AE407B" w:rsidRDefault="00930538" w:rsidP="00AA532E">
            <w:pPr>
              <w:spacing w:beforeLines="60" w:before="144" w:afterLines="60" w:after="144" w:line="240" w:lineRule="auto"/>
              <w:rPr>
                <w:color w:val="1C1C1C" w:themeColor="text1"/>
                <w:kern w:val="0"/>
                <w:sz w:val="16"/>
                <w:szCs w:val="16"/>
                <w:lang w:val="tr-TR"/>
                <w14:ligatures w14:val="none"/>
              </w:rPr>
            </w:pPr>
            <w:r w:rsidRPr="00AE407B">
              <w:rPr>
                <w:sz w:val="16"/>
                <w:szCs w:val="16"/>
                <w:lang w:val="tr-TR"/>
              </w:rPr>
              <w:t>Kara</w:t>
            </w:r>
            <w:r w:rsidR="00EF2D6C" w:rsidRPr="00AE407B">
              <w:rPr>
                <w:sz w:val="16"/>
                <w:szCs w:val="16"/>
                <w:lang w:val="tr-TR"/>
              </w:rPr>
              <w:t xml:space="preserve"> çam (</w:t>
            </w:r>
            <w:r w:rsidR="00EF2D6C" w:rsidRPr="00AE407B">
              <w:rPr>
                <w:i/>
                <w:iCs/>
                <w:sz w:val="16"/>
                <w:szCs w:val="16"/>
                <w:lang w:val="tr-TR"/>
              </w:rPr>
              <w:t>Pinus nigra</w:t>
            </w:r>
            <w:r w:rsidR="00EF2D6C" w:rsidRPr="00AE407B">
              <w:rPr>
                <w:sz w:val="16"/>
                <w:szCs w:val="16"/>
                <w:lang w:val="tr-TR"/>
              </w:rPr>
              <w:t>) ormanı</w:t>
            </w:r>
          </w:p>
        </w:tc>
        <w:tc>
          <w:tcPr>
            <w:tcW w:w="690" w:type="pct"/>
            <w:vAlign w:val="center"/>
          </w:tcPr>
          <w:p w14:paraId="6D2CE224" w14:textId="77777777" w:rsidR="00EF2D6C" w:rsidRPr="00AE407B" w:rsidRDefault="00EF2D6C" w:rsidP="00AA532E">
            <w:pPr>
              <w:spacing w:beforeLines="60" w:before="144" w:afterLines="60" w:after="144" w:line="240" w:lineRule="auto"/>
              <w:jc w:val="center"/>
              <w:rPr>
                <w:color w:val="1C1C1C" w:themeColor="text1"/>
                <w:kern w:val="0"/>
                <w:sz w:val="16"/>
                <w:szCs w:val="16"/>
                <w:lang w:val="tr-TR"/>
                <w14:ligatures w14:val="none"/>
              </w:rPr>
            </w:pPr>
            <w:r w:rsidRPr="00AE407B">
              <w:rPr>
                <w:color w:val="1C1C1C" w:themeColor="text1"/>
                <w:kern w:val="0"/>
                <w:sz w:val="16"/>
                <w:szCs w:val="16"/>
                <w:lang w:val="tr-TR"/>
                <w14:ligatures w14:val="none"/>
              </w:rPr>
              <w:t>2</w:t>
            </w:r>
          </w:p>
        </w:tc>
        <w:tc>
          <w:tcPr>
            <w:tcW w:w="842" w:type="pct"/>
            <w:vAlign w:val="center"/>
          </w:tcPr>
          <w:p w14:paraId="6DEC6FB1" w14:textId="77777777" w:rsidR="00EF2D6C" w:rsidRPr="00AE407B" w:rsidRDefault="00EF2D6C" w:rsidP="00AA532E">
            <w:pPr>
              <w:spacing w:beforeLines="60" w:before="144" w:afterLines="60" w:after="144" w:line="240" w:lineRule="auto"/>
              <w:jc w:val="center"/>
              <w:rPr>
                <w:color w:val="1C1C1C" w:themeColor="text1"/>
                <w:kern w:val="0"/>
                <w:sz w:val="16"/>
                <w:szCs w:val="16"/>
                <w:lang w:val="tr-TR"/>
                <w14:ligatures w14:val="none"/>
              </w:rPr>
            </w:pPr>
            <w:r w:rsidRPr="00AE407B">
              <w:rPr>
                <w:color w:val="1C1C1C" w:themeColor="text1"/>
                <w:kern w:val="0"/>
                <w:sz w:val="16"/>
                <w:szCs w:val="16"/>
                <w:lang w:val="tr-TR"/>
                <w14:ligatures w14:val="none"/>
              </w:rPr>
              <w:t>34,22</w:t>
            </w:r>
          </w:p>
        </w:tc>
        <w:tc>
          <w:tcPr>
            <w:tcW w:w="644" w:type="pct"/>
            <w:vAlign w:val="center"/>
          </w:tcPr>
          <w:p w14:paraId="2285D9CE" w14:textId="77777777" w:rsidR="00EF2D6C" w:rsidRPr="00AE407B" w:rsidRDefault="00EF2D6C" w:rsidP="00AA532E">
            <w:pPr>
              <w:spacing w:beforeLines="60" w:before="144" w:afterLines="60" w:after="144" w:line="240" w:lineRule="auto"/>
              <w:jc w:val="center"/>
              <w:rPr>
                <w:color w:val="1C1C1C" w:themeColor="text1"/>
                <w:kern w:val="0"/>
                <w:sz w:val="16"/>
                <w:szCs w:val="16"/>
                <w:lang w:val="tr-TR"/>
                <w14:ligatures w14:val="none"/>
              </w:rPr>
            </w:pPr>
            <w:r w:rsidRPr="00AE407B">
              <w:rPr>
                <w:color w:val="1C1C1C" w:themeColor="text1"/>
                <w:kern w:val="0"/>
                <w:sz w:val="16"/>
                <w:szCs w:val="16"/>
                <w:lang w:val="tr-TR"/>
                <w14:ligatures w14:val="none"/>
              </w:rPr>
              <w:t>14,75</w:t>
            </w:r>
          </w:p>
        </w:tc>
        <w:tc>
          <w:tcPr>
            <w:tcW w:w="664" w:type="pct"/>
            <w:vAlign w:val="center"/>
          </w:tcPr>
          <w:p w14:paraId="04017B19" w14:textId="77777777" w:rsidR="00EF2D6C" w:rsidRPr="00AE407B" w:rsidRDefault="00EF2D6C" w:rsidP="00AA532E">
            <w:pPr>
              <w:spacing w:beforeLines="60" w:before="144" w:afterLines="60" w:after="144" w:line="240" w:lineRule="auto"/>
              <w:jc w:val="center"/>
              <w:rPr>
                <w:color w:val="1C1C1C" w:themeColor="text1"/>
                <w:kern w:val="0"/>
                <w:sz w:val="16"/>
                <w:szCs w:val="16"/>
                <w:lang w:val="tr-TR"/>
                <w14:ligatures w14:val="none"/>
              </w:rPr>
            </w:pPr>
            <w:r w:rsidRPr="00AE407B">
              <w:rPr>
                <w:color w:val="1C1C1C" w:themeColor="text1"/>
                <w:kern w:val="0"/>
                <w:sz w:val="16"/>
                <w:szCs w:val="16"/>
                <w:lang w:val="tr-TR"/>
                <w14:ligatures w14:val="none"/>
              </w:rPr>
              <w:t>14,3</w:t>
            </w:r>
          </w:p>
        </w:tc>
        <w:tc>
          <w:tcPr>
            <w:tcW w:w="496" w:type="pct"/>
            <w:vAlign w:val="center"/>
          </w:tcPr>
          <w:p w14:paraId="47DC1798" w14:textId="77777777" w:rsidR="00EF2D6C" w:rsidRPr="00AE407B" w:rsidRDefault="00EF2D6C" w:rsidP="00AA532E">
            <w:pPr>
              <w:spacing w:beforeLines="60" w:before="144" w:afterLines="60" w:after="144" w:line="240" w:lineRule="auto"/>
              <w:jc w:val="center"/>
              <w:rPr>
                <w:color w:val="1C1C1C" w:themeColor="text1"/>
                <w:kern w:val="0"/>
                <w:sz w:val="16"/>
                <w:szCs w:val="16"/>
                <w:lang w:val="tr-TR"/>
                <w14:ligatures w14:val="none"/>
              </w:rPr>
            </w:pPr>
            <w:r w:rsidRPr="00AE407B">
              <w:rPr>
                <w:b/>
                <w:bCs/>
                <w:color w:val="1C1C1C" w:themeColor="text1"/>
                <w:kern w:val="0"/>
                <w:sz w:val="16"/>
                <w:szCs w:val="16"/>
                <w:lang w:val="tr-TR"/>
                <w14:ligatures w14:val="none"/>
              </w:rPr>
              <w:t>65,27</w:t>
            </w:r>
          </w:p>
        </w:tc>
      </w:tr>
      <w:tr w:rsidR="00422B67" w:rsidRPr="00AE407B" w14:paraId="4ABE4424" w14:textId="77777777" w:rsidTr="00AA532E">
        <w:tc>
          <w:tcPr>
            <w:tcW w:w="626" w:type="pct"/>
            <w:vAlign w:val="center"/>
          </w:tcPr>
          <w:p w14:paraId="508D75B1" w14:textId="77777777" w:rsidR="00EF2D6C" w:rsidRPr="00AE407B" w:rsidRDefault="00EF2D6C" w:rsidP="00AA532E">
            <w:pPr>
              <w:spacing w:beforeLines="60" w:before="144" w:afterLines="60" w:after="144" w:line="240" w:lineRule="auto"/>
              <w:rPr>
                <w:color w:val="1C1C1C" w:themeColor="text1"/>
                <w:kern w:val="0"/>
                <w:sz w:val="16"/>
                <w:szCs w:val="16"/>
                <w:lang w:val="tr-TR"/>
                <w14:ligatures w14:val="none"/>
              </w:rPr>
            </w:pPr>
            <w:r w:rsidRPr="00AE407B">
              <w:rPr>
                <w:color w:val="1C1C1C" w:themeColor="text1"/>
                <w:kern w:val="0"/>
                <w:sz w:val="16"/>
                <w:szCs w:val="16"/>
                <w:lang w:val="tr-TR"/>
                <w14:ligatures w14:val="none"/>
              </w:rPr>
              <w:t>G3.7</w:t>
            </w:r>
          </w:p>
        </w:tc>
        <w:tc>
          <w:tcPr>
            <w:tcW w:w="1039" w:type="pct"/>
            <w:vAlign w:val="center"/>
          </w:tcPr>
          <w:p w14:paraId="5DE8F06C" w14:textId="77777777" w:rsidR="00EF2D6C" w:rsidRPr="00AE407B" w:rsidRDefault="00EF2D6C" w:rsidP="00AA532E">
            <w:pPr>
              <w:spacing w:beforeLines="60" w:before="144" w:afterLines="60" w:after="144" w:line="240" w:lineRule="auto"/>
              <w:rPr>
                <w:color w:val="1C1C1C" w:themeColor="text1"/>
                <w:kern w:val="0"/>
                <w:sz w:val="16"/>
                <w:szCs w:val="16"/>
                <w:lang w:val="tr-TR"/>
                <w14:ligatures w14:val="none"/>
              </w:rPr>
            </w:pPr>
            <w:r w:rsidRPr="00AE407B">
              <w:rPr>
                <w:i/>
                <w:iCs/>
                <w:sz w:val="16"/>
                <w:szCs w:val="16"/>
                <w:lang w:val="tr-TR"/>
              </w:rPr>
              <w:t xml:space="preserve">Pinus brutia </w:t>
            </w:r>
            <w:r w:rsidRPr="00AE407B">
              <w:rPr>
                <w:sz w:val="16"/>
                <w:szCs w:val="16"/>
                <w:lang w:val="tr-TR"/>
              </w:rPr>
              <w:t>ormanı</w:t>
            </w:r>
          </w:p>
        </w:tc>
        <w:tc>
          <w:tcPr>
            <w:tcW w:w="690" w:type="pct"/>
            <w:vAlign w:val="center"/>
          </w:tcPr>
          <w:p w14:paraId="4C5C595E" w14:textId="77777777" w:rsidR="00EF2D6C" w:rsidRPr="00AE407B" w:rsidRDefault="00EF2D6C" w:rsidP="00AA532E">
            <w:pPr>
              <w:spacing w:beforeLines="60" w:before="144" w:afterLines="60" w:after="144" w:line="240" w:lineRule="auto"/>
              <w:jc w:val="center"/>
              <w:rPr>
                <w:color w:val="1C1C1C" w:themeColor="text1"/>
                <w:kern w:val="0"/>
                <w:sz w:val="16"/>
                <w:szCs w:val="16"/>
                <w:lang w:val="tr-TR"/>
                <w14:ligatures w14:val="none"/>
              </w:rPr>
            </w:pPr>
            <w:r w:rsidRPr="00AE407B">
              <w:rPr>
                <w:color w:val="1C1C1C" w:themeColor="text1"/>
                <w:kern w:val="0"/>
                <w:sz w:val="16"/>
                <w:szCs w:val="16"/>
                <w:lang w:val="tr-TR"/>
                <w14:ligatures w14:val="none"/>
              </w:rPr>
              <w:t>-</w:t>
            </w:r>
          </w:p>
        </w:tc>
        <w:tc>
          <w:tcPr>
            <w:tcW w:w="842" w:type="pct"/>
            <w:vAlign w:val="center"/>
          </w:tcPr>
          <w:p w14:paraId="0DDD47D7" w14:textId="77777777" w:rsidR="00EF2D6C" w:rsidRPr="00AE407B" w:rsidRDefault="00EF2D6C" w:rsidP="00AA532E">
            <w:pPr>
              <w:spacing w:beforeLines="60" w:before="144" w:afterLines="60" w:after="144" w:line="240" w:lineRule="auto"/>
              <w:jc w:val="center"/>
              <w:rPr>
                <w:color w:val="1C1C1C" w:themeColor="text1"/>
                <w:kern w:val="0"/>
                <w:sz w:val="16"/>
                <w:szCs w:val="16"/>
                <w:lang w:val="tr-TR"/>
                <w14:ligatures w14:val="none"/>
              </w:rPr>
            </w:pPr>
            <w:r w:rsidRPr="00AE407B">
              <w:rPr>
                <w:color w:val="1C1C1C" w:themeColor="text1"/>
                <w:kern w:val="0"/>
                <w:sz w:val="16"/>
                <w:szCs w:val="16"/>
                <w:lang w:val="tr-TR"/>
                <w14:ligatures w14:val="none"/>
              </w:rPr>
              <w:t>2,27</w:t>
            </w:r>
          </w:p>
        </w:tc>
        <w:tc>
          <w:tcPr>
            <w:tcW w:w="644" w:type="pct"/>
            <w:vAlign w:val="center"/>
          </w:tcPr>
          <w:p w14:paraId="7D19AAAA" w14:textId="77777777" w:rsidR="00EF2D6C" w:rsidRPr="00AE407B" w:rsidRDefault="00EF2D6C" w:rsidP="00AA532E">
            <w:pPr>
              <w:spacing w:beforeLines="60" w:before="144" w:afterLines="60" w:after="144" w:line="240" w:lineRule="auto"/>
              <w:jc w:val="center"/>
              <w:rPr>
                <w:color w:val="1C1C1C" w:themeColor="text1"/>
                <w:kern w:val="0"/>
                <w:sz w:val="16"/>
                <w:szCs w:val="16"/>
                <w:lang w:val="tr-TR"/>
                <w14:ligatures w14:val="none"/>
              </w:rPr>
            </w:pPr>
            <w:r w:rsidRPr="00AE407B">
              <w:rPr>
                <w:color w:val="1C1C1C" w:themeColor="text1"/>
                <w:kern w:val="0"/>
                <w:sz w:val="16"/>
                <w:szCs w:val="16"/>
                <w:lang w:val="tr-TR"/>
                <w14:ligatures w14:val="none"/>
              </w:rPr>
              <w:t>-</w:t>
            </w:r>
          </w:p>
        </w:tc>
        <w:tc>
          <w:tcPr>
            <w:tcW w:w="664" w:type="pct"/>
            <w:vAlign w:val="center"/>
          </w:tcPr>
          <w:p w14:paraId="5CB5385D" w14:textId="77777777" w:rsidR="00EF2D6C" w:rsidRPr="00AE407B" w:rsidRDefault="00EF2D6C" w:rsidP="00AA532E">
            <w:pPr>
              <w:spacing w:beforeLines="60" w:before="144" w:afterLines="60" w:after="144" w:line="240" w:lineRule="auto"/>
              <w:jc w:val="center"/>
              <w:rPr>
                <w:color w:val="1C1C1C" w:themeColor="text1"/>
                <w:kern w:val="0"/>
                <w:sz w:val="16"/>
                <w:szCs w:val="16"/>
                <w:lang w:val="tr-TR"/>
                <w14:ligatures w14:val="none"/>
              </w:rPr>
            </w:pPr>
            <w:r w:rsidRPr="00AE407B">
              <w:rPr>
                <w:color w:val="1C1C1C" w:themeColor="text1"/>
                <w:kern w:val="0"/>
                <w:sz w:val="16"/>
                <w:szCs w:val="16"/>
                <w:lang w:val="tr-TR"/>
                <w14:ligatures w14:val="none"/>
              </w:rPr>
              <w:t>1,18</w:t>
            </w:r>
          </w:p>
        </w:tc>
        <w:tc>
          <w:tcPr>
            <w:tcW w:w="496" w:type="pct"/>
            <w:vAlign w:val="center"/>
          </w:tcPr>
          <w:p w14:paraId="2F402453" w14:textId="77777777" w:rsidR="00EF2D6C" w:rsidRPr="00AE407B" w:rsidRDefault="00EF2D6C" w:rsidP="00AA532E">
            <w:pPr>
              <w:spacing w:beforeLines="60" w:before="144" w:afterLines="60" w:after="144" w:line="240" w:lineRule="auto"/>
              <w:jc w:val="center"/>
              <w:rPr>
                <w:color w:val="1C1C1C" w:themeColor="text1"/>
                <w:kern w:val="0"/>
                <w:sz w:val="16"/>
                <w:szCs w:val="16"/>
                <w:lang w:val="tr-TR"/>
                <w14:ligatures w14:val="none"/>
              </w:rPr>
            </w:pPr>
            <w:r w:rsidRPr="00AE407B">
              <w:rPr>
                <w:b/>
                <w:bCs/>
                <w:color w:val="1C1C1C" w:themeColor="text1"/>
                <w:kern w:val="0"/>
                <w:sz w:val="16"/>
                <w:szCs w:val="16"/>
                <w:lang w:val="tr-TR"/>
                <w14:ligatures w14:val="none"/>
              </w:rPr>
              <w:t>3,45</w:t>
            </w:r>
          </w:p>
        </w:tc>
      </w:tr>
      <w:tr w:rsidR="00422B67" w:rsidRPr="00AE407B" w14:paraId="5657EF2C" w14:textId="77777777" w:rsidTr="00AA532E">
        <w:tc>
          <w:tcPr>
            <w:tcW w:w="626" w:type="pct"/>
            <w:vAlign w:val="center"/>
          </w:tcPr>
          <w:p w14:paraId="0048F791" w14:textId="77777777" w:rsidR="00EF2D6C" w:rsidRPr="00AE407B" w:rsidRDefault="00EF2D6C" w:rsidP="00AA532E">
            <w:pPr>
              <w:spacing w:beforeLines="60" w:before="144" w:afterLines="60" w:after="144" w:line="240" w:lineRule="auto"/>
              <w:rPr>
                <w:color w:val="1C1C1C" w:themeColor="text1"/>
                <w:kern w:val="0"/>
                <w:sz w:val="16"/>
                <w:szCs w:val="16"/>
                <w:lang w:val="tr-TR"/>
                <w14:ligatures w14:val="none"/>
              </w:rPr>
            </w:pPr>
            <w:r w:rsidRPr="00AE407B">
              <w:rPr>
                <w:color w:val="1C1C1C" w:themeColor="text1"/>
                <w:kern w:val="0"/>
                <w:sz w:val="16"/>
                <w:szCs w:val="16"/>
                <w:lang w:val="tr-TR"/>
                <w14:ligatures w14:val="none"/>
              </w:rPr>
              <w:t>G5.63</w:t>
            </w:r>
          </w:p>
        </w:tc>
        <w:tc>
          <w:tcPr>
            <w:tcW w:w="1039" w:type="pct"/>
            <w:vAlign w:val="center"/>
          </w:tcPr>
          <w:p w14:paraId="0A4E2B07" w14:textId="77777777" w:rsidR="00EF2D6C" w:rsidRPr="00AE407B" w:rsidRDefault="00EF2D6C" w:rsidP="00AA532E">
            <w:pPr>
              <w:spacing w:beforeLines="60" w:before="144" w:afterLines="60" w:after="144" w:line="240" w:lineRule="auto"/>
              <w:rPr>
                <w:color w:val="1C1C1C" w:themeColor="text1"/>
                <w:kern w:val="0"/>
                <w:sz w:val="16"/>
                <w:szCs w:val="16"/>
                <w:lang w:val="tr-TR"/>
                <w14:ligatures w14:val="none"/>
              </w:rPr>
            </w:pPr>
            <w:r w:rsidRPr="00AE407B">
              <w:rPr>
                <w:sz w:val="16"/>
                <w:szCs w:val="16"/>
                <w:lang w:val="tr-TR"/>
              </w:rPr>
              <w:t>İğne yapraklı çalılık ormanlık alan</w:t>
            </w:r>
          </w:p>
        </w:tc>
        <w:tc>
          <w:tcPr>
            <w:tcW w:w="690" w:type="pct"/>
            <w:vAlign w:val="center"/>
          </w:tcPr>
          <w:p w14:paraId="73D56B9B" w14:textId="77777777" w:rsidR="00EF2D6C" w:rsidRPr="00AE407B" w:rsidRDefault="00EF2D6C" w:rsidP="00AA532E">
            <w:pPr>
              <w:spacing w:beforeLines="60" w:before="144" w:afterLines="60" w:after="144" w:line="240" w:lineRule="auto"/>
              <w:jc w:val="center"/>
              <w:rPr>
                <w:color w:val="1C1C1C" w:themeColor="text1"/>
                <w:kern w:val="0"/>
                <w:sz w:val="16"/>
                <w:szCs w:val="16"/>
                <w:lang w:val="tr-TR"/>
                <w14:ligatures w14:val="none"/>
              </w:rPr>
            </w:pPr>
            <w:r w:rsidRPr="00AE407B">
              <w:rPr>
                <w:color w:val="1C1C1C" w:themeColor="text1"/>
                <w:kern w:val="0"/>
                <w:sz w:val="16"/>
                <w:szCs w:val="16"/>
                <w:lang w:val="tr-TR"/>
                <w14:ligatures w14:val="none"/>
              </w:rPr>
              <w:t>-</w:t>
            </w:r>
          </w:p>
        </w:tc>
        <w:tc>
          <w:tcPr>
            <w:tcW w:w="842" w:type="pct"/>
            <w:vAlign w:val="center"/>
          </w:tcPr>
          <w:p w14:paraId="5D8E0D23" w14:textId="77777777" w:rsidR="00EF2D6C" w:rsidRPr="00AE407B" w:rsidRDefault="00EF2D6C" w:rsidP="00AA532E">
            <w:pPr>
              <w:spacing w:beforeLines="60" w:before="144" w:afterLines="60" w:after="144" w:line="240" w:lineRule="auto"/>
              <w:jc w:val="center"/>
              <w:rPr>
                <w:color w:val="1C1C1C" w:themeColor="text1"/>
                <w:kern w:val="0"/>
                <w:sz w:val="16"/>
                <w:szCs w:val="16"/>
                <w:lang w:val="tr-TR"/>
                <w14:ligatures w14:val="none"/>
              </w:rPr>
            </w:pPr>
            <w:r w:rsidRPr="00AE407B">
              <w:rPr>
                <w:color w:val="1C1C1C" w:themeColor="text1"/>
                <w:kern w:val="0"/>
                <w:sz w:val="16"/>
                <w:szCs w:val="16"/>
                <w:lang w:val="tr-TR"/>
                <w14:ligatures w14:val="none"/>
              </w:rPr>
              <w:t>3,8</w:t>
            </w:r>
          </w:p>
        </w:tc>
        <w:tc>
          <w:tcPr>
            <w:tcW w:w="644" w:type="pct"/>
            <w:vAlign w:val="center"/>
          </w:tcPr>
          <w:p w14:paraId="2D9AE1BD" w14:textId="77777777" w:rsidR="00EF2D6C" w:rsidRPr="00AE407B" w:rsidRDefault="00EF2D6C" w:rsidP="00AA532E">
            <w:pPr>
              <w:spacing w:beforeLines="60" w:before="144" w:afterLines="60" w:after="144" w:line="240" w:lineRule="auto"/>
              <w:jc w:val="center"/>
              <w:rPr>
                <w:color w:val="1C1C1C" w:themeColor="text1"/>
                <w:kern w:val="0"/>
                <w:sz w:val="16"/>
                <w:szCs w:val="16"/>
                <w:lang w:val="tr-TR"/>
                <w14:ligatures w14:val="none"/>
              </w:rPr>
            </w:pPr>
            <w:r w:rsidRPr="00AE407B">
              <w:rPr>
                <w:color w:val="1C1C1C" w:themeColor="text1"/>
                <w:kern w:val="0"/>
                <w:sz w:val="16"/>
                <w:szCs w:val="16"/>
                <w:lang w:val="tr-TR"/>
                <w14:ligatures w14:val="none"/>
              </w:rPr>
              <w:t>0,006</w:t>
            </w:r>
          </w:p>
        </w:tc>
        <w:tc>
          <w:tcPr>
            <w:tcW w:w="664" w:type="pct"/>
            <w:vAlign w:val="center"/>
          </w:tcPr>
          <w:p w14:paraId="29D2EA53" w14:textId="77777777" w:rsidR="00EF2D6C" w:rsidRPr="00AE407B" w:rsidRDefault="00EF2D6C" w:rsidP="00AA532E">
            <w:pPr>
              <w:spacing w:beforeLines="60" w:before="144" w:afterLines="60" w:after="144" w:line="240" w:lineRule="auto"/>
              <w:jc w:val="center"/>
              <w:rPr>
                <w:color w:val="1C1C1C" w:themeColor="text1"/>
                <w:kern w:val="0"/>
                <w:sz w:val="16"/>
                <w:szCs w:val="16"/>
                <w:lang w:val="tr-TR"/>
                <w14:ligatures w14:val="none"/>
              </w:rPr>
            </w:pPr>
            <w:r w:rsidRPr="00AE407B">
              <w:rPr>
                <w:color w:val="1C1C1C" w:themeColor="text1"/>
                <w:kern w:val="0"/>
                <w:sz w:val="16"/>
                <w:szCs w:val="16"/>
                <w:lang w:val="tr-TR"/>
                <w14:ligatures w14:val="none"/>
              </w:rPr>
              <w:t>3,1</w:t>
            </w:r>
          </w:p>
        </w:tc>
        <w:tc>
          <w:tcPr>
            <w:tcW w:w="496" w:type="pct"/>
            <w:vAlign w:val="center"/>
          </w:tcPr>
          <w:p w14:paraId="1B7443C0" w14:textId="77777777" w:rsidR="00EF2D6C" w:rsidRPr="00AE407B" w:rsidRDefault="00EF2D6C" w:rsidP="00AA532E">
            <w:pPr>
              <w:spacing w:beforeLines="60" w:before="144" w:afterLines="60" w:after="144" w:line="240" w:lineRule="auto"/>
              <w:jc w:val="center"/>
              <w:rPr>
                <w:color w:val="1C1C1C" w:themeColor="text1"/>
                <w:kern w:val="0"/>
                <w:sz w:val="16"/>
                <w:szCs w:val="16"/>
                <w:lang w:val="tr-TR"/>
                <w14:ligatures w14:val="none"/>
              </w:rPr>
            </w:pPr>
            <w:r w:rsidRPr="00AE407B">
              <w:rPr>
                <w:b/>
                <w:bCs/>
                <w:color w:val="1C1C1C" w:themeColor="text1"/>
                <w:kern w:val="0"/>
                <w:sz w:val="16"/>
                <w:szCs w:val="16"/>
                <w:lang w:val="tr-TR"/>
                <w14:ligatures w14:val="none"/>
              </w:rPr>
              <w:t>6,906</w:t>
            </w:r>
          </w:p>
        </w:tc>
      </w:tr>
    </w:tbl>
    <w:p w14:paraId="6BA88D8A" w14:textId="77777777" w:rsidR="00EF2D6C" w:rsidRPr="00AE407B" w:rsidRDefault="00EF2D6C">
      <w:pPr>
        <w:spacing w:after="0" w:line="240" w:lineRule="auto"/>
        <w:rPr>
          <w:lang w:val="tr-TR"/>
        </w:rPr>
      </w:pPr>
    </w:p>
    <w:p w14:paraId="1C14F391" w14:textId="77777777" w:rsidR="00EF2D6C" w:rsidRPr="00AE407B" w:rsidRDefault="00EF2D6C">
      <w:pPr>
        <w:spacing w:after="0" w:line="240" w:lineRule="auto"/>
        <w:rPr>
          <w:lang w:val="tr-TR"/>
        </w:rPr>
      </w:pPr>
    </w:p>
    <w:p w14:paraId="3C24A42C" w14:textId="67FB6B7C" w:rsidR="00AC5888" w:rsidRPr="00AE407B" w:rsidRDefault="00AC5888" w:rsidP="00A61EC5">
      <w:pPr>
        <w:pStyle w:val="GvdeMetni"/>
        <w:shd w:val="clear" w:color="auto" w:fill="D9D9D9" w:themeFill="background1" w:themeFillShade="D9"/>
        <w:rPr>
          <w:rFonts w:ascii="Verdana" w:hAnsi="Verdana"/>
          <w:lang w:val="tr-TR"/>
        </w:rPr>
      </w:pPr>
      <w:r w:rsidRPr="00AE407B">
        <w:rPr>
          <w:rFonts w:ascii="Verdana" w:hAnsi="Verdana"/>
          <w:b/>
          <w:bCs/>
          <w:lang w:val="tr-TR"/>
        </w:rPr>
        <w:t>Adım 2</w:t>
      </w:r>
      <w:r w:rsidRPr="00AE407B">
        <w:rPr>
          <w:rFonts w:ascii="Verdana" w:hAnsi="Verdana"/>
          <w:lang w:val="tr-TR"/>
        </w:rPr>
        <w:t xml:space="preserve">: </w:t>
      </w:r>
      <w:r w:rsidR="006B031E" w:rsidRPr="00AE407B">
        <w:rPr>
          <w:rFonts w:ascii="Verdana" w:hAnsi="Verdana"/>
          <w:lang w:val="tr-TR"/>
        </w:rPr>
        <w:t xml:space="preserve">Habitat hektarı (HH) metriğini kullanarak, habitat alanı </w:t>
      </w:r>
      <w:r w:rsidR="00570FE4" w:rsidRPr="00AE407B">
        <w:rPr>
          <w:rFonts w:ascii="Verdana" w:hAnsi="Verdana"/>
          <w:lang w:val="tr-TR"/>
        </w:rPr>
        <w:t>ve</w:t>
      </w:r>
      <w:r w:rsidR="006B031E" w:rsidRPr="00AE407B">
        <w:rPr>
          <w:rFonts w:ascii="Verdana" w:hAnsi="Verdana"/>
          <w:lang w:val="tr-TR"/>
        </w:rPr>
        <w:t xml:space="preserve"> koşulunu hesaba katıp NNL hedeflerini belirle</w:t>
      </w:r>
      <w:r w:rsidRPr="00AE407B">
        <w:rPr>
          <w:rFonts w:ascii="Verdana" w:hAnsi="Verdana"/>
          <w:lang w:val="tr-TR"/>
        </w:rPr>
        <w:t xml:space="preserve">. </w:t>
      </w:r>
    </w:p>
    <w:p w14:paraId="3A9D93F5" w14:textId="4255338A" w:rsidR="00AC5888" w:rsidRPr="00AE407B" w:rsidRDefault="00AC5888" w:rsidP="00AC5888">
      <w:pPr>
        <w:pStyle w:val="GvdeMetni"/>
        <w:rPr>
          <w:rFonts w:ascii="Verdana" w:hAnsi="Verdana"/>
          <w:lang w:val="tr-TR"/>
        </w:rPr>
      </w:pPr>
      <w:r w:rsidRPr="00AE407B">
        <w:rPr>
          <w:rFonts w:ascii="Verdana" w:hAnsi="Verdana"/>
          <w:lang w:val="tr-TR"/>
        </w:rPr>
        <w:t>Biyoçeşitlilik telafileri, etkilenen tüm biyoçeşitlilik için kalan tüm kayıpları ele almalıdır, ancak biyoçeşitliliğin her bileşeni veya yapısı ve işlevinin tüm boyutları için kayıpları belgelemek ve nicelendirmek nadiren mümkün veya pratiktir. Bu nedenle çoğu yaklaşım, gerçekçi olarak ölçülebilen biyoçeşitliliğin tamamı için vekil ölçütlere dayalı metrikler kullanarak net kayıp olmadığını göstermektedir (ayrıca bkz. BBOP</w:t>
      </w:r>
      <w:r w:rsidR="006E2A70" w:rsidRPr="00AE407B">
        <w:rPr>
          <w:rFonts w:ascii="Verdana" w:hAnsi="Verdana"/>
          <w:lang w:val="tr-TR"/>
        </w:rPr>
        <w:t>,</w:t>
      </w:r>
      <w:r w:rsidRPr="00AE407B">
        <w:rPr>
          <w:rFonts w:ascii="Verdana" w:hAnsi="Verdana"/>
          <w:lang w:val="tr-TR"/>
        </w:rPr>
        <w:t xml:space="preserve"> 2012).</w:t>
      </w:r>
    </w:p>
    <w:p w14:paraId="324CEAD7" w14:textId="0E0C0FE1" w:rsidR="00F1678C" w:rsidRPr="00AE407B" w:rsidRDefault="00B925B7" w:rsidP="00AC5888">
      <w:pPr>
        <w:pStyle w:val="GvdeMetni"/>
        <w:rPr>
          <w:rFonts w:ascii="Verdana" w:hAnsi="Verdana"/>
          <w:lang w:val="tr-TR"/>
        </w:rPr>
      </w:pPr>
      <w:r w:rsidRPr="00AE407B">
        <w:rPr>
          <w:rFonts w:ascii="Verdana" w:hAnsi="Verdana"/>
          <w:lang w:val="tr-TR"/>
        </w:rPr>
        <w:t xml:space="preserve">Türkiye'de NG/NNL hesaplamaları ve hedef belirleme konusunda bölgesel veya ulusal bir yaklaşım bulunmadığından, </w:t>
      </w:r>
      <w:r w:rsidR="00AC5888" w:rsidRPr="00AE407B">
        <w:rPr>
          <w:rFonts w:ascii="Verdana" w:hAnsi="Verdana"/>
          <w:lang w:val="tr-TR"/>
        </w:rPr>
        <w:t xml:space="preserve">Parkes </w:t>
      </w:r>
      <w:r w:rsidR="00AC5888" w:rsidRPr="00AE407B">
        <w:rPr>
          <w:rFonts w:ascii="Verdana" w:hAnsi="Verdana"/>
          <w:i/>
          <w:iCs/>
          <w:lang w:val="tr-TR"/>
        </w:rPr>
        <w:t xml:space="preserve">ve ark. </w:t>
      </w:r>
      <w:r w:rsidR="00AC5888" w:rsidRPr="00AE407B">
        <w:rPr>
          <w:rFonts w:ascii="Verdana" w:hAnsi="Verdana"/>
          <w:lang w:val="tr-TR"/>
        </w:rPr>
        <w:t>(</w:t>
      </w:r>
      <w:r w:rsidR="00285949" w:rsidRPr="00AE407B">
        <w:rPr>
          <w:rFonts w:ascii="Verdana" w:hAnsi="Verdana"/>
          <w:lang w:val="tr-TR"/>
        </w:rPr>
        <w:t>2003</w:t>
      </w:r>
      <w:r w:rsidR="00285949" w:rsidRPr="00AE407B">
        <w:rPr>
          <w:rStyle w:val="DipnotBavurusu"/>
          <w:rFonts w:ascii="Verdana" w:hAnsi="Verdana"/>
          <w:lang w:val="tr-TR"/>
        </w:rPr>
        <w:footnoteReference w:id="3"/>
      </w:r>
      <w:r w:rsidR="00285949" w:rsidRPr="00AE407B">
        <w:rPr>
          <w:rFonts w:ascii="Verdana" w:hAnsi="Verdana"/>
          <w:lang w:val="tr-TR"/>
        </w:rPr>
        <w:t xml:space="preserve"> </w:t>
      </w:r>
      <w:r w:rsidR="00AC5888" w:rsidRPr="00AE407B">
        <w:rPr>
          <w:rFonts w:ascii="Verdana" w:hAnsi="Verdana"/>
          <w:lang w:val="tr-TR"/>
        </w:rPr>
        <w:t>) tarafından uyarlanan</w:t>
      </w:r>
      <w:r w:rsidRPr="00AE407B">
        <w:rPr>
          <w:rFonts w:ascii="Verdana" w:hAnsi="Verdana"/>
          <w:lang w:val="tr-TR"/>
        </w:rPr>
        <w:t xml:space="preserve"> ve uluslararası alanda yaygın olarak kabul gören </w:t>
      </w:r>
      <w:r w:rsidR="00AC5888" w:rsidRPr="00AE407B">
        <w:rPr>
          <w:rFonts w:ascii="Verdana" w:hAnsi="Verdana"/>
          <w:lang w:val="tr-TR"/>
        </w:rPr>
        <w:t>"habitat hektar</w:t>
      </w:r>
      <w:r w:rsidR="00E429EE" w:rsidRPr="00AE407B">
        <w:rPr>
          <w:rFonts w:ascii="Verdana" w:hAnsi="Verdana"/>
          <w:lang w:val="tr-TR"/>
        </w:rPr>
        <w:t xml:space="preserve">" (HH) </w:t>
      </w:r>
      <w:r w:rsidR="00AC5888" w:rsidRPr="00AE407B">
        <w:rPr>
          <w:rFonts w:ascii="Verdana" w:hAnsi="Verdana"/>
          <w:lang w:val="tr-TR"/>
        </w:rPr>
        <w:t xml:space="preserve">ölçütü </w:t>
      </w:r>
      <w:r w:rsidRPr="00AE407B">
        <w:rPr>
          <w:rFonts w:ascii="Verdana" w:hAnsi="Verdana"/>
          <w:lang w:val="tr-TR"/>
        </w:rPr>
        <w:t>kullanılmaktadır</w:t>
      </w:r>
      <w:r w:rsidR="00AC5888" w:rsidRPr="00AE407B">
        <w:rPr>
          <w:rFonts w:ascii="Verdana" w:hAnsi="Verdana"/>
          <w:lang w:val="tr-TR"/>
        </w:rPr>
        <w:t>. Bu ölçüt, habitat koşulları ile ilgili türlerin habitat uygunluğu (yani destekleme yeteneği) arasında doğrudan bir bağlantı olduğunu varsaydığından, bir tür vekil yaklaşım sunmaktadır. Birçok biy</w:t>
      </w:r>
      <w:r w:rsidR="00145877" w:rsidRPr="00AE407B">
        <w:rPr>
          <w:rFonts w:ascii="Verdana" w:hAnsi="Verdana"/>
          <w:lang w:val="tr-TR"/>
        </w:rPr>
        <w:t>o</w:t>
      </w:r>
      <w:r w:rsidR="00AC5888" w:rsidRPr="00AE407B">
        <w:rPr>
          <w:rFonts w:ascii="Verdana" w:hAnsi="Verdana"/>
          <w:lang w:val="tr-TR"/>
        </w:rPr>
        <w:t xml:space="preserve">çeşitlilik NNL/NG hesaplayıcısı ve sistemi gibi, bu yaklaşım da etkilenen habitatların alanını ve </w:t>
      </w:r>
      <w:r w:rsidR="00AC5888" w:rsidRPr="00AE407B">
        <w:rPr>
          <w:rFonts w:ascii="Verdana" w:hAnsi="Verdana"/>
          <w:lang w:val="tr-TR"/>
        </w:rPr>
        <w:lastRenderedPageBreak/>
        <w:t>durumunu hesaplar ve ardından, ilgili doğrudan doğal/PBF habitat kayıpları için NNL'ye ulaşmak üzere yönetilmesi gereken aynı tür habitatların alanlarını ve durumunu tahmin eder. Bu değerlendirmede dengeleme için kullanılan temel ve gelecekteki durum puan tanımları aşağıda Tablo</w:t>
      </w:r>
      <w:r w:rsidR="002E5C1E" w:rsidRPr="00AE407B">
        <w:rPr>
          <w:rFonts w:ascii="Verdana" w:hAnsi="Verdana"/>
          <w:lang w:val="tr-TR"/>
        </w:rPr>
        <w:t xml:space="preserve"> 3-2'de</w:t>
      </w:r>
      <w:r w:rsidR="00AC5888" w:rsidRPr="00AE407B">
        <w:rPr>
          <w:rFonts w:ascii="Verdana" w:hAnsi="Verdana"/>
          <w:lang w:val="tr-TR"/>
        </w:rPr>
        <w:t xml:space="preserve"> özetlenmiştir ve Parkes et al. (2003) tarafından önceki ERM dengeleme projelerinde yaygın olarak benimsenen ve kullanılan kriterlerin basitleştirilmiş versiyonlarını temsil etmektedir. </w:t>
      </w:r>
    </w:p>
    <w:p w14:paraId="4A420422" w14:textId="7D4745C7" w:rsidR="00AC5888" w:rsidRPr="00AE407B" w:rsidRDefault="00F1678C" w:rsidP="00AC5888">
      <w:pPr>
        <w:pStyle w:val="GvdeMetni"/>
        <w:rPr>
          <w:sz w:val="18"/>
          <w:szCs w:val="18"/>
          <w:lang w:val="tr-TR"/>
        </w:rPr>
      </w:pPr>
      <w:r w:rsidRPr="00AE407B">
        <w:rPr>
          <w:rFonts w:ascii="Verdana" w:hAnsi="Verdana"/>
          <w:b/>
          <w:bCs/>
          <w:lang w:val="tr-TR"/>
        </w:rPr>
        <w:t>Tüm habitat türlerinin doğal duruma yakın olduğu kabul edildiğinden, Tablo 3-2'ye göre 0,8 değeri atanmıştır</w:t>
      </w:r>
      <w:r w:rsidRPr="00AE407B">
        <w:rPr>
          <w:rFonts w:ascii="Verdana" w:hAnsi="Verdana"/>
          <w:lang w:val="tr-TR"/>
        </w:rPr>
        <w:t>.</w:t>
      </w:r>
    </w:p>
    <w:p w14:paraId="0B2DFFC0" w14:textId="0310405D" w:rsidR="002E5C1E" w:rsidRPr="00AE407B" w:rsidRDefault="002E5C1E" w:rsidP="002E5C1E">
      <w:pPr>
        <w:pStyle w:val="ResimYazs"/>
        <w:rPr>
          <w:lang w:val="tr-TR"/>
        </w:rPr>
      </w:pPr>
      <w:bookmarkStart w:id="73" w:name="_Toc212977023"/>
      <w:r w:rsidRPr="00AE407B">
        <w:rPr>
          <w:lang w:val="tr-TR"/>
        </w:rPr>
        <w:t xml:space="preserve">Tablo </w:t>
      </w:r>
      <w:r w:rsidR="000058B4">
        <w:rPr>
          <w:lang w:val="tr-TR"/>
        </w:rPr>
        <w:t>3</w:t>
      </w:r>
      <w:r w:rsidRPr="00AE407B">
        <w:rPr>
          <w:lang w:val="tr-TR"/>
        </w:rPr>
        <w:t>-</w:t>
      </w:r>
      <w:r w:rsidR="00780BDA" w:rsidRPr="00AE407B">
        <w:rPr>
          <w:lang w:val="tr-TR"/>
        </w:rPr>
        <w:fldChar w:fldCharType="begin"/>
      </w:r>
      <w:r w:rsidR="00780BDA" w:rsidRPr="00AE407B">
        <w:rPr>
          <w:lang w:val="tr-TR"/>
        </w:rPr>
        <w:instrText xml:space="preserve"> SEQ Table \* ARABIC \s 1 </w:instrText>
      </w:r>
      <w:r w:rsidR="00780BDA" w:rsidRPr="00AE407B">
        <w:rPr>
          <w:lang w:val="tr-TR"/>
        </w:rPr>
        <w:fldChar w:fldCharType="separate"/>
      </w:r>
      <w:r w:rsidR="00E42AAF">
        <w:rPr>
          <w:noProof/>
          <w:lang w:val="tr-TR"/>
        </w:rPr>
        <w:t>2</w:t>
      </w:r>
      <w:r w:rsidR="00780BDA" w:rsidRPr="00AE407B">
        <w:rPr>
          <w:lang w:val="tr-TR"/>
        </w:rPr>
        <w:fldChar w:fldCharType="end"/>
      </w:r>
      <w:r w:rsidRPr="00AE407B">
        <w:rPr>
          <w:lang w:val="tr-TR"/>
        </w:rPr>
        <w:t xml:space="preserve"> Habitat Hektar Koşulları Puanları</w:t>
      </w:r>
      <w:bookmarkEnd w:id="73"/>
    </w:p>
    <w:tbl>
      <w:tblPr>
        <w:tblStyle w:val="ERMTablestyle0"/>
        <w:tblW w:w="5000" w:type="pct"/>
        <w:tblBorders>
          <w:top w:val="single" w:sz="4" w:space="0" w:color="B7B2AA"/>
          <w:left w:val="single" w:sz="4" w:space="0" w:color="B7B2AA"/>
          <w:bottom w:val="single" w:sz="4" w:space="0" w:color="B7B2AA"/>
          <w:right w:val="single" w:sz="4" w:space="0" w:color="B7B2AA"/>
          <w:insideH w:val="single" w:sz="4" w:space="0" w:color="B7B2AA"/>
          <w:insideV w:val="single" w:sz="4" w:space="0" w:color="B7B2AA"/>
        </w:tblBorders>
        <w:tblLook w:val="04A0" w:firstRow="1" w:lastRow="0" w:firstColumn="1" w:lastColumn="0" w:noHBand="0" w:noVBand="1"/>
      </w:tblPr>
      <w:tblGrid>
        <w:gridCol w:w="1975"/>
        <w:gridCol w:w="6480"/>
        <w:gridCol w:w="1173"/>
      </w:tblGrid>
      <w:tr w:rsidR="002E5C1E" w:rsidRPr="00AE407B" w14:paraId="5550E1A1" w14:textId="77777777" w:rsidTr="002E5C1E">
        <w:trPr>
          <w:cnfStyle w:val="100000000000" w:firstRow="1" w:lastRow="0" w:firstColumn="0" w:lastColumn="0" w:oddVBand="0" w:evenVBand="0" w:oddHBand="0" w:evenHBand="0" w:firstRowFirstColumn="0" w:firstRowLastColumn="0" w:lastRowFirstColumn="0" w:lastRowLastColumn="0"/>
          <w:trHeight w:val="170"/>
        </w:trPr>
        <w:tc>
          <w:tcPr>
            <w:tcW w:w="1026" w:type="pct"/>
            <w:shd w:val="clear" w:color="auto" w:fill="D2DED3"/>
            <w:noWrap/>
            <w:vAlign w:val="center"/>
          </w:tcPr>
          <w:p w14:paraId="53BC237F" w14:textId="6A9A9AB0" w:rsidR="00C31F20" w:rsidRPr="00AE407B" w:rsidRDefault="00C31F20" w:rsidP="00AA532E">
            <w:pPr>
              <w:pStyle w:val="GvdeMetni"/>
              <w:spacing w:before="40" w:after="40" w:line="240" w:lineRule="auto"/>
              <w:rPr>
                <w:rFonts w:cstheme="minorHAnsi"/>
                <w:b w:val="0"/>
                <w:bCs/>
                <w:color w:val="1C1C1C" w:themeColor="text1"/>
                <w:sz w:val="18"/>
                <w:lang w:val="tr-TR"/>
              </w:rPr>
            </w:pPr>
            <w:r w:rsidRPr="00AE407B">
              <w:rPr>
                <w:rFonts w:cstheme="minorHAnsi"/>
                <w:bCs/>
                <w:color w:val="1C1C1C" w:themeColor="text1"/>
                <w:sz w:val="18"/>
                <w:lang w:val="tr-TR"/>
              </w:rPr>
              <w:t xml:space="preserve">Habitat </w:t>
            </w:r>
            <w:r w:rsidR="00037F82" w:rsidRPr="00AE407B">
              <w:rPr>
                <w:rFonts w:cstheme="minorHAnsi"/>
                <w:bCs/>
                <w:color w:val="1C1C1C" w:themeColor="text1"/>
                <w:sz w:val="18"/>
                <w:lang w:val="tr-TR"/>
              </w:rPr>
              <w:t>b</w:t>
            </w:r>
            <w:r w:rsidRPr="00AE407B">
              <w:rPr>
                <w:rFonts w:cstheme="minorHAnsi"/>
                <w:bCs/>
                <w:color w:val="1C1C1C" w:themeColor="text1"/>
                <w:sz w:val="18"/>
                <w:lang w:val="tr-TR"/>
              </w:rPr>
              <w:t>Koşulu</w:t>
            </w:r>
          </w:p>
        </w:tc>
        <w:tc>
          <w:tcPr>
            <w:tcW w:w="3365" w:type="pct"/>
            <w:shd w:val="clear" w:color="auto" w:fill="D2DED3"/>
            <w:vAlign w:val="center"/>
          </w:tcPr>
          <w:p w14:paraId="73AA9B72" w14:textId="77777777" w:rsidR="00C31F20" w:rsidRPr="00AE407B" w:rsidRDefault="00C31F20" w:rsidP="00AA532E">
            <w:pPr>
              <w:pStyle w:val="GvdeMetni"/>
              <w:spacing w:before="40" w:after="40" w:line="240" w:lineRule="auto"/>
              <w:jc w:val="center"/>
              <w:rPr>
                <w:rFonts w:cstheme="minorHAnsi"/>
                <w:b w:val="0"/>
                <w:bCs/>
                <w:color w:val="1C1C1C" w:themeColor="text1"/>
                <w:sz w:val="18"/>
                <w:lang w:val="tr-TR"/>
              </w:rPr>
            </w:pPr>
            <w:r w:rsidRPr="00AE407B">
              <w:rPr>
                <w:rFonts w:cstheme="minorHAnsi"/>
                <w:bCs/>
                <w:color w:val="1C1C1C" w:themeColor="text1"/>
                <w:sz w:val="18"/>
                <w:lang w:val="tr-TR"/>
              </w:rPr>
              <w:t>Tanım</w:t>
            </w:r>
          </w:p>
        </w:tc>
        <w:tc>
          <w:tcPr>
            <w:tcW w:w="609" w:type="pct"/>
            <w:shd w:val="clear" w:color="auto" w:fill="D2DED3"/>
            <w:vAlign w:val="center"/>
          </w:tcPr>
          <w:p w14:paraId="731A5C39" w14:textId="15A37EC9" w:rsidR="00C31F20" w:rsidRPr="00AE407B" w:rsidRDefault="00C31F20" w:rsidP="00AA532E">
            <w:pPr>
              <w:pStyle w:val="GvdeMetni"/>
              <w:spacing w:before="40" w:after="40" w:line="240" w:lineRule="auto"/>
              <w:jc w:val="center"/>
              <w:rPr>
                <w:rFonts w:cstheme="minorHAnsi"/>
                <w:b w:val="0"/>
                <w:bCs/>
                <w:color w:val="1C1C1C" w:themeColor="text1"/>
                <w:sz w:val="18"/>
                <w:lang w:val="tr-TR"/>
              </w:rPr>
            </w:pPr>
            <w:r w:rsidRPr="00AE407B">
              <w:rPr>
                <w:rFonts w:cstheme="minorHAnsi"/>
                <w:bCs/>
                <w:color w:val="1C1C1C" w:themeColor="text1"/>
                <w:sz w:val="18"/>
                <w:lang w:val="tr-TR"/>
              </w:rPr>
              <w:t xml:space="preserve">Değer </w:t>
            </w:r>
          </w:p>
        </w:tc>
      </w:tr>
      <w:tr w:rsidR="00C31F20" w:rsidRPr="00AE407B" w14:paraId="2D430554" w14:textId="77777777" w:rsidTr="002E5C1E">
        <w:trPr>
          <w:trHeight w:val="170"/>
        </w:trPr>
        <w:tc>
          <w:tcPr>
            <w:tcW w:w="1026" w:type="pct"/>
            <w:vAlign w:val="center"/>
          </w:tcPr>
          <w:p w14:paraId="1AECBF1F" w14:textId="77777777" w:rsidR="00C31F20" w:rsidRPr="00AE407B" w:rsidRDefault="00C31F20" w:rsidP="00AA532E">
            <w:pPr>
              <w:pStyle w:val="Tabletextleft"/>
              <w:spacing w:before="40" w:after="40"/>
              <w:jc w:val="center"/>
              <w:rPr>
                <w:rFonts w:cstheme="minorHAnsi"/>
                <w:b/>
                <w:bCs/>
                <w:lang w:val="tr-TR" w:bidi="ne-NP"/>
              </w:rPr>
            </w:pPr>
            <w:r w:rsidRPr="00AE407B">
              <w:rPr>
                <w:b/>
                <w:bCs/>
                <w:lang w:val="tr-TR"/>
              </w:rPr>
              <w:t>Kıyaslama / Referans Seviyesi</w:t>
            </w:r>
          </w:p>
        </w:tc>
        <w:tc>
          <w:tcPr>
            <w:tcW w:w="3365" w:type="pct"/>
            <w:vAlign w:val="center"/>
          </w:tcPr>
          <w:p w14:paraId="076CD5BE" w14:textId="77777777" w:rsidR="00C31F20" w:rsidRPr="00AE407B" w:rsidRDefault="00C31F20" w:rsidP="00AA532E">
            <w:pPr>
              <w:pStyle w:val="ListeMaddemi"/>
              <w:spacing w:before="40" w:after="40" w:line="240" w:lineRule="auto"/>
              <w:ind w:left="0" w:firstLine="0"/>
              <w:jc w:val="center"/>
              <w:rPr>
                <w:sz w:val="18"/>
                <w:szCs w:val="18"/>
                <w:lang w:val="tr-TR"/>
              </w:rPr>
            </w:pPr>
            <w:r w:rsidRPr="00AE407B">
              <w:rPr>
                <w:sz w:val="18"/>
                <w:szCs w:val="18"/>
                <w:lang w:val="tr-TR"/>
              </w:rPr>
              <w:t>Yalnızca yerli bitki örtüsüne sahip olgun bir durumda olan habitatlar, olgun veya yaşlı durumda olan çeşitli türler ve insan müdahalesinin (atık varlığı, bitki örtüsünün kaldırılması gibi) hiçbir belirtisi olmayan habitatlar.</w:t>
            </w:r>
          </w:p>
        </w:tc>
        <w:tc>
          <w:tcPr>
            <w:tcW w:w="609" w:type="pct"/>
            <w:vAlign w:val="center"/>
          </w:tcPr>
          <w:p w14:paraId="75508674" w14:textId="77777777" w:rsidR="00C31F20" w:rsidRPr="00AE407B" w:rsidRDefault="00C31F20" w:rsidP="00AA532E">
            <w:pPr>
              <w:pStyle w:val="ListeMaddemi"/>
              <w:spacing w:before="40" w:after="40" w:line="240" w:lineRule="auto"/>
              <w:ind w:left="0" w:firstLine="0"/>
              <w:jc w:val="center"/>
              <w:rPr>
                <w:sz w:val="18"/>
                <w:szCs w:val="18"/>
                <w:lang w:val="tr-TR"/>
              </w:rPr>
            </w:pPr>
            <w:r w:rsidRPr="00AE407B">
              <w:rPr>
                <w:sz w:val="18"/>
                <w:szCs w:val="18"/>
                <w:lang w:val="tr-TR"/>
              </w:rPr>
              <w:t>1</w:t>
            </w:r>
          </w:p>
        </w:tc>
      </w:tr>
      <w:tr w:rsidR="00C31F20" w:rsidRPr="00AE407B" w14:paraId="3852231E" w14:textId="77777777" w:rsidTr="002E5C1E">
        <w:trPr>
          <w:trHeight w:val="170"/>
        </w:trPr>
        <w:tc>
          <w:tcPr>
            <w:tcW w:w="1026" w:type="pct"/>
            <w:vAlign w:val="center"/>
          </w:tcPr>
          <w:p w14:paraId="7F3044A6" w14:textId="77777777" w:rsidR="00C31F20" w:rsidRPr="00AE407B" w:rsidRDefault="00C31F20" w:rsidP="00AA532E">
            <w:pPr>
              <w:pStyle w:val="Tabletextleft"/>
              <w:spacing w:before="40" w:after="40"/>
              <w:jc w:val="center"/>
              <w:rPr>
                <w:rFonts w:cstheme="minorHAnsi"/>
                <w:b/>
                <w:bCs/>
                <w:lang w:val="tr-TR" w:bidi="ne-NP"/>
              </w:rPr>
            </w:pPr>
            <w:r w:rsidRPr="00AE407B">
              <w:rPr>
                <w:b/>
                <w:bCs/>
                <w:lang w:val="tr-TR"/>
              </w:rPr>
              <w:t>Doğal / Yüksek</w:t>
            </w:r>
          </w:p>
        </w:tc>
        <w:tc>
          <w:tcPr>
            <w:tcW w:w="3365" w:type="pct"/>
            <w:vAlign w:val="center"/>
          </w:tcPr>
          <w:p w14:paraId="79C68C09" w14:textId="77777777" w:rsidR="00C31F20" w:rsidRPr="00AE407B" w:rsidRDefault="00C31F20" w:rsidP="00AA532E">
            <w:pPr>
              <w:pStyle w:val="ListeMaddemi"/>
              <w:spacing w:before="40" w:after="40" w:line="240" w:lineRule="auto"/>
              <w:ind w:left="0" w:firstLine="0"/>
              <w:jc w:val="center"/>
              <w:rPr>
                <w:sz w:val="18"/>
                <w:szCs w:val="18"/>
                <w:lang w:val="tr-TR"/>
              </w:rPr>
            </w:pPr>
            <w:r w:rsidRPr="00AE407B">
              <w:rPr>
                <w:sz w:val="18"/>
                <w:szCs w:val="18"/>
                <w:lang w:val="tr-TR"/>
              </w:rPr>
              <w:t>Yüksek durum, büyük ölçüde yerli kökenli habitatlar ve/veya insan faaliyetlerinin birincil ekolojik işlevleri ve tür bileşimini esasen değiştirmediği habitatlar olarak tanımlanır. Seçici ağaç kesimi, bitki örtüsünün kaldırılması, atıklar ve istilacı türlerin küçük çaplı girişleri gibi bazı müdahaleler muhtemeldir.</w:t>
            </w:r>
          </w:p>
        </w:tc>
        <w:tc>
          <w:tcPr>
            <w:tcW w:w="609" w:type="pct"/>
            <w:vAlign w:val="center"/>
          </w:tcPr>
          <w:p w14:paraId="50F73FA9" w14:textId="77777777" w:rsidR="00C31F20" w:rsidRPr="00AE407B" w:rsidRDefault="00C31F20" w:rsidP="00AA532E">
            <w:pPr>
              <w:pStyle w:val="ListeMaddemi"/>
              <w:spacing w:before="40" w:after="40" w:line="240" w:lineRule="auto"/>
              <w:ind w:left="0" w:firstLine="0"/>
              <w:jc w:val="center"/>
              <w:rPr>
                <w:sz w:val="18"/>
                <w:szCs w:val="18"/>
                <w:lang w:val="tr-TR"/>
              </w:rPr>
            </w:pPr>
            <w:r w:rsidRPr="00AE407B">
              <w:rPr>
                <w:sz w:val="18"/>
                <w:szCs w:val="18"/>
                <w:lang w:val="tr-TR"/>
              </w:rPr>
              <w:t>0,8</w:t>
            </w:r>
          </w:p>
        </w:tc>
      </w:tr>
      <w:tr w:rsidR="00C31F20" w:rsidRPr="00AE407B" w14:paraId="6BAFB4AB" w14:textId="77777777" w:rsidTr="002E5C1E">
        <w:trPr>
          <w:trHeight w:val="170"/>
        </w:trPr>
        <w:tc>
          <w:tcPr>
            <w:tcW w:w="1026" w:type="pct"/>
            <w:vAlign w:val="center"/>
          </w:tcPr>
          <w:p w14:paraId="4219FEE1" w14:textId="77777777" w:rsidR="00C31F20" w:rsidRPr="00AE407B" w:rsidRDefault="00C31F20" w:rsidP="00AA532E">
            <w:pPr>
              <w:pStyle w:val="Tabletextleft"/>
              <w:spacing w:before="40" w:after="40"/>
              <w:jc w:val="center"/>
              <w:rPr>
                <w:rFonts w:cstheme="minorHAnsi"/>
                <w:b/>
                <w:bCs/>
                <w:lang w:val="tr-TR" w:bidi="ne-NP"/>
              </w:rPr>
            </w:pPr>
            <w:r w:rsidRPr="00AE407B">
              <w:rPr>
                <w:b/>
                <w:bCs/>
                <w:lang w:val="tr-TR"/>
              </w:rPr>
              <w:t>Değiştirilmiş</w:t>
            </w:r>
          </w:p>
        </w:tc>
        <w:tc>
          <w:tcPr>
            <w:tcW w:w="3365" w:type="pct"/>
            <w:vAlign w:val="center"/>
          </w:tcPr>
          <w:p w14:paraId="7A53D46D" w14:textId="77777777" w:rsidR="00C31F20" w:rsidRPr="00AE407B" w:rsidRDefault="00C31F20" w:rsidP="00AA532E">
            <w:pPr>
              <w:pStyle w:val="ListeMaddemi"/>
              <w:spacing w:before="40" w:after="40" w:line="240" w:lineRule="auto"/>
              <w:ind w:left="0" w:firstLine="0"/>
              <w:jc w:val="center"/>
              <w:rPr>
                <w:sz w:val="18"/>
                <w:szCs w:val="18"/>
                <w:lang w:val="tr-TR"/>
              </w:rPr>
            </w:pPr>
            <w:r w:rsidRPr="00AE407B">
              <w:rPr>
                <w:sz w:val="18"/>
                <w:szCs w:val="18"/>
                <w:lang w:val="tr-TR"/>
              </w:rPr>
              <w:t>Orta durumdaki habitatlar, büyük bir kısmı yerli olmayan bitki ve/veya hayvan türlerini içeren ve/veya insan faaliyetlerinin bir alanın birincil ekolojik işlevlerini ve tür bileşimini önemli ölçüde değiştirmiş olduğu alanlardır.</w:t>
            </w:r>
          </w:p>
        </w:tc>
        <w:tc>
          <w:tcPr>
            <w:tcW w:w="609" w:type="pct"/>
            <w:vAlign w:val="center"/>
          </w:tcPr>
          <w:p w14:paraId="7D095FDE" w14:textId="77777777" w:rsidR="00C31F20" w:rsidRPr="00AE407B" w:rsidRDefault="00C31F20" w:rsidP="00AA532E">
            <w:pPr>
              <w:pStyle w:val="ListeMaddemi"/>
              <w:spacing w:before="40" w:after="40" w:line="240" w:lineRule="auto"/>
              <w:ind w:left="0" w:firstLine="0"/>
              <w:jc w:val="center"/>
              <w:rPr>
                <w:sz w:val="18"/>
                <w:szCs w:val="18"/>
                <w:lang w:val="tr-TR"/>
              </w:rPr>
            </w:pPr>
            <w:r w:rsidRPr="00AE407B">
              <w:rPr>
                <w:sz w:val="18"/>
                <w:szCs w:val="18"/>
                <w:lang w:val="tr-TR"/>
              </w:rPr>
              <w:t>0,6</w:t>
            </w:r>
          </w:p>
        </w:tc>
      </w:tr>
      <w:tr w:rsidR="00C31F20" w:rsidRPr="00AE407B" w14:paraId="6D3A894D" w14:textId="77777777" w:rsidTr="002E5C1E">
        <w:trPr>
          <w:trHeight w:val="170"/>
        </w:trPr>
        <w:tc>
          <w:tcPr>
            <w:tcW w:w="1026" w:type="pct"/>
            <w:vAlign w:val="center"/>
          </w:tcPr>
          <w:p w14:paraId="4EB2E90D" w14:textId="77777777" w:rsidR="00C31F20" w:rsidRPr="00AE407B" w:rsidRDefault="00C31F20" w:rsidP="00AA532E">
            <w:pPr>
              <w:pStyle w:val="Tabletextleft"/>
              <w:spacing w:before="40" w:after="40"/>
              <w:jc w:val="center"/>
              <w:rPr>
                <w:rFonts w:cstheme="minorHAnsi"/>
                <w:b/>
                <w:bCs/>
                <w:lang w:val="tr-TR" w:bidi="ne-NP"/>
              </w:rPr>
            </w:pPr>
            <w:r w:rsidRPr="00AE407B">
              <w:rPr>
                <w:b/>
                <w:bCs/>
                <w:lang w:val="tr-TR"/>
              </w:rPr>
              <w:t>Bozulmuş</w:t>
            </w:r>
          </w:p>
        </w:tc>
        <w:tc>
          <w:tcPr>
            <w:tcW w:w="3365" w:type="pct"/>
            <w:vAlign w:val="center"/>
          </w:tcPr>
          <w:p w14:paraId="40A364F9" w14:textId="77777777" w:rsidR="00C31F20" w:rsidRPr="00AE407B" w:rsidRDefault="00C31F20" w:rsidP="00AA532E">
            <w:pPr>
              <w:pStyle w:val="ListeMaddemi"/>
              <w:spacing w:before="40" w:after="40" w:line="240" w:lineRule="auto"/>
              <w:ind w:left="0" w:firstLine="0"/>
              <w:jc w:val="center"/>
              <w:rPr>
                <w:sz w:val="18"/>
                <w:szCs w:val="18"/>
                <w:lang w:val="tr-TR"/>
              </w:rPr>
            </w:pPr>
            <w:r w:rsidRPr="00AE407B">
              <w:rPr>
                <w:sz w:val="18"/>
                <w:szCs w:val="18"/>
                <w:lang w:val="tr-TR"/>
              </w:rPr>
              <w:t>Bozulmuş durum, habitatın önemli ölçüde dönüşümü veya bozulması olarak tanımlanır; örneğin, arazi kullanımındaki büyük ve/veya uzun vadeli bir değişiklik nedeniyle habitatın bütünlüğünün azalması; veya (ii) habitatın yerli türlerinin yaşayabilir popülasyonlarını sürdürme yeteneğini önemli ölçüde azaltan bir değişiklik.</w:t>
            </w:r>
          </w:p>
        </w:tc>
        <w:tc>
          <w:tcPr>
            <w:tcW w:w="609" w:type="pct"/>
            <w:vAlign w:val="center"/>
          </w:tcPr>
          <w:p w14:paraId="576588B6" w14:textId="77777777" w:rsidR="00C31F20" w:rsidRPr="00AE407B" w:rsidRDefault="00C31F20" w:rsidP="00AA532E">
            <w:pPr>
              <w:pStyle w:val="ListeMaddemi"/>
              <w:spacing w:before="40" w:after="40" w:line="240" w:lineRule="auto"/>
              <w:ind w:left="0" w:firstLine="0"/>
              <w:jc w:val="center"/>
              <w:rPr>
                <w:sz w:val="18"/>
                <w:szCs w:val="18"/>
                <w:lang w:val="tr-TR"/>
              </w:rPr>
            </w:pPr>
            <w:r w:rsidRPr="00AE407B">
              <w:rPr>
                <w:sz w:val="18"/>
                <w:szCs w:val="18"/>
                <w:lang w:val="tr-TR"/>
              </w:rPr>
              <w:t>0,2</w:t>
            </w:r>
          </w:p>
        </w:tc>
      </w:tr>
      <w:tr w:rsidR="00C31F20" w:rsidRPr="00AE407B" w14:paraId="4242E53B" w14:textId="77777777" w:rsidTr="002E5C1E">
        <w:trPr>
          <w:trHeight w:val="170"/>
        </w:trPr>
        <w:tc>
          <w:tcPr>
            <w:tcW w:w="1026" w:type="pct"/>
            <w:vAlign w:val="center"/>
          </w:tcPr>
          <w:p w14:paraId="79B25158" w14:textId="77777777" w:rsidR="00C31F20" w:rsidRPr="00AE407B" w:rsidRDefault="00C31F20" w:rsidP="00AA532E">
            <w:pPr>
              <w:pStyle w:val="Tabletextleft"/>
              <w:spacing w:before="40" w:after="40"/>
              <w:jc w:val="center"/>
              <w:rPr>
                <w:rFonts w:cstheme="minorHAnsi"/>
                <w:b/>
                <w:bCs/>
                <w:lang w:val="tr-TR" w:bidi="ne-NP"/>
              </w:rPr>
            </w:pPr>
            <w:r w:rsidRPr="00AE407B">
              <w:rPr>
                <w:b/>
                <w:bCs/>
                <w:lang w:val="tr-TR"/>
              </w:rPr>
              <w:t>Etkilenen</w:t>
            </w:r>
          </w:p>
        </w:tc>
        <w:tc>
          <w:tcPr>
            <w:tcW w:w="3365" w:type="pct"/>
            <w:vAlign w:val="center"/>
          </w:tcPr>
          <w:p w14:paraId="48E79F45" w14:textId="77777777" w:rsidR="00C31F20" w:rsidRPr="00AE407B" w:rsidRDefault="00C31F20" w:rsidP="00AA532E">
            <w:pPr>
              <w:pStyle w:val="ListeMaddemi"/>
              <w:spacing w:before="40" w:after="40" w:line="240" w:lineRule="auto"/>
              <w:ind w:left="0" w:firstLine="0"/>
              <w:jc w:val="center"/>
              <w:rPr>
                <w:sz w:val="18"/>
                <w:szCs w:val="18"/>
                <w:lang w:val="tr-TR"/>
              </w:rPr>
            </w:pPr>
            <w:r w:rsidRPr="00AE407B">
              <w:rPr>
                <w:sz w:val="18"/>
                <w:szCs w:val="18"/>
                <w:lang w:val="tr-TR"/>
              </w:rPr>
              <w:t>Etkilenen durum, önemli arazi kullanımı değişikliği nedeniyle alanda doğal bitki örtüsünün çok az kalması veya hiç kalmaması şeklinde tanımlanır.</w:t>
            </w:r>
          </w:p>
        </w:tc>
        <w:tc>
          <w:tcPr>
            <w:tcW w:w="609" w:type="pct"/>
            <w:vAlign w:val="center"/>
          </w:tcPr>
          <w:p w14:paraId="78D5EF1B" w14:textId="77777777" w:rsidR="00C31F20" w:rsidRPr="00AE407B" w:rsidRDefault="00C31F20" w:rsidP="00AA532E">
            <w:pPr>
              <w:pStyle w:val="ListeMaddemi"/>
              <w:spacing w:before="40" w:after="40" w:line="240" w:lineRule="auto"/>
              <w:ind w:left="0" w:firstLine="0"/>
              <w:jc w:val="center"/>
              <w:rPr>
                <w:sz w:val="18"/>
                <w:szCs w:val="18"/>
                <w:lang w:val="tr-TR"/>
              </w:rPr>
            </w:pPr>
            <w:r w:rsidRPr="00AE407B">
              <w:rPr>
                <w:sz w:val="18"/>
                <w:szCs w:val="18"/>
                <w:lang w:val="tr-TR"/>
              </w:rPr>
              <w:t>0</w:t>
            </w:r>
          </w:p>
        </w:tc>
      </w:tr>
    </w:tbl>
    <w:p w14:paraId="1B60DD2E" w14:textId="77777777" w:rsidR="00C31F20" w:rsidRPr="00AE407B" w:rsidRDefault="00C31F20" w:rsidP="00C31F20">
      <w:pPr>
        <w:pStyle w:val="GvdeMetni"/>
        <w:rPr>
          <w:rFonts w:ascii="Verdana" w:hAnsi="Verdana"/>
          <w:lang w:val="tr-TR"/>
        </w:rPr>
      </w:pPr>
    </w:p>
    <w:p w14:paraId="1367784F" w14:textId="7963ACF0" w:rsidR="00753051" w:rsidRPr="00AE407B" w:rsidRDefault="00753051" w:rsidP="00716B07">
      <w:pPr>
        <w:pStyle w:val="GvdeMetni"/>
        <w:rPr>
          <w:lang w:val="tr-TR"/>
        </w:rPr>
      </w:pPr>
      <w:r w:rsidRPr="00AE407B">
        <w:rPr>
          <w:lang w:val="tr-TR"/>
        </w:rPr>
        <w:t>Kalıcı habitat kayıpları, tümü doğal habitatlar içinde bulunan önemli proje bileşenlerinin (iç erişim yolları, türbin pedleri ve şalt sahası) ayak izine göre hesaplanmıştır</w:t>
      </w:r>
      <w:r w:rsidR="007F75ED" w:rsidRPr="00AE407B">
        <w:rPr>
          <w:lang w:val="tr-TR"/>
        </w:rPr>
        <w:t>.</w:t>
      </w:r>
      <w:r w:rsidRPr="00AE407B">
        <w:rPr>
          <w:lang w:val="tr-TR"/>
        </w:rPr>
        <w:t xml:space="preserve"> Bu kayıplar, tümü Öncelikli Biyoçeşitlilik Özellikleri (PBF) olarak sınıflandırılan üç habitat türünü (serpantin bozkırları, Karaçam ormanları, </w:t>
      </w:r>
      <w:r w:rsidRPr="00AE407B">
        <w:rPr>
          <w:i/>
          <w:iCs/>
          <w:lang w:val="tr-TR"/>
        </w:rPr>
        <w:t xml:space="preserve">Pinus brutia </w:t>
      </w:r>
      <w:r w:rsidRPr="00AE407B">
        <w:rPr>
          <w:lang w:val="tr-TR"/>
        </w:rPr>
        <w:t>ormanları) etkileyecektir</w:t>
      </w:r>
      <w:r w:rsidR="007F75ED" w:rsidRPr="00AE407B">
        <w:rPr>
          <w:lang w:val="tr-TR"/>
        </w:rPr>
        <w:t xml:space="preserve">: </w:t>
      </w:r>
    </w:p>
    <w:p w14:paraId="7DBEB590" w14:textId="60701866" w:rsidR="00716B07" w:rsidRPr="00AE407B" w:rsidRDefault="00716B07" w:rsidP="007F75ED">
      <w:pPr>
        <w:pStyle w:val="GvdeMetni"/>
        <w:numPr>
          <w:ilvl w:val="0"/>
          <w:numId w:val="152"/>
        </w:numPr>
        <w:rPr>
          <w:lang w:val="tr-TR"/>
        </w:rPr>
      </w:pPr>
      <w:r w:rsidRPr="00AE407B">
        <w:rPr>
          <w:b/>
          <w:bCs/>
          <w:lang w:val="tr-TR"/>
        </w:rPr>
        <w:t>Serpantin bozkırları</w:t>
      </w:r>
      <w:r w:rsidRPr="00AE407B">
        <w:rPr>
          <w:lang w:val="tr-TR"/>
        </w:rPr>
        <w:t>, ulusal düzeyde tehdit altında olan türler olarak sınıflandırılanlar da dahil olmak üzere, çok sayıda endemik ve sınırlı yayılım alanına sahip bitki türlerini barındıran, nadir ve yapısal olarak bozulmamış bir doğal habitat. Koruma açısından önemi nedeniyle, küçük ölçekli etkiler bile önemli kabul edilmektedir. Proje, 7,21 hektarlık bir alanın kalıcı olarak kaybedilmesine neden olacak ve bu da</w:t>
      </w:r>
      <w:r w:rsidR="009E6C65" w:rsidRPr="00AE407B">
        <w:rPr>
          <w:b/>
          <w:bCs/>
          <w:lang w:val="tr-TR"/>
        </w:rPr>
        <w:t xml:space="preserve"> 5,77 </w:t>
      </w:r>
      <w:r w:rsidRPr="00AE407B">
        <w:rPr>
          <w:b/>
          <w:bCs/>
          <w:lang w:val="tr-TR"/>
        </w:rPr>
        <w:t>HH'lik</w:t>
      </w:r>
      <w:r w:rsidRPr="00AE407B">
        <w:rPr>
          <w:lang w:val="tr-TR"/>
        </w:rPr>
        <w:t xml:space="preserve"> bir kalıcı etkiye karşılık gelmektedir. Bu kaybı telafi etmek için 9,51 HH'lik bir NNL hedefi belirlenmiştir</w:t>
      </w:r>
      <w:r w:rsidR="00DC4EC9" w:rsidRPr="00AE407B">
        <w:rPr>
          <w:lang w:val="tr-TR"/>
        </w:rPr>
        <w:t>.</w:t>
      </w:r>
      <w:r w:rsidRPr="00AE407B">
        <w:rPr>
          <w:lang w:val="tr-TR"/>
        </w:rPr>
        <w:t xml:space="preserve">Bu rakam, bu habitat türünü benzer bir ekolojik bütünlüğe kavuşturmak </w:t>
      </w:r>
      <w:r w:rsidRPr="00AE407B">
        <w:rPr>
          <w:lang w:val="tr-TR"/>
        </w:rPr>
        <w:lastRenderedPageBreak/>
        <w:t>için gereken zaman ve karmaşıklığı yansıtan bir risk çarpanı (</w:t>
      </w:r>
      <w:r w:rsidR="00DC4EC9" w:rsidRPr="00AE407B">
        <w:rPr>
          <w:rStyle w:val="DipnotBavurusu"/>
          <w:lang w:val="tr-TR"/>
        </w:rPr>
        <w:footnoteReference w:id="4"/>
      </w:r>
      <w:r w:rsidRPr="00AE407B">
        <w:rPr>
          <w:lang w:val="tr-TR"/>
        </w:rPr>
        <w:t xml:space="preserve"> ) içermektedir. Karaçam (</w:t>
      </w:r>
      <w:r w:rsidRPr="00AE407B">
        <w:rPr>
          <w:i/>
          <w:iCs/>
          <w:lang w:val="tr-TR"/>
        </w:rPr>
        <w:t>Pinus nigra</w:t>
      </w:r>
      <w:r w:rsidRPr="00AE407B">
        <w:rPr>
          <w:lang w:val="tr-TR"/>
        </w:rPr>
        <w:t xml:space="preserve">) ormanları, proje alanında en önemli şekilde etkilenen habitat türüdür ve şalt sahası, türbin platformları, depolama alanı ve iç erişim yolları gibi altyapı nedeniyle toplam 65,27 hektarlık kalıcı bir kayıp yaşanmaktadır. Bu bölgedeki karaçam ormanları doğal yapı ve bileşime sahiptir, PBF florasına ev sahipliği yapar ve toprak stabilizasyonu ve ekosistem işlevinde önemli bir rol oynar. Kalan etki 57,74 HH olarak hesaplanmıştır. Uygulanan </w:t>
      </w:r>
      <w:r w:rsidR="007F75ED" w:rsidRPr="00AE407B">
        <w:rPr>
          <w:lang w:val="tr-TR"/>
        </w:rPr>
        <w:t xml:space="preserve">risk </w:t>
      </w:r>
      <w:r w:rsidRPr="00AE407B">
        <w:rPr>
          <w:lang w:val="tr-TR"/>
        </w:rPr>
        <w:t xml:space="preserve">çarpanı, hem bozulmuş temel durumu (otlatma ve kuraklık nedeniyle) hem de restore edilen alanlarda tam habitat işlevselliğinin sağlanmasında beklenen orta-yüksek zorluğu yansıtmaktadır.Daha küçük bir alanı kaplasa da (3,45 hektarlık doğrudan kayıp), </w:t>
      </w:r>
      <w:r w:rsidRPr="00AE407B">
        <w:rPr>
          <w:i/>
          <w:iCs/>
          <w:lang w:val="tr-TR"/>
        </w:rPr>
        <w:t xml:space="preserve">Pinus brutia </w:t>
      </w:r>
      <w:r w:rsidRPr="00AE407B">
        <w:rPr>
          <w:lang w:val="tr-TR"/>
        </w:rPr>
        <w:t>ormanlık alanı da yerel olarak endemik ve sınırlı yayılım alanına sahip bitki türleri ile ilişkisi nedeniyle PBF olarak kabul edilmektedir. Bu bitki türlerinden bazıları, bu alanı Kritik Habitat (</w:t>
      </w:r>
      <w:r w:rsidR="002D0C7A" w:rsidRPr="00AE407B">
        <w:rPr>
          <w:lang w:val="tr-TR"/>
        </w:rPr>
        <w:t>K</w:t>
      </w:r>
      <w:r w:rsidRPr="00AE407B">
        <w:rPr>
          <w:lang w:val="tr-TR"/>
        </w:rPr>
        <w:t xml:space="preserve">H) olarak nitelendirmektedir. Hesaplanan </w:t>
      </w:r>
      <w:r w:rsidR="009C16EF" w:rsidRPr="00AE407B">
        <w:rPr>
          <w:lang w:val="tr-TR"/>
        </w:rPr>
        <w:t>kalan</w:t>
      </w:r>
      <w:r w:rsidRPr="00AE407B">
        <w:rPr>
          <w:lang w:val="tr-TR"/>
        </w:rPr>
        <w:t xml:space="preserve"> etki 3,94 HH'dir.</w:t>
      </w:r>
      <w:r w:rsidRPr="00AE407B">
        <w:rPr>
          <w:b/>
          <w:bCs/>
          <w:lang w:val="tr-TR"/>
        </w:rPr>
        <w:t xml:space="preserve"> </w:t>
      </w:r>
      <w:r w:rsidRPr="00AE407B">
        <w:rPr>
          <w:lang w:val="tr-TR"/>
        </w:rPr>
        <w:t xml:space="preserve">Bu ormanlık alan türünün göreceli direncini göz önünde bulundurarak, restorasyonun orta derecede gerçekleştirilebilir olduğu düşünülmektedir </w:t>
      </w:r>
      <w:r w:rsidR="007F75ED" w:rsidRPr="00AE407B">
        <w:rPr>
          <w:lang w:val="tr-TR"/>
        </w:rPr>
        <w:t>ve bu durum</w:t>
      </w:r>
      <w:r w:rsidRPr="00AE407B">
        <w:rPr>
          <w:lang w:val="tr-TR"/>
        </w:rPr>
        <w:t>,</w:t>
      </w:r>
      <w:r w:rsidR="007F75ED" w:rsidRPr="00AE407B">
        <w:rPr>
          <w:lang w:val="tr-TR"/>
        </w:rPr>
        <w:t xml:space="preserve"> </w:t>
      </w:r>
      <w:r w:rsidRPr="00AE407B">
        <w:rPr>
          <w:lang w:val="tr-TR"/>
        </w:rPr>
        <w:t xml:space="preserve">restorasyon </w:t>
      </w:r>
      <w:r w:rsidR="007F75ED" w:rsidRPr="00AE407B">
        <w:rPr>
          <w:lang w:val="tr-TR"/>
        </w:rPr>
        <w:t xml:space="preserve">risk </w:t>
      </w:r>
      <w:r w:rsidRPr="00AE407B">
        <w:rPr>
          <w:lang w:val="tr-TR"/>
        </w:rPr>
        <w:t>çarpanı</w:t>
      </w:r>
      <w:r w:rsidR="007F75ED" w:rsidRPr="00AE407B">
        <w:rPr>
          <w:lang w:val="tr-TR"/>
        </w:rPr>
        <w:t xml:space="preserve"> belirlenirken dikkate alınmıştır</w:t>
      </w:r>
      <w:r w:rsidRPr="00AE407B">
        <w:rPr>
          <w:lang w:val="tr-TR"/>
        </w:rPr>
        <w:t>.</w:t>
      </w:r>
    </w:p>
    <w:p w14:paraId="528D3FD5" w14:textId="7C33A8CA" w:rsidR="00981366" w:rsidRPr="00AE407B" w:rsidRDefault="00981366" w:rsidP="00981366">
      <w:pPr>
        <w:pStyle w:val="GvdeMetni"/>
        <w:rPr>
          <w:lang w:val="tr-TR"/>
        </w:rPr>
      </w:pPr>
      <w:r w:rsidRPr="00AE407B">
        <w:rPr>
          <w:lang w:val="tr-TR"/>
        </w:rPr>
        <w:t>İnşaat sırasında kullanılan depolama alanı,</w:t>
      </w:r>
      <w:r w:rsidR="00A61EC5" w:rsidRPr="00AE407B">
        <w:rPr>
          <w:lang w:val="tr-TR"/>
        </w:rPr>
        <w:t xml:space="preserve"> 14,75 hektarlık </w:t>
      </w:r>
      <w:r w:rsidRPr="00AE407B">
        <w:rPr>
          <w:lang w:val="tr-TR"/>
        </w:rPr>
        <w:t>karaçam ormanına geçici bir etki yaratmaktadır</w:t>
      </w:r>
      <w:r w:rsidR="00A61EC5" w:rsidRPr="00AE407B">
        <w:rPr>
          <w:lang w:val="tr-TR"/>
        </w:rPr>
        <w:t>; bu, koşulları dikkate alındığında</w:t>
      </w:r>
      <w:r w:rsidR="00A61EC5" w:rsidRPr="00AE407B">
        <w:rPr>
          <w:b/>
          <w:bCs/>
          <w:lang w:val="tr-TR"/>
        </w:rPr>
        <w:t xml:space="preserve"> </w:t>
      </w:r>
      <w:r w:rsidR="00A61EC5" w:rsidRPr="00AE407B">
        <w:rPr>
          <w:lang w:val="tr-TR"/>
        </w:rPr>
        <w:t>16,86 HH'ye eşdeğerdir (NNL hedefine ulaşmak için belirlenen hedef)</w:t>
      </w:r>
      <w:r w:rsidRPr="00AE407B">
        <w:rPr>
          <w:lang w:val="tr-TR"/>
        </w:rPr>
        <w:t xml:space="preserve">. İnşaatın ardından bu alan hizmet dışı bırakılacak ve yerinde tamamen restore edilecektir. Geçici etkiler için </w:t>
      </w:r>
      <w:r w:rsidR="007F75ED" w:rsidRPr="00AE407B">
        <w:rPr>
          <w:lang w:val="tr-TR"/>
        </w:rPr>
        <w:t>genellikle</w:t>
      </w:r>
      <w:r w:rsidRPr="00AE407B">
        <w:rPr>
          <w:lang w:val="tr-TR"/>
        </w:rPr>
        <w:t xml:space="preserve"> herhangi bir telafi gerekmemekle birlikte, </w:t>
      </w:r>
      <w:r w:rsidR="007F75ED" w:rsidRPr="00AE407B">
        <w:rPr>
          <w:lang w:val="tr-TR"/>
        </w:rPr>
        <w:t xml:space="preserve">NNL hedefine ulaşmak için </w:t>
      </w:r>
      <w:r w:rsidRPr="00AE407B">
        <w:rPr>
          <w:lang w:val="tr-TR"/>
        </w:rPr>
        <w:t xml:space="preserve">yerinde restorasyonun </w:t>
      </w:r>
      <w:r w:rsidR="007F75ED" w:rsidRPr="00AE407B">
        <w:rPr>
          <w:lang w:val="tr-TR"/>
        </w:rPr>
        <w:t xml:space="preserve">en azından </w:t>
      </w:r>
      <w:r w:rsidRPr="00AE407B">
        <w:rPr>
          <w:lang w:val="tr-TR"/>
        </w:rPr>
        <w:t xml:space="preserve">ekolojik eşdeğerlik </w:t>
      </w:r>
      <w:r w:rsidR="007F75ED" w:rsidRPr="00AE407B">
        <w:rPr>
          <w:lang w:val="tr-TR"/>
        </w:rPr>
        <w:t xml:space="preserve">veya daha iyi bir durum </w:t>
      </w:r>
      <w:r w:rsidRPr="00AE407B">
        <w:rPr>
          <w:lang w:val="tr-TR"/>
        </w:rPr>
        <w:t>sağlaması gerekmektedir. Restorasyon çalışmaları, orijinal toprak katmanlarının korunmasına, yerli türlerle yeniden ağaçlandırmaya ve erozyon kontrolünün sağlanmasına odaklanmalıdır.</w:t>
      </w:r>
    </w:p>
    <w:p w14:paraId="0FD6BDA7" w14:textId="721C8654" w:rsidR="00981366" w:rsidRPr="00AE407B" w:rsidRDefault="00981366" w:rsidP="00981366">
      <w:pPr>
        <w:pStyle w:val="GvdeMetni"/>
        <w:rPr>
          <w:lang w:val="tr-TR"/>
        </w:rPr>
      </w:pPr>
      <w:r w:rsidRPr="00AE407B">
        <w:rPr>
          <w:lang w:val="tr-TR"/>
        </w:rPr>
        <w:t>Geçici kayıp için NNL'yi sağlamak amacıyla, yapı, bileşim ve ekosistem işlevi açısından SER standartlarına</w:t>
      </w:r>
      <w:r w:rsidR="00DC5DD4" w:rsidRPr="00AE407B">
        <w:rPr>
          <w:lang w:val="tr-TR"/>
        </w:rPr>
        <w:t xml:space="preserve"> uygun olarak en az</w:t>
      </w:r>
      <w:r w:rsidR="00644942" w:rsidRPr="00AE407B">
        <w:rPr>
          <w:lang w:val="tr-TR"/>
        </w:rPr>
        <w:t xml:space="preserve"> bir alanın </w:t>
      </w:r>
      <w:r w:rsidRPr="00AE407B">
        <w:rPr>
          <w:lang w:val="tr-TR"/>
        </w:rPr>
        <w:t>başarılı bir şekilde restorasyonu gerçekleştirilmelidir.</w:t>
      </w:r>
    </w:p>
    <w:p w14:paraId="3C365907" w14:textId="77777777" w:rsidR="00981366" w:rsidRPr="00AE407B" w:rsidRDefault="00981366" w:rsidP="00387DBC">
      <w:pPr>
        <w:pStyle w:val="GvdeMetni"/>
        <w:numPr>
          <w:ilvl w:val="0"/>
          <w:numId w:val="113"/>
        </w:numPr>
        <w:rPr>
          <w:lang w:val="tr-TR"/>
        </w:rPr>
      </w:pPr>
      <w:r w:rsidRPr="00AE407B">
        <w:rPr>
          <w:lang w:val="tr-TR"/>
        </w:rPr>
        <w:t xml:space="preserve">Serpantin bozkırları veya </w:t>
      </w:r>
      <w:r w:rsidRPr="00AE407B">
        <w:rPr>
          <w:i/>
          <w:iCs/>
          <w:lang w:val="tr-TR"/>
        </w:rPr>
        <w:t xml:space="preserve">Pinus brutia </w:t>
      </w:r>
      <w:r w:rsidRPr="00AE407B">
        <w:rPr>
          <w:lang w:val="tr-TR"/>
        </w:rPr>
        <w:t>ormanları için geçici bir kayıp kaydedilmemiştir.</w:t>
      </w:r>
    </w:p>
    <w:p w14:paraId="1CFA79FA" w14:textId="103C7C6D" w:rsidR="001A422F" w:rsidRPr="00AE407B" w:rsidRDefault="00981366" w:rsidP="00013B6D">
      <w:pPr>
        <w:pStyle w:val="GvdeMetni"/>
        <w:numPr>
          <w:ilvl w:val="0"/>
          <w:numId w:val="113"/>
        </w:numPr>
        <w:rPr>
          <w:lang w:val="tr-TR"/>
        </w:rPr>
      </w:pPr>
      <w:r w:rsidRPr="00AE407B">
        <w:rPr>
          <w:lang w:val="tr-TR"/>
        </w:rPr>
        <w:t>İğne yapraklı çalılık ormanlık alan (G5.63) için geçici kayıp 0,01 hektardan az olduğu tespit edildi ve bu nedenle nicel analizden hariç tutuldu.</w:t>
      </w:r>
    </w:p>
    <w:p w14:paraId="7B99BA8C" w14:textId="77777777" w:rsidR="001A422F" w:rsidRPr="00AE407B" w:rsidRDefault="001A422F" w:rsidP="00013B6D">
      <w:pPr>
        <w:pStyle w:val="GvdeMetni"/>
        <w:rPr>
          <w:lang w:val="tr-TR"/>
        </w:rPr>
      </w:pPr>
    </w:p>
    <w:p w14:paraId="232D9828" w14:textId="77777777" w:rsidR="005A1429" w:rsidRPr="00AE407B" w:rsidRDefault="005A1429" w:rsidP="00716B07">
      <w:pPr>
        <w:pStyle w:val="GvdeMetni"/>
        <w:ind w:left="720"/>
        <w:rPr>
          <w:lang w:val="tr-TR"/>
        </w:rPr>
        <w:sectPr w:rsidR="005A1429" w:rsidRPr="00AE407B" w:rsidSect="00505014">
          <w:headerReference w:type="first" r:id="rId30"/>
          <w:pgSz w:w="11906" w:h="16838" w:code="9"/>
          <w:pgMar w:top="1134" w:right="1134" w:bottom="1134" w:left="1134" w:header="567" w:footer="374" w:gutter="0"/>
          <w:cols w:sep="1" w:space="380"/>
          <w:titlePg/>
          <w:docGrid w:linePitch="360"/>
        </w:sectPr>
      </w:pPr>
    </w:p>
    <w:p w14:paraId="05B7F152" w14:textId="77777777" w:rsidR="00981366" w:rsidRPr="00AE407B" w:rsidRDefault="00981366" w:rsidP="00716B07">
      <w:pPr>
        <w:pStyle w:val="GvdeMetni"/>
        <w:ind w:left="720"/>
        <w:rPr>
          <w:lang w:val="tr-TR"/>
        </w:rPr>
      </w:pPr>
    </w:p>
    <w:p w14:paraId="2A0B3A71" w14:textId="39FE404C" w:rsidR="00716B07" w:rsidRPr="00AE407B" w:rsidRDefault="00716B07" w:rsidP="00716B07">
      <w:pPr>
        <w:pStyle w:val="ResimYazs"/>
        <w:rPr>
          <w:bCs/>
          <w:lang w:val="tr-TR"/>
        </w:rPr>
      </w:pPr>
      <w:bookmarkStart w:id="74" w:name="_Toc212977024"/>
      <w:r w:rsidRPr="00AE407B">
        <w:rPr>
          <w:lang w:val="tr-TR"/>
        </w:rPr>
        <w:t xml:space="preserve">Tablo </w:t>
      </w:r>
      <w:r w:rsidR="00295BD8" w:rsidRPr="00AE407B">
        <w:rPr>
          <w:lang w:val="tr-TR"/>
        </w:rPr>
        <w:t>3</w:t>
      </w:r>
      <w:r w:rsidRPr="00AE407B">
        <w:rPr>
          <w:lang w:val="tr-TR"/>
        </w:rPr>
        <w:t>-</w:t>
      </w:r>
      <w:r w:rsidR="00780BDA" w:rsidRPr="00AE407B">
        <w:rPr>
          <w:lang w:val="tr-TR"/>
        </w:rPr>
        <w:fldChar w:fldCharType="begin"/>
      </w:r>
      <w:r w:rsidR="00780BDA" w:rsidRPr="00AE407B">
        <w:rPr>
          <w:lang w:val="tr-TR"/>
        </w:rPr>
        <w:instrText xml:space="preserve"> SEQ Table \* ARABIC \s 1 </w:instrText>
      </w:r>
      <w:r w:rsidR="00780BDA" w:rsidRPr="00AE407B">
        <w:rPr>
          <w:lang w:val="tr-TR"/>
        </w:rPr>
        <w:fldChar w:fldCharType="separate"/>
      </w:r>
      <w:r w:rsidR="00E42AAF">
        <w:rPr>
          <w:noProof/>
          <w:lang w:val="tr-TR"/>
        </w:rPr>
        <w:t>3</w:t>
      </w:r>
      <w:r w:rsidR="00780BDA" w:rsidRPr="00AE407B">
        <w:rPr>
          <w:lang w:val="tr-TR"/>
        </w:rPr>
        <w:fldChar w:fldCharType="end"/>
      </w:r>
      <w:r w:rsidR="00806A30" w:rsidRPr="00AE407B">
        <w:rPr>
          <w:rFonts w:cs="Arial"/>
          <w:bCs/>
          <w:lang w:val="tr-TR"/>
        </w:rPr>
        <w:t xml:space="preserve"> PBF Habitatları için NNL Hesaplamaları</w:t>
      </w:r>
      <w:bookmarkEnd w:id="74"/>
    </w:p>
    <w:tbl>
      <w:tblPr>
        <w:tblW w:w="5000" w:type="pct"/>
        <w:tblBorders>
          <w:top w:val="single" w:sz="4" w:space="0" w:color="B7B2AA"/>
          <w:left w:val="single" w:sz="4" w:space="0" w:color="B7B2AA"/>
          <w:bottom w:val="single" w:sz="4" w:space="0" w:color="B7B2AA"/>
          <w:right w:val="single" w:sz="4" w:space="0" w:color="B7B2AA"/>
          <w:insideH w:val="single" w:sz="4" w:space="0" w:color="B7B2AA"/>
          <w:insideV w:val="single" w:sz="4" w:space="0" w:color="B7B2AA"/>
        </w:tblBorders>
        <w:tblLook w:val="04A0" w:firstRow="1" w:lastRow="0" w:firstColumn="1" w:lastColumn="0" w:noHBand="0" w:noVBand="1"/>
      </w:tblPr>
      <w:tblGrid>
        <w:gridCol w:w="1923"/>
        <w:gridCol w:w="2000"/>
        <w:gridCol w:w="1420"/>
        <w:gridCol w:w="1083"/>
        <w:gridCol w:w="53"/>
        <w:gridCol w:w="1984"/>
        <w:gridCol w:w="1422"/>
        <w:gridCol w:w="1514"/>
        <w:gridCol w:w="1487"/>
        <w:gridCol w:w="1674"/>
      </w:tblGrid>
      <w:tr w:rsidR="005A1429" w:rsidRPr="00AE407B" w14:paraId="2084F3E5" w14:textId="77777777" w:rsidTr="666FF18D">
        <w:trPr>
          <w:trHeight w:val="1263"/>
          <w:tblHeader/>
        </w:trPr>
        <w:tc>
          <w:tcPr>
            <w:tcW w:w="669" w:type="pct"/>
            <w:shd w:val="clear" w:color="auto" w:fill="D2DED3"/>
            <w:noWrap/>
            <w:vAlign w:val="center"/>
            <w:hideMark/>
          </w:tcPr>
          <w:p w14:paraId="0BCDD92C" w14:textId="77777777" w:rsidR="005A1429" w:rsidRPr="00AE407B" w:rsidRDefault="211E3D61" w:rsidP="00AA532E">
            <w:pPr>
              <w:spacing w:beforeLines="60" w:before="144" w:afterLines="60" w:after="144" w:line="240" w:lineRule="auto"/>
              <w:rPr>
                <w:rFonts w:eastAsia="Times New Roman" w:cs="Calibri"/>
                <w:b/>
                <w:bCs/>
                <w:color w:val="1C1C1C"/>
                <w:kern w:val="0"/>
                <w:sz w:val="18"/>
                <w:szCs w:val="18"/>
                <w:lang w:val="tr-TR"/>
                <w14:ligatures w14:val="none"/>
              </w:rPr>
            </w:pPr>
            <w:r w:rsidRPr="00AE407B">
              <w:rPr>
                <w:rFonts w:eastAsia="Times New Roman" w:cs="Calibri"/>
                <w:b/>
                <w:bCs/>
                <w:color w:val="1C1C1C" w:themeColor="text1"/>
                <w:sz w:val="18"/>
                <w:szCs w:val="18"/>
                <w:lang w:val="tr-TR"/>
              </w:rPr>
              <w:t>Habitat Türü</w:t>
            </w:r>
          </w:p>
        </w:tc>
        <w:tc>
          <w:tcPr>
            <w:tcW w:w="695" w:type="pct"/>
            <w:shd w:val="clear" w:color="auto" w:fill="D2DED3"/>
            <w:vAlign w:val="center"/>
            <w:hideMark/>
          </w:tcPr>
          <w:p w14:paraId="73111179" w14:textId="77777777" w:rsidR="005A1429" w:rsidRPr="00AE407B" w:rsidRDefault="005A1429" w:rsidP="00AA532E">
            <w:pPr>
              <w:spacing w:beforeLines="60" w:before="144" w:afterLines="60" w:after="144" w:line="240" w:lineRule="auto"/>
              <w:jc w:val="center"/>
              <w:rPr>
                <w:rFonts w:eastAsia="Times New Roman" w:cs="Calibri"/>
                <w:b/>
                <w:bCs/>
                <w:color w:val="1C1C1C"/>
                <w:kern w:val="0"/>
                <w:sz w:val="18"/>
                <w:szCs w:val="18"/>
                <w:lang w:val="tr-TR"/>
                <w14:ligatures w14:val="none"/>
              </w:rPr>
            </w:pPr>
            <w:r w:rsidRPr="00AE407B">
              <w:rPr>
                <w:rFonts w:eastAsia="Times New Roman" w:cs="Calibri"/>
                <w:b/>
                <w:bCs/>
                <w:color w:val="1C1C1C"/>
                <w:kern w:val="0"/>
                <w:sz w:val="18"/>
                <w:szCs w:val="18"/>
                <w:lang w:val="tr-TR"/>
                <w14:ligatures w14:val="none"/>
              </w:rPr>
              <w:t>Sınıflandırma</w:t>
            </w:r>
          </w:p>
        </w:tc>
        <w:tc>
          <w:tcPr>
            <w:tcW w:w="496" w:type="pct"/>
            <w:shd w:val="clear" w:color="auto" w:fill="D2DED3"/>
            <w:vAlign w:val="center"/>
            <w:hideMark/>
          </w:tcPr>
          <w:p w14:paraId="70D83A67" w14:textId="1F0DD1C6" w:rsidR="005A1429" w:rsidRPr="00AE407B" w:rsidRDefault="005A1429" w:rsidP="00AA532E">
            <w:pPr>
              <w:spacing w:beforeLines="60" w:before="144" w:afterLines="60" w:after="144" w:line="240" w:lineRule="auto"/>
              <w:jc w:val="center"/>
              <w:rPr>
                <w:rFonts w:eastAsia="Times New Roman" w:cs="Calibri"/>
                <w:b/>
                <w:bCs/>
                <w:color w:val="1C1C1C"/>
                <w:kern w:val="0"/>
                <w:sz w:val="18"/>
                <w:szCs w:val="18"/>
                <w:lang w:val="tr-TR"/>
                <w14:ligatures w14:val="none"/>
              </w:rPr>
            </w:pPr>
            <w:r w:rsidRPr="00AE407B">
              <w:rPr>
                <w:rFonts w:eastAsia="Times New Roman" w:cs="Calibri"/>
                <w:b/>
                <w:bCs/>
                <w:color w:val="1C1C1C"/>
                <w:kern w:val="0"/>
                <w:sz w:val="18"/>
                <w:szCs w:val="18"/>
                <w:lang w:val="tr-TR"/>
                <w14:ligatures w14:val="none"/>
              </w:rPr>
              <w:t>Hedef: NG veya NNL</w:t>
            </w:r>
          </w:p>
        </w:tc>
        <w:tc>
          <w:tcPr>
            <w:tcW w:w="402" w:type="pct"/>
            <w:gridSpan w:val="2"/>
            <w:shd w:val="clear" w:color="auto" w:fill="D2DED3"/>
            <w:vAlign w:val="center"/>
          </w:tcPr>
          <w:p w14:paraId="3F046BEA" w14:textId="54954787" w:rsidR="005A1429" w:rsidRPr="00AE407B" w:rsidDel="0015009C" w:rsidRDefault="005A1429" w:rsidP="00AA532E">
            <w:pPr>
              <w:spacing w:beforeLines="60" w:before="144" w:afterLines="60" w:after="144" w:line="240" w:lineRule="auto"/>
              <w:jc w:val="center"/>
              <w:rPr>
                <w:rFonts w:eastAsia="Times New Roman" w:cs="Calibri"/>
                <w:b/>
                <w:bCs/>
                <w:color w:val="1C1C1C"/>
                <w:kern w:val="0"/>
                <w:sz w:val="18"/>
                <w:szCs w:val="18"/>
                <w:lang w:val="tr-TR"/>
                <w14:ligatures w14:val="none"/>
              </w:rPr>
            </w:pPr>
            <w:r w:rsidRPr="00AE407B">
              <w:rPr>
                <w:rFonts w:eastAsia="Times New Roman" w:cs="Calibri"/>
                <w:b/>
                <w:bCs/>
                <w:color w:val="1C1C1C"/>
                <w:kern w:val="0"/>
                <w:sz w:val="18"/>
                <w:szCs w:val="18"/>
                <w:lang w:val="tr-TR"/>
                <w14:ligatures w14:val="none"/>
              </w:rPr>
              <w:t>Fiziksel Kay</w:t>
            </w:r>
            <w:r w:rsidR="00881EED" w:rsidRPr="00AE407B">
              <w:rPr>
                <w:rFonts w:eastAsia="Times New Roman" w:cs="Calibri"/>
                <w:b/>
                <w:bCs/>
                <w:color w:val="1C1C1C"/>
                <w:kern w:val="0"/>
                <w:sz w:val="18"/>
                <w:szCs w:val="18"/>
                <w:lang w:val="tr-TR"/>
                <w14:ligatures w14:val="none"/>
              </w:rPr>
              <w:t>ıp</w:t>
            </w:r>
            <w:r w:rsidRPr="00AE407B">
              <w:rPr>
                <w:rFonts w:eastAsia="Times New Roman" w:cs="Calibri"/>
                <w:b/>
                <w:bCs/>
                <w:color w:val="1C1C1C"/>
                <w:kern w:val="0"/>
                <w:sz w:val="18"/>
                <w:szCs w:val="18"/>
                <w:lang w:val="tr-TR"/>
                <w14:ligatures w14:val="none"/>
              </w:rPr>
              <w:t xml:space="preserve"> (ha)</w:t>
            </w:r>
          </w:p>
        </w:tc>
        <w:tc>
          <w:tcPr>
            <w:tcW w:w="607" w:type="pct"/>
            <w:shd w:val="clear" w:color="auto" w:fill="D2DED3"/>
            <w:vAlign w:val="center"/>
            <w:hideMark/>
          </w:tcPr>
          <w:p w14:paraId="6DF58E3D" w14:textId="77777777" w:rsidR="005A1429" w:rsidRPr="00AE407B" w:rsidRDefault="005A1429" w:rsidP="005A1429">
            <w:pPr>
              <w:spacing w:beforeLines="60" w:before="144" w:afterLines="60" w:after="144" w:line="240" w:lineRule="auto"/>
              <w:jc w:val="center"/>
              <w:rPr>
                <w:rFonts w:eastAsia="Times New Roman" w:cs="Calibri"/>
                <w:b/>
                <w:bCs/>
                <w:color w:val="1C1C1C"/>
                <w:kern w:val="0"/>
                <w:sz w:val="18"/>
                <w:szCs w:val="18"/>
                <w:lang w:val="tr-TR"/>
                <w14:ligatures w14:val="none"/>
              </w:rPr>
            </w:pPr>
            <w:r w:rsidRPr="00AE407B">
              <w:rPr>
                <w:rFonts w:eastAsia="Times New Roman" w:cs="Calibri"/>
                <w:b/>
                <w:bCs/>
                <w:color w:val="1C1C1C"/>
                <w:kern w:val="0"/>
                <w:sz w:val="18"/>
                <w:szCs w:val="18"/>
                <w:lang w:val="tr-TR"/>
                <w14:ligatures w14:val="none"/>
              </w:rPr>
              <w:t xml:space="preserve">Habitat Durumu Derecelendirmesi </w:t>
            </w:r>
          </w:p>
          <w:p w14:paraId="32456D8A" w14:textId="560737D3" w:rsidR="005A1429" w:rsidRPr="00AE407B" w:rsidRDefault="005A1429" w:rsidP="005A1429">
            <w:pPr>
              <w:spacing w:beforeLines="60" w:before="144" w:afterLines="60" w:after="144" w:line="240" w:lineRule="auto"/>
              <w:jc w:val="center"/>
              <w:rPr>
                <w:rFonts w:eastAsia="Times New Roman" w:cs="Calibri"/>
                <w:b/>
                <w:bCs/>
                <w:color w:val="1C1C1C"/>
                <w:kern w:val="0"/>
                <w:sz w:val="18"/>
                <w:szCs w:val="18"/>
                <w:lang w:val="tr-TR"/>
                <w14:ligatures w14:val="none"/>
              </w:rPr>
            </w:pPr>
            <w:r w:rsidRPr="00AE407B">
              <w:rPr>
                <w:rFonts w:eastAsia="Times New Roman" w:cs="Calibri"/>
                <w:color w:val="1C1C1C"/>
                <w:kern w:val="0"/>
                <w:sz w:val="18"/>
                <w:szCs w:val="18"/>
                <w:lang w:val="tr-TR"/>
                <w14:ligatures w14:val="none"/>
              </w:rPr>
              <w:t>(bkz. Tablo 3-2)</w:t>
            </w:r>
          </w:p>
        </w:tc>
        <w:tc>
          <w:tcPr>
            <w:tcW w:w="501" w:type="pct"/>
            <w:shd w:val="clear" w:color="auto" w:fill="D2DED3"/>
            <w:vAlign w:val="center"/>
          </w:tcPr>
          <w:p w14:paraId="2A953107" w14:textId="33541408" w:rsidR="005A1429" w:rsidRPr="00AE407B" w:rsidRDefault="005A1429" w:rsidP="00AA532E">
            <w:pPr>
              <w:spacing w:beforeLines="60" w:before="144" w:afterLines="60" w:after="144" w:line="240" w:lineRule="auto"/>
              <w:jc w:val="center"/>
              <w:rPr>
                <w:rFonts w:eastAsia="Times New Roman" w:cs="Calibri"/>
                <w:b/>
                <w:bCs/>
                <w:color w:val="1C1C1C"/>
                <w:kern w:val="0"/>
                <w:sz w:val="18"/>
                <w:szCs w:val="18"/>
                <w:lang w:val="tr-TR"/>
                <w14:ligatures w14:val="none"/>
              </w:rPr>
            </w:pPr>
            <w:r w:rsidRPr="00AE407B">
              <w:rPr>
                <w:rFonts w:eastAsia="Times New Roman" w:cs="Calibri"/>
                <w:b/>
                <w:bCs/>
                <w:color w:val="1C1C1C"/>
                <w:kern w:val="0"/>
                <w:sz w:val="18"/>
                <w:szCs w:val="18"/>
                <w:lang w:val="tr-TR"/>
                <w14:ligatures w14:val="none"/>
              </w:rPr>
              <w:t>Habitat Hektar (HH)</w:t>
            </w:r>
          </w:p>
        </w:tc>
        <w:tc>
          <w:tcPr>
            <w:tcW w:w="528" w:type="pct"/>
            <w:shd w:val="clear" w:color="auto" w:fill="D2DED3"/>
            <w:vAlign w:val="center"/>
          </w:tcPr>
          <w:p w14:paraId="4DCD3AEC" w14:textId="597B2D81" w:rsidR="005A1429" w:rsidRPr="00AE407B" w:rsidRDefault="005A1429" w:rsidP="00AA532E">
            <w:pPr>
              <w:spacing w:beforeLines="60" w:before="144" w:afterLines="60" w:after="144" w:line="240" w:lineRule="auto"/>
              <w:jc w:val="center"/>
              <w:rPr>
                <w:rFonts w:eastAsia="Times New Roman" w:cs="Calibri"/>
                <w:b/>
                <w:bCs/>
                <w:color w:val="1C1C1C"/>
                <w:kern w:val="0"/>
                <w:sz w:val="18"/>
                <w:szCs w:val="18"/>
                <w:lang w:val="tr-TR"/>
                <w14:ligatures w14:val="none"/>
              </w:rPr>
            </w:pPr>
            <w:r w:rsidRPr="00AE407B">
              <w:rPr>
                <w:rFonts w:eastAsia="Times New Roman" w:cs="Calibri"/>
                <w:b/>
                <w:bCs/>
                <w:color w:val="1C1C1C"/>
                <w:kern w:val="0"/>
                <w:sz w:val="18"/>
                <w:szCs w:val="18"/>
                <w:lang w:val="tr-TR"/>
                <w14:ligatures w14:val="none"/>
              </w:rPr>
              <w:t>Risk Çarpanı*</w:t>
            </w:r>
          </w:p>
        </w:tc>
        <w:tc>
          <w:tcPr>
            <w:tcW w:w="519" w:type="pct"/>
            <w:shd w:val="clear" w:color="auto" w:fill="D2DED3"/>
            <w:vAlign w:val="center"/>
            <w:hideMark/>
          </w:tcPr>
          <w:p w14:paraId="2C88252B" w14:textId="522EC48A" w:rsidR="005A1429" w:rsidRPr="00AE407B" w:rsidRDefault="005A1429" w:rsidP="00AA532E">
            <w:pPr>
              <w:spacing w:beforeLines="60" w:before="144" w:afterLines="60" w:after="144" w:line="240" w:lineRule="auto"/>
              <w:jc w:val="center"/>
              <w:rPr>
                <w:rFonts w:eastAsia="Times New Roman" w:cs="Calibri"/>
                <w:b/>
                <w:bCs/>
                <w:color w:val="1C1C1C"/>
                <w:kern w:val="0"/>
                <w:sz w:val="18"/>
                <w:szCs w:val="18"/>
                <w:lang w:val="tr-TR"/>
                <w14:ligatures w14:val="none"/>
              </w:rPr>
            </w:pPr>
            <w:r w:rsidRPr="00AE407B">
              <w:rPr>
                <w:rFonts w:eastAsia="Times New Roman" w:cs="Calibri"/>
                <w:b/>
                <w:bCs/>
                <w:color w:val="1C1C1C"/>
                <w:kern w:val="0"/>
                <w:sz w:val="18"/>
                <w:szCs w:val="18"/>
                <w:lang w:val="tr-TR"/>
                <w14:ligatures w14:val="none"/>
              </w:rPr>
              <w:t>Hedef (Habitat Hektar: HH)</w:t>
            </w:r>
          </w:p>
        </w:tc>
        <w:tc>
          <w:tcPr>
            <w:tcW w:w="583" w:type="pct"/>
            <w:shd w:val="clear" w:color="auto" w:fill="D2DED3"/>
            <w:vAlign w:val="center"/>
            <w:hideMark/>
          </w:tcPr>
          <w:p w14:paraId="598BC627" w14:textId="6B8EE5E8" w:rsidR="005A1429" w:rsidRPr="00AE407B" w:rsidRDefault="005A1429" w:rsidP="00AA532E">
            <w:pPr>
              <w:spacing w:beforeLines="60" w:before="144" w:afterLines="60" w:after="144" w:line="240" w:lineRule="auto"/>
              <w:jc w:val="center"/>
              <w:rPr>
                <w:rFonts w:eastAsia="Times New Roman" w:cs="Calibri"/>
                <w:b/>
                <w:bCs/>
                <w:color w:val="1C1C1C"/>
                <w:kern w:val="0"/>
                <w:sz w:val="18"/>
                <w:szCs w:val="18"/>
                <w:lang w:val="tr-TR"/>
                <w14:ligatures w14:val="none"/>
              </w:rPr>
            </w:pPr>
            <w:r w:rsidRPr="00AE407B">
              <w:rPr>
                <w:rFonts w:eastAsia="Times New Roman" w:cs="Calibri"/>
                <w:b/>
                <w:bCs/>
                <w:color w:val="1C1C1C"/>
                <w:kern w:val="0"/>
                <w:sz w:val="18"/>
                <w:szCs w:val="18"/>
                <w:lang w:val="tr-TR"/>
                <w14:ligatures w14:val="none"/>
              </w:rPr>
              <w:t xml:space="preserve">NNL </w:t>
            </w:r>
            <w:r w:rsidR="00881EED" w:rsidRPr="00AE407B">
              <w:rPr>
                <w:rFonts w:eastAsia="Times New Roman" w:cs="Calibri"/>
                <w:b/>
                <w:bCs/>
                <w:kern w:val="0"/>
                <w:sz w:val="18"/>
                <w:szCs w:val="18"/>
                <w:lang w:val="tr-TR"/>
                <w14:ligatures w14:val="none"/>
              </w:rPr>
              <w:t>(Net Kayıp Yok)</w:t>
            </w:r>
            <w:r w:rsidR="00881EED" w:rsidRPr="00AE407B">
              <w:rPr>
                <w:rFonts w:eastAsia="Times New Roman" w:cs="Calibri"/>
                <w:kern w:val="0"/>
                <w:sz w:val="18"/>
                <w:szCs w:val="18"/>
                <w:lang w:val="tr-TR"/>
                <w14:ligatures w14:val="none"/>
              </w:rPr>
              <w:t xml:space="preserve"> </w:t>
            </w:r>
            <w:r w:rsidRPr="00AE407B">
              <w:rPr>
                <w:rFonts w:eastAsia="Times New Roman" w:cs="Calibri"/>
                <w:b/>
                <w:bCs/>
                <w:color w:val="1C1C1C"/>
                <w:kern w:val="0"/>
                <w:sz w:val="18"/>
                <w:szCs w:val="18"/>
                <w:lang w:val="tr-TR"/>
                <w14:ligatures w14:val="none"/>
              </w:rPr>
              <w:t>Hedefi</w:t>
            </w:r>
          </w:p>
          <w:p w14:paraId="7E06BAE2" w14:textId="28C9F491" w:rsidR="005A1429" w:rsidRPr="00AE407B" w:rsidRDefault="005A1429" w:rsidP="00AA532E">
            <w:pPr>
              <w:spacing w:beforeLines="60" w:before="144" w:afterLines="60" w:after="144" w:line="240" w:lineRule="auto"/>
              <w:jc w:val="center"/>
              <w:rPr>
                <w:rFonts w:eastAsia="Times New Roman" w:cs="Calibri"/>
                <w:b/>
                <w:bCs/>
                <w:color w:val="1C1C1C"/>
                <w:kern w:val="0"/>
                <w:sz w:val="18"/>
                <w:szCs w:val="18"/>
                <w:lang w:val="tr-TR"/>
                <w14:ligatures w14:val="none"/>
              </w:rPr>
            </w:pPr>
            <w:r w:rsidRPr="00AE407B">
              <w:rPr>
                <w:rFonts w:eastAsia="Times New Roman" w:cs="Calibri"/>
                <w:b/>
                <w:bCs/>
                <w:color w:val="1C1C1C"/>
                <w:kern w:val="0"/>
                <w:sz w:val="18"/>
                <w:szCs w:val="18"/>
                <w:lang w:val="tr-TR"/>
                <w14:ligatures w14:val="none"/>
              </w:rPr>
              <w:t>(HH)</w:t>
            </w:r>
          </w:p>
        </w:tc>
      </w:tr>
      <w:tr w:rsidR="005A1429" w:rsidRPr="00AE407B" w14:paraId="798B554A" w14:textId="77777777" w:rsidTr="666FF18D">
        <w:trPr>
          <w:trHeight w:val="290"/>
        </w:trPr>
        <w:tc>
          <w:tcPr>
            <w:tcW w:w="5000" w:type="pct"/>
            <w:gridSpan w:val="10"/>
            <w:shd w:val="clear" w:color="auto" w:fill="D9D9D9" w:themeFill="background1" w:themeFillShade="D9"/>
            <w:vAlign w:val="center"/>
          </w:tcPr>
          <w:p w14:paraId="0FAFA050" w14:textId="624C1DE8" w:rsidR="005A1429" w:rsidRPr="00AE407B" w:rsidRDefault="005A1429" w:rsidP="005A1429">
            <w:pPr>
              <w:spacing w:beforeLines="60" w:before="144" w:afterLines="60" w:after="144" w:line="240" w:lineRule="auto"/>
              <w:rPr>
                <w:rFonts w:eastAsia="Times New Roman" w:cs="Calibri"/>
                <w:b/>
                <w:bCs/>
                <w:color w:val="000000"/>
                <w:kern w:val="0"/>
                <w:sz w:val="18"/>
                <w:szCs w:val="18"/>
                <w:lang w:val="tr-TR"/>
                <w14:ligatures w14:val="none"/>
              </w:rPr>
            </w:pPr>
            <w:r w:rsidRPr="00AE407B">
              <w:rPr>
                <w:rFonts w:eastAsia="Times New Roman" w:cs="Calibri"/>
                <w:b/>
                <w:bCs/>
                <w:color w:val="000000"/>
                <w:kern w:val="0"/>
                <w:sz w:val="18"/>
                <w:szCs w:val="18"/>
                <w:lang w:val="tr-TR"/>
                <w14:ligatures w14:val="none"/>
              </w:rPr>
              <w:t>Kalıcı habitat kaybı</w:t>
            </w:r>
          </w:p>
        </w:tc>
      </w:tr>
      <w:tr w:rsidR="005A1429" w:rsidRPr="00AE407B" w14:paraId="20C2E0A5" w14:textId="77777777" w:rsidTr="666FF18D">
        <w:trPr>
          <w:trHeight w:val="290"/>
        </w:trPr>
        <w:tc>
          <w:tcPr>
            <w:tcW w:w="669" w:type="pct"/>
            <w:vAlign w:val="center"/>
            <w:hideMark/>
          </w:tcPr>
          <w:p w14:paraId="278D6585" w14:textId="77777777" w:rsidR="005A1429" w:rsidRPr="00AE407B" w:rsidRDefault="005A1429" w:rsidP="00AA532E">
            <w:pPr>
              <w:spacing w:beforeLines="60" w:before="144" w:afterLines="60" w:after="144" w:line="240" w:lineRule="auto"/>
              <w:rPr>
                <w:rFonts w:eastAsia="Times New Roman" w:cs="Calibri"/>
                <w:color w:val="000000"/>
                <w:kern w:val="0"/>
                <w:sz w:val="18"/>
                <w:szCs w:val="18"/>
                <w:lang w:val="tr-TR"/>
                <w14:ligatures w14:val="none"/>
              </w:rPr>
            </w:pPr>
            <w:r w:rsidRPr="00AE407B">
              <w:rPr>
                <w:rFonts w:eastAsia="Times New Roman" w:cs="Calibri"/>
                <w:color w:val="000000"/>
                <w:kern w:val="0"/>
                <w:sz w:val="18"/>
                <w:szCs w:val="18"/>
                <w:lang w:val="tr-TR"/>
                <w14:ligatures w14:val="none"/>
              </w:rPr>
              <w:t>Serpantin step</w:t>
            </w:r>
          </w:p>
        </w:tc>
        <w:tc>
          <w:tcPr>
            <w:tcW w:w="695" w:type="pct"/>
            <w:vAlign w:val="center"/>
            <w:hideMark/>
          </w:tcPr>
          <w:p w14:paraId="767C642C" w14:textId="4CD321EF" w:rsidR="005A1429" w:rsidRPr="00AE407B" w:rsidRDefault="005A1429" w:rsidP="00AA532E">
            <w:pPr>
              <w:spacing w:beforeLines="60" w:before="144" w:afterLines="60" w:after="144" w:line="240" w:lineRule="auto"/>
              <w:jc w:val="center"/>
              <w:rPr>
                <w:rFonts w:eastAsia="Times New Roman" w:cs="Calibri"/>
                <w:color w:val="000000"/>
                <w:kern w:val="0"/>
                <w:sz w:val="18"/>
                <w:szCs w:val="18"/>
                <w:lang w:val="tr-TR"/>
                <w14:ligatures w14:val="none"/>
              </w:rPr>
            </w:pPr>
            <w:r w:rsidRPr="00AE407B">
              <w:rPr>
                <w:rFonts w:eastAsia="Times New Roman" w:cs="Calibri"/>
                <w:color w:val="000000"/>
                <w:kern w:val="0"/>
                <w:sz w:val="18"/>
                <w:szCs w:val="18"/>
                <w:lang w:val="tr-TR"/>
                <w14:ligatures w14:val="none"/>
              </w:rPr>
              <w:t xml:space="preserve">PBF (Öncelikli Biyoçeşitlilik Özelliği </w:t>
            </w:r>
          </w:p>
        </w:tc>
        <w:tc>
          <w:tcPr>
            <w:tcW w:w="496" w:type="pct"/>
            <w:vAlign w:val="center"/>
            <w:hideMark/>
          </w:tcPr>
          <w:p w14:paraId="1D1BE96B" w14:textId="7ABF02EE" w:rsidR="005A1429" w:rsidRPr="00AE407B" w:rsidRDefault="005A1429" w:rsidP="00AA532E">
            <w:pPr>
              <w:spacing w:beforeLines="60" w:before="144" w:afterLines="60" w:after="144" w:line="240" w:lineRule="auto"/>
              <w:jc w:val="center"/>
              <w:rPr>
                <w:rFonts w:eastAsia="Times New Roman" w:cs="Calibri"/>
                <w:kern w:val="0"/>
                <w:sz w:val="18"/>
                <w:szCs w:val="18"/>
                <w:lang w:val="tr-TR"/>
                <w14:ligatures w14:val="none"/>
              </w:rPr>
            </w:pPr>
            <w:r w:rsidRPr="00AE407B">
              <w:rPr>
                <w:rFonts w:eastAsia="Times New Roman" w:cs="Calibri"/>
                <w:kern w:val="0"/>
                <w:sz w:val="18"/>
                <w:szCs w:val="18"/>
                <w:lang w:val="tr-TR"/>
                <w14:ligatures w14:val="none"/>
              </w:rPr>
              <w:t>NNL (Net Kayıp Yok)</w:t>
            </w:r>
          </w:p>
        </w:tc>
        <w:tc>
          <w:tcPr>
            <w:tcW w:w="380" w:type="pct"/>
            <w:vAlign w:val="center"/>
          </w:tcPr>
          <w:p w14:paraId="26B2ADAC" w14:textId="176C95AE" w:rsidR="005A1429" w:rsidRPr="00AE407B" w:rsidRDefault="005A1429" w:rsidP="00AA532E">
            <w:pPr>
              <w:spacing w:beforeLines="60" w:before="144" w:afterLines="60" w:after="144" w:line="240" w:lineRule="auto"/>
              <w:jc w:val="center"/>
              <w:rPr>
                <w:rFonts w:eastAsia="Times New Roman" w:cs="Calibri"/>
                <w:color w:val="000000"/>
                <w:kern w:val="0"/>
                <w:sz w:val="18"/>
                <w:szCs w:val="18"/>
                <w:lang w:val="tr-TR"/>
                <w14:ligatures w14:val="none"/>
              </w:rPr>
            </w:pPr>
            <w:r w:rsidRPr="00AE407B">
              <w:rPr>
                <w:rFonts w:eastAsia="Times New Roman" w:cs="Calibri"/>
                <w:color w:val="000000"/>
                <w:kern w:val="0"/>
                <w:sz w:val="18"/>
                <w:szCs w:val="18"/>
                <w:lang w:val="tr-TR"/>
                <w14:ligatures w14:val="none"/>
              </w:rPr>
              <w:t>7,21</w:t>
            </w:r>
          </w:p>
        </w:tc>
        <w:tc>
          <w:tcPr>
            <w:tcW w:w="629" w:type="pct"/>
            <w:gridSpan w:val="2"/>
            <w:vAlign w:val="center"/>
            <w:hideMark/>
          </w:tcPr>
          <w:p w14:paraId="52D6640B" w14:textId="228B9F67" w:rsidR="005A1429" w:rsidRPr="00AE407B" w:rsidRDefault="005A1429" w:rsidP="00AA532E">
            <w:pPr>
              <w:spacing w:beforeLines="60" w:before="144" w:afterLines="60" w:after="144" w:line="240" w:lineRule="auto"/>
              <w:jc w:val="center"/>
              <w:rPr>
                <w:rFonts w:eastAsia="Times New Roman" w:cs="Calibri"/>
                <w:color w:val="000000"/>
                <w:kern w:val="0"/>
                <w:sz w:val="18"/>
                <w:szCs w:val="18"/>
                <w:lang w:val="tr-TR"/>
                <w14:ligatures w14:val="none"/>
              </w:rPr>
            </w:pPr>
            <w:r w:rsidRPr="00AE407B">
              <w:rPr>
                <w:rFonts w:eastAsia="Times New Roman" w:cs="Calibri"/>
                <w:color w:val="000000"/>
                <w:kern w:val="0"/>
                <w:sz w:val="18"/>
                <w:szCs w:val="18"/>
                <w:lang w:val="tr-TR"/>
                <w14:ligatures w14:val="none"/>
              </w:rPr>
              <w:t>0,80 (doğal)</w:t>
            </w:r>
          </w:p>
        </w:tc>
        <w:tc>
          <w:tcPr>
            <w:tcW w:w="501" w:type="pct"/>
            <w:vAlign w:val="center"/>
          </w:tcPr>
          <w:p w14:paraId="7C721898" w14:textId="2879CD3A" w:rsidR="005A1429" w:rsidRPr="00AE407B" w:rsidRDefault="005A1429" w:rsidP="00AA532E">
            <w:pPr>
              <w:spacing w:beforeLines="60" w:before="144" w:afterLines="60" w:after="144" w:line="240" w:lineRule="auto"/>
              <w:jc w:val="center"/>
              <w:rPr>
                <w:rFonts w:eastAsia="Times New Roman" w:cs="Calibri"/>
                <w:color w:val="000000"/>
                <w:kern w:val="0"/>
                <w:sz w:val="18"/>
                <w:szCs w:val="18"/>
                <w:lang w:val="tr-TR"/>
                <w14:ligatures w14:val="none"/>
              </w:rPr>
            </w:pPr>
            <w:r w:rsidRPr="00AE407B">
              <w:rPr>
                <w:rFonts w:eastAsia="Times New Roman" w:cs="Calibri"/>
                <w:color w:val="000000"/>
                <w:kern w:val="0"/>
                <w:sz w:val="18"/>
                <w:szCs w:val="18"/>
                <w:lang w:val="tr-TR"/>
                <w14:ligatures w14:val="none"/>
              </w:rPr>
              <w:t>5,77</w:t>
            </w:r>
          </w:p>
        </w:tc>
        <w:tc>
          <w:tcPr>
            <w:tcW w:w="528" w:type="pct"/>
            <w:vAlign w:val="center"/>
          </w:tcPr>
          <w:p w14:paraId="0889E762" w14:textId="7D753D0B" w:rsidR="005A1429" w:rsidRPr="00AE407B" w:rsidRDefault="005A1429" w:rsidP="00AA532E">
            <w:pPr>
              <w:spacing w:beforeLines="60" w:before="144" w:afterLines="60" w:after="144" w:line="240" w:lineRule="auto"/>
              <w:jc w:val="center"/>
              <w:rPr>
                <w:rFonts w:eastAsia="Times New Roman" w:cs="Calibri"/>
                <w:color w:val="000000"/>
                <w:kern w:val="0"/>
                <w:sz w:val="18"/>
                <w:szCs w:val="18"/>
                <w:lang w:val="tr-TR"/>
                <w14:ligatures w14:val="none"/>
              </w:rPr>
            </w:pPr>
            <w:r w:rsidRPr="00AE407B">
              <w:rPr>
                <w:rFonts w:eastAsia="Times New Roman" w:cs="Calibri"/>
                <w:color w:val="000000"/>
                <w:kern w:val="0"/>
                <w:sz w:val="18"/>
                <w:szCs w:val="18"/>
                <w:lang w:val="tr-TR"/>
                <w14:ligatures w14:val="none"/>
              </w:rPr>
              <w:t>1</w:t>
            </w:r>
          </w:p>
        </w:tc>
        <w:tc>
          <w:tcPr>
            <w:tcW w:w="519" w:type="pct"/>
            <w:vAlign w:val="center"/>
            <w:hideMark/>
          </w:tcPr>
          <w:p w14:paraId="05C8E05A" w14:textId="15B3D4E5" w:rsidR="005A1429" w:rsidRPr="00AE407B" w:rsidRDefault="005A1429" w:rsidP="00AA532E">
            <w:pPr>
              <w:spacing w:beforeLines="60" w:before="144" w:afterLines="60" w:after="144" w:line="240" w:lineRule="auto"/>
              <w:jc w:val="center"/>
              <w:rPr>
                <w:rFonts w:eastAsia="Times New Roman" w:cs="Calibri"/>
                <w:color w:val="000000"/>
                <w:kern w:val="0"/>
                <w:sz w:val="18"/>
                <w:szCs w:val="18"/>
                <w:lang w:val="tr-TR"/>
                <w14:ligatures w14:val="none"/>
              </w:rPr>
            </w:pPr>
            <w:r w:rsidRPr="00AE407B">
              <w:rPr>
                <w:rFonts w:eastAsia="Times New Roman" w:cs="Calibri"/>
                <w:color w:val="000000"/>
                <w:kern w:val="0"/>
                <w:sz w:val="18"/>
                <w:szCs w:val="18"/>
                <w:lang w:val="tr-TR"/>
                <w14:ligatures w14:val="none"/>
              </w:rPr>
              <w:t>5,77</w:t>
            </w:r>
          </w:p>
        </w:tc>
        <w:tc>
          <w:tcPr>
            <w:tcW w:w="583" w:type="pct"/>
            <w:vAlign w:val="center"/>
            <w:hideMark/>
          </w:tcPr>
          <w:p w14:paraId="065394D2" w14:textId="2EFB1F72" w:rsidR="005A1429" w:rsidRPr="00AE407B" w:rsidRDefault="005A1429" w:rsidP="00AA532E">
            <w:pPr>
              <w:spacing w:beforeLines="60" w:before="144" w:afterLines="60" w:after="144" w:line="240" w:lineRule="auto"/>
              <w:jc w:val="center"/>
              <w:rPr>
                <w:rFonts w:eastAsia="Times New Roman" w:cs="Calibri"/>
                <w:b/>
                <w:bCs/>
                <w:color w:val="000000"/>
                <w:kern w:val="0"/>
                <w:sz w:val="18"/>
                <w:szCs w:val="18"/>
                <w:lang w:val="tr-TR"/>
                <w14:ligatures w14:val="none"/>
              </w:rPr>
            </w:pPr>
            <w:r w:rsidRPr="00AE407B">
              <w:rPr>
                <w:rFonts w:eastAsia="Times New Roman" w:cs="Calibri"/>
                <w:b/>
                <w:bCs/>
                <w:color w:val="000000"/>
                <w:kern w:val="0"/>
                <w:sz w:val="18"/>
                <w:szCs w:val="18"/>
                <w:lang w:val="tr-TR"/>
                <w14:ligatures w14:val="none"/>
              </w:rPr>
              <w:t>5,77</w:t>
            </w:r>
          </w:p>
        </w:tc>
      </w:tr>
      <w:tr w:rsidR="005A1429" w:rsidRPr="00AE407B" w14:paraId="09FF6C11" w14:textId="77777777" w:rsidTr="666FF18D">
        <w:trPr>
          <w:trHeight w:val="290"/>
        </w:trPr>
        <w:tc>
          <w:tcPr>
            <w:tcW w:w="669" w:type="pct"/>
            <w:vAlign w:val="center"/>
            <w:hideMark/>
          </w:tcPr>
          <w:p w14:paraId="6F30D907" w14:textId="77777777" w:rsidR="005A1429" w:rsidRPr="00AE407B" w:rsidRDefault="005A1429" w:rsidP="00AA532E">
            <w:pPr>
              <w:spacing w:beforeLines="60" w:before="144" w:afterLines="60" w:after="144" w:line="240" w:lineRule="auto"/>
              <w:rPr>
                <w:rFonts w:eastAsia="Times New Roman" w:cs="Calibri"/>
                <w:color w:val="000000"/>
                <w:kern w:val="0"/>
                <w:sz w:val="18"/>
                <w:szCs w:val="18"/>
                <w:lang w:val="tr-TR"/>
                <w14:ligatures w14:val="none"/>
              </w:rPr>
            </w:pPr>
            <w:r w:rsidRPr="00AE407B">
              <w:rPr>
                <w:rFonts w:eastAsia="Times New Roman" w:cs="Calibri"/>
                <w:color w:val="000000"/>
                <w:kern w:val="0"/>
                <w:sz w:val="18"/>
                <w:szCs w:val="18"/>
                <w:lang w:val="tr-TR"/>
                <w14:ligatures w14:val="none"/>
              </w:rPr>
              <w:t>Siyah çam (</w:t>
            </w:r>
            <w:r w:rsidRPr="00AE407B">
              <w:rPr>
                <w:rFonts w:eastAsia="Times New Roman" w:cs="Calibri"/>
                <w:i/>
                <w:iCs/>
                <w:color w:val="000000"/>
                <w:kern w:val="0"/>
                <w:sz w:val="18"/>
                <w:szCs w:val="18"/>
                <w:lang w:val="tr-TR"/>
                <w14:ligatures w14:val="none"/>
              </w:rPr>
              <w:t>Pinus nigra</w:t>
            </w:r>
            <w:r w:rsidRPr="00AE407B">
              <w:rPr>
                <w:rFonts w:eastAsia="Times New Roman" w:cs="Calibri"/>
                <w:color w:val="000000"/>
                <w:kern w:val="0"/>
                <w:sz w:val="18"/>
                <w:szCs w:val="18"/>
                <w:lang w:val="tr-TR"/>
                <w14:ligatures w14:val="none"/>
              </w:rPr>
              <w:t>) ormanı</w:t>
            </w:r>
          </w:p>
        </w:tc>
        <w:tc>
          <w:tcPr>
            <w:tcW w:w="695" w:type="pct"/>
            <w:vAlign w:val="center"/>
          </w:tcPr>
          <w:p w14:paraId="4002DF7F" w14:textId="70612D22" w:rsidR="005A1429" w:rsidRPr="00AE407B" w:rsidRDefault="005A1429" w:rsidP="00AA532E">
            <w:pPr>
              <w:spacing w:beforeLines="60" w:before="144" w:afterLines="60" w:after="144" w:line="240" w:lineRule="auto"/>
              <w:jc w:val="center"/>
              <w:rPr>
                <w:rFonts w:eastAsia="Times New Roman" w:cs="Calibri"/>
                <w:color w:val="000000"/>
                <w:kern w:val="0"/>
                <w:sz w:val="18"/>
                <w:szCs w:val="18"/>
                <w:lang w:val="tr-TR"/>
                <w14:ligatures w14:val="none"/>
              </w:rPr>
            </w:pPr>
            <w:r w:rsidRPr="00AE407B">
              <w:rPr>
                <w:rFonts w:eastAsia="Times New Roman" w:cs="Calibri"/>
                <w:color w:val="000000"/>
                <w:kern w:val="0"/>
                <w:sz w:val="18"/>
                <w:szCs w:val="18"/>
                <w:lang w:val="tr-TR"/>
                <w14:ligatures w14:val="none"/>
              </w:rPr>
              <w:t>PBF</w:t>
            </w:r>
          </w:p>
        </w:tc>
        <w:tc>
          <w:tcPr>
            <w:tcW w:w="496" w:type="pct"/>
            <w:vAlign w:val="center"/>
            <w:hideMark/>
          </w:tcPr>
          <w:p w14:paraId="4944F203" w14:textId="77777777" w:rsidR="005A1429" w:rsidRPr="00AE407B" w:rsidRDefault="005A1429" w:rsidP="00AA532E">
            <w:pPr>
              <w:spacing w:beforeLines="60" w:before="144" w:afterLines="60" w:after="144" w:line="240" w:lineRule="auto"/>
              <w:jc w:val="center"/>
              <w:rPr>
                <w:rFonts w:eastAsia="Times New Roman" w:cs="Calibri"/>
                <w:kern w:val="0"/>
                <w:sz w:val="18"/>
                <w:szCs w:val="18"/>
                <w:lang w:val="tr-TR"/>
                <w14:ligatures w14:val="none"/>
              </w:rPr>
            </w:pPr>
            <w:r w:rsidRPr="00AE407B">
              <w:rPr>
                <w:rFonts w:eastAsia="Times New Roman" w:cs="Calibri"/>
                <w:kern w:val="0"/>
                <w:sz w:val="18"/>
                <w:szCs w:val="18"/>
                <w:lang w:val="tr-TR"/>
                <w14:ligatures w14:val="none"/>
              </w:rPr>
              <w:t>NNL</w:t>
            </w:r>
          </w:p>
        </w:tc>
        <w:tc>
          <w:tcPr>
            <w:tcW w:w="380" w:type="pct"/>
            <w:vAlign w:val="center"/>
          </w:tcPr>
          <w:p w14:paraId="54C58CEE" w14:textId="508758E5" w:rsidR="005A1429" w:rsidRPr="00AE407B" w:rsidRDefault="005A1429" w:rsidP="00AA532E">
            <w:pPr>
              <w:spacing w:beforeLines="60" w:before="144" w:afterLines="60" w:after="144" w:line="240" w:lineRule="auto"/>
              <w:jc w:val="center"/>
              <w:rPr>
                <w:rFonts w:eastAsia="Times New Roman" w:cs="Calibri"/>
                <w:color w:val="000000"/>
                <w:kern w:val="0"/>
                <w:sz w:val="18"/>
                <w:szCs w:val="18"/>
                <w:lang w:val="tr-TR"/>
                <w14:ligatures w14:val="none"/>
              </w:rPr>
            </w:pPr>
            <w:r w:rsidRPr="00AE407B">
              <w:rPr>
                <w:rFonts w:eastAsia="Times New Roman" w:cs="Calibri"/>
                <w:color w:val="000000"/>
                <w:kern w:val="0"/>
                <w:sz w:val="18"/>
                <w:szCs w:val="18"/>
                <w:lang w:val="tr-TR"/>
                <w14:ligatures w14:val="none"/>
              </w:rPr>
              <w:t>50,52</w:t>
            </w:r>
          </w:p>
        </w:tc>
        <w:tc>
          <w:tcPr>
            <w:tcW w:w="629" w:type="pct"/>
            <w:gridSpan w:val="2"/>
            <w:vAlign w:val="center"/>
            <w:hideMark/>
          </w:tcPr>
          <w:p w14:paraId="750545FD" w14:textId="1D36A786" w:rsidR="005A1429" w:rsidRPr="00AE407B" w:rsidRDefault="005A1429" w:rsidP="00AA532E">
            <w:pPr>
              <w:spacing w:beforeLines="60" w:before="144" w:afterLines="60" w:after="144" w:line="240" w:lineRule="auto"/>
              <w:jc w:val="center"/>
              <w:rPr>
                <w:rFonts w:eastAsia="Times New Roman" w:cs="Calibri"/>
                <w:color w:val="000000"/>
                <w:kern w:val="0"/>
                <w:sz w:val="18"/>
                <w:szCs w:val="18"/>
                <w:lang w:val="tr-TR"/>
                <w14:ligatures w14:val="none"/>
              </w:rPr>
            </w:pPr>
            <w:r w:rsidRPr="00AE407B">
              <w:rPr>
                <w:rFonts w:eastAsia="Times New Roman" w:cs="Calibri"/>
                <w:color w:val="000000"/>
                <w:kern w:val="0"/>
                <w:sz w:val="18"/>
                <w:szCs w:val="18"/>
                <w:lang w:val="tr-TR"/>
                <w14:ligatures w14:val="none"/>
              </w:rPr>
              <w:t>0,80</w:t>
            </w:r>
          </w:p>
        </w:tc>
        <w:tc>
          <w:tcPr>
            <w:tcW w:w="501" w:type="pct"/>
            <w:vAlign w:val="center"/>
          </w:tcPr>
          <w:p w14:paraId="6E39E705" w14:textId="736A3CA7" w:rsidR="005A1429" w:rsidRPr="00AE407B" w:rsidRDefault="005A1429" w:rsidP="00AA532E">
            <w:pPr>
              <w:spacing w:beforeLines="60" w:before="144" w:afterLines="60" w:after="144" w:line="240" w:lineRule="auto"/>
              <w:jc w:val="center"/>
              <w:rPr>
                <w:rFonts w:eastAsia="Times New Roman" w:cs="Calibri"/>
                <w:color w:val="000000"/>
                <w:kern w:val="0"/>
                <w:sz w:val="18"/>
                <w:szCs w:val="18"/>
                <w:lang w:val="tr-TR"/>
                <w14:ligatures w14:val="none"/>
              </w:rPr>
            </w:pPr>
            <w:r w:rsidRPr="00AE407B">
              <w:rPr>
                <w:rFonts w:eastAsia="Times New Roman" w:cs="Calibri"/>
                <w:color w:val="000000"/>
                <w:kern w:val="0"/>
                <w:sz w:val="18"/>
                <w:szCs w:val="18"/>
                <w:lang w:val="tr-TR"/>
                <w14:ligatures w14:val="none"/>
              </w:rPr>
              <w:t>40,42</w:t>
            </w:r>
          </w:p>
        </w:tc>
        <w:tc>
          <w:tcPr>
            <w:tcW w:w="528" w:type="pct"/>
            <w:vAlign w:val="center"/>
          </w:tcPr>
          <w:p w14:paraId="4128F3C3" w14:textId="4DA5CF59" w:rsidR="005A1429" w:rsidRPr="00AE407B" w:rsidRDefault="005A1429" w:rsidP="00AA532E">
            <w:pPr>
              <w:spacing w:beforeLines="60" w:before="144" w:afterLines="60" w:after="144" w:line="240" w:lineRule="auto"/>
              <w:jc w:val="center"/>
              <w:rPr>
                <w:rFonts w:eastAsia="Times New Roman" w:cs="Calibri"/>
                <w:color w:val="000000"/>
                <w:kern w:val="0"/>
                <w:sz w:val="18"/>
                <w:szCs w:val="18"/>
                <w:lang w:val="tr-TR"/>
                <w14:ligatures w14:val="none"/>
              </w:rPr>
            </w:pPr>
            <w:r w:rsidRPr="00AE407B">
              <w:rPr>
                <w:rFonts w:eastAsia="Times New Roman" w:cs="Calibri"/>
                <w:color w:val="000000"/>
                <w:kern w:val="0"/>
                <w:sz w:val="18"/>
                <w:szCs w:val="18"/>
                <w:lang w:val="tr-TR"/>
                <w14:ligatures w14:val="none"/>
              </w:rPr>
              <w:t>0,7</w:t>
            </w:r>
          </w:p>
        </w:tc>
        <w:tc>
          <w:tcPr>
            <w:tcW w:w="519" w:type="pct"/>
            <w:vAlign w:val="center"/>
            <w:hideMark/>
          </w:tcPr>
          <w:p w14:paraId="665AE023" w14:textId="3BDA4F82" w:rsidR="005A1429" w:rsidRPr="00AE407B" w:rsidRDefault="005A1429" w:rsidP="00AA532E">
            <w:pPr>
              <w:spacing w:beforeLines="60" w:before="144" w:afterLines="60" w:after="144" w:line="240" w:lineRule="auto"/>
              <w:jc w:val="center"/>
              <w:rPr>
                <w:rFonts w:eastAsia="Times New Roman" w:cs="Calibri"/>
                <w:color w:val="000000"/>
                <w:kern w:val="0"/>
                <w:sz w:val="18"/>
                <w:szCs w:val="18"/>
                <w:lang w:val="tr-TR"/>
                <w14:ligatures w14:val="none"/>
              </w:rPr>
            </w:pPr>
            <w:r w:rsidRPr="00AE407B">
              <w:rPr>
                <w:rFonts w:eastAsia="Times New Roman" w:cs="Calibri"/>
                <w:color w:val="000000"/>
                <w:kern w:val="0"/>
                <w:sz w:val="18"/>
                <w:szCs w:val="18"/>
                <w:lang w:val="tr-TR"/>
                <w14:ligatures w14:val="none"/>
              </w:rPr>
              <w:t>57,74</w:t>
            </w:r>
          </w:p>
        </w:tc>
        <w:tc>
          <w:tcPr>
            <w:tcW w:w="583" w:type="pct"/>
            <w:vAlign w:val="center"/>
            <w:hideMark/>
          </w:tcPr>
          <w:p w14:paraId="475587D7" w14:textId="77777777" w:rsidR="005A1429" w:rsidRPr="00AE407B" w:rsidRDefault="005A1429" w:rsidP="00AA532E">
            <w:pPr>
              <w:spacing w:beforeLines="60" w:before="144" w:afterLines="60" w:after="144" w:line="240" w:lineRule="auto"/>
              <w:jc w:val="center"/>
              <w:rPr>
                <w:rFonts w:eastAsia="Times New Roman" w:cs="Calibri"/>
                <w:b/>
                <w:bCs/>
                <w:color w:val="000000"/>
                <w:kern w:val="0"/>
                <w:sz w:val="18"/>
                <w:szCs w:val="18"/>
                <w:lang w:val="tr-TR"/>
                <w14:ligatures w14:val="none"/>
              </w:rPr>
            </w:pPr>
            <w:r w:rsidRPr="00AE407B">
              <w:rPr>
                <w:rFonts w:eastAsia="Times New Roman" w:cs="Calibri"/>
                <w:b/>
                <w:bCs/>
                <w:color w:val="000000"/>
                <w:kern w:val="0"/>
                <w:sz w:val="18"/>
                <w:szCs w:val="18"/>
                <w:lang w:val="tr-TR"/>
                <w14:ligatures w14:val="none"/>
              </w:rPr>
              <w:t>57,74</w:t>
            </w:r>
          </w:p>
        </w:tc>
      </w:tr>
      <w:tr w:rsidR="005A1429" w:rsidRPr="00AE407B" w14:paraId="135B747C" w14:textId="77777777" w:rsidTr="666FF18D">
        <w:trPr>
          <w:trHeight w:val="290"/>
        </w:trPr>
        <w:tc>
          <w:tcPr>
            <w:tcW w:w="669" w:type="pct"/>
            <w:vAlign w:val="center"/>
            <w:hideMark/>
          </w:tcPr>
          <w:p w14:paraId="26E16FBD" w14:textId="77777777" w:rsidR="005A1429" w:rsidRPr="00AE407B" w:rsidRDefault="005A1429" w:rsidP="00AA532E">
            <w:pPr>
              <w:spacing w:beforeLines="60" w:before="144" w:afterLines="60" w:after="144" w:line="240" w:lineRule="auto"/>
              <w:rPr>
                <w:rFonts w:eastAsia="Times New Roman" w:cs="Calibri"/>
                <w:color w:val="000000"/>
                <w:kern w:val="0"/>
                <w:sz w:val="18"/>
                <w:szCs w:val="18"/>
                <w:lang w:val="tr-TR"/>
                <w14:ligatures w14:val="none"/>
              </w:rPr>
            </w:pPr>
            <w:r w:rsidRPr="00AE407B">
              <w:rPr>
                <w:rFonts w:eastAsia="Times New Roman" w:cs="Calibri"/>
                <w:i/>
                <w:iCs/>
                <w:color w:val="000000"/>
                <w:kern w:val="0"/>
                <w:sz w:val="18"/>
                <w:szCs w:val="18"/>
                <w:lang w:val="tr-TR"/>
                <w14:ligatures w14:val="none"/>
              </w:rPr>
              <w:t xml:space="preserve">Pinus brutia </w:t>
            </w:r>
            <w:r w:rsidRPr="00AE407B">
              <w:rPr>
                <w:rFonts w:eastAsia="Times New Roman" w:cs="Calibri"/>
                <w:color w:val="000000"/>
                <w:kern w:val="0"/>
                <w:sz w:val="18"/>
                <w:szCs w:val="18"/>
                <w:lang w:val="tr-TR"/>
                <w14:ligatures w14:val="none"/>
              </w:rPr>
              <w:t>ormanı</w:t>
            </w:r>
          </w:p>
        </w:tc>
        <w:tc>
          <w:tcPr>
            <w:tcW w:w="695" w:type="pct"/>
            <w:vAlign w:val="center"/>
          </w:tcPr>
          <w:p w14:paraId="31887BE7" w14:textId="34305A7A" w:rsidR="005A1429" w:rsidRPr="00AE407B" w:rsidRDefault="005A1429" w:rsidP="00AA532E">
            <w:pPr>
              <w:spacing w:beforeLines="60" w:before="144" w:afterLines="60" w:after="144" w:line="240" w:lineRule="auto"/>
              <w:jc w:val="center"/>
              <w:rPr>
                <w:rFonts w:eastAsia="Times New Roman" w:cs="Calibri"/>
                <w:color w:val="000000"/>
                <w:kern w:val="0"/>
                <w:sz w:val="18"/>
                <w:szCs w:val="18"/>
                <w:lang w:val="tr-TR"/>
                <w14:ligatures w14:val="none"/>
              </w:rPr>
            </w:pPr>
          </w:p>
        </w:tc>
        <w:tc>
          <w:tcPr>
            <w:tcW w:w="496" w:type="pct"/>
            <w:vAlign w:val="center"/>
            <w:hideMark/>
          </w:tcPr>
          <w:p w14:paraId="5C062961" w14:textId="77777777" w:rsidR="005A1429" w:rsidRPr="00AE407B" w:rsidRDefault="005A1429" w:rsidP="00AA532E">
            <w:pPr>
              <w:spacing w:beforeLines="60" w:before="144" w:afterLines="60" w:after="144" w:line="240" w:lineRule="auto"/>
              <w:jc w:val="center"/>
              <w:rPr>
                <w:rFonts w:eastAsia="Times New Roman" w:cs="Calibri"/>
                <w:kern w:val="0"/>
                <w:sz w:val="18"/>
                <w:szCs w:val="18"/>
                <w:lang w:val="tr-TR"/>
                <w14:ligatures w14:val="none"/>
              </w:rPr>
            </w:pPr>
            <w:r w:rsidRPr="00AE407B">
              <w:rPr>
                <w:rFonts w:eastAsia="Times New Roman" w:cs="Calibri"/>
                <w:kern w:val="0"/>
                <w:sz w:val="18"/>
                <w:szCs w:val="18"/>
                <w:lang w:val="tr-TR"/>
                <w14:ligatures w14:val="none"/>
              </w:rPr>
              <w:t>NNL</w:t>
            </w:r>
          </w:p>
        </w:tc>
        <w:tc>
          <w:tcPr>
            <w:tcW w:w="380" w:type="pct"/>
            <w:vAlign w:val="center"/>
          </w:tcPr>
          <w:p w14:paraId="67FDD149" w14:textId="1CAAB2F9" w:rsidR="005A1429" w:rsidRPr="00AE407B" w:rsidRDefault="005A1429" w:rsidP="00AA532E">
            <w:pPr>
              <w:spacing w:beforeLines="60" w:before="144" w:afterLines="60" w:after="144" w:line="240" w:lineRule="auto"/>
              <w:jc w:val="center"/>
              <w:rPr>
                <w:rFonts w:eastAsia="Times New Roman" w:cs="Calibri"/>
                <w:color w:val="000000"/>
                <w:kern w:val="0"/>
                <w:sz w:val="18"/>
                <w:szCs w:val="18"/>
                <w:lang w:val="tr-TR"/>
                <w14:ligatures w14:val="none"/>
              </w:rPr>
            </w:pPr>
            <w:r w:rsidRPr="00AE407B">
              <w:rPr>
                <w:rFonts w:eastAsia="Times New Roman" w:cs="Calibri"/>
                <w:color w:val="000000"/>
                <w:kern w:val="0"/>
                <w:sz w:val="18"/>
                <w:szCs w:val="18"/>
                <w:lang w:val="tr-TR"/>
                <w14:ligatures w14:val="none"/>
              </w:rPr>
              <w:t>3,45</w:t>
            </w:r>
          </w:p>
        </w:tc>
        <w:tc>
          <w:tcPr>
            <w:tcW w:w="629" w:type="pct"/>
            <w:gridSpan w:val="2"/>
            <w:vAlign w:val="center"/>
            <w:hideMark/>
          </w:tcPr>
          <w:p w14:paraId="736E4D9F" w14:textId="78838121" w:rsidR="005A1429" w:rsidRPr="00AE407B" w:rsidRDefault="005A1429" w:rsidP="00AA532E">
            <w:pPr>
              <w:spacing w:beforeLines="60" w:before="144" w:afterLines="60" w:after="144" w:line="240" w:lineRule="auto"/>
              <w:jc w:val="center"/>
              <w:rPr>
                <w:rFonts w:eastAsia="Times New Roman" w:cs="Calibri"/>
                <w:color w:val="000000"/>
                <w:kern w:val="0"/>
                <w:sz w:val="18"/>
                <w:szCs w:val="18"/>
                <w:lang w:val="tr-TR"/>
                <w14:ligatures w14:val="none"/>
              </w:rPr>
            </w:pPr>
            <w:r w:rsidRPr="00AE407B">
              <w:rPr>
                <w:rFonts w:eastAsia="Times New Roman" w:cs="Calibri"/>
                <w:color w:val="000000"/>
                <w:kern w:val="0"/>
                <w:sz w:val="18"/>
                <w:szCs w:val="18"/>
                <w:lang w:val="tr-TR"/>
                <w14:ligatures w14:val="none"/>
              </w:rPr>
              <w:t>0,80</w:t>
            </w:r>
          </w:p>
        </w:tc>
        <w:tc>
          <w:tcPr>
            <w:tcW w:w="501" w:type="pct"/>
            <w:vAlign w:val="center"/>
          </w:tcPr>
          <w:p w14:paraId="1B2BD7E1" w14:textId="41382FBA" w:rsidR="005A1429" w:rsidRPr="00AE407B" w:rsidRDefault="005A1429" w:rsidP="00AA532E">
            <w:pPr>
              <w:spacing w:beforeLines="60" w:before="144" w:afterLines="60" w:after="144" w:line="240" w:lineRule="auto"/>
              <w:jc w:val="center"/>
              <w:rPr>
                <w:rFonts w:eastAsia="Times New Roman" w:cs="Calibri"/>
                <w:color w:val="000000"/>
                <w:kern w:val="0"/>
                <w:sz w:val="18"/>
                <w:szCs w:val="18"/>
                <w:lang w:val="tr-TR"/>
                <w14:ligatures w14:val="none"/>
              </w:rPr>
            </w:pPr>
            <w:r w:rsidRPr="00AE407B">
              <w:rPr>
                <w:rFonts w:eastAsia="Times New Roman" w:cs="Calibri"/>
                <w:color w:val="000000"/>
                <w:kern w:val="0"/>
                <w:sz w:val="18"/>
                <w:szCs w:val="18"/>
                <w:lang w:val="tr-TR"/>
                <w14:ligatures w14:val="none"/>
              </w:rPr>
              <w:t>2,76</w:t>
            </w:r>
          </w:p>
        </w:tc>
        <w:tc>
          <w:tcPr>
            <w:tcW w:w="528" w:type="pct"/>
            <w:vAlign w:val="center"/>
          </w:tcPr>
          <w:p w14:paraId="736EBE93" w14:textId="6D106CC2" w:rsidR="005A1429" w:rsidRPr="00AE407B" w:rsidRDefault="005A1429" w:rsidP="00AA532E">
            <w:pPr>
              <w:spacing w:beforeLines="60" w:before="144" w:afterLines="60" w:after="144" w:line="240" w:lineRule="auto"/>
              <w:jc w:val="center"/>
              <w:rPr>
                <w:rFonts w:eastAsia="Times New Roman" w:cs="Calibri"/>
                <w:color w:val="000000"/>
                <w:kern w:val="0"/>
                <w:sz w:val="18"/>
                <w:szCs w:val="18"/>
                <w:lang w:val="tr-TR"/>
                <w14:ligatures w14:val="none"/>
              </w:rPr>
            </w:pPr>
            <w:r w:rsidRPr="00AE407B">
              <w:rPr>
                <w:rFonts w:eastAsia="Times New Roman" w:cs="Calibri"/>
                <w:color w:val="000000"/>
                <w:kern w:val="0"/>
                <w:sz w:val="18"/>
                <w:szCs w:val="18"/>
                <w:lang w:val="tr-TR"/>
                <w14:ligatures w14:val="none"/>
              </w:rPr>
              <w:t>0,7</w:t>
            </w:r>
          </w:p>
        </w:tc>
        <w:tc>
          <w:tcPr>
            <w:tcW w:w="519" w:type="pct"/>
            <w:vAlign w:val="center"/>
            <w:hideMark/>
          </w:tcPr>
          <w:p w14:paraId="69A4AF5D" w14:textId="1E81C4FC" w:rsidR="005A1429" w:rsidRPr="00AE407B" w:rsidRDefault="005A1429" w:rsidP="00AA532E">
            <w:pPr>
              <w:spacing w:beforeLines="60" w:before="144" w:afterLines="60" w:after="144" w:line="240" w:lineRule="auto"/>
              <w:jc w:val="center"/>
              <w:rPr>
                <w:rFonts w:eastAsia="Times New Roman" w:cs="Calibri"/>
                <w:color w:val="000000"/>
                <w:kern w:val="0"/>
                <w:sz w:val="18"/>
                <w:szCs w:val="18"/>
                <w:lang w:val="tr-TR"/>
                <w14:ligatures w14:val="none"/>
              </w:rPr>
            </w:pPr>
            <w:r w:rsidRPr="00AE407B">
              <w:rPr>
                <w:rFonts w:eastAsia="Times New Roman" w:cs="Calibri"/>
                <w:color w:val="000000"/>
                <w:kern w:val="0"/>
                <w:sz w:val="18"/>
                <w:szCs w:val="18"/>
                <w:lang w:val="tr-TR"/>
                <w14:ligatures w14:val="none"/>
              </w:rPr>
              <w:t>3,94</w:t>
            </w:r>
          </w:p>
        </w:tc>
        <w:tc>
          <w:tcPr>
            <w:tcW w:w="583" w:type="pct"/>
            <w:vAlign w:val="center"/>
            <w:hideMark/>
          </w:tcPr>
          <w:p w14:paraId="6DE8847C" w14:textId="77777777" w:rsidR="005A1429" w:rsidRPr="00AE407B" w:rsidRDefault="005A1429" w:rsidP="00AA532E">
            <w:pPr>
              <w:spacing w:beforeLines="60" w:before="144" w:afterLines="60" w:after="144" w:line="240" w:lineRule="auto"/>
              <w:jc w:val="center"/>
              <w:rPr>
                <w:rFonts w:eastAsia="Times New Roman" w:cs="Calibri"/>
                <w:b/>
                <w:bCs/>
                <w:color w:val="000000"/>
                <w:kern w:val="0"/>
                <w:sz w:val="18"/>
                <w:szCs w:val="18"/>
                <w:lang w:val="tr-TR"/>
                <w14:ligatures w14:val="none"/>
              </w:rPr>
            </w:pPr>
            <w:r w:rsidRPr="00AE407B">
              <w:rPr>
                <w:rFonts w:eastAsia="Times New Roman" w:cs="Calibri"/>
                <w:b/>
                <w:bCs/>
                <w:color w:val="000000"/>
                <w:kern w:val="0"/>
                <w:sz w:val="18"/>
                <w:szCs w:val="18"/>
                <w:lang w:val="tr-TR"/>
                <w14:ligatures w14:val="none"/>
              </w:rPr>
              <w:t>3,94</w:t>
            </w:r>
          </w:p>
        </w:tc>
      </w:tr>
      <w:tr w:rsidR="005A1429" w:rsidRPr="00AE407B" w14:paraId="35B37500" w14:textId="77777777" w:rsidTr="666FF18D">
        <w:trPr>
          <w:trHeight w:val="290"/>
        </w:trPr>
        <w:tc>
          <w:tcPr>
            <w:tcW w:w="5000" w:type="pct"/>
            <w:gridSpan w:val="10"/>
            <w:tcBorders>
              <w:top w:val="single" w:sz="4" w:space="0" w:color="B7B2AA" w:themeColor="accent5"/>
              <w:left w:val="single" w:sz="4" w:space="0" w:color="B7B2AA" w:themeColor="accent5"/>
              <w:bottom w:val="single" w:sz="4" w:space="0" w:color="B7B2AA" w:themeColor="accent5"/>
              <w:right w:val="single" w:sz="4" w:space="0" w:color="B7B2AA" w:themeColor="accent5"/>
            </w:tcBorders>
            <w:shd w:val="clear" w:color="auto" w:fill="D9D9D9" w:themeFill="background1" w:themeFillShade="D9"/>
            <w:vAlign w:val="center"/>
          </w:tcPr>
          <w:p w14:paraId="3CCC8FC5" w14:textId="67B72BD0" w:rsidR="005A1429" w:rsidRPr="00AE407B" w:rsidRDefault="005A1429" w:rsidP="005A1429">
            <w:pPr>
              <w:spacing w:beforeLines="60" w:before="144" w:afterLines="60" w:after="144" w:line="240" w:lineRule="auto"/>
              <w:rPr>
                <w:rFonts w:eastAsia="Times New Roman" w:cs="Calibri"/>
                <w:b/>
                <w:bCs/>
                <w:color w:val="000000"/>
                <w:kern w:val="0"/>
                <w:sz w:val="18"/>
                <w:szCs w:val="18"/>
                <w:lang w:val="tr-TR"/>
                <w14:ligatures w14:val="none"/>
              </w:rPr>
            </w:pPr>
            <w:r w:rsidRPr="00AE407B">
              <w:rPr>
                <w:rFonts w:eastAsia="Times New Roman" w:cs="Calibri"/>
                <w:b/>
                <w:bCs/>
                <w:color w:val="000000"/>
                <w:kern w:val="0"/>
                <w:sz w:val="18"/>
                <w:szCs w:val="18"/>
                <w:lang w:val="tr-TR"/>
                <w14:ligatures w14:val="none"/>
              </w:rPr>
              <w:t>Geçici habitat kaybı</w:t>
            </w:r>
          </w:p>
        </w:tc>
      </w:tr>
      <w:tr w:rsidR="005A1429" w:rsidRPr="00AE407B" w14:paraId="739FE08C" w14:textId="77777777" w:rsidTr="666FF18D">
        <w:trPr>
          <w:trHeight w:val="290"/>
        </w:trPr>
        <w:tc>
          <w:tcPr>
            <w:tcW w:w="669" w:type="pct"/>
            <w:tcBorders>
              <w:top w:val="single" w:sz="4" w:space="0" w:color="B7B2AA" w:themeColor="accent5"/>
              <w:left w:val="single" w:sz="4" w:space="0" w:color="B7B2AA" w:themeColor="accent5"/>
              <w:bottom w:val="single" w:sz="4" w:space="0" w:color="B7B2AA" w:themeColor="accent5"/>
              <w:right w:val="single" w:sz="4" w:space="0" w:color="B7B2AA" w:themeColor="accent5"/>
            </w:tcBorders>
            <w:vAlign w:val="center"/>
          </w:tcPr>
          <w:p w14:paraId="34981EE3" w14:textId="77777777" w:rsidR="005A1429" w:rsidRPr="00AE407B" w:rsidRDefault="005A1429" w:rsidP="00AA532E">
            <w:pPr>
              <w:spacing w:beforeLines="60" w:before="144" w:afterLines="60" w:after="144" w:line="240" w:lineRule="auto"/>
              <w:rPr>
                <w:rFonts w:eastAsia="Times New Roman" w:cs="Calibri"/>
                <w:i/>
                <w:iCs/>
                <w:color w:val="000000"/>
                <w:kern w:val="0"/>
                <w:sz w:val="18"/>
                <w:szCs w:val="18"/>
                <w:lang w:val="tr-TR"/>
                <w14:ligatures w14:val="none"/>
              </w:rPr>
            </w:pPr>
            <w:r w:rsidRPr="00AE407B">
              <w:rPr>
                <w:rFonts w:eastAsia="Times New Roman" w:cs="Calibri"/>
                <w:i/>
                <w:iCs/>
                <w:color w:val="000000"/>
                <w:kern w:val="0"/>
                <w:sz w:val="18"/>
                <w:szCs w:val="18"/>
                <w:lang w:val="tr-TR"/>
                <w14:ligatures w14:val="none"/>
              </w:rPr>
              <w:t>Karaçam (Pinus nigra) ormanı</w:t>
            </w:r>
          </w:p>
        </w:tc>
        <w:tc>
          <w:tcPr>
            <w:tcW w:w="695" w:type="pct"/>
            <w:tcBorders>
              <w:top w:val="single" w:sz="4" w:space="0" w:color="B7B2AA" w:themeColor="accent5"/>
              <w:left w:val="single" w:sz="4" w:space="0" w:color="B7B2AA" w:themeColor="accent5"/>
              <w:bottom w:val="single" w:sz="4" w:space="0" w:color="B7B2AA" w:themeColor="accent5"/>
              <w:right w:val="single" w:sz="4" w:space="0" w:color="B7B2AA" w:themeColor="accent5"/>
            </w:tcBorders>
            <w:vAlign w:val="center"/>
          </w:tcPr>
          <w:p w14:paraId="4AE5C4CA" w14:textId="5A3F68D4" w:rsidR="005A1429" w:rsidRPr="00AE407B" w:rsidRDefault="005A1429" w:rsidP="00AA532E">
            <w:pPr>
              <w:spacing w:beforeLines="60" w:before="144" w:afterLines="60" w:after="144" w:line="240" w:lineRule="auto"/>
              <w:jc w:val="center"/>
              <w:rPr>
                <w:rFonts w:eastAsia="Times New Roman" w:cs="Calibri"/>
                <w:color w:val="000000"/>
                <w:kern w:val="0"/>
                <w:sz w:val="18"/>
                <w:szCs w:val="18"/>
                <w:lang w:val="tr-TR"/>
                <w14:ligatures w14:val="none"/>
              </w:rPr>
            </w:pPr>
            <w:r w:rsidRPr="00AE407B">
              <w:rPr>
                <w:rFonts w:eastAsia="Times New Roman" w:cs="Calibri"/>
                <w:color w:val="000000"/>
                <w:kern w:val="0"/>
                <w:sz w:val="18"/>
                <w:szCs w:val="18"/>
                <w:lang w:val="tr-TR"/>
                <w14:ligatures w14:val="none"/>
              </w:rPr>
              <w:t>PBF</w:t>
            </w:r>
          </w:p>
        </w:tc>
        <w:tc>
          <w:tcPr>
            <w:tcW w:w="496" w:type="pct"/>
            <w:tcBorders>
              <w:top w:val="single" w:sz="4" w:space="0" w:color="B7B2AA" w:themeColor="accent5"/>
              <w:left w:val="single" w:sz="4" w:space="0" w:color="B7B2AA" w:themeColor="accent5"/>
              <w:bottom w:val="single" w:sz="4" w:space="0" w:color="B7B2AA" w:themeColor="accent5"/>
              <w:right w:val="single" w:sz="4" w:space="0" w:color="B7B2AA" w:themeColor="accent5"/>
            </w:tcBorders>
            <w:vAlign w:val="center"/>
          </w:tcPr>
          <w:p w14:paraId="6BBB652A" w14:textId="77777777" w:rsidR="005A1429" w:rsidRPr="00AE407B" w:rsidRDefault="005A1429" w:rsidP="00AA532E">
            <w:pPr>
              <w:spacing w:beforeLines="60" w:before="144" w:afterLines="60" w:after="144" w:line="240" w:lineRule="auto"/>
              <w:jc w:val="center"/>
              <w:rPr>
                <w:rFonts w:eastAsia="Times New Roman" w:cs="Calibri"/>
                <w:kern w:val="0"/>
                <w:sz w:val="18"/>
                <w:szCs w:val="18"/>
                <w:lang w:val="tr-TR"/>
                <w14:ligatures w14:val="none"/>
              </w:rPr>
            </w:pPr>
            <w:r w:rsidRPr="00AE407B">
              <w:rPr>
                <w:rFonts w:eastAsia="Times New Roman" w:cs="Calibri"/>
                <w:kern w:val="0"/>
                <w:sz w:val="18"/>
                <w:szCs w:val="18"/>
                <w:lang w:val="tr-TR"/>
                <w14:ligatures w14:val="none"/>
              </w:rPr>
              <w:t>NNL</w:t>
            </w:r>
          </w:p>
        </w:tc>
        <w:tc>
          <w:tcPr>
            <w:tcW w:w="380" w:type="pct"/>
            <w:tcBorders>
              <w:top w:val="single" w:sz="4" w:space="0" w:color="B7B2AA" w:themeColor="accent5"/>
              <w:left w:val="single" w:sz="4" w:space="0" w:color="B7B2AA" w:themeColor="accent5"/>
              <w:bottom w:val="single" w:sz="4" w:space="0" w:color="B7B2AA" w:themeColor="accent5"/>
              <w:right w:val="single" w:sz="4" w:space="0" w:color="B7B2AA" w:themeColor="accent5"/>
            </w:tcBorders>
            <w:vAlign w:val="center"/>
          </w:tcPr>
          <w:p w14:paraId="6E5E10DF" w14:textId="2A29501B" w:rsidR="005A1429" w:rsidRPr="00AE407B" w:rsidRDefault="005A1429" w:rsidP="00AA532E">
            <w:pPr>
              <w:spacing w:beforeLines="60" w:before="144" w:afterLines="60" w:after="144" w:line="240" w:lineRule="auto"/>
              <w:jc w:val="center"/>
              <w:rPr>
                <w:rFonts w:eastAsia="Times New Roman" w:cs="Calibri"/>
                <w:color w:val="000000"/>
                <w:kern w:val="0"/>
                <w:sz w:val="18"/>
                <w:szCs w:val="18"/>
                <w:lang w:val="tr-TR"/>
                <w14:ligatures w14:val="none"/>
              </w:rPr>
            </w:pPr>
            <w:r w:rsidRPr="00AE407B">
              <w:rPr>
                <w:rFonts w:eastAsia="Times New Roman" w:cs="Calibri"/>
                <w:color w:val="000000"/>
                <w:kern w:val="0"/>
                <w:sz w:val="18"/>
                <w:szCs w:val="18"/>
                <w:lang w:val="tr-TR"/>
                <w14:ligatures w14:val="none"/>
              </w:rPr>
              <w:t>14,75</w:t>
            </w:r>
          </w:p>
        </w:tc>
        <w:tc>
          <w:tcPr>
            <w:tcW w:w="629" w:type="pct"/>
            <w:gridSpan w:val="2"/>
            <w:tcBorders>
              <w:top w:val="single" w:sz="4" w:space="0" w:color="B7B2AA" w:themeColor="accent5"/>
              <w:left w:val="single" w:sz="4" w:space="0" w:color="B7B2AA" w:themeColor="accent5"/>
              <w:bottom w:val="single" w:sz="4" w:space="0" w:color="B7B2AA" w:themeColor="accent5"/>
              <w:right w:val="single" w:sz="4" w:space="0" w:color="B7B2AA" w:themeColor="accent5"/>
            </w:tcBorders>
            <w:vAlign w:val="center"/>
          </w:tcPr>
          <w:p w14:paraId="0F24F472" w14:textId="5A4A45A1" w:rsidR="005A1429" w:rsidRPr="00AE407B" w:rsidRDefault="005A1429" w:rsidP="00AA532E">
            <w:pPr>
              <w:spacing w:beforeLines="60" w:before="144" w:afterLines="60" w:after="144" w:line="240" w:lineRule="auto"/>
              <w:jc w:val="center"/>
              <w:rPr>
                <w:rFonts w:eastAsia="Times New Roman" w:cs="Calibri"/>
                <w:color w:val="000000"/>
                <w:kern w:val="0"/>
                <w:sz w:val="18"/>
                <w:szCs w:val="18"/>
                <w:lang w:val="tr-TR"/>
                <w14:ligatures w14:val="none"/>
              </w:rPr>
            </w:pPr>
            <w:r w:rsidRPr="00AE407B">
              <w:rPr>
                <w:rFonts w:eastAsia="Times New Roman" w:cs="Calibri"/>
                <w:color w:val="000000"/>
                <w:kern w:val="0"/>
                <w:sz w:val="18"/>
                <w:szCs w:val="18"/>
                <w:lang w:val="tr-TR"/>
                <w14:ligatures w14:val="none"/>
              </w:rPr>
              <w:t>0,80</w:t>
            </w:r>
          </w:p>
        </w:tc>
        <w:tc>
          <w:tcPr>
            <w:tcW w:w="501" w:type="pct"/>
            <w:tcBorders>
              <w:top w:val="single" w:sz="4" w:space="0" w:color="B7B2AA" w:themeColor="accent5"/>
              <w:left w:val="single" w:sz="4" w:space="0" w:color="B7B2AA" w:themeColor="accent5"/>
              <w:bottom w:val="single" w:sz="4" w:space="0" w:color="B7B2AA" w:themeColor="accent5"/>
              <w:right w:val="single" w:sz="4" w:space="0" w:color="B7B2AA" w:themeColor="accent5"/>
            </w:tcBorders>
            <w:vAlign w:val="center"/>
          </w:tcPr>
          <w:p w14:paraId="703799F8" w14:textId="0DF2D894" w:rsidR="005A1429" w:rsidRPr="00AE407B" w:rsidRDefault="005A1429" w:rsidP="00AA532E">
            <w:pPr>
              <w:spacing w:beforeLines="60" w:before="144" w:afterLines="60" w:after="144" w:line="240" w:lineRule="auto"/>
              <w:jc w:val="center"/>
              <w:rPr>
                <w:rFonts w:eastAsia="Times New Roman" w:cs="Calibri"/>
                <w:color w:val="000000"/>
                <w:kern w:val="0"/>
                <w:sz w:val="18"/>
                <w:szCs w:val="18"/>
                <w:lang w:val="tr-TR"/>
                <w14:ligatures w14:val="none"/>
              </w:rPr>
            </w:pPr>
            <w:r w:rsidRPr="00AE407B">
              <w:rPr>
                <w:rFonts w:eastAsia="Times New Roman" w:cs="Calibri"/>
                <w:color w:val="000000"/>
                <w:kern w:val="0"/>
                <w:sz w:val="18"/>
                <w:szCs w:val="18"/>
                <w:lang w:val="tr-TR"/>
                <w14:ligatures w14:val="none"/>
              </w:rPr>
              <w:t>11,8</w:t>
            </w:r>
          </w:p>
        </w:tc>
        <w:tc>
          <w:tcPr>
            <w:tcW w:w="528" w:type="pct"/>
            <w:tcBorders>
              <w:top w:val="single" w:sz="4" w:space="0" w:color="B7B2AA" w:themeColor="accent5"/>
              <w:left w:val="single" w:sz="4" w:space="0" w:color="B7B2AA" w:themeColor="accent5"/>
              <w:bottom w:val="single" w:sz="4" w:space="0" w:color="B7B2AA" w:themeColor="accent5"/>
              <w:right w:val="single" w:sz="4" w:space="0" w:color="B7B2AA" w:themeColor="accent5"/>
            </w:tcBorders>
            <w:vAlign w:val="center"/>
          </w:tcPr>
          <w:p w14:paraId="3038AF7E" w14:textId="386B6528" w:rsidR="005A1429" w:rsidRPr="00AE407B" w:rsidRDefault="005A1429" w:rsidP="00AA532E">
            <w:pPr>
              <w:spacing w:beforeLines="60" w:before="144" w:afterLines="60" w:after="144" w:line="240" w:lineRule="auto"/>
              <w:jc w:val="center"/>
              <w:rPr>
                <w:rFonts w:eastAsia="Times New Roman" w:cs="Calibri"/>
                <w:color w:val="000000"/>
                <w:kern w:val="0"/>
                <w:sz w:val="18"/>
                <w:szCs w:val="18"/>
                <w:lang w:val="tr-TR"/>
                <w14:ligatures w14:val="none"/>
              </w:rPr>
            </w:pPr>
            <w:r w:rsidRPr="00AE407B">
              <w:rPr>
                <w:rFonts w:eastAsia="Times New Roman" w:cs="Calibri"/>
                <w:color w:val="000000"/>
                <w:kern w:val="0"/>
                <w:sz w:val="18"/>
                <w:szCs w:val="18"/>
                <w:lang w:val="tr-TR"/>
                <w14:ligatures w14:val="none"/>
              </w:rPr>
              <w:t>0,7</w:t>
            </w:r>
          </w:p>
        </w:tc>
        <w:tc>
          <w:tcPr>
            <w:tcW w:w="519" w:type="pct"/>
            <w:tcBorders>
              <w:top w:val="single" w:sz="4" w:space="0" w:color="B7B2AA" w:themeColor="accent5"/>
              <w:left w:val="single" w:sz="4" w:space="0" w:color="B7B2AA" w:themeColor="accent5"/>
              <w:bottom w:val="single" w:sz="4" w:space="0" w:color="B7B2AA" w:themeColor="accent5"/>
              <w:right w:val="single" w:sz="4" w:space="0" w:color="B7B2AA" w:themeColor="accent5"/>
            </w:tcBorders>
            <w:vAlign w:val="center"/>
          </w:tcPr>
          <w:p w14:paraId="17C27A61" w14:textId="47CD761A" w:rsidR="005A1429" w:rsidRPr="00AE407B" w:rsidRDefault="005A1429" w:rsidP="00AA532E">
            <w:pPr>
              <w:spacing w:beforeLines="60" w:before="144" w:afterLines="60" w:after="144" w:line="240" w:lineRule="auto"/>
              <w:jc w:val="center"/>
              <w:rPr>
                <w:rFonts w:eastAsia="Times New Roman" w:cs="Calibri"/>
                <w:color w:val="000000"/>
                <w:kern w:val="0"/>
                <w:sz w:val="18"/>
                <w:szCs w:val="18"/>
                <w:lang w:val="tr-TR"/>
                <w14:ligatures w14:val="none"/>
              </w:rPr>
            </w:pPr>
            <w:r w:rsidRPr="00AE407B">
              <w:rPr>
                <w:rFonts w:eastAsia="Times New Roman" w:cs="Calibri"/>
                <w:color w:val="000000"/>
                <w:kern w:val="0"/>
                <w:sz w:val="18"/>
                <w:szCs w:val="18"/>
                <w:lang w:val="tr-TR"/>
                <w14:ligatures w14:val="none"/>
              </w:rPr>
              <w:t>16,86</w:t>
            </w:r>
          </w:p>
        </w:tc>
        <w:tc>
          <w:tcPr>
            <w:tcW w:w="583" w:type="pct"/>
            <w:tcBorders>
              <w:top w:val="single" w:sz="4" w:space="0" w:color="B7B2AA" w:themeColor="accent5"/>
              <w:left w:val="single" w:sz="4" w:space="0" w:color="B7B2AA" w:themeColor="accent5"/>
              <w:bottom w:val="single" w:sz="4" w:space="0" w:color="B7B2AA" w:themeColor="accent5"/>
              <w:right w:val="single" w:sz="4" w:space="0" w:color="B7B2AA" w:themeColor="accent5"/>
            </w:tcBorders>
            <w:vAlign w:val="center"/>
          </w:tcPr>
          <w:p w14:paraId="1ADDA139" w14:textId="77777777" w:rsidR="005A1429" w:rsidRPr="00AE407B" w:rsidRDefault="005A1429" w:rsidP="00AA532E">
            <w:pPr>
              <w:spacing w:beforeLines="60" w:before="144" w:afterLines="60" w:after="144" w:line="240" w:lineRule="auto"/>
              <w:jc w:val="center"/>
              <w:rPr>
                <w:rFonts w:eastAsia="Times New Roman" w:cs="Calibri"/>
                <w:b/>
                <w:bCs/>
                <w:color w:val="000000"/>
                <w:kern w:val="0"/>
                <w:sz w:val="18"/>
                <w:szCs w:val="18"/>
                <w:lang w:val="tr-TR"/>
                <w14:ligatures w14:val="none"/>
              </w:rPr>
            </w:pPr>
            <w:r w:rsidRPr="00AE407B">
              <w:rPr>
                <w:rFonts w:eastAsia="Times New Roman" w:cs="Calibri"/>
                <w:b/>
                <w:bCs/>
                <w:color w:val="000000"/>
                <w:kern w:val="0"/>
                <w:sz w:val="18"/>
                <w:szCs w:val="18"/>
                <w:lang w:val="tr-TR"/>
                <w14:ligatures w14:val="none"/>
              </w:rPr>
              <w:t>16,86</w:t>
            </w:r>
          </w:p>
        </w:tc>
      </w:tr>
    </w:tbl>
    <w:p w14:paraId="78C555EC" w14:textId="551EB77D" w:rsidR="00B63BFB" w:rsidRPr="00AE407B" w:rsidRDefault="00B63BFB" w:rsidP="00B63BFB">
      <w:pPr>
        <w:pStyle w:val="GvdeMetni"/>
        <w:spacing w:before="120"/>
        <w:rPr>
          <w:rFonts w:ascii="Verdana" w:hAnsi="Verdana"/>
          <w:sz w:val="18"/>
          <w:szCs w:val="22"/>
          <w:lang w:val="tr-TR"/>
        </w:rPr>
      </w:pPr>
      <w:r w:rsidRPr="00AE407B">
        <w:rPr>
          <w:rFonts w:ascii="Verdana" w:hAnsi="Verdana"/>
          <w:sz w:val="18"/>
          <w:szCs w:val="22"/>
          <w:lang w:val="tr-TR"/>
        </w:rPr>
        <w:t xml:space="preserve">*Hedef hesaplamasına, restorasyonun algılanan zorluğu ve hedef koşulun sağlanmasına kadar geçen tahmini süredeki gecikmeler temel alınarak bir gecikme/risk çarpanı dahil edilmiştir. </w:t>
      </w:r>
      <w:r w:rsidR="00310429" w:rsidRPr="00AE407B">
        <w:rPr>
          <w:rFonts w:ascii="Verdana" w:hAnsi="Verdana"/>
          <w:sz w:val="18"/>
          <w:szCs w:val="22"/>
          <w:lang w:val="tr-TR"/>
        </w:rPr>
        <w:t xml:space="preserve">Türkiye veya bölgede NNL/NG için özel bir kılavuz veya ölçüt bulunmadığından, </w:t>
      </w:r>
      <w:r w:rsidR="002D57F4" w:rsidRPr="00AE407B">
        <w:rPr>
          <w:rFonts w:ascii="Verdana" w:hAnsi="Verdana"/>
          <w:sz w:val="18"/>
          <w:szCs w:val="22"/>
          <w:lang w:val="tr-TR"/>
        </w:rPr>
        <w:t>bu hesaplama</w:t>
      </w:r>
      <w:r w:rsidR="00310429" w:rsidRPr="00AE407B">
        <w:rPr>
          <w:rFonts w:ascii="Verdana" w:hAnsi="Verdana"/>
          <w:sz w:val="18"/>
          <w:szCs w:val="22"/>
          <w:lang w:val="tr-TR"/>
        </w:rPr>
        <w:t xml:space="preserve">, Birleşik Krallık için yayınlanan </w:t>
      </w:r>
      <w:r w:rsidR="0081562D" w:rsidRPr="00AE407B">
        <w:rPr>
          <w:rFonts w:ascii="Verdana" w:hAnsi="Verdana"/>
          <w:sz w:val="18"/>
          <w:szCs w:val="22"/>
          <w:lang w:val="tr-TR"/>
        </w:rPr>
        <w:t>DEFRA (</w:t>
      </w:r>
      <w:r w:rsidR="00547F37" w:rsidRPr="00AE407B">
        <w:rPr>
          <w:rFonts w:ascii="Verdana" w:hAnsi="Verdana"/>
          <w:sz w:val="18"/>
          <w:szCs w:val="22"/>
          <w:lang w:val="tr-TR"/>
        </w:rPr>
        <w:t xml:space="preserve">Çevre, Gıda ve Kırsal İşler Bakanlığı) </w:t>
      </w:r>
      <w:r w:rsidR="00310429" w:rsidRPr="00AE407B">
        <w:rPr>
          <w:rFonts w:ascii="Verdana" w:hAnsi="Verdana"/>
          <w:sz w:val="18"/>
          <w:szCs w:val="22"/>
          <w:lang w:val="tr-TR"/>
        </w:rPr>
        <w:t>"</w:t>
      </w:r>
      <w:r w:rsidR="00547F37" w:rsidRPr="00AE407B">
        <w:rPr>
          <w:rFonts w:ascii="Verdana" w:hAnsi="Verdana"/>
          <w:sz w:val="18"/>
          <w:szCs w:val="22"/>
          <w:lang w:val="tr-TR"/>
        </w:rPr>
        <w:t xml:space="preserve">Yasal Biyoçeşitlilik </w:t>
      </w:r>
      <w:r w:rsidR="00310429" w:rsidRPr="00AE407B">
        <w:rPr>
          <w:rFonts w:ascii="Verdana" w:hAnsi="Verdana"/>
          <w:sz w:val="18"/>
          <w:szCs w:val="22"/>
          <w:lang w:val="tr-TR"/>
        </w:rPr>
        <w:t xml:space="preserve">Ölçütü"nde </w:t>
      </w:r>
      <w:r w:rsidR="00547F37" w:rsidRPr="00AE407B">
        <w:rPr>
          <w:rFonts w:ascii="Verdana" w:hAnsi="Verdana"/>
          <w:sz w:val="18"/>
          <w:szCs w:val="22"/>
          <w:lang w:val="tr-TR"/>
        </w:rPr>
        <w:t xml:space="preserve">(DEFRA, 2024) </w:t>
      </w:r>
      <w:r w:rsidR="00310429" w:rsidRPr="00AE407B">
        <w:rPr>
          <w:rFonts w:ascii="Verdana" w:hAnsi="Verdana"/>
          <w:sz w:val="18"/>
          <w:szCs w:val="22"/>
          <w:lang w:val="tr-TR"/>
        </w:rPr>
        <w:t>kullanılan gecikme/risk çarpanları</w:t>
      </w:r>
      <w:r w:rsidR="002D57F4" w:rsidRPr="00AE407B">
        <w:rPr>
          <w:rFonts w:ascii="Verdana" w:hAnsi="Verdana"/>
          <w:sz w:val="18"/>
          <w:szCs w:val="22"/>
          <w:lang w:val="tr-TR"/>
        </w:rPr>
        <w:t xml:space="preserve"> temel alınarak yapılmıştır</w:t>
      </w:r>
      <w:r w:rsidR="00547F37" w:rsidRPr="00AE407B">
        <w:rPr>
          <w:rFonts w:ascii="Verdana" w:hAnsi="Verdana"/>
          <w:sz w:val="18"/>
          <w:szCs w:val="22"/>
          <w:lang w:val="tr-TR"/>
        </w:rPr>
        <w:t xml:space="preserve">. </w:t>
      </w:r>
      <w:r w:rsidRPr="00AE407B">
        <w:rPr>
          <w:rFonts w:ascii="Verdana" w:hAnsi="Verdana"/>
          <w:sz w:val="18"/>
          <w:szCs w:val="22"/>
          <w:lang w:val="tr-TR"/>
        </w:rPr>
        <w:t>Bu, hedeflerin gerçekleştirilmesindeki gecikmeleri ve restorasyon zorluğuna bağlı olarak sonuçlardaki belirsizliği hesaba katmak için kullanılır:</w:t>
      </w:r>
    </w:p>
    <w:tbl>
      <w:tblPr>
        <w:tblW w:w="538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686"/>
        <w:gridCol w:w="1696"/>
      </w:tblGrid>
      <w:tr w:rsidR="00B63BFB" w:rsidRPr="00AE407B" w14:paraId="0E5A6754" w14:textId="77777777" w:rsidTr="00757B51">
        <w:trPr>
          <w:trHeight w:val="300"/>
        </w:trPr>
        <w:tc>
          <w:tcPr>
            <w:tcW w:w="3686" w:type="dxa"/>
            <w:shd w:val="clear" w:color="auto" w:fill="D9D9D9" w:themeFill="background1" w:themeFillShade="D9"/>
            <w:noWrap/>
            <w:vAlign w:val="center"/>
          </w:tcPr>
          <w:p w14:paraId="457E3AD1" w14:textId="121C725F" w:rsidR="00B63BFB" w:rsidRPr="00AE407B" w:rsidRDefault="00757B51" w:rsidP="00757B51">
            <w:pPr>
              <w:spacing w:before="20" w:after="20" w:line="240" w:lineRule="auto"/>
              <w:rPr>
                <w:rFonts w:ascii="Verdana" w:eastAsia="Times New Roman" w:hAnsi="Verdana" w:cs="Calibri"/>
                <w:b/>
                <w:bCs/>
                <w:color w:val="000000"/>
                <w:kern w:val="0"/>
                <w:sz w:val="16"/>
                <w:szCs w:val="16"/>
                <w:lang w:val="tr-TR"/>
                <w14:ligatures w14:val="none"/>
              </w:rPr>
            </w:pPr>
            <w:r w:rsidRPr="00AE407B">
              <w:rPr>
                <w:rFonts w:ascii="Verdana" w:eastAsia="Times New Roman" w:hAnsi="Verdana" w:cs="Calibri"/>
                <w:b/>
                <w:bCs/>
                <w:color w:val="000000"/>
                <w:kern w:val="0"/>
                <w:sz w:val="16"/>
                <w:szCs w:val="16"/>
                <w:lang w:val="tr-TR"/>
                <w14:ligatures w14:val="none"/>
              </w:rPr>
              <w:t>Uygulamanın</w:t>
            </w:r>
            <w:r w:rsidR="00F94730" w:rsidRPr="00AE407B">
              <w:rPr>
                <w:rFonts w:ascii="Verdana" w:eastAsia="Times New Roman" w:hAnsi="Verdana" w:cs="Calibri"/>
                <w:b/>
                <w:bCs/>
                <w:color w:val="000000"/>
                <w:kern w:val="0"/>
                <w:sz w:val="16"/>
                <w:szCs w:val="16"/>
                <w:lang w:val="tr-TR"/>
                <w14:ligatures w14:val="none"/>
              </w:rPr>
              <w:t xml:space="preserve"> Gecikmesi/Zorluğu</w:t>
            </w:r>
          </w:p>
        </w:tc>
        <w:tc>
          <w:tcPr>
            <w:tcW w:w="1696" w:type="dxa"/>
            <w:shd w:val="clear" w:color="auto" w:fill="D9D9D9" w:themeFill="background1" w:themeFillShade="D9"/>
            <w:noWrap/>
            <w:vAlign w:val="center"/>
          </w:tcPr>
          <w:p w14:paraId="16A335FA" w14:textId="4614F08E" w:rsidR="00B63BFB" w:rsidRPr="00AE407B" w:rsidRDefault="00F94730" w:rsidP="00757B51">
            <w:pPr>
              <w:spacing w:before="20" w:after="20" w:line="240" w:lineRule="auto"/>
              <w:rPr>
                <w:rFonts w:ascii="Verdana" w:eastAsia="Times New Roman" w:hAnsi="Verdana" w:cs="Calibri"/>
                <w:b/>
                <w:bCs/>
                <w:color w:val="000000"/>
                <w:kern w:val="0"/>
                <w:sz w:val="16"/>
                <w:szCs w:val="16"/>
                <w:lang w:val="tr-TR"/>
                <w14:ligatures w14:val="none"/>
              </w:rPr>
            </w:pPr>
            <w:r w:rsidRPr="00AE407B">
              <w:rPr>
                <w:rFonts w:ascii="Verdana" w:eastAsia="Times New Roman" w:hAnsi="Verdana" w:cs="Calibri"/>
                <w:b/>
                <w:bCs/>
                <w:color w:val="000000"/>
                <w:kern w:val="0"/>
                <w:sz w:val="16"/>
                <w:szCs w:val="16"/>
                <w:lang w:val="tr-TR"/>
                <w14:ligatures w14:val="none"/>
              </w:rPr>
              <w:t xml:space="preserve">Risk </w:t>
            </w:r>
            <w:r w:rsidR="00B63BFB" w:rsidRPr="00AE407B">
              <w:rPr>
                <w:rFonts w:ascii="Verdana" w:eastAsia="Times New Roman" w:hAnsi="Verdana" w:cs="Calibri"/>
                <w:b/>
                <w:bCs/>
                <w:color w:val="000000"/>
                <w:kern w:val="0"/>
                <w:sz w:val="16"/>
                <w:szCs w:val="16"/>
                <w:lang w:val="tr-TR"/>
                <w14:ligatures w14:val="none"/>
              </w:rPr>
              <w:t>Çarpanı</w:t>
            </w:r>
          </w:p>
        </w:tc>
      </w:tr>
      <w:tr w:rsidR="006A0ED8" w:rsidRPr="00AE407B" w14:paraId="129C1957" w14:textId="77777777" w:rsidTr="00757B51">
        <w:trPr>
          <w:trHeight w:val="300"/>
        </w:trPr>
        <w:tc>
          <w:tcPr>
            <w:tcW w:w="3686" w:type="dxa"/>
            <w:noWrap/>
            <w:vAlign w:val="center"/>
            <w:hideMark/>
          </w:tcPr>
          <w:p w14:paraId="3D3ABB23" w14:textId="40DAD652" w:rsidR="006A0ED8" w:rsidRPr="00AE407B" w:rsidRDefault="006A0ED8" w:rsidP="009E6C65">
            <w:pPr>
              <w:spacing w:before="20" w:after="20" w:line="240" w:lineRule="auto"/>
              <w:jc w:val="center"/>
              <w:rPr>
                <w:rFonts w:ascii="Verdana" w:eastAsia="Times New Roman" w:hAnsi="Verdana" w:cs="Calibri"/>
                <w:color w:val="000000"/>
                <w:kern w:val="0"/>
                <w:sz w:val="16"/>
                <w:szCs w:val="16"/>
                <w:lang w:val="tr-TR"/>
                <w14:ligatures w14:val="none"/>
              </w:rPr>
            </w:pPr>
            <w:r w:rsidRPr="00AE407B">
              <w:rPr>
                <w:rFonts w:ascii="Verdana" w:hAnsi="Verdana"/>
                <w:sz w:val="16"/>
                <w:szCs w:val="16"/>
                <w:lang w:val="tr-TR"/>
              </w:rPr>
              <w:t xml:space="preserve">&lt;5 yıl ve/veya düşük/kolay </w:t>
            </w:r>
            <w:r w:rsidR="00757B51" w:rsidRPr="00AE407B">
              <w:rPr>
                <w:rFonts w:ascii="Verdana" w:hAnsi="Verdana"/>
                <w:sz w:val="16"/>
                <w:szCs w:val="16"/>
                <w:lang w:val="tr-TR"/>
              </w:rPr>
              <w:t>zorluk seviyesi</w:t>
            </w:r>
          </w:p>
        </w:tc>
        <w:tc>
          <w:tcPr>
            <w:tcW w:w="1696" w:type="dxa"/>
            <w:noWrap/>
            <w:vAlign w:val="center"/>
            <w:hideMark/>
          </w:tcPr>
          <w:p w14:paraId="1129FB58" w14:textId="550B8FE7" w:rsidR="006A0ED8" w:rsidRPr="00AE407B" w:rsidRDefault="006A0ED8" w:rsidP="009E6C65">
            <w:pPr>
              <w:spacing w:before="20" w:after="20" w:line="240" w:lineRule="auto"/>
              <w:jc w:val="center"/>
              <w:rPr>
                <w:rFonts w:ascii="Verdana" w:eastAsia="Times New Roman" w:hAnsi="Verdana" w:cs="Calibri"/>
                <w:color w:val="000000"/>
                <w:kern w:val="0"/>
                <w:sz w:val="16"/>
                <w:szCs w:val="16"/>
                <w:lang w:val="tr-TR"/>
                <w14:ligatures w14:val="none"/>
              </w:rPr>
            </w:pPr>
            <w:r w:rsidRPr="00AE407B">
              <w:rPr>
                <w:rFonts w:ascii="Verdana" w:hAnsi="Verdana"/>
                <w:sz w:val="16"/>
                <w:szCs w:val="16"/>
                <w:lang w:val="tr-TR"/>
              </w:rPr>
              <w:t>1</w:t>
            </w:r>
          </w:p>
        </w:tc>
      </w:tr>
      <w:tr w:rsidR="006A0ED8" w:rsidRPr="00AE407B" w14:paraId="5D057A7B" w14:textId="77777777" w:rsidTr="00757B51">
        <w:trPr>
          <w:trHeight w:val="300"/>
        </w:trPr>
        <w:tc>
          <w:tcPr>
            <w:tcW w:w="3686" w:type="dxa"/>
            <w:noWrap/>
            <w:vAlign w:val="center"/>
            <w:hideMark/>
          </w:tcPr>
          <w:p w14:paraId="0984E531" w14:textId="4184FA19" w:rsidR="006A0ED8" w:rsidRPr="00AE407B" w:rsidRDefault="006A0ED8" w:rsidP="009E6C65">
            <w:pPr>
              <w:spacing w:before="20" w:after="20" w:line="240" w:lineRule="auto"/>
              <w:jc w:val="center"/>
              <w:rPr>
                <w:rFonts w:ascii="Verdana" w:eastAsia="Times New Roman" w:hAnsi="Verdana" w:cs="Calibri"/>
                <w:color w:val="000000"/>
                <w:kern w:val="0"/>
                <w:sz w:val="16"/>
                <w:szCs w:val="16"/>
                <w:lang w:val="tr-TR"/>
                <w14:ligatures w14:val="none"/>
              </w:rPr>
            </w:pPr>
            <w:r w:rsidRPr="00AE407B">
              <w:rPr>
                <w:rFonts w:ascii="Verdana" w:hAnsi="Verdana"/>
                <w:sz w:val="16"/>
                <w:szCs w:val="16"/>
                <w:lang w:val="tr-TR"/>
              </w:rPr>
              <w:t xml:space="preserve">5-15 yaş ve/veya orta zorluk </w:t>
            </w:r>
            <w:r w:rsidR="00757B51" w:rsidRPr="00AE407B">
              <w:rPr>
                <w:rFonts w:ascii="Verdana" w:hAnsi="Verdana"/>
                <w:sz w:val="16"/>
                <w:szCs w:val="16"/>
                <w:lang w:val="tr-TR"/>
              </w:rPr>
              <w:t>seviyesi</w:t>
            </w:r>
          </w:p>
        </w:tc>
        <w:tc>
          <w:tcPr>
            <w:tcW w:w="1696" w:type="dxa"/>
            <w:noWrap/>
            <w:vAlign w:val="center"/>
            <w:hideMark/>
          </w:tcPr>
          <w:p w14:paraId="4A594053" w14:textId="2233FF6B" w:rsidR="006A0ED8" w:rsidRPr="00AE407B" w:rsidRDefault="006A0ED8" w:rsidP="009E6C65">
            <w:pPr>
              <w:spacing w:before="20" w:after="20" w:line="240" w:lineRule="auto"/>
              <w:jc w:val="center"/>
              <w:rPr>
                <w:rFonts w:ascii="Verdana" w:eastAsia="Times New Roman" w:hAnsi="Verdana" w:cs="Calibri"/>
                <w:color w:val="000000"/>
                <w:kern w:val="0"/>
                <w:sz w:val="16"/>
                <w:szCs w:val="16"/>
                <w:lang w:val="tr-TR"/>
                <w14:ligatures w14:val="none"/>
              </w:rPr>
            </w:pPr>
            <w:r w:rsidRPr="00AE407B">
              <w:rPr>
                <w:rFonts w:ascii="Verdana" w:hAnsi="Verdana"/>
                <w:sz w:val="16"/>
                <w:szCs w:val="16"/>
                <w:lang w:val="tr-TR"/>
              </w:rPr>
              <w:t>0,7</w:t>
            </w:r>
          </w:p>
        </w:tc>
      </w:tr>
      <w:tr w:rsidR="006A0ED8" w:rsidRPr="00AE407B" w14:paraId="74BC8396" w14:textId="77777777" w:rsidTr="00757B51">
        <w:trPr>
          <w:trHeight w:val="300"/>
        </w:trPr>
        <w:tc>
          <w:tcPr>
            <w:tcW w:w="3686" w:type="dxa"/>
            <w:noWrap/>
            <w:vAlign w:val="center"/>
            <w:hideMark/>
          </w:tcPr>
          <w:p w14:paraId="3638A1B7" w14:textId="74C26353" w:rsidR="006A0ED8" w:rsidRPr="00AE407B" w:rsidRDefault="006A0ED8" w:rsidP="009E6C65">
            <w:pPr>
              <w:spacing w:before="20" w:after="20" w:line="240" w:lineRule="auto"/>
              <w:jc w:val="center"/>
              <w:rPr>
                <w:rFonts w:ascii="Verdana" w:eastAsia="Times New Roman" w:hAnsi="Verdana" w:cs="Calibri"/>
                <w:color w:val="000000"/>
                <w:kern w:val="0"/>
                <w:sz w:val="16"/>
                <w:szCs w:val="16"/>
                <w:lang w:val="tr-TR"/>
                <w14:ligatures w14:val="none"/>
              </w:rPr>
            </w:pPr>
            <w:r w:rsidRPr="00AE407B">
              <w:rPr>
                <w:rFonts w:ascii="Verdana" w:hAnsi="Verdana"/>
                <w:sz w:val="16"/>
                <w:szCs w:val="16"/>
                <w:lang w:val="tr-TR"/>
              </w:rPr>
              <w:t xml:space="preserve">&gt;15 yıl </w:t>
            </w:r>
            <w:r w:rsidR="00F94730" w:rsidRPr="00AE407B">
              <w:rPr>
                <w:rFonts w:ascii="Verdana" w:hAnsi="Verdana"/>
                <w:sz w:val="16"/>
                <w:szCs w:val="16"/>
                <w:lang w:val="tr-TR"/>
              </w:rPr>
              <w:t xml:space="preserve">ve/veya yüksek </w:t>
            </w:r>
            <w:r w:rsidR="00757B51" w:rsidRPr="00AE407B">
              <w:rPr>
                <w:rFonts w:ascii="Verdana" w:hAnsi="Verdana"/>
                <w:sz w:val="16"/>
                <w:szCs w:val="16"/>
                <w:lang w:val="tr-TR"/>
              </w:rPr>
              <w:t>zorluk seviyesi</w:t>
            </w:r>
          </w:p>
        </w:tc>
        <w:tc>
          <w:tcPr>
            <w:tcW w:w="1696" w:type="dxa"/>
            <w:noWrap/>
            <w:vAlign w:val="center"/>
            <w:hideMark/>
          </w:tcPr>
          <w:p w14:paraId="35A0CBF0" w14:textId="309D22DE" w:rsidR="006A0ED8" w:rsidRPr="00AE407B" w:rsidRDefault="006A0ED8" w:rsidP="009E6C65">
            <w:pPr>
              <w:spacing w:before="20" w:after="20" w:line="240" w:lineRule="auto"/>
              <w:jc w:val="center"/>
              <w:rPr>
                <w:rFonts w:ascii="Verdana" w:eastAsia="Times New Roman" w:hAnsi="Verdana" w:cs="Calibri"/>
                <w:color w:val="000000"/>
                <w:kern w:val="0"/>
                <w:sz w:val="16"/>
                <w:szCs w:val="16"/>
                <w:lang w:val="tr-TR"/>
                <w14:ligatures w14:val="none"/>
              </w:rPr>
            </w:pPr>
            <w:r w:rsidRPr="00AE407B">
              <w:rPr>
                <w:rFonts w:ascii="Verdana" w:hAnsi="Verdana"/>
                <w:sz w:val="16"/>
                <w:szCs w:val="16"/>
                <w:lang w:val="tr-TR"/>
              </w:rPr>
              <w:t>0,3</w:t>
            </w:r>
          </w:p>
        </w:tc>
      </w:tr>
    </w:tbl>
    <w:p w14:paraId="1636555A" w14:textId="77777777" w:rsidR="005A1429" w:rsidRPr="00AE407B" w:rsidRDefault="005A1429" w:rsidP="00716B07">
      <w:pPr>
        <w:pStyle w:val="GvdeMetni"/>
        <w:rPr>
          <w:lang w:val="tr-TR"/>
        </w:rPr>
        <w:sectPr w:rsidR="005A1429" w:rsidRPr="00AE407B" w:rsidSect="005A1429">
          <w:pgSz w:w="16838" w:h="11906" w:orient="landscape" w:code="9"/>
          <w:pgMar w:top="1134" w:right="1134" w:bottom="1134" w:left="1134" w:header="567" w:footer="374" w:gutter="0"/>
          <w:cols w:sep="1" w:space="380"/>
          <w:titlePg/>
          <w:docGrid w:linePitch="360"/>
        </w:sectPr>
      </w:pPr>
    </w:p>
    <w:p w14:paraId="39136B78" w14:textId="77777777" w:rsidR="00981366" w:rsidRPr="00AE407B" w:rsidRDefault="00981366" w:rsidP="00716B07">
      <w:pPr>
        <w:pStyle w:val="GvdeMetni"/>
        <w:rPr>
          <w:lang w:val="tr-TR"/>
        </w:rPr>
      </w:pPr>
    </w:p>
    <w:p w14:paraId="0E10C6DC" w14:textId="77777777" w:rsidR="00B40D1F" w:rsidRPr="00AE407B" w:rsidRDefault="00B40D1F" w:rsidP="00A61EC5">
      <w:pPr>
        <w:pStyle w:val="GvdeMetni"/>
        <w:shd w:val="clear" w:color="auto" w:fill="D9D9D9" w:themeFill="background1" w:themeFillShade="D9"/>
        <w:rPr>
          <w:rFonts w:ascii="Verdana" w:hAnsi="Verdana"/>
          <w:lang w:val="tr-TR"/>
        </w:rPr>
      </w:pPr>
      <w:r w:rsidRPr="00AE407B">
        <w:rPr>
          <w:rFonts w:ascii="Verdana" w:hAnsi="Verdana"/>
          <w:b/>
          <w:bCs/>
          <w:lang w:val="tr-TR"/>
        </w:rPr>
        <w:t>Adım 3</w:t>
      </w:r>
      <w:r w:rsidRPr="00AE407B">
        <w:rPr>
          <w:rFonts w:ascii="Verdana" w:hAnsi="Verdana"/>
          <w:lang w:val="tr-TR"/>
        </w:rPr>
        <w:t>: Geçici habitat kaybı için NNL hedefini karşılamak üzere yerinde restorasyon planı geliştirmek.</w:t>
      </w:r>
    </w:p>
    <w:p w14:paraId="67E20192" w14:textId="56D85BC1" w:rsidR="00B40D1F" w:rsidRPr="00AE407B" w:rsidRDefault="00B40D1F" w:rsidP="00B40D1F">
      <w:pPr>
        <w:pStyle w:val="GvdeMetni"/>
        <w:rPr>
          <w:rFonts w:ascii="Verdana" w:hAnsi="Verdana"/>
          <w:lang w:val="tr-TR"/>
        </w:rPr>
      </w:pPr>
      <w:r w:rsidRPr="00AE407B">
        <w:rPr>
          <w:rFonts w:ascii="Verdana" w:hAnsi="Verdana"/>
          <w:lang w:val="tr-TR"/>
        </w:rPr>
        <w:t xml:space="preserve">Etkilenen geçici habitatlar için NNL gerekliliklerini karşılamak üzere, geçici faaliyetler tamamlandıktan ve geçici saha altyapısı hizmet dışı bırakıldıktan ve sahadan kaldırıldıktan sonra, bu habitatların rehabilite edilmesi veya (kompozisyon ve yapı açısından geliştirme öncesi durumuna benzer) bir duruma ve koşullara geri getirilmesi gerekecektir. Geçici arazi kullanımı için herhangi bir telafi önerilmemekte, bunun yerine habitatların yerinde restorasyonu yapılacaktır </w:t>
      </w:r>
      <w:r w:rsidR="00805307" w:rsidRPr="00AE407B">
        <w:rPr>
          <w:rFonts w:ascii="Verdana" w:hAnsi="Verdana"/>
          <w:lang w:val="tr-TR"/>
        </w:rPr>
        <w:t>(aşağıdaki nota bakınız*)</w:t>
      </w:r>
      <w:r w:rsidRPr="00AE407B">
        <w:rPr>
          <w:rFonts w:ascii="Verdana" w:hAnsi="Verdana"/>
          <w:lang w:val="tr-TR"/>
        </w:rPr>
        <w:t xml:space="preserve">. </w:t>
      </w:r>
    </w:p>
    <w:p w14:paraId="6463370C" w14:textId="3D0CD68D" w:rsidR="00B40D1F" w:rsidRPr="00AE407B" w:rsidRDefault="00B40D1F" w:rsidP="00B40D1F">
      <w:pPr>
        <w:pStyle w:val="GvdeMetni"/>
        <w:rPr>
          <w:rFonts w:ascii="Verdana" w:hAnsi="Verdana"/>
          <w:lang w:val="tr-TR"/>
        </w:rPr>
      </w:pPr>
      <w:r w:rsidRPr="00AE407B">
        <w:rPr>
          <w:rFonts w:ascii="Verdana" w:hAnsi="Verdana"/>
          <w:lang w:val="tr-TR"/>
        </w:rPr>
        <w:t xml:space="preserve">Bu, Proje'den geçici olarak etkilenen habitatların inşaat sonrası restorasyonu için bir restorasyon planının </w:t>
      </w:r>
      <w:r w:rsidR="001D29D6" w:rsidRPr="00AE407B">
        <w:rPr>
          <w:rFonts w:ascii="Verdana" w:hAnsi="Verdana"/>
          <w:lang w:val="tr-TR"/>
        </w:rPr>
        <w:t>geliştirilmesini</w:t>
      </w:r>
      <w:r w:rsidRPr="00AE407B">
        <w:rPr>
          <w:rFonts w:ascii="Verdana" w:hAnsi="Verdana"/>
          <w:lang w:val="tr-TR"/>
        </w:rPr>
        <w:t xml:space="preserve"> gerektirecektir.</w:t>
      </w:r>
    </w:p>
    <w:p w14:paraId="12F7AC76" w14:textId="77777777" w:rsidR="00805307" w:rsidRPr="00AE407B" w:rsidRDefault="00805307" w:rsidP="00B40D1F">
      <w:pPr>
        <w:pStyle w:val="GvdeMetni"/>
        <w:rPr>
          <w:rFonts w:ascii="Verdana" w:hAnsi="Verdana"/>
          <w:lang w:val="tr-TR"/>
        </w:rPr>
      </w:pPr>
    </w:p>
    <w:tbl>
      <w:tblPr>
        <w:tblStyle w:val="TabloKlavuzu"/>
        <w:tblW w:w="0" w:type="auto"/>
        <w:tblLook w:val="04A0" w:firstRow="1" w:lastRow="0" w:firstColumn="1" w:lastColumn="0" w:noHBand="0" w:noVBand="1"/>
      </w:tblPr>
      <w:tblGrid>
        <w:gridCol w:w="9628"/>
      </w:tblGrid>
      <w:tr w:rsidR="00ED0DAB" w:rsidRPr="000058B4" w14:paraId="6A0BA006" w14:textId="77777777" w:rsidTr="00805307">
        <w:tc>
          <w:tcPr>
            <w:tcW w:w="9628" w:type="dxa"/>
            <w:shd w:val="clear" w:color="auto" w:fill="E5EDE8" w:themeFill="accent4" w:themeFillTint="33"/>
          </w:tcPr>
          <w:p w14:paraId="749166DE" w14:textId="25FB624B" w:rsidR="00805307" w:rsidRPr="00AE407B" w:rsidRDefault="00805307" w:rsidP="00805307">
            <w:pPr>
              <w:pStyle w:val="GvdeMetni"/>
              <w:rPr>
                <w:b/>
                <w:bCs/>
                <w:lang w:val="tr-TR"/>
              </w:rPr>
            </w:pPr>
            <w:r w:rsidRPr="00AE407B">
              <w:rPr>
                <w:b/>
                <w:bCs/>
                <w:lang w:val="tr-TR"/>
              </w:rPr>
              <w:t>*Habitat eşdeğerliği ve Habitat Hektar yaklaşımı hakkında not</w:t>
            </w:r>
          </w:p>
          <w:p w14:paraId="09244837" w14:textId="77777777" w:rsidR="00805307" w:rsidRPr="00AE407B" w:rsidRDefault="00805307" w:rsidP="00805307">
            <w:pPr>
              <w:pStyle w:val="GvdeMetni"/>
              <w:rPr>
                <w:lang w:val="tr-TR"/>
              </w:rPr>
            </w:pPr>
            <w:r w:rsidRPr="00AE407B">
              <w:rPr>
                <w:lang w:val="tr-TR"/>
              </w:rPr>
              <w:t xml:space="preserve">Habitatlar için tanımlanan NNL hedeflerinin, habitatın kapsamı ve durumunu dikkate alan Habitat Hektarları (HH) veya hektar eşdeğerleri olarak temsil edildiğine dikkat edin. </w:t>
            </w:r>
          </w:p>
          <w:p w14:paraId="68C1B362" w14:textId="759728A8" w:rsidR="00ED0DAB" w:rsidRPr="00AE407B" w:rsidRDefault="00805307" w:rsidP="00B40D1F">
            <w:pPr>
              <w:pStyle w:val="GvdeMetni"/>
              <w:rPr>
                <w:lang w:val="tr-TR"/>
              </w:rPr>
            </w:pPr>
            <w:r w:rsidRPr="00AE407B">
              <w:rPr>
                <w:lang w:val="tr-TR"/>
              </w:rPr>
              <w:t xml:space="preserve">Bu hedeflerin karşılanması açısından, yerinde restorasyonun habitatın durumu açısından en azından eşdeğerliği sağlaması gerekecektir ve bunun mümkün olmadığı durumlarda, NNL'yi göstermek için bir telafi gerekli olabilir.  </w:t>
            </w:r>
          </w:p>
        </w:tc>
      </w:tr>
    </w:tbl>
    <w:p w14:paraId="4D43AE9C" w14:textId="77777777" w:rsidR="00B40D1F" w:rsidRPr="00AE407B" w:rsidRDefault="00B40D1F" w:rsidP="00B40D1F">
      <w:pPr>
        <w:pStyle w:val="GvdeMetni"/>
        <w:rPr>
          <w:rFonts w:ascii="Verdana" w:hAnsi="Verdana"/>
          <w:lang w:val="tr-TR"/>
        </w:rPr>
      </w:pPr>
    </w:p>
    <w:p w14:paraId="388E7C0D" w14:textId="77777777" w:rsidR="00B40D1F" w:rsidRPr="00AE407B" w:rsidRDefault="00B40D1F" w:rsidP="00A61EC5">
      <w:pPr>
        <w:pStyle w:val="GvdeMetni"/>
        <w:shd w:val="clear" w:color="auto" w:fill="D9D9D9" w:themeFill="background1" w:themeFillShade="D9"/>
        <w:rPr>
          <w:rFonts w:ascii="Verdana" w:hAnsi="Verdana"/>
          <w:lang w:val="tr-TR"/>
        </w:rPr>
      </w:pPr>
      <w:r w:rsidRPr="00AE407B">
        <w:rPr>
          <w:rFonts w:ascii="Verdana" w:hAnsi="Verdana"/>
          <w:b/>
          <w:bCs/>
          <w:lang w:val="tr-TR"/>
        </w:rPr>
        <w:t>Adım 4</w:t>
      </w:r>
      <w:r w:rsidRPr="00AE407B">
        <w:rPr>
          <w:rFonts w:ascii="Verdana" w:hAnsi="Verdana"/>
          <w:lang w:val="tr-TR"/>
        </w:rPr>
        <w:t>: Kalıcı habitat kaybı için NNL'yi karşılamak üzere telafi tedbirleri/telafi stratejisi geliştirmek.</w:t>
      </w:r>
    </w:p>
    <w:p w14:paraId="55D0DA59" w14:textId="77777777" w:rsidR="00236095" w:rsidRPr="00AE407B" w:rsidRDefault="00CC56AB" w:rsidP="00B40D1F">
      <w:pPr>
        <w:pStyle w:val="GvdeMetni"/>
        <w:rPr>
          <w:rFonts w:ascii="Verdana" w:hAnsi="Verdana"/>
          <w:lang w:val="tr-TR"/>
        </w:rPr>
      </w:pPr>
      <w:r w:rsidRPr="00AE407B">
        <w:rPr>
          <w:rFonts w:ascii="Verdana" w:hAnsi="Verdana"/>
          <w:lang w:val="tr-TR"/>
        </w:rPr>
        <w:t xml:space="preserve">Kalıcı olarak dönüştürülmüş habitat </w:t>
      </w:r>
      <w:r w:rsidR="00B40D1F" w:rsidRPr="00AE407B">
        <w:rPr>
          <w:rFonts w:ascii="Verdana" w:hAnsi="Verdana"/>
          <w:lang w:val="tr-TR"/>
        </w:rPr>
        <w:t xml:space="preserve">için NNL gerekliliğini karşılamak için, biyolojik çeşitlilik telafisi uygulanmalıdır (bu süreci bilgilendirmek için uygun strateji ve plan derlenmelidir). </w:t>
      </w:r>
      <w:r w:rsidR="00276976" w:rsidRPr="00AE407B">
        <w:rPr>
          <w:rFonts w:ascii="Verdana" w:hAnsi="Verdana"/>
          <w:lang w:val="tr-TR"/>
        </w:rPr>
        <w:t xml:space="preserve">Restorasyon çalışmaları, proje alanı veya yakın çevresindeki ekolojik olarak benzer doğal step ve orman habitatlarının koşullarının iyileştirilmesine odaklanmalıdır. Bu faaliyetler, habitat hektar yaklaşımı doğrultusunda tasarlanacak ve uygulanacak, böylece habitat kalitesi ve işlevselliği, Projenin NNL hedeflerini karşılamak üzere iyileştirilecektir </w:t>
      </w:r>
      <w:r w:rsidR="00236095" w:rsidRPr="00AE407B">
        <w:rPr>
          <w:rFonts w:ascii="Verdana" w:hAnsi="Verdana"/>
          <w:lang w:val="tr-TR"/>
        </w:rPr>
        <w:t xml:space="preserve">(aşağıdaki nota bakınız*). </w:t>
      </w:r>
    </w:p>
    <w:tbl>
      <w:tblPr>
        <w:tblStyle w:val="TabloKlavuzu"/>
        <w:tblW w:w="0" w:type="auto"/>
        <w:tblLook w:val="04A0" w:firstRow="1" w:lastRow="0" w:firstColumn="1" w:lastColumn="0" w:noHBand="0" w:noVBand="1"/>
      </w:tblPr>
      <w:tblGrid>
        <w:gridCol w:w="9628"/>
      </w:tblGrid>
      <w:tr w:rsidR="00805307" w:rsidRPr="000058B4" w14:paraId="2A6A270A" w14:textId="77777777" w:rsidTr="00805307">
        <w:tc>
          <w:tcPr>
            <w:tcW w:w="9628" w:type="dxa"/>
            <w:shd w:val="clear" w:color="auto" w:fill="E5EDE8" w:themeFill="accent4" w:themeFillTint="33"/>
          </w:tcPr>
          <w:p w14:paraId="7B02A7D7" w14:textId="36D35F76" w:rsidR="00805307" w:rsidRPr="00AE407B" w:rsidRDefault="00805307" w:rsidP="00805307">
            <w:pPr>
              <w:pStyle w:val="GvdeMetni"/>
              <w:rPr>
                <w:b/>
                <w:bCs/>
                <w:lang w:val="tr-TR"/>
              </w:rPr>
            </w:pPr>
            <w:r w:rsidRPr="00AE407B">
              <w:rPr>
                <w:b/>
                <w:bCs/>
                <w:lang w:val="tr-TR"/>
              </w:rPr>
              <w:t>*Habitat eşdeğerliği ve Habitat Hektar yaklaşımı hakkında not</w:t>
            </w:r>
          </w:p>
          <w:p w14:paraId="2FEDCC88" w14:textId="77777777" w:rsidR="00805307" w:rsidRPr="00AE407B" w:rsidRDefault="00805307" w:rsidP="00805307">
            <w:pPr>
              <w:pStyle w:val="GvdeMetni"/>
              <w:rPr>
                <w:lang w:val="tr-TR"/>
              </w:rPr>
            </w:pPr>
            <w:r w:rsidRPr="00AE407B">
              <w:rPr>
                <w:lang w:val="tr-TR"/>
              </w:rPr>
              <w:t xml:space="preserve">Habitatlar için tanımlanan NNL hedeflerinin, habitatın kapsamı ve durumunu dikkate alan Habitat Hektarları (HH) veya hektar eşdeğerleri olarak temsil edildiğine dikkat edin. </w:t>
            </w:r>
          </w:p>
          <w:p w14:paraId="47C37A03" w14:textId="77777777" w:rsidR="00805307" w:rsidRPr="00AE407B" w:rsidRDefault="00805307" w:rsidP="00805307">
            <w:pPr>
              <w:pStyle w:val="GvdeMetni"/>
              <w:rPr>
                <w:lang w:val="tr-TR"/>
              </w:rPr>
            </w:pPr>
            <w:r w:rsidRPr="00AE407B">
              <w:rPr>
                <w:lang w:val="tr-TR"/>
              </w:rPr>
              <w:t xml:space="preserve">Telafi yoluyla tazminat gerektiren kalıcı habitat kayıpları için, hedef telafi alanlarının habitat koşullarının değerlendirilmesi ve restorasyon eylemleri yoluyla elde edilebilecek habitat koşullarındaki kazanımların daha ayrıntılı tahminleri gerekecektir. Böylece HH kazanımları belirlenebilir ve HH açısından NNL hedefinin nasıl karşılanabileceği gösterilebilir. Bu, sadece belirli bir fiziksel habitat alanının restorasyonu değil, aynı zamanda koşulların da dikkate alınmasını gerektirir. </w:t>
            </w:r>
          </w:p>
          <w:p w14:paraId="024EF719" w14:textId="776B1397" w:rsidR="00805307" w:rsidRPr="00AE407B" w:rsidRDefault="00805307" w:rsidP="00B40D1F">
            <w:pPr>
              <w:pStyle w:val="GvdeMetni"/>
              <w:rPr>
                <w:rFonts w:ascii="Verdana" w:hAnsi="Verdana"/>
                <w:i/>
                <w:iCs/>
                <w:lang w:val="tr-TR"/>
              </w:rPr>
            </w:pPr>
            <w:r w:rsidRPr="00AE407B">
              <w:rPr>
                <w:lang w:val="tr-TR"/>
              </w:rPr>
              <w:t xml:space="preserve">Gerçekte, telafi/restorasyon hedeflenen alanlardaki habitatın başlangıç koşullarına bağlı olarak, fiziksel kapsam, Proje'n 'ın etkilediği kapsamdan önemli ölçüde daha büyük olabilir. </w:t>
            </w:r>
            <w:r w:rsidRPr="00AE407B">
              <w:rPr>
                <w:lang w:val="tr-TR"/>
              </w:rPr>
              <w:lastRenderedPageBreak/>
              <w:t>Bu durum, Proje'nin</w:t>
            </w:r>
            <w:r w:rsidRPr="00AE407B">
              <w:rPr>
                <w:b/>
                <w:bCs/>
                <w:lang w:val="tr-TR"/>
              </w:rPr>
              <w:t xml:space="preserve"> </w:t>
            </w:r>
            <w:r w:rsidRPr="00AE407B">
              <w:rPr>
                <w:lang w:val="tr-TR"/>
              </w:rPr>
              <w:t xml:space="preserve">telafi stratejisinin bir parçası olarak daha ayrıntılı bir şekilde ele alınmalıdır. </w:t>
            </w:r>
          </w:p>
        </w:tc>
      </w:tr>
    </w:tbl>
    <w:p w14:paraId="391A3E51" w14:textId="77777777" w:rsidR="00805307" w:rsidRPr="00AE407B" w:rsidRDefault="00805307" w:rsidP="00B40D1F">
      <w:pPr>
        <w:pStyle w:val="GvdeMetni"/>
        <w:rPr>
          <w:rFonts w:ascii="Verdana" w:hAnsi="Verdana"/>
          <w:i/>
          <w:iCs/>
          <w:lang w:val="tr-TR"/>
        </w:rPr>
      </w:pPr>
    </w:p>
    <w:p w14:paraId="7DC4912F" w14:textId="2871A46D" w:rsidR="003F5196" w:rsidRPr="00AE407B" w:rsidRDefault="003F5196" w:rsidP="003F5196">
      <w:pPr>
        <w:pStyle w:val="GvdeMetni"/>
        <w:rPr>
          <w:rFonts w:ascii="Verdana" w:hAnsi="Verdana"/>
          <w:lang w:val="tr-TR"/>
        </w:rPr>
      </w:pPr>
      <w:r w:rsidRPr="00AE407B">
        <w:rPr>
          <w:rFonts w:ascii="Verdana" w:hAnsi="Verdana"/>
          <w:lang w:val="tr-TR"/>
        </w:rPr>
        <w:t xml:space="preserve">Alternatif telafi önlemleri (habitat üzerindeki etkileri telafi etmek için kaçınılan kayıp yaklaşımı gibi) de düşünülebilir ve bu amaçla Proje için resmi bir </w:t>
      </w:r>
      <w:r w:rsidR="00430DB0" w:rsidRPr="00AE407B">
        <w:rPr>
          <w:rFonts w:ascii="Verdana" w:hAnsi="Verdana"/>
          <w:lang w:val="tr-TR"/>
        </w:rPr>
        <w:t>denkleştirme</w:t>
      </w:r>
      <w:r w:rsidR="0068305E" w:rsidRPr="00AE407B">
        <w:rPr>
          <w:rFonts w:ascii="Verdana" w:hAnsi="Verdana"/>
          <w:lang w:val="tr-TR"/>
        </w:rPr>
        <w:t xml:space="preserve"> (ofset)</w:t>
      </w:r>
      <w:r w:rsidRPr="00AE407B">
        <w:rPr>
          <w:rFonts w:ascii="Verdana" w:hAnsi="Verdana"/>
          <w:lang w:val="tr-TR"/>
        </w:rPr>
        <w:t xml:space="preserve"> stratejisi</w:t>
      </w:r>
      <w:r w:rsidRPr="00AE407B">
        <w:rPr>
          <w:rFonts w:ascii="Verdana" w:hAnsi="Verdana"/>
          <w:b/>
          <w:bCs/>
          <w:lang w:val="tr-TR"/>
        </w:rPr>
        <w:t xml:space="preserve"> </w:t>
      </w:r>
      <w:r w:rsidRPr="00AE407B">
        <w:rPr>
          <w:rFonts w:ascii="Verdana" w:hAnsi="Verdana"/>
          <w:lang w:val="tr-TR"/>
        </w:rPr>
        <w:t>geliştirilmesi gerekecektir.</w:t>
      </w:r>
    </w:p>
    <w:p w14:paraId="7902B3A1" w14:textId="46392EE1" w:rsidR="003F5196" w:rsidRPr="00AE407B" w:rsidRDefault="003F5196" w:rsidP="003F5196">
      <w:pPr>
        <w:pStyle w:val="GvdeMetni"/>
        <w:rPr>
          <w:rFonts w:ascii="Verdana" w:hAnsi="Verdana"/>
          <w:i/>
          <w:iCs/>
          <w:lang w:val="tr-TR"/>
        </w:rPr>
      </w:pPr>
      <w:r w:rsidRPr="00AE407B">
        <w:rPr>
          <w:i/>
          <w:iCs/>
          <w:lang w:val="tr-TR"/>
        </w:rPr>
        <w:t xml:space="preserve">Biyoçeşitlilik </w:t>
      </w:r>
      <w:r w:rsidR="002A64DA" w:rsidRPr="00AE407B">
        <w:rPr>
          <w:i/>
          <w:iCs/>
          <w:lang w:val="tr-TR"/>
        </w:rPr>
        <w:t>denkleştirmesi</w:t>
      </w:r>
      <w:r w:rsidRPr="00AE407B">
        <w:rPr>
          <w:i/>
          <w:iCs/>
          <w:lang w:val="tr-TR"/>
        </w:rPr>
        <w:t xml:space="preserve">, kavramsal olarak ve uluslararası uygulamada hala nispeten yeni olduğundan ve danışmanlar ve uygulayıcılar genel olarak telafilerle ilgili birçok bilinmeyen ve karmaşık konuyla hala uğraşmakta olduğundan, telafilerin gerekliliği ve arzu edilirliği ile gerekli </w:t>
      </w:r>
      <w:r w:rsidR="002A64DA" w:rsidRPr="00AE407B">
        <w:rPr>
          <w:i/>
          <w:iCs/>
          <w:lang w:val="tr-TR"/>
        </w:rPr>
        <w:t>denkleştirme</w:t>
      </w:r>
      <w:r w:rsidRPr="00AE407B">
        <w:rPr>
          <w:i/>
          <w:iCs/>
          <w:lang w:val="tr-TR"/>
        </w:rPr>
        <w:t xml:space="preserve"> stratejileri ve planlarının hazırlanmasıyla ilgili tüm konularda harici bir biyoçeşitlilik uzmanına danışılması önerilir.</w:t>
      </w:r>
    </w:p>
    <w:p w14:paraId="22FE84A1" w14:textId="77B2158E" w:rsidR="003F5196" w:rsidRPr="00AE407B" w:rsidRDefault="003F5196" w:rsidP="003F5196">
      <w:pPr>
        <w:pStyle w:val="GvdeMetni"/>
        <w:rPr>
          <w:rFonts w:ascii="Verdana" w:hAnsi="Verdana"/>
          <w:i/>
          <w:iCs/>
          <w:lang w:val="tr-TR"/>
        </w:rPr>
      </w:pPr>
      <w:r w:rsidRPr="00AE407B">
        <w:rPr>
          <w:rFonts w:ascii="Verdana" w:hAnsi="Verdana"/>
          <w:i/>
          <w:iCs/>
          <w:lang w:val="tr-TR"/>
        </w:rPr>
        <w:t>Potansiyel habitat parçalanma etkilerinin (özellikle doğrusal altyapı, yani erişim yolları ile ilgili olanlar) ele alınması için, restorasyon planlaması sırasında bağlantıyı iyileştirmek amacıyla habitatları birbirine bağlamaya odaklanan bir telafi planı uygulanacaktır.</w:t>
      </w:r>
    </w:p>
    <w:p w14:paraId="50FB4BAD" w14:textId="5C61C706" w:rsidR="00B40D1F" w:rsidRPr="00AE407B" w:rsidRDefault="003F5196" w:rsidP="00B40D1F">
      <w:pPr>
        <w:pStyle w:val="GvdeMetni"/>
        <w:rPr>
          <w:rFonts w:ascii="Verdana" w:hAnsi="Verdana"/>
          <w:lang w:val="tr-TR"/>
        </w:rPr>
      </w:pPr>
      <w:r w:rsidRPr="00AE407B">
        <w:rPr>
          <w:rFonts w:ascii="Verdana" w:hAnsi="Verdana"/>
          <w:lang w:val="tr-TR"/>
        </w:rPr>
        <w:t>Telafi stratejisinin bir parçası olarak, telafi planının öncüsü olarak</w:t>
      </w:r>
      <w:r w:rsidR="00B40D1F" w:rsidRPr="00AE407B">
        <w:rPr>
          <w:rFonts w:ascii="Verdana" w:hAnsi="Verdana"/>
          <w:lang w:val="tr-TR"/>
        </w:rPr>
        <w:t xml:space="preserve"> ilk olarak </w:t>
      </w:r>
      <w:r w:rsidR="00595F30" w:rsidRPr="00AE407B">
        <w:rPr>
          <w:rFonts w:ascii="Verdana" w:hAnsi="Verdana"/>
          <w:lang w:val="tr-TR"/>
        </w:rPr>
        <w:t xml:space="preserve">bir </w:t>
      </w:r>
      <w:r w:rsidR="0068305E" w:rsidRPr="00AE407B">
        <w:rPr>
          <w:rFonts w:ascii="Verdana" w:hAnsi="Verdana"/>
          <w:lang w:val="tr-TR"/>
        </w:rPr>
        <w:t>denkleştitme</w:t>
      </w:r>
      <w:r w:rsidR="00B40D1F" w:rsidRPr="00AE407B">
        <w:rPr>
          <w:rFonts w:ascii="Verdana" w:hAnsi="Verdana"/>
          <w:lang w:val="tr-TR"/>
        </w:rPr>
        <w:t xml:space="preserve"> fizibilite çalışması yapılması ve aşağıdaki bilgilerin sağlanması önerilir:</w:t>
      </w:r>
    </w:p>
    <w:p w14:paraId="21C20A25" w14:textId="23F5D4FE" w:rsidR="00B40D1F" w:rsidRPr="00AE407B" w:rsidRDefault="00B40D1F" w:rsidP="00387DBC">
      <w:pPr>
        <w:pStyle w:val="GvdeMetni"/>
        <w:numPr>
          <w:ilvl w:val="0"/>
          <w:numId w:val="120"/>
        </w:numPr>
        <w:contextualSpacing/>
        <w:rPr>
          <w:rFonts w:ascii="Verdana" w:hAnsi="Verdana"/>
          <w:lang w:val="tr-TR"/>
        </w:rPr>
      </w:pPr>
      <w:r w:rsidRPr="00AE407B">
        <w:rPr>
          <w:rFonts w:ascii="Verdana" w:hAnsi="Verdana"/>
          <w:lang w:val="tr-TR"/>
        </w:rPr>
        <w:t xml:space="preserve">Projenin kritik ve doğal habitatlar üzerindeki </w:t>
      </w:r>
      <w:r w:rsidR="00721B2B" w:rsidRPr="00AE407B">
        <w:rPr>
          <w:rFonts w:ascii="Verdana" w:hAnsi="Verdana"/>
          <w:lang w:val="tr-TR"/>
        </w:rPr>
        <w:t>kalan</w:t>
      </w:r>
      <w:r w:rsidRPr="00AE407B">
        <w:rPr>
          <w:rFonts w:ascii="Verdana" w:hAnsi="Verdana"/>
          <w:lang w:val="tr-TR"/>
        </w:rPr>
        <w:t xml:space="preserve"> etkilerinin özeti ve bu etkilerin habitat hektar yöntemi kullanılarak nicelendirilmesi (örneğin:</w:t>
      </w:r>
      <w:r w:rsidRPr="00AE407B">
        <w:rPr>
          <w:rFonts w:ascii="Verdana" w:hAnsi="Verdana"/>
          <w:lang w:val="tr-TR"/>
        </w:rPr>
        <w:fldChar w:fldCharType="begin"/>
      </w:r>
      <w:r w:rsidRPr="00AE407B">
        <w:rPr>
          <w:rFonts w:ascii="Verdana" w:hAnsi="Verdana"/>
          <w:lang w:val="tr-TR"/>
        </w:rPr>
        <w:instrText xml:space="preserve"> ADDIN ZOTERO_ITEM CSL_CITATION {"citationID":"a2m8c4t3gcn","properties":{"formattedCitation":"\\uldash{(Parkes, Newell, and Cheal 2003)}","plainCitation":"(Parkes, Newell, and Cheal 2003)","dontUpdate":true,"noteIndex":0},"citationItems":[{"id":1091,"uris":["http://zotero.org/users/7545803/items/5W7WR24S"],"itemData":{"id":1091,"type":"article-journal","abstract":"Summary Assessments of the ?quality?, condition or status of stands of native vegetation or habitat are now commonplace and are often an essential component of ecological studies and planning processes. Even when soundly based upon ecological principles, these assessments are usually highly subjective and involve implicit value judgements. The present paper describes a novel approach to vegetation or habitat quality assessment (habitat hectares approach) that can be used in almost all types of terrestrial vegetation. It is based on explicit comparisons between existing vegetation features and those of ?benchmarks? representing the average characteristics of mature stands of native vegetation of the same community type in a ?natural? or ?undisturbed? condition. Components of the index incorporate vegetation physiognomy and critical aspects of viability (e.g. degree of regeneration, impact of weeds) and spatial considerations (e.g. area, distribution and connectivity of remnant vegetation in the broader landscape). The approach has been developed to assist in making more objective and explicit decisions about where scarce conservation resources are allocated. Although the approach does not require an intimate botanical knowledge, it is believed to be ecologically valid and useful in many contexts. Importantly, the index does not provide a definitive statement on conservation status nor habitat suitability for individual species. It purposefully takes a ?broad-brush? approach and is primarily intended for use by people involved with making environmentally sensitive planning and management decisions, but may be useful within environmental research programmes. The ?habitat hectares? approach is subject to further research and ongoing refinement and constructive feedback is sought from practitioners.","container-title":"Ecological Management &amp; Restoration","DOI":"10.1046/j.1442-8903.4.s.4.x","ISSN":"1442-7001","issue":"s1","journalAbbreviation":"Ecological Management &amp; Restoration","note":"publisher: John Wiley &amp; Sons, Ltd","page":"S29-S38","title":"Assessing the quality of native vegetation: The ‘habitat hectares’ approach","volume":"4","author":[{"family":"Parkes","given":"David"},{"family":"Newell","given":"Graeme"},{"family":"Cheal","given":"David"}],"issued":{"date-parts":[["2003",2,1]]}}}],"schema":"https://github.com/citation-style-language/schema/raw/master/csl-citation.json"} </w:instrText>
      </w:r>
      <w:r w:rsidRPr="00AE407B">
        <w:rPr>
          <w:rFonts w:ascii="Verdana" w:hAnsi="Verdana"/>
          <w:lang w:val="tr-TR"/>
        </w:rPr>
        <w:fldChar w:fldCharType="separate"/>
      </w:r>
      <w:r w:rsidRPr="00AE407B">
        <w:rPr>
          <w:rFonts w:ascii="Verdana" w:hAnsi="Verdana"/>
          <w:lang w:val="tr-TR"/>
        </w:rPr>
        <w:t xml:space="preserve"> Parkes et al., 2003</w:t>
      </w:r>
      <w:r w:rsidRPr="00AE407B">
        <w:rPr>
          <w:rFonts w:ascii="Verdana" w:hAnsi="Verdana"/>
          <w:lang w:val="tr-TR"/>
        </w:rPr>
        <w:fldChar w:fldCharType="end"/>
      </w:r>
      <w:r w:rsidRPr="00AE407B">
        <w:rPr>
          <w:rFonts w:ascii="Verdana" w:hAnsi="Verdana"/>
          <w:lang w:val="tr-TR"/>
        </w:rPr>
        <w:t xml:space="preserve"> ) </w:t>
      </w:r>
      <w:r w:rsidR="00121D11" w:rsidRPr="00AE407B">
        <w:rPr>
          <w:rFonts w:ascii="Verdana" w:hAnsi="Verdana"/>
          <w:lang w:val="tr-TR"/>
        </w:rPr>
        <w:t>[</w:t>
      </w:r>
      <w:r w:rsidR="00DD3C79">
        <w:rPr>
          <w:rFonts w:ascii="Verdana" w:hAnsi="Verdana"/>
          <w:lang w:val="tr-TR"/>
        </w:rPr>
        <w:t>BYP</w:t>
      </w:r>
      <w:r w:rsidR="00121D11" w:rsidRPr="00AE407B">
        <w:rPr>
          <w:rFonts w:ascii="Verdana" w:hAnsi="Verdana"/>
          <w:lang w:val="tr-TR"/>
        </w:rPr>
        <w:t>'de TAMAMLANDI]</w:t>
      </w:r>
    </w:p>
    <w:p w14:paraId="2C0BFE24" w14:textId="706F04BB" w:rsidR="00B40D1F" w:rsidRPr="00AE407B" w:rsidRDefault="00721B2B" w:rsidP="00387DBC">
      <w:pPr>
        <w:pStyle w:val="GvdeMetni"/>
        <w:numPr>
          <w:ilvl w:val="0"/>
          <w:numId w:val="120"/>
        </w:numPr>
        <w:contextualSpacing/>
        <w:rPr>
          <w:rFonts w:ascii="Verdana" w:hAnsi="Verdana"/>
          <w:lang w:val="tr-TR"/>
        </w:rPr>
      </w:pPr>
      <w:r w:rsidRPr="00AE407B">
        <w:rPr>
          <w:rFonts w:ascii="Verdana" w:hAnsi="Verdana"/>
          <w:lang w:val="tr-TR"/>
        </w:rPr>
        <w:t>B</w:t>
      </w:r>
      <w:r w:rsidR="00B40D1F" w:rsidRPr="00AE407B">
        <w:rPr>
          <w:rFonts w:ascii="Verdana" w:hAnsi="Verdana"/>
          <w:lang w:val="tr-TR"/>
        </w:rPr>
        <w:t xml:space="preserve">iyoçeşitlilik </w:t>
      </w:r>
      <w:r w:rsidR="00DE47F0" w:rsidRPr="00AE407B">
        <w:rPr>
          <w:rFonts w:ascii="Verdana" w:hAnsi="Verdana"/>
          <w:lang w:val="tr-TR"/>
        </w:rPr>
        <w:t>net kayıp olmaması</w:t>
      </w:r>
      <w:r w:rsidR="00285949" w:rsidRPr="00AE407B">
        <w:rPr>
          <w:rFonts w:ascii="Verdana" w:hAnsi="Verdana"/>
          <w:lang w:val="tr-TR"/>
        </w:rPr>
        <w:t xml:space="preserve"> </w:t>
      </w:r>
      <w:r w:rsidR="00B40D1F" w:rsidRPr="00AE407B">
        <w:rPr>
          <w:rFonts w:ascii="Verdana" w:hAnsi="Verdana"/>
          <w:lang w:val="tr-TR"/>
        </w:rPr>
        <w:t xml:space="preserve">hedeflerine ulaşmak için gerekli hedefler </w:t>
      </w:r>
      <w:r w:rsidR="00121D11" w:rsidRPr="00AE407B">
        <w:rPr>
          <w:rFonts w:ascii="Verdana" w:hAnsi="Verdana"/>
          <w:lang w:val="tr-TR"/>
        </w:rPr>
        <w:t>[</w:t>
      </w:r>
      <w:r w:rsidR="00DD3C79">
        <w:rPr>
          <w:rFonts w:ascii="Verdana" w:hAnsi="Verdana"/>
          <w:lang w:val="tr-TR"/>
        </w:rPr>
        <w:t>BYP</w:t>
      </w:r>
      <w:r w:rsidR="00121D11" w:rsidRPr="00AE407B">
        <w:rPr>
          <w:rFonts w:ascii="Verdana" w:hAnsi="Verdana"/>
          <w:lang w:val="tr-TR"/>
        </w:rPr>
        <w:t>'de TAMAMLANDI]</w:t>
      </w:r>
    </w:p>
    <w:p w14:paraId="6321769B" w14:textId="2D324109" w:rsidR="00B40D1F" w:rsidRPr="00AE407B" w:rsidRDefault="00DE47F0" w:rsidP="00387DBC">
      <w:pPr>
        <w:pStyle w:val="GvdeMetni"/>
        <w:numPr>
          <w:ilvl w:val="0"/>
          <w:numId w:val="120"/>
        </w:numPr>
        <w:contextualSpacing/>
        <w:rPr>
          <w:rFonts w:ascii="Verdana" w:hAnsi="Verdana"/>
          <w:lang w:val="tr-TR"/>
        </w:rPr>
      </w:pPr>
      <w:r w:rsidRPr="00AE407B">
        <w:rPr>
          <w:rFonts w:ascii="Verdana" w:hAnsi="Verdana"/>
          <w:lang w:val="tr-TR"/>
        </w:rPr>
        <w:t xml:space="preserve">Net kayıp </w:t>
      </w:r>
      <w:r w:rsidR="00851D65" w:rsidRPr="00AE407B">
        <w:rPr>
          <w:rFonts w:ascii="Verdana" w:hAnsi="Verdana"/>
          <w:lang w:val="tr-TR"/>
        </w:rPr>
        <w:t>olmamasını</w:t>
      </w:r>
      <w:r w:rsidR="00B40D1F" w:rsidRPr="00AE407B">
        <w:rPr>
          <w:rFonts w:ascii="Verdana" w:hAnsi="Verdana"/>
          <w:lang w:val="tr-TR"/>
        </w:rPr>
        <w:t xml:space="preserve"> gerçekleştirmek için ön </w:t>
      </w:r>
      <w:r w:rsidR="00851D65" w:rsidRPr="00AE407B">
        <w:rPr>
          <w:rFonts w:ascii="Verdana" w:hAnsi="Verdana"/>
          <w:lang w:val="tr-TR"/>
        </w:rPr>
        <w:t>denkleştirme</w:t>
      </w:r>
      <w:r w:rsidR="00B40D1F" w:rsidRPr="00AE407B">
        <w:rPr>
          <w:rFonts w:ascii="Verdana" w:hAnsi="Verdana"/>
          <w:lang w:val="tr-TR"/>
        </w:rPr>
        <w:t xml:space="preserve"> tasarımı ve stratejisinin açıklaması, bunu gerçekleştirmek için olası seçenekler ve bu seçeneklerin uygulanabilirliği; </w:t>
      </w:r>
    </w:p>
    <w:p w14:paraId="15CFF5BF" w14:textId="2FB62AC3" w:rsidR="00B40D1F" w:rsidRPr="00AE407B" w:rsidRDefault="00851D65" w:rsidP="00387DBC">
      <w:pPr>
        <w:pStyle w:val="GvdeMetni"/>
        <w:numPr>
          <w:ilvl w:val="0"/>
          <w:numId w:val="120"/>
        </w:numPr>
        <w:contextualSpacing/>
        <w:rPr>
          <w:rFonts w:ascii="Verdana" w:hAnsi="Verdana"/>
          <w:lang w:val="tr-TR"/>
        </w:rPr>
      </w:pPr>
      <w:r w:rsidRPr="00AE407B">
        <w:rPr>
          <w:rFonts w:ascii="Verdana" w:hAnsi="Verdana"/>
          <w:lang w:val="tr-TR"/>
        </w:rPr>
        <w:t>P</w:t>
      </w:r>
      <w:r w:rsidR="00B40D1F" w:rsidRPr="00AE407B">
        <w:rPr>
          <w:rFonts w:ascii="Verdana" w:hAnsi="Verdana"/>
          <w:lang w:val="tr-TR"/>
        </w:rPr>
        <w:t>otansiyel uygulama ortaklarının ve olası kilit paydaşların belirlenmesi;</w:t>
      </w:r>
    </w:p>
    <w:p w14:paraId="66136744" w14:textId="7FF801C5" w:rsidR="00B40D1F" w:rsidRPr="00AE407B" w:rsidRDefault="00851D65" w:rsidP="00387DBC">
      <w:pPr>
        <w:pStyle w:val="GvdeMetni"/>
        <w:numPr>
          <w:ilvl w:val="0"/>
          <w:numId w:val="120"/>
        </w:numPr>
        <w:contextualSpacing/>
        <w:rPr>
          <w:rFonts w:ascii="Verdana" w:hAnsi="Verdana"/>
          <w:lang w:val="tr-TR"/>
        </w:rPr>
      </w:pPr>
      <w:r w:rsidRPr="00AE407B">
        <w:rPr>
          <w:rFonts w:ascii="Verdana" w:hAnsi="Verdana"/>
          <w:lang w:val="tr-TR"/>
        </w:rPr>
        <w:t>Denkleştirme</w:t>
      </w:r>
      <w:r w:rsidR="00B40D1F" w:rsidRPr="00AE407B">
        <w:rPr>
          <w:rFonts w:ascii="Verdana" w:hAnsi="Verdana"/>
          <w:lang w:val="tr-TR"/>
        </w:rPr>
        <w:t xml:space="preserve"> stratejisinde belirtilen eylemlerin gerçekleştirilmesi için temel rol ve sorumlulukların ve ön zaman çizelgelerinin belirlenmesi;</w:t>
      </w:r>
    </w:p>
    <w:p w14:paraId="116D9577" w14:textId="74AECDF5" w:rsidR="00B40D1F" w:rsidRPr="00AE407B" w:rsidRDefault="00851D65" w:rsidP="00387DBC">
      <w:pPr>
        <w:pStyle w:val="GvdeMetni"/>
        <w:numPr>
          <w:ilvl w:val="0"/>
          <w:numId w:val="120"/>
        </w:numPr>
        <w:contextualSpacing/>
        <w:rPr>
          <w:rFonts w:ascii="Verdana" w:hAnsi="Verdana"/>
          <w:lang w:val="tr-TR"/>
        </w:rPr>
      </w:pPr>
      <w:r w:rsidRPr="00AE407B">
        <w:rPr>
          <w:rFonts w:ascii="Verdana" w:hAnsi="Verdana"/>
          <w:lang w:val="tr-TR"/>
        </w:rPr>
        <w:t>Denkleştirme</w:t>
      </w:r>
      <w:r w:rsidR="00B40D1F" w:rsidRPr="00AE407B">
        <w:rPr>
          <w:rFonts w:ascii="Verdana" w:hAnsi="Verdana"/>
          <w:lang w:val="tr-TR"/>
        </w:rPr>
        <w:t xml:space="preserve"> uygulama ve yönetim planının geliştirilmesine yönelik sonraki adımların ana hatları.</w:t>
      </w:r>
    </w:p>
    <w:p w14:paraId="340BB013" w14:textId="77777777" w:rsidR="00B40D1F" w:rsidRPr="00AE407B" w:rsidRDefault="00B40D1F" w:rsidP="00B40D1F">
      <w:pPr>
        <w:pStyle w:val="GvdeMetni"/>
        <w:rPr>
          <w:rFonts w:ascii="Verdana" w:hAnsi="Verdana"/>
          <w:lang w:val="tr-TR"/>
        </w:rPr>
      </w:pPr>
    </w:p>
    <w:p w14:paraId="3F6EAB6F" w14:textId="3DE7864F" w:rsidR="00B40D1F" w:rsidRPr="00AE407B" w:rsidRDefault="00B40D1F" w:rsidP="0058731B">
      <w:pPr>
        <w:pStyle w:val="GvdeMetni"/>
        <w:jc w:val="both"/>
        <w:rPr>
          <w:rFonts w:ascii="Verdana" w:hAnsi="Verdana"/>
          <w:lang w:val="tr-TR"/>
        </w:rPr>
      </w:pPr>
      <w:r w:rsidRPr="00AE407B">
        <w:rPr>
          <w:rFonts w:ascii="Verdana" w:hAnsi="Verdana"/>
          <w:lang w:val="tr-TR"/>
        </w:rPr>
        <w:t xml:space="preserve">Türkiye'de ulusal bir biyoçeşitlilik </w:t>
      </w:r>
      <w:r w:rsidR="003730F7" w:rsidRPr="00AE407B">
        <w:rPr>
          <w:rFonts w:ascii="Verdana" w:hAnsi="Verdana"/>
          <w:lang w:val="tr-TR"/>
        </w:rPr>
        <w:t>denkleştirme</w:t>
      </w:r>
      <w:r w:rsidRPr="00AE407B">
        <w:rPr>
          <w:rFonts w:ascii="Verdana" w:hAnsi="Verdana"/>
          <w:lang w:val="tr-TR"/>
        </w:rPr>
        <w:t xml:space="preserve"> politikası bulunmadığından, dengeleme yaklaşımı ve stratejisinin mümkün olduğunca uluslararası iyi uygulamalara, özellikle de aşağıda </w:t>
      </w:r>
      <w:r w:rsidR="00285949" w:rsidRPr="00AE407B">
        <w:rPr>
          <w:rFonts w:ascii="Verdana" w:hAnsi="Verdana"/>
          <w:lang w:val="tr-TR"/>
        </w:rPr>
        <w:t xml:space="preserve">Tablo 3-4'te </w:t>
      </w:r>
      <w:r w:rsidRPr="00AE407B">
        <w:rPr>
          <w:rFonts w:ascii="Verdana" w:hAnsi="Verdana"/>
          <w:lang w:val="tr-TR"/>
        </w:rPr>
        <w:t>açıklanan "Biyo</w:t>
      </w:r>
      <w:r w:rsidR="00A84BE5" w:rsidRPr="00AE407B">
        <w:rPr>
          <w:rFonts w:ascii="Verdana" w:hAnsi="Verdana"/>
          <w:lang w:val="tr-TR"/>
        </w:rPr>
        <w:t>ç</w:t>
      </w:r>
      <w:r w:rsidRPr="00AE407B">
        <w:rPr>
          <w:rFonts w:ascii="Verdana" w:hAnsi="Verdana"/>
          <w:lang w:val="tr-TR"/>
        </w:rPr>
        <w:t xml:space="preserve">eşitlilik </w:t>
      </w:r>
      <w:r w:rsidR="00A84BE5" w:rsidRPr="00AE407B">
        <w:rPr>
          <w:rFonts w:ascii="Verdana" w:hAnsi="Verdana"/>
          <w:lang w:val="tr-TR"/>
        </w:rPr>
        <w:t>Denkleşetirme/Dengeleme</w:t>
      </w:r>
      <w:r w:rsidRPr="00AE407B">
        <w:rPr>
          <w:rFonts w:ascii="Verdana" w:hAnsi="Verdana"/>
          <w:lang w:val="tr-TR"/>
        </w:rPr>
        <w:t xml:space="preserve"> Tasarım El Kitabı"</w:t>
      </w:r>
      <w:r w:rsidRPr="00AE407B">
        <w:rPr>
          <w:rFonts w:ascii="Verdana" w:hAnsi="Verdana"/>
          <w:lang w:val="tr-TR"/>
        </w:rPr>
        <w:fldChar w:fldCharType="begin"/>
      </w:r>
      <w:r w:rsidRPr="00AE407B">
        <w:rPr>
          <w:rFonts w:ascii="Verdana" w:hAnsi="Verdana"/>
          <w:lang w:val="tr-TR"/>
        </w:rPr>
        <w:instrText xml:space="preserve"> ADDIN ZOTERO_ITEM CSL_CITATION {"citationID":"w6PLzZPu","properties":{"formattedCitation":"(BBOP 2012)","plainCitation":"(BBOP 2012)","noteIndex":0},"citationItems":[{"id":1090,"uris":["http://zotero.org/users/7545803/items/QUIPYWLE"],"itemData":{"id":1090,"type":"report","event-place":"Washington, D.C.","publisher":"Business and Biodiversity Offsets Programme (BBOP)","publisher-place":"Washington, D.C.","title":"Guidance Notes to the Standard on Biodiversity Offsets","author":[{"family":"BBOP","given":""}],"issued":{"date-parts":[["2012"]]}}}],"schema":"https://github.com/citation-style-language/schema/raw/master/csl-citation.json"} </w:instrText>
      </w:r>
      <w:r w:rsidRPr="00AE407B">
        <w:rPr>
          <w:rFonts w:ascii="Verdana" w:hAnsi="Verdana"/>
          <w:lang w:val="tr-TR"/>
        </w:rPr>
        <w:fldChar w:fldCharType="separate"/>
      </w:r>
      <w:r w:rsidRPr="00AE407B">
        <w:rPr>
          <w:rFonts w:ascii="Verdana" w:hAnsi="Verdana" w:cs="Arial"/>
          <w:lang w:val="tr-TR"/>
        </w:rPr>
        <w:t xml:space="preserve"> (BBOP, 2012</w:t>
      </w:r>
      <w:r w:rsidRPr="00AE407B">
        <w:rPr>
          <w:rStyle w:val="DipnotBavurusu"/>
          <w:rFonts w:ascii="Verdana" w:hAnsi="Verdana" w:cs="Arial"/>
          <w:lang w:val="tr-TR"/>
        </w:rPr>
        <w:footnoteReference w:id="5"/>
      </w:r>
      <w:r w:rsidRPr="00AE407B">
        <w:rPr>
          <w:rFonts w:ascii="Verdana" w:hAnsi="Verdana" w:cs="Arial"/>
          <w:lang w:val="tr-TR"/>
        </w:rPr>
        <w:t>)</w:t>
      </w:r>
      <w:r w:rsidRPr="00AE407B">
        <w:rPr>
          <w:rFonts w:ascii="Verdana" w:hAnsi="Verdana"/>
          <w:lang w:val="tr-TR"/>
        </w:rPr>
        <w:fldChar w:fldCharType="end"/>
      </w:r>
      <w:r w:rsidRPr="00AE407B">
        <w:rPr>
          <w:rFonts w:ascii="Verdana" w:hAnsi="Verdana"/>
          <w:lang w:val="tr-TR"/>
        </w:rPr>
        <w:t xml:space="preserve"> 'da yer alan ilkelere, kılavuzlara ve metodolojiye uygun olması önerilir.</w:t>
      </w:r>
    </w:p>
    <w:p w14:paraId="179FB0E9" w14:textId="0EC1F77F" w:rsidR="00CC5434" w:rsidRPr="00AE407B" w:rsidRDefault="00CC5434" w:rsidP="00CC5434">
      <w:pPr>
        <w:pStyle w:val="ResimYazs"/>
        <w:rPr>
          <w:lang w:val="tr-TR"/>
        </w:rPr>
      </w:pPr>
      <w:bookmarkStart w:id="75" w:name="_Toc212977025"/>
      <w:r w:rsidRPr="00AE407B">
        <w:rPr>
          <w:lang w:val="tr-TR"/>
        </w:rPr>
        <w:lastRenderedPageBreak/>
        <w:t xml:space="preserve">Tablo </w:t>
      </w:r>
      <w:r w:rsidR="00295BD8" w:rsidRPr="00AE407B">
        <w:rPr>
          <w:lang w:val="tr-TR"/>
        </w:rPr>
        <w:t>3</w:t>
      </w:r>
      <w:r w:rsidRPr="00AE407B">
        <w:rPr>
          <w:lang w:val="tr-TR"/>
        </w:rPr>
        <w:t>-</w:t>
      </w:r>
      <w:r w:rsidR="00780BDA" w:rsidRPr="00AE407B">
        <w:rPr>
          <w:lang w:val="tr-TR"/>
        </w:rPr>
        <w:fldChar w:fldCharType="begin"/>
      </w:r>
      <w:r w:rsidR="00780BDA" w:rsidRPr="00AE407B">
        <w:rPr>
          <w:lang w:val="tr-TR"/>
        </w:rPr>
        <w:instrText xml:space="preserve"> SEQ Table \* ARABIC \s 1 </w:instrText>
      </w:r>
      <w:r w:rsidR="00780BDA" w:rsidRPr="00AE407B">
        <w:rPr>
          <w:lang w:val="tr-TR"/>
        </w:rPr>
        <w:fldChar w:fldCharType="separate"/>
      </w:r>
      <w:r w:rsidR="00E42AAF">
        <w:rPr>
          <w:noProof/>
          <w:lang w:val="tr-TR"/>
        </w:rPr>
        <w:t>4</w:t>
      </w:r>
      <w:r w:rsidR="00780BDA" w:rsidRPr="00AE407B">
        <w:rPr>
          <w:lang w:val="tr-TR"/>
        </w:rPr>
        <w:fldChar w:fldCharType="end"/>
      </w:r>
      <w:r w:rsidRPr="00AE407B">
        <w:rPr>
          <w:lang w:val="tr-TR"/>
        </w:rPr>
        <w:t xml:space="preserve"> Biyoçeşitlilik </w:t>
      </w:r>
      <w:r w:rsidR="00A84BE5" w:rsidRPr="00AE407B">
        <w:rPr>
          <w:lang w:val="tr-TR"/>
        </w:rPr>
        <w:t>Denkleştirme</w:t>
      </w:r>
      <w:r w:rsidRPr="00AE407B">
        <w:rPr>
          <w:lang w:val="tr-TR"/>
        </w:rPr>
        <w:t xml:space="preserve"> için BBOP Kılavuz İlkeleri Özeti</w:t>
      </w:r>
      <w:bookmarkEnd w:id="75"/>
    </w:p>
    <w:tbl>
      <w:tblPr>
        <w:tblStyle w:val="TabloKlavuzu"/>
        <w:tblW w:w="0" w:type="auto"/>
        <w:tblBorders>
          <w:top w:val="single" w:sz="4" w:space="0" w:color="B7B2AA"/>
          <w:left w:val="single" w:sz="4" w:space="0" w:color="B7B2AA"/>
          <w:bottom w:val="single" w:sz="4" w:space="0" w:color="B7B2AA"/>
          <w:right w:val="single" w:sz="4" w:space="0" w:color="B7B2AA"/>
          <w:insideH w:val="single" w:sz="4" w:space="0" w:color="B7B2AA"/>
          <w:insideV w:val="single" w:sz="4" w:space="0" w:color="B7B2AA"/>
        </w:tblBorders>
        <w:tblLook w:val="04A0" w:firstRow="1" w:lastRow="0" w:firstColumn="1" w:lastColumn="0" w:noHBand="0" w:noVBand="1"/>
      </w:tblPr>
      <w:tblGrid>
        <w:gridCol w:w="4765"/>
        <w:gridCol w:w="4863"/>
      </w:tblGrid>
      <w:tr w:rsidR="00B40D1F" w:rsidRPr="00AE407B" w14:paraId="74C3349E" w14:textId="77777777" w:rsidTr="00CC5434">
        <w:trPr>
          <w:tblHeader/>
        </w:trPr>
        <w:tc>
          <w:tcPr>
            <w:tcW w:w="4765" w:type="dxa"/>
            <w:shd w:val="clear" w:color="auto" w:fill="D2DED3"/>
            <w:vAlign w:val="center"/>
          </w:tcPr>
          <w:p w14:paraId="6B82955E" w14:textId="3B8268DE" w:rsidR="00B40D1F" w:rsidRPr="00AE407B" w:rsidRDefault="00B40D1F" w:rsidP="00AA532E">
            <w:pPr>
              <w:pStyle w:val="GvdeMetni"/>
              <w:spacing w:before="120" w:line="240" w:lineRule="auto"/>
              <w:rPr>
                <w:rFonts w:ascii="Verdana" w:hAnsi="Verdana"/>
                <w:b/>
                <w:bCs/>
                <w:sz w:val="18"/>
                <w:szCs w:val="18"/>
                <w:lang w:val="tr-TR"/>
              </w:rPr>
            </w:pPr>
            <w:r w:rsidRPr="00AE407B">
              <w:rPr>
                <w:rFonts w:ascii="Verdana" w:hAnsi="Verdana"/>
                <w:b/>
                <w:bCs/>
                <w:sz w:val="18"/>
                <w:szCs w:val="18"/>
                <w:lang w:val="tr-TR"/>
              </w:rPr>
              <w:t xml:space="preserve">BBOP </w:t>
            </w:r>
            <w:r w:rsidR="00A84BE5" w:rsidRPr="00AE407B">
              <w:rPr>
                <w:rFonts w:ascii="Verdana" w:hAnsi="Verdana"/>
                <w:b/>
                <w:bCs/>
                <w:sz w:val="18"/>
                <w:szCs w:val="18"/>
                <w:lang w:val="tr-TR"/>
              </w:rPr>
              <w:t>Denkleştirme</w:t>
            </w:r>
            <w:r w:rsidRPr="00AE407B">
              <w:rPr>
                <w:rFonts w:ascii="Verdana" w:hAnsi="Verdana"/>
                <w:b/>
                <w:bCs/>
                <w:sz w:val="18"/>
                <w:szCs w:val="18"/>
                <w:lang w:val="tr-TR"/>
              </w:rPr>
              <w:t xml:space="preserve"> İlkeleri ve Kılavuzları</w:t>
            </w:r>
          </w:p>
        </w:tc>
        <w:tc>
          <w:tcPr>
            <w:tcW w:w="4863" w:type="dxa"/>
            <w:shd w:val="clear" w:color="auto" w:fill="D2DED3"/>
            <w:vAlign w:val="center"/>
          </w:tcPr>
          <w:p w14:paraId="0BA930D6" w14:textId="0C2F996C" w:rsidR="00B40D1F" w:rsidRPr="00AE407B" w:rsidRDefault="00B40D1F" w:rsidP="00AA532E">
            <w:pPr>
              <w:pStyle w:val="GvdeMetni"/>
              <w:spacing w:before="120" w:line="240" w:lineRule="auto"/>
              <w:rPr>
                <w:rFonts w:ascii="Verdana" w:hAnsi="Verdana"/>
                <w:b/>
                <w:bCs/>
                <w:sz w:val="18"/>
                <w:szCs w:val="18"/>
                <w:lang w:val="tr-TR"/>
              </w:rPr>
            </w:pPr>
            <w:r w:rsidRPr="00AE407B">
              <w:rPr>
                <w:rFonts w:ascii="Verdana" w:hAnsi="Verdana"/>
                <w:b/>
                <w:bCs/>
                <w:sz w:val="18"/>
                <w:szCs w:val="18"/>
                <w:lang w:val="tr-TR"/>
              </w:rPr>
              <w:t>ERM'in Önerileri</w:t>
            </w:r>
          </w:p>
        </w:tc>
      </w:tr>
      <w:tr w:rsidR="00B40D1F" w:rsidRPr="000058B4" w14:paraId="025C43E4" w14:textId="77777777" w:rsidTr="00CC5434">
        <w:tc>
          <w:tcPr>
            <w:tcW w:w="4765" w:type="dxa"/>
            <w:shd w:val="clear" w:color="auto" w:fill="D9D9D9" w:themeFill="background1" w:themeFillShade="D9"/>
            <w:vAlign w:val="center"/>
          </w:tcPr>
          <w:p w14:paraId="7FC6780C" w14:textId="02FB6800" w:rsidR="00B40D1F" w:rsidRPr="00AE407B" w:rsidRDefault="00B40D1F" w:rsidP="00AA532E">
            <w:pPr>
              <w:pStyle w:val="GvdeMetni"/>
              <w:spacing w:before="120" w:line="240" w:lineRule="auto"/>
              <w:rPr>
                <w:rFonts w:ascii="Verdana" w:hAnsi="Verdana"/>
                <w:sz w:val="18"/>
                <w:szCs w:val="18"/>
                <w:lang w:val="tr-TR"/>
              </w:rPr>
            </w:pPr>
            <w:r w:rsidRPr="00AE407B">
              <w:rPr>
                <w:rFonts w:ascii="Verdana" w:hAnsi="Verdana"/>
                <w:sz w:val="18"/>
                <w:szCs w:val="18"/>
                <w:lang w:val="tr-TR"/>
              </w:rPr>
              <w:t xml:space="preserve">1 </w:t>
            </w:r>
            <w:r w:rsidR="00A66F00" w:rsidRPr="00AE407B">
              <w:rPr>
                <w:rFonts w:ascii="Verdana" w:hAnsi="Verdana"/>
                <w:sz w:val="18"/>
                <w:szCs w:val="18"/>
                <w:lang w:val="tr-TR"/>
              </w:rPr>
              <w:t>Denkleştirme</w:t>
            </w:r>
            <w:r w:rsidRPr="00AE407B">
              <w:rPr>
                <w:rFonts w:ascii="Verdana" w:hAnsi="Verdana"/>
                <w:sz w:val="18"/>
                <w:szCs w:val="18"/>
                <w:lang w:val="tr-TR"/>
              </w:rPr>
              <w:t xml:space="preserve"> </w:t>
            </w:r>
            <w:r w:rsidR="001867B4" w:rsidRPr="00AE407B">
              <w:rPr>
                <w:rFonts w:ascii="Verdana" w:hAnsi="Verdana"/>
                <w:sz w:val="18"/>
                <w:szCs w:val="18"/>
                <w:lang w:val="tr-TR"/>
              </w:rPr>
              <w:t>"eşdeğer"</w:t>
            </w:r>
            <w:r w:rsidRPr="00AE407B">
              <w:rPr>
                <w:rFonts w:ascii="Verdana" w:hAnsi="Verdana"/>
                <w:sz w:val="18"/>
                <w:szCs w:val="18"/>
                <w:lang w:val="tr-TR"/>
              </w:rPr>
              <w:t xml:space="preserve"> olmalı ve sadece aynı arazi sınıfı türü içinde ticaret yapılmasına izin verilmelidir.</w:t>
            </w:r>
          </w:p>
        </w:tc>
        <w:tc>
          <w:tcPr>
            <w:tcW w:w="4863" w:type="dxa"/>
            <w:vAlign w:val="center"/>
          </w:tcPr>
          <w:p w14:paraId="7BF85EDD" w14:textId="3C86AFF6" w:rsidR="00B40D1F" w:rsidRPr="00AE407B" w:rsidRDefault="00A66F00" w:rsidP="00387DBC">
            <w:pPr>
              <w:pStyle w:val="GvdeMetni"/>
              <w:numPr>
                <w:ilvl w:val="0"/>
                <w:numId w:val="117"/>
              </w:numPr>
              <w:spacing w:before="120" w:line="240" w:lineRule="auto"/>
              <w:rPr>
                <w:rFonts w:ascii="Verdana" w:hAnsi="Verdana"/>
                <w:i/>
                <w:iCs/>
                <w:sz w:val="18"/>
                <w:szCs w:val="18"/>
                <w:lang w:val="tr-TR"/>
              </w:rPr>
            </w:pPr>
            <w:r w:rsidRPr="00AE407B">
              <w:rPr>
                <w:rFonts w:ascii="Verdana" w:hAnsi="Verdana"/>
                <w:i/>
                <w:iCs/>
                <w:sz w:val="18"/>
                <w:szCs w:val="18"/>
                <w:lang w:val="tr-TR"/>
              </w:rPr>
              <w:t>Denkleştirme</w:t>
            </w:r>
            <w:r w:rsidR="00B40D1F" w:rsidRPr="00AE407B">
              <w:rPr>
                <w:rFonts w:ascii="Verdana" w:hAnsi="Verdana"/>
                <w:i/>
                <w:iCs/>
                <w:sz w:val="18"/>
                <w:szCs w:val="18"/>
                <w:lang w:val="tr-TR"/>
              </w:rPr>
              <w:t>, benzer bozulmuş habitatların restorasyonu/oluşturulmasını hedeflemelidir.</w:t>
            </w:r>
          </w:p>
        </w:tc>
      </w:tr>
      <w:tr w:rsidR="00B40D1F" w:rsidRPr="00AE407B" w14:paraId="1A673951" w14:textId="77777777" w:rsidTr="00CC5434">
        <w:tc>
          <w:tcPr>
            <w:tcW w:w="4765" w:type="dxa"/>
            <w:shd w:val="clear" w:color="auto" w:fill="D9D9D9" w:themeFill="background1" w:themeFillShade="D9"/>
            <w:vAlign w:val="center"/>
          </w:tcPr>
          <w:p w14:paraId="28A54231" w14:textId="07AF47ED" w:rsidR="00B40D1F" w:rsidRPr="00AE407B" w:rsidRDefault="00B40D1F" w:rsidP="00AA532E">
            <w:pPr>
              <w:pStyle w:val="GvdeMetni"/>
              <w:spacing w:before="120" w:line="240" w:lineRule="auto"/>
              <w:rPr>
                <w:rFonts w:ascii="Verdana" w:hAnsi="Verdana"/>
                <w:sz w:val="18"/>
                <w:szCs w:val="18"/>
                <w:lang w:val="tr-TR"/>
              </w:rPr>
            </w:pPr>
            <w:r w:rsidRPr="00AE407B">
              <w:rPr>
                <w:rFonts w:ascii="Verdana" w:hAnsi="Verdana"/>
                <w:sz w:val="18"/>
                <w:szCs w:val="18"/>
                <w:lang w:val="tr-TR"/>
              </w:rPr>
              <w:t xml:space="preserve">2 </w:t>
            </w:r>
            <w:r w:rsidR="001867B4" w:rsidRPr="00AE407B">
              <w:rPr>
                <w:rFonts w:ascii="Verdana" w:hAnsi="Verdana"/>
                <w:sz w:val="18"/>
                <w:szCs w:val="18"/>
                <w:lang w:val="tr-TR"/>
              </w:rPr>
              <w:t xml:space="preserve">"Eşdeğer" </w:t>
            </w:r>
            <w:r w:rsidRPr="00AE407B">
              <w:rPr>
                <w:rFonts w:ascii="Verdana" w:hAnsi="Verdana"/>
                <w:sz w:val="18"/>
                <w:szCs w:val="18"/>
                <w:lang w:val="tr-TR"/>
              </w:rPr>
              <w:t xml:space="preserve">olması mümkün değilse, </w:t>
            </w:r>
            <w:r w:rsidR="0026080B" w:rsidRPr="00AE407B">
              <w:rPr>
                <w:rFonts w:ascii="Verdana" w:hAnsi="Verdana"/>
                <w:sz w:val="18"/>
                <w:szCs w:val="18"/>
                <w:lang w:val="tr-TR"/>
              </w:rPr>
              <w:t xml:space="preserve">denkleştirme </w:t>
            </w:r>
            <w:r w:rsidRPr="00AE407B">
              <w:rPr>
                <w:rFonts w:ascii="Verdana" w:hAnsi="Verdana"/>
                <w:sz w:val="18"/>
                <w:szCs w:val="18"/>
                <w:lang w:val="tr-TR"/>
              </w:rPr>
              <w:t>daha geniş peyzaj alanı içindeki aynı özellikleri ve habitatları ele almalıdır.</w:t>
            </w:r>
          </w:p>
        </w:tc>
        <w:tc>
          <w:tcPr>
            <w:tcW w:w="4863" w:type="dxa"/>
            <w:vAlign w:val="center"/>
          </w:tcPr>
          <w:p w14:paraId="66E92CC4" w14:textId="77777777" w:rsidR="00B40D1F" w:rsidRPr="00AE407B" w:rsidRDefault="00B40D1F" w:rsidP="00387DBC">
            <w:pPr>
              <w:pStyle w:val="GvdeMetni"/>
              <w:numPr>
                <w:ilvl w:val="0"/>
                <w:numId w:val="117"/>
              </w:numPr>
              <w:spacing w:before="120" w:line="240" w:lineRule="auto"/>
              <w:rPr>
                <w:rFonts w:ascii="Verdana" w:hAnsi="Verdana"/>
                <w:i/>
                <w:iCs/>
                <w:sz w:val="18"/>
                <w:szCs w:val="18"/>
                <w:lang w:val="tr-TR"/>
              </w:rPr>
            </w:pPr>
            <w:r w:rsidRPr="00AE407B">
              <w:rPr>
                <w:rFonts w:ascii="Verdana" w:hAnsi="Verdana"/>
                <w:i/>
                <w:iCs/>
                <w:sz w:val="18"/>
                <w:szCs w:val="18"/>
                <w:lang w:val="tr-TR"/>
              </w:rPr>
              <w:t>Yukarıdaki gibi.</w:t>
            </w:r>
          </w:p>
        </w:tc>
      </w:tr>
      <w:tr w:rsidR="00B40D1F" w:rsidRPr="000058B4" w14:paraId="73B0B85F" w14:textId="77777777" w:rsidTr="00CC5434">
        <w:tc>
          <w:tcPr>
            <w:tcW w:w="4765" w:type="dxa"/>
            <w:shd w:val="clear" w:color="auto" w:fill="D9D9D9" w:themeFill="background1" w:themeFillShade="D9"/>
            <w:vAlign w:val="center"/>
          </w:tcPr>
          <w:p w14:paraId="050E914D" w14:textId="2F5E2699" w:rsidR="00B40D1F" w:rsidRPr="00AE407B" w:rsidRDefault="00B40D1F" w:rsidP="00AA532E">
            <w:pPr>
              <w:pStyle w:val="GvdeMetni"/>
              <w:spacing w:before="120" w:line="240" w:lineRule="auto"/>
              <w:rPr>
                <w:rFonts w:ascii="Verdana" w:hAnsi="Verdana"/>
                <w:sz w:val="18"/>
                <w:szCs w:val="18"/>
                <w:lang w:val="tr-TR"/>
              </w:rPr>
            </w:pPr>
            <w:r w:rsidRPr="00AE407B">
              <w:rPr>
                <w:rFonts w:ascii="Verdana" w:hAnsi="Verdana"/>
                <w:sz w:val="18"/>
                <w:szCs w:val="18"/>
                <w:lang w:val="tr-TR"/>
              </w:rPr>
              <w:t>3 Belirli programlar için çevresel katkılar, biyoçeşitliliğin doğrudan yönetiminin yerine kullanılabilir.</w:t>
            </w:r>
          </w:p>
        </w:tc>
        <w:tc>
          <w:tcPr>
            <w:tcW w:w="4863" w:type="dxa"/>
            <w:vAlign w:val="center"/>
          </w:tcPr>
          <w:p w14:paraId="1AE8E548" w14:textId="77777777" w:rsidR="00B40D1F" w:rsidRPr="00AE407B" w:rsidRDefault="00B40D1F" w:rsidP="00387DBC">
            <w:pPr>
              <w:pStyle w:val="GvdeMetni"/>
              <w:numPr>
                <w:ilvl w:val="0"/>
                <w:numId w:val="117"/>
              </w:numPr>
              <w:spacing w:before="120" w:line="240" w:lineRule="auto"/>
              <w:rPr>
                <w:rFonts w:ascii="Verdana" w:hAnsi="Verdana"/>
                <w:i/>
                <w:iCs/>
                <w:sz w:val="18"/>
                <w:szCs w:val="18"/>
                <w:lang w:val="tr-TR"/>
              </w:rPr>
            </w:pPr>
            <w:r w:rsidRPr="00AE407B">
              <w:rPr>
                <w:rFonts w:ascii="Verdana" w:hAnsi="Verdana"/>
                <w:i/>
                <w:iCs/>
                <w:sz w:val="18"/>
                <w:szCs w:val="18"/>
                <w:lang w:val="tr-TR"/>
              </w:rPr>
              <w:t>Belirlenen projelerin/programların finansmanı konusunda tavsiye almak için ilgili makamlarla istişare yapılması gerekir.</w:t>
            </w:r>
          </w:p>
        </w:tc>
      </w:tr>
      <w:tr w:rsidR="00B40D1F" w:rsidRPr="000058B4" w14:paraId="5555EF1F" w14:textId="77777777" w:rsidTr="00CC5434">
        <w:tc>
          <w:tcPr>
            <w:tcW w:w="4765" w:type="dxa"/>
            <w:shd w:val="clear" w:color="auto" w:fill="D9D9D9" w:themeFill="background1" w:themeFillShade="D9"/>
            <w:vAlign w:val="center"/>
          </w:tcPr>
          <w:p w14:paraId="5D9DFDB6" w14:textId="77777777" w:rsidR="00B40D1F" w:rsidRPr="00AE407B" w:rsidRDefault="00B40D1F" w:rsidP="00AA532E">
            <w:pPr>
              <w:pStyle w:val="GvdeMetni"/>
              <w:spacing w:before="120" w:line="240" w:lineRule="auto"/>
              <w:rPr>
                <w:rFonts w:ascii="Verdana" w:hAnsi="Verdana"/>
                <w:sz w:val="18"/>
                <w:szCs w:val="18"/>
                <w:lang w:val="tr-TR"/>
              </w:rPr>
            </w:pPr>
            <w:r w:rsidRPr="00AE407B">
              <w:rPr>
                <w:rFonts w:ascii="Verdana" w:hAnsi="Verdana"/>
                <w:sz w:val="18"/>
                <w:szCs w:val="18"/>
                <w:lang w:val="tr-TR"/>
              </w:rPr>
              <w:t>4 Biyoçeşitlilik değerlerinin kademeli kaybı ve parçalanması önlenmelidir.</w:t>
            </w:r>
          </w:p>
        </w:tc>
        <w:tc>
          <w:tcPr>
            <w:tcW w:w="4863" w:type="dxa"/>
            <w:vAlign w:val="center"/>
          </w:tcPr>
          <w:p w14:paraId="111B09DC" w14:textId="77777777" w:rsidR="00B40D1F" w:rsidRPr="00AE407B" w:rsidRDefault="00B40D1F" w:rsidP="00387DBC">
            <w:pPr>
              <w:pStyle w:val="GvdeMetni"/>
              <w:numPr>
                <w:ilvl w:val="0"/>
                <w:numId w:val="117"/>
              </w:numPr>
              <w:spacing w:before="120" w:line="240" w:lineRule="auto"/>
              <w:rPr>
                <w:rFonts w:ascii="Verdana" w:hAnsi="Verdana"/>
                <w:i/>
                <w:iCs/>
                <w:sz w:val="18"/>
                <w:szCs w:val="18"/>
                <w:lang w:val="tr-TR"/>
              </w:rPr>
            </w:pPr>
            <w:r w:rsidRPr="00AE407B">
              <w:rPr>
                <w:rFonts w:ascii="Verdana" w:hAnsi="Verdana"/>
                <w:i/>
                <w:iCs/>
                <w:sz w:val="18"/>
                <w:szCs w:val="18"/>
                <w:lang w:val="tr-TR"/>
              </w:rPr>
              <w:t>Habitat bağlantılılığını artırmak için habitat restorasyonu yoluyla ele alınmalıdır.</w:t>
            </w:r>
          </w:p>
        </w:tc>
      </w:tr>
      <w:tr w:rsidR="00B40D1F" w:rsidRPr="000058B4" w14:paraId="58AB4A25" w14:textId="77777777" w:rsidTr="00CC5434">
        <w:tc>
          <w:tcPr>
            <w:tcW w:w="4765" w:type="dxa"/>
            <w:shd w:val="clear" w:color="auto" w:fill="D9D9D9" w:themeFill="background1" w:themeFillShade="D9"/>
            <w:vAlign w:val="center"/>
          </w:tcPr>
          <w:p w14:paraId="5CC36CEC" w14:textId="750C57A5" w:rsidR="00B40D1F" w:rsidRPr="00AE407B" w:rsidRDefault="00B40D1F" w:rsidP="00AA532E">
            <w:pPr>
              <w:pStyle w:val="GvdeMetni"/>
              <w:spacing w:before="120" w:line="240" w:lineRule="auto"/>
              <w:rPr>
                <w:rFonts w:ascii="Verdana" w:hAnsi="Verdana"/>
                <w:sz w:val="18"/>
                <w:szCs w:val="18"/>
                <w:lang w:val="tr-TR"/>
              </w:rPr>
            </w:pPr>
            <w:r w:rsidRPr="00AE407B">
              <w:rPr>
                <w:rFonts w:ascii="Verdana" w:hAnsi="Verdana"/>
                <w:sz w:val="18"/>
                <w:szCs w:val="18"/>
                <w:lang w:val="tr-TR"/>
              </w:rPr>
              <w:t xml:space="preserve">5 </w:t>
            </w:r>
            <w:r w:rsidR="0026080B" w:rsidRPr="00AE407B">
              <w:rPr>
                <w:rFonts w:ascii="Verdana" w:hAnsi="Verdana"/>
                <w:sz w:val="18"/>
                <w:szCs w:val="18"/>
                <w:lang w:val="tr-TR"/>
              </w:rPr>
              <w:t xml:space="preserve">Denkleştirme </w:t>
            </w:r>
            <w:r w:rsidRPr="00AE407B">
              <w:rPr>
                <w:rFonts w:ascii="Verdana" w:hAnsi="Verdana"/>
                <w:sz w:val="18"/>
                <w:szCs w:val="18"/>
                <w:lang w:val="tr-TR"/>
              </w:rPr>
              <w:t>alanlarının yönetimi, biyoçeşitlilik değerlerini iyileştirmek için kullanılabilir, ancak bu, halihazırda finanse edilen eylemlerin yerini alamaz.</w:t>
            </w:r>
          </w:p>
        </w:tc>
        <w:tc>
          <w:tcPr>
            <w:tcW w:w="4863" w:type="dxa"/>
            <w:vAlign w:val="center"/>
          </w:tcPr>
          <w:p w14:paraId="503692D1" w14:textId="77777777" w:rsidR="00B40D1F" w:rsidRPr="00AE407B" w:rsidRDefault="00B40D1F" w:rsidP="00387DBC">
            <w:pPr>
              <w:pStyle w:val="GvdeMetni"/>
              <w:numPr>
                <w:ilvl w:val="0"/>
                <w:numId w:val="117"/>
              </w:numPr>
              <w:spacing w:before="120" w:line="240" w:lineRule="auto"/>
              <w:rPr>
                <w:rFonts w:ascii="Verdana" w:hAnsi="Verdana"/>
                <w:i/>
                <w:iCs/>
                <w:sz w:val="18"/>
                <w:szCs w:val="18"/>
                <w:lang w:val="tr-TR"/>
              </w:rPr>
            </w:pPr>
            <w:r w:rsidRPr="00AE407B">
              <w:rPr>
                <w:rFonts w:ascii="Verdana" w:hAnsi="Verdana"/>
                <w:i/>
                <w:iCs/>
                <w:sz w:val="18"/>
                <w:szCs w:val="18"/>
                <w:lang w:val="tr-TR"/>
              </w:rPr>
              <w:t>Başkaları tarafından finanse edilen mevcut programlar hakkında tavsiyede bulunmak için danışma gereklidir.</w:t>
            </w:r>
          </w:p>
        </w:tc>
      </w:tr>
      <w:tr w:rsidR="00B40D1F" w:rsidRPr="000058B4" w14:paraId="6C21E414" w14:textId="77777777" w:rsidTr="00CC5434">
        <w:tc>
          <w:tcPr>
            <w:tcW w:w="4765" w:type="dxa"/>
            <w:shd w:val="clear" w:color="auto" w:fill="D9D9D9" w:themeFill="background1" w:themeFillShade="D9"/>
            <w:vAlign w:val="center"/>
          </w:tcPr>
          <w:p w14:paraId="3E484EB3" w14:textId="08C0ECF2" w:rsidR="00B40D1F" w:rsidRPr="00AE407B" w:rsidRDefault="00B40D1F" w:rsidP="00AA532E">
            <w:pPr>
              <w:pStyle w:val="GvdeMetni"/>
              <w:spacing w:before="120" w:line="240" w:lineRule="auto"/>
              <w:rPr>
                <w:rFonts w:ascii="Verdana" w:hAnsi="Verdana"/>
                <w:sz w:val="18"/>
                <w:szCs w:val="18"/>
                <w:lang w:val="tr-TR"/>
              </w:rPr>
            </w:pPr>
            <w:r w:rsidRPr="00AE407B">
              <w:rPr>
                <w:rFonts w:ascii="Verdana" w:hAnsi="Verdana"/>
                <w:sz w:val="18"/>
                <w:szCs w:val="18"/>
                <w:lang w:val="tr-TR"/>
              </w:rPr>
              <w:t xml:space="preserve">6 Biyoçeşitlilik </w:t>
            </w:r>
            <w:r w:rsidR="0026080B" w:rsidRPr="00AE407B">
              <w:rPr>
                <w:rFonts w:ascii="Verdana" w:hAnsi="Verdana"/>
                <w:sz w:val="18"/>
                <w:szCs w:val="18"/>
                <w:lang w:val="tr-TR"/>
              </w:rPr>
              <w:t xml:space="preserve">denkleştirme </w:t>
            </w:r>
            <w:r w:rsidRPr="00AE407B">
              <w:rPr>
                <w:rFonts w:ascii="Verdana" w:hAnsi="Verdana"/>
                <w:sz w:val="18"/>
                <w:szCs w:val="18"/>
                <w:lang w:val="tr-TR"/>
              </w:rPr>
              <w:t>hedefleriyle çelişmesi muhtemel mevcut veya potansiyel arazi kullanımlarının olduğu alanlardan kaçınılmalıdır (madencilik, ormancılık kiralamaları).</w:t>
            </w:r>
          </w:p>
        </w:tc>
        <w:tc>
          <w:tcPr>
            <w:tcW w:w="4863" w:type="dxa"/>
            <w:vAlign w:val="center"/>
          </w:tcPr>
          <w:p w14:paraId="76FFFA06" w14:textId="77777777" w:rsidR="00B40D1F" w:rsidRPr="00AE407B" w:rsidRDefault="00B40D1F" w:rsidP="00387DBC">
            <w:pPr>
              <w:pStyle w:val="GvdeMetni"/>
              <w:numPr>
                <w:ilvl w:val="0"/>
                <w:numId w:val="117"/>
              </w:numPr>
              <w:spacing w:before="120" w:line="240" w:lineRule="auto"/>
              <w:rPr>
                <w:rFonts w:ascii="Verdana" w:hAnsi="Verdana"/>
                <w:i/>
                <w:iCs/>
                <w:sz w:val="18"/>
                <w:szCs w:val="18"/>
                <w:lang w:val="tr-TR"/>
              </w:rPr>
            </w:pPr>
            <w:r w:rsidRPr="00AE407B">
              <w:rPr>
                <w:rFonts w:ascii="Verdana" w:hAnsi="Verdana"/>
                <w:i/>
                <w:iCs/>
                <w:sz w:val="18"/>
                <w:szCs w:val="18"/>
                <w:lang w:val="tr-TR"/>
              </w:rPr>
              <w:t>Ağır şekilde bozulması beklenen alanlarda habitat restorasyonundan kaçınılmalıdır.</w:t>
            </w:r>
          </w:p>
          <w:p w14:paraId="55279F94" w14:textId="77777777" w:rsidR="00B40D1F" w:rsidRPr="00AE407B" w:rsidRDefault="00B40D1F" w:rsidP="00387DBC">
            <w:pPr>
              <w:pStyle w:val="GvdeMetni"/>
              <w:numPr>
                <w:ilvl w:val="0"/>
                <w:numId w:val="117"/>
              </w:numPr>
              <w:spacing w:before="120" w:line="240" w:lineRule="auto"/>
              <w:rPr>
                <w:rFonts w:ascii="Verdana" w:hAnsi="Verdana"/>
                <w:i/>
                <w:iCs/>
                <w:sz w:val="18"/>
                <w:szCs w:val="18"/>
                <w:lang w:val="tr-TR"/>
              </w:rPr>
            </w:pPr>
            <w:r w:rsidRPr="00AE407B">
              <w:rPr>
                <w:rFonts w:ascii="Verdana" w:hAnsi="Verdana"/>
                <w:i/>
                <w:iCs/>
                <w:sz w:val="18"/>
                <w:szCs w:val="18"/>
                <w:lang w:val="tr-TR"/>
              </w:rPr>
              <w:t>Bu, muhtemelen paydaşların daha ayrıntılı bir şekilde haritalandırılması ve danışılması gerektirecektir.</w:t>
            </w:r>
          </w:p>
        </w:tc>
      </w:tr>
      <w:tr w:rsidR="00B40D1F" w:rsidRPr="000058B4" w14:paraId="537CD15A" w14:textId="77777777" w:rsidTr="00CC5434">
        <w:tc>
          <w:tcPr>
            <w:tcW w:w="4765" w:type="dxa"/>
            <w:shd w:val="clear" w:color="auto" w:fill="D9D9D9" w:themeFill="background1" w:themeFillShade="D9"/>
            <w:vAlign w:val="center"/>
          </w:tcPr>
          <w:p w14:paraId="6B37C202" w14:textId="1DC60C79" w:rsidR="00B40D1F" w:rsidRPr="00AE407B" w:rsidRDefault="00B40D1F" w:rsidP="00AA532E">
            <w:pPr>
              <w:pStyle w:val="GvdeMetni"/>
              <w:spacing w:before="120" w:line="240" w:lineRule="auto"/>
              <w:rPr>
                <w:rFonts w:ascii="Verdana" w:hAnsi="Verdana"/>
                <w:sz w:val="18"/>
                <w:szCs w:val="18"/>
                <w:lang w:val="tr-TR"/>
              </w:rPr>
            </w:pPr>
            <w:r w:rsidRPr="00AE407B">
              <w:rPr>
                <w:rFonts w:ascii="Verdana" w:hAnsi="Verdana"/>
                <w:sz w:val="18"/>
                <w:szCs w:val="18"/>
                <w:lang w:val="tr-TR"/>
              </w:rPr>
              <w:t xml:space="preserve">7 </w:t>
            </w:r>
            <w:r w:rsidR="0026080B" w:rsidRPr="00AE407B">
              <w:rPr>
                <w:rFonts w:ascii="Verdana" w:hAnsi="Verdana"/>
                <w:sz w:val="18"/>
                <w:szCs w:val="18"/>
                <w:lang w:val="tr-TR"/>
              </w:rPr>
              <w:t>Denkleştirme</w:t>
            </w:r>
            <w:r w:rsidRPr="00AE407B">
              <w:rPr>
                <w:rFonts w:ascii="Verdana" w:hAnsi="Verdana"/>
                <w:sz w:val="18"/>
                <w:szCs w:val="18"/>
                <w:lang w:val="tr-TR"/>
              </w:rPr>
              <w:t xml:space="preserve">, etkilenen alana mümkün olduğunca yakın bir yerde bulunmalıdır, böylece </w:t>
            </w:r>
            <w:r w:rsidR="0026080B" w:rsidRPr="00AE407B">
              <w:rPr>
                <w:rFonts w:ascii="Verdana" w:hAnsi="Verdana"/>
                <w:sz w:val="18"/>
                <w:szCs w:val="18"/>
                <w:lang w:val="tr-TR"/>
              </w:rPr>
              <w:t xml:space="preserve">denkleştirme </w:t>
            </w:r>
            <w:r w:rsidRPr="00AE407B">
              <w:rPr>
                <w:rFonts w:ascii="Verdana" w:hAnsi="Verdana"/>
                <w:sz w:val="18"/>
                <w:szCs w:val="18"/>
                <w:lang w:val="tr-TR"/>
              </w:rPr>
              <w:t>azaltımının kazanımları etkilenen yerel alanda kalır ve başka bir yere aktarılmaz.</w:t>
            </w:r>
            <w:r w:rsidR="0026080B" w:rsidRPr="00AE407B">
              <w:rPr>
                <w:rFonts w:ascii="Verdana" w:hAnsi="Verdana"/>
                <w:sz w:val="18"/>
                <w:szCs w:val="18"/>
                <w:lang w:val="tr-TR"/>
              </w:rPr>
              <w:t xml:space="preserve"> </w:t>
            </w:r>
          </w:p>
        </w:tc>
        <w:tc>
          <w:tcPr>
            <w:tcW w:w="4863" w:type="dxa"/>
            <w:vAlign w:val="center"/>
          </w:tcPr>
          <w:p w14:paraId="551AB28C" w14:textId="3ABD0F96" w:rsidR="00B40D1F" w:rsidRPr="00AE407B" w:rsidRDefault="00B40D1F" w:rsidP="00387DBC">
            <w:pPr>
              <w:pStyle w:val="GvdeMetni"/>
              <w:numPr>
                <w:ilvl w:val="0"/>
                <w:numId w:val="117"/>
              </w:numPr>
              <w:spacing w:before="120" w:line="240" w:lineRule="auto"/>
              <w:rPr>
                <w:rFonts w:ascii="Verdana" w:hAnsi="Verdana"/>
                <w:i/>
                <w:iCs/>
                <w:sz w:val="18"/>
                <w:szCs w:val="18"/>
                <w:lang w:val="tr-TR"/>
              </w:rPr>
            </w:pPr>
            <w:r w:rsidRPr="00AE407B">
              <w:rPr>
                <w:rFonts w:ascii="Verdana" w:hAnsi="Verdana"/>
                <w:i/>
                <w:iCs/>
                <w:sz w:val="18"/>
                <w:szCs w:val="18"/>
                <w:lang w:val="tr-TR"/>
              </w:rPr>
              <w:t xml:space="preserve">Projenin </w:t>
            </w:r>
            <w:r w:rsidR="00BB168A" w:rsidRPr="00AE407B">
              <w:rPr>
                <w:rFonts w:ascii="Verdana" w:hAnsi="Verdana"/>
                <w:i/>
                <w:iCs/>
                <w:sz w:val="18"/>
                <w:szCs w:val="18"/>
                <w:lang w:val="tr-TR"/>
              </w:rPr>
              <w:t xml:space="preserve">bulunduğu </w:t>
            </w:r>
            <w:r w:rsidRPr="00AE407B">
              <w:rPr>
                <w:rFonts w:ascii="Verdana" w:hAnsi="Verdana"/>
                <w:i/>
                <w:iCs/>
                <w:sz w:val="18"/>
                <w:szCs w:val="18"/>
                <w:lang w:val="tr-TR"/>
              </w:rPr>
              <w:t xml:space="preserve">veya bu alanlara hemen </w:t>
            </w:r>
            <w:r w:rsidR="00BB168A" w:rsidRPr="00AE407B">
              <w:rPr>
                <w:rFonts w:ascii="Verdana" w:hAnsi="Verdana"/>
                <w:i/>
                <w:iCs/>
                <w:sz w:val="18"/>
                <w:szCs w:val="18"/>
                <w:lang w:val="tr-TR"/>
              </w:rPr>
              <w:t>bitişik olan</w:t>
            </w:r>
            <w:r w:rsidRPr="00AE407B">
              <w:rPr>
                <w:rFonts w:ascii="Verdana" w:hAnsi="Verdana"/>
                <w:i/>
                <w:iCs/>
                <w:sz w:val="18"/>
                <w:szCs w:val="18"/>
                <w:lang w:val="tr-TR"/>
              </w:rPr>
              <w:t xml:space="preserve"> Korunan Alanlar, KBA'lar, IBA'lar vb. hedef alan habitat restorasyonu ve diğer koruma müdahaleleri. </w:t>
            </w:r>
          </w:p>
          <w:p w14:paraId="7C408D62" w14:textId="77777777" w:rsidR="00B40D1F" w:rsidRPr="00AE407B" w:rsidRDefault="00B40D1F" w:rsidP="00387DBC">
            <w:pPr>
              <w:pStyle w:val="GvdeMetni"/>
              <w:numPr>
                <w:ilvl w:val="0"/>
                <w:numId w:val="117"/>
              </w:numPr>
              <w:spacing w:before="120" w:line="240" w:lineRule="auto"/>
              <w:rPr>
                <w:rFonts w:ascii="Verdana" w:hAnsi="Verdana"/>
                <w:i/>
                <w:iCs/>
                <w:sz w:val="18"/>
                <w:szCs w:val="18"/>
                <w:lang w:val="tr-TR"/>
              </w:rPr>
            </w:pPr>
            <w:r w:rsidRPr="00AE407B">
              <w:rPr>
                <w:rFonts w:ascii="Verdana" w:hAnsi="Verdana"/>
                <w:i/>
                <w:iCs/>
                <w:sz w:val="18"/>
                <w:szCs w:val="18"/>
                <w:lang w:val="tr-TR"/>
              </w:rPr>
              <w:t>Fırsatlar hakkında tavsiyede bulunmak ve yaklaşımı onaylamak için danışma gereklidir.</w:t>
            </w:r>
          </w:p>
        </w:tc>
      </w:tr>
      <w:tr w:rsidR="00B40D1F" w:rsidRPr="000058B4" w14:paraId="6B877C16" w14:textId="77777777" w:rsidTr="00CC5434">
        <w:tc>
          <w:tcPr>
            <w:tcW w:w="4765" w:type="dxa"/>
            <w:shd w:val="clear" w:color="auto" w:fill="D9D9D9" w:themeFill="background1" w:themeFillShade="D9"/>
            <w:vAlign w:val="center"/>
          </w:tcPr>
          <w:p w14:paraId="76784122" w14:textId="77777777" w:rsidR="00B40D1F" w:rsidRPr="00AE407B" w:rsidRDefault="00B40D1F" w:rsidP="00AA532E">
            <w:pPr>
              <w:pStyle w:val="GvdeMetni"/>
              <w:spacing w:before="120" w:line="240" w:lineRule="auto"/>
              <w:rPr>
                <w:rFonts w:ascii="Verdana" w:hAnsi="Verdana"/>
                <w:sz w:val="18"/>
                <w:szCs w:val="18"/>
                <w:lang w:val="tr-TR"/>
              </w:rPr>
            </w:pPr>
            <w:r w:rsidRPr="00AE407B">
              <w:rPr>
                <w:rFonts w:ascii="Verdana" w:hAnsi="Verdana"/>
                <w:sz w:val="18"/>
                <w:szCs w:val="18"/>
                <w:lang w:val="tr-TR"/>
              </w:rPr>
              <w:t>8 Komşu habitatlarla bağlantıyı kolaylaştıran peyzajdaki dengeleme alanlarının konumu tercih edilebilir.</w:t>
            </w:r>
          </w:p>
        </w:tc>
        <w:tc>
          <w:tcPr>
            <w:tcW w:w="4863" w:type="dxa"/>
            <w:vAlign w:val="center"/>
          </w:tcPr>
          <w:p w14:paraId="7E67B494" w14:textId="746201EC" w:rsidR="00B40D1F" w:rsidRPr="00AE407B" w:rsidRDefault="006156FB" w:rsidP="00387DBC">
            <w:pPr>
              <w:pStyle w:val="GvdeMetni"/>
              <w:numPr>
                <w:ilvl w:val="0"/>
                <w:numId w:val="117"/>
              </w:numPr>
              <w:spacing w:before="120" w:line="240" w:lineRule="auto"/>
              <w:rPr>
                <w:rFonts w:ascii="Verdana" w:hAnsi="Verdana"/>
                <w:i/>
                <w:iCs/>
                <w:sz w:val="18"/>
                <w:szCs w:val="18"/>
                <w:lang w:val="tr-TR"/>
              </w:rPr>
            </w:pPr>
            <w:r w:rsidRPr="00AE407B">
              <w:rPr>
                <w:rFonts w:ascii="Verdana" w:hAnsi="Verdana"/>
                <w:i/>
                <w:iCs/>
                <w:sz w:val="18"/>
                <w:szCs w:val="18"/>
                <w:lang w:val="tr-TR"/>
              </w:rPr>
              <w:t xml:space="preserve">Denkleştirme/ </w:t>
            </w:r>
            <w:r w:rsidR="00B40D1F" w:rsidRPr="00AE407B">
              <w:rPr>
                <w:rFonts w:ascii="Verdana" w:hAnsi="Verdana"/>
                <w:i/>
                <w:iCs/>
                <w:sz w:val="18"/>
                <w:szCs w:val="18"/>
                <w:lang w:val="tr-TR"/>
              </w:rPr>
              <w:t>Ofsetleri ve habitat restorasyonunu tasarlarken habitat bağlantısı ve ekolojik koridorların geliştirilmesi fırsatlarını dikkate alın.</w:t>
            </w:r>
          </w:p>
        </w:tc>
      </w:tr>
      <w:tr w:rsidR="00B40D1F" w:rsidRPr="000058B4" w14:paraId="52DA5483" w14:textId="77777777" w:rsidTr="00CC5434">
        <w:tc>
          <w:tcPr>
            <w:tcW w:w="4765" w:type="dxa"/>
            <w:shd w:val="clear" w:color="auto" w:fill="D9D9D9" w:themeFill="background1" w:themeFillShade="D9"/>
            <w:vAlign w:val="center"/>
          </w:tcPr>
          <w:p w14:paraId="47B04E9B" w14:textId="77777777" w:rsidR="00B40D1F" w:rsidRPr="00AE407B" w:rsidRDefault="00B40D1F" w:rsidP="00AA532E">
            <w:pPr>
              <w:pStyle w:val="GvdeMetni"/>
              <w:spacing w:before="120" w:line="240" w:lineRule="auto"/>
              <w:rPr>
                <w:rFonts w:ascii="Verdana" w:hAnsi="Verdana"/>
                <w:sz w:val="18"/>
                <w:szCs w:val="18"/>
                <w:lang w:val="tr-TR"/>
              </w:rPr>
            </w:pPr>
            <w:r w:rsidRPr="00AE407B">
              <w:rPr>
                <w:rFonts w:ascii="Verdana" w:hAnsi="Verdana"/>
                <w:sz w:val="18"/>
                <w:szCs w:val="18"/>
                <w:lang w:val="tr-TR"/>
              </w:rPr>
              <w:t>9 Mevcut koruma alanlarına bağlı büyük dengeleme alanları da tercih edilebilir.</w:t>
            </w:r>
          </w:p>
        </w:tc>
        <w:tc>
          <w:tcPr>
            <w:tcW w:w="4863" w:type="dxa"/>
            <w:vAlign w:val="center"/>
          </w:tcPr>
          <w:p w14:paraId="51C45877" w14:textId="77777777" w:rsidR="00B40D1F" w:rsidRPr="00AE407B" w:rsidRDefault="00B40D1F" w:rsidP="00387DBC">
            <w:pPr>
              <w:pStyle w:val="GvdeMetni"/>
              <w:numPr>
                <w:ilvl w:val="0"/>
                <w:numId w:val="117"/>
              </w:numPr>
              <w:spacing w:before="120" w:line="240" w:lineRule="auto"/>
              <w:rPr>
                <w:rFonts w:ascii="Verdana" w:hAnsi="Verdana"/>
                <w:i/>
                <w:iCs/>
                <w:sz w:val="18"/>
                <w:szCs w:val="18"/>
                <w:lang w:val="tr-TR"/>
              </w:rPr>
            </w:pPr>
            <w:r w:rsidRPr="00AE407B">
              <w:rPr>
                <w:rFonts w:ascii="Verdana" w:hAnsi="Verdana"/>
                <w:i/>
                <w:iCs/>
                <w:sz w:val="18"/>
                <w:szCs w:val="18"/>
                <w:lang w:val="tr-TR"/>
              </w:rPr>
              <w:t xml:space="preserve">Projenin bulunduğu veya hemen bitişiğindeki Koruma Alanları, KBA'lar, IBA'lar vb. alanları hedefleyen habitat restorasyonu ve diğer koruma müdahaleleri. </w:t>
            </w:r>
          </w:p>
          <w:p w14:paraId="7482A3FF" w14:textId="77777777" w:rsidR="00B40D1F" w:rsidRPr="00AE407B" w:rsidRDefault="00B40D1F" w:rsidP="00387DBC">
            <w:pPr>
              <w:pStyle w:val="GvdeMetni"/>
              <w:numPr>
                <w:ilvl w:val="0"/>
                <w:numId w:val="117"/>
              </w:numPr>
              <w:spacing w:before="120" w:line="240" w:lineRule="auto"/>
              <w:rPr>
                <w:rFonts w:ascii="Verdana" w:hAnsi="Verdana"/>
                <w:i/>
                <w:iCs/>
                <w:sz w:val="18"/>
                <w:szCs w:val="18"/>
                <w:lang w:val="tr-TR"/>
              </w:rPr>
            </w:pPr>
            <w:r w:rsidRPr="00AE407B">
              <w:rPr>
                <w:rFonts w:ascii="Verdana" w:hAnsi="Verdana"/>
                <w:i/>
                <w:iCs/>
                <w:sz w:val="18"/>
                <w:szCs w:val="18"/>
                <w:lang w:val="tr-TR"/>
              </w:rPr>
              <w:t>Fırsatlar hakkında tavsiyede bulunmak ve yaklaşımı onaylamak için danışma gereklidir.</w:t>
            </w:r>
          </w:p>
        </w:tc>
      </w:tr>
      <w:tr w:rsidR="00B40D1F" w:rsidRPr="000058B4" w14:paraId="49FADE28" w14:textId="77777777" w:rsidTr="00CC5434">
        <w:tc>
          <w:tcPr>
            <w:tcW w:w="4765" w:type="dxa"/>
            <w:shd w:val="clear" w:color="auto" w:fill="D9D9D9" w:themeFill="background1" w:themeFillShade="D9"/>
            <w:vAlign w:val="center"/>
          </w:tcPr>
          <w:p w14:paraId="1CE90E91" w14:textId="77777777" w:rsidR="00B40D1F" w:rsidRPr="00AE407B" w:rsidRDefault="00B40D1F" w:rsidP="00AA532E">
            <w:pPr>
              <w:pStyle w:val="GvdeMetni"/>
              <w:spacing w:before="120" w:line="240" w:lineRule="auto"/>
              <w:rPr>
                <w:rFonts w:ascii="Verdana" w:hAnsi="Verdana"/>
                <w:sz w:val="18"/>
                <w:szCs w:val="18"/>
                <w:lang w:val="tr-TR"/>
              </w:rPr>
            </w:pPr>
            <w:r w:rsidRPr="00AE407B">
              <w:rPr>
                <w:rFonts w:ascii="Verdana" w:hAnsi="Verdana"/>
                <w:sz w:val="18"/>
                <w:szCs w:val="18"/>
                <w:lang w:val="tr-TR"/>
              </w:rPr>
              <w:t>10 Benzer kültürel değerleri paylaşan, benzer etnik gruplar tarafından benzer şekilde kullanılan alanlar tercih edilecektir.</w:t>
            </w:r>
          </w:p>
        </w:tc>
        <w:tc>
          <w:tcPr>
            <w:tcW w:w="4863" w:type="dxa"/>
            <w:vAlign w:val="center"/>
          </w:tcPr>
          <w:p w14:paraId="33E09683" w14:textId="77777777" w:rsidR="00B40D1F" w:rsidRPr="00AE407B" w:rsidRDefault="00B40D1F" w:rsidP="00387DBC">
            <w:pPr>
              <w:pStyle w:val="GvdeMetni"/>
              <w:numPr>
                <w:ilvl w:val="0"/>
                <w:numId w:val="117"/>
              </w:numPr>
              <w:spacing w:before="120" w:line="240" w:lineRule="auto"/>
              <w:rPr>
                <w:rFonts w:ascii="Verdana" w:hAnsi="Verdana"/>
                <w:i/>
                <w:iCs/>
                <w:sz w:val="18"/>
                <w:szCs w:val="18"/>
                <w:lang w:val="tr-TR"/>
              </w:rPr>
            </w:pPr>
            <w:r w:rsidRPr="00AE407B">
              <w:rPr>
                <w:rFonts w:ascii="Verdana" w:hAnsi="Verdana"/>
                <w:i/>
                <w:iCs/>
                <w:sz w:val="18"/>
                <w:szCs w:val="18"/>
                <w:lang w:val="tr-TR"/>
              </w:rPr>
              <w:t>Bu, muhtemelen daha fazla paydaş haritalama ve danışma gerektirecektir.</w:t>
            </w:r>
          </w:p>
        </w:tc>
      </w:tr>
      <w:tr w:rsidR="00B40D1F" w:rsidRPr="000058B4" w14:paraId="681A00F1" w14:textId="77777777" w:rsidTr="00CC5434">
        <w:tc>
          <w:tcPr>
            <w:tcW w:w="4765" w:type="dxa"/>
            <w:shd w:val="clear" w:color="auto" w:fill="D9D9D9" w:themeFill="background1" w:themeFillShade="D9"/>
            <w:vAlign w:val="center"/>
          </w:tcPr>
          <w:p w14:paraId="382971B5" w14:textId="77777777" w:rsidR="00B40D1F" w:rsidRPr="00AE407B" w:rsidRDefault="00B40D1F" w:rsidP="00AA532E">
            <w:pPr>
              <w:pStyle w:val="GvdeMetni"/>
              <w:spacing w:before="120" w:line="240" w:lineRule="auto"/>
              <w:rPr>
                <w:rFonts w:ascii="Verdana" w:hAnsi="Verdana"/>
                <w:sz w:val="18"/>
                <w:szCs w:val="18"/>
                <w:lang w:val="tr-TR"/>
              </w:rPr>
            </w:pPr>
            <w:r w:rsidRPr="00AE407B">
              <w:rPr>
                <w:rFonts w:ascii="Verdana" w:hAnsi="Verdana"/>
                <w:sz w:val="18"/>
                <w:szCs w:val="18"/>
                <w:lang w:val="tr-TR"/>
              </w:rPr>
              <w:t>11 Etkilenen paydaşlar için adalet ve eşitlik sağlanmalıdır.</w:t>
            </w:r>
          </w:p>
        </w:tc>
        <w:tc>
          <w:tcPr>
            <w:tcW w:w="4863" w:type="dxa"/>
            <w:vAlign w:val="center"/>
          </w:tcPr>
          <w:p w14:paraId="28FC0A0B" w14:textId="77777777" w:rsidR="00B40D1F" w:rsidRPr="00AE407B" w:rsidRDefault="00B40D1F" w:rsidP="00387DBC">
            <w:pPr>
              <w:pStyle w:val="GvdeMetni"/>
              <w:numPr>
                <w:ilvl w:val="0"/>
                <w:numId w:val="117"/>
              </w:numPr>
              <w:spacing w:before="120" w:line="240" w:lineRule="auto"/>
              <w:rPr>
                <w:rFonts w:ascii="Verdana" w:hAnsi="Verdana"/>
                <w:sz w:val="18"/>
                <w:szCs w:val="18"/>
                <w:lang w:val="tr-TR"/>
              </w:rPr>
            </w:pPr>
            <w:r w:rsidRPr="00AE407B">
              <w:rPr>
                <w:rFonts w:ascii="Verdana" w:hAnsi="Verdana"/>
                <w:i/>
                <w:iCs/>
                <w:sz w:val="18"/>
                <w:szCs w:val="18"/>
                <w:lang w:val="tr-TR"/>
              </w:rPr>
              <w:t>Bu, muhtemelen daha fazla paydaş haritalama ve danışma gerektirecektir.</w:t>
            </w:r>
          </w:p>
        </w:tc>
      </w:tr>
      <w:tr w:rsidR="00B40D1F" w:rsidRPr="000058B4" w14:paraId="7935B56B" w14:textId="77777777" w:rsidTr="00CC5434">
        <w:tc>
          <w:tcPr>
            <w:tcW w:w="4765" w:type="dxa"/>
            <w:shd w:val="clear" w:color="auto" w:fill="D9D9D9" w:themeFill="background1" w:themeFillShade="D9"/>
            <w:vAlign w:val="center"/>
          </w:tcPr>
          <w:p w14:paraId="48A2F930" w14:textId="77777777" w:rsidR="00B40D1F" w:rsidRPr="00AE407B" w:rsidRDefault="00B40D1F" w:rsidP="00AA532E">
            <w:pPr>
              <w:pStyle w:val="GvdeMetni"/>
              <w:spacing w:before="120" w:line="240" w:lineRule="auto"/>
              <w:rPr>
                <w:rFonts w:ascii="Verdana" w:hAnsi="Verdana"/>
                <w:sz w:val="18"/>
                <w:szCs w:val="18"/>
                <w:lang w:val="tr-TR"/>
              </w:rPr>
            </w:pPr>
            <w:r w:rsidRPr="00AE407B">
              <w:rPr>
                <w:rFonts w:ascii="Verdana" w:hAnsi="Verdana"/>
                <w:sz w:val="18"/>
                <w:szCs w:val="18"/>
                <w:lang w:val="tr-TR"/>
              </w:rPr>
              <w:lastRenderedPageBreak/>
              <w:t>12 Seçilen telafi önlemleri kalıcı ve sürekli olmalıdır.</w:t>
            </w:r>
          </w:p>
        </w:tc>
        <w:tc>
          <w:tcPr>
            <w:tcW w:w="4863" w:type="dxa"/>
            <w:vAlign w:val="center"/>
          </w:tcPr>
          <w:p w14:paraId="2F3E85E6" w14:textId="2C76F1BA" w:rsidR="00B40D1F" w:rsidRPr="00AE407B" w:rsidRDefault="006156FB" w:rsidP="00387DBC">
            <w:pPr>
              <w:pStyle w:val="GvdeMetni"/>
              <w:numPr>
                <w:ilvl w:val="0"/>
                <w:numId w:val="117"/>
              </w:numPr>
              <w:spacing w:before="120" w:line="240" w:lineRule="auto"/>
              <w:rPr>
                <w:rFonts w:ascii="Verdana" w:hAnsi="Verdana"/>
                <w:i/>
                <w:iCs/>
                <w:sz w:val="18"/>
                <w:szCs w:val="18"/>
                <w:lang w:val="tr-TR"/>
              </w:rPr>
            </w:pPr>
            <w:r w:rsidRPr="00AE407B">
              <w:rPr>
                <w:rFonts w:ascii="Verdana" w:hAnsi="Verdana"/>
                <w:i/>
                <w:iCs/>
                <w:sz w:val="18"/>
                <w:szCs w:val="18"/>
                <w:lang w:val="tr-TR"/>
              </w:rPr>
              <w:t>Denkleştirme</w:t>
            </w:r>
            <w:r w:rsidR="00B40D1F" w:rsidRPr="00AE407B">
              <w:rPr>
                <w:rFonts w:ascii="Verdana" w:hAnsi="Verdana"/>
                <w:i/>
                <w:iCs/>
                <w:sz w:val="18"/>
                <w:szCs w:val="18"/>
                <w:lang w:val="tr-TR"/>
              </w:rPr>
              <w:t xml:space="preserve"> tasarımı, kalıcılığı dikkate almalı ve bakım ve acil durum önlemlerinin alınmasını sağlamalıdır. </w:t>
            </w:r>
          </w:p>
          <w:p w14:paraId="0CA38BC5" w14:textId="77777777" w:rsidR="00B40D1F" w:rsidRPr="00AE407B" w:rsidRDefault="00B40D1F" w:rsidP="00387DBC">
            <w:pPr>
              <w:pStyle w:val="GvdeMetni"/>
              <w:numPr>
                <w:ilvl w:val="0"/>
                <w:numId w:val="117"/>
              </w:numPr>
              <w:spacing w:before="120" w:line="240" w:lineRule="auto"/>
              <w:rPr>
                <w:rFonts w:ascii="Verdana" w:hAnsi="Verdana"/>
                <w:i/>
                <w:iCs/>
                <w:sz w:val="18"/>
                <w:szCs w:val="18"/>
                <w:lang w:val="tr-TR"/>
              </w:rPr>
            </w:pPr>
            <w:r w:rsidRPr="00AE407B">
              <w:rPr>
                <w:rFonts w:ascii="Verdana" w:hAnsi="Verdana"/>
                <w:i/>
                <w:iCs/>
                <w:sz w:val="18"/>
                <w:szCs w:val="18"/>
                <w:lang w:val="tr-TR"/>
              </w:rPr>
              <w:t>Yönetim kontrolü altındaki koruma alanlarının gelecekteki yönetimi hakkında tavsiyede bulunmak için danışma gereklidir.</w:t>
            </w:r>
          </w:p>
        </w:tc>
      </w:tr>
    </w:tbl>
    <w:p w14:paraId="1C7DB432" w14:textId="77777777" w:rsidR="00B40D1F" w:rsidRPr="00AE407B" w:rsidRDefault="00B40D1F" w:rsidP="00B40D1F">
      <w:pPr>
        <w:pStyle w:val="GvdeMetni"/>
        <w:ind w:left="1440"/>
        <w:rPr>
          <w:rFonts w:ascii="Verdana" w:hAnsi="Verdana"/>
          <w:lang w:val="tr-TR"/>
        </w:rPr>
      </w:pPr>
    </w:p>
    <w:p w14:paraId="1D76B26A" w14:textId="790E9698" w:rsidR="00B40D1F" w:rsidRPr="00AE407B" w:rsidRDefault="00BB623B" w:rsidP="00B40D1F">
      <w:pPr>
        <w:pStyle w:val="GvdeMetni"/>
        <w:rPr>
          <w:rFonts w:ascii="Verdana" w:hAnsi="Verdana"/>
          <w:szCs w:val="20"/>
          <w:lang w:val="tr-TR"/>
        </w:rPr>
      </w:pPr>
      <w:r w:rsidRPr="00451B09">
        <w:rPr>
          <w:rFonts w:ascii="Verdana" w:hAnsi="Verdana"/>
          <w:szCs w:val="20"/>
          <w:lang w:val="tr-TR"/>
        </w:rPr>
        <w:t xml:space="preserve">Önemli olarak, ilk dengeleme fizibilite çalışması ve genel yaklaşımın tamamlanması ve kredi verenler ve diğer önemli paydaşlar (örneğin, koruma alanları yöneticileri / koruma otoriteleri) tarafından kabul edilmesi üzerine, aşağıdaki bilgileri içeren ayrıntılı bir </w:t>
      </w:r>
      <w:r w:rsidRPr="00451B09">
        <w:rPr>
          <w:rFonts w:ascii="Verdana" w:hAnsi="Verdana"/>
          <w:b/>
          <w:bCs/>
          <w:szCs w:val="20"/>
          <w:lang w:val="tr-TR"/>
        </w:rPr>
        <w:t>Biyoçeşitlilik Dengeleme Yönetimi ve İzleme Planı (BOMMP</w:t>
      </w:r>
      <w:r w:rsidRPr="00451B09">
        <w:rPr>
          <w:rFonts w:ascii="Verdana" w:hAnsi="Verdana"/>
          <w:szCs w:val="20"/>
          <w:lang w:val="tr-TR"/>
        </w:rPr>
        <w:t>) geliştirilmesi gerekecektir:</w:t>
      </w:r>
    </w:p>
    <w:p w14:paraId="6DA75496" w14:textId="1E183F0B" w:rsidR="00B40D1F" w:rsidRPr="00AE407B" w:rsidRDefault="00B40D1F" w:rsidP="00387DBC">
      <w:pPr>
        <w:pStyle w:val="GvdeMetni"/>
        <w:numPr>
          <w:ilvl w:val="0"/>
          <w:numId w:val="121"/>
        </w:numPr>
        <w:contextualSpacing/>
        <w:rPr>
          <w:rFonts w:ascii="Verdana" w:hAnsi="Verdana"/>
          <w:szCs w:val="20"/>
          <w:lang w:val="tr-TR"/>
        </w:rPr>
      </w:pPr>
      <w:r w:rsidRPr="00AE407B">
        <w:rPr>
          <w:rFonts w:ascii="Verdana" w:hAnsi="Verdana"/>
          <w:szCs w:val="20"/>
          <w:lang w:val="tr-TR"/>
        </w:rPr>
        <w:t xml:space="preserve">Nihai </w:t>
      </w:r>
      <w:r w:rsidR="00B6384A" w:rsidRPr="00AE407B">
        <w:rPr>
          <w:rFonts w:ascii="Verdana" w:hAnsi="Verdana"/>
          <w:szCs w:val="20"/>
          <w:lang w:val="tr-TR"/>
        </w:rPr>
        <w:t>denkleştirme</w:t>
      </w:r>
      <w:r w:rsidRPr="00AE407B">
        <w:rPr>
          <w:rFonts w:ascii="Verdana" w:hAnsi="Verdana"/>
          <w:szCs w:val="20"/>
          <w:lang w:val="tr-TR"/>
        </w:rPr>
        <w:t xml:space="preserve"> seçeneği üzerinde anlaşma;</w:t>
      </w:r>
    </w:p>
    <w:p w14:paraId="4764F4A7" w14:textId="6BF3CC1A" w:rsidR="00B40D1F" w:rsidRPr="00AE407B" w:rsidRDefault="00B40D1F" w:rsidP="00387DBC">
      <w:pPr>
        <w:pStyle w:val="GvdeMetni"/>
        <w:numPr>
          <w:ilvl w:val="0"/>
          <w:numId w:val="121"/>
        </w:numPr>
        <w:contextualSpacing/>
        <w:rPr>
          <w:rFonts w:ascii="Verdana" w:hAnsi="Verdana"/>
          <w:szCs w:val="20"/>
          <w:lang w:val="tr-TR"/>
        </w:rPr>
      </w:pPr>
      <w:r w:rsidRPr="00AE407B">
        <w:rPr>
          <w:rFonts w:ascii="Verdana" w:hAnsi="Verdana"/>
          <w:szCs w:val="20"/>
          <w:lang w:val="tr-TR"/>
        </w:rPr>
        <w:t xml:space="preserve">Öncelikli </w:t>
      </w:r>
      <w:r w:rsidR="00B6384A" w:rsidRPr="00AE407B">
        <w:rPr>
          <w:rFonts w:ascii="Verdana" w:hAnsi="Verdana"/>
          <w:szCs w:val="20"/>
          <w:lang w:val="tr-TR"/>
        </w:rPr>
        <w:t xml:space="preserve">denkleştirme </w:t>
      </w:r>
      <w:r w:rsidRPr="00AE407B">
        <w:rPr>
          <w:rFonts w:ascii="Verdana" w:hAnsi="Verdana"/>
          <w:szCs w:val="20"/>
          <w:lang w:val="tr-TR"/>
        </w:rPr>
        <w:t>alanlarının seçilmesi ve üzerinde anlaşmaya varılması;</w:t>
      </w:r>
    </w:p>
    <w:p w14:paraId="070A95BF" w14:textId="625704D4" w:rsidR="00B40D1F" w:rsidRPr="00AE407B" w:rsidRDefault="00B6384A" w:rsidP="00387DBC">
      <w:pPr>
        <w:pStyle w:val="GvdeMetni"/>
        <w:numPr>
          <w:ilvl w:val="0"/>
          <w:numId w:val="121"/>
        </w:numPr>
        <w:contextualSpacing/>
        <w:rPr>
          <w:rFonts w:ascii="Verdana" w:hAnsi="Verdana"/>
          <w:szCs w:val="20"/>
          <w:lang w:val="tr-TR"/>
        </w:rPr>
      </w:pPr>
      <w:r w:rsidRPr="00AE407B">
        <w:rPr>
          <w:rFonts w:ascii="Verdana" w:hAnsi="Verdana"/>
          <w:szCs w:val="20"/>
          <w:lang w:val="tr-TR"/>
        </w:rPr>
        <w:t xml:space="preserve">Denkleştirme </w:t>
      </w:r>
      <w:r w:rsidR="00B40D1F" w:rsidRPr="00AE407B">
        <w:rPr>
          <w:rFonts w:ascii="Verdana" w:hAnsi="Verdana"/>
          <w:szCs w:val="20"/>
          <w:lang w:val="tr-TR"/>
        </w:rPr>
        <w:t>koşulları üzerinde anlaşma;</w:t>
      </w:r>
    </w:p>
    <w:p w14:paraId="3C1F6327" w14:textId="725094D6" w:rsidR="00B40D1F" w:rsidRPr="00AE407B" w:rsidRDefault="00B6384A" w:rsidP="00387DBC">
      <w:pPr>
        <w:pStyle w:val="GvdeMetni"/>
        <w:numPr>
          <w:ilvl w:val="0"/>
          <w:numId w:val="121"/>
        </w:numPr>
        <w:contextualSpacing/>
        <w:rPr>
          <w:rFonts w:ascii="Verdana" w:hAnsi="Verdana"/>
          <w:szCs w:val="20"/>
          <w:lang w:val="tr-TR"/>
        </w:rPr>
      </w:pPr>
      <w:r w:rsidRPr="00AE407B">
        <w:rPr>
          <w:rFonts w:ascii="Verdana" w:hAnsi="Verdana"/>
          <w:szCs w:val="20"/>
          <w:lang w:val="tr-TR"/>
        </w:rPr>
        <w:t xml:space="preserve">Denkleştirme </w:t>
      </w:r>
      <w:r w:rsidR="00B40D1F" w:rsidRPr="00AE407B">
        <w:rPr>
          <w:rFonts w:ascii="Verdana" w:hAnsi="Verdana"/>
          <w:szCs w:val="20"/>
          <w:lang w:val="tr-TR"/>
        </w:rPr>
        <w:t>alanlarının fırsatlara ilişkin temel değerlendirmesi (gerekirse);</w:t>
      </w:r>
    </w:p>
    <w:p w14:paraId="1B2BB3CD" w14:textId="7E4E864C" w:rsidR="00B40D1F" w:rsidRPr="00AE407B" w:rsidRDefault="00B6384A" w:rsidP="00387DBC">
      <w:pPr>
        <w:pStyle w:val="GvdeMetni"/>
        <w:numPr>
          <w:ilvl w:val="0"/>
          <w:numId w:val="121"/>
        </w:numPr>
        <w:contextualSpacing/>
        <w:rPr>
          <w:rFonts w:ascii="Verdana" w:hAnsi="Verdana"/>
          <w:szCs w:val="20"/>
          <w:lang w:val="tr-TR"/>
        </w:rPr>
      </w:pPr>
      <w:r w:rsidRPr="00AE407B">
        <w:rPr>
          <w:rFonts w:ascii="Verdana" w:hAnsi="Verdana"/>
          <w:szCs w:val="20"/>
          <w:lang w:val="tr-TR"/>
        </w:rPr>
        <w:t xml:space="preserve">Denkleştirme </w:t>
      </w:r>
      <w:r w:rsidR="00B40D1F" w:rsidRPr="00AE407B">
        <w:rPr>
          <w:rFonts w:ascii="Verdana" w:hAnsi="Verdana"/>
          <w:szCs w:val="20"/>
          <w:lang w:val="tr-TR"/>
        </w:rPr>
        <w:t>uygulaması ortaklarının araştırılması;</w:t>
      </w:r>
    </w:p>
    <w:p w14:paraId="769D70C6" w14:textId="77777777" w:rsidR="00B40D1F" w:rsidRPr="00AE407B" w:rsidRDefault="00B40D1F" w:rsidP="00387DBC">
      <w:pPr>
        <w:pStyle w:val="GvdeMetni"/>
        <w:numPr>
          <w:ilvl w:val="0"/>
          <w:numId w:val="121"/>
        </w:numPr>
        <w:contextualSpacing/>
        <w:rPr>
          <w:rFonts w:ascii="Verdana" w:hAnsi="Verdana"/>
          <w:szCs w:val="20"/>
          <w:lang w:val="tr-TR"/>
        </w:rPr>
      </w:pPr>
      <w:r w:rsidRPr="00AE407B">
        <w:rPr>
          <w:rFonts w:ascii="Verdana" w:hAnsi="Verdana"/>
          <w:szCs w:val="20"/>
          <w:lang w:val="tr-TR"/>
        </w:rPr>
        <w:t>Ayrıntılı finansal maliyet hesaplaması;</w:t>
      </w:r>
    </w:p>
    <w:p w14:paraId="10FC49B4" w14:textId="281DDB9D" w:rsidR="00B40D1F" w:rsidRPr="00AE407B" w:rsidRDefault="00B40D1F" w:rsidP="00387DBC">
      <w:pPr>
        <w:pStyle w:val="GvdeMetni"/>
        <w:numPr>
          <w:ilvl w:val="0"/>
          <w:numId w:val="121"/>
        </w:numPr>
        <w:contextualSpacing/>
        <w:rPr>
          <w:rFonts w:ascii="Verdana" w:hAnsi="Verdana"/>
          <w:szCs w:val="20"/>
          <w:lang w:val="tr-TR"/>
        </w:rPr>
      </w:pPr>
      <w:r w:rsidRPr="00AE407B">
        <w:rPr>
          <w:rFonts w:ascii="Verdana" w:hAnsi="Verdana"/>
          <w:szCs w:val="20"/>
          <w:lang w:val="tr-TR"/>
        </w:rPr>
        <w:t xml:space="preserve">Nihai </w:t>
      </w:r>
      <w:r w:rsidR="00B6384A" w:rsidRPr="00AE407B">
        <w:rPr>
          <w:rFonts w:ascii="Verdana" w:hAnsi="Verdana"/>
          <w:szCs w:val="20"/>
          <w:lang w:val="tr-TR"/>
        </w:rPr>
        <w:t xml:space="preserve">denkleştirme </w:t>
      </w:r>
      <w:r w:rsidRPr="00AE407B">
        <w:rPr>
          <w:rFonts w:ascii="Verdana" w:hAnsi="Verdana"/>
          <w:szCs w:val="20"/>
          <w:lang w:val="tr-TR"/>
        </w:rPr>
        <w:t>alanlarının belirlenmesi ve anlaşılması için yasal araçları ve düzenlemeleri araştırın ve netleştirin; buna telafi alanının sınırlarının belirlenmesi, telafinin Türk hukuku açısından nasıl ilan edileceği ve belirleneceği de dahildir;</w:t>
      </w:r>
    </w:p>
    <w:p w14:paraId="39A435EA" w14:textId="77777777" w:rsidR="00B40D1F" w:rsidRPr="00AE407B" w:rsidRDefault="00B40D1F" w:rsidP="00387DBC">
      <w:pPr>
        <w:pStyle w:val="GvdeMetni"/>
        <w:numPr>
          <w:ilvl w:val="0"/>
          <w:numId w:val="121"/>
        </w:numPr>
        <w:contextualSpacing/>
        <w:rPr>
          <w:rFonts w:ascii="Verdana" w:hAnsi="Verdana"/>
          <w:szCs w:val="20"/>
          <w:lang w:val="tr-TR"/>
        </w:rPr>
      </w:pPr>
      <w:r w:rsidRPr="00AE407B">
        <w:rPr>
          <w:rFonts w:ascii="Verdana" w:hAnsi="Verdana"/>
          <w:szCs w:val="20"/>
          <w:lang w:val="tr-TR"/>
        </w:rPr>
        <w:t>İlgili devlet kurumlarının süreçlerini ve rollerini anlamak ve onlarla işbirliği yapmak;</w:t>
      </w:r>
    </w:p>
    <w:p w14:paraId="6BB51C56" w14:textId="77777777" w:rsidR="00B40D1F" w:rsidRPr="00AE407B" w:rsidRDefault="00B40D1F" w:rsidP="00387DBC">
      <w:pPr>
        <w:pStyle w:val="GvdeMetni"/>
        <w:numPr>
          <w:ilvl w:val="0"/>
          <w:numId w:val="121"/>
        </w:numPr>
        <w:contextualSpacing/>
        <w:rPr>
          <w:rFonts w:ascii="Verdana" w:hAnsi="Verdana"/>
          <w:szCs w:val="20"/>
          <w:lang w:val="tr-TR"/>
        </w:rPr>
      </w:pPr>
      <w:r w:rsidRPr="00AE407B">
        <w:rPr>
          <w:rFonts w:ascii="Verdana" w:hAnsi="Verdana"/>
          <w:szCs w:val="20"/>
          <w:lang w:val="tr-TR"/>
        </w:rPr>
        <w:t>Kısa ve uzun vadeli yönetim önlemleri dahil olmak üzere, ofsetin gerçekleştirilmesi için faaliyetler, roller, sorumluluklar ve zaman çizelgelerini içeren ayrıntılı bir uygulama planı derlemek;</w:t>
      </w:r>
    </w:p>
    <w:p w14:paraId="1E0CF047" w14:textId="77777777" w:rsidR="00B40D1F" w:rsidRPr="00AE407B" w:rsidRDefault="00B40D1F" w:rsidP="00387DBC">
      <w:pPr>
        <w:pStyle w:val="GvdeMetni"/>
        <w:numPr>
          <w:ilvl w:val="0"/>
          <w:numId w:val="121"/>
        </w:numPr>
        <w:contextualSpacing/>
        <w:rPr>
          <w:rFonts w:ascii="Verdana" w:hAnsi="Verdana"/>
          <w:szCs w:val="20"/>
          <w:lang w:val="tr-TR"/>
        </w:rPr>
      </w:pPr>
      <w:r w:rsidRPr="00AE407B">
        <w:rPr>
          <w:rFonts w:ascii="Verdana" w:hAnsi="Verdana"/>
          <w:szCs w:val="20"/>
          <w:lang w:val="tr-TR"/>
        </w:rPr>
        <w:t>Uygulama ortağı/ortaklarıyla yapılan sözleşme düzenlemelerini tanımlamak;</w:t>
      </w:r>
    </w:p>
    <w:p w14:paraId="716A8FF5" w14:textId="77777777" w:rsidR="00B40D1F" w:rsidRPr="00AE407B" w:rsidRDefault="00B40D1F" w:rsidP="00387DBC">
      <w:pPr>
        <w:pStyle w:val="GvdeMetni"/>
        <w:numPr>
          <w:ilvl w:val="0"/>
          <w:numId w:val="121"/>
        </w:numPr>
        <w:contextualSpacing/>
        <w:rPr>
          <w:rFonts w:ascii="Verdana" w:hAnsi="Verdana"/>
          <w:szCs w:val="20"/>
          <w:lang w:val="tr-TR"/>
        </w:rPr>
      </w:pPr>
      <w:r w:rsidRPr="00AE407B">
        <w:rPr>
          <w:rFonts w:ascii="Verdana" w:hAnsi="Verdana"/>
          <w:szCs w:val="20"/>
          <w:lang w:val="tr-TR"/>
        </w:rPr>
        <w:t>Telafi finansmanı düzenlemeleri üzerinde anlaşmaya varmak ve bunları kesinleştirmek, ayrıca açık ve şeffaf bir muhasebe ve raporlama yaklaşımı ve metodolojisi oluşturmak;</w:t>
      </w:r>
    </w:p>
    <w:p w14:paraId="2021A4BD" w14:textId="01AD28E0" w:rsidR="00B40D1F" w:rsidRPr="00AE407B" w:rsidRDefault="00B40D1F" w:rsidP="00387DBC">
      <w:pPr>
        <w:pStyle w:val="GvdeMetni"/>
        <w:numPr>
          <w:ilvl w:val="0"/>
          <w:numId w:val="121"/>
        </w:numPr>
        <w:contextualSpacing/>
        <w:rPr>
          <w:rFonts w:ascii="Verdana" w:hAnsi="Verdana"/>
          <w:szCs w:val="20"/>
          <w:lang w:val="tr-TR"/>
        </w:rPr>
      </w:pPr>
      <w:r w:rsidRPr="00AE407B">
        <w:rPr>
          <w:rFonts w:ascii="Verdana" w:hAnsi="Verdana"/>
          <w:szCs w:val="20"/>
          <w:lang w:val="tr-TR"/>
        </w:rPr>
        <w:t xml:space="preserve">Biyoçeşitlilik </w:t>
      </w:r>
      <w:r w:rsidR="00FB18C4" w:rsidRPr="00AE407B">
        <w:rPr>
          <w:rFonts w:ascii="Verdana" w:hAnsi="Verdana"/>
          <w:szCs w:val="20"/>
          <w:lang w:val="tr-TR"/>
        </w:rPr>
        <w:t>Denkleştirme</w:t>
      </w:r>
      <w:r w:rsidRPr="00AE407B">
        <w:rPr>
          <w:rFonts w:ascii="Verdana" w:hAnsi="Verdana"/>
          <w:szCs w:val="20"/>
          <w:lang w:val="tr-TR"/>
        </w:rPr>
        <w:t xml:space="preserve"> İzleme ve Değerlendirme Programını derlemek;</w:t>
      </w:r>
    </w:p>
    <w:p w14:paraId="45B9AE84" w14:textId="77777777" w:rsidR="00B40D1F" w:rsidRPr="00AE407B" w:rsidRDefault="00B40D1F" w:rsidP="00387DBC">
      <w:pPr>
        <w:pStyle w:val="GvdeMetni"/>
        <w:numPr>
          <w:ilvl w:val="0"/>
          <w:numId w:val="121"/>
        </w:numPr>
        <w:contextualSpacing/>
        <w:rPr>
          <w:rFonts w:ascii="Verdana" w:hAnsi="Verdana"/>
          <w:szCs w:val="20"/>
          <w:lang w:val="tr-TR"/>
        </w:rPr>
      </w:pPr>
      <w:r w:rsidRPr="00AE407B">
        <w:rPr>
          <w:rFonts w:ascii="Verdana" w:hAnsi="Verdana"/>
          <w:szCs w:val="20"/>
          <w:lang w:val="tr-TR"/>
        </w:rPr>
        <w:t>BOMMP'ye göre telafiyi uygulamak; ve</w:t>
      </w:r>
    </w:p>
    <w:p w14:paraId="7F68DF35" w14:textId="7C736F70" w:rsidR="00B40D1F" w:rsidRPr="00AE407B" w:rsidRDefault="00B40D1F" w:rsidP="00387DBC">
      <w:pPr>
        <w:pStyle w:val="GvdeMetni"/>
        <w:numPr>
          <w:ilvl w:val="0"/>
          <w:numId w:val="121"/>
        </w:numPr>
        <w:contextualSpacing/>
        <w:rPr>
          <w:rFonts w:ascii="Verdana" w:hAnsi="Verdana"/>
          <w:szCs w:val="20"/>
          <w:lang w:val="tr-TR"/>
        </w:rPr>
      </w:pPr>
      <w:r w:rsidRPr="00AE407B">
        <w:rPr>
          <w:rFonts w:ascii="Verdana" w:hAnsi="Verdana"/>
          <w:szCs w:val="20"/>
          <w:lang w:val="tr-TR"/>
        </w:rPr>
        <w:t>Ofseti izleyin ve değerlendirin.</w:t>
      </w:r>
      <w:r w:rsidR="00B6384A" w:rsidRPr="00AE407B">
        <w:rPr>
          <w:rFonts w:ascii="Verdana" w:hAnsi="Verdana"/>
          <w:szCs w:val="20"/>
          <w:lang w:val="tr-TR"/>
        </w:rPr>
        <w:t xml:space="preserve"> </w:t>
      </w:r>
    </w:p>
    <w:p w14:paraId="7547EB9D" w14:textId="77777777" w:rsidR="00B40D1F" w:rsidRPr="00AE407B" w:rsidRDefault="00B40D1F" w:rsidP="0058731B">
      <w:pPr>
        <w:pStyle w:val="GvdeMetni"/>
        <w:contextualSpacing/>
        <w:jc w:val="both"/>
        <w:rPr>
          <w:rFonts w:ascii="Verdana" w:hAnsi="Verdana"/>
          <w:szCs w:val="20"/>
          <w:lang w:val="tr-TR"/>
        </w:rPr>
      </w:pPr>
    </w:p>
    <w:p w14:paraId="6326CD82" w14:textId="77777777" w:rsidR="00B40D1F" w:rsidRPr="00AE407B" w:rsidRDefault="00B40D1F" w:rsidP="0058731B">
      <w:pPr>
        <w:pStyle w:val="GvdeMetni"/>
        <w:jc w:val="both"/>
        <w:rPr>
          <w:rFonts w:ascii="Verdana" w:hAnsi="Verdana"/>
          <w:szCs w:val="20"/>
          <w:lang w:val="tr-TR"/>
        </w:rPr>
      </w:pPr>
      <w:r w:rsidRPr="00AE407B">
        <w:rPr>
          <w:rFonts w:ascii="Verdana" w:hAnsi="Verdana"/>
          <w:szCs w:val="20"/>
          <w:lang w:val="tr-TR"/>
        </w:rPr>
        <w:t xml:space="preserve">Habitatın restorasyonu ve/veya iyileştirilmesi biyolojik çeşitlilik telafisinin temel bir unsuru olacağından, ayrıntılı bir </w:t>
      </w:r>
      <w:r w:rsidRPr="00AE407B">
        <w:rPr>
          <w:rFonts w:ascii="Verdana" w:hAnsi="Verdana"/>
          <w:b/>
          <w:bCs/>
          <w:szCs w:val="20"/>
          <w:lang w:val="tr-TR"/>
        </w:rPr>
        <w:t xml:space="preserve">habitat restorasyon planı </w:t>
      </w:r>
      <w:r w:rsidRPr="00AE407B">
        <w:rPr>
          <w:rFonts w:ascii="Verdana" w:hAnsi="Verdana"/>
          <w:szCs w:val="20"/>
          <w:lang w:val="tr-TR"/>
        </w:rPr>
        <w:t>ve programı hazırlanmalıdır ve doğal habitatların restorasyonunun planlanması ve uygulanmasında bölgesel deneyime sahip bir bölgesel biyolojik çeşitlilik uzmanı veya nitelikli ekolojistin, doğal habitatlarla ilgili restorasyonun planlanması ve uygulanmasında yardımcı olması için atanması önerilir.</w:t>
      </w:r>
    </w:p>
    <w:p w14:paraId="62A6EE95" w14:textId="77777777" w:rsidR="00B40D1F" w:rsidRPr="00AE407B" w:rsidRDefault="00B40D1F" w:rsidP="0058731B">
      <w:pPr>
        <w:spacing w:before="120" w:after="60"/>
        <w:jc w:val="both"/>
        <w:rPr>
          <w:rFonts w:ascii="Verdana" w:hAnsi="Verdana"/>
          <w:szCs w:val="20"/>
          <w:lang w:val="tr-TR"/>
        </w:rPr>
      </w:pPr>
      <w:r w:rsidRPr="00AE407B">
        <w:rPr>
          <w:rFonts w:ascii="Verdana" w:hAnsi="Verdana"/>
          <w:szCs w:val="20"/>
          <w:lang w:val="tr-TR"/>
        </w:rPr>
        <w:t xml:space="preserve">Herhangi bir habitat rehabilitasyonu/restorasyonunun, ekolojik restorasyon projeleri için bugüne kadar mevcut olan en kapsamlı ve sağlam uluslararası çerçeveyi sağlayan SER (Ekolojik Restorasyon Derneği) "Ekolojik restorasyon uygulamaları için uluslararası ilkeler ve standartlar" ile uyumlu olması önerilir. Bunlar, SER web sitesinden çevrimiçi olarak erişilebilen  SER yayını (Gann </w:t>
      </w:r>
      <w:r w:rsidRPr="00AE407B">
        <w:rPr>
          <w:rFonts w:ascii="Verdana" w:hAnsi="Verdana"/>
          <w:i/>
          <w:iCs/>
          <w:szCs w:val="20"/>
          <w:lang w:val="tr-TR"/>
        </w:rPr>
        <w:t>et al</w:t>
      </w:r>
      <w:r w:rsidRPr="00AE407B">
        <w:rPr>
          <w:rFonts w:ascii="Verdana" w:hAnsi="Verdana"/>
          <w:szCs w:val="20"/>
          <w:lang w:val="tr-TR"/>
        </w:rPr>
        <w:t xml:space="preserve">., 2019)  içinde yer almaktadır:  </w:t>
      </w:r>
    </w:p>
    <w:p w14:paraId="391BBBB9" w14:textId="77777777" w:rsidR="00B40D1F" w:rsidRPr="00AE407B" w:rsidRDefault="00B40D1F" w:rsidP="00387DBC">
      <w:pPr>
        <w:pStyle w:val="ListeParagraf"/>
        <w:numPr>
          <w:ilvl w:val="0"/>
          <w:numId w:val="119"/>
        </w:numPr>
        <w:spacing w:before="120" w:after="60"/>
        <w:jc w:val="both"/>
        <w:rPr>
          <w:rFonts w:ascii="Verdana" w:hAnsi="Verdana"/>
          <w:szCs w:val="20"/>
          <w:lang w:val="tr-TR"/>
        </w:rPr>
      </w:pPr>
      <w:hyperlink r:id="rId31" w:history="1">
        <w:r w:rsidRPr="00AE407B">
          <w:rPr>
            <w:rStyle w:val="Kpr"/>
            <w:szCs w:val="20"/>
            <w:lang w:val="tr-TR"/>
          </w:rPr>
          <w:t>https://www.ser.org/page/SERStandards/International-Standards-for-the-Practice-of-Ecological-Restoration.htm</w:t>
        </w:r>
      </w:hyperlink>
    </w:p>
    <w:p w14:paraId="77FD69C4" w14:textId="77777777" w:rsidR="00B40D1F" w:rsidRPr="00AE407B" w:rsidRDefault="00B40D1F" w:rsidP="00B40D1F">
      <w:pPr>
        <w:autoSpaceDE w:val="0"/>
        <w:autoSpaceDN w:val="0"/>
        <w:adjustRightInd w:val="0"/>
        <w:spacing w:line="288" w:lineRule="auto"/>
        <w:jc w:val="both"/>
        <w:rPr>
          <w:rFonts w:ascii="Verdana" w:hAnsi="Verdana"/>
          <w:szCs w:val="20"/>
          <w:lang w:val="tr-TR"/>
        </w:rPr>
      </w:pPr>
    </w:p>
    <w:p w14:paraId="4FCF81EF" w14:textId="77777777" w:rsidR="00B40D1F" w:rsidRPr="00AE407B" w:rsidRDefault="00B40D1F" w:rsidP="00B40D1F">
      <w:pPr>
        <w:autoSpaceDE w:val="0"/>
        <w:autoSpaceDN w:val="0"/>
        <w:adjustRightInd w:val="0"/>
        <w:spacing w:line="288" w:lineRule="auto"/>
        <w:jc w:val="both"/>
        <w:rPr>
          <w:rFonts w:ascii="Verdana" w:hAnsi="Verdana"/>
          <w:szCs w:val="20"/>
          <w:lang w:val="tr-TR"/>
        </w:rPr>
      </w:pPr>
      <w:r w:rsidRPr="00AE407B">
        <w:rPr>
          <w:rFonts w:ascii="Verdana" w:hAnsi="Verdana"/>
          <w:szCs w:val="20"/>
          <w:lang w:val="tr-TR"/>
        </w:rPr>
        <w:t>SER kılavuzları, ekolojik restorasyon planlarının geliştirilmesini desteklemek, uygulayıcıların amaçlanan hedeflere ulaşmasına yardımcı olmak, aynı zamanda arazi yönetimi öncelikleri ve kararlarıyla ilgili temel zorlukları ele almak ve ödünleşimleri yönlendirmek amacıyla hazırlanmıştır. SER, biyolojik çeşitliliği dikkate alan restorasyon planları veya stratejileri tasarlarken yararlı bir kılavuz görevi gören, ekolojik restorasyonun temelini oluşturan sekiz (8) ilke belirlemiştir:</w:t>
      </w:r>
    </w:p>
    <w:p w14:paraId="66B87FDE" w14:textId="77777777" w:rsidR="00B40D1F" w:rsidRPr="00AE407B" w:rsidRDefault="00B40D1F" w:rsidP="00387DBC">
      <w:pPr>
        <w:pStyle w:val="ListeParagraf"/>
        <w:numPr>
          <w:ilvl w:val="0"/>
          <w:numId w:val="118"/>
        </w:numPr>
        <w:autoSpaceDE w:val="0"/>
        <w:autoSpaceDN w:val="0"/>
        <w:adjustRightInd w:val="0"/>
        <w:spacing w:after="0" w:line="288" w:lineRule="auto"/>
        <w:jc w:val="both"/>
        <w:rPr>
          <w:rFonts w:ascii="Verdana" w:hAnsi="Verdana"/>
          <w:szCs w:val="20"/>
          <w:lang w:val="tr-TR"/>
        </w:rPr>
      </w:pPr>
      <w:r w:rsidRPr="00AE407B">
        <w:rPr>
          <w:rFonts w:ascii="Verdana" w:hAnsi="Verdana"/>
          <w:szCs w:val="20"/>
          <w:lang w:val="tr-TR"/>
        </w:rPr>
        <w:t>Paydaşları dahil edin</w:t>
      </w:r>
    </w:p>
    <w:p w14:paraId="4F0E63E1" w14:textId="77777777" w:rsidR="00B40D1F" w:rsidRPr="00AE407B" w:rsidRDefault="00B40D1F" w:rsidP="00387DBC">
      <w:pPr>
        <w:pStyle w:val="ListeParagraf"/>
        <w:numPr>
          <w:ilvl w:val="0"/>
          <w:numId w:val="118"/>
        </w:numPr>
        <w:autoSpaceDE w:val="0"/>
        <w:autoSpaceDN w:val="0"/>
        <w:adjustRightInd w:val="0"/>
        <w:spacing w:after="0" w:line="288" w:lineRule="auto"/>
        <w:jc w:val="both"/>
        <w:rPr>
          <w:rFonts w:ascii="Verdana" w:hAnsi="Verdana"/>
          <w:szCs w:val="20"/>
          <w:lang w:val="tr-TR"/>
        </w:rPr>
      </w:pPr>
      <w:r w:rsidRPr="00AE407B">
        <w:rPr>
          <w:rFonts w:ascii="Verdana" w:hAnsi="Verdana"/>
          <w:szCs w:val="20"/>
          <w:lang w:val="tr-TR"/>
        </w:rPr>
        <w:t>Çeşitli bilgi türlerinden yararlanmak</w:t>
      </w:r>
    </w:p>
    <w:p w14:paraId="761A8EB8" w14:textId="77777777" w:rsidR="00B40D1F" w:rsidRPr="00AE407B" w:rsidRDefault="00B40D1F" w:rsidP="00387DBC">
      <w:pPr>
        <w:pStyle w:val="ListeParagraf"/>
        <w:numPr>
          <w:ilvl w:val="0"/>
          <w:numId w:val="118"/>
        </w:numPr>
        <w:autoSpaceDE w:val="0"/>
        <w:autoSpaceDN w:val="0"/>
        <w:adjustRightInd w:val="0"/>
        <w:spacing w:after="0" w:line="288" w:lineRule="auto"/>
        <w:jc w:val="both"/>
        <w:rPr>
          <w:rFonts w:ascii="Verdana" w:hAnsi="Verdana"/>
          <w:szCs w:val="20"/>
          <w:lang w:val="tr-TR"/>
        </w:rPr>
      </w:pPr>
      <w:r w:rsidRPr="00AE407B">
        <w:rPr>
          <w:rFonts w:ascii="Verdana" w:hAnsi="Verdana"/>
          <w:szCs w:val="20"/>
          <w:lang w:val="tr-TR"/>
        </w:rPr>
        <w:t>Çevresel değişiklikleri danışırken, yerli referans ekosistemlerden bilgi alın</w:t>
      </w:r>
    </w:p>
    <w:p w14:paraId="73E21CD4" w14:textId="77777777" w:rsidR="00B40D1F" w:rsidRPr="00AE407B" w:rsidRDefault="00B40D1F" w:rsidP="00387DBC">
      <w:pPr>
        <w:pStyle w:val="ListeParagraf"/>
        <w:numPr>
          <w:ilvl w:val="0"/>
          <w:numId w:val="118"/>
        </w:numPr>
        <w:autoSpaceDE w:val="0"/>
        <w:autoSpaceDN w:val="0"/>
        <w:adjustRightInd w:val="0"/>
        <w:spacing w:after="0" w:line="288" w:lineRule="auto"/>
        <w:jc w:val="both"/>
        <w:rPr>
          <w:rFonts w:ascii="Verdana" w:hAnsi="Verdana"/>
          <w:szCs w:val="20"/>
          <w:lang w:val="tr-TR"/>
        </w:rPr>
      </w:pPr>
      <w:r w:rsidRPr="00AE407B">
        <w:rPr>
          <w:rFonts w:ascii="Verdana" w:hAnsi="Verdana"/>
          <w:szCs w:val="20"/>
          <w:lang w:val="tr-TR"/>
        </w:rPr>
        <w:t>Ekosistem iyileştirme süreçlerini desteklemek</w:t>
      </w:r>
    </w:p>
    <w:p w14:paraId="4478F81D" w14:textId="77777777" w:rsidR="00B40D1F" w:rsidRPr="00AE407B" w:rsidRDefault="00B40D1F" w:rsidP="00387DBC">
      <w:pPr>
        <w:pStyle w:val="ListeParagraf"/>
        <w:numPr>
          <w:ilvl w:val="0"/>
          <w:numId w:val="118"/>
        </w:numPr>
        <w:autoSpaceDE w:val="0"/>
        <w:autoSpaceDN w:val="0"/>
        <w:adjustRightInd w:val="0"/>
        <w:spacing w:after="0" w:line="288" w:lineRule="auto"/>
        <w:jc w:val="both"/>
        <w:rPr>
          <w:rFonts w:ascii="Verdana" w:hAnsi="Verdana"/>
          <w:szCs w:val="20"/>
          <w:lang w:val="tr-TR"/>
        </w:rPr>
      </w:pPr>
      <w:r w:rsidRPr="00AE407B">
        <w:rPr>
          <w:rFonts w:ascii="Verdana" w:hAnsi="Verdana"/>
          <w:szCs w:val="20"/>
          <w:lang w:val="tr-TR"/>
        </w:rPr>
        <w:t>Ölçülebilir göstergeler kullanılarak net hedef ve amaçlara göre değerlendirin</w:t>
      </w:r>
    </w:p>
    <w:p w14:paraId="6FD33731" w14:textId="77777777" w:rsidR="00B40D1F" w:rsidRPr="00AE407B" w:rsidRDefault="00B40D1F" w:rsidP="00387DBC">
      <w:pPr>
        <w:pStyle w:val="ListeParagraf"/>
        <w:numPr>
          <w:ilvl w:val="0"/>
          <w:numId w:val="118"/>
        </w:numPr>
        <w:autoSpaceDE w:val="0"/>
        <w:autoSpaceDN w:val="0"/>
        <w:adjustRightInd w:val="0"/>
        <w:spacing w:after="0" w:line="288" w:lineRule="auto"/>
        <w:jc w:val="both"/>
        <w:rPr>
          <w:rFonts w:ascii="Verdana" w:hAnsi="Verdana"/>
          <w:szCs w:val="20"/>
          <w:lang w:val="tr-TR"/>
        </w:rPr>
      </w:pPr>
      <w:r w:rsidRPr="00AE407B">
        <w:rPr>
          <w:rFonts w:ascii="Verdana" w:hAnsi="Verdana"/>
          <w:szCs w:val="20"/>
          <w:lang w:val="tr-TR"/>
        </w:rPr>
        <w:t>Mümkün olan en yüksek düzeyde iyileşme hedeflemek</w:t>
      </w:r>
    </w:p>
    <w:p w14:paraId="14F937A8" w14:textId="77777777" w:rsidR="00B40D1F" w:rsidRPr="00AE407B" w:rsidRDefault="00B40D1F" w:rsidP="00387DBC">
      <w:pPr>
        <w:pStyle w:val="ListeParagraf"/>
        <w:numPr>
          <w:ilvl w:val="0"/>
          <w:numId w:val="118"/>
        </w:numPr>
        <w:autoSpaceDE w:val="0"/>
        <w:autoSpaceDN w:val="0"/>
        <w:adjustRightInd w:val="0"/>
        <w:spacing w:after="0" w:line="288" w:lineRule="auto"/>
        <w:jc w:val="both"/>
        <w:rPr>
          <w:rFonts w:ascii="Verdana" w:hAnsi="Verdana"/>
          <w:szCs w:val="20"/>
          <w:lang w:val="tr-TR"/>
        </w:rPr>
      </w:pPr>
      <w:r w:rsidRPr="00AE407B">
        <w:rPr>
          <w:rFonts w:ascii="Verdana" w:hAnsi="Verdana"/>
          <w:szCs w:val="20"/>
          <w:lang w:val="tr-TR"/>
        </w:rPr>
        <w:t>Sürekli bir restorasyon faaliyetlerinin parçası</w:t>
      </w:r>
    </w:p>
    <w:p w14:paraId="37D8EE64" w14:textId="77777777" w:rsidR="00B40D1F" w:rsidRPr="00AE407B" w:rsidRDefault="00B40D1F" w:rsidP="00387DBC">
      <w:pPr>
        <w:pStyle w:val="ListeParagraf"/>
        <w:numPr>
          <w:ilvl w:val="0"/>
          <w:numId w:val="118"/>
        </w:numPr>
        <w:autoSpaceDE w:val="0"/>
        <w:autoSpaceDN w:val="0"/>
        <w:adjustRightInd w:val="0"/>
        <w:spacing w:after="0" w:line="288" w:lineRule="auto"/>
        <w:jc w:val="both"/>
        <w:rPr>
          <w:rFonts w:ascii="Verdana" w:hAnsi="Verdana"/>
          <w:szCs w:val="20"/>
          <w:lang w:val="tr-TR"/>
        </w:rPr>
      </w:pPr>
      <w:r w:rsidRPr="00AE407B">
        <w:rPr>
          <w:rFonts w:ascii="Verdana" w:hAnsi="Verdana"/>
          <w:szCs w:val="20"/>
          <w:lang w:val="tr-TR"/>
        </w:rPr>
        <w:t>Büyük ölçekte uygulandığında kümülatif değer kazanır</w:t>
      </w:r>
    </w:p>
    <w:p w14:paraId="26761C65" w14:textId="77777777" w:rsidR="00B40D1F" w:rsidRPr="00AE407B" w:rsidRDefault="00B40D1F" w:rsidP="00B40D1F">
      <w:pPr>
        <w:pStyle w:val="GvdeMetni"/>
        <w:rPr>
          <w:rFonts w:ascii="Verdana" w:hAnsi="Verdana"/>
          <w:b/>
          <w:bCs/>
          <w:lang w:val="tr-TR"/>
        </w:rPr>
      </w:pPr>
    </w:p>
    <w:p w14:paraId="1C2C083D" w14:textId="77777777" w:rsidR="00B40D1F" w:rsidRPr="00AE407B" w:rsidRDefault="00B40D1F" w:rsidP="00B40D1F">
      <w:pPr>
        <w:pStyle w:val="GvdeMetni"/>
        <w:rPr>
          <w:rFonts w:ascii="Verdana" w:hAnsi="Verdana"/>
          <w:lang w:val="tr-TR"/>
        </w:rPr>
      </w:pPr>
      <w:r w:rsidRPr="00AE407B">
        <w:rPr>
          <w:rFonts w:ascii="Verdana" w:hAnsi="Verdana"/>
          <w:b/>
          <w:bCs/>
          <w:lang w:val="tr-TR"/>
        </w:rPr>
        <w:t>Adım 4</w:t>
      </w:r>
      <w:r w:rsidRPr="00AE407B">
        <w:rPr>
          <w:rFonts w:ascii="Verdana" w:hAnsi="Verdana"/>
          <w:lang w:val="tr-TR"/>
        </w:rPr>
        <w:t xml:space="preserve">: Restorasyon ve/veya telafi planlarını uygulayın. </w:t>
      </w:r>
    </w:p>
    <w:p w14:paraId="1D513EDE" w14:textId="77777777" w:rsidR="00B40D1F" w:rsidRPr="00AE407B" w:rsidRDefault="00B40D1F" w:rsidP="00B40D1F">
      <w:pPr>
        <w:pStyle w:val="GvdeMetni"/>
        <w:rPr>
          <w:rFonts w:ascii="Verdana" w:hAnsi="Verdana"/>
          <w:lang w:val="tr-TR"/>
        </w:rPr>
      </w:pPr>
      <w:r w:rsidRPr="00AE407B">
        <w:rPr>
          <w:rFonts w:ascii="Verdana" w:hAnsi="Verdana"/>
          <w:b/>
          <w:bCs/>
          <w:lang w:val="tr-TR"/>
        </w:rPr>
        <w:t>Adım 5</w:t>
      </w:r>
      <w:r w:rsidRPr="00AE407B">
        <w:rPr>
          <w:rFonts w:ascii="Verdana" w:hAnsi="Verdana"/>
          <w:lang w:val="tr-TR"/>
        </w:rPr>
        <w:t>: Restorasyon/telafi müdahalelerinin ve faaliyetlerinin başarısını izleyin ve değerlendirin ve gerektiğinde uyarlanabilir bir yönetim yaklaşımına dayalı olarak düzeltici önlemler önerin. Bu süreçte, saha araştırmaları yoluyla geçici/kalıcı kayıpların gerçek ayak izini doğrulamak da önemli olacaktır. Bu bilgiler, gerektiğinde kayıpların ve gereksinimlerin miktarını güncellemek için kullanılabilir</w:t>
      </w:r>
      <w:r w:rsidRPr="00AE407B">
        <w:rPr>
          <w:rFonts w:ascii="Verdana" w:hAnsi="Verdana"/>
          <w:i/>
          <w:iCs/>
          <w:lang w:val="tr-TR"/>
        </w:rPr>
        <w:t xml:space="preserve">. </w:t>
      </w:r>
    </w:p>
    <w:p w14:paraId="510389C2" w14:textId="229941A1" w:rsidR="009A27A0" w:rsidRPr="00AE407B" w:rsidRDefault="00122C7A" w:rsidP="00A61EC5">
      <w:pPr>
        <w:pStyle w:val="Balk2"/>
        <w:rPr>
          <w:lang w:val="tr-TR"/>
        </w:rPr>
      </w:pPr>
      <w:bookmarkStart w:id="76" w:name="_Toc212973605"/>
      <w:r w:rsidRPr="00AE407B">
        <w:rPr>
          <w:lang w:val="tr-TR"/>
        </w:rPr>
        <w:t>Kritik Habitat</w:t>
      </w:r>
      <w:r w:rsidR="009A27A0" w:rsidRPr="00AE407B">
        <w:rPr>
          <w:lang w:val="tr-TR"/>
        </w:rPr>
        <w:t xml:space="preserve"> ve </w:t>
      </w:r>
      <w:r w:rsidR="009631F6" w:rsidRPr="00AE407B">
        <w:rPr>
          <w:lang w:val="tr-TR"/>
        </w:rPr>
        <w:t xml:space="preserve">Öncelikli </w:t>
      </w:r>
      <w:r w:rsidRPr="00AE407B">
        <w:rPr>
          <w:lang w:val="tr-TR"/>
        </w:rPr>
        <w:t>Bi</w:t>
      </w:r>
      <w:r w:rsidR="009631F6" w:rsidRPr="00AE407B">
        <w:rPr>
          <w:lang w:val="tr-TR"/>
        </w:rPr>
        <w:t xml:space="preserve">yoçeşitlilik ÖZellikleri </w:t>
      </w:r>
      <w:r w:rsidR="009A27A0" w:rsidRPr="00AE407B">
        <w:rPr>
          <w:lang w:val="tr-TR"/>
        </w:rPr>
        <w:t>için N</w:t>
      </w:r>
      <w:r w:rsidR="009631F6" w:rsidRPr="00AE407B">
        <w:rPr>
          <w:lang w:val="tr-TR"/>
        </w:rPr>
        <w:t>et Kazanç</w:t>
      </w:r>
      <w:r w:rsidR="009A27A0" w:rsidRPr="00AE407B">
        <w:rPr>
          <w:lang w:val="tr-TR"/>
        </w:rPr>
        <w:t>/N</w:t>
      </w:r>
      <w:r w:rsidR="0018185C" w:rsidRPr="00AE407B">
        <w:rPr>
          <w:lang w:val="tr-TR"/>
        </w:rPr>
        <w:t>et KAyıp Olmaması</w:t>
      </w:r>
      <w:r w:rsidR="009A27A0" w:rsidRPr="00AE407B">
        <w:rPr>
          <w:lang w:val="tr-TR"/>
        </w:rPr>
        <w:t xml:space="preserve"> Stratejisi</w:t>
      </w:r>
      <w:bookmarkEnd w:id="76"/>
    </w:p>
    <w:p w14:paraId="667308E7" w14:textId="6A4035A0" w:rsidR="006755FF" w:rsidRPr="00AE407B" w:rsidRDefault="0018185C" w:rsidP="0090509E">
      <w:pPr>
        <w:pStyle w:val="GvdeMetni"/>
        <w:rPr>
          <w:lang w:val="tr-TR"/>
        </w:rPr>
      </w:pPr>
      <w:r w:rsidRPr="00AE407B">
        <w:rPr>
          <w:lang w:val="tr-TR"/>
        </w:rPr>
        <w:t>ÇSED</w:t>
      </w:r>
      <w:r w:rsidR="00615038" w:rsidRPr="00AE407B">
        <w:rPr>
          <w:lang w:val="tr-TR"/>
        </w:rPr>
        <w:t xml:space="preserve"> önerileri uyarınca hafifletme önlemleri dikkate alındığında, </w:t>
      </w:r>
      <w:r w:rsidR="008F4990" w:rsidRPr="00AE407B">
        <w:rPr>
          <w:lang w:val="tr-TR"/>
        </w:rPr>
        <w:t>K</w:t>
      </w:r>
      <w:r w:rsidR="00615038" w:rsidRPr="00AE407B">
        <w:rPr>
          <w:lang w:val="tr-TR"/>
        </w:rPr>
        <w:t xml:space="preserve">H/PBF </w:t>
      </w:r>
      <w:r w:rsidR="00F76DC7" w:rsidRPr="00AE407B">
        <w:rPr>
          <w:lang w:val="tr-TR"/>
        </w:rPr>
        <w:t>türleri üzerindeki</w:t>
      </w:r>
      <w:r w:rsidR="00615038" w:rsidRPr="00AE407B">
        <w:rPr>
          <w:lang w:val="tr-TR"/>
        </w:rPr>
        <w:t xml:space="preserve"> </w:t>
      </w:r>
      <w:r w:rsidR="009C16EF" w:rsidRPr="00AE407B">
        <w:rPr>
          <w:lang w:val="tr-TR"/>
        </w:rPr>
        <w:t>kalan</w:t>
      </w:r>
      <w:r w:rsidR="00615038" w:rsidRPr="00AE407B">
        <w:rPr>
          <w:lang w:val="tr-TR"/>
        </w:rPr>
        <w:t xml:space="preserve"> etkilerin önemi açısından </w:t>
      </w:r>
      <w:r w:rsidR="00615038" w:rsidRPr="00AE407B">
        <w:rPr>
          <w:b/>
          <w:bCs/>
          <w:lang w:val="tr-TR"/>
        </w:rPr>
        <w:t xml:space="preserve">Hafif ila Orta düzeyde </w:t>
      </w:r>
      <w:r w:rsidR="00615038" w:rsidRPr="00AE407B">
        <w:rPr>
          <w:lang w:val="tr-TR"/>
        </w:rPr>
        <w:t>olması</w:t>
      </w:r>
      <w:r w:rsidR="00F76DC7" w:rsidRPr="00AE407B">
        <w:rPr>
          <w:lang w:val="tr-TR"/>
        </w:rPr>
        <w:t xml:space="preserve"> beklenmektedir</w:t>
      </w:r>
      <w:r w:rsidR="006755FF" w:rsidRPr="00AE407B">
        <w:rPr>
          <w:lang w:val="tr-TR"/>
        </w:rPr>
        <w:t xml:space="preserve">: </w:t>
      </w:r>
    </w:p>
    <w:p w14:paraId="6E670E84" w14:textId="4BA8B0D0" w:rsidR="001931EC" w:rsidRPr="00AE407B" w:rsidRDefault="008F4990" w:rsidP="0090509E">
      <w:pPr>
        <w:pStyle w:val="GvdeMetni"/>
        <w:numPr>
          <w:ilvl w:val="0"/>
          <w:numId w:val="155"/>
        </w:numPr>
        <w:rPr>
          <w:lang w:val="tr-TR"/>
        </w:rPr>
      </w:pPr>
      <w:r w:rsidRPr="00AE407B">
        <w:rPr>
          <w:lang w:val="tr-TR"/>
        </w:rPr>
        <w:t>K</w:t>
      </w:r>
      <w:r w:rsidR="006755FF" w:rsidRPr="00AE407B">
        <w:rPr>
          <w:lang w:val="tr-TR"/>
        </w:rPr>
        <w:t xml:space="preserve">H/PBF olarak nitelendirilen endemik/sınırlı yayılımlı flora açısından, inşaat sırasında doğrudan etkilenecek olan çayır ve orman/ormanlık habitatlarla olan ilişkileri, öngörülen habitat kayıplarına dayalı olarak </w:t>
      </w:r>
      <w:r w:rsidR="00830D55" w:rsidRPr="00AE407B">
        <w:rPr>
          <w:lang w:val="tr-TR"/>
        </w:rPr>
        <w:t xml:space="preserve">"Orta" </w:t>
      </w:r>
      <w:r w:rsidR="006755FF" w:rsidRPr="00AE407B">
        <w:rPr>
          <w:lang w:val="tr-TR"/>
        </w:rPr>
        <w:t xml:space="preserve">düzeyde bir </w:t>
      </w:r>
      <w:r w:rsidR="008F7447" w:rsidRPr="00AE407B">
        <w:rPr>
          <w:lang w:val="tr-TR"/>
        </w:rPr>
        <w:t>kalan</w:t>
      </w:r>
      <w:r w:rsidR="006755FF" w:rsidRPr="00AE407B">
        <w:rPr>
          <w:lang w:val="tr-TR"/>
        </w:rPr>
        <w:t xml:space="preserve"> etki ile sonuçlanabilir.</w:t>
      </w:r>
    </w:p>
    <w:p w14:paraId="5A53F565" w14:textId="6CA8632E" w:rsidR="006755FF" w:rsidRPr="00AE407B" w:rsidRDefault="006755FF" w:rsidP="0090509E">
      <w:pPr>
        <w:pStyle w:val="GvdeMetni"/>
        <w:numPr>
          <w:ilvl w:val="0"/>
          <w:numId w:val="155"/>
        </w:numPr>
        <w:rPr>
          <w:lang w:val="tr-TR"/>
        </w:rPr>
      </w:pPr>
      <w:r w:rsidRPr="00AE407B">
        <w:rPr>
          <w:lang w:val="tr-TR"/>
        </w:rPr>
        <w:t xml:space="preserve">PBF olarak nitelendirilen kuş türleri açısından, çarpışma risk modellemesi </w:t>
      </w:r>
      <w:r w:rsidR="0090509E" w:rsidRPr="00AE407B">
        <w:rPr>
          <w:lang w:val="tr-TR"/>
        </w:rPr>
        <w:t>çarpışma riskinin düşük olduğunu gösterirken</w:t>
      </w:r>
      <w:r w:rsidRPr="00AE407B">
        <w:rPr>
          <w:lang w:val="tr-TR"/>
        </w:rPr>
        <w:t xml:space="preserve">, </w:t>
      </w:r>
      <w:r w:rsidR="0090509E" w:rsidRPr="00AE407B">
        <w:rPr>
          <w:lang w:val="tr-TR"/>
        </w:rPr>
        <w:t xml:space="preserve">inşaat faaliyetleri sırasında yuvalama faaliyetlerinde geçici bir rahatsızlık yaşanması muhtemeldir. Genel olarak, </w:t>
      </w:r>
      <w:r w:rsidR="00830D55" w:rsidRPr="00AE407B">
        <w:rPr>
          <w:lang w:val="tr-TR"/>
        </w:rPr>
        <w:t xml:space="preserve">"önemsiz ila hafif" </w:t>
      </w:r>
      <w:r w:rsidR="0090509E" w:rsidRPr="00AE407B">
        <w:rPr>
          <w:lang w:val="tr-TR"/>
        </w:rPr>
        <w:t>bir etki beklenmektedir.</w:t>
      </w:r>
    </w:p>
    <w:p w14:paraId="4BD4BAFA" w14:textId="246F2E85" w:rsidR="00535DB5" w:rsidRPr="00AE407B" w:rsidRDefault="00535DB5" w:rsidP="0090509E">
      <w:pPr>
        <w:pStyle w:val="GvdeMetni"/>
        <w:numPr>
          <w:ilvl w:val="0"/>
          <w:numId w:val="155"/>
        </w:numPr>
        <w:rPr>
          <w:lang w:val="tr-TR"/>
        </w:rPr>
      </w:pPr>
      <w:r w:rsidRPr="00AE407B">
        <w:rPr>
          <w:lang w:val="tr-TR"/>
        </w:rPr>
        <w:t xml:space="preserve">Birkaç yarasa türü PBF olarak nitelendirilebilir </w:t>
      </w:r>
      <w:r w:rsidR="002E506B" w:rsidRPr="00AE407B">
        <w:rPr>
          <w:lang w:val="tr-TR"/>
        </w:rPr>
        <w:t xml:space="preserve">ve bunların birçoğu tipik olarak türbinlerle çarpışma eğilimindedir. "Küçük" bir </w:t>
      </w:r>
      <w:r w:rsidR="008F7447" w:rsidRPr="00AE407B">
        <w:rPr>
          <w:lang w:val="tr-TR"/>
        </w:rPr>
        <w:t>kalan</w:t>
      </w:r>
      <w:r w:rsidR="002E506B" w:rsidRPr="00AE407B">
        <w:rPr>
          <w:lang w:val="tr-TR"/>
        </w:rPr>
        <w:t xml:space="preserve"> etki mümkündür.</w:t>
      </w:r>
    </w:p>
    <w:p w14:paraId="58BB6759" w14:textId="65B2F90B" w:rsidR="0090509E" w:rsidRPr="00AE407B" w:rsidRDefault="00791C5B" w:rsidP="0090509E">
      <w:pPr>
        <w:pStyle w:val="GvdeMetni"/>
        <w:numPr>
          <w:ilvl w:val="0"/>
          <w:numId w:val="155"/>
        </w:numPr>
        <w:rPr>
          <w:lang w:val="tr-TR"/>
        </w:rPr>
      </w:pPr>
      <w:r w:rsidRPr="00AE407B">
        <w:rPr>
          <w:lang w:val="tr-TR"/>
        </w:rPr>
        <w:t xml:space="preserve">Herpetofauna için, </w:t>
      </w:r>
      <w:r w:rsidR="009F6B44">
        <w:rPr>
          <w:lang w:val="tr-TR"/>
        </w:rPr>
        <w:t>Tosbağa</w:t>
      </w:r>
      <w:r w:rsidRPr="00AE407B">
        <w:rPr>
          <w:lang w:val="tr-TR"/>
        </w:rPr>
        <w:t xml:space="preserve"> PBF olarak nitelendirilebilir. Doğrudan habitat kaybı, parçalanma ve genel rahatsızlık, </w:t>
      </w:r>
      <w:r w:rsidR="00535DB5" w:rsidRPr="00AE407B">
        <w:rPr>
          <w:lang w:val="tr-TR"/>
        </w:rPr>
        <w:t>herpetofauna türleri üzerinde</w:t>
      </w:r>
      <w:r w:rsidRPr="00AE407B">
        <w:rPr>
          <w:lang w:val="tr-TR"/>
        </w:rPr>
        <w:t xml:space="preserve"> "hafif ila </w:t>
      </w:r>
      <w:r w:rsidR="00830D55" w:rsidRPr="00AE407B">
        <w:rPr>
          <w:lang w:val="tr-TR"/>
        </w:rPr>
        <w:t xml:space="preserve">orta" </w:t>
      </w:r>
      <w:r w:rsidRPr="00AE407B">
        <w:rPr>
          <w:lang w:val="tr-TR"/>
        </w:rPr>
        <w:t xml:space="preserve">düzeyde bir </w:t>
      </w:r>
      <w:r w:rsidR="008F7447" w:rsidRPr="00AE407B">
        <w:rPr>
          <w:lang w:val="tr-TR"/>
        </w:rPr>
        <w:t>kalan</w:t>
      </w:r>
      <w:r w:rsidRPr="00AE407B">
        <w:rPr>
          <w:lang w:val="tr-TR"/>
        </w:rPr>
        <w:t xml:space="preserve"> etkiye neden olabilir.</w:t>
      </w:r>
    </w:p>
    <w:p w14:paraId="2C03CD28" w14:textId="77777777" w:rsidR="001931EC" w:rsidRPr="00AE407B" w:rsidRDefault="001931EC" w:rsidP="009A27A0">
      <w:pPr>
        <w:pStyle w:val="GvdeMetni"/>
        <w:contextualSpacing/>
        <w:rPr>
          <w:lang w:val="tr-TR"/>
        </w:rPr>
      </w:pPr>
    </w:p>
    <w:p w14:paraId="6B9C95B5" w14:textId="24E45376" w:rsidR="00283D9D" w:rsidRPr="00AE407B" w:rsidRDefault="00F76DC7" w:rsidP="6492F8D9">
      <w:pPr>
        <w:pStyle w:val="GvdeMetni"/>
        <w:contextualSpacing/>
      </w:pPr>
      <w:r w:rsidRPr="6492F8D9">
        <w:lastRenderedPageBreak/>
        <w:t xml:space="preserve">Bu durumda, türlerin kalıcı kayıplarının </w:t>
      </w:r>
      <w:r w:rsidR="00D74E56" w:rsidRPr="6492F8D9">
        <w:t xml:space="preserve">veya popülasyonlar üzerindeki etkilerin </w:t>
      </w:r>
      <w:r w:rsidR="00BA3894" w:rsidRPr="6492F8D9">
        <w:t xml:space="preserve">gerçek </w:t>
      </w:r>
      <w:r w:rsidRPr="6492F8D9">
        <w:t xml:space="preserve">bir nicelendirilmesi </w:t>
      </w:r>
      <w:r w:rsidR="00615038" w:rsidRPr="6492F8D9">
        <w:t>yapılamadığından</w:t>
      </w:r>
      <w:r w:rsidRPr="6492F8D9">
        <w:t>, NG/NNL için hedefler belirlemek pratik olarak mümkün değildir</w:t>
      </w:r>
      <w:r w:rsidR="00283D9D" w:rsidRPr="6492F8D9">
        <w:t xml:space="preserve">.  </w:t>
      </w:r>
    </w:p>
    <w:p w14:paraId="3F060F02" w14:textId="77777777" w:rsidR="00283D9D" w:rsidRPr="00AE407B" w:rsidRDefault="00283D9D" w:rsidP="009A27A0">
      <w:pPr>
        <w:pStyle w:val="GvdeMetni"/>
        <w:contextualSpacing/>
        <w:rPr>
          <w:lang w:val="tr-TR"/>
        </w:rPr>
      </w:pPr>
    </w:p>
    <w:p w14:paraId="692A8D02" w14:textId="15FA634D" w:rsidR="009A27A0" w:rsidRPr="00AE407B" w:rsidRDefault="009A27A0" w:rsidP="6492F8D9">
      <w:pPr>
        <w:pStyle w:val="GvdeMetni"/>
        <w:contextualSpacing/>
        <w:jc w:val="both"/>
      </w:pPr>
      <w:r w:rsidRPr="6492F8D9">
        <w:t xml:space="preserve">Türlere özgü hedeflerin belirlenmesi, özellikle tür popülasyonları hakkında bilgi eksikliği olduğu durumlarda, birçok </w:t>
      </w:r>
      <w:r w:rsidR="00283D9D" w:rsidRPr="6492F8D9">
        <w:t xml:space="preserve">pratik </w:t>
      </w:r>
      <w:r w:rsidRPr="6492F8D9">
        <w:t>zorlukla karşılaşmaktadır (ICF Consulting, 2014</w:t>
      </w:r>
      <w:r w:rsidRPr="6492F8D9">
        <w:rPr>
          <w:rStyle w:val="DipnotBavurusu"/>
        </w:rPr>
        <w:footnoteReference w:id="6"/>
      </w:r>
      <w:r w:rsidRPr="6492F8D9">
        <w:t xml:space="preserve"> ). Bu tür durumlarda, habitat ve habitat kalitesinin tür hedefleri için bir vekil veya proxy olarak kullanılması, GIIP açısından genellikle kabul edilebilir olarak değerlendirilmektedir. Habitat, biyolojik çeşitliliğin önemli bir bileşenidir ve habitatların korunması veya restore edilmesi, tür çeşitliliği ve bolluğu üzerinde önemli olumlu etkiler yaratabilir. Bu nedenle, habitatların belirlenmesi ve kalitelerinin değerlendirilmesi, özellikle türler hakkında sınırlı veri bulunan alanlarda, hedef belirleme ve izleme için yararlı bir yaklaşım olabilir. Ancak, habitatın tür hedefleri için bir vekil olarak kullanılmasının sınırlılıkları olduğunu kabul etmek önemlidir</w:t>
      </w:r>
      <w:r w:rsidRPr="6492F8D9">
        <w:rPr>
          <w:rStyle w:val="DipnotBavurusu"/>
        </w:rPr>
        <w:footnoteReference w:id="7"/>
      </w:r>
      <w:r w:rsidRPr="6492F8D9">
        <w:t xml:space="preserve"> . </w:t>
      </w:r>
    </w:p>
    <w:p w14:paraId="2070675C" w14:textId="77777777" w:rsidR="009A27A0" w:rsidRPr="00AE407B" w:rsidRDefault="009A27A0" w:rsidP="0058731B">
      <w:pPr>
        <w:pStyle w:val="GvdeMetni"/>
        <w:contextualSpacing/>
        <w:jc w:val="both"/>
        <w:rPr>
          <w:lang w:val="tr-TR"/>
        </w:rPr>
      </w:pPr>
    </w:p>
    <w:p w14:paraId="133A01E7" w14:textId="21A6F05D" w:rsidR="009A27A0" w:rsidRPr="00AE407B" w:rsidRDefault="001D55A0" w:rsidP="0058731B">
      <w:pPr>
        <w:pStyle w:val="GvdeMetni"/>
        <w:contextualSpacing/>
        <w:jc w:val="both"/>
        <w:rPr>
          <w:bCs/>
          <w:lang w:val="tr-TR"/>
        </w:rPr>
      </w:pPr>
      <w:r w:rsidRPr="00AE407B">
        <w:rPr>
          <w:lang w:val="tr-TR"/>
        </w:rPr>
        <w:t xml:space="preserve">Yukarıdakiler ışığında, </w:t>
      </w:r>
      <w:r w:rsidR="009A27A0" w:rsidRPr="00AE407B">
        <w:rPr>
          <w:lang w:val="tr-TR"/>
        </w:rPr>
        <w:t>bu Proje için</w:t>
      </w:r>
      <w:r w:rsidRPr="00AE407B">
        <w:rPr>
          <w:lang w:val="tr-TR"/>
        </w:rPr>
        <w:t xml:space="preserve">, </w:t>
      </w:r>
      <w:r w:rsidR="009A27A0" w:rsidRPr="00AE407B">
        <w:rPr>
          <w:lang w:val="tr-TR"/>
        </w:rPr>
        <w:t xml:space="preserve">belirlenen </w:t>
      </w:r>
      <w:r w:rsidR="002D0C7A" w:rsidRPr="00AE407B">
        <w:rPr>
          <w:lang w:val="tr-TR"/>
        </w:rPr>
        <w:t>K</w:t>
      </w:r>
      <w:r w:rsidR="00AE1E35" w:rsidRPr="00AE407B">
        <w:rPr>
          <w:lang w:val="tr-TR"/>
        </w:rPr>
        <w:t xml:space="preserve">H ve PBF </w:t>
      </w:r>
      <w:r w:rsidR="00D6792D" w:rsidRPr="00AE407B">
        <w:rPr>
          <w:lang w:val="tr-TR"/>
        </w:rPr>
        <w:t>kriterlerine</w:t>
      </w:r>
      <w:r w:rsidR="009A27A0" w:rsidRPr="00AE407B">
        <w:rPr>
          <w:lang w:val="tr-TR"/>
        </w:rPr>
        <w:t xml:space="preserve"> uygun </w:t>
      </w:r>
      <w:r w:rsidR="00D6792D" w:rsidRPr="00AE407B">
        <w:rPr>
          <w:lang w:val="tr-TR"/>
        </w:rPr>
        <w:t>flora/fauna türleri için</w:t>
      </w:r>
      <w:r w:rsidR="00AE1E35" w:rsidRPr="00AE407B">
        <w:rPr>
          <w:lang w:val="tr-TR"/>
        </w:rPr>
        <w:t xml:space="preserve"> NG/NNL gerekliliklerini </w:t>
      </w:r>
      <w:r w:rsidR="009A27A0" w:rsidRPr="00AE407B">
        <w:rPr>
          <w:lang w:val="tr-TR"/>
        </w:rPr>
        <w:t xml:space="preserve">ele almak üzere oldukça basit ama pratik bir yaklaşım </w:t>
      </w:r>
      <w:r w:rsidR="00AE1E35" w:rsidRPr="00AE407B">
        <w:rPr>
          <w:lang w:val="tr-TR"/>
        </w:rPr>
        <w:t>benimsenmiştir</w:t>
      </w:r>
      <w:r w:rsidR="009A27A0" w:rsidRPr="00AE407B">
        <w:rPr>
          <w:lang w:val="tr-TR"/>
        </w:rPr>
        <w:t xml:space="preserve">. Odak noktası, habitat koşullarının/bağlantılılığının iyileştirilmesi ve bilinen temel tehditlerin/baskıların risklerinin azaltılması yoluyla habitatın nasıl iyileştirilebileceği ve nihayetinde tür kaybının önlenmesinin biyolojik çeşitlilikte NNL/NG'ye nasıl katkıda bulunabileceği konusunda fırsatların araştırılmasıydı. </w:t>
      </w:r>
      <w:r w:rsidR="009A27A0" w:rsidRPr="00AE407B">
        <w:rPr>
          <w:bCs/>
          <w:lang w:val="tr-TR"/>
        </w:rPr>
        <w:t xml:space="preserve">Konsept, belirli tür hedefleri belirlenmemiş olsa da, öngörülen gidişatın tahmin edilmesi ve </w:t>
      </w:r>
      <w:r w:rsidR="00D6792D" w:rsidRPr="00AE407B">
        <w:rPr>
          <w:bCs/>
          <w:lang w:val="tr-TR"/>
        </w:rPr>
        <w:t>koruma eylemlerinin izlenmesi</w:t>
      </w:r>
      <w:r w:rsidR="009A27A0" w:rsidRPr="00AE407B">
        <w:rPr>
          <w:bCs/>
          <w:lang w:val="tr-TR"/>
        </w:rPr>
        <w:t xml:space="preserve"> yoluyla</w:t>
      </w:r>
      <w:r w:rsidR="00D6792D" w:rsidRPr="00AE407B">
        <w:rPr>
          <w:bCs/>
          <w:lang w:val="tr-TR"/>
        </w:rPr>
        <w:t xml:space="preserve">, </w:t>
      </w:r>
      <w:r w:rsidR="009A27A0" w:rsidRPr="00AE407B">
        <w:rPr>
          <w:bCs/>
          <w:lang w:val="tr-TR"/>
        </w:rPr>
        <w:t xml:space="preserve">türlerin korunması </w:t>
      </w:r>
      <w:r w:rsidR="00C71845" w:rsidRPr="00AE407B">
        <w:rPr>
          <w:bCs/>
          <w:lang w:val="tr-TR"/>
        </w:rPr>
        <w:t xml:space="preserve">ve risk azaltma önlemlerinin </w:t>
      </w:r>
      <w:r w:rsidR="009A27A0" w:rsidRPr="00AE407B">
        <w:rPr>
          <w:bCs/>
          <w:lang w:val="tr-TR"/>
        </w:rPr>
        <w:t xml:space="preserve">NNL/NG hedeflerine ulaşmaya yönelik katkılarının niteliksel olarak değerlendirilebilmesi ve mümkünse </w:t>
      </w:r>
      <w:r w:rsidR="00C71845" w:rsidRPr="00AE407B">
        <w:rPr>
          <w:bCs/>
          <w:lang w:val="tr-TR"/>
        </w:rPr>
        <w:t xml:space="preserve">(uzman görüşleri yoluyla) kabaca </w:t>
      </w:r>
      <w:r w:rsidR="009A27A0" w:rsidRPr="00AE407B">
        <w:rPr>
          <w:bCs/>
          <w:lang w:val="tr-TR"/>
        </w:rPr>
        <w:t>niceliksel olarak ölçülebilmesidir</w:t>
      </w:r>
      <w:r w:rsidR="00C71845" w:rsidRPr="00AE407B">
        <w:rPr>
          <w:bCs/>
          <w:lang w:val="tr-TR"/>
        </w:rPr>
        <w:t>.</w:t>
      </w:r>
    </w:p>
    <w:p w14:paraId="3367A75A" w14:textId="77777777" w:rsidR="009A27A0" w:rsidRPr="00AE407B" w:rsidRDefault="009A27A0" w:rsidP="0058731B">
      <w:pPr>
        <w:pStyle w:val="GvdeMetni"/>
        <w:contextualSpacing/>
        <w:jc w:val="both"/>
        <w:rPr>
          <w:lang w:val="tr-TR"/>
        </w:rPr>
      </w:pPr>
    </w:p>
    <w:p w14:paraId="2D585A69" w14:textId="7DD9FEBB" w:rsidR="00E33788" w:rsidRPr="00AE407B" w:rsidRDefault="00C71845" w:rsidP="6492F8D9">
      <w:pPr>
        <w:pStyle w:val="GvdeMetni"/>
        <w:contextualSpacing/>
        <w:jc w:val="both"/>
      </w:pPr>
      <w:r w:rsidRPr="6492F8D9">
        <w:t>Bu nedenle</w:t>
      </w:r>
      <w:r w:rsidR="009A27A0" w:rsidRPr="6492F8D9">
        <w:t xml:space="preserve">, yaklaşım, </w:t>
      </w:r>
      <w:r w:rsidR="002C4933" w:rsidRPr="6492F8D9">
        <w:t>K</w:t>
      </w:r>
      <w:r w:rsidR="009A27A0" w:rsidRPr="6492F8D9">
        <w:t xml:space="preserve">H/PBF türlerinin korunmasına katkıda bulunacak eylemleri ve fırsatları belirlemek için, IUCN'nin temel habitat gereksinimlerini, türlere yönelik bilinen tehditleri ve </w:t>
      </w:r>
      <w:r w:rsidR="009A27A0" w:rsidRPr="6492F8D9">
        <w:lastRenderedPageBreak/>
        <w:t xml:space="preserve">koruma eylemi önerilerini dikkate almıştır. Ayrıca, BAP için paydaşların katılımıyla elde edilen eylem önerileri de dikkate alınmıştır. Bunlar aşağıda </w:t>
      </w:r>
      <w:r w:rsidR="00D07E64" w:rsidRPr="6492F8D9">
        <w:t xml:space="preserve">Tablo 3-5'te </w:t>
      </w:r>
      <w:r w:rsidR="00805812" w:rsidRPr="6492F8D9">
        <w:t>özetlenmiştir</w:t>
      </w:r>
      <w:r w:rsidR="009A27A0" w:rsidRPr="6492F8D9">
        <w:t xml:space="preserve">.  </w:t>
      </w:r>
    </w:p>
    <w:p w14:paraId="1B91AE81" w14:textId="77777777" w:rsidR="00E33788" w:rsidRPr="00AE407B" w:rsidRDefault="00E33788" w:rsidP="009A27A0">
      <w:pPr>
        <w:pStyle w:val="GvdeMetni"/>
        <w:contextualSpacing/>
        <w:rPr>
          <w:lang w:val="tr-TR"/>
        </w:rPr>
      </w:pPr>
    </w:p>
    <w:p w14:paraId="151E1A36" w14:textId="297205AA" w:rsidR="00D07E64" w:rsidRPr="00AE407B" w:rsidRDefault="00D07E64" w:rsidP="00D07E64">
      <w:pPr>
        <w:pStyle w:val="ResimYazs"/>
        <w:rPr>
          <w:lang w:val="tr-TR"/>
        </w:rPr>
      </w:pPr>
      <w:bookmarkStart w:id="77" w:name="_Toc212977026"/>
      <w:r w:rsidRPr="00AE407B">
        <w:rPr>
          <w:lang w:val="tr-TR"/>
        </w:rPr>
        <w:t xml:space="preserve">Tablo </w:t>
      </w:r>
      <w:r w:rsidR="00DD545C" w:rsidRPr="00AE407B">
        <w:rPr>
          <w:lang w:val="tr-TR"/>
        </w:rPr>
        <w:t>3</w:t>
      </w:r>
      <w:r w:rsidRPr="00AE407B">
        <w:rPr>
          <w:lang w:val="tr-TR"/>
        </w:rPr>
        <w:t>-</w:t>
      </w:r>
      <w:r w:rsidRPr="00AE407B">
        <w:rPr>
          <w:lang w:val="tr-TR"/>
        </w:rPr>
        <w:fldChar w:fldCharType="begin"/>
      </w:r>
      <w:r w:rsidRPr="00AE407B">
        <w:rPr>
          <w:lang w:val="tr-TR"/>
        </w:rPr>
        <w:instrText xml:space="preserve"> SEQ Table \* ARABIC \s 1 </w:instrText>
      </w:r>
      <w:r w:rsidRPr="00AE407B">
        <w:rPr>
          <w:lang w:val="tr-TR"/>
        </w:rPr>
        <w:fldChar w:fldCharType="separate"/>
      </w:r>
      <w:r w:rsidR="00E42AAF">
        <w:rPr>
          <w:noProof/>
          <w:lang w:val="tr-TR"/>
        </w:rPr>
        <w:t>5</w:t>
      </w:r>
      <w:r w:rsidRPr="00AE407B">
        <w:rPr>
          <w:lang w:val="tr-TR"/>
        </w:rPr>
        <w:fldChar w:fldCharType="end"/>
      </w:r>
      <w:r w:rsidR="00AB570F" w:rsidRPr="00AE407B">
        <w:rPr>
          <w:lang w:val="tr-TR"/>
        </w:rPr>
        <w:t xml:space="preserve"> IUCN'YE DAYANAN Temel Tehditler ve Koruma Fırsatlarının</w:t>
      </w:r>
      <w:r w:rsidRPr="00AE407B">
        <w:rPr>
          <w:lang w:val="tr-TR"/>
        </w:rPr>
        <w:t xml:space="preserve"> Özeti</w:t>
      </w:r>
      <w:bookmarkEnd w:id="77"/>
      <w:r w:rsidRPr="00AE407B">
        <w:rPr>
          <w:lang w:val="tr-TR"/>
        </w:rPr>
        <w:t xml:space="preserve"> </w:t>
      </w:r>
    </w:p>
    <w:tbl>
      <w:tblPr>
        <w:tblStyle w:val="ERMTable1"/>
        <w:tblW w:w="5000" w:type="pct"/>
        <w:tblLook w:val="04A0" w:firstRow="1" w:lastRow="0" w:firstColumn="1" w:lastColumn="0" w:noHBand="0" w:noVBand="1"/>
      </w:tblPr>
      <w:tblGrid>
        <w:gridCol w:w="1980"/>
        <w:gridCol w:w="1346"/>
        <w:gridCol w:w="2845"/>
        <w:gridCol w:w="3467"/>
      </w:tblGrid>
      <w:tr w:rsidR="008D0806" w:rsidRPr="00AE407B" w14:paraId="2A80184B" w14:textId="77777777" w:rsidTr="006D07AA">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34" w:type="pct"/>
            <w:vAlign w:val="center"/>
          </w:tcPr>
          <w:p w14:paraId="6F80D1A4" w14:textId="77777777" w:rsidR="00E33788" w:rsidRPr="00AE407B" w:rsidRDefault="00E33788" w:rsidP="00AA532E">
            <w:pPr>
              <w:pStyle w:val="GvdeMetni"/>
              <w:spacing w:before="20" w:after="20" w:line="240" w:lineRule="auto"/>
              <w:rPr>
                <w:sz w:val="18"/>
                <w:szCs w:val="18"/>
                <w:lang w:val="tr-TR"/>
              </w:rPr>
            </w:pPr>
            <w:bookmarkStart w:id="78" w:name="_Hlk168494339"/>
            <w:r w:rsidRPr="00AE407B">
              <w:rPr>
                <w:sz w:val="18"/>
                <w:szCs w:val="18"/>
                <w:lang w:val="tr-TR"/>
              </w:rPr>
              <w:t>Grup</w:t>
            </w:r>
          </w:p>
        </w:tc>
        <w:tc>
          <w:tcPr>
            <w:tcW w:w="705" w:type="pct"/>
            <w:vAlign w:val="center"/>
          </w:tcPr>
          <w:p w14:paraId="3BF762CF" w14:textId="7524D877" w:rsidR="00E33788" w:rsidRPr="00AE407B" w:rsidRDefault="00C6609B" w:rsidP="00AA532E">
            <w:pPr>
              <w:pStyle w:val="GvdeMetni"/>
              <w:spacing w:before="20" w:after="20" w:line="240" w:lineRule="auto"/>
              <w:jc w:val="center"/>
              <w:cnfStyle w:val="100000000000" w:firstRow="1"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K</w:t>
            </w:r>
            <w:r w:rsidR="00E33788" w:rsidRPr="00AE407B">
              <w:rPr>
                <w:sz w:val="18"/>
                <w:szCs w:val="18"/>
                <w:lang w:val="tr-TR"/>
              </w:rPr>
              <w:t>H veya PBF?</w:t>
            </w:r>
          </w:p>
        </w:tc>
        <w:tc>
          <w:tcPr>
            <w:tcW w:w="1482" w:type="pct"/>
            <w:vAlign w:val="center"/>
          </w:tcPr>
          <w:p w14:paraId="1C967E23" w14:textId="77777777" w:rsidR="00E33788" w:rsidRPr="00AE407B" w:rsidRDefault="00E33788" w:rsidP="00AA532E">
            <w:pPr>
              <w:pStyle w:val="GvdeMetni"/>
              <w:spacing w:before="20" w:after="20" w:line="240" w:lineRule="auto"/>
              <w:cnfStyle w:val="100000000000" w:firstRow="1"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Anahtar Tehditler (IUCN)</w:t>
            </w:r>
          </w:p>
        </w:tc>
        <w:tc>
          <w:tcPr>
            <w:tcW w:w="1779" w:type="pct"/>
            <w:vAlign w:val="center"/>
          </w:tcPr>
          <w:p w14:paraId="5471BD82" w14:textId="7DFC9987" w:rsidR="00E33788" w:rsidRPr="00AE407B" w:rsidRDefault="00E33788" w:rsidP="00AA532E">
            <w:pPr>
              <w:pStyle w:val="GvdeMetni"/>
              <w:spacing w:before="20" w:after="20" w:line="240" w:lineRule="auto"/>
              <w:cnfStyle w:val="100000000000" w:firstRow="1"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Koruma Fırsatları (IUCN)</w:t>
            </w:r>
          </w:p>
        </w:tc>
      </w:tr>
      <w:tr w:rsidR="00FF5078" w:rsidRPr="00AE407B" w14:paraId="2E2BD8BA" w14:textId="77777777" w:rsidTr="006D07A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34" w:type="pct"/>
            <w:vAlign w:val="center"/>
          </w:tcPr>
          <w:p w14:paraId="3B3B387B" w14:textId="328F7358" w:rsidR="00FF5078" w:rsidRPr="00AE407B" w:rsidRDefault="00FF5078" w:rsidP="00AA532E">
            <w:pPr>
              <w:pStyle w:val="GvdeMetni"/>
              <w:spacing w:before="20" w:after="20" w:line="240" w:lineRule="auto"/>
              <w:rPr>
                <w:sz w:val="18"/>
                <w:szCs w:val="18"/>
                <w:lang w:val="tr-TR"/>
              </w:rPr>
            </w:pPr>
            <w:r w:rsidRPr="00AE407B">
              <w:rPr>
                <w:sz w:val="18"/>
                <w:szCs w:val="18"/>
                <w:lang w:val="tr-TR"/>
              </w:rPr>
              <w:t xml:space="preserve">Sürüngenler: </w:t>
            </w:r>
            <w:r w:rsidR="009F6B44">
              <w:rPr>
                <w:rFonts w:ascii="Verdana" w:eastAsiaTheme="minorEastAsia" w:hAnsi="Verdana"/>
                <w:kern w:val="0"/>
                <w:sz w:val="16"/>
                <w:szCs w:val="16"/>
                <w:lang w:val="tr-TR"/>
                <w14:ligatures w14:val="none"/>
              </w:rPr>
              <w:t>Tosbağa</w:t>
            </w:r>
            <w:r w:rsidR="00987572" w:rsidRPr="00AE407B">
              <w:rPr>
                <w:rFonts w:ascii="Verdana" w:eastAsiaTheme="minorEastAsia" w:hAnsi="Verdana"/>
                <w:kern w:val="0"/>
                <w:sz w:val="16"/>
                <w:szCs w:val="16"/>
                <w:lang w:val="tr-TR"/>
                <w14:ligatures w14:val="none"/>
              </w:rPr>
              <w:t xml:space="preserve">, </w:t>
            </w:r>
          </w:p>
        </w:tc>
        <w:tc>
          <w:tcPr>
            <w:tcW w:w="705" w:type="pct"/>
            <w:vAlign w:val="center"/>
          </w:tcPr>
          <w:p w14:paraId="69F29894" w14:textId="37F24BE5" w:rsidR="00FF5078" w:rsidRPr="00AE407B" w:rsidRDefault="00605469" w:rsidP="00AA532E">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PBF</w:t>
            </w:r>
          </w:p>
        </w:tc>
        <w:tc>
          <w:tcPr>
            <w:tcW w:w="1482" w:type="pct"/>
            <w:vAlign w:val="center"/>
          </w:tcPr>
          <w:p w14:paraId="662104BB" w14:textId="77777777" w:rsidR="00FF5078" w:rsidRPr="00AE407B" w:rsidRDefault="00C075B0" w:rsidP="00BC313E">
            <w:pPr>
              <w:pStyle w:val="GvdeMetni"/>
              <w:numPr>
                <w:ilvl w:val="0"/>
                <w:numId w:val="126"/>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Habitat kaybı</w:t>
            </w:r>
          </w:p>
          <w:p w14:paraId="7ABED69D" w14:textId="77777777" w:rsidR="00C075B0" w:rsidRPr="00AE407B" w:rsidRDefault="00C075B0" w:rsidP="00BC313E">
            <w:pPr>
              <w:pStyle w:val="GvdeMetni"/>
              <w:numPr>
                <w:ilvl w:val="0"/>
                <w:numId w:val="126"/>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Habitat parçalanması</w:t>
            </w:r>
          </w:p>
          <w:p w14:paraId="447B52CD" w14:textId="77777777" w:rsidR="00C075B0" w:rsidRPr="00AE407B" w:rsidRDefault="00C075B0" w:rsidP="00BC313E">
            <w:pPr>
              <w:pStyle w:val="GvdeMetni"/>
              <w:numPr>
                <w:ilvl w:val="0"/>
                <w:numId w:val="126"/>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Yol kazaları</w:t>
            </w:r>
          </w:p>
          <w:p w14:paraId="1CED4D96" w14:textId="77777777" w:rsidR="00057DE7" w:rsidRPr="00AE407B" w:rsidRDefault="00057DE7" w:rsidP="00BC313E">
            <w:pPr>
              <w:pStyle w:val="GvdeMetni"/>
              <w:numPr>
                <w:ilvl w:val="0"/>
                <w:numId w:val="126"/>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Avcılık ve tuzaklama</w:t>
            </w:r>
          </w:p>
          <w:p w14:paraId="1AD45410" w14:textId="470ABEEF" w:rsidR="00A34001" w:rsidRPr="00AE407B" w:rsidRDefault="00A34001" w:rsidP="00BC313E">
            <w:pPr>
              <w:pStyle w:val="GvdeMetni"/>
              <w:numPr>
                <w:ilvl w:val="0"/>
                <w:numId w:val="126"/>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Su kirliliği</w:t>
            </w:r>
          </w:p>
        </w:tc>
        <w:tc>
          <w:tcPr>
            <w:tcW w:w="1779" w:type="pct"/>
            <w:vAlign w:val="center"/>
          </w:tcPr>
          <w:p w14:paraId="4CB95539" w14:textId="77777777" w:rsidR="00C075B0" w:rsidRPr="00AE407B" w:rsidRDefault="00C075B0" w:rsidP="00BC313E">
            <w:pPr>
              <w:pStyle w:val="GvdeMetni"/>
              <w:numPr>
                <w:ilvl w:val="0"/>
                <w:numId w:val="126"/>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Habitatın restorasyonu ve oluşturulması</w:t>
            </w:r>
          </w:p>
          <w:p w14:paraId="4412CAB5" w14:textId="77777777" w:rsidR="00FF5078" w:rsidRPr="00AE407B" w:rsidRDefault="00CA2D77" w:rsidP="00BC313E">
            <w:pPr>
              <w:pStyle w:val="GvdeMetni"/>
              <w:numPr>
                <w:ilvl w:val="0"/>
                <w:numId w:val="126"/>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Yolların altına koridorlar inşa edilmesi</w:t>
            </w:r>
          </w:p>
          <w:p w14:paraId="6554FD90" w14:textId="77777777" w:rsidR="00CA2D77" w:rsidRPr="00AE407B" w:rsidRDefault="00CA2D77" w:rsidP="00BC313E">
            <w:pPr>
              <w:pStyle w:val="GvdeMetni"/>
              <w:numPr>
                <w:ilvl w:val="0"/>
                <w:numId w:val="126"/>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Kirlilik kontrolü</w:t>
            </w:r>
          </w:p>
          <w:p w14:paraId="1A4EAAD1" w14:textId="77777777" w:rsidR="00CA2D77" w:rsidRPr="00AE407B" w:rsidRDefault="00CA2D77" w:rsidP="00BC313E">
            <w:pPr>
              <w:pStyle w:val="GvdeMetni"/>
              <w:numPr>
                <w:ilvl w:val="0"/>
                <w:numId w:val="126"/>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İzleme</w:t>
            </w:r>
          </w:p>
          <w:p w14:paraId="5EA9ABAC" w14:textId="1397979A" w:rsidR="00CA2D77" w:rsidRPr="00AE407B" w:rsidRDefault="00CA2D77" w:rsidP="00BC313E">
            <w:pPr>
              <w:pStyle w:val="GvdeMetni"/>
              <w:numPr>
                <w:ilvl w:val="0"/>
                <w:numId w:val="126"/>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Eğitim / farkındalık</w:t>
            </w:r>
          </w:p>
        </w:tc>
      </w:tr>
      <w:tr w:rsidR="000D7020" w:rsidRPr="00AE407B" w14:paraId="78EFA6B6" w14:textId="77777777" w:rsidTr="006D07AA">
        <w:tc>
          <w:tcPr>
            <w:cnfStyle w:val="001000000000" w:firstRow="0" w:lastRow="0" w:firstColumn="1" w:lastColumn="0" w:oddVBand="0" w:evenVBand="0" w:oddHBand="0" w:evenHBand="0" w:firstRowFirstColumn="0" w:firstRowLastColumn="0" w:lastRowFirstColumn="0" w:lastRowLastColumn="0"/>
            <w:tcW w:w="1034" w:type="pct"/>
            <w:vAlign w:val="center"/>
          </w:tcPr>
          <w:p w14:paraId="7C959EAA" w14:textId="21037C47" w:rsidR="00E33788" w:rsidRPr="00AE407B" w:rsidRDefault="008D0806" w:rsidP="00AA532E">
            <w:pPr>
              <w:pStyle w:val="GvdeMetni"/>
              <w:spacing w:before="20" w:after="20" w:line="240" w:lineRule="auto"/>
              <w:rPr>
                <w:sz w:val="18"/>
                <w:szCs w:val="18"/>
                <w:lang w:val="tr-TR"/>
              </w:rPr>
            </w:pPr>
            <w:r w:rsidRPr="00AE407B">
              <w:rPr>
                <w:sz w:val="18"/>
                <w:szCs w:val="18"/>
                <w:lang w:val="tr-TR"/>
              </w:rPr>
              <w:t>Flora</w:t>
            </w:r>
            <w:r w:rsidR="000D7020" w:rsidRPr="00AE407B">
              <w:rPr>
                <w:sz w:val="18"/>
                <w:szCs w:val="18"/>
                <w:lang w:val="tr-TR"/>
              </w:rPr>
              <w:t xml:space="preserve">: </w:t>
            </w:r>
            <w:r w:rsidRPr="00AE407B">
              <w:rPr>
                <w:sz w:val="18"/>
                <w:szCs w:val="18"/>
                <w:lang w:val="tr-TR"/>
              </w:rPr>
              <w:t xml:space="preserve">birkaç </w:t>
            </w:r>
            <w:r w:rsidR="00605469" w:rsidRPr="00AE407B">
              <w:rPr>
                <w:sz w:val="18"/>
                <w:szCs w:val="18"/>
                <w:lang w:val="tr-TR"/>
              </w:rPr>
              <w:t xml:space="preserve">endemik/sınırlı yayılım alanına sahip </w:t>
            </w:r>
            <w:r w:rsidRPr="00AE407B">
              <w:rPr>
                <w:sz w:val="18"/>
                <w:szCs w:val="18"/>
                <w:lang w:val="tr-TR"/>
              </w:rPr>
              <w:t>bitki türü</w:t>
            </w:r>
          </w:p>
        </w:tc>
        <w:tc>
          <w:tcPr>
            <w:tcW w:w="705" w:type="pct"/>
            <w:vAlign w:val="center"/>
          </w:tcPr>
          <w:p w14:paraId="12F4EA61" w14:textId="58A76A16" w:rsidR="00E33788" w:rsidRPr="00AE407B" w:rsidRDefault="00C6609B" w:rsidP="00AA532E">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K</w:t>
            </w:r>
            <w:r w:rsidR="008D0806" w:rsidRPr="00AE407B">
              <w:rPr>
                <w:sz w:val="18"/>
                <w:szCs w:val="18"/>
                <w:lang w:val="tr-TR"/>
              </w:rPr>
              <w:t xml:space="preserve">H, </w:t>
            </w:r>
            <w:r w:rsidR="00E33788" w:rsidRPr="00AE407B">
              <w:rPr>
                <w:sz w:val="18"/>
                <w:szCs w:val="18"/>
                <w:lang w:val="tr-TR"/>
              </w:rPr>
              <w:t>PBF</w:t>
            </w:r>
          </w:p>
        </w:tc>
        <w:tc>
          <w:tcPr>
            <w:tcW w:w="1482" w:type="pct"/>
            <w:vAlign w:val="center"/>
          </w:tcPr>
          <w:p w14:paraId="2EF38751" w14:textId="0B72CB15" w:rsidR="001216BC" w:rsidRPr="00AE407B" w:rsidRDefault="00AB570F" w:rsidP="001216B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 xml:space="preserve">Proje için türler </w:t>
            </w:r>
            <w:r w:rsidR="001216BC" w:rsidRPr="00AE407B">
              <w:rPr>
                <w:sz w:val="18"/>
                <w:szCs w:val="18"/>
                <w:lang w:val="tr-TR"/>
              </w:rPr>
              <w:t>IUCN tarafından değerlendirilmemiştir, ancak aşağıdakilerle ilişkili olabilir:</w:t>
            </w:r>
          </w:p>
          <w:p w14:paraId="15CB80B4" w14:textId="77777777" w:rsidR="001216BC" w:rsidRPr="00AE407B" w:rsidRDefault="001216BC" w:rsidP="00BC313E">
            <w:pPr>
              <w:pStyle w:val="GvdeMetni"/>
              <w:numPr>
                <w:ilvl w:val="0"/>
                <w:numId w:val="129"/>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habitat kaybı</w:t>
            </w:r>
          </w:p>
          <w:p w14:paraId="58930F48" w14:textId="77777777" w:rsidR="00E33788" w:rsidRPr="00AE407B" w:rsidRDefault="001216BC" w:rsidP="00BC313E">
            <w:pPr>
              <w:pStyle w:val="GvdeMetni"/>
              <w:numPr>
                <w:ilvl w:val="0"/>
                <w:numId w:val="129"/>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habitat parçalanması</w:t>
            </w:r>
          </w:p>
          <w:p w14:paraId="6E194DE1" w14:textId="240F886F" w:rsidR="001216BC" w:rsidRPr="00AE407B" w:rsidRDefault="001216BC" w:rsidP="00BC313E">
            <w:pPr>
              <w:pStyle w:val="GvdeMetni"/>
              <w:numPr>
                <w:ilvl w:val="0"/>
                <w:numId w:val="129"/>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insanların arazi kullanımı</w:t>
            </w:r>
          </w:p>
        </w:tc>
        <w:tc>
          <w:tcPr>
            <w:tcW w:w="1779" w:type="pct"/>
            <w:vAlign w:val="center"/>
          </w:tcPr>
          <w:p w14:paraId="24FE19FE" w14:textId="77777777" w:rsidR="001216BC" w:rsidRPr="00AE407B" w:rsidRDefault="001216BC" w:rsidP="001216B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IUCN tarafından değerlendirilmemiştir, ancak aşağıdakilerle ilişkili olabilir:</w:t>
            </w:r>
          </w:p>
          <w:p w14:paraId="0BEC8D21" w14:textId="77777777" w:rsidR="001216BC" w:rsidRPr="00AE407B" w:rsidRDefault="001216BC" w:rsidP="00BC313E">
            <w:pPr>
              <w:pStyle w:val="GvdeMetni"/>
              <w:numPr>
                <w:ilvl w:val="0"/>
                <w:numId w:val="13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habitat koruma</w:t>
            </w:r>
          </w:p>
          <w:p w14:paraId="7BFFFE69" w14:textId="77777777" w:rsidR="001216BC" w:rsidRPr="00AE407B" w:rsidRDefault="001216BC" w:rsidP="00BC313E">
            <w:pPr>
              <w:pStyle w:val="GvdeMetni"/>
              <w:numPr>
                <w:ilvl w:val="0"/>
                <w:numId w:val="13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 xml:space="preserve">uygun doğal habitatın restorasyonu/oluşturulması </w:t>
            </w:r>
          </w:p>
          <w:p w14:paraId="2783736B" w14:textId="6EF5A297" w:rsidR="00E33788" w:rsidRPr="00AE407B" w:rsidRDefault="001216BC" w:rsidP="00BC313E">
            <w:pPr>
              <w:pStyle w:val="GvdeMetni"/>
              <w:numPr>
                <w:ilvl w:val="0"/>
                <w:numId w:val="13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popülasyonların izlenmesi</w:t>
            </w:r>
          </w:p>
        </w:tc>
      </w:tr>
      <w:tr w:rsidR="000D7020" w:rsidRPr="000058B4" w14:paraId="1C8313C1" w14:textId="77777777" w:rsidTr="006D07A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34" w:type="pct"/>
            <w:vAlign w:val="center"/>
          </w:tcPr>
          <w:p w14:paraId="1CDB81F7" w14:textId="59F5AEC7" w:rsidR="000D7020" w:rsidRPr="00AE407B" w:rsidRDefault="000D7020" w:rsidP="00AA532E">
            <w:pPr>
              <w:pStyle w:val="GvdeMetni"/>
              <w:spacing w:before="20" w:after="20" w:line="240" w:lineRule="auto"/>
              <w:rPr>
                <w:sz w:val="18"/>
                <w:szCs w:val="18"/>
                <w:lang w:val="tr-TR"/>
              </w:rPr>
            </w:pPr>
            <w:r w:rsidRPr="00AE407B">
              <w:rPr>
                <w:sz w:val="18"/>
                <w:szCs w:val="18"/>
                <w:lang w:val="tr-TR"/>
              </w:rPr>
              <w:t xml:space="preserve">Kuşlar: </w:t>
            </w:r>
            <w:r w:rsidR="00414C13" w:rsidRPr="00AE407B">
              <w:rPr>
                <w:rFonts w:ascii="Verdana" w:eastAsiaTheme="minorEastAsia" w:hAnsi="Verdana"/>
                <w:kern w:val="0"/>
                <w:sz w:val="16"/>
                <w:szCs w:val="16"/>
                <w:lang w:val="tr-TR"/>
                <w14:ligatures w14:val="none"/>
              </w:rPr>
              <w:t xml:space="preserve">çeşitli </w:t>
            </w:r>
          </w:p>
        </w:tc>
        <w:tc>
          <w:tcPr>
            <w:tcW w:w="705" w:type="pct"/>
            <w:vAlign w:val="center"/>
          </w:tcPr>
          <w:p w14:paraId="2C159F4C" w14:textId="0A9AA87C" w:rsidR="00E33788" w:rsidRPr="00AE407B" w:rsidRDefault="000D7020" w:rsidP="00AA532E">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PBF</w:t>
            </w:r>
          </w:p>
        </w:tc>
        <w:tc>
          <w:tcPr>
            <w:tcW w:w="1482" w:type="pct"/>
            <w:vAlign w:val="center"/>
          </w:tcPr>
          <w:p w14:paraId="6BF33214" w14:textId="77777777" w:rsidR="00CA7FD1" w:rsidRPr="00AE407B" w:rsidRDefault="00CA7FD1"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Habitat kaybı/bozulması</w:t>
            </w:r>
          </w:p>
          <w:p w14:paraId="6BD51A08" w14:textId="77777777" w:rsidR="00CA7FD1" w:rsidRPr="00AE407B" w:rsidRDefault="00CA7FD1"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Habitatın parçalanması</w:t>
            </w:r>
          </w:p>
          <w:p w14:paraId="69548CFB" w14:textId="77777777" w:rsidR="00CA7FD1" w:rsidRPr="00AE407B" w:rsidRDefault="00CA7FD1"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Arazi kullanım değişikliği</w:t>
            </w:r>
          </w:p>
          <w:p w14:paraId="6BB15E8F" w14:textId="77777777" w:rsidR="00CA7FD1" w:rsidRPr="00AE407B" w:rsidRDefault="00CA7FD1"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Rahatsızlık</w:t>
            </w:r>
          </w:p>
          <w:p w14:paraId="0E858AF0" w14:textId="77777777" w:rsidR="00CA7FD1" w:rsidRPr="00AE407B" w:rsidRDefault="00CA7FD1"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Yenilenebilir enerji</w:t>
            </w:r>
          </w:p>
          <w:p w14:paraId="342FDDBF" w14:textId="77777777" w:rsidR="00CA7FD1" w:rsidRPr="00AE407B" w:rsidRDefault="00CA7FD1"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Elektrik hattı çarpması / elektrik çarpması riski</w:t>
            </w:r>
          </w:p>
          <w:p w14:paraId="2B5AC9F2" w14:textId="77777777" w:rsidR="00CA7FD1" w:rsidRPr="00AE407B" w:rsidRDefault="00CA7FD1"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Kirlilik</w:t>
            </w:r>
          </w:p>
          <w:p w14:paraId="1D01A960" w14:textId="55020F6C" w:rsidR="00E33788" w:rsidRPr="00AE407B" w:rsidRDefault="00CA7FD1"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Avcılık / tuzak kurma</w:t>
            </w:r>
          </w:p>
        </w:tc>
        <w:tc>
          <w:tcPr>
            <w:tcW w:w="1779" w:type="pct"/>
            <w:vAlign w:val="center"/>
          </w:tcPr>
          <w:p w14:paraId="63C1F828" w14:textId="77777777" w:rsidR="004C15B0" w:rsidRPr="00AE407B" w:rsidRDefault="004C15B0"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Üreme / yuva alanlarının korunması</w:t>
            </w:r>
          </w:p>
          <w:p w14:paraId="2359EFC6" w14:textId="77777777" w:rsidR="004C15B0" w:rsidRPr="00AE407B" w:rsidRDefault="004C15B0"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Yapay habitat oluşturma</w:t>
            </w:r>
          </w:p>
          <w:p w14:paraId="3D961B57" w14:textId="77777777" w:rsidR="004C15B0" w:rsidRPr="00AE407B" w:rsidRDefault="004C15B0"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Geliştirilmiş arazi/otlatma uygulamaları</w:t>
            </w:r>
          </w:p>
          <w:p w14:paraId="42A3A3D5" w14:textId="77777777" w:rsidR="004C15B0" w:rsidRPr="00AE407B" w:rsidRDefault="004C15B0"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Düşük yoğunluklu otlatma ve tarım</w:t>
            </w:r>
          </w:p>
          <w:p w14:paraId="1AD10A4F" w14:textId="77777777" w:rsidR="004C15B0" w:rsidRPr="00AE407B" w:rsidRDefault="004C15B0"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Ekim alanlarının otlatma alanlarına dönüştürülmesi</w:t>
            </w:r>
          </w:p>
          <w:p w14:paraId="608529B3" w14:textId="77777777" w:rsidR="004C15B0" w:rsidRPr="00AE407B" w:rsidRDefault="004C15B0"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Bozkır/çayırlarda kısa bitki örtüsünün korunması</w:t>
            </w:r>
          </w:p>
          <w:p w14:paraId="6F9DB049" w14:textId="77777777" w:rsidR="004C15B0" w:rsidRPr="00AE407B" w:rsidRDefault="004C15B0"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Yasadışı avcılıkla mücadele</w:t>
            </w:r>
          </w:p>
          <w:p w14:paraId="0F80CED1" w14:textId="77777777" w:rsidR="004C15B0" w:rsidRPr="00AE407B" w:rsidRDefault="004C15B0"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Yuva alanlarının çevresinde tampon bölgeler oluşturulması</w:t>
            </w:r>
          </w:p>
          <w:p w14:paraId="5B8AE9C9" w14:textId="77777777" w:rsidR="004C15B0" w:rsidRPr="00AE407B" w:rsidRDefault="004C15B0"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Geliştirilmiş elektrik hattı etkilerinin azaltılması</w:t>
            </w:r>
          </w:p>
          <w:p w14:paraId="7B37B742" w14:textId="77777777" w:rsidR="004C15B0" w:rsidRPr="00AE407B" w:rsidRDefault="004C15B0"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Yırtıcı hayvanların kontrolü</w:t>
            </w:r>
          </w:p>
          <w:p w14:paraId="237E46C1" w14:textId="77777777" w:rsidR="004C15B0" w:rsidRPr="00AE407B" w:rsidRDefault="004C15B0"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Orman yangınlarının önlenmesi</w:t>
            </w:r>
          </w:p>
          <w:p w14:paraId="3229AE24" w14:textId="77777777" w:rsidR="00752EA7" w:rsidRPr="00AE407B" w:rsidRDefault="00752EA7"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Su kirliliği yönetimi, pestisitlerin yasaklanması</w:t>
            </w:r>
          </w:p>
          <w:p w14:paraId="3E6D239E" w14:textId="5131FB19" w:rsidR="004C15B0" w:rsidRPr="00AE407B" w:rsidRDefault="00106CD0"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Populasyon</w:t>
            </w:r>
            <w:r w:rsidR="004C15B0" w:rsidRPr="00AE407B">
              <w:rPr>
                <w:sz w:val="18"/>
                <w:szCs w:val="18"/>
                <w:lang w:val="tr-TR"/>
              </w:rPr>
              <w:t xml:space="preserve"> eğilimlerini belirlemek için daha fazla izleme ve araştırma</w:t>
            </w:r>
          </w:p>
          <w:p w14:paraId="7BFC4581" w14:textId="77777777" w:rsidR="004C15B0" w:rsidRPr="00AE407B" w:rsidRDefault="004C15B0"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Eğitim ve farkındalık</w:t>
            </w:r>
          </w:p>
          <w:p w14:paraId="5B7116C3" w14:textId="18034F4A" w:rsidR="00E33788" w:rsidRPr="00AE407B" w:rsidRDefault="004C15B0"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Habitatın iyileştirilmesi/yaratılması yoluyla besin kaynaklarının iyileştirilmesi</w:t>
            </w:r>
          </w:p>
        </w:tc>
      </w:tr>
      <w:tr w:rsidR="00D32AD4" w:rsidRPr="00AE407B" w14:paraId="2301A7E9" w14:textId="77777777" w:rsidTr="006D07AA">
        <w:tc>
          <w:tcPr>
            <w:cnfStyle w:val="001000000000" w:firstRow="0" w:lastRow="0" w:firstColumn="1" w:lastColumn="0" w:oddVBand="0" w:evenVBand="0" w:oddHBand="0" w:evenHBand="0" w:firstRowFirstColumn="0" w:firstRowLastColumn="0" w:lastRowFirstColumn="0" w:lastRowLastColumn="0"/>
            <w:tcW w:w="1034" w:type="pct"/>
            <w:vAlign w:val="center"/>
          </w:tcPr>
          <w:p w14:paraId="6B998F94" w14:textId="12CFF18B" w:rsidR="00D32AD4" w:rsidRPr="00AE407B" w:rsidRDefault="00D32AD4" w:rsidP="00D32AD4">
            <w:pPr>
              <w:pStyle w:val="GvdeMetni"/>
              <w:spacing w:before="20" w:after="20" w:line="240" w:lineRule="auto"/>
              <w:rPr>
                <w:sz w:val="18"/>
                <w:szCs w:val="18"/>
                <w:lang w:val="tr-TR"/>
              </w:rPr>
            </w:pPr>
            <w:r w:rsidRPr="00AE407B">
              <w:rPr>
                <w:sz w:val="18"/>
                <w:szCs w:val="18"/>
                <w:lang w:val="tr-TR"/>
              </w:rPr>
              <w:t xml:space="preserve">Yarasalar: </w:t>
            </w:r>
            <w:r w:rsidRPr="00AE407B">
              <w:rPr>
                <w:rFonts w:ascii="Verdana" w:eastAsiaTheme="minorEastAsia" w:hAnsi="Verdana"/>
                <w:kern w:val="0"/>
                <w:sz w:val="16"/>
                <w:szCs w:val="16"/>
                <w:lang w:val="tr-TR"/>
                <w14:ligatures w14:val="none"/>
              </w:rPr>
              <w:t>çeşitli</w:t>
            </w:r>
          </w:p>
        </w:tc>
        <w:tc>
          <w:tcPr>
            <w:tcW w:w="705" w:type="pct"/>
            <w:vAlign w:val="center"/>
          </w:tcPr>
          <w:p w14:paraId="7D261101" w14:textId="70568506" w:rsidR="00D32AD4" w:rsidRPr="00AE407B" w:rsidRDefault="00D32AD4" w:rsidP="00D32AD4">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PBF</w:t>
            </w:r>
          </w:p>
        </w:tc>
        <w:tc>
          <w:tcPr>
            <w:tcW w:w="1482" w:type="pct"/>
            <w:vAlign w:val="center"/>
          </w:tcPr>
          <w:p w14:paraId="5185957C" w14:textId="77777777" w:rsidR="00D32AD4" w:rsidRPr="00AE407B"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Habitat kaybı</w:t>
            </w:r>
          </w:p>
          <w:p w14:paraId="0CC4A937" w14:textId="77777777" w:rsidR="00D32AD4" w:rsidRPr="00AE407B"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Habitat parçalanması</w:t>
            </w:r>
          </w:p>
          <w:p w14:paraId="6F9C5D6C" w14:textId="77777777" w:rsidR="00D32AD4" w:rsidRPr="00AE407B"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lastRenderedPageBreak/>
              <w:t>Rahatsızlık</w:t>
            </w:r>
          </w:p>
          <w:p w14:paraId="5CB8EC26" w14:textId="77777777" w:rsidR="00D32AD4" w:rsidRPr="00AE407B"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Yenilenebilir enerji</w:t>
            </w:r>
          </w:p>
          <w:p w14:paraId="3D4847A5" w14:textId="77777777" w:rsidR="00D32AD4" w:rsidRPr="00AE407B"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Su kirliliği</w:t>
            </w:r>
          </w:p>
          <w:p w14:paraId="18F1569E" w14:textId="77777777" w:rsidR="00D32AD4" w:rsidRPr="00AE407B"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Yırtıcı hayvanlar</w:t>
            </w:r>
          </w:p>
          <w:p w14:paraId="00AFF365" w14:textId="7D949E6C" w:rsidR="00D32AD4" w:rsidRPr="00AE407B"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Işık kirliliği</w:t>
            </w:r>
          </w:p>
        </w:tc>
        <w:tc>
          <w:tcPr>
            <w:tcW w:w="1779" w:type="pct"/>
            <w:vAlign w:val="center"/>
          </w:tcPr>
          <w:p w14:paraId="498E89D3" w14:textId="77777777" w:rsidR="00D32AD4" w:rsidRPr="00AE407B"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lastRenderedPageBreak/>
              <w:t>Habitat koruma ve yönetimi</w:t>
            </w:r>
          </w:p>
          <w:p w14:paraId="7C4A2F67" w14:textId="77777777" w:rsidR="00D32AD4" w:rsidRPr="00AE407B"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Habitatın restorasyonu/oluşturulması</w:t>
            </w:r>
          </w:p>
          <w:p w14:paraId="450974C2" w14:textId="77777777" w:rsidR="00D32AD4" w:rsidRPr="00AE407B"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lastRenderedPageBreak/>
              <w:t>Eski ağaçların korunması</w:t>
            </w:r>
          </w:p>
          <w:p w14:paraId="16D11783" w14:textId="77777777" w:rsidR="00D32AD4" w:rsidRPr="00AE407B"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Sürdürülebilir ormancılık</w:t>
            </w:r>
          </w:p>
          <w:p w14:paraId="6E7FB8AE" w14:textId="77777777" w:rsidR="00D32AD4" w:rsidRPr="00AE407B"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Kirlilik kontrolü (pestisitler, böcek ilaçları)</w:t>
            </w:r>
          </w:p>
          <w:p w14:paraId="34DCDEFA" w14:textId="77777777" w:rsidR="00D32AD4" w:rsidRPr="00AE407B"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 xml:space="preserve">Yapay aydınlatma kontrolleri </w:t>
            </w:r>
          </w:p>
          <w:p w14:paraId="1862E8BA" w14:textId="77777777" w:rsidR="00D32AD4" w:rsidRPr="00AE407B"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Eğitim ve farkındalık</w:t>
            </w:r>
          </w:p>
          <w:p w14:paraId="2EC6FDC1" w14:textId="2586DB1F" w:rsidR="00D32AD4" w:rsidRPr="00AE407B"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İzleme ve araştırma</w:t>
            </w:r>
          </w:p>
        </w:tc>
      </w:tr>
    </w:tbl>
    <w:bookmarkEnd w:id="78"/>
    <w:p w14:paraId="3FFE4F95" w14:textId="5FDF0549" w:rsidR="009E38A6" w:rsidRPr="00AE407B" w:rsidRDefault="009E38A6" w:rsidP="0058731B">
      <w:pPr>
        <w:pStyle w:val="GvdeMetni"/>
        <w:spacing w:before="120"/>
        <w:rPr>
          <w:lang w:val="tr-TR"/>
        </w:rPr>
      </w:pPr>
      <w:r w:rsidRPr="00AE407B">
        <w:rPr>
          <w:lang w:val="tr-TR"/>
        </w:rPr>
        <w:lastRenderedPageBreak/>
        <w:t>Kaynak: IUCN çevrimiçi tehdit altındaki türler veritabanı (</w:t>
      </w:r>
      <w:hyperlink r:id="rId32" w:history="1">
        <w:r w:rsidR="00FA1373" w:rsidRPr="00AE407B">
          <w:rPr>
            <w:rStyle w:val="Kpr"/>
            <w:lang w:val="tr-TR"/>
          </w:rPr>
          <w:t>https://www.iucnredlist.org</w:t>
        </w:r>
      </w:hyperlink>
      <w:r w:rsidR="00FA1373" w:rsidRPr="00AE407B">
        <w:rPr>
          <w:lang w:val="tr-TR"/>
        </w:rPr>
        <w:t xml:space="preserve">) </w:t>
      </w:r>
    </w:p>
    <w:p w14:paraId="2A8BF686" w14:textId="63BE0212" w:rsidR="009A27A0" w:rsidRPr="00AE407B" w:rsidRDefault="009A27A0" w:rsidP="0058731B">
      <w:pPr>
        <w:pStyle w:val="GvdeMetni"/>
        <w:jc w:val="both"/>
        <w:rPr>
          <w:lang w:val="tr-TR"/>
        </w:rPr>
      </w:pPr>
      <w:r w:rsidRPr="00AE407B">
        <w:rPr>
          <w:lang w:val="tr-TR"/>
        </w:rPr>
        <w:t xml:space="preserve">Genel olarak, </w:t>
      </w:r>
      <w:r w:rsidR="004348FB" w:rsidRPr="00AE407B">
        <w:rPr>
          <w:lang w:val="tr-TR"/>
        </w:rPr>
        <w:t>K</w:t>
      </w:r>
      <w:r w:rsidRPr="00AE407B">
        <w:rPr>
          <w:lang w:val="tr-TR"/>
        </w:rPr>
        <w:t xml:space="preserve">H ve PBF </w:t>
      </w:r>
      <w:r w:rsidR="00C3412B" w:rsidRPr="00AE407B">
        <w:rPr>
          <w:lang w:val="tr-TR"/>
        </w:rPr>
        <w:t>fauna ve flora türlerinin</w:t>
      </w:r>
      <w:r w:rsidR="00434695" w:rsidRPr="00AE407B">
        <w:rPr>
          <w:lang w:val="tr-TR"/>
        </w:rPr>
        <w:t xml:space="preserve"> korunması </w:t>
      </w:r>
      <w:r w:rsidR="00C3412B" w:rsidRPr="00AE407B">
        <w:rPr>
          <w:lang w:val="tr-TR"/>
        </w:rPr>
        <w:t xml:space="preserve">ve </w:t>
      </w:r>
      <w:r w:rsidRPr="00AE407B">
        <w:rPr>
          <w:lang w:val="tr-TR"/>
        </w:rPr>
        <w:t xml:space="preserve">muhafaza edilmesi için fırsatlar, </w:t>
      </w:r>
      <w:r w:rsidR="00142F4F" w:rsidRPr="00AE407B">
        <w:rPr>
          <w:lang w:val="tr-TR"/>
        </w:rPr>
        <w:t xml:space="preserve">fauna grupları/türleri arasında kayda değer bir örtüşme ile </w:t>
      </w:r>
      <w:r w:rsidR="00C3412B" w:rsidRPr="00AE407B">
        <w:rPr>
          <w:lang w:val="tr-TR"/>
        </w:rPr>
        <w:t xml:space="preserve">aşağıdaki </w:t>
      </w:r>
      <w:r w:rsidR="00142F4F" w:rsidRPr="00AE407B">
        <w:rPr>
          <w:lang w:val="tr-TR"/>
        </w:rPr>
        <w:t>temalar</w:t>
      </w:r>
      <w:r w:rsidR="00C3412B" w:rsidRPr="00AE407B">
        <w:rPr>
          <w:lang w:val="tr-TR"/>
        </w:rPr>
        <w:t xml:space="preserve"> etrafında şekillenmektedir</w:t>
      </w:r>
      <w:r w:rsidRPr="00AE407B">
        <w:rPr>
          <w:lang w:val="tr-TR"/>
        </w:rPr>
        <w:t>:</w:t>
      </w:r>
    </w:p>
    <w:p w14:paraId="71194895" w14:textId="77777777" w:rsidR="00C3412B" w:rsidRPr="00AE407B" w:rsidRDefault="00C3412B" w:rsidP="00C3412B">
      <w:pPr>
        <w:pStyle w:val="GvdeMetni"/>
        <w:numPr>
          <w:ilvl w:val="0"/>
          <w:numId w:val="124"/>
        </w:numPr>
        <w:contextualSpacing/>
        <w:rPr>
          <w:lang w:val="tr-TR"/>
        </w:rPr>
      </w:pPr>
      <w:r w:rsidRPr="00AE407B">
        <w:rPr>
          <w:lang w:val="tr-TR"/>
        </w:rPr>
        <w:t>Habitat koruma</w:t>
      </w:r>
    </w:p>
    <w:p w14:paraId="2E0F674C" w14:textId="0FF8FBC7" w:rsidR="00C3412B" w:rsidRPr="00AE407B" w:rsidRDefault="00C3412B" w:rsidP="00C3412B">
      <w:pPr>
        <w:pStyle w:val="GvdeMetni"/>
        <w:numPr>
          <w:ilvl w:val="0"/>
          <w:numId w:val="124"/>
        </w:numPr>
        <w:contextualSpacing/>
        <w:rPr>
          <w:lang w:val="tr-TR"/>
        </w:rPr>
      </w:pPr>
      <w:r w:rsidRPr="00AE407B">
        <w:rPr>
          <w:lang w:val="tr-TR"/>
        </w:rPr>
        <w:t>Habitatın iyileştirilmesi ve oluşturulması</w:t>
      </w:r>
    </w:p>
    <w:p w14:paraId="68F52C6B" w14:textId="642340AE" w:rsidR="00C3412B" w:rsidRPr="00AE407B" w:rsidRDefault="00C3412B" w:rsidP="00C3412B">
      <w:pPr>
        <w:pStyle w:val="GvdeMetni"/>
        <w:numPr>
          <w:ilvl w:val="0"/>
          <w:numId w:val="124"/>
        </w:numPr>
        <w:contextualSpacing/>
        <w:rPr>
          <w:lang w:val="tr-TR"/>
        </w:rPr>
      </w:pPr>
      <w:r w:rsidRPr="00AE407B">
        <w:rPr>
          <w:lang w:val="tr-TR"/>
        </w:rPr>
        <w:t xml:space="preserve">Ekolojik koridorların </w:t>
      </w:r>
      <w:r w:rsidR="002D3D0E" w:rsidRPr="00AE407B">
        <w:rPr>
          <w:lang w:val="tr-TR"/>
        </w:rPr>
        <w:t xml:space="preserve">iyileştirilmesi </w:t>
      </w:r>
      <w:r w:rsidRPr="00AE407B">
        <w:rPr>
          <w:lang w:val="tr-TR"/>
        </w:rPr>
        <w:t>veya oluşturulması/yeniden kurulması</w:t>
      </w:r>
    </w:p>
    <w:p w14:paraId="7121F35A" w14:textId="6CD77A5B" w:rsidR="00142F4F" w:rsidRPr="00AE407B" w:rsidRDefault="00142F4F" w:rsidP="00C3412B">
      <w:pPr>
        <w:pStyle w:val="GvdeMetni"/>
        <w:numPr>
          <w:ilvl w:val="0"/>
          <w:numId w:val="124"/>
        </w:numPr>
        <w:contextualSpacing/>
        <w:rPr>
          <w:lang w:val="tr-TR"/>
        </w:rPr>
      </w:pPr>
      <w:r w:rsidRPr="00AE407B">
        <w:rPr>
          <w:lang w:val="tr-TR"/>
        </w:rPr>
        <w:t>Yaban hayatı koridorlarının uygulanması</w:t>
      </w:r>
    </w:p>
    <w:p w14:paraId="6B7DED27" w14:textId="6FD9BCAF" w:rsidR="00C3412B" w:rsidRPr="00AE407B" w:rsidRDefault="00C3412B" w:rsidP="00C3412B">
      <w:pPr>
        <w:pStyle w:val="GvdeMetni"/>
        <w:numPr>
          <w:ilvl w:val="0"/>
          <w:numId w:val="124"/>
        </w:numPr>
        <w:contextualSpacing/>
        <w:rPr>
          <w:lang w:val="tr-TR"/>
        </w:rPr>
      </w:pPr>
      <w:r w:rsidRPr="00AE407B">
        <w:rPr>
          <w:lang w:val="tr-TR"/>
        </w:rPr>
        <w:t xml:space="preserve">Sürdürülebilir arazi ve doğal kaynak kullanımı </w:t>
      </w:r>
      <w:r w:rsidR="00711959" w:rsidRPr="00AE407B">
        <w:rPr>
          <w:lang w:val="tr-TR"/>
        </w:rPr>
        <w:t>(ormancılık ve tarım)</w:t>
      </w:r>
    </w:p>
    <w:p w14:paraId="637CFC3B" w14:textId="2A88DE63" w:rsidR="00F35B06" w:rsidRPr="00AE407B" w:rsidRDefault="00F35B06" w:rsidP="00F35B06">
      <w:pPr>
        <w:pStyle w:val="GvdeMetni"/>
        <w:numPr>
          <w:ilvl w:val="0"/>
          <w:numId w:val="124"/>
        </w:numPr>
        <w:contextualSpacing/>
        <w:rPr>
          <w:lang w:val="tr-TR"/>
        </w:rPr>
      </w:pPr>
      <w:r w:rsidRPr="00AE407B">
        <w:rPr>
          <w:lang w:val="tr-TR"/>
        </w:rPr>
        <w:t>Kirliliğin önlenmesi ve kontrolü</w:t>
      </w:r>
    </w:p>
    <w:p w14:paraId="685B10AE" w14:textId="00D9ACB9" w:rsidR="00F35B06" w:rsidRPr="00AE407B" w:rsidRDefault="00F35B06" w:rsidP="00F35B06">
      <w:pPr>
        <w:pStyle w:val="GvdeMetni"/>
        <w:numPr>
          <w:ilvl w:val="0"/>
          <w:numId w:val="124"/>
        </w:numPr>
        <w:contextualSpacing/>
        <w:rPr>
          <w:lang w:val="tr-TR"/>
        </w:rPr>
      </w:pPr>
      <w:r w:rsidRPr="00AE407B">
        <w:rPr>
          <w:lang w:val="tr-TR"/>
        </w:rPr>
        <w:t xml:space="preserve">Yangın kontrolü </w:t>
      </w:r>
      <w:r w:rsidR="00077C3A" w:rsidRPr="00AE407B">
        <w:rPr>
          <w:lang w:val="tr-TR"/>
        </w:rPr>
        <w:t xml:space="preserve">ve önleme </w:t>
      </w:r>
      <w:r w:rsidRPr="00AE407B">
        <w:rPr>
          <w:lang w:val="tr-TR"/>
        </w:rPr>
        <w:t xml:space="preserve">/ </w:t>
      </w:r>
      <w:r w:rsidR="00077C3A" w:rsidRPr="00AE407B">
        <w:rPr>
          <w:lang w:val="tr-TR"/>
        </w:rPr>
        <w:t xml:space="preserve">orman yangını </w:t>
      </w:r>
      <w:r w:rsidRPr="00AE407B">
        <w:rPr>
          <w:lang w:val="tr-TR"/>
        </w:rPr>
        <w:t>yönetimi</w:t>
      </w:r>
    </w:p>
    <w:p w14:paraId="34D7125B" w14:textId="33CFA388" w:rsidR="00790E6E" w:rsidRPr="00AE407B" w:rsidRDefault="00790E6E" w:rsidP="00790E6E">
      <w:pPr>
        <w:pStyle w:val="GvdeMetni"/>
        <w:numPr>
          <w:ilvl w:val="0"/>
          <w:numId w:val="124"/>
        </w:numPr>
        <w:contextualSpacing/>
        <w:rPr>
          <w:lang w:val="tr-TR"/>
        </w:rPr>
      </w:pPr>
      <w:r w:rsidRPr="00AE407B">
        <w:rPr>
          <w:lang w:val="tr-TR"/>
        </w:rPr>
        <w:t>Yasadışı avlanma kontrolleri</w:t>
      </w:r>
    </w:p>
    <w:p w14:paraId="5ED3087B" w14:textId="15E57807" w:rsidR="00790E6E" w:rsidRPr="00AE407B" w:rsidRDefault="00077C3A" w:rsidP="00790E6E">
      <w:pPr>
        <w:pStyle w:val="GvdeMetni"/>
        <w:numPr>
          <w:ilvl w:val="0"/>
          <w:numId w:val="124"/>
        </w:numPr>
        <w:contextualSpacing/>
        <w:rPr>
          <w:lang w:val="tr-TR"/>
        </w:rPr>
      </w:pPr>
      <w:r w:rsidRPr="00AE407B">
        <w:rPr>
          <w:lang w:val="tr-TR"/>
        </w:rPr>
        <w:t>Üreme alanlarının / yuva alanlarının korunması (tampon bölgeler)</w:t>
      </w:r>
    </w:p>
    <w:p w14:paraId="619FA0F4" w14:textId="77777777" w:rsidR="00711959" w:rsidRPr="00AE407B" w:rsidRDefault="00711959" w:rsidP="00711959">
      <w:pPr>
        <w:pStyle w:val="GvdeMetni"/>
        <w:numPr>
          <w:ilvl w:val="0"/>
          <w:numId w:val="124"/>
        </w:numPr>
        <w:contextualSpacing/>
        <w:rPr>
          <w:lang w:val="tr-TR"/>
        </w:rPr>
      </w:pPr>
      <w:r w:rsidRPr="00AE407B">
        <w:rPr>
          <w:lang w:val="tr-TR"/>
        </w:rPr>
        <w:t>Türler için besin kaynaklarının iyileştirilmesi</w:t>
      </w:r>
    </w:p>
    <w:p w14:paraId="217A7A3A" w14:textId="0543B583" w:rsidR="00077C3A" w:rsidRPr="00AE407B" w:rsidRDefault="00077C3A" w:rsidP="00790E6E">
      <w:pPr>
        <w:pStyle w:val="GvdeMetni"/>
        <w:numPr>
          <w:ilvl w:val="0"/>
          <w:numId w:val="124"/>
        </w:numPr>
        <w:contextualSpacing/>
        <w:rPr>
          <w:lang w:val="tr-TR"/>
        </w:rPr>
      </w:pPr>
      <w:r w:rsidRPr="00AE407B">
        <w:rPr>
          <w:lang w:val="tr-TR"/>
        </w:rPr>
        <w:t>Yırtıcı hayvan kontrolü</w:t>
      </w:r>
    </w:p>
    <w:p w14:paraId="6D6D0112" w14:textId="43F275BC" w:rsidR="00B925B7" w:rsidRPr="00AE407B" w:rsidRDefault="00B925B7" w:rsidP="00790E6E">
      <w:pPr>
        <w:pStyle w:val="GvdeMetni"/>
        <w:numPr>
          <w:ilvl w:val="0"/>
          <w:numId w:val="124"/>
        </w:numPr>
        <w:contextualSpacing/>
        <w:rPr>
          <w:lang w:val="tr-TR"/>
        </w:rPr>
      </w:pPr>
      <w:r w:rsidRPr="00AE407B">
        <w:rPr>
          <w:lang w:val="tr-TR"/>
        </w:rPr>
        <w:t>Rahatsızlıkların kontrolü (gürültü, yapay ışık)</w:t>
      </w:r>
    </w:p>
    <w:p w14:paraId="3084034E" w14:textId="389497F8" w:rsidR="009A27A0" w:rsidRPr="00AE407B" w:rsidRDefault="00106CD0" w:rsidP="00BC313E">
      <w:pPr>
        <w:pStyle w:val="GvdeMetni"/>
        <w:numPr>
          <w:ilvl w:val="0"/>
          <w:numId w:val="124"/>
        </w:numPr>
        <w:contextualSpacing/>
        <w:rPr>
          <w:lang w:val="tr-TR"/>
        </w:rPr>
      </w:pPr>
      <w:r w:rsidRPr="00AE407B">
        <w:rPr>
          <w:lang w:val="tr-TR"/>
        </w:rPr>
        <w:t>Populasyon</w:t>
      </w:r>
      <w:r w:rsidR="009A27A0" w:rsidRPr="00AE407B">
        <w:rPr>
          <w:lang w:val="tr-TR"/>
        </w:rPr>
        <w:t xml:space="preserve"> eğilimleri, tehditler ve risklerin araştırılması ve izlenmesi</w:t>
      </w:r>
    </w:p>
    <w:p w14:paraId="73AC5F4D" w14:textId="77777777" w:rsidR="009A27A0" w:rsidRPr="00AE407B" w:rsidRDefault="009A27A0" w:rsidP="00BC313E">
      <w:pPr>
        <w:pStyle w:val="GvdeMetni"/>
        <w:numPr>
          <w:ilvl w:val="0"/>
          <w:numId w:val="124"/>
        </w:numPr>
        <w:contextualSpacing/>
        <w:rPr>
          <w:lang w:val="tr-TR"/>
        </w:rPr>
      </w:pPr>
      <w:r w:rsidRPr="00AE407B">
        <w:rPr>
          <w:lang w:val="tr-TR"/>
        </w:rPr>
        <w:t>Eğitim ve farkındalık</w:t>
      </w:r>
    </w:p>
    <w:p w14:paraId="3217B00C" w14:textId="0E58A97F" w:rsidR="002E506B" w:rsidRPr="00AE407B" w:rsidRDefault="009A27A0" w:rsidP="009A27A0">
      <w:pPr>
        <w:spacing w:after="0" w:line="240" w:lineRule="auto"/>
        <w:rPr>
          <w:lang w:val="tr-TR"/>
        </w:rPr>
      </w:pPr>
      <w:r w:rsidRPr="00AE407B">
        <w:rPr>
          <w:lang w:val="tr-TR"/>
        </w:rPr>
        <w:t>Bu nedenle</w:t>
      </w:r>
      <w:r w:rsidR="00520A03" w:rsidRPr="00AE407B">
        <w:rPr>
          <w:lang w:val="tr-TR"/>
        </w:rPr>
        <w:t xml:space="preserve">, </w:t>
      </w:r>
      <w:r w:rsidR="0071680E" w:rsidRPr="00AE407B">
        <w:rPr>
          <w:lang w:val="tr-TR"/>
        </w:rPr>
        <w:t>B</w:t>
      </w:r>
      <w:r w:rsidR="005E209C" w:rsidRPr="00AE407B">
        <w:rPr>
          <w:lang w:val="tr-TR"/>
        </w:rPr>
        <w:t>Y</w:t>
      </w:r>
      <w:r w:rsidR="0071680E" w:rsidRPr="00AE407B">
        <w:rPr>
          <w:lang w:val="tr-TR"/>
        </w:rPr>
        <w:t xml:space="preserve">P'deki yönetim faaliyetlerine bilgi sağlamak amacıyla </w:t>
      </w:r>
      <w:r w:rsidRPr="00AE407B">
        <w:rPr>
          <w:lang w:val="tr-TR"/>
        </w:rPr>
        <w:t xml:space="preserve">bu önemli koruma fırsatları daha ayrıntılı olarak değerlendirildi </w:t>
      </w:r>
      <w:r w:rsidR="00520A03" w:rsidRPr="00AE407B">
        <w:rPr>
          <w:lang w:val="tr-TR"/>
        </w:rPr>
        <w:t xml:space="preserve">ve her birinin </w:t>
      </w:r>
      <w:r w:rsidR="00536DC0" w:rsidRPr="00AE407B">
        <w:rPr>
          <w:lang w:val="tr-TR"/>
        </w:rPr>
        <w:t>B</w:t>
      </w:r>
      <w:r w:rsidR="005E209C" w:rsidRPr="00AE407B">
        <w:rPr>
          <w:lang w:val="tr-TR"/>
        </w:rPr>
        <w:t>Y</w:t>
      </w:r>
      <w:r w:rsidR="00536DC0" w:rsidRPr="00AE407B">
        <w:rPr>
          <w:lang w:val="tr-TR"/>
        </w:rPr>
        <w:t xml:space="preserve">P'ye (mümkün olduğunda) </w:t>
      </w:r>
      <w:r w:rsidR="00520A03" w:rsidRPr="00AE407B">
        <w:rPr>
          <w:lang w:val="tr-TR"/>
        </w:rPr>
        <w:t xml:space="preserve">nasıl </w:t>
      </w:r>
      <w:r w:rsidR="00536DC0" w:rsidRPr="00AE407B">
        <w:rPr>
          <w:lang w:val="tr-TR"/>
        </w:rPr>
        <w:t>entegre</w:t>
      </w:r>
      <w:r w:rsidR="00520A03" w:rsidRPr="00AE407B">
        <w:rPr>
          <w:lang w:val="tr-TR"/>
        </w:rPr>
        <w:t xml:space="preserve"> edildi</w:t>
      </w:r>
      <w:r w:rsidR="00536DC0" w:rsidRPr="00AE407B">
        <w:rPr>
          <w:lang w:val="tr-TR"/>
        </w:rPr>
        <w:t xml:space="preserve">ği Tablo 3-6'da gösterilmektedir. </w:t>
      </w:r>
    </w:p>
    <w:p w14:paraId="3DE6C38A" w14:textId="77777777" w:rsidR="00536DC0" w:rsidRPr="00AE407B" w:rsidRDefault="00536DC0" w:rsidP="009A27A0">
      <w:pPr>
        <w:spacing w:after="0" w:line="240" w:lineRule="auto"/>
        <w:rPr>
          <w:lang w:val="tr-TR"/>
        </w:rPr>
      </w:pPr>
    </w:p>
    <w:p w14:paraId="2C05FF94" w14:textId="6ECC5EF9" w:rsidR="00536DC0" w:rsidRPr="00AE407B" w:rsidRDefault="00536DC0" w:rsidP="00536DC0">
      <w:pPr>
        <w:pStyle w:val="ResimYazs"/>
        <w:rPr>
          <w:lang w:val="tr-TR"/>
        </w:rPr>
      </w:pPr>
      <w:bookmarkStart w:id="79" w:name="_Toc212977027"/>
      <w:r w:rsidRPr="00AE407B">
        <w:rPr>
          <w:lang w:val="tr-TR"/>
        </w:rPr>
        <w:t xml:space="preserve">Tablo </w:t>
      </w:r>
      <w:r w:rsidR="003F127E" w:rsidRPr="00AE407B">
        <w:rPr>
          <w:lang w:val="tr-TR"/>
        </w:rPr>
        <w:t>3</w:t>
      </w:r>
      <w:r w:rsidRPr="00AE407B">
        <w:rPr>
          <w:lang w:val="tr-TR"/>
        </w:rPr>
        <w:t>-</w:t>
      </w:r>
      <w:r w:rsidRPr="00AE407B">
        <w:rPr>
          <w:lang w:val="tr-TR"/>
        </w:rPr>
        <w:fldChar w:fldCharType="begin"/>
      </w:r>
      <w:r w:rsidRPr="00AE407B">
        <w:rPr>
          <w:lang w:val="tr-TR"/>
        </w:rPr>
        <w:instrText xml:space="preserve"> SEQ Table \* ARABIC \s 1 </w:instrText>
      </w:r>
      <w:r w:rsidRPr="00AE407B">
        <w:rPr>
          <w:lang w:val="tr-TR"/>
        </w:rPr>
        <w:fldChar w:fldCharType="separate"/>
      </w:r>
      <w:r w:rsidR="00E42AAF">
        <w:rPr>
          <w:noProof/>
          <w:lang w:val="tr-TR"/>
        </w:rPr>
        <w:t>6</w:t>
      </w:r>
      <w:r w:rsidRPr="00AE407B">
        <w:rPr>
          <w:lang w:val="tr-TR"/>
        </w:rPr>
        <w:fldChar w:fldCharType="end"/>
      </w:r>
      <w:r w:rsidRPr="00AE407B">
        <w:rPr>
          <w:lang w:val="tr-TR"/>
        </w:rPr>
        <w:t xml:space="preserve"> Türlerin Korunması Fırsatları ve Bunların B</w:t>
      </w:r>
      <w:r w:rsidR="009275D6" w:rsidRPr="00AE407B">
        <w:rPr>
          <w:lang w:val="tr-TR"/>
        </w:rPr>
        <w:t>Y</w:t>
      </w:r>
      <w:r w:rsidRPr="00AE407B">
        <w:rPr>
          <w:lang w:val="tr-TR"/>
        </w:rPr>
        <w:t>P'ye Nasıl Entegre Edildiği</w:t>
      </w:r>
      <w:bookmarkEnd w:id="79"/>
    </w:p>
    <w:tbl>
      <w:tblPr>
        <w:tblStyle w:val="ERMTable1"/>
        <w:tblW w:w="5000" w:type="pct"/>
        <w:tblLook w:val="04A0" w:firstRow="1" w:lastRow="0" w:firstColumn="1" w:lastColumn="0" w:noHBand="0" w:noVBand="1"/>
      </w:tblPr>
      <w:tblGrid>
        <w:gridCol w:w="710"/>
        <w:gridCol w:w="2976"/>
        <w:gridCol w:w="5952"/>
      </w:tblGrid>
      <w:tr w:rsidR="00952CAE" w:rsidRPr="00AE407B" w14:paraId="7F5038DB" w14:textId="77777777" w:rsidTr="007B4120">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 w:type="pct"/>
            <w:vAlign w:val="center"/>
          </w:tcPr>
          <w:p w14:paraId="681418E6" w14:textId="2205AE8E" w:rsidR="00952CAE" w:rsidRPr="00AE407B" w:rsidRDefault="00952CAE" w:rsidP="00AA532E">
            <w:pPr>
              <w:pStyle w:val="GvdeMetni"/>
              <w:spacing w:before="20" w:after="20" w:line="240" w:lineRule="auto"/>
              <w:rPr>
                <w:sz w:val="18"/>
                <w:szCs w:val="18"/>
                <w:lang w:val="tr-TR"/>
              </w:rPr>
            </w:pPr>
            <w:r w:rsidRPr="00AE407B">
              <w:rPr>
                <w:sz w:val="18"/>
                <w:szCs w:val="18"/>
                <w:lang w:val="tr-TR"/>
              </w:rPr>
              <w:t>#</w:t>
            </w:r>
          </w:p>
        </w:tc>
        <w:tc>
          <w:tcPr>
            <w:tcW w:w="1544" w:type="pct"/>
            <w:vAlign w:val="center"/>
          </w:tcPr>
          <w:p w14:paraId="7464FAB7" w14:textId="0C7E65CD" w:rsidR="00952CAE" w:rsidRPr="00AE407B" w:rsidRDefault="00952CAE" w:rsidP="00AA532E">
            <w:pPr>
              <w:pStyle w:val="GvdeMetni"/>
              <w:spacing w:before="20" w:after="20" w:line="240" w:lineRule="auto"/>
              <w:cnfStyle w:val="100000000000" w:firstRow="1"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 xml:space="preserve">Koruma Fırsatları/Eylemleri </w:t>
            </w:r>
          </w:p>
        </w:tc>
        <w:tc>
          <w:tcPr>
            <w:tcW w:w="3088" w:type="pct"/>
            <w:vAlign w:val="center"/>
          </w:tcPr>
          <w:p w14:paraId="60F3419A" w14:textId="47889338" w:rsidR="00952CAE" w:rsidRPr="00AE407B" w:rsidRDefault="00DD3C79" w:rsidP="00AA532E">
            <w:pPr>
              <w:pStyle w:val="GvdeMetni"/>
              <w:spacing w:before="20" w:after="20" w:line="240" w:lineRule="auto"/>
              <w:jc w:val="center"/>
              <w:cnfStyle w:val="100000000000" w:firstRow="1" w:lastRow="0" w:firstColumn="0" w:lastColumn="0" w:oddVBand="0" w:evenVBand="0" w:oddHBand="0" w:evenHBand="0" w:firstRowFirstColumn="0" w:firstRowLastColumn="0" w:lastRowFirstColumn="0" w:lastRowLastColumn="0"/>
              <w:rPr>
                <w:sz w:val="18"/>
                <w:szCs w:val="18"/>
                <w:lang w:val="tr-TR"/>
              </w:rPr>
            </w:pPr>
            <w:r>
              <w:rPr>
                <w:sz w:val="18"/>
                <w:szCs w:val="18"/>
                <w:lang w:val="tr-TR"/>
              </w:rPr>
              <w:t>BYP</w:t>
            </w:r>
            <w:r w:rsidR="00952CAE" w:rsidRPr="00AE407B">
              <w:rPr>
                <w:sz w:val="18"/>
                <w:szCs w:val="18"/>
                <w:lang w:val="tr-TR"/>
              </w:rPr>
              <w:t>'ye Entegrasyon</w:t>
            </w:r>
          </w:p>
        </w:tc>
      </w:tr>
      <w:tr w:rsidR="00952CAE" w:rsidRPr="00AE407B" w14:paraId="105B840C" w14:textId="77777777" w:rsidTr="007B41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 w:type="pct"/>
            <w:vAlign w:val="center"/>
          </w:tcPr>
          <w:p w14:paraId="2A58484F" w14:textId="0B7C6834" w:rsidR="00952CAE" w:rsidRPr="00AE407B" w:rsidRDefault="00952CAE" w:rsidP="00AA532E">
            <w:pPr>
              <w:pStyle w:val="GvdeMetni"/>
              <w:spacing w:before="20" w:after="20" w:line="240" w:lineRule="auto"/>
              <w:rPr>
                <w:sz w:val="18"/>
                <w:szCs w:val="18"/>
                <w:lang w:val="tr-TR"/>
              </w:rPr>
            </w:pPr>
            <w:r w:rsidRPr="00AE407B">
              <w:rPr>
                <w:sz w:val="18"/>
                <w:szCs w:val="18"/>
                <w:lang w:val="tr-TR"/>
              </w:rPr>
              <w:t>1</w:t>
            </w:r>
          </w:p>
        </w:tc>
        <w:tc>
          <w:tcPr>
            <w:tcW w:w="1544" w:type="pct"/>
            <w:vAlign w:val="center"/>
          </w:tcPr>
          <w:p w14:paraId="43A2141B" w14:textId="235FB966" w:rsidR="00952CAE" w:rsidRPr="00AE407B" w:rsidRDefault="00952CAE" w:rsidP="00AA532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Habitat koruma</w:t>
            </w:r>
          </w:p>
        </w:tc>
        <w:tc>
          <w:tcPr>
            <w:tcW w:w="3088" w:type="pct"/>
            <w:vAlign w:val="center"/>
          </w:tcPr>
          <w:p w14:paraId="448048B1" w14:textId="77777777" w:rsidR="007B4120" w:rsidRPr="00AE407B" w:rsidRDefault="007B4120" w:rsidP="007B4120">
            <w:pPr>
              <w:pStyle w:val="GvdeMetni"/>
              <w:numPr>
                <w:ilvl w:val="0"/>
                <w:numId w:val="160"/>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İnşaat sırasında erişim kontrolleri</w:t>
            </w:r>
          </w:p>
          <w:p w14:paraId="223107B9" w14:textId="77777777" w:rsidR="00952CAE" w:rsidRPr="00AE407B" w:rsidRDefault="007B4120" w:rsidP="007B4120">
            <w:pPr>
              <w:pStyle w:val="GvdeMetni"/>
              <w:numPr>
                <w:ilvl w:val="0"/>
                <w:numId w:val="160"/>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Kaçınma planlaması</w:t>
            </w:r>
          </w:p>
          <w:p w14:paraId="3BEA350A" w14:textId="300EEB76" w:rsidR="007B4120" w:rsidRPr="00AE407B" w:rsidRDefault="00FD2D13" w:rsidP="007B4120">
            <w:pPr>
              <w:pStyle w:val="GvdeMetni"/>
              <w:numPr>
                <w:ilvl w:val="0"/>
                <w:numId w:val="160"/>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 xml:space="preserve">Denkleştirme yoluyla habitat </w:t>
            </w:r>
            <w:r w:rsidR="00CA4EB1" w:rsidRPr="00AE407B">
              <w:rPr>
                <w:sz w:val="18"/>
                <w:szCs w:val="18"/>
                <w:lang w:val="tr-TR"/>
              </w:rPr>
              <w:t>telafisi</w:t>
            </w:r>
          </w:p>
        </w:tc>
      </w:tr>
      <w:tr w:rsidR="00952CAE" w:rsidRPr="00AE407B" w14:paraId="790F0D30" w14:textId="77777777" w:rsidTr="007B4120">
        <w:tc>
          <w:tcPr>
            <w:cnfStyle w:val="001000000000" w:firstRow="0" w:lastRow="0" w:firstColumn="1" w:lastColumn="0" w:oddVBand="0" w:evenVBand="0" w:oddHBand="0" w:evenHBand="0" w:firstRowFirstColumn="0" w:firstRowLastColumn="0" w:lastRowFirstColumn="0" w:lastRowLastColumn="0"/>
            <w:tcW w:w="368" w:type="pct"/>
            <w:vAlign w:val="center"/>
          </w:tcPr>
          <w:p w14:paraId="424236E7" w14:textId="27C694F2" w:rsidR="00952CAE" w:rsidRPr="00AE407B" w:rsidRDefault="00952CAE" w:rsidP="00AA532E">
            <w:pPr>
              <w:pStyle w:val="GvdeMetni"/>
              <w:spacing w:before="20" w:after="20" w:line="240" w:lineRule="auto"/>
              <w:rPr>
                <w:sz w:val="18"/>
                <w:szCs w:val="18"/>
                <w:lang w:val="tr-TR"/>
              </w:rPr>
            </w:pPr>
            <w:r w:rsidRPr="00AE407B">
              <w:rPr>
                <w:sz w:val="18"/>
                <w:szCs w:val="18"/>
                <w:lang w:val="tr-TR"/>
              </w:rPr>
              <w:t>2</w:t>
            </w:r>
          </w:p>
        </w:tc>
        <w:tc>
          <w:tcPr>
            <w:tcW w:w="1544" w:type="pct"/>
            <w:vAlign w:val="center"/>
          </w:tcPr>
          <w:p w14:paraId="21E5691F" w14:textId="7506383D" w:rsidR="00952CAE" w:rsidRPr="00AE407B" w:rsidRDefault="00952CAE" w:rsidP="00AA532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Habitatın iyileştirilmesi ve oluşturulması</w:t>
            </w:r>
          </w:p>
        </w:tc>
        <w:tc>
          <w:tcPr>
            <w:tcW w:w="3088" w:type="pct"/>
            <w:vAlign w:val="center"/>
          </w:tcPr>
          <w:p w14:paraId="7BD42301" w14:textId="77777777" w:rsidR="00952CAE" w:rsidRPr="00AE407B" w:rsidRDefault="00952CAE" w:rsidP="00952CAE">
            <w:pPr>
              <w:pStyle w:val="GvdeMetni"/>
              <w:numPr>
                <w:ilvl w:val="0"/>
                <w:numId w:val="16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İnşaat sonrası yerinde habitat restorasyonu</w:t>
            </w:r>
          </w:p>
          <w:p w14:paraId="78FE9CE8" w14:textId="3A3B7130" w:rsidR="00952CAE" w:rsidRPr="00AE407B" w:rsidRDefault="00CA4EB1" w:rsidP="00952CAE">
            <w:pPr>
              <w:pStyle w:val="GvdeMetni"/>
              <w:numPr>
                <w:ilvl w:val="0"/>
                <w:numId w:val="16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Denkleştirme yoluyla habitat telafisi</w:t>
            </w:r>
          </w:p>
        </w:tc>
      </w:tr>
      <w:tr w:rsidR="00952CAE" w:rsidRPr="00AE407B" w14:paraId="6F1BC0E0" w14:textId="77777777" w:rsidTr="007B41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 w:type="pct"/>
            <w:vAlign w:val="center"/>
          </w:tcPr>
          <w:p w14:paraId="17E598F6" w14:textId="37C083DF" w:rsidR="00952CAE" w:rsidRPr="00AE407B" w:rsidRDefault="00952CAE" w:rsidP="00AA532E">
            <w:pPr>
              <w:pStyle w:val="GvdeMetni"/>
              <w:spacing w:before="20" w:after="20" w:line="240" w:lineRule="auto"/>
              <w:rPr>
                <w:sz w:val="18"/>
                <w:szCs w:val="18"/>
                <w:lang w:val="tr-TR"/>
              </w:rPr>
            </w:pPr>
            <w:r w:rsidRPr="00AE407B">
              <w:rPr>
                <w:sz w:val="18"/>
                <w:szCs w:val="18"/>
                <w:lang w:val="tr-TR"/>
              </w:rPr>
              <w:t>3</w:t>
            </w:r>
          </w:p>
        </w:tc>
        <w:tc>
          <w:tcPr>
            <w:tcW w:w="1544" w:type="pct"/>
            <w:vAlign w:val="center"/>
          </w:tcPr>
          <w:p w14:paraId="5179D403" w14:textId="55761F52" w:rsidR="00952CAE" w:rsidRPr="00AE407B" w:rsidRDefault="00952CAE" w:rsidP="00AA532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 xml:space="preserve">Ekolojik </w:t>
            </w:r>
            <w:r w:rsidR="00A8706E" w:rsidRPr="00AE407B">
              <w:rPr>
                <w:sz w:val="18"/>
                <w:szCs w:val="18"/>
                <w:lang w:val="tr-TR"/>
              </w:rPr>
              <w:t xml:space="preserve">/ yaban hayatı </w:t>
            </w:r>
            <w:r w:rsidRPr="00AE407B">
              <w:rPr>
                <w:sz w:val="18"/>
                <w:szCs w:val="18"/>
                <w:lang w:val="tr-TR"/>
              </w:rPr>
              <w:t>koridoru restorasyonu/oluşturulması</w:t>
            </w:r>
          </w:p>
        </w:tc>
        <w:tc>
          <w:tcPr>
            <w:tcW w:w="3088" w:type="pct"/>
            <w:vAlign w:val="center"/>
          </w:tcPr>
          <w:p w14:paraId="49C74E62" w14:textId="40C0B604" w:rsidR="00952CAE" w:rsidRPr="00AE407B" w:rsidRDefault="00952CAE" w:rsidP="00952CAE">
            <w:pPr>
              <w:pStyle w:val="GvdeMetni"/>
              <w:numPr>
                <w:ilvl w:val="0"/>
                <w:numId w:val="160"/>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Yukarıdaki gibi</w:t>
            </w:r>
          </w:p>
        </w:tc>
      </w:tr>
      <w:tr w:rsidR="00952CAE" w:rsidRPr="000058B4" w14:paraId="58328CC8" w14:textId="77777777" w:rsidTr="007B4120">
        <w:tc>
          <w:tcPr>
            <w:cnfStyle w:val="001000000000" w:firstRow="0" w:lastRow="0" w:firstColumn="1" w:lastColumn="0" w:oddVBand="0" w:evenVBand="0" w:oddHBand="0" w:evenHBand="0" w:firstRowFirstColumn="0" w:firstRowLastColumn="0" w:lastRowFirstColumn="0" w:lastRowLastColumn="0"/>
            <w:tcW w:w="368" w:type="pct"/>
            <w:vAlign w:val="center"/>
          </w:tcPr>
          <w:p w14:paraId="1B5328B5" w14:textId="6187B887" w:rsidR="00952CAE" w:rsidRPr="00AE407B" w:rsidRDefault="00952CAE" w:rsidP="00AA532E">
            <w:pPr>
              <w:pStyle w:val="GvdeMetni"/>
              <w:spacing w:before="20" w:after="20" w:line="240" w:lineRule="auto"/>
              <w:rPr>
                <w:sz w:val="18"/>
                <w:szCs w:val="18"/>
                <w:lang w:val="tr-TR"/>
              </w:rPr>
            </w:pPr>
            <w:r w:rsidRPr="00AE407B">
              <w:rPr>
                <w:sz w:val="18"/>
                <w:szCs w:val="18"/>
                <w:lang w:val="tr-TR"/>
              </w:rPr>
              <w:lastRenderedPageBreak/>
              <w:t>4</w:t>
            </w:r>
          </w:p>
        </w:tc>
        <w:tc>
          <w:tcPr>
            <w:tcW w:w="1544" w:type="pct"/>
            <w:vAlign w:val="center"/>
          </w:tcPr>
          <w:p w14:paraId="16C3412C" w14:textId="6FC0EECF" w:rsidR="00952CAE" w:rsidRPr="00AE407B" w:rsidRDefault="00A8706E" w:rsidP="00AA532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Sürdürülebilir arazi kullanımı (ormancılık/tarım)</w:t>
            </w:r>
          </w:p>
        </w:tc>
        <w:tc>
          <w:tcPr>
            <w:tcW w:w="3088" w:type="pct"/>
            <w:vAlign w:val="center"/>
          </w:tcPr>
          <w:p w14:paraId="5BA7F44C" w14:textId="3B8499EC" w:rsidR="00952CAE" w:rsidRPr="00AE407B" w:rsidRDefault="00A8706E" w:rsidP="00952CAE">
            <w:pPr>
              <w:pStyle w:val="GvdeMetni"/>
              <w:numPr>
                <w:ilvl w:val="0"/>
                <w:numId w:val="16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 xml:space="preserve">Proje kontrolü dışında (harici </w:t>
            </w:r>
            <w:r w:rsidR="00484DDF" w:rsidRPr="00AE407B">
              <w:rPr>
                <w:sz w:val="18"/>
                <w:szCs w:val="18"/>
                <w:lang w:val="tr-TR"/>
              </w:rPr>
              <w:t>taraflar)</w:t>
            </w:r>
          </w:p>
        </w:tc>
      </w:tr>
      <w:tr w:rsidR="00952CAE" w:rsidRPr="000058B4" w14:paraId="51C3D289" w14:textId="77777777" w:rsidTr="007B41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 w:type="pct"/>
            <w:vAlign w:val="center"/>
          </w:tcPr>
          <w:p w14:paraId="4FF07684" w14:textId="2115E0BD" w:rsidR="00952CAE" w:rsidRPr="00AE407B" w:rsidRDefault="00952CAE" w:rsidP="00AA532E">
            <w:pPr>
              <w:pStyle w:val="GvdeMetni"/>
              <w:spacing w:before="20" w:after="20" w:line="240" w:lineRule="auto"/>
              <w:rPr>
                <w:sz w:val="18"/>
                <w:szCs w:val="18"/>
                <w:lang w:val="tr-TR"/>
              </w:rPr>
            </w:pPr>
            <w:r w:rsidRPr="00AE407B">
              <w:rPr>
                <w:sz w:val="18"/>
                <w:szCs w:val="18"/>
                <w:lang w:val="tr-TR"/>
              </w:rPr>
              <w:t>5</w:t>
            </w:r>
          </w:p>
        </w:tc>
        <w:tc>
          <w:tcPr>
            <w:tcW w:w="1544" w:type="pct"/>
            <w:vAlign w:val="center"/>
          </w:tcPr>
          <w:p w14:paraId="264FB05F" w14:textId="1636C15D" w:rsidR="00952CAE" w:rsidRPr="00AE407B" w:rsidRDefault="00484DDF" w:rsidP="00AA532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Kirliliğin önlenmesi/kontrolü</w:t>
            </w:r>
          </w:p>
        </w:tc>
        <w:tc>
          <w:tcPr>
            <w:tcW w:w="3088" w:type="pct"/>
            <w:vAlign w:val="center"/>
          </w:tcPr>
          <w:p w14:paraId="5A2DEC93" w14:textId="1A177F1E" w:rsidR="00952CAE" w:rsidRPr="00AE407B" w:rsidRDefault="00484DDF" w:rsidP="00952CAE">
            <w:pPr>
              <w:pStyle w:val="GvdeMetni"/>
              <w:numPr>
                <w:ilvl w:val="0"/>
                <w:numId w:val="160"/>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Azaltma hiyerarşisine göre inşaat sırasında uygulanacak</w:t>
            </w:r>
            <w:r w:rsidR="00F560A6" w:rsidRPr="00AE407B">
              <w:rPr>
                <w:sz w:val="18"/>
                <w:szCs w:val="18"/>
                <w:lang w:val="tr-TR"/>
              </w:rPr>
              <w:t xml:space="preserve"> su/toprak kirliliği azaltma </w:t>
            </w:r>
            <w:r w:rsidRPr="00AE407B">
              <w:rPr>
                <w:sz w:val="18"/>
                <w:szCs w:val="18"/>
                <w:lang w:val="tr-TR"/>
              </w:rPr>
              <w:t xml:space="preserve">önlemleri </w:t>
            </w:r>
            <w:r w:rsidR="00136D1C" w:rsidRPr="00AE407B">
              <w:rPr>
                <w:sz w:val="18"/>
                <w:szCs w:val="18"/>
                <w:lang w:val="tr-TR"/>
              </w:rPr>
              <w:t>(ayrıca kirlilik kontrol planı/dökülme kontrol planı)</w:t>
            </w:r>
          </w:p>
        </w:tc>
      </w:tr>
      <w:tr w:rsidR="00952CAE" w:rsidRPr="000058B4" w14:paraId="6E0C62B4" w14:textId="77777777" w:rsidTr="007B4120">
        <w:tc>
          <w:tcPr>
            <w:cnfStyle w:val="001000000000" w:firstRow="0" w:lastRow="0" w:firstColumn="1" w:lastColumn="0" w:oddVBand="0" w:evenVBand="0" w:oddHBand="0" w:evenHBand="0" w:firstRowFirstColumn="0" w:firstRowLastColumn="0" w:lastRowFirstColumn="0" w:lastRowLastColumn="0"/>
            <w:tcW w:w="368" w:type="pct"/>
            <w:vAlign w:val="center"/>
          </w:tcPr>
          <w:p w14:paraId="64050818" w14:textId="01B72F4B" w:rsidR="00952CAE" w:rsidRPr="00AE407B" w:rsidRDefault="00952CAE" w:rsidP="00AA532E">
            <w:pPr>
              <w:pStyle w:val="GvdeMetni"/>
              <w:spacing w:before="20" w:after="20" w:line="240" w:lineRule="auto"/>
              <w:rPr>
                <w:sz w:val="18"/>
                <w:szCs w:val="18"/>
                <w:lang w:val="tr-TR"/>
              </w:rPr>
            </w:pPr>
            <w:r w:rsidRPr="00AE407B">
              <w:rPr>
                <w:sz w:val="18"/>
                <w:szCs w:val="18"/>
                <w:lang w:val="tr-TR"/>
              </w:rPr>
              <w:t>6</w:t>
            </w:r>
          </w:p>
        </w:tc>
        <w:tc>
          <w:tcPr>
            <w:tcW w:w="1544" w:type="pct"/>
            <w:vAlign w:val="center"/>
          </w:tcPr>
          <w:p w14:paraId="6070B8DF" w14:textId="7E1511F2" w:rsidR="00952CAE" w:rsidRPr="00AE407B" w:rsidRDefault="00136D1C" w:rsidP="00AA532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Yangın kontrolü/önleme</w:t>
            </w:r>
          </w:p>
        </w:tc>
        <w:tc>
          <w:tcPr>
            <w:tcW w:w="3088" w:type="pct"/>
            <w:vAlign w:val="center"/>
          </w:tcPr>
          <w:p w14:paraId="5F711A74" w14:textId="0E35A1F9" w:rsidR="00952CAE" w:rsidRPr="00AE407B" w:rsidRDefault="00880619" w:rsidP="00952CAE">
            <w:pPr>
              <w:pStyle w:val="GvdeMetni"/>
              <w:numPr>
                <w:ilvl w:val="0"/>
                <w:numId w:val="16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 xml:space="preserve">Özellikle inşaat aşaması için </w:t>
            </w:r>
            <w:r w:rsidR="00136D1C" w:rsidRPr="00AE407B">
              <w:rPr>
                <w:sz w:val="18"/>
                <w:szCs w:val="18"/>
                <w:lang w:val="tr-TR"/>
              </w:rPr>
              <w:t>Yangın Yönetim Planı geliştirilecek ve uygulanacaktır</w:t>
            </w:r>
            <w:r w:rsidRPr="00AE407B">
              <w:rPr>
                <w:sz w:val="18"/>
                <w:szCs w:val="18"/>
                <w:lang w:val="tr-TR"/>
              </w:rPr>
              <w:t>.</w:t>
            </w:r>
          </w:p>
        </w:tc>
      </w:tr>
      <w:tr w:rsidR="00952CAE" w:rsidRPr="000058B4" w14:paraId="297C1FBC" w14:textId="77777777" w:rsidTr="007B41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 w:type="pct"/>
            <w:vAlign w:val="center"/>
          </w:tcPr>
          <w:p w14:paraId="25FFA1C2" w14:textId="43DF8AEC" w:rsidR="00952CAE" w:rsidRPr="00AE407B" w:rsidRDefault="00952CAE" w:rsidP="00AA532E">
            <w:pPr>
              <w:pStyle w:val="GvdeMetni"/>
              <w:spacing w:before="20" w:after="20" w:line="240" w:lineRule="auto"/>
              <w:rPr>
                <w:sz w:val="18"/>
                <w:szCs w:val="18"/>
                <w:lang w:val="tr-TR"/>
              </w:rPr>
            </w:pPr>
            <w:r w:rsidRPr="00AE407B">
              <w:rPr>
                <w:sz w:val="18"/>
                <w:szCs w:val="18"/>
                <w:lang w:val="tr-TR"/>
              </w:rPr>
              <w:t>7</w:t>
            </w:r>
          </w:p>
        </w:tc>
        <w:tc>
          <w:tcPr>
            <w:tcW w:w="1544" w:type="pct"/>
            <w:vAlign w:val="center"/>
          </w:tcPr>
          <w:p w14:paraId="3C44DCE0" w14:textId="2DAFD6A1" w:rsidR="00952CAE" w:rsidRPr="00AE407B" w:rsidRDefault="00880619" w:rsidP="00AA532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Yasadışı avlanma kontrolleri</w:t>
            </w:r>
          </w:p>
        </w:tc>
        <w:tc>
          <w:tcPr>
            <w:tcW w:w="3088" w:type="pct"/>
            <w:vAlign w:val="center"/>
          </w:tcPr>
          <w:p w14:paraId="38DA4B00" w14:textId="69473DAA" w:rsidR="00952CAE" w:rsidRPr="00AE407B" w:rsidRDefault="00880619" w:rsidP="00952CAE">
            <w:pPr>
              <w:pStyle w:val="GvdeMetni"/>
              <w:numPr>
                <w:ilvl w:val="0"/>
                <w:numId w:val="160"/>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İşçilerin davranışları sıkı bir şekilde izlenecek ve iyi davranışlar uygulanacaktır.</w:t>
            </w:r>
          </w:p>
        </w:tc>
      </w:tr>
      <w:tr w:rsidR="00952CAE" w:rsidRPr="00AE407B" w14:paraId="45AEBCA9" w14:textId="77777777" w:rsidTr="007B4120">
        <w:tc>
          <w:tcPr>
            <w:cnfStyle w:val="001000000000" w:firstRow="0" w:lastRow="0" w:firstColumn="1" w:lastColumn="0" w:oddVBand="0" w:evenVBand="0" w:oddHBand="0" w:evenHBand="0" w:firstRowFirstColumn="0" w:firstRowLastColumn="0" w:lastRowFirstColumn="0" w:lastRowLastColumn="0"/>
            <w:tcW w:w="368" w:type="pct"/>
            <w:vAlign w:val="center"/>
          </w:tcPr>
          <w:p w14:paraId="128B8874" w14:textId="54D2E0E5" w:rsidR="00952CAE" w:rsidRPr="00AE407B" w:rsidRDefault="00952CAE" w:rsidP="00AA532E">
            <w:pPr>
              <w:pStyle w:val="GvdeMetni"/>
              <w:spacing w:before="20" w:after="20" w:line="240" w:lineRule="auto"/>
              <w:rPr>
                <w:sz w:val="18"/>
                <w:szCs w:val="18"/>
                <w:lang w:val="tr-TR"/>
              </w:rPr>
            </w:pPr>
            <w:r w:rsidRPr="00AE407B">
              <w:rPr>
                <w:sz w:val="18"/>
                <w:szCs w:val="18"/>
                <w:lang w:val="tr-TR"/>
              </w:rPr>
              <w:t>8</w:t>
            </w:r>
          </w:p>
        </w:tc>
        <w:tc>
          <w:tcPr>
            <w:tcW w:w="1544" w:type="pct"/>
            <w:vAlign w:val="center"/>
          </w:tcPr>
          <w:p w14:paraId="5B7A56E4" w14:textId="4C4BF8E8" w:rsidR="00952CAE" w:rsidRPr="00AE407B" w:rsidRDefault="009C20C2" w:rsidP="00AA532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Üreme alanlarının korunması</w:t>
            </w:r>
          </w:p>
        </w:tc>
        <w:tc>
          <w:tcPr>
            <w:tcW w:w="3088" w:type="pct"/>
            <w:vAlign w:val="center"/>
          </w:tcPr>
          <w:p w14:paraId="544F4983" w14:textId="77777777" w:rsidR="00952CAE" w:rsidRPr="00AE407B" w:rsidRDefault="009C20C2" w:rsidP="00952CAE">
            <w:pPr>
              <w:pStyle w:val="GvdeMetni"/>
              <w:numPr>
                <w:ilvl w:val="0"/>
                <w:numId w:val="16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İnşaat sırasında erişim kontrolleri</w:t>
            </w:r>
          </w:p>
          <w:p w14:paraId="577D47DB" w14:textId="77777777" w:rsidR="009C20C2" w:rsidRPr="00AE407B" w:rsidRDefault="009C20C2" w:rsidP="00952CAE">
            <w:pPr>
              <w:pStyle w:val="GvdeMetni"/>
              <w:numPr>
                <w:ilvl w:val="0"/>
                <w:numId w:val="16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Önemli üreme alanları için kaçınma planlaması</w:t>
            </w:r>
          </w:p>
          <w:p w14:paraId="482D1029" w14:textId="77777777" w:rsidR="009C20C2" w:rsidRPr="00AE407B" w:rsidRDefault="009C20C2" w:rsidP="00952CAE">
            <w:pPr>
              <w:pStyle w:val="GvdeMetni"/>
              <w:numPr>
                <w:ilvl w:val="0"/>
                <w:numId w:val="16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 xml:space="preserve">İnşaat öncesi yaban hayatı ve yuva kontrolleri </w:t>
            </w:r>
            <w:r w:rsidR="00705B56" w:rsidRPr="00AE407B">
              <w:rPr>
                <w:sz w:val="18"/>
                <w:szCs w:val="18"/>
                <w:lang w:val="tr-TR"/>
              </w:rPr>
              <w:t>ile gerektiğinde etki azaltma önlemleri</w:t>
            </w:r>
          </w:p>
          <w:p w14:paraId="7F644B6E" w14:textId="5473A097" w:rsidR="00705B56" w:rsidRPr="00AE407B" w:rsidRDefault="00705B56" w:rsidP="00952CAE">
            <w:pPr>
              <w:pStyle w:val="GvdeMetni"/>
              <w:numPr>
                <w:ilvl w:val="0"/>
                <w:numId w:val="16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 xml:space="preserve">Habitatlar için </w:t>
            </w:r>
            <w:r w:rsidR="00CA4EB1" w:rsidRPr="00AE407B">
              <w:rPr>
                <w:sz w:val="18"/>
                <w:szCs w:val="18"/>
                <w:lang w:val="tr-TR"/>
              </w:rPr>
              <w:t>denkleştirme</w:t>
            </w:r>
            <w:r w:rsidRPr="00AE407B">
              <w:rPr>
                <w:sz w:val="18"/>
                <w:szCs w:val="18"/>
                <w:lang w:val="tr-TR"/>
              </w:rPr>
              <w:t xml:space="preserve"> stratejisi</w:t>
            </w:r>
          </w:p>
        </w:tc>
      </w:tr>
      <w:tr w:rsidR="00952CAE" w:rsidRPr="00AE407B" w14:paraId="627424B2" w14:textId="77777777" w:rsidTr="007B41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 w:type="pct"/>
            <w:vAlign w:val="center"/>
          </w:tcPr>
          <w:p w14:paraId="217963D2" w14:textId="726C0861" w:rsidR="00952CAE" w:rsidRPr="00AE407B" w:rsidRDefault="00952CAE" w:rsidP="00AA532E">
            <w:pPr>
              <w:pStyle w:val="GvdeMetni"/>
              <w:spacing w:before="20" w:after="20" w:line="240" w:lineRule="auto"/>
              <w:rPr>
                <w:sz w:val="18"/>
                <w:szCs w:val="18"/>
                <w:lang w:val="tr-TR"/>
              </w:rPr>
            </w:pPr>
            <w:r w:rsidRPr="00AE407B">
              <w:rPr>
                <w:sz w:val="18"/>
                <w:szCs w:val="18"/>
                <w:lang w:val="tr-TR"/>
              </w:rPr>
              <w:t>9</w:t>
            </w:r>
          </w:p>
        </w:tc>
        <w:tc>
          <w:tcPr>
            <w:tcW w:w="1544" w:type="pct"/>
            <w:vAlign w:val="center"/>
          </w:tcPr>
          <w:p w14:paraId="5D1A687F" w14:textId="259FF026" w:rsidR="00952CAE" w:rsidRPr="00AE407B" w:rsidRDefault="00705B56" w:rsidP="00AA532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Gıda kaynaklarının iyileştirilmesi</w:t>
            </w:r>
          </w:p>
        </w:tc>
        <w:tc>
          <w:tcPr>
            <w:tcW w:w="3088" w:type="pct"/>
            <w:vAlign w:val="center"/>
          </w:tcPr>
          <w:p w14:paraId="0E531B6F" w14:textId="77777777" w:rsidR="00705B56" w:rsidRPr="00AE407B" w:rsidRDefault="00705B56" w:rsidP="00705B56">
            <w:pPr>
              <w:pStyle w:val="GvdeMetni"/>
              <w:numPr>
                <w:ilvl w:val="0"/>
                <w:numId w:val="160"/>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İnşaat sonrası yerinde habitat restorasyonu</w:t>
            </w:r>
          </w:p>
          <w:p w14:paraId="5927AF12" w14:textId="0D1B0F39" w:rsidR="00952CAE" w:rsidRPr="00AE407B" w:rsidRDefault="00CA4EB1" w:rsidP="00705B56">
            <w:pPr>
              <w:pStyle w:val="GvdeMetni"/>
              <w:numPr>
                <w:ilvl w:val="0"/>
                <w:numId w:val="160"/>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Denkleştirme yoluyla habitat telafisi</w:t>
            </w:r>
          </w:p>
        </w:tc>
      </w:tr>
      <w:tr w:rsidR="00952CAE" w:rsidRPr="000058B4" w14:paraId="0AAD30AC" w14:textId="77777777" w:rsidTr="007B4120">
        <w:tc>
          <w:tcPr>
            <w:cnfStyle w:val="001000000000" w:firstRow="0" w:lastRow="0" w:firstColumn="1" w:lastColumn="0" w:oddVBand="0" w:evenVBand="0" w:oddHBand="0" w:evenHBand="0" w:firstRowFirstColumn="0" w:firstRowLastColumn="0" w:lastRowFirstColumn="0" w:lastRowLastColumn="0"/>
            <w:tcW w:w="368" w:type="pct"/>
            <w:vAlign w:val="center"/>
          </w:tcPr>
          <w:p w14:paraId="096E9734" w14:textId="03C17FEE" w:rsidR="00952CAE" w:rsidRPr="00AE407B" w:rsidRDefault="00952CAE" w:rsidP="00AA532E">
            <w:pPr>
              <w:pStyle w:val="GvdeMetni"/>
              <w:spacing w:before="20" w:after="20" w:line="240" w:lineRule="auto"/>
              <w:rPr>
                <w:sz w:val="18"/>
                <w:szCs w:val="18"/>
                <w:lang w:val="tr-TR"/>
              </w:rPr>
            </w:pPr>
            <w:r w:rsidRPr="00AE407B">
              <w:rPr>
                <w:sz w:val="18"/>
                <w:szCs w:val="18"/>
                <w:lang w:val="tr-TR"/>
              </w:rPr>
              <w:t>10</w:t>
            </w:r>
          </w:p>
        </w:tc>
        <w:tc>
          <w:tcPr>
            <w:tcW w:w="1544" w:type="pct"/>
            <w:vAlign w:val="center"/>
          </w:tcPr>
          <w:p w14:paraId="60BA6923" w14:textId="49FA942C" w:rsidR="00952CAE" w:rsidRPr="00AE407B" w:rsidRDefault="008F6ECE" w:rsidP="00AA532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Yırtıcı hayvan kontrolü</w:t>
            </w:r>
          </w:p>
        </w:tc>
        <w:tc>
          <w:tcPr>
            <w:tcW w:w="3088" w:type="pct"/>
            <w:vAlign w:val="center"/>
          </w:tcPr>
          <w:p w14:paraId="6A6047BE" w14:textId="424E8377" w:rsidR="00952CAE" w:rsidRPr="00AE407B" w:rsidRDefault="008F6ECE" w:rsidP="00952CAE">
            <w:pPr>
              <w:pStyle w:val="GvdeMetni"/>
              <w:numPr>
                <w:ilvl w:val="0"/>
                <w:numId w:val="16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Proje kontrolü dışında (harici taraflar)</w:t>
            </w:r>
          </w:p>
        </w:tc>
      </w:tr>
      <w:tr w:rsidR="00952CAE" w:rsidRPr="000058B4" w14:paraId="62019457" w14:textId="77777777" w:rsidTr="007B41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 w:type="pct"/>
            <w:vAlign w:val="center"/>
          </w:tcPr>
          <w:p w14:paraId="2646F534" w14:textId="4C65AEC6" w:rsidR="00952CAE" w:rsidRPr="00AE407B" w:rsidRDefault="00952CAE" w:rsidP="00AA532E">
            <w:pPr>
              <w:pStyle w:val="GvdeMetni"/>
              <w:spacing w:before="20" w:after="20" w:line="240" w:lineRule="auto"/>
              <w:rPr>
                <w:sz w:val="18"/>
                <w:szCs w:val="18"/>
                <w:lang w:val="tr-TR"/>
              </w:rPr>
            </w:pPr>
            <w:r w:rsidRPr="00AE407B">
              <w:rPr>
                <w:sz w:val="18"/>
                <w:szCs w:val="18"/>
                <w:lang w:val="tr-TR"/>
              </w:rPr>
              <w:t>11</w:t>
            </w:r>
          </w:p>
        </w:tc>
        <w:tc>
          <w:tcPr>
            <w:tcW w:w="1544" w:type="pct"/>
            <w:vAlign w:val="center"/>
          </w:tcPr>
          <w:p w14:paraId="20F89E4D" w14:textId="63F8BA56" w:rsidR="00952CAE" w:rsidRPr="00AE407B" w:rsidRDefault="008F6ECE" w:rsidP="00AA532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Rahatsızlık kontrolleri</w:t>
            </w:r>
          </w:p>
        </w:tc>
        <w:tc>
          <w:tcPr>
            <w:tcW w:w="3088" w:type="pct"/>
            <w:vAlign w:val="center"/>
          </w:tcPr>
          <w:p w14:paraId="7CDDBF51" w14:textId="3137CD36" w:rsidR="00952CAE" w:rsidRPr="00AE407B" w:rsidRDefault="008F6ECE" w:rsidP="00952CAE">
            <w:pPr>
              <w:pStyle w:val="GvdeMetni"/>
              <w:numPr>
                <w:ilvl w:val="0"/>
                <w:numId w:val="160"/>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B</w:t>
            </w:r>
            <w:r w:rsidR="00CA4EB1" w:rsidRPr="00AE407B">
              <w:rPr>
                <w:sz w:val="18"/>
                <w:szCs w:val="18"/>
                <w:lang w:val="tr-TR"/>
              </w:rPr>
              <w:t>Y</w:t>
            </w:r>
            <w:r w:rsidRPr="00AE407B">
              <w:rPr>
                <w:sz w:val="18"/>
                <w:szCs w:val="18"/>
                <w:lang w:val="tr-TR"/>
              </w:rPr>
              <w:t>P / diğer planlar kapsamında ele alınacak inşaat ve işletme faaliyetlerinin (gürültü, titreşim, ışık vb.) etkilerinin azaltılması.</w:t>
            </w:r>
          </w:p>
        </w:tc>
      </w:tr>
      <w:tr w:rsidR="00952CAE" w:rsidRPr="000058B4" w14:paraId="2CEA93C2" w14:textId="77777777" w:rsidTr="007B4120">
        <w:tc>
          <w:tcPr>
            <w:cnfStyle w:val="001000000000" w:firstRow="0" w:lastRow="0" w:firstColumn="1" w:lastColumn="0" w:oddVBand="0" w:evenVBand="0" w:oddHBand="0" w:evenHBand="0" w:firstRowFirstColumn="0" w:firstRowLastColumn="0" w:lastRowFirstColumn="0" w:lastRowLastColumn="0"/>
            <w:tcW w:w="368" w:type="pct"/>
            <w:vAlign w:val="center"/>
          </w:tcPr>
          <w:p w14:paraId="7FC42A17" w14:textId="17C7FDBC" w:rsidR="00952CAE" w:rsidRPr="00AE407B" w:rsidRDefault="00952CAE" w:rsidP="00AA532E">
            <w:pPr>
              <w:pStyle w:val="GvdeMetni"/>
              <w:spacing w:before="20" w:after="20" w:line="240" w:lineRule="auto"/>
              <w:rPr>
                <w:sz w:val="18"/>
                <w:szCs w:val="18"/>
                <w:lang w:val="tr-TR"/>
              </w:rPr>
            </w:pPr>
            <w:r w:rsidRPr="00AE407B">
              <w:rPr>
                <w:sz w:val="18"/>
                <w:szCs w:val="18"/>
                <w:lang w:val="tr-TR"/>
              </w:rPr>
              <w:t>12</w:t>
            </w:r>
          </w:p>
        </w:tc>
        <w:tc>
          <w:tcPr>
            <w:tcW w:w="1544" w:type="pct"/>
            <w:vAlign w:val="center"/>
          </w:tcPr>
          <w:p w14:paraId="166E329F" w14:textId="699015DC" w:rsidR="00952CAE" w:rsidRPr="00AE407B" w:rsidRDefault="00772CE1" w:rsidP="00AA532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Araştırma ve izleme</w:t>
            </w:r>
          </w:p>
        </w:tc>
        <w:tc>
          <w:tcPr>
            <w:tcW w:w="3088" w:type="pct"/>
            <w:vAlign w:val="center"/>
          </w:tcPr>
          <w:p w14:paraId="1C98CC84" w14:textId="736C785C" w:rsidR="00952CAE" w:rsidRPr="00AE407B" w:rsidRDefault="00772CE1" w:rsidP="00952CAE">
            <w:pPr>
              <w:pStyle w:val="GvdeMetni"/>
              <w:numPr>
                <w:ilvl w:val="0"/>
                <w:numId w:val="16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İnşaat ve işletme sırasında uyarlanabilir yönetimi bilgilendirmek için önerilen özel izleme çalışmaları</w:t>
            </w:r>
          </w:p>
        </w:tc>
      </w:tr>
      <w:tr w:rsidR="00952CAE" w:rsidRPr="000058B4" w14:paraId="71C4126A" w14:textId="77777777" w:rsidTr="007B41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 w:type="pct"/>
            <w:vAlign w:val="center"/>
          </w:tcPr>
          <w:p w14:paraId="61FECDA5" w14:textId="499AC386" w:rsidR="00952CAE" w:rsidRPr="00AE407B" w:rsidRDefault="00952CAE" w:rsidP="00AA532E">
            <w:pPr>
              <w:pStyle w:val="GvdeMetni"/>
              <w:spacing w:before="20" w:after="20" w:line="240" w:lineRule="auto"/>
              <w:rPr>
                <w:sz w:val="18"/>
                <w:szCs w:val="18"/>
                <w:lang w:val="tr-TR"/>
              </w:rPr>
            </w:pPr>
            <w:r w:rsidRPr="00AE407B">
              <w:rPr>
                <w:sz w:val="18"/>
                <w:szCs w:val="18"/>
                <w:lang w:val="tr-TR"/>
              </w:rPr>
              <w:t>13</w:t>
            </w:r>
          </w:p>
        </w:tc>
        <w:tc>
          <w:tcPr>
            <w:tcW w:w="1544" w:type="pct"/>
            <w:vAlign w:val="center"/>
          </w:tcPr>
          <w:p w14:paraId="03D31E3D" w14:textId="40C83FB3" w:rsidR="00952CAE" w:rsidRPr="00AE407B" w:rsidRDefault="00772CE1" w:rsidP="00AA532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Eğitim ve farkındalık</w:t>
            </w:r>
          </w:p>
        </w:tc>
        <w:tc>
          <w:tcPr>
            <w:tcW w:w="3088" w:type="pct"/>
            <w:vAlign w:val="center"/>
          </w:tcPr>
          <w:p w14:paraId="553BCA13" w14:textId="139C0EE0" w:rsidR="00952CAE" w:rsidRPr="00AE407B" w:rsidRDefault="007B4120" w:rsidP="00952CAE">
            <w:pPr>
              <w:pStyle w:val="GvdeMetni"/>
              <w:numPr>
                <w:ilvl w:val="0"/>
                <w:numId w:val="160"/>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Proje için işçi/personel farkındalık ve eğitim programına</w:t>
            </w:r>
            <w:r w:rsidR="00772CE1" w:rsidRPr="00AE407B">
              <w:rPr>
                <w:sz w:val="18"/>
                <w:szCs w:val="18"/>
                <w:lang w:val="tr-TR"/>
              </w:rPr>
              <w:t xml:space="preserve"> entegre edilecek.</w:t>
            </w:r>
          </w:p>
        </w:tc>
      </w:tr>
    </w:tbl>
    <w:p w14:paraId="475F8F40" w14:textId="6859AA3C" w:rsidR="00536DC0" w:rsidRPr="00AE407B" w:rsidRDefault="00536DC0" w:rsidP="009A27A0">
      <w:pPr>
        <w:spacing w:after="0" w:line="240" w:lineRule="auto"/>
        <w:rPr>
          <w:lang w:val="tr-TR"/>
        </w:rPr>
        <w:sectPr w:rsidR="00536DC0" w:rsidRPr="00AE407B" w:rsidSect="00505014">
          <w:pgSz w:w="11906" w:h="16838" w:code="9"/>
          <w:pgMar w:top="1134" w:right="1134" w:bottom="1134" w:left="1134" w:header="567" w:footer="374" w:gutter="0"/>
          <w:cols w:sep="1" w:space="380"/>
          <w:titlePg/>
          <w:docGrid w:linePitch="360"/>
        </w:sectPr>
      </w:pPr>
    </w:p>
    <w:p w14:paraId="73990745" w14:textId="108106B5" w:rsidR="0075089E" w:rsidRPr="00AE407B" w:rsidRDefault="0075089E" w:rsidP="0075089E">
      <w:pPr>
        <w:pStyle w:val="Balk1"/>
        <w:rPr>
          <w:lang w:val="tr-TR"/>
        </w:rPr>
      </w:pPr>
      <w:bookmarkStart w:id="80" w:name="_Toc212973606"/>
      <w:r w:rsidRPr="00AE407B">
        <w:rPr>
          <w:lang w:val="tr-TR"/>
        </w:rPr>
        <w:lastRenderedPageBreak/>
        <w:t xml:space="preserve">İNŞAAT </w:t>
      </w:r>
      <w:r w:rsidR="005A419A" w:rsidRPr="00AE407B">
        <w:rPr>
          <w:lang w:val="tr-TR"/>
        </w:rPr>
        <w:t>AŞAM</w:t>
      </w:r>
      <w:r w:rsidR="00400562" w:rsidRPr="00AE407B">
        <w:rPr>
          <w:lang w:val="tr-TR"/>
        </w:rPr>
        <w:t>ASI</w:t>
      </w:r>
      <w:bookmarkEnd w:id="61"/>
      <w:bookmarkEnd w:id="62"/>
      <w:r w:rsidR="00A0186A" w:rsidRPr="00AE407B">
        <w:rPr>
          <w:lang w:val="tr-TR"/>
        </w:rPr>
        <w:t xml:space="preserve"> İçin</w:t>
      </w:r>
      <w:r w:rsidR="00400562" w:rsidRPr="00AE407B">
        <w:rPr>
          <w:lang w:val="tr-TR"/>
        </w:rPr>
        <w:t xml:space="preserve"> BİYOÇEŞİTLİLİK YÖNETİM PLANI (B</w:t>
      </w:r>
      <w:r w:rsidR="00A0186A" w:rsidRPr="00AE407B">
        <w:rPr>
          <w:lang w:val="tr-TR"/>
        </w:rPr>
        <w:t>Y</w:t>
      </w:r>
      <w:r w:rsidR="00400562" w:rsidRPr="00AE407B">
        <w:rPr>
          <w:lang w:val="tr-TR"/>
        </w:rPr>
        <w:t>P)</w:t>
      </w:r>
      <w:bookmarkEnd w:id="80"/>
    </w:p>
    <w:p w14:paraId="511FE40C" w14:textId="455800EA" w:rsidR="005A3355" w:rsidRPr="00AE407B" w:rsidRDefault="005A3355" w:rsidP="0058731B">
      <w:pPr>
        <w:pStyle w:val="GvdeMetni"/>
        <w:jc w:val="both"/>
        <w:rPr>
          <w:lang w:val="tr-TR"/>
        </w:rPr>
      </w:pPr>
      <w:bookmarkStart w:id="81" w:name="_Toc156896006"/>
      <w:r w:rsidRPr="00AE407B">
        <w:rPr>
          <w:lang w:val="tr-TR"/>
        </w:rPr>
        <w:t xml:space="preserve">Bu </w:t>
      </w:r>
      <w:r w:rsidR="002E506B" w:rsidRPr="00AE407B">
        <w:rPr>
          <w:lang w:val="tr-TR"/>
        </w:rPr>
        <w:t>bölüm</w:t>
      </w:r>
      <w:r w:rsidRPr="00AE407B">
        <w:rPr>
          <w:lang w:val="tr-TR"/>
        </w:rPr>
        <w:t xml:space="preserve">, Projenin </w:t>
      </w:r>
      <w:r w:rsidR="002E506B" w:rsidRPr="00AE407B">
        <w:rPr>
          <w:lang w:val="tr-TR"/>
        </w:rPr>
        <w:t>inşaat aşaması için</w:t>
      </w:r>
      <w:r w:rsidRPr="00AE407B">
        <w:rPr>
          <w:lang w:val="tr-TR"/>
        </w:rPr>
        <w:t xml:space="preserve"> Biyoçeşitlilik Yönetim Planını (B</w:t>
      </w:r>
      <w:r w:rsidR="002753FB" w:rsidRPr="00AE407B">
        <w:rPr>
          <w:lang w:val="tr-TR"/>
        </w:rPr>
        <w:t>Y</w:t>
      </w:r>
      <w:r w:rsidRPr="00AE407B">
        <w:rPr>
          <w:lang w:val="tr-TR"/>
        </w:rPr>
        <w:t xml:space="preserve">P) </w:t>
      </w:r>
      <w:r w:rsidR="002E506B" w:rsidRPr="00AE407B">
        <w:rPr>
          <w:lang w:val="tr-TR"/>
        </w:rPr>
        <w:t>sunmaktadır</w:t>
      </w:r>
      <w:r w:rsidRPr="00AE407B">
        <w:rPr>
          <w:lang w:val="tr-TR"/>
        </w:rPr>
        <w:t xml:space="preserve">. İnşaat faaliyetlerinden kaynaklanabilecek habitatlar, türler, ekosistemler ve ilgili ekosistem hizmetlerine yönelik doğrudan, dolaylı ve kümülatif riskleri kapsamaktadır. Plan, </w:t>
      </w:r>
      <w:r w:rsidR="00021274" w:rsidRPr="00AE407B">
        <w:rPr>
          <w:lang w:val="tr-TR"/>
        </w:rPr>
        <w:t xml:space="preserve">EBRD </w:t>
      </w:r>
      <w:r w:rsidR="00DD408B" w:rsidRPr="00AE407B">
        <w:rPr>
          <w:lang w:val="tr-TR"/>
        </w:rPr>
        <w:t>ÇSR</w:t>
      </w:r>
      <w:r w:rsidR="00021274" w:rsidRPr="00AE407B">
        <w:rPr>
          <w:lang w:val="tr-TR"/>
        </w:rPr>
        <w:t xml:space="preserve">6 ve </w:t>
      </w:r>
      <w:r w:rsidRPr="00AE407B">
        <w:rPr>
          <w:lang w:val="tr-TR"/>
        </w:rPr>
        <w:t xml:space="preserve">IFC PS6 dahil olmak üzere ilgili uluslararası standartlar ve </w:t>
      </w:r>
      <w:r w:rsidR="00021274" w:rsidRPr="00AE407B">
        <w:rPr>
          <w:lang w:val="tr-TR"/>
        </w:rPr>
        <w:t xml:space="preserve">ilgili </w:t>
      </w:r>
      <w:r w:rsidRPr="00AE407B">
        <w:rPr>
          <w:lang w:val="tr-TR"/>
        </w:rPr>
        <w:t>ulusal düzenleyici gerekliliklerle uyumludur.</w:t>
      </w:r>
    </w:p>
    <w:p w14:paraId="4F7C80F1" w14:textId="77777777" w:rsidR="005A3355" w:rsidRPr="00AE407B" w:rsidRDefault="005A3355" w:rsidP="0058731B">
      <w:pPr>
        <w:pStyle w:val="GvdeMetni"/>
        <w:jc w:val="both"/>
        <w:rPr>
          <w:lang w:val="tr-TR"/>
        </w:rPr>
      </w:pPr>
      <w:r w:rsidRPr="00AE407B">
        <w:rPr>
          <w:lang w:val="tr-TR"/>
        </w:rPr>
        <w:t>İnşaat aşaması, önemli ölçüde zemin bozulmasına yol açacak ve hem kalıcı hem de geçici altyapı geliştirme çalışmalarını içerecektir. Geçici inşaat bileşenleri, yalnızca inşaat süresince kullanılan yapılar ve alanları ifade eder ve proje tamamlandığında kaldırılacak veya orijinal hallerine geri döndürülecektir. Bu bileşenler şunlardır:</w:t>
      </w:r>
    </w:p>
    <w:p w14:paraId="74806515" w14:textId="77777777" w:rsidR="005A3355" w:rsidRPr="00AE407B" w:rsidRDefault="005A3355" w:rsidP="005A3355">
      <w:pPr>
        <w:pStyle w:val="GvdeMetni"/>
        <w:numPr>
          <w:ilvl w:val="0"/>
          <w:numId w:val="51"/>
        </w:numPr>
        <w:spacing w:before="120" w:after="60" w:line="260" w:lineRule="atLeast"/>
        <w:rPr>
          <w:rFonts w:eastAsia="Times New Roman" w:cs="Times New Roman"/>
          <w:color w:val="000000"/>
          <w:szCs w:val="20"/>
          <w:lang w:val="tr-TR" w:eastAsia="tr-TR"/>
        </w:rPr>
      </w:pPr>
      <w:r w:rsidRPr="00AE407B">
        <w:rPr>
          <w:rFonts w:eastAsia="Times New Roman" w:cs="Times New Roman"/>
          <w:color w:val="000000"/>
          <w:szCs w:val="20"/>
          <w:lang w:val="tr-TR" w:eastAsia="tr-TR"/>
        </w:rPr>
        <w:t>İnşaat işleri,</w:t>
      </w:r>
    </w:p>
    <w:p w14:paraId="7CB2BD47" w14:textId="77777777" w:rsidR="005A3355" w:rsidRPr="00AE407B" w:rsidRDefault="005A3355" w:rsidP="005A3355">
      <w:pPr>
        <w:pStyle w:val="GvdeMetni"/>
        <w:numPr>
          <w:ilvl w:val="0"/>
          <w:numId w:val="51"/>
        </w:numPr>
        <w:spacing w:before="120" w:after="60" w:line="260" w:lineRule="atLeast"/>
        <w:rPr>
          <w:rFonts w:eastAsia="Times New Roman" w:cs="Times New Roman"/>
          <w:color w:val="000000"/>
          <w:szCs w:val="20"/>
          <w:lang w:val="tr-TR" w:eastAsia="tr-TR"/>
        </w:rPr>
      </w:pPr>
      <w:r w:rsidRPr="00AE407B">
        <w:rPr>
          <w:rFonts w:cs="Arial"/>
          <w:bCs/>
          <w:lang w:val="tr-TR"/>
        </w:rPr>
        <w:t>İç erişim yolları</w:t>
      </w:r>
      <w:r w:rsidRPr="00AE407B">
        <w:rPr>
          <w:rFonts w:eastAsia="Times New Roman" w:cs="Times New Roman"/>
          <w:color w:val="000000"/>
          <w:szCs w:val="20"/>
          <w:lang w:val="tr-TR" w:eastAsia="tr-TR"/>
        </w:rPr>
        <w:t>,</w:t>
      </w:r>
    </w:p>
    <w:p w14:paraId="7014474C" w14:textId="77777777" w:rsidR="005A3355" w:rsidRPr="00AE407B" w:rsidRDefault="005A3355" w:rsidP="005A3355">
      <w:pPr>
        <w:pStyle w:val="GvdeMetni"/>
        <w:numPr>
          <w:ilvl w:val="0"/>
          <w:numId w:val="51"/>
        </w:numPr>
        <w:spacing w:before="120" w:after="60" w:line="260" w:lineRule="atLeast"/>
        <w:rPr>
          <w:rFonts w:eastAsia="Times New Roman" w:cs="Times New Roman"/>
          <w:color w:val="000000"/>
          <w:szCs w:val="20"/>
          <w:lang w:val="tr-TR" w:eastAsia="tr-TR"/>
        </w:rPr>
      </w:pPr>
      <w:r w:rsidRPr="00AE407B">
        <w:rPr>
          <w:rFonts w:eastAsia="Times New Roman" w:cs="Times New Roman"/>
          <w:color w:val="000000"/>
          <w:szCs w:val="20"/>
          <w:lang w:val="tr-TR" w:eastAsia="tr-TR"/>
        </w:rPr>
        <w:t>Türbinler ve pedler</w:t>
      </w:r>
    </w:p>
    <w:p w14:paraId="55002E36" w14:textId="77777777" w:rsidR="005A3355" w:rsidRPr="00AE407B" w:rsidRDefault="005A3355" w:rsidP="005A3355">
      <w:pPr>
        <w:pStyle w:val="GvdeMetni"/>
        <w:numPr>
          <w:ilvl w:val="0"/>
          <w:numId w:val="51"/>
        </w:numPr>
        <w:spacing w:before="120" w:after="60" w:line="260" w:lineRule="atLeast"/>
        <w:rPr>
          <w:rFonts w:eastAsia="Times New Roman" w:cs="Times New Roman"/>
          <w:color w:val="000000"/>
          <w:szCs w:val="20"/>
          <w:lang w:val="tr-TR" w:eastAsia="tr-TR"/>
        </w:rPr>
      </w:pPr>
      <w:r w:rsidRPr="00AE407B">
        <w:rPr>
          <w:rFonts w:eastAsia="Times New Roman" w:cs="Times New Roman"/>
          <w:color w:val="000000"/>
          <w:szCs w:val="20"/>
          <w:lang w:val="tr-TR" w:eastAsia="tr-TR"/>
        </w:rPr>
        <w:t>Enerji iletim hatları</w:t>
      </w:r>
    </w:p>
    <w:p w14:paraId="02F9B459" w14:textId="68E24372" w:rsidR="005A3355" w:rsidRPr="00AE407B" w:rsidRDefault="005A3355" w:rsidP="005A3355">
      <w:pPr>
        <w:pStyle w:val="GvdeMetni"/>
        <w:numPr>
          <w:ilvl w:val="0"/>
          <w:numId w:val="51"/>
        </w:numPr>
        <w:spacing w:before="120" w:after="60" w:line="260" w:lineRule="atLeast"/>
        <w:rPr>
          <w:rFonts w:eastAsia="Times New Roman" w:cs="Times New Roman"/>
          <w:color w:val="000000"/>
          <w:szCs w:val="20"/>
          <w:lang w:val="tr-TR" w:eastAsia="tr-TR"/>
        </w:rPr>
      </w:pPr>
      <w:r w:rsidRPr="00AE407B">
        <w:rPr>
          <w:rFonts w:eastAsia="Times New Roman" w:cs="Times New Roman"/>
          <w:color w:val="000000"/>
          <w:szCs w:val="20"/>
          <w:lang w:val="tr-TR" w:eastAsia="tr-TR"/>
        </w:rPr>
        <w:t xml:space="preserve">İşletme tesisleri </w:t>
      </w:r>
    </w:p>
    <w:p w14:paraId="11CFE0D5" w14:textId="77777777" w:rsidR="002E506B" w:rsidRPr="00AE407B" w:rsidRDefault="002E506B" w:rsidP="005A3355">
      <w:pPr>
        <w:pStyle w:val="GvdeMetni"/>
        <w:rPr>
          <w:lang w:val="tr-TR"/>
        </w:rPr>
      </w:pPr>
    </w:p>
    <w:p w14:paraId="7B5B4554" w14:textId="758AA556" w:rsidR="005A3355" w:rsidRPr="00AE407B" w:rsidRDefault="002E506B" w:rsidP="0058731B">
      <w:pPr>
        <w:pStyle w:val="GvdeMetni"/>
        <w:jc w:val="both"/>
        <w:rPr>
          <w:lang w:val="tr-TR"/>
        </w:rPr>
      </w:pPr>
      <w:r w:rsidRPr="00AE407B">
        <w:rPr>
          <w:lang w:val="tr-TR"/>
        </w:rPr>
        <w:t xml:space="preserve">İnşaat </w:t>
      </w:r>
      <w:r w:rsidR="005A3355" w:rsidRPr="00AE407B">
        <w:rPr>
          <w:lang w:val="tr-TR"/>
        </w:rPr>
        <w:t>B</w:t>
      </w:r>
      <w:r w:rsidR="00FB1053" w:rsidRPr="00AE407B">
        <w:rPr>
          <w:lang w:val="tr-TR"/>
        </w:rPr>
        <w:t>Y</w:t>
      </w:r>
      <w:r w:rsidR="005A3355" w:rsidRPr="00AE407B">
        <w:rPr>
          <w:lang w:val="tr-TR"/>
        </w:rPr>
        <w:t>P'si, inşaat sırasında tüm faaliyetlerin, biyolojik çeşitlilik üzerindeki etkileri mümkün olduğunca önleyecek, en aza indirecek ve geri kazanacak şekilde yürütülmesini ve tüm aşamalarda etki azaltma hiyerarşisi ilkelerinin uygulanmasını amaçlamaktadır. Aşağıdaki bölümlerde, temel riskler, yönetim önlemleri, izleme ve raporlama gereklilikleri özetlenmekte ve inşaat aşamasına özgü rol ve sorumluluklar tanımlanmaktadır.</w:t>
      </w:r>
    </w:p>
    <w:p w14:paraId="5ADB85E1" w14:textId="598A1082" w:rsidR="0075089E" w:rsidRPr="00AE407B" w:rsidRDefault="0075089E" w:rsidP="0075089E">
      <w:pPr>
        <w:pStyle w:val="Balk2"/>
        <w:rPr>
          <w:lang w:val="tr-TR"/>
        </w:rPr>
      </w:pPr>
      <w:bookmarkStart w:id="82" w:name="_Toc199519230"/>
      <w:bookmarkStart w:id="83" w:name="_Toc199519231"/>
      <w:bookmarkStart w:id="84" w:name="_Toc199519232"/>
      <w:bookmarkStart w:id="85" w:name="_Toc199519233"/>
      <w:bookmarkStart w:id="86" w:name="_Toc156896009"/>
      <w:bookmarkStart w:id="87" w:name="_Toc212973607"/>
      <w:bookmarkEnd w:id="81"/>
      <w:bookmarkEnd w:id="82"/>
      <w:bookmarkEnd w:id="83"/>
      <w:bookmarkEnd w:id="84"/>
      <w:bookmarkEnd w:id="85"/>
      <w:r w:rsidRPr="00AE407B">
        <w:rPr>
          <w:lang w:val="tr-TR"/>
        </w:rPr>
        <w:t>Etkiler</w:t>
      </w:r>
      <w:bookmarkEnd w:id="86"/>
      <w:r w:rsidR="00FD25A0" w:rsidRPr="00AE407B">
        <w:rPr>
          <w:lang w:val="tr-TR"/>
        </w:rPr>
        <w:t xml:space="preserve"> /Riskler</w:t>
      </w:r>
      <w:bookmarkEnd w:id="87"/>
    </w:p>
    <w:p w14:paraId="50EE401C" w14:textId="0AE26B31" w:rsidR="002E506B" w:rsidRPr="00AE407B" w:rsidRDefault="002E506B" w:rsidP="6492F8D9">
      <w:pPr>
        <w:spacing w:after="120"/>
        <w:rPr>
          <w:rFonts w:cs="Arial"/>
        </w:rPr>
      </w:pPr>
      <w:r w:rsidRPr="6492F8D9">
        <w:rPr>
          <w:rFonts w:ascii="Verdana" w:hAnsi="Verdana" w:cs="Arial"/>
          <w:kern w:val="0"/>
          <w14:ligatures w14:val="none"/>
        </w:rPr>
        <w:t xml:space="preserve">İnşaatla ilgili </w:t>
      </w:r>
      <w:r w:rsidR="00A7028B" w:rsidRPr="6492F8D9">
        <w:rPr>
          <w:rFonts w:ascii="Verdana" w:hAnsi="Verdana" w:cs="Arial"/>
          <w:kern w:val="0"/>
          <w14:ligatures w14:val="none"/>
        </w:rPr>
        <w:t xml:space="preserve">biyoçeşitlilik etkileri, ilgili faaliyetler ve altyapı </w:t>
      </w:r>
      <w:r w:rsidR="00FB1053" w:rsidRPr="6492F8D9">
        <w:rPr>
          <w:rFonts w:ascii="Verdana" w:hAnsi="Verdana" w:cs="Arial"/>
          <w:kern w:val="0"/>
          <w14:ligatures w14:val="none"/>
        </w:rPr>
        <w:t>ÇSED</w:t>
      </w:r>
      <w:r w:rsidR="006A25D7" w:rsidRPr="6492F8D9">
        <w:rPr>
          <w:rFonts w:ascii="Verdana" w:hAnsi="Verdana" w:cs="Arial"/>
          <w:kern w:val="0"/>
          <w14:ligatures w14:val="none"/>
        </w:rPr>
        <w:t>'</w:t>
      </w:r>
      <w:r w:rsidR="00FB1053" w:rsidRPr="6492F8D9">
        <w:rPr>
          <w:rFonts w:ascii="Verdana" w:hAnsi="Verdana" w:cs="Arial"/>
          <w:kern w:val="0"/>
          <w14:ligatures w14:val="none"/>
        </w:rPr>
        <w:t>te</w:t>
      </w:r>
      <w:r w:rsidR="006A25D7" w:rsidRPr="6492F8D9">
        <w:rPr>
          <w:rFonts w:ascii="Verdana" w:hAnsi="Verdana" w:cs="Arial"/>
          <w:kern w:val="0"/>
          <w14:ligatures w14:val="none"/>
        </w:rPr>
        <w:t xml:space="preserve"> </w:t>
      </w:r>
      <w:r w:rsidR="00A7028B" w:rsidRPr="6492F8D9">
        <w:rPr>
          <w:rFonts w:ascii="Verdana" w:hAnsi="Verdana" w:cs="Arial"/>
          <w:kern w:val="0"/>
          <w14:ligatures w14:val="none"/>
        </w:rPr>
        <w:t>(ERM,</w:t>
      </w:r>
      <w:r w:rsidR="00814952" w:rsidRPr="6492F8D9">
        <w:rPr>
          <w:rFonts w:ascii="Verdana" w:hAnsi="Verdana" w:cs="Arial"/>
          <w:kern w:val="0"/>
          <w14:ligatures w14:val="none"/>
        </w:rPr>
        <w:t xml:space="preserve"> 2025</w:t>
      </w:r>
      <w:r w:rsidR="00A7028B" w:rsidRPr="6492F8D9">
        <w:rPr>
          <w:rFonts w:ascii="Verdana" w:hAnsi="Verdana" w:cs="Arial"/>
          <w:kern w:val="0"/>
          <w14:ligatures w14:val="none"/>
        </w:rPr>
        <w:t>) kavramsallaştırılmış</w:t>
      </w:r>
      <w:r w:rsidR="00FB1053" w:rsidRPr="6492F8D9">
        <w:rPr>
          <w:rFonts w:ascii="Verdana" w:hAnsi="Verdana" w:cs="Arial"/>
          <w:kern w:val="0"/>
          <w14:ligatures w14:val="none"/>
        </w:rPr>
        <w:t>tır</w:t>
      </w:r>
      <w:r w:rsidR="00A7028B" w:rsidRPr="6492F8D9">
        <w:rPr>
          <w:rFonts w:ascii="Verdana" w:hAnsi="Verdana" w:cs="Arial"/>
          <w:kern w:val="0"/>
          <w14:ligatures w14:val="none"/>
        </w:rPr>
        <w:t xml:space="preserve">.  </w:t>
      </w:r>
    </w:p>
    <w:p w14:paraId="54EB2585" w14:textId="2C12D21E" w:rsidR="002E506B" w:rsidRPr="00AE407B" w:rsidRDefault="00F21C12" w:rsidP="002E506B">
      <w:pPr>
        <w:spacing w:after="120"/>
        <w:rPr>
          <w:rFonts w:cs="Arial"/>
          <w:i/>
          <w:iCs/>
          <w:lang w:val="tr-TR"/>
        </w:rPr>
      </w:pPr>
      <w:r w:rsidRPr="00AE407B">
        <w:rPr>
          <w:rFonts w:cs="Arial"/>
          <w:i/>
          <w:iCs/>
          <w:lang w:val="tr-TR"/>
        </w:rPr>
        <w:t>Kapanış</w:t>
      </w:r>
      <w:r w:rsidR="00A7028B" w:rsidRPr="00AE407B">
        <w:rPr>
          <w:rFonts w:cs="Arial"/>
          <w:i/>
          <w:iCs/>
          <w:lang w:val="tr-TR"/>
        </w:rPr>
        <w:t xml:space="preserve"> aşamasının etkileri, inşaat aşamasının etkileriyle benzerlik göstereceğinden, ayrı olarak değerlendirilmemiştir. </w:t>
      </w:r>
    </w:p>
    <w:p w14:paraId="02E95CBF" w14:textId="6E4EFA08" w:rsidR="00165583" w:rsidRPr="00AE407B" w:rsidRDefault="00165583" w:rsidP="00165583">
      <w:pPr>
        <w:spacing w:after="120"/>
        <w:jc w:val="both"/>
        <w:rPr>
          <w:rFonts w:cs="Arial"/>
          <w:lang w:val="tr-TR"/>
        </w:rPr>
      </w:pPr>
      <w:r w:rsidRPr="00AE407B">
        <w:rPr>
          <w:rFonts w:cs="Arial"/>
          <w:i/>
          <w:iCs/>
          <w:lang w:val="tr-TR"/>
        </w:rPr>
        <w:t xml:space="preserve">Kümülatif etkiler </w:t>
      </w:r>
      <w:r w:rsidR="000437BD" w:rsidRPr="00AE407B">
        <w:rPr>
          <w:rFonts w:cs="Arial"/>
          <w:i/>
          <w:iCs/>
          <w:lang w:val="tr-TR"/>
        </w:rPr>
        <w:t>ÇSED</w:t>
      </w:r>
      <w:r w:rsidRPr="00AE407B">
        <w:rPr>
          <w:rFonts w:cs="Arial"/>
          <w:i/>
          <w:iCs/>
          <w:lang w:val="tr-TR"/>
        </w:rPr>
        <w:t xml:space="preserve"> raporunun 8. bölümünde ele </w:t>
      </w:r>
      <w:r w:rsidR="000437BD" w:rsidRPr="00AE407B">
        <w:rPr>
          <w:rFonts w:cs="Arial"/>
          <w:i/>
          <w:iCs/>
          <w:lang w:val="tr-TR"/>
        </w:rPr>
        <w:t>alınmaktadır</w:t>
      </w:r>
      <w:r w:rsidRPr="00AE407B">
        <w:rPr>
          <w:rFonts w:cs="Arial"/>
          <w:i/>
          <w:iCs/>
          <w:lang w:val="tr-TR"/>
        </w:rPr>
        <w:t xml:space="preserve"> ve biy</w:t>
      </w:r>
      <w:r w:rsidR="000437BD" w:rsidRPr="00AE407B">
        <w:rPr>
          <w:rFonts w:cs="Arial"/>
          <w:i/>
          <w:iCs/>
          <w:lang w:val="tr-TR"/>
        </w:rPr>
        <w:t>o</w:t>
      </w:r>
      <w:r w:rsidRPr="00AE407B">
        <w:rPr>
          <w:rFonts w:cs="Arial"/>
          <w:i/>
          <w:iCs/>
          <w:lang w:val="tr-TR"/>
        </w:rPr>
        <w:t xml:space="preserve">çeşitlilik üzerindeki kümülatif etkileri de </w:t>
      </w:r>
      <w:r w:rsidR="00164380" w:rsidRPr="00AE407B">
        <w:rPr>
          <w:rFonts w:cs="Arial"/>
          <w:i/>
          <w:iCs/>
          <w:lang w:val="tr-TR"/>
        </w:rPr>
        <w:t>içermektedir</w:t>
      </w:r>
      <w:r w:rsidRPr="00AE407B">
        <w:rPr>
          <w:rFonts w:cs="Arial"/>
          <w:lang w:val="tr-TR"/>
        </w:rPr>
        <w:t xml:space="preserve">. </w:t>
      </w:r>
    </w:p>
    <w:p w14:paraId="7126765A" w14:textId="4480665B" w:rsidR="00973A03" w:rsidRPr="00AE407B" w:rsidRDefault="002E506B" w:rsidP="00973A03">
      <w:pPr>
        <w:spacing w:after="120"/>
        <w:rPr>
          <w:rFonts w:cs="Arial"/>
          <w:lang w:val="tr-TR"/>
        </w:rPr>
      </w:pPr>
      <w:r w:rsidRPr="00AE407B">
        <w:rPr>
          <w:rFonts w:cs="Arial"/>
          <w:lang w:val="tr-TR"/>
        </w:rPr>
        <w:t xml:space="preserve">İnşaatla ilgili </w:t>
      </w:r>
      <w:r w:rsidR="00973A03" w:rsidRPr="00AE407B">
        <w:rPr>
          <w:rFonts w:cs="Arial"/>
          <w:lang w:val="tr-TR"/>
        </w:rPr>
        <w:t>potansiyel biyoçeşitlilik etkilerinin temel kaynakları şunlardır:</w:t>
      </w:r>
    </w:p>
    <w:p w14:paraId="1EEE8482" w14:textId="77777777" w:rsidR="009F59A8" w:rsidRPr="00AE407B" w:rsidRDefault="009F59A8" w:rsidP="00387DBC">
      <w:pPr>
        <w:numPr>
          <w:ilvl w:val="0"/>
          <w:numId w:val="94"/>
        </w:numPr>
        <w:spacing w:before="60" w:after="60"/>
        <w:rPr>
          <w:lang w:val="tr-TR"/>
        </w:rPr>
      </w:pPr>
      <w:r w:rsidRPr="00AE407B">
        <w:rPr>
          <w:lang w:val="tr-TR"/>
        </w:rPr>
        <w:t>İnşaat öncesi faaliyetler (araştırmalar, işlerin planlanması)</w:t>
      </w:r>
    </w:p>
    <w:p w14:paraId="3F5E2C4B" w14:textId="77777777" w:rsidR="009F59A8" w:rsidRPr="00AE407B" w:rsidRDefault="009F59A8" w:rsidP="00387DBC">
      <w:pPr>
        <w:numPr>
          <w:ilvl w:val="0"/>
          <w:numId w:val="94"/>
        </w:numPr>
        <w:spacing w:before="60" w:after="60"/>
        <w:rPr>
          <w:lang w:val="tr-TR"/>
        </w:rPr>
      </w:pPr>
      <w:r w:rsidRPr="00AE407B">
        <w:rPr>
          <w:lang w:val="tr-TR"/>
        </w:rPr>
        <w:t>İnşaat mobilizasyon faaliyetleri ve hafriyat işleri</w:t>
      </w:r>
    </w:p>
    <w:p w14:paraId="1AD61483" w14:textId="77777777" w:rsidR="009F59A8" w:rsidRPr="00AE407B" w:rsidRDefault="009F59A8" w:rsidP="00387DBC">
      <w:pPr>
        <w:numPr>
          <w:ilvl w:val="0"/>
          <w:numId w:val="94"/>
        </w:numPr>
        <w:spacing w:before="60" w:after="60"/>
        <w:rPr>
          <w:lang w:val="tr-TR"/>
        </w:rPr>
      </w:pPr>
      <w:r w:rsidRPr="00AE407B">
        <w:rPr>
          <w:lang w:val="tr-TR"/>
        </w:rPr>
        <w:t xml:space="preserve">Geçici işler </w:t>
      </w:r>
    </w:p>
    <w:p w14:paraId="21DDA236" w14:textId="77777777" w:rsidR="009F59A8" w:rsidRPr="00AE407B" w:rsidRDefault="009F59A8" w:rsidP="00387DBC">
      <w:pPr>
        <w:numPr>
          <w:ilvl w:val="0"/>
          <w:numId w:val="94"/>
        </w:numPr>
        <w:spacing w:before="60" w:after="60"/>
        <w:rPr>
          <w:lang w:val="tr-TR"/>
        </w:rPr>
      </w:pPr>
      <w:r w:rsidRPr="00AE407B">
        <w:rPr>
          <w:lang w:val="tr-TR"/>
        </w:rPr>
        <w:t>Bitki örtüsünün temizlenmesi, üst toprağın kaldırılması, erişim yolları, türbin pedleri ve ETL direkleri/kuleleri ile ilgili genel inşaat faaliyetleri</w:t>
      </w:r>
    </w:p>
    <w:p w14:paraId="4EA4A312" w14:textId="2BE50E0F" w:rsidR="009F59A8" w:rsidRPr="00AE407B" w:rsidRDefault="009F59A8" w:rsidP="00387DBC">
      <w:pPr>
        <w:numPr>
          <w:ilvl w:val="0"/>
          <w:numId w:val="94"/>
        </w:numPr>
        <w:spacing w:before="60" w:after="60"/>
        <w:rPr>
          <w:lang w:val="tr-TR"/>
        </w:rPr>
      </w:pPr>
      <w:r w:rsidRPr="00AE407B">
        <w:rPr>
          <w:lang w:val="tr-TR"/>
        </w:rPr>
        <w:t>İn</w:t>
      </w:r>
      <w:r w:rsidR="00E90921" w:rsidRPr="00AE407B">
        <w:rPr>
          <w:lang w:val="tr-TR"/>
        </w:rPr>
        <w:t xml:space="preserve">şaat çalışanlarından kaynaklı </w:t>
      </w:r>
      <w:r w:rsidRPr="00AE407B">
        <w:rPr>
          <w:lang w:val="tr-TR"/>
        </w:rPr>
        <w:t>gürültü, rahatsızlık</w:t>
      </w:r>
    </w:p>
    <w:p w14:paraId="1D10BEE3" w14:textId="77777777" w:rsidR="009F59A8" w:rsidRPr="00AE407B" w:rsidRDefault="009F59A8" w:rsidP="00387DBC">
      <w:pPr>
        <w:numPr>
          <w:ilvl w:val="0"/>
          <w:numId w:val="94"/>
        </w:numPr>
        <w:spacing w:before="60" w:after="60"/>
        <w:rPr>
          <w:lang w:val="tr-TR"/>
        </w:rPr>
      </w:pPr>
      <w:r w:rsidRPr="00AE407B">
        <w:rPr>
          <w:lang w:val="tr-TR"/>
        </w:rPr>
        <w:t>Atık yönetimi</w:t>
      </w:r>
    </w:p>
    <w:p w14:paraId="1314ECB7" w14:textId="53ED1EEC" w:rsidR="00693200" w:rsidRPr="00AE407B" w:rsidRDefault="009F59A8" w:rsidP="002E506B">
      <w:pPr>
        <w:numPr>
          <w:ilvl w:val="0"/>
          <w:numId w:val="94"/>
        </w:numPr>
        <w:spacing w:before="60" w:after="60"/>
        <w:rPr>
          <w:lang w:val="tr-TR"/>
        </w:rPr>
      </w:pPr>
      <w:r w:rsidRPr="00AE407B">
        <w:rPr>
          <w:lang w:val="tr-TR"/>
        </w:rPr>
        <w:t>Erozyon/sedimantasyon, sel, kazara petrol/yakıt/kimyasal dökülmeleri gibi planlanmamış olaylar</w:t>
      </w:r>
    </w:p>
    <w:p w14:paraId="1C942E00" w14:textId="133FE267" w:rsidR="00675F48" w:rsidRPr="00AE407B" w:rsidRDefault="00675F48" w:rsidP="0058731B">
      <w:pPr>
        <w:spacing w:after="120"/>
        <w:jc w:val="both"/>
        <w:rPr>
          <w:rFonts w:cs="Arial"/>
          <w:szCs w:val="16"/>
          <w:lang w:val="tr-TR"/>
        </w:rPr>
      </w:pPr>
      <w:bookmarkStart w:id="88" w:name="_Ref160805183"/>
      <w:bookmarkStart w:id="89" w:name="_Ref160805179"/>
      <w:r w:rsidRPr="00AE407B">
        <w:rPr>
          <w:rFonts w:cs="Arial"/>
          <w:szCs w:val="16"/>
          <w:lang w:val="tr-TR"/>
        </w:rPr>
        <w:lastRenderedPageBreak/>
        <w:t>İnşaat aşamasındaki etkiler, temizleme nedeniyle habitat kaybı dışında (örneğin, istilacı bitki türleri, gürültü, titreşim, ışık kirliliği ve emisyonlardan kaynaklanan rahatsızlık) esas olarak geçici nitelikte olacaktır, ancak etkilenen habitatların doğal ve bozulmamış durumu göz önüne alındığında yine de ekolojik açıdan önemli olabilir.</w:t>
      </w:r>
    </w:p>
    <w:p w14:paraId="1F12AA5C" w14:textId="0E3C66F6" w:rsidR="00E067B4" w:rsidRPr="00AE407B" w:rsidRDefault="00943598" w:rsidP="0058731B">
      <w:pPr>
        <w:spacing w:after="120"/>
        <w:jc w:val="both"/>
        <w:rPr>
          <w:rFonts w:cs="Arial"/>
          <w:lang w:val="tr-TR"/>
        </w:rPr>
      </w:pPr>
      <w:r w:rsidRPr="00AE407B">
        <w:rPr>
          <w:rFonts w:cs="Arial"/>
          <w:lang w:val="tr-TR"/>
        </w:rPr>
        <w:t>ÇSED</w:t>
      </w:r>
      <w:r w:rsidR="0017101F" w:rsidRPr="00AE407B">
        <w:rPr>
          <w:rFonts w:cs="Arial"/>
          <w:lang w:val="tr-TR"/>
        </w:rPr>
        <w:t xml:space="preserve"> raporu, projenin inşaat aşamasıyla ilişkili toplam </w:t>
      </w:r>
      <w:r w:rsidR="00E067B4" w:rsidRPr="00AE407B">
        <w:rPr>
          <w:rFonts w:cs="Arial"/>
          <w:lang w:val="tr-TR"/>
        </w:rPr>
        <w:t xml:space="preserve">dokuz </w:t>
      </w:r>
      <w:r w:rsidR="0017101F" w:rsidRPr="00AE407B">
        <w:rPr>
          <w:rFonts w:cs="Arial"/>
          <w:lang w:val="tr-TR"/>
        </w:rPr>
        <w:t>ayrı biyoçeşitlilik etkisini belirlemiştir. Bu etkiler, inşaat aşamasında biyoeşitlilik alıcıları (habitatlar, flora ve fauna türleri) odaklanılarak değerlendirilmiş, özellikle etkinin ciddiyeti ve ilgili riskler değerlendirilmiştir. Etkinin ciddiyeti hafif ila orta derecede değişmekte olup, başlıca endişeler habitat bozulması, habitat bağlantısının azalması, araçların fauna türleriyle çarpışması, hareket engelleri, kirlilik ve bozulma (toz, gürültü, ışık) ve istilacı yabancı bitkilerin giriş/yayılmasıdır. Ancak, hafifletici önlemlerin uygulanmasının ardından, tüm kategorilerde kalan etkiler genel olarak "Düşük" veya "Hafif" olarak değerlendirilmiştir (bkz. Tablo 4-1).</w:t>
      </w:r>
    </w:p>
    <w:p w14:paraId="679FC7BC" w14:textId="48CF138A" w:rsidR="00994F11" w:rsidRPr="00AE407B" w:rsidRDefault="00994F11" w:rsidP="00994F11">
      <w:pPr>
        <w:pStyle w:val="ResimYazs"/>
        <w:jc w:val="center"/>
        <w:rPr>
          <w:lang w:val="tr-TR"/>
        </w:rPr>
      </w:pPr>
      <w:bookmarkStart w:id="90" w:name="_Toc212977028"/>
      <w:r w:rsidRPr="00AE407B">
        <w:rPr>
          <w:lang w:val="tr-TR"/>
        </w:rPr>
        <w:t xml:space="preserve">Tablo </w:t>
      </w:r>
      <w:r w:rsidR="00076CA9" w:rsidRPr="00AE407B">
        <w:rPr>
          <w:lang w:val="tr-TR"/>
        </w:rPr>
        <w:t>4</w:t>
      </w:r>
      <w:r w:rsidRPr="00AE407B">
        <w:rPr>
          <w:lang w:val="tr-TR"/>
        </w:rPr>
        <w:t>-</w:t>
      </w:r>
      <w:r w:rsidR="00780BDA" w:rsidRPr="00AE407B">
        <w:rPr>
          <w:lang w:val="tr-TR"/>
        </w:rPr>
        <w:fldChar w:fldCharType="begin"/>
      </w:r>
      <w:r w:rsidR="00780BDA" w:rsidRPr="00AE407B">
        <w:rPr>
          <w:lang w:val="tr-TR"/>
        </w:rPr>
        <w:instrText xml:space="preserve"> SEQ Table \* ARABIC \s 1 </w:instrText>
      </w:r>
      <w:r w:rsidR="00780BDA" w:rsidRPr="00AE407B">
        <w:rPr>
          <w:lang w:val="tr-TR"/>
        </w:rPr>
        <w:fldChar w:fldCharType="separate"/>
      </w:r>
      <w:r w:rsidR="00E42AAF">
        <w:rPr>
          <w:noProof/>
          <w:lang w:val="tr-TR"/>
        </w:rPr>
        <w:t>1</w:t>
      </w:r>
      <w:r w:rsidR="00780BDA" w:rsidRPr="00AE407B">
        <w:rPr>
          <w:lang w:val="tr-TR"/>
        </w:rPr>
        <w:fldChar w:fldCharType="end"/>
      </w:r>
      <w:bookmarkEnd w:id="88"/>
      <w:r w:rsidRPr="00AE407B">
        <w:rPr>
          <w:lang w:val="tr-TR"/>
        </w:rPr>
        <w:t xml:space="preserve"> İnşaat aşamasındaki biyolojik çeşitlilik etkilerinin özeti</w:t>
      </w:r>
      <w:bookmarkEnd w:id="89"/>
      <w:bookmarkEnd w:id="90"/>
    </w:p>
    <w:tbl>
      <w:tblPr>
        <w:tblStyle w:val="TabloKlavuzu"/>
        <w:tblW w:w="5000" w:type="pct"/>
        <w:tblBorders>
          <w:top w:val="single" w:sz="2" w:space="0" w:color="B7B2AA" w:themeColor="accent5"/>
          <w:left w:val="single" w:sz="2" w:space="0" w:color="B7B2AA" w:themeColor="accent5"/>
          <w:bottom w:val="single" w:sz="2" w:space="0" w:color="B7B2AA" w:themeColor="accent5"/>
          <w:right w:val="single" w:sz="2" w:space="0" w:color="B7B2AA" w:themeColor="accent5"/>
          <w:insideH w:val="single" w:sz="6" w:space="0" w:color="B7B2AA" w:themeColor="accent5"/>
          <w:insideV w:val="single" w:sz="6" w:space="0" w:color="B7B2AA" w:themeColor="accent5"/>
        </w:tblBorders>
        <w:tblLook w:val="04A0" w:firstRow="1" w:lastRow="0" w:firstColumn="1" w:lastColumn="0" w:noHBand="0" w:noVBand="1"/>
      </w:tblPr>
      <w:tblGrid>
        <w:gridCol w:w="2592"/>
        <w:gridCol w:w="1931"/>
        <w:gridCol w:w="1864"/>
        <w:gridCol w:w="1571"/>
        <w:gridCol w:w="1674"/>
      </w:tblGrid>
      <w:tr w:rsidR="007D16BD" w:rsidRPr="000058B4" w14:paraId="0516121E" w14:textId="77777777" w:rsidTr="00AA532E">
        <w:trPr>
          <w:tblHeader/>
        </w:trPr>
        <w:tc>
          <w:tcPr>
            <w:tcW w:w="1348" w:type="pct"/>
            <w:shd w:val="clear" w:color="auto" w:fill="D5E5DF" w:themeFill="accent3" w:themeFillTint="33"/>
            <w:vAlign w:val="center"/>
          </w:tcPr>
          <w:p w14:paraId="2C32C6CF" w14:textId="77777777" w:rsidR="007D16BD" w:rsidRPr="00AE407B" w:rsidRDefault="007D16BD" w:rsidP="00AA532E">
            <w:pPr>
              <w:spacing w:before="40" w:after="40" w:line="240" w:lineRule="auto"/>
              <w:rPr>
                <w:rFonts w:cs="Arial"/>
                <w:b/>
                <w:bCs/>
                <w:sz w:val="18"/>
                <w:szCs w:val="22"/>
                <w:lang w:val="tr-TR"/>
              </w:rPr>
            </w:pPr>
            <w:r w:rsidRPr="00AE407B">
              <w:rPr>
                <w:rFonts w:cs="Arial"/>
                <w:b/>
                <w:bCs/>
                <w:sz w:val="18"/>
                <w:szCs w:val="22"/>
                <w:lang w:val="tr-TR"/>
              </w:rPr>
              <w:t>Etki</w:t>
            </w:r>
          </w:p>
        </w:tc>
        <w:tc>
          <w:tcPr>
            <w:tcW w:w="1005" w:type="pct"/>
            <w:shd w:val="clear" w:color="auto" w:fill="D5E5DF" w:themeFill="accent3" w:themeFillTint="33"/>
            <w:vAlign w:val="center"/>
          </w:tcPr>
          <w:p w14:paraId="3301B729" w14:textId="77777777" w:rsidR="007D16BD" w:rsidRPr="00AE407B" w:rsidRDefault="007D16BD" w:rsidP="00AA532E">
            <w:pPr>
              <w:spacing w:before="40" w:after="40" w:line="240" w:lineRule="auto"/>
              <w:rPr>
                <w:rFonts w:cs="Arial"/>
                <w:b/>
                <w:bCs/>
                <w:sz w:val="18"/>
                <w:szCs w:val="22"/>
                <w:lang w:val="tr-TR"/>
              </w:rPr>
            </w:pPr>
            <w:r w:rsidRPr="00AE407B">
              <w:rPr>
                <w:rFonts w:cs="Arial"/>
                <w:b/>
                <w:bCs/>
                <w:sz w:val="18"/>
                <w:szCs w:val="22"/>
                <w:lang w:val="tr-TR"/>
              </w:rPr>
              <w:t>Biyoçeşitlilik Alıcısı</w:t>
            </w:r>
          </w:p>
        </w:tc>
        <w:tc>
          <w:tcPr>
            <w:tcW w:w="970" w:type="pct"/>
            <w:shd w:val="clear" w:color="auto" w:fill="D5E5DF" w:themeFill="accent3" w:themeFillTint="33"/>
            <w:vAlign w:val="center"/>
          </w:tcPr>
          <w:p w14:paraId="63DC7011" w14:textId="69BB7BC8" w:rsidR="007D16BD" w:rsidRPr="00AE407B" w:rsidRDefault="002D0C7A" w:rsidP="00AA532E">
            <w:pPr>
              <w:spacing w:before="40" w:after="40" w:line="240" w:lineRule="auto"/>
              <w:jc w:val="center"/>
              <w:rPr>
                <w:rFonts w:cs="Arial"/>
                <w:b/>
                <w:bCs/>
                <w:sz w:val="18"/>
                <w:szCs w:val="22"/>
                <w:lang w:val="tr-TR"/>
              </w:rPr>
            </w:pPr>
            <w:r w:rsidRPr="00AE407B">
              <w:rPr>
                <w:rFonts w:cs="Arial"/>
                <w:b/>
                <w:bCs/>
                <w:sz w:val="18"/>
                <w:szCs w:val="22"/>
                <w:lang w:val="tr-TR"/>
              </w:rPr>
              <w:t>K</w:t>
            </w:r>
            <w:r w:rsidR="007D16BD" w:rsidRPr="00AE407B">
              <w:rPr>
                <w:rFonts w:cs="Arial"/>
                <w:b/>
                <w:bCs/>
                <w:sz w:val="18"/>
                <w:szCs w:val="22"/>
                <w:lang w:val="tr-TR"/>
              </w:rPr>
              <w:t>H veya PBF?</w:t>
            </w:r>
          </w:p>
        </w:tc>
        <w:tc>
          <w:tcPr>
            <w:tcW w:w="818" w:type="pct"/>
            <w:shd w:val="clear" w:color="auto" w:fill="D5E5DF" w:themeFill="accent3" w:themeFillTint="33"/>
            <w:vAlign w:val="center"/>
          </w:tcPr>
          <w:p w14:paraId="1AC423A8" w14:textId="77777777" w:rsidR="007D16BD" w:rsidRPr="00AE407B" w:rsidRDefault="007D16BD" w:rsidP="00AA532E">
            <w:pPr>
              <w:spacing w:before="40" w:after="40" w:line="240" w:lineRule="auto"/>
              <w:jc w:val="center"/>
              <w:rPr>
                <w:rFonts w:cs="Arial"/>
                <w:b/>
                <w:bCs/>
                <w:sz w:val="18"/>
                <w:szCs w:val="22"/>
                <w:lang w:val="tr-TR"/>
              </w:rPr>
            </w:pPr>
            <w:r w:rsidRPr="00AE407B">
              <w:rPr>
                <w:rFonts w:cs="Arial"/>
                <w:b/>
                <w:bCs/>
                <w:sz w:val="18"/>
                <w:szCs w:val="22"/>
                <w:lang w:val="tr-TR"/>
              </w:rPr>
              <w:t xml:space="preserve">Etki Önemliği </w:t>
            </w:r>
            <w:r w:rsidRPr="00AE407B">
              <w:rPr>
                <w:rFonts w:eastAsia="SimSun" w:cs="Arial"/>
                <w:b/>
                <w:bCs/>
                <w:sz w:val="18"/>
                <w:szCs w:val="18"/>
                <w:lang w:val="tr-TR"/>
              </w:rPr>
              <w:t>(azaltma önlemleri dahil)</w:t>
            </w:r>
          </w:p>
        </w:tc>
        <w:tc>
          <w:tcPr>
            <w:tcW w:w="859" w:type="pct"/>
            <w:shd w:val="clear" w:color="auto" w:fill="D5E5DF" w:themeFill="accent3" w:themeFillTint="33"/>
            <w:vAlign w:val="center"/>
          </w:tcPr>
          <w:p w14:paraId="71989196" w14:textId="77777777" w:rsidR="007D16BD" w:rsidRPr="00AE407B" w:rsidRDefault="007D16BD" w:rsidP="00AA532E">
            <w:pPr>
              <w:keepNext/>
              <w:spacing w:before="40" w:after="40" w:line="240" w:lineRule="auto"/>
              <w:outlineLvl w:val="3"/>
              <w:rPr>
                <w:rFonts w:cs="Arial"/>
                <w:b/>
                <w:bCs/>
                <w:sz w:val="18"/>
                <w:szCs w:val="22"/>
                <w:lang w:val="tr-TR"/>
              </w:rPr>
            </w:pPr>
            <w:r w:rsidRPr="00AE407B">
              <w:rPr>
                <w:rFonts w:eastAsia="SimSun" w:cs="Arial"/>
                <w:b/>
                <w:bCs/>
                <w:sz w:val="18"/>
                <w:szCs w:val="18"/>
                <w:lang w:val="tr-TR"/>
              </w:rPr>
              <w:t>Kalan etki (azaltma önlemlerinden sonra)</w:t>
            </w:r>
          </w:p>
        </w:tc>
      </w:tr>
      <w:tr w:rsidR="007D16BD" w:rsidRPr="00AE407B" w14:paraId="7F73934E" w14:textId="77777777" w:rsidTr="00AA532E">
        <w:trPr>
          <w:trHeight w:val="260"/>
        </w:trPr>
        <w:tc>
          <w:tcPr>
            <w:tcW w:w="1348" w:type="pct"/>
            <w:vAlign w:val="center"/>
          </w:tcPr>
          <w:p w14:paraId="3AC1CEA8" w14:textId="77777777" w:rsidR="007D16BD" w:rsidRPr="00AE407B" w:rsidRDefault="007D16BD" w:rsidP="00AA532E">
            <w:pPr>
              <w:spacing w:before="40" w:after="40" w:line="240" w:lineRule="auto"/>
              <w:rPr>
                <w:sz w:val="18"/>
                <w:szCs w:val="22"/>
                <w:lang w:val="tr-TR" w:eastAsia="en-GB"/>
              </w:rPr>
            </w:pPr>
            <w:r w:rsidRPr="00AE407B">
              <w:rPr>
                <w:sz w:val="18"/>
                <w:szCs w:val="22"/>
                <w:lang w:val="tr-TR" w:eastAsia="en-GB"/>
              </w:rPr>
              <w:t>Etki 1: Bitki Örtüsü ve Habitatın Fiziksel Yıkımı/Bozulması</w:t>
            </w:r>
          </w:p>
        </w:tc>
        <w:tc>
          <w:tcPr>
            <w:tcW w:w="1005" w:type="pct"/>
            <w:vAlign w:val="center"/>
          </w:tcPr>
          <w:p w14:paraId="3821E0FE" w14:textId="77777777" w:rsidR="007D16BD" w:rsidRPr="00AE407B" w:rsidRDefault="007D16BD" w:rsidP="00AA532E">
            <w:pPr>
              <w:spacing w:before="40" w:after="40" w:line="240" w:lineRule="auto"/>
              <w:rPr>
                <w:rFonts w:cs="Arial"/>
                <w:sz w:val="18"/>
                <w:szCs w:val="22"/>
                <w:lang w:val="tr-TR"/>
              </w:rPr>
            </w:pPr>
            <w:r w:rsidRPr="00AE407B">
              <w:rPr>
                <w:sz w:val="18"/>
                <w:szCs w:val="22"/>
                <w:lang w:val="tr-TR" w:eastAsia="en-GB"/>
              </w:rPr>
              <w:t>Habitatlar, flora, fauna</w:t>
            </w:r>
          </w:p>
        </w:tc>
        <w:tc>
          <w:tcPr>
            <w:tcW w:w="970" w:type="pct"/>
            <w:vAlign w:val="center"/>
          </w:tcPr>
          <w:p w14:paraId="06C14193" w14:textId="77777777" w:rsidR="007D16BD" w:rsidRPr="00AE407B" w:rsidRDefault="007D16BD" w:rsidP="00AA532E">
            <w:pPr>
              <w:spacing w:before="40" w:after="40" w:line="240" w:lineRule="auto"/>
              <w:jc w:val="center"/>
              <w:rPr>
                <w:rFonts w:cs="Arial"/>
                <w:sz w:val="18"/>
                <w:szCs w:val="22"/>
                <w:lang w:val="tr-TR"/>
              </w:rPr>
            </w:pPr>
            <w:r w:rsidRPr="00AE407B">
              <w:rPr>
                <w:rFonts w:cs="Arial"/>
                <w:sz w:val="18"/>
                <w:szCs w:val="22"/>
                <w:lang w:val="tr-TR"/>
              </w:rPr>
              <w:t>Habitatlar: PBF</w:t>
            </w:r>
          </w:p>
          <w:p w14:paraId="3EFD5AF3" w14:textId="73AFE5D6" w:rsidR="007D16BD" w:rsidRPr="00AE407B" w:rsidRDefault="007D16BD" w:rsidP="00AA532E">
            <w:pPr>
              <w:spacing w:before="40" w:after="40" w:line="240" w:lineRule="auto"/>
              <w:jc w:val="center"/>
              <w:rPr>
                <w:rFonts w:cs="Arial"/>
                <w:sz w:val="18"/>
                <w:szCs w:val="22"/>
                <w:lang w:val="tr-TR"/>
              </w:rPr>
            </w:pPr>
            <w:r w:rsidRPr="00AE407B">
              <w:rPr>
                <w:rFonts w:cs="Arial"/>
                <w:sz w:val="18"/>
                <w:szCs w:val="22"/>
                <w:lang w:val="tr-TR"/>
              </w:rPr>
              <w:t xml:space="preserve">Flora: </w:t>
            </w:r>
            <w:r w:rsidR="002D0C7A" w:rsidRPr="00AE407B">
              <w:rPr>
                <w:rFonts w:cs="Arial"/>
                <w:sz w:val="18"/>
                <w:szCs w:val="22"/>
                <w:lang w:val="tr-TR"/>
              </w:rPr>
              <w:t>K</w:t>
            </w:r>
            <w:r w:rsidRPr="00AE407B">
              <w:rPr>
                <w:rFonts w:cs="Arial"/>
                <w:sz w:val="18"/>
                <w:szCs w:val="22"/>
                <w:lang w:val="tr-TR"/>
              </w:rPr>
              <w:t>H, PBF</w:t>
            </w:r>
          </w:p>
        </w:tc>
        <w:tc>
          <w:tcPr>
            <w:tcW w:w="818" w:type="pct"/>
            <w:shd w:val="clear" w:color="auto" w:fill="FF0000"/>
            <w:vAlign w:val="center"/>
          </w:tcPr>
          <w:p w14:paraId="1896FF1C" w14:textId="3949AFB4" w:rsidR="007D16BD" w:rsidRPr="00AE407B" w:rsidRDefault="007D16BD" w:rsidP="00AA532E">
            <w:pPr>
              <w:spacing w:before="40" w:after="40" w:line="240" w:lineRule="auto"/>
              <w:jc w:val="center"/>
              <w:rPr>
                <w:rFonts w:cs="Arial"/>
                <w:sz w:val="18"/>
                <w:szCs w:val="22"/>
                <w:lang w:val="tr-TR"/>
              </w:rPr>
            </w:pPr>
            <w:r w:rsidRPr="00AE407B">
              <w:rPr>
                <w:rFonts w:cs="Arial"/>
                <w:sz w:val="18"/>
                <w:szCs w:val="22"/>
                <w:lang w:val="tr-TR"/>
              </w:rPr>
              <w:t xml:space="preserve">Orta </w:t>
            </w:r>
            <w:r w:rsidR="00272211" w:rsidRPr="00AE407B">
              <w:rPr>
                <w:rFonts w:cs="Arial"/>
                <w:sz w:val="18"/>
                <w:szCs w:val="22"/>
                <w:lang w:val="tr-TR"/>
              </w:rPr>
              <w:t>-</w:t>
            </w:r>
            <w:r w:rsidRPr="00AE407B">
              <w:rPr>
                <w:rFonts w:cs="Arial"/>
                <w:sz w:val="18"/>
                <w:szCs w:val="22"/>
                <w:lang w:val="tr-TR"/>
              </w:rPr>
              <w:t xml:space="preserve"> Büyük</w:t>
            </w:r>
          </w:p>
        </w:tc>
        <w:tc>
          <w:tcPr>
            <w:tcW w:w="859" w:type="pct"/>
            <w:shd w:val="clear" w:color="auto" w:fill="FFC000"/>
            <w:vAlign w:val="center"/>
          </w:tcPr>
          <w:p w14:paraId="73C59F0C" w14:textId="77777777" w:rsidR="007D16BD" w:rsidRPr="00AE407B" w:rsidRDefault="007D16BD" w:rsidP="00AA532E">
            <w:pPr>
              <w:spacing w:before="40" w:after="40" w:line="240" w:lineRule="auto"/>
              <w:jc w:val="center"/>
              <w:rPr>
                <w:rFonts w:cs="Arial"/>
                <w:sz w:val="18"/>
                <w:szCs w:val="22"/>
                <w:lang w:val="tr-TR"/>
              </w:rPr>
            </w:pPr>
            <w:r w:rsidRPr="00AE407B">
              <w:rPr>
                <w:rFonts w:cs="Arial"/>
                <w:sz w:val="18"/>
                <w:szCs w:val="22"/>
                <w:lang w:val="tr-TR"/>
              </w:rPr>
              <w:t>Orta</w:t>
            </w:r>
          </w:p>
        </w:tc>
      </w:tr>
      <w:tr w:rsidR="007D16BD" w:rsidRPr="00AE407B" w14:paraId="3C432D6F" w14:textId="77777777" w:rsidTr="00AA532E">
        <w:tc>
          <w:tcPr>
            <w:tcW w:w="1348" w:type="pct"/>
            <w:vAlign w:val="center"/>
          </w:tcPr>
          <w:p w14:paraId="0FE71299" w14:textId="481CFAB1" w:rsidR="007D16BD" w:rsidRPr="00AE407B" w:rsidRDefault="007D16BD" w:rsidP="00AA532E">
            <w:pPr>
              <w:spacing w:before="40" w:after="40" w:line="240" w:lineRule="auto"/>
              <w:rPr>
                <w:sz w:val="18"/>
                <w:szCs w:val="22"/>
                <w:lang w:val="tr-TR" w:eastAsia="en-GB"/>
              </w:rPr>
            </w:pPr>
            <w:r w:rsidRPr="00AE407B">
              <w:rPr>
                <w:sz w:val="18"/>
                <w:szCs w:val="22"/>
                <w:lang w:val="tr-TR" w:eastAsia="en-GB"/>
              </w:rPr>
              <w:t xml:space="preserve">Etki 2: </w:t>
            </w:r>
            <w:r w:rsidR="00DE1841" w:rsidRPr="00AE407B">
              <w:rPr>
                <w:sz w:val="18"/>
                <w:szCs w:val="22"/>
                <w:lang w:val="tr-TR" w:eastAsia="en-GB"/>
              </w:rPr>
              <w:t>H</w:t>
            </w:r>
            <w:r w:rsidRPr="00AE407B">
              <w:rPr>
                <w:sz w:val="18"/>
                <w:szCs w:val="22"/>
                <w:lang w:val="tr-TR" w:eastAsia="en-GB"/>
              </w:rPr>
              <w:t>abitat bağlantısı</w:t>
            </w:r>
            <w:r w:rsidR="00DE1841" w:rsidRPr="00AE407B">
              <w:rPr>
                <w:sz w:val="18"/>
                <w:szCs w:val="22"/>
                <w:lang w:val="tr-TR" w:eastAsia="en-GB"/>
              </w:rPr>
              <w:t>nın azalması</w:t>
            </w:r>
          </w:p>
        </w:tc>
        <w:tc>
          <w:tcPr>
            <w:tcW w:w="1005" w:type="pct"/>
            <w:vAlign w:val="center"/>
          </w:tcPr>
          <w:p w14:paraId="2EC1236B" w14:textId="77777777" w:rsidR="007D16BD" w:rsidRPr="00AE407B" w:rsidRDefault="007D16BD" w:rsidP="00AA532E">
            <w:pPr>
              <w:spacing w:before="40" w:after="40" w:line="240" w:lineRule="auto"/>
              <w:rPr>
                <w:rFonts w:cs="Arial"/>
                <w:sz w:val="18"/>
                <w:szCs w:val="22"/>
                <w:lang w:val="tr-TR"/>
              </w:rPr>
            </w:pPr>
            <w:r w:rsidRPr="00AE407B">
              <w:rPr>
                <w:sz w:val="18"/>
                <w:szCs w:val="22"/>
                <w:lang w:val="tr-TR" w:eastAsia="en-GB"/>
              </w:rPr>
              <w:t>Habitatlar, fauna</w:t>
            </w:r>
          </w:p>
        </w:tc>
        <w:tc>
          <w:tcPr>
            <w:tcW w:w="970" w:type="pct"/>
            <w:vAlign w:val="center"/>
          </w:tcPr>
          <w:p w14:paraId="42787D50" w14:textId="77777777" w:rsidR="007D16BD" w:rsidRPr="00AE407B" w:rsidRDefault="007D16BD" w:rsidP="00AA532E">
            <w:pPr>
              <w:spacing w:before="40" w:after="40" w:line="240" w:lineRule="auto"/>
              <w:jc w:val="center"/>
              <w:rPr>
                <w:rFonts w:cs="Arial"/>
                <w:sz w:val="18"/>
                <w:szCs w:val="22"/>
                <w:lang w:val="tr-TR"/>
              </w:rPr>
            </w:pPr>
            <w:r w:rsidRPr="00AE407B">
              <w:rPr>
                <w:rFonts w:cs="Arial"/>
                <w:sz w:val="18"/>
                <w:szCs w:val="22"/>
                <w:lang w:val="tr-TR"/>
              </w:rPr>
              <w:t>Habitatlar: PBF</w:t>
            </w:r>
          </w:p>
          <w:p w14:paraId="236C3DCE" w14:textId="35464D5E" w:rsidR="007D16BD" w:rsidRPr="00AE407B" w:rsidRDefault="007D16BD" w:rsidP="00AA532E">
            <w:pPr>
              <w:spacing w:before="40" w:after="40" w:line="240" w:lineRule="auto"/>
              <w:jc w:val="center"/>
              <w:rPr>
                <w:rFonts w:cs="Arial"/>
                <w:sz w:val="18"/>
                <w:szCs w:val="22"/>
                <w:lang w:val="tr-TR"/>
              </w:rPr>
            </w:pPr>
            <w:r w:rsidRPr="00AE407B">
              <w:rPr>
                <w:rFonts w:cs="Arial"/>
                <w:sz w:val="18"/>
                <w:szCs w:val="22"/>
                <w:lang w:val="tr-TR"/>
              </w:rPr>
              <w:t xml:space="preserve">Fauna: </w:t>
            </w:r>
            <w:r w:rsidR="002D0C7A" w:rsidRPr="00AE407B">
              <w:rPr>
                <w:rFonts w:cs="Arial"/>
                <w:sz w:val="18"/>
                <w:szCs w:val="22"/>
                <w:lang w:val="tr-TR"/>
              </w:rPr>
              <w:t>K</w:t>
            </w:r>
            <w:r w:rsidRPr="00AE407B">
              <w:rPr>
                <w:rFonts w:cs="Arial"/>
                <w:sz w:val="18"/>
                <w:szCs w:val="22"/>
                <w:lang w:val="tr-TR"/>
              </w:rPr>
              <w:t>H, PBF</w:t>
            </w:r>
          </w:p>
        </w:tc>
        <w:tc>
          <w:tcPr>
            <w:tcW w:w="818" w:type="pct"/>
            <w:shd w:val="clear" w:color="auto" w:fill="FF0000"/>
            <w:vAlign w:val="center"/>
          </w:tcPr>
          <w:p w14:paraId="0A8BD637" w14:textId="598C6B8F" w:rsidR="007D16BD" w:rsidRPr="00AE407B" w:rsidRDefault="007D16BD" w:rsidP="00AA532E">
            <w:pPr>
              <w:spacing w:before="40" w:after="40" w:line="240" w:lineRule="auto"/>
              <w:jc w:val="center"/>
              <w:rPr>
                <w:rFonts w:cs="Arial"/>
                <w:sz w:val="18"/>
                <w:szCs w:val="22"/>
                <w:lang w:val="tr-TR"/>
              </w:rPr>
            </w:pPr>
            <w:r w:rsidRPr="00AE407B">
              <w:rPr>
                <w:rFonts w:cs="Arial"/>
                <w:sz w:val="18"/>
                <w:szCs w:val="22"/>
                <w:lang w:val="tr-TR"/>
              </w:rPr>
              <w:t xml:space="preserve">Orta </w:t>
            </w:r>
            <w:r w:rsidR="00272211" w:rsidRPr="00AE407B">
              <w:rPr>
                <w:rFonts w:cs="Arial"/>
                <w:sz w:val="18"/>
                <w:szCs w:val="22"/>
                <w:lang w:val="tr-TR"/>
              </w:rPr>
              <w:t>-</w:t>
            </w:r>
            <w:r w:rsidRPr="00AE407B">
              <w:rPr>
                <w:rFonts w:cs="Arial"/>
                <w:sz w:val="18"/>
                <w:szCs w:val="22"/>
                <w:lang w:val="tr-TR"/>
              </w:rPr>
              <w:t xml:space="preserve"> Büyük</w:t>
            </w:r>
          </w:p>
        </w:tc>
        <w:tc>
          <w:tcPr>
            <w:tcW w:w="859" w:type="pct"/>
            <w:shd w:val="clear" w:color="auto" w:fill="FFC000"/>
            <w:vAlign w:val="center"/>
          </w:tcPr>
          <w:p w14:paraId="31A5AF4F" w14:textId="77777777" w:rsidR="007D16BD" w:rsidRPr="00AE407B" w:rsidRDefault="007D16BD" w:rsidP="00AA532E">
            <w:pPr>
              <w:spacing w:before="40" w:after="40" w:line="240" w:lineRule="auto"/>
              <w:jc w:val="center"/>
              <w:rPr>
                <w:rFonts w:cs="Arial"/>
                <w:sz w:val="18"/>
                <w:szCs w:val="22"/>
                <w:lang w:val="tr-TR"/>
              </w:rPr>
            </w:pPr>
            <w:r w:rsidRPr="00AE407B">
              <w:rPr>
                <w:rFonts w:cs="Arial"/>
                <w:sz w:val="18"/>
                <w:szCs w:val="22"/>
                <w:lang w:val="tr-TR"/>
              </w:rPr>
              <w:t>Orta</w:t>
            </w:r>
          </w:p>
        </w:tc>
      </w:tr>
      <w:tr w:rsidR="007D16BD" w:rsidRPr="00AE407B" w14:paraId="7A7DB825" w14:textId="77777777" w:rsidTr="00AA532E">
        <w:tc>
          <w:tcPr>
            <w:tcW w:w="1348" w:type="pct"/>
            <w:vAlign w:val="center"/>
          </w:tcPr>
          <w:p w14:paraId="7832DCF4" w14:textId="77777777" w:rsidR="007D16BD" w:rsidRPr="00AE407B" w:rsidRDefault="007D16BD" w:rsidP="00AA532E">
            <w:pPr>
              <w:spacing w:before="40" w:after="40" w:line="240" w:lineRule="auto"/>
              <w:rPr>
                <w:rFonts w:cs="Arial"/>
                <w:sz w:val="18"/>
                <w:szCs w:val="22"/>
                <w:lang w:val="tr-TR"/>
              </w:rPr>
            </w:pPr>
            <w:r w:rsidRPr="00AE407B">
              <w:rPr>
                <w:rFonts w:cs="Arial"/>
                <w:sz w:val="18"/>
                <w:szCs w:val="22"/>
                <w:lang w:val="tr-TR"/>
              </w:rPr>
              <w:t>Etki 3: İstilacı Yabancı Bitkilerin Girişi/Yayılması</w:t>
            </w:r>
          </w:p>
        </w:tc>
        <w:tc>
          <w:tcPr>
            <w:tcW w:w="1005" w:type="pct"/>
            <w:vAlign w:val="center"/>
          </w:tcPr>
          <w:p w14:paraId="5253707B" w14:textId="77777777" w:rsidR="007D16BD" w:rsidRPr="00AE407B" w:rsidRDefault="007D16BD" w:rsidP="00AA532E">
            <w:pPr>
              <w:spacing w:before="40" w:after="40" w:line="240" w:lineRule="auto"/>
              <w:rPr>
                <w:rFonts w:cs="Arial"/>
                <w:sz w:val="18"/>
                <w:szCs w:val="22"/>
                <w:lang w:val="tr-TR"/>
              </w:rPr>
            </w:pPr>
            <w:r w:rsidRPr="00AE407B">
              <w:rPr>
                <w:sz w:val="18"/>
                <w:szCs w:val="22"/>
                <w:lang w:val="tr-TR" w:eastAsia="en-GB"/>
              </w:rPr>
              <w:t>Habitatlar, flora</w:t>
            </w:r>
          </w:p>
        </w:tc>
        <w:tc>
          <w:tcPr>
            <w:tcW w:w="970" w:type="pct"/>
            <w:vAlign w:val="center"/>
          </w:tcPr>
          <w:p w14:paraId="660EF1A1" w14:textId="77777777" w:rsidR="007D16BD" w:rsidRPr="00AE407B" w:rsidRDefault="007D16BD" w:rsidP="00AA532E">
            <w:pPr>
              <w:spacing w:before="40" w:after="40" w:line="240" w:lineRule="auto"/>
              <w:jc w:val="center"/>
              <w:rPr>
                <w:rFonts w:cs="Arial"/>
                <w:sz w:val="18"/>
                <w:szCs w:val="22"/>
                <w:lang w:val="tr-TR"/>
              </w:rPr>
            </w:pPr>
            <w:r w:rsidRPr="00AE407B">
              <w:rPr>
                <w:rFonts w:cs="Arial"/>
                <w:sz w:val="18"/>
                <w:szCs w:val="22"/>
                <w:lang w:val="tr-TR"/>
              </w:rPr>
              <w:t>Habitatlar: PBF</w:t>
            </w:r>
          </w:p>
          <w:p w14:paraId="66588A3F" w14:textId="277E8616" w:rsidR="007D16BD" w:rsidRPr="00AE407B" w:rsidRDefault="007D16BD" w:rsidP="00AA532E">
            <w:pPr>
              <w:spacing w:before="40" w:after="40" w:line="240" w:lineRule="auto"/>
              <w:jc w:val="center"/>
              <w:rPr>
                <w:rFonts w:cs="Arial"/>
                <w:sz w:val="18"/>
                <w:szCs w:val="22"/>
                <w:lang w:val="tr-TR"/>
              </w:rPr>
            </w:pPr>
            <w:r w:rsidRPr="00AE407B">
              <w:rPr>
                <w:rFonts w:cs="Arial"/>
                <w:sz w:val="18"/>
                <w:szCs w:val="22"/>
                <w:lang w:val="tr-TR"/>
              </w:rPr>
              <w:t xml:space="preserve">Flora: </w:t>
            </w:r>
            <w:r w:rsidR="002D0C7A" w:rsidRPr="00AE407B">
              <w:rPr>
                <w:rFonts w:cs="Arial"/>
                <w:sz w:val="18"/>
                <w:szCs w:val="22"/>
                <w:lang w:val="tr-TR"/>
              </w:rPr>
              <w:t>K</w:t>
            </w:r>
            <w:r w:rsidRPr="00AE407B">
              <w:rPr>
                <w:rFonts w:cs="Arial"/>
                <w:sz w:val="18"/>
                <w:szCs w:val="22"/>
                <w:lang w:val="tr-TR"/>
              </w:rPr>
              <w:t>H, PBF</w:t>
            </w:r>
          </w:p>
        </w:tc>
        <w:tc>
          <w:tcPr>
            <w:tcW w:w="818" w:type="pct"/>
            <w:shd w:val="clear" w:color="auto" w:fill="FFC000"/>
            <w:vAlign w:val="center"/>
          </w:tcPr>
          <w:p w14:paraId="6DBC8E24" w14:textId="5603E07C" w:rsidR="007D16BD" w:rsidRPr="00AE407B" w:rsidRDefault="007D16BD" w:rsidP="00AA532E">
            <w:pPr>
              <w:spacing w:before="40" w:after="40" w:line="240" w:lineRule="auto"/>
              <w:jc w:val="center"/>
              <w:rPr>
                <w:rFonts w:cs="Arial"/>
                <w:sz w:val="18"/>
                <w:szCs w:val="22"/>
                <w:lang w:val="tr-TR"/>
              </w:rPr>
            </w:pPr>
            <w:r w:rsidRPr="00AE407B">
              <w:rPr>
                <w:rFonts w:cs="Arial"/>
                <w:sz w:val="18"/>
                <w:szCs w:val="22"/>
                <w:lang w:val="tr-TR"/>
              </w:rPr>
              <w:t xml:space="preserve">Hafif </w:t>
            </w:r>
            <w:r w:rsidR="00272211" w:rsidRPr="00AE407B">
              <w:rPr>
                <w:rFonts w:cs="Arial"/>
                <w:sz w:val="18"/>
                <w:szCs w:val="22"/>
                <w:lang w:val="tr-TR"/>
              </w:rPr>
              <w:t>-</w:t>
            </w:r>
            <w:r w:rsidRPr="00AE407B">
              <w:rPr>
                <w:rFonts w:cs="Arial"/>
                <w:sz w:val="18"/>
                <w:szCs w:val="22"/>
                <w:lang w:val="tr-TR"/>
              </w:rPr>
              <w:t xml:space="preserve"> Orta</w:t>
            </w:r>
          </w:p>
        </w:tc>
        <w:tc>
          <w:tcPr>
            <w:tcW w:w="859" w:type="pct"/>
            <w:shd w:val="clear" w:color="auto" w:fill="FFFF00"/>
            <w:vAlign w:val="center"/>
          </w:tcPr>
          <w:p w14:paraId="75A5F38F" w14:textId="77777777" w:rsidR="007D16BD" w:rsidRPr="00AE407B" w:rsidRDefault="007D16BD" w:rsidP="00AA532E">
            <w:pPr>
              <w:spacing w:before="40" w:after="40" w:line="240" w:lineRule="auto"/>
              <w:jc w:val="center"/>
              <w:rPr>
                <w:rFonts w:cs="Arial"/>
                <w:sz w:val="18"/>
                <w:szCs w:val="22"/>
                <w:lang w:val="tr-TR"/>
              </w:rPr>
            </w:pPr>
            <w:r w:rsidRPr="00AE407B">
              <w:rPr>
                <w:rFonts w:cs="Arial"/>
                <w:sz w:val="18"/>
                <w:szCs w:val="22"/>
                <w:lang w:val="tr-TR"/>
              </w:rPr>
              <w:t>Hafif</w:t>
            </w:r>
          </w:p>
        </w:tc>
      </w:tr>
      <w:tr w:rsidR="007D16BD" w:rsidRPr="00AE407B" w14:paraId="5D6E7D8D" w14:textId="77777777" w:rsidTr="00E81D54">
        <w:tc>
          <w:tcPr>
            <w:tcW w:w="1348" w:type="pct"/>
            <w:shd w:val="clear" w:color="auto" w:fill="FFFFFF" w:themeFill="background1"/>
            <w:vAlign w:val="center"/>
          </w:tcPr>
          <w:p w14:paraId="440E65BE" w14:textId="77777777" w:rsidR="007D16BD" w:rsidRPr="00AE407B" w:rsidRDefault="007D16BD" w:rsidP="00AA532E">
            <w:pPr>
              <w:spacing w:before="40" w:after="40" w:line="240" w:lineRule="auto"/>
              <w:rPr>
                <w:rFonts w:cs="Arial"/>
                <w:sz w:val="18"/>
                <w:szCs w:val="22"/>
                <w:lang w:val="tr-TR"/>
              </w:rPr>
            </w:pPr>
            <w:r w:rsidRPr="00AE407B">
              <w:rPr>
                <w:rFonts w:cs="Arial"/>
                <w:sz w:val="18"/>
                <w:szCs w:val="22"/>
                <w:lang w:val="tr-TR"/>
              </w:rPr>
              <w:t>Etki 4: Su ve Toprak Kirliliği</w:t>
            </w:r>
          </w:p>
        </w:tc>
        <w:tc>
          <w:tcPr>
            <w:tcW w:w="1005" w:type="pct"/>
            <w:shd w:val="clear" w:color="auto" w:fill="FFFFFF" w:themeFill="background1"/>
            <w:vAlign w:val="center"/>
          </w:tcPr>
          <w:p w14:paraId="7761FF10" w14:textId="77777777" w:rsidR="007D16BD" w:rsidRPr="00AE407B" w:rsidRDefault="007D16BD" w:rsidP="00AA532E">
            <w:pPr>
              <w:spacing w:before="40" w:after="40" w:line="240" w:lineRule="auto"/>
              <w:rPr>
                <w:rFonts w:cs="Arial"/>
                <w:sz w:val="18"/>
                <w:szCs w:val="22"/>
                <w:lang w:val="tr-TR"/>
              </w:rPr>
            </w:pPr>
            <w:r w:rsidRPr="00AE407B">
              <w:rPr>
                <w:sz w:val="18"/>
                <w:szCs w:val="22"/>
                <w:lang w:val="tr-TR" w:eastAsia="en-GB"/>
              </w:rPr>
              <w:t>Habitatlar, flora, fauna</w:t>
            </w:r>
          </w:p>
        </w:tc>
        <w:tc>
          <w:tcPr>
            <w:tcW w:w="970" w:type="pct"/>
            <w:vAlign w:val="center"/>
          </w:tcPr>
          <w:p w14:paraId="05830F3D" w14:textId="77777777" w:rsidR="007D16BD" w:rsidRPr="00AE407B" w:rsidRDefault="007D16BD" w:rsidP="00AA532E">
            <w:pPr>
              <w:spacing w:before="40" w:after="40" w:line="240" w:lineRule="auto"/>
              <w:jc w:val="center"/>
              <w:rPr>
                <w:rFonts w:cs="Arial"/>
                <w:sz w:val="18"/>
                <w:szCs w:val="22"/>
                <w:lang w:val="tr-TR"/>
              </w:rPr>
            </w:pPr>
            <w:r w:rsidRPr="00AE407B">
              <w:rPr>
                <w:rFonts w:cs="Arial"/>
                <w:sz w:val="18"/>
                <w:szCs w:val="22"/>
                <w:lang w:val="tr-TR"/>
              </w:rPr>
              <w:t>Habitatlar: PBF</w:t>
            </w:r>
          </w:p>
          <w:p w14:paraId="0FEC458B" w14:textId="0EFD710C" w:rsidR="007D16BD" w:rsidRPr="00AE407B" w:rsidRDefault="007D16BD" w:rsidP="00AA532E">
            <w:pPr>
              <w:spacing w:before="40" w:after="40" w:line="240" w:lineRule="auto"/>
              <w:jc w:val="center"/>
              <w:rPr>
                <w:rFonts w:cs="Arial"/>
                <w:sz w:val="18"/>
                <w:szCs w:val="22"/>
                <w:lang w:val="tr-TR"/>
              </w:rPr>
            </w:pPr>
            <w:r w:rsidRPr="00AE407B">
              <w:rPr>
                <w:rFonts w:cs="Arial"/>
                <w:sz w:val="18"/>
                <w:szCs w:val="22"/>
                <w:lang w:val="tr-TR"/>
              </w:rPr>
              <w:t xml:space="preserve">Flora: </w:t>
            </w:r>
            <w:r w:rsidR="002D0C7A" w:rsidRPr="00AE407B">
              <w:rPr>
                <w:rFonts w:cs="Arial"/>
                <w:sz w:val="18"/>
                <w:szCs w:val="22"/>
                <w:lang w:val="tr-TR"/>
              </w:rPr>
              <w:t>K</w:t>
            </w:r>
            <w:r w:rsidRPr="00AE407B">
              <w:rPr>
                <w:rFonts w:cs="Arial"/>
                <w:sz w:val="18"/>
                <w:szCs w:val="22"/>
                <w:lang w:val="tr-TR"/>
              </w:rPr>
              <w:t>H, PBF</w:t>
            </w:r>
          </w:p>
          <w:p w14:paraId="7634A9AE" w14:textId="59EB3DAA" w:rsidR="007D16BD" w:rsidRPr="00AE407B" w:rsidRDefault="007D16BD" w:rsidP="00AA532E">
            <w:pPr>
              <w:spacing w:before="40" w:after="40" w:line="240" w:lineRule="auto"/>
              <w:jc w:val="center"/>
              <w:rPr>
                <w:rFonts w:cs="Arial"/>
                <w:sz w:val="18"/>
                <w:szCs w:val="22"/>
                <w:lang w:val="tr-TR"/>
              </w:rPr>
            </w:pPr>
            <w:r w:rsidRPr="00AE407B">
              <w:rPr>
                <w:rFonts w:cs="Arial"/>
                <w:sz w:val="18"/>
                <w:szCs w:val="22"/>
                <w:lang w:val="tr-TR"/>
              </w:rPr>
              <w:t xml:space="preserve">Fauna: </w:t>
            </w:r>
            <w:r w:rsidR="002D0C7A" w:rsidRPr="00AE407B">
              <w:rPr>
                <w:rFonts w:cs="Arial"/>
                <w:sz w:val="18"/>
                <w:szCs w:val="22"/>
                <w:lang w:val="tr-TR"/>
              </w:rPr>
              <w:t>K</w:t>
            </w:r>
            <w:r w:rsidRPr="00AE407B">
              <w:rPr>
                <w:rFonts w:cs="Arial"/>
                <w:sz w:val="18"/>
                <w:szCs w:val="22"/>
                <w:lang w:val="tr-TR"/>
              </w:rPr>
              <w:t>H, PBF</w:t>
            </w:r>
          </w:p>
        </w:tc>
        <w:tc>
          <w:tcPr>
            <w:tcW w:w="818" w:type="pct"/>
            <w:shd w:val="clear" w:color="auto" w:fill="FFC000"/>
            <w:vAlign w:val="center"/>
          </w:tcPr>
          <w:p w14:paraId="5D5E5D4A" w14:textId="0960D51D" w:rsidR="007D16BD" w:rsidRPr="00AE407B" w:rsidRDefault="007D16BD" w:rsidP="00AA532E">
            <w:pPr>
              <w:spacing w:before="40" w:after="40" w:line="240" w:lineRule="auto"/>
              <w:jc w:val="center"/>
              <w:rPr>
                <w:rFonts w:cs="Arial"/>
                <w:sz w:val="18"/>
                <w:szCs w:val="22"/>
                <w:lang w:val="tr-TR"/>
              </w:rPr>
            </w:pPr>
            <w:r w:rsidRPr="00AE407B">
              <w:rPr>
                <w:rFonts w:cs="Arial"/>
                <w:sz w:val="18"/>
                <w:szCs w:val="22"/>
                <w:lang w:val="tr-TR"/>
              </w:rPr>
              <w:t xml:space="preserve">Hafif </w:t>
            </w:r>
            <w:r w:rsidR="00272211" w:rsidRPr="00AE407B">
              <w:rPr>
                <w:rFonts w:cs="Arial"/>
                <w:sz w:val="18"/>
                <w:szCs w:val="22"/>
                <w:lang w:val="tr-TR"/>
              </w:rPr>
              <w:t>-</w:t>
            </w:r>
            <w:r w:rsidR="00574488" w:rsidRPr="00AE407B">
              <w:rPr>
                <w:rFonts w:cs="Arial"/>
                <w:sz w:val="18"/>
                <w:szCs w:val="22"/>
                <w:lang w:val="tr-TR"/>
              </w:rPr>
              <w:t xml:space="preserve"> Orta</w:t>
            </w:r>
          </w:p>
        </w:tc>
        <w:tc>
          <w:tcPr>
            <w:tcW w:w="859" w:type="pct"/>
            <w:shd w:val="clear" w:color="auto" w:fill="FFFF00"/>
            <w:vAlign w:val="center"/>
          </w:tcPr>
          <w:p w14:paraId="082DBB13" w14:textId="0D84FB9E" w:rsidR="007D16BD" w:rsidRPr="00AE407B" w:rsidRDefault="00574488" w:rsidP="00AA532E">
            <w:pPr>
              <w:spacing w:before="40" w:after="40" w:line="240" w:lineRule="auto"/>
              <w:jc w:val="center"/>
              <w:rPr>
                <w:rFonts w:cs="Arial"/>
                <w:sz w:val="18"/>
                <w:szCs w:val="22"/>
                <w:lang w:val="tr-TR"/>
              </w:rPr>
            </w:pPr>
            <w:r w:rsidRPr="00AE407B">
              <w:rPr>
                <w:rFonts w:cs="Arial"/>
                <w:sz w:val="18"/>
                <w:szCs w:val="22"/>
                <w:lang w:val="tr-TR"/>
              </w:rPr>
              <w:t xml:space="preserve">Hafif </w:t>
            </w:r>
          </w:p>
        </w:tc>
      </w:tr>
      <w:tr w:rsidR="007D16BD" w:rsidRPr="00AE407B" w14:paraId="639B80DE" w14:textId="77777777" w:rsidTr="00AA532E">
        <w:tc>
          <w:tcPr>
            <w:tcW w:w="1348" w:type="pct"/>
            <w:vAlign w:val="center"/>
          </w:tcPr>
          <w:p w14:paraId="72D36628" w14:textId="77777777" w:rsidR="007D16BD" w:rsidRPr="00AE407B" w:rsidRDefault="007D16BD" w:rsidP="00AA532E">
            <w:pPr>
              <w:spacing w:before="40" w:after="40" w:line="240" w:lineRule="auto"/>
              <w:rPr>
                <w:rFonts w:cs="Arial"/>
                <w:sz w:val="18"/>
                <w:szCs w:val="22"/>
                <w:lang w:val="tr-TR"/>
              </w:rPr>
            </w:pPr>
            <w:r w:rsidRPr="00AE407B">
              <w:rPr>
                <w:rFonts w:cs="Arial"/>
                <w:sz w:val="18"/>
                <w:szCs w:val="22"/>
                <w:lang w:val="tr-TR"/>
              </w:rPr>
              <w:t>Etki 5: Toz Kirliliği</w:t>
            </w:r>
          </w:p>
        </w:tc>
        <w:tc>
          <w:tcPr>
            <w:tcW w:w="1005" w:type="pct"/>
            <w:vAlign w:val="center"/>
          </w:tcPr>
          <w:p w14:paraId="330307DD" w14:textId="77777777" w:rsidR="007D16BD" w:rsidRPr="00AE407B" w:rsidRDefault="007D16BD" w:rsidP="00AA532E">
            <w:pPr>
              <w:spacing w:before="40" w:after="40" w:line="240" w:lineRule="auto"/>
              <w:rPr>
                <w:rFonts w:cs="Arial"/>
                <w:sz w:val="18"/>
                <w:szCs w:val="22"/>
                <w:lang w:val="tr-TR"/>
              </w:rPr>
            </w:pPr>
            <w:r w:rsidRPr="00AE407B">
              <w:rPr>
                <w:rFonts w:eastAsia="SimSun" w:cs="Arial"/>
                <w:sz w:val="18"/>
                <w:szCs w:val="18"/>
                <w:lang w:val="tr-TR"/>
              </w:rPr>
              <w:t>Habitatlar, flora</w:t>
            </w:r>
          </w:p>
        </w:tc>
        <w:tc>
          <w:tcPr>
            <w:tcW w:w="970" w:type="pct"/>
            <w:vAlign w:val="center"/>
          </w:tcPr>
          <w:p w14:paraId="16518287" w14:textId="77777777" w:rsidR="007D16BD" w:rsidRPr="00AE407B" w:rsidRDefault="007D16BD" w:rsidP="00AA532E">
            <w:pPr>
              <w:spacing w:before="40" w:after="40" w:line="240" w:lineRule="auto"/>
              <w:jc w:val="center"/>
              <w:rPr>
                <w:rFonts w:cs="Arial"/>
                <w:sz w:val="18"/>
                <w:szCs w:val="22"/>
                <w:lang w:val="tr-TR"/>
              </w:rPr>
            </w:pPr>
            <w:r w:rsidRPr="00AE407B">
              <w:rPr>
                <w:rFonts w:cs="Arial"/>
                <w:sz w:val="18"/>
                <w:szCs w:val="22"/>
                <w:lang w:val="tr-TR"/>
              </w:rPr>
              <w:t>Habitatlar: PBF</w:t>
            </w:r>
          </w:p>
          <w:p w14:paraId="50093555" w14:textId="1A3AA515" w:rsidR="007D16BD" w:rsidRPr="00AE407B" w:rsidRDefault="007D16BD" w:rsidP="00AA532E">
            <w:pPr>
              <w:spacing w:before="40" w:after="40" w:line="240" w:lineRule="auto"/>
              <w:jc w:val="center"/>
              <w:rPr>
                <w:rFonts w:cs="Arial"/>
                <w:sz w:val="18"/>
                <w:szCs w:val="22"/>
                <w:lang w:val="tr-TR"/>
              </w:rPr>
            </w:pPr>
            <w:r w:rsidRPr="00AE407B">
              <w:rPr>
                <w:rFonts w:cs="Arial"/>
                <w:sz w:val="18"/>
                <w:szCs w:val="22"/>
                <w:lang w:val="tr-TR"/>
              </w:rPr>
              <w:t xml:space="preserve">Flora: </w:t>
            </w:r>
            <w:r w:rsidR="002D0C7A" w:rsidRPr="00AE407B">
              <w:rPr>
                <w:rFonts w:cs="Arial"/>
                <w:sz w:val="18"/>
                <w:szCs w:val="22"/>
                <w:lang w:val="tr-TR"/>
              </w:rPr>
              <w:t>K</w:t>
            </w:r>
            <w:r w:rsidRPr="00AE407B">
              <w:rPr>
                <w:rFonts w:cs="Arial"/>
                <w:sz w:val="18"/>
                <w:szCs w:val="22"/>
                <w:lang w:val="tr-TR"/>
              </w:rPr>
              <w:t>H, PBF</w:t>
            </w:r>
          </w:p>
        </w:tc>
        <w:tc>
          <w:tcPr>
            <w:tcW w:w="818" w:type="pct"/>
            <w:shd w:val="clear" w:color="auto" w:fill="FFFF00"/>
            <w:vAlign w:val="center"/>
          </w:tcPr>
          <w:p w14:paraId="0C4FD1E1" w14:textId="2D7C443B" w:rsidR="007D16BD" w:rsidRPr="00AE407B" w:rsidRDefault="007D16BD" w:rsidP="00AA532E">
            <w:pPr>
              <w:spacing w:before="40" w:after="40" w:line="240" w:lineRule="auto"/>
              <w:jc w:val="center"/>
              <w:rPr>
                <w:rFonts w:cs="Arial"/>
                <w:sz w:val="18"/>
                <w:szCs w:val="22"/>
                <w:lang w:val="tr-TR"/>
              </w:rPr>
            </w:pPr>
            <w:r w:rsidRPr="00AE407B">
              <w:rPr>
                <w:rFonts w:cs="Arial"/>
                <w:sz w:val="18"/>
                <w:szCs w:val="22"/>
                <w:lang w:val="tr-TR"/>
              </w:rPr>
              <w:t xml:space="preserve">İhmal Edilebilir </w:t>
            </w:r>
            <w:r w:rsidR="001867B4" w:rsidRPr="00AE407B">
              <w:rPr>
                <w:rFonts w:cs="Arial"/>
                <w:sz w:val="18"/>
                <w:szCs w:val="22"/>
                <w:lang w:val="tr-TR"/>
              </w:rPr>
              <w:t xml:space="preserve">– </w:t>
            </w:r>
            <w:r w:rsidRPr="00AE407B">
              <w:rPr>
                <w:rFonts w:cs="Arial"/>
                <w:sz w:val="18"/>
                <w:szCs w:val="22"/>
                <w:lang w:val="tr-TR"/>
              </w:rPr>
              <w:t>Küçük</w:t>
            </w:r>
          </w:p>
        </w:tc>
        <w:tc>
          <w:tcPr>
            <w:tcW w:w="859" w:type="pct"/>
            <w:shd w:val="clear" w:color="auto" w:fill="F2F2F2"/>
            <w:vAlign w:val="center"/>
          </w:tcPr>
          <w:p w14:paraId="6D33499A" w14:textId="77777777" w:rsidR="007D16BD" w:rsidRPr="00AE407B" w:rsidRDefault="007D16BD" w:rsidP="00AA532E">
            <w:pPr>
              <w:spacing w:before="40" w:after="40" w:line="240" w:lineRule="auto"/>
              <w:jc w:val="center"/>
              <w:rPr>
                <w:rFonts w:cs="Arial"/>
                <w:sz w:val="18"/>
                <w:szCs w:val="22"/>
                <w:lang w:val="tr-TR"/>
              </w:rPr>
            </w:pPr>
            <w:r w:rsidRPr="00AE407B">
              <w:rPr>
                <w:rFonts w:cs="Arial"/>
                <w:sz w:val="18"/>
                <w:szCs w:val="22"/>
                <w:lang w:val="tr-TR"/>
              </w:rPr>
              <w:t xml:space="preserve">Önemsiz </w:t>
            </w:r>
          </w:p>
        </w:tc>
      </w:tr>
      <w:tr w:rsidR="007D16BD" w:rsidRPr="00AE407B" w14:paraId="2D54EDE5" w14:textId="77777777" w:rsidTr="00AA532E">
        <w:tc>
          <w:tcPr>
            <w:tcW w:w="1348" w:type="pct"/>
            <w:vAlign w:val="center"/>
          </w:tcPr>
          <w:p w14:paraId="5FABC274" w14:textId="77777777" w:rsidR="007D16BD" w:rsidRPr="00AE407B" w:rsidRDefault="007D16BD" w:rsidP="00AA532E">
            <w:pPr>
              <w:spacing w:before="40" w:after="40" w:line="240" w:lineRule="auto"/>
              <w:rPr>
                <w:rFonts w:cs="Arial"/>
                <w:sz w:val="18"/>
                <w:szCs w:val="22"/>
                <w:lang w:val="tr-TR"/>
              </w:rPr>
            </w:pPr>
            <w:r w:rsidRPr="00AE407B">
              <w:rPr>
                <w:rFonts w:cs="Arial"/>
                <w:sz w:val="18"/>
                <w:szCs w:val="22"/>
                <w:lang w:val="tr-TR"/>
              </w:rPr>
              <w:t>Etki 6: Gürültü, ışık ve titreşimden kaynaklanan rahatsızlık</w:t>
            </w:r>
          </w:p>
        </w:tc>
        <w:tc>
          <w:tcPr>
            <w:tcW w:w="1005" w:type="pct"/>
            <w:vAlign w:val="center"/>
          </w:tcPr>
          <w:p w14:paraId="5B4FB501" w14:textId="77777777" w:rsidR="007D16BD" w:rsidRPr="00AE407B" w:rsidRDefault="007D16BD" w:rsidP="00AA532E">
            <w:pPr>
              <w:spacing w:before="40" w:after="40" w:line="240" w:lineRule="auto"/>
              <w:rPr>
                <w:rFonts w:cs="Arial"/>
                <w:sz w:val="18"/>
                <w:szCs w:val="22"/>
                <w:lang w:val="tr-TR"/>
              </w:rPr>
            </w:pPr>
            <w:r w:rsidRPr="00AE407B">
              <w:rPr>
                <w:sz w:val="18"/>
                <w:szCs w:val="22"/>
                <w:lang w:val="tr-TR" w:eastAsia="en-GB"/>
              </w:rPr>
              <w:t>Fauna türleri: kuşlar, yarasalar, küçük memeliler, sürüngenler</w:t>
            </w:r>
          </w:p>
        </w:tc>
        <w:tc>
          <w:tcPr>
            <w:tcW w:w="970" w:type="pct"/>
            <w:vAlign w:val="center"/>
          </w:tcPr>
          <w:p w14:paraId="1BDFD18A" w14:textId="22D4C3D2" w:rsidR="007D16BD" w:rsidRPr="00AE407B" w:rsidRDefault="007D16BD" w:rsidP="00AA532E">
            <w:pPr>
              <w:spacing w:before="40" w:after="40" w:line="240" w:lineRule="auto"/>
              <w:jc w:val="center"/>
              <w:rPr>
                <w:rFonts w:cs="Arial"/>
                <w:sz w:val="18"/>
                <w:szCs w:val="22"/>
                <w:lang w:val="tr-TR"/>
              </w:rPr>
            </w:pPr>
            <w:r w:rsidRPr="00AE407B">
              <w:rPr>
                <w:rFonts w:cs="Arial"/>
                <w:sz w:val="18"/>
                <w:szCs w:val="22"/>
                <w:lang w:val="tr-TR"/>
              </w:rPr>
              <w:t xml:space="preserve">Fauna: </w:t>
            </w:r>
            <w:r w:rsidR="002D0C7A" w:rsidRPr="00AE407B">
              <w:rPr>
                <w:rFonts w:cs="Arial"/>
                <w:sz w:val="18"/>
                <w:szCs w:val="22"/>
                <w:lang w:val="tr-TR"/>
              </w:rPr>
              <w:t>K</w:t>
            </w:r>
            <w:r w:rsidRPr="00AE407B">
              <w:rPr>
                <w:rFonts w:cs="Arial"/>
                <w:sz w:val="18"/>
                <w:szCs w:val="22"/>
                <w:lang w:val="tr-TR"/>
              </w:rPr>
              <w:t>H, PBF</w:t>
            </w:r>
          </w:p>
        </w:tc>
        <w:tc>
          <w:tcPr>
            <w:tcW w:w="818" w:type="pct"/>
            <w:shd w:val="clear" w:color="auto" w:fill="FFC000"/>
            <w:vAlign w:val="center"/>
          </w:tcPr>
          <w:p w14:paraId="74765D5E" w14:textId="66CA158A" w:rsidR="007D16BD" w:rsidRPr="00AE407B" w:rsidRDefault="007D16BD" w:rsidP="00AA532E">
            <w:pPr>
              <w:spacing w:before="40" w:after="40" w:line="240" w:lineRule="auto"/>
              <w:jc w:val="center"/>
              <w:rPr>
                <w:rFonts w:cs="Arial"/>
                <w:sz w:val="18"/>
                <w:szCs w:val="22"/>
                <w:lang w:val="tr-TR"/>
              </w:rPr>
            </w:pPr>
            <w:r w:rsidRPr="00AE407B">
              <w:rPr>
                <w:rFonts w:cs="Arial"/>
                <w:sz w:val="18"/>
                <w:szCs w:val="22"/>
                <w:lang w:val="tr-TR"/>
              </w:rPr>
              <w:t xml:space="preserve">Küçük </w:t>
            </w:r>
            <w:r w:rsidR="00272211" w:rsidRPr="00AE407B">
              <w:rPr>
                <w:rFonts w:cs="Arial"/>
                <w:sz w:val="18"/>
                <w:szCs w:val="22"/>
                <w:lang w:val="tr-TR"/>
              </w:rPr>
              <w:t>-</w:t>
            </w:r>
            <w:r w:rsidRPr="00AE407B">
              <w:rPr>
                <w:rFonts w:cs="Arial"/>
                <w:sz w:val="18"/>
                <w:szCs w:val="22"/>
                <w:lang w:val="tr-TR"/>
              </w:rPr>
              <w:t xml:space="preserve"> Orta</w:t>
            </w:r>
          </w:p>
        </w:tc>
        <w:tc>
          <w:tcPr>
            <w:tcW w:w="859" w:type="pct"/>
            <w:shd w:val="clear" w:color="auto" w:fill="FFFF00"/>
            <w:vAlign w:val="center"/>
          </w:tcPr>
          <w:p w14:paraId="7BE8CEDD" w14:textId="77777777" w:rsidR="007D16BD" w:rsidRPr="00AE407B" w:rsidRDefault="007D16BD" w:rsidP="00AA532E">
            <w:pPr>
              <w:spacing w:before="40" w:after="40" w:line="240" w:lineRule="auto"/>
              <w:jc w:val="center"/>
              <w:rPr>
                <w:rFonts w:cs="Arial"/>
                <w:sz w:val="18"/>
                <w:szCs w:val="22"/>
                <w:lang w:val="tr-TR"/>
              </w:rPr>
            </w:pPr>
            <w:r w:rsidRPr="00AE407B">
              <w:rPr>
                <w:rFonts w:cs="Arial"/>
                <w:sz w:val="18"/>
                <w:szCs w:val="22"/>
                <w:lang w:val="tr-TR"/>
              </w:rPr>
              <w:t>Hafif</w:t>
            </w:r>
          </w:p>
        </w:tc>
      </w:tr>
      <w:tr w:rsidR="007D16BD" w:rsidRPr="00AE407B" w14:paraId="39F9ADC4" w14:textId="77777777" w:rsidTr="00AA532E">
        <w:tc>
          <w:tcPr>
            <w:tcW w:w="1348" w:type="pct"/>
            <w:vAlign w:val="center"/>
          </w:tcPr>
          <w:p w14:paraId="2E373C8A" w14:textId="77777777" w:rsidR="007D16BD" w:rsidRPr="00AE407B" w:rsidRDefault="007D16BD" w:rsidP="00AA532E">
            <w:pPr>
              <w:spacing w:before="40" w:after="40" w:line="240" w:lineRule="auto"/>
              <w:rPr>
                <w:rFonts w:cs="Arial"/>
                <w:sz w:val="18"/>
                <w:szCs w:val="22"/>
                <w:lang w:val="tr-TR"/>
              </w:rPr>
            </w:pPr>
            <w:r w:rsidRPr="00AE407B">
              <w:rPr>
                <w:rFonts w:cs="Arial"/>
                <w:sz w:val="18"/>
                <w:szCs w:val="22"/>
                <w:lang w:val="tr-TR"/>
              </w:rPr>
              <w:t>Etki 7: Fauna ile Araç Çarpışmaları</w:t>
            </w:r>
          </w:p>
        </w:tc>
        <w:tc>
          <w:tcPr>
            <w:tcW w:w="1005" w:type="pct"/>
            <w:vAlign w:val="center"/>
          </w:tcPr>
          <w:p w14:paraId="181A4583" w14:textId="77777777" w:rsidR="007D16BD" w:rsidRPr="00AE407B" w:rsidRDefault="007D16BD" w:rsidP="00AA532E">
            <w:pPr>
              <w:spacing w:before="40" w:after="40" w:line="240" w:lineRule="auto"/>
              <w:rPr>
                <w:sz w:val="18"/>
                <w:szCs w:val="22"/>
                <w:lang w:val="tr-TR" w:eastAsia="en-GB"/>
              </w:rPr>
            </w:pPr>
            <w:r w:rsidRPr="00AE407B">
              <w:rPr>
                <w:sz w:val="18"/>
                <w:szCs w:val="22"/>
                <w:lang w:val="tr-TR" w:eastAsia="en-GB"/>
              </w:rPr>
              <w:t>Herpetofauna (sürüngenler, amfibiler) ve küçük memeliler</w:t>
            </w:r>
          </w:p>
        </w:tc>
        <w:tc>
          <w:tcPr>
            <w:tcW w:w="970" w:type="pct"/>
            <w:vAlign w:val="center"/>
          </w:tcPr>
          <w:p w14:paraId="42E98217" w14:textId="0E933180" w:rsidR="007D16BD" w:rsidRPr="00AE407B" w:rsidRDefault="007D16BD" w:rsidP="00AA532E">
            <w:pPr>
              <w:spacing w:before="40" w:after="40" w:line="240" w:lineRule="auto"/>
              <w:jc w:val="center"/>
              <w:rPr>
                <w:rFonts w:cs="Arial"/>
                <w:sz w:val="18"/>
                <w:szCs w:val="22"/>
                <w:lang w:val="tr-TR"/>
              </w:rPr>
            </w:pPr>
            <w:r w:rsidRPr="00AE407B">
              <w:rPr>
                <w:rFonts w:cs="Arial"/>
                <w:sz w:val="18"/>
                <w:szCs w:val="22"/>
                <w:lang w:val="tr-TR"/>
              </w:rPr>
              <w:t>Fauna:</w:t>
            </w:r>
            <w:r w:rsidR="002D0C7A" w:rsidRPr="00AE407B">
              <w:rPr>
                <w:rFonts w:cs="Arial"/>
                <w:sz w:val="18"/>
                <w:szCs w:val="22"/>
                <w:lang w:val="tr-TR"/>
              </w:rPr>
              <w:t>KH</w:t>
            </w:r>
            <w:r w:rsidRPr="00AE407B">
              <w:rPr>
                <w:rFonts w:cs="Arial"/>
                <w:sz w:val="18"/>
                <w:szCs w:val="22"/>
                <w:lang w:val="tr-TR"/>
              </w:rPr>
              <w:t>, PBF</w:t>
            </w:r>
          </w:p>
        </w:tc>
        <w:tc>
          <w:tcPr>
            <w:tcW w:w="818" w:type="pct"/>
            <w:shd w:val="clear" w:color="auto" w:fill="FFFF00"/>
            <w:vAlign w:val="center"/>
          </w:tcPr>
          <w:p w14:paraId="13307B7C" w14:textId="77777777" w:rsidR="007D16BD" w:rsidRPr="00AE407B" w:rsidRDefault="007D16BD" w:rsidP="00AA532E">
            <w:pPr>
              <w:spacing w:before="40" w:after="40" w:line="240" w:lineRule="auto"/>
              <w:jc w:val="center"/>
              <w:rPr>
                <w:rFonts w:cs="Arial"/>
                <w:sz w:val="18"/>
                <w:szCs w:val="22"/>
                <w:lang w:val="tr-TR"/>
              </w:rPr>
            </w:pPr>
            <w:r w:rsidRPr="00AE407B">
              <w:rPr>
                <w:rFonts w:cs="Arial"/>
                <w:sz w:val="18"/>
                <w:szCs w:val="22"/>
                <w:lang w:val="tr-TR"/>
              </w:rPr>
              <w:t>Hafif</w:t>
            </w:r>
          </w:p>
        </w:tc>
        <w:tc>
          <w:tcPr>
            <w:tcW w:w="859" w:type="pct"/>
            <w:shd w:val="clear" w:color="auto" w:fill="F2F2F2"/>
            <w:vAlign w:val="center"/>
          </w:tcPr>
          <w:p w14:paraId="45FDF054" w14:textId="77777777" w:rsidR="007D16BD" w:rsidRPr="00AE407B" w:rsidRDefault="007D16BD" w:rsidP="00AA532E">
            <w:pPr>
              <w:spacing w:before="40" w:after="40" w:line="240" w:lineRule="auto"/>
              <w:jc w:val="center"/>
              <w:rPr>
                <w:rFonts w:cs="Arial"/>
                <w:sz w:val="18"/>
                <w:szCs w:val="22"/>
                <w:lang w:val="tr-TR"/>
              </w:rPr>
            </w:pPr>
            <w:r w:rsidRPr="00AE407B">
              <w:rPr>
                <w:rFonts w:cs="Arial"/>
                <w:sz w:val="18"/>
                <w:szCs w:val="22"/>
                <w:lang w:val="tr-TR"/>
              </w:rPr>
              <w:t xml:space="preserve">Önemsiz </w:t>
            </w:r>
          </w:p>
        </w:tc>
      </w:tr>
      <w:tr w:rsidR="007D16BD" w:rsidRPr="00AE407B" w14:paraId="605C531B" w14:textId="77777777" w:rsidTr="00AA532E">
        <w:tc>
          <w:tcPr>
            <w:tcW w:w="1348" w:type="pct"/>
            <w:vAlign w:val="center"/>
          </w:tcPr>
          <w:p w14:paraId="3A8C1D95" w14:textId="77777777" w:rsidR="007D16BD" w:rsidRPr="00AE407B" w:rsidRDefault="007D16BD" w:rsidP="00AA532E">
            <w:pPr>
              <w:spacing w:before="40" w:after="40" w:line="240" w:lineRule="auto"/>
              <w:rPr>
                <w:rFonts w:cs="Arial"/>
                <w:sz w:val="18"/>
                <w:szCs w:val="22"/>
                <w:lang w:val="tr-TR"/>
              </w:rPr>
            </w:pPr>
            <w:r w:rsidRPr="00AE407B">
              <w:rPr>
                <w:rFonts w:cs="Arial"/>
                <w:sz w:val="18"/>
                <w:szCs w:val="22"/>
                <w:lang w:val="tr-TR"/>
              </w:rPr>
              <w:t>Etki 8: Fauna türlerinin hareketine engel teşkil eden bariyerlerin oluşması</w:t>
            </w:r>
          </w:p>
        </w:tc>
        <w:tc>
          <w:tcPr>
            <w:tcW w:w="1005" w:type="pct"/>
            <w:vAlign w:val="center"/>
          </w:tcPr>
          <w:p w14:paraId="2C57ADC1" w14:textId="77777777" w:rsidR="007D16BD" w:rsidRPr="00AE407B" w:rsidRDefault="007D16BD" w:rsidP="00AA532E">
            <w:pPr>
              <w:spacing w:before="40" w:after="40" w:line="240" w:lineRule="auto"/>
              <w:rPr>
                <w:rFonts w:eastAsia="SimSun" w:cs="Arial"/>
                <w:sz w:val="18"/>
                <w:szCs w:val="18"/>
                <w:lang w:val="tr-TR"/>
              </w:rPr>
            </w:pPr>
            <w:r w:rsidRPr="00AE407B">
              <w:rPr>
                <w:rFonts w:eastAsia="SimSun" w:cs="Arial"/>
                <w:sz w:val="18"/>
                <w:szCs w:val="18"/>
                <w:lang w:val="tr-TR"/>
              </w:rPr>
              <w:t>Başlıca memeliler ve herpetofauna (sürüngenler, amfibiler)</w:t>
            </w:r>
          </w:p>
          <w:p w14:paraId="3AB189AC" w14:textId="77777777" w:rsidR="007D16BD" w:rsidRPr="00AE407B" w:rsidRDefault="007D16BD" w:rsidP="00AA532E">
            <w:pPr>
              <w:spacing w:before="40" w:after="40" w:line="240" w:lineRule="auto"/>
              <w:rPr>
                <w:sz w:val="18"/>
                <w:szCs w:val="22"/>
                <w:lang w:val="tr-TR" w:eastAsia="en-GB"/>
              </w:rPr>
            </w:pPr>
            <w:r w:rsidRPr="00AE407B">
              <w:rPr>
                <w:rFonts w:eastAsia="SimSun" w:cs="Arial"/>
                <w:sz w:val="18"/>
                <w:szCs w:val="18"/>
                <w:lang w:val="tr-TR"/>
              </w:rPr>
              <w:t>Kuşlar operasyonel olarak</w:t>
            </w:r>
          </w:p>
        </w:tc>
        <w:tc>
          <w:tcPr>
            <w:tcW w:w="970" w:type="pct"/>
            <w:vAlign w:val="center"/>
          </w:tcPr>
          <w:p w14:paraId="47FB6D0A" w14:textId="27E06E98" w:rsidR="007D16BD" w:rsidRPr="00AE407B" w:rsidRDefault="007D16BD" w:rsidP="00AA532E">
            <w:pPr>
              <w:spacing w:before="40" w:after="40" w:line="240" w:lineRule="auto"/>
              <w:jc w:val="center"/>
              <w:rPr>
                <w:rFonts w:cs="Arial"/>
                <w:sz w:val="18"/>
                <w:szCs w:val="22"/>
                <w:lang w:val="tr-TR"/>
              </w:rPr>
            </w:pPr>
            <w:r w:rsidRPr="00AE407B">
              <w:rPr>
                <w:rFonts w:cs="Arial"/>
                <w:sz w:val="18"/>
                <w:szCs w:val="22"/>
                <w:lang w:val="tr-TR"/>
              </w:rPr>
              <w:t xml:space="preserve">Fauna: </w:t>
            </w:r>
            <w:r w:rsidR="002D0C7A" w:rsidRPr="00AE407B">
              <w:rPr>
                <w:rFonts w:cs="Arial"/>
                <w:sz w:val="18"/>
                <w:szCs w:val="22"/>
                <w:lang w:val="tr-TR"/>
              </w:rPr>
              <w:t>K</w:t>
            </w:r>
            <w:r w:rsidRPr="00AE407B">
              <w:rPr>
                <w:rFonts w:cs="Arial"/>
                <w:sz w:val="18"/>
                <w:szCs w:val="22"/>
                <w:lang w:val="tr-TR"/>
              </w:rPr>
              <w:t>H, PBF</w:t>
            </w:r>
          </w:p>
        </w:tc>
        <w:tc>
          <w:tcPr>
            <w:tcW w:w="818" w:type="pct"/>
            <w:shd w:val="clear" w:color="auto" w:fill="FFFF00"/>
            <w:vAlign w:val="center"/>
          </w:tcPr>
          <w:p w14:paraId="13930582" w14:textId="77777777" w:rsidR="007D16BD" w:rsidRPr="00AE407B" w:rsidRDefault="007D16BD" w:rsidP="00AA532E">
            <w:pPr>
              <w:spacing w:before="40" w:after="40" w:line="240" w:lineRule="auto"/>
              <w:jc w:val="center"/>
              <w:rPr>
                <w:rFonts w:cs="Arial"/>
                <w:sz w:val="18"/>
                <w:szCs w:val="22"/>
                <w:lang w:val="tr-TR"/>
              </w:rPr>
            </w:pPr>
            <w:r w:rsidRPr="00AE407B">
              <w:rPr>
                <w:rFonts w:cs="Arial"/>
                <w:sz w:val="18"/>
                <w:szCs w:val="22"/>
                <w:lang w:val="tr-TR"/>
              </w:rPr>
              <w:t>Küçük</w:t>
            </w:r>
          </w:p>
        </w:tc>
        <w:tc>
          <w:tcPr>
            <w:tcW w:w="859" w:type="pct"/>
            <w:shd w:val="clear" w:color="auto" w:fill="F2F2F2"/>
            <w:vAlign w:val="center"/>
          </w:tcPr>
          <w:p w14:paraId="0A46FCC9" w14:textId="77777777" w:rsidR="007D16BD" w:rsidRPr="00AE407B" w:rsidRDefault="007D16BD" w:rsidP="00AA532E">
            <w:pPr>
              <w:spacing w:before="40" w:after="40" w:line="240" w:lineRule="auto"/>
              <w:jc w:val="center"/>
              <w:rPr>
                <w:rFonts w:cs="Arial"/>
                <w:sz w:val="18"/>
                <w:szCs w:val="22"/>
                <w:lang w:val="tr-TR"/>
              </w:rPr>
            </w:pPr>
            <w:r w:rsidRPr="00AE407B">
              <w:rPr>
                <w:rFonts w:cs="Arial"/>
                <w:sz w:val="18"/>
                <w:szCs w:val="22"/>
                <w:lang w:val="tr-TR"/>
              </w:rPr>
              <w:t xml:space="preserve">Önemsiz </w:t>
            </w:r>
          </w:p>
        </w:tc>
      </w:tr>
      <w:tr w:rsidR="007D16BD" w:rsidRPr="00AE407B" w14:paraId="47E43241" w14:textId="77777777" w:rsidTr="00AA532E">
        <w:tc>
          <w:tcPr>
            <w:tcW w:w="1348" w:type="pct"/>
            <w:vAlign w:val="center"/>
          </w:tcPr>
          <w:p w14:paraId="50ED1377" w14:textId="77777777" w:rsidR="007D16BD" w:rsidRPr="00AE407B" w:rsidRDefault="007D16BD" w:rsidP="00AA532E">
            <w:pPr>
              <w:spacing w:before="40" w:after="40" w:line="240" w:lineRule="auto"/>
              <w:rPr>
                <w:rFonts w:cs="Arial"/>
                <w:sz w:val="18"/>
                <w:szCs w:val="22"/>
                <w:lang w:val="tr-TR"/>
              </w:rPr>
            </w:pPr>
            <w:r w:rsidRPr="00AE407B">
              <w:rPr>
                <w:rFonts w:cs="Arial"/>
                <w:sz w:val="18"/>
                <w:szCs w:val="22"/>
                <w:lang w:val="tr-TR"/>
              </w:rPr>
              <w:t>Etki 9: Üreyen Kuş Türlerinin Rahatsız Edilmesi/Yer Değiştirmesi</w:t>
            </w:r>
          </w:p>
        </w:tc>
        <w:tc>
          <w:tcPr>
            <w:tcW w:w="1005" w:type="pct"/>
            <w:vAlign w:val="center"/>
          </w:tcPr>
          <w:p w14:paraId="3210A236" w14:textId="77777777" w:rsidR="007D16BD" w:rsidRPr="00AE407B" w:rsidRDefault="007D16BD" w:rsidP="00AA532E">
            <w:pPr>
              <w:spacing w:before="40" w:after="40" w:line="240" w:lineRule="auto"/>
              <w:rPr>
                <w:rFonts w:cs="Arial"/>
                <w:sz w:val="18"/>
                <w:szCs w:val="22"/>
                <w:lang w:val="tr-TR"/>
              </w:rPr>
            </w:pPr>
            <w:r w:rsidRPr="00AE407B">
              <w:rPr>
                <w:rFonts w:cs="Arial"/>
                <w:sz w:val="18"/>
                <w:szCs w:val="22"/>
                <w:lang w:val="tr-TR"/>
              </w:rPr>
              <w:t>Üreyen kuşlar</w:t>
            </w:r>
          </w:p>
          <w:p w14:paraId="432BAD43" w14:textId="77777777" w:rsidR="007D16BD" w:rsidRPr="00AE407B" w:rsidRDefault="007D16BD" w:rsidP="00AA532E">
            <w:pPr>
              <w:spacing w:before="40" w:after="40" w:line="240" w:lineRule="auto"/>
              <w:rPr>
                <w:rFonts w:cs="Arial"/>
                <w:sz w:val="18"/>
                <w:szCs w:val="22"/>
                <w:lang w:val="tr-TR"/>
              </w:rPr>
            </w:pPr>
            <w:r w:rsidRPr="00AE407B">
              <w:rPr>
                <w:rFonts w:cs="Arial"/>
                <w:sz w:val="18"/>
                <w:szCs w:val="22"/>
                <w:lang w:val="tr-TR"/>
              </w:rPr>
              <w:t>Yarasa</w:t>
            </w:r>
          </w:p>
        </w:tc>
        <w:tc>
          <w:tcPr>
            <w:tcW w:w="970" w:type="pct"/>
            <w:vAlign w:val="center"/>
          </w:tcPr>
          <w:p w14:paraId="7DA2AD4A" w14:textId="77777777" w:rsidR="007D16BD" w:rsidRPr="00AE407B" w:rsidRDefault="007D16BD" w:rsidP="00AA532E">
            <w:pPr>
              <w:spacing w:before="40" w:after="40" w:line="240" w:lineRule="auto"/>
              <w:jc w:val="center"/>
              <w:rPr>
                <w:rFonts w:cs="Arial"/>
                <w:sz w:val="18"/>
                <w:szCs w:val="22"/>
                <w:lang w:val="tr-TR"/>
              </w:rPr>
            </w:pPr>
            <w:r w:rsidRPr="00AE407B">
              <w:rPr>
                <w:rFonts w:cs="Arial"/>
                <w:sz w:val="18"/>
                <w:szCs w:val="22"/>
                <w:lang w:val="tr-TR"/>
              </w:rPr>
              <w:t>Kuşlar ve yarasalar: PBF</w:t>
            </w:r>
          </w:p>
        </w:tc>
        <w:tc>
          <w:tcPr>
            <w:tcW w:w="818" w:type="pct"/>
            <w:shd w:val="clear" w:color="auto" w:fill="FFFF00"/>
            <w:vAlign w:val="center"/>
          </w:tcPr>
          <w:p w14:paraId="64DEFACC" w14:textId="77777777" w:rsidR="007D16BD" w:rsidRPr="00AE407B" w:rsidRDefault="007D16BD" w:rsidP="00AA532E">
            <w:pPr>
              <w:spacing w:before="40" w:after="40" w:line="240" w:lineRule="auto"/>
              <w:jc w:val="center"/>
              <w:rPr>
                <w:rFonts w:cs="Arial"/>
                <w:sz w:val="18"/>
                <w:szCs w:val="22"/>
                <w:lang w:val="tr-TR"/>
              </w:rPr>
            </w:pPr>
            <w:r w:rsidRPr="00AE407B">
              <w:rPr>
                <w:rFonts w:cs="Arial"/>
                <w:sz w:val="18"/>
                <w:szCs w:val="22"/>
                <w:lang w:val="tr-TR"/>
              </w:rPr>
              <w:t>Küçük</w:t>
            </w:r>
          </w:p>
        </w:tc>
        <w:tc>
          <w:tcPr>
            <w:tcW w:w="859" w:type="pct"/>
            <w:shd w:val="clear" w:color="auto" w:fill="F2F2F2" w:themeFill="background1" w:themeFillShade="F2"/>
            <w:vAlign w:val="center"/>
          </w:tcPr>
          <w:p w14:paraId="59485B52" w14:textId="77777777" w:rsidR="007D16BD" w:rsidRPr="00AE407B" w:rsidRDefault="007D16BD" w:rsidP="00AA532E">
            <w:pPr>
              <w:spacing w:before="40" w:after="40" w:line="240" w:lineRule="auto"/>
              <w:jc w:val="center"/>
              <w:rPr>
                <w:rFonts w:cs="Arial"/>
                <w:sz w:val="18"/>
                <w:szCs w:val="22"/>
                <w:lang w:val="tr-TR"/>
              </w:rPr>
            </w:pPr>
            <w:r w:rsidRPr="00AE407B">
              <w:rPr>
                <w:rFonts w:cs="Arial"/>
                <w:sz w:val="18"/>
                <w:szCs w:val="22"/>
                <w:lang w:val="tr-TR"/>
              </w:rPr>
              <w:t>Önemsiz</w:t>
            </w:r>
          </w:p>
        </w:tc>
      </w:tr>
    </w:tbl>
    <w:p w14:paraId="48ED8DF1" w14:textId="548116FE" w:rsidR="007D16BD" w:rsidRPr="00AE407B" w:rsidRDefault="007D16BD" w:rsidP="007D16BD">
      <w:pPr>
        <w:pStyle w:val="ListeMaddemi"/>
        <w:rPr>
          <w:lang w:val="tr-TR" w:eastAsia="en-GB"/>
        </w:rPr>
      </w:pPr>
      <w:r w:rsidRPr="00AE407B">
        <w:rPr>
          <w:lang w:val="tr-TR" w:eastAsia="en-GB"/>
        </w:rPr>
        <w:t xml:space="preserve">Kaynak: </w:t>
      </w:r>
      <w:r w:rsidR="009C16EF" w:rsidRPr="00AE407B">
        <w:rPr>
          <w:lang w:val="tr-TR" w:eastAsia="en-GB"/>
        </w:rPr>
        <w:t>ÇSED</w:t>
      </w:r>
      <w:r w:rsidRPr="00AE407B">
        <w:rPr>
          <w:lang w:val="tr-TR" w:eastAsia="en-GB"/>
        </w:rPr>
        <w:t xml:space="preserve"> (ERM, 2025)</w:t>
      </w:r>
    </w:p>
    <w:p w14:paraId="47C9C900" w14:textId="54D14F63" w:rsidR="009F77E3" w:rsidRPr="00AE407B" w:rsidRDefault="009F77E3">
      <w:pPr>
        <w:spacing w:after="0" w:line="240" w:lineRule="auto"/>
        <w:rPr>
          <w:rFonts w:ascii="Verdana" w:hAnsi="Verdana"/>
          <w:szCs w:val="20"/>
          <w:lang w:val="tr-TR"/>
        </w:rPr>
      </w:pPr>
      <w:bookmarkStart w:id="91" w:name="_Toc199519240"/>
      <w:bookmarkStart w:id="92" w:name="_Toc199519245"/>
      <w:bookmarkEnd w:id="91"/>
      <w:bookmarkEnd w:id="92"/>
      <w:r w:rsidRPr="00AE407B">
        <w:rPr>
          <w:rFonts w:ascii="Verdana" w:hAnsi="Verdana"/>
          <w:szCs w:val="20"/>
          <w:lang w:val="tr-TR"/>
        </w:rPr>
        <w:br w:type="page"/>
      </w:r>
    </w:p>
    <w:p w14:paraId="75F05961" w14:textId="5210AAE1" w:rsidR="00360417" w:rsidRPr="00AE407B" w:rsidRDefault="00646C8D" w:rsidP="003B5EC5">
      <w:pPr>
        <w:pStyle w:val="Balk2"/>
        <w:rPr>
          <w:lang w:val="tr-TR"/>
        </w:rPr>
      </w:pPr>
      <w:bookmarkStart w:id="93" w:name="_Toc212973608"/>
      <w:r w:rsidRPr="00AE407B">
        <w:rPr>
          <w:lang w:val="tr-TR"/>
        </w:rPr>
        <w:lastRenderedPageBreak/>
        <w:t>İnşaat</w:t>
      </w:r>
      <w:r w:rsidR="00272211" w:rsidRPr="00AE407B">
        <w:rPr>
          <w:lang w:val="tr-TR"/>
        </w:rPr>
        <w:t xml:space="preserve"> Aşaması</w:t>
      </w:r>
      <w:r w:rsidRPr="00AE407B">
        <w:rPr>
          <w:lang w:val="tr-TR"/>
        </w:rPr>
        <w:t xml:space="preserve"> </w:t>
      </w:r>
      <w:r w:rsidR="005A2E50" w:rsidRPr="00AE407B">
        <w:rPr>
          <w:lang w:val="tr-TR"/>
        </w:rPr>
        <w:t>B</w:t>
      </w:r>
      <w:r w:rsidR="00272211" w:rsidRPr="00AE407B">
        <w:rPr>
          <w:lang w:val="tr-TR"/>
        </w:rPr>
        <w:t>Y</w:t>
      </w:r>
      <w:r w:rsidR="005A2E50" w:rsidRPr="00AE407B">
        <w:rPr>
          <w:lang w:val="tr-TR"/>
        </w:rPr>
        <w:t xml:space="preserve">P </w:t>
      </w:r>
      <w:r w:rsidR="00360417" w:rsidRPr="00AE407B">
        <w:rPr>
          <w:lang w:val="tr-TR"/>
        </w:rPr>
        <w:t>Tablosu</w:t>
      </w:r>
      <w:bookmarkEnd w:id="93"/>
    </w:p>
    <w:p w14:paraId="2147007D" w14:textId="1ECF54D2" w:rsidR="00505014" w:rsidRPr="00AE407B" w:rsidRDefault="00360417" w:rsidP="00505014">
      <w:pPr>
        <w:autoSpaceDE w:val="0"/>
        <w:autoSpaceDN w:val="0"/>
        <w:adjustRightInd w:val="0"/>
        <w:spacing w:line="288" w:lineRule="auto"/>
        <w:jc w:val="both"/>
        <w:rPr>
          <w:rFonts w:ascii="Verdana" w:hAnsi="Verdana"/>
          <w:szCs w:val="20"/>
          <w:lang w:val="tr-TR"/>
        </w:rPr>
      </w:pPr>
      <w:r w:rsidRPr="00AE407B">
        <w:rPr>
          <w:rFonts w:ascii="Verdana" w:hAnsi="Verdana"/>
          <w:szCs w:val="20"/>
          <w:lang w:val="tr-TR"/>
        </w:rPr>
        <w:t>İnşaat aşamasındaki</w:t>
      </w:r>
      <w:r w:rsidR="00505014" w:rsidRPr="00AE407B">
        <w:rPr>
          <w:rFonts w:ascii="Verdana" w:hAnsi="Verdana"/>
          <w:szCs w:val="20"/>
          <w:lang w:val="tr-TR"/>
        </w:rPr>
        <w:t xml:space="preserve"> etkileri ele almak için </w:t>
      </w:r>
      <w:r w:rsidRPr="00AE407B">
        <w:rPr>
          <w:rFonts w:ascii="Verdana" w:hAnsi="Verdana"/>
          <w:szCs w:val="20"/>
          <w:lang w:val="tr-TR"/>
        </w:rPr>
        <w:t>Bölüm</w:t>
      </w:r>
      <w:r w:rsidR="00505014" w:rsidRPr="00AE407B">
        <w:rPr>
          <w:rFonts w:ascii="Verdana" w:hAnsi="Verdana"/>
          <w:szCs w:val="20"/>
          <w:lang w:val="tr-TR"/>
        </w:rPr>
        <w:t xml:space="preserve"> 4</w:t>
      </w:r>
      <w:r w:rsidRPr="00AE407B">
        <w:rPr>
          <w:rFonts w:ascii="Verdana" w:hAnsi="Verdana"/>
          <w:szCs w:val="20"/>
          <w:lang w:val="tr-TR"/>
        </w:rPr>
        <w:t>.</w:t>
      </w:r>
      <w:r w:rsidR="00491FC5" w:rsidRPr="00AE407B">
        <w:rPr>
          <w:rFonts w:ascii="Verdana" w:hAnsi="Verdana"/>
          <w:szCs w:val="20"/>
          <w:lang w:val="tr-TR"/>
        </w:rPr>
        <w:t>2</w:t>
      </w:r>
      <w:r w:rsidR="00505014" w:rsidRPr="00AE407B">
        <w:rPr>
          <w:rFonts w:ascii="Verdana" w:hAnsi="Verdana"/>
          <w:szCs w:val="20"/>
          <w:lang w:val="tr-TR"/>
        </w:rPr>
        <w:t xml:space="preserve">'de belirlenen yönetim ve azaltma önlemleri/eylemleri </w:t>
      </w:r>
      <w:r w:rsidR="00491FC5" w:rsidRPr="00AE407B">
        <w:rPr>
          <w:rFonts w:ascii="Verdana" w:hAnsi="Verdana"/>
          <w:szCs w:val="20"/>
          <w:lang w:val="tr-TR"/>
        </w:rPr>
        <w:t xml:space="preserve">genişletilmiş ve </w:t>
      </w:r>
      <w:r w:rsidR="00505014" w:rsidRPr="00AE407B">
        <w:rPr>
          <w:rFonts w:ascii="Verdana" w:hAnsi="Verdana"/>
          <w:szCs w:val="20"/>
          <w:lang w:val="tr-TR"/>
        </w:rPr>
        <w:t xml:space="preserve">aşağıdaki bilgileri </w:t>
      </w:r>
      <w:r w:rsidR="00491FC5" w:rsidRPr="00AE407B">
        <w:rPr>
          <w:rFonts w:ascii="Verdana" w:hAnsi="Verdana"/>
          <w:szCs w:val="20"/>
          <w:lang w:val="tr-TR"/>
        </w:rPr>
        <w:t xml:space="preserve">içeren bir </w:t>
      </w:r>
      <w:r w:rsidR="00DD3C79">
        <w:rPr>
          <w:rFonts w:ascii="Verdana" w:hAnsi="Verdana"/>
          <w:szCs w:val="20"/>
          <w:lang w:val="tr-TR"/>
        </w:rPr>
        <w:t>BYP</w:t>
      </w:r>
      <w:r w:rsidR="00491FC5" w:rsidRPr="00AE407B">
        <w:rPr>
          <w:rFonts w:ascii="Verdana" w:hAnsi="Verdana"/>
          <w:szCs w:val="20"/>
          <w:lang w:val="tr-TR"/>
        </w:rPr>
        <w:t xml:space="preserve"> </w:t>
      </w:r>
      <w:r w:rsidR="005A2E50" w:rsidRPr="00AE407B">
        <w:rPr>
          <w:rFonts w:ascii="Verdana" w:hAnsi="Verdana"/>
          <w:szCs w:val="20"/>
          <w:lang w:val="tr-TR"/>
        </w:rPr>
        <w:t xml:space="preserve">eylem </w:t>
      </w:r>
      <w:r w:rsidR="00491FC5" w:rsidRPr="00AE407B">
        <w:rPr>
          <w:rFonts w:ascii="Verdana" w:hAnsi="Verdana"/>
          <w:szCs w:val="20"/>
          <w:lang w:val="tr-TR"/>
        </w:rPr>
        <w:t>tablosu şeklinde yapılandırılmıştır</w:t>
      </w:r>
      <w:r w:rsidR="00505014" w:rsidRPr="00AE407B">
        <w:rPr>
          <w:rFonts w:ascii="Verdana" w:hAnsi="Verdana"/>
          <w:szCs w:val="20"/>
          <w:lang w:val="tr-TR"/>
        </w:rPr>
        <w:t>:</w:t>
      </w:r>
    </w:p>
    <w:p w14:paraId="2819DF77" w14:textId="73449A3C" w:rsidR="00652D12" w:rsidRPr="00AE407B" w:rsidRDefault="00652D12" w:rsidP="00491FC5">
      <w:pPr>
        <w:pStyle w:val="ListeMaddemi"/>
        <w:numPr>
          <w:ilvl w:val="0"/>
          <w:numId w:val="53"/>
        </w:numPr>
        <w:spacing w:before="60" w:after="120" w:line="300" w:lineRule="auto"/>
        <w:ind w:left="714" w:hanging="357"/>
        <w:jc w:val="both"/>
        <w:rPr>
          <w:lang w:val="tr-TR"/>
        </w:rPr>
      </w:pPr>
      <w:r w:rsidRPr="00AE407B">
        <w:rPr>
          <w:b/>
          <w:bCs/>
          <w:lang w:val="tr-TR"/>
        </w:rPr>
        <w:t xml:space="preserve">Etki: </w:t>
      </w:r>
      <w:r w:rsidRPr="00AE407B">
        <w:rPr>
          <w:lang w:val="tr-TR"/>
        </w:rPr>
        <w:t>Azaltıcı önlemlerin ilgili olduğu spesifik biyolojik çeşitlilik etkisi</w:t>
      </w:r>
      <w:r w:rsidR="005A2E50" w:rsidRPr="00AE407B">
        <w:rPr>
          <w:lang w:val="tr-TR"/>
        </w:rPr>
        <w:t>.</w:t>
      </w:r>
    </w:p>
    <w:p w14:paraId="2BE6498D" w14:textId="0E7A463F" w:rsidR="00505014" w:rsidRPr="00AE407B" w:rsidRDefault="00505014" w:rsidP="00491FC5">
      <w:pPr>
        <w:pStyle w:val="ListeMaddemi"/>
        <w:numPr>
          <w:ilvl w:val="0"/>
          <w:numId w:val="53"/>
        </w:numPr>
        <w:spacing w:before="60" w:after="120" w:line="300" w:lineRule="auto"/>
        <w:ind w:left="714" w:hanging="357"/>
        <w:jc w:val="both"/>
        <w:rPr>
          <w:lang w:val="tr-TR"/>
        </w:rPr>
      </w:pPr>
      <w:r w:rsidRPr="00AE407B">
        <w:rPr>
          <w:b/>
          <w:bCs/>
          <w:lang w:val="tr-TR"/>
        </w:rPr>
        <w:t xml:space="preserve">Yönetim/Azaltma Önlemleri: </w:t>
      </w:r>
      <w:r w:rsidR="00652D12" w:rsidRPr="00AE407B">
        <w:rPr>
          <w:lang w:val="tr-TR"/>
        </w:rPr>
        <w:t xml:space="preserve">Önerilen </w:t>
      </w:r>
      <w:r w:rsidRPr="00AE407B">
        <w:rPr>
          <w:lang w:val="tr-TR"/>
        </w:rPr>
        <w:t xml:space="preserve">yönetim önlemi/eylemi </w:t>
      </w:r>
      <w:r w:rsidR="00652D12" w:rsidRPr="00AE407B">
        <w:rPr>
          <w:lang w:val="tr-TR"/>
        </w:rPr>
        <w:t xml:space="preserve">veya azaltma </w:t>
      </w:r>
      <w:r w:rsidRPr="00AE407B">
        <w:rPr>
          <w:lang w:val="tr-TR"/>
        </w:rPr>
        <w:t>önleminin açıklaması</w:t>
      </w:r>
      <w:r w:rsidR="005A2E50" w:rsidRPr="00AE407B">
        <w:rPr>
          <w:lang w:val="tr-TR"/>
        </w:rPr>
        <w:t>.</w:t>
      </w:r>
    </w:p>
    <w:p w14:paraId="7B61D753" w14:textId="2AE175C4" w:rsidR="002842D3" w:rsidRPr="00AE407B" w:rsidRDefault="002842D3" w:rsidP="00491FC5">
      <w:pPr>
        <w:pStyle w:val="ListeMaddemi"/>
        <w:numPr>
          <w:ilvl w:val="0"/>
          <w:numId w:val="53"/>
        </w:numPr>
        <w:spacing w:before="60" w:after="120" w:line="300" w:lineRule="auto"/>
        <w:ind w:left="714" w:hanging="357"/>
        <w:jc w:val="both"/>
        <w:rPr>
          <w:lang w:val="tr-TR"/>
        </w:rPr>
      </w:pPr>
      <w:r w:rsidRPr="00AE407B">
        <w:rPr>
          <w:b/>
          <w:bCs/>
          <w:lang w:val="tr-TR"/>
        </w:rPr>
        <w:t xml:space="preserve">Yönetim </w:t>
      </w:r>
      <w:r w:rsidR="00241EF4" w:rsidRPr="00AE407B">
        <w:rPr>
          <w:b/>
          <w:bCs/>
          <w:lang w:val="tr-TR"/>
        </w:rPr>
        <w:t>şekli</w:t>
      </w:r>
      <w:r w:rsidRPr="00AE407B">
        <w:rPr>
          <w:b/>
          <w:bCs/>
          <w:lang w:val="tr-TR"/>
        </w:rPr>
        <w:t xml:space="preserve">: </w:t>
      </w:r>
      <w:r w:rsidRPr="00AE407B">
        <w:rPr>
          <w:lang w:val="tr-TR"/>
        </w:rPr>
        <w:t xml:space="preserve">Önlemin sınıflandırılabileceği azaltma hiyerarşisinin aşaması (yani önleme, en aza indirme, </w:t>
      </w:r>
      <w:r w:rsidR="005A2E50" w:rsidRPr="00AE407B">
        <w:rPr>
          <w:lang w:val="tr-TR"/>
        </w:rPr>
        <w:t>geri kazanma, telafi etme/dengeleme</w:t>
      </w:r>
      <w:r w:rsidR="00005552" w:rsidRPr="00AE407B">
        <w:rPr>
          <w:lang w:val="tr-TR"/>
        </w:rPr>
        <w:t>/denkleştirme (ofset)</w:t>
      </w:r>
      <w:r w:rsidR="005A2E50" w:rsidRPr="00AE407B">
        <w:rPr>
          <w:lang w:val="tr-TR"/>
        </w:rPr>
        <w:t>).</w:t>
      </w:r>
    </w:p>
    <w:p w14:paraId="73720216" w14:textId="58FD6984" w:rsidR="00505014" w:rsidRPr="00AE407B" w:rsidRDefault="00505014" w:rsidP="00491FC5">
      <w:pPr>
        <w:pStyle w:val="ListeMaddemi"/>
        <w:numPr>
          <w:ilvl w:val="0"/>
          <w:numId w:val="53"/>
        </w:numPr>
        <w:spacing w:before="60" w:after="120" w:line="300" w:lineRule="auto"/>
        <w:ind w:left="714" w:hanging="357"/>
        <w:jc w:val="both"/>
        <w:rPr>
          <w:lang w:val="tr-TR"/>
        </w:rPr>
      </w:pPr>
      <w:r w:rsidRPr="00AE407B">
        <w:rPr>
          <w:b/>
          <w:bCs/>
          <w:lang w:val="tr-TR"/>
        </w:rPr>
        <w:t xml:space="preserve">KPI (Anahtar Performans Göstergesi): </w:t>
      </w:r>
      <w:r w:rsidRPr="00AE407B">
        <w:rPr>
          <w:lang w:val="tr-TR"/>
        </w:rPr>
        <w:t>Yönetim önlemi/eyleminin etkinliğini değerlendirmek için kullanılan nicel bir uyum göstergesi veya niteliksel kabul kriterleri</w:t>
      </w:r>
      <w:r w:rsidR="005A2E50" w:rsidRPr="00AE407B">
        <w:rPr>
          <w:lang w:val="tr-TR"/>
        </w:rPr>
        <w:t>.</w:t>
      </w:r>
    </w:p>
    <w:p w14:paraId="4E8DEADF" w14:textId="7764BDE4" w:rsidR="002842D3" w:rsidRPr="00AE407B" w:rsidRDefault="002842D3" w:rsidP="002842D3">
      <w:pPr>
        <w:pStyle w:val="ListeMaddemi"/>
        <w:numPr>
          <w:ilvl w:val="0"/>
          <w:numId w:val="53"/>
        </w:numPr>
        <w:spacing w:before="60" w:after="120" w:line="300" w:lineRule="auto"/>
        <w:ind w:left="714" w:hanging="357"/>
        <w:jc w:val="both"/>
        <w:rPr>
          <w:lang w:val="tr-TR"/>
        </w:rPr>
      </w:pPr>
      <w:r w:rsidRPr="00AE407B">
        <w:rPr>
          <w:b/>
          <w:bCs/>
          <w:lang w:val="tr-TR"/>
        </w:rPr>
        <w:t>Zaman</w:t>
      </w:r>
      <w:r w:rsidR="00F05F05" w:rsidRPr="00AE407B">
        <w:rPr>
          <w:b/>
          <w:bCs/>
          <w:lang w:val="tr-TR"/>
        </w:rPr>
        <w:t>lama</w:t>
      </w:r>
      <w:r w:rsidRPr="00AE407B">
        <w:rPr>
          <w:b/>
          <w:bCs/>
          <w:lang w:val="tr-TR"/>
        </w:rPr>
        <w:t xml:space="preserve">: </w:t>
      </w:r>
      <w:r w:rsidRPr="00AE407B">
        <w:rPr>
          <w:lang w:val="tr-TR"/>
        </w:rPr>
        <w:t>Önlemin/eylemin uygulanma zamanı ve sıklığı</w:t>
      </w:r>
      <w:r w:rsidR="005A2E50" w:rsidRPr="00AE407B">
        <w:rPr>
          <w:lang w:val="tr-TR"/>
        </w:rPr>
        <w:t>.</w:t>
      </w:r>
    </w:p>
    <w:p w14:paraId="77C6FE66" w14:textId="05D466AB" w:rsidR="00505014" w:rsidRPr="00AE407B" w:rsidRDefault="00505014" w:rsidP="00491FC5">
      <w:pPr>
        <w:pStyle w:val="ListeMaddemi"/>
        <w:numPr>
          <w:ilvl w:val="0"/>
          <w:numId w:val="53"/>
        </w:numPr>
        <w:spacing w:before="60" w:after="120" w:line="300" w:lineRule="auto"/>
        <w:ind w:left="714" w:hanging="357"/>
        <w:jc w:val="both"/>
        <w:rPr>
          <w:lang w:val="tr-TR"/>
        </w:rPr>
      </w:pPr>
      <w:r w:rsidRPr="00AE407B">
        <w:rPr>
          <w:b/>
          <w:bCs/>
          <w:lang w:val="tr-TR"/>
        </w:rPr>
        <w:t xml:space="preserve">Sorumluluk: </w:t>
      </w:r>
      <w:r w:rsidRPr="00AE407B">
        <w:rPr>
          <w:lang w:val="tr-TR"/>
        </w:rPr>
        <w:t>Yönetim önlemi/eylemini uygulamaktan sorumlu kişi veya ekip.</w:t>
      </w:r>
    </w:p>
    <w:p w14:paraId="281A8B5D" w14:textId="77777777" w:rsidR="00505014" w:rsidRPr="00AE407B" w:rsidRDefault="00505014" w:rsidP="00491FC5">
      <w:pPr>
        <w:pStyle w:val="GvdeMetni"/>
        <w:rPr>
          <w:lang w:val="tr-TR"/>
        </w:rPr>
      </w:pPr>
    </w:p>
    <w:p w14:paraId="1D612F73" w14:textId="77777777" w:rsidR="00505014" w:rsidRPr="00AE407B" w:rsidRDefault="00505014" w:rsidP="00505014">
      <w:pPr>
        <w:spacing w:after="0" w:line="240" w:lineRule="auto"/>
        <w:rPr>
          <w:rFonts w:cs="Times New Roman (Body CS)"/>
          <w:lang w:val="tr-TR"/>
        </w:rPr>
        <w:sectPr w:rsidR="00505014" w:rsidRPr="00AE407B" w:rsidSect="00505014">
          <w:pgSz w:w="11906" w:h="16838" w:code="9"/>
          <w:pgMar w:top="1134" w:right="1134" w:bottom="1134" w:left="1134" w:header="567" w:footer="374" w:gutter="0"/>
          <w:cols w:sep="1" w:space="380"/>
          <w:titlePg/>
          <w:docGrid w:linePitch="360"/>
        </w:sectPr>
      </w:pPr>
    </w:p>
    <w:p w14:paraId="34661F40" w14:textId="63D302A9" w:rsidR="00505014" w:rsidRPr="00AE407B" w:rsidRDefault="00505014" w:rsidP="00505014">
      <w:pPr>
        <w:pStyle w:val="ResimYazs"/>
        <w:rPr>
          <w:lang w:val="tr-TR"/>
        </w:rPr>
      </w:pPr>
      <w:bookmarkStart w:id="94" w:name="_Toc212977029"/>
      <w:r w:rsidRPr="00AE407B">
        <w:rPr>
          <w:lang w:val="tr-TR"/>
        </w:rPr>
        <w:lastRenderedPageBreak/>
        <w:t xml:space="preserve">Tablo </w:t>
      </w:r>
      <w:r w:rsidR="004678F6">
        <w:rPr>
          <w:lang w:val="tr-TR"/>
        </w:rPr>
        <w:t>4</w:t>
      </w:r>
      <w:r w:rsidRPr="00AE407B">
        <w:rPr>
          <w:lang w:val="tr-TR"/>
        </w:rPr>
        <w:t>-</w:t>
      </w:r>
      <w:r w:rsidR="00780BDA" w:rsidRPr="00AE407B">
        <w:rPr>
          <w:lang w:val="tr-TR"/>
        </w:rPr>
        <w:fldChar w:fldCharType="begin"/>
      </w:r>
      <w:r w:rsidR="00780BDA" w:rsidRPr="00AE407B">
        <w:rPr>
          <w:lang w:val="tr-TR"/>
        </w:rPr>
        <w:instrText xml:space="preserve"> SEQ Table \* ARABIC \s 1 </w:instrText>
      </w:r>
      <w:r w:rsidR="00780BDA" w:rsidRPr="00AE407B">
        <w:rPr>
          <w:lang w:val="tr-TR"/>
        </w:rPr>
        <w:fldChar w:fldCharType="separate"/>
      </w:r>
      <w:r w:rsidR="00E42AAF">
        <w:rPr>
          <w:noProof/>
          <w:lang w:val="tr-TR"/>
        </w:rPr>
        <w:t>2</w:t>
      </w:r>
      <w:r w:rsidR="00780BDA" w:rsidRPr="00AE407B">
        <w:rPr>
          <w:lang w:val="tr-TR"/>
        </w:rPr>
        <w:fldChar w:fldCharType="end"/>
      </w:r>
      <w:r w:rsidR="004F34AC" w:rsidRPr="00AE407B">
        <w:rPr>
          <w:lang w:val="tr-TR"/>
        </w:rPr>
        <w:t xml:space="preserve"> İnşaat </w:t>
      </w:r>
      <w:r w:rsidR="0077287F" w:rsidRPr="00AE407B">
        <w:rPr>
          <w:lang w:val="tr-TR"/>
        </w:rPr>
        <w:t>AŞAMASI B</w:t>
      </w:r>
      <w:r w:rsidR="004678F6">
        <w:rPr>
          <w:lang w:val="tr-TR"/>
        </w:rPr>
        <w:t>Y</w:t>
      </w:r>
      <w:r w:rsidR="0077287F" w:rsidRPr="00AE407B">
        <w:rPr>
          <w:lang w:val="tr-TR"/>
        </w:rPr>
        <w:t>P</w:t>
      </w:r>
      <w:bookmarkEnd w:id="94"/>
    </w:p>
    <w:tbl>
      <w:tblPr>
        <w:tblStyle w:val="TabloKlavuzu"/>
        <w:tblW w:w="0" w:type="auto"/>
        <w:tblBorders>
          <w:top w:val="single" w:sz="4" w:space="0" w:color="B7B2AA"/>
          <w:left w:val="single" w:sz="4" w:space="0" w:color="B7B2AA"/>
          <w:bottom w:val="single" w:sz="4" w:space="0" w:color="B7B2AA"/>
          <w:right w:val="single" w:sz="4" w:space="0" w:color="B7B2AA"/>
          <w:insideH w:val="single" w:sz="6" w:space="0" w:color="B7B2AA"/>
          <w:insideV w:val="single" w:sz="6" w:space="0" w:color="B7B2AA"/>
        </w:tblBorders>
        <w:tblLook w:val="04A0" w:firstRow="1" w:lastRow="0" w:firstColumn="1" w:lastColumn="0" w:noHBand="0" w:noVBand="1"/>
      </w:tblPr>
      <w:tblGrid>
        <w:gridCol w:w="2442"/>
        <w:gridCol w:w="4776"/>
        <w:gridCol w:w="1689"/>
        <w:gridCol w:w="2733"/>
        <w:gridCol w:w="1672"/>
        <w:gridCol w:w="1248"/>
      </w:tblGrid>
      <w:tr w:rsidR="0016406B" w:rsidRPr="00AE407B" w14:paraId="14C86EF2" w14:textId="77777777" w:rsidTr="00E92405">
        <w:trPr>
          <w:tblHeader/>
        </w:trPr>
        <w:tc>
          <w:tcPr>
            <w:tcW w:w="2442" w:type="dxa"/>
            <w:shd w:val="clear" w:color="auto" w:fill="E5EDE8" w:themeFill="accent4" w:themeFillTint="33"/>
            <w:vAlign w:val="center"/>
            <w:hideMark/>
          </w:tcPr>
          <w:p w14:paraId="4CC9B73C" w14:textId="77777777" w:rsidR="00505014" w:rsidRPr="00AE407B" w:rsidRDefault="00505014" w:rsidP="00F83EBF">
            <w:pPr>
              <w:pStyle w:val="GvdeMetni"/>
              <w:spacing w:before="20" w:after="20" w:line="240" w:lineRule="auto"/>
              <w:rPr>
                <w:b/>
                <w:bCs/>
                <w:sz w:val="16"/>
                <w:szCs w:val="16"/>
                <w:lang w:val="tr-TR"/>
              </w:rPr>
            </w:pPr>
            <w:r w:rsidRPr="00AE407B">
              <w:rPr>
                <w:b/>
                <w:bCs/>
                <w:sz w:val="16"/>
                <w:szCs w:val="16"/>
                <w:lang w:val="tr-TR"/>
              </w:rPr>
              <w:t>Etki</w:t>
            </w:r>
          </w:p>
        </w:tc>
        <w:tc>
          <w:tcPr>
            <w:tcW w:w="4776" w:type="dxa"/>
            <w:shd w:val="clear" w:color="auto" w:fill="E5EDE8" w:themeFill="accent4" w:themeFillTint="33"/>
            <w:vAlign w:val="center"/>
            <w:hideMark/>
          </w:tcPr>
          <w:p w14:paraId="71876298" w14:textId="77777777" w:rsidR="00505014" w:rsidRPr="00AE407B" w:rsidRDefault="00505014" w:rsidP="00F83EBF">
            <w:pPr>
              <w:pStyle w:val="GvdeMetni"/>
              <w:spacing w:before="20" w:after="20" w:line="240" w:lineRule="auto"/>
              <w:rPr>
                <w:b/>
                <w:bCs/>
                <w:sz w:val="16"/>
                <w:szCs w:val="16"/>
                <w:lang w:val="tr-TR"/>
              </w:rPr>
            </w:pPr>
            <w:r w:rsidRPr="00AE407B">
              <w:rPr>
                <w:b/>
                <w:bCs/>
                <w:sz w:val="16"/>
                <w:szCs w:val="16"/>
                <w:lang w:val="tr-TR"/>
              </w:rPr>
              <w:t>Yönetim/Azaltma Önlemleri</w:t>
            </w:r>
          </w:p>
        </w:tc>
        <w:tc>
          <w:tcPr>
            <w:tcW w:w="1689" w:type="dxa"/>
            <w:shd w:val="clear" w:color="auto" w:fill="E5EDE8" w:themeFill="accent4" w:themeFillTint="33"/>
            <w:vAlign w:val="center"/>
          </w:tcPr>
          <w:p w14:paraId="71DE4D56" w14:textId="6194CE09" w:rsidR="00505014" w:rsidRPr="00AE407B" w:rsidRDefault="00241EF4" w:rsidP="00F83EBF">
            <w:pPr>
              <w:pStyle w:val="GvdeMetni"/>
              <w:spacing w:before="20" w:after="20" w:line="240" w:lineRule="auto"/>
              <w:rPr>
                <w:b/>
                <w:bCs/>
                <w:sz w:val="16"/>
                <w:szCs w:val="16"/>
                <w:lang w:val="tr-TR"/>
              </w:rPr>
            </w:pPr>
            <w:r w:rsidRPr="00AE407B">
              <w:rPr>
                <w:b/>
                <w:bCs/>
                <w:sz w:val="16"/>
                <w:szCs w:val="16"/>
                <w:lang w:val="tr-TR"/>
              </w:rPr>
              <w:t>Yönetim</w:t>
            </w:r>
            <w:r w:rsidR="00505014" w:rsidRPr="00AE407B">
              <w:rPr>
                <w:b/>
                <w:bCs/>
                <w:sz w:val="16"/>
                <w:szCs w:val="16"/>
                <w:lang w:val="tr-TR"/>
              </w:rPr>
              <w:t xml:space="preserve"> </w:t>
            </w:r>
            <w:r w:rsidRPr="00AE407B">
              <w:rPr>
                <w:b/>
                <w:bCs/>
                <w:sz w:val="16"/>
                <w:szCs w:val="16"/>
                <w:lang w:val="tr-TR"/>
              </w:rPr>
              <w:t>Şekli</w:t>
            </w:r>
          </w:p>
        </w:tc>
        <w:tc>
          <w:tcPr>
            <w:tcW w:w="2733" w:type="dxa"/>
            <w:shd w:val="clear" w:color="auto" w:fill="E5EDE8" w:themeFill="accent4" w:themeFillTint="33"/>
            <w:vAlign w:val="center"/>
            <w:hideMark/>
          </w:tcPr>
          <w:p w14:paraId="7849E0A3" w14:textId="77777777" w:rsidR="00505014" w:rsidRPr="00AE407B" w:rsidRDefault="00505014" w:rsidP="00F83EBF">
            <w:pPr>
              <w:pStyle w:val="GvdeMetni"/>
              <w:spacing w:before="20" w:after="20" w:line="240" w:lineRule="auto"/>
              <w:rPr>
                <w:b/>
                <w:bCs/>
                <w:sz w:val="16"/>
                <w:szCs w:val="16"/>
                <w:lang w:val="tr-TR"/>
              </w:rPr>
            </w:pPr>
            <w:r w:rsidRPr="00AE407B">
              <w:rPr>
                <w:b/>
                <w:bCs/>
                <w:sz w:val="16"/>
                <w:szCs w:val="16"/>
                <w:lang w:val="tr-TR"/>
              </w:rPr>
              <w:t>KPI</w:t>
            </w:r>
          </w:p>
        </w:tc>
        <w:tc>
          <w:tcPr>
            <w:tcW w:w="1672" w:type="dxa"/>
            <w:shd w:val="clear" w:color="auto" w:fill="E5EDE8" w:themeFill="accent4" w:themeFillTint="33"/>
            <w:vAlign w:val="center"/>
          </w:tcPr>
          <w:p w14:paraId="453BCBEB" w14:textId="55C58577" w:rsidR="00505014" w:rsidRPr="00AE407B" w:rsidRDefault="00505014" w:rsidP="00F83EBF">
            <w:pPr>
              <w:pStyle w:val="GvdeMetni"/>
              <w:spacing w:before="20" w:after="20" w:line="240" w:lineRule="auto"/>
              <w:rPr>
                <w:b/>
                <w:bCs/>
                <w:sz w:val="16"/>
                <w:szCs w:val="16"/>
                <w:lang w:val="tr-TR"/>
              </w:rPr>
            </w:pPr>
            <w:r w:rsidRPr="00AE407B">
              <w:rPr>
                <w:b/>
                <w:bCs/>
                <w:sz w:val="16"/>
                <w:szCs w:val="16"/>
                <w:lang w:val="tr-TR"/>
              </w:rPr>
              <w:t>Zaman</w:t>
            </w:r>
            <w:r w:rsidR="00F05F05" w:rsidRPr="00AE407B">
              <w:rPr>
                <w:b/>
                <w:bCs/>
                <w:sz w:val="16"/>
                <w:szCs w:val="16"/>
                <w:lang w:val="tr-TR"/>
              </w:rPr>
              <w:t>lama</w:t>
            </w:r>
          </w:p>
        </w:tc>
        <w:tc>
          <w:tcPr>
            <w:tcW w:w="0" w:type="auto"/>
            <w:shd w:val="clear" w:color="auto" w:fill="E5EDE8" w:themeFill="accent4" w:themeFillTint="33"/>
            <w:vAlign w:val="center"/>
            <w:hideMark/>
          </w:tcPr>
          <w:p w14:paraId="220AD635" w14:textId="77777777" w:rsidR="00505014" w:rsidRPr="00AE407B" w:rsidRDefault="00505014" w:rsidP="00F83EBF">
            <w:pPr>
              <w:pStyle w:val="GvdeMetni"/>
              <w:spacing w:before="20" w:after="20" w:line="240" w:lineRule="auto"/>
              <w:rPr>
                <w:b/>
                <w:bCs/>
                <w:sz w:val="16"/>
                <w:szCs w:val="16"/>
                <w:lang w:val="tr-TR"/>
              </w:rPr>
            </w:pPr>
            <w:r w:rsidRPr="00AE407B">
              <w:rPr>
                <w:b/>
                <w:bCs/>
                <w:sz w:val="16"/>
                <w:szCs w:val="16"/>
                <w:lang w:val="tr-TR"/>
              </w:rPr>
              <w:t>Sorumluluk</w:t>
            </w:r>
          </w:p>
        </w:tc>
      </w:tr>
      <w:tr w:rsidR="00885F7C" w:rsidRPr="000058B4" w14:paraId="218F60D1" w14:textId="77777777" w:rsidTr="00E92405">
        <w:tc>
          <w:tcPr>
            <w:tcW w:w="2442" w:type="dxa"/>
            <w:vMerge w:val="restart"/>
            <w:hideMark/>
          </w:tcPr>
          <w:p w14:paraId="538A654A" w14:textId="4D156695" w:rsidR="00410C8F" w:rsidRPr="00AE407B" w:rsidRDefault="00505014" w:rsidP="00F83EBF">
            <w:pPr>
              <w:pStyle w:val="GvdeMetni"/>
              <w:spacing w:before="20" w:after="20" w:line="240" w:lineRule="auto"/>
              <w:rPr>
                <w:b/>
                <w:bCs/>
                <w:sz w:val="16"/>
                <w:szCs w:val="16"/>
                <w:lang w:val="tr-TR"/>
              </w:rPr>
            </w:pPr>
            <w:r w:rsidRPr="00AE407B">
              <w:rPr>
                <w:b/>
                <w:bCs/>
                <w:sz w:val="16"/>
                <w:szCs w:val="16"/>
                <w:lang w:val="tr-TR"/>
              </w:rPr>
              <w:t xml:space="preserve">Etki 1: Bitki Örtüsü ve Habitatın </w:t>
            </w:r>
            <w:r w:rsidR="00890199" w:rsidRPr="00AE407B">
              <w:rPr>
                <w:b/>
                <w:bCs/>
                <w:sz w:val="16"/>
                <w:szCs w:val="16"/>
                <w:lang w:val="tr-TR"/>
              </w:rPr>
              <w:t xml:space="preserve">(su ortamı dahil) </w:t>
            </w:r>
            <w:r w:rsidRPr="00AE407B">
              <w:rPr>
                <w:b/>
                <w:bCs/>
                <w:sz w:val="16"/>
                <w:szCs w:val="16"/>
                <w:lang w:val="tr-TR"/>
              </w:rPr>
              <w:t>Fiziksel Yıkımı/Bozulması</w:t>
            </w:r>
          </w:p>
          <w:p w14:paraId="6854FC86" w14:textId="2E216E1F" w:rsidR="00505014" w:rsidRPr="00AE407B" w:rsidRDefault="00505014" w:rsidP="00F83EBF">
            <w:pPr>
              <w:pStyle w:val="GvdeMetni"/>
              <w:spacing w:before="20" w:after="20" w:line="240" w:lineRule="auto"/>
              <w:rPr>
                <w:b/>
                <w:bCs/>
                <w:sz w:val="16"/>
                <w:szCs w:val="16"/>
                <w:lang w:val="tr-TR"/>
              </w:rPr>
            </w:pPr>
          </w:p>
          <w:p w14:paraId="1F688CE1" w14:textId="77777777" w:rsidR="00505014" w:rsidRPr="00AE407B" w:rsidRDefault="00505014" w:rsidP="00F83EBF">
            <w:pPr>
              <w:pStyle w:val="GvdeMetni"/>
              <w:spacing w:before="20" w:after="20" w:line="240" w:lineRule="auto"/>
              <w:rPr>
                <w:b/>
                <w:bCs/>
                <w:sz w:val="16"/>
                <w:szCs w:val="16"/>
                <w:lang w:val="tr-TR"/>
              </w:rPr>
            </w:pPr>
            <w:r w:rsidRPr="00AE407B">
              <w:rPr>
                <w:b/>
                <w:bCs/>
                <w:sz w:val="16"/>
                <w:szCs w:val="16"/>
                <w:lang w:val="tr-TR"/>
              </w:rPr>
              <w:t>VE</w:t>
            </w:r>
          </w:p>
          <w:p w14:paraId="3E25D660" w14:textId="77777777" w:rsidR="00410C8F" w:rsidRPr="00AE407B" w:rsidRDefault="00410C8F" w:rsidP="00F83EBF">
            <w:pPr>
              <w:pStyle w:val="GvdeMetni"/>
              <w:spacing w:before="20" w:after="20" w:line="240" w:lineRule="auto"/>
              <w:rPr>
                <w:b/>
                <w:bCs/>
                <w:sz w:val="16"/>
                <w:szCs w:val="16"/>
                <w:lang w:val="tr-TR"/>
              </w:rPr>
            </w:pPr>
          </w:p>
          <w:p w14:paraId="08F1524F" w14:textId="77777777" w:rsidR="00505014" w:rsidRPr="00AE407B" w:rsidRDefault="00505014" w:rsidP="00F83EBF">
            <w:pPr>
              <w:pStyle w:val="GvdeMetni"/>
              <w:spacing w:before="20" w:after="20" w:line="240" w:lineRule="auto"/>
              <w:rPr>
                <w:b/>
                <w:bCs/>
                <w:sz w:val="16"/>
                <w:szCs w:val="16"/>
                <w:lang w:val="tr-TR"/>
              </w:rPr>
            </w:pPr>
            <w:r w:rsidRPr="00AE407B">
              <w:rPr>
                <w:b/>
                <w:bCs/>
                <w:sz w:val="16"/>
                <w:szCs w:val="16"/>
                <w:lang w:val="tr-TR"/>
              </w:rPr>
              <w:t>Etki 2: Habitat Bağlantısının Azalması</w:t>
            </w:r>
          </w:p>
          <w:p w14:paraId="2CEF4783" w14:textId="77777777" w:rsidR="00505014" w:rsidRPr="00AE407B" w:rsidRDefault="00505014" w:rsidP="00F83EBF">
            <w:pPr>
              <w:pStyle w:val="GvdeMetni"/>
              <w:spacing w:before="20" w:after="20" w:line="240" w:lineRule="auto"/>
              <w:rPr>
                <w:b/>
                <w:bCs/>
                <w:sz w:val="16"/>
                <w:szCs w:val="16"/>
                <w:lang w:val="tr-TR"/>
              </w:rPr>
            </w:pPr>
          </w:p>
        </w:tc>
        <w:tc>
          <w:tcPr>
            <w:tcW w:w="4776" w:type="dxa"/>
            <w:hideMark/>
          </w:tcPr>
          <w:p w14:paraId="729749DF" w14:textId="77777777" w:rsidR="00505014" w:rsidRPr="00AE407B" w:rsidRDefault="00505014" w:rsidP="00F83EBF">
            <w:pPr>
              <w:pStyle w:val="GvdeMetni"/>
              <w:spacing w:before="20" w:after="20" w:line="240" w:lineRule="auto"/>
              <w:rPr>
                <w:b/>
                <w:bCs/>
                <w:sz w:val="16"/>
                <w:szCs w:val="16"/>
                <w:lang w:val="tr-TR"/>
              </w:rPr>
            </w:pPr>
            <w:r w:rsidRPr="00AE407B">
              <w:rPr>
                <w:b/>
                <w:bCs/>
                <w:sz w:val="16"/>
                <w:szCs w:val="16"/>
                <w:lang w:val="tr-TR"/>
              </w:rPr>
              <w:t xml:space="preserve">Faaliyetleri inşaat alanlarıyla sınırlandırın </w:t>
            </w:r>
          </w:p>
          <w:p w14:paraId="30F9F5AF" w14:textId="30BB7BA7" w:rsidR="00505014" w:rsidRPr="00AE407B" w:rsidRDefault="00505014" w:rsidP="00F83EBF">
            <w:pPr>
              <w:pStyle w:val="GvdeMetni"/>
              <w:numPr>
                <w:ilvl w:val="0"/>
                <w:numId w:val="75"/>
              </w:numPr>
              <w:spacing w:before="20" w:after="20" w:line="240" w:lineRule="auto"/>
              <w:jc w:val="both"/>
              <w:rPr>
                <w:sz w:val="16"/>
                <w:szCs w:val="16"/>
                <w:lang w:val="tr-TR"/>
              </w:rPr>
            </w:pPr>
            <w:r w:rsidRPr="00AE407B">
              <w:rPr>
                <w:sz w:val="16"/>
                <w:szCs w:val="16"/>
                <w:lang w:val="tr-TR"/>
              </w:rPr>
              <w:t>Toprak sıyırma, bitki örtüsünün temizlenmesi, hafriyat, erişim yolu inşaatı, tesviye vb. dahil olmak üzere tüm inşaat faaliyetlerini, yalnızca bireysel tesislerin ayak izi ile sınırlandır</w:t>
            </w:r>
            <w:r w:rsidR="004B58E5" w:rsidRPr="00AE407B">
              <w:rPr>
                <w:sz w:val="16"/>
                <w:szCs w:val="16"/>
                <w:lang w:val="tr-TR"/>
              </w:rPr>
              <w:t>ılmalı</w:t>
            </w:r>
            <w:r w:rsidRPr="00AE407B">
              <w:rPr>
                <w:sz w:val="16"/>
                <w:szCs w:val="16"/>
                <w:lang w:val="tr-TR"/>
              </w:rPr>
              <w:t xml:space="preserve"> ve onaylanmış inşaat planına uygun olarak gerçekleştir</w:t>
            </w:r>
            <w:r w:rsidR="004B58E5" w:rsidRPr="00AE407B">
              <w:rPr>
                <w:sz w:val="16"/>
                <w:szCs w:val="16"/>
                <w:lang w:val="tr-TR"/>
              </w:rPr>
              <w:t>ilmelidir</w:t>
            </w:r>
            <w:r w:rsidRPr="00AE407B">
              <w:rPr>
                <w:sz w:val="16"/>
                <w:szCs w:val="16"/>
                <w:lang w:val="tr-TR"/>
              </w:rPr>
              <w:t>.</w:t>
            </w:r>
          </w:p>
          <w:p w14:paraId="00531637" w14:textId="2E75A5D8" w:rsidR="00505014" w:rsidRPr="00AE407B" w:rsidRDefault="00505014" w:rsidP="00F83EBF">
            <w:pPr>
              <w:pStyle w:val="GvdeMetni"/>
              <w:numPr>
                <w:ilvl w:val="0"/>
                <w:numId w:val="75"/>
              </w:numPr>
              <w:spacing w:before="20" w:after="20" w:line="240" w:lineRule="auto"/>
              <w:jc w:val="both"/>
              <w:rPr>
                <w:sz w:val="16"/>
                <w:szCs w:val="16"/>
                <w:lang w:val="tr-TR"/>
              </w:rPr>
            </w:pPr>
            <w:r w:rsidRPr="00AE407B">
              <w:rPr>
                <w:sz w:val="16"/>
                <w:szCs w:val="16"/>
                <w:lang w:val="tr-TR"/>
              </w:rPr>
              <w:t>Mümkün olduğunca, kalıcı altyapı ve geçici inşaat bileşenlerinin (örneğin, depolama alanları ve malzeme depolama alanları) ekolojik açıdan hassas doğal habitatların (örneğin, ormanlık alanlar ve bozkırlar) içinde veya hemen yakınında yerleştirilmesinden kaçın</w:t>
            </w:r>
            <w:r w:rsidR="004B58E5" w:rsidRPr="00AE407B">
              <w:rPr>
                <w:sz w:val="16"/>
                <w:szCs w:val="16"/>
                <w:lang w:val="tr-TR"/>
              </w:rPr>
              <w:t>ılmalıdır</w:t>
            </w:r>
            <w:r w:rsidRPr="00AE407B">
              <w:rPr>
                <w:sz w:val="16"/>
                <w:szCs w:val="16"/>
                <w:lang w:val="tr-TR"/>
              </w:rPr>
              <w:t>. Arazi genellikle ekilebilir veya nadasa bırakılmış araziler gibi değiştirilmiş habitatlar içermese de, doğal habitat mozaiği içinde ekolojik değeri daha düşük alanları seçmeye çalışılmalı ve endemik veya koruma açısından önemli türlerin bulunduğu alanlardan kaçınılmalıdır (bu alanlar özellikle rüzgar santrali alanının batı yarısında bulunmaktadır). Biyoçeşitlilik üzerindeki etkileri mümkün olduğunca en aza indirmek için mikro konum belirleme, ekolojik duyarlılık dikkate alınarak yapılmalıdır.</w:t>
            </w:r>
          </w:p>
          <w:p w14:paraId="0E87F514" w14:textId="77777777" w:rsidR="00505014" w:rsidRPr="00AE407B" w:rsidRDefault="00505014" w:rsidP="00F83EBF">
            <w:pPr>
              <w:pStyle w:val="GvdeMetni"/>
              <w:numPr>
                <w:ilvl w:val="0"/>
                <w:numId w:val="75"/>
              </w:numPr>
              <w:spacing w:before="20" w:after="20" w:line="240" w:lineRule="auto"/>
              <w:jc w:val="both"/>
              <w:rPr>
                <w:sz w:val="16"/>
                <w:szCs w:val="16"/>
                <w:lang w:val="tr-TR"/>
              </w:rPr>
            </w:pPr>
            <w:r w:rsidRPr="00AE407B">
              <w:rPr>
                <w:sz w:val="16"/>
                <w:szCs w:val="16"/>
                <w:lang w:val="tr-TR"/>
              </w:rPr>
              <w:t>Bitki örtüsünün temizlenmesi, inşaat için gerekli alanlarla sınırlı tutulmalıdır. Mümkünse, toprak ve tohum bankalarını korumak için bitki örtüsü tamamen sökülmek yerine zemin seviyesine kadar kesilmelidir.</w:t>
            </w:r>
          </w:p>
          <w:p w14:paraId="10D1C37B" w14:textId="77777777" w:rsidR="00505014" w:rsidRPr="00AE407B" w:rsidRDefault="00505014" w:rsidP="00F83EBF">
            <w:pPr>
              <w:pStyle w:val="GvdeMetni"/>
              <w:numPr>
                <w:ilvl w:val="0"/>
                <w:numId w:val="75"/>
              </w:numPr>
              <w:spacing w:before="20" w:after="20" w:line="240" w:lineRule="auto"/>
              <w:jc w:val="both"/>
              <w:rPr>
                <w:sz w:val="16"/>
                <w:szCs w:val="16"/>
                <w:lang w:val="tr-TR"/>
              </w:rPr>
            </w:pPr>
            <w:r w:rsidRPr="00AE407B">
              <w:rPr>
                <w:sz w:val="16"/>
                <w:szCs w:val="16"/>
                <w:lang w:val="tr-TR"/>
              </w:rPr>
              <w:t>Bitki örtüsünün yakılması veya gömülmesi (hem temizlenen hem de yerinde kalan) yasaklanmalıdır.</w:t>
            </w:r>
          </w:p>
          <w:p w14:paraId="5A4504E7" w14:textId="5F93C4F8" w:rsidR="00505014" w:rsidRPr="00AE407B" w:rsidRDefault="00505014" w:rsidP="00F83EBF">
            <w:pPr>
              <w:pStyle w:val="GvdeMetni"/>
              <w:numPr>
                <w:ilvl w:val="0"/>
                <w:numId w:val="75"/>
              </w:numPr>
              <w:spacing w:before="20" w:after="20" w:line="240" w:lineRule="auto"/>
              <w:jc w:val="both"/>
              <w:rPr>
                <w:sz w:val="16"/>
                <w:szCs w:val="16"/>
                <w:lang w:val="tr-TR"/>
              </w:rPr>
            </w:pPr>
            <w:r w:rsidRPr="00AE407B">
              <w:rPr>
                <w:sz w:val="16"/>
                <w:szCs w:val="16"/>
                <w:lang w:val="tr-TR"/>
              </w:rPr>
              <w:t xml:space="preserve">Bitişik doğal habitatlar, özellikle ormanlık alanlar ve bozkırlar, inşaat ekipleri ve araçlarının bu alanlara izinsiz erişimini sınırlamak için, uygun bariyer çitlerin kurulması ve pratik olarak mümkün olduğunca net sınırların çizilmesi yoluyla korunmalıdır. </w:t>
            </w:r>
          </w:p>
          <w:p w14:paraId="24D9FF4C" w14:textId="77777777" w:rsidR="00505014" w:rsidRPr="00AE407B" w:rsidRDefault="00505014" w:rsidP="00F83EBF">
            <w:pPr>
              <w:pStyle w:val="GvdeMetni"/>
              <w:numPr>
                <w:ilvl w:val="0"/>
                <w:numId w:val="75"/>
              </w:numPr>
              <w:spacing w:before="20" w:after="20" w:line="240" w:lineRule="auto"/>
              <w:jc w:val="both"/>
              <w:rPr>
                <w:sz w:val="16"/>
                <w:szCs w:val="16"/>
                <w:lang w:val="tr-TR"/>
              </w:rPr>
            </w:pPr>
            <w:r w:rsidRPr="00AE407B">
              <w:rPr>
                <w:sz w:val="16"/>
                <w:szCs w:val="16"/>
                <w:lang w:val="tr-TR"/>
              </w:rPr>
              <w:t xml:space="preserve">Kazılar, çitler ve toprak veya malzeme yığınları gibi tüm geçici inşaat unsurları, doğal habitatın iyileşmesini sağlamak ve türlerin hareketine yönelik uzun vadeli engelleri azaltmak için </w:t>
            </w:r>
            <w:r w:rsidRPr="00AE407B">
              <w:rPr>
                <w:sz w:val="16"/>
                <w:szCs w:val="16"/>
                <w:lang w:val="tr-TR"/>
              </w:rPr>
              <w:lastRenderedPageBreak/>
              <w:t>inşaatın tamamlanmasının ardından tamamen kaldırılmalıdır.</w:t>
            </w:r>
          </w:p>
          <w:p w14:paraId="5A23C972" w14:textId="77777777" w:rsidR="00505014" w:rsidRPr="00AE407B" w:rsidRDefault="00505014" w:rsidP="00F83EBF">
            <w:pPr>
              <w:pStyle w:val="GvdeMetni"/>
              <w:spacing w:before="20" w:after="20" w:line="240" w:lineRule="auto"/>
              <w:ind w:left="720"/>
              <w:jc w:val="both"/>
              <w:rPr>
                <w:sz w:val="16"/>
                <w:szCs w:val="16"/>
                <w:lang w:val="tr-TR"/>
              </w:rPr>
            </w:pPr>
          </w:p>
        </w:tc>
        <w:tc>
          <w:tcPr>
            <w:tcW w:w="1689" w:type="dxa"/>
          </w:tcPr>
          <w:p w14:paraId="29F3F527" w14:textId="55903804" w:rsidR="00505014" w:rsidRPr="00AE407B" w:rsidRDefault="0068634D" w:rsidP="00F83EBF">
            <w:pPr>
              <w:pStyle w:val="GvdeMetni"/>
              <w:spacing w:before="20" w:after="20" w:line="240" w:lineRule="auto"/>
              <w:jc w:val="center"/>
              <w:rPr>
                <w:sz w:val="16"/>
                <w:szCs w:val="16"/>
                <w:lang w:val="tr-TR"/>
              </w:rPr>
            </w:pPr>
            <w:r w:rsidRPr="00AE407B">
              <w:rPr>
                <w:sz w:val="16"/>
                <w:szCs w:val="16"/>
                <w:lang w:val="tr-TR"/>
              </w:rPr>
              <w:lastRenderedPageBreak/>
              <w:t>Kaçınma</w:t>
            </w:r>
            <w:r w:rsidR="00505014" w:rsidRPr="00AE407B">
              <w:rPr>
                <w:sz w:val="16"/>
                <w:szCs w:val="16"/>
                <w:lang w:val="tr-TR"/>
              </w:rPr>
              <w:t xml:space="preserve"> </w:t>
            </w:r>
            <w:r w:rsidR="004C5D92" w:rsidRPr="00AE407B">
              <w:rPr>
                <w:sz w:val="16"/>
                <w:szCs w:val="16"/>
                <w:lang w:val="tr-TR"/>
              </w:rPr>
              <w:t xml:space="preserve">/ </w:t>
            </w:r>
            <w:r w:rsidR="00F83EBF" w:rsidRPr="00AE407B">
              <w:rPr>
                <w:sz w:val="16"/>
                <w:szCs w:val="16"/>
                <w:lang w:val="tr-TR"/>
              </w:rPr>
              <w:t>En Aza İndirilme</w:t>
            </w:r>
          </w:p>
        </w:tc>
        <w:tc>
          <w:tcPr>
            <w:tcW w:w="2733" w:type="dxa"/>
            <w:hideMark/>
          </w:tcPr>
          <w:p w14:paraId="0F10B1BD" w14:textId="77777777" w:rsidR="00505014" w:rsidRPr="00AE407B" w:rsidRDefault="00505014" w:rsidP="00F83EBF">
            <w:pPr>
              <w:pStyle w:val="GvdeMetni"/>
              <w:spacing w:before="20" w:after="20" w:line="240" w:lineRule="auto"/>
              <w:rPr>
                <w:sz w:val="16"/>
                <w:szCs w:val="16"/>
                <w:lang w:val="tr-TR"/>
              </w:rPr>
            </w:pPr>
            <w:r w:rsidRPr="00AE407B">
              <w:rPr>
                <w:sz w:val="16"/>
                <w:szCs w:val="16"/>
                <w:lang w:val="tr-TR"/>
              </w:rPr>
              <w:t>Tüm faaliyetler, onaylanmış inşaat alanlarıyla sınırlıdır.</w:t>
            </w:r>
          </w:p>
          <w:p w14:paraId="731167B1" w14:textId="77777777" w:rsidR="00F83EBF" w:rsidRPr="00AE407B" w:rsidRDefault="00F83EBF" w:rsidP="00F83EBF">
            <w:pPr>
              <w:pStyle w:val="GvdeMetni"/>
              <w:spacing w:before="20" w:after="20" w:line="240" w:lineRule="auto"/>
              <w:rPr>
                <w:sz w:val="16"/>
                <w:szCs w:val="16"/>
                <w:lang w:val="tr-TR"/>
              </w:rPr>
            </w:pPr>
          </w:p>
          <w:p w14:paraId="0E7F479A" w14:textId="77777777" w:rsidR="00505014" w:rsidRPr="00AE407B" w:rsidRDefault="00505014" w:rsidP="00F83EBF">
            <w:pPr>
              <w:pStyle w:val="GvdeMetni"/>
              <w:spacing w:before="20" w:after="20" w:line="240" w:lineRule="auto"/>
              <w:rPr>
                <w:sz w:val="16"/>
                <w:szCs w:val="16"/>
                <w:lang w:val="tr-TR"/>
              </w:rPr>
            </w:pPr>
            <w:r w:rsidRPr="00AE407B">
              <w:rPr>
                <w:sz w:val="16"/>
                <w:szCs w:val="16"/>
                <w:lang w:val="tr-TR"/>
              </w:rPr>
              <w:t xml:space="preserve">PBF türlerini korumak için gerekli yerlerde kaçınma bölgeleri oluşturulur. </w:t>
            </w:r>
          </w:p>
          <w:p w14:paraId="612B81D2" w14:textId="77777777" w:rsidR="00F83EBF" w:rsidRPr="00AE407B" w:rsidRDefault="00F83EBF" w:rsidP="00F83EBF">
            <w:pPr>
              <w:pStyle w:val="GvdeMetni"/>
              <w:spacing w:before="20" w:after="20" w:line="240" w:lineRule="auto"/>
              <w:rPr>
                <w:sz w:val="16"/>
                <w:szCs w:val="16"/>
                <w:lang w:val="tr-TR"/>
              </w:rPr>
            </w:pPr>
          </w:p>
          <w:p w14:paraId="43EA8B4E" w14:textId="77777777" w:rsidR="00505014" w:rsidRPr="00AE407B" w:rsidRDefault="00505014" w:rsidP="00F83EBF">
            <w:pPr>
              <w:pStyle w:val="GvdeMetni"/>
              <w:spacing w:before="20" w:after="20" w:line="240" w:lineRule="auto"/>
              <w:rPr>
                <w:sz w:val="16"/>
                <w:szCs w:val="16"/>
                <w:lang w:val="tr-TR"/>
              </w:rPr>
            </w:pPr>
            <w:r w:rsidRPr="00AE407B">
              <w:rPr>
                <w:sz w:val="16"/>
                <w:szCs w:val="16"/>
                <w:lang w:val="tr-TR"/>
              </w:rPr>
              <w:t>Geçici inşaat altyapısı, çalışmaların tamamlanmasının ardından kaldırılır.</w:t>
            </w:r>
          </w:p>
        </w:tc>
        <w:tc>
          <w:tcPr>
            <w:tcW w:w="1672" w:type="dxa"/>
          </w:tcPr>
          <w:p w14:paraId="17EEF732" w14:textId="77777777" w:rsidR="00505014" w:rsidRPr="00AE407B" w:rsidRDefault="00505014" w:rsidP="00F83EBF">
            <w:pPr>
              <w:pStyle w:val="GvdeMetni"/>
              <w:spacing w:before="20" w:after="20" w:line="240" w:lineRule="auto"/>
              <w:rPr>
                <w:sz w:val="16"/>
                <w:szCs w:val="16"/>
                <w:lang w:val="tr-TR"/>
              </w:rPr>
            </w:pPr>
            <w:r w:rsidRPr="00AE407B">
              <w:rPr>
                <w:sz w:val="16"/>
                <w:szCs w:val="16"/>
                <w:lang w:val="tr-TR"/>
              </w:rPr>
              <w:t xml:space="preserve">İnşaat sırasında </w:t>
            </w:r>
          </w:p>
        </w:tc>
        <w:tc>
          <w:tcPr>
            <w:tcW w:w="0" w:type="auto"/>
            <w:hideMark/>
          </w:tcPr>
          <w:p w14:paraId="458DF40F" w14:textId="77777777" w:rsidR="00505014" w:rsidRPr="00AE407B" w:rsidRDefault="00505014" w:rsidP="00F83EBF">
            <w:pPr>
              <w:pStyle w:val="GvdeMetni"/>
              <w:spacing w:before="20" w:after="20" w:line="240" w:lineRule="auto"/>
              <w:rPr>
                <w:sz w:val="16"/>
                <w:szCs w:val="16"/>
                <w:lang w:val="tr-TR"/>
              </w:rPr>
            </w:pPr>
            <w:r w:rsidRPr="00AE407B">
              <w:rPr>
                <w:sz w:val="16"/>
                <w:szCs w:val="16"/>
                <w:lang w:val="tr-TR"/>
              </w:rPr>
              <w:t>Tüm çalışanlar ve yükleniciler</w:t>
            </w:r>
          </w:p>
          <w:p w14:paraId="5E3854CB" w14:textId="77777777" w:rsidR="00F83EBF" w:rsidRPr="00AE407B" w:rsidRDefault="00F83EBF" w:rsidP="00F83EBF">
            <w:pPr>
              <w:pStyle w:val="GvdeMetni"/>
              <w:spacing w:before="20" w:after="20" w:line="240" w:lineRule="auto"/>
              <w:rPr>
                <w:sz w:val="16"/>
                <w:szCs w:val="16"/>
                <w:lang w:val="tr-TR"/>
              </w:rPr>
            </w:pPr>
          </w:p>
          <w:p w14:paraId="71D8B472" w14:textId="48103020" w:rsidR="00505014" w:rsidRPr="00AE407B" w:rsidRDefault="0068634D" w:rsidP="00F83EBF">
            <w:pPr>
              <w:pStyle w:val="GvdeMetni"/>
              <w:spacing w:before="20" w:after="20" w:line="240" w:lineRule="auto"/>
              <w:rPr>
                <w:sz w:val="16"/>
                <w:szCs w:val="16"/>
                <w:lang w:val="tr-TR"/>
              </w:rPr>
            </w:pPr>
            <w:r w:rsidRPr="00AE407B">
              <w:rPr>
                <w:sz w:val="16"/>
                <w:szCs w:val="16"/>
                <w:lang w:val="tr-TR"/>
              </w:rPr>
              <w:t>ISG</w:t>
            </w:r>
            <w:r w:rsidR="00DB6A05" w:rsidRPr="00AE407B">
              <w:rPr>
                <w:sz w:val="16"/>
                <w:szCs w:val="16"/>
                <w:lang w:val="tr-TR"/>
              </w:rPr>
              <w:t xml:space="preserve"> Müdürü / Çevre Çözüm Ortağı</w:t>
            </w:r>
          </w:p>
        </w:tc>
      </w:tr>
      <w:tr w:rsidR="00885F7C" w:rsidRPr="000058B4" w14:paraId="75459745" w14:textId="77777777" w:rsidTr="00E92405">
        <w:tc>
          <w:tcPr>
            <w:tcW w:w="2442" w:type="dxa"/>
            <w:vMerge/>
            <w:hideMark/>
          </w:tcPr>
          <w:p w14:paraId="1481FEE1" w14:textId="77777777" w:rsidR="00505014" w:rsidRPr="00AE407B" w:rsidRDefault="00505014" w:rsidP="00F83EBF">
            <w:pPr>
              <w:pStyle w:val="GvdeMetni"/>
              <w:numPr>
                <w:ilvl w:val="0"/>
                <w:numId w:val="75"/>
              </w:numPr>
              <w:spacing w:before="20" w:after="20" w:line="240" w:lineRule="auto"/>
              <w:jc w:val="both"/>
              <w:rPr>
                <w:sz w:val="16"/>
                <w:szCs w:val="16"/>
                <w:lang w:val="tr-TR"/>
              </w:rPr>
            </w:pPr>
          </w:p>
        </w:tc>
        <w:tc>
          <w:tcPr>
            <w:tcW w:w="4776" w:type="dxa"/>
            <w:hideMark/>
          </w:tcPr>
          <w:p w14:paraId="5A1BC61E" w14:textId="77777777" w:rsidR="00505014" w:rsidRPr="00AE407B" w:rsidRDefault="00505014" w:rsidP="00F83EBF">
            <w:pPr>
              <w:pStyle w:val="GvdeMetni"/>
              <w:spacing w:before="20" w:after="20" w:line="240" w:lineRule="auto"/>
              <w:rPr>
                <w:b/>
                <w:bCs/>
                <w:sz w:val="16"/>
                <w:szCs w:val="16"/>
                <w:lang w:val="tr-TR"/>
              </w:rPr>
            </w:pPr>
            <w:r w:rsidRPr="00AE407B">
              <w:rPr>
                <w:b/>
                <w:bCs/>
                <w:sz w:val="16"/>
                <w:szCs w:val="16"/>
                <w:lang w:val="tr-TR"/>
              </w:rPr>
              <w:t>Bitki örtüsünün temizlenmesi</w:t>
            </w:r>
          </w:p>
          <w:p w14:paraId="768C5891" w14:textId="23374679" w:rsidR="00505014" w:rsidRPr="00AE407B" w:rsidRDefault="00505014" w:rsidP="00F83EBF">
            <w:pPr>
              <w:pStyle w:val="GvdeMetni"/>
              <w:numPr>
                <w:ilvl w:val="0"/>
                <w:numId w:val="75"/>
              </w:numPr>
              <w:spacing w:before="20" w:after="20" w:line="240" w:lineRule="auto"/>
              <w:jc w:val="both"/>
              <w:rPr>
                <w:sz w:val="16"/>
                <w:szCs w:val="16"/>
                <w:lang w:val="tr-TR"/>
              </w:rPr>
            </w:pPr>
            <w:r w:rsidRPr="00AE407B">
              <w:rPr>
                <w:sz w:val="16"/>
                <w:szCs w:val="16"/>
                <w:lang w:val="tr-TR"/>
              </w:rPr>
              <w:t>Temizlenecek alanların sınırları, şantiye müdürü tarafından belirlenen uygun düzleştirme malzemesi kullanılarak açıkça belirlenmeli ve zeminde işaretlenmelidir.</w:t>
            </w:r>
          </w:p>
          <w:p w14:paraId="012EB38E" w14:textId="77777777" w:rsidR="00505014" w:rsidRPr="00AE407B" w:rsidRDefault="00505014" w:rsidP="00F83EBF">
            <w:pPr>
              <w:pStyle w:val="GvdeMetni"/>
              <w:numPr>
                <w:ilvl w:val="0"/>
                <w:numId w:val="75"/>
              </w:numPr>
              <w:spacing w:before="20" w:after="20" w:line="240" w:lineRule="auto"/>
              <w:jc w:val="both"/>
              <w:rPr>
                <w:sz w:val="16"/>
                <w:szCs w:val="16"/>
                <w:lang w:val="tr-TR"/>
              </w:rPr>
            </w:pPr>
            <w:r w:rsidRPr="00AE407B">
              <w:rPr>
                <w:sz w:val="16"/>
                <w:szCs w:val="16"/>
                <w:lang w:val="tr-TR"/>
              </w:rPr>
              <w:t>Temizlik, sırayla ve kaçan yaban hayatı, insan müdahalesine gerek kalmadan temizlik alanından uzaklaştırılıp komşu doğal bitki örtüsüne veya doğal alanlara yönlendirilecek şekilde gerçekleştirilmelidir.</w:t>
            </w:r>
          </w:p>
          <w:p w14:paraId="77AB123E" w14:textId="77777777" w:rsidR="00505014" w:rsidRPr="00AE407B" w:rsidRDefault="00505014" w:rsidP="00F83EBF">
            <w:pPr>
              <w:pStyle w:val="GvdeMetni"/>
              <w:numPr>
                <w:ilvl w:val="0"/>
                <w:numId w:val="75"/>
              </w:numPr>
              <w:spacing w:before="20" w:after="20" w:line="240" w:lineRule="auto"/>
              <w:jc w:val="both"/>
              <w:rPr>
                <w:sz w:val="16"/>
                <w:szCs w:val="16"/>
                <w:lang w:val="tr-TR"/>
              </w:rPr>
            </w:pPr>
            <w:r w:rsidRPr="00AE407B">
              <w:rPr>
                <w:sz w:val="16"/>
                <w:szCs w:val="16"/>
                <w:lang w:val="tr-TR"/>
              </w:rPr>
              <w:t>Temizlenen bitki örtüsü, yeniden yayılmasını veya kurtarılmasını kolaylaştıracak ve araç, hayvan veya yaban hayatının hareketini engellemeyecek şekilde istiflenebilir.</w:t>
            </w:r>
          </w:p>
        </w:tc>
        <w:tc>
          <w:tcPr>
            <w:tcW w:w="1689" w:type="dxa"/>
          </w:tcPr>
          <w:p w14:paraId="78E7D58C" w14:textId="7119D05C" w:rsidR="00505014" w:rsidRPr="00AE407B" w:rsidRDefault="00505014" w:rsidP="00F83EBF">
            <w:pPr>
              <w:pStyle w:val="GvdeMetni"/>
              <w:spacing w:before="20" w:after="20" w:line="240" w:lineRule="auto"/>
              <w:jc w:val="center"/>
              <w:rPr>
                <w:sz w:val="16"/>
                <w:szCs w:val="16"/>
                <w:lang w:val="tr-TR"/>
              </w:rPr>
            </w:pPr>
            <w:r w:rsidRPr="00AE407B">
              <w:rPr>
                <w:sz w:val="16"/>
                <w:szCs w:val="16"/>
                <w:lang w:val="tr-TR"/>
              </w:rPr>
              <w:t>En aza indir</w:t>
            </w:r>
            <w:r w:rsidR="001A312D" w:rsidRPr="00AE407B">
              <w:rPr>
                <w:sz w:val="16"/>
                <w:szCs w:val="16"/>
                <w:lang w:val="tr-TR"/>
              </w:rPr>
              <w:t>me</w:t>
            </w:r>
          </w:p>
        </w:tc>
        <w:tc>
          <w:tcPr>
            <w:tcW w:w="2733" w:type="dxa"/>
            <w:hideMark/>
          </w:tcPr>
          <w:p w14:paraId="70F85F5B" w14:textId="77777777" w:rsidR="00505014" w:rsidRPr="00AE407B" w:rsidRDefault="00505014" w:rsidP="00F83EBF">
            <w:pPr>
              <w:pStyle w:val="GvdeMetni"/>
              <w:spacing w:before="20" w:after="20" w:line="240" w:lineRule="auto"/>
              <w:rPr>
                <w:sz w:val="16"/>
                <w:szCs w:val="16"/>
                <w:lang w:val="tr-TR"/>
              </w:rPr>
            </w:pPr>
            <w:r w:rsidRPr="00AE407B">
              <w:rPr>
                <w:sz w:val="16"/>
                <w:szCs w:val="16"/>
                <w:lang w:val="tr-TR"/>
              </w:rPr>
              <w:t xml:space="preserve">Bitki örtüsünün kaldırılması sadece gerekli alanlarla sınırlandırılmalıdır. </w:t>
            </w:r>
          </w:p>
          <w:p w14:paraId="41083591" w14:textId="77777777" w:rsidR="00F83EBF" w:rsidRPr="00AE407B" w:rsidRDefault="00F83EBF" w:rsidP="00F83EBF">
            <w:pPr>
              <w:pStyle w:val="GvdeMetni"/>
              <w:spacing w:before="20" w:after="20" w:line="240" w:lineRule="auto"/>
              <w:rPr>
                <w:sz w:val="16"/>
                <w:szCs w:val="16"/>
                <w:lang w:val="tr-TR"/>
              </w:rPr>
            </w:pPr>
          </w:p>
          <w:p w14:paraId="036F1DDF" w14:textId="77777777" w:rsidR="00505014" w:rsidRPr="00AE407B" w:rsidRDefault="00505014" w:rsidP="00F83EBF">
            <w:pPr>
              <w:pStyle w:val="GvdeMetni"/>
              <w:spacing w:before="20" w:after="20" w:line="240" w:lineRule="auto"/>
              <w:rPr>
                <w:sz w:val="16"/>
                <w:szCs w:val="16"/>
                <w:lang w:val="tr-TR"/>
              </w:rPr>
            </w:pPr>
            <w:r w:rsidRPr="00AE407B">
              <w:rPr>
                <w:sz w:val="16"/>
                <w:szCs w:val="16"/>
                <w:lang w:val="tr-TR"/>
              </w:rPr>
              <w:t>Bitki örtüsünün doğru şekilde istiflenmesi ve yönetilmesi.</w:t>
            </w:r>
          </w:p>
        </w:tc>
        <w:tc>
          <w:tcPr>
            <w:tcW w:w="1672" w:type="dxa"/>
          </w:tcPr>
          <w:p w14:paraId="58D9B892" w14:textId="77777777" w:rsidR="00505014" w:rsidRPr="00AE407B" w:rsidRDefault="00505014" w:rsidP="00F83EBF">
            <w:pPr>
              <w:pStyle w:val="GvdeMetni"/>
              <w:spacing w:before="20" w:after="20" w:line="240" w:lineRule="auto"/>
              <w:rPr>
                <w:sz w:val="16"/>
                <w:szCs w:val="16"/>
                <w:lang w:val="tr-TR"/>
              </w:rPr>
            </w:pPr>
            <w:r w:rsidRPr="00AE407B">
              <w:rPr>
                <w:sz w:val="16"/>
                <w:szCs w:val="16"/>
                <w:lang w:val="tr-TR"/>
              </w:rPr>
              <w:t>İnşaat sırasında</w:t>
            </w:r>
          </w:p>
        </w:tc>
        <w:tc>
          <w:tcPr>
            <w:tcW w:w="0" w:type="auto"/>
            <w:hideMark/>
          </w:tcPr>
          <w:p w14:paraId="338A9A99" w14:textId="77777777" w:rsidR="00505014" w:rsidRPr="00AE407B" w:rsidRDefault="00505014" w:rsidP="00F83EBF">
            <w:pPr>
              <w:pStyle w:val="GvdeMetni"/>
              <w:spacing w:before="20" w:after="20" w:line="240" w:lineRule="auto"/>
              <w:rPr>
                <w:sz w:val="16"/>
                <w:szCs w:val="16"/>
                <w:lang w:val="tr-TR"/>
              </w:rPr>
            </w:pPr>
            <w:r w:rsidRPr="00AE407B">
              <w:rPr>
                <w:sz w:val="16"/>
                <w:szCs w:val="16"/>
                <w:lang w:val="tr-TR"/>
              </w:rPr>
              <w:t>Tüm çalışanlar ve yükleniciler</w:t>
            </w:r>
          </w:p>
          <w:p w14:paraId="6FF029E4" w14:textId="77777777" w:rsidR="00F83EBF" w:rsidRPr="00AE407B" w:rsidRDefault="00F83EBF" w:rsidP="00F83EBF">
            <w:pPr>
              <w:pStyle w:val="GvdeMetni"/>
              <w:spacing w:before="20" w:after="20" w:line="240" w:lineRule="auto"/>
              <w:rPr>
                <w:sz w:val="16"/>
                <w:szCs w:val="16"/>
                <w:lang w:val="tr-TR"/>
              </w:rPr>
            </w:pPr>
          </w:p>
          <w:p w14:paraId="6759A616" w14:textId="1D92DB40" w:rsidR="00505014" w:rsidRPr="00AE407B" w:rsidRDefault="00DC0A76" w:rsidP="00F83EBF">
            <w:pPr>
              <w:pStyle w:val="GvdeMetni"/>
              <w:spacing w:before="20" w:after="20" w:line="240" w:lineRule="auto"/>
              <w:rPr>
                <w:sz w:val="16"/>
                <w:szCs w:val="16"/>
                <w:lang w:val="tr-TR"/>
              </w:rPr>
            </w:pPr>
            <w:r w:rsidRPr="00AE407B">
              <w:rPr>
                <w:sz w:val="16"/>
                <w:szCs w:val="16"/>
                <w:lang w:val="tr-TR"/>
              </w:rPr>
              <w:t>ISG</w:t>
            </w:r>
            <w:r w:rsidR="00DB6A05" w:rsidRPr="00AE407B">
              <w:rPr>
                <w:sz w:val="16"/>
                <w:szCs w:val="16"/>
                <w:lang w:val="tr-TR"/>
              </w:rPr>
              <w:t xml:space="preserve"> Müdürü / Çevre Çözüm Ortağı</w:t>
            </w:r>
          </w:p>
        </w:tc>
      </w:tr>
      <w:tr w:rsidR="00E95589" w:rsidRPr="000058B4" w14:paraId="6CFB8BC5" w14:textId="77777777" w:rsidTr="00E92405">
        <w:tc>
          <w:tcPr>
            <w:tcW w:w="2442" w:type="dxa"/>
            <w:vMerge/>
          </w:tcPr>
          <w:p w14:paraId="09C926E2" w14:textId="77777777" w:rsidR="00505014" w:rsidRPr="00AE407B" w:rsidRDefault="00505014" w:rsidP="00F83EBF">
            <w:pPr>
              <w:pStyle w:val="GvdeMetni"/>
              <w:numPr>
                <w:ilvl w:val="0"/>
                <w:numId w:val="75"/>
              </w:numPr>
              <w:spacing w:before="20" w:after="20" w:line="240" w:lineRule="auto"/>
              <w:jc w:val="both"/>
              <w:rPr>
                <w:sz w:val="16"/>
                <w:szCs w:val="16"/>
                <w:lang w:val="tr-TR"/>
              </w:rPr>
            </w:pPr>
          </w:p>
        </w:tc>
        <w:tc>
          <w:tcPr>
            <w:tcW w:w="4776" w:type="dxa"/>
          </w:tcPr>
          <w:p w14:paraId="04E5667A" w14:textId="77777777" w:rsidR="00505014" w:rsidRPr="00AE407B" w:rsidRDefault="00505014" w:rsidP="00F83EBF">
            <w:pPr>
              <w:pStyle w:val="GvdeMetni"/>
              <w:spacing w:before="20" w:after="20" w:line="240" w:lineRule="auto"/>
              <w:rPr>
                <w:b/>
                <w:bCs/>
                <w:sz w:val="16"/>
                <w:szCs w:val="16"/>
                <w:lang w:val="tr-TR"/>
              </w:rPr>
            </w:pPr>
            <w:r w:rsidRPr="00AE407B">
              <w:rPr>
                <w:b/>
                <w:bCs/>
                <w:sz w:val="16"/>
                <w:szCs w:val="16"/>
                <w:lang w:val="tr-TR"/>
              </w:rPr>
              <w:t>Yangın Yönetimi</w:t>
            </w:r>
          </w:p>
          <w:p w14:paraId="1D83A96D" w14:textId="4C1DD5A8" w:rsidR="00F83EBF" w:rsidRPr="00AE407B" w:rsidRDefault="00F83EBF" w:rsidP="00F83EBF">
            <w:pPr>
              <w:pStyle w:val="GvdeMetni"/>
              <w:numPr>
                <w:ilvl w:val="0"/>
                <w:numId w:val="75"/>
              </w:numPr>
              <w:spacing w:before="20" w:after="20" w:line="240" w:lineRule="auto"/>
              <w:jc w:val="both"/>
              <w:rPr>
                <w:sz w:val="16"/>
                <w:szCs w:val="16"/>
                <w:lang w:val="tr-TR"/>
              </w:rPr>
            </w:pPr>
            <w:r w:rsidRPr="00AE407B">
              <w:rPr>
                <w:sz w:val="16"/>
                <w:szCs w:val="16"/>
                <w:lang w:val="tr-TR"/>
              </w:rPr>
              <w:t>Sahaya özgü Yangın Yönetimi Planı hazırlayın ve uygulayın.</w:t>
            </w:r>
          </w:p>
          <w:p w14:paraId="6F98F689" w14:textId="6F940B55" w:rsidR="00505014" w:rsidRPr="00AE407B" w:rsidRDefault="00505014" w:rsidP="00F83EBF">
            <w:pPr>
              <w:pStyle w:val="GvdeMetni"/>
              <w:numPr>
                <w:ilvl w:val="0"/>
                <w:numId w:val="75"/>
              </w:numPr>
              <w:spacing w:before="20" w:after="20" w:line="240" w:lineRule="auto"/>
              <w:jc w:val="both"/>
              <w:rPr>
                <w:sz w:val="16"/>
                <w:szCs w:val="16"/>
                <w:lang w:val="tr-TR"/>
              </w:rPr>
            </w:pPr>
            <w:r w:rsidRPr="00AE407B">
              <w:rPr>
                <w:sz w:val="16"/>
                <w:szCs w:val="16"/>
                <w:lang w:val="tr-TR"/>
              </w:rPr>
              <w:t xml:space="preserve">Özellikle yangın sezonunun en yoğun olduğu dönemlerde, potansiyel orman yangını riskine katkıda bulunmamak için yangın yönetimi kontrolleri uygulanmalıdır.  </w:t>
            </w:r>
          </w:p>
          <w:p w14:paraId="5A36EA04" w14:textId="77777777" w:rsidR="00505014" w:rsidRPr="00AE407B" w:rsidRDefault="00505014" w:rsidP="00F83EBF">
            <w:pPr>
              <w:pStyle w:val="GvdeMetni"/>
              <w:numPr>
                <w:ilvl w:val="0"/>
                <w:numId w:val="75"/>
              </w:numPr>
              <w:spacing w:before="20" w:after="20" w:line="240" w:lineRule="auto"/>
              <w:jc w:val="both"/>
              <w:rPr>
                <w:sz w:val="16"/>
                <w:szCs w:val="16"/>
                <w:lang w:val="tr-TR"/>
              </w:rPr>
            </w:pPr>
            <w:r w:rsidRPr="00AE407B">
              <w:rPr>
                <w:sz w:val="16"/>
                <w:szCs w:val="16"/>
                <w:lang w:val="tr-TR"/>
              </w:rPr>
              <w:t>Yakıtların/yanıcı maddelerin depolandığı şantiyelerin çevresinde yangın önleme şeritleri oluşturulması ve temel yangın söndürme ekipmanlarının her zaman hazır bulundurulması önerilir.</w:t>
            </w:r>
          </w:p>
          <w:p w14:paraId="07BC8C39" w14:textId="77777777" w:rsidR="00505014" w:rsidRPr="00AE407B" w:rsidRDefault="00505014" w:rsidP="00F83EBF">
            <w:pPr>
              <w:pStyle w:val="GvdeMetni"/>
              <w:numPr>
                <w:ilvl w:val="0"/>
                <w:numId w:val="75"/>
              </w:numPr>
              <w:spacing w:before="20" w:after="20" w:line="240" w:lineRule="auto"/>
              <w:jc w:val="both"/>
              <w:rPr>
                <w:sz w:val="16"/>
                <w:szCs w:val="16"/>
                <w:lang w:val="tr-TR"/>
              </w:rPr>
            </w:pPr>
            <w:r w:rsidRPr="00AE407B">
              <w:rPr>
                <w:sz w:val="16"/>
                <w:szCs w:val="16"/>
                <w:lang w:val="tr-TR"/>
              </w:rPr>
              <w:t>Temel yangın söndürme ekipmanları (ör. yangın söndürücüler, su tankları, hortumlar, kürekler) her zaman hazır bulundurulmalı ve işlevsel durumda tutulmalıdır.</w:t>
            </w:r>
          </w:p>
          <w:p w14:paraId="675C2858" w14:textId="77777777" w:rsidR="00505014" w:rsidRPr="00AE407B" w:rsidRDefault="00505014" w:rsidP="00F83EBF">
            <w:pPr>
              <w:pStyle w:val="GvdeMetni"/>
              <w:numPr>
                <w:ilvl w:val="0"/>
                <w:numId w:val="75"/>
              </w:numPr>
              <w:spacing w:before="20" w:after="20" w:line="240" w:lineRule="auto"/>
              <w:jc w:val="both"/>
              <w:rPr>
                <w:sz w:val="16"/>
                <w:szCs w:val="16"/>
                <w:lang w:val="tr-TR"/>
              </w:rPr>
            </w:pPr>
            <w:r w:rsidRPr="00AE407B">
              <w:rPr>
                <w:sz w:val="16"/>
                <w:szCs w:val="16"/>
                <w:lang w:val="tr-TR"/>
              </w:rPr>
              <w:t>İnşaat işçileri, temel yangın önleme ve müdahale protokolleri konusunda eğitilmelidir.</w:t>
            </w:r>
          </w:p>
          <w:p w14:paraId="5584964D" w14:textId="77777777" w:rsidR="00505014" w:rsidRPr="00AE407B" w:rsidRDefault="00505014" w:rsidP="00F83EBF">
            <w:pPr>
              <w:pStyle w:val="GvdeMetni"/>
              <w:numPr>
                <w:ilvl w:val="0"/>
                <w:numId w:val="75"/>
              </w:numPr>
              <w:spacing w:before="20" w:after="20" w:line="240" w:lineRule="auto"/>
              <w:jc w:val="both"/>
              <w:rPr>
                <w:sz w:val="16"/>
                <w:szCs w:val="16"/>
                <w:lang w:val="tr-TR"/>
              </w:rPr>
            </w:pPr>
            <w:r w:rsidRPr="00AE407B">
              <w:rPr>
                <w:sz w:val="16"/>
                <w:szCs w:val="16"/>
                <w:lang w:val="tr-TR"/>
              </w:rPr>
              <w:t>Sigara içme, açık alev ve kaynak işlemleri sıkı bir şekilde kontrol edilmeli ve yalnızca belirlenmiş, güvenli alanlarda izin verilmelidir.</w:t>
            </w:r>
          </w:p>
          <w:p w14:paraId="0782ACD8" w14:textId="33F13651" w:rsidR="00505014" w:rsidRPr="00AE407B" w:rsidRDefault="00505014" w:rsidP="00F83EBF">
            <w:pPr>
              <w:pStyle w:val="GvdeMetni"/>
              <w:numPr>
                <w:ilvl w:val="0"/>
                <w:numId w:val="75"/>
              </w:numPr>
              <w:spacing w:before="20" w:after="20" w:line="240" w:lineRule="auto"/>
              <w:jc w:val="both"/>
              <w:rPr>
                <w:sz w:val="16"/>
                <w:szCs w:val="16"/>
                <w:lang w:val="tr-TR"/>
              </w:rPr>
            </w:pPr>
            <w:r w:rsidRPr="00AE407B">
              <w:rPr>
                <w:sz w:val="16"/>
                <w:szCs w:val="16"/>
                <w:lang w:val="tr-TR"/>
              </w:rPr>
              <w:t>Yangına eğilimli alanlarda düzenli denetimler yapılarak riskler derhal tespit edilmeli ve azaltılmalıdır.</w:t>
            </w:r>
          </w:p>
        </w:tc>
        <w:tc>
          <w:tcPr>
            <w:tcW w:w="1689" w:type="dxa"/>
          </w:tcPr>
          <w:p w14:paraId="3B2D98CF" w14:textId="4377F086" w:rsidR="00505014" w:rsidRPr="00AE407B" w:rsidRDefault="00F83EBF" w:rsidP="00F83EBF">
            <w:pPr>
              <w:pStyle w:val="GvdeMetni"/>
              <w:spacing w:before="20" w:after="20" w:line="240" w:lineRule="auto"/>
              <w:jc w:val="center"/>
              <w:rPr>
                <w:sz w:val="16"/>
                <w:szCs w:val="16"/>
                <w:lang w:val="tr-TR"/>
              </w:rPr>
            </w:pPr>
            <w:r w:rsidRPr="00AE407B">
              <w:rPr>
                <w:sz w:val="16"/>
                <w:szCs w:val="16"/>
                <w:lang w:val="tr-TR"/>
              </w:rPr>
              <w:t xml:space="preserve">Önleme </w:t>
            </w:r>
            <w:r w:rsidR="004C5D92" w:rsidRPr="00AE407B">
              <w:rPr>
                <w:sz w:val="16"/>
                <w:szCs w:val="16"/>
                <w:lang w:val="tr-TR"/>
              </w:rPr>
              <w:t xml:space="preserve">/ </w:t>
            </w:r>
            <w:r w:rsidRPr="00AE407B">
              <w:rPr>
                <w:sz w:val="16"/>
                <w:szCs w:val="16"/>
                <w:lang w:val="tr-TR"/>
              </w:rPr>
              <w:t>En aza indirme</w:t>
            </w:r>
          </w:p>
        </w:tc>
        <w:tc>
          <w:tcPr>
            <w:tcW w:w="2733" w:type="dxa"/>
          </w:tcPr>
          <w:p w14:paraId="21873A44" w14:textId="77777777" w:rsidR="00505014" w:rsidRPr="00AE407B" w:rsidRDefault="00F83EBF" w:rsidP="00F83EBF">
            <w:pPr>
              <w:pStyle w:val="GvdeMetni"/>
              <w:spacing w:before="20" w:after="20" w:line="240" w:lineRule="auto"/>
              <w:rPr>
                <w:sz w:val="16"/>
                <w:szCs w:val="16"/>
                <w:lang w:val="tr-TR"/>
              </w:rPr>
            </w:pPr>
            <w:r w:rsidRPr="00AE407B">
              <w:rPr>
                <w:b/>
                <w:bCs/>
                <w:sz w:val="16"/>
                <w:szCs w:val="16"/>
                <w:lang w:val="tr-TR"/>
              </w:rPr>
              <w:t xml:space="preserve">Yangın Yönetim Planı </w:t>
            </w:r>
            <w:r w:rsidRPr="00AE407B">
              <w:rPr>
                <w:sz w:val="16"/>
                <w:szCs w:val="16"/>
                <w:lang w:val="tr-TR"/>
              </w:rPr>
              <w:t>hazırlanmış ve uygulanmıştır.</w:t>
            </w:r>
          </w:p>
          <w:p w14:paraId="21E48BF5" w14:textId="77777777" w:rsidR="006B3EF8" w:rsidRPr="00AE407B" w:rsidRDefault="006B3EF8" w:rsidP="00F83EBF">
            <w:pPr>
              <w:pStyle w:val="GvdeMetni"/>
              <w:spacing w:before="20" w:after="20" w:line="240" w:lineRule="auto"/>
              <w:rPr>
                <w:sz w:val="16"/>
                <w:szCs w:val="16"/>
                <w:lang w:val="tr-TR"/>
              </w:rPr>
            </w:pPr>
          </w:p>
          <w:p w14:paraId="1792FA1F" w14:textId="77777777" w:rsidR="006B3EF8" w:rsidRPr="00AE407B" w:rsidRDefault="006B3EF8" w:rsidP="00F83EBF">
            <w:pPr>
              <w:pStyle w:val="GvdeMetni"/>
              <w:spacing w:before="20" w:after="20" w:line="240" w:lineRule="auto"/>
              <w:rPr>
                <w:sz w:val="16"/>
                <w:szCs w:val="16"/>
                <w:lang w:val="tr-TR"/>
              </w:rPr>
            </w:pPr>
            <w:r w:rsidRPr="00AE407B">
              <w:rPr>
                <w:sz w:val="16"/>
                <w:szCs w:val="16"/>
                <w:lang w:val="tr-TR"/>
              </w:rPr>
              <w:t>İnşaat başlamadan önce yangın yönetimi kontrolleri yapılmıştır.</w:t>
            </w:r>
          </w:p>
          <w:p w14:paraId="3ADD171B" w14:textId="77777777" w:rsidR="006B3EF8" w:rsidRPr="00AE407B" w:rsidRDefault="006B3EF8" w:rsidP="00F83EBF">
            <w:pPr>
              <w:pStyle w:val="GvdeMetni"/>
              <w:spacing w:before="20" w:after="20" w:line="240" w:lineRule="auto"/>
              <w:rPr>
                <w:sz w:val="16"/>
                <w:szCs w:val="16"/>
                <w:lang w:val="tr-TR"/>
              </w:rPr>
            </w:pPr>
          </w:p>
          <w:p w14:paraId="5F4C1BD5" w14:textId="2A2ED380" w:rsidR="006B3EF8" w:rsidRPr="00AE407B" w:rsidRDefault="006B3EF8" w:rsidP="00F83EBF">
            <w:pPr>
              <w:pStyle w:val="GvdeMetni"/>
              <w:spacing w:before="20" w:after="20" w:line="240" w:lineRule="auto"/>
              <w:rPr>
                <w:sz w:val="16"/>
                <w:szCs w:val="16"/>
                <w:lang w:val="tr-TR"/>
              </w:rPr>
            </w:pPr>
            <w:r w:rsidRPr="00AE407B">
              <w:rPr>
                <w:sz w:val="16"/>
                <w:szCs w:val="16"/>
                <w:lang w:val="tr-TR"/>
              </w:rPr>
              <w:t>Yangın müdahalesi konusunda ilgili çalışanlara eğitim verilir.</w:t>
            </w:r>
          </w:p>
        </w:tc>
        <w:tc>
          <w:tcPr>
            <w:tcW w:w="1672" w:type="dxa"/>
          </w:tcPr>
          <w:p w14:paraId="001E9DA9" w14:textId="701ABB80" w:rsidR="00141E22" w:rsidRPr="00AE407B" w:rsidRDefault="00F83EBF" w:rsidP="00F83EBF">
            <w:pPr>
              <w:pStyle w:val="GvdeMetni"/>
              <w:spacing w:before="20" w:after="20" w:line="240" w:lineRule="auto"/>
              <w:rPr>
                <w:sz w:val="16"/>
                <w:szCs w:val="16"/>
                <w:lang w:val="tr-TR"/>
              </w:rPr>
            </w:pPr>
            <w:r w:rsidRPr="00AE407B">
              <w:rPr>
                <w:sz w:val="16"/>
                <w:szCs w:val="16"/>
                <w:lang w:val="tr-TR"/>
              </w:rPr>
              <w:t xml:space="preserve">İnşaat öncesinde </w:t>
            </w:r>
            <w:r w:rsidR="003B2A64" w:rsidRPr="00AE407B">
              <w:rPr>
                <w:sz w:val="16"/>
                <w:szCs w:val="16"/>
                <w:lang w:val="tr-TR"/>
              </w:rPr>
              <w:t>(plan hazırlığı)</w:t>
            </w:r>
          </w:p>
          <w:p w14:paraId="36FBBEA4" w14:textId="77777777" w:rsidR="003B2A64" w:rsidRPr="00AE407B" w:rsidRDefault="003B2A64" w:rsidP="00F83EBF">
            <w:pPr>
              <w:pStyle w:val="GvdeMetni"/>
              <w:spacing w:before="20" w:after="20" w:line="240" w:lineRule="auto"/>
              <w:rPr>
                <w:sz w:val="16"/>
                <w:szCs w:val="16"/>
                <w:lang w:val="tr-TR"/>
              </w:rPr>
            </w:pPr>
          </w:p>
          <w:p w14:paraId="05D4A408" w14:textId="5F36F04F" w:rsidR="003B2A64" w:rsidRPr="00AE407B" w:rsidRDefault="003B2A64" w:rsidP="00F83EBF">
            <w:pPr>
              <w:pStyle w:val="GvdeMetni"/>
              <w:spacing w:before="20" w:after="20" w:line="240" w:lineRule="auto"/>
              <w:rPr>
                <w:sz w:val="16"/>
                <w:szCs w:val="16"/>
                <w:lang w:val="tr-TR"/>
              </w:rPr>
            </w:pPr>
            <w:r w:rsidRPr="00AE407B">
              <w:rPr>
                <w:sz w:val="16"/>
                <w:szCs w:val="16"/>
                <w:lang w:val="tr-TR"/>
              </w:rPr>
              <w:t>İnşaat sırasında (planın uygulanması)</w:t>
            </w:r>
          </w:p>
        </w:tc>
        <w:tc>
          <w:tcPr>
            <w:tcW w:w="0" w:type="auto"/>
          </w:tcPr>
          <w:p w14:paraId="715D209F" w14:textId="69320EAD" w:rsidR="00505014" w:rsidRPr="00AE407B" w:rsidRDefault="00EC3D46" w:rsidP="00F83EBF">
            <w:pPr>
              <w:pStyle w:val="GvdeMetni"/>
              <w:spacing w:before="20" w:after="20" w:line="240" w:lineRule="auto"/>
              <w:rPr>
                <w:sz w:val="16"/>
                <w:szCs w:val="16"/>
                <w:lang w:val="tr-TR"/>
              </w:rPr>
            </w:pPr>
            <w:r w:rsidRPr="00AE407B">
              <w:rPr>
                <w:sz w:val="16"/>
                <w:szCs w:val="16"/>
                <w:lang w:val="tr-TR"/>
              </w:rPr>
              <w:t>ISG</w:t>
            </w:r>
            <w:r w:rsidR="00F83EBF" w:rsidRPr="00AE407B">
              <w:rPr>
                <w:sz w:val="16"/>
                <w:szCs w:val="16"/>
                <w:lang w:val="tr-TR"/>
              </w:rPr>
              <w:t xml:space="preserve"> Müdürü / Çevre Çözüm Ortağı</w:t>
            </w:r>
          </w:p>
          <w:p w14:paraId="13367E4B" w14:textId="77777777" w:rsidR="00F83EBF" w:rsidRPr="00AE407B" w:rsidRDefault="00F83EBF" w:rsidP="00F83EBF">
            <w:pPr>
              <w:pStyle w:val="GvdeMetni"/>
              <w:spacing w:before="20" w:after="20" w:line="240" w:lineRule="auto"/>
              <w:rPr>
                <w:sz w:val="16"/>
                <w:szCs w:val="16"/>
                <w:lang w:val="tr-TR"/>
              </w:rPr>
            </w:pPr>
          </w:p>
          <w:p w14:paraId="01D934FB" w14:textId="77777777" w:rsidR="00F83EBF" w:rsidRPr="00AE407B" w:rsidRDefault="00F83EBF" w:rsidP="00F83EBF">
            <w:pPr>
              <w:pStyle w:val="GvdeMetni"/>
              <w:spacing w:before="20" w:after="20" w:line="240" w:lineRule="auto"/>
              <w:rPr>
                <w:sz w:val="16"/>
                <w:szCs w:val="16"/>
                <w:lang w:val="tr-TR"/>
              </w:rPr>
            </w:pPr>
            <w:r w:rsidRPr="00AE407B">
              <w:rPr>
                <w:sz w:val="16"/>
                <w:szCs w:val="16"/>
                <w:lang w:val="tr-TR"/>
              </w:rPr>
              <w:t>Tüm çalışanlar ve yükleniciler</w:t>
            </w:r>
          </w:p>
          <w:p w14:paraId="49A57EBA" w14:textId="2C30750E" w:rsidR="00F83EBF" w:rsidRPr="00AE407B" w:rsidRDefault="00F83EBF" w:rsidP="00F83EBF">
            <w:pPr>
              <w:pStyle w:val="GvdeMetni"/>
              <w:spacing w:before="20" w:after="20" w:line="240" w:lineRule="auto"/>
              <w:rPr>
                <w:sz w:val="16"/>
                <w:szCs w:val="16"/>
                <w:lang w:val="tr-TR"/>
              </w:rPr>
            </w:pPr>
          </w:p>
        </w:tc>
      </w:tr>
      <w:tr w:rsidR="00885F7C" w:rsidRPr="000058B4" w14:paraId="2F513E5C" w14:textId="77777777" w:rsidTr="00E92405">
        <w:tc>
          <w:tcPr>
            <w:tcW w:w="2442" w:type="dxa"/>
            <w:vMerge/>
            <w:hideMark/>
          </w:tcPr>
          <w:p w14:paraId="092DFB7B" w14:textId="77777777" w:rsidR="00505014" w:rsidRPr="00AE407B" w:rsidRDefault="00505014" w:rsidP="00F83EBF">
            <w:pPr>
              <w:pStyle w:val="GvdeMetni"/>
              <w:numPr>
                <w:ilvl w:val="0"/>
                <w:numId w:val="75"/>
              </w:numPr>
              <w:spacing w:before="20" w:after="20" w:line="240" w:lineRule="auto"/>
              <w:jc w:val="both"/>
              <w:rPr>
                <w:sz w:val="16"/>
                <w:szCs w:val="16"/>
                <w:lang w:val="tr-TR"/>
              </w:rPr>
            </w:pPr>
          </w:p>
        </w:tc>
        <w:tc>
          <w:tcPr>
            <w:tcW w:w="4776" w:type="dxa"/>
            <w:hideMark/>
          </w:tcPr>
          <w:p w14:paraId="44155B5A" w14:textId="77777777" w:rsidR="00505014" w:rsidRPr="00AE407B" w:rsidRDefault="00505014" w:rsidP="00F83EBF">
            <w:pPr>
              <w:pStyle w:val="GvdeMetni"/>
              <w:spacing w:before="20" w:after="20" w:line="240" w:lineRule="auto"/>
              <w:rPr>
                <w:b/>
                <w:bCs/>
                <w:sz w:val="16"/>
                <w:szCs w:val="16"/>
                <w:lang w:val="tr-TR"/>
              </w:rPr>
            </w:pPr>
            <w:r w:rsidRPr="00AE407B">
              <w:rPr>
                <w:b/>
                <w:bCs/>
                <w:sz w:val="16"/>
                <w:szCs w:val="16"/>
                <w:lang w:val="tr-TR"/>
              </w:rPr>
              <w:t>Toprak ve erozyon yönetimi</w:t>
            </w:r>
          </w:p>
          <w:p w14:paraId="543B7CDB" w14:textId="09C9758D" w:rsidR="00754EB6" w:rsidRPr="00AE407B" w:rsidRDefault="00A73CD9" w:rsidP="00F83EBF">
            <w:pPr>
              <w:pStyle w:val="GvdeMetni"/>
              <w:numPr>
                <w:ilvl w:val="0"/>
                <w:numId w:val="75"/>
              </w:numPr>
              <w:spacing w:before="20" w:after="20" w:line="240" w:lineRule="auto"/>
              <w:ind w:left="714" w:hanging="357"/>
              <w:jc w:val="both"/>
              <w:rPr>
                <w:sz w:val="16"/>
                <w:szCs w:val="16"/>
                <w:lang w:val="tr-TR"/>
              </w:rPr>
            </w:pPr>
            <w:r w:rsidRPr="00AE407B">
              <w:rPr>
                <w:sz w:val="16"/>
                <w:szCs w:val="16"/>
                <w:lang w:val="tr-TR"/>
              </w:rPr>
              <w:t xml:space="preserve">Toprak Yönetim Planı </w:t>
            </w:r>
            <w:r w:rsidR="00754EB6" w:rsidRPr="00AE407B">
              <w:rPr>
                <w:sz w:val="16"/>
                <w:szCs w:val="16"/>
                <w:lang w:val="tr-TR"/>
              </w:rPr>
              <w:t>geliştirin</w:t>
            </w:r>
            <w:r w:rsidRPr="00AE407B">
              <w:rPr>
                <w:sz w:val="16"/>
                <w:szCs w:val="16"/>
                <w:lang w:val="tr-TR"/>
              </w:rPr>
              <w:t>.</w:t>
            </w:r>
          </w:p>
          <w:p w14:paraId="5B4F13FB" w14:textId="77777777" w:rsidR="00AD7109" w:rsidRPr="00AE407B" w:rsidRDefault="00AD7109" w:rsidP="00AD7109">
            <w:pPr>
              <w:pStyle w:val="GvdeMetni"/>
              <w:numPr>
                <w:ilvl w:val="0"/>
                <w:numId w:val="75"/>
              </w:numPr>
              <w:spacing w:before="20" w:after="20" w:line="240" w:lineRule="auto"/>
              <w:ind w:left="714" w:hanging="357"/>
              <w:jc w:val="both"/>
              <w:rPr>
                <w:sz w:val="16"/>
                <w:szCs w:val="16"/>
                <w:lang w:val="tr-TR"/>
              </w:rPr>
            </w:pPr>
            <w:r w:rsidRPr="00AE407B">
              <w:rPr>
                <w:sz w:val="16"/>
                <w:szCs w:val="16"/>
                <w:lang w:val="tr-TR"/>
              </w:rPr>
              <w:lastRenderedPageBreak/>
              <w:t>Uygun inşaat standartları uygulanarak toprak bozunumu/erozyon sınırlandırılacak (örn. DEFRA, 2009).</w:t>
            </w:r>
          </w:p>
          <w:p w14:paraId="25D48F4C" w14:textId="344A4D81" w:rsidR="004B2618" w:rsidRPr="00AE407B" w:rsidRDefault="004B2618" w:rsidP="00F83EBF">
            <w:pPr>
              <w:pStyle w:val="GvdeMetni"/>
              <w:numPr>
                <w:ilvl w:val="0"/>
                <w:numId w:val="75"/>
              </w:numPr>
              <w:spacing w:before="20" w:after="20" w:line="240" w:lineRule="auto"/>
              <w:ind w:left="714" w:hanging="357"/>
              <w:jc w:val="both"/>
              <w:rPr>
                <w:sz w:val="16"/>
                <w:szCs w:val="16"/>
                <w:lang w:val="tr-TR"/>
              </w:rPr>
            </w:pPr>
            <w:r w:rsidRPr="00AE407B">
              <w:rPr>
                <w:sz w:val="16"/>
                <w:szCs w:val="16"/>
                <w:lang w:val="tr-TR"/>
              </w:rPr>
              <w:t>Aşırı araç izleri gibi nedenlerle toprağın sıkışmasını önleyin ve sıkışan toprakları bitki örtüsünün yeniden büyümesini sağlamak için kazın.</w:t>
            </w:r>
          </w:p>
          <w:p w14:paraId="777BCC31" w14:textId="77777777" w:rsidR="00505014" w:rsidRPr="00AE407B" w:rsidRDefault="00505014" w:rsidP="00F83EBF">
            <w:pPr>
              <w:pStyle w:val="GvdeMetni"/>
              <w:numPr>
                <w:ilvl w:val="0"/>
                <w:numId w:val="75"/>
              </w:numPr>
              <w:spacing w:before="20" w:after="20" w:line="240" w:lineRule="auto"/>
              <w:jc w:val="both"/>
              <w:rPr>
                <w:sz w:val="16"/>
                <w:szCs w:val="16"/>
                <w:lang w:val="tr-TR"/>
              </w:rPr>
            </w:pPr>
            <w:r w:rsidRPr="00AE407B">
              <w:rPr>
                <w:sz w:val="16"/>
                <w:szCs w:val="16"/>
                <w:lang w:val="tr-TR"/>
              </w:rPr>
              <w:t xml:space="preserve">Yol inşaatı sırasında kazılan üst toprak ve alt toprak, rehabilitasyon amacıyla ayrı olarak depolanmalı ve/veya gerektiğinde drenajı kontrol etmek için çevre toprak setleri inşa etmek için kullanılmalıdır. Toprak işleri sırasında üst toprak ve alt toprak karıştırılmamalıdır. </w:t>
            </w:r>
          </w:p>
          <w:p w14:paraId="635574FA" w14:textId="77777777" w:rsidR="00505014" w:rsidRPr="00AE407B" w:rsidRDefault="00505014" w:rsidP="00F83EBF">
            <w:pPr>
              <w:pStyle w:val="GvdeMetni"/>
              <w:numPr>
                <w:ilvl w:val="0"/>
                <w:numId w:val="75"/>
              </w:numPr>
              <w:spacing w:before="20" w:after="20" w:line="240" w:lineRule="auto"/>
              <w:jc w:val="both"/>
              <w:rPr>
                <w:sz w:val="16"/>
                <w:szCs w:val="16"/>
                <w:lang w:val="tr-TR"/>
              </w:rPr>
            </w:pPr>
            <w:r w:rsidRPr="00AE407B">
              <w:rPr>
                <w:sz w:val="16"/>
                <w:szCs w:val="16"/>
                <w:lang w:val="tr-TR"/>
              </w:rPr>
              <w:t>Bozulmuş verimli üst toprak, bitki örtüsü, malç veya erozyona dayanıklı/rüzgara dayanıklı malzeme ile örtülmeli ve korunmalıdır.</w:t>
            </w:r>
          </w:p>
          <w:p w14:paraId="6075916E" w14:textId="77777777" w:rsidR="00505014" w:rsidRPr="00AE407B" w:rsidRDefault="00505014" w:rsidP="00F83EBF">
            <w:pPr>
              <w:pStyle w:val="GvdeMetni"/>
              <w:numPr>
                <w:ilvl w:val="0"/>
                <w:numId w:val="75"/>
              </w:numPr>
              <w:spacing w:before="20" w:after="20" w:line="240" w:lineRule="auto"/>
              <w:ind w:left="714" w:hanging="357"/>
              <w:jc w:val="both"/>
              <w:rPr>
                <w:sz w:val="16"/>
                <w:szCs w:val="16"/>
                <w:lang w:val="tr-TR"/>
              </w:rPr>
            </w:pPr>
            <w:r w:rsidRPr="00AE407B">
              <w:rPr>
                <w:sz w:val="16"/>
                <w:szCs w:val="16"/>
                <w:lang w:val="tr-TR"/>
              </w:rPr>
              <w:t>Kazılan alanlardan ve toprak stoklarından erozyonu önlemek için önlemler alınacaktır.</w:t>
            </w:r>
          </w:p>
          <w:p w14:paraId="19591768" w14:textId="77777777" w:rsidR="00505014" w:rsidRPr="00AE407B" w:rsidRDefault="00505014" w:rsidP="00F83EBF">
            <w:pPr>
              <w:pStyle w:val="GvdeMetni"/>
              <w:numPr>
                <w:ilvl w:val="0"/>
                <w:numId w:val="75"/>
              </w:numPr>
              <w:spacing w:before="20" w:after="20" w:line="240" w:lineRule="auto"/>
              <w:ind w:left="714" w:hanging="357"/>
              <w:jc w:val="both"/>
              <w:rPr>
                <w:sz w:val="16"/>
                <w:szCs w:val="16"/>
                <w:lang w:val="tr-TR"/>
              </w:rPr>
            </w:pPr>
            <w:r w:rsidRPr="00AE407B">
              <w:rPr>
                <w:sz w:val="16"/>
                <w:szCs w:val="16"/>
                <w:lang w:val="tr-TR"/>
              </w:rPr>
              <w:t>Üst toprağın, orijinal olarak çıkarıldığı yere (yani 200 m veya daha az bir mesafe içinde) mümkün olduğunca yakın bir yerde rehabilitasyon/habitat restorasyonunda kullanılması ve başka bir yere taşınmaması sağlanmalıdır.</w:t>
            </w:r>
          </w:p>
          <w:p w14:paraId="09E3C095" w14:textId="77777777" w:rsidR="00505014" w:rsidRPr="00AE407B" w:rsidRDefault="00505014" w:rsidP="00F83EBF">
            <w:pPr>
              <w:pStyle w:val="GvdeMetni"/>
              <w:spacing w:before="20" w:after="20" w:line="240" w:lineRule="auto"/>
              <w:ind w:left="720"/>
              <w:jc w:val="both"/>
              <w:rPr>
                <w:sz w:val="16"/>
                <w:szCs w:val="16"/>
                <w:lang w:val="tr-TR"/>
              </w:rPr>
            </w:pPr>
          </w:p>
        </w:tc>
        <w:tc>
          <w:tcPr>
            <w:tcW w:w="1689" w:type="dxa"/>
          </w:tcPr>
          <w:p w14:paraId="015FD8C4" w14:textId="5A161A0C" w:rsidR="00505014" w:rsidRPr="00AE407B" w:rsidRDefault="0089407B" w:rsidP="00F83EBF">
            <w:pPr>
              <w:pStyle w:val="GvdeMetni"/>
              <w:spacing w:before="20" w:after="20" w:line="240" w:lineRule="auto"/>
              <w:jc w:val="center"/>
              <w:rPr>
                <w:sz w:val="16"/>
                <w:szCs w:val="16"/>
                <w:lang w:val="tr-TR"/>
              </w:rPr>
            </w:pPr>
            <w:r w:rsidRPr="00AE407B">
              <w:rPr>
                <w:sz w:val="16"/>
                <w:szCs w:val="16"/>
                <w:lang w:val="tr-TR"/>
              </w:rPr>
              <w:lastRenderedPageBreak/>
              <w:t>En aza indirme</w:t>
            </w:r>
          </w:p>
        </w:tc>
        <w:tc>
          <w:tcPr>
            <w:tcW w:w="2733" w:type="dxa"/>
            <w:hideMark/>
          </w:tcPr>
          <w:p w14:paraId="37EEC614" w14:textId="71F3D2EB" w:rsidR="00A73CD9" w:rsidRPr="00AE407B" w:rsidRDefault="00A73CD9" w:rsidP="00F83EBF">
            <w:pPr>
              <w:pStyle w:val="GvdeMetni"/>
              <w:spacing w:before="20" w:after="20" w:line="240" w:lineRule="auto"/>
              <w:rPr>
                <w:sz w:val="16"/>
                <w:szCs w:val="16"/>
                <w:lang w:val="tr-TR"/>
              </w:rPr>
            </w:pPr>
            <w:r w:rsidRPr="00AE407B">
              <w:rPr>
                <w:b/>
                <w:bCs/>
                <w:sz w:val="16"/>
                <w:szCs w:val="16"/>
                <w:lang w:val="tr-TR"/>
              </w:rPr>
              <w:t xml:space="preserve">Toprak Yönetimi Planı </w:t>
            </w:r>
            <w:r w:rsidRPr="00AE407B">
              <w:rPr>
                <w:sz w:val="16"/>
                <w:szCs w:val="16"/>
                <w:lang w:val="tr-TR"/>
              </w:rPr>
              <w:t>uygulanır.</w:t>
            </w:r>
          </w:p>
          <w:p w14:paraId="170BB386" w14:textId="77777777" w:rsidR="00A73CD9" w:rsidRPr="00AE407B" w:rsidRDefault="00A73CD9" w:rsidP="00F83EBF">
            <w:pPr>
              <w:pStyle w:val="GvdeMetni"/>
              <w:spacing w:before="20" w:after="20" w:line="240" w:lineRule="auto"/>
              <w:rPr>
                <w:sz w:val="16"/>
                <w:szCs w:val="16"/>
                <w:lang w:val="tr-TR"/>
              </w:rPr>
            </w:pPr>
          </w:p>
          <w:p w14:paraId="550B995D" w14:textId="333BC545" w:rsidR="00505014" w:rsidRPr="00AE407B" w:rsidRDefault="00505014" w:rsidP="00F83EBF">
            <w:pPr>
              <w:pStyle w:val="GvdeMetni"/>
              <w:spacing w:before="20" w:after="20" w:line="240" w:lineRule="auto"/>
              <w:rPr>
                <w:sz w:val="16"/>
                <w:szCs w:val="16"/>
                <w:lang w:val="tr-TR"/>
              </w:rPr>
            </w:pPr>
            <w:r w:rsidRPr="00AE407B">
              <w:rPr>
                <w:sz w:val="16"/>
                <w:szCs w:val="16"/>
                <w:lang w:val="tr-TR"/>
              </w:rPr>
              <w:t>Toprak erozyonu önlenir.</w:t>
            </w:r>
          </w:p>
          <w:p w14:paraId="608B3D73" w14:textId="77777777" w:rsidR="00A73CD9" w:rsidRPr="00AE407B" w:rsidRDefault="00A73CD9" w:rsidP="00F83EBF">
            <w:pPr>
              <w:pStyle w:val="GvdeMetni"/>
              <w:spacing w:before="20" w:after="20" w:line="240" w:lineRule="auto"/>
              <w:rPr>
                <w:sz w:val="16"/>
                <w:szCs w:val="16"/>
                <w:lang w:val="tr-TR"/>
              </w:rPr>
            </w:pPr>
          </w:p>
          <w:p w14:paraId="39076D89" w14:textId="0F699524" w:rsidR="00505014" w:rsidRPr="00AE407B" w:rsidRDefault="00505014" w:rsidP="00F83EBF">
            <w:pPr>
              <w:pStyle w:val="GvdeMetni"/>
              <w:spacing w:before="20" w:after="20" w:line="240" w:lineRule="auto"/>
              <w:rPr>
                <w:sz w:val="16"/>
                <w:szCs w:val="16"/>
                <w:lang w:val="tr-TR"/>
              </w:rPr>
            </w:pPr>
            <w:r w:rsidRPr="00AE407B">
              <w:rPr>
                <w:sz w:val="16"/>
                <w:szCs w:val="16"/>
                <w:lang w:val="tr-TR"/>
              </w:rPr>
              <w:t>Üst toprak korunur ve restorasyon için kullanılır.</w:t>
            </w:r>
          </w:p>
          <w:p w14:paraId="5834C8E9" w14:textId="77777777" w:rsidR="00F83EBF" w:rsidRPr="00AE407B" w:rsidRDefault="00F83EBF" w:rsidP="00F83EBF">
            <w:pPr>
              <w:pStyle w:val="GvdeMetni"/>
              <w:spacing w:before="20" w:after="20" w:line="240" w:lineRule="auto"/>
              <w:rPr>
                <w:sz w:val="16"/>
                <w:szCs w:val="16"/>
                <w:lang w:val="tr-TR"/>
              </w:rPr>
            </w:pPr>
          </w:p>
          <w:p w14:paraId="6D020386" w14:textId="7D78D1BE" w:rsidR="00505014" w:rsidRPr="00AE407B" w:rsidRDefault="00505014" w:rsidP="00F83EBF">
            <w:pPr>
              <w:pStyle w:val="GvdeMetni"/>
              <w:spacing w:before="20" w:after="20" w:line="240" w:lineRule="auto"/>
              <w:rPr>
                <w:sz w:val="16"/>
                <w:szCs w:val="16"/>
                <w:lang w:val="tr-TR"/>
              </w:rPr>
            </w:pPr>
            <w:r w:rsidRPr="00AE407B">
              <w:rPr>
                <w:sz w:val="16"/>
                <w:szCs w:val="16"/>
                <w:lang w:val="tr-TR"/>
              </w:rPr>
              <w:t xml:space="preserve">Üst toprak </w:t>
            </w:r>
            <w:r w:rsidR="00F83EBF" w:rsidRPr="00AE407B">
              <w:rPr>
                <w:sz w:val="16"/>
                <w:szCs w:val="16"/>
                <w:lang w:val="tr-TR"/>
              </w:rPr>
              <w:t xml:space="preserve">stokları </w:t>
            </w:r>
            <w:r w:rsidRPr="00AE407B">
              <w:rPr>
                <w:sz w:val="16"/>
                <w:szCs w:val="16"/>
                <w:lang w:val="tr-TR"/>
              </w:rPr>
              <w:t>uygun şekilde yönetilir.</w:t>
            </w:r>
          </w:p>
        </w:tc>
        <w:tc>
          <w:tcPr>
            <w:tcW w:w="1672" w:type="dxa"/>
          </w:tcPr>
          <w:p w14:paraId="114C16BF" w14:textId="77777777" w:rsidR="001B0108" w:rsidRPr="00AE407B" w:rsidRDefault="001B0108" w:rsidP="001B0108">
            <w:pPr>
              <w:pStyle w:val="GvdeMetni"/>
              <w:spacing w:before="20" w:after="20" w:line="240" w:lineRule="auto"/>
              <w:rPr>
                <w:sz w:val="16"/>
                <w:szCs w:val="16"/>
                <w:lang w:val="tr-TR"/>
              </w:rPr>
            </w:pPr>
            <w:r w:rsidRPr="00AE407B">
              <w:rPr>
                <w:sz w:val="16"/>
                <w:szCs w:val="16"/>
                <w:lang w:val="tr-TR"/>
              </w:rPr>
              <w:lastRenderedPageBreak/>
              <w:t>İnşaat öncesi (plan hazırlığı)</w:t>
            </w:r>
          </w:p>
          <w:p w14:paraId="772B93C3" w14:textId="77777777" w:rsidR="001B0108" w:rsidRPr="00AE407B" w:rsidRDefault="001B0108" w:rsidP="00F83EBF">
            <w:pPr>
              <w:pStyle w:val="GvdeMetni"/>
              <w:spacing w:before="20" w:after="20" w:line="240" w:lineRule="auto"/>
              <w:rPr>
                <w:sz w:val="16"/>
                <w:szCs w:val="16"/>
                <w:lang w:val="tr-TR"/>
              </w:rPr>
            </w:pPr>
          </w:p>
          <w:p w14:paraId="21DE263D" w14:textId="77777777" w:rsidR="001B0108" w:rsidRPr="00AE407B" w:rsidRDefault="00505014" w:rsidP="00F83EBF">
            <w:pPr>
              <w:pStyle w:val="GvdeMetni"/>
              <w:spacing w:before="20" w:after="20" w:line="240" w:lineRule="auto"/>
              <w:rPr>
                <w:sz w:val="16"/>
                <w:szCs w:val="16"/>
                <w:lang w:val="tr-TR"/>
              </w:rPr>
            </w:pPr>
            <w:r w:rsidRPr="00AE407B">
              <w:rPr>
                <w:sz w:val="16"/>
                <w:szCs w:val="16"/>
                <w:lang w:val="tr-TR"/>
              </w:rPr>
              <w:t>İnşaat sırasında</w:t>
            </w:r>
          </w:p>
          <w:p w14:paraId="014E14F5" w14:textId="5EE56846" w:rsidR="00505014" w:rsidRPr="00AE407B" w:rsidRDefault="001B0108" w:rsidP="00F83EBF">
            <w:pPr>
              <w:pStyle w:val="GvdeMetni"/>
              <w:spacing w:before="20" w:after="20" w:line="240" w:lineRule="auto"/>
              <w:rPr>
                <w:sz w:val="16"/>
                <w:szCs w:val="16"/>
                <w:lang w:val="tr-TR"/>
              </w:rPr>
            </w:pPr>
            <w:r w:rsidRPr="00AE407B">
              <w:rPr>
                <w:sz w:val="16"/>
                <w:szCs w:val="16"/>
                <w:lang w:val="tr-TR"/>
              </w:rPr>
              <w:lastRenderedPageBreak/>
              <w:t>(plan önlemlerinin uygulanması)</w:t>
            </w:r>
          </w:p>
        </w:tc>
        <w:tc>
          <w:tcPr>
            <w:tcW w:w="0" w:type="auto"/>
            <w:hideMark/>
          </w:tcPr>
          <w:p w14:paraId="2B86B66C" w14:textId="77777777" w:rsidR="00505014" w:rsidRPr="00AE407B" w:rsidRDefault="00505014" w:rsidP="00F83EBF">
            <w:pPr>
              <w:pStyle w:val="GvdeMetni"/>
              <w:spacing w:before="20" w:after="20" w:line="240" w:lineRule="auto"/>
              <w:rPr>
                <w:sz w:val="16"/>
                <w:szCs w:val="16"/>
                <w:lang w:val="tr-TR"/>
              </w:rPr>
            </w:pPr>
            <w:r w:rsidRPr="00AE407B">
              <w:rPr>
                <w:sz w:val="16"/>
                <w:szCs w:val="16"/>
                <w:lang w:val="tr-TR"/>
              </w:rPr>
              <w:lastRenderedPageBreak/>
              <w:t>Tüm çalışanlar ve yükleniciler</w:t>
            </w:r>
          </w:p>
          <w:p w14:paraId="6F3D2AF5" w14:textId="77777777" w:rsidR="00F83EBF" w:rsidRPr="00AE407B" w:rsidRDefault="00F83EBF" w:rsidP="00F83EBF">
            <w:pPr>
              <w:pStyle w:val="GvdeMetni"/>
              <w:spacing w:before="20" w:after="20" w:line="240" w:lineRule="auto"/>
              <w:rPr>
                <w:sz w:val="16"/>
                <w:szCs w:val="16"/>
                <w:lang w:val="tr-TR"/>
              </w:rPr>
            </w:pPr>
          </w:p>
          <w:p w14:paraId="6A1128A5" w14:textId="6FD05249" w:rsidR="00505014" w:rsidRPr="00AE407B" w:rsidRDefault="007C0D7F" w:rsidP="00F83EBF">
            <w:pPr>
              <w:pStyle w:val="GvdeMetni"/>
              <w:spacing w:before="20" w:after="20" w:line="240" w:lineRule="auto"/>
              <w:rPr>
                <w:sz w:val="16"/>
                <w:szCs w:val="16"/>
                <w:lang w:val="tr-TR"/>
              </w:rPr>
            </w:pPr>
            <w:r w:rsidRPr="00AE407B">
              <w:rPr>
                <w:sz w:val="16"/>
                <w:szCs w:val="16"/>
                <w:lang w:val="tr-TR"/>
              </w:rPr>
              <w:lastRenderedPageBreak/>
              <w:t>ISG</w:t>
            </w:r>
            <w:r w:rsidR="00DB6A05" w:rsidRPr="00AE407B">
              <w:rPr>
                <w:sz w:val="16"/>
                <w:szCs w:val="16"/>
                <w:lang w:val="tr-TR"/>
              </w:rPr>
              <w:t xml:space="preserve"> Müdürü / Çevre Çözüm Ortağı</w:t>
            </w:r>
          </w:p>
        </w:tc>
      </w:tr>
      <w:tr w:rsidR="001F57D8" w:rsidRPr="000058B4" w14:paraId="058D4E3E" w14:textId="77777777" w:rsidTr="00E92405">
        <w:trPr>
          <w:trHeight w:val="1209"/>
        </w:trPr>
        <w:tc>
          <w:tcPr>
            <w:tcW w:w="2442" w:type="dxa"/>
            <w:vMerge/>
          </w:tcPr>
          <w:p w14:paraId="5AD22DAE" w14:textId="77777777" w:rsidR="00505014" w:rsidRPr="00AE407B" w:rsidRDefault="00505014" w:rsidP="00F83EBF">
            <w:pPr>
              <w:pStyle w:val="GvdeMetni"/>
              <w:numPr>
                <w:ilvl w:val="0"/>
                <w:numId w:val="75"/>
              </w:numPr>
              <w:spacing w:before="20" w:after="20" w:line="240" w:lineRule="auto"/>
              <w:jc w:val="both"/>
              <w:rPr>
                <w:sz w:val="16"/>
                <w:szCs w:val="16"/>
                <w:lang w:val="tr-TR"/>
              </w:rPr>
            </w:pPr>
          </w:p>
        </w:tc>
        <w:tc>
          <w:tcPr>
            <w:tcW w:w="4776" w:type="dxa"/>
          </w:tcPr>
          <w:p w14:paraId="4C2F5962" w14:textId="7D3A6EE7" w:rsidR="00505014" w:rsidRPr="00AE407B" w:rsidRDefault="00505014" w:rsidP="00F83EBF">
            <w:pPr>
              <w:pStyle w:val="GvdeMetni"/>
              <w:spacing w:before="20" w:after="20" w:line="240" w:lineRule="auto"/>
              <w:rPr>
                <w:b/>
                <w:bCs/>
                <w:sz w:val="16"/>
                <w:szCs w:val="16"/>
                <w:lang w:val="tr-TR"/>
              </w:rPr>
            </w:pPr>
            <w:r w:rsidRPr="00AE407B">
              <w:rPr>
                <w:b/>
                <w:bCs/>
                <w:sz w:val="16"/>
                <w:szCs w:val="16"/>
                <w:lang w:val="tr-TR"/>
              </w:rPr>
              <w:t>İnşaat öncesi yaban hayatı araştırmaları</w:t>
            </w:r>
            <w:bookmarkStart w:id="95" w:name="_Ref212165068"/>
            <w:r w:rsidR="0075257A" w:rsidRPr="00AE407B">
              <w:rPr>
                <w:rStyle w:val="DipnotBavurusu"/>
                <w:b/>
                <w:bCs/>
                <w:sz w:val="16"/>
                <w:szCs w:val="16"/>
                <w:lang w:val="tr-TR"/>
              </w:rPr>
              <w:footnoteReference w:id="8"/>
            </w:r>
            <w:bookmarkEnd w:id="95"/>
          </w:p>
          <w:p w14:paraId="4F84D107" w14:textId="7DAD0E98" w:rsidR="00505014" w:rsidRPr="00AE407B" w:rsidRDefault="00505014" w:rsidP="00D911A7">
            <w:pPr>
              <w:pStyle w:val="GvdeMetni"/>
              <w:numPr>
                <w:ilvl w:val="0"/>
                <w:numId w:val="75"/>
              </w:numPr>
              <w:spacing w:before="20" w:after="20" w:line="240" w:lineRule="auto"/>
              <w:jc w:val="both"/>
              <w:rPr>
                <w:sz w:val="16"/>
                <w:szCs w:val="16"/>
                <w:lang w:val="tr-TR"/>
              </w:rPr>
            </w:pPr>
            <w:r w:rsidRPr="00AE407B">
              <w:rPr>
                <w:sz w:val="16"/>
                <w:szCs w:val="16"/>
                <w:lang w:val="tr-TR"/>
              </w:rPr>
              <w:t>İnşaat öncesi yaban hayatı araştırmaları, inşaat faaliyetlerinden önce (herhangi bir temizlik faaliyetinden en az 1 hafta / 7 gün önce) proje alanında gece gündüz sistematik olarak yapılmalıdır. Araştırmalar, amfibilerin barınabileceği kayaların altı, kütükler, toprak yarıkları veya inşaat malzemeleri gibi potansiyel mikro habitatların incelenmesini içermelidir. Bulunan tüm bireyler, inşaatla ilgili etkilerden korunmalarını sağlamak için yakındaki uygun habitatlara nazikçe taşınmalıdır.</w:t>
            </w:r>
          </w:p>
          <w:p w14:paraId="3553DDDF" w14:textId="2096720B" w:rsidR="00505014" w:rsidRPr="00AE407B" w:rsidRDefault="00505014" w:rsidP="00F83EBF">
            <w:pPr>
              <w:pStyle w:val="GvdeMetni"/>
              <w:numPr>
                <w:ilvl w:val="0"/>
                <w:numId w:val="75"/>
              </w:numPr>
              <w:spacing w:before="20" w:after="20" w:line="240" w:lineRule="auto"/>
              <w:jc w:val="both"/>
              <w:rPr>
                <w:sz w:val="16"/>
                <w:szCs w:val="16"/>
                <w:lang w:val="tr-TR"/>
              </w:rPr>
            </w:pPr>
            <w:r w:rsidRPr="00AE407B">
              <w:rPr>
                <w:sz w:val="16"/>
                <w:szCs w:val="16"/>
                <w:lang w:val="tr-TR"/>
              </w:rPr>
              <w:t xml:space="preserve">İnşaat öncesinde, özellikle küresel ölçekte nesli tükenmekte olan bir tür olan Marmaris </w:t>
            </w:r>
            <w:r w:rsidR="007C0D7F" w:rsidRPr="00AE407B">
              <w:rPr>
                <w:sz w:val="16"/>
                <w:szCs w:val="16"/>
                <w:lang w:val="tr-TR"/>
              </w:rPr>
              <w:t>semenderi</w:t>
            </w:r>
            <w:r w:rsidRPr="00AE407B">
              <w:rPr>
                <w:sz w:val="16"/>
                <w:szCs w:val="16"/>
                <w:lang w:val="tr-TR"/>
              </w:rPr>
              <w:t xml:space="preserve"> (</w:t>
            </w:r>
            <w:r w:rsidRPr="00AE407B">
              <w:rPr>
                <w:i/>
                <w:iCs/>
                <w:sz w:val="16"/>
                <w:szCs w:val="16"/>
                <w:lang w:val="tr-TR"/>
              </w:rPr>
              <w:t>Lyciasalamandra flavimembris</w:t>
            </w:r>
            <w:r w:rsidRPr="00AE407B">
              <w:rPr>
                <w:sz w:val="16"/>
                <w:szCs w:val="16"/>
                <w:lang w:val="tr-TR"/>
              </w:rPr>
              <w:t xml:space="preserve">) </w:t>
            </w:r>
            <w:r w:rsidRPr="00AE407B">
              <w:rPr>
                <w:sz w:val="16"/>
                <w:szCs w:val="16"/>
                <w:lang w:val="tr-TR"/>
              </w:rPr>
              <w:lastRenderedPageBreak/>
              <w:t>türünün varlığının tespitine odaklanarak, hedefli bir herpetofauna araştırması yapılmalıdır. Araştırmalar, amfibi değerlendirmeleri için standart kabul edilen Görsel Karşılaşma Araştırması (VES) metodolojisi kullanılarak ilkbaharda gerçekleştirilecektir. IUCN'ye göre, bu tür genellikle kayalık kireçtaşı çıkıntılarında yaşar ve genellikle maki çalılıkları ve çam ormanları ile ilişkilendirilir. Bu habitatlar, Proje Alanı içinde, özellikle doğal çam ormanları (70,07 ha) ve çalılık ormanlık alanlar (27,05 ha) içinde bulunur.</w:t>
            </w:r>
          </w:p>
          <w:p w14:paraId="6E64FB80" w14:textId="00B31E1B" w:rsidR="00CA3B36" w:rsidRPr="00AE407B" w:rsidRDefault="001D68A6" w:rsidP="00B04864">
            <w:pPr>
              <w:pStyle w:val="GvdeMetni"/>
              <w:spacing w:before="20" w:after="20" w:line="240" w:lineRule="auto"/>
              <w:ind w:left="763"/>
              <w:jc w:val="both"/>
              <w:rPr>
                <w:sz w:val="16"/>
                <w:szCs w:val="16"/>
                <w:lang w:val="tr-TR"/>
              </w:rPr>
            </w:pPr>
            <w:r w:rsidRPr="00AE407B">
              <w:rPr>
                <w:i/>
                <w:iCs/>
                <w:sz w:val="16"/>
                <w:szCs w:val="16"/>
                <w:lang w:val="tr-TR"/>
              </w:rPr>
              <w:t xml:space="preserve">Lyciasalamandra flavimembris'in </w:t>
            </w:r>
            <w:r w:rsidRPr="00AE407B">
              <w:rPr>
                <w:sz w:val="16"/>
                <w:szCs w:val="16"/>
                <w:lang w:val="tr-TR"/>
              </w:rPr>
              <w:t>inşaat bölgesinde varlığı (doğrudan gözlem veya şüpheli faaliyet yoluyla) doğrulanırsa, özel koruma önlemleri geliştirilmelidir. Bunlar arasında mikrohabitatların korunması, türe özgü dışlama protokolleri ve inşaatla ilgili riskleri en aza indirmek için uygun yakın habitatlara yerleştirme stratejileri yer almalıdır.</w:t>
            </w:r>
          </w:p>
          <w:p w14:paraId="0654C784" w14:textId="239E56E1" w:rsidR="00DC25AF" w:rsidRPr="00AE407B" w:rsidRDefault="00D96324" w:rsidP="00622167">
            <w:pPr>
              <w:pStyle w:val="GvdeMetni"/>
              <w:spacing w:before="20" w:after="20" w:line="240" w:lineRule="auto"/>
              <w:jc w:val="both"/>
              <w:rPr>
                <w:sz w:val="16"/>
                <w:szCs w:val="16"/>
                <w:lang w:val="tr-TR"/>
              </w:rPr>
            </w:pPr>
            <w:r w:rsidRPr="00AE407B">
              <w:rPr>
                <w:noProof/>
                <w:sz w:val="16"/>
                <w:szCs w:val="16"/>
                <w:lang w:val="tr-TR"/>
              </w:rPr>
              <mc:AlternateContent>
                <mc:Choice Requires="wps">
                  <w:drawing>
                    <wp:inline distT="0" distB="0" distL="0" distR="0" wp14:anchorId="419BB16D" wp14:editId="0F9FD2D1">
                      <wp:extent cx="2609850" cy="1338336"/>
                      <wp:effectExtent l="57150" t="57150" r="38100" b="52705"/>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09850" cy="1338336"/>
                              </a:xfrm>
                              <a:prstGeom prst="rect">
                                <a:avLst/>
                              </a:prstGeom>
                              <a:solidFill>
                                <a:srgbClr val="D1DDD3"/>
                              </a:solidFill>
                              <a:ln w="9525">
                                <a:noFill/>
                                <a:miter lim="800000"/>
                                <a:headEnd/>
                                <a:tailEnd/>
                              </a:ln>
                              <a:effectLst/>
                              <a:scene3d>
                                <a:camera prst="orthographicFront">
                                  <a:rot lat="0" lon="0" rev="0"/>
                                </a:camera>
                                <a:lightRig rig="glow" dir="t">
                                  <a:rot lat="0" lon="0" rev="14100000"/>
                                </a:lightRig>
                              </a:scene3d>
                              <a:sp3d prstMaterial="softEdge">
                                <a:bevelT w="127000" prst="artDeco"/>
                              </a:sp3d>
                            </wps:spPr>
                            <wps:txbx>
                              <w:txbxContent>
                                <w:p w14:paraId="68E38806" w14:textId="77777777" w:rsidR="00B04864" w:rsidRPr="00F8241B" w:rsidRDefault="00B04864" w:rsidP="0053073B">
                                  <w:pPr>
                                    <w:pStyle w:val="GvdeMetni"/>
                                    <w:spacing w:before="20" w:after="20" w:line="240" w:lineRule="auto"/>
                                    <w:jc w:val="both"/>
                                    <w:rPr>
                                      <w:b/>
                                      <w:bCs/>
                                      <w:sz w:val="16"/>
                                      <w:szCs w:val="16"/>
                                    </w:rPr>
                                  </w:pPr>
                                  <w:r w:rsidRPr="00F8241B">
                                    <w:rPr>
                                      <w:b/>
                                      <w:bCs/>
                                      <w:sz w:val="16"/>
                                      <w:szCs w:val="16"/>
                                    </w:rPr>
                                    <w:t xml:space="preserve">İnşaat öncesi araştırmaların ardından güncelleme: </w:t>
                                  </w:r>
                                </w:p>
                                <w:p w14:paraId="6B4FD93A" w14:textId="42BC8BAA" w:rsidR="00D96324" w:rsidRPr="0053073B" w:rsidRDefault="000340E3" w:rsidP="0053073B">
                                  <w:pPr>
                                    <w:spacing w:after="0"/>
                                    <w:rPr>
                                      <w:i/>
                                      <w:iCs/>
                                      <w:caps/>
                                      <w:color w:val="FFFFFF" w:themeColor="background1"/>
                                      <w:sz w:val="28"/>
                                    </w:rPr>
                                  </w:pPr>
                                  <w:r w:rsidRPr="000340E3">
                                    <w:rPr>
                                      <w:sz w:val="16"/>
                                      <w:szCs w:val="16"/>
                                    </w:rPr>
                                    <w:t>Ekogen firması tarafından Gaia Rüzgar Enerji Santrali'nin inşaat aşamasında Mayıs, Haziran ve Temmuz 2025 tarihlerinde inşaat öncesi/erken inşaat saha çalışmaları gerçekleştirilmiştir</w:t>
                                  </w:r>
                                  <w:r w:rsidR="00B04864">
                                    <w:rPr>
                                      <w:sz w:val="16"/>
                                      <w:szCs w:val="16"/>
                                    </w:rPr>
                                    <w:t xml:space="preserve">. </w:t>
                                  </w:r>
                                  <w:r>
                                    <w:rPr>
                                      <w:sz w:val="16"/>
                                      <w:szCs w:val="16"/>
                                    </w:rPr>
                                    <w:t xml:space="preserve">Ayrıntılar </w:t>
                                  </w:r>
                                  <w:r w:rsidR="0016790E" w:rsidRPr="0053073B">
                                    <w:rPr>
                                      <w:sz w:val="16"/>
                                      <w:szCs w:val="16"/>
                                    </w:rPr>
                                    <w:fldChar w:fldCharType="begin"/>
                                  </w:r>
                                  <w:r w:rsidR="0016790E" w:rsidRPr="0053073B">
                                    <w:rPr>
                                      <w:sz w:val="16"/>
                                      <w:szCs w:val="16"/>
                                    </w:rPr>
                                    <w:instrText xml:space="preserve"> NOTEREF _Ref212165068 \h </w:instrText>
                                  </w:r>
                                  <w:r w:rsidR="0016790E">
                                    <w:rPr>
                                      <w:sz w:val="16"/>
                                      <w:szCs w:val="16"/>
                                    </w:rPr>
                                    <w:instrText xml:space="preserve"> \* MERGEFORMAT </w:instrText>
                                  </w:r>
                                  <w:r w:rsidR="0016790E" w:rsidRPr="0053073B">
                                    <w:rPr>
                                      <w:sz w:val="16"/>
                                      <w:szCs w:val="16"/>
                                    </w:rPr>
                                  </w:r>
                                  <w:r w:rsidR="0016790E" w:rsidRPr="0053073B">
                                    <w:rPr>
                                      <w:sz w:val="16"/>
                                      <w:szCs w:val="16"/>
                                    </w:rPr>
                                    <w:fldChar w:fldCharType="separate"/>
                                  </w:r>
                                  <w:r w:rsidR="00E42AAF">
                                    <w:rPr>
                                      <w:sz w:val="16"/>
                                      <w:szCs w:val="16"/>
                                    </w:rPr>
                                    <w:t>7</w:t>
                                  </w:r>
                                  <w:r w:rsidR="0016790E" w:rsidRPr="0053073B">
                                    <w:rPr>
                                      <w:sz w:val="16"/>
                                      <w:szCs w:val="16"/>
                                    </w:rPr>
                                    <w:fldChar w:fldCharType="end"/>
                                  </w:r>
                                  <w:r w:rsidR="0016790E">
                                    <w:rPr>
                                      <w:sz w:val="16"/>
                                      <w:szCs w:val="16"/>
                                    </w:rPr>
                                    <w:t xml:space="preserve"> </w:t>
                                  </w:r>
                                  <w:r w:rsidR="001C003D" w:rsidRPr="0053073B">
                                    <w:rPr>
                                      <w:sz w:val="16"/>
                                      <w:szCs w:val="16"/>
                                    </w:rPr>
                                    <w:t>dipnotunda verilmiştir</w:t>
                                  </w:r>
                                  <w:r w:rsidR="0016790E">
                                    <w:rPr>
                                      <w:sz w:val="16"/>
                                      <w:szCs w:val="16"/>
                                    </w:rPr>
                                    <w:t>.</w:t>
                                  </w:r>
                                </w:p>
                              </w:txbxContent>
                            </wps:txbx>
                            <wps:bodyPr rot="0" vert="horz" wrap="square" lIns="91440" tIns="45720" rIns="91440" bIns="45720" anchor="t" anchorCtr="0">
                              <a:noAutofit/>
                            </wps:bodyPr>
                          </wps:wsp>
                        </a:graphicData>
                      </a:graphic>
                    </wp:inline>
                  </w:drawing>
                </mc:Choice>
                <mc:Fallback>
                  <w:pict>
                    <v:shape w14:anchorId="419BB16D" id="_x0000_s1027" type="#_x0000_t202" style="width:205.5pt;height:105.4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BlAOjgIAABIFAAAOAAAAZHJzL2Uyb0RvYy54bWysVNtu1DAQfUfiHyy/02z20m6jZqvSbRES&#10;BUTLBzi2k1g4njB2N1u+nrGTbhd4QELkwbIz9pk5x2d8cbnvLNtp9AZcyfOTGWfaSVDGNSX/+nD7&#10;Zs2ZD8IpYcHpkj9pzy83r19dDH2h59CCVRoZgThfDH3J2xD6Isu8bHUn/An02lGwBuxEoCU2mUIx&#10;EHpns/lsdpoNgKpHkNp7+rsdg3yT8Otay/Cprr0OzJacagtpxDRWccw2F6JoUPStkVMZ4h+q6IRx&#10;lPQAtRVBsEc0f0B1RiJ4qMOJhC6DujZSJw7EJp/9xua+Fb1OXEgc3x9k8v8PVn7c3fefkYX9W9jT&#10;BSYSvv8A8ptnDq5b4Rp9hQhDq4WixHmULBt6X0xHo9S+8BGkGu5A0SWLxwAJaF9jF1UhnozQ6QKe&#10;DqLrfWCSfs5PZ+frFYUkxfLFYr1YnKYcong+3qMP7zR0LE5KjnSrCV7sPvgQyxHF85aYzYM16tZY&#10;mxbYVNcW2U6QA7b5drtdTOi/bLOODSU/X81XCdlBPJ/M0ZlADrWmK/l6Fr/RM1GOG6fSliCMHedU&#10;iXUxrU7eG8ujiqR2eqFiQIpOo5iYAIYWJvfdIriRFgLZVYxWpa5JuqHeTcpRihEjolnTtOGLaRga&#10;6rfGwsCZMuTvvyDly/zAJdY8wSQpj4r1/UKlUu8EiWCihNG7N6qJthRFpXfaPkTl8vlZlGbiJTBs&#10;tYRnoQll8ky0yWiYsK/2zKjJUNFCFagnMhGxT4zpUaFJC/iDs4EalFJ/fxSoObPvHRnxPF8uY0en&#10;xXJ1NqcFHkeq44hwkqCiLmycXof0CkQWDq7IsLVJVnqpZCqZGi/JMl1T7Ozjddr18pRtfgIAAP//&#10;AwBQSwMEFAAGAAgAAAAhAA/v8Z3aAAAABQEAAA8AAABkcnMvZG93bnJldi54bWxMj81qwzAQhO+F&#10;voPYQG+N5LiE4FoOobSH3hr35yxbG9vEWhlLTuy377aX9jIwzDLzbb6fXS8uOIbOk4ZkrUAg1d52&#10;1Gj4eH+534EI0ZA1vSfUsGCAfXF7k5vM+isd8VLGRnAJhcxoaGMcMilD3aIzYe0HJM5OfnQmsh0b&#10;aUdz5XLXy41SW+lMR7zQmgGfWqzP5eQ0zIfP81f1fHxVZbp9U6lfpildtL5bzYdHEBHn+HcMP/iM&#10;DgUzVX4iG0SvgR+Jv8rZQ5KwrTRsErUDWeTyP33xDQAA//8DAFBLAQItABQABgAIAAAAIQC2gziS&#10;/gAAAOEBAAATAAAAAAAAAAAAAAAAAAAAAABbQ29udGVudF9UeXBlc10ueG1sUEsBAi0AFAAGAAgA&#10;AAAhADj9If/WAAAAlAEAAAsAAAAAAAAAAAAAAAAALwEAAF9yZWxzLy5yZWxzUEsBAi0AFAAGAAgA&#10;AAAhALsGUA6OAgAAEgUAAA4AAAAAAAAAAAAAAAAALgIAAGRycy9lMm9Eb2MueG1sUEsBAi0AFAAG&#10;AAgAAAAhAA/v8Z3aAAAABQEAAA8AAAAAAAAAAAAAAAAA6AQAAGRycy9kb3ducmV2LnhtbFBLBQYA&#10;AAAABAAEAPMAAADvBQAAAAA=&#10;" fillcolor="#d1ddd3" stroked="f">
                      <v:textbox>
                        <w:txbxContent>
                          <w:p w14:paraId="68E38806" w14:textId="77777777" w:rsidR="00B04864" w:rsidRPr="00F8241B" w:rsidRDefault="00B04864" w:rsidP="0053073B">
                            <w:pPr>
                              <w:pStyle w:val="GvdeMetni"/>
                              <w:spacing w:before="20" w:after="20" w:line="240" w:lineRule="auto"/>
                              <w:jc w:val="both"/>
                              <w:rPr>
                                <w:b/>
                                <w:bCs/>
                                <w:sz w:val="16"/>
                                <w:szCs w:val="16"/>
                              </w:rPr>
                            </w:pPr>
                            <w:r w:rsidRPr="00F8241B">
                              <w:rPr>
                                <w:b/>
                                <w:bCs/>
                                <w:sz w:val="16"/>
                                <w:szCs w:val="16"/>
                              </w:rPr>
                              <w:t xml:space="preserve">İnşaat öncesi araştırmaların ardından güncelleme: </w:t>
                            </w:r>
                          </w:p>
                          <w:p w14:paraId="6B4FD93A" w14:textId="42BC8BAA" w:rsidR="00D96324" w:rsidRPr="0053073B" w:rsidRDefault="000340E3" w:rsidP="0053073B">
                            <w:pPr>
                              <w:spacing w:after="0"/>
                              <w:rPr>
                                <w:i/>
                                <w:iCs/>
                                <w:caps/>
                                <w:color w:val="FFFFFF" w:themeColor="background1"/>
                                <w:sz w:val="28"/>
                              </w:rPr>
                            </w:pPr>
                            <w:r w:rsidRPr="000340E3">
                              <w:rPr>
                                <w:sz w:val="16"/>
                                <w:szCs w:val="16"/>
                              </w:rPr>
                              <w:t>Ekogen firması tarafından Gaia Rüzgar Enerji Santrali'nin inşaat aşamasında Mayıs, Haziran ve Temmuz 2025 tarihlerinde inşaat öncesi/erken inşaat saha çalışmaları gerçekleştirilmiştir</w:t>
                            </w:r>
                            <w:r w:rsidR="00B04864">
                              <w:rPr>
                                <w:sz w:val="16"/>
                                <w:szCs w:val="16"/>
                              </w:rPr>
                              <w:t xml:space="preserve">. </w:t>
                            </w:r>
                            <w:r>
                              <w:rPr>
                                <w:sz w:val="16"/>
                                <w:szCs w:val="16"/>
                              </w:rPr>
                              <w:t xml:space="preserve">Ayrıntılar </w:t>
                            </w:r>
                            <w:r w:rsidR="0016790E" w:rsidRPr="0053073B">
                              <w:rPr>
                                <w:sz w:val="16"/>
                                <w:szCs w:val="16"/>
                              </w:rPr>
                              <w:fldChar w:fldCharType="begin"/>
                            </w:r>
                            <w:r w:rsidR="0016790E" w:rsidRPr="0053073B">
                              <w:rPr>
                                <w:sz w:val="16"/>
                                <w:szCs w:val="16"/>
                              </w:rPr>
                              <w:instrText xml:space="preserve"> NOTEREF _Ref212165068 \h </w:instrText>
                            </w:r>
                            <w:r w:rsidR="0016790E">
                              <w:rPr>
                                <w:sz w:val="16"/>
                                <w:szCs w:val="16"/>
                              </w:rPr>
                              <w:instrText xml:space="preserve"> \* MERGEFORMAT </w:instrText>
                            </w:r>
                            <w:r w:rsidR="0016790E" w:rsidRPr="0053073B">
                              <w:rPr>
                                <w:sz w:val="16"/>
                                <w:szCs w:val="16"/>
                              </w:rPr>
                            </w:r>
                            <w:r w:rsidR="0016790E" w:rsidRPr="0053073B">
                              <w:rPr>
                                <w:sz w:val="16"/>
                                <w:szCs w:val="16"/>
                              </w:rPr>
                              <w:fldChar w:fldCharType="separate"/>
                            </w:r>
                            <w:r w:rsidR="00E42AAF">
                              <w:rPr>
                                <w:sz w:val="16"/>
                                <w:szCs w:val="16"/>
                              </w:rPr>
                              <w:t>7</w:t>
                            </w:r>
                            <w:r w:rsidR="0016790E" w:rsidRPr="0053073B">
                              <w:rPr>
                                <w:sz w:val="16"/>
                                <w:szCs w:val="16"/>
                              </w:rPr>
                              <w:fldChar w:fldCharType="end"/>
                            </w:r>
                            <w:r w:rsidR="0016790E">
                              <w:rPr>
                                <w:sz w:val="16"/>
                                <w:szCs w:val="16"/>
                              </w:rPr>
                              <w:t xml:space="preserve"> </w:t>
                            </w:r>
                            <w:r w:rsidR="001C003D" w:rsidRPr="0053073B">
                              <w:rPr>
                                <w:sz w:val="16"/>
                                <w:szCs w:val="16"/>
                              </w:rPr>
                              <w:t>dipnotunda verilmiştir</w:t>
                            </w:r>
                            <w:r w:rsidR="0016790E">
                              <w:rPr>
                                <w:sz w:val="16"/>
                                <w:szCs w:val="16"/>
                              </w:rPr>
                              <w:t>.</w:t>
                            </w:r>
                          </w:p>
                        </w:txbxContent>
                      </v:textbox>
                      <w10:anchorlock/>
                    </v:shape>
                  </w:pict>
                </mc:Fallback>
              </mc:AlternateContent>
            </w:r>
          </w:p>
        </w:tc>
        <w:tc>
          <w:tcPr>
            <w:tcW w:w="1689" w:type="dxa"/>
          </w:tcPr>
          <w:p w14:paraId="7D76C8F9" w14:textId="78548E01" w:rsidR="00505014" w:rsidRPr="00AE407B" w:rsidRDefault="00505014" w:rsidP="00F83EBF">
            <w:pPr>
              <w:pStyle w:val="GvdeMetni"/>
              <w:spacing w:before="20" w:after="20" w:line="240" w:lineRule="auto"/>
              <w:jc w:val="center"/>
              <w:rPr>
                <w:sz w:val="16"/>
                <w:szCs w:val="16"/>
                <w:lang w:val="tr-TR"/>
              </w:rPr>
            </w:pPr>
            <w:r w:rsidRPr="00AE407B">
              <w:rPr>
                <w:sz w:val="16"/>
                <w:szCs w:val="16"/>
                <w:lang w:val="tr-TR"/>
              </w:rPr>
              <w:lastRenderedPageBreak/>
              <w:t>Önleme/En Aza İndirme</w:t>
            </w:r>
          </w:p>
        </w:tc>
        <w:tc>
          <w:tcPr>
            <w:tcW w:w="2733" w:type="dxa"/>
          </w:tcPr>
          <w:p w14:paraId="28D52E45" w14:textId="7C193C2C" w:rsidR="003455F3" w:rsidRPr="00AE407B" w:rsidRDefault="003455F3" w:rsidP="00F83EBF">
            <w:pPr>
              <w:pStyle w:val="GvdeMetni"/>
              <w:spacing w:before="20" w:after="20" w:line="240" w:lineRule="auto"/>
              <w:rPr>
                <w:sz w:val="16"/>
                <w:szCs w:val="16"/>
                <w:lang w:val="tr-TR"/>
              </w:rPr>
            </w:pPr>
            <w:r w:rsidRPr="00AE407B">
              <w:rPr>
                <w:b/>
                <w:bCs/>
                <w:sz w:val="16"/>
                <w:szCs w:val="16"/>
                <w:lang w:val="tr-TR"/>
              </w:rPr>
              <w:t xml:space="preserve">İnşaat öncesi </w:t>
            </w:r>
            <w:r w:rsidR="00EC47BD" w:rsidRPr="00AE407B">
              <w:rPr>
                <w:b/>
                <w:bCs/>
                <w:sz w:val="16"/>
                <w:szCs w:val="16"/>
                <w:lang w:val="tr-TR"/>
              </w:rPr>
              <w:t xml:space="preserve">yaban hayatı </w:t>
            </w:r>
            <w:r w:rsidRPr="00AE407B">
              <w:rPr>
                <w:b/>
                <w:bCs/>
                <w:sz w:val="16"/>
                <w:szCs w:val="16"/>
                <w:lang w:val="tr-TR"/>
              </w:rPr>
              <w:t xml:space="preserve">araştırma programı </w:t>
            </w:r>
            <w:r w:rsidRPr="00AE407B">
              <w:rPr>
                <w:sz w:val="16"/>
                <w:szCs w:val="16"/>
                <w:lang w:val="tr-TR"/>
              </w:rPr>
              <w:t>geliştirildi.</w:t>
            </w:r>
          </w:p>
          <w:p w14:paraId="60019F86" w14:textId="2116E01C" w:rsidR="00505014" w:rsidRPr="00AE407B" w:rsidRDefault="004A7474" w:rsidP="00F83EBF">
            <w:pPr>
              <w:pStyle w:val="GvdeMetni"/>
              <w:spacing w:before="20" w:after="20" w:line="240" w:lineRule="auto"/>
              <w:rPr>
                <w:sz w:val="16"/>
                <w:szCs w:val="16"/>
                <w:lang w:val="tr-TR"/>
              </w:rPr>
            </w:pPr>
            <w:r w:rsidRPr="00AE407B">
              <w:rPr>
                <w:sz w:val="16"/>
                <w:szCs w:val="16"/>
                <w:lang w:val="tr-TR"/>
              </w:rPr>
              <w:t>(</w:t>
            </w:r>
            <w:r w:rsidR="00B64DEE" w:rsidRPr="00AE407B">
              <w:rPr>
                <w:sz w:val="16"/>
                <w:szCs w:val="16"/>
                <w:lang w:val="tr-TR"/>
              </w:rPr>
              <w:t>Tamalandı</w:t>
            </w:r>
            <w:r w:rsidRPr="00AE407B">
              <w:rPr>
                <w:sz w:val="16"/>
                <w:szCs w:val="16"/>
                <w:lang w:val="tr-TR"/>
              </w:rPr>
              <w:t>)</w:t>
            </w:r>
          </w:p>
        </w:tc>
        <w:tc>
          <w:tcPr>
            <w:tcW w:w="1672" w:type="dxa"/>
          </w:tcPr>
          <w:p w14:paraId="3951B2A5" w14:textId="7FBF2289" w:rsidR="00505014" w:rsidRPr="00AE407B" w:rsidRDefault="00505014" w:rsidP="00F83EBF">
            <w:pPr>
              <w:pStyle w:val="GvdeMetni"/>
              <w:spacing w:before="20" w:after="20" w:line="240" w:lineRule="auto"/>
              <w:rPr>
                <w:sz w:val="16"/>
                <w:szCs w:val="16"/>
                <w:lang w:val="tr-TR"/>
              </w:rPr>
            </w:pPr>
            <w:r w:rsidRPr="00AE407B">
              <w:rPr>
                <w:sz w:val="16"/>
                <w:szCs w:val="16"/>
                <w:lang w:val="tr-TR"/>
              </w:rPr>
              <w:t xml:space="preserve">İnşaat </w:t>
            </w:r>
            <w:r w:rsidR="00C65333" w:rsidRPr="00AE407B">
              <w:rPr>
                <w:sz w:val="16"/>
                <w:szCs w:val="16"/>
                <w:lang w:val="tr-TR"/>
              </w:rPr>
              <w:t>(</w:t>
            </w:r>
            <w:r w:rsidR="00B64DEE" w:rsidRPr="00AE407B">
              <w:rPr>
                <w:sz w:val="16"/>
                <w:szCs w:val="16"/>
                <w:lang w:val="tr-TR"/>
              </w:rPr>
              <w:t>T</w:t>
            </w:r>
            <w:r w:rsidR="00C65333" w:rsidRPr="00AE407B">
              <w:rPr>
                <w:sz w:val="16"/>
                <w:szCs w:val="16"/>
                <w:lang w:val="tr-TR"/>
              </w:rPr>
              <w:t>amamlandı)</w:t>
            </w:r>
          </w:p>
        </w:tc>
        <w:tc>
          <w:tcPr>
            <w:tcW w:w="0" w:type="auto"/>
          </w:tcPr>
          <w:p w14:paraId="5019D99E" w14:textId="73F200F9" w:rsidR="00D90FAB" w:rsidRPr="00AE407B" w:rsidRDefault="00D90FAB" w:rsidP="00D90FAB">
            <w:pPr>
              <w:pStyle w:val="GvdeMetni"/>
              <w:spacing w:before="20" w:after="20" w:line="240" w:lineRule="auto"/>
              <w:rPr>
                <w:sz w:val="16"/>
                <w:szCs w:val="16"/>
                <w:lang w:val="tr-TR"/>
              </w:rPr>
            </w:pPr>
            <w:r w:rsidRPr="00AE407B">
              <w:rPr>
                <w:sz w:val="16"/>
                <w:szCs w:val="16"/>
                <w:lang w:val="tr-TR"/>
              </w:rPr>
              <w:t xml:space="preserve">Biyoçeşitlilik Uzmanı </w:t>
            </w:r>
          </w:p>
          <w:p w14:paraId="0ABE6B60" w14:textId="77777777" w:rsidR="00D90FAB" w:rsidRPr="00AE407B" w:rsidRDefault="00D90FAB" w:rsidP="00D90FAB">
            <w:pPr>
              <w:pStyle w:val="GvdeMetni"/>
              <w:spacing w:before="20" w:after="20" w:line="240" w:lineRule="auto"/>
              <w:rPr>
                <w:sz w:val="16"/>
                <w:szCs w:val="16"/>
                <w:lang w:val="tr-TR"/>
              </w:rPr>
            </w:pPr>
          </w:p>
          <w:p w14:paraId="286353A9" w14:textId="1C54B447" w:rsidR="00505014" w:rsidRPr="00AE407B" w:rsidRDefault="000028C6" w:rsidP="00F83EBF">
            <w:pPr>
              <w:pStyle w:val="GvdeMetni"/>
              <w:spacing w:before="20" w:after="20" w:line="240" w:lineRule="auto"/>
              <w:rPr>
                <w:sz w:val="16"/>
                <w:szCs w:val="16"/>
                <w:lang w:val="tr-TR"/>
              </w:rPr>
            </w:pPr>
            <w:r w:rsidRPr="00AE407B">
              <w:rPr>
                <w:sz w:val="16"/>
                <w:szCs w:val="16"/>
                <w:lang w:val="tr-TR"/>
              </w:rPr>
              <w:t>ISG</w:t>
            </w:r>
            <w:r w:rsidR="00D90FAB" w:rsidRPr="00AE407B">
              <w:rPr>
                <w:sz w:val="16"/>
                <w:szCs w:val="16"/>
                <w:lang w:val="tr-TR"/>
              </w:rPr>
              <w:t xml:space="preserve"> Müdürü / Çevre Çözümleri Ortağı</w:t>
            </w:r>
          </w:p>
        </w:tc>
      </w:tr>
      <w:tr w:rsidR="00E95589" w:rsidRPr="000058B4" w14:paraId="7223FAF4" w14:textId="77777777" w:rsidTr="00E92405">
        <w:trPr>
          <w:trHeight w:val="1209"/>
        </w:trPr>
        <w:tc>
          <w:tcPr>
            <w:tcW w:w="2442" w:type="dxa"/>
            <w:vMerge/>
          </w:tcPr>
          <w:p w14:paraId="18FF5DD1" w14:textId="77777777" w:rsidR="00505014" w:rsidRPr="00AE407B" w:rsidRDefault="00505014" w:rsidP="00F83EBF">
            <w:pPr>
              <w:pStyle w:val="GvdeMetni"/>
              <w:numPr>
                <w:ilvl w:val="0"/>
                <w:numId w:val="75"/>
              </w:numPr>
              <w:spacing w:before="20" w:after="20" w:line="240" w:lineRule="auto"/>
              <w:jc w:val="both"/>
              <w:rPr>
                <w:sz w:val="16"/>
                <w:szCs w:val="16"/>
                <w:lang w:val="tr-TR"/>
              </w:rPr>
            </w:pPr>
          </w:p>
        </w:tc>
        <w:tc>
          <w:tcPr>
            <w:tcW w:w="4776" w:type="dxa"/>
          </w:tcPr>
          <w:p w14:paraId="17BEE4BC" w14:textId="18847D16" w:rsidR="00505014" w:rsidRPr="00AE407B" w:rsidRDefault="00505014" w:rsidP="00F83EBF">
            <w:pPr>
              <w:pStyle w:val="GvdeMetni"/>
              <w:spacing w:before="20" w:after="20" w:line="240" w:lineRule="auto"/>
              <w:rPr>
                <w:b/>
                <w:bCs/>
                <w:sz w:val="16"/>
                <w:szCs w:val="16"/>
                <w:lang w:val="tr-TR"/>
              </w:rPr>
            </w:pPr>
            <w:r w:rsidRPr="00AE407B">
              <w:rPr>
                <w:b/>
                <w:bCs/>
                <w:sz w:val="16"/>
                <w:szCs w:val="16"/>
                <w:lang w:val="tr-TR"/>
              </w:rPr>
              <w:t>Flora inşaat öncesi araştırmaları</w:t>
            </w:r>
            <w:bookmarkStart w:id="96" w:name="_Ref212166939"/>
            <w:r w:rsidR="00A355BC" w:rsidRPr="00AE407B">
              <w:rPr>
                <w:rStyle w:val="DipnotBavurusu"/>
                <w:b/>
                <w:bCs/>
                <w:sz w:val="16"/>
                <w:szCs w:val="16"/>
                <w:lang w:val="tr-TR"/>
              </w:rPr>
              <w:footnoteReference w:id="9"/>
            </w:r>
            <w:bookmarkEnd w:id="96"/>
          </w:p>
          <w:p w14:paraId="14A59C8E" w14:textId="600E13DC" w:rsidR="00762158" w:rsidRPr="00AE407B" w:rsidRDefault="00762158" w:rsidP="00762158">
            <w:pPr>
              <w:pStyle w:val="GvdeMetni"/>
              <w:numPr>
                <w:ilvl w:val="0"/>
                <w:numId w:val="75"/>
              </w:numPr>
              <w:spacing w:before="20" w:after="20" w:line="240" w:lineRule="auto"/>
              <w:ind w:left="714" w:hanging="357"/>
              <w:jc w:val="both"/>
              <w:rPr>
                <w:sz w:val="16"/>
                <w:szCs w:val="16"/>
                <w:lang w:val="tr-TR"/>
              </w:rPr>
            </w:pPr>
            <w:r w:rsidRPr="00AE407B">
              <w:rPr>
                <w:sz w:val="16"/>
                <w:szCs w:val="16"/>
                <w:lang w:val="tr-TR"/>
              </w:rPr>
              <w:t xml:space="preserve">Proje alanında tespit edilen tüm </w:t>
            </w:r>
            <w:r w:rsidR="000028C6" w:rsidRPr="00AE407B">
              <w:rPr>
                <w:sz w:val="16"/>
                <w:szCs w:val="16"/>
                <w:lang w:val="tr-TR"/>
              </w:rPr>
              <w:t>K</w:t>
            </w:r>
            <w:r w:rsidRPr="00AE407B">
              <w:rPr>
                <w:sz w:val="16"/>
                <w:szCs w:val="16"/>
                <w:lang w:val="tr-TR"/>
              </w:rPr>
              <w:t xml:space="preserve">H ve PBF flora türleri için inşaat öncesi popülasyon değerlendirmeleri yapılmalıdır. Bu değerlendirmeler, her türün popülasyon büyüklüğünü, dağılımını ve savunmasızlığını belirlemeli ve özellikle yeni tanımlanan bitki türü </w:t>
            </w:r>
            <w:r w:rsidRPr="00AE407B">
              <w:rPr>
                <w:i/>
                <w:iCs/>
                <w:sz w:val="16"/>
                <w:szCs w:val="16"/>
                <w:lang w:val="tr-TR"/>
              </w:rPr>
              <w:t xml:space="preserve">Fritillaria </w:t>
            </w:r>
            <w:r w:rsidRPr="00AE407B">
              <w:rPr>
                <w:sz w:val="16"/>
                <w:szCs w:val="16"/>
                <w:lang w:val="tr-TR"/>
              </w:rPr>
              <w:t xml:space="preserve">sp. Nov. (ulusal olarak CR) üzerinde durmalıdır. </w:t>
            </w:r>
          </w:p>
          <w:p w14:paraId="5A35465D" w14:textId="7D1B369B" w:rsidR="009F7B6D" w:rsidRPr="00AE407B" w:rsidRDefault="00762158" w:rsidP="00F83EBF">
            <w:pPr>
              <w:pStyle w:val="GvdeMetni"/>
              <w:numPr>
                <w:ilvl w:val="0"/>
                <w:numId w:val="75"/>
              </w:numPr>
              <w:spacing w:before="20" w:after="20" w:line="240" w:lineRule="auto"/>
              <w:ind w:left="714" w:hanging="357"/>
              <w:jc w:val="both"/>
              <w:rPr>
                <w:sz w:val="16"/>
                <w:szCs w:val="16"/>
                <w:lang w:val="tr-TR"/>
              </w:rPr>
            </w:pPr>
            <w:r w:rsidRPr="00AE407B">
              <w:rPr>
                <w:sz w:val="16"/>
                <w:szCs w:val="16"/>
                <w:lang w:val="tr-TR"/>
              </w:rPr>
              <w:t xml:space="preserve">Flora için inşaat öncesi değerlendirmelerin bulgularına dayanarak, teyit edilmiş konumlara göre türlere olan etkileri önlemek veya </w:t>
            </w:r>
            <w:r w:rsidR="009F7B6D" w:rsidRPr="00AE407B">
              <w:rPr>
                <w:sz w:val="16"/>
                <w:szCs w:val="16"/>
                <w:lang w:val="tr-TR"/>
              </w:rPr>
              <w:t>en aza indirmek</w:t>
            </w:r>
            <w:r w:rsidRPr="00AE407B">
              <w:rPr>
                <w:sz w:val="16"/>
                <w:szCs w:val="16"/>
                <w:lang w:val="tr-TR"/>
              </w:rPr>
              <w:t xml:space="preserve"> için önlemler alınmalı </w:t>
            </w:r>
            <w:r w:rsidR="007634AE" w:rsidRPr="00AE407B">
              <w:rPr>
                <w:sz w:val="16"/>
                <w:szCs w:val="16"/>
                <w:lang w:val="tr-TR"/>
              </w:rPr>
              <w:t xml:space="preserve">ve </w:t>
            </w:r>
            <w:r w:rsidR="00780D13" w:rsidRPr="00AE407B">
              <w:rPr>
                <w:sz w:val="16"/>
                <w:szCs w:val="16"/>
                <w:lang w:val="tr-TR"/>
              </w:rPr>
              <w:t>fotoğraflar</w:t>
            </w:r>
            <w:r w:rsidR="009B7126" w:rsidRPr="00AE407B">
              <w:rPr>
                <w:sz w:val="16"/>
                <w:szCs w:val="16"/>
                <w:lang w:val="tr-TR"/>
              </w:rPr>
              <w:t xml:space="preserve"> da dahil olmak üzere izleme sonuçları </w:t>
            </w:r>
            <w:r w:rsidR="00780D13" w:rsidRPr="00AE407B">
              <w:rPr>
                <w:sz w:val="16"/>
                <w:szCs w:val="16"/>
                <w:lang w:val="tr-TR"/>
              </w:rPr>
              <w:t>aylık saha inceleme formlarında belgelenmelidir</w:t>
            </w:r>
            <w:r w:rsidR="628E045F" w:rsidRPr="00AE407B">
              <w:rPr>
                <w:sz w:val="16"/>
                <w:szCs w:val="16"/>
                <w:lang w:val="tr-TR"/>
              </w:rPr>
              <w:t>.</w:t>
            </w:r>
          </w:p>
          <w:p w14:paraId="38D6EA2A" w14:textId="4A2A39F4" w:rsidR="00505014" w:rsidRPr="00AE407B" w:rsidRDefault="00437BE5" w:rsidP="0058731B">
            <w:pPr>
              <w:pStyle w:val="GvdeMetni"/>
              <w:spacing w:before="20" w:after="20" w:line="240" w:lineRule="auto"/>
              <w:jc w:val="both"/>
              <w:rPr>
                <w:sz w:val="16"/>
                <w:szCs w:val="16"/>
                <w:lang w:val="tr-TR"/>
              </w:rPr>
            </w:pPr>
            <w:r w:rsidRPr="00AE407B">
              <w:rPr>
                <w:noProof/>
                <w:sz w:val="16"/>
                <w:szCs w:val="16"/>
                <w:lang w:val="tr-TR"/>
              </w:rPr>
              <mc:AlternateContent>
                <mc:Choice Requires="wps">
                  <w:drawing>
                    <wp:inline distT="0" distB="0" distL="0" distR="0" wp14:anchorId="50FE2267" wp14:editId="00FC6831">
                      <wp:extent cx="2810608" cy="1381418"/>
                      <wp:effectExtent l="38100" t="57150" r="46990" b="47625"/>
                      <wp:docPr id="212517864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810608" cy="1381418"/>
                              </a:xfrm>
                              <a:prstGeom prst="rect">
                                <a:avLst/>
                              </a:prstGeom>
                              <a:solidFill>
                                <a:srgbClr val="D1DDD3"/>
                              </a:solidFill>
                              <a:ln w="9525">
                                <a:noFill/>
                                <a:miter lim="800000"/>
                                <a:headEnd/>
                                <a:tailEnd/>
                              </a:ln>
                              <a:effectLst/>
                              <a:scene3d>
                                <a:camera prst="orthographicFront">
                                  <a:rot lat="0" lon="0" rev="0"/>
                                </a:camera>
                                <a:lightRig rig="glow" dir="t">
                                  <a:rot lat="0" lon="0" rev="14100000"/>
                                </a:lightRig>
                              </a:scene3d>
                              <a:sp3d prstMaterial="softEdge">
                                <a:bevelT w="127000" prst="artDeco"/>
                              </a:sp3d>
                            </wps:spPr>
                            <wps:txbx>
                              <w:txbxContent>
                                <w:p w14:paraId="6FC8406D" w14:textId="77777777" w:rsidR="00437BE5" w:rsidRPr="00F8241B" w:rsidRDefault="00437BE5" w:rsidP="0058731B">
                                  <w:pPr>
                                    <w:pStyle w:val="GvdeMetni"/>
                                    <w:spacing w:before="20" w:after="20" w:line="240" w:lineRule="auto"/>
                                    <w:jc w:val="both"/>
                                    <w:rPr>
                                      <w:b/>
                                      <w:bCs/>
                                      <w:sz w:val="16"/>
                                      <w:szCs w:val="16"/>
                                    </w:rPr>
                                  </w:pPr>
                                  <w:r w:rsidRPr="00F8241B">
                                    <w:rPr>
                                      <w:b/>
                                      <w:bCs/>
                                      <w:sz w:val="16"/>
                                      <w:szCs w:val="16"/>
                                    </w:rPr>
                                    <w:t xml:space="preserve">İnşaat öncesi araştırmaların ardından güncelleme: </w:t>
                                  </w:r>
                                </w:p>
                                <w:p w14:paraId="705C811E" w14:textId="77A7F6A1" w:rsidR="00437BE5" w:rsidRPr="00B73BAC" w:rsidRDefault="00A355BC" w:rsidP="0058731B">
                                  <w:pPr>
                                    <w:spacing w:after="0"/>
                                    <w:rPr>
                                      <w:i/>
                                      <w:iCs/>
                                      <w:caps/>
                                      <w:color w:val="FFFFFF" w:themeColor="background1"/>
                                      <w:sz w:val="28"/>
                                    </w:rPr>
                                  </w:pPr>
                                  <w:r w:rsidRPr="00A355BC">
                                    <w:rPr>
                                      <w:sz w:val="16"/>
                                      <w:szCs w:val="16"/>
                                    </w:rPr>
                                    <w:t xml:space="preserve">Gaia Rüzgar Enerji Santrali için flora izleme çalışmaları, Mayıs, Haziran ve Temmuz 2025 tarihlerinde inşaat aşaması biyolojik çeşitlilik izleme programının bir parçası olarak gerçekleştirilmiştir. Araştırmalar Ekogen tarafından yürütülmüştür. </w:t>
                                  </w:r>
                                  <w:r>
                                    <w:rPr>
                                      <w:sz w:val="16"/>
                                      <w:szCs w:val="16"/>
                                    </w:rPr>
                                    <w:t xml:space="preserve">Ayrıntılar </w:t>
                                  </w:r>
                                  <w:r w:rsidR="00404AA1" w:rsidRPr="00B73BAC">
                                    <w:rPr>
                                      <w:b/>
                                      <w:bCs/>
                                      <w:sz w:val="16"/>
                                      <w:szCs w:val="16"/>
                                    </w:rPr>
                                    <w:fldChar w:fldCharType="begin"/>
                                  </w:r>
                                  <w:r w:rsidR="00404AA1" w:rsidRPr="00404AA1">
                                    <w:rPr>
                                      <w:b/>
                                      <w:bCs/>
                                      <w:sz w:val="16"/>
                                      <w:szCs w:val="16"/>
                                    </w:rPr>
                                    <w:instrText xml:space="preserve"> NOTEREF _Ref212166939 \h </w:instrText>
                                  </w:r>
                                  <w:r w:rsidR="00404AA1">
                                    <w:rPr>
                                      <w:b/>
                                      <w:bCs/>
                                      <w:sz w:val="16"/>
                                      <w:szCs w:val="16"/>
                                    </w:rPr>
                                    <w:instrText xml:space="preserve"> \* MERGEFORMAT </w:instrText>
                                  </w:r>
                                  <w:r w:rsidR="00404AA1" w:rsidRPr="00B73BAC">
                                    <w:rPr>
                                      <w:b/>
                                      <w:bCs/>
                                      <w:sz w:val="16"/>
                                      <w:szCs w:val="16"/>
                                    </w:rPr>
                                  </w:r>
                                  <w:r w:rsidR="00404AA1" w:rsidRPr="00B73BAC">
                                    <w:rPr>
                                      <w:b/>
                                      <w:bCs/>
                                      <w:sz w:val="16"/>
                                      <w:szCs w:val="16"/>
                                    </w:rPr>
                                    <w:fldChar w:fldCharType="separate"/>
                                  </w:r>
                                  <w:r w:rsidR="00E42AAF">
                                    <w:rPr>
                                      <w:b/>
                                      <w:bCs/>
                                      <w:sz w:val="16"/>
                                      <w:szCs w:val="16"/>
                                    </w:rPr>
                                    <w:t>8</w:t>
                                  </w:r>
                                  <w:r w:rsidR="00404AA1" w:rsidRPr="00B73BAC">
                                    <w:rPr>
                                      <w:b/>
                                      <w:bCs/>
                                      <w:sz w:val="16"/>
                                      <w:szCs w:val="16"/>
                                    </w:rPr>
                                    <w:fldChar w:fldCharType="end"/>
                                  </w:r>
                                  <w:r w:rsidR="00404AA1">
                                    <w:rPr>
                                      <w:b/>
                                      <w:bCs/>
                                      <w:sz w:val="16"/>
                                      <w:szCs w:val="16"/>
                                    </w:rPr>
                                    <w:t xml:space="preserve"> </w:t>
                                  </w:r>
                                  <w:r w:rsidRPr="00F8241B">
                                    <w:rPr>
                                      <w:sz w:val="16"/>
                                      <w:szCs w:val="16"/>
                                    </w:rPr>
                                    <w:t>dipnotunda verilmiştir</w:t>
                                  </w:r>
                                  <w:r w:rsidR="00404AA1">
                                    <w:rPr>
                                      <w:b/>
                                      <w:bCs/>
                                      <w:sz w:val="16"/>
                                      <w:szCs w:val="16"/>
                                    </w:rPr>
                                    <w:t>.</w:t>
                                  </w:r>
                                </w:p>
                              </w:txbxContent>
                            </wps:txbx>
                            <wps:bodyPr rot="0" vert="horz" wrap="square" lIns="91440" tIns="45720" rIns="91440" bIns="45720" anchor="t" anchorCtr="0">
                              <a:noAutofit/>
                            </wps:bodyPr>
                          </wps:wsp>
                        </a:graphicData>
                      </a:graphic>
                    </wp:inline>
                  </w:drawing>
                </mc:Choice>
                <mc:Fallback>
                  <w:pict>
                    <v:shape w14:anchorId="50FE2267" id="_x0000_s1028" type="#_x0000_t202" style="width:221.3pt;height:108.7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KCYjwIAABIFAAAOAAAAZHJzL2Uyb0RvYy54bWysVMFO3DAQvVfqP1i+lyS7CywRWURZqCpB&#10;WxX6AV7bSaw6nnRsNgtf37ETlm17qFQ1B8vO2G/mPb/x+cWus2yr0RtwFS+Ocs60k6CMayr+7eHm&#10;3ZIzH4RTwoLTFX/Snl+s3r45H/pSz6AFqzQyAnG+HPqKtyH0ZZZ52epO+CPotaNgDdiJQEtsMoVi&#10;IPTOZrM8P8kGQNUjSO09/V2PQb5K+HWtZfhc114HZitOtYU0Yho3ccxW56JsUPStkVMZ4h+q6IRx&#10;lHQPtRZBsEc0f0B1RiJ4qMORhC6DujZSJw7Epsh/Y3Pfil4nLiSO7/cy+f8HKz9t7/svyMLuPezo&#10;AhMJ39+C/O6Zg6tWuEZfIsLQaqEocREly4bel9PRKLUvfQTZDHeg6JLFY4AEtKuxi6oQT0bodAFP&#10;e9H1LjBJP2fLIj/JySaSYsV8WSyKZcohypfjPfrwQUPH4qTiSLea4MX21odYjihftsRsHqxRN8ba&#10;tMBmc2WRbQU5YF2s1+v5hP7LNuvYUPGz49lxQnYQzydzdCaQQ63pKr7M4zd6Jspx7VTaEoSx45wq&#10;sS6m1cl7Y3lUkdROz1UMSNFpFBMTwNDC5L4bBDfSQiC7itGq1DVJN9TbSTlKMWJENGuaNnw1DUND&#10;/dZYGDhThvz9FyQSec8l1jzBJCkPivX9XKVS7wSJYKKE0bvXqom2FOVGb7V9iMoVs9MozcRLYFhr&#10;CS9CE8rkmWiT0TBht9kxo+j+465ooQ2oJzIRsU+M6VGhSQv4zNlADUqpfzwK1JzZj46MeFYsFrGj&#10;02JxfDqjBR5GNocR4SRBRV3YOL0K6RWILBxckmFrk6z0WslUMjVekmW6ptjZh+u06/UpW/0EAAD/&#10;/wMAUEsDBBQABgAIAAAAIQCp08km3AAAAAUBAAAPAAAAZHJzL2Rvd25yZXYueG1sTI/NboMwEITv&#10;lfIO1kbKrbEDKa0oJoqi9NBbQ3/OBm8ABa8RNgm8fd1e2stKoxnNfJvtJtOxKw6utSRhsxbAkCqr&#10;W6olfLy/3D8Bc16RVp0llDCjg12+uMtUqu2NTngtfM1CCblUSWi871POXdWgUW5te6Tgne1glA9y&#10;qLke1C2Um45HQiTcqJbCQqN6PDRYXYrRSJj2n5ev8nh6FUWcvInYzuMYz1KultP+GZjHyf+F4Qc/&#10;oEMemEo7knaskxAe8b83eNttlAArJUSbxwfgecb/0+ffAAAA//8DAFBLAQItABQABgAIAAAAIQC2&#10;gziS/gAAAOEBAAATAAAAAAAAAAAAAAAAAAAAAABbQ29udGVudF9UeXBlc10ueG1sUEsBAi0AFAAG&#10;AAgAAAAhADj9If/WAAAAlAEAAAsAAAAAAAAAAAAAAAAALwEAAF9yZWxzLy5yZWxzUEsBAi0AFAAG&#10;AAgAAAAhAAP8oJiPAgAAEgUAAA4AAAAAAAAAAAAAAAAALgIAAGRycy9lMm9Eb2MueG1sUEsBAi0A&#10;FAAGAAgAAAAhAKnTySbcAAAABQEAAA8AAAAAAAAAAAAAAAAA6QQAAGRycy9kb3ducmV2LnhtbFBL&#10;BQYAAAAABAAEAPMAAADyBQAAAAA=&#10;" fillcolor="#d1ddd3" stroked="f">
                      <v:textbox>
                        <w:txbxContent>
                          <w:p w14:paraId="6FC8406D" w14:textId="77777777" w:rsidR="00437BE5" w:rsidRPr="00F8241B" w:rsidRDefault="00437BE5" w:rsidP="0058731B">
                            <w:pPr>
                              <w:pStyle w:val="GvdeMetni"/>
                              <w:spacing w:before="20" w:after="20" w:line="240" w:lineRule="auto"/>
                              <w:jc w:val="both"/>
                              <w:rPr>
                                <w:b/>
                                <w:bCs/>
                                <w:sz w:val="16"/>
                                <w:szCs w:val="16"/>
                              </w:rPr>
                            </w:pPr>
                            <w:r w:rsidRPr="00F8241B">
                              <w:rPr>
                                <w:b/>
                                <w:bCs/>
                                <w:sz w:val="16"/>
                                <w:szCs w:val="16"/>
                              </w:rPr>
                              <w:t xml:space="preserve">İnşaat öncesi araştırmaların ardından güncelleme: </w:t>
                            </w:r>
                          </w:p>
                          <w:p w14:paraId="705C811E" w14:textId="77A7F6A1" w:rsidR="00437BE5" w:rsidRPr="00B73BAC" w:rsidRDefault="00A355BC" w:rsidP="0058731B">
                            <w:pPr>
                              <w:spacing w:after="0"/>
                              <w:rPr>
                                <w:i/>
                                <w:iCs/>
                                <w:caps/>
                                <w:color w:val="FFFFFF" w:themeColor="background1"/>
                                <w:sz w:val="28"/>
                              </w:rPr>
                            </w:pPr>
                            <w:r w:rsidRPr="00A355BC">
                              <w:rPr>
                                <w:sz w:val="16"/>
                                <w:szCs w:val="16"/>
                              </w:rPr>
                              <w:t xml:space="preserve">Gaia Rüzgar Enerji Santrali için flora izleme çalışmaları, Mayıs, Haziran ve Temmuz 2025 tarihlerinde inşaat aşaması biyolojik çeşitlilik izleme programının bir parçası olarak gerçekleştirilmiştir. Araştırmalar Ekogen tarafından yürütülmüştür. </w:t>
                            </w:r>
                            <w:r>
                              <w:rPr>
                                <w:sz w:val="16"/>
                                <w:szCs w:val="16"/>
                              </w:rPr>
                              <w:t xml:space="preserve">Ayrıntılar </w:t>
                            </w:r>
                            <w:r w:rsidR="00404AA1" w:rsidRPr="00B73BAC">
                              <w:rPr>
                                <w:b/>
                                <w:bCs/>
                                <w:sz w:val="16"/>
                                <w:szCs w:val="16"/>
                              </w:rPr>
                              <w:fldChar w:fldCharType="begin"/>
                            </w:r>
                            <w:r w:rsidR="00404AA1" w:rsidRPr="00404AA1">
                              <w:rPr>
                                <w:b/>
                                <w:bCs/>
                                <w:sz w:val="16"/>
                                <w:szCs w:val="16"/>
                              </w:rPr>
                              <w:instrText xml:space="preserve"> NOTEREF _Ref212166939 \h </w:instrText>
                            </w:r>
                            <w:r w:rsidR="00404AA1">
                              <w:rPr>
                                <w:b/>
                                <w:bCs/>
                                <w:sz w:val="16"/>
                                <w:szCs w:val="16"/>
                              </w:rPr>
                              <w:instrText xml:space="preserve"> \* MERGEFORMAT </w:instrText>
                            </w:r>
                            <w:r w:rsidR="00404AA1" w:rsidRPr="00B73BAC">
                              <w:rPr>
                                <w:b/>
                                <w:bCs/>
                                <w:sz w:val="16"/>
                                <w:szCs w:val="16"/>
                              </w:rPr>
                            </w:r>
                            <w:r w:rsidR="00404AA1" w:rsidRPr="00B73BAC">
                              <w:rPr>
                                <w:b/>
                                <w:bCs/>
                                <w:sz w:val="16"/>
                                <w:szCs w:val="16"/>
                              </w:rPr>
                              <w:fldChar w:fldCharType="separate"/>
                            </w:r>
                            <w:r w:rsidR="00E42AAF">
                              <w:rPr>
                                <w:b/>
                                <w:bCs/>
                                <w:sz w:val="16"/>
                                <w:szCs w:val="16"/>
                              </w:rPr>
                              <w:t>8</w:t>
                            </w:r>
                            <w:r w:rsidR="00404AA1" w:rsidRPr="00B73BAC">
                              <w:rPr>
                                <w:b/>
                                <w:bCs/>
                                <w:sz w:val="16"/>
                                <w:szCs w:val="16"/>
                              </w:rPr>
                              <w:fldChar w:fldCharType="end"/>
                            </w:r>
                            <w:r w:rsidR="00404AA1">
                              <w:rPr>
                                <w:b/>
                                <w:bCs/>
                                <w:sz w:val="16"/>
                                <w:szCs w:val="16"/>
                              </w:rPr>
                              <w:t xml:space="preserve"> </w:t>
                            </w:r>
                            <w:r w:rsidRPr="00F8241B">
                              <w:rPr>
                                <w:sz w:val="16"/>
                                <w:szCs w:val="16"/>
                              </w:rPr>
                              <w:t>dipnotunda verilmiştir</w:t>
                            </w:r>
                            <w:r w:rsidR="00404AA1">
                              <w:rPr>
                                <w:b/>
                                <w:bCs/>
                                <w:sz w:val="16"/>
                                <w:szCs w:val="16"/>
                              </w:rPr>
                              <w:t>.</w:t>
                            </w:r>
                          </w:p>
                        </w:txbxContent>
                      </v:textbox>
                      <w10:anchorlock/>
                    </v:shape>
                  </w:pict>
                </mc:Fallback>
              </mc:AlternateContent>
            </w:r>
          </w:p>
        </w:tc>
        <w:tc>
          <w:tcPr>
            <w:tcW w:w="1689" w:type="dxa"/>
          </w:tcPr>
          <w:p w14:paraId="27E2180A" w14:textId="3ADE1738" w:rsidR="00505014" w:rsidRPr="00AE407B" w:rsidRDefault="00505014" w:rsidP="00F83EBF">
            <w:pPr>
              <w:pStyle w:val="GvdeMetni"/>
              <w:spacing w:before="20" w:after="20" w:line="240" w:lineRule="auto"/>
              <w:jc w:val="center"/>
              <w:rPr>
                <w:sz w:val="16"/>
                <w:szCs w:val="16"/>
                <w:lang w:val="tr-TR"/>
              </w:rPr>
            </w:pPr>
            <w:r w:rsidRPr="00AE407B">
              <w:rPr>
                <w:sz w:val="16"/>
                <w:szCs w:val="16"/>
                <w:lang w:val="tr-TR"/>
              </w:rPr>
              <w:t>Önleme / En aza indirme</w:t>
            </w:r>
          </w:p>
        </w:tc>
        <w:tc>
          <w:tcPr>
            <w:tcW w:w="2733" w:type="dxa"/>
          </w:tcPr>
          <w:p w14:paraId="21B69063" w14:textId="2BD210FA" w:rsidR="00C54BEE" w:rsidRPr="00AE407B" w:rsidRDefault="00C54BEE" w:rsidP="00C54BEE">
            <w:pPr>
              <w:pStyle w:val="GvdeMetni"/>
              <w:spacing w:before="20" w:after="20" w:line="240" w:lineRule="auto"/>
              <w:rPr>
                <w:sz w:val="16"/>
                <w:szCs w:val="16"/>
                <w:lang w:val="tr-TR"/>
              </w:rPr>
            </w:pPr>
            <w:r w:rsidRPr="00AE407B">
              <w:rPr>
                <w:b/>
                <w:bCs/>
                <w:sz w:val="16"/>
                <w:szCs w:val="16"/>
                <w:lang w:val="tr-TR"/>
              </w:rPr>
              <w:t>İnşaat öncesi flora araştırma programı</w:t>
            </w:r>
          </w:p>
          <w:p w14:paraId="27C0F5C0" w14:textId="0463F5BE" w:rsidR="00DB7AED" w:rsidRPr="00AE407B" w:rsidRDefault="00A4489E" w:rsidP="00F83EBF">
            <w:pPr>
              <w:pStyle w:val="GvdeMetni"/>
              <w:spacing w:before="20" w:after="20" w:line="240" w:lineRule="auto"/>
              <w:rPr>
                <w:sz w:val="16"/>
                <w:szCs w:val="16"/>
                <w:lang w:val="tr-TR"/>
              </w:rPr>
            </w:pPr>
            <w:r w:rsidRPr="00AE407B">
              <w:rPr>
                <w:sz w:val="16"/>
                <w:szCs w:val="16"/>
                <w:lang w:val="tr-TR"/>
              </w:rPr>
              <w:t>(</w:t>
            </w:r>
            <w:r w:rsidR="00614056" w:rsidRPr="00AE407B">
              <w:rPr>
                <w:sz w:val="16"/>
                <w:szCs w:val="16"/>
                <w:lang w:val="tr-TR"/>
              </w:rPr>
              <w:t>Tamamlandı</w:t>
            </w:r>
            <w:r w:rsidRPr="00AE407B">
              <w:rPr>
                <w:sz w:val="16"/>
                <w:szCs w:val="16"/>
                <w:lang w:val="tr-TR"/>
              </w:rPr>
              <w:t>)</w:t>
            </w:r>
          </w:p>
        </w:tc>
        <w:tc>
          <w:tcPr>
            <w:tcW w:w="1672" w:type="dxa"/>
          </w:tcPr>
          <w:p w14:paraId="31051CBD" w14:textId="77777777" w:rsidR="00505014" w:rsidRPr="00AE407B" w:rsidRDefault="00505014" w:rsidP="00F83EBF">
            <w:pPr>
              <w:pStyle w:val="GvdeMetni"/>
              <w:spacing w:before="20" w:after="20" w:line="240" w:lineRule="auto"/>
              <w:rPr>
                <w:sz w:val="16"/>
                <w:szCs w:val="16"/>
                <w:lang w:val="tr-TR"/>
              </w:rPr>
            </w:pPr>
            <w:r w:rsidRPr="00AE407B">
              <w:rPr>
                <w:sz w:val="16"/>
                <w:szCs w:val="16"/>
                <w:lang w:val="tr-TR"/>
              </w:rPr>
              <w:t>İnşaat öncesi</w:t>
            </w:r>
          </w:p>
          <w:p w14:paraId="30A0907B" w14:textId="7F359E95" w:rsidR="008D59CA" w:rsidRPr="00AE407B" w:rsidRDefault="008D59CA" w:rsidP="00F83EBF">
            <w:pPr>
              <w:pStyle w:val="GvdeMetni"/>
              <w:spacing w:before="20" w:after="20" w:line="240" w:lineRule="auto"/>
              <w:rPr>
                <w:sz w:val="16"/>
                <w:szCs w:val="16"/>
                <w:lang w:val="tr-TR"/>
              </w:rPr>
            </w:pPr>
            <w:r w:rsidRPr="00AE407B">
              <w:rPr>
                <w:sz w:val="16"/>
                <w:szCs w:val="16"/>
                <w:lang w:val="tr-TR"/>
              </w:rPr>
              <w:t>(</w:t>
            </w:r>
            <w:r w:rsidR="00614056" w:rsidRPr="00AE407B">
              <w:rPr>
                <w:sz w:val="16"/>
                <w:szCs w:val="16"/>
                <w:lang w:val="tr-TR"/>
              </w:rPr>
              <w:t>T</w:t>
            </w:r>
            <w:r w:rsidRPr="00AE407B">
              <w:rPr>
                <w:sz w:val="16"/>
                <w:szCs w:val="16"/>
                <w:lang w:val="tr-TR"/>
              </w:rPr>
              <w:t>amamlandı)</w:t>
            </w:r>
          </w:p>
        </w:tc>
        <w:tc>
          <w:tcPr>
            <w:tcW w:w="0" w:type="auto"/>
          </w:tcPr>
          <w:p w14:paraId="59C9FC37" w14:textId="77777777" w:rsidR="00D90FAB" w:rsidRPr="00AE407B" w:rsidRDefault="00D90FAB" w:rsidP="00D90FAB">
            <w:pPr>
              <w:pStyle w:val="GvdeMetni"/>
              <w:spacing w:before="20" w:after="20" w:line="240" w:lineRule="auto"/>
              <w:rPr>
                <w:sz w:val="16"/>
                <w:szCs w:val="16"/>
                <w:lang w:val="tr-TR"/>
              </w:rPr>
            </w:pPr>
            <w:r w:rsidRPr="00AE407B">
              <w:rPr>
                <w:sz w:val="16"/>
                <w:szCs w:val="16"/>
                <w:lang w:val="tr-TR"/>
              </w:rPr>
              <w:t>Biyoçeşitlilik Uzmanı / Botanikçi</w:t>
            </w:r>
          </w:p>
          <w:p w14:paraId="097C26F0" w14:textId="77777777" w:rsidR="008D59CA" w:rsidRPr="00AE407B" w:rsidRDefault="008D59CA" w:rsidP="00D90FAB">
            <w:pPr>
              <w:pStyle w:val="GvdeMetni"/>
              <w:spacing w:before="20" w:after="20" w:line="240" w:lineRule="auto"/>
              <w:rPr>
                <w:sz w:val="16"/>
                <w:szCs w:val="16"/>
                <w:lang w:val="tr-TR"/>
              </w:rPr>
            </w:pPr>
          </w:p>
          <w:p w14:paraId="41082FF1" w14:textId="7707D57D" w:rsidR="00505014" w:rsidRPr="00AE407B" w:rsidRDefault="00614056" w:rsidP="0009011B">
            <w:pPr>
              <w:pStyle w:val="GvdeMetni"/>
              <w:spacing w:before="20" w:after="20" w:line="240" w:lineRule="auto"/>
              <w:rPr>
                <w:sz w:val="16"/>
                <w:szCs w:val="16"/>
                <w:lang w:val="tr-TR"/>
              </w:rPr>
            </w:pPr>
            <w:r w:rsidRPr="00AE407B">
              <w:rPr>
                <w:sz w:val="16"/>
                <w:szCs w:val="16"/>
                <w:lang w:val="tr-TR"/>
              </w:rPr>
              <w:t>ISG</w:t>
            </w:r>
            <w:r w:rsidR="00D90FAB" w:rsidRPr="00AE407B">
              <w:rPr>
                <w:sz w:val="16"/>
                <w:szCs w:val="16"/>
                <w:lang w:val="tr-TR"/>
              </w:rPr>
              <w:t xml:space="preserve"> Müdürü / Çevre Çözüm Ortağı</w:t>
            </w:r>
          </w:p>
        </w:tc>
      </w:tr>
      <w:tr w:rsidR="000B3504" w:rsidRPr="000058B4" w14:paraId="402AD90E" w14:textId="77777777" w:rsidTr="00E92405">
        <w:trPr>
          <w:trHeight w:val="1209"/>
        </w:trPr>
        <w:tc>
          <w:tcPr>
            <w:tcW w:w="2442" w:type="dxa"/>
            <w:vMerge/>
          </w:tcPr>
          <w:p w14:paraId="64D0A729" w14:textId="77777777" w:rsidR="000B3504" w:rsidRPr="00AE407B" w:rsidRDefault="000B3504" w:rsidP="00F83EBF">
            <w:pPr>
              <w:pStyle w:val="GvdeMetni"/>
              <w:numPr>
                <w:ilvl w:val="0"/>
                <w:numId w:val="75"/>
              </w:numPr>
              <w:spacing w:before="20" w:after="20" w:line="240" w:lineRule="auto"/>
              <w:jc w:val="both"/>
              <w:rPr>
                <w:sz w:val="16"/>
                <w:szCs w:val="16"/>
                <w:lang w:val="tr-TR"/>
              </w:rPr>
            </w:pPr>
          </w:p>
        </w:tc>
        <w:tc>
          <w:tcPr>
            <w:tcW w:w="4776" w:type="dxa"/>
          </w:tcPr>
          <w:p w14:paraId="503287D1" w14:textId="77777777" w:rsidR="000B3504" w:rsidRPr="00AE407B" w:rsidRDefault="000B3504" w:rsidP="00F83EBF">
            <w:pPr>
              <w:pStyle w:val="GvdeMetni"/>
              <w:spacing w:before="20" w:after="20" w:line="240" w:lineRule="auto"/>
              <w:rPr>
                <w:b/>
                <w:bCs/>
                <w:sz w:val="16"/>
                <w:szCs w:val="16"/>
                <w:lang w:val="tr-TR"/>
              </w:rPr>
            </w:pPr>
            <w:r w:rsidRPr="00AE407B">
              <w:rPr>
                <w:b/>
                <w:bCs/>
                <w:sz w:val="16"/>
                <w:szCs w:val="16"/>
                <w:lang w:val="tr-TR"/>
              </w:rPr>
              <w:t>Sucul çevre araştırmaları</w:t>
            </w:r>
          </w:p>
          <w:p w14:paraId="7825EFB5" w14:textId="0028F443" w:rsidR="000B3504" w:rsidRPr="00AE407B" w:rsidRDefault="001867B4" w:rsidP="001867B4">
            <w:pPr>
              <w:pStyle w:val="GvdeMetni"/>
              <w:numPr>
                <w:ilvl w:val="0"/>
                <w:numId w:val="76"/>
              </w:numPr>
              <w:spacing w:before="20" w:after="20" w:line="240" w:lineRule="auto"/>
              <w:jc w:val="both"/>
              <w:rPr>
                <w:sz w:val="16"/>
                <w:szCs w:val="16"/>
                <w:lang w:val="tr-TR"/>
              </w:rPr>
            </w:pPr>
            <w:r w:rsidRPr="00AE407B">
              <w:rPr>
                <w:sz w:val="16"/>
                <w:szCs w:val="16"/>
                <w:lang w:val="tr-TR"/>
              </w:rPr>
              <w:t xml:space="preserve">Proje alanı içinde, belirli dönemlerde kuruyan ve diğer dönemlerde düşük akışlı olan kısmen mevsimsel bir dereyi geçen </w:t>
            </w:r>
            <w:r w:rsidR="00603DC8" w:rsidRPr="00AE407B">
              <w:rPr>
                <w:sz w:val="16"/>
                <w:szCs w:val="16"/>
                <w:lang w:val="tr-TR"/>
              </w:rPr>
              <w:t xml:space="preserve">bir </w:t>
            </w:r>
            <w:r w:rsidRPr="00AE407B">
              <w:rPr>
                <w:sz w:val="16"/>
                <w:szCs w:val="16"/>
                <w:lang w:val="tr-TR"/>
              </w:rPr>
              <w:t xml:space="preserve">erişim yolu bulunmaktadır. Bu bölümde herhangi bir temel biyolojik çeşitlilik araştırması yapılmadığından, </w:t>
            </w:r>
            <w:r w:rsidRPr="00AE407B">
              <w:rPr>
                <w:sz w:val="16"/>
                <w:szCs w:val="16"/>
                <w:lang w:val="tr-TR"/>
              </w:rPr>
              <w:lastRenderedPageBreak/>
              <w:t>derenin sucul ve kıyı ekolojik özellikleri bilinmemektedir.</w:t>
            </w:r>
          </w:p>
          <w:p w14:paraId="028A5509" w14:textId="1FBE65DA" w:rsidR="001867B4" w:rsidRPr="00AE407B" w:rsidRDefault="00C80EA3" w:rsidP="00C80EA3">
            <w:pPr>
              <w:pStyle w:val="GvdeMetni"/>
              <w:spacing w:before="20" w:after="20" w:line="240" w:lineRule="auto"/>
              <w:ind w:left="720"/>
              <w:jc w:val="both"/>
              <w:rPr>
                <w:sz w:val="16"/>
                <w:szCs w:val="16"/>
                <w:lang w:val="tr-TR"/>
              </w:rPr>
            </w:pPr>
            <w:r w:rsidRPr="00AE407B">
              <w:rPr>
                <w:sz w:val="16"/>
                <w:szCs w:val="16"/>
                <w:lang w:val="tr-TR"/>
              </w:rPr>
              <w:t xml:space="preserve">Yol genişletme çalışmaları zaten başlamış olduğundan, mevcut biyolojik çeşitlilik özelliklerini belirlemek için geriye dönük temel araştırmalar yapılmalıdır. </w:t>
            </w:r>
            <w:r w:rsidR="009C16EF" w:rsidRPr="00AE407B">
              <w:rPr>
                <w:sz w:val="16"/>
                <w:szCs w:val="16"/>
                <w:lang w:val="tr-TR"/>
              </w:rPr>
              <w:t>ÇSED</w:t>
            </w:r>
            <w:r w:rsidR="00790A16" w:rsidRPr="00AE407B">
              <w:rPr>
                <w:sz w:val="16"/>
                <w:szCs w:val="16"/>
                <w:lang w:val="tr-TR"/>
              </w:rPr>
              <w:t xml:space="preserve"> güncellenmeli veya ek bir biyolojik çeşitlilik değerlendirmesi yapılmalıdır. </w:t>
            </w:r>
            <w:r w:rsidRPr="00AE407B">
              <w:rPr>
                <w:sz w:val="16"/>
                <w:szCs w:val="16"/>
                <w:lang w:val="tr-TR"/>
              </w:rPr>
              <w:t xml:space="preserve">Bu çalışmalar aşağıdakileri kapsamalıdır: </w:t>
            </w:r>
          </w:p>
          <w:p w14:paraId="60DB37FF" w14:textId="77777777" w:rsidR="00C945C8" w:rsidRPr="00AE407B" w:rsidRDefault="00C945C8" w:rsidP="00E95589">
            <w:pPr>
              <w:pStyle w:val="GvdeMetni"/>
              <w:numPr>
                <w:ilvl w:val="0"/>
                <w:numId w:val="165"/>
              </w:numPr>
              <w:spacing w:before="20" w:after="20" w:line="240" w:lineRule="auto"/>
              <w:ind w:left="950"/>
              <w:jc w:val="both"/>
              <w:rPr>
                <w:sz w:val="16"/>
                <w:szCs w:val="16"/>
                <w:lang w:val="tr-TR"/>
              </w:rPr>
            </w:pPr>
            <w:r w:rsidRPr="00AE407B">
              <w:rPr>
                <w:sz w:val="16"/>
                <w:szCs w:val="16"/>
                <w:lang w:val="tr-TR"/>
              </w:rPr>
              <w:t>Potansiyel türlerin varlığını ve habitat koşullarını değerlendirmek için balık ve bentik makroinvertebrata örneklemesi;</w:t>
            </w:r>
          </w:p>
          <w:p w14:paraId="014607A6" w14:textId="26A3DB86" w:rsidR="00C945C8" w:rsidRPr="00AE407B" w:rsidRDefault="00C945C8" w:rsidP="00E95589">
            <w:pPr>
              <w:pStyle w:val="GvdeMetni"/>
              <w:numPr>
                <w:ilvl w:val="0"/>
                <w:numId w:val="165"/>
              </w:numPr>
              <w:spacing w:before="20" w:after="20" w:line="240" w:lineRule="auto"/>
              <w:ind w:left="950"/>
              <w:jc w:val="both"/>
              <w:rPr>
                <w:sz w:val="16"/>
                <w:szCs w:val="16"/>
                <w:lang w:val="tr-TR"/>
              </w:rPr>
            </w:pPr>
            <w:r w:rsidRPr="00AE407B">
              <w:rPr>
                <w:sz w:val="16"/>
                <w:szCs w:val="16"/>
                <w:lang w:val="tr-TR"/>
              </w:rPr>
              <w:t xml:space="preserve">Habitat türlerini ve potansiyel </w:t>
            </w:r>
            <w:r w:rsidR="007F5367" w:rsidRPr="00AE407B">
              <w:rPr>
                <w:sz w:val="16"/>
                <w:szCs w:val="16"/>
                <w:lang w:val="tr-TR"/>
              </w:rPr>
              <w:t>K</w:t>
            </w:r>
            <w:r w:rsidRPr="00AE407B">
              <w:rPr>
                <w:sz w:val="16"/>
                <w:szCs w:val="16"/>
                <w:lang w:val="tr-TR"/>
              </w:rPr>
              <w:t>H/PBF flora türlerini belirlemek için nehir kenarı ve sucul bitki örtüsü araştırmaları;</w:t>
            </w:r>
          </w:p>
          <w:p w14:paraId="49D7FEE7" w14:textId="792580AD" w:rsidR="00C945C8" w:rsidRPr="00AE407B" w:rsidRDefault="00C945C8" w:rsidP="00C945C8">
            <w:pPr>
              <w:pStyle w:val="GvdeMetni"/>
              <w:numPr>
                <w:ilvl w:val="0"/>
                <w:numId w:val="165"/>
              </w:numPr>
              <w:spacing w:before="20" w:after="20" w:line="240" w:lineRule="auto"/>
              <w:ind w:left="950"/>
              <w:jc w:val="both"/>
              <w:rPr>
                <w:sz w:val="16"/>
                <w:szCs w:val="16"/>
                <w:lang w:val="tr-TR"/>
              </w:rPr>
            </w:pPr>
            <w:r w:rsidRPr="00AE407B">
              <w:rPr>
                <w:sz w:val="16"/>
                <w:szCs w:val="16"/>
                <w:lang w:val="tr-TR"/>
              </w:rPr>
              <w:t>Erişim yolu ve bitişik habitatlar boyunca omurgasızlar, herpetofauna, memeliler ve avifauna değerlendirmeleri.</w:t>
            </w:r>
          </w:p>
          <w:p w14:paraId="17B62966" w14:textId="3105C6D1" w:rsidR="00C31B1C" w:rsidRPr="00AE407B" w:rsidRDefault="00C31B1C" w:rsidP="00E95589">
            <w:pPr>
              <w:pStyle w:val="GvdeMetni"/>
              <w:numPr>
                <w:ilvl w:val="0"/>
                <w:numId w:val="76"/>
              </w:numPr>
              <w:spacing w:before="20" w:after="20" w:line="240" w:lineRule="auto"/>
              <w:jc w:val="both"/>
              <w:rPr>
                <w:sz w:val="16"/>
                <w:szCs w:val="16"/>
                <w:lang w:val="tr-TR"/>
              </w:rPr>
            </w:pPr>
            <w:r w:rsidRPr="00AE407B">
              <w:rPr>
                <w:sz w:val="16"/>
                <w:szCs w:val="16"/>
                <w:lang w:val="tr-TR"/>
              </w:rPr>
              <w:t>Sucul çevreye ilişkin geriye dönük değerlendirmelerin bulgularına dayanarak, özellikle kısmen mevsimsel akarsu geçişinde sucul habitatlar ve türler üzerindeki etkilerin geri kazanılması veya telafi edilmesi için önlemler geliştirilecek ve uygulanacaktır.</w:t>
            </w:r>
          </w:p>
          <w:p w14:paraId="33A9B68C" w14:textId="4EF22BDD" w:rsidR="001867B4" w:rsidRPr="00AE407B" w:rsidRDefault="001867B4" w:rsidP="00F83EBF">
            <w:pPr>
              <w:pStyle w:val="GvdeMetni"/>
              <w:spacing w:before="20" w:after="20" w:line="240" w:lineRule="auto"/>
              <w:rPr>
                <w:sz w:val="16"/>
                <w:szCs w:val="16"/>
                <w:lang w:val="tr-TR"/>
              </w:rPr>
            </w:pPr>
          </w:p>
        </w:tc>
        <w:tc>
          <w:tcPr>
            <w:tcW w:w="1689" w:type="dxa"/>
          </w:tcPr>
          <w:p w14:paraId="10CCECDB" w14:textId="64FAF32C" w:rsidR="000B3504" w:rsidRPr="00AE407B" w:rsidRDefault="001E1758" w:rsidP="00F83EBF">
            <w:pPr>
              <w:pStyle w:val="GvdeMetni"/>
              <w:spacing w:before="20" w:after="20" w:line="240" w:lineRule="auto"/>
              <w:jc w:val="center"/>
              <w:rPr>
                <w:sz w:val="16"/>
                <w:szCs w:val="16"/>
                <w:lang w:val="tr-TR"/>
              </w:rPr>
            </w:pPr>
            <w:r w:rsidRPr="00AE407B">
              <w:rPr>
                <w:sz w:val="16"/>
                <w:szCs w:val="16"/>
                <w:lang w:val="tr-TR"/>
              </w:rPr>
              <w:lastRenderedPageBreak/>
              <w:t xml:space="preserve">En </w:t>
            </w:r>
            <w:r w:rsidR="003F4125" w:rsidRPr="00AE407B">
              <w:rPr>
                <w:sz w:val="16"/>
                <w:szCs w:val="16"/>
                <w:lang w:val="tr-TR"/>
              </w:rPr>
              <w:t>aza indirme</w:t>
            </w:r>
          </w:p>
        </w:tc>
        <w:tc>
          <w:tcPr>
            <w:tcW w:w="2733" w:type="dxa"/>
          </w:tcPr>
          <w:p w14:paraId="20A758CA" w14:textId="2F022A81" w:rsidR="000B3504" w:rsidRPr="00AE407B" w:rsidRDefault="00AB1356" w:rsidP="00C54BEE">
            <w:pPr>
              <w:pStyle w:val="GvdeMetni"/>
              <w:spacing w:before="20" w:after="20" w:line="240" w:lineRule="auto"/>
              <w:rPr>
                <w:b/>
                <w:bCs/>
                <w:sz w:val="16"/>
                <w:szCs w:val="16"/>
                <w:lang w:val="tr-TR"/>
              </w:rPr>
            </w:pPr>
            <w:r w:rsidRPr="00AE407B">
              <w:rPr>
                <w:b/>
                <w:bCs/>
                <w:sz w:val="16"/>
                <w:szCs w:val="16"/>
                <w:lang w:val="tr-TR"/>
              </w:rPr>
              <w:t xml:space="preserve">Erişim yolu </w:t>
            </w:r>
            <w:r w:rsidR="00620DEC" w:rsidRPr="00AE407B">
              <w:rPr>
                <w:b/>
                <w:bCs/>
                <w:sz w:val="16"/>
                <w:szCs w:val="16"/>
                <w:lang w:val="tr-TR"/>
              </w:rPr>
              <w:t xml:space="preserve">için </w:t>
            </w:r>
            <w:r w:rsidR="003F4125" w:rsidRPr="00AE407B">
              <w:rPr>
                <w:b/>
                <w:bCs/>
                <w:sz w:val="16"/>
                <w:szCs w:val="16"/>
                <w:lang w:val="tr-TR"/>
              </w:rPr>
              <w:t xml:space="preserve">araştırma programı </w:t>
            </w:r>
          </w:p>
        </w:tc>
        <w:tc>
          <w:tcPr>
            <w:tcW w:w="1672" w:type="dxa"/>
          </w:tcPr>
          <w:p w14:paraId="4F05FEF2" w14:textId="0946AC06" w:rsidR="000B3504" w:rsidRPr="00AE407B" w:rsidRDefault="0071621B" w:rsidP="00F83EBF">
            <w:pPr>
              <w:pStyle w:val="GvdeMetni"/>
              <w:spacing w:before="20" w:after="20" w:line="240" w:lineRule="auto"/>
              <w:rPr>
                <w:sz w:val="16"/>
                <w:szCs w:val="16"/>
                <w:lang w:val="tr-TR"/>
              </w:rPr>
            </w:pPr>
            <w:r w:rsidRPr="00AE407B">
              <w:rPr>
                <w:sz w:val="16"/>
                <w:szCs w:val="16"/>
                <w:lang w:val="tr-TR"/>
              </w:rPr>
              <w:t>İnşaat sırasında</w:t>
            </w:r>
          </w:p>
        </w:tc>
        <w:tc>
          <w:tcPr>
            <w:tcW w:w="0" w:type="auto"/>
          </w:tcPr>
          <w:p w14:paraId="5F031621" w14:textId="77777777" w:rsidR="0071621B" w:rsidRPr="00AE407B" w:rsidRDefault="0071621B" w:rsidP="0071621B">
            <w:pPr>
              <w:pStyle w:val="GvdeMetni"/>
              <w:spacing w:before="20" w:after="20" w:line="240" w:lineRule="auto"/>
              <w:rPr>
                <w:sz w:val="16"/>
                <w:szCs w:val="16"/>
                <w:lang w:val="tr-TR"/>
              </w:rPr>
            </w:pPr>
            <w:r w:rsidRPr="00AE407B">
              <w:rPr>
                <w:sz w:val="16"/>
                <w:szCs w:val="16"/>
                <w:lang w:val="tr-TR"/>
              </w:rPr>
              <w:t>Biyoçeşitlilik Uzmanı</w:t>
            </w:r>
          </w:p>
          <w:p w14:paraId="49F8A660" w14:textId="77777777" w:rsidR="00D90FAB" w:rsidRPr="00AE407B" w:rsidRDefault="00D90FAB" w:rsidP="0071621B">
            <w:pPr>
              <w:pStyle w:val="GvdeMetni"/>
              <w:spacing w:before="20" w:after="20" w:line="240" w:lineRule="auto"/>
              <w:rPr>
                <w:sz w:val="16"/>
                <w:szCs w:val="16"/>
                <w:lang w:val="tr-TR"/>
              </w:rPr>
            </w:pPr>
          </w:p>
          <w:p w14:paraId="34126148" w14:textId="4ED4CC1D" w:rsidR="000B3504" w:rsidRPr="00AE407B" w:rsidDel="0009011B" w:rsidRDefault="00BA2941" w:rsidP="0071621B">
            <w:pPr>
              <w:pStyle w:val="GvdeMetni"/>
              <w:spacing w:before="20" w:after="20" w:line="240" w:lineRule="auto"/>
              <w:rPr>
                <w:sz w:val="16"/>
                <w:szCs w:val="16"/>
                <w:lang w:val="tr-TR"/>
              </w:rPr>
            </w:pPr>
            <w:r w:rsidRPr="00AE407B">
              <w:rPr>
                <w:sz w:val="16"/>
                <w:szCs w:val="16"/>
                <w:lang w:val="tr-TR"/>
              </w:rPr>
              <w:t>ISG</w:t>
            </w:r>
            <w:r w:rsidR="0071621B" w:rsidRPr="00AE407B">
              <w:rPr>
                <w:sz w:val="16"/>
                <w:szCs w:val="16"/>
                <w:lang w:val="tr-TR"/>
              </w:rPr>
              <w:t xml:space="preserve"> Müdürü / Çevre Çözüm Ortağı</w:t>
            </w:r>
          </w:p>
        </w:tc>
      </w:tr>
      <w:tr w:rsidR="00E95589" w:rsidRPr="000058B4" w14:paraId="045F2EDE" w14:textId="77777777" w:rsidTr="00E92405">
        <w:trPr>
          <w:trHeight w:val="1209"/>
        </w:trPr>
        <w:tc>
          <w:tcPr>
            <w:tcW w:w="2442" w:type="dxa"/>
            <w:vMerge/>
          </w:tcPr>
          <w:p w14:paraId="695F4AA4" w14:textId="77777777" w:rsidR="00505014" w:rsidRPr="00AE407B" w:rsidRDefault="00505014" w:rsidP="00F83EBF">
            <w:pPr>
              <w:pStyle w:val="GvdeMetni"/>
              <w:numPr>
                <w:ilvl w:val="0"/>
                <w:numId w:val="75"/>
              </w:numPr>
              <w:spacing w:before="20" w:after="20" w:line="240" w:lineRule="auto"/>
              <w:jc w:val="both"/>
              <w:rPr>
                <w:sz w:val="16"/>
                <w:szCs w:val="16"/>
                <w:lang w:val="tr-TR"/>
              </w:rPr>
            </w:pPr>
          </w:p>
        </w:tc>
        <w:tc>
          <w:tcPr>
            <w:tcW w:w="4776" w:type="dxa"/>
          </w:tcPr>
          <w:p w14:paraId="07BF53EB" w14:textId="77777777" w:rsidR="00505014" w:rsidRPr="00AE407B" w:rsidRDefault="00505014" w:rsidP="00F83EBF">
            <w:pPr>
              <w:pStyle w:val="GvdeMetni"/>
              <w:spacing w:before="20" w:after="20" w:line="240" w:lineRule="auto"/>
              <w:rPr>
                <w:b/>
                <w:bCs/>
                <w:sz w:val="16"/>
                <w:szCs w:val="16"/>
                <w:lang w:val="tr-TR"/>
              </w:rPr>
            </w:pPr>
            <w:r w:rsidRPr="00AE407B">
              <w:rPr>
                <w:b/>
                <w:bCs/>
                <w:sz w:val="16"/>
                <w:szCs w:val="16"/>
                <w:lang w:val="tr-TR"/>
              </w:rPr>
              <w:t>Yaban hayatı dostu çitler ve bariyer önlemleri</w:t>
            </w:r>
          </w:p>
          <w:p w14:paraId="520305C8" w14:textId="77777777" w:rsidR="00505014" w:rsidRPr="00AE407B" w:rsidRDefault="00505014" w:rsidP="00F83EBF">
            <w:pPr>
              <w:pStyle w:val="GvdeMetni"/>
              <w:numPr>
                <w:ilvl w:val="0"/>
                <w:numId w:val="76"/>
              </w:numPr>
              <w:spacing w:before="20" w:after="20" w:line="240" w:lineRule="auto"/>
              <w:jc w:val="both"/>
              <w:rPr>
                <w:sz w:val="16"/>
                <w:szCs w:val="16"/>
                <w:lang w:val="tr-TR"/>
              </w:rPr>
            </w:pPr>
            <w:r w:rsidRPr="00AE407B">
              <w:rPr>
                <w:sz w:val="16"/>
                <w:szCs w:val="16"/>
                <w:lang w:val="tr-TR"/>
              </w:rPr>
              <w:t>İnşaat bariyer çitlerinin gerekli olduğu yerlerde, küçük memelilerin ve sürüngenlerin engelsiz hareket etmesini sağlamak için geçirgen çitler kurun.</w:t>
            </w:r>
          </w:p>
          <w:p w14:paraId="5901B853" w14:textId="77777777" w:rsidR="00505014" w:rsidRPr="00AE407B" w:rsidRDefault="00505014" w:rsidP="00F83EBF">
            <w:pPr>
              <w:pStyle w:val="GvdeMetni"/>
              <w:numPr>
                <w:ilvl w:val="0"/>
                <w:numId w:val="76"/>
              </w:numPr>
              <w:spacing w:before="20" w:after="20" w:line="240" w:lineRule="auto"/>
              <w:jc w:val="both"/>
              <w:rPr>
                <w:sz w:val="16"/>
                <w:szCs w:val="16"/>
                <w:lang w:val="tr-TR"/>
              </w:rPr>
            </w:pPr>
            <w:r w:rsidRPr="00AE407B">
              <w:rPr>
                <w:sz w:val="16"/>
                <w:szCs w:val="16"/>
                <w:lang w:val="tr-TR"/>
              </w:rPr>
              <w:t>Sürüngenleri/küçük memelileri inşaat alanlarına girmekten korumak için geçici olarak kullanılması dışında, geçirimsiz çitler kullanmaktan kaçının.</w:t>
            </w:r>
          </w:p>
          <w:p w14:paraId="32092CDB" w14:textId="77777777" w:rsidR="00505014" w:rsidRPr="00AE407B" w:rsidRDefault="00505014" w:rsidP="00F83EBF">
            <w:pPr>
              <w:pStyle w:val="GvdeMetni"/>
              <w:numPr>
                <w:ilvl w:val="0"/>
                <w:numId w:val="76"/>
              </w:numPr>
              <w:spacing w:before="20" w:after="20" w:line="240" w:lineRule="auto"/>
              <w:jc w:val="both"/>
              <w:rPr>
                <w:sz w:val="16"/>
                <w:szCs w:val="16"/>
                <w:lang w:val="tr-TR"/>
              </w:rPr>
            </w:pPr>
            <w:r w:rsidRPr="00AE407B">
              <w:rPr>
                <w:sz w:val="16"/>
                <w:szCs w:val="16"/>
                <w:lang w:val="tr-TR"/>
              </w:rPr>
              <w:t>Toprak setler, çıplak yamaçlar ve geçici üst toprak yığınları gibi önemli türler için inşaat/çalışma alanlarının uygunluğunu azaltmak için, toprak, dolgu, çalı, kaya ve diğer gevşek malzemeleri örtün veya muhafaza edin ve uzun süre (örneğin bir haftadan fazla) geçici olarak açık/açıkta bırakılacak toprak yığınlarını ve yamaçları örtün veya hidrolik tohumlama yapın.</w:t>
            </w:r>
          </w:p>
          <w:p w14:paraId="250AAC32" w14:textId="102971CD" w:rsidR="00505014" w:rsidRPr="00AE407B" w:rsidRDefault="00505014" w:rsidP="00F83EBF">
            <w:pPr>
              <w:pStyle w:val="GvdeMetni"/>
              <w:numPr>
                <w:ilvl w:val="0"/>
                <w:numId w:val="76"/>
              </w:numPr>
              <w:spacing w:before="20" w:after="20" w:line="240" w:lineRule="auto"/>
              <w:jc w:val="both"/>
              <w:rPr>
                <w:sz w:val="16"/>
                <w:szCs w:val="16"/>
                <w:lang w:val="tr-TR"/>
              </w:rPr>
            </w:pPr>
            <w:r w:rsidRPr="00AE407B">
              <w:rPr>
                <w:sz w:val="16"/>
                <w:szCs w:val="16"/>
                <w:lang w:val="tr-TR"/>
              </w:rPr>
              <w:t xml:space="preserve"> </w:t>
            </w:r>
            <w:r w:rsidR="00FD0427" w:rsidRPr="00AE407B">
              <w:rPr>
                <w:sz w:val="16"/>
                <w:szCs w:val="16"/>
                <w:lang w:val="tr-TR"/>
              </w:rPr>
              <w:t>G</w:t>
            </w:r>
            <w:r w:rsidRPr="00AE407B">
              <w:rPr>
                <w:sz w:val="16"/>
                <w:szCs w:val="16"/>
                <w:lang w:val="tr-TR"/>
              </w:rPr>
              <w:t xml:space="preserve">eçici tesisler ve yapılar üzerinde, kuş yuvalama mevsiminde aktif yuvaların </w:t>
            </w:r>
            <w:r w:rsidRPr="00AE407B">
              <w:rPr>
                <w:sz w:val="16"/>
                <w:szCs w:val="16"/>
                <w:lang w:val="tr-TR"/>
              </w:rPr>
              <w:lastRenderedPageBreak/>
              <w:t>oluşmasını önlemek için, açıklıkları ve havalandırma deliklerini kapatın ve çalıştırmadan önce ekipmanı kontrol edin.</w:t>
            </w:r>
          </w:p>
          <w:p w14:paraId="257CBD74" w14:textId="24E3B680" w:rsidR="00505014" w:rsidRPr="00AE407B" w:rsidRDefault="00505014" w:rsidP="00F83EBF">
            <w:pPr>
              <w:pStyle w:val="GvdeMetni"/>
              <w:numPr>
                <w:ilvl w:val="0"/>
                <w:numId w:val="76"/>
              </w:numPr>
              <w:spacing w:before="20" w:after="20" w:line="240" w:lineRule="auto"/>
              <w:jc w:val="both"/>
              <w:rPr>
                <w:b/>
                <w:bCs/>
                <w:sz w:val="16"/>
                <w:szCs w:val="16"/>
                <w:lang w:val="tr-TR"/>
              </w:rPr>
            </w:pPr>
            <w:r w:rsidRPr="00AE407B">
              <w:rPr>
                <w:sz w:val="16"/>
                <w:szCs w:val="16"/>
                <w:lang w:val="tr-TR"/>
              </w:rPr>
              <w:t>Geçici kazılar, çitler veya toprak ve malzeme stokları, inşaat tamamlandıktan sonra şantiyeden kaldırılmalıdır.</w:t>
            </w:r>
            <w:r w:rsidR="00F177F5">
              <w:rPr>
                <w:sz w:val="16"/>
                <w:szCs w:val="16"/>
                <w:lang w:val="tr-TR"/>
              </w:rPr>
              <w:t xml:space="preserve"> </w:t>
            </w:r>
          </w:p>
        </w:tc>
        <w:tc>
          <w:tcPr>
            <w:tcW w:w="1689" w:type="dxa"/>
          </w:tcPr>
          <w:p w14:paraId="3D7CC2F6" w14:textId="1E18A7B6" w:rsidR="00505014" w:rsidRPr="00AE407B" w:rsidRDefault="00505014" w:rsidP="00F83EBF">
            <w:pPr>
              <w:pStyle w:val="GvdeMetni"/>
              <w:spacing w:before="20" w:after="20" w:line="240" w:lineRule="auto"/>
              <w:jc w:val="center"/>
              <w:rPr>
                <w:sz w:val="16"/>
                <w:szCs w:val="16"/>
                <w:lang w:val="tr-TR"/>
              </w:rPr>
            </w:pPr>
            <w:r w:rsidRPr="00AE407B">
              <w:rPr>
                <w:sz w:val="16"/>
                <w:szCs w:val="16"/>
                <w:lang w:val="tr-TR"/>
              </w:rPr>
              <w:lastRenderedPageBreak/>
              <w:t xml:space="preserve">En aza </w:t>
            </w:r>
            <w:r w:rsidR="00A45516" w:rsidRPr="00AE407B">
              <w:rPr>
                <w:sz w:val="16"/>
                <w:szCs w:val="16"/>
                <w:lang w:val="tr-TR"/>
              </w:rPr>
              <w:t>indirme</w:t>
            </w:r>
          </w:p>
        </w:tc>
        <w:tc>
          <w:tcPr>
            <w:tcW w:w="2733" w:type="dxa"/>
          </w:tcPr>
          <w:p w14:paraId="76503D91" w14:textId="77777777" w:rsidR="00505014" w:rsidRPr="00AE407B" w:rsidRDefault="00505014" w:rsidP="00F83EBF">
            <w:pPr>
              <w:pStyle w:val="GvdeMetni"/>
              <w:spacing w:before="20" w:after="20" w:line="240" w:lineRule="auto"/>
              <w:rPr>
                <w:sz w:val="16"/>
                <w:szCs w:val="16"/>
                <w:lang w:val="tr-TR"/>
              </w:rPr>
            </w:pPr>
            <w:r w:rsidRPr="00AE407B">
              <w:rPr>
                <w:sz w:val="16"/>
                <w:szCs w:val="16"/>
                <w:lang w:val="tr-TR"/>
              </w:rPr>
              <w:t xml:space="preserve">Geçirgen çitler kurulmalıdır (gerektiğinde). </w:t>
            </w:r>
          </w:p>
          <w:p w14:paraId="1A222135" w14:textId="77777777" w:rsidR="0074131B" w:rsidRPr="00AE407B" w:rsidRDefault="0074131B" w:rsidP="00F83EBF">
            <w:pPr>
              <w:pStyle w:val="GvdeMetni"/>
              <w:spacing w:before="20" w:after="20" w:line="240" w:lineRule="auto"/>
              <w:rPr>
                <w:sz w:val="16"/>
                <w:szCs w:val="16"/>
                <w:lang w:val="tr-TR"/>
              </w:rPr>
            </w:pPr>
          </w:p>
          <w:p w14:paraId="7F56DA95" w14:textId="77777777" w:rsidR="00505014" w:rsidRPr="00AE407B" w:rsidRDefault="00505014" w:rsidP="00F83EBF">
            <w:pPr>
              <w:pStyle w:val="GvdeMetni"/>
              <w:spacing w:before="20" w:after="20" w:line="240" w:lineRule="auto"/>
              <w:rPr>
                <w:sz w:val="16"/>
                <w:szCs w:val="16"/>
                <w:lang w:val="tr-TR"/>
              </w:rPr>
            </w:pPr>
            <w:r w:rsidRPr="00AE407B">
              <w:rPr>
                <w:sz w:val="16"/>
                <w:szCs w:val="16"/>
                <w:lang w:val="tr-TR"/>
              </w:rPr>
              <w:t xml:space="preserve">Gereksiz bariyerler kurulmamalıdır. </w:t>
            </w:r>
          </w:p>
          <w:p w14:paraId="303A3A64" w14:textId="77777777" w:rsidR="0074131B" w:rsidRPr="00AE407B" w:rsidRDefault="0074131B" w:rsidP="00F83EBF">
            <w:pPr>
              <w:pStyle w:val="GvdeMetni"/>
              <w:spacing w:before="20" w:after="20" w:line="240" w:lineRule="auto"/>
              <w:rPr>
                <w:sz w:val="16"/>
                <w:szCs w:val="16"/>
                <w:lang w:val="tr-TR"/>
              </w:rPr>
            </w:pPr>
          </w:p>
          <w:p w14:paraId="420C9086" w14:textId="77777777" w:rsidR="00505014" w:rsidRPr="00AE407B" w:rsidRDefault="00505014" w:rsidP="00F83EBF">
            <w:pPr>
              <w:pStyle w:val="GvdeMetni"/>
              <w:spacing w:before="20" w:after="20" w:line="240" w:lineRule="auto"/>
              <w:rPr>
                <w:sz w:val="16"/>
                <w:szCs w:val="16"/>
                <w:lang w:val="tr-TR"/>
              </w:rPr>
            </w:pPr>
            <w:r w:rsidRPr="00AE407B">
              <w:rPr>
                <w:sz w:val="16"/>
                <w:szCs w:val="16"/>
                <w:lang w:val="tr-TR"/>
              </w:rPr>
              <w:t xml:space="preserve">İnşaat tamamlandıktan sonra geçici tesisler kaldırılmalıdır. </w:t>
            </w:r>
          </w:p>
          <w:p w14:paraId="62645ABA" w14:textId="77777777" w:rsidR="0074131B" w:rsidRPr="00AE407B" w:rsidRDefault="0074131B" w:rsidP="00F83EBF">
            <w:pPr>
              <w:pStyle w:val="GvdeMetni"/>
              <w:spacing w:before="20" w:after="20" w:line="240" w:lineRule="auto"/>
              <w:rPr>
                <w:sz w:val="16"/>
                <w:szCs w:val="16"/>
                <w:lang w:val="tr-TR"/>
              </w:rPr>
            </w:pPr>
          </w:p>
          <w:p w14:paraId="77112B09" w14:textId="50A2B696" w:rsidR="00505014" w:rsidRPr="00AE407B" w:rsidRDefault="0074131B" w:rsidP="00F83EBF">
            <w:pPr>
              <w:pStyle w:val="GvdeMetni"/>
              <w:spacing w:before="20" w:after="20" w:line="240" w:lineRule="auto"/>
              <w:rPr>
                <w:sz w:val="16"/>
                <w:szCs w:val="16"/>
                <w:lang w:val="tr-TR"/>
              </w:rPr>
            </w:pPr>
            <w:r w:rsidRPr="00AE407B">
              <w:rPr>
                <w:sz w:val="16"/>
                <w:szCs w:val="16"/>
                <w:lang w:val="tr-TR"/>
              </w:rPr>
              <w:t xml:space="preserve">Gerekli olduğu şekilde </w:t>
            </w:r>
            <w:r w:rsidR="00505014" w:rsidRPr="00AE407B">
              <w:rPr>
                <w:sz w:val="16"/>
                <w:szCs w:val="16"/>
                <w:lang w:val="tr-TR"/>
              </w:rPr>
              <w:t xml:space="preserve">yaban hayatı kontrolleri uygulanmıştır. </w:t>
            </w:r>
          </w:p>
        </w:tc>
        <w:tc>
          <w:tcPr>
            <w:tcW w:w="1672" w:type="dxa"/>
          </w:tcPr>
          <w:p w14:paraId="68ACE79C" w14:textId="77777777" w:rsidR="00505014" w:rsidRPr="00AE407B" w:rsidRDefault="00505014" w:rsidP="00F83EBF">
            <w:pPr>
              <w:pStyle w:val="GvdeMetni"/>
              <w:spacing w:before="20" w:after="20" w:line="240" w:lineRule="auto"/>
              <w:rPr>
                <w:sz w:val="16"/>
                <w:szCs w:val="16"/>
                <w:lang w:val="tr-TR"/>
              </w:rPr>
            </w:pPr>
            <w:r w:rsidRPr="00AE407B">
              <w:rPr>
                <w:sz w:val="16"/>
                <w:szCs w:val="16"/>
                <w:lang w:val="tr-TR"/>
              </w:rPr>
              <w:t>İnşaat öncesi</w:t>
            </w:r>
          </w:p>
          <w:p w14:paraId="18A0001B" w14:textId="77777777" w:rsidR="0074131B" w:rsidRPr="00AE407B" w:rsidRDefault="0074131B" w:rsidP="00F83EBF">
            <w:pPr>
              <w:pStyle w:val="GvdeMetni"/>
              <w:spacing w:before="20" w:after="20" w:line="240" w:lineRule="auto"/>
              <w:rPr>
                <w:sz w:val="16"/>
                <w:szCs w:val="16"/>
                <w:lang w:val="tr-TR"/>
              </w:rPr>
            </w:pPr>
          </w:p>
          <w:p w14:paraId="4C3E48E0" w14:textId="77777777" w:rsidR="00505014" w:rsidRPr="00AE407B" w:rsidRDefault="00505014" w:rsidP="00F83EBF">
            <w:pPr>
              <w:pStyle w:val="GvdeMetni"/>
              <w:spacing w:before="20" w:after="20" w:line="240" w:lineRule="auto"/>
              <w:rPr>
                <w:sz w:val="16"/>
                <w:szCs w:val="16"/>
                <w:lang w:val="tr-TR"/>
              </w:rPr>
            </w:pPr>
            <w:r w:rsidRPr="00AE407B">
              <w:rPr>
                <w:sz w:val="16"/>
                <w:szCs w:val="16"/>
                <w:lang w:val="tr-TR"/>
              </w:rPr>
              <w:t xml:space="preserve">İnşaat sırasında </w:t>
            </w:r>
          </w:p>
        </w:tc>
        <w:tc>
          <w:tcPr>
            <w:tcW w:w="0" w:type="auto"/>
          </w:tcPr>
          <w:p w14:paraId="0C7EA739" w14:textId="77777777" w:rsidR="00505014" w:rsidRPr="00AE407B" w:rsidRDefault="00505014" w:rsidP="00F83EBF">
            <w:pPr>
              <w:pStyle w:val="GvdeMetni"/>
              <w:spacing w:before="20" w:after="20" w:line="240" w:lineRule="auto"/>
              <w:rPr>
                <w:sz w:val="16"/>
                <w:szCs w:val="16"/>
                <w:lang w:val="tr-TR"/>
              </w:rPr>
            </w:pPr>
            <w:r w:rsidRPr="00AE407B">
              <w:rPr>
                <w:sz w:val="16"/>
                <w:szCs w:val="16"/>
                <w:lang w:val="tr-TR"/>
              </w:rPr>
              <w:t>Tüm çalışanlar ve yükleniciler</w:t>
            </w:r>
          </w:p>
          <w:p w14:paraId="71E1F41F" w14:textId="16ED4DAD" w:rsidR="00505014" w:rsidRPr="00AE407B" w:rsidRDefault="00A45516" w:rsidP="00F83EBF">
            <w:pPr>
              <w:pStyle w:val="GvdeMetni"/>
              <w:spacing w:before="20" w:after="20" w:line="240" w:lineRule="auto"/>
              <w:rPr>
                <w:sz w:val="16"/>
                <w:szCs w:val="16"/>
                <w:lang w:val="tr-TR"/>
              </w:rPr>
            </w:pPr>
            <w:r w:rsidRPr="00AE407B">
              <w:rPr>
                <w:sz w:val="16"/>
                <w:szCs w:val="16"/>
                <w:lang w:val="tr-TR"/>
              </w:rPr>
              <w:t>ISG</w:t>
            </w:r>
            <w:r w:rsidR="00DB6A05" w:rsidRPr="00AE407B">
              <w:rPr>
                <w:sz w:val="16"/>
                <w:szCs w:val="16"/>
                <w:lang w:val="tr-TR"/>
              </w:rPr>
              <w:t xml:space="preserve"> Müdürü / Çevre Çözüm Ortağı</w:t>
            </w:r>
          </w:p>
        </w:tc>
      </w:tr>
      <w:tr w:rsidR="00E95589" w:rsidRPr="000058B4" w14:paraId="1971AB4A" w14:textId="77777777" w:rsidTr="00E92405">
        <w:trPr>
          <w:trHeight w:val="1209"/>
        </w:trPr>
        <w:tc>
          <w:tcPr>
            <w:tcW w:w="2442" w:type="dxa"/>
            <w:vMerge/>
          </w:tcPr>
          <w:p w14:paraId="5295B9D0" w14:textId="77777777" w:rsidR="00505014" w:rsidRPr="00AE407B" w:rsidRDefault="00505014" w:rsidP="00F83EBF">
            <w:pPr>
              <w:pStyle w:val="GvdeMetni"/>
              <w:numPr>
                <w:ilvl w:val="0"/>
                <w:numId w:val="75"/>
              </w:numPr>
              <w:spacing w:before="20" w:after="20" w:line="240" w:lineRule="auto"/>
              <w:jc w:val="both"/>
              <w:rPr>
                <w:sz w:val="16"/>
                <w:szCs w:val="16"/>
                <w:lang w:val="tr-TR"/>
              </w:rPr>
            </w:pPr>
          </w:p>
        </w:tc>
        <w:tc>
          <w:tcPr>
            <w:tcW w:w="4776" w:type="dxa"/>
          </w:tcPr>
          <w:p w14:paraId="55063F1F" w14:textId="429F9CB1" w:rsidR="00505014" w:rsidRPr="00AE407B" w:rsidRDefault="00505014" w:rsidP="00F83EBF">
            <w:pPr>
              <w:pStyle w:val="GvdeMetni"/>
              <w:spacing w:before="20" w:after="20" w:line="240" w:lineRule="auto"/>
              <w:rPr>
                <w:b/>
                <w:bCs/>
                <w:sz w:val="16"/>
                <w:szCs w:val="16"/>
                <w:lang w:val="tr-TR"/>
              </w:rPr>
            </w:pPr>
            <w:r w:rsidRPr="00AE407B">
              <w:rPr>
                <w:b/>
                <w:bCs/>
                <w:sz w:val="16"/>
                <w:szCs w:val="16"/>
                <w:lang w:val="tr-TR"/>
              </w:rPr>
              <w:t>Herpetofauna için mevsimsel kısıtlamalar ve türlerin korunması</w:t>
            </w:r>
          </w:p>
          <w:p w14:paraId="6BB06AF1" w14:textId="2E443C92" w:rsidR="00505014" w:rsidRPr="00AE407B" w:rsidRDefault="00505014" w:rsidP="00F83EBF">
            <w:pPr>
              <w:pStyle w:val="GvdeMetni"/>
              <w:numPr>
                <w:ilvl w:val="0"/>
                <w:numId w:val="75"/>
              </w:numPr>
              <w:spacing w:before="20" w:after="20" w:line="240" w:lineRule="auto"/>
              <w:ind w:left="714" w:hanging="357"/>
              <w:jc w:val="both"/>
              <w:rPr>
                <w:sz w:val="16"/>
                <w:szCs w:val="16"/>
                <w:lang w:val="tr-TR"/>
              </w:rPr>
            </w:pPr>
            <w:r w:rsidRPr="00AE407B">
              <w:rPr>
                <w:sz w:val="16"/>
                <w:szCs w:val="16"/>
                <w:lang w:val="tr-TR"/>
              </w:rPr>
              <w:t xml:space="preserve">Arazide tespit edilen </w:t>
            </w:r>
            <w:r w:rsidR="009F6B44">
              <w:rPr>
                <w:sz w:val="16"/>
                <w:szCs w:val="16"/>
                <w:lang w:val="tr-TR"/>
              </w:rPr>
              <w:t>Tosbağa</w:t>
            </w:r>
            <w:r w:rsidRPr="00AE407B">
              <w:rPr>
                <w:sz w:val="16"/>
                <w:szCs w:val="16"/>
                <w:lang w:val="tr-TR"/>
              </w:rPr>
              <w:t xml:space="preserve"> (</w:t>
            </w:r>
            <w:r w:rsidRPr="00AE407B">
              <w:rPr>
                <w:i/>
                <w:iCs/>
                <w:sz w:val="16"/>
                <w:szCs w:val="16"/>
                <w:lang w:val="tr-TR"/>
              </w:rPr>
              <w:t>Testudo graeca</w:t>
            </w:r>
            <w:r w:rsidRPr="00AE407B">
              <w:rPr>
                <w:sz w:val="16"/>
                <w:szCs w:val="16"/>
                <w:lang w:val="tr-TR"/>
              </w:rPr>
              <w:t xml:space="preserve">) türünün başka bir yere taşınması önerilir. Ayrıca, tür proje alanında tespit edilirse, taşıma (yer değiştirme) çalışmaları yapılmalıdır. Saha araştırmaları sırasında PBF türü </w:t>
            </w:r>
            <w:r w:rsidRPr="00AE407B">
              <w:rPr>
                <w:i/>
                <w:iCs/>
                <w:sz w:val="16"/>
                <w:szCs w:val="16"/>
                <w:lang w:val="tr-TR"/>
              </w:rPr>
              <w:t>Natrix natrix'in</w:t>
            </w:r>
            <w:r w:rsidRPr="00AE407B">
              <w:rPr>
                <w:sz w:val="16"/>
                <w:szCs w:val="16"/>
                <w:lang w:val="tr-TR"/>
              </w:rPr>
              <w:t xml:space="preserve"> varlığı doğrulanırsa, bu tür de inşaat alanı dışındaki uygun habitatlara taşınmalıdır.</w:t>
            </w:r>
          </w:p>
          <w:p w14:paraId="6A0381DB" w14:textId="750F5517" w:rsidR="00505014" w:rsidRPr="00AE407B" w:rsidRDefault="00505014" w:rsidP="00F83EBF">
            <w:pPr>
              <w:pStyle w:val="GvdeMetni"/>
              <w:numPr>
                <w:ilvl w:val="0"/>
                <w:numId w:val="75"/>
              </w:numPr>
              <w:spacing w:before="20" w:after="20" w:line="240" w:lineRule="auto"/>
              <w:ind w:left="714" w:hanging="357"/>
              <w:jc w:val="both"/>
              <w:rPr>
                <w:sz w:val="16"/>
                <w:szCs w:val="16"/>
                <w:lang w:val="tr-TR"/>
              </w:rPr>
            </w:pPr>
            <w:r w:rsidRPr="00AE407B">
              <w:rPr>
                <w:sz w:val="16"/>
                <w:szCs w:val="16"/>
                <w:lang w:val="tr-TR"/>
              </w:rPr>
              <w:t>Herpetofaunanın üreme mevsimi boyunca (15 Şubat – 15 Nisan), kalıcı akan su habitatları içinde veya yakınında tüm müdahaleler mümkün olduğunca önlenmeli ve bu alanlarda gerekli inşaat faaliyetleri en aza indirilmeli ve dikkatlice planlanmalıdır. Sucul ortamlarda çalışma kaçınılmazsa, nitelikli bir biyolog, çalışmaların başlamasından önce</w:t>
            </w:r>
            <w:r w:rsidR="00981111" w:rsidRPr="00AE407B">
              <w:rPr>
                <w:sz w:val="16"/>
                <w:szCs w:val="16"/>
                <w:lang w:val="tr-TR"/>
              </w:rPr>
              <w:t xml:space="preserve">, mümkünse </w:t>
            </w:r>
            <w:r w:rsidRPr="00AE407B">
              <w:rPr>
                <w:sz w:val="16"/>
                <w:szCs w:val="16"/>
                <w:lang w:val="tr-TR"/>
              </w:rPr>
              <w:t xml:space="preserve">yetişkin amfibilerin </w:t>
            </w:r>
            <w:r w:rsidR="00981111" w:rsidRPr="00AE407B">
              <w:rPr>
                <w:sz w:val="16"/>
                <w:szCs w:val="16"/>
                <w:lang w:val="tr-TR"/>
              </w:rPr>
              <w:t>veya yumurtaların, larvaların, yavruların</w:t>
            </w:r>
            <w:r w:rsidRPr="00AE407B">
              <w:rPr>
                <w:sz w:val="16"/>
                <w:szCs w:val="16"/>
                <w:lang w:val="tr-TR"/>
              </w:rPr>
              <w:t xml:space="preserve"> varlığını kontrol etmek için Görsel Karşılaşma Araştırması (VES) yapmalıdır</w:t>
            </w:r>
            <w:r w:rsidR="00981111" w:rsidRPr="00AE407B">
              <w:rPr>
                <w:sz w:val="16"/>
                <w:szCs w:val="16"/>
                <w:lang w:val="tr-TR"/>
              </w:rPr>
              <w:t>.</w:t>
            </w:r>
            <w:r w:rsidRPr="00AE407B">
              <w:rPr>
                <w:sz w:val="16"/>
                <w:szCs w:val="16"/>
                <w:lang w:val="tr-TR"/>
              </w:rPr>
              <w:t xml:space="preserve"> Bireyler tespit edilirse, ölüm veya rahatsızlığı önlemek için uygun araçlar (örneğin el ağları veya kepçeler) kullanılarak dikkatlice toplanmalı ve ekolojik olarak uygun yakın bir habitatlara taşınmalıdır.</w:t>
            </w:r>
          </w:p>
          <w:p w14:paraId="3B568DB0" w14:textId="77777777" w:rsidR="00505014" w:rsidRPr="00AE407B" w:rsidRDefault="00505014" w:rsidP="00F83EBF">
            <w:pPr>
              <w:pStyle w:val="GvdeMetni"/>
              <w:numPr>
                <w:ilvl w:val="0"/>
                <w:numId w:val="75"/>
              </w:numPr>
              <w:spacing w:before="20" w:after="20" w:line="240" w:lineRule="auto"/>
              <w:ind w:left="714" w:hanging="357"/>
              <w:jc w:val="both"/>
              <w:rPr>
                <w:sz w:val="16"/>
                <w:szCs w:val="16"/>
                <w:lang w:val="tr-TR"/>
              </w:rPr>
            </w:pPr>
            <w:r w:rsidRPr="00AE407B">
              <w:rPr>
                <w:sz w:val="16"/>
                <w:szCs w:val="16"/>
                <w:lang w:val="tr-TR"/>
              </w:rPr>
              <w:t xml:space="preserve">İnşaat alanlarında geçici su kütlelerinin (örneğin havuzlar veya su birikintileri) oluşması önlenmelidir, çünkü bu tür özellikler üreyen amfibileri, özellikle kurbağaları çekebilir. Daha sonraki inşaat faaliyetleri sonucunda yumurtaların veya larvaların yok edilmesi, yerel popülasyonlara doğrudan zarar verecektir. Bu nedenle, bu tür sucul mikrohabitatların oluşmasını önlemek için proaktif önlemler alınmalıdır. </w:t>
            </w:r>
          </w:p>
          <w:p w14:paraId="55DE6E09" w14:textId="584101E1" w:rsidR="00362005" w:rsidRPr="00AE407B" w:rsidRDefault="00253F82" w:rsidP="0058731B">
            <w:pPr>
              <w:pStyle w:val="GvdeMetni"/>
              <w:spacing w:before="20" w:after="20" w:line="240" w:lineRule="auto"/>
              <w:jc w:val="both"/>
              <w:rPr>
                <w:sz w:val="16"/>
                <w:szCs w:val="16"/>
                <w:lang w:val="tr-TR"/>
              </w:rPr>
            </w:pPr>
            <w:r w:rsidRPr="00AE407B">
              <w:rPr>
                <w:noProof/>
                <w:sz w:val="16"/>
                <w:szCs w:val="16"/>
                <w:lang w:val="tr-TR"/>
              </w:rPr>
              <w:lastRenderedPageBreak/>
              <mc:AlternateContent>
                <mc:Choice Requires="wps">
                  <w:drawing>
                    <wp:inline distT="0" distB="0" distL="0" distR="0" wp14:anchorId="0D36B494" wp14:editId="1B428E09">
                      <wp:extent cx="2743200" cy="1164053"/>
                      <wp:effectExtent l="38100" t="57150" r="38100" b="55245"/>
                      <wp:docPr id="1156092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43200" cy="1164053"/>
                              </a:xfrm>
                              <a:prstGeom prst="rect">
                                <a:avLst/>
                              </a:prstGeom>
                              <a:solidFill>
                                <a:srgbClr val="D1DDD3"/>
                              </a:solidFill>
                              <a:ln w="9525">
                                <a:noFill/>
                                <a:miter lim="800000"/>
                                <a:headEnd/>
                                <a:tailEnd/>
                              </a:ln>
                              <a:effectLst/>
                              <a:scene3d>
                                <a:camera prst="orthographicFront">
                                  <a:rot lat="0" lon="0" rev="0"/>
                                </a:camera>
                                <a:lightRig rig="glow" dir="t">
                                  <a:rot lat="0" lon="0" rev="14100000"/>
                                </a:lightRig>
                              </a:scene3d>
                              <a:sp3d prstMaterial="softEdge">
                                <a:bevelT w="127000" prst="artDeco"/>
                              </a:sp3d>
                            </wps:spPr>
                            <wps:txbx>
                              <w:txbxContent>
                                <w:p w14:paraId="72D66FE0" w14:textId="77777777" w:rsidR="00253F82" w:rsidRPr="00F8241B" w:rsidRDefault="00253F82" w:rsidP="00B73BAC">
                                  <w:pPr>
                                    <w:pStyle w:val="GvdeMetni"/>
                                    <w:spacing w:before="20" w:after="20" w:line="240" w:lineRule="auto"/>
                                    <w:jc w:val="both"/>
                                    <w:rPr>
                                      <w:b/>
                                      <w:bCs/>
                                      <w:sz w:val="16"/>
                                      <w:szCs w:val="16"/>
                                    </w:rPr>
                                  </w:pPr>
                                  <w:r w:rsidRPr="00F8241B">
                                    <w:rPr>
                                      <w:b/>
                                      <w:bCs/>
                                      <w:sz w:val="16"/>
                                      <w:szCs w:val="16"/>
                                    </w:rPr>
                                    <w:t xml:space="preserve">İnşaat öncesi araştırmaların ardından güncelleme: </w:t>
                                  </w:r>
                                </w:p>
                                <w:p w14:paraId="162DBD3A" w14:textId="751EFDDC" w:rsidR="00404AA1" w:rsidRPr="00F8241B" w:rsidRDefault="00404AA1" w:rsidP="00404AA1">
                                  <w:pPr>
                                    <w:spacing w:after="0"/>
                                    <w:rPr>
                                      <w:i/>
                                      <w:iCs/>
                                      <w:caps/>
                                      <w:color w:val="FFFFFF" w:themeColor="background1"/>
                                      <w:sz w:val="28"/>
                                    </w:rPr>
                                  </w:pPr>
                                  <w:r w:rsidRPr="000340E3">
                                    <w:rPr>
                                      <w:sz w:val="16"/>
                                      <w:szCs w:val="16"/>
                                    </w:rPr>
                                    <w:t>Ekogen firması tarafından Gaia Rüzgar Enerji Santrali'nin inşaat aşamasında Mayıs, Haziran ve Temmuz 2025 tarihlerinde inşaat öncesi/erken inşaat saha çalışmaları gerçekleştirilmiştir</w:t>
                                  </w:r>
                                  <w:r>
                                    <w:rPr>
                                      <w:sz w:val="16"/>
                                      <w:szCs w:val="16"/>
                                    </w:rPr>
                                    <w:t xml:space="preserve">. Ayrıntılar </w:t>
                                  </w:r>
                                  <w:r>
                                    <w:rPr>
                                      <w:sz w:val="16"/>
                                      <w:szCs w:val="16"/>
                                    </w:rPr>
                                    <w:fldChar w:fldCharType="begin"/>
                                  </w:r>
                                  <w:r>
                                    <w:rPr>
                                      <w:sz w:val="16"/>
                                      <w:szCs w:val="16"/>
                                    </w:rPr>
                                    <w:instrText xml:space="preserve"> NOTEREF _Ref212165068 \h </w:instrText>
                                  </w:r>
                                  <w:r>
                                    <w:rPr>
                                      <w:sz w:val="16"/>
                                      <w:szCs w:val="16"/>
                                    </w:rPr>
                                  </w:r>
                                  <w:r>
                                    <w:rPr>
                                      <w:sz w:val="16"/>
                                      <w:szCs w:val="16"/>
                                    </w:rPr>
                                    <w:fldChar w:fldCharType="separate"/>
                                  </w:r>
                                  <w:r w:rsidR="00E42AAF">
                                    <w:rPr>
                                      <w:sz w:val="16"/>
                                      <w:szCs w:val="16"/>
                                    </w:rPr>
                                    <w:t>7</w:t>
                                  </w:r>
                                  <w:r>
                                    <w:rPr>
                                      <w:sz w:val="16"/>
                                      <w:szCs w:val="16"/>
                                    </w:rPr>
                                    <w:fldChar w:fldCharType="end"/>
                                  </w:r>
                                  <w:r>
                                    <w:rPr>
                                      <w:sz w:val="16"/>
                                      <w:szCs w:val="16"/>
                                    </w:rPr>
                                    <w:t xml:space="preserve"> </w:t>
                                  </w:r>
                                  <w:r w:rsidRPr="00F8241B">
                                    <w:rPr>
                                      <w:sz w:val="16"/>
                                      <w:szCs w:val="16"/>
                                    </w:rPr>
                                    <w:t>dipnotunda verilmiştir</w:t>
                                  </w:r>
                                  <w:r>
                                    <w:rPr>
                                      <w:sz w:val="16"/>
                                      <w:szCs w:val="16"/>
                                    </w:rPr>
                                    <w:t>.</w:t>
                                  </w:r>
                                </w:p>
                                <w:p w14:paraId="278EE794" w14:textId="79E66140" w:rsidR="00253F82" w:rsidRPr="00B73BAC" w:rsidRDefault="00253F82" w:rsidP="0058731B">
                                  <w:pPr>
                                    <w:spacing w:after="0"/>
                                    <w:rPr>
                                      <w:i/>
                                      <w:iCs/>
                                      <w:caps/>
                                      <w:color w:val="FFFFFF" w:themeColor="background1"/>
                                      <w:sz w:val="28"/>
                                    </w:rPr>
                                  </w:pPr>
                                </w:p>
                              </w:txbxContent>
                            </wps:txbx>
                            <wps:bodyPr rot="0" vert="horz" wrap="square" lIns="91440" tIns="45720" rIns="91440" bIns="45720" anchor="t" anchorCtr="0">
                              <a:noAutofit/>
                            </wps:bodyPr>
                          </wps:wsp>
                        </a:graphicData>
                      </a:graphic>
                    </wp:inline>
                  </w:drawing>
                </mc:Choice>
                <mc:Fallback>
                  <w:pict>
                    <v:shape w14:anchorId="0D36B494" id="_x0000_s1029" type="#_x0000_t202" style="width:3in;height:91.6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y56ojgIAABIFAAAOAAAAZHJzL2Uyb0RvYy54bWysVNtu1DAQfUfiHyy/02z20kvUbFW6LUJq&#10;AdHyAY7tJBaOJ4zdzbZfz9hJtws8ICHyYNmxfWbOmTM+v9h1lm01egOu5PnRjDPtJCjjmpJ/e7h5&#10;d8qZD8IpYcHpkj9pzy/Wb9+cD32h59CCVRoZgThfDH3J2xD6Isu8bHUn/BH02tFmDdiJQEtsMoVi&#10;IPTOZvPZ7DgbAFWPILX39HczbvJ1wq9rLcPnuvY6MFtyyi2kEdNYxTFbn4uiQdG3Rk5piH/IohPG&#10;UdA91EYEwR7R/AHVGYngoQ5HEroM6tpInTgQm3z2G5v7VvQ6cSFxfL+Xyf8/WPlpe99/QRZ272FH&#10;BUwkfH8L8rtnDq5a4Rp9iQhDq4WiwHmULBt6X0xXo9S+8BGkGu5AUZHFY4AEtKuxi6oQT0boVICn&#10;veh6F5ikn/OT5YIqyZmkvTw/Xs5WixRDFC/Xe/Thg4aOxUnJkaqa4MX21oeYjihejsRoHqxRN8ba&#10;tMCmurLItoIcsMk3m80L+i/HrGNDyc9W81VCdhDvJ3N0JpBDrelKfjqL3+iZKMe1U+lIEMaOc8rE&#10;uhhWJ++N6VFGUju9UHFDik6jmJgAhhYm990guJEWAtlVjFalrkm6od5OylGIESOiWdO04atpGBrq&#10;t8bCwJky5O+/IOXLfM8l5jzBJCkPkvX9QqVU7wSJYKKE0bvXqom2FEWlt9o+ROXy+UmUZuIlMGy0&#10;hKmMEWXyTLTJaJiwq3bMqJKnckQLVaCeyETEPjGmR4UmLeAzZwM1KIX+8ShQc2Y/OjLiWb5cxo5O&#10;i+XqZE4LPNypDneEkwQVdWHj9CqkVyCycHBJhq1NstJrJlPK1HhJlqlMsbMP1+nU61O2/gkAAP//&#10;AwBQSwMEFAAGAAgAAAAhAD2zNsbZAAAABQEAAA8AAABkcnMvZG93bnJldi54bWxMj8FOwzAQRO9I&#10;/IO1SNyoTY2qKsSpKgQHbjQUzk68JFHjdRQ7bfL3LFzgstJoRrNv8t3se3HGMXaBDNyvFAikOriO&#10;GgPH95e7LYiYLDnbB0IDC0bYFddXuc1cuNABz2VqBJdQzKyBNqUhkzLWLXobV2FAYu8rjN4mlmMj&#10;3WgvXO57uVZqI73tiD+0dsCnFutTOXkD8/7j9Fk9H15VqTdvSodlmvRizO3NvH8EkXBOf2H4wWd0&#10;KJipChO5KHoDPCT9XvYe9JplxaGt1iCLXP6nL74BAAD//wMAUEsBAi0AFAAGAAgAAAAhALaDOJL+&#10;AAAA4QEAABMAAAAAAAAAAAAAAAAAAAAAAFtDb250ZW50X1R5cGVzXS54bWxQSwECLQAUAAYACAAA&#10;ACEAOP0h/9YAAACUAQAACwAAAAAAAAAAAAAAAAAvAQAAX3JlbHMvLnJlbHNQSwECLQAUAAYACAAA&#10;ACEAmMueqI4CAAASBQAADgAAAAAAAAAAAAAAAAAuAgAAZHJzL2Uyb0RvYy54bWxQSwECLQAUAAYA&#10;CAAAACEAPbM2xtkAAAAFAQAADwAAAAAAAAAAAAAAAADoBAAAZHJzL2Rvd25yZXYueG1sUEsFBgAA&#10;AAAEAAQA8wAAAO4FAAAAAA==&#10;" fillcolor="#d1ddd3" stroked="f">
                      <v:textbox>
                        <w:txbxContent>
                          <w:p w14:paraId="72D66FE0" w14:textId="77777777" w:rsidR="00253F82" w:rsidRPr="00F8241B" w:rsidRDefault="00253F82" w:rsidP="00B73BAC">
                            <w:pPr>
                              <w:pStyle w:val="GvdeMetni"/>
                              <w:spacing w:before="20" w:after="20" w:line="240" w:lineRule="auto"/>
                              <w:jc w:val="both"/>
                              <w:rPr>
                                <w:b/>
                                <w:bCs/>
                                <w:sz w:val="16"/>
                                <w:szCs w:val="16"/>
                              </w:rPr>
                            </w:pPr>
                            <w:r w:rsidRPr="00F8241B">
                              <w:rPr>
                                <w:b/>
                                <w:bCs/>
                                <w:sz w:val="16"/>
                                <w:szCs w:val="16"/>
                              </w:rPr>
                              <w:t xml:space="preserve">İnşaat öncesi araştırmaların ardından güncelleme: </w:t>
                            </w:r>
                          </w:p>
                          <w:p w14:paraId="162DBD3A" w14:textId="751EFDDC" w:rsidR="00404AA1" w:rsidRPr="00F8241B" w:rsidRDefault="00404AA1" w:rsidP="00404AA1">
                            <w:pPr>
                              <w:spacing w:after="0"/>
                              <w:rPr>
                                <w:i/>
                                <w:iCs/>
                                <w:caps/>
                                <w:color w:val="FFFFFF" w:themeColor="background1"/>
                                <w:sz w:val="28"/>
                              </w:rPr>
                            </w:pPr>
                            <w:r w:rsidRPr="000340E3">
                              <w:rPr>
                                <w:sz w:val="16"/>
                                <w:szCs w:val="16"/>
                              </w:rPr>
                              <w:t>Ekogen firması tarafından Gaia Rüzgar Enerji Santrali'nin inşaat aşamasında Mayıs, Haziran ve Temmuz 2025 tarihlerinde inşaat öncesi/erken inşaat saha çalışmaları gerçekleştirilmiştir</w:t>
                            </w:r>
                            <w:r>
                              <w:rPr>
                                <w:sz w:val="16"/>
                                <w:szCs w:val="16"/>
                              </w:rPr>
                              <w:t xml:space="preserve">. Ayrıntılar </w:t>
                            </w:r>
                            <w:r>
                              <w:rPr>
                                <w:sz w:val="16"/>
                                <w:szCs w:val="16"/>
                              </w:rPr>
                              <w:fldChar w:fldCharType="begin"/>
                            </w:r>
                            <w:r>
                              <w:rPr>
                                <w:sz w:val="16"/>
                                <w:szCs w:val="16"/>
                              </w:rPr>
                              <w:instrText xml:space="preserve"> NOTEREF _Ref212165068 \h </w:instrText>
                            </w:r>
                            <w:r>
                              <w:rPr>
                                <w:sz w:val="16"/>
                                <w:szCs w:val="16"/>
                              </w:rPr>
                            </w:r>
                            <w:r>
                              <w:rPr>
                                <w:sz w:val="16"/>
                                <w:szCs w:val="16"/>
                              </w:rPr>
                              <w:fldChar w:fldCharType="separate"/>
                            </w:r>
                            <w:r w:rsidR="00E42AAF">
                              <w:rPr>
                                <w:sz w:val="16"/>
                                <w:szCs w:val="16"/>
                              </w:rPr>
                              <w:t>7</w:t>
                            </w:r>
                            <w:r>
                              <w:rPr>
                                <w:sz w:val="16"/>
                                <w:szCs w:val="16"/>
                              </w:rPr>
                              <w:fldChar w:fldCharType="end"/>
                            </w:r>
                            <w:r>
                              <w:rPr>
                                <w:sz w:val="16"/>
                                <w:szCs w:val="16"/>
                              </w:rPr>
                              <w:t xml:space="preserve"> </w:t>
                            </w:r>
                            <w:r w:rsidRPr="00F8241B">
                              <w:rPr>
                                <w:sz w:val="16"/>
                                <w:szCs w:val="16"/>
                              </w:rPr>
                              <w:t>dipnotunda verilmiştir</w:t>
                            </w:r>
                            <w:r>
                              <w:rPr>
                                <w:sz w:val="16"/>
                                <w:szCs w:val="16"/>
                              </w:rPr>
                              <w:t>.</w:t>
                            </w:r>
                          </w:p>
                          <w:p w14:paraId="278EE794" w14:textId="79E66140" w:rsidR="00253F82" w:rsidRPr="00B73BAC" w:rsidRDefault="00253F82" w:rsidP="0058731B">
                            <w:pPr>
                              <w:spacing w:after="0"/>
                              <w:rPr>
                                <w:i/>
                                <w:iCs/>
                                <w:caps/>
                                <w:color w:val="FFFFFF" w:themeColor="background1"/>
                                <w:sz w:val="28"/>
                              </w:rPr>
                            </w:pPr>
                          </w:p>
                        </w:txbxContent>
                      </v:textbox>
                      <w10:anchorlock/>
                    </v:shape>
                  </w:pict>
                </mc:Fallback>
              </mc:AlternateContent>
            </w:r>
          </w:p>
        </w:tc>
        <w:tc>
          <w:tcPr>
            <w:tcW w:w="1689" w:type="dxa"/>
          </w:tcPr>
          <w:p w14:paraId="51302177" w14:textId="726FF025" w:rsidR="00505014" w:rsidRPr="00AE407B" w:rsidRDefault="00505014" w:rsidP="00F83EBF">
            <w:pPr>
              <w:pStyle w:val="GvdeMetni"/>
              <w:spacing w:before="20" w:after="20" w:line="240" w:lineRule="auto"/>
              <w:jc w:val="center"/>
              <w:rPr>
                <w:sz w:val="16"/>
                <w:szCs w:val="16"/>
                <w:lang w:val="tr-TR"/>
              </w:rPr>
            </w:pPr>
            <w:r w:rsidRPr="00AE407B">
              <w:rPr>
                <w:sz w:val="16"/>
                <w:szCs w:val="16"/>
                <w:lang w:val="tr-TR"/>
              </w:rPr>
              <w:lastRenderedPageBreak/>
              <w:t>Önleme/En Aza İndirme</w:t>
            </w:r>
          </w:p>
        </w:tc>
        <w:tc>
          <w:tcPr>
            <w:tcW w:w="2733" w:type="dxa"/>
          </w:tcPr>
          <w:p w14:paraId="6910470F" w14:textId="663C54DB" w:rsidR="00507BAD" w:rsidRPr="00AE407B" w:rsidRDefault="00507BAD" w:rsidP="00507BAD">
            <w:pPr>
              <w:pStyle w:val="GvdeMetni"/>
              <w:spacing w:before="20" w:after="20" w:line="240" w:lineRule="auto"/>
              <w:rPr>
                <w:sz w:val="16"/>
                <w:szCs w:val="16"/>
                <w:lang w:val="tr-TR"/>
              </w:rPr>
            </w:pPr>
            <w:r w:rsidRPr="00AE407B">
              <w:rPr>
                <w:b/>
                <w:bCs/>
                <w:sz w:val="16"/>
                <w:szCs w:val="16"/>
                <w:lang w:val="tr-TR"/>
              </w:rPr>
              <w:t>İnşaat öncesi yaban hayatı araştırma programı</w:t>
            </w:r>
          </w:p>
          <w:p w14:paraId="49BC3723" w14:textId="77777777" w:rsidR="00507BAD" w:rsidRPr="00AE407B" w:rsidRDefault="00507BAD" w:rsidP="00F83EBF">
            <w:pPr>
              <w:pStyle w:val="GvdeMetni"/>
              <w:spacing w:before="20" w:after="20" w:line="240" w:lineRule="auto"/>
              <w:rPr>
                <w:sz w:val="16"/>
                <w:szCs w:val="16"/>
                <w:lang w:val="tr-TR"/>
              </w:rPr>
            </w:pPr>
          </w:p>
          <w:p w14:paraId="44C20541" w14:textId="0ED62E55" w:rsidR="00505014" w:rsidRPr="00AE407B" w:rsidRDefault="00505014" w:rsidP="00F83EBF">
            <w:pPr>
              <w:pStyle w:val="GvdeMetni"/>
              <w:spacing w:before="20" w:after="20" w:line="240" w:lineRule="auto"/>
              <w:rPr>
                <w:sz w:val="16"/>
                <w:szCs w:val="16"/>
                <w:lang w:val="tr-TR"/>
              </w:rPr>
            </w:pPr>
            <w:r w:rsidRPr="00AE407B">
              <w:rPr>
                <w:sz w:val="16"/>
                <w:szCs w:val="16"/>
                <w:lang w:val="tr-TR"/>
              </w:rPr>
              <w:t xml:space="preserve">İnşaat öncesi </w:t>
            </w:r>
            <w:r w:rsidR="00507BAD" w:rsidRPr="00AE407B">
              <w:rPr>
                <w:sz w:val="16"/>
                <w:szCs w:val="16"/>
                <w:lang w:val="tr-TR"/>
              </w:rPr>
              <w:t xml:space="preserve">yaban hayatı </w:t>
            </w:r>
            <w:r w:rsidRPr="00AE407B">
              <w:rPr>
                <w:sz w:val="16"/>
                <w:szCs w:val="16"/>
                <w:lang w:val="tr-TR"/>
              </w:rPr>
              <w:t xml:space="preserve">araştırmaları </w:t>
            </w:r>
            <w:r w:rsidR="00CE59D6" w:rsidRPr="00AE407B">
              <w:rPr>
                <w:sz w:val="16"/>
                <w:szCs w:val="16"/>
                <w:lang w:val="tr-TR"/>
              </w:rPr>
              <w:t>tamamlandı.</w:t>
            </w:r>
          </w:p>
          <w:p w14:paraId="63B46824" w14:textId="77777777" w:rsidR="00DB7AED" w:rsidRPr="00AE407B" w:rsidRDefault="00DB7AED" w:rsidP="00F83EBF">
            <w:pPr>
              <w:pStyle w:val="GvdeMetni"/>
              <w:spacing w:before="20" w:after="20" w:line="240" w:lineRule="auto"/>
              <w:rPr>
                <w:sz w:val="16"/>
                <w:szCs w:val="16"/>
                <w:lang w:val="tr-TR"/>
              </w:rPr>
            </w:pPr>
          </w:p>
          <w:p w14:paraId="45D4D90D" w14:textId="77777777" w:rsidR="00DB7AED" w:rsidRPr="00AE407B" w:rsidRDefault="00CE59D6" w:rsidP="00F83EBF">
            <w:pPr>
              <w:pStyle w:val="GvdeMetni"/>
              <w:spacing w:before="20" w:after="20" w:line="240" w:lineRule="auto"/>
              <w:rPr>
                <w:sz w:val="16"/>
                <w:szCs w:val="16"/>
                <w:lang w:val="tr-TR"/>
              </w:rPr>
            </w:pPr>
            <w:r w:rsidRPr="00AE407B">
              <w:rPr>
                <w:sz w:val="16"/>
                <w:szCs w:val="16"/>
                <w:lang w:val="tr-TR"/>
              </w:rPr>
              <w:t xml:space="preserve">Gerekli durumlarda </w:t>
            </w:r>
            <w:r w:rsidR="00DB7AED" w:rsidRPr="00AE407B">
              <w:rPr>
                <w:sz w:val="16"/>
                <w:szCs w:val="16"/>
                <w:lang w:val="tr-TR"/>
              </w:rPr>
              <w:t xml:space="preserve">yaban hayatı güvenli bir şekilde </w:t>
            </w:r>
            <w:r w:rsidRPr="00AE407B">
              <w:rPr>
                <w:sz w:val="16"/>
                <w:szCs w:val="16"/>
                <w:lang w:val="tr-TR"/>
              </w:rPr>
              <w:t xml:space="preserve">başka yerlere </w:t>
            </w:r>
            <w:r w:rsidR="00DB7AED" w:rsidRPr="00AE407B">
              <w:rPr>
                <w:sz w:val="16"/>
                <w:szCs w:val="16"/>
                <w:lang w:val="tr-TR"/>
              </w:rPr>
              <w:t>taşınmıştır.</w:t>
            </w:r>
          </w:p>
          <w:p w14:paraId="7AF4AB50" w14:textId="77777777" w:rsidR="0074131B" w:rsidRPr="00AE407B" w:rsidRDefault="0074131B" w:rsidP="00F83EBF">
            <w:pPr>
              <w:pStyle w:val="GvdeMetni"/>
              <w:spacing w:before="20" w:after="20" w:line="240" w:lineRule="auto"/>
              <w:rPr>
                <w:sz w:val="16"/>
                <w:szCs w:val="16"/>
                <w:lang w:val="tr-TR"/>
              </w:rPr>
            </w:pPr>
          </w:p>
          <w:p w14:paraId="3E80B609" w14:textId="67D19F71" w:rsidR="0074131B" w:rsidRPr="00AE407B" w:rsidRDefault="0074131B" w:rsidP="00F83EBF">
            <w:pPr>
              <w:pStyle w:val="GvdeMetni"/>
              <w:spacing w:before="20" w:after="20" w:line="240" w:lineRule="auto"/>
              <w:rPr>
                <w:sz w:val="16"/>
                <w:szCs w:val="16"/>
                <w:lang w:val="tr-TR"/>
              </w:rPr>
            </w:pPr>
            <w:r w:rsidRPr="00AE407B">
              <w:rPr>
                <w:sz w:val="16"/>
                <w:szCs w:val="16"/>
                <w:lang w:val="tr-TR"/>
              </w:rPr>
              <w:t>Gerekli olduğu durumlarda yaban hayatı kontrolleri uygulandı.</w:t>
            </w:r>
          </w:p>
        </w:tc>
        <w:tc>
          <w:tcPr>
            <w:tcW w:w="1672" w:type="dxa"/>
          </w:tcPr>
          <w:p w14:paraId="598EFA96" w14:textId="5E47F94A" w:rsidR="00505014" w:rsidRPr="00AE407B" w:rsidRDefault="00505014" w:rsidP="00F83EBF">
            <w:pPr>
              <w:pStyle w:val="GvdeMetni"/>
              <w:spacing w:before="20" w:after="20" w:line="240" w:lineRule="auto"/>
              <w:rPr>
                <w:sz w:val="16"/>
                <w:szCs w:val="16"/>
                <w:lang w:val="tr-TR"/>
              </w:rPr>
            </w:pPr>
            <w:r w:rsidRPr="00AE407B">
              <w:rPr>
                <w:sz w:val="16"/>
                <w:szCs w:val="16"/>
                <w:lang w:val="tr-TR"/>
              </w:rPr>
              <w:t>İnşaat öncesi</w:t>
            </w:r>
          </w:p>
          <w:p w14:paraId="3507E1A4" w14:textId="2BBDF17B" w:rsidR="00C82A42" w:rsidRPr="00AE407B" w:rsidRDefault="00C82A42" w:rsidP="00F83EBF">
            <w:pPr>
              <w:pStyle w:val="GvdeMetni"/>
              <w:spacing w:before="20" w:after="20" w:line="240" w:lineRule="auto"/>
              <w:rPr>
                <w:sz w:val="16"/>
                <w:szCs w:val="16"/>
                <w:lang w:val="tr-TR"/>
              </w:rPr>
            </w:pPr>
            <w:r w:rsidRPr="00AE407B">
              <w:rPr>
                <w:sz w:val="16"/>
                <w:szCs w:val="16"/>
                <w:lang w:val="tr-TR"/>
              </w:rPr>
              <w:t>(tamamlandı)</w:t>
            </w:r>
          </w:p>
          <w:p w14:paraId="02F6B9E3" w14:textId="77777777" w:rsidR="0074131B" w:rsidRPr="00AE407B" w:rsidRDefault="0074131B" w:rsidP="00F83EBF">
            <w:pPr>
              <w:pStyle w:val="GvdeMetni"/>
              <w:spacing w:before="20" w:after="20" w:line="240" w:lineRule="auto"/>
              <w:rPr>
                <w:sz w:val="16"/>
                <w:szCs w:val="16"/>
                <w:lang w:val="tr-TR"/>
              </w:rPr>
            </w:pPr>
          </w:p>
          <w:p w14:paraId="6AD44F02" w14:textId="19C609D1" w:rsidR="0074131B" w:rsidRPr="00AE407B" w:rsidRDefault="0074131B" w:rsidP="00F83EBF">
            <w:pPr>
              <w:pStyle w:val="GvdeMetni"/>
              <w:spacing w:before="20" w:after="20" w:line="240" w:lineRule="auto"/>
              <w:rPr>
                <w:sz w:val="16"/>
                <w:szCs w:val="16"/>
                <w:lang w:val="tr-TR"/>
              </w:rPr>
            </w:pPr>
            <w:r w:rsidRPr="00AE407B">
              <w:rPr>
                <w:sz w:val="16"/>
                <w:szCs w:val="16"/>
                <w:lang w:val="tr-TR"/>
              </w:rPr>
              <w:t>İnşaat sırasında</w:t>
            </w:r>
          </w:p>
        </w:tc>
        <w:tc>
          <w:tcPr>
            <w:tcW w:w="0" w:type="auto"/>
          </w:tcPr>
          <w:p w14:paraId="6DE7F476" w14:textId="77777777" w:rsidR="00505014" w:rsidRPr="00AE407B" w:rsidRDefault="00505014" w:rsidP="00F83EBF">
            <w:pPr>
              <w:pStyle w:val="GvdeMetni"/>
              <w:spacing w:before="20" w:after="20" w:line="240" w:lineRule="auto"/>
              <w:rPr>
                <w:sz w:val="16"/>
                <w:szCs w:val="16"/>
                <w:lang w:val="tr-TR"/>
              </w:rPr>
            </w:pPr>
            <w:r w:rsidRPr="00AE407B">
              <w:rPr>
                <w:sz w:val="16"/>
                <w:szCs w:val="16"/>
                <w:lang w:val="tr-TR"/>
              </w:rPr>
              <w:t>Biyoçeşitlilik Uzmanı</w:t>
            </w:r>
          </w:p>
          <w:p w14:paraId="769A5311" w14:textId="5A9BDFD8" w:rsidR="00505014" w:rsidRPr="00AE407B" w:rsidRDefault="00A45516" w:rsidP="00F83EBF">
            <w:pPr>
              <w:pStyle w:val="GvdeMetni"/>
              <w:spacing w:before="20" w:after="20" w:line="240" w:lineRule="auto"/>
              <w:rPr>
                <w:sz w:val="16"/>
                <w:szCs w:val="16"/>
                <w:lang w:val="tr-TR"/>
              </w:rPr>
            </w:pPr>
            <w:r w:rsidRPr="00AE407B">
              <w:rPr>
                <w:sz w:val="16"/>
                <w:szCs w:val="16"/>
                <w:lang w:val="tr-TR"/>
              </w:rPr>
              <w:t>ISG</w:t>
            </w:r>
            <w:r w:rsidR="00DB6A05" w:rsidRPr="00AE407B">
              <w:rPr>
                <w:sz w:val="16"/>
                <w:szCs w:val="16"/>
                <w:lang w:val="tr-TR"/>
              </w:rPr>
              <w:t xml:space="preserve"> Müdürü / Çevre Çözüm Ortağı</w:t>
            </w:r>
          </w:p>
        </w:tc>
      </w:tr>
      <w:tr w:rsidR="00E95589" w:rsidRPr="000058B4" w14:paraId="0A51CAE1" w14:textId="77777777" w:rsidTr="00E92405">
        <w:tc>
          <w:tcPr>
            <w:tcW w:w="2442" w:type="dxa"/>
            <w:vMerge/>
            <w:hideMark/>
          </w:tcPr>
          <w:p w14:paraId="38C4EFF4" w14:textId="77777777" w:rsidR="00505014" w:rsidRPr="00AE407B" w:rsidRDefault="00505014" w:rsidP="00F83EBF">
            <w:pPr>
              <w:pStyle w:val="GvdeMetni"/>
              <w:spacing w:before="20" w:after="20" w:line="240" w:lineRule="auto"/>
              <w:rPr>
                <w:sz w:val="16"/>
                <w:szCs w:val="16"/>
                <w:lang w:val="tr-TR"/>
              </w:rPr>
            </w:pPr>
          </w:p>
        </w:tc>
        <w:tc>
          <w:tcPr>
            <w:tcW w:w="4776" w:type="dxa"/>
            <w:hideMark/>
          </w:tcPr>
          <w:p w14:paraId="763634B6" w14:textId="77777777" w:rsidR="00505014" w:rsidRPr="00AE407B" w:rsidRDefault="00505014" w:rsidP="00F83EBF">
            <w:pPr>
              <w:pStyle w:val="GvdeMetni"/>
              <w:spacing w:before="20" w:after="20" w:line="240" w:lineRule="auto"/>
              <w:rPr>
                <w:b/>
                <w:bCs/>
                <w:sz w:val="16"/>
                <w:szCs w:val="16"/>
                <w:lang w:val="tr-TR"/>
              </w:rPr>
            </w:pPr>
            <w:r w:rsidRPr="00AE407B">
              <w:rPr>
                <w:b/>
                <w:bCs/>
                <w:sz w:val="16"/>
                <w:szCs w:val="16"/>
                <w:lang w:val="tr-TR"/>
              </w:rPr>
              <w:t>Geçici olarak bozulan habitatların restorasyonu</w:t>
            </w:r>
          </w:p>
          <w:p w14:paraId="5DAABD28" w14:textId="77777777" w:rsidR="00C5686B" w:rsidRPr="00C5686B" w:rsidRDefault="00C5686B" w:rsidP="00C5686B">
            <w:pPr>
              <w:pStyle w:val="GvdeMetni"/>
              <w:numPr>
                <w:ilvl w:val="0"/>
                <w:numId w:val="75"/>
              </w:numPr>
              <w:spacing w:before="20" w:after="20" w:line="240" w:lineRule="auto"/>
              <w:jc w:val="both"/>
              <w:rPr>
                <w:sz w:val="16"/>
                <w:szCs w:val="16"/>
                <w:lang w:val="tr-TR"/>
              </w:rPr>
            </w:pPr>
            <w:r w:rsidRPr="00C5686B">
              <w:rPr>
                <w:sz w:val="16"/>
                <w:szCs w:val="16"/>
                <w:lang w:val="tr-TR"/>
              </w:rPr>
              <w:t>Doğal habitatlarla kesişen tüm geçici inşaat alanları için, inşaat sonrasında uygulanmak üzere bir habitat restorasyon planı hazırlanmalı ve uygulanmalıdır. Bu plan, habitat türünün özelliklerine ve literatür/vaka çalışması örneklerinden bilinen tepkilere bağlı olarak pasif doğal iyileşme ve/veya aktif (destekli) restorasyon yaklaşımlarını —veya her ikisinin bir kombinasyonunu— değerlendirmelidir.</w:t>
            </w:r>
          </w:p>
          <w:p w14:paraId="5A3E984D" w14:textId="224461B1" w:rsidR="00C5686B" w:rsidRPr="00C5686B" w:rsidRDefault="00C5686B" w:rsidP="00C5686B">
            <w:pPr>
              <w:pStyle w:val="GvdeMetni"/>
              <w:numPr>
                <w:ilvl w:val="0"/>
                <w:numId w:val="75"/>
              </w:numPr>
              <w:spacing w:before="20" w:after="20" w:line="240" w:lineRule="auto"/>
              <w:jc w:val="both"/>
              <w:rPr>
                <w:sz w:val="16"/>
                <w:szCs w:val="16"/>
                <w:lang w:val="tr-TR"/>
              </w:rPr>
            </w:pPr>
            <w:r w:rsidRPr="00C5686B">
              <w:rPr>
                <w:i/>
                <w:iCs/>
                <w:sz w:val="16"/>
                <w:szCs w:val="16"/>
                <w:lang w:val="tr-TR"/>
              </w:rPr>
              <w:t>Pinus brutia</w:t>
            </w:r>
            <w:r w:rsidRPr="00C5686B">
              <w:rPr>
                <w:sz w:val="16"/>
                <w:szCs w:val="16"/>
                <w:lang w:val="tr-TR"/>
              </w:rPr>
              <w:t xml:space="preserve"> ormanlık alanlarında geçici olarak bozulmuş tüm bölgeler, inşaat sonrası restorasyon çalışmalarına tabi tutulmalıdır.</w:t>
            </w:r>
          </w:p>
          <w:p w14:paraId="0CD7B810" w14:textId="4969E302" w:rsidR="00C5686B" w:rsidRPr="00C5686B" w:rsidRDefault="00C5686B" w:rsidP="00C5686B">
            <w:pPr>
              <w:pStyle w:val="GvdeMetni"/>
              <w:numPr>
                <w:ilvl w:val="0"/>
                <w:numId w:val="75"/>
              </w:numPr>
              <w:spacing w:before="20" w:after="20" w:line="240" w:lineRule="auto"/>
              <w:jc w:val="both"/>
              <w:rPr>
                <w:sz w:val="16"/>
                <w:szCs w:val="16"/>
                <w:lang w:val="tr-TR"/>
              </w:rPr>
            </w:pPr>
            <w:r w:rsidRPr="00C5686B">
              <w:rPr>
                <w:sz w:val="16"/>
                <w:szCs w:val="16"/>
                <w:lang w:val="tr-TR"/>
              </w:rPr>
              <w:t>Orijinal toprak tabakaları korunmalı ve üst toprak ile alt toprak karıştırılmamalıdır.</w:t>
            </w:r>
          </w:p>
          <w:p w14:paraId="4ED4A64B" w14:textId="65A5DD29" w:rsidR="00C5686B" w:rsidRPr="00C5686B" w:rsidRDefault="00C5686B" w:rsidP="00C5686B">
            <w:pPr>
              <w:pStyle w:val="GvdeMetni"/>
              <w:numPr>
                <w:ilvl w:val="0"/>
                <w:numId w:val="75"/>
              </w:numPr>
              <w:spacing w:before="20" w:after="20" w:line="240" w:lineRule="auto"/>
              <w:jc w:val="both"/>
              <w:rPr>
                <w:sz w:val="16"/>
                <w:szCs w:val="16"/>
                <w:lang w:val="tr-TR"/>
              </w:rPr>
            </w:pPr>
            <w:r w:rsidRPr="00C5686B">
              <w:rPr>
                <w:sz w:val="16"/>
                <w:szCs w:val="16"/>
                <w:lang w:val="tr-TR"/>
              </w:rPr>
              <w:t>Topraklar, çıkarıldıkları sıranın tersine (önce alt toprak, ardından üst toprak) geri serilmelidir.</w:t>
            </w:r>
          </w:p>
          <w:p w14:paraId="458AB9F9" w14:textId="223EDDC4" w:rsidR="00C5686B" w:rsidRPr="00C5686B" w:rsidRDefault="00C5686B" w:rsidP="00C5686B">
            <w:pPr>
              <w:pStyle w:val="GvdeMetni"/>
              <w:numPr>
                <w:ilvl w:val="0"/>
                <w:numId w:val="75"/>
              </w:numPr>
              <w:spacing w:before="20" w:after="20" w:line="240" w:lineRule="auto"/>
              <w:jc w:val="both"/>
              <w:rPr>
                <w:sz w:val="16"/>
                <w:szCs w:val="16"/>
                <w:lang w:val="tr-TR"/>
              </w:rPr>
            </w:pPr>
            <w:r w:rsidRPr="00C5686B">
              <w:rPr>
                <w:sz w:val="16"/>
                <w:szCs w:val="16"/>
                <w:lang w:val="tr-TR"/>
              </w:rPr>
              <w:t>Üst toprağın, çıkarıldığı alanın aynı genel bölgesinde (yaklaşık 200 m mesafe içinde) habitat restorasyonunda kullanılması ve başka bir yere taşınmaması sağlanmalıdır.</w:t>
            </w:r>
          </w:p>
          <w:p w14:paraId="78E88578" w14:textId="7B753A25" w:rsidR="00C5686B" w:rsidRPr="00C5686B" w:rsidRDefault="00C5686B" w:rsidP="00C5686B">
            <w:pPr>
              <w:pStyle w:val="GvdeMetni"/>
              <w:numPr>
                <w:ilvl w:val="0"/>
                <w:numId w:val="75"/>
              </w:numPr>
              <w:spacing w:before="20" w:after="20" w:line="240" w:lineRule="auto"/>
              <w:jc w:val="both"/>
              <w:rPr>
                <w:sz w:val="16"/>
                <w:szCs w:val="16"/>
                <w:lang w:val="tr-TR"/>
              </w:rPr>
            </w:pPr>
            <w:r w:rsidRPr="00C5686B">
              <w:rPr>
                <w:sz w:val="16"/>
                <w:szCs w:val="16"/>
                <w:lang w:val="tr-TR"/>
              </w:rPr>
              <w:t>Erozyona duyarlı alanlar, uygun dolgu ve tesviye işlemleriyle stabilize edilmelidir.</w:t>
            </w:r>
          </w:p>
          <w:p w14:paraId="621F837A" w14:textId="5BCB768E" w:rsidR="00C5686B" w:rsidRPr="00C5686B" w:rsidRDefault="00C5686B" w:rsidP="00C5686B">
            <w:pPr>
              <w:pStyle w:val="GvdeMetni"/>
              <w:numPr>
                <w:ilvl w:val="0"/>
                <w:numId w:val="75"/>
              </w:numPr>
              <w:spacing w:before="20" w:after="20" w:line="240" w:lineRule="auto"/>
              <w:jc w:val="both"/>
              <w:rPr>
                <w:sz w:val="16"/>
                <w:szCs w:val="16"/>
                <w:lang w:val="tr-TR"/>
              </w:rPr>
            </w:pPr>
            <w:r w:rsidRPr="00C5686B">
              <w:rPr>
                <w:sz w:val="16"/>
                <w:szCs w:val="16"/>
                <w:lang w:val="tr-TR"/>
              </w:rPr>
              <w:t>Yeniden serilen çıplak toprak yüzeyleri, ince bir malç tabakası veya jeotekstil/erozyon kontrol matı gibi fiziksel bariyerlerle korunmalıdır.</w:t>
            </w:r>
          </w:p>
          <w:p w14:paraId="20E8BFCD" w14:textId="74C8EDB2" w:rsidR="00C5686B" w:rsidRPr="00C5686B" w:rsidRDefault="00C5686B" w:rsidP="00C5686B">
            <w:pPr>
              <w:pStyle w:val="GvdeMetni"/>
              <w:numPr>
                <w:ilvl w:val="0"/>
                <w:numId w:val="75"/>
              </w:numPr>
              <w:spacing w:before="20" w:after="20" w:line="240" w:lineRule="auto"/>
              <w:jc w:val="both"/>
              <w:rPr>
                <w:sz w:val="16"/>
                <w:szCs w:val="16"/>
                <w:lang w:val="tr-TR"/>
              </w:rPr>
            </w:pPr>
            <w:r w:rsidRPr="00C5686B">
              <w:rPr>
                <w:sz w:val="16"/>
                <w:szCs w:val="16"/>
                <w:lang w:val="tr-TR"/>
              </w:rPr>
              <w:t>Ağır araç geçişleri nedeniyle toprağın sıkışması önlenmeli; sıkışmış alanlar, bitki örtüsünün yeniden gelişimini desteklemek için gevşetilmelidir.</w:t>
            </w:r>
          </w:p>
          <w:p w14:paraId="19D643BA" w14:textId="133E2456" w:rsidR="00C5686B" w:rsidRPr="00C5686B" w:rsidRDefault="00C5686B" w:rsidP="00C5686B">
            <w:pPr>
              <w:pStyle w:val="GvdeMetni"/>
              <w:numPr>
                <w:ilvl w:val="0"/>
                <w:numId w:val="75"/>
              </w:numPr>
              <w:spacing w:before="20" w:after="20" w:line="240" w:lineRule="auto"/>
              <w:jc w:val="both"/>
              <w:rPr>
                <w:sz w:val="16"/>
                <w:szCs w:val="16"/>
                <w:lang w:val="tr-TR"/>
              </w:rPr>
            </w:pPr>
            <w:r w:rsidRPr="00C5686B">
              <w:rPr>
                <w:sz w:val="16"/>
                <w:szCs w:val="16"/>
                <w:lang w:val="tr-TR"/>
              </w:rPr>
              <w:t>Arazilerin tarımsal kullanıma geri döndürüleceği durumlarda, yalnızca toprak geri kazanımı ve temel peyzaj düzenlemesi yapılması yeterli olup, ek bir uygulama önerilmemektedir.</w:t>
            </w:r>
          </w:p>
          <w:p w14:paraId="754C94A6" w14:textId="19689D1C" w:rsidR="00C5686B" w:rsidRPr="00C5686B" w:rsidRDefault="00C5686B" w:rsidP="00C5686B">
            <w:pPr>
              <w:pStyle w:val="GvdeMetni"/>
              <w:numPr>
                <w:ilvl w:val="0"/>
                <w:numId w:val="75"/>
              </w:numPr>
              <w:spacing w:before="20" w:after="20" w:line="240" w:lineRule="auto"/>
              <w:jc w:val="both"/>
              <w:rPr>
                <w:sz w:val="16"/>
                <w:szCs w:val="16"/>
                <w:lang w:val="tr-TR"/>
              </w:rPr>
            </w:pPr>
            <w:r w:rsidRPr="00C5686B">
              <w:rPr>
                <w:sz w:val="16"/>
                <w:szCs w:val="16"/>
                <w:lang w:val="tr-TR"/>
              </w:rPr>
              <w:lastRenderedPageBreak/>
              <w:t>Dikim çalışmaları için yerli türler ve uygun tohum/bitki kaynakları belirlenmelidir. Mümkün olduğunca yerel kaynaklı tohumlar kullanılmalı, yalnızca bu tür kaynaklar mevcut değilse diğer uygun kaynaklarla desteklenmelidir.</w:t>
            </w:r>
          </w:p>
          <w:p w14:paraId="22DABFC1" w14:textId="1D9197F6" w:rsidR="00C5686B" w:rsidRPr="00C5686B" w:rsidRDefault="00C5686B" w:rsidP="00C5686B">
            <w:pPr>
              <w:pStyle w:val="GvdeMetni"/>
              <w:numPr>
                <w:ilvl w:val="0"/>
                <w:numId w:val="75"/>
              </w:numPr>
              <w:spacing w:before="20" w:after="20" w:line="240" w:lineRule="auto"/>
              <w:jc w:val="both"/>
              <w:rPr>
                <w:sz w:val="16"/>
                <w:szCs w:val="16"/>
                <w:lang w:val="tr-TR"/>
              </w:rPr>
            </w:pPr>
            <w:r w:rsidRPr="00C5686B">
              <w:rPr>
                <w:sz w:val="16"/>
                <w:szCs w:val="16"/>
                <w:lang w:val="tr-TR"/>
              </w:rPr>
              <w:t>Örneğin, yerel fidanlıklardan elde edilebilecek ticari tohum veya bitki kaynakları tercih edilmelidir.</w:t>
            </w:r>
          </w:p>
          <w:p w14:paraId="08DADBC6" w14:textId="122F8952" w:rsidR="00C5686B" w:rsidRPr="00C5686B" w:rsidRDefault="00C5686B" w:rsidP="00C5686B">
            <w:pPr>
              <w:pStyle w:val="GvdeMetni"/>
              <w:numPr>
                <w:ilvl w:val="0"/>
                <w:numId w:val="75"/>
              </w:numPr>
              <w:spacing w:before="20" w:after="20" w:line="240" w:lineRule="auto"/>
              <w:jc w:val="both"/>
              <w:rPr>
                <w:sz w:val="16"/>
                <w:szCs w:val="16"/>
                <w:lang w:val="tr-TR"/>
              </w:rPr>
            </w:pPr>
            <w:r w:rsidRPr="00C5686B">
              <w:rPr>
                <w:sz w:val="16"/>
                <w:szCs w:val="16"/>
                <w:lang w:val="tr-TR"/>
              </w:rPr>
              <w:t>Hızlı bitki örtüsü yenilenmesini teşvik etmek amacıyla, yerli ve hızlı büyüyen sürünen ot türleri ile yeniden tohumlama yapılmalı ve yalnızca yerli/yerel bitkiler kullanılmalıdır (egzotik türler hariç). Tür karışımları, yerel toprak ve iklim koşullarına uygun olmalıdır.</w:t>
            </w:r>
          </w:p>
          <w:p w14:paraId="32F15CFE" w14:textId="61839F7C" w:rsidR="00C5686B" w:rsidRPr="00C5686B" w:rsidRDefault="00C5686B" w:rsidP="00C5686B">
            <w:pPr>
              <w:pStyle w:val="GvdeMetni"/>
              <w:numPr>
                <w:ilvl w:val="0"/>
                <w:numId w:val="75"/>
              </w:numPr>
              <w:spacing w:before="20" w:after="20" w:line="240" w:lineRule="auto"/>
              <w:jc w:val="both"/>
              <w:rPr>
                <w:sz w:val="16"/>
                <w:szCs w:val="16"/>
                <w:lang w:val="tr-TR"/>
              </w:rPr>
            </w:pPr>
            <w:r w:rsidRPr="00C5686B">
              <w:rPr>
                <w:sz w:val="16"/>
                <w:szCs w:val="16"/>
                <w:lang w:val="tr-TR"/>
              </w:rPr>
              <w:t>Bu alanlarda çalışmaların tamamlanmasından sonraki iki ay içinde, bitki örtüsünden yoksun alanlar doğrudan tohumlama (serpme veya hidrolik tohumlama) yöntemleriyle stabilize edilmelidir.</w:t>
            </w:r>
          </w:p>
          <w:p w14:paraId="5FDEC686" w14:textId="485FFBC8" w:rsidR="00C5686B" w:rsidRPr="00C5686B" w:rsidRDefault="00C5686B" w:rsidP="00C5686B">
            <w:pPr>
              <w:pStyle w:val="GvdeMetni"/>
              <w:numPr>
                <w:ilvl w:val="0"/>
                <w:numId w:val="75"/>
              </w:numPr>
              <w:spacing w:before="20" w:after="20" w:line="240" w:lineRule="auto"/>
              <w:jc w:val="both"/>
              <w:rPr>
                <w:sz w:val="16"/>
                <w:szCs w:val="16"/>
                <w:lang w:val="tr-TR"/>
              </w:rPr>
            </w:pPr>
            <w:r w:rsidRPr="00C5686B">
              <w:rPr>
                <w:sz w:val="16"/>
                <w:szCs w:val="16"/>
                <w:lang w:val="tr-TR"/>
              </w:rPr>
              <w:t>Kabloların veya boru hatlarının gömüldüğü hendeklerin yeniden bitkilendirilmesinde, kök gelişimi nedeniyle altyapıya zarar verebilecek derin köklü türler kullanılmamalıdır.</w:t>
            </w:r>
          </w:p>
          <w:p w14:paraId="54EC84AC" w14:textId="56A2D5E9" w:rsidR="00C5686B" w:rsidRPr="00C5686B" w:rsidRDefault="00C5686B" w:rsidP="00C5686B">
            <w:pPr>
              <w:pStyle w:val="GvdeMetni"/>
              <w:numPr>
                <w:ilvl w:val="0"/>
                <w:numId w:val="75"/>
              </w:numPr>
              <w:spacing w:before="20" w:after="20" w:line="240" w:lineRule="auto"/>
              <w:jc w:val="both"/>
              <w:rPr>
                <w:sz w:val="16"/>
                <w:szCs w:val="16"/>
                <w:lang w:val="tr-TR"/>
              </w:rPr>
            </w:pPr>
            <w:r w:rsidRPr="00C5686B">
              <w:rPr>
                <w:sz w:val="16"/>
                <w:szCs w:val="16"/>
                <w:lang w:val="tr-TR"/>
              </w:rPr>
              <w:t>Kısa ve orta vadede, yeniden bitkilendirilen alanlarda geçici çitler veya uygun bariyerler kurularak insan ve hayvan girişleri ile aşırı otlama engellenmeli, bitki örtüsünün tutunması sağlanmalıdır.</w:t>
            </w:r>
          </w:p>
          <w:p w14:paraId="5981DBB8" w14:textId="7419B066" w:rsidR="00505014" w:rsidRPr="00AE407B" w:rsidRDefault="00C5686B" w:rsidP="00C5686B">
            <w:pPr>
              <w:pStyle w:val="GvdeMetni"/>
              <w:numPr>
                <w:ilvl w:val="0"/>
                <w:numId w:val="75"/>
              </w:numPr>
              <w:spacing w:before="20" w:after="20" w:line="240" w:lineRule="auto"/>
              <w:jc w:val="both"/>
              <w:rPr>
                <w:sz w:val="16"/>
                <w:szCs w:val="16"/>
                <w:lang w:val="tr-TR"/>
              </w:rPr>
            </w:pPr>
            <w:r w:rsidRPr="00C5686B">
              <w:rPr>
                <w:sz w:val="16"/>
                <w:szCs w:val="16"/>
                <w:lang w:val="tr-TR"/>
              </w:rPr>
              <w:t>Bu Biyoçeşitlilik Yönetim Planı (BYP) kapsamında belirlenen önlemlere uygun olarak, yeniden oluşturulan habitatları istila etme potansiyeline sahip istilacı veya yabancı bitki türleri düzenli olarak kontrol altında tutulmalıdır.</w:t>
            </w:r>
          </w:p>
        </w:tc>
        <w:tc>
          <w:tcPr>
            <w:tcW w:w="1689" w:type="dxa"/>
          </w:tcPr>
          <w:p w14:paraId="65D6FC95" w14:textId="18645E66" w:rsidR="00505014" w:rsidRPr="00AE407B" w:rsidRDefault="00F705A6" w:rsidP="00F83EBF">
            <w:pPr>
              <w:pStyle w:val="GvdeMetni"/>
              <w:spacing w:before="20" w:after="20" w:line="240" w:lineRule="auto"/>
              <w:jc w:val="center"/>
              <w:rPr>
                <w:sz w:val="16"/>
                <w:szCs w:val="16"/>
                <w:lang w:val="tr-TR"/>
              </w:rPr>
            </w:pPr>
            <w:r w:rsidRPr="00AE407B">
              <w:rPr>
                <w:sz w:val="16"/>
                <w:szCs w:val="16"/>
                <w:lang w:val="tr-TR"/>
              </w:rPr>
              <w:lastRenderedPageBreak/>
              <w:t>Restorasyon</w:t>
            </w:r>
          </w:p>
        </w:tc>
        <w:tc>
          <w:tcPr>
            <w:tcW w:w="2733" w:type="dxa"/>
            <w:hideMark/>
          </w:tcPr>
          <w:p w14:paraId="251D2056" w14:textId="1ADCB207" w:rsidR="00507BAD" w:rsidRPr="00AE407B" w:rsidRDefault="00507BAD" w:rsidP="00F83EBF">
            <w:pPr>
              <w:pStyle w:val="GvdeMetni"/>
              <w:spacing w:before="20" w:after="20" w:line="240" w:lineRule="auto"/>
              <w:rPr>
                <w:sz w:val="16"/>
                <w:szCs w:val="16"/>
                <w:lang w:val="tr-TR"/>
              </w:rPr>
            </w:pPr>
            <w:r w:rsidRPr="00AE407B">
              <w:rPr>
                <w:b/>
                <w:bCs/>
                <w:sz w:val="16"/>
                <w:szCs w:val="16"/>
                <w:lang w:val="tr-TR"/>
              </w:rPr>
              <w:t xml:space="preserve">Yerinde Habitat Restorasyon Planı </w:t>
            </w:r>
          </w:p>
          <w:p w14:paraId="1BD0281D" w14:textId="77777777" w:rsidR="00507BAD" w:rsidRPr="00AE407B" w:rsidRDefault="00507BAD" w:rsidP="00F83EBF">
            <w:pPr>
              <w:pStyle w:val="GvdeMetni"/>
              <w:spacing w:before="20" w:after="20" w:line="240" w:lineRule="auto"/>
              <w:rPr>
                <w:sz w:val="16"/>
                <w:szCs w:val="16"/>
                <w:lang w:val="tr-TR"/>
              </w:rPr>
            </w:pPr>
          </w:p>
          <w:p w14:paraId="03A4C42A" w14:textId="47E448F8" w:rsidR="00505014" w:rsidRPr="00AE407B" w:rsidRDefault="00505014" w:rsidP="00F83EBF">
            <w:pPr>
              <w:pStyle w:val="GvdeMetni"/>
              <w:spacing w:before="20" w:after="20" w:line="240" w:lineRule="auto"/>
              <w:rPr>
                <w:sz w:val="16"/>
                <w:szCs w:val="16"/>
                <w:lang w:val="tr-TR"/>
              </w:rPr>
            </w:pPr>
            <w:r w:rsidRPr="00AE407B">
              <w:rPr>
                <w:sz w:val="16"/>
                <w:szCs w:val="16"/>
                <w:lang w:val="tr-TR"/>
              </w:rPr>
              <w:t>Habitat restorasyon planı şartnameye uygun olarak uygulanır.</w:t>
            </w:r>
          </w:p>
        </w:tc>
        <w:tc>
          <w:tcPr>
            <w:tcW w:w="1672" w:type="dxa"/>
          </w:tcPr>
          <w:p w14:paraId="069FB960" w14:textId="77777777" w:rsidR="002329F6" w:rsidRPr="00AE407B" w:rsidRDefault="002329F6" w:rsidP="002329F6">
            <w:pPr>
              <w:pStyle w:val="GvdeMetni"/>
              <w:spacing w:before="20" w:after="20" w:line="240" w:lineRule="auto"/>
              <w:rPr>
                <w:sz w:val="16"/>
                <w:szCs w:val="16"/>
                <w:lang w:val="tr-TR"/>
              </w:rPr>
            </w:pPr>
            <w:r w:rsidRPr="00AE407B">
              <w:rPr>
                <w:sz w:val="16"/>
                <w:szCs w:val="16"/>
                <w:lang w:val="tr-TR"/>
              </w:rPr>
              <w:t>İnşaat sırasında (plan hazırlığı)</w:t>
            </w:r>
          </w:p>
          <w:p w14:paraId="51F8423B" w14:textId="77777777" w:rsidR="002329F6" w:rsidRPr="00AE407B" w:rsidRDefault="002329F6" w:rsidP="00F83EBF">
            <w:pPr>
              <w:pStyle w:val="GvdeMetni"/>
              <w:spacing w:before="20" w:after="20" w:line="240" w:lineRule="auto"/>
              <w:rPr>
                <w:sz w:val="16"/>
                <w:szCs w:val="16"/>
                <w:lang w:val="tr-TR"/>
              </w:rPr>
            </w:pPr>
          </w:p>
          <w:p w14:paraId="7F5BBFEE" w14:textId="77777777" w:rsidR="00505014" w:rsidRPr="00AE407B" w:rsidRDefault="00505014" w:rsidP="00F83EBF">
            <w:pPr>
              <w:pStyle w:val="GvdeMetni"/>
              <w:spacing w:before="20" w:after="20" w:line="240" w:lineRule="auto"/>
              <w:rPr>
                <w:sz w:val="16"/>
                <w:szCs w:val="16"/>
                <w:lang w:val="tr-TR"/>
              </w:rPr>
            </w:pPr>
            <w:r w:rsidRPr="00AE407B">
              <w:rPr>
                <w:sz w:val="16"/>
                <w:szCs w:val="16"/>
                <w:lang w:val="tr-TR"/>
              </w:rPr>
              <w:t>İnşaat sonrası</w:t>
            </w:r>
          </w:p>
          <w:p w14:paraId="63061F2D" w14:textId="792FC822" w:rsidR="002329F6" w:rsidRPr="00AE407B" w:rsidRDefault="002329F6" w:rsidP="00F83EBF">
            <w:pPr>
              <w:pStyle w:val="GvdeMetni"/>
              <w:spacing w:before="20" w:after="20" w:line="240" w:lineRule="auto"/>
              <w:rPr>
                <w:sz w:val="16"/>
                <w:szCs w:val="16"/>
                <w:lang w:val="tr-TR"/>
              </w:rPr>
            </w:pPr>
            <w:r w:rsidRPr="00AE407B">
              <w:rPr>
                <w:sz w:val="16"/>
                <w:szCs w:val="16"/>
                <w:lang w:val="tr-TR"/>
              </w:rPr>
              <w:t>(restorasyon planının uygulanması, zamanlamaya ilişkin ayrıntılar habitat restorasyon planında belirlenecektir)</w:t>
            </w:r>
          </w:p>
        </w:tc>
        <w:tc>
          <w:tcPr>
            <w:tcW w:w="0" w:type="auto"/>
            <w:hideMark/>
          </w:tcPr>
          <w:p w14:paraId="7CE6E9B8" w14:textId="77777777" w:rsidR="00505014" w:rsidRPr="00AE407B" w:rsidRDefault="00505014" w:rsidP="00F83EBF">
            <w:pPr>
              <w:pStyle w:val="GvdeMetni"/>
              <w:spacing w:before="20" w:after="20" w:line="240" w:lineRule="auto"/>
              <w:rPr>
                <w:sz w:val="16"/>
                <w:szCs w:val="16"/>
                <w:lang w:val="tr-TR"/>
              </w:rPr>
            </w:pPr>
            <w:r w:rsidRPr="00AE407B">
              <w:rPr>
                <w:sz w:val="16"/>
                <w:szCs w:val="16"/>
                <w:lang w:val="tr-TR"/>
              </w:rPr>
              <w:t>Tüm çalışanlar ve yükleniciler</w:t>
            </w:r>
          </w:p>
          <w:p w14:paraId="41A13905" w14:textId="77777777" w:rsidR="00505014" w:rsidRPr="00AE407B" w:rsidRDefault="00505014" w:rsidP="00F83EBF">
            <w:pPr>
              <w:pStyle w:val="GvdeMetni"/>
              <w:spacing w:before="20" w:after="20" w:line="240" w:lineRule="auto"/>
              <w:rPr>
                <w:sz w:val="16"/>
                <w:szCs w:val="16"/>
                <w:lang w:val="tr-TR"/>
              </w:rPr>
            </w:pPr>
            <w:r w:rsidRPr="00AE407B">
              <w:rPr>
                <w:sz w:val="16"/>
                <w:szCs w:val="16"/>
                <w:lang w:val="tr-TR"/>
              </w:rPr>
              <w:t>Biyoçeşitlilik Uzmanı</w:t>
            </w:r>
          </w:p>
          <w:p w14:paraId="61155459" w14:textId="1E47C4AC" w:rsidR="00505014" w:rsidRPr="00AE407B" w:rsidRDefault="00312F2F" w:rsidP="00F83EBF">
            <w:pPr>
              <w:pStyle w:val="GvdeMetni"/>
              <w:spacing w:before="20" w:after="20" w:line="240" w:lineRule="auto"/>
              <w:rPr>
                <w:sz w:val="16"/>
                <w:szCs w:val="16"/>
                <w:lang w:val="tr-TR"/>
              </w:rPr>
            </w:pPr>
            <w:r w:rsidRPr="00AE407B">
              <w:rPr>
                <w:sz w:val="16"/>
                <w:szCs w:val="16"/>
                <w:lang w:val="tr-TR"/>
              </w:rPr>
              <w:t>ISG</w:t>
            </w:r>
            <w:r w:rsidR="00DB6A05" w:rsidRPr="00AE407B">
              <w:rPr>
                <w:sz w:val="16"/>
                <w:szCs w:val="16"/>
                <w:lang w:val="tr-TR"/>
              </w:rPr>
              <w:t xml:space="preserve"> Müdürü / Çevre Çözüm Ortağı</w:t>
            </w:r>
          </w:p>
        </w:tc>
      </w:tr>
      <w:tr w:rsidR="00E95589" w:rsidRPr="000058B4" w14:paraId="76FCA21E" w14:textId="77777777" w:rsidTr="00E92405">
        <w:tc>
          <w:tcPr>
            <w:tcW w:w="2442" w:type="dxa"/>
            <w:vMerge/>
          </w:tcPr>
          <w:p w14:paraId="7EE0C678" w14:textId="77777777" w:rsidR="00505014" w:rsidRPr="00AE407B" w:rsidRDefault="00505014" w:rsidP="00F83EBF">
            <w:pPr>
              <w:pStyle w:val="GvdeMetni"/>
              <w:spacing w:before="20" w:after="20" w:line="240" w:lineRule="auto"/>
              <w:rPr>
                <w:sz w:val="16"/>
                <w:szCs w:val="16"/>
                <w:lang w:val="tr-TR"/>
              </w:rPr>
            </w:pPr>
          </w:p>
        </w:tc>
        <w:tc>
          <w:tcPr>
            <w:tcW w:w="4776" w:type="dxa"/>
          </w:tcPr>
          <w:p w14:paraId="102AD44B" w14:textId="77777777" w:rsidR="00505014" w:rsidRPr="00AE407B" w:rsidRDefault="00505014" w:rsidP="00F83EBF">
            <w:pPr>
              <w:pStyle w:val="Tabletextleft"/>
              <w:spacing w:before="20" w:after="20"/>
              <w:rPr>
                <w:rFonts w:eastAsia="Times New Roman" w:cs="Calibri"/>
                <w:b/>
                <w:bCs/>
                <w:sz w:val="16"/>
                <w:szCs w:val="16"/>
                <w:lang w:val="tr-TR" w:eastAsia="tr-TR"/>
              </w:rPr>
            </w:pPr>
            <w:r w:rsidRPr="00AE407B">
              <w:rPr>
                <w:rFonts w:eastAsia="Times New Roman" w:cs="Calibri"/>
                <w:b/>
                <w:bCs/>
                <w:sz w:val="16"/>
                <w:szCs w:val="16"/>
                <w:lang w:val="tr-TR" w:eastAsia="tr-TR"/>
              </w:rPr>
              <w:t>Habitat restorasyonu/kalıcı olarak tahrip olan habitatlar için tazminat</w:t>
            </w:r>
          </w:p>
          <w:p w14:paraId="561F0DE6" w14:textId="77777777" w:rsidR="00505014" w:rsidRPr="00AE407B" w:rsidRDefault="00505014" w:rsidP="00F83EBF">
            <w:pPr>
              <w:pStyle w:val="Tabletextleft"/>
              <w:numPr>
                <w:ilvl w:val="0"/>
                <w:numId w:val="78"/>
              </w:numPr>
              <w:spacing w:before="20" w:after="20"/>
              <w:rPr>
                <w:rFonts w:eastAsia="Times New Roman" w:cs="Calibri"/>
                <w:b/>
                <w:bCs/>
                <w:sz w:val="16"/>
                <w:szCs w:val="16"/>
                <w:lang w:val="tr-TR" w:eastAsia="tr-TR"/>
              </w:rPr>
            </w:pPr>
            <w:r w:rsidRPr="00AE407B">
              <w:rPr>
                <w:rFonts w:eastAsia="Times New Roman" w:cs="Calibri"/>
                <w:sz w:val="16"/>
                <w:szCs w:val="16"/>
                <w:lang w:val="tr-TR" w:eastAsia="tr-TR"/>
              </w:rPr>
              <w:t>Proje nedeniyle dönüştürülen doğal habitatların kapsamını doğrulamak, hangi geçici bozulmaların giderilebileceğini/restore edilebileceğini ve hangi alanların geliştirme projesi nedeniyle kalıcı olarak kaybedildiğini teyit etmek için inşaat sonrası araştırma. Doğal habitat kaybının miktarını güncellemek ve gerekli hallerde NNL hedeflerini revize etmek.</w:t>
            </w:r>
          </w:p>
          <w:p w14:paraId="0065036E" w14:textId="2E65A443" w:rsidR="00505014" w:rsidRPr="00AE407B" w:rsidRDefault="00505014" w:rsidP="00F83EBF">
            <w:pPr>
              <w:pStyle w:val="Tabletextleft"/>
              <w:numPr>
                <w:ilvl w:val="0"/>
                <w:numId w:val="78"/>
              </w:numPr>
              <w:spacing w:before="20" w:after="20"/>
              <w:rPr>
                <w:rFonts w:eastAsia="Times New Roman" w:cs="Calibri"/>
                <w:b/>
                <w:bCs/>
                <w:sz w:val="16"/>
                <w:szCs w:val="16"/>
                <w:lang w:val="tr-TR" w:eastAsia="tr-TR"/>
              </w:rPr>
            </w:pPr>
            <w:r w:rsidRPr="00AE407B">
              <w:rPr>
                <w:rFonts w:cs="Arial"/>
                <w:sz w:val="16"/>
                <w:szCs w:val="16"/>
                <w:lang w:val="tr-TR"/>
              </w:rPr>
              <w:lastRenderedPageBreak/>
              <w:t xml:space="preserve">PBF kriterlerine uyan habitatlar </w:t>
            </w:r>
            <w:r w:rsidRPr="00AE407B">
              <w:rPr>
                <w:sz w:val="16"/>
                <w:szCs w:val="16"/>
                <w:lang w:val="tr-TR"/>
              </w:rPr>
              <w:t>için habitat restorasyonu/</w:t>
            </w:r>
            <w:r w:rsidR="00433D6C" w:rsidRPr="00AE407B">
              <w:rPr>
                <w:sz w:val="16"/>
                <w:szCs w:val="16"/>
                <w:lang w:val="tr-TR"/>
              </w:rPr>
              <w:t>denkleştirme</w:t>
            </w:r>
            <w:r w:rsidRPr="00AE407B">
              <w:rPr>
                <w:sz w:val="16"/>
                <w:szCs w:val="16"/>
                <w:lang w:val="tr-TR"/>
              </w:rPr>
              <w:t xml:space="preserve"> planı geliştirmek ve uygulamak</w:t>
            </w:r>
            <w:r w:rsidRPr="00AE407B">
              <w:rPr>
                <w:rFonts w:cs="Arial"/>
                <w:sz w:val="16"/>
                <w:szCs w:val="16"/>
                <w:lang w:val="tr-TR"/>
              </w:rPr>
              <w:t>: Serpantin bozkır, karaçam (</w:t>
            </w:r>
            <w:r w:rsidRPr="00AE407B">
              <w:rPr>
                <w:rFonts w:cs="Arial"/>
                <w:i/>
                <w:iCs/>
                <w:sz w:val="16"/>
                <w:szCs w:val="16"/>
                <w:lang w:val="tr-TR"/>
              </w:rPr>
              <w:t>Pinus nigra</w:t>
            </w:r>
            <w:r w:rsidRPr="00AE407B">
              <w:rPr>
                <w:rFonts w:cs="Arial"/>
                <w:sz w:val="16"/>
                <w:szCs w:val="16"/>
                <w:lang w:val="tr-TR"/>
              </w:rPr>
              <w:t xml:space="preserve">) ormanı, </w:t>
            </w:r>
            <w:r w:rsidRPr="00AE407B">
              <w:rPr>
                <w:rFonts w:cs="Arial"/>
                <w:i/>
                <w:iCs/>
                <w:sz w:val="16"/>
                <w:szCs w:val="16"/>
                <w:lang w:val="tr-TR"/>
              </w:rPr>
              <w:t xml:space="preserve">Pinus brutia </w:t>
            </w:r>
            <w:r w:rsidRPr="00AE407B">
              <w:rPr>
                <w:rFonts w:cs="Arial"/>
                <w:sz w:val="16"/>
                <w:szCs w:val="16"/>
                <w:lang w:val="tr-TR"/>
              </w:rPr>
              <w:t>ormanı</w:t>
            </w:r>
            <w:r w:rsidRPr="00AE407B">
              <w:rPr>
                <w:rFonts w:eastAsia="Times New Roman"/>
                <w:sz w:val="16"/>
                <w:szCs w:val="16"/>
                <w:lang w:val="tr-TR" w:eastAsia="tr-TR"/>
              </w:rPr>
              <w:t>, PBF olan ilgili doğal habitatlar için biyolojik çeşitlilik NNL'sini karşılamak amacıyla. (</w:t>
            </w:r>
            <w:r w:rsidRPr="00AE407B">
              <w:rPr>
                <w:rFonts w:eastAsia="Times New Roman"/>
                <w:sz w:val="16"/>
                <w:szCs w:val="16"/>
                <w:lang w:val="tr-TR" w:eastAsia="tr-TR"/>
              </w:rPr>
              <w:fldChar w:fldCharType="begin"/>
            </w:r>
            <w:r w:rsidRPr="00AE407B">
              <w:rPr>
                <w:rFonts w:eastAsia="Times New Roman"/>
                <w:sz w:val="16"/>
                <w:szCs w:val="16"/>
                <w:lang w:val="tr-TR" w:eastAsia="tr-TR"/>
              </w:rPr>
              <w:instrText xml:space="preserve"> REF _Ref199344517 \r \h </w:instrText>
            </w:r>
            <w:r w:rsidR="00F83EBF" w:rsidRPr="00AE407B">
              <w:rPr>
                <w:rFonts w:eastAsia="Times New Roman"/>
                <w:sz w:val="16"/>
                <w:szCs w:val="16"/>
                <w:lang w:val="tr-TR" w:eastAsia="tr-TR"/>
              </w:rPr>
              <w:instrText xml:space="preserve"> \* MERGEFORMAT </w:instrText>
            </w:r>
            <w:r w:rsidRPr="00AE407B">
              <w:rPr>
                <w:rFonts w:eastAsia="Times New Roman"/>
                <w:sz w:val="16"/>
                <w:szCs w:val="16"/>
                <w:lang w:val="tr-TR" w:eastAsia="tr-TR"/>
              </w:rPr>
            </w:r>
            <w:r w:rsidRPr="00AE407B">
              <w:rPr>
                <w:rFonts w:eastAsia="Times New Roman"/>
                <w:sz w:val="16"/>
                <w:szCs w:val="16"/>
                <w:lang w:val="tr-TR" w:eastAsia="tr-TR"/>
              </w:rPr>
              <w:fldChar w:fldCharType="separate"/>
            </w:r>
            <w:r w:rsidR="00E42AAF">
              <w:rPr>
                <w:rFonts w:eastAsia="Times New Roman"/>
                <w:sz w:val="16"/>
                <w:szCs w:val="16"/>
                <w:lang w:val="tr-TR" w:eastAsia="tr-TR"/>
              </w:rPr>
              <w:t>3.1</w:t>
            </w:r>
            <w:r w:rsidRPr="00AE407B">
              <w:rPr>
                <w:rFonts w:eastAsia="Times New Roman"/>
                <w:sz w:val="16"/>
                <w:szCs w:val="16"/>
                <w:lang w:val="tr-TR" w:eastAsia="tr-TR"/>
              </w:rPr>
              <w:fldChar w:fldCharType="end"/>
            </w:r>
            <w:r w:rsidRPr="00AE407B">
              <w:rPr>
                <w:rFonts w:eastAsia="Times New Roman"/>
                <w:sz w:val="16"/>
                <w:szCs w:val="16"/>
                <w:lang w:val="tr-TR" w:eastAsia="tr-TR"/>
              </w:rPr>
              <w:t xml:space="preserve"> bölümündeki NNL stratejisine bakınız)</w:t>
            </w:r>
          </w:p>
          <w:p w14:paraId="689CCF58" w14:textId="3403A87A" w:rsidR="00505014" w:rsidRPr="00AE407B" w:rsidRDefault="00FB42FB" w:rsidP="00F30487">
            <w:pPr>
              <w:pStyle w:val="Tabletextleft"/>
              <w:numPr>
                <w:ilvl w:val="0"/>
                <w:numId w:val="78"/>
              </w:numPr>
              <w:spacing w:before="20" w:after="20"/>
              <w:ind w:left="714" w:hanging="357"/>
              <w:rPr>
                <w:rFonts w:eastAsia="Times New Roman" w:cs="Calibri"/>
                <w:sz w:val="16"/>
                <w:szCs w:val="16"/>
                <w:lang w:val="tr-TR" w:eastAsia="tr-TR"/>
              </w:rPr>
            </w:pPr>
            <w:r w:rsidRPr="00AE407B">
              <w:rPr>
                <w:rFonts w:eastAsia="Times New Roman" w:cs="Calibri"/>
                <w:sz w:val="16"/>
                <w:szCs w:val="16"/>
                <w:lang w:val="tr-TR" w:eastAsia="tr-TR"/>
              </w:rPr>
              <w:t>K</w:t>
            </w:r>
            <w:r w:rsidR="00505014" w:rsidRPr="00AE407B">
              <w:rPr>
                <w:rFonts w:eastAsia="Times New Roman" w:cs="Calibri"/>
                <w:sz w:val="16"/>
                <w:szCs w:val="16"/>
                <w:lang w:val="tr-TR" w:eastAsia="tr-TR"/>
              </w:rPr>
              <w:t>H ve PBF türlerinin çoğaltılması ve gelecekte yeniden yerleştirilmesi, ekolojik uygunluk ve restorasyon hedeflerine göre planlanmalıdır. Özellikle, aşağıdaki Kritik Habitat (</w:t>
            </w:r>
            <w:r w:rsidRPr="00AE407B">
              <w:rPr>
                <w:rFonts w:eastAsia="Times New Roman" w:cs="Calibri"/>
                <w:sz w:val="16"/>
                <w:szCs w:val="16"/>
                <w:lang w:val="tr-TR" w:eastAsia="tr-TR"/>
              </w:rPr>
              <w:t>K</w:t>
            </w:r>
            <w:r w:rsidR="00505014" w:rsidRPr="00AE407B">
              <w:rPr>
                <w:rFonts w:eastAsia="Times New Roman" w:cs="Calibri"/>
                <w:sz w:val="16"/>
                <w:szCs w:val="16"/>
                <w:lang w:val="tr-TR" w:eastAsia="tr-TR"/>
              </w:rPr>
              <w:t xml:space="preserve">H) kriterlerini karşılayan bitki türleri için in-situ ve ex-situ koruma stratejileri geliştirilmelidir: </w:t>
            </w:r>
            <w:r w:rsidR="00505014" w:rsidRPr="00AE407B">
              <w:rPr>
                <w:rFonts w:eastAsia="Times New Roman" w:cs="Calibri"/>
                <w:i/>
                <w:iCs/>
                <w:sz w:val="16"/>
                <w:szCs w:val="16"/>
                <w:lang w:val="tr-TR" w:eastAsia="tr-TR"/>
              </w:rPr>
              <w:t xml:space="preserve">Fritillaria sp. nov., Muscari muglaensis, Verbascum ebubekirceylanii, Genista sandrasica, Ornithogalum sandrasicum </w:t>
            </w:r>
            <w:r w:rsidR="00505014" w:rsidRPr="00AE407B">
              <w:rPr>
                <w:rFonts w:eastAsia="Times New Roman" w:cs="Calibri"/>
                <w:sz w:val="16"/>
                <w:szCs w:val="16"/>
                <w:lang w:val="tr-TR" w:eastAsia="tr-TR"/>
              </w:rPr>
              <w:t xml:space="preserve">ve </w:t>
            </w:r>
            <w:r w:rsidR="00505014" w:rsidRPr="00AE407B">
              <w:rPr>
                <w:rFonts w:eastAsia="Times New Roman" w:cs="Calibri"/>
                <w:i/>
                <w:iCs/>
                <w:sz w:val="16"/>
                <w:szCs w:val="16"/>
                <w:lang w:val="tr-TR" w:eastAsia="tr-TR"/>
              </w:rPr>
              <w:t xml:space="preserve">Teucrium alyssifolium; </w:t>
            </w:r>
            <w:r w:rsidR="00505014" w:rsidRPr="00AE407B">
              <w:rPr>
                <w:rFonts w:eastAsia="Times New Roman" w:cs="Calibri"/>
                <w:sz w:val="16"/>
                <w:szCs w:val="16"/>
                <w:lang w:val="tr-TR" w:eastAsia="tr-TR"/>
              </w:rPr>
              <w:t xml:space="preserve">ve aşağıdaki Öncelikli Biyoçeşitlilik Özelliği (PBF) türleri: </w:t>
            </w:r>
            <w:r w:rsidR="00505014" w:rsidRPr="00AE407B">
              <w:rPr>
                <w:rFonts w:eastAsia="Times New Roman" w:cs="Calibri"/>
                <w:i/>
                <w:iCs/>
                <w:sz w:val="16"/>
                <w:szCs w:val="16"/>
                <w:lang w:val="tr-TR" w:eastAsia="tr-TR"/>
              </w:rPr>
              <w:t xml:space="preserve">Astragalus dirmilensis, Vinca ispartensis, Acantholimon ulicinum var. purpurascens </w:t>
            </w:r>
            <w:r w:rsidR="00505014" w:rsidRPr="00AE407B">
              <w:rPr>
                <w:rFonts w:eastAsia="Times New Roman" w:cs="Calibri"/>
                <w:sz w:val="16"/>
                <w:szCs w:val="16"/>
                <w:lang w:val="tr-TR" w:eastAsia="tr-TR"/>
              </w:rPr>
              <w:t xml:space="preserve">ve </w:t>
            </w:r>
            <w:r w:rsidR="00505014" w:rsidRPr="00AE407B">
              <w:rPr>
                <w:rFonts w:eastAsia="Times New Roman" w:cs="Calibri"/>
                <w:i/>
                <w:iCs/>
                <w:sz w:val="16"/>
                <w:szCs w:val="16"/>
                <w:lang w:val="tr-TR" w:eastAsia="tr-TR"/>
              </w:rPr>
              <w:t xml:space="preserve">Cyclamen alpinum. </w:t>
            </w:r>
            <w:r w:rsidR="00505014" w:rsidRPr="00AE407B">
              <w:rPr>
                <w:rFonts w:eastAsia="Times New Roman" w:cs="Calibri"/>
                <w:sz w:val="16"/>
                <w:szCs w:val="16"/>
                <w:lang w:val="tr-TR" w:eastAsia="tr-TR"/>
              </w:rPr>
              <w:t xml:space="preserve">İlk adım olarak, uygun fenolojik dönemlerde tohum toplama işlemi gerçekleştirilecek ve toplanan tohumlar uzun vadeli koruma amacıyla Türkiye Tohum Gen Bankası'na teslim edilecektir. </w:t>
            </w:r>
            <w:r w:rsidR="00505014" w:rsidRPr="00AE407B">
              <w:rPr>
                <w:rFonts w:eastAsia="Times New Roman" w:cs="Calibri"/>
                <w:i/>
                <w:iCs/>
                <w:sz w:val="16"/>
                <w:szCs w:val="16"/>
                <w:lang w:val="tr-TR" w:eastAsia="tr-TR"/>
              </w:rPr>
              <w:t xml:space="preserve">Cyclamen alpinum </w:t>
            </w:r>
            <w:r w:rsidR="00505014" w:rsidRPr="00AE407B">
              <w:rPr>
                <w:rFonts w:eastAsia="Times New Roman" w:cs="Calibri"/>
                <w:sz w:val="16"/>
                <w:szCs w:val="16"/>
                <w:lang w:val="tr-TR" w:eastAsia="tr-TR"/>
              </w:rPr>
              <w:t>için</w:t>
            </w:r>
            <w:r w:rsidR="00505014" w:rsidRPr="00AE407B">
              <w:rPr>
                <w:rFonts w:eastAsia="Times New Roman" w:cs="Calibri"/>
                <w:i/>
                <w:iCs/>
                <w:sz w:val="16"/>
                <w:szCs w:val="16"/>
                <w:lang w:val="tr-TR" w:eastAsia="tr-TR"/>
              </w:rPr>
              <w:t xml:space="preserve">, </w:t>
            </w:r>
            <w:r w:rsidR="00505014" w:rsidRPr="00AE407B">
              <w:rPr>
                <w:rFonts w:eastAsia="Times New Roman" w:cs="Calibri"/>
                <w:sz w:val="16"/>
                <w:szCs w:val="16"/>
                <w:lang w:val="tr-TR" w:eastAsia="tr-TR"/>
              </w:rPr>
              <w:t>potansiyel olarak etkilenen popülasyonlardan, proje etki alanı dışındaki ekolojik olarak uygun alanlara yumru köklerin nakli Mart-Nisan aylarında gerçekleştirilmelidir.</w:t>
            </w:r>
          </w:p>
          <w:p w14:paraId="62CB431A" w14:textId="244F916F" w:rsidR="00505014" w:rsidRPr="00AE407B" w:rsidRDefault="00505014" w:rsidP="00F83EBF">
            <w:pPr>
              <w:pStyle w:val="Tabletextleft"/>
              <w:numPr>
                <w:ilvl w:val="0"/>
                <w:numId w:val="78"/>
              </w:numPr>
              <w:spacing w:before="20" w:after="20"/>
              <w:ind w:left="714" w:hanging="357"/>
              <w:rPr>
                <w:rFonts w:eastAsia="Times New Roman" w:cs="Calibri"/>
                <w:sz w:val="16"/>
                <w:szCs w:val="16"/>
                <w:lang w:val="tr-TR" w:eastAsia="tr-TR"/>
              </w:rPr>
            </w:pPr>
            <w:r w:rsidRPr="00AE407B">
              <w:rPr>
                <w:rFonts w:eastAsia="Times New Roman" w:cs="Calibri"/>
                <w:sz w:val="16"/>
                <w:szCs w:val="16"/>
                <w:lang w:val="tr-TR" w:eastAsia="tr-TR"/>
              </w:rPr>
              <w:t>Habitatın restorasyonu/telafisi ve uygulama sonrası bakımın başarısını izlemek ve gerektiğinde uyarlanabilir yönetim önlemlerini uygulamak.</w:t>
            </w:r>
          </w:p>
          <w:p w14:paraId="0BD7DD38" w14:textId="27144E2C" w:rsidR="00505014" w:rsidRPr="00AE407B" w:rsidRDefault="00505014" w:rsidP="00F30487">
            <w:pPr>
              <w:pStyle w:val="Tabletextleft"/>
              <w:numPr>
                <w:ilvl w:val="0"/>
                <w:numId w:val="78"/>
              </w:numPr>
              <w:spacing w:before="20" w:after="20"/>
              <w:ind w:left="714" w:hanging="357"/>
              <w:rPr>
                <w:rFonts w:eastAsia="Times New Roman" w:cs="Calibri"/>
                <w:sz w:val="16"/>
                <w:szCs w:val="16"/>
                <w:lang w:val="tr-TR" w:eastAsia="tr-TR"/>
              </w:rPr>
            </w:pPr>
            <w:r w:rsidRPr="00AE407B">
              <w:rPr>
                <w:rFonts w:eastAsia="Times New Roman" w:cs="Calibri"/>
                <w:sz w:val="16"/>
                <w:szCs w:val="16"/>
                <w:lang w:val="tr-TR" w:eastAsia="tr-TR"/>
              </w:rPr>
              <w:t xml:space="preserve">Özellikle </w:t>
            </w:r>
            <w:r w:rsidR="002D0C7A" w:rsidRPr="00AE407B">
              <w:rPr>
                <w:rFonts w:eastAsia="Times New Roman" w:cs="Calibri"/>
                <w:sz w:val="16"/>
                <w:szCs w:val="16"/>
                <w:lang w:val="tr-TR" w:eastAsia="tr-TR"/>
              </w:rPr>
              <w:t>K</w:t>
            </w:r>
            <w:r w:rsidRPr="00AE407B">
              <w:rPr>
                <w:rFonts w:eastAsia="Times New Roman" w:cs="Calibri"/>
                <w:sz w:val="16"/>
                <w:szCs w:val="16"/>
                <w:lang w:val="tr-TR" w:eastAsia="tr-TR"/>
              </w:rPr>
              <w:t>H ve PBF flora ve fauna türleri için NNL/NG'ye bilgi vermek üzere, restore edilmiş/geliştirilmiş habitatlardaki fauna ve florayı izlemek.</w:t>
            </w:r>
          </w:p>
        </w:tc>
        <w:tc>
          <w:tcPr>
            <w:tcW w:w="1689" w:type="dxa"/>
          </w:tcPr>
          <w:p w14:paraId="734E74AC" w14:textId="77777777" w:rsidR="00505014" w:rsidRPr="00AE407B" w:rsidRDefault="00505014" w:rsidP="00F83EBF">
            <w:pPr>
              <w:pStyle w:val="GvdeMetni"/>
              <w:spacing w:before="20" w:after="20" w:line="240" w:lineRule="auto"/>
              <w:jc w:val="center"/>
              <w:rPr>
                <w:sz w:val="16"/>
                <w:szCs w:val="16"/>
                <w:lang w:val="tr-TR"/>
              </w:rPr>
            </w:pPr>
            <w:r w:rsidRPr="00AE407B">
              <w:rPr>
                <w:sz w:val="16"/>
                <w:szCs w:val="16"/>
                <w:lang w:val="tr-TR"/>
              </w:rPr>
              <w:lastRenderedPageBreak/>
              <w:t>Restorasyon/Telafi</w:t>
            </w:r>
          </w:p>
        </w:tc>
        <w:tc>
          <w:tcPr>
            <w:tcW w:w="2733" w:type="dxa"/>
          </w:tcPr>
          <w:p w14:paraId="34F2A368" w14:textId="73FDDA52" w:rsidR="00F30487" w:rsidRPr="00AE407B" w:rsidRDefault="00F30487" w:rsidP="00F83EBF">
            <w:pPr>
              <w:pStyle w:val="GvdeMetni"/>
              <w:spacing w:before="20" w:after="20" w:line="240" w:lineRule="auto"/>
              <w:rPr>
                <w:sz w:val="16"/>
                <w:szCs w:val="16"/>
                <w:lang w:val="tr-TR"/>
              </w:rPr>
            </w:pPr>
            <w:r w:rsidRPr="00AE407B">
              <w:rPr>
                <w:sz w:val="16"/>
                <w:szCs w:val="16"/>
                <w:lang w:val="tr-TR"/>
              </w:rPr>
              <w:t>İnşaat sonrası habitat doğrulama araştırması</w:t>
            </w:r>
          </w:p>
          <w:p w14:paraId="083FC06E" w14:textId="77777777" w:rsidR="00F30487" w:rsidRPr="00AE407B" w:rsidRDefault="00F30487" w:rsidP="00F83EBF">
            <w:pPr>
              <w:pStyle w:val="GvdeMetni"/>
              <w:spacing w:before="20" w:after="20" w:line="240" w:lineRule="auto"/>
              <w:rPr>
                <w:sz w:val="16"/>
                <w:szCs w:val="16"/>
                <w:lang w:val="tr-TR"/>
              </w:rPr>
            </w:pPr>
          </w:p>
          <w:p w14:paraId="5E5D47E9" w14:textId="1F82F2FC" w:rsidR="00D252D8" w:rsidRPr="00AE407B" w:rsidRDefault="00D252D8" w:rsidP="00F83EBF">
            <w:pPr>
              <w:pStyle w:val="GvdeMetni"/>
              <w:spacing w:before="20" w:after="20" w:line="240" w:lineRule="auto"/>
              <w:rPr>
                <w:sz w:val="16"/>
                <w:szCs w:val="16"/>
                <w:lang w:val="tr-TR"/>
              </w:rPr>
            </w:pPr>
            <w:r w:rsidRPr="00AE407B">
              <w:rPr>
                <w:b/>
                <w:bCs/>
                <w:sz w:val="16"/>
                <w:szCs w:val="16"/>
                <w:lang w:val="tr-TR"/>
              </w:rPr>
              <w:t xml:space="preserve">Biyoçeşitlilik </w:t>
            </w:r>
            <w:r w:rsidR="006E297C" w:rsidRPr="00AE407B">
              <w:rPr>
                <w:b/>
                <w:bCs/>
                <w:sz w:val="16"/>
                <w:szCs w:val="16"/>
                <w:lang w:val="tr-TR"/>
              </w:rPr>
              <w:t>denkleştirme</w:t>
            </w:r>
            <w:r w:rsidRPr="00AE407B">
              <w:rPr>
                <w:b/>
                <w:bCs/>
                <w:sz w:val="16"/>
                <w:szCs w:val="16"/>
                <w:lang w:val="tr-TR"/>
              </w:rPr>
              <w:t xml:space="preserve"> stratejisi ve planı</w:t>
            </w:r>
          </w:p>
          <w:p w14:paraId="1C05E8E8" w14:textId="77777777" w:rsidR="00D252D8" w:rsidRPr="00AE407B" w:rsidRDefault="00D252D8" w:rsidP="00F83EBF">
            <w:pPr>
              <w:pStyle w:val="GvdeMetni"/>
              <w:spacing w:before="20" w:after="20" w:line="240" w:lineRule="auto"/>
              <w:rPr>
                <w:sz w:val="16"/>
                <w:szCs w:val="16"/>
                <w:lang w:val="tr-TR"/>
              </w:rPr>
            </w:pPr>
          </w:p>
          <w:p w14:paraId="23DEE7B1" w14:textId="38492F54" w:rsidR="00505014" w:rsidRPr="00AE407B" w:rsidRDefault="00505014" w:rsidP="00F83EBF">
            <w:pPr>
              <w:pStyle w:val="GvdeMetni"/>
              <w:spacing w:before="20" w:after="20" w:line="240" w:lineRule="auto"/>
              <w:rPr>
                <w:sz w:val="16"/>
                <w:szCs w:val="16"/>
                <w:lang w:val="tr-TR"/>
              </w:rPr>
            </w:pPr>
            <w:r w:rsidRPr="00AE407B">
              <w:rPr>
                <w:sz w:val="16"/>
                <w:szCs w:val="16"/>
                <w:lang w:val="tr-TR"/>
              </w:rPr>
              <w:t>Habitat telafisi/restorasyonu planı</w:t>
            </w:r>
          </w:p>
          <w:p w14:paraId="3C16B261" w14:textId="77777777" w:rsidR="00F30487" w:rsidRPr="00AE407B" w:rsidRDefault="00F30487" w:rsidP="00F83EBF">
            <w:pPr>
              <w:pStyle w:val="GvdeMetni"/>
              <w:spacing w:before="20" w:after="20" w:line="240" w:lineRule="auto"/>
              <w:rPr>
                <w:sz w:val="16"/>
                <w:szCs w:val="16"/>
                <w:lang w:val="tr-TR"/>
              </w:rPr>
            </w:pPr>
          </w:p>
          <w:p w14:paraId="6171154E" w14:textId="20744D54" w:rsidR="00505014" w:rsidRPr="00AE407B" w:rsidRDefault="006E297C" w:rsidP="00443AA8">
            <w:pPr>
              <w:pStyle w:val="GvdeMetni"/>
              <w:spacing w:before="20" w:after="20" w:line="240" w:lineRule="auto"/>
              <w:rPr>
                <w:sz w:val="16"/>
                <w:szCs w:val="16"/>
                <w:lang w:val="tr-TR"/>
              </w:rPr>
            </w:pPr>
            <w:r w:rsidRPr="00AE407B">
              <w:rPr>
                <w:sz w:val="16"/>
                <w:szCs w:val="16"/>
                <w:lang w:val="tr-TR"/>
              </w:rPr>
              <w:t>Denkle</w:t>
            </w:r>
            <w:r w:rsidR="00443AA8" w:rsidRPr="00AE407B">
              <w:rPr>
                <w:sz w:val="16"/>
                <w:szCs w:val="16"/>
                <w:lang w:val="tr-TR"/>
              </w:rPr>
              <w:t>ştirme</w:t>
            </w:r>
            <w:r w:rsidR="00D252D8" w:rsidRPr="00AE407B">
              <w:rPr>
                <w:sz w:val="16"/>
                <w:szCs w:val="16"/>
                <w:lang w:val="tr-TR"/>
              </w:rPr>
              <w:t xml:space="preserve"> / </w:t>
            </w:r>
            <w:r w:rsidR="00505014" w:rsidRPr="00AE407B">
              <w:rPr>
                <w:sz w:val="16"/>
                <w:szCs w:val="16"/>
                <w:lang w:val="tr-TR"/>
              </w:rPr>
              <w:t xml:space="preserve">Habitat telafisi </w:t>
            </w:r>
          </w:p>
        </w:tc>
        <w:tc>
          <w:tcPr>
            <w:tcW w:w="1672" w:type="dxa"/>
          </w:tcPr>
          <w:p w14:paraId="4A4B32D1" w14:textId="39786CB2" w:rsidR="00505014" w:rsidRPr="00AE407B" w:rsidRDefault="00505014" w:rsidP="00F83EBF">
            <w:pPr>
              <w:pStyle w:val="GvdeMetni"/>
              <w:spacing w:before="20" w:after="20" w:line="240" w:lineRule="auto"/>
              <w:rPr>
                <w:sz w:val="16"/>
                <w:szCs w:val="16"/>
                <w:lang w:val="tr-TR"/>
              </w:rPr>
            </w:pPr>
            <w:r w:rsidRPr="00AE407B">
              <w:rPr>
                <w:sz w:val="16"/>
                <w:szCs w:val="16"/>
                <w:lang w:val="tr-TR"/>
              </w:rPr>
              <w:t xml:space="preserve">İnşaat sonrası </w:t>
            </w:r>
            <w:r w:rsidR="00E705A2" w:rsidRPr="00AE407B">
              <w:rPr>
                <w:sz w:val="16"/>
                <w:szCs w:val="16"/>
                <w:lang w:val="tr-TR"/>
              </w:rPr>
              <w:t>(ayrıntılı zaman çizelgesi telafi/habitat geri kazanım planında tanımlanacaktır)</w:t>
            </w:r>
          </w:p>
        </w:tc>
        <w:tc>
          <w:tcPr>
            <w:tcW w:w="0" w:type="auto"/>
          </w:tcPr>
          <w:p w14:paraId="41E961D4" w14:textId="77777777" w:rsidR="00505014" w:rsidRPr="00AE407B" w:rsidRDefault="00505014" w:rsidP="00F83EBF">
            <w:pPr>
              <w:pStyle w:val="GvdeMetni"/>
              <w:spacing w:before="20" w:after="20" w:line="240" w:lineRule="auto"/>
              <w:rPr>
                <w:sz w:val="16"/>
                <w:szCs w:val="16"/>
                <w:lang w:val="tr-TR"/>
              </w:rPr>
            </w:pPr>
            <w:r w:rsidRPr="00AE407B">
              <w:rPr>
                <w:sz w:val="16"/>
                <w:szCs w:val="16"/>
                <w:lang w:val="tr-TR"/>
              </w:rPr>
              <w:t>Biyoçeşitlilik Uzmanı</w:t>
            </w:r>
          </w:p>
          <w:p w14:paraId="315ADD0E" w14:textId="77777777" w:rsidR="00505014" w:rsidRPr="00AE407B" w:rsidRDefault="00505014" w:rsidP="00F83EBF">
            <w:pPr>
              <w:pStyle w:val="GvdeMetni"/>
              <w:spacing w:before="20" w:after="20" w:line="240" w:lineRule="auto"/>
              <w:rPr>
                <w:sz w:val="16"/>
                <w:szCs w:val="16"/>
                <w:lang w:val="tr-TR"/>
              </w:rPr>
            </w:pPr>
            <w:r w:rsidRPr="00AE407B">
              <w:rPr>
                <w:sz w:val="16"/>
                <w:szCs w:val="16"/>
                <w:lang w:val="tr-TR"/>
              </w:rPr>
              <w:t>Dış danışmanlar</w:t>
            </w:r>
          </w:p>
          <w:p w14:paraId="5E477912" w14:textId="721E064B" w:rsidR="00505014" w:rsidRPr="00AE407B" w:rsidRDefault="00F705A6" w:rsidP="00F83EBF">
            <w:pPr>
              <w:pStyle w:val="GvdeMetni"/>
              <w:spacing w:before="20" w:after="20" w:line="240" w:lineRule="auto"/>
              <w:rPr>
                <w:sz w:val="16"/>
                <w:szCs w:val="16"/>
                <w:lang w:val="tr-TR"/>
              </w:rPr>
            </w:pPr>
            <w:r w:rsidRPr="00AE407B">
              <w:rPr>
                <w:sz w:val="16"/>
                <w:szCs w:val="16"/>
                <w:lang w:val="tr-TR"/>
              </w:rPr>
              <w:t>ISG</w:t>
            </w:r>
            <w:r w:rsidR="00DB6A05" w:rsidRPr="00AE407B">
              <w:rPr>
                <w:sz w:val="16"/>
                <w:szCs w:val="16"/>
                <w:lang w:val="tr-TR"/>
              </w:rPr>
              <w:t xml:space="preserve"> Müdürü/ Çevre Çözüm Ortağı </w:t>
            </w:r>
            <w:r w:rsidR="00505014" w:rsidRPr="00AE407B">
              <w:rPr>
                <w:sz w:val="16"/>
                <w:szCs w:val="16"/>
                <w:lang w:val="tr-TR"/>
              </w:rPr>
              <w:t>Tüm yükleniciler ve alt yükleniciler</w:t>
            </w:r>
          </w:p>
        </w:tc>
      </w:tr>
      <w:tr w:rsidR="00B04864" w:rsidRPr="000058B4" w14:paraId="09EBA4DB" w14:textId="77777777" w:rsidTr="00E92405">
        <w:tc>
          <w:tcPr>
            <w:tcW w:w="2442" w:type="dxa"/>
            <w:vMerge/>
          </w:tcPr>
          <w:p w14:paraId="54E45F65" w14:textId="77777777" w:rsidR="00505014" w:rsidRPr="00AE407B" w:rsidRDefault="00505014" w:rsidP="00F83EBF">
            <w:pPr>
              <w:pStyle w:val="GvdeMetni"/>
              <w:spacing w:before="20" w:after="20" w:line="240" w:lineRule="auto"/>
              <w:rPr>
                <w:sz w:val="16"/>
                <w:szCs w:val="16"/>
                <w:lang w:val="tr-TR"/>
              </w:rPr>
            </w:pPr>
          </w:p>
        </w:tc>
        <w:tc>
          <w:tcPr>
            <w:tcW w:w="4776" w:type="dxa"/>
          </w:tcPr>
          <w:p w14:paraId="582C8154" w14:textId="77777777" w:rsidR="00505014" w:rsidRPr="00AE407B" w:rsidRDefault="00505014" w:rsidP="00F83EBF">
            <w:pPr>
              <w:pStyle w:val="GvdeMetni"/>
              <w:spacing w:before="20" w:after="20" w:line="240" w:lineRule="auto"/>
              <w:rPr>
                <w:b/>
                <w:bCs/>
                <w:sz w:val="16"/>
                <w:szCs w:val="16"/>
                <w:lang w:val="tr-TR"/>
              </w:rPr>
            </w:pPr>
            <w:r w:rsidRPr="00AE407B">
              <w:rPr>
                <w:b/>
                <w:bCs/>
                <w:sz w:val="16"/>
                <w:szCs w:val="16"/>
                <w:lang w:val="tr-TR"/>
              </w:rPr>
              <w:t>İzleme çalışmaları</w:t>
            </w:r>
          </w:p>
          <w:p w14:paraId="3E6A52FA" w14:textId="77777777" w:rsidR="00505014" w:rsidRPr="00AE407B" w:rsidRDefault="00505014" w:rsidP="00F83EBF">
            <w:pPr>
              <w:pStyle w:val="Tabletextleft"/>
              <w:numPr>
                <w:ilvl w:val="0"/>
                <w:numId w:val="78"/>
              </w:numPr>
              <w:spacing w:before="20" w:after="20"/>
              <w:ind w:left="714" w:hanging="357"/>
              <w:rPr>
                <w:rFonts w:eastAsia="Times New Roman" w:cs="Calibri"/>
                <w:sz w:val="16"/>
                <w:szCs w:val="16"/>
                <w:lang w:val="tr-TR" w:eastAsia="tr-TR"/>
              </w:rPr>
            </w:pPr>
            <w:r w:rsidRPr="00AE407B">
              <w:rPr>
                <w:rFonts w:eastAsia="Times New Roman" w:cs="Calibri"/>
                <w:sz w:val="16"/>
                <w:szCs w:val="16"/>
                <w:lang w:val="tr-TR" w:eastAsia="tr-TR"/>
              </w:rPr>
              <w:t>Yerinde ve başka yerlere taşınan türlerin hayatta kalma, sağlık ve popülasyon dinamiklerini izlemek için izleme protokolleri oluşturulmalıdır.</w:t>
            </w:r>
          </w:p>
          <w:p w14:paraId="0FFE0409" w14:textId="444BAD2D" w:rsidR="00505014" w:rsidRPr="00AE407B" w:rsidRDefault="00505014" w:rsidP="00F83EBF">
            <w:pPr>
              <w:pStyle w:val="Tabletextleft"/>
              <w:numPr>
                <w:ilvl w:val="0"/>
                <w:numId w:val="78"/>
              </w:numPr>
              <w:spacing w:before="20" w:after="20"/>
              <w:ind w:left="714" w:hanging="357"/>
              <w:rPr>
                <w:rFonts w:eastAsia="Times New Roman" w:cs="Calibri"/>
                <w:sz w:val="16"/>
                <w:szCs w:val="16"/>
                <w:lang w:val="tr-TR" w:eastAsia="tr-TR"/>
              </w:rPr>
            </w:pPr>
            <w:r w:rsidRPr="00AE407B">
              <w:rPr>
                <w:rFonts w:eastAsia="Times New Roman" w:cs="Calibri"/>
                <w:sz w:val="16"/>
                <w:szCs w:val="16"/>
                <w:lang w:val="tr-TR" w:eastAsia="tr-TR"/>
              </w:rPr>
              <w:lastRenderedPageBreak/>
              <w:t>Habitat restorasyonu/telafisinin başarısını izleyin ve gerektiğinde bakım sonrası ve uyarlanabilir yönetim önlemlerini uygulayın.</w:t>
            </w:r>
          </w:p>
          <w:p w14:paraId="1EED7E20" w14:textId="00227D37" w:rsidR="00505014" w:rsidRPr="00AE407B" w:rsidRDefault="00505014" w:rsidP="00F83EBF">
            <w:pPr>
              <w:pStyle w:val="Tabletextleft"/>
              <w:numPr>
                <w:ilvl w:val="0"/>
                <w:numId w:val="78"/>
              </w:numPr>
              <w:spacing w:before="20" w:after="20"/>
              <w:ind w:left="714" w:hanging="357"/>
              <w:rPr>
                <w:rFonts w:eastAsia="Times New Roman" w:cs="Calibri"/>
                <w:sz w:val="16"/>
                <w:szCs w:val="16"/>
                <w:lang w:val="tr-TR" w:eastAsia="tr-TR"/>
              </w:rPr>
            </w:pPr>
            <w:r w:rsidRPr="00AE407B">
              <w:rPr>
                <w:rFonts w:eastAsia="Times New Roman" w:cs="Calibri"/>
                <w:sz w:val="16"/>
                <w:szCs w:val="16"/>
                <w:lang w:val="tr-TR" w:eastAsia="tr-TR"/>
              </w:rPr>
              <w:t xml:space="preserve">Özellikle </w:t>
            </w:r>
            <w:r w:rsidR="00443AA8" w:rsidRPr="00AE407B">
              <w:rPr>
                <w:rFonts w:eastAsia="Times New Roman" w:cs="Calibri"/>
                <w:sz w:val="16"/>
                <w:szCs w:val="16"/>
                <w:lang w:val="tr-TR" w:eastAsia="tr-TR"/>
              </w:rPr>
              <w:t>K</w:t>
            </w:r>
            <w:r w:rsidRPr="00AE407B">
              <w:rPr>
                <w:rFonts w:eastAsia="Times New Roman" w:cs="Calibri"/>
                <w:sz w:val="16"/>
                <w:szCs w:val="16"/>
                <w:lang w:val="tr-TR" w:eastAsia="tr-TR"/>
              </w:rPr>
              <w:t>H ve PBF flora ve fauna türleri için NNL/NG'ye bilgi vermek üzere, restore edilmiş/geliştirilmiş habitatlardaki fauna ve florayı izleyin.</w:t>
            </w:r>
          </w:p>
          <w:p w14:paraId="180C5596" w14:textId="77777777" w:rsidR="00505014" w:rsidRPr="00AE407B" w:rsidRDefault="00505014" w:rsidP="00F83EBF">
            <w:pPr>
              <w:pStyle w:val="GvdeMetni"/>
              <w:spacing w:before="20" w:after="20" w:line="240" w:lineRule="auto"/>
              <w:ind w:left="714"/>
              <w:jc w:val="both"/>
              <w:rPr>
                <w:sz w:val="16"/>
                <w:szCs w:val="16"/>
                <w:lang w:val="tr-TR"/>
              </w:rPr>
            </w:pPr>
          </w:p>
        </w:tc>
        <w:tc>
          <w:tcPr>
            <w:tcW w:w="1689" w:type="dxa"/>
          </w:tcPr>
          <w:p w14:paraId="2C3C2BAB" w14:textId="1B0F7E3E" w:rsidR="00505014" w:rsidRPr="00AE407B" w:rsidRDefault="00505014" w:rsidP="00F83EBF">
            <w:pPr>
              <w:pStyle w:val="GvdeMetni"/>
              <w:spacing w:before="20" w:after="20" w:line="240" w:lineRule="auto"/>
              <w:jc w:val="center"/>
              <w:rPr>
                <w:sz w:val="16"/>
                <w:szCs w:val="16"/>
                <w:lang w:val="tr-TR"/>
              </w:rPr>
            </w:pPr>
            <w:r w:rsidRPr="00AE407B">
              <w:rPr>
                <w:sz w:val="16"/>
                <w:szCs w:val="16"/>
                <w:lang w:val="tr-TR"/>
              </w:rPr>
              <w:lastRenderedPageBreak/>
              <w:t>En aza indir</w:t>
            </w:r>
            <w:r w:rsidR="00FB42FB" w:rsidRPr="00AE407B">
              <w:rPr>
                <w:sz w:val="16"/>
                <w:szCs w:val="16"/>
                <w:lang w:val="tr-TR"/>
              </w:rPr>
              <w:t>me</w:t>
            </w:r>
          </w:p>
        </w:tc>
        <w:tc>
          <w:tcPr>
            <w:tcW w:w="2733" w:type="dxa"/>
          </w:tcPr>
          <w:p w14:paraId="6DF66BD7" w14:textId="18D69EE3" w:rsidR="00D252D8" w:rsidRPr="00AE407B" w:rsidRDefault="00D252D8" w:rsidP="00F83EBF">
            <w:pPr>
              <w:pStyle w:val="GvdeMetni"/>
              <w:spacing w:before="20" w:after="20" w:line="240" w:lineRule="auto"/>
              <w:rPr>
                <w:sz w:val="16"/>
                <w:szCs w:val="16"/>
                <w:lang w:val="tr-TR"/>
              </w:rPr>
            </w:pPr>
            <w:r w:rsidRPr="00AE407B">
              <w:rPr>
                <w:b/>
                <w:bCs/>
                <w:sz w:val="16"/>
                <w:szCs w:val="16"/>
                <w:lang w:val="tr-TR"/>
              </w:rPr>
              <w:t xml:space="preserve">Türler için izleme protokolleri </w:t>
            </w:r>
            <w:r w:rsidRPr="00AE407B">
              <w:rPr>
                <w:sz w:val="16"/>
                <w:szCs w:val="16"/>
                <w:lang w:val="tr-TR"/>
              </w:rPr>
              <w:t>geliştirildi.</w:t>
            </w:r>
          </w:p>
          <w:p w14:paraId="2FC9EB40" w14:textId="77777777" w:rsidR="00D252D8" w:rsidRPr="00AE407B" w:rsidRDefault="00D252D8" w:rsidP="00F83EBF">
            <w:pPr>
              <w:pStyle w:val="GvdeMetni"/>
              <w:spacing w:before="20" w:after="20" w:line="240" w:lineRule="auto"/>
              <w:rPr>
                <w:sz w:val="16"/>
                <w:szCs w:val="16"/>
                <w:lang w:val="tr-TR"/>
              </w:rPr>
            </w:pPr>
          </w:p>
          <w:p w14:paraId="1B64003D" w14:textId="5449D700" w:rsidR="00505014" w:rsidRPr="00AE407B" w:rsidRDefault="00505014" w:rsidP="00F83EBF">
            <w:pPr>
              <w:pStyle w:val="GvdeMetni"/>
              <w:spacing w:before="20" w:after="20" w:line="240" w:lineRule="auto"/>
              <w:rPr>
                <w:sz w:val="16"/>
                <w:szCs w:val="16"/>
                <w:lang w:val="tr-TR"/>
              </w:rPr>
            </w:pPr>
            <w:r w:rsidRPr="00AE407B">
              <w:rPr>
                <w:sz w:val="16"/>
                <w:szCs w:val="16"/>
                <w:lang w:val="tr-TR"/>
              </w:rPr>
              <w:t>Korunan/tehdit altındaki bitki türlerinin izlenmesi gerçekleştirildi.</w:t>
            </w:r>
          </w:p>
          <w:p w14:paraId="3D82F7E4" w14:textId="77777777" w:rsidR="00D252D8" w:rsidRPr="00AE407B" w:rsidRDefault="00D252D8" w:rsidP="00F83EBF">
            <w:pPr>
              <w:pStyle w:val="GvdeMetni"/>
              <w:spacing w:before="20" w:after="20" w:line="240" w:lineRule="auto"/>
              <w:rPr>
                <w:sz w:val="16"/>
                <w:szCs w:val="16"/>
                <w:lang w:val="tr-TR"/>
              </w:rPr>
            </w:pPr>
          </w:p>
          <w:p w14:paraId="6669D1B7" w14:textId="77777777" w:rsidR="00505014" w:rsidRPr="00AE407B" w:rsidRDefault="00505014" w:rsidP="00F83EBF">
            <w:pPr>
              <w:pStyle w:val="GvdeMetni"/>
              <w:spacing w:before="20" w:after="20" w:line="240" w:lineRule="auto"/>
              <w:rPr>
                <w:sz w:val="16"/>
                <w:szCs w:val="16"/>
                <w:lang w:val="tr-TR"/>
              </w:rPr>
            </w:pPr>
            <w:r w:rsidRPr="00AE407B">
              <w:rPr>
                <w:sz w:val="16"/>
                <w:szCs w:val="16"/>
                <w:lang w:val="tr-TR"/>
              </w:rPr>
              <w:t>Flora popülasyonlarında azalma olmamıştır.</w:t>
            </w:r>
          </w:p>
          <w:p w14:paraId="526342E7" w14:textId="77777777" w:rsidR="00D252D8" w:rsidRPr="00AE407B" w:rsidRDefault="00D252D8" w:rsidP="00F83EBF">
            <w:pPr>
              <w:pStyle w:val="GvdeMetni"/>
              <w:spacing w:before="20" w:after="20" w:line="240" w:lineRule="auto"/>
              <w:rPr>
                <w:sz w:val="16"/>
                <w:szCs w:val="16"/>
                <w:lang w:val="tr-TR"/>
              </w:rPr>
            </w:pPr>
          </w:p>
          <w:p w14:paraId="049F441B" w14:textId="77777777" w:rsidR="00505014" w:rsidRPr="00AE407B" w:rsidRDefault="00505014" w:rsidP="00F83EBF">
            <w:pPr>
              <w:pStyle w:val="GvdeMetni"/>
              <w:spacing w:before="20" w:after="20" w:line="240" w:lineRule="auto"/>
              <w:rPr>
                <w:sz w:val="16"/>
                <w:szCs w:val="16"/>
                <w:lang w:val="tr-TR"/>
              </w:rPr>
            </w:pPr>
            <w:r w:rsidRPr="00AE407B">
              <w:rPr>
                <w:sz w:val="16"/>
                <w:szCs w:val="16"/>
                <w:lang w:val="tr-TR"/>
              </w:rPr>
              <w:t>Gerekli hallerde, izleme sonuçlarına dayalı olarak uyum önlemleri uygulandı.</w:t>
            </w:r>
          </w:p>
        </w:tc>
        <w:tc>
          <w:tcPr>
            <w:tcW w:w="1672" w:type="dxa"/>
          </w:tcPr>
          <w:p w14:paraId="3CA47633" w14:textId="77777777" w:rsidR="00363319" w:rsidRPr="00AE407B" w:rsidRDefault="00363319" w:rsidP="00363319">
            <w:pPr>
              <w:pStyle w:val="GvdeMetni"/>
              <w:spacing w:before="20" w:after="20" w:line="240" w:lineRule="auto"/>
              <w:rPr>
                <w:sz w:val="16"/>
                <w:szCs w:val="16"/>
                <w:lang w:val="tr-TR"/>
              </w:rPr>
            </w:pPr>
            <w:r w:rsidRPr="00AE407B">
              <w:rPr>
                <w:sz w:val="16"/>
                <w:szCs w:val="16"/>
                <w:lang w:val="tr-TR"/>
              </w:rPr>
              <w:lastRenderedPageBreak/>
              <w:t>İnşaat sırasında</w:t>
            </w:r>
          </w:p>
          <w:p w14:paraId="0C575E9E" w14:textId="77777777" w:rsidR="00363319" w:rsidRPr="00AE407B" w:rsidRDefault="00363319" w:rsidP="00363319">
            <w:pPr>
              <w:pStyle w:val="GvdeMetni"/>
              <w:spacing w:before="20" w:after="20" w:line="240" w:lineRule="auto"/>
              <w:rPr>
                <w:sz w:val="16"/>
                <w:szCs w:val="16"/>
                <w:lang w:val="tr-TR"/>
              </w:rPr>
            </w:pPr>
          </w:p>
          <w:p w14:paraId="0ED58FF2" w14:textId="77777777" w:rsidR="00363319" w:rsidRPr="00AE407B" w:rsidRDefault="00363319" w:rsidP="00363319">
            <w:pPr>
              <w:pStyle w:val="GvdeMetni"/>
              <w:spacing w:before="20" w:after="20" w:line="240" w:lineRule="auto"/>
              <w:rPr>
                <w:sz w:val="16"/>
                <w:szCs w:val="16"/>
                <w:lang w:val="tr-TR"/>
              </w:rPr>
            </w:pPr>
            <w:r w:rsidRPr="00AE407B">
              <w:rPr>
                <w:sz w:val="16"/>
                <w:szCs w:val="16"/>
                <w:lang w:val="tr-TR"/>
              </w:rPr>
              <w:t xml:space="preserve">İnşaat sonrası </w:t>
            </w:r>
          </w:p>
          <w:p w14:paraId="373ED192" w14:textId="2F62726B" w:rsidR="00103C35" w:rsidRPr="00AE407B" w:rsidRDefault="00103C35" w:rsidP="00103C35">
            <w:pPr>
              <w:pStyle w:val="GvdeMetni"/>
              <w:spacing w:before="20" w:after="20" w:line="240" w:lineRule="auto"/>
              <w:rPr>
                <w:sz w:val="16"/>
                <w:szCs w:val="16"/>
                <w:lang w:val="tr-TR"/>
              </w:rPr>
            </w:pPr>
            <w:r w:rsidRPr="00AE407B">
              <w:rPr>
                <w:sz w:val="16"/>
                <w:szCs w:val="16"/>
                <w:lang w:val="tr-TR"/>
              </w:rPr>
              <w:t xml:space="preserve">1 Türlerin yer değiştirmesini izlemek için </w:t>
            </w:r>
            <w:r w:rsidRPr="00AE407B">
              <w:rPr>
                <w:sz w:val="16"/>
                <w:szCs w:val="16"/>
                <w:lang w:val="tr-TR"/>
              </w:rPr>
              <w:lastRenderedPageBreak/>
              <w:t>izleme protokolleri: inşaat sırasında</w:t>
            </w:r>
          </w:p>
          <w:p w14:paraId="4507D50C" w14:textId="77777777" w:rsidR="00430001" w:rsidRPr="00AE407B" w:rsidRDefault="00430001" w:rsidP="00103C35">
            <w:pPr>
              <w:pStyle w:val="GvdeMetni"/>
              <w:spacing w:before="20" w:after="20" w:line="240" w:lineRule="auto"/>
              <w:rPr>
                <w:sz w:val="16"/>
                <w:szCs w:val="16"/>
                <w:lang w:val="tr-TR"/>
              </w:rPr>
            </w:pPr>
          </w:p>
          <w:p w14:paraId="7FFA8D93" w14:textId="148A6F29" w:rsidR="00103C35" w:rsidRPr="00AE407B" w:rsidRDefault="00103C35" w:rsidP="00103C35">
            <w:pPr>
              <w:pStyle w:val="GvdeMetni"/>
              <w:spacing w:before="20" w:after="20"/>
              <w:rPr>
                <w:sz w:val="16"/>
                <w:szCs w:val="16"/>
                <w:lang w:val="tr-TR"/>
              </w:rPr>
            </w:pPr>
            <w:r w:rsidRPr="00AE407B">
              <w:rPr>
                <w:sz w:val="16"/>
                <w:szCs w:val="16"/>
                <w:lang w:val="tr-TR"/>
              </w:rPr>
              <w:t>2 Restorasyon önlemlerinin başarısının izlenmesi: inşaat sonrası (uygulama sonrası, telafi/restorasyon planında kesin zamanlama ve izleme sıklığı tanımlanacak, ancak ideal olarak uygulama sonrası birkaç yıl boyunca yıllık veya 1-2 yılda bir, başarıyı izlemek ve restorasyonun hedefleri/amaçları başarıyla karşıladığına karar verilene kadar uyum önlemleri hakkında bilgi vermek için)</w:t>
            </w:r>
          </w:p>
          <w:p w14:paraId="40A8CA16" w14:textId="77777777" w:rsidR="009858E7" w:rsidRPr="00AE407B" w:rsidRDefault="009858E7" w:rsidP="00103C35">
            <w:pPr>
              <w:pStyle w:val="GvdeMetni"/>
              <w:spacing w:before="20" w:after="20"/>
              <w:rPr>
                <w:sz w:val="16"/>
                <w:szCs w:val="16"/>
                <w:lang w:val="tr-TR"/>
              </w:rPr>
            </w:pPr>
          </w:p>
          <w:p w14:paraId="4A1641CE" w14:textId="2F613E89" w:rsidR="00103C35" w:rsidRPr="00AE407B" w:rsidRDefault="00103C35" w:rsidP="00103C35">
            <w:pPr>
              <w:pStyle w:val="GvdeMetni"/>
              <w:spacing w:before="20" w:after="20"/>
              <w:rPr>
                <w:sz w:val="16"/>
                <w:szCs w:val="16"/>
                <w:lang w:val="tr-TR"/>
              </w:rPr>
            </w:pPr>
            <w:r w:rsidRPr="00AE407B">
              <w:rPr>
                <w:sz w:val="16"/>
                <w:szCs w:val="16"/>
                <w:lang w:val="tr-TR"/>
              </w:rPr>
              <w:t xml:space="preserve">3 Restorasyon için hedef/amaçlara ulaşılana kadar yıllık/1-2 yıllık </w:t>
            </w:r>
            <w:r w:rsidRPr="00AE407B">
              <w:rPr>
                <w:sz w:val="16"/>
                <w:szCs w:val="16"/>
                <w:lang w:val="tr-TR"/>
              </w:rPr>
              <w:lastRenderedPageBreak/>
              <w:t>habitat izleme ile eşzamanlı olarak restore edilmiş habitatlardaki fauna/floranın izlenmesi (habitat restorasyon planında ayrıntılı olarak tanımlanacak)</w:t>
            </w:r>
          </w:p>
          <w:p w14:paraId="6D04857D" w14:textId="52E749FC" w:rsidR="00B443CB" w:rsidRPr="00AE407B" w:rsidRDefault="00B443CB" w:rsidP="00103C35">
            <w:pPr>
              <w:pStyle w:val="GvdeMetni"/>
              <w:spacing w:before="20" w:after="20" w:line="240" w:lineRule="auto"/>
              <w:rPr>
                <w:sz w:val="16"/>
                <w:szCs w:val="16"/>
                <w:lang w:val="tr-TR"/>
              </w:rPr>
            </w:pPr>
          </w:p>
        </w:tc>
        <w:tc>
          <w:tcPr>
            <w:tcW w:w="0" w:type="auto"/>
          </w:tcPr>
          <w:p w14:paraId="618209C3" w14:textId="77777777" w:rsidR="00505014" w:rsidRPr="00AE407B" w:rsidRDefault="00505014" w:rsidP="00F83EBF">
            <w:pPr>
              <w:pStyle w:val="GvdeMetni"/>
              <w:spacing w:before="20" w:after="20" w:line="240" w:lineRule="auto"/>
              <w:rPr>
                <w:sz w:val="16"/>
                <w:szCs w:val="16"/>
                <w:lang w:val="tr-TR"/>
              </w:rPr>
            </w:pPr>
            <w:r w:rsidRPr="00AE407B">
              <w:rPr>
                <w:sz w:val="16"/>
                <w:szCs w:val="16"/>
                <w:lang w:val="tr-TR"/>
              </w:rPr>
              <w:lastRenderedPageBreak/>
              <w:t>Tüm çalışanlar ve yükleniciler</w:t>
            </w:r>
          </w:p>
          <w:p w14:paraId="14E279A3" w14:textId="77777777" w:rsidR="00AD540A" w:rsidRPr="00AE407B" w:rsidRDefault="00AD540A" w:rsidP="00F83EBF">
            <w:pPr>
              <w:pStyle w:val="GvdeMetni"/>
              <w:spacing w:before="20" w:after="20" w:line="240" w:lineRule="auto"/>
              <w:rPr>
                <w:sz w:val="16"/>
                <w:szCs w:val="16"/>
                <w:lang w:val="tr-TR"/>
              </w:rPr>
            </w:pPr>
          </w:p>
          <w:p w14:paraId="54BD79B2" w14:textId="77777777" w:rsidR="00505014" w:rsidRPr="00AE407B" w:rsidRDefault="00505014" w:rsidP="00F83EBF">
            <w:pPr>
              <w:pStyle w:val="GvdeMetni"/>
              <w:spacing w:before="20" w:after="20" w:line="240" w:lineRule="auto"/>
              <w:rPr>
                <w:sz w:val="16"/>
                <w:szCs w:val="16"/>
                <w:lang w:val="tr-TR"/>
              </w:rPr>
            </w:pPr>
            <w:r w:rsidRPr="00AE407B">
              <w:rPr>
                <w:sz w:val="16"/>
                <w:szCs w:val="16"/>
                <w:lang w:val="tr-TR"/>
              </w:rPr>
              <w:t>Biyoçeşitlilik Uzmanı</w:t>
            </w:r>
          </w:p>
          <w:p w14:paraId="5F4A63B4" w14:textId="77777777" w:rsidR="00AD540A" w:rsidRPr="00AE407B" w:rsidRDefault="00AD540A" w:rsidP="00F83EBF">
            <w:pPr>
              <w:pStyle w:val="GvdeMetni"/>
              <w:spacing w:before="20" w:after="20" w:line="240" w:lineRule="auto"/>
              <w:rPr>
                <w:sz w:val="16"/>
                <w:szCs w:val="16"/>
                <w:lang w:val="tr-TR"/>
              </w:rPr>
            </w:pPr>
          </w:p>
          <w:p w14:paraId="2C11DA6A" w14:textId="77777777" w:rsidR="00AD540A" w:rsidRPr="00AE407B" w:rsidRDefault="00505014" w:rsidP="00F83EBF">
            <w:pPr>
              <w:pStyle w:val="GvdeMetni"/>
              <w:spacing w:before="20" w:after="20" w:line="240" w:lineRule="auto"/>
              <w:rPr>
                <w:sz w:val="16"/>
                <w:szCs w:val="16"/>
                <w:lang w:val="tr-TR"/>
              </w:rPr>
            </w:pPr>
            <w:r w:rsidRPr="00AE407B">
              <w:rPr>
                <w:sz w:val="16"/>
                <w:szCs w:val="16"/>
                <w:lang w:val="tr-TR"/>
              </w:rPr>
              <w:t>Dış danışmanlar</w:t>
            </w:r>
          </w:p>
          <w:p w14:paraId="27F8FCC0" w14:textId="1E4083ED" w:rsidR="00DB6A05" w:rsidRPr="00AE407B" w:rsidRDefault="00DB6A05" w:rsidP="00F83EBF">
            <w:pPr>
              <w:pStyle w:val="GvdeMetni"/>
              <w:spacing w:before="20" w:after="20" w:line="240" w:lineRule="auto"/>
              <w:rPr>
                <w:sz w:val="16"/>
                <w:szCs w:val="16"/>
                <w:lang w:val="tr-TR"/>
              </w:rPr>
            </w:pPr>
          </w:p>
          <w:p w14:paraId="03F2852C" w14:textId="272D8D96" w:rsidR="00505014" w:rsidRPr="00AE407B" w:rsidRDefault="003170B1" w:rsidP="00F83EBF">
            <w:pPr>
              <w:pStyle w:val="GvdeMetni"/>
              <w:spacing w:before="20" w:after="20" w:line="240" w:lineRule="auto"/>
              <w:rPr>
                <w:sz w:val="16"/>
                <w:szCs w:val="16"/>
                <w:lang w:val="tr-TR"/>
              </w:rPr>
            </w:pPr>
            <w:r w:rsidRPr="00AE407B">
              <w:rPr>
                <w:sz w:val="16"/>
                <w:szCs w:val="16"/>
                <w:lang w:val="tr-TR"/>
              </w:rPr>
              <w:t>ISG</w:t>
            </w:r>
            <w:r w:rsidR="00DB6A05" w:rsidRPr="00AE407B">
              <w:rPr>
                <w:sz w:val="16"/>
                <w:szCs w:val="16"/>
                <w:lang w:val="tr-TR"/>
              </w:rPr>
              <w:t xml:space="preserve"> Müdürü / Çevre Çözüm Ortağı</w:t>
            </w:r>
          </w:p>
        </w:tc>
      </w:tr>
      <w:tr w:rsidR="001F57D8" w:rsidRPr="000058B4" w14:paraId="20596604" w14:textId="77777777" w:rsidTr="00E92405">
        <w:tc>
          <w:tcPr>
            <w:tcW w:w="2442" w:type="dxa"/>
          </w:tcPr>
          <w:p w14:paraId="30201E0E" w14:textId="77777777" w:rsidR="00505014" w:rsidRPr="00AE407B" w:rsidRDefault="00505014" w:rsidP="00F83EBF">
            <w:pPr>
              <w:pStyle w:val="GvdeMetni"/>
              <w:spacing w:before="20" w:after="20" w:line="240" w:lineRule="auto"/>
              <w:rPr>
                <w:sz w:val="16"/>
                <w:szCs w:val="16"/>
                <w:lang w:val="tr-TR"/>
              </w:rPr>
            </w:pPr>
          </w:p>
        </w:tc>
        <w:tc>
          <w:tcPr>
            <w:tcW w:w="4776" w:type="dxa"/>
          </w:tcPr>
          <w:p w14:paraId="5B2DD746" w14:textId="2B8378F4" w:rsidR="00505014" w:rsidRPr="00AE407B" w:rsidRDefault="003170B1" w:rsidP="00F83EBF">
            <w:pPr>
              <w:pStyle w:val="GvdeMetni"/>
              <w:spacing w:before="20" w:after="20" w:line="240" w:lineRule="auto"/>
              <w:rPr>
                <w:b/>
                <w:bCs/>
                <w:sz w:val="16"/>
                <w:szCs w:val="16"/>
                <w:lang w:val="tr-TR"/>
              </w:rPr>
            </w:pPr>
            <w:r w:rsidRPr="00AE407B">
              <w:rPr>
                <w:b/>
                <w:bCs/>
                <w:sz w:val="16"/>
                <w:szCs w:val="16"/>
                <w:lang w:val="tr-TR"/>
              </w:rPr>
              <w:t>K</w:t>
            </w:r>
            <w:r w:rsidR="00505014" w:rsidRPr="00AE407B">
              <w:rPr>
                <w:b/>
                <w:bCs/>
                <w:sz w:val="16"/>
                <w:szCs w:val="16"/>
                <w:lang w:val="tr-TR"/>
              </w:rPr>
              <w:t xml:space="preserve">H ve PBF Flora Türlerinin </w:t>
            </w:r>
            <w:r w:rsidRPr="00AE407B">
              <w:rPr>
                <w:b/>
                <w:bCs/>
                <w:sz w:val="16"/>
                <w:szCs w:val="16"/>
                <w:lang w:val="tr-TR"/>
              </w:rPr>
              <w:t>In-situ</w:t>
            </w:r>
            <w:r w:rsidR="00505014" w:rsidRPr="00AE407B">
              <w:rPr>
                <w:b/>
                <w:bCs/>
                <w:sz w:val="16"/>
                <w:szCs w:val="16"/>
                <w:lang w:val="tr-TR"/>
              </w:rPr>
              <w:t xml:space="preserve"> ve </w:t>
            </w:r>
            <w:r w:rsidRPr="00AE407B">
              <w:rPr>
                <w:b/>
                <w:bCs/>
                <w:sz w:val="16"/>
                <w:szCs w:val="16"/>
                <w:lang w:val="tr-TR"/>
              </w:rPr>
              <w:t>Ex-situ</w:t>
            </w:r>
            <w:r w:rsidR="00505014" w:rsidRPr="00AE407B">
              <w:rPr>
                <w:b/>
                <w:bCs/>
                <w:sz w:val="16"/>
                <w:szCs w:val="16"/>
                <w:lang w:val="tr-TR"/>
              </w:rPr>
              <w:t xml:space="preserve"> Koruması </w:t>
            </w:r>
          </w:p>
          <w:p w14:paraId="741FB1AF" w14:textId="2F8E8A0F" w:rsidR="00B92829" w:rsidRPr="00AE407B" w:rsidRDefault="00505014" w:rsidP="00F83EBF">
            <w:pPr>
              <w:pStyle w:val="Tabletextleft"/>
              <w:numPr>
                <w:ilvl w:val="0"/>
                <w:numId w:val="78"/>
              </w:numPr>
              <w:spacing w:before="20" w:after="20"/>
              <w:rPr>
                <w:sz w:val="16"/>
                <w:szCs w:val="16"/>
                <w:lang w:val="tr-TR"/>
              </w:rPr>
            </w:pPr>
            <w:r w:rsidRPr="00AE407B">
              <w:rPr>
                <w:sz w:val="16"/>
                <w:szCs w:val="16"/>
                <w:lang w:val="tr-TR"/>
              </w:rPr>
              <w:t>Toplam 6 kritik habitat niteliğindeki bitki türü (</w:t>
            </w:r>
            <w:r w:rsidRPr="00AE407B">
              <w:rPr>
                <w:i/>
                <w:iCs/>
                <w:sz w:val="16"/>
                <w:szCs w:val="16"/>
                <w:lang w:val="tr-TR"/>
              </w:rPr>
              <w:t xml:space="preserve">Fritillaria sp. nov., Muscari muglaensis, Verbascum ebubekirceylanii, Genista sandrasica, Ornithogalum sandrasicum ve Teucrium alyssifolium) </w:t>
            </w:r>
            <w:r w:rsidRPr="00AE407B">
              <w:rPr>
                <w:sz w:val="16"/>
                <w:szCs w:val="16"/>
                <w:lang w:val="tr-TR"/>
              </w:rPr>
              <w:t>ve 4 PBF türü (</w:t>
            </w:r>
            <w:r w:rsidRPr="00AE407B">
              <w:rPr>
                <w:i/>
                <w:iCs/>
                <w:sz w:val="16"/>
                <w:szCs w:val="16"/>
                <w:lang w:val="tr-TR"/>
              </w:rPr>
              <w:t xml:space="preserve">Astragalus dirmilensis, Vinca ispartensis, Acantholimon ulicinum var. purpurascens ve Cyclamen alpinum) </w:t>
            </w:r>
            <w:r w:rsidRPr="00AE407B">
              <w:rPr>
                <w:sz w:val="16"/>
                <w:szCs w:val="16"/>
                <w:lang w:val="tr-TR"/>
              </w:rPr>
              <w:t>için hem yerinde hem de yerinde olmayan koruma stratejileri tasarlanmalı ve uygulanmalıdır.</w:t>
            </w:r>
          </w:p>
          <w:p w14:paraId="5CEF5FB8" w14:textId="77777777" w:rsidR="003C4C08" w:rsidRPr="00AE407B" w:rsidRDefault="003C4C08" w:rsidP="003C4C08">
            <w:pPr>
              <w:pStyle w:val="Tabletextleft"/>
              <w:numPr>
                <w:ilvl w:val="0"/>
                <w:numId w:val="78"/>
              </w:numPr>
              <w:spacing w:before="20" w:after="20"/>
              <w:rPr>
                <w:sz w:val="16"/>
                <w:szCs w:val="16"/>
                <w:lang w:val="tr-TR"/>
              </w:rPr>
            </w:pPr>
            <w:r w:rsidRPr="00AE407B">
              <w:rPr>
                <w:sz w:val="16"/>
                <w:szCs w:val="16"/>
                <w:lang w:val="tr-TR"/>
              </w:rPr>
              <w:t xml:space="preserve">Arazinin/habitatın temizlenmesi öncesinde, inşaat faaliyetlerinden etkilenecek alanlarda </w:t>
            </w:r>
            <w:r w:rsidRPr="00AE407B">
              <w:rPr>
                <w:sz w:val="16"/>
                <w:szCs w:val="16"/>
                <w:lang w:val="tr-TR"/>
              </w:rPr>
              <w:lastRenderedPageBreak/>
              <w:t>koruma altında olan/tehdit altındaki flora türlerini belirlemek ve korumak için aşağıdaki gibi hedefli eylemler içeren bir program yürütülmelidir:</w:t>
            </w:r>
          </w:p>
          <w:p w14:paraId="663800EA" w14:textId="6D09DFF5" w:rsidR="003C4C08" w:rsidRPr="00AE407B" w:rsidRDefault="003C4C08" w:rsidP="0058731B">
            <w:pPr>
              <w:pStyle w:val="Tabletextleft"/>
              <w:numPr>
                <w:ilvl w:val="0"/>
                <w:numId w:val="171"/>
              </w:numPr>
              <w:spacing w:before="20" w:after="20"/>
              <w:ind w:left="920"/>
              <w:rPr>
                <w:sz w:val="16"/>
                <w:szCs w:val="16"/>
                <w:lang w:val="tr-TR"/>
              </w:rPr>
            </w:pPr>
            <w:r w:rsidRPr="00AE407B">
              <w:rPr>
                <w:sz w:val="16"/>
                <w:szCs w:val="16"/>
                <w:lang w:val="tr-TR"/>
              </w:rPr>
              <w:t>İnşaat öncesi araştırmaları yürütmek ve ilgili yerinde/yerinde olmayan flora koruma faaliyetlerini uygulamak üzere ilgili yerel uzmanları (Ekogen) belirleyin ve atayın;</w:t>
            </w:r>
          </w:p>
          <w:p w14:paraId="0D880081" w14:textId="6191062C" w:rsidR="003C4C08" w:rsidRPr="00AE407B" w:rsidRDefault="003C4C08" w:rsidP="0058731B">
            <w:pPr>
              <w:pStyle w:val="Tabletextleft"/>
              <w:numPr>
                <w:ilvl w:val="0"/>
                <w:numId w:val="171"/>
              </w:numPr>
              <w:spacing w:before="20" w:after="20"/>
              <w:ind w:left="920"/>
              <w:rPr>
                <w:sz w:val="16"/>
                <w:szCs w:val="16"/>
                <w:lang w:val="tr-TR"/>
              </w:rPr>
            </w:pPr>
            <w:r w:rsidRPr="00AE407B">
              <w:rPr>
                <w:sz w:val="16"/>
                <w:szCs w:val="16"/>
                <w:lang w:val="tr-TR"/>
              </w:rPr>
              <w:t xml:space="preserve">Koruma açısından önemli flora türlerinin (yani </w:t>
            </w:r>
            <w:r w:rsidR="0069372E" w:rsidRPr="00AE407B">
              <w:rPr>
                <w:sz w:val="16"/>
                <w:szCs w:val="16"/>
                <w:lang w:val="tr-TR"/>
              </w:rPr>
              <w:t>K</w:t>
            </w:r>
            <w:r w:rsidRPr="00AE407B">
              <w:rPr>
                <w:sz w:val="16"/>
                <w:szCs w:val="16"/>
                <w:lang w:val="tr-TR"/>
              </w:rPr>
              <w:t xml:space="preserve">H ve PBF türleri) bulunabileceği belirlenen yerlerde (serpantin </w:t>
            </w:r>
            <w:r w:rsidR="00CC18D7" w:rsidRPr="00AE407B">
              <w:rPr>
                <w:sz w:val="16"/>
                <w:szCs w:val="16"/>
                <w:lang w:val="tr-TR"/>
              </w:rPr>
              <w:t>step</w:t>
            </w:r>
            <w:r w:rsidRPr="00AE407B">
              <w:rPr>
                <w:sz w:val="16"/>
                <w:szCs w:val="16"/>
                <w:lang w:val="tr-TR"/>
              </w:rPr>
              <w:t xml:space="preserve">, kireçtaşı habitatları, </w:t>
            </w:r>
            <w:r w:rsidRPr="00AE407B">
              <w:rPr>
                <w:i/>
                <w:iCs/>
                <w:sz w:val="16"/>
                <w:szCs w:val="16"/>
                <w:lang w:val="tr-TR"/>
              </w:rPr>
              <w:t xml:space="preserve">P. nigra </w:t>
            </w:r>
            <w:r w:rsidRPr="00AE407B">
              <w:rPr>
                <w:sz w:val="16"/>
                <w:szCs w:val="16"/>
                <w:lang w:val="tr-TR"/>
              </w:rPr>
              <w:t xml:space="preserve">orman </w:t>
            </w:r>
            <w:r w:rsidR="00CC18D7" w:rsidRPr="00AE407B">
              <w:rPr>
                <w:sz w:val="16"/>
                <w:szCs w:val="16"/>
                <w:lang w:val="tr-TR"/>
              </w:rPr>
              <w:t>açıklıkları</w:t>
            </w:r>
            <w:r w:rsidRPr="00AE407B">
              <w:rPr>
                <w:sz w:val="16"/>
                <w:szCs w:val="16"/>
                <w:lang w:val="tr-TR"/>
              </w:rPr>
              <w:t>) inşaat öncesi odaklanmış araştırmalar yürütülecektir. Araştırmaların zamanlaması, arazi temizliği ve habitat tahribatını önlemek için inşaat programına uygun olarak ayarlanacaktır.</w:t>
            </w:r>
          </w:p>
          <w:p w14:paraId="35881321" w14:textId="77777777" w:rsidR="003C4C08" w:rsidRPr="00AE407B" w:rsidRDefault="003C4C08" w:rsidP="0058731B">
            <w:pPr>
              <w:pStyle w:val="Tabletextleft"/>
              <w:numPr>
                <w:ilvl w:val="0"/>
                <w:numId w:val="171"/>
              </w:numPr>
              <w:spacing w:before="20" w:after="20"/>
              <w:ind w:left="920"/>
              <w:rPr>
                <w:sz w:val="16"/>
                <w:szCs w:val="16"/>
                <w:lang w:val="tr-TR"/>
              </w:rPr>
            </w:pPr>
            <w:r w:rsidRPr="00AE407B">
              <w:rPr>
                <w:sz w:val="16"/>
                <w:szCs w:val="16"/>
                <w:lang w:val="tr-TR"/>
              </w:rPr>
              <w:t>Etkilenmesi muhtemel bulunan bireysel bitki türlerine dayalı olarak, tohum toplama ve/veya canlı bitkileri (türe özgü) nakletme eylemleri geliştirmek;</w:t>
            </w:r>
          </w:p>
          <w:p w14:paraId="4052B0A8" w14:textId="670D082F" w:rsidR="003C4C08" w:rsidRPr="00AE407B" w:rsidRDefault="003C4C08" w:rsidP="0058731B">
            <w:pPr>
              <w:pStyle w:val="Tabletextleft"/>
              <w:numPr>
                <w:ilvl w:val="0"/>
                <w:numId w:val="171"/>
              </w:numPr>
              <w:spacing w:before="20" w:after="20"/>
              <w:ind w:left="920"/>
              <w:rPr>
                <w:sz w:val="16"/>
                <w:szCs w:val="16"/>
                <w:lang w:val="tr-TR"/>
              </w:rPr>
            </w:pPr>
            <w:r w:rsidRPr="00AE407B">
              <w:rPr>
                <w:sz w:val="16"/>
                <w:szCs w:val="16"/>
                <w:lang w:val="tr-TR"/>
              </w:rPr>
              <w:t>Toplanan tohumlar paketlenmeli, uygun şekilde etiketlenmeli ve uzun süreli saklama için Tohum Gen Bankası'na teslim edilmelidir;</w:t>
            </w:r>
          </w:p>
          <w:p w14:paraId="3F4FE470" w14:textId="77777777" w:rsidR="003C4C08" w:rsidRPr="00AE407B" w:rsidRDefault="003C4C08" w:rsidP="0058731B">
            <w:pPr>
              <w:pStyle w:val="Tabletextleft"/>
              <w:numPr>
                <w:ilvl w:val="0"/>
                <w:numId w:val="171"/>
              </w:numPr>
              <w:spacing w:before="20" w:after="20"/>
              <w:ind w:left="920"/>
              <w:rPr>
                <w:sz w:val="16"/>
                <w:szCs w:val="16"/>
                <w:lang w:val="tr-TR"/>
              </w:rPr>
            </w:pPr>
            <w:r w:rsidRPr="00AE407B">
              <w:rPr>
                <w:sz w:val="16"/>
                <w:szCs w:val="16"/>
                <w:lang w:val="tr-TR"/>
              </w:rPr>
              <w:t>Canlı bitkiler nakledilmeli ve tohumlar (türlere özgü gerekliliklere göre) önceden belirlenmiş ve üzerinde anlaşmaya varılmış bitki kabul alanlarına serpilmelidir.</w:t>
            </w:r>
          </w:p>
          <w:p w14:paraId="76FB7A7F" w14:textId="5C97396C" w:rsidR="003C4C08" w:rsidRPr="00AE407B" w:rsidRDefault="003C4C08" w:rsidP="0058731B">
            <w:pPr>
              <w:pStyle w:val="Tabletextleft"/>
              <w:numPr>
                <w:ilvl w:val="0"/>
                <w:numId w:val="171"/>
              </w:numPr>
              <w:spacing w:before="20" w:after="20"/>
              <w:ind w:left="920"/>
              <w:rPr>
                <w:sz w:val="16"/>
                <w:szCs w:val="16"/>
                <w:lang w:val="tr-TR"/>
              </w:rPr>
            </w:pPr>
            <w:r w:rsidRPr="00AE407B">
              <w:rPr>
                <w:sz w:val="16"/>
                <w:szCs w:val="16"/>
                <w:lang w:val="tr-TR"/>
              </w:rPr>
              <w:t>Nakil sonrası en az üç yıl boyunca nakledilen bitkilerin iz</w:t>
            </w:r>
            <w:r w:rsidR="00150361" w:rsidRPr="00AE407B">
              <w:rPr>
                <w:sz w:val="16"/>
                <w:szCs w:val="16"/>
                <w:lang w:val="tr-TR"/>
              </w:rPr>
              <w:t>lenmesi</w:t>
            </w:r>
            <w:r w:rsidRPr="00AE407B">
              <w:rPr>
                <w:sz w:val="16"/>
                <w:szCs w:val="16"/>
                <w:lang w:val="tr-TR"/>
              </w:rPr>
              <w:t>.</w:t>
            </w:r>
          </w:p>
          <w:p w14:paraId="289743DD" w14:textId="27448641" w:rsidR="003C4C08" w:rsidRPr="00AE407B" w:rsidRDefault="003C4C08" w:rsidP="0058731B">
            <w:pPr>
              <w:pStyle w:val="Tabletextleft"/>
              <w:numPr>
                <w:ilvl w:val="0"/>
                <w:numId w:val="171"/>
              </w:numPr>
              <w:spacing w:before="20" w:after="20"/>
              <w:ind w:left="920"/>
              <w:rPr>
                <w:sz w:val="16"/>
                <w:szCs w:val="16"/>
                <w:lang w:val="tr-TR"/>
              </w:rPr>
            </w:pPr>
            <w:r w:rsidRPr="00AE407B">
              <w:rPr>
                <w:sz w:val="16"/>
                <w:szCs w:val="16"/>
                <w:lang w:val="tr-TR"/>
              </w:rPr>
              <w:t>Bu önlemlerin uygulanması (gelecekte planlanan nakil sonrası izleme hariç) tamamlanmış olup, ilgili aylık inşaat izleme raporlarında bildirilmiştir. Tamamlanan eylemlerin özeti, adresinde dipnot olarak yer almaktadır.</w:t>
            </w:r>
            <w:r w:rsidR="00437FB4" w:rsidRPr="00AE407B">
              <w:rPr>
                <w:sz w:val="16"/>
                <w:szCs w:val="16"/>
                <w:lang w:val="tr-TR"/>
              </w:rPr>
              <w:fldChar w:fldCharType="begin"/>
            </w:r>
            <w:r w:rsidR="00437FB4" w:rsidRPr="00AE407B">
              <w:rPr>
                <w:sz w:val="16"/>
                <w:szCs w:val="16"/>
                <w:lang w:val="tr-TR"/>
              </w:rPr>
              <w:instrText xml:space="preserve"> NOTEREF _Ref212742540 \h </w:instrText>
            </w:r>
            <w:r w:rsidR="00437FB4" w:rsidRPr="00AE407B">
              <w:rPr>
                <w:sz w:val="16"/>
                <w:szCs w:val="16"/>
                <w:lang w:val="tr-TR"/>
              </w:rPr>
            </w:r>
            <w:r w:rsidR="00437FB4" w:rsidRPr="00AE407B">
              <w:rPr>
                <w:sz w:val="16"/>
                <w:szCs w:val="16"/>
                <w:lang w:val="tr-TR"/>
              </w:rPr>
              <w:fldChar w:fldCharType="separate"/>
            </w:r>
            <w:r w:rsidR="00E42AAF">
              <w:rPr>
                <w:sz w:val="16"/>
                <w:szCs w:val="16"/>
                <w:lang w:val="tr-TR"/>
              </w:rPr>
              <w:t>9</w:t>
            </w:r>
            <w:r w:rsidR="00437FB4" w:rsidRPr="00AE407B">
              <w:rPr>
                <w:sz w:val="16"/>
                <w:szCs w:val="16"/>
                <w:lang w:val="tr-TR"/>
              </w:rPr>
              <w:fldChar w:fldCharType="end"/>
            </w:r>
            <w:r w:rsidRPr="00AE407B">
              <w:rPr>
                <w:sz w:val="16"/>
                <w:szCs w:val="16"/>
                <w:lang w:val="tr-TR"/>
              </w:rPr>
              <w:t xml:space="preserve"> .</w:t>
            </w:r>
          </w:p>
          <w:p w14:paraId="0A0C28DB" w14:textId="5F02FAD1" w:rsidR="00B676E6" w:rsidRPr="00AE407B" w:rsidRDefault="00B676E6" w:rsidP="0058731B">
            <w:pPr>
              <w:pStyle w:val="Tabletextleft"/>
              <w:spacing w:before="20" w:after="20"/>
              <w:ind w:left="26"/>
              <w:rPr>
                <w:sz w:val="16"/>
                <w:szCs w:val="16"/>
                <w:lang w:val="tr-TR"/>
              </w:rPr>
            </w:pPr>
          </w:p>
          <w:p w14:paraId="23D3241C" w14:textId="7B01AB0E" w:rsidR="00A515F2" w:rsidRPr="00AE407B" w:rsidRDefault="00A515F2" w:rsidP="00B438B0">
            <w:pPr>
              <w:pStyle w:val="Tabletextleft"/>
              <w:numPr>
                <w:ilvl w:val="0"/>
                <w:numId w:val="78"/>
              </w:numPr>
              <w:spacing w:before="20" w:after="20"/>
              <w:ind w:left="26"/>
              <w:rPr>
                <w:sz w:val="16"/>
                <w:szCs w:val="16"/>
                <w:lang w:val="tr-TR"/>
              </w:rPr>
            </w:pPr>
            <w:r w:rsidRPr="00AE407B">
              <w:rPr>
                <w:noProof/>
                <w:sz w:val="16"/>
                <w:szCs w:val="16"/>
                <w:lang w:val="tr-TR"/>
              </w:rPr>
              <w:lastRenderedPageBreak/>
              <mc:AlternateContent>
                <mc:Choice Requires="wps">
                  <w:drawing>
                    <wp:inline distT="0" distB="0" distL="0" distR="0" wp14:anchorId="24698DAF" wp14:editId="42E709DE">
                      <wp:extent cx="2752725" cy="1509347"/>
                      <wp:effectExtent l="38100" t="38100" r="47625" b="53340"/>
                      <wp:docPr id="211596618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52725" cy="1509347"/>
                              </a:xfrm>
                              <a:prstGeom prst="rect">
                                <a:avLst/>
                              </a:prstGeom>
                              <a:solidFill>
                                <a:srgbClr val="D1DDD3"/>
                              </a:solidFill>
                              <a:ln w="9525">
                                <a:noFill/>
                                <a:miter lim="800000"/>
                                <a:headEnd/>
                                <a:tailEnd/>
                              </a:ln>
                              <a:effectLst/>
                              <a:scene3d>
                                <a:camera prst="orthographicFront">
                                  <a:rot lat="0" lon="0" rev="0"/>
                                </a:camera>
                                <a:lightRig rig="glow" dir="t">
                                  <a:rot lat="0" lon="0" rev="14100000"/>
                                </a:lightRig>
                              </a:scene3d>
                              <a:sp3d prstMaterial="softEdge">
                                <a:bevelT w="127000" prst="artDeco"/>
                              </a:sp3d>
                            </wps:spPr>
                            <wps:txbx>
                              <w:txbxContent>
                                <w:p w14:paraId="4F77358A" w14:textId="77777777" w:rsidR="00A515F2" w:rsidRPr="00F8241B" w:rsidRDefault="00A515F2" w:rsidP="00EC6335">
                                  <w:pPr>
                                    <w:pStyle w:val="GvdeMetni"/>
                                    <w:spacing w:before="20" w:after="20" w:line="240" w:lineRule="auto"/>
                                    <w:jc w:val="both"/>
                                    <w:rPr>
                                      <w:b/>
                                      <w:bCs/>
                                      <w:sz w:val="16"/>
                                      <w:szCs w:val="16"/>
                                    </w:rPr>
                                  </w:pPr>
                                  <w:r w:rsidRPr="00F8241B">
                                    <w:rPr>
                                      <w:b/>
                                      <w:bCs/>
                                      <w:sz w:val="16"/>
                                      <w:szCs w:val="16"/>
                                    </w:rPr>
                                    <w:t xml:space="preserve">İnşaat öncesi araştırmaların ardından güncelleme: </w:t>
                                  </w:r>
                                </w:p>
                                <w:p w14:paraId="360554A7" w14:textId="5DF43CAA" w:rsidR="00F55C4D" w:rsidRDefault="002D0C7A" w:rsidP="00EC6335">
                                  <w:pPr>
                                    <w:pStyle w:val="Tabletextleft"/>
                                    <w:spacing w:before="20" w:after="20"/>
                                    <w:rPr>
                                      <w:sz w:val="16"/>
                                      <w:szCs w:val="16"/>
                                    </w:rPr>
                                  </w:pPr>
                                  <w:r>
                                    <w:rPr>
                                      <w:sz w:val="16"/>
                                      <w:szCs w:val="16"/>
                                    </w:rPr>
                                    <w:t>K</w:t>
                                  </w:r>
                                  <w:r w:rsidR="007E412F">
                                    <w:rPr>
                                      <w:sz w:val="16"/>
                                      <w:szCs w:val="16"/>
                                    </w:rPr>
                                    <w:t xml:space="preserve">H ve PBF türlerinin </w:t>
                                  </w:r>
                                  <w:r w:rsidR="00F55C4D" w:rsidRPr="007043BD">
                                    <w:rPr>
                                      <w:sz w:val="16"/>
                                      <w:szCs w:val="16"/>
                                    </w:rPr>
                                    <w:t>tohum toplama ve nakli, 2025 yılının Temmuz ay</w:t>
                                  </w:r>
                                  <w:r w:rsidR="009239AF">
                                    <w:rPr>
                                      <w:sz w:val="16"/>
                                      <w:szCs w:val="16"/>
                                    </w:rPr>
                                    <w:t>ının 3'ünde</w:t>
                                  </w:r>
                                  <w:r w:rsidR="00F55C4D" w:rsidRPr="007043BD">
                                    <w:rPr>
                                      <w:sz w:val="16"/>
                                      <w:szCs w:val="16"/>
                                    </w:rPr>
                                    <w:t xml:space="preserve"> inşaat öncesi/başlangıç aşamasında gerçekleştirilmiştir</w:t>
                                  </w:r>
                                  <w:r w:rsidR="00F55C4D">
                                    <w:rPr>
                                      <w:sz w:val="16"/>
                                      <w:szCs w:val="16"/>
                                    </w:rPr>
                                    <w:t>.</w:t>
                                  </w:r>
                                </w:p>
                                <w:p w14:paraId="2B4DD9AF" w14:textId="645F6C25" w:rsidR="00A515F2" w:rsidRPr="00EC6335" w:rsidRDefault="009239AF" w:rsidP="00EC6335">
                                  <w:pPr>
                                    <w:spacing w:after="0"/>
                                    <w:rPr>
                                      <w:i/>
                                      <w:iCs/>
                                      <w:caps/>
                                      <w:color w:val="FFFFFF" w:themeColor="background1"/>
                                      <w:sz w:val="28"/>
                                    </w:rPr>
                                  </w:pPr>
                                  <w:r w:rsidRPr="00F8241B">
                                    <w:rPr>
                                      <w:sz w:val="16"/>
                                      <w:szCs w:val="16"/>
                                    </w:rPr>
                                    <w:t xml:space="preserve">Toplanan tüm tohumlar Türkiye Tohum Gen Bankası'na </w:t>
                                  </w:r>
                                  <w:r>
                                    <w:rPr>
                                      <w:sz w:val="16"/>
                                      <w:szCs w:val="16"/>
                                    </w:rPr>
                                    <w:t>teslim</w:t>
                                  </w:r>
                                  <w:r w:rsidRPr="00F8241B">
                                    <w:rPr>
                                      <w:sz w:val="16"/>
                                      <w:szCs w:val="16"/>
                                    </w:rPr>
                                    <w:t xml:space="preserve"> edildi ve nakil işlemi tamamlandı</w:t>
                                  </w:r>
                                  <w:r>
                                    <w:rPr>
                                      <w:sz w:val="16"/>
                                      <w:szCs w:val="16"/>
                                    </w:rPr>
                                    <w:t>. Ayrıntılar</w:t>
                                  </w:r>
                                  <w:r w:rsidR="003C2535">
                                    <w:rPr>
                                      <w:sz w:val="16"/>
                                      <w:szCs w:val="16"/>
                                    </w:rPr>
                                    <w:fldChar w:fldCharType="begin"/>
                                  </w:r>
                                  <w:r w:rsidR="003C2535">
                                    <w:rPr>
                                      <w:sz w:val="16"/>
                                      <w:szCs w:val="16"/>
                                    </w:rPr>
                                    <w:instrText xml:space="preserve"> NOTEREF _Ref212166939 \h </w:instrText>
                                  </w:r>
                                  <w:r w:rsidR="003C2535">
                                    <w:rPr>
                                      <w:sz w:val="16"/>
                                      <w:szCs w:val="16"/>
                                    </w:rPr>
                                  </w:r>
                                  <w:r w:rsidR="003C2535">
                                    <w:rPr>
                                      <w:sz w:val="16"/>
                                      <w:szCs w:val="16"/>
                                    </w:rPr>
                                    <w:fldChar w:fldCharType="separate"/>
                                  </w:r>
                                  <w:r w:rsidR="00E42AAF">
                                    <w:rPr>
                                      <w:sz w:val="16"/>
                                      <w:szCs w:val="16"/>
                                    </w:rPr>
                                    <w:t>8</w:t>
                                  </w:r>
                                  <w:r w:rsidR="003C2535">
                                    <w:rPr>
                                      <w:sz w:val="16"/>
                                      <w:szCs w:val="16"/>
                                    </w:rPr>
                                    <w:fldChar w:fldCharType="end"/>
                                  </w:r>
                                  <w:r>
                                    <w:rPr>
                                      <w:sz w:val="16"/>
                                      <w:szCs w:val="16"/>
                                    </w:rPr>
                                    <w:t xml:space="preserve"> adresindeki </w:t>
                                  </w:r>
                                  <w:r w:rsidR="003C2535">
                                    <w:rPr>
                                      <w:sz w:val="16"/>
                                      <w:szCs w:val="16"/>
                                    </w:rPr>
                                    <w:t>dipnotta</w:t>
                                  </w:r>
                                  <w:r>
                                    <w:rPr>
                                      <w:sz w:val="16"/>
                                      <w:szCs w:val="16"/>
                                    </w:rPr>
                                    <w:t xml:space="preserve"> yer almaktadır</w:t>
                                  </w:r>
                                  <w:r w:rsidR="003C2535">
                                    <w:rPr>
                                      <w:sz w:val="16"/>
                                      <w:szCs w:val="16"/>
                                    </w:rPr>
                                    <w:t>.</w:t>
                                  </w:r>
                                </w:p>
                              </w:txbxContent>
                            </wps:txbx>
                            <wps:bodyPr rot="0" vert="horz" wrap="square" lIns="91440" tIns="45720" rIns="91440" bIns="45720" anchor="t" anchorCtr="0">
                              <a:noAutofit/>
                            </wps:bodyPr>
                          </wps:wsp>
                        </a:graphicData>
                      </a:graphic>
                    </wp:inline>
                  </w:drawing>
                </mc:Choice>
                <mc:Fallback>
                  <w:pict>
                    <v:shape w14:anchorId="24698DAF" id="_x0000_s1030" type="#_x0000_t202" style="width:216.75pt;height:118.8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rOEfkAIAABIFAAAOAAAAZHJzL2Uyb0RvYy54bWysVNtu3CAUfK/Uf0C8N17vpZtY8UZpNqkq&#10;JW3VpB+AAduomOMeyHrTr+8BO5tt+1Cpqh8QGBhmhjmcX+w7y3YavQFX8vxkxpl2EpRxTcm/Pty8&#10;OeXMB+GUsOB0yZ+05xeb16/Oh77Qc2jBKo2MQJwvhr7kbQh9kWVetroT/gR67WiyBuxEoCE2mUIx&#10;EHpns/ls9jYbAFWPILX39Hc7TvJNwq9rLcOnuvY6MFty4hZSi6mtYpttzkXRoOhbIyca4h9YdMI4&#10;OvQAtRVBsEc0f0B1RiJ4qMOJhC6DujZSJw2kJp/9pua+Fb1OWsgc3x9s8v8PVn7c3fefkYX9O9jT&#10;BSYRvr8F+c0zB1etcI2+RISh1ULRwXm0LBt6X0xbo9W+8BGkGu5A0SWLxwAJaF9jF10hnYzQ6QKe&#10;DqbrfWCSfs7Xq/l6vuJM0ly+mp0tlut0hiiet/fow3sNHYudkiPdaoIXu1sfIh1RPC+Jp3mwRt0Y&#10;a9MAm+rKItsJSsA23263iwn9l2XWsaHkZysiEnc5iPtTODoTKKHWdCU/ncVvzEy049qptCQIY8c+&#10;MbEuAuiUvZEeMZLa6YWKE1J0GsWkBDC0MKXvBsGNshAormKMKlVN8g31bnKOjhgxIpo1TRu+mIah&#10;oXprLAycKUP5/gtSvswPWiLnCSZZeUTW9wuVqN4JMsFEC2N2r1UTYymKSu+0fYjO5fN1tGbSJTBs&#10;tYRnowllykyMyRiYsK/2zKiSL+OqGKEK1BOFiNQnxfSoUKcF/MHZQAVKR39/FKg5sx8cBfEsXy5j&#10;RafBcrWe0wCPZ6rjGeEkQUVf2Ni9CukViCocXFJga5Oi9MJkokyFl2yZrilW9vE4rXp5yjY/AQAA&#10;//8DAFBLAwQUAAYACAAAACEAHqNCYtwAAAAFAQAADwAAAGRycy9kb3ducmV2LnhtbEyPzW7CMBCE&#10;75V4B2uReit2cQsoxEEI0UNvJf05O/E2iYjXUexA8vZ1eymXlUYzmvk23Y22ZRfsfeNIweNCAEMq&#10;nWmoUvDx/vKwAeaDJqNbR6hgQg+7bHaX6sS4K53wkoeKxRLyiVZQh9AlnPuyRqv9wnVI0ft2vdUh&#10;yr7iptfXWG5bvhRixa1uKC7UusNDjeU5H6yCcf95/iqOp1eRy9WbkG4aBjkpdT8f91tgAcfwH4Zf&#10;/IgOWWQq3EDGs1ZBfCT83eg9SfkMrFCwlOs18Czlt/TZDwAAAP//AwBQSwECLQAUAAYACAAAACEA&#10;toM4kv4AAADhAQAAEwAAAAAAAAAAAAAAAAAAAAAAW0NvbnRlbnRfVHlwZXNdLnhtbFBLAQItABQA&#10;BgAIAAAAIQA4/SH/1gAAAJQBAAALAAAAAAAAAAAAAAAAAC8BAABfcmVscy8ucmVsc1BLAQItABQA&#10;BgAIAAAAIQAHrOEfkAIAABIFAAAOAAAAAAAAAAAAAAAAAC4CAABkcnMvZTJvRG9jLnhtbFBLAQIt&#10;ABQABgAIAAAAIQAeo0Ji3AAAAAUBAAAPAAAAAAAAAAAAAAAAAOoEAABkcnMvZG93bnJldi54bWxQ&#10;SwUGAAAAAAQABADzAAAA8wUAAAAA&#10;" fillcolor="#d1ddd3" stroked="f">
                      <v:textbox>
                        <w:txbxContent>
                          <w:p w14:paraId="4F77358A" w14:textId="77777777" w:rsidR="00A515F2" w:rsidRPr="00F8241B" w:rsidRDefault="00A515F2" w:rsidP="00EC6335">
                            <w:pPr>
                              <w:pStyle w:val="GvdeMetni"/>
                              <w:spacing w:before="20" w:after="20" w:line="240" w:lineRule="auto"/>
                              <w:jc w:val="both"/>
                              <w:rPr>
                                <w:b/>
                                <w:bCs/>
                                <w:sz w:val="16"/>
                                <w:szCs w:val="16"/>
                              </w:rPr>
                            </w:pPr>
                            <w:r w:rsidRPr="00F8241B">
                              <w:rPr>
                                <w:b/>
                                <w:bCs/>
                                <w:sz w:val="16"/>
                                <w:szCs w:val="16"/>
                              </w:rPr>
                              <w:t xml:space="preserve">İnşaat öncesi araştırmaların ardından güncelleme: </w:t>
                            </w:r>
                          </w:p>
                          <w:p w14:paraId="360554A7" w14:textId="5DF43CAA" w:rsidR="00F55C4D" w:rsidRDefault="002D0C7A" w:rsidP="00EC6335">
                            <w:pPr>
                              <w:pStyle w:val="Tabletextleft"/>
                              <w:spacing w:before="20" w:after="20"/>
                              <w:rPr>
                                <w:sz w:val="16"/>
                                <w:szCs w:val="16"/>
                              </w:rPr>
                            </w:pPr>
                            <w:r>
                              <w:rPr>
                                <w:sz w:val="16"/>
                                <w:szCs w:val="16"/>
                              </w:rPr>
                              <w:t>K</w:t>
                            </w:r>
                            <w:r w:rsidR="007E412F">
                              <w:rPr>
                                <w:sz w:val="16"/>
                                <w:szCs w:val="16"/>
                              </w:rPr>
                              <w:t xml:space="preserve">H ve PBF türlerinin </w:t>
                            </w:r>
                            <w:r w:rsidR="00F55C4D" w:rsidRPr="007043BD">
                              <w:rPr>
                                <w:sz w:val="16"/>
                                <w:szCs w:val="16"/>
                              </w:rPr>
                              <w:t>tohum toplama ve nakli, 2025 yılının Temmuz ay</w:t>
                            </w:r>
                            <w:r w:rsidR="009239AF">
                              <w:rPr>
                                <w:sz w:val="16"/>
                                <w:szCs w:val="16"/>
                              </w:rPr>
                              <w:t>ının 3'ünde</w:t>
                            </w:r>
                            <w:r w:rsidR="00F55C4D" w:rsidRPr="007043BD">
                              <w:rPr>
                                <w:sz w:val="16"/>
                                <w:szCs w:val="16"/>
                              </w:rPr>
                              <w:t xml:space="preserve"> inşaat öncesi/başlangıç aşamasında gerçekleştirilmiştir</w:t>
                            </w:r>
                            <w:r w:rsidR="00F55C4D">
                              <w:rPr>
                                <w:sz w:val="16"/>
                                <w:szCs w:val="16"/>
                              </w:rPr>
                              <w:t>.</w:t>
                            </w:r>
                          </w:p>
                          <w:p w14:paraId="2B4DD9AF" w14:textId="645F6C25" w:rsidR="00A515F2" w:rsidRPr="00EC6335" w:rsidRDefault="009239AF" w:rsidP="00EC6335">
                            <w:pPr>
                              <w:spacing w:after="0"/>
                              <w:rPr>
                                <w:i/>
                                <w:iCs/>
                                <w:caps/>
                                <w:color w:val="FFFFFF" w:themeColor="background1"/>
                                <w:sz w:val="28"/>
                              </w:rPr>
                            </w:pPr>
                            <w:r w:rsidRPr="00F8241B">
                              <w:rPr>
                                <w:sz w:val="16"/>
                                <w:szCs w:val="16"/>
                              </w:rPr>
                              <w:t xml:space="preserve">Toplanan tüm tohumlar Türkiye Tohum Gen Bankası'na </w:t>
                            </w:r>
                            <w:r>
                              <w:rPr>
                                <w:sz w:val="16"/>
                                <w:szCs w:val="16"/>
                              </w:rPr>
                              <w:t>teslim</w:t>
                            </w:r>
                            <w:r w:rsidRPr="00F8241B">
                              <w:rPr>
                                <w:sz w:val="16"/>
                                <w:szCs w:val="16"/>
                              </w:rPr>
                              <w:t xml:space="preserve"> edildi ve nakil işlemi tamamlandı</w:t>
                            </w:r>
                            <w:r>
                              <w:rPr>
                                <w:sz w:val="16"/>
                                <w:szCs w:val="16"/>
                              </w:rPr>
                              <w:t>. Ayrıntılar</w:t>
                            </w:r>
                            <w:r w:rsidR="003C2535">
                              <w:rPr>
                                <w:sz w:val="16"/>
                                <w:szCs w:val="16"/>
                              </w:rPr>
                              <w:fldChar w:fldCharType="begin"/>
                            </w:r>
                            <w:r w:rsidR="003C2535">
                              <w:rPr>
                                <w:sz w:val="16"/>
                                <w:szCs w:val="16"/>
                              </w:rPr>
                              <w:instrText xml:space="preserve"> NOTEREF _Ref212166939 \h </w:instrText>
                            </w:r>
                            <w:r w:rsidR="003C2535">
                              <w:rPr>
                                <w:sz w:val="16"/>
                                <w:szCs w:val="16"/>
                              </w:rPr>
                            </w:r>
                            <w:r w:rsidR="003C2535">
                              <w:rPr>
                                <w:sz w:val="16"/>
                                <w:szCs w:val="16"/>
                              </w:rPr>
                              <w:fldChar w:fldCharType="separate"/>
                            </w:r>
                            <w:r w:rsidR="00E42AAF">
                              <w:rPr>
                                <w:sz w:val="16"/>
                                <w:szCs w:val="16"/>
                              </w:rPr>
                              <w:t>8</w:t>
                            </w:r>
                            <w:r w:rsidR="003C2535">
                              <w:rPr>
                                <w:sz w:val="16"/>
                                <w:szCs w:val="16"/>
                              </w:rPr>
                              <w:fldChar w:fldCharType="end"/>
                            </w:r>
                            <w:r>
                              <w:rPr>
                                <w:sz w:val="16"/>
                                <w:szCs w:val="16"/>
                              </w:rPr>
                              <w:t xml:space="preserve"> adresindeki </w:t>
                            </w:r>
                            <w:r w:rsidR="003C2535">
                              <w:rPr>
                                <w:sz w:val="16"/>
                                <w:szCs w:val="16"/>
                              </w:rPr>
                              <w:t>dipnotta</w:t>
                            </w:r>
                            <w:r>
                              <w:rPr>
                                <w:sz w:val="16"/>
                                <w:szCs w:val="16"/>
                              </w:rPr>
                              <w:t xml:space="preserve"> yer almaktadır</w:t>
                            </w:r>
                            <w:r w:rsidR="003C2535">
                              <w:rPr>
                                <w:sz w:val="16"/>
                                <w:szCs w:val="16"/>
                              </w:rPr>
                              <w:t>.</w:t>
                            </w:r>
                          </w:p>
                        </w:txbxContent>
                      </v:textbox>
                      <w10:anchorlock/>
                    </v:shape>
                  </w:pict>
                </mc:Fallback>
              </mc:AlternateContent>
            </w:r>
          </w:p>
          <w:p w14:paraId="08A8909E" w14:textId="47DD64F2" w:rsidR="00505014" w:rsidRPr="00AE407B" w:rsidRDefault="00505014" w:rsidP="0058731B">
            <w:pPr>
              <w:pStyle w:val="Tabletextleft"/>
              <w:spacing w:before="20" w:after="20"/>
              <w:ind w:left="720"/>
              <w:rPr>
                <w:sz w:val="16"/>
                <w:szCs w:val="16"/>
                <w:lang w:val="tr-TR"/>
              </w:rPr>
            </w:pPr>
          </w:p>
        </w:tc>
        <w:tc>
          <w:tcPr>
            <w:tcW w:w="1689" w:type="dxa"/>
          </w:tcPr>
          <w:p w14:paraId="45C0BE5C" w14:textId="77777777" w:rsidR="00505014" w:rsidRPr="00AE407B" w:rsidRDefault="00505014" w:rsidP="00F83EBF">
            <w:pPr>
              <w:pStyle w:val="GvdeMetni"/>
              <w:spacing w:before="20" w:after="20" w:line="240" w:lineRule="auto"/>
              <w:jc w:val="center"/>
              <w:rPr>
                <w:sz w:val="16"/>
                <w:szCs w:val="16"/>
                <w:lang w:val="tr-TR"/>
              </w:rPr>
            </w:pPr>
            <w:r w:rsidRPr="00AE407B">
              <w:rPr>
                <w:sz w:val="16"/>
                <w:szCs w:val="16"/>
                <w:lang w:val="tr-TR"/>
              </w:rPr>
              <w:lastRenderedPageBreak/>
              <w:t>En aza indirme</w:t>
            </w:r>
          </w:p>
        </w:tc>
        <w:tc>
          <w:tcPr>
            <w:tcW w:w="2733" w:type="dxa"/>
          </w:tcPr>
          <w:p w14:paraId="18B949A3" w14:textId="54EDB584" w:rsidR="00B70D23" w:rsidRPr="00AE407B" w:rsidRDefault="009E63D4" w:rsidP="00B70D23">
            <w:pPr>
              <w:pStyle w:val="GvdeMetni"/>
              <w:spacing w:before="20" w:after="20" w:line="240" w:lineRule="auto"/>
              <w:rPr>
                <w:sz w:val="16"/>
                <w:szCs w:val="16"/>
                <w:lang w:val="tr-TR"/>
              </w:rPr>
            </w:pPr>
            <w:r w:rsidRPr="00AE407B">
              <w:rPr>
                <w:sz w:val="16"/>
                <w:szCs w:val="16"/>
                <w:lang w:val="tr-TR"/>
              </w:rPr>
              <w:t xml:space="preserve">Korunan ve Tehdit Altındaki Flora Koruma Programının Uygulanması </w:t>
            </w:r>
            <w:r w:rsidR="00E73B84" w:rsidRPr="00AE407B">
              <w:rPr>
                <w:sz w:val="16"/>
                <w:szCs w:val="16"/>
                <w:lang w:val="tr-TR"/>
              </w:rPr>
              <w:t xml:space="preserve">(halihazırda tamamlanmıştır) </w:t>
            </w:r>
            <w:bookmarkStart w:id="97" w:name="_Ref212742540"/>
            <w:r w:rsidR="00D74D1E" w:rsidRPr="00AE407B">
              <w:rPr>
                <w:rStyle w:val="DipnotBavurusu"/>
                <w:sz w:val="16"/>
                <w:szCs w:val="16"/>
                <w:lang w:val="tr-TR"/>
              </w:rPr>
              <w:footnoteReference w:id="10"/>
            </w:r>
            <w:bookmarkEnd w:id="97"/>
          </w:p>
          <w:p w14:paraId="7448EDFC" w14:textId="77777777" w:rsidR="009E63D4" w:rsidRPr="00AE407B" w:rsidRDefault="009E63D4" w:rsidP="00787EFE">
            <w:pPr>
              <w:pStyle w:val="GvdeMetni"/>
              <w:spacing w:before="20" w:after="20" w:line="240" w:lineRule="auto"/>
              <w:rPr>
                <w:sz w:val="16"/>
                <w:szCs w:val="16"/>
                <w:lang w:val="tr-TR"/>
              </w:rPr>
            </w:pPr>
          </w:p>
          <w:p w14:paraId="55514141" w14:textId="77777777" w:rsidR="00787EFE" w:rsidRPr="00AE407B" w:rsidRDefault="00787EFE" w:rsidP="00787EFE">
            <w:pPr>
              <w:pStyle w:val="GvdeMetni"/>
              <w:spacing w:before="20" w:after="20" w:line="240" w:lineRule="auto"/>
              <w:rPr>
                <w:sz w:val="16"/>
                <w:szCs w:val="16"/>
                <w:lang w:val="tr-TR"/>
              </w:rPr>
            </w:pPr>
            <w:r w:rsidRPr="00AE407B">
              <w:rPr>
                <w:sz w:val="16"/>
                <w:szCs w:val="16"/>
                <w:lang w:val="tr-TR"/>
              </w:rPr>
              <w:t>Korunan/tehdit altındaki bitki türlerinin izlenmesi gerçekleştirildi.</w:t>
            </w:r>
          </w:p>
          <w:p w14:paraId="29412ACA" w14:textId="77777777" w:rsidR="00787EFE" w:rsidRPr="00AE407B" w:rsidRDefault="00787EFE" w:rsidP="00787EFE">
            <w:pPr>
              <w:pStyle w:val="GvdeMetni"/>
              <w:spacing w:before="20" w:after="20" w:line="240" w:lineRule="auto"/>
              <w:rPr>
                <w:sz w:val="16"/>
                <w:szCs w:val="16"/>
                <w:lang w:val="tr-TR"/>
              </w:rPr>
            </w:pPr>
          </w:p>
          <w:p w14:paraId="55266D53" w14:textId="4413487F" w:rsidR="00B92829" w:rsidRPr="00AE407B" w:rsidRDefault="00787EFE" w:rsidP="00787EFE">
            <w:pPr>
              <w:pStyle w:val="GvdeMetni"/>
              <w:spacing w:before="20" w:after="20" w:line="240" w:lineRule="auto"/>
              <w:rPr>
                <w:sz w:val="16"/>
                <w:szCs w:val="16"/>
                <w:lang w:val="tr-TR"/>
              </w:rPr>
            </w:pPr>
            <w:r w:rsidRPr="00AE407B">
              <w:rPr>
                <w:sz w:val="16"/>
                <w:szCs w:val="16"/>
                <w:lang w:val="tr-TR"/>
              </w:rPr>
              <w:t>Flora popülasyonlarında azalma olmamıştır.</w:t>
            </w:r>
          </w:p>
          <w:p w14:paraId="3F571F46" w14:textId="77777777" w:rsidR="00787EFE" w:rsidRPr="00AE407B" w:rsidRDefault="00787EFE" w:rsidP="00787EFE">
            <w:pPr>
              <w:pStyle w:val="GvdeMetni"/>
              <w:spacing w:before="20" w:after="20" w:line="240" w:lineRule="auto"/>
              <w:rPr>
                <w:sz w:val="16"/>
                <w:szCs w:val="16"/>
                <w:lang w:val="tr-TR"/>
              </w:rPr>
            </w:pPr>
          </w:p>
          <w:p w14:paraId="3D574112" w14:textId="38C6D007" w:rsidR="00505014" w:rsidRPr="00AE407B" w:rsidRDefault="00505014" w:rsidP="00F83EBF">
            <w:pPr>
              <w:pStyle w:val="GvdeMetni"/>
              <w:spacing w:before="20" w:after="20" w:line="240" w:lineRule="auto"/>
              <w:rPr>
                <w:sz w:val="16"/>
                <w:szCs w:val="16"/>
                <w:lang w:val="tr-TR"/>
              </w:rPr>
            </w:pPr>
          </w:p>
        </w:tc>
        <w:tc>
          <w:tcPr>
            <w:tcW w:w="1672" w:type="dxa"/>
          </w:tcPr>
          <w:p w14:paraId="57064DBE" w14:textId="19FB70A5" w:rsidR="00AD540A" w:rsidRPr="00AE407B" w:rsidRDefault="00505014" w:rsidP="00F83EBF">
            <w:pPr>
              <w:pStyle w:val="GvdeMetni"/>
              <w:spacing w:before="20" w:after="20" w:line="240" w:lineRule="auto"/>
              <w:rPr>
                <w:sz w:val="16"/>
                <w:szCs w:val="16"/>
                <w:lang w:val="tr-TR"/>
              </w:rPr>
            </w:pPr>
            <w:r w:rsidRPr="00AE407B">
              <w:rPr>
                <w:sz w:val="16"/>
                <w:szCs w:val="16"/>
                <w:lang w:val="tr-TR"/>
              </w:rPr>
              <w:t xml:space="preserve">İnşaat sırasında </w:t>
            </w:r>
            <w:r w:rsidR="00441EA3" w:rsidRPr="00AE407B">
              <w:rPr>
                <w:sz w:val="16"/>
                <w:szCs w:val="16"/>
                <w:lang w:val="tr-TR"/>
              </w:rPr>
              <w:t>(toplama ve nakil – tamamlandı)</w:t>
            </w:r>
          </w:p>
          <w:p w14:paraId="288925C2" w14:textId="77777777" w:rsidR="00AD540A" w:rsidRPr="00AE407B" w:rsidRDefault="00AD540A" w:rsidP="00F83EBF">
            <w:pPr>
              <w:pStyle w:val="GvdeMetni"/>
              <w:spacing w:before="20" w:after="20" w:line="240" w:lineRule="auto"/>
              <w:rPr>
                <w:sz w:val="16"/>
                <w:szCs w:val="16"/>
                <w:lang w:val="tr-TR"/>
              </w:rPr>
            </w:pPr>
          </w:p>
          <w:p w14:paraId="57681479" w14:textId="0C2CE9E8" w:rsidR="00505014" w:rsidRPr="00AE407B" w:rsidRDefault="00505014" w:rsidP="00F83EBF">
            <w:pPr>
              <w:pStyle w:val="GvdeMetni"/>
              <w:spacing w:before="20" w:after="20" w:line="240" w:lineRule="auto"/>
              <w:rPr>
                <w:sz w:val="16"/>
                <w:szCs w:val="16"/>
                <w:lang w:val="tr-TR"/>
              </w:rPr>
            </w:pPr>
            <w:r w:rsidRPr="00AE407B">
              <w:rPr>
                <w:sz w:val="16"/>
                <w:szCs w:val="16"/>
                <w:lang w:val="tr-TR"/>
              </w:rPr>
              <w:t xml:space="preserve">İnşaat sonrası </w:t>
            </w:r>
            <w:r w:rsidR="00441EA3" w:rsidRPr="00AE407B">
              <w:rPr>
                <w:sz w:val="16"/>
                <w:szCs w:val="16"/>
                <w:lang w:val="tr-TR"/>
              </w:rPr>
              <w:t>(yer değiştirme sonrası izleme, en az üç yıl boyunca)</w:t>
            </w:r>
          </w:p>
        </w:tc>
        <w:tc>
          <w:tcPr>
            <w:tcW w:w="0" w:type="auto"/>
          </w:tcPr>
          <w:p w14:paraId="3BB4BE7D" w14:textId="3E2780DF" w:rsidR="009A2ADE" w:rsidRPr="00AE407B" w:rsidRDefault="009A2ADE" w:rsidP="009A2ADE">
            <w:pPr>
              <w:pStyle w:val="GvdeMetni"/>
              <w:spacing w:before="20" w:after="20" w:line="240" w:lineRule="auto"/>
              <w:rPr>
                <w:sz w:val="16"/>
                <w:szCs w:val="16"/>
                <w:lang w:val="tr-TR"/>
              </w:rPr>
            </w:pPr>
            <w:r w:rsidRPr="00AE407B">
              <w:rPr>
                <w:sz w:val="16"/>
                <w:szCs w:val="16"/>
                <w:lang w:val="tr-TR"/>
              </w:rPr>
              <w:t xml:space="preserve">Tüm çalışanlar ve yükleniciler </w:t>
            </w:r>
            <w:r w:rsidR="00342D92" w:rsidRPr="00AE407B">
              <w:rPr>
                <w:sz w:val="16"/>
                <w:szCs w:val="16"/>
                <w:lang w:val="tr-TR"/>
              </w:rPr>
              <w:t>(</w:t>
            </w:r>
            <w:r w:rsidR="007778D3" w:rsidRPr="00AE407B">
              <w:rPr>
                <w:sz w:val="16"/>
                <w:szCs w:val="16"/>
                <w:lang w:val="tr-TR"/>
              </w:rPr>
              <w:t>Ekogen)</w:t>
            </w:r>
          </w:p>
          <w:p w14:paraId="1FFCA6CA" w14:textId="77777777" w:rsidR="009A2ADE" w:rsidRPr="00AE407B" w:rsidRDefault="009A2ADE" w:rsidP="009A2ADE">
            <w:pPr>
              <w:pStyle w:val="GvdeMetni"/>
              <w:spacing w:before="20" w:after="20" w:line="240" w:lineRule="auto"/>
              <w:rPr>
                <w:sz w:val="16"/>
                <w:szCs w:val="16"/>
                <w:lang w:val="tr-TR"/>
              </w:rPr>
            </w:pPr>
          </w:p>
          <w:p w14:paraId="3A976402" w14:textId="77777777" w:rsidR="009A2ADE" w:rsidRPr="00AE407B" w:rsidRDefault="009A2ADE" w:rsidP="009A2ADE">
            <w:pPr>
              <w:pStyle w:val="GvdeMetni"/>
              <w:spacing w:before="20" w:after="20" w:line="240" w:lineRule="auto"/>
              <w:rPr>
                <w:sz w:val="16"/>
                <w:szCs w:val="16"/>
                <w:lang w:val="tr-TR"/>
              </w:rPr>
            </w:pPr>
            <w:r w:rsidRPr="00AE407B">
              <w:rPr>
                <w:sz w:val="16"/>
                <w:szCs w:val="16"/>
                <w:lang w:val="tr-TR"/>
              </w:rPr>
              <w:t>Biyoçeşitlilik Uzmanı</w:t>
            </w:r>
          </w:p>
          <w:p w14:paraId="5CE46549" w14:textId="77777777" w:rsidR="009A2ADE" w:rsidRPr="00AE407B" w:rsidRDefault="009A2ADE" w:rsidP="009A2ADE">
            <w:pPr>
              <w:pStyle w:val="GvdeMetni"/>
              <w:spacing w:before="20" w:after="20" w:line="240" w:lineRule="auto"/>
              <w:rPr>
                <w:sz w:val="16"/>
                <w:szCs w:val="16"/>
                <w:lang w:val="tr-TR"/>
              </w:rPr>
            </w:pPr>
          </w:p>
          <w:p w14:paraId="7A5169EB" w14:textId="67C45D7F" w:rsidR="00505014" w:rsidRPr="00AE407B" w:rsidRDefault="003170B1" w:rsidP="00F83EBF">
            <w:pPr>
              <w:pStyle w:val="GvdeMetni"/>
              <w:spacing w:before="20" w:after="20" w:line="240" w:lineRule="auto"/>
              <w:rPr>
                <w:sz w:val="16"/>
                <w:szCs w:val="16"/>
                <w:lang w:val="tr-TR"/>
              </w:rPr>
            </w:pPr>
            <w:r w:rsidRPr="00AE407B">
              <w:rPr>
                <w:sz w:val="16"/>
                <w:szCs w:val="16"/>
                <w:lang w:val="tr-TR"/>
              </w:rPr>
              <w:t>ISG</w:t>
            </w:r>
            <w:r w:rsidR="009A2ADE" w:rsidRPr="00AE407B">
              <w:rPr>
                <w:sz w:val="16"/>
                <w:szCs w:val="16"/>
                <w:lang w:val="tr-TR"/>
              </w:rPr>
              <w:t xml:space="preserve"> Müdürü /Çevre Çözüm Ortağı  </w:t>
            </w:r>
          </w:p>
        </w:tc>
      </w:tr>
      <w:tr w:rsidR="00E92405" w:rsidRPr="000058B4" w14:paraId="402BE31A" w14:textId="77777777" w:rsidTr="00E92405">
        <w:tc>
          <w:tcPr>
            <w:tcW w:w="2442" w:type="dxa"/>
          </w:tcPr>
          <w:p w14:paraId="20AB74DB" w14:textId="6DE5B87F" w:rsidR="00E92405" w:rsidRPr="00AE407B" w:rsidRDefault="00E92405" w:rsidP="00E92405">
            <w:pPr>
              <w:pStyle w:val="GvdeMetni"/>
              <w:spacing w:before="20" w:after="20" w:line="240" w:lineRule="auto"/>
              <w:rPr>
                <w:b/>
                <w:bCs/>
                <w:sz w:val="16"/>
                <w:szCs w:val="16"/>
                <w:lang w:val="tr-TR"/>
              </w:rPr>
            </w:pPr>
            <w:r w:rsidRPr="00451B09">
              <w:rPr>
                <w:b/>
                <w:bCs/>
                <w:sz w:val="16"/>
                <w:szCs w:val="16"/>
                <w:lang w:val="tr-TR"/>
              </w:rPr>
              <w:lastRenderedPageBreak/>
              <w:t>Etki 3: İstilacı Yabancı Bitkilerin (IAP) Girişi/Yayılması</w:t>
            </w:r>
          </w:p>
        </w:tc>
        <w:tc>
          <w:tcPr>
            <w:tcW w:w="4776" w:type="dxa"/>
          </w:tcPr>
          <w:p w14:paraId="61CBD3CC" w14:textId="77777777" w:rsidR="00E92405" w:rsidRPr="00451B09" w:rsidRDefault="00E92405" w:rsidP="00E92405">
            <w:pPr>
              <w:pStyle w:val="GvdeMetni"/>
              <w:spacing w:before="20" w:after="20" w:line="240" w:lineRule="auto"/>
              <w:rPr>
                <w:b/>
                <w:bCs/>
                <w:sz w:val="16"/>
                <w:szCs w:val="16"/>
                <w:lang w:val="tr-TR"/>
              </w:rPr>
            </w:pPr>
            <w:r w:rsidRPr="00451B09">
              <w:rPr>
                <w:b/>
                <w:bCs/>
                <w:sz w:val="16"/>
                <w:szCs w:val="16"/>
                <w:lang w:val="tr-TR"/>
              </w:rPr>
              <w:t>IAS yönetimi ve izleme planı</w:t>
            </w:r>
          </w:p>
          <w:p w14:paraId="63891379" w14:textId="77777777" w:rsidR="00E92405" w:rsidRPr="00451B09" w:rsidRDefault="00E92405" w:rsidP="00E92405">
            <w:pPr>
              <w:pStyle w:val="GvdeMetni"/>
              <w:numPr>
                <w:ilvl w:val="0"/>
                <w:numId w:val="77"/>
              </w:numPr>
              <w:spacing w:before="20" w:after="20" w:line="240" w:lineRule="auto"/>
              <w:jc w:val="both"/>
              <w:rPr>
                <w:b/>
                <w:bCs/>
                <w:sz w:val="16"/>
                <w:szCs w:val="16"/>
                <w:lang w:val="tr-TR"/>
              </w:rPr>
            </w:pPr>
            <w:r w:rsidRPr="00451B09">
              <w:rPr>
                <w:sz w:val="16"/>
                <w:szCs w:val="16"/>
                <w:lang w:val="tr-TR"/>
              </w:rPr>
              <w:t>Flora ve türleri kapsayan, gerektiğinde mevsimsel izleme ve kontrol/yok etme (izleme bilgilerine dayalı) içeren İstilacı Yabancı Türler (IAS) kontrol planı geliştirmek ve uygulamak.</w:t>
            </w:r>
          </w:p>
          <w:p w14:paraId="1CBCE50C" w14:textId="77777777" w:rsidR="00E92405" w:rsidRPr="00451B09" w:rsidRDefault="00E92405" w:rsidP="00E92405">
            <w:pPr>
              <w:pStyle w:val="GvdeMetni"/>
              <w:keepLines/>
              <w:widowControl w:val="0"/>
              <w:numPr>
                <w:ilvl w:val="0"/>
                <w:numId w:val="77"/>
              </w:numPr>
              <w:spacing w:before="40" w:after="40" w:line="240" w:lineRule="auto"/>
              <w:rPr>
                <w:sz w:val="16"/>
                <w:szCs w:val="16"/>
                <w:lang w:val="tr-TR"/>
              </w:rPr>
            </w:pPr>
            <w:r w:rsidRPr="00451B09">
              <w:rPr>
                <w:sz w:val="16"/>
                <w:szCs w:val="16"/>
                <w:lang w:val="tr-TR"/>
              </w:rPr>
              <w:t>İstilacı Yabancı Türler Planlarının (IAP) gelişmesini önlemek için, başlangıçta açığa çıkarılan toprağı inşaat alanını örtmek için kullanın.</w:t>
            </w:r>
          </w:p>
          <w:p w14:paraId="073DC5EA" w14:textId="15ABB9E8" w:rsidR="00E92405" w:rsidRPr="00AE407B" w:rsidRDefault="00E92405" w:rsidP="00E92405">
            <w:pPr>
              <w:pStyle w:val="GvdeMetni"/>
              <w:keepLines/>
              <w:widowControl w:val="0"/>
              <w:numPr>
                <w:ilvl w:val="0"/>
                <w:numId w:val="77"/>
              </w:numPr>
              <w:spacing w:before="40" w:after="40" w:line="240" w:lineRule="auto"/>
              <w:rPr>
                <w:sz w:val="16"/>
                <w:szCs w:val="16"/>
                <w:lang w:val="tr-TR"/>
              </w:rPr>
            </w:pPr>
            <w:r w:rsidRPr="00451B09">
              <w:rPr>
                <w:sz w:val="16"/>
                <w:szCs w:val="16"/>
                <w:lang w:val="tr-TR"/>
              </w:rPr>
              <w:t>İAP türlerinin bu habitatlara yayılmasını önlemek için, inşaat alanı dışındaki doğal alanlara araçların, inşaat işçilerinin ve makinelerin genel erişimini ve toprağın depolanmasını yasaklayın.</w:t>
            </w:r>
          </w:p>
        </w:tc>
        <w:tc>
          <w:tcPr>
            <w:tcW w:w="1689" w:type="dxa"/>
          </w:tcPr>
          <w:p w14:paraId="67DE587B" w14:textId="58226FAB" w:rsidR="00E92405" w:rsidRPr="00AE407B" w:rsidRDefault="00E92405" w:rsidP="00E92405">
            <w:pPr>
              <w:pStyle w:val="GvdeMetni"/>
              <w:spacing w:before="20" w:after="20" w:line="240" w:lineRule="auto"/>
              <w:jc w:val="center"/>
              <w:rPr>
                <w:sz w:val="16"/>
                <w:szCs w:val="16"/>
                <w:lang w:val="tr-TR"/>
              </w:rPr>
            </w:pPr>
            <w:r w:rsidRPr="00451B09">
              <w:rPr>
                <w:sz w:val="16"/>
                <w:szCs w:val="16"/>
                <w:lang w:val="tr-TR"/>
              </w:rPr>
              <w:t>En aza indirin / Geri kazanın</w:t>
            </w:r>
          </w:p>
        </w:tc>
        <w:tc>
          <w:tcPr>
            <w:tcW w:w="2733" w:type="dxa"/>
          </w:tcPr>
          <w:p w14:paraId="1D7152CD" w14:textId="77777777" w:rsidR="00E92405" w:rsidRPr="00451B09" w:rsidRDefault="00E92405" w:rsidP="00E92405">
            <w:pPr>
              <w:pStyle w:val="GvdeMetni"/>
              <w:spacing w:before="20" w:after="20" w:line="240" w:lineRule="auto"/>
              <w:rPr>
                <w:sz w:val="16"/>
                <w:szCs w:val="16"/>
                <w:lang w:val="tr-TR"/>
              </w:rPr>
            </w:pPr>
            <w:r w:rsidRPr="00451B09">
              <w:rPr>
                <w:b/>
                <w:bCs/>
                <w:sz w:val="16"/>
                <w:szCs w:val="16"/>
                <w:lang w:val="tr-TR"/>
              </w:rPr>
              <w:t xml:space="preserve">IAS izleme ve yönetim planı </w:t>
            </w:r>
            <w:r w:rsidRPr="00451B09">
              <w:rPr>
                <w:sz w:val="16"/>
                <w:szCs w:val="16"/>
                <w:lang w:val="tr-TR"/>
              </w:rPr>
              <w:t>ve programı yürürlükte.</w:t>
            </w:r>
          </w:p>
          <w:p w14:paraId="1F824696" w14:textId="77777777" w:rsidR="00E92405" w:rsidRPr="00451B09" w:rsidRDefault="00E92405" w:rsidP="00E92405">
            <w:pPr>
              <w:pStyle w:val="GvdeMetni"/>
              <w:spacing w:before="20" w:after="20" w:line="240" w:lineRule="auto"/>
              <w:rPr>
                <w:sz w:val="16"/>
                <w:szCs w:val="16"/>
                <w:lang w:val="tr-TR"/>
              </w:rPr>
            </w:pPr>
          </w:p>
          <w:p w14:paraId="596E4F22" w14:textId="63DAA03D" w:rsidR="00E92405" w:rsidRPr="00AE407B" w:rsidRDefault="00E92405" w:rsidP="00E92405">
            <w:pPr>
              <w:pStyle w:val="GvdeMetni"/>
              <w:spacing w:before="20" w:after="20" w:line="240" w:lineRule="auto"/>
              <w:rPr>
                <w:sz w:val="16"/>
                <w:szCs w:val="16"/>
                <w:lang w:val="tr-TR"/>
              </w:rPr>
            </w:pPr>
            <w:r w:rsidRPr="00451B09">
              <w:rPr>
                <w:sz w:val="16"/>
                <w:szCs w:val="16"/>
                <w:lang w:val="tr-TR"/>
              </w:rPr>
              <w:t>IAS izlenir ve gerektiğinde kaldırılır/kontrol edilir.</w:t>
            </w:r>
          </w:p>
        </w:tc>
        <w:tc>
          <w:tcPr>
            <w:tcW w:w="1672" w:type="dxa"/>
          </w:tcPr>
          <w:p w14:paraId="6554AE5C" w14:textId="77777777" w:rsidR="00E92405" w:rsidRPr="00451B09" w:rsidRDefault="00E92405" w:rsidP="00E92405">
            <w:pPr>
              <w:pStyle w:val="GvdeMetni"/>
              <w:spacing w:before="20" w:after="20" w:line="240" w:lineRule="auto"/>
              <w:rPr>
                <w:sz w:val="16"/>
                <w:szCs w:val="16"/>
                <w:lang w:val="tr-TR"/>
              </w:rPr>
            </w:pPr>
            <w:r w:rsidRPr="00451B09">
              <w:rPr>
                <w:sz w:val="16"/>
                <w:szCs w:val="16"/>
                <w:lang w:val="tr-TR"/>
              </w:rPr>
              <w:t>İnşaat öncesi</w:t>
            </w:r>
          </w:p>
          <w:p w14:paraId="7CB1E300" w14:textId="77777777" w:rsidR="00E92405" w:rsidRPr="00451B09" w:rsidRDefault="00E92405" w:rsidP="00E92405">
            <w:pPr>
              <w:pStyle w:val="GvdeMetni"/>
              <w:spacing w:before="20" w:after="20" w:line="240" w:lineRule="auto"/>
              <w:rPr>
                <w:sz w:val="16"/>
                <w:szCs w:val="16"/>
                <w:lang w:val="tr-TR"/>
              </w:rPr>
            </w:pPr>
            <w:r w:rsidRPr="00451B09">
              <w:rPr>
                <w:sz w:val="16"/>
                <w:szCs w:val="16"/>
                <w:lang w:val="tr-TR"/>
              </w:rPr>
              <w:t>(IAS planı hazırlığı)</w:t>
            </w:r>
          </w:p>
          <w:p w14:paraId="4F5E6033" w14:textId="77777777" w:rsidR="00E92405" w:rsidRPr="00451B09" w:rsidRDefault="00E92405" w:rsidP="00E92405">
            <w:pPr>
              <w:pStyle w:val="GvdeMetni"/>
              <w:spacing w:before="20" w:after="20" w:line="240" w:lineRule="auto"/>
              <w:rPr>
                <w:sz w:val="16"/>
                <w:szCs w:val="16"/>
                <w:lang w:val="tr-TR"/>
              </w:rPr>
            </w:pPr>
          </w:p>
          <w:p w14:paraId="729D5F43" w14:textId="77777777" w:rsidR="00E92405" w:rsidRPr="00451B09" w:rsidRDefault="00E92405" w:rsidP="00E92405">
            <w:pPr>
              <w:pStyle w:val="GvdeMetni"/>
              <w:spacing w:before="20" w:after="20" w:line="240" w:lineRule="auto"/>
              <w:rPr>
                <w:sz w:val="16"/>
                <w:szCs w:val="16"/>
                <w:lang w:val="tr-TR"/>
              </w:rPr>
            </w:pPr>
            <w:r w:rsidRPr="00451B09">
              <w:rPr>
                <w:sz w:val="16"/>
                <w:szCs w:val="16"/>
                <w:lang w:val="tr-TR"/>
              </w:rPr>
              <w:t>İnşaat sırasında ve sonrasında</w:t>
            </w:r>
          </w:p>
          <w:p w14:paraId="77DEA3B0" w14:textId="1A5C8C45" w:rsidR="00E92405" w:rsidRPr="00AE407B" w:rsidRDefault="00E92405" w:rsidP="00E92405">
            <w:pPr>
              <w:pStyle w:val="GvdeMetni"/>
              <w:spacing w:before="20" w:after="20" w:line="240" w:lineRule="auto"/>
              <w:rPr>
                <w:sz w:val="16"/>
                <w:szCs w:val="16"/>
                <w:lang w:val="tr-TR"/>
              </w:rPr>
            </w:pPr>
            <w:r w:rsidRPr="00451B09">
              <w:rPr>
                <w:sz w:val="16"/>
                <w:szCs w:val="16"/>
                <w:lang w:val="tr-TR"/>
              </w:rPr>
              <w:t>(IAS planının uygulanması)</w:t>
            </w:r>
          </w:p>
        </w:tc>
        <w:tc>
          <w:tcPr>
            <w:tcW w:w="0" w:type="auto"/>
          </w:tcPr>
          <w:p w14:paraId="5C0D059C" w14:textId="77777777" w:rsidR="00E92405" w:rsidRPr="00451B09" w:rsidRDefault="00E92405" w:rsidP="00E92405">
            <w:pPr>
              <w:pStyle w:val="GvdeMetni"/>
              <w:spacing w:before="20" w:after="20" w:line="240" w:lineRule="auto"/>
              <w:rPr>
                <w:sz w:val="16"/>
                <w:szCs w:val="16"/>
                <w:lang w:val="tr-TR"/>
              </w:rPr>
            </w:pPr>
            <w:r w:rsidRPr="00451B09">
              <w:rPr>
                <w:sz w:val="16"/>
                <w:szCs w:val="16"/>
                <w:lang w:val="tr-TR"/>
              </w:rPr>
              <w:t>Tüm çalışanlar ve yükleniciler</w:t>
            </w:r>
          </w:p>
          <w:p w14:paraId="7A9D17CC" w14:textId="77777777" w:rsidR="00E92405" w:rsidRPr="00451B09" w:rsidRDefault="00E92405" w:rsidP="00E92405">
            <w:pPr>
              <w:pStyle w:val="GvdeMetni"/>
              <w:spacing w:before="20" w:after="20" w:line="240" w:lineRule="auto"/>
              <w:rPr>
                <w:sz w:val="16"/>
                <w:szCs w:val="16"/>
                <w:lang w:val="tr-TR"/>
              </w:rPr>
            </w:pPr>
          </w:p>
          <w:p w14:paraId="77A6DD0D" w14:textId="77777777" w:rsidR="00E92405" w:rsidRPr="00451B09" w:rsidRDefault="00E92405" w:rsidP="00E92405">
            <w:pPr>
              <w:pStyle w:val="GvdeMetni"/>
              <w:spacing w:before="20" w:after="20" w:line="240" w:lineRule="auto"/>
              <w:rPr>
                <w:sz w:val="16"/>
                <w:szCs w:val="16"/>
                <w:lang w:val="tr-TR"/>
              </w:rPr>
            </w:pPr>
            <w:r w:rsidRPr="00451B09">
              <w:rPr>
                <w:sz w:val="16"/>
                <w:szCs w:val="16"/>
                <w:lang w:val="tr-TR"/>
              </w:rPr>
              <w:t>Biyoçeşitlilik Uzmanı</w:t>
            </w:r>
          </w:p>
          <w:p w14:paraId="577B23F2" w14:textId="77777777" w:rsidR="00E92405" w:rsidRPr="00451B09" w:rsidRDefault="00E92405" w:rsidP="00E92405">
            <w:pPr>
              <w:pStyle w:val="GvdeMetni"/>
              <w:spacing w:before="20" w:after="20" w:line="240" w:lineRule="auto"/>
              <w:rPr>
                <w:sz w:val="16"/>
                <w:szCs w:val="16"/>
                <w:lang w:val="tr-TR"/>
              </w:rPr>
            </w:pPr>
          </w:p>
          <w:p w14:paraId="5007393E" w14:textId="2A1EEE3B" w:rsidR="00E92405" w:rsidRPr="00AE407B" w:rsidRDefault="00E92405" w:rsidP="00E92405">
            <w:pPr>
              <w:pStyle w:val="GvdeMetni"/>
              <w:spacing w:before="20" w:after="20" w:line="240" w:lineRule="auto"/>
              <w:rPr>
                <w:sz w:val="16"/>
                <w:szCs w:val="16"/>
                <w:lang w:val="tr-TR"/>
              </w:rPr>
            </w:pPr>
            <w:r w:rsidRPr="00451B09">
              <w:rPr>
                <w:sz w:val="16"/>
                <w:szCs w:val="16"/>
                <w:lang w:val="tr-TR"/>
              </w:rPr>
              <w:t>Sağlık ve Güvenlik Müdürü / Çevre Çözüm Ortağı</w:t>
            </w:r>
          </w:p>
        </w:tc>
      </w:tr>
      <w:tr w:rsidR="00EC4D9D" w:rsidRPr="000058B4" w14:paraId="7234B16A" w14:textId="77777777" w:rsidTr="00E92405">
        <w:tc>
          <w:tcPr>
            <w:tcW w:w="2442" w:type="dxa"/>
            <w:vMerge w:val="restart"/>
            <w:hideMark/>
          </w:tcPr>
          <w:p w14:paraId="6EB445A4" w14:textId="32D0161E" w:rsidR="00EC4D9D" w:rsidRPr="00AE407B" w:rsidRDefault="00EC4D9D" w:rsidP="00EC4D9D">
            <w:pPr>
              <w:pStyle w:val="GvdeMetni"/>
              <w:spacing w:before="20" w:after="20" w:line="240" w:lineRule="auto"/>
              <w:rPr>
                <w:sz w:val="16"/>
                <w:szCs w:val="16"/>
                <w:lang w:val="tr-TR"/>
              </w:rPr>
            </w:pPr>
            <w:r w:rsidRPr="00451B09">
              <w:rPr>
                <w:b/>
                <w:bCs/>
                <w:sz w:val="16"/>
                <w:szCs w:val="16"/>
                <w:lang w:val="tr-TR"/>
              </w:rPr>
              <w:t>Etki 4: Su ve Toprak Kirliliği</w:t>
            </w:r>
          </w:p>
        </w:tc>
        <w:tc>
          <w:tcPr>
            <w:tcW w:w="4776" w:type="dxa"/>
            <w:hideMark/>
          </w:tcPr>
          <w:p w14:paraId="70904013" w14:textId="77777777" w:rsidR="00EC4D9D" w:rsidRPr="00451B09" w:rsidRDefault="00EC4D9D" w:rsidP="00EC4D9D">
            <w:pPr>
              <w:pStyle w:val="GvdeMetni"/>
              <w:spacing w:before="20" w:after="20" w:line="240" w:lineRule="auto"/>
              <w:rPr>
                <w:sz w:val="16"/>
                <w:szCs w:val="16"/>
                <w:lang w:val="tr-TR"/>
              </w:rPr>
            </w:pPr>
            <w:r w:rsidRPr="00451B09">
              <w:rPr>
                <w:b/>
                <w:bCs/>
                <w:sz w:val="16"/>
                <w:szCs w:val="16"/>
                <w:lang w:val="tr-TR"/>
              </w:rPr>
              <w:t>Dökülme önleme ve atık yönetimi</w:t>
            </w:r>
          </w:p>
          <w:p w14:paraId="68F70D6A" w14:textId="77777777" w:rsidR="00EC4D9D" w:rsidRPr="00451B09" w:rsidRDefault="00EC4D9D" w:rsidP="00EC4D9D">
            <w:pPr>
              <w:pStyle w:val="GvdeMetni"/>
              <w:numPr>
                <w:ilvl w:val="0"/>
                <w:numId w:val="77"/>
              </w:numPr>
              <w:spacing w:before="20" w:after="20" w:line="240" w:lineRule="auto"/>
              <w:ind w:left="714" w:hanging="357"/>
              <w:jc w:val="both"/>
              <w:rPr>
                <w:sz w:val="16"/>
                <w:szCs w:val="16"/>
                <w:lang w:val="tr-TR"/>
              </w:rPr>
            </w:pPr>
            <w:r w:rsidRPr="00451B09">
              <w:rPr>
                <w:sz w:val="16"/>
                <w:szCs w:val="16"/>
                <w:lang w:val="tr-TR"/>
              </w:rPr>
              <w:t>Atık ve Atık Su Yönetimi Planı geliştirildi [TAMAMLANDI: ERM].</w:t>
            </w:r>
          </w:p>
          <w:p w14:paraId="68CA86BA" w14:textId="77777777" w:rsidR="00EC4D9D" w:rsidRPr="00451B09" w:rsidRDefault="00EC4D9D" w:rsidP="00EC4D9D">
            <w:pPr>
              <w:pStyle w:val="GvdeMetni"/>
              <w:numPr>
                <w:ilvl w:val="0"/>
                <w:numId w:val="77"/>
              </w:numPr>
              <w:spacing w:before="20" w:after="20" w:line="240" w:lineRule="auto"/>
              <w:ind w:left="714" w:hanging="357"/>
              <w:jc w:val="both"/>
              <w:rPr>
                <w:sz w:val="16"/>
                <w:szCs w:val="16"/>
                <w:lang w:val="tr-TR"/>
              </w:rPr>
            </w:pPr>
            <w:r w:rsidRPr="00451B09">
              <w:rPr>
                <w:sz w:val="16"/>
                <w:szCs w:val="16"/>
                <w:lang w:val="tr-TR"/>
              </w:rPr>
              <w:t>Dökülme Müdahale Planı geliştirildi [TAMAMLANDI: ERM].</w:t>
            </w:r>
          </w:p>
          <w:p w14:paraId="3C9F8B00" w14:textId="77777777" w:rsidR="00EC4D9D" w:rsidRPr="00451B09" w:rsidRDefault="00EC4D9D" w:rsidP="00EC4D9D">
            <w:pPr>
              <w:pStyle w:val="GvdeMetni"/>
              <w:numPr>
                <w:ilvl w:val="0"/>
                <w:numId w:val="77"/>
              </w:numPr>
              <w:spacing w:before="20" w:after="20" w:line="240" w:lineRule="auto"/>
              <w:ind w:left="714" w:hanging="357"/>
              <w:jc w:val="both"/>
              <w:rPr>
                <w:sz w:val="16"/>
                <w:szCs w:val="16"/>
                <w:lang w:val="tr-TR"/>
              </w:rPr>
            </w:pPr>
            <w:r w:rsidRPr="00451B09">
              <w:rPr>
                <w:sz w:val="16"/>
                <w:szCs w:val="16"/>
                <w:lang w:val="tr-TR"/>
              </w:rPr>
              <w:t>Dökülme önleme planı ve ekipmanı hazır, eğitim verilmiştir.</w:t>
            </w:r>
          </w:p>
          <w:p w14:paraId="18656C77" w14:textId="4FA45B63" w:rsidR="00EC4D9D" w:rsidRPr="00AE407B" w:rsidRDefault="00EC4D9D" w:rsidP="00EC4D9D">
            <w:pPr>
              <w:pStyle w:val="GvdeMetni"/>
              <w:numPr>
                <w:ilvl w:val="0"/>
                <w:numId w:val="77"/>
              </w:numPr>
              <w:spacing w:before="20" w:after="20" w:line="240" w:lineRule="auto"/>
              <w:jc w:val="both"/>
              <w:rPr>
                <w:sz w:val="16"/>
                <w:szCs w:val="16"/>
                <w:lang w:val="tr-TR"/>
              </w:rPr>
            </w:pPr>
            <w:r w:rsidRPr="00451B09">
              <w:rPr>
                <w:sz w:val="16"/>
                <w:szCs w:val="16"/>
                <w:lang w:val="tr-TR"/>
              </w:rPr>
              <w:t>Kimyasal depolama alanlarının güvenliğini sağlamak, sızıntı müdahale planlarını uygulamak ve atıkları ulusal düzenlemelere uygun şekilde doğru bir şekilde yönetmek.</w:t>
            </w:r>
          </w:p>
        </w:tc>
        <w:tc>
          <w:tcPr>
            <w:tcW w:w="1689" w:type="dxa"/>
            <w:vMerge w:val="restart"/>
          </w:tcPr>
          <w:p w14:paraId="05FEDFD6" w14:textId="543818F7" w:rsidR="00EC4D9D" w:rsidRPr="00AE407B" w:rsidRDefault="00EC4D9D" w:rsidP="00EC4D9D">
            <w:pPr>
              <w:pStyle w:val="GvdeMetni"/>
              <w:spacing w:before="20" w:after="20" w:line="240" w:lineRule="auto"/>
              <w:jc w:val="center"/>
              <w:rPr>
                <w:sz w:val="16"/>
                <w:szCs w:val="16"/>
                <w:lang w:val="tr-TR"/>
              </w:rPr>
            </w:pPr>
            <w:r w:rsidRPr="00451B09">
              <w:rPr>
                <w:sz w:val="16"/>
                <w:szCs w:val="16"/>
                <w:lang w:val="tr-TR"/>
              </w:rPr>
              <w:t>Önlemek / En aza indirmek</w:t>
            </w:r>
          </w:p>
        </w:tc>
        <w:tc>
          <w:tcPr>
            <w:tcW w:w="2733" w:type="dxa"/>
            <w:hideMark/>
          </w:tcPr>
          <w:p w14:paraId="54FED1A4" w14:textId="77777777" w:rsidR="00EC4D9D" w:rsidRPr="00451B09" w:rsidRDefault="00EC4D9D" w:rsidP="00EC4D9D">
            <w:pPr>
              <w:pStyle w:val="GvdeMetni"/>
              <w:spacing w:before="20" w:after="20" w:line="240" w:lineRule="auto"/>
              <w:rPr>
                <w:sz w:val="16"/>
                <w:szCs w:val="16"/>
                <w:lang w:val="tr-TR"/>
              </w:rPr>
            </w:pPr>
            <w:r w:rsidRPr="00451B09">
              <w:rPr>
                <w:b/>
                <w:bCs/>
                <w:sz w:val="16"/>
                <w:szCs w:val="16"/>
                <w:lang w:val="tr-TR"/>
              </w:rPr>
              <w:t xml:space="preserve">Atık ve Atık Su Yönetimi Planı </w:t>
            </w:r>
            <w:r w:rsidRPr="00451B09">
              <w:rPr>
                <w:sz w:val="16"/>
                <w:szCs w:val="16"/>
                <w:lang w:val="tr-TR"/>
              </w:rPr>
              <w:t>hazır [TAMAMLANDI: ERM].</w:t>
            </w:r>
          </w:p>
          <w:p w14:paraId="4EBD64C2" w14:textId="77777777" w:rsidR="00EC4D9D" w:rsidRPr="00451B09" w:rsidRDefault="00EC4D9D" w:rsidP="00EC4D9D">
            <w:pPr>
              <w:pStyle w:val="GvdeMetni"/>
              <w:spacing w:before="20" w:after="20" w:line="240" w:lineRule="auto"/>
              <w:rPr>
                <w:sz w:val="16"/>
                <w:szCs w:val="16"/>
                <w:lang w:val="tr-TR"/>
              </w:rPr>
            </w:pPr>
          </w:p>
          <w:p w14:paraId="52CF3AB2" w14:textId="77777777" w:rsidR="00EC4D9D" w:rsidRPr="00451B09" w:rsidRDefault="00EC4D9D" w:rsidP="00EC4D9D">
            <w:pPr>
              <w:pStyle w:val="GvdeMetni"/>
              <w:spacing w:before="20" w:after="20" w:line="240" w:lineRule="auto"/>
              <w:rPr>
                <w:sz w:val="16"/>
                <w:szCs w:val="16"/>
                <w:lang w:val="tr-TR"/>
              </w:rPr>
            </w:pPr>
            <w:r w:rsidRPr="00451B09">
              <w:rPr>
                <w:b/>
                <w:bCs/>
                <w:sz w:val="16"/>
                <w:szCs w:val="16"/>
                <w:lang w:val="tr-TR"/>
              </w:rPr>
              <w:t xml:space="preserve">Dökülme Müdahale Planı </w:t>
            </w:r>
            <w:r w:rsidRPr="00451B09">
              <w:rPr>
                <w:sz w:val="16"/>
                <w:szCs w:val="16"/>
                <w:lang w:val="tr-TR"/>
              </w:rPr>
              <w:t>hazır [TAMAMLANDI: ERM].</w:t>
            </w:r>
          </w:p>
          <w:p w14:paraId="730B9ECB" w14:textId="77777777" w:rsidR="00EC4D9D" w:rsidRPr="00451B09" w:rsidRDefault="00EC4D9D" w:rsidP="00EC4D9D">
            <w:pPr>
              <w:pStyle w:val="GvdeMetni"/>
              <w:spacing w:before="20" w:after="20" w:line="240" w:lineRule="auto"/>
              <w:rPr>
                <w:sz w:val="16"/>
                <w:szCs w:val="16"/>
                <w:lang w:val="tr-TR"/>
              </w:rPr>
            </w:pPr>
          </w:p>
          <w:p w14:paraId="1FD7D3AD" w14:textId="77777777" w:rsidR="00EC4D9D" w:rsidRPr="00451B09" w:rsidRDefault="00EC4D9D" w:rsidP="00EC4D9D">
            <w:pPr>
              <w:pStyle w:val="GvdeMetni"/>
              <w:spacing w:before="20" w:after="20" w:line="240" w:lineRule="auto"/>
              <w:rPr>
                <w:sz w:val="16"/>
                <w:szCs w:val="16"/>
                <w:lang w:val="tr-TR"/>
              </w:rPr>
            </w:pPr>
            <w:r w:rsidRPr="00451B09">
              <w:rPr>
                <w:sz w:val="16"/>
                <w:szCs w:val="16"/>
                <w:lang w:val="tr-TR"/>
              </w:rPr>
              <w:t>Dökülme olmaması.</w:t>
            </w:r>
          </w:p>
          <w:p w14:paraId="35E04620" w14:textId="77777777" w:rsidR="00EC4D9D" w:rsidRPr="00451B09" w:rsidRDefault="00EC4D9D" w:rsidP="00EC4D9D">
            <w:pPr>
              <w:pStyle w:val="GvdeMetni"/>
              <w:spacing w:before="20" w:after="20" w:line="240" w:lineRule="auto"/>
              <w:rPr>
                <w:sz w:val="16"/>
                <w:szCs w:val="16"/>
                <w:lang w:val="tr-TR"/>
              </w:rPr>
            </w:pPr>
          </w:p>
          <w:p w14:paraId="77EF0EE4" w14:textId="77777777" w:rsidR="00EC4D9D" w:rsidRPr="00451B09" w:rsidRDefault="00EC4D9D" w:rsidP="00EC4D9D">
            <w:pPr>
              <w:pStyle w:val="GvdeMetni"/>
              <w:spacing w:before="20" w:after="20" w:line="240" w:lineRule="auto"/>
              <w:rPr>
                <w:sz w:val="16"/>
                <w:szCs w:val="16"/>
                <w:lang w:val="tr-TR"/>
              </w:rPr>
            </w:pPr>
            <w:r w:rsidRPr="00451B09">
              <w:rPr>
                <w:sz w:val="16"/>
                <w:szCs w:val="16"/>
                <w:lang w:val="tr-TR"/>
              </w:rPr>
              <w:t>Uygun kimyasal/yakıt depolama uygulaması.</w:t>
            </w:r>
          </w:p>
          <w:p w14:paraId="291B35CB" w14:textId="77777777" w:rsidR="00EC4D9D" w:rsidRPr="00451B09" w:rsidRDefault="00EC4D9D" w:rsidP="00EC4D9D">
            <w:pPr>
              <w:pStyle w:val="GvdeMetni"/>
              <w:spacing w:before="20" w:after="20" w:line="240" w:lineRule="auto"/>
              <w:rPr>
                <w:sz w:val="16"/>
                <w:szCs w:val="16"/>
                <w:lang w:val="tr-TR"/>
              </w:rPr>
            </w:pPr>
          </w:p>
          <w:p w14:paraId="44ECE489" w14:textId="13EB750E" w:rsidR="00EC4D9D" w:rsidRPr="00AE407B" w:rsidRDefault="00EC4D9D" w:rsidP="00EC4D9D">
            <w:pPr>
              <w:pStyle w:val="GvdeMetni"/>
              <w:spacing w:before="20" w:after="20" w:line="240" w:lineRule="auto"/>
              <w:rPr>
                <w:sz w:val="16"/>
                <w:szCs w:val="16"/>
                <w:lang w:val="tr-TR"/>
              </w:rPr>
            </w:pPr>
            <w:r w:rsidRPr="00451B09">
              <w:rPr>
                <w:sz w:val="16"/>
                <w:szCs w:val="16"/>
                <w:lang w:val="tr-TR"/>
              </w:rPr>
              <w:t>Atıklar uygun şekilde yönetilmiş ve bertaraf edilmiştir.</w:t>
            </w:r>
          </w:p>
        </w:tc>
        <w:tc>
          <w:tcPr>
            <w:tcW w:w="1672" w:type="dxa"/>
          </w:tcPr>
          <w:p w14:paraId="67AB2C3B" w14:textId="77777777" w:rsidR="00EC4D9D" w:rsidRPr="00451B09" w:rsidRDefault="00EC4D9D" w:rsidP="00EC4D9D">
            <w:pPr>
              <w:pStyle w:val="GvdeMetni"/>
              <w:spacing w:before="20" w:after="20" w:line="240" w:lineRule="auto"/>
              <w:rPr>
                <w:sz w:val="16"/>
                <w:szCs w:val="16"/>
                <w:lang w:val="tr-TR"/>
              </w:rPr>
            </w:pPr>
            <w:r w:rsidRPr="00451B09">
              <w:rPr>
                <w:sz w:val="16"/>
                <w:szCs w:val="16"/>
                <w:lang w:val="tr-TR"/>
              </w:rPr>
              <w:t>İnşaat öncesi (plan hazırlığı)</w:t>
            </w:r>
          </w:p>
          <w:p w14:paraId="2CCCBD15" w14:textId="77777777" w:rsidR="00EC4D9D" w:rsidRPr="00451B09" w:rsidRDefault="00EC4D9D" w:rsidP="00EC4D9D">
            <w:pPr>
              <w:pStyle w:val="GvdeMetni"/>
              <w:spacing w:before="20" w:after="20" w:line="240" w:lineRule="auto"/>
              <w:rPr>
                <w:sz w:val="16"/>
                <w:szCs w:val="16"/>
                <w:lang w:val="tr-TR"/>
              </w:rPr>
            </w:pPr>
          </w:p>
          <w:p w14:paraId="457EACD0" w14:textId="77777777" w:rsidR="00EC4D9D" w:rsidRPr="00451B09" w:rsidRDefault="00EC4D9D" w:rsidP="00EC4D9D">
            <w:pPr>
              <w:pStyle w:val="GvdeMetni"/>
              <w:spacing w:before="20" w:after="20" w:line="240" w:lineRule="auto"/>
              <w:rPr>
                <w:sz w:val="16"/>
                <w:szCs w:val="16"/>
                <w:lang w:val="tr-TR"/>
              </w:rPr>
            </w:pPr>
            <w:r w:rsidRPr="00451B09">
              <w:rPr>
                <w:sz w:val="16"/>
                <w:szCs w:val="16"/>
                <w:lang w:val="tr-TR"/>
              </w:rPr>
              <w:t>İnşaat sırasında</w:t>
            </w:r>
          </w:p>
          <w:p w14:paraId="4F08450B" w14:textId="27B88DC4" w:rsidR="00EC4D9D" w:rsidRPr="00AE407B" w:rsidRDefault="00EC4D9D" w:rsidP="00EC4D9D">
            <w:pPr>
              <w:pStyle w:val="GvdeMetni"/>
              <w:spacing w:before="20" w:after="20" w:line="240" w:lineRule="auto"/>
              <w:rPr>
                <w:sz w:val="16"/>
                <w:szCs w:val="16"/>
                <w:lang w:val="tr-TR"/>
              </w:rPr>
            </w:pPr>
            <w:r w:rsidRPr="00451B09">
              <w:rPr>
                <w:sz w:val="16"/>
                <w:szCs w:val="16"/>
                <w:lang w:val="tr-TR"/>
              </w:rPr>
              <w:t>(planın uygulanması)</w:t>
            </w:r>
          </w:p>
        </w:tc>
        <w:tc>
          <w:tcPr>
            <w:tcW w:w="0" w:type="auto"/>
            <w:hideMark/>
          </w:tcPr>
          <w:p w14:paraId="5F7671B4" w14:textId="77777777" w:rsidR="00EC4D9D" w:rsidRPr="00451B09" w:rsidRDefault="00EC4D9D" w:rsidP="00EC4D9D">
            <w:pPr>
              <w:pStyle w:val="GvdeMetni"/>
              <w:spacing w:before="20" w:after="20" w:line="240" w:lineRule="auto"/>
              <w:rPr>
                <w:sz w:val="16"/>
                <w:szCs w:val="16"/>
                <w:lang w:val="tr-TR"/>
              </w:rPr>
            </w:pPr>
            <w:r w:rsidRPr="00451B09">
              <w:rPr>
                <w:sz w:val="16"/>
                <w:szCs w:val="16"/>
                <w:lang w:val="tr-TR"/>
              </w:rPr>
              <w:t>Tüm çalışanlar ve yükleniciler</w:t>
            </w:r>
          </w:p>
          <w:p w14:paraId="5DF4EC37" w14:textId="77777777" w:rsidR="00EC4D9D" w:rsidRPr="00451B09" w:rsidRDefault="00EC4D9D" w:rsidP="00EC4D9D">
            <w:pPr>
              <w:pStyle w:val="GvdeMetni"/>
              <w:spacing w:before="20" w:after="20" w:line="240" w:lineRule="auto"/>
              <w:rPr>
                <w:sz w:val="16"/>
                <w:szCs w:val="16"/>
                <w:lang w:val="tr-TR"/>
              </w:rPr>
            </w:pPr>
          </w:p>
          <w:p w14:paraId="3AE805D6" w14:textId="1816F46B" w:rsidR="00EC4D9D" w:rsidRPr="00AE407B" w:rsidRDefault="00EC4D9D" w:rsidP="00EC4D9D">
            <w:pPr>
              <w:pStyle w:val="GvdeMetni"/>
              <w:spacing w:before="20" w:after="20" w:line="240" w:lineRule="auto"/>
              <w:rPr>
                <w:sz w:val="16"/>
                <w:szCs w:val="16"/>
                <w:lang w:val="tr-TR"/>
              </w:rPr>
            </w:pPr>
            <w:r w:rsidRPr="00451B09">
              <w:rPr>
                <w:sz w:val="16"/>
                <w:szCs w:val="16"/>
                <w:lang w:val="tr-TR"/>
              </w:rPr>
              <w:t>Sağlık ve Güvenlik Müdürü / Çevre Çözüm Ortağı</w:t>
            </w:r>
          </w:p>
        </w:tc>
      </w:tr>
      <w:tr w:rsidR="00D102D5" w:rsidRPr="000058B4" w14:paraId="449C91FA" w14:textId="77777777" w:rsidTr="00E92405">
        <w:tc>
          <w:tcPr>
            <w:tcW w:w="2442" w:type="dxa"/>
            <w:vMerge/>
            <w:hideMark/>
          </w:tcPr>
          <w:p w14:paraId="6A872511" w14:textId="77777777" w:rsidR="00D102D5" w:rsidRPr="00AE407B" w:rsidRDefault="00D102D5" w:rsidP="00D102D5">
            <w:pPr>
              <w:pStyle w:val="GvdeMetni"/>
              <w:spacing w:before="20" w:after="20" w:line="240" w:lineRule="auto"/>
              <w:rPr>
                <w:sz w:val="16"/>
                <w:szCs w:val="16"/>
                <w:lang w:val="tr-TR"/>
              </w:rPr>
            </w:pPr>
          </w:p>
        </w:tc>
        <w:tc>
          <w:tcPr>
            <w:tcW w:w="4776" w:type="dxa"/>
            <w:hideMark/>
          </w:tcPr>
          <w:p w14:paraId="5C4F2813" w14:textId="77777777" w:rsidR="00D102D5" w:rsidRPr="00451B09" w:rsidRDefault="00D102D5" w:rsidP="00D102D5">
            <w:pPr>
              <w:pStyle w:val="GvdeMetni"/>
              <w:spacing w:before="20" w:after="20" w:line="240" w:lineRule="auto"/>
              <w:rPr>
                <w:sz w:val="16"/>
                <w:szCs w:val="16"/>
                <w:lang w:val="tr-TR"/>
              </w:rPr>
            </w:pPr>
            <w:r w:rsidRPr="00451B09">
              <w:rPr>
                <w:b/>
                <w:bCs/>
                <w:sz w:val="16"/>
                <w:szCs w:val="16"/>
                <w:lang w:val="tr-TR"/>
              </w:rPr>
              <w:t>Düzenli denetimler ve acil durum müdahale eğitimi</w:t>
            </w:r>
          </w:p>
          <w:p w14:paraId="43F0842B" w14:textId="63C15364" w:rsidR="00D102D5" w:rsidRPr="00AE407B" w:rsidRDefault="00D102D5" w:rsidP="00D102D5">
            <w:pPr>
              <w:pStyle w:val="GvdeMetni"/>
              <w:numPr>
                <w:ilvl w:val="0"/>
                <w:numId w:val="77"/>
              </w:numPr>
              <w:spacing w:before="20" w:after="20" w:line="240" w:lineRule="auto"/>
              <w:ind w:left="714" w:hanging="357"/>
              <w:jc w:val="both"/>
              <w:rPr>
                <w:sz w:val="16"/>
                <w:szCs w:val="16"/>
                <w:lang w:val="tr-TR"/>
              </w:rPr>
            </w:pPr>
            <w:r w:rsidRPr="00451B09">
              <w:rPr>
                <w:sz w:val="16"/>
                <w:szCs w:val="16"/>
                <w:lang w:val="tr-TR"/>
              </w:rPr>
              <w:t>Sızıntı olup olmadığını kontrol etmek için düzenli ekipman denetimleri gerçekleştirin ve personelin dökülme durumlarına müdahale konusunda eğitildiğinden emin olun.</w:t>
            </w:r>
          </w:p>
        </w:tc>
        <w:tc>
          <w:tcPr>
            <w:tcW w:w="1689" w:type="dxa"/>
            <w:vMerge/>
          </w:tcPr>
          <w:p w14:paraId="7D0B4740" w14:textId="77777777" w:rsidR="00D102D5" w:rsidRPr="00AE407B" w:rsidRDefault="00D102D5" w:rsidP="00D102D5">
            <w:pPr>
              <w:pStyle w:val="GvdeMetni"/>
              <w:spacing w:before="20" w:after="20" w:line="240" w:lineRule="auto"/>
              <w:jc w:val="center"/>
              <w:rPr>
                <w:sz w:val="16"/>
                <w:szCs w:val="16"/>
                <w:lang w:val="tr-TR"/>
              </w:rPr>
            </w:pPr>
          </w:p>
        </w:tc>
        <w:tc>
          <w:tcPr>
            <w:tcW w:w="2733" w:type="dxa"/>
            <w:hideMark/>
          </w:tcPr>
          <w:p w14:paraId="132A0816" w14:textId="77777777" w:rsidR="00D102D5" w:rsidRPr="00451B09" w:rsidRDefault="00D102D5" w:rsidP="00D102D5">
            <w:pPr>
              <w:pStyle w:val="GvdeMetni"/>
              <w:spacing w:before="20" w:after="20" w:line="240" w:lineRule="auto"/>
              <w:rPr>
                <w:sz w:val="16"/>
                <w:szCs w:val="16"/>
                <w:lang w:val="tr-TR"/>
              </w:rPr>
            </w:pPr>
            <w:r w:rsidRPr="00451B09">
              <w:rPr>
                <w:sz w:val="16"/>
                <w:szCs w:val="16"/>
                <w:lang w:val="tr-TR"/>
              </w:rPr>
              <w:t>Düzenli denetimler gerçekleştirildi.</w:t>
            </w:r>
          </w:p>
          <w:p w14:paraId="4E84E405" w14:textId="77777777" w:rsidR="00D102D5" w:rsidRPr="00451B09" w:rsidRDefault="00D102D5" w:rsidP="00D102D5">
            <w:pPr>
              <w:pStyle w:val="GvdeMetni"/>
              <w:spacing w:before="20" w:after="20" w:line="240" w:lineRule="auto"/>
              <w:rPr>
                <w:sz w:val="16"/>
                <w:szCs w:val="16"/>
                <w:lang w:val="tr-TR"/>
              </w:rPr>
            </w:pPr>
          </w:p>
          <w:p w14:paraId="5B2C7E37" w14:textId="77777777" w:rsidR="00D102D5" w:rsidRPr="00451B09" w:rsidRDefault="00D102D5" w:rsidP="00D102D5">
            <w:pPr>
              <w:pStyle w:val="GvdeMetni"/>
              <w:spacing w:before="20" w:after="20" w:line="240" w:lineRule="auto"/>
              <w:rPr>
                <w:sz w:val="16"/>
                <w:szCs w:val="16"/>
                <w:lang w:val="tr-TR"/>
              </w:rPr>
            </w:pPr>
            <w:r w:rsidRPr="00451B09">
              <w:rPr>
                <w:sz w:val="16"/>
                <w:szCs w:val="16"/>
                <w:lang w:val="tr-TR"/>
              </w:rPr>
              <w:t>Eğitim tamamlandı.</w:t>
            </w:r>
          </w:p>
          <w:p w14:paraId="54F2DB1F" w14:textId="77777777" w:rsidR="00D102D5" w:rsidRPr="00451B09" w:rsidRDefault="00D102D5" w:rsidP="00D102D5">
            <w:pPr>
              <w:pStyle w:val="GvdeMetni"/>
              <w:spacing w:before="20" w:after="20" w:line="240" w:lineRule="auto"/>
              <w:rPr>
                <w:sz w:val="16"/>
                <w:szCs w:val="16"/>
                <w:lang w:val="tr-TR"/>
              </w:rPr>
            </w:pPr>
          </w:p>
          <w:p w14:paraId="3E41FDBC" w14:textId="03CD179F" w:rsidR="00D102D5" w:rsidRPr="00AE407B" w:rsidRDefault="00D102D5" w:rsidP="00D102D5">
            <w:pPr>
              <w:pStyle w:val="GvdeMetni"/>
              <w:spacing w:before="20" w:after="20" w:line="240" w:lineRule="auto"/>
              <w:rPr>
                <w:sz w:val="16"/>
                <w:szCs w:val="16"/>
                <w:lang w:val="tr-TR"/>
              </w:rPr>
            </w:pPr>
            <w:r w:rsidRPr="00451B09">
              <w:rPr>
                <w:sz w:val="16"/>
                <w:szCs w:val="16"/>
                <w:lang w:val="tr-TR"/>
              </w:rPr>
              <w:t>Önemli bir sızıntı bildirilmemiştir.</w:t>
            </w:r>
          </w:p>
        </w:tc>
        <w:tc>
          <w:tcPr>
            <w:tcW w:w="1672" w:type="dxa"/>
          </w:tcPr>
          <w:p w14:paraId="04AFEA32" w14:textId="71925966" w:rsidR="00D102D5" w:rsidRPr="00AE407B" w:rsidRDefault="00D102D5" w:rsidP="00D102D5">
            <w:pPr>
              <w:pStyle w:val="GvdeMetni"/>
              <w:spacing w:before="20" w:after="20" w:line="240" w:lineRule="auto"/>
              <w:rPr>
                <w:sz w:val="16"/>
                <w:szCs w:val="16"/>
                <w:lang w:val="tr-TR"/>
              </w:rPr>
            </w:pPr>
            <w:r w:rsidRPr="00451B09">
              <w:rPr>
                <w:sz w:val="16"/>
                <w:szCs w:val="16"/>
                <w:lang w:val="tr-TR"/>
              </w:rPr>
              <w:t>İnşaat sırasında</w:t>
            </w:r>
          </w:p>
        </w:tc>
        <w:tc>
          <w:tcPr>
            <w:tcW w:w="0" w:type="auto"/>
            <w:hideMark/>
          </w:tcPr>
          <w:p w14:paraId="45741FDD" w14:textId="77777777" w:rsidR="00D102D5" w:rsidRPr="00451B09" w:rsidRDefault="00D102D5" w:rsidP="00D102D5">
            <w:pPr>
              <w:pStyle w:val="GvdeMetni"/>
              <w:spacing w:before="20" w:after="20" w:line="240" w:lineRule="auto"/>
              <w:rPr>
                <w:sz w:val="16"/>
                <w:szCs w:val="16"/>
                <w:lang w:val="tr-TR"/>
              </w:rPr>
            </w:pPr>
            <w:r w:rsidRPr="00451B09">
              <w:rPr>
                <w:sz w:val="16"/>
                <w:szCs w:val="16"/>
                <w:lang w:val="tr-TR"/>
              </w:rPr>
              <w:t>Tüm çalışanlar ve yükleniciler</w:t>
            </w:r>
          </w:p>
          <w:p w14:paraId="12F72C11" w14:textId="77777777" w:rsidR="00D102D5" w:rsidRPr="00451B09" w:rsidRDefault="00D102D5" w:rsidP="00D102D5">
            <w:pPr>
              <w:pStyle w:val="GvdeMetni"/>
              <w:spacing w:before="20" w:after="20" w:line="240" w:lineRule="auto"/>
              <w:rPr>
                <w:sz w:val="16"/>
                <w:szCs w:val="16"/>
                <w:lang w:val="tr-TR"/>
              </w:rPr>
            </w:pPr>
          </w:p>
          <w:p w14:paraId="1379D993" w14:textId="2F62464B" w:rsidR="00D102D5" w:rsidRPr="00AE407B" w:rsidRDefault="00D102D5" w:rsidP="00D102D5">
            <w:pPr>
              <w:pStyle w:val="GvdeMetni"/>
              <w:spacing w:before="20" w:after="20" w:line="240" w:lineRule="auto"/>
              <w:rPr>
                <w:sz w:val="16"/>
                <w:szCs w:val="16"/>
                <w:lang w:val="tr-TR"/>
              </w:rPr>
            </w:pPr>
            <w:r w:rsidRPr="00451B09">
              <w:rPr>
                <w:sz w:val="16"/>
                <w:szCs w:val="16"/>
                <w:lang w:val="tr-TR"/>
              </w:rPr>
              <w:t>Sağlık ve Güvenlik Müdürü / Çevre Çözüm Ortağı</w:t>
            </w:r>
          </w:p>
        </w:tc>
      </w:tr>
      <w:tr w:rsidR="00C63D9D" w:rsidRPr="000058B4" w14:paraId="138DE6E9" w14:textId="77777777" w:rsidTr="00E92405">
        <w:tc>
          <w:tcPr>
            <w:tcW w:w="2442" w:type="dxa"/>
          </w:tcPr>
          <w:p w14:paraId="4598F8CA" w14:textId="77777777" w:rsidR="00C63D9D" w:rsidRPr="00AE407B" w:rsidRDefault="00C63D9D" w:rsidP="00C63D9D">
            <w:pPr>
              <w:pStyle w:val="GvdeMetni"/>
              <w:spacing w:before="20" w:after="20" w:line="240" w:lineRule="auto"/>
              <w:rPr>
                <w:sz w:val="16"/>
                <w:szCs w:val="16"/>
                <w:lang w:val="tr-TR"/>
              </w:rPr>
            </w:pPr>
            <w:r w:rsidRPr="00AE407B">
              <w:rPr>
                <w:b/>
                <w:bCs/>
                <w:sz w:val="16"/>
                <w:szCs w:val="16"/>
                <w:lang w:val="tr-TR"/>
              </w:rPr>
              <w:t>Etki 5: Toz kirliliği</w:t>
            </w:r>
          </w:p>
        </w:tc>
        <w:tc>
          <w:tcPr>
            <w:tcW w:w="4776" w:type="dxa"/>
          </w:tcPr>
          <w:p w14:paraId="188D367A" w14:textId="77777777" w:rsidR="00C63D9D" w:rsidRPr="00AE407B" w:rsidRDefault="00C63D9D" w:rsidP="00C63D9D">
            <w:pPr>
              <w:pStyle w:val="GvdeMetni"/>
              <w:spacing w:before="20" w:after="20" w:line="240" w:lineRule="auto"/>
              <w:rPr>
                <w:sz w:val="16"/>
                <w:szCs w:val="16"/>
                <w:lang w:val="tr-TR"/>
              </w:rPr>
            </w:pPr>
            <w:r w:rsidRPr="00AE407B">
              <w:rPr>
                <w:b/>
                <w:bCs/>
                <w:sz w:val="16"/>
                <w:szCs w:val="16"/>
                <w:lang w:val="tr-TR"/>
              </w:rPr>
              <w:t>Hava kalitesi yönetimi</w:t>
            </w:r>
          </w:p>
          <w:p w14:paraId="68CE34F0" w14:textId="0F7A9AE4" w:rsidR="00C63D9D" w:rsidRPr="00AE407B" w:rsidRDefault="00C63D9D" w:rsidP="00C63D9D">
            <w:pPr>
              <w:pStyle w:val="GvdeMetni"/>
              <w:numPr>
                <w:ilvl w:val="0"/>
                <w:numId w:val="77"/>
              </w:numPr>
              <w:spacing w:before="20" w:after="20" w:line="240" w:lineRule="auto"/>
              <w:ind w:left="714" w:hanging="357"/>
              <w:jc w:val="both"/>
              <w:rPr>
                <w:sz w:val="16"/>
                <w:szCs w:val="16"/>
                <w:lang w:val="tr-TR"/>
              </w:rPr>
            </w:pPr>
            <w:r w:rsidRPr="00AE407B">
              <w:rPr>
                <w:sz w:val="16"/>
                <w:szCs w:val="16"/>
                <w:lang w:val="tr-TR"/>
              </w:rPr>
              <w:t>Hava Kalitesi Yönetim Planı geliştirilecek [TAMAMLANDI: ERM]</w:t>
            </w:r>
          </w:p>
          <w:p w14:paraId="7C6F98AB" w14:textId="72E8AF66" w:rsidR="00C63D9D" w:rsidRPr="00AE407B" w:rsidRDefault="00C63D9D" w:rsidP="00C63D9D">
            <w:pPr>
              <w:pStyle w:val="GvdeMetni"/>
              <w:numPr>
                <w:ilvl w:val="0"/>
                <w:numId w:val="77"/>
              </w:numPr>
              <w:spacing w:before="20" w:after="20" w:line="240" w:lineRule="auto"/>
              <w:ind w:left="714" w:hanging="357"/>
              <w:jc w:val="both"/>
              <w:rPr>
                <w:b/>
                <w:bCs/>
                <w:sz w:val="16"/>
                <w:szCs w:val="16"/>
                <w:lang w:val="tr-TR"/>
              </w:rPr>
            </w:pPr>
            <w:r w:rsidRPr="00AE407B">
              <w:rPr>
                <w:sz w:val="16"/>
                <w:szCs w:val="16"/>
                <w:lang w:val="tr-TR"/>
              </w:rPr>
              <w:t>Uygun bir toz/hava kalitesi yönetim planı uygulayarak kaçak toz emisyonları riskini azaltmak</w:t>
            </w:r>
          </w:p>
        </w:tc>
        <w:tc>
          <w:tcPr>
            <w:tcW w:w="1689" w:type="dxa"/>
          </w:tcPr>
          <w:p w14:paraId="6040DAB8" w14:textId="601E429A" w:rsidR="00C63D9D" w:rsidRPr="00AE407B" w:rsidRDefault="00C63D9D" w:rsidP="00C63D9D">
            <w:pPr>
              <w:pStyle w:val="GvdeMetni"/>
              <w:spacing w:before="20" w:after="20" w:line="240" w:lineRule="auto"/>
              <w:jc w:val="center"/>
              <w:rPr>
                <w:sz w:val="16"/>
                <w:szCs w:val="16"/>
                <w:lang w:val="tr-TR"/>
              </w:rPr>
            </w:pPr>
            <w:r w:rsidRPr="00451B09">
              <w:rPr>
                <w:sz w:val="16"/>
                <w:szCs w:val="16"/>
                <w:lang w:val="tr-TR"/>
              </w:rPr>
              <w:t>Önleme / En aza indirme</w:t>
            </w:r>
          </w:p>
        </w:tc>
        <w:tc>
          <w:tcPr>
            <w:tcW w:w="2733" w:type="dxa"/>
          </w:tcPr>
          <w:p w14:paraId="03EE0370" w14:textId="77777777" w:rsidR="00C63D9D" w:rsidRPr="00451B09" w:rsidRDefault="00C63D9D" w:rsidP="00C63D9D">
            <w:pPr>
              <w:pStyle w:val="GvdeMetni"/>
              <w:spacing w:before="20" w:after="20" w:line="240" w:lineRule="auto"/>
              <w:rPr>
                <w:sz w:val="16"/>
                <w:szCs w:val="16"/>
                <w:lang w:val="tr-TR"/>
              </w:rPr>
            </w:pPr>
            <w:r w:rsidRPr="00451B09">
              <w:rPr>
                <w:b/>
                <w:bCs/>
                <w:sz w:val="16"/>
                <w:szCs w:val="16"/>
                <w:lang w:val="tr-TR"/>
              </w:rPr>
              <w:t xml:space="preserve">Hava Kalitesi Yönetim Planı </w:t>
            </w:r>
            <w:r w:rsidRPr="00451B09">
              <w:rPr>
                <w:sz w:val="16"/>
                <w:szCs w:val="16"/>
                <w:lang w:val="tr-TR"/>
              </w:rPr>
              <w:t>geliştirildi [TAMAMLANDI: ERM].</w:t>
            </w:r>
          </w:p>
          <w:p w14:paraId="5D068BF8" w14:textId="77777777" w:rsidR="00C63D9D" w:rsidRPr="00451B09" w:rsidRDefault="00C63D9D" w:rsidP="00C63D9D">
            <w:pPr>
              <w:pStyle w:val="GvdeMetni"/>
              <w:spacing w:before="20" w:after="20" w:line="240" w:lineRule="auto"/>
              <w:rPr>
                <w:sz w:val="16"/>
                <w:szCs w:val="16"/>
                <w:lang w:val="tr-TR"/>
              </w:rPr>
            </w:pPr>
          </w:p>
          <w:p w14:paraId="5F349058" w14:textId="77777777" w:rsidR="00C63D9D" w:rsidRPr="00451B09" w:rsidRDefault="00C63D9D" w:rsidP="00C63D9D">
            <w:pPr>
              <w:pStyle w:val="GvdeMetni"/>
              <w:spacing w:before="20" w:after="20" w:line="240" w:lineRule="auto"/>
              <w:rPr>
                <w:sz w:val="16"/>
                <w:szCs w:val="16"/>
                <w:lang w:val="tr-TR"/>
              </w:rPr>
            </w:pPr>
            <w:r w:rsidRPr="00451B09">
              <w:rPr>
                <w:sz w:val="16"/>
                <w:szCs w:val="16"/>
                <w:lang w:val="tr-TR"/>
              </w:rPr>
              <w:t>Düzenli denetimler gerçekleştirildi.</w:t>
            </w:r>
          </w:p>
          <w:p w14:paraId="7E926558" w14:textId="77777777" w:rsidR="00C63D9D" w:rsidRPr="00451B09" w:rsidRDefault="00C63D9D" w:rsidP="00C63D9D">
            <w:pPr>
              <w:pStyle w:val="GvdeMetni"/>
              <w:spacing w:before="20" w:after="20" w:line="240" w:lineRule="auto"/>
              <w:rPr>
                <w:sz w:val="16"/>
                <w:szCs w:val="16"/>
                <w:lang w:val="tr-TR"/>
              </w:rPr>
            </w:pPr>
          </w:p>
          <w:p w14:paraId="5146D7F4" w14:textId="77777777" w:rsidR="00C63D9D" w:rsidRPr="00451B09" w:rsidRDefault="00C63D9D" w:rsidP="00C63D9D">
            <w:pPr>
              <w:pStyle w:val="GvdeMetni"/>
              <w:spacing w:before="20" w:after="20" w:line="240" w:lineRule="auto"/>
              <w:rPr>
                <w:sz w:val="16"/>
                <w:szCs w:val="16"/>
                <w:lang w:val="tr-TR"/>
              </w:rPr>
            </w:pPr>
            <w:r w:rsidRPr="00451B09">
              <w:rPr>
                <w:sz w:val="16"/>
                <w:szCs w:val="16"/>
                <w:lang w:val="tr-TR"/>
              </w:rPr>
              <w:t>Eğitim tamamlandı.</w:t>
            </w:r>
          </w:p>
          <w:p w14:paraId="68ABBD99" w14:textId="77777777" w:rsidR="00C63D9D" w:rsidRPr="00AE407B" w:rsidRDefault="00C63D9D" w:rsidP="00C63D9D">
            <w:pPr>
              <w:pStyle w:val="GvdeMetni"/>
              <w:spacing w:before="20" w:after="20" w:line="240" w:lineRule="auto"/>
              <w:rPr>
                <w:sz w:val="16"/>
                <w:szCs w:val="16"/>
                <w:lang w:val="tr-TR"/>
              </w:rPr>
            </w:pPr>
          </w:p>
        </w:tc>
        <w:tc>
          <w:tcPr>
            <w:tcW w:w="1672" w:type="dxa"/>
          </w:tcPr>
          <w:p w14:paraId="5AB7F3DE" w14:textId="77777777" w:rsidR="00C63D9D" w:rsidRPr="00451B09" w:rsidRDefault="00C63D9D" w:rsidP="00C63D9D">
            <w:pPr>
              <w:pStyle w:val="GvdeMetni"/>
              <w:spacing w:before="20" w:after="20" w:line="240" w:lineRule="auto"/>
              <w:rPr>
                <w:sz w:val="16"/>
                <w:szCs w:val="16"/>
                <w:lang w:val="tr-TR"/>
              </w:rPr>
            </w:pPr>
            <w:r w:rsidRPr="00451B09">
              <w:rPr>
                <w:sz w:val="16"/>
                <w:szCs w:val="16"/>
                <w:lang w:val="tr-TR"/>
              </w:rPr>
              <w:t xml:space="preserve">İnşaat öncesi </w:t>
            </w:r>
          </w:p>
          <w:p w14:paraId="5E137885" w14:textId="77777777" w:rsidR="00C63D9D" w:rsidRPr="00451B09" w:rsidRDefault="00C63D9D" w:rsidP="00C63D9D">
            <w:pPr>
              <w:pStyle w:val="GvdeMetni"/>
              <w:spacing w:before="20" w:after="20" w:line="240" w:lineRule="auto"/>
              <w:rPr>
                <w:sz w:val="16"/>
                <w:szCs w:val="16"/>
                <w:lang w:val="tr-TR"/>
              </w:rPr>
            </w:pPr>
            <w:r w:rsidRPr="00451B09">
              <w:rPr>
                <w:sz w:val="16"/>
                <w:szCs w:val="16"/>
                <w:lang w:val="tr-TR"/>
              </w:rPr>
              <w:t>(plan hazırlığı)</w:t>
            </w:r>
          </w:p>
          <w:p w14:paraId="2C035D3C" w14:textId="77777777" w:rsidR="00C63D9D" w:rsidRPr="00451B09" w:rsidRDefault="00C63D9D" w:rsidP="00C63D9D">
            <w:pPr>
              <w:pStyle w:val="GvdeMetni"/>
              <w:spacing w:before="20" w:after="20" w:line="240" w:lineRule="auto"/>
              <w:rPr>
                <w:sz w:val="16"/>
                <w:szCs w:val="16"/>
                <w:lang w:val="tr-TR"/>
              </w:rPr>
            </w:pPr>
          </w:p>
          <w:p w14:paraId="181C9540" w14:textId="77777777" w:rsidR="00C63D9D" w:rsidRPr="00451B09" w:rsidRDefault="00C63D9D" w:rsidP="00C63D9D">
            <w:pPr>
              <w:pStyle w:val="GvdeMetni"/>
              <w:spacing w:before="20" w:after="20" w:line="240" w:lineRule="auto"/>
              <w:rPr>
                <w:sz w:val="16"/>
                <w:szCs w:val="16"/>
                <w:lang w:val="tr-TR"/>
              </w:rPr>
            </w:pPr>
            <w:r w:rsidRPr="00451B09">
              <w:rPr>
                <w:sz w:val="16"/>
                <w:szCs w:val="16"/>
                <w:lang w:val="tr-TR"/>
              </w:rPr>
              <w:t>İnşaat sırasında</w:t>
            </w:r>
          </w:p>
          <w:p w14:paraId="1F958B79" w14:textId="1B96728C" w:rsidR="00C63D9D" w:rsidRPr="00AE407B" w:rsidRDefault="00C63D9D" w:rsidP="00C63D9D">
            <w:pPr>
              <w:pStyle w:val="GvdeMetni"/>
              <w:spacing w:before="20" w:after="20" w:line="240" w:lineRule="auto"/>
              <w:rPr>
                <w:sz w:val="16"/>
                <w:szCs w:val="16"/>
                <w:lang w:val="tr-TR"/>
              </w:rPr>
            </w:pPr>
            <w:r w:rsidRPr="00451B09">
              <w:rPr>
                <w:sz w:val="16"/>
                <w:szCs w:val="16"/>
                <w:lang w:val="tr-TR"/>
              </w:rPr>
              <w:t>(planın uygulanması)</w:t>
            </w:r>
          </w:p>
        </w:tc>
        <w:tc>
          <w:tcPr>
            <w:tcW w:w="0" w:type="auto"/>
          </w:tcPr>
          <w:p w14:paraId="414517F7" w14:textId="77777777" w:rsidR="00C63D9D" w:rsidRPr="00451B09" w:rsidRDefault="00C63D9D" w:rsidP="00C63D9D">
            <w:pPr>
              <w:pStyle w:val="GvdeMetni"/>
              <w:spacing w:before="20" w:after="20" w:line="240" w:lineRule="auto"/>
              <w:rPr>
                <w:sz w:val="16"/>
                <w:szCs w:val="16"/>
                <w:lang w:val="tr-TR"/>
              </w:rPr>
            </w:pPr>
            <w:r w:rsidRPr="00451B09">
              <w:rPr>
                <w:sz w:val="16"/>
                <w:szCs w:val="16"/>
                <w:lang w:val="tr-TR"/>
              </w:rPr>
              <w:t>Tüm çalışanlar ve yükleniciler</w:t>
            </w:r>
          </w:p>
          <w:p w14:paraId="12B528B0" w14:textId="77777777" w:rsidR="00C63D9D" w:rsidRPr="00451B09" w:rsidRDefault="00C63D9D" w:rsidP="00C63D9D">
            <w:pPr>
              <w:pStyle w:val="GvdeMetni"/>
              <w:spacing w:before="20" w:after="20" w:line="240" w:lineRule="auto"/>
              <w:rPr>
                <w:sz w:val="16"/>
                <w:szCs w:val="16"/>
                <w:lang w:val="tr-TR"/>
              </w:rPr>
            </w:pPr>
          </w:p>
          <w:p w14:paraId="7408E032" w14:textId="4AE6A621" w:rsidR="00C63D9D" w:rsidRPr="00AE407B" w:rsidRDefault="00C63D9D" w:rsidP="00C63D9D">
            <w:pPr>
              <w:pStyle w:val="GvdeMetni"/>
              <w:spacing w:before="20" w:after="20" w:line="240" w:lineRule="auto"/>
              <w:rPr>
                <w:sz w:val="16"/>
                <w:szCs w:val="16"/>
                <w:lang w:val="tr-TR"/>
              </w:rPr>
            </w:pPr>
            <w:r w:rsidRPr="00451B09">
              <w:rPr>
                <w:sz w:val="16"/>
                <w:szCs w:val="16"/>
                <w:lang w:val="tr-TR"/>
              </w:rPr>
              <w:t>Sağlık ve Güvenlik Müdürü / Çevre Çözüm Ortağı</w:t>
            </w:r>
          </w:p>
        </w:tc>
      </w:tr>
      <w:tr w:rsidR="00B327E1" w:rsidRPr="000058B4" w14:paraId="2A5AB729" w14:textId="77777777" w:rsidTr="00E92405">
        <w:tc>
          <w:tcPr>
            <w:tcW w:w="2442" w:type="dxa"/>
            <w:vMerge w:val="restart"/>
            <w:hideMark/>
          </w:tcPr>
          <w:p w14:paraId="45E03F27" w14:textId="739BB684" w:rsidR="00B327E1" w:rsidRPr="00AE407B" w:rsidRDefault="00B327E1" w:rsidP="00B327E1">
            <w:pPr>
              <w:pStyle w:val="GvdeMetni"/>
              <w:spacing w:before="20" w:after="20" w:line="240" w:lineRule="auto"/>
              <w:rPr>
                <w:sz w:val="16"/>
                <w:szCs w:val="16"/>
                <w:lang w:val="tr-TR"/>
              </w:rPr>
            </w:pPr>
            <w:r w:rsidRPr="00451B09">
              <w:rPr>
                <w:b/>
                <w:bCs/>
                <w:sz w:val="16"/>
                <w:szCs w:val="16"/>
                <w:lang w:val="tr-TR"/>
              </w:rPr>
              <w:t>Etki 6: Gürültü, Işık ve Titreşimden Kaynaklanan Rahatsızlık</w:t>
            </w:r>
          </w:p>
        </w:tc>
        <w:tc>
          <w:tcPr>
            <w:tcW w:w="4776" w:type="dxa"/>
            <w:hideMark/>
          </w:tcPr>
          <w:p w14:paraId="37B5CBEE" w14:textId="77777777" w:rsidR="00B327E1" w:rsidRPr="00451B09" w:rsidRDefault="00B327E1" w:rsidP="00B327E1">
            <w:pPr>
              <w:pStyle w:val="GvdeMetni"/>
              <w:spacing w:before="20" w:after="20" w:line="240" w:lineRule="auto"/>
              <w:jc w:val="both"/>
              <w:rPr>
                <w:b/>
                <w:bCs/>
                <w:sz w:val="16"/>
                <w:szCs w:val="16"/>
                <w:lang w:val="tr-TR"/>
              </w:rPr>
            </w:pPr>
            <w:r w:rsidRPr="00451B09">
              <w:rPr>
                <w:b/>
                <w:bCs/>
                <w:sz w:val="16"/>
                <w:szCs w:val="16"/>
                <w:lang w:val="tr-TR"/>
              </w:rPr>
              <w:t>Görsel ve Işık Yönetimi</w:t>
            </w:r>
          </w:p>
          <w:p w14:paraId="545D4B8B" w14:textId="77777777" w:rsidR="00B327E1" w:rsidRPr="00451B09" w:rsidRDefault="00B327E1" w:rsidP="00B327E1">
            <w:pPr>
              <w:pStyle w:val="ListeMaddemi"/>
              <w:numPr>
                <w:ilvl w:val="0"/>
                <w:numId w:val="77"/>
              </w:numPr>
              <w:spacing w:before="20" w:after="20" w:line="240" w:lineRule="auto"/>
              <w:jc w:val="both"/>
              <w:rPr>
                <w:sz w:val="16"/>
                <w:szCs w:val="16"/>
                <w:lang w:val="tr-TR"/>
              </w:rPr>
            </w:pPr>
            <w:r w:rsidRPr="00451B09">
              <w:rPr>
                <w:sz w:val="16"/>
                <w:szCs w:val="16"/>
                <w:lang w:val="tr-TR"/>
              </w:rPr>
              <w:t>Geçici çalışma alanları mümkün olduğunca küçük olacak şekilde tasarlanacak ve malzeme depolama için seçilen alanlar görsel etkiyi yüksek alanlardan uzak tutulacaktır.</w:t>
            </w:r>
          </w:p>
          <w:p w14:paraId="1A27E46C" w14:textId="77777777" w:rsidR="00B327E1" w:rsidRPr="00451B09" w:rsidRDefault="00B327E1" w:rsidP="00B327E1">
            <w:pPr>
              <w:pStyle w:val="ListeMaddemi"/>
              <w:numPr>
                <w:ilvl w:val="0"/>
                <w:numId w:val="77"/>
              </w:numPr>
              <w:spacing w:before="20" w:after="20" w:line="240" w:lineRule="auto"/>
              <w:jc w:val="both"/>
              <w:rPr>
                <w:sz w:val="16"/>
                <w:szCs w:val="16"/>
                <w:lang w:val="tr-TR"/>
              </w:rPr>
            </w:pPr>
            <w:r w:rsidRPr="00451B09">
              <w:rPr>
                <w:sz w:val="16"/>
                <w:szCs w:val="16"/>
                <w:lang w:val="tr-TR"/>
              </w:rPr>
              <w:t>Mevcut yarasa türlerini korumak için, yarasaların en aktif olduğu alacakaranlıktan şafağa kadar olan dönemde (Nisan-Ekim arası) inşaat çalışmalarının yoğunluğunun azaltılması gerekmektedir. Bu dönemde, yapay aydınlatma sadece inşaat alanı ile sınırlandırılmalı ve ışığın yayılmasını önlemek için projektörler koruyucu kapaklarla kapatılmalıdır.</w:t>
            </w:r>
          </w:p>
          <w:p w14:paraId="0772BD4F" w14:textId="77777777" w:rsidR="00B327E1" w:rsidRPr="00451B09" w:rsidRDefault="00B327E1" w:rsidP="00B327E1">
            <w:pPr>
              <w:pStyle w:val="ListeMaddemi"/>
              <w:numPr>
                <w:ilvl w:val="0"/>
                <w:numId w:val="77"/>
              </w:numPr>
              <w:spacing w:before="20" w:after="20" w:line="240" w:lineRule="auto"/>
              <w:jc w:val="both"/>
              <w:rPr>
                <w:sz w:val="16"/>
                <w:szCs w:val="16"/>
                <w:lang w:val="tr-TR"/>
              </w:rPr>
            </w:pPr>
            <w:r w:rsidRPr="00451B09">
              <w:rPr>
                <w:sz w:val="16"/>
                <w:szCs w:val="16"/>
                <w:lang w:val="tr-TR"/>
              </w:rPr>
              <w:t>Işıkları, komşu hassas habitatlardan uzağa yöneltin. Işık sızıntısını azaltmak ve çalılar ve ormanlık habitatlar gibi komşu hassas habitatlarda ışık artışını önlemek için yönlü aydınlatma kullanın.</w:t>
            </w:r>
          </w:p>
          <w:p w14:paraId="57D52A68" w14:textId="77777777" w:rsidR="00B327E1" w:rsidRPr="00451B09" w:rsidRDefault="00B327E1" w:rsidP="00B327E1">
            <w:pPr>
              <w:pStyle w:val="ListeMaddemi"/>
              <w:numPr>
                <w:ilvl w:val="0"/>
                <w:numId w:val="77"/>
              </w:numPr>
              <w:spacing w:before="20" w:after="20" w:line="240" w:lineRule="auto"/>
              <w:jc w:val="both"/>
              <w:rPr>
                <w:sz w:val="16"/>
                <w:szCs w:val="16"/>
                <w:lang w:val="tr-TR"/>
              </w:rPr>
            </w:pPr>
            <w:r w:rsidRPr="00451B09">
              <w:rPr>
                <w:sz w:val="16"/>
                <w:szCs w:val="16"/>
                <w:lang w:val="tr-TR"/>
              </w:rPr>
              <w:t>Mümkün olduğunda düşük yoğunluklu ışıklar kullanın.</w:t>
            </w:r>
          </w:p>
          <w:p w14:paraId="27C8C627" w14:textId="77777777" w:rsidR="00B327E1" w:rsidRPr="00451B09" w:rsidRDefault="00B327E1" w:rsidP="00B327E1">
            <w:pPr>
              <w:pStyle w:val="ListeMaddemi"/>
              <w:numPr>
                <w:ilvl w:val="0"/>
                <w:numId w:val="77"/>
              </w:numPr>
              <w:spacing w:before="20" w:after="20" w:line="240" w:lineRule="auto"/>
              <w:jc w:val="both"/>
              <w:rPr>
                <w:sz w:val="16"/>
                <w:szCs w:val="16"/>
                <w:lang w:val="tr-TR"/>
              </w:rPr>
            </w:pPr>
            <w:r w:rsidRPr="00451B09">
              <w:rPr>
                <w:sz w:val="16"/>
                <w:szCs w:val="16"/>
                <w:lang w:val="tr-TR"/>
              </w:rPr>
              <w:t xml:space="preserve">Personel ve ziyaretçiler, özellikle yuvalama dönemlerinde, şantiyede veya çevresindeki doğal ormanlık habitatlarda yuvalama </w:t>
            </w:r>
            <w:r w:rsidRPr="00451B09">
              <w:rPr>
                <w:sz w:val="16"/>
                <w:szCs w:val="16"/>
                <w:lang w:val="tr-TR"/>
              </w:rPr>
              <w:lastRenderedPageBreak/>
              <w:t>faaliyetlerinin yoğun olduğu dönemlerde, kuşları rahatsız etmemeleri konusunda uyarılmalıdır.</w:t>
            </w:r>
          </w:p>
          <w:p w14:paraId="5C668EFF" w14:textId="77777777" w:rsidR="00B327E1" w:rsidRPr="00451B09" w:rsidRDefault="00B327E1" w:rsidP="00B327E1">
            <w:pPr>
              <w:pStyle w:val="ListeMaddemi"/>
              <w:numPr>
                <w:ilvl w:val="0"/>
                <w:numId w:val="77"/>
              </w:numPr>
              <w:spacing w:before="20" w:after="20" w:line="240" w:lineRule="auto"/>
              <w:jc w:val="both"/>
              <w:rPr>
                <w:sz w:val="16"/>
                <w:szCs w:val="16"/>
                <w:lang w:val="tr-TR"/>
              </w:rPr>
            </w:pPr>
            <w:r w:rsidRPr="00451B09">
              <w:rPr>
                <w:sz w:val="16"/>
                <w:szCs w:val="16"/>
                <w:lang w:val="tr-TR"/>
              </w:rPr>
              <w:t>Avcılık, tuzak kurma, balıkçılık ve vahşi hayvanlara genel olarak zarar vermeyi yasaklamak da dahil olmak üzere, inşaat işçilerinin iyi davranışlarını sağlayın.</w:t>
            </w:r>
          </w:p>
          <w:p w14:paraId="6588BBC1" w14:textId="77777777" w:rsidR="00B327E1" w:rsidRPr="00451B09" w:rsidRDefault="00B327E1" w:rsidP="00B327E1">
            <w:pPr>
              <w:pStyle w:val="ListeMaddemi"/>
              <w:numPr>
                <w:ilvl w:val="0"/>
                <w:numId w:val="77"/>
              </w:numPr>
              <w:spacing w:before="20" w:after="20" w:line="240" w:lineRule="auto"/>
              <w:jc w:val="both"/>
              <w:rPr>
                <w:sz w:val="16"/>
                <w:szCs w:val="16"/>
                <w:lang w:val="tr-TR"/>
              </w:rPr>
            </w:pPr>
            <w:r w:rsidRPr="00451B09">
              <w:rPr>
                <w:sz w:val="16"/>
                <w:szCs w:val="16"/>
                <w:lang w:val="tr-TR"/>
              </w:rPr>
              <w:t>Çalışma alanlarından, vahşi hayvanları bu alanlara çekebilecek atık ürünleri ve çöpleri toplayın ve uzaklaştırın.</w:t>
            </w:r>
          </w:p>
          <w:p w14:paraId="685D5023" w14:textId="77777777" w:rsidR="00B327E1" w:rsidRPr="00AE407B" w:rsidRDefault="00B327E1" w:rsidP="00B327E1">
            <w:pPr>
              <w:autoSpaceDE w:val="0"/>
              <w:autoSpaceDN w:val="0"/>
              <w:adjustRightInd w:val="0"/>
              <w:spacing w:before="20" w:after="20" w:line="240" w:lineRule="auto"/>
              <w:ind w:left="720"/>
              <w:jc w:val="both"/>
              <w:rPr>
                <w:rFonts w:eastAsia="Times New Roman"/>
                <w:sz w:val="16"/>
                <w:szCs w:val="16"/>
                <w:lang w:val="tr-TR"/>
              </w:rPr>
            </w:pPr>
          </w:p>
        </w:tc>
        <w:tc>
          <w:tcPr>
            <w:tcW w:w="1689" w:type="dxa"/>
            <w:vMerge w:val="restart"/>
          </w:tcPr>
          <w:p w14:paraId="5ED83A63" w14:textId="5E2ACD9C" w:rsidR="00B327E1" w:rsidRPr="00AE407B" w:rsidRDefault="00B327E1" w:rsidP="00B327E1">
            <w:pPr>
              <w:pStyle w:val="GvdeMetni"/>
              <w:spacing w:before="20" w:after="20" w:line="240" w:lineRule="auto"/>
              <w:jc w:val="center"/>
              <w:rPr>
                <w:sz w:val="16"/>
                <w:szCs w:val="16"/>
                <w:lang w:val="tr-TR"/>
              </w:rPr>
            </w:pPr>
            <w:r w:rsidRPr="00451B09">
              <w:rPr>
                <w:sz w:val="16"/>
                <w:szCs w:val="16"/>
                <w:lang w:val="tr-TR"/>
              </w:rPr>
              <w:lastRenderedPageBreak/>
              <w:t>Önlemek / En aza indirmek</w:t>
            </w:r>
          </w:p>
        </w:tc>
        <w:tc>
          <w:tcPr>
            <w:tcW w:w="2733" w:type="dxa"/>
            <w:hideMark/>
          </w:tcPr>
          <w:p w14:paraId="568E3B18" w14:textId="77777777" w:rsidR="00B327E1" w:rsidRPr="00451B09" w:rsidRDefault="00B327E1" w:rsidP="00B327E1">
            <w:pPr>
              <w:pStyle w:val="GvdeMetni"/>
              <w:spacing w:before="20" w:after="20" w:line="240" w:lineRule="auto"/>
              <w:rPr>
                <w:sz w:val="16"/>
                <w:szCs w:val="16"/>
                <w:lang w:val="tr-TR"/>
              </w:rPr>
            </w:pPr>
            <w:r w:rsidRPr="00451B09">
              <w:rPr>
                <w:sz w:val="16"/>
                <w:szCs w:val="16"/>
                <w:lang w:val="tr-TR"/>
              </w:rPr>
              <w:t>Yaban hayatı kontrolleri yapılmaktadır.</w:t>
            </w:r>
          </w:p>
          <w:p w14:paraId="297DE561" w14:textId="77777777" w:rsidR="00B327E1" w:rsidRPr="00451B09" w:rsidRDefault="00B327E1" w:rsidP="00B327E1">
            <w:pPr>
              <w:pStyle w:val="GvdeMetni"/>
              <w:spacing w:before="20" w:after="20" w:line="240" w:lineRule="auto"/>
              <w:rPr>
                <w:sz w:val="16"/>
                <w:szCs w:val="16"/>
                <w:lang w:val="tr-TR"/>
              </w:rPr>
            </w:pPr>
          </w:p>
          <w:p w14:paraId="361186A2" w14:textId="5DD59606" w:rsidR="00B327E1" w:rsidRPr="00AE407B" w:rsidRDefault="00B327E1" w:rsidP="00B327E1">
            <w:pPr>
              <w:pStyle w:val="GvdeMetni"/>
              <w:spacing w:before="20" w:after="20" w:line="240" w:lineRule="auto"/>
              <w:rPr>
                <w:sz w:val="16"/>
                <w:szCs w:val="16"/>
                <w:lang w:val="tr-TR"/>
              </w:rPr>
            </w:pPr>
            <w:r w:rsidRPr="00451B09">
              <w:rPr>
                <w:sz w:val="16"/>
                <w:szCs w:val="16"/>
                <w:lang w:val="tr-TR"/>
              </w:rPr>
              <w:t>Aydınlatma kontrolleri uygulanmaktadır.</w:t>
            </w:r>
          </w:p>
        </w:tc>
        <w:tc>
          <w:tcPr>
            <w:tcW w:w="1672" w:type="dxa"/>
            <w:vMerge w:val="restart"/>
          </w:tcPr>
          <w:p w14:paraId="42EB55BC" w14:textId="77777777" w:rsidR="00B327E1" w:rsidRPr="00451B09" w:rsidRDefault="00B327E1" w:rsidP="00B327E1">
            <w:pPr>
              <w:pStyle w:val="GvdeMetni"/>
              <w:spacing w:before="20" w:after="20" w:line="240" w:lineRule="auto"/>
              <w:rPr>
                <w:sz w:val="16"/>
                <w:szCs w:val="16"/>
                <w:lang w:val="tr-TR"/>
              </w:rPr>
            </w:pPr>
            <w:r w:rsidRPr="00451B09">
              <w:rPr>
                <w:sz w:val="16"/>
                <w:szCs w:val="16"/>
                <w:lang w:val="tr-TR"/>
              </w:rPr>
              <w:t>İnşaat öncesi</w:t>
            </w:r>
          </w:p>
          <w:p w14:paraId="5944E543" w14:textId="77777777" w:rsidR="00B327E1" w:rsidRPr="00451B09" w:rsidRDefault="00B327E1" w:rsidP="00B327E1">
            <w:pPr>
              <w:pStyle w:val="GvdeMetni"/>
              <w:spacing w:before="20" w:after="20" w:line="240" w:lineRule="auto"/>
              <w:rPr>
                <w:sz w:val="16"/>
                <w:szCs w:val="16"/>
                <w:lang w:val="tr-TR"/>
              </w:rPr>
            </w:pPr>
            <w:r w:rsidRPr="00451B09">
              <w:rPr>
                <w:sz w:val="16"/>
                <w:szCs w:val="16"/>
                <w:lang w:val="tr-TR"/>
              </w:rPr>
              <w:t>(plan hazırlığı, kontroller yürürlükte)</w:t>
            </w:r>
          </w:p>
          <w:p w14:paraId="431C1E9F" w14:textId="77777777" w:rsidR="00B327E1" w:rsidRPr="00451B09" w:rsidRDefault="00B327E1" w:rsidP="00B327E1">
            <w:pPr>
              <w:pStyle w:val="GvdeMetni"/>
              <w:spacing w:before="20" w:after="20" w:line="240" w:lineRule="auto"/>
              <w:rPr>
                <w:sz w:val="16"/>
                <w:szCs w:val="16"/>
                <w:lang w:val="tr-TR"/>
              </w:rPr>
            </w:pPr>
          </w:p>
          <w:p w14:paraId="28CF8717" w14:textId="77777777" w:rsidR="00B327E1" w:rsidRPr="00451B09" w:rsidRDefault="00B327E1" w:rsidP="00B327E1">
            <w:pPr>
              <w:pStyle w:val="GvdeMetni"/>
              <w:spacing w:before="20" w:after="20" w:line="240" w:lineRule="auto"/>
              <w:rPr>
                <w:sz w:val="16"/>
                <w:szCs w:val="16"/>
                <w:lang w:val="tr-TR"/>
              </w:rPr>
            </w:pPr>
            <w:r w:rsidRPr="00451B09">
              <w:rPr>
                <w:sz w:val="16"/>
                <w:szCs w:val="16"/>
                <w:lang w:val="tr-TR"/>
              </w:rPr>
              <w:t>İnşaat sırasında</w:t>
            </w:r>
          </w:p>
          <w:p w14:paraId="5966C699" w14:textId="3C7E4237" w:rsidR="00B327E1" w:rsidRPr="00AE407B" w:rsidRDefault="00B327E1" w:rsidP="00B327E1">
            <w:pPr>
              <w:pStyle w:val="GvdeMetni"/>
              <w:spacing w:before="20" w:after="20" w:line="240" w:lineRule="auto"/>
              <w:rPr>
                <w:sz w:val="16"/>
                <w:szCs w:val="16"/>
                <w:lang w:val="tr-TR"/>
              </w:rPr>
            </w:pPr>
            <w:r w:rsidRPr="00451B09">
              <w:rPr>
                <w:sz w:val="16"/>
                <w:szCs w:val="16"/>
                <w:lang w:val="tr-TR"/>
              </w:rPr>
              <w:t>(plan/önlemlerin uygulanması)</w:t>
            </w:r>
          </w:p>
        </w:tc>
        <w:tc>
          <w:tcPr>
            <w:tcW w:w="0" w:type="auto"/>
            <w:vMerge w:val="restart"/>
            <w:hideMark/>
          </w:tcPr>
          <w:p w14:paraId="06B11BC0" w14:textId="77777777" w:rsidR="00B327E1" w:rsidRPr="00451B09" w:rsidRDefault="00B327E1" w:rsidP="00B327E1">
            <w:pPr>
              <w:pStyle w:val="GvdeMetni"/>
              <w:spacing w:before="20" w:after="20" w:line="240" w:lineRule="auto"/>
              <w:rPr>
                <w:sz w:val="16"/>
                <w:szCs w:val="16"/>
                <w:lang w:val="tr-TR"/>
              </w:rPr>
            </w:pPr>
            <w:r w:rsidRPr="00451B09">
              <w:rPr>
                <w:sz w:val="16"/>
                <w:szCs w:val="16"/>
                <w:lang w:val="tr-TR"/>
              </w:rPr>
              <w:t>Tüm çalışanlar ve yükleniciler</w:t>
            </w:r>
          </w:p>
          <w:p w14:paraId="538246CD" w14:textId="77777777" w:rsidR="00B327E1" w:rsidRPr="00451B09" w:rsidRDefault="00B327E1" w:rsidP="00B327E1">
            <w:pPr>
              <w:pStyle w:val="GvdeMetni"/>
              <w:spacing w:before="20" w:after="20" w:line="240" w:lineRule="auto"/>
              <w:rPr>
                <w:sz w:val="16"/>
                <w:szCs w:val="16"/>
                <w:lang w:val="tr-TR"/>
              </w:rPr>
            </w:pPr>
          </w:p>
          <w:p w14:paraId="137FD6A8" w14:textId="47E30D33" w:rsidR="00B327E1" w:rsidRPr="00AE407B" w:rsidRDefault="00B327E1" w:rsidP="00B327E1">
            <w:pPr>
              <w:pStyle w:val="GvdeMetni"/>
              <w:spacing w:before="20" w:after="20" w:line="240" w:lineRule="auto"/>
              <w:rPr>
                <w:sz w:val="16"/>
                <w:szCs w:val="16"/>
                <w:lang w:val="tr-TR"/>
              </w:rPr>
            </w:pPr>
            <w:r w:rsidRPr="00451B09">
              <w:rPr>
                <w:sz w:val="16"/>
                <w:szCs w:val="16"/>
                <w:lang w:val="tr-TR"/>
              </w:rPr>
              <w:t>Sağlık ve Güvenlik Müdürü / Çevre Çözüm Ortağı</w:t>
            </w:r>
          </w:p>
        </w:tc>
      </w:tr>
      <w:tr w:rsidR="00E95589" w:rsidRPr="00AE407B" w14:paraId="2AD58BEF" w14:textId="77777777" w:rsidTr="00E92405">
        <w:tc>
          <w:tcPr>
            <w:tcW w:w="2442" w:type="dxa"/>
            <w:vMerge/>
          </w:tcPr>
          <w:p w14:paraId="75316859" w14:textId="77777777" w:rsidR="00505014" w:rsidRPr="00AE407B" w:rsidRDefault="00505014" w:rsidP="00F83EBF">
            <w:pPr>
              <w:pStyle w:val="GvdeMetni"/>
              <w:spacing w:before="20" w:after="20" w:line="240" w:lineRule="auto"/>
              <w:rPr>
                <w:b/>
                <w:bCs/>
                <w:sz w:val="16"/>
                <w:szCs w:val="16"/>
                <w:lang w:val="tr-TR"/>
              </w:rPr>
            </w:pPr>
          </w:p>
        </w:tc>
        <w:tc>
          <w:tcPr>
            <w:tcW w:w="4776" w:type="dxa"/>
          </w:tcPr>
          <w:p w14:paraId="037D10FA" w14:textId="77777777" w:rsidR="00505014" w:rsidRPr="00AE407B" w:rsidRDefault="00505014" w:rsidP="00F83EBF">
            <w:pPr>
              <w:pStyle w:val="GvdeMetni"/>
              <w:spacing w:before="20" w:after="20" w:line="240" w:lineRule="auto"/>
              <w:jc w:val="both"/>
              <w:rPr>
                <w:b/>
                <w:bCs/>
                <w:sz w:val="16"/>
                <w:szCs w:val="16"/>
                <w:lang w:val="tr-TR"/>
              </w:rPr>
            </w:pPr>
            <w:r w:rsidRPr="00AE407B">
              <w:rPr>
                <w:b/>
                <w:bCs/>
                <w:sz w:val="16"/>
                <w:szCs w:val="16"/>
                <w:lang w:val="tr-TR"/>
              </w:rPr>
              <w:t>Gürültü Yönetimi</w:t>
            </w:r>
          </w:p>
          <w:p w14:paraId="11D25A9B" w14:textId="367E9586" w:rsidR="00E8527E" w:rsidRPr="00AE407B" w:rsidRDefault="00E8527E" w:rsidP="00F83EBF">
            <w:pPr>
              <w:pStyle w:val="ListeMaddemi"/>
              <w:numPr>
                <w:ilvl w:val="0"/>
                <w:numId w:val="77"/>
              </w:numPr>
              <w:spacing w:before="20" w:after="20" w:line="240" w:lineRule="auto"/>
              <w:jc w:val="both"/>
              <w:rPr>
                <w:sz w:val="16"/>
                <w:szCs w:val="16"/>
                <w:lang w:val="tr-TR"/>
              </w:rPr>
            </w:pPr>
            <w:r w:rsidRPr="00AE407B">
              <w:rPr>
                <w:sz w:val="16"/>
                <w:szCs w:val="16"/>
                <w:lang w:val="tr-TR"/>
              </w:rPr>
              <w:t>Gürültü ve Titreşim Yönetim Planı geliştirin [TAMAMLANDI: ERM].</w:t>
            </w:r>
          </w:p>
          <w:p w14:paraId="7000F6FF" w14:textId="44B5E9AD" w:rsidR="00505014" w:rsidRPr="00AE407B" w:rsidRDefault="00505014" w:rsidP="00F83EBF">
            <w:pPr>
              <w:pStyle w:val="ListeMaddemi"/>
              <w:numPr>
                <w:ilvl w:val="0"/>
                <w:numId w:val="77"/>
              </w:numPr>
              <w:spacing w:before="20" w:after="20" w:line="240" w:lineRule="auto"/>
              <w:jc w:val="both"/>
              <w:rPr>
                <w:sz w:val="16"/>
                <w:szCs w:val="16"/>
                <w:lang w:val="tr-TR"/>
              </w:rPr>
            </w:pPr>
            <w:r w:rsidRPr="00AE407B">
              <w:rPr>
                <w:sz w:val="16"/>
                <w:szCs w:val="16"/>
                <w:lang w:val="tr-TR"/>
              </w:rPr>
              <w:t>Gürültü seviyelerini azaltmak için, kullanılmayan ekipmanlar kapatılmalıdır. Işıklar da ihtiyaç duyulmadığında kapatılmalıdır.</w:t>
            </w:r>
          </w:p>
          <w:p w14:paraId="70108CF8" w14:textId="77777777" w:rsidR="00505014" w:rsidRPr="00AE407B" w:rsidRDefault="00505014" w:rsidP="00F83EBF">
            <w:pPr>
              <w:pStyle w:val="ListeMaddemi"/>
              <w:numPr>
                <w:ilvl w:val="0"/>
                <w:numId w:val="77"/>
              </w:numPr>
              <w:spacing w:before="20" w:after="20" w:line="240" w:lineRule="auto"/>
              <w:jc w:val="both"/>
              <w:rPr>
                <w:sz w:val="16"/>
                <w:szCs w:val="16"/>
                <w:lang w:val="tr-TR"/>
              </w:rPr>
            </w:pPr>
            <w:r w:rsidRPr="00AE407B">
              <w:rPr>
                <w:sz w:val="16"/>
                <w:szCs w:val="16"/>
                <w:lang w:val="tr-TR"/>
              </w:rPr>
              <w:t>EPC Yüklenicisi, kurulu tüm ekipman, cihaz ve iş kaynaklarını izlemek ve uygun çalışma koşullarında tutmakla yükümlüdür.</w:t>
            </w:r>
          </w:p>
          <w:p w14:paraId="45FCFB82" w14:textId="77777777" w:rsidR="00505014" w:rsidRPr="00AE407B" w:rsidRDefault="00505014" w:rsidP="00F83EBF">
            <w:pPr>
              <w:pStyle w:val="ListeMaddemi"/>
              <w:numPr>
                <w:ilvl w:val="0"/>
                <w:numId w:val="77"/>
              </w:numPr>
              <w:spacing w:before="20" w:after="20" w:line="240" w:lineRule="auto"/>
              <w:jc w:val="both"/>
              <w:rPr>
                <w:sz w:val="16"/>
                <w:szCs w:val="16"/>
                <w:lang w:val="tr-TR"/>
              </w:rPr>
            </w:pPr>
            <w:r w:rsidRPr="00AE407B">
              <w:rPr>
                <w:sz w:val="16"/>
                <w:szCs w:val="16"/>
                <w:lang w:val="tr-TR"/>
              </w:rPr>
              <w:t>İzleme: uygun fonometrelerle aylık gürültü ölçümü.</w:t>
            </w:r>
          </w:p>
          <w:p w14:paraId="154975FB" w14:textId="77777777" w:rsidR="00505014" w:rsidRPr="00AE407B" w:rsidRDefault="00505014" w:rsidP="00F83EBF">
            <w:pPr>
              <w:pStyle w:val="ListeMaddemi"/>
              <w:numPr>
                <w:ilvl w:val="0"/>
                <w:numId w:val="77"/>
              </w:numPr>
              <w:spacing w:before="20" w:after="20" w:line="240" w:lineRule="auto"/>
              <w:jc w:val="both"/>
              <w:rPr>
                <w:sz w:val="16"/>
                <w:szCs w:val="16"/>
                <w:lang w:val="tr-TR"/>
              </w:rPr>
            </w:pPr>
            <w:r w:rsidRPr="00AE407B">
              <w:rPr>
                <w:sz w:val="16"/>
                <w:szCs w:val="16"/>
                <w:lang w:val="tr-TR"/>
              </w:rPr>
              <w:t>Gececi türler üzerindeki etkileri mümkün olduğunca sınırlamak için inşaat faaliyetlerini gündüz saatleriyle sınırlayın, aksi takdirde rahatsızlığı azaltmak için gece faaliyetlerini sadece gerekli işlerle sınırlayın.</w:t>
            </w:r>
          </w:p>
          <w:p w14:paraId="3E3FEA29" w14:textId="77777777" w:rsidR="00505014" w:rsidRPr="00AE407B" w:rsidRDefault="00505014" w:rsidP="00F83EBF">
            <w:pPr>
              <w:pStyle w:val="ListeMaddemi"/>
              <w:numPr>
                <w:ilvl w:val="0"/>
                <w:numId w:val="77"/>
              </w:numPr>
              <w:spacing w:before="20" w:after="20" w:line="240" w:lineRule="auto"/>
              <w:jc w:val="both"/>
              <w:rPr>
                <w:sz w:val="16"/>
                <w:szCs w:val="16"/>
                <w:lang w:val="tr-TR"/>
              </w:rPr>
            </w:pPr>
            <w:r w:rsidRPr="00AE407B">
              <w:rPr>
                <w:sz w:val="16"/>
                <w:szCs w:val="16"/>
                <w:lang w:val="tr-TR"/>
              </w:rPr>
              <w:t>Araç ve ekipmanları iyi çalışma koşullarında tutun.</w:t>
            </w:r>
          </w:p>
          <w:p w14:paraId="69C231CF" w14:textId="1566C229" w:rsidR="00505014" w:rsidRPr="00AE407B" w:rsidRDefault="00505014" w:rsidP="00E8527E">
            <w:pPr>
              <w:pStyle w:val="ListeMaddemi"/>
              <w:numPr>
                <w:ilvl w:val="0"/>
                <w:numId w:val="77"/>
              </w:numPr>
              <w:spacing w:before="20" w:after="20" w:line="240" w:lineRule="auto"/>
              <w:jc w:val="both"/>
              <w:rPr>
                <w:sz w:val="16"/>
                <w:szCs w:val="16"/>
                <w:lang w:val="tr-TR"/>
              </w:rPr>
            </w:pPr>
            <w:r w:rsidRPr="00AE407B">
              <w:rPr>
                <w:sz w:val="16"/>
                <w:szCs w:val="16"/>
                <w:lang w:val="tr-TR"/>
              </w:rPr>
              <w:t>Mümkün olduğunda gürültüyü en aza indiren teknolojiler kullanın. Örnekler arasında inşaat ekipmanlarında gürültü bariyerleri ve susturucular sayılabilir.</w:t>
            </w:r>
          </w:p>
        </w:tc>
        <w:tc>
          <w:tcPr>
            <w:tcW w:w="1689" w:type="dxa"/>
            <w:vMerge/>
          </w:tcPr>
          <w:p w14:paraId="59FDCE34" w14:textId="77777777" w:rsidR="00505014" w:rsidRPr="00AE407B" w:rsidRDefault="00505014" w:rsidP="00F83EBF">
            <w:pPr>
              <w:pStyle w:val="GvdeMetni"/>
              <w:spacing w:before="20" w:after="20" w:line="240" w:lineRule="auto"/>
              <w:jc w:val="center"/>
              <w:rPr>
                <w:sz w:val="16"/>
                <w:szCs w:val="16"/>
                <w:lang w:val="tr-TR"/>
              </w:rPr>
            </w:pPr>
          </w:p>
        </w:tc>
        <w:tc>
          <w:tcPr>
            <w:tcW w:w="2733" w:type="dxa"/>
          </w:tcPr>
          <w:p w14:paraId="2C759707" w14:textId="4E77112D" w:rsidR="00E8527E" w:rsidRPr="00AE407B" w:rsidRDefault="00E8527E" w:rsidP="00F83EBF">
            <w:pPr>
              <w:pStyle w:val="GvdeMetni"/>
              <w:spacing w:before="20" w:after="20" w:line="240" w:lineRule="auto"/>
              <w:rPr>
                <w:sz w:val="16"/>
                <w:szCs w:val="16"/>
                <w:lang w:val="tr-TR"/>
              </w:rPr>
            </w:pPr>
            <w:r w:rsidRPr="00AE407B">
              <w:rPr>
                <w:b/>
                <w:bCs/>
                <w:sz w:val="16"/>
                <w:szCs w:val="16"/>
                <w:lang w:val="tr-TR"/>
              </w:rPr>
              <w:t xml:space="preserve">Gürültü ve Titreşim Yönetim Planı </w:t>
            </w:r>
            <w:r w:rsidRPr="00AE407B">
              <w:rPr>
                <w:sz w:val="16"/>
                <w:szCs w:val="16"/>
                <w:lang w:val="tr-TR"/>
              </w:rPr>
              <w:t>yürürlükte [TAMAMLANDI: ERM].</w:t>
            </w:r>
          </w:p>
          <w:p w14:paraId="165F3C1D" w14:textId="77777777" w:rsidR="00E8527E" w:rsidRPr="00AE407B" w:rsidRDefault="00E8527E" w:rsidP="00F83EBF">
            <w:pPr>
              <w:pStyle w:val="GvdeMetni"/>
              <w:spacing w:before="20" w:after="20" w:line="240" w:lineRule="auto"/>
              <w:rPr>
                <w:sz w:val="16"/>
                <w:szCs w:val="16"/>
                <w:lang w:val="tr-TR"/>
              </w:rPr>
            </w:pPr>
          </w:p>
          <w:p w14:paraId="78DC9254" w14:textId="7B8AC973" w:rsidR="00505014" w:rsidRPr="00AE407B" w:rsidRDefault="00505014" w:rsidP="00F83EBF">
            <w:pPr>
              <w:pStyle w:val="GvdeMetni"/>
              <w:spacing w:before="20" w:after="20" w:line="240" w:lineRule="auto"/>
              <w:rPr>
                <w:sz w:val="16"/>
                <w:szCs w:val="16"/>
                <w:lang w:val="tr-TR"/>
              </w:rPr>
            </w:pPr>
            <w:r w:rsidRPr="00AE407B">
              <w:rPr>
                <w:sz w:val="16"/>
                <w:szCs w:val="16"/>
                <w:lang w:val="tr-TR"/>
              </w:rPr>
              <w:t>Gürültü kontrolleri uygulanmaktadır.</w:t>
            </w:r>
          </w:p>
          <w:p w14:paraId="7303D1A4" w14:textId="77777777" w:rsidR="00410C8F" w:rsidRPr="00AE407B" w:rsidRDefault="00410C8F" w:rsidP="00F83EBF">
            <w:pPr>
              <w:pStyle w:val="GvdeMetni"/>
              <w:spacing w:before="20" w:after="20" w:line="240" w:lineRule="auto"/>
              <w:rPr>
                <w:sz w:val="16"/>
                <w:szCs w:val="16"/>
                <w:lang w:val="tr-TR"/>
              </w:rPr>
            </w:pPr>
          </w:p>
          <w:p w14:paraId="40E6A0DE" w14:textId="52A1A07F" w:rsidR="00505014" w:rsidRPr="00AE407B" w:rsidRDefault="00505014" w:rsidP="00F83EBF">
            <w:pPr>
              <w:pStyle w:val="GvdeMetni"/>
              <w:spacing w:before="20" w:after="20" w:line="240" w:lineRule="auto"/>
              <w:rPr>
                <w:sz w:val="16"/>
                <w:szCs w:val="16"/>
                <w:lang w:val="tr-TR"/>
              </w:rPr>
            </w:pPr>
            <w:r w:rsidRPr="00AE407B">
              <w:rPr>
                <w:sz w:val="16"/>
                <w:szCs w:val="16"/>
                <w:lang w:val="tr-TR"/>
              </w:rPr>
              <w:t>İnşaat dönemi kısıtlamaları uygulanmıştır</w:t>
            </w:r>
            <w:r w:rsidR="00466C34" w:rsidRPr="00AE407B">
              <w:rPr>
                <w:sz w:val="16"/>
                <w:szCs w:val="16"/>
                <w:lang w:val="tr-TR"/>
              </w:rPr>
              <w:t>.</w:t>
            </w:r>
          </w:p>
          <w:p w14:paraId="17CCA171" w14:textId="77777777" w:rsidR="00466C34" w:rsidRPr="00AE407B" w:rsidRDefault="00466C34" w:rsidP="00F83EBF">
            <w:pPr>
              <w:pStyle w:val="GvdeMetni"/>
              <w:spacing w:before="20" w:after="20" w:line="240" w:lineRule="auto"/>
              <w:rPr>
                <w:sz w:val="16"/>
                <w:szCs w:val="16"/>
                <w:lang w:val="tr-TR"/>
              </w:rPr>
            </w:pPr>
          </w:p>
          <w:p w14:paraId="6AB64454" w14:textId="71FE34B1" w:rsidR="00505014" w:rsidRPr="00AE407B" w:rsidRDefault="00505014" w:rsidP="00F83EBF">
            <w:pPr>
              <w:pStyle w:val="GvdeMetni"/>
              <w:spacing w:before="20" w:after="20" w:line="240" w:lineRule="auto"/>
              <w:rPr>
                <w:sz w:val="16"/>
                <w:szCs w:val="16"/>
                <w:lang w:val="tr-TR"/>
              </w:rPr>
            </w:pPr>
            <w:r w:rsidRPr="00AE407B">
              <w:rPr>
                <w:sz w:val="16"/>
                <w:szCs w:val="16"/>
                <w:lang w:val="tr-TR"/>
              </w:rPr>
              <w:t>Gürültü seviyeleri izlenir</w:t>
            </w:r>
            <w:r w:rsidR="00466C34" w:rsidRPr="00AE407B">
              <w:rPr>
                <w:sz w:val="16"/>
                <w:szCs w:val="16"/>
                <w:lang w:val="tr-TR"/>
              </w:rPr>
              <w:t>.</w:t>
            </w:r>
          </w:p>
        </w:tc>
        <w:tc>
          <w:tcPr>
            <w:tcW w:w="1672" w:type="dxa"/>
            <w:vMerge/>
          </w:tcPr>
          <w:p w14:paraId="6D6848FE" w14:textId="77777777" w:rsidR="00505014" w:rsidRPr="00AE407B" w:rsidRDefault="00505014" w:rsidP="00F83EBF">
            <w:pPr>
              <w:pStyle w:val="GvdeMetni"/>
              <w:spacing w:before="20" w:after="20" w:line="240" w:lineRule="auto"/>
              <w:rPr>
                <w:sz w:val="16"/>
                <w:szCs w:val="16"/>
                <w:lang w:val="tr-TR"/>
              </w:rPr>
            </w:pPr>
          </w:p>
        </w:tc>
        <w:tc>
          <w:tcPr>
            <w:tcW w:w="0" w:type="auto"/>
            <w:vMerge/>
          </w:tcPr>
          <w:p w14:paraId="54C5297D" w14:textId="77777777" w:rsidR="00505014" w:rsidRPr="00AE407B" w:rsidRDefault="00505014" w:rsidP="00F83EBF">
            <w:pPr>
              <w:pStyle w:val="GvdeMetni"/>
              <w:spacing w:before="20" w:after="20" w:line="240" w:lineRule="auto"/>
              <w:rPr>
                <w:sz w:val="16"/>
                <w:szCs w:val="16"/>
                <w:lang w:val="tr-TR"/>
              </w:rPr>
            </w:pPr>
          </w:p>
        </w:tc>
      </w:tr>
      <w:tr w:rsidR="00E95589" w:rsidRPr="00AE407B" w14:paraId="43A6ECEF" w14:textId="77777777" w:rsidTr="00E92405">
        <w:tc>
          <w:tcPr>
            <w:tcW w:w="2442" w:type="dxa"/>
            <w:vMerge/>
          </w:tcPr>
          <w:p w14:paraId="5D661C66" w14:textId="77777777" w:rsidR="00505014" w:rsidRPr="00AE407B" w:rsidRDefault="00505014" w:rsidP="00F83EBF">
            <w:pPr>
              <w:pStyle w:val="GvdeMetni"/>
              <w:spacing w:before="20" w:after="20" w:line="240" w:lineRule="auto"/>
              <w:rPr>
                <w:b/>
                <w:bCs/>
                <w:sz w:val="16"/>
                <w:szCs w:val="16"/>
                <w:lang w:val="tr-TR"/>
              </w:rPr>
            </w:pPr>
          </w:p>
        </w:tc>
        <w:tc>
          <w:tcPr>
            <w:tcW w:w="4776" w:type="dxa"/>
          </w:tcPr>
          <w:p w14:paraId="315C6752" w14:textId="77777777" w:rsidR="00505014" w:rsidRPr="00AE407B" w:rsidRDefault="00505014" w:rsidP="00F83EBF">
            <w:pPr>
              <w:pStyle w:val="GvdeMetni"/>
              <w:spacing w:before="20" w:after="20" w:line="240" w:lineRule="auto"/>
              <w:jc w:val="both"/>
              <w:rPr>
                <w:b/>
                <w:bCs/>
                <w:sz w:val="16"/>
                <w:szCs w:val="16"/>
                <w:lang w:val="tr-TR"/>
              </w:rPr>
            </w:pPr>
            <w:r w:rsidRPr="00AE407B">
              <w:rPr>
                <w:b/>
                <w:bCs/>
                <w:sz w:val="16"/>
                <w:szCs w:val="16"/>
                <w:lang w:val="tr-TR"/>
              </w:rPr>
              <w:t>Patlatma Yönetimi</w:t>
            </w:r>
          </w:p>
          <w:p w14:paraId="5A3ED105" w14:textId="77777777" w:rsidR="00E8527E" w:rsidRPr="00AE407B" w:rsidRDefault="00E8527E" w:rsidP="00E8527E">
            <w:pPr>
              <w:pStyle w:val="ListeMaddemi"/>
              <w:numPr>
                <w:ilvl w:val="0"/>
                <w:numId w:val="77"/>
              </w:numPr>
              <w:spacing w:before="20" w:after="20" w:line="240" w:lineRule="auto"/>
              <w:jc w:val="both"/>
              <w:rPr>
                <w:sz w:val="16"/>
                <w:szCs w:val="16"/>
                <w:lang w:val="tr-TR"/>
              </w:rPr>
            </w:pPr>
            <w:r w:rsidRPr="00AE407B">
              <w:rPr>
                <w:sz w:val="16"/>
                <w:szCs w:val="16"/>
                <w:lang w:val="tr-TR"/>
              </w:rPr>
              <w:t>Gürültü ve Titreşim Yönetim Planı geliştirildi [TAMAMLANDI: ERM].</w:t>
            </w:r>
          </w:p>
          <w:p w14:paraId="40F48EB4" w14:textId="695E7A20" w:rsidR="00505014" w:rsidRPr="00AE407B" w:rsidRDefault="00505014" w:rsidP="00F83EBF">
            <w:pPr>
              <w:pStyle w:val="ListeMaddemi"/>
              <w:numPr>
                <w:ilvl w:val="0"/>
                <w:numId w:val="77"/>
              </w:numPr>
              <w:spacing w:before="20" w:after="20" w:line="240" w:lineRule="auto"/>
              <w:jc w:val="both"/>
              <w:rPr>
                <w:sz w:val="16"/>
                <w:szCs w:val="16"/>
                <w:lang w:val="tr-TR"/>
              </w:rPr>
            </w:pPr>
            <w:r w:rsidRPr="00AE407B">
              <w:rPr>
                <w:sz w:val="16"/>
                <w:szCs w:val="16"/>
                <w:lang w:val="tr-TR"/>
              </w:rPr>
              <w:t>Titreşim genliğini ve gürültüyü azaltmak için düşük yoğunluklu, küçük yüklemeli, kontrollü patlatma kullanın.</w:t>
            </w:r>
          </w:p>
          <w:p w14:paraId="01136809" w14:textId="77777777" w:rsidR="00505014" w:rsidRPr="00AE407B" w:rsidRDefault="00505014" w:rsidP="00F83EBF">
            <w:pPr>
              <w:pStyle w:val="ListeMaddemi"/>
              <w:numPr>
                <w:ilvl w:val="0"/>
                <w:numId w:val="77"/>
              </w:numPr>
              <w:spacing w:before="20" w:after="20" w:line="240" w:lineRule="auto"/>
              <w:jc w:val="both"/>
              <w:rPr>
                <w:sz w:val="16"/>
                <w:szCs w:val="16"/>
                <w:lang w:val="tr-TR"/>
              </w:rPr>
            </w:pPr>
            <w:r w:rsidRPr="00AE407B">
              <w:rPr>
                <w:sz w:val="16"/>
                <w:szCs w:val="16"/>
                <w:lang w:val="tr-TR"/>
              </w:rPr>
              <w:t>Patlatma sırasında (gerekirse) birden fazla eşzamanlı patlamadan kaçınmak. Toplam enerji salınımını azaltmak için yükleri kademeli olarak patlatmak.</w:t>
            </w:r>
          </w:p>
        </w:tc>
        <w:tc>
          <w:tcPr>
            <w:tcW w:w="1689" w:type="dxa"/>
            <w:vMerge/>
          </w:tcPr>
          <w:p w14:paraId="608AD02C" w14:textId="77777777" w:rsidR="00505014" w:rsidRPr="00AE407B" w:rsidRDefault="00505014" w:rsidP="00F83EBF">
            <w:pPr>
              <w:pStyle w:val="GvdeMetni"/>
              <w:spacing w:before="20" w:after="20" w:line="240" w:lineRule="auto"/>
              <w:jc w:val="center"/>
              <w:rPr>
                <w:sz w:val="16"/>
                <w:szCs w:val="16"/>
                <w:lang w:val="tr-TR"/>
              </w:rPr>
            </w:pPr>
          </w:p>
        </w:tc>
        <w:tc>
          <w:tcPr>
            <w:tcW w:w="2733" w:type="dxa"/>
          </w:tcPr>
          <w:p w14:paraId="13A0F7FF" w14:textId="6BC31DAD" w:rsidR="00E8527E" w:rsidRPr="00AE407B" w:rsidRDefault="00E8527E" w:rsidP="00E8527E">
            <w:pPr>
              <w:pStyle w:val="GvdeMetni"/>
              <w:spacing w:before="20" w:after="20" w:line="240" w:lineRule="auto"/>
              <w:rPr>
                <w:sz w:val="16"/>
                <w:szCs w:val="16"/>
                <w:lang w:val="tr-TR"/>
              </w:rPr>
            </w:pPr>
            <w:r w:rsidRPr="00AE407B">
              <w:rPr>
                <w:b/>
                <w:bCs/>
                <w:sz w:val="16"/>
                <w:szCs w:val="16"/>
                <w:lang w:val="tr-TR"/>
              </w:rPr>
              <w:t xml:space="preserve">Gürültü ve Titreşim Yönetim Planı </w:t>
            </w:r>
            <w:r w:rsidRPr="00AE407B">
              <w:rPr>
                <w:sz w:val="16"/>
                <w:szCs w:val="16"/>
                <w:lang w:val="tr-TR"/>
              </w:rPr>
              <w:t>hazır [TAMAMLANDI: ERM].</w:t>
            </w:r>
          </w:p>
          <w:p w14:paraId="6C29D134" w14:textId="77777777" w:rsidR="00E8527E" w:rsidRPr="00AE407B" w:rsidRDefault="00E8527E" w:rsidP="00F83EBF">
            <w:pPr>
              <w:pStyle w:val="GvdeMetni"/>
              <w:spacing w:before="20" w:after="20" w:line="240" w:lineRule="auto"/>
              <w:rPr>
                <w:sz w:val="16"/>
                <w:szCs w:val="16"/>
                <w:lang w:val="tr-TR"/>
              </w:rPr>
            </w:pPr>
          </w:p>
          <w:p w14:paraId="48611CF3" w14:textId="56288958" w:rsidR="00505014" w:rsidRPr="00AE407B" w:rsidRDefault="00505014" w:rsidP="00F83EBF">
            <w:pPr>
              <w:pStyle w:val="GvdeMetni"/>
              <w:spacing w:before="20" w:after="20" w:line="240" w:lineRule="auto"/>
              <w:rPr>
                <w:sz w:val="16"/>
                <w:szCs w:val="16"/>
                <w:lang w:val="tr-TR"/>
              </w:rPr>
            </w:pPr>
            <w:r w:rsidRPr="00AE407B">
              <w:rPr>
                <w:sz w:val="16"/>
                <w:szCs w:val="16"/>
                <w:lang w:val="tr-TR"/>
              </w:rPr>
              <w:t>Gürültü kontrolleri uygulanmıştır.</w:t>
            </w:r>
          </w:p>
          <w:p w14:paraId="3708B9D2" w14:textId="77777777" w:rsidR="00466C34" w:rsidRPr="00AE407B" w:rsidRDefault="00466C34" w:rsidP="00F83EBF">
            <w:pPr>
              <w:pStyle w:val="GvdeMetni"/>
              <w:spacing w:before="20" w:after="20" w:line="240" w:lineRule="auto"/>
              <w:rPr>
                <w:sz w:val="16"/>
                <w:szCs w:val="16"/>
                <w:lang w:val="tr-TR"/>
              </w:rPr>
            </w:pPr>
          </w:p>
          <w:p w14:paraId="50A069F9" w14:textId="030315B6" w:rsidR="00505014" w:rsidRPr="00AE407B" w:rsidRDefault="00505014" w:rsidP="00F83EBF">
            <w:pPr>
              <w:pStyle w:val="GvdeMetni"/>
              <w:spacing w:before="20" w:after="20" w:line="240" w:lineRule="auto"/>
              <w:rPr>
                <w:sz w:val="16"/>
                <w:szCs w:val="16"/>
                <w:lang w:val="tr-TR"/>
              </w:rPr>
            </w:pPr>
            <w:r w:rsidRPr="00AE407B">
              <w:rPr>
                <w:sz w:val="16"/>
                <w:szCs w:val="16"/>
                <w:lang w:val="tr-TR"/>
              </w:rPr>
              <w:t>İnşaat dönemi kısıtlamaları uygulanmıştır</w:t>
            </w:r>
            <w:r w:rsidR="00466C34" w:rsidRPr="00AE407B">
              <w:rPr>
                <w:sz w:val="16"/>
                <w:szCs w:val="16"/>
                <w:lang w:val="tr-TR"/>
              </w:rPr>
              <w:t>.</w:t>
            </w:r>
          </w:p>
          <w:p w14:paraId="23243F63" w14:textId="77777777" w:rsidR="00466C34" w:rsidRPr="00AE407B" w:rsidRDefault="00466C34" w:rsidP="00F83EBF">
            <w:pPr>
              <w:pStyle w:val="GvdeMetni"/>
              <w:spacing w:before="20" w:after="20" w:line="240" w:lineRule="auto"/>
              <w:rPr>
                <w:sz w:val="16"/>
                <w:szCs w:val="16"/>
                <w:lang w:val="tr-TR"/>
              </w:rPr>
            </w:pPr>
          </w:p>
          <w:p w14:paraId="350E4B2D" w14:textId="7EEECCE9" w:rsidR="00505014" w:rsidRPr="00AE407B" w:rsidRDefault="00505014" w:rsidP="00F83EBF">
            <w:pPr>
              <w:pStyle w:val="GvdeMetni"/>
              <w:spacing w:before="20" w:after="20" w:line="240" w:lineRule="auto"/>
              <w:rPr>
                <w:sz w:val="16"/>
                <w:szCs w:val="16"/>
                <w:lang w:val="tr-TR"/>
              </w:rPr>
            </w:pPr>
            <w:r w:rsidRPr="00AE407B">
              <w:rPr>
                <w:sz w:val="16"/>
                <w:szCs w:val="16"/>
                <w:lang w:val="tr-TR"/>
              </w:rPr>
              <w:t>Gürültü seviyeleri izlenir</w:t>
            </w:r>
            <w:r w:rsidR="00466C34" w:rsidRPr="00AE407B">
              <w:rPr>
                <w:sz w:val="16"/>
                <w:szCs w:val="16"/>
                <w:lang w:val="tr-TR"/>
              </w:rPr>
              <w:t>.</w:t>
            </w:r>
          </w:p>
        </w:tc>
        <w:tc>
          <w:tcPr>
            <w:tcW w:w="1672" w:type="dxa"/>
            <w:vMerge/>
          </w:tcPr>
          <w:p w14:paraId="0066CF66" w14:textId="77777777" w:rsidR="00505014" w:rsidRPr="00AE407B" w:rsidRDefault="00505014" w:rsidP="00F83EBF">
            <w:pPr>
              <w:pStyle w:val="GvdeMetni"/>
              <w:spacing w:before="20" w:after="20" w:line="240" w:lineRule="auto"/>
              <w:rPr>
                <w:sz w:val="16"/>
                <w:szCs w:val="16"/>
                <w:lang w:val="tr-TR"/>
              </w:rPr>
            </w:pPr>
          </w:p>
        </w:tc>
        <w:tc>
          <w:tcPr>
            <w:tcW w:w="0" w:type="auto"/>
            <w:vMerge/>
          </w:tcPr>
          <w:p w14:paraId="032F2B90" w14:textId="77777777" w:rsidR="00505014" w:rsidRPr="00AE407B" w:rsidRDefault="00505014" w:rsidP="00F83EBF">
            <w:pPr>
              <w:pStyle w:val="GvdeMetni"/>
              <w:spacing w:before="20" w:after="20" w:line="240" w:lineRule="auto"/>
              <w:rPr>
                <w:sz w:val="16"/>
                <w:szCs w:val="16"/>
                <w:lang w:val="tr-TR"/>
              </w:rPr>
            </w:pPr>
          </w:p>
        </w:tc>
      </w:tr>
      <w:tr w:rsidR="00E95589" w:rsidRPr="000058B4" w14:paraId="73DAE15B" w14:textId="77777777" w:rsidTr="00E92405">
        <w:tc>
          <w:tcPr>
            <w:tcW w:w="2442" w:type="dxa"/>
            <w:vMerge w:val="restart"/>
            <w:hideMark/>
          </w:tcPr>
          <w:p w14:paraId="75DC68D2" w14:textId="77777777" w:rsidR="00505014" w:rsidRPr="00AE407B" w:rsidRDefault="00505014" w:rsidP="00F83EBF">
            <w:pPr>
              <w:pStyle w:val="GvdeMetni"/>
              <w:spacing w:before="20" w:after="20" w:line="240" w:lineRule="auto"/>
              <w:rPr>
                <w:sz w:val="16"/>
                <w:szCs w:val="16"/>
                <w:lang w:val="tr-TR"/>
              </w:rPr>
            </w:pPr>
            <w:r w:rsidRPr="00AE407B">
              <w:rPr>
                <w:b/>
                <w:bCs/>
                <w:sz w:val="16"/>
                <w:szCs w:val="16"/>
                <w:lang w:val="tr-TR"/>
              </w:rPr>
              <w:lastRenderedPageBreak/>
              <w:t>Etki 7: Fauna ile Araç Çarpışmaları</w:t>
            </w:r>
          </w:p>
        </w:tc>
        <w:tc>
          <w:tcPr>
            <w:tcW w:w="4776" w:type="dxa"/>
            <w:hideMark/>
          </w:tcPr>
          <w:p w14:paraId="23AE42AB" w14:textId="77777777" w:rsidR="00505014" w:rsidRPr="00AE407B" w:rsidRDefault="00505014" w:rsidP="00F83EBF">
            <w:pPr>
              <w:pStyle w:val="GvdeMetni"/>
              <w:spacing w:before="20" w:after="20" w:line="240" w:lineRule="auto"/>
              <w:rPr>
                <w:sz w:val="16"/>
                <w:szCs w:val="16"/>
                <w:lang w:val="tr-TR"/>
              </w:rPr>
            </w:pPr>
            <w:r w:rsidRPr="00AE407B">
              <w:rPr>
                <w:b/>
                <w:bCs/>
                <w:sz w:val="16"/>
                <w:szCs w:val="16"/>
                <w:lang w:val="tr-TR"/>
              </w:rPr>
              <w:t>Araç hız kontrolleri</w:t>
            </w:r>
          </w:p>
          <w:p w14:paraId="6F404FB1" w14:textId="77777777" w:rsidR="00505014" w:rsidRPr="00AE407B" w:rsidRDefault="00505014" w:rsidP="00F83EBF">
            <w:pPr>
              <w:pStyle w:val="ListeMaddemi"/>
              <w:numPr>
                <w:ilvl w:val="0"/>
                <w:numId w:val="77"/>
              </w:numPr>
              <w:spacing w:before="20" w:after="20" w:line="240" w:lineRule="auto"/>
              <w:ind w:left="714" w:hanging="357"/>
              <w:jc w:val="both"/>
              <w:rPr>
                <w:sz w:val="16"/>
                <w:szCs w:val="16"/>
                <w:lang w:val="tr-TR"/>
              </w:rPr>
            </w:pPr>
            <w:r w:rsidRPr="00AE407B">
              <w:rPr>
                <w:sz w:val="16"/>
                <w:szCs w:val="16"/>
                <w:lang w:val="tr-TR"/>
              </w:rPr>
              <w:t>Şantiyede inşaat araçları ve şantiyeye giren araçların hızı sınırlandırılır (hız sınırı 30 km/saat olarak belirlenir).</w:t>
            </w:r>
          </w:p>
          <w:p w14:paraId="113E34A3" w14:textId="77777777" w:rsidR="00505014" w:rsidRPr="00AE407B" w:rsidRDefault="00505014" w:rsidP="00F83EBF">
            <w:pPr>
              <w:pStyle w:val="ListeMaddemi"/>
              <w:numPr>
                <w:ilvl w:val="0"/>
                <w:numId w:val="77"/>
              </w:numPr>
              <w:spacing w:before="20" w:after="20" w:line="240" w:lineRule="auto"/>
              <w:ind w:left="714" w:hanging="357"/>
              <w:jc w:val="both"/>
              <w:rPr>
                <w:sz w:val="16"/>
                <w:szCs w:val="16"/>
                <w:lang w:val="tr-TR"/>
              </w:rPr>
            </w:pPr>
            <w:r w:rsidRPr="00AE407B">
              <w:rPr>
                <w:sz w:val="16"/>
                <w:szCs w:val="16"/>
                <w:lang w:val="tr-TR"/>
              </w:rPr>
              <w:t>Gerekirse araçlar için hız tümsekleri gibi sakinleştirici önlemler alın.</w:t>
            </w:r>
          </w:p>
          <w:p w14:paraId="1A760418" w14:textId="77777777" w:rsidR="00505014" w:rsidRPr="00AE407B" w:rsidRDefault="00505014" w:rsidP="00F83EBF">
            <w:pPr>
              <w:pStyle w:val="ListeMaddemi"/>
              <w:numPr>
                <w:ilvl w:val="0"/>
                <w:numId w:val="77"/>
              </w:numPr>
              <w:spacing w:before="20" w:after="20" w:line="240" w:lineRule="auto"/>
              <w:ind w:left="714" w:hanging="357"/>
              <w:jc w:val="both"/>
              <w:rPr>
                <w:sz w:val="16"/>
                <w:szCs w:val="16"/>
                <w:lang w:val="tr-TR"/>
              </w:rPr>
            </w:pPr>
            <w:r w:rsidRPr="00AE407B">
              <w:rPr>
                <w:sz w:val="16"/>
                <w:szCs w:val="16"/>
                <w:lang w:val="tr-TR"/>
              </w:rPr>
              <w:t>Uygun durumlarda, sürücüleri potansiyel hayvan geçitlerine karşı uyarmak için yollar boyunca uyarı işaretleri yerleştirin.</w:t>
            </w:r>
          </w:p>
        </w:tc>
        <w:tc>
          <w:tcPr>
            <w:tcW w:w="1689" w:type="dxa"/>
          </w:tcPr>
          <w:p w14:paraId="3C87CD02" w14:textId="7B960E82" w:rsidR="00505014" w:rsidRPr="00AE407B" w:rsidRDefault="00505014" w:rsidP="00F83EBF">
            <w:pPr>
              <w:pStyle w:val="GvdeMetni"/>
              <w:spacing w:before="20" w:after="20" w:line="240" w:lineRule="auto"/>
              <w:jc w:val="center"/>
              <w:rPr>
                <w:sz w:val="16"/>
                <w:szCs w:val="16"/>
                <w:lang w:val="tr-TR"/>
              </w:rPr>
            </w:pPr>
            <w:r w:rsidRPr="00AE407B">
              <w:rPr>
                <w:sz w:val="16"/>
                <w:szCs w:val="16"/>
                <w:lang w:val="tr-TR"/>
              </w:rPr>
              <w:t>Önleme / En aza indirme</w:t>
            </w:r>
          </w:p>
        </w:tc>
        <w:tc>
          <w:tcPr>
            <w:tcW w:w="2733" w:type="dxa"/>
            <w:hideMark/>
          </w:tcPr>
          <w:p w14:paraId="40D099B9" w14:textId="77777777" w:rsidR="00505014" w:rsidRPr="00AE407B" w:rsidRDefault="00505014" w:rsidP="00F83EBF">
            <w:pPr>
              <w:pStyle w:val="GvdeMetni"/>
              <w:spacing w:before="20" w:after="20" w:line="240" w:lineRule="auto"/>
              <w:rPr>
                <w:sz w:val="16"/>
                <w:szCs w:val="16"/>
                <w:lang w:val="tr-TR"/>
              </w:rPr>
            </w:pPr>
            <w:r w:rsidRPr="00AE407B">
              <w:rPr>
                <w:sz w:val="16"/>
                <w:szCs w:val="16"/>
                <w:lang w:val="tr-TR"/>
              </w:rPr>
              <w:t>Hız sınırları uygulanmaktadır.</w:t>
            </w:r>
          </w:p>
          <w:p w14:paraId="5C62DD75" w14:textId="77777777" w:rsidR="00466C34" w:rsidRPr="00AE407B" w:rsidRDefault="00466C34" w:rsidP="00F83EBF">
            <w:pPr>
              <w:pStyle w:val="GvdeMetni"/>
              <w:spacing w:before="20" w:after="20" w:line="240" w:lineRule="auto"/>
              <w:rPr>
                <w:sz w:val="16"/>
                <w:szCs w:val="16"/>
                <w:lang w:val="tr-TR"/>
              </w:rPr>
            </w:pPr>
          </w:p>
          <w:p w14:paraId="1DA61970" w14:textId="77777777" w:rsidR="00505014" w:rsidRPr="00AE407B" w:rsidRDefault="00505014" w:rsidP="00F83EBF">
            <w:pPr>
              <w:pStyle w:val="GvdeMetni"/>
              <w:spacing w:before="20" w:after="20" w:line="240" w:lineRule="auto"/>
              <w:rPr>
                <w:sz w:val="16"/>
                <w:szCs w:val="16"/>
                <w:lang w:val="tr-TR"/>
              </w:rPr>
            </w:pPr>
            <w:r w:rsidRPr="00AE407B">
              <w:rPr>
                <w:sz w:val="16"/>
                <w:szCs w:val="16"/>
                <w:lang w:val="tr-TR"/>
              </w:rPr>
              <w:t>Trafik sakinleştirici önlemler alın.</w:t>
            </w:r>
          </w:p>
          <w:p w14:paraId="19C645A3" w14:textId="77777777" w:rsidR="00466C34" w:rsidRPr="00AE407B" w:rsidRDefault="00466C34" w:rsidP="00F83EBF">
            <w:pPr>
              <w:pStyle w:val="GvdeMetni"/>
              <w:spacing w:before="20" w:after="20" w:line="240" w:lineRule="auto"/>
              <w:rPr>
                <w:sz w:val="16"/>
                <w:szCs w:val="16"/>
                <w:lang w:val="tr-TR"/>
              </w:rPr>
            </w:pPr>
          </w:p>
          <w:p w14:paraId="082A9F41" w14:textId="52F8692D" w:rsidR="00505014" w:rsidRPr="00AE407B" w:rsidRDefault="00505014" w:rsidP="00F83EBF">
            <w:pPr>
              <w:pStyle w:val="GvdeMetni"/>
              <w:spacing w:before="20" w:after="20" w:line="240" w:lineRule="auto"/>
              <w:rPr>
                <w:sz w:val="16"/>
                <w:szCs w:val="16"/>
                <w:lang w:val="tr-TR"/>
              </w:rPr>
            </w:pPr>
            <w:r w:rsidRPr="00AE407B">
              <w:rPr>
                <w:sz w:val="16"/>
                <w:szCs w:val="16"/>
                <w:lang w:val="tr-TR"/>
              </w:rPr>
              <w:t>Yaban hayatı</w:t>
            </w:r>
            <w:r w:rsidR="00466C34" w:rsidRPr="00AE407B">
              <w:rPr>
                <w:sz w:val="16"/>
                <w:szCs w:val="16"/>
                <w:lang w:val="tr-TR"/>
              </w:rPr>
              <w:t xml:space="preserve"> ile çarpışmalar önlenir</w:t>
            </w:r>
            <w:r w:rsidRPr="00AE407B">
              <w:rPr>
                <w:sz w:val="16"/>
                <w:szCs w:val="16"/>
                <w:lang w:val="tr-TR"/>
              </w:rPr>
              <w:t>.</w:t>
            </w:r>
          </w:p>
        </w:tc>
        <w:tc>
          <w:tcPr>
            <w:tcW w:w="1672" w:type="dxa"/>
          </w:tcPr>
          <w:p w14:paraId="662C319D" w14:textId="6E5CD29B" w:rsidR="00505014" w:rsidRPr="00AE407B" w:rsidRDefault="00505014" w:rsidP="00F83EBF">
            <w:pPr>
              <w:pStyle w:val="GvdeMetni"/>
              <w:spacing w:before="20" w:after="20" w:line="240" w:lineRule="auto"/>
              <w:rPr>
                <w:sz w:val="16"/>
                <w:szCs w:val="16"/>
                <w:lang w:val="tr-TR"/>
              </w:rPr>
            </w:pPr>
            <w:r w:rsidRPr="00AE407B">
              <w:rPr>
                <w:sz w:val="16"/>
                <w:szCs w:val="16"/>
                <w:lang w:val="tr-TR"/>
              </w:rPr>
              <w:t>İnşaat sırasında</w:t>
            </w:r>
          </w:p>
        </w:tc>
        <w:tc>
          <w:tcPr>
            <w:tcW w:w="0" w:type="auto"/>
            <w:hideMark/>
          </w:tcPr>
          <w:p w14:paraId="48784C4B" w14:textId="77777777" w:rsidR="00505014" w:rsidRPr="00AE407B" w:rsidRDefault="00505014" w:rsidP="00F83EBF">
            <w:pPr>
              <w:pStyle w:val="GvdeMetni"/>
              <w:spacing w:before="20" w:after="20" w:line="240" w:lineRule="auto"/>
              <w:rPr>
                <w:sz w:val="16"/>
                <w:szCs w:val="16"/>
                <w:lang w:val="tr-TR"/>
              </w:rPr>
            </w:pPr>
            <w:r w:rsidRPr="00AE407B">
              <w:rPr>
                <w:sz w:val="16"/>
                <w:szCs w:val="16"/>
                <w:lang w:val="tr-TR"/>
              </w:rPr>
              <w:t>Tüm çalışanlar ve yükleniciler</w:t>
            </w:r>
          </w:p>
          <w:p w14:paraId="4BB5D97C" w14:textId="77777777" w:rsidR="00F30487" w:rsidRPr="00AE407B" w:rsidRDefault="00F30487" w:rsidP="00F83EBF">
            <w:pPr>
              <w:pStyle w:val="GvdeMetni"/>
              <w:spacing w:before="20" w:after="20" w:line="240" w:lineRule="auto"/>
              <w:rPr>
                <w:sz w:val="16"/>
                <w:szCs w:val="16"/>
                <w:lang w:val="tr-TR"/>
              </w:rPr>
            </w:pPr>
          </w:p>
          <w:p w14:paraId="4A13C78A" w14:textId="7AAC8D61" w:rsidR="00505014" w:rsidRPr="00AE407B" w:rsidRDefault="009E6A06" w:rsidP="00F83EBF">
            <w:pPr>
              <w:pStyle w:val="GvdeMetni"/>
              <w:spacing w:before="20" w:after="20" w:line="240" w:lineRule="auto"/>
              <w:rPr>
                <w:sz w:val="16"/>
                <w:szCs w:val="16"/>
                <w:lang w:val="tr-TR"/>
              </w:rPr>
            </w:pPr>
            <w:r w:rsidRPr="00AE407B">
              <w:rPr>
                <w:sz w:val="16"/>
                <w:szCs w:val="16"/>
                <w:lang w:val="tr-TR"/>
              </w:rPr>
              <w:t>ISG</w:t>
            </w:r>
            <w:r w:rsidR="00DB6A05" w:rsidRPr="00AE407B">
              <w:rPr>
                <w:sz w:val="16"/>
                <w:szCs w:val="16"/>
                <w:lang w:val="tr-TR"/>
              </w:rPr>
              <w:t xml:space="preserve"> Müdürü / Çevre Çözüm Ortağı</w:t>
            </w:r>
          </w:p>
        </w:tc>
      </w:tr>
      <w:tr w:rsidR="00B04864" w:rsidRPr="000058B4" w14:paraId="5A2537B9" w14:textId="77777777" w:rsidTr="00E92405">
        <w:tc>
          <w:tcPr>
            <w:tcW w:w="2442" w:type="dxa"/>
            <w:vMerge/>
          </w:tcPr>
          <w:p w14:paraId="2F04534D" w14:textId="77777777" w:rsidR="00505014" w:rsidRPr="00AE407B" w:rsidRDefault="00505014" w:rsidP="00F83EBF">
            <w:pPr>
              <w:pStyle w:val="GvdeMetni"/>
              <w:spacing w:before="20" w:after="20" w:line="240" w:lineRule="auto"/>
              <w:rPr>
                <w:b/>
                <w:bCs/>
                <w:sz w:val="16"/>
                <w:szCs w:val="16"/>
                <w:lang w:val="tr-TR"/>
              </w:rPr>
            </w:pPr>
          </w:p>
        </w:tc>
        <w:tc>
          <w:tcPr>
            <w:tcW w:w="4776" w:type="dxa"/>
          </w:tcPr>
          <w:p w14:paraId="53FC7289" w14:textId="77777777" w:rsidR="00505014" w:rsidRPr="00AE407B" w:rsidRDefault="00505014" w:rsidP="00F83EBF">
            <w:pPr>
              <w:pStyle w:val="GvdeMetni"/>
              <w:spacing w:before="20" w:after="20" w:line="240" w:lineRule="auto"/>
              <w:rPr>
                <w:b/>
                <w:bCs/>
                <w:sz w:val="16"/>
                <w:szCs w:val="16"/>
                <w:lang w:val="tr-TR"/>
              </w:rPr>
            </w:pPr>
            <w:r w:rsidRPr="00AE407B">
              <w:rPr>
                <w:b/>
                <w:bCs/>
                <w:sz w:val="16"/>
                <w:szCs w:val="16"/>
                <w:lang w:val="tr-TR"/>
              </w:rPr>
              <w:t>İşçi davranışları ve yaban hayatı kontrolleri</w:t>
            </w:r>
          </w:p>
          <w:p w14:paraId="16C2C924" w14:textId="77777777" w:rsidR="00505014" w:rsidRPr="00AE407B" w:rsidRDefault="00505014" w:rsidP="00F83EBF">
            <w:pPr>
              <w:pStyle w:val="GvdeMetni"/>
              <w:numPr>
                <w:ilvl w:val="0"/>
                <w:numId w:val="77"/>
              </w:numPr>
              <w:spacing w:before="20" w:after="20" w:line="240" w:lineRule="auto"/>
              <w:ind w:left="714" w:hanging="357"/>
              <w:jc w:val="both"/>
              <w:rPr>
                <w:b/>
                <w:bCs/>
                <w:sz w:val="16"/>
                <w:szCs w:val="16"/>
                <w:lang w:val="tr-TR"/>
              </w:rPr>
            </w:pPr>
            <w:r w:rsidRPr="00AE407B">
              <w:rPr>
                <w:sz w:val="16"/>
                <w:szCs w:val="16"/>
                <w:lang w:val="tr-TR"/>
              </w:rPr>
              <w:t>İşçilere iyi davranış konusunda eğitim verin ve avlanma, tuzak kurma veya yaban hayatı rahatsız etme gibi davranışları önlemek için düzenlemeleri uygulayın.</w:t>
            </w:r>
          </w:p>
          <w:p w14:paraId="49AB159C" w14:textId="77777777" w:rsidR="00505014" w:rsidRPr="00AE407B" w:rsidRDefault="00505014" w:rsidP="00F83EBF">
            <w:pPr>
              <w:pStyle w:val="ListeMaddemi"/>
              <w:numPr>
                <w:ilvl w:val="0"/>
                <w:numId w:val="77"/>
              </w:numPr>
              <w:spacing w:before="20" w:after="20" w:line="240" w:lineRule="auto"/>
              <w:ind w:left="714" w:hanging="357"/>
              <w:jc w:val="both"/>
              <w:rPr>
                <w:sz w:val="16"/>
                <w:szCs w:val="16"/>
                <w:lang w:val="tr-TR"/>
              </w:rPr>
            </w:pPr>
            <w:r w:rsidRPr="00AE407B">
              <w:rPr>
                <w:sz w:val="16"/>
                <w:szCs w:val="16"/>
                <w:lang w:val="tr-TR"/>
              </w:rPr>
              <w:t>Yaban hayatının inşaat alanına girmesini önlemek için geceleri hendekleri, çukurları geçici olarak çitle çevirin ve boruları kapatın.</w:t>
            </w:r>
          </w:p>
          <w:p w14:paraId="4368EFF7" w14:textId="77777777" w:rsidR="00505014" w:rsidRPr="00AE407B" w:rsidRDefault="00505014" w:rsidP="00F83EBF">
            <w:pPr>
              <w:pStyle w:val="ListeMaddemi"/>
              <w:numPr>
                <w:ilvl w:val="0"/>
                <w:numId w:val="77"/>
              </w:numPr>
              <w:spacing w:before="20" w:after="20" w:line="240" w:lineRule="auto"/>
              <w:ind w:left="714" w:hanging="357"/>
              <w:jc w:val="both"/>
              <w:rPr>
                <w:sz w:val="16"/>
                <w:szCs w:val="16"/>
                <w:lang w:val="tr-TR"/>
              </w:rPr>
            </w:pPr>
            <w:r w:rsidRPr="00AE407B">
              <w:rPr>
                <w:sz w:val="16"/>
                <w:szCs w:val="16"/>
                <w:lang w:val="tr-TR"/>
              </w:rPr>
              <w:t>Hiçbir kazı çalışması gece boyunca açık bırakılmamalıdır, aksi takdirde güvenli bir şekilde kapatılmalı veya sıkışıp kalabilecek hayvanlar için tahta levha veya toprak rampa gibi bir kaçış yolu sağlanmalıdır.</w:t>
            </w:r>
          </w:p>
          <w:p w14:paraId="2BCABEF5" w14:textId="77777777" w:rsidR="00505014" w:rsidRPr="00AE407B" w:rsidRDefault="00505014" w:rsidP="00F83EBF">
            <w:pPr>
              <w:pStyle w:val="ListeMaddemi"/>
              <w:numPr>
                <w:ilvl w:val="0"/>
                <w:numId w:val="77"/>
              </w:numPr>
              <w:spacing w:before="20" w:after="20" w:line="240" w:lineRule="auto"/>
              <w:ind w:left="714" w:hanging="357"/>
              <w:jc w:val="both"/>
              <w:rPr>
                <w:sz w:val="16"/>
                <w:szCs w:val="16"/>
                <w:lang w:val="tr-TR"/>
              </w:rPr>
            </w:pPr>
            <w:r w:rsidRPr="00AE407B">
              <w:rPr>
                <w:sz w:val="16"/>
                <w:szCs w:val="16"/>
                <w:lang w:val="tr-TR"/>
              </w:rPr>
              <w:t>Her sabah ve açık kazıların/siperlerin doldurulmasından hemen önce, tüm açık kazılarda hayvan olup olmadığı kontrol edilmelidir.</w:t>
            </w:r>
          </w:p>
          <w:p w14:paraId="1C0C89E2" w14:textId="77777777" w:rsidR="00505014" w:rsidRPr="00AE407B" w:rsidRDefault="00505014" w:rsidP="00F83EBF">
            <w:pPr>
              <w:pStyle w:val="ListeMaddemi"/>
              <w:numPr>
                <w:ilvl w:val="0"/>
                <w:numId w:val="77"/>
              </w:numPr>
              <w:spacing w:before="20" w:after="20" w:line="240" w:lineRule="auto"/>
              <w:ind w:left="714" w:hanging="357"/>
              <w:jc w:val="both"/>
              <w:rPr>
                <w:sz w:val="16"/>
                <w:szCs w:val="16"/>
                <w:lang w:val="tr-TR"/>
              </w:rPr>
            </w:pPr>
            <w:r w:rsidRPr="00AE407B">
              <w:rPr>
                <w:sz w:val="16"/>
                <w:szCs w:val="16"/>
                <w:lang w:val="tr-TR"/>
              </w:rPr>
              <w:t>Yaralı hayvanlar, mümkün olan en kısa sürede tedavi için yerel bir veterinere dikkatli ama verimli bir şekilde nakledilmelidir.</w:t>
            </w:r>
          </w:p>
        </w:tc>
        <w:tc>
          <w:tcPr>
            <w:tcW w:w="1689" w:type="dxa"/>
          </w:tcPr>
          <w:p w14:paraId="28126484" w14:textId="784A4674" w:rsidR="00505014" w:rsidRPr="00AE407B" w:rsidRDefault="00505014" w:rsidP="00F83EBF">
            <w:pPr>
              <w:pStyle w:val="GvdeMetni"/>
              <w:spacing w:before="20" w:after="20" w:line="240" w:lineRule="auto"/>
              <w:jc w:val="center"/>
              <w:rPr>
                <w:sz w:val="16"/>
                <w:szCs w:val="16"/>
                <w:lang w:val="tr-TR"/>
              </w:rPr>
            </w:pPr>
            <w:r w:rsidRPr="00AE407B">
              <w:rPr>
                <w:sz w:val="16"/>
                <w:szCs w:val="16"/>
                <w:lang w:val="tr-TR"/>
              </w:rPr>
              <w:t>Kaçın</w:t>
            </w:r>
            <w:r w:rsidR="00D53B33" w:rsidRPr="00AE407B">
              <w:rPr>
                <w:sz w:val="16"/>
                <w:szCs w:val="16"/>
                <w:lang w:val="tr-TR"/>
              </w:rPr>
              <w:t xml:space="preserve">ma </w:t>
            </w:r>
            <w:r w:rsidRPr="00AE407B">
              <w:rPr>
                <w:sz w:val="16"/>
                <w:szCs w:val="16"/>
                <w:lang w:val="tr-TR"/>
              </w:rPr>
              <w:t>/En Aza İndir</w:t>
            </w:r>
            <w:r w:rsidR="00D53B33" w:rsidRPr="00AE407B">
              <w:rPr>
                <w:sz w:val="16"/>
                <w:szCs w:val="16"/>
                <w:lang w:val="tr-TR"/>
              </w:rPr>
              <w:t>me</w:t>
            </w:r>
          </w:p>
        </w:tc>
        <w:tc>
          <w:tcPr>
            <w:tcW w:w="2733" w:type="dxa"/>
          </w:tcPr>
          <w:p w14:paraId="64A6E562" w14:textId="77777777" w:rsidR="00505014" w:rsidRPr="00AE407B" w:rsidRDefault="00505014" w:rsidP="00F83EBF">
            <w:pPr>
              <w:pStyle w:val="GvdeMetni"/>
              <w:spacing w:before="20" w:after="20" w:line="240" w:lineRule="auto"/>
              <w:rPr>
                <w:sz w:val="16"/>
                <w:szCs w:val="16"/>
                <w:lang w:val="tr-TR"/>
              </w:rPr>
            </w:pPr>
            <w:r w:rsidRPr="00AE407B">
              <w:rPr>
                <w:sz w:val="16"/>
                <w:szCs w:val="16"/>
                <w:lang w:val="tr-TR"/>
              </w:rPr>
              <w:t>Yaban hayatına taciz veya yasadışı avlanma vb. olayların yaşanmaması.</w:t>
            </w:r>
          </w:p>
          <w:p w14:paraId="439CBA77" w14:textId="77777777" w:rsidR="00466C34" w:rsidRPr="00AE407B" w:rsidRDefault="00466C34" w:rsidP="00F83EBF">
            <w:pPr>
              <w:pStyle w:val="GvdeMetni"/>
              <w:spacing w:before="20" w:after="20" w:line="240" w:lineRule="auto"/>
              <w:rPr>
                <w:sz w:val="16"/>
                <w:szCs w:val="16"/>
                <w:lang w:val="tr-TR"/>
              </w:rPr>
            </w:pPr>
          </w:p>
          <w:p w14:paraId="71BABABD" w14:textId="77777777" w:rsidR="00505014" w:rsidRPr="00AE407B" w:rsidRDefault="00505014" w:rsidP="00F83EBF">
            <w:pPr>
              <w:pStyle w:val="GvdeMetni"/>
              <w:spacing w:before="20" w:after="20" w:line="240" w:lineRule="auto"/>
              <w:rPr>
                <w:sz w:val="16"/>
                <w:szCs w:val="16"/>
                <w:lang w:val="tr-TR"/>
              </w:rPr>
            </w:pPr>
            <w:r w:rsidRPr="00AE407B">
              <w:rPr>
                <w:sz w:val="16"/>
                <w:szCs w:val="16"/>
                <w:lang w:val="tr-TR"/>
              </w:rPr>
              <w:t>Eğitim/öğretim programları uygulanmalıdır.</w:t>
            </w:r>
          </w:p>
          <w:p w14:paraId="7BF7CF4C" w14:textId="77777777" w:rsidR="00466C34" w:rsidRPr="00AE407B" w:rsidRDefault="00466C34" w:rsidP="00F83EBF">
            <w:pPr>
              <w:pStyle w:val="GvdeMetni"/>
              <w:spacing w:before="20" w:after="20" w:line="240" w:lineRule="auto"/>
              <w:rPr>
                <w:sz w:val="16"/>
                <w:szCs w:val="16"/>
                <w:lang w:val="tr-TR"/>
              </w:rPr>
            </w:pPr>
          </w:p>
          <w:p w14:paraId="239AD235" w14:textId="77777777" w:rsidR="00505014" w:rsidRPr="00AE407B" w:rsidRDefault="00505014" w:rsidP="00F83EBF">
            <w:pPr>
              <w:pStyle w:val="GvdeMetni"/>
              <w:spacing w:before="20" w:after="20" w:line="240" w:lineRule="auto"/>
              <w:rPr>
                <w:sz w:val="16"/>
                <w:szCs w:val="16"/>
                <w:lang w:val="tr-TR"/>
              </w:rPr>
            </w:pPr>
            <w:r w:rsidRPr="00AE407B">
              <w:rPr>
                <w:sz w:val="16"/>
                <w:szCs w:val="16"/>
                <w:lang w:val="tr-TR"/>
              </w:rPr>
              <w:t>Sahada yaban hayatı kontrolleri uygulanmalıdır.</w:t>
            </w:r>
          </w:p>
        </w:tc>
        <w:tc>
          <w:tcPr>
            <w:tcW w:w="1672" w:type="dxa"/>
          </w:tcPr>
          <w:p w14:paraId="32129A57" w14:textId="4B809AD8" w:rsidR="00AD540A" w:rsidRPr="00AE407B" w:rsidRDefault="00505014" w:rsidP="00F83EBF">
            <w:pPr>
              <w:pStyle w:val="GvdeMetni"/>
              <w:spacing w:before="20" w:after="20" w:line="240" w:lineRule="auto"/>
              <w:rPr>
                <w:sz w:val="16"/>
                <w:szCs w:val="16"/>
                <w:lang w:val="tr-TR"/>
              </w:rPr>
            </w:pPr>
            <w:r w:rsidRPr="00AE407B">
              <w:rPr>
                <w:sz w:val="16"/>
                <w:szCs w:val="16"/>
                <w:lang w:val="tr-TR"/>
              </w:rPr>
              <w:t xml:space="preserve">İnşaat öncesi </w:t>
            </w:r>
            <w:r w:rsidR="00512365" w:rsidRPr="00AE407B">
              <w:rPr>
                <w:sz w:val="16"/>
                <w:szCs w:val="16"/>
                <w:lang w:val="tr-TR"/>
              </w:rPr>
              <w:t>(kontroller, eğitim)</w:t>
            </w:r>
          </w:p>
          <w:p w14:paraId="7216B34C" w14:textId="77777777" w:rsidR="00AD540A" w:rsidRPr="00AE407B" w:rsidRDefault="00AD540A" w:rsidP="00F83EBF">
            <w:pPr>
              <w:pStyle w:val="GvdeMetni"/>
              <w:spacing w:before="20" w:after="20" w:line="240" w:lineRule="auto"/>
              <w:rPr>
                <w:sz w:val="16"/>
                <w:szCs w:val="16"/>
                <w:lang w:val="tr-TR"/>
              </w:rPr>
            </w:pPr>
          </w:p>
          <w:p w14:paraId="057F0450" w14:textId="2078D580" w:rsidR="00505014" w:rsidRPr="00AE407B" w:rsidRDefault="00505014" w:rsidP="00F83EBF">
            <w:pPr>
              <w:pStyle w:val="GvdeMetni"/>
              <w:spacing w:before="20" w:after="20" w:line="240" w:lineRule="auto"/>
              <w:rPr>
                <w:sz w:val="16"/>
                <w:szCs w:val="16"/>
                <w:lang w:val="tr-TR"/>
              </w:rPr>
            </w:pPr>
            <w:r w:rsidRPr="00AE407B">
              <w:rPr>
                <w:sz w:val="16"/>
                <w:szCs w:val="16"/>
                <w:lang w:val="tr-TR"/>
              </w:rPr>
              <w:t xml:space="preserve">İnşaat sırasında </w:t>
            </w:r>
            <w:r w:rsidR="00512365" w:rsidRPr="00AE407B">
              <w:rPr>
                <w:sz w:val="16"/>
                <w:szCs w:val="16"/>
                <w:lang w:val="tr-TR"/>
              </w:rPr>
              <w:t>(önlemlerin uygulanması)</w:t>
            </w:r>
          </w:p>
        </w:tc>
        <w:tc>
          <w:tcPr>
            <w:tcW w:w="0" w:type="auto"/>
          </w:tcPr>
          <w:p w14:paraId="74D5285B" w14:textId="77777777" w:rsidR="00505014" w:rsidRPr="00AE407B" w:rsidRDefault="00505014" w:rsidP="00F83EBF">
            <w:pPr>
              <w:pStyle w:val="GvdeMetni"/>
              <w:spacing w:before="20" w:after="20" w:line="240" w:lineRule="auto"/>
              <w:rPr>
                <w:sz w:val="16"/>
                <w:szCs w:val="16"/>
                <w:lang w:val="tr-TR"/>
              </w:rPr>
            </w:pPr>
            <w:r w:rsidRPr="00AE407B">
              <w:rPr>
                <w:sz w:val="16"/>
                <w:szCs w:val="16"/>
                <w:lang w:val="tr-TR"/>
              </w:rPr>
              <w:t>Tüm çalışanlar ve yükleniciler</w:t>
            </w:r>
          </w:p>
          <w:p w14:paraId="6A776FB4" w14:textId="77777777" w:rsidR="00F30487" w:rsidRPr="00AE407B" w:rsidRDefault="00F30487" w:rsidP="00F83EBF">
            <w:pPr>
              <w:pStyle w:val="GvdeMetni"/>
              <w:spacing w:before="20" w:after="20" w:line="240" w:lineRule="auto"/>
              <w:rPr>
                <w:sz w:val="16"/>
                <w:szCs w:val="16"/>
                <w:lang w:val="tr-TR"/>
              </w:rPr>
            </w:pPr>
          </w:p>
          <w:p w14:paraId="307A2D36" w14:textId="457286AC" w:rsidR="00505014" w:rsidRPr="00AE407B" w:rsidRDefault="009E6A06" w:rsidP="00F83EBF">
            <w:pPr>
              <w:pStyle w:val="GvdeMetni"/>
              <w:spacing w:before="20" w:after="20" w:line="240" w:lineRule="auto"/>
              <w:rPr>
                <w:sz w:val="16"/>
                <w:szCs w:val="16"/>
                <w:lang w:val="tr-TR"/>
              </w:rPr>
            </w:pPr>
            <w:r w:rsidRPr="00AE407B">
              <w:rPr>
                <w:sz w:val="16"/>
                <w:szCs w:val="16"/>
                <w:lang w:val="tr-TR"/>
              </w:rPr>
              <w:t>ISG</w:t>
            </w:r>
            <w:r w:rsidR="00DB6A05" w:rsidRPr="00AE407B">
              <w:rPr>
                <w:sz w:val="16"/>
                <w:szCs w:val="16"/>
                <w:lang w:val="tr-TR"/>
              </w:rPr>
              <w:t xml:space="preserve"> Müdürü / Çevre Çözüm Ortağı</w:t>
            </w:r>
          </w:p>
        </w:tc>
      </w:tr>
      <w:tr w:rsidR="00E95589" w:rsidRPr="000058B4" w14:paraId="34EE239A" w14:textId="77777777" w:rsidTr="00E92405">
        <w:tc>
          <w:tcPr>
            <w:tcW w:w="2442" w:type="dxa"/>
            <w:vMerge/>
            <w:hideMark/>
          </w:tcPr>
          <w:p w14:paraId="60D79C81" w14:textId="77777777" w:rsidR="00505014" w:rsidRPr="00AE407B" w:rsidRDefault="00505014" w:rsidP="00F83EBF">
            <w:pPr>
              <w:pStyle w:val="GvdeMetni"/>
              <w:spacing w:before="20" w:after="20" w:line="240" w:lineRule="auto"/>
              <w:rPr>
                <w:sz w:val="16"/>
                <w:szCs w:val="16"/>
                <w:lang w:val="tr-TR"/>
              </w:rPr>
            </w:pPr>
          </w:p>
        </w:tc>
        <w:tc>
          <w:tcPr>
            <w:tcW w:w="4776" w:type="dxa"/>
            <w:hideMark/>
          </w:tcPr>
          <w:p w14:paraId="4A9BFB12" w14:textId="77777777" w:rsidR="00505014" w:rsidRPr="00AE407B" w:rsidRDefault="00505014" w:rsidP="00F83EBF">
            <w:pPr>
              <w:pStyle w:val="GvdeMetni"/>
              <w:spacing w:before="20" w:after="20" w:line="240" w:lineRule="auto"/>
              <w:rPr>
                <w:b/>
                <w:bCs/>
                <w:sz w:val="16"/>
                <w:szCs w:val="16"/>
                <w:lang w:val="tr-TR"/>
              </w:rPr>
            </w:pPr>
            <w:r w:rsidRPr="00AE407B">
              <w:rPr>
                <w:b/>
                <w:bCs/>
                <w:sz w:val="16"/>
                <w:szCs w:val="16"/>
                <w:lang w:val="tr-TR"/>
              </w:rPr>
              <w:t>Araç hareketleri ve faaliyetleri kısıtlandı</w:t>
            </w:r>
          </w:p>
          <w:p w14:paraId="5CFBC531" w14:textId="77777777" w:rsidR="00505014" w:rsidRPr="00AE407B" w:rsidRDefault="00505014" w:rsidP="00F83EBF">
            <w:pPr>
              <w:pStyle w:val="ListeMaddemi"/>
              <w:numPr>
                <w:ilvl w:val="0"/>
                <w:numId w:val="77"/>
              </w:numPr>
              <w:spacing w:before="20" w:after="20" w:line="240" w:lineRule="auto"/>
              <w:ind w:left="714" w:hanging="357"/>
              <w:jc w:val="both"/>
              <w:rPr>
                <w:sz w:val="16"/>
                <w:szCs w:val="16"/>
                <w:lang w:val="tr-TR"/>
              </w:rPr>
            </w:pPr>
            <w:r w:rsidRPr="00AE407B">
              <w:rPr>
                <w:sz w:val="16"/>
                <w:szCs w:val="16"/>
                <w:lang w:val="tr-TR"/>
              </w:rPr>
              <w:t>İşçi/personel ve araçların erişimini yalnızca yetkili inşaat sahasına sınırlayın.</w:t>
            </w:r>
          </w:p>
          <w:p w14:paraId="41C8D8F8" w14:textId="77777777" w:rsidR="00505014" w:rsidRPr="00AE407B" w:rsidRDefault="00505014" w:rsidP="00F83EBF">
            <w:pPr>
              <w:pStyle w:val="ListeMaddemi"/>
              <w:numPr>
                <w:ilvl w:val="0"/>
                <w:numId w:val="77"/>
              </w:numPr>
              <w:spacing w:before="20" w:after="20" w:line="240" w:lineRule="auto"/>
              <w:ind w:left="714" w:hanging="357"/>
              <w:jc w:val="both"/>
              <w:rPr>
                <w:sz w:val="16"/>
                <w:szCs w:val="16"/>
                <w:lang w:val="tr-TR"/>
              </w:rPr>
            </w:pPr>
            <w:r w:rsidRPr="00AE407B">
              <w:rPr>
                <w:sz w:val="16"/>
                <w:szCs w:val="16"/>
                <w:lang w:val="tr-TR"/>
              </w:rPr>
              <w:t>Şantiyeye gelen ve şantiyeden ayrılan araçların sayısına uygun sınırlamalar getirin.</w:t>
            </w:r>
          </w:p>
          <w:p w14:paraId="513878B6" w14:textId="77777777" w:rsidR="00505014" w:rsidRPr="00AE407B" w:rsidRDefault="00505014" w:rsidP="00F83EBF">
            <w:pPr>
              <w:pStyle w:val="ListeMaddemi"/>
              <w:numPr>
                <w:ilvl w:val="0"/>
                <w:numId w:val="77"/>
              </w:numPr>
              <w:spacing w:before="20" w:after="20" w:line="240" w:lineRule="auto"/>
              <w:ind w:left="714" w:hanging="357"/>
              <w:jc w:val="both"/>
              <w:rPr>
                <w:sz w:val="16"/>
                <w:szCs w:val="16"/>
                <w:lang w:val="tr-TR"/>
              </w:rPr>
            </w:pPr>
            <w:r w:rsidRPr="00AE407B">
              <w:rPr>
                <w:sz w:val="16"/>
                <w:szCs w:val="16"/>
                <w:lang w:val="tr-TR"/>
              </w:rPr>
              <w:t>Yeni erişim yolu inşaatını düşünmeden önce, mümkün olduğunca mevcut erişim yollarını kullanın veya mevcut yolları iyileştirin.</w:t>
            </w:r>
          </w:p>
          <w:p w14:paraId="7E7BB70E" w14:textId="77777777" w:rsidR="00505014" w:rsidRPr="00AE407B" w:rsidRDefault="00505014" w:rsidP="00F83EBF">
            <w:pPr>
              <w:pStyle w:val="ListeMaddemi"/>
              <w:numPr>
                <w:ilvl w:val="0"/>
                <w:numId w:val="77"/>
              </w:numPr>
              <w:spacing w:before="20" w:after="20" w:line="240" w:lineRule="auto"/>
              <w:ind w:left="714" w:hanging="357"/>
              <w:jc w:val="both"/>
              <w:rPr>
                <w:sz w:val="16"/>
                <w:szCs w:val="16"/>
                <w:lang w:val="tr-TR"/>
              </w:rPr>
            </w:pPr>
            <w:r w:rsidRPr="00AE407B">
              <w:rPr>
                <w:sz w:val="16"/>
                <w:szCs w:val="16"/>
                <w:lang w:val="tr-TR"/>
              </w:rPr>
              <w:t>Araçların yalnızca izin verilen erişim yollarını kullanmasını sağlayın.</w:t>
            </w:r>
          </w:p>
          <w:p w14:paraId="6B2A853A" w14:textId="77777777" w:rsidR="00505014" w:rsidRPr="00AE407B" w:rsidRDefault="00505014" w:rsidP="00F83EBF">
            <w:pPr>
              <w:pStyle w:val="GvdeMetni"/>
              <w:numPr>
                <w:ilvl w:val="0"/>
                <w:numId w:val="77"/>
              </w:numPr>
              <w:spacing w:before="20" w:after="20" w:line="240" w:lineRule="auto"/>
              <w:ind w:left="714" w:hanging="357"/>
              <w:jc w:val="both"/>
              <w:rPr>
                <w:sz w:val="16"/>
                <w:szCs w:val="16"/>
                <w:lang w:val="tr-TR"/>
              </w:rPr>
            </w:pPr>
            <w:r w:rsidRPr="00AE407B">
              <w:rPr>
                <w:sz w:val="16"/>
                <w:szCs w:val="16"/>
                <w:lang w:val="tr-TR"/>
              </w:rPr>
              <w:t>Mümkün olduğunda, görüşün iyi olduğu ve hayvanların araçlarla çarpışma riskinin daha kolay önlenebileceği gündüz saatlerinde faaliyetleri sınırlayın.</w:t>
            </w:r>
          </w:p>
          <w:p w14:paraId="5945E6B3" w14:textId="77777777" w:rsidR="00505014" w:rsidRPr="00AE407B" w:rsidRDefault="00505014" w:rsidP="00F83EBF">
            <w:pPr>
              <w:pStyle w:val="ListeMaddemi"/>
              <w:numPr>
                <w:ilvl w:val="0"/>
                <w:numId w:val="77"/>
              </w:numPr>
              <w:spacing w:before="20" w:after="20" w:line="240" w:lineRule="auto"/>
              <w:ind w:left="714" w:hanging="357"/>
              <w:jc w:val="both"/>
              <w:rPr>
                <w:sz w:val="16"/>
                <w:szCs w:val="16"/>
                <w:lang w:val="tr-TR"/>
              </w:rPr>
            </w:pPr>
            <w:r w:rsidRPr="00AE407B">
              <w:rPr>
                <w:sz w:val="16"/>
                <w:szCs w:val="16"/>
                <w:lang w:val="tr-TR"/>
              </w:rPr>
              <w:lastRenderedPageBreak/>
              <w:t>Yaralanma/ölümle sonuçlanan yaban hayatı ile çarpışma riskini azaltmak için, yerde üreyen kuşların üreme mevsiminde inşaat çalışmalarını sınırlamak önerilmektedir.</w:t>
            </w:r>
          </w:p>
        </w:tc>
        <w:tc>
          <w:tcPr>
            <w:tcW w:w="1689" w:type="dxa"/>
          </w:tcPr>
          <w:p w14:paraId="69B038C4" w14:textId="72FAFEE1" w:rsidR="00505014" w:rsidRPr="00AE407B" w:rsidRDefault="00505014" w:rsidP="00F83EBF">
            <w:pPr>
              <w:pStyle w:val="GvdeMetni"/>
              <w:spacing w:before="20" w:after="20" w:line="240" w:lineRule="auto"/>
              <w:jc w:val="center"/>
              <w:rPr>
                <w:sz w:val="16"/>
                <w:szCs w:val="16"/>
                <w:lang w:val="tr-TR"/>
              </w:rPr>
            </w:pPr>
            <w:r w:rsidRPr="00AE407B">
              <w:rPr>
                <w:sz w:val="16"/>
                <w:szCs w:val="16"/>
                <w:lang w:val="tr-TR"/>
              </w:rPr>
              <w:lastRenderedPageBreak/>
              <w:t>Kaçın</w:t>
            </w:r>
            <w:r w:rsidR="009E6A06" w:rsidRPr="00AE407B">
              <w:rPr>
                <w:sz w:val="16"/>
                <w:szCs w:val="16"/>
                <w:lang w:val="tr-TR"/>
              </w:rPr>
              <w:t>ma</w:t>
            </w:r>
            <w:r w:rsidRPr="00AE407B">
              <w:rPr>
                <w:sz w:val="16"/>
                <w:szCs w:val="16"/>
                <w:lang w:val="tr-TR"/>
              </w:rPr>
              <w:t xml:space="preserve"> / En aza indir</w:t>
            </w:r>
            <w:r w:rsidR="009E6A06" w:rsidRPr="00AE407B">
              <w:rPr>
                <w:sz w:val="16"/>
                <w:szCs w:val="16"/>
                <w:lang w:val="tr-TR"/>
              </w:rPr>
              <w:t>me</w:t>
            </w:r>
          </w:p>
        </w:tc>
        <w:tc>
          <w:tcPr>
            <w:tcW w:w="2733" w:type="dxa"/>
            <w:hideMark/>
          </w:tcPr>
          <w:p w14:paraId="287EABF1" w14:textId="77777777" w:rsidR="00505014" w:rsidRPr="00AE407B" w:rsidRDefault="00505014" w:rsidP="00F83EBF">
            <w:pPr>
              <w:pStyle w:val="GvdeMetni"/>
              <w:spacing w:before="20" w:after="20" w:line="240" w:lineRule="auto"/>
              <w:rPr>
                <w:sz w:val="16"/>
                <w:szCs w:val="16"/>
                <w:lang w:val="tr-TR"/>
              </w:rPr>
            </w:pPr>
            <w:r w:rsidRPr="00AE407B">
              <w:rPr>
                <w:sz w:val="16"/>
                <w:szCs w:val="16"/>
                <w:lang w:val="tr-TR"/>
              </w:rPr>
              <w:t>Yetkisiz araç hareketleri yapılmamalıdır.</w:t>
            </w:r>
          </w:p>
          <w:p w14:paraId="4B154ECC" w14:textId="77777777" w:rsidR="00466C34" w:rsidRPr="00AE407B" w:rsidRDefault="00466C34" w:rsidP="00F83EBF">
            <w:pPr>
              <w:pStyle w:val="GvdeMetni"/>
              <w:spacing w:before="20" w:after="20" w:line="240" w:lineRule="auto"/>
              <w:rPr>
                <w:sz w:val="16"/>
                <w:szCs w:val="16"/>
                <w:lang w:val="tr-TR"/>
              </w:rPr>
            </w:pPr>
          </w:p>
          <w:p w14:paraId="1E97163E" w14:textId="77777777" w:rsidR="00505014" w:rsidRPr="00AE407B" w:rsidRDefault="00505014" w:rsidP="00F83EBF">
            <w:pPr>
              <w:pStyle w:val="GvdeMetni"/>
              <w:spacing w:before="20" w:after="20" w:line="240" w:lineRule="auto"/>
              <w:rPr>
                <w:sz w:val="16"/>
                <w:szCs w:val="16"/>
                <w:lang w:val="tr-TR"/>
              </w:rPr>
            </w:pPr>
            <w:r w:rsidRPr="00AE407B">
              <w:rPr>
                <w:sz w:val="16"/>
                <w:szCs w:val="16"/>
                <w:lang w:val="tr-TR"/>
              </w:rPr>
              <w:t>İnşaat faaliyetleri mümkün olduğunca kısıtlanmalıdır.</w:t>
            </w:r>
          </w:p>
        </w:tc>
        <w:tc>
          <w:tcPr>
            <w:tcW w:w="1672" w:type="dxa"/>
          </w:tcPr>
          <w:p w14:paraId="253D0C43" w14:textId="2DD894B4" w:rsidR="00505014" w:rsidRPr="00AE407B" w:rsidRDefault="00AD540A" w:rsidP="00F83EBF">
            <w:pPr>
              <w:pStyle w:val="GvdeMetni"/>
              <w:spacing w:before="20" w:after="20" w:line="240" w:lineRule="auto"/>
              <w:rPr>
                <w:sz w:val="16"/>
                <w:szCs w:val="16"/>
                <w:lang w:val="tr-TR"/>
              </w:rPr>
            </w:pPr>
            <w:r w:rsidRPr="00AE407B">
              <w:rPr>
                <w:sz w:val="16"/>
                <w:szCs w:val="16"/>
                <w:lang w:val="tr-TR"/>
              </w:rPr>
              <w:t>İnşaat sırasında</w:t>
            </w:r>
          </w:p>
        </w:tc>
        <w:tc>
          <w:tcPr>
            <w:tcW w:w="0" w:type="auto"/>
            <w:hideMark/>
          </w:tcPr>
          <w:p w14:paraId="320C219C" w14:textId="77777777" w:rsidR="00505014" w:rsidRPr="00AE407B" w:rsidRDefault="00505014" w:rsidP="00F83EBF">
            <w:pPr>
              <w:pStyle w:val="GvdeMetni"/>
              <w:spacing w:before="20" w:after="20" w:line="240" w:lineRule="auto"/>
              <w:rPr>
                <w:sz w:val="16"/>
                <w:szCs w:val="16"/>
                <w:lang w:val="tr-TR"/>
              </w:rPr>
            </w:pPr>
            <w:r w:rsidRPr="00AE407B">
              <w:rPr>
                <w:sz w:val="16"/>
                <w:szCs w:val="16"/>
                <w:lang w:val="tr-TR"/>
              </w:rPr>
              <w:t>Tüm çalışanlar ve yükleniciler</w:t>
            </w:r>
          </w:p>
          <w:p w14:paraId="788DB482" w14:textId="77777777" w:rsidR="00F30487" w:rsidRPr="00AE407B" w:rsidRDefault="00F30487" w:rsidP="00F83EBF">
            <w:pPr>
              <w:pStyle w:val="GvdeMetni"/>
              <w:spacing w:before="20" w:after="20" w:line="240" w:lineRule="auto"/>
              <w:rPr>
                <w:sz w:val="16"/>
                <w:szCs w:val="16"/>
                <w:lang w:val="tr-TR"/>
              </w:rPr>
            </w:pPr>
          </w:p>
          <w:p w14:paraId="16722B27" w14:textId="630FF5F3" w:rsidR="00505014" w:rsidRPr="00AE407B" w:rsidRDefault="009E6A06" w:rsidP="00F83EBF">
            <w:pPr>
              <w:pStyle w:val="GvdeMetni"/>
              <w:spacing w:before="20" w:after="20" w:line="240" w:lineRule="auto"/>
              <w:rPr>
                <w:sz w:val="16"/>
                <w:szCs w:val="16"/>
                <w:lang w:val="tr-TR"/>
              </w:rPr>
            </w:pPr>
            <w:r w:rsidRPr="00AE407B">
              <w:rPr>
                <w:sz w:val="16"/>
                <w:szCs w:val="16"/>
                <w:lang w:val="tr-TR"/>
              </w:rPr>
              <w:t>ISG</w:t>
            </w:r>
            <w:r w:rsidR="00DB6A05" w:rsidRPr="00AE407B">
              <w:rPr>
                <w:sz w:val="16"/>
                <w:szCs w:val="16"/>
                <w:lang w:val="tr-TR"/>
              </w:rPr>
              <w:t xml:space="preserve"> Müdürü / Çevre Çözüm Ortağı</w:t>
            </w:r>
          </w:p>
        </w:tc>
      </w:tr>
      <w:tr w:rsidR="00E95589" w:rsidRPr="000058B4" w14:paraId="388B5858" w14:textId="77777777" w:rsidTr="00E92405">
        <w:tc>
          <w:tcPr>
            <w:tcW w:w="2442" w:type="dxa"/>
            <w:vMerge w:val="restart"/>
          </w:tcPr>
          <w:p w14:paraId="2ED899C5" w14:textId="77777777" w:rsidR="00505014" w:rsidRPr="00AE407B" w:rsidRDefault="00505014" w:rsidP="00F83EBF">
            <w:pPr>
              <w:pStyle w:val="GvdeMetni"/>
              <w:spacing w:before="20" w:after="20" w:line="240" w:lineRule="auto"/>
              <w:rPr>
                <w:b/>
                <w:bCs/>
                <w:sz w:val="16"/>
                <w:szCs w:val="16"/>
                <w:lang w:val="tr-TR"/>
              </w:rPr>
            </w:pPr>
            <w:r w:rsidRPr="00AE407B">
              <w:rPr>
                <w:b/>
                <w:bCs/>
                <w:sz w:val="16"/>
                <w:szCs w:val="16"/>
                <w:lang w:val="tr-TR"/>
              </w:rPr>
              <w:t>Etki 8: Hayvanların Hareketine Engel Oluşturan Bariyerlerin Oluşturulması</w:t>
            </w:r>
          </w:p>
          <w:p w14:paraId="468FF7B4" w14:textId="77777777" w:rsidR="00505014" w:rsidRPr="00AE407B" w:rsidRDefault="00505014" w:rsidP="00F83EBF">
            <w:pPr>
              <w:pStyle w:val="GvdeMetni"/>
              <w:spacing w:before="20" w:after="20" w:line="240" w:lineRule="auto"/>
              <w:rPr>
                <w:b/>
                <w:bCs/>
                <w:sz w:val="16"/>
                <w:szCs w:val="16"/>
                <w:lang w:val="tr-TR"/>
              </w:rPr>
            </w:pPr>
          </w:p>
        </w:tc>
        <w:tc>
          <w:tcPr>
            <w:tcW w:w="4776" w:type="dxa"/>
          </w:tcPr>
          <w:p w14:paraId="1C1E85C4" w14:textId="77777777" w:rsidR="00505014" w:rsidRPr="00AE407B" w:rsidRDefault="00505014" w:rsidP="00F83EBF">
            <w:pPr>
              <w:pStyle w:val="GvdeMetni"/>
              <w:spacing w:before="20" w:after="20" w:line="240" w:lineRule="auto"/>
              <w:rPr>
                <w:b/>
                <w:bCs/>
                <w:sz w:val="16"/>
                <w:szCs w:val="16"/>
                <w:lang w:val="tr-TR"/>
              </w:rPr>
            </w:pPr>
            <w:r w:rsidRPr="00AE407B">
              <w:rPr>
                <w:b/>
                <w:bCs/>
                <w:sz w:val="16"/>
                <w:szCs w:val="16"/>
                <w:lang w:val="tr-TR"/>
              </w:rPr>
              <w:t>Yaban hayatı dostu çitler ve bariyer önleme</w:t>
            </w:r>
          </w:p>
          <w:p w14:paraId="59FE6DB8" w14:textId="77777777" w:rsidR="00505014" w:rsidRPr="00AE407B" w:rsidRDefault="00505014" w:rsidP="00F83EBF">
            <w:pPr>
              <w:pStyle w:val="ListeMaddemi"/>
              <w:numPr>
                <w:ilvl w:val="0"/>
                <w:numId w:val="77"/>
              </w:numPr>
              <w:spacing w:before="20" w:after="20" w:line="240" w:lineRule="auto"/>
              <w:jc w:val="both"/>
              <w:rPr>
                <w:sz w:val="16"/>
                <w:szCs w:val="16"/>
                <w:lang w:val="tr-TR"/>
              </w:rPr>
            </w:pPr>
            <w:r w:rsidRPr="00AE407B">
              <w:rPr>
                <w:sz w:val="16"/>
                <w:szCs w:val="16"/>
                <w:lang w:val="tr-TR"/>
              </w:rPr>
              <w:t>"Etki 2: Habitat Bağlantısının Azalması" için geçerli olan aynı önlemler, bariyerlerin etkilerini de azaltacağı için burada da geçerlidir.</w:t>
            </w:r>
          </w:p>
        </w:tc>
        <w:tc>
          <w:tcPr>
            <w:tcW w:w="1689" w:type="dxa"/>
            <w:vMerge w:val="restart"/>
          </w:tcPr>
          <w:p w14:paraId="10C40A8E" w14:textId="77777777" w:rsidR="00505014" w:rsidRPr="00AE407B" w:rsidRDefault="00505014" w:rsidP="00F83EBF">
            <w:pPr>
              <w:pStyle w:val="GvdeMetni"/>
              <w:spacing w:before="20" w:after="20" w:line="240" w:lineRule="auto"/>
              <w:jc w:val="center"/>
              <w:rPr>
                <w:sz w:val="16"/>
                <w:szCs w:val="16"/>
                <w:lang w:val="tr-TR"/>
              </w:rPr>
            </w:pPr>
            <w:r w:rsidRPr="00AE407B">
              <w:rPr>
                <w:sz w:val="16"/>
                <w:szCs w:val="16"/>
                <w:lang w:val="tr-TR"/>
              </w:rPr>
              <w:t>En aza indir</w:t>
            </w:r>
          </w:p>
        </w:tc>
        <w:tc>
          <w:tcPr>
            <w:tcW w:w="2733" w:type="dxa"/>
            <w:vMerge w:val="restart"/>
          </w:tcPr>
          <w:p w14:paraId="4BD5B3D7" w14:textId="77777777" w:rsidR="00505014" w:rsidRPr="00AE407B" w:rsidRDefault="00505014" w:rsidP="00F83EBF">
            <w:pPr>
              <w:pStyle w:val="GvdeMetni"/>
              <w:spacing w:before="20" w:after="20" w:line="240" w:lineRule="auto"/>
              <w:rPr>
                <w:sz w:val="16"/>
                <w:szCs w:val="16"/>
                <w:lang w:val="tr-TR"/>
              </w:rPr>
            </w:pPr>
            <w:r w:rsidRPr="00AE407B">
              <w:rPr>
                <w:sz w:val="16"/>
                <w:szCs w:val="16"/>
                <w:lang w:val="tr-TR"/>
              </w:rPr>
              <w:t xml:space="preserve">Geçirgen çitler kurulur. </w:t>
            </w:r>
          </w:p>
          <w:p w14:paraId="3717B518" w14:textId="77777777" w:rsidR="00466C34" w:rsidRPr="00AE407B" w:rsidRDefault="00466C34" w:rsidP="00F83EBF">
            <w:pPr>
              <w:pStyle w:val="GvdeMetni"/>
              <w:spacing w:before="20" w:after="20" w:line="240" w:lineRule="auto"/>
              <w:rPr>
                <w:sz w:val="16"/>
                <w:szCs w:val="16"/>
                <w:lang w:val="tr-TR"/>
              </w:rPr>
            </w:pPr>
          </w:p>
          <w:p w14:paraId="6061192B" w14:textId="77777777" w:rsidR="00505014" w:rsidRPr="00AE407B" w:rsidRDefault="00505014" w:rsidP="00F83EBF">
            <w:pPr>
              <w:pStyle w:val="GvdeMetni"/>
              <w:spacing w:before="20" w:after="20" w:line="240" w:lineRule="auto"/>
              <w:rPr>
                <w:sz w:val="16"/>
                <w:szCs w:val="16"/>
                <w:lang w:val="tr-TR"/>
              </w:rPr>
            </w:pPr>
            <w:r w:rsidRPr="00AE407B">
              <w:rPr>
                <w:sz w:val="16"/>
                <w:szCs w:val="16"/>
                <w:lang w:val="tr-TR"/>
              </w:rPr>
              <w:t xml:space="preserve">Gereksiz bariyerler kurulmaz. </w:t>
            </w:r>
          </w:p>
          <w:p w14:paraId="297F2C09" w14:textId="77777777" w:rsidR="00466C34" w:rsidRPr="00AE407B" w:rsidRDefault="00466C34" w:rsidP="00F83EBF">
            <w:pPr>
              <w:pStyle w:val="GvdeMetni"/>
              <w:spacing w:before="20" w:after="20" w:line="240" w:lineRule="auto"/>
              <w:rPr>
                <w:sz w:val="16"/>
                <w:szCs w:val="16"/>
                <w:lang w:val="tr-TR"/>
              </w:rPr>
            </w:pPr>
          </w:p>
          <w:p w14:paraId="080F6D34" w14:textId="77777777" w:rsidR="00505014" w:rsidRPr="00AE407B" w:rsidRDefault="00505014" w:rsidP="00F83EBF">
            <w:pPr>
              <w:pStyle w:val="GvdeMetni"/>
              <w:spacing w:before="20" w:after="20" w:line="240" w:lineRule="auto"/>
              <w:rPr>
                <w:sz w:val="16"/>
                <w:szCs w:val="16"/>
                <w:lang w:val="tr-TR"/>
              </w:rPr>
            </w:pPr>
            <w:r w:rsidRPr="00AE407B">
              <w:rPr>
                <w:sz w:val="16"/>
                <w:szCs w:val="16"/>
                <w:lang w:val="tr-TR"/>
              </w:rPr>
              <w:t xml:space="preserve">İnşaat tamamlandıktan sonra geçici tesisler kaldırılır. </w:t>
            </w:r>
          </w:p>
          <w:p w14:paraId="116A3AE6" w14:textId="77777777" w:rsidR="00466C34" w:rsidRPr="00AE407B" w:rsidRDefault="00466C34" w:rsidP="00F83EBF">
            <w:pPr>
              <w:pStyle w:val="GvdeMetni"/>
              <w:spacing w:before="20" w:after="20" w:line="240" w:lineRule="auto"/>
              <w:rPr>
                <w:sz w:val="16"/>
                <w:szCs w:val="16"/>
                <w:lang w:val="tr-TR"/>
              </w:rPr>
            </w:pPr>
          </w:p>
          <w:p w14:paraId="52DD0A8E" w14:textId="77777777" w:rsidR="00505014" w:rsidRPr="00AE407B" w:rsidRDefault="00505014" w:rsidP="00F83EBF">
            <w:pPr>
              <w:pStyle w:val="GvdeMetni"/>
              <w:spacing w:before="20" w:after="20" w:line="240" w:lineRule="auto"/>
              <w:rPr>
                <w:sz w:val="16"/>
                <w:szCs w:val="16"/>
                <w:lang w:val="tr-TR"/>
              </w:rPr>
            </w:pPr>
            <w:r w:rsidRPr="00AE407B">
              <w:rPr>
                <w:sz w:val="16"/>
                <w:szCs w:val="16"/>
                <w:lang w:val="tr-TR"/>
              </w:rPr>
              <w:t xml:space="preserve">Yaban hayatı kontrolleri uygulanır. </w:t>
            </w:r>
          </w:p>
        </w:tc>
        <w:tc>
          <w:tcPr>
            <w:tcW w:w="1672" w:type="dxa"/>
            <w:vMerge w:val="restart"/>
          </w:tcPr>
          <w:p w14:paraId="04EAB8F0" w14:textId="79854F47" w:rsidR="00505014" w:rsidRPr="00AE407B" w:rsidRDefault="005E32D2" w:rsidP="00F83EBF">
            <w:pPr>
              <w:pStyle w:val="GvdeMetni"/>
              <w:spacing w:before="20" w:after="20" w:line="240" w:lineRule="auto"/>
              <w:rPr>
                <w:sz w:val="16"/>
                <w:szCs w:val="16"/>
                <w:lang w:val="tr-TR"/>
              </w:rPr>
            </w:pPr>
            <w:r w:rsidRPr="00AE407B">
              <w:rPr>
                <w:sz w:val="16"/>
                <w:szCs w:val="16"/>
                <w:lang w:val="tr-TR"/>
              </w:rPr>
              <w:t>İnşaat sırasında</w:t>
            </w:r>
          </w:p>
        </w:tc>
        <w:tc>
          <w:tcPr>
            <w:tcW w:w="0" w:type="auto"/>
            <w:vMerge w:val="restart"/>
          </w:tcPr>
          <w:p w14:paraId="3BC59060" w14:textId="77777777" w:rsidR="00505014" w:rsidRPr="00AE407B" w:rsidRDefault="00505014" w:rsidP="00F83EBF">
            <w:pPr>
              <w:pStyle w:val="GvdeMetni"/>
              <w:spacing w:before="20" w:after="20" w:line="240" w:lineRule="auto"/>
              <w:rPr>
                <w:sz w:val="16"/>
                <w:szCs w:val="16"/>
                <w:lang w:val="tr-TR"/>
              </w:rPr>
            </w:pPr>
            <w:r w:rsidRPr="00AE407B">
              <w:rPr>
                <w:sz w:val="16"/>
                <w:szCs w:val="16"/>
                <w:lang w:val="tr-TR"/>
              </w:rPr>
              <w:t>Tüm çalışanlar ve yükleniciler</w:t>
            </w:r>
          </w:p>
          <w:p w14:paraId="2CE5B61D" w14:textId="77777777" w:rsidR="00F30487" w:rsidRPr="00AE407B" w:rsidRDefault="00F30487" w:rsidP="00F83EBF">
            <w:pPr>
              <w:pStyle w:val="GvdeMetni"/>
              <w:spacing w:before="20" w:after="20" w:line="240" w:lineRule="auto"/>
              <w:rPr>
                <w:sz w:val="16"/>
                <w:szCs w:val="16"/>
                <w:lang w:val="tr-TR"/>
              </w:rPr>
            </w:pPr>
          </w:p>
          <w:p w14:paraId="25408DC4" w14:textId="68BF7D3E" w:rsidR="00505014" w:rsidRPr="00AE407B" w:rsidRDefault="009E6A06" w:rsidP="00F83EBF">
            <w:pPr>
              <w:pStyle w:val="GvdeMetni"/>
              <w:spacing w:before="20" w:after="20" w:line="240" w:lineRule="auto"/>
              <w:rPr>
                <w:sz w:val="16"/>
                <w:szCs w:val="16"/>
                <w:lang w:val="tr-TR"/>
              </w:rPr>
            </w:pPr>
            <w:r w:rsidRPr="00AE407B">
              <w:rPr>
                <w:sz w:val="16"/>
                <w:szCs w:val="16"/>
                <w:lang w:val="tr-TR"/>
              </w:rPr>
              <w:t>ISG</w:t>
            </w:r>
            <w:r w:rsidR="00DB6A05" w:rsidRPr="00AE407B">
              <w:rPr>
                <w:sz w:val="16"/>
                <w:szCs w:val="16"/>
                <w:lang w:val="tr-TR"/>
              </w:rPr>
              <w:t xml:space="preserve"> Müdürü / Çevre Çözüm Ortağı</w:t>
            </w:r>
          </w:p>
        </w:tc>
      </w:tr>
      <w:tr w:rsidR="00E95589" w:rsidRPr="000058B4" w14:paraId="7C57A06D" w14:textId="77777777" w:rsidTr="00E92405">
        <w:tc>
          <w:tcPr>
            <w:tcW w:w="2442" w:type="dxa"/>
            <w:vMerge/>
          </w:tcPr>
          <w:p w14:paraId="54C8EE07" w14:textId="77777777" w:rsidR="00505014" w:rsidRPr="00AE407B" w:rsidRDefault="00505014" w:rsidP="00F83EBF">
            <w:pPr>
              <w:pStyle w:val="GvdeMetni"/>
              <w:spacing w:before="20" w:after="20" w:line="240" w:lineRule="auto"/>
              <w:rPr>
                <w:sz w:val="16"/>
                <w:szCs w:val="16"/>
                <w:lang w:val="tr-TR"/>
              </w:rPr>
            </w:pPr>
          </w:p>
        </w:tc>
        <w:tc>
          <w:tcPr>
            <w:tcW w:w="4776" w:type="dxa"/>
          </w:tcPr>
          <w:p w14:paraId="3B605604" w14:textId="2C244738" w:rsidR="00505014" w:rsidRPr="00AE407B" w:rsidRDefault="00505014" w:rsidP="00F83EBF">
            <w:pPr>
              <w:pStyle w:val="GvdeMetni"/>
              <w:spacing w:before="20" w:after="20" w:line="240" w:lineRule="auto"/>
              <w:rPr>
                <w:sz w:val="16"/>
                <w:szCs w:val="16"/>
                <w:lang w:val="tr-TR"/>
              </w:rPr>
            </w:pPr>
            <w:r w:rsidRPr="00AE407B">
              <w:rPr>
                <w:b/>
                <w:bCs/>
                <w:sz w:val="16"/>
                <w:szCs w:val="16"/>
                <w:lang w:val="tr-TR"/>
              </w:rPr>
              <w:t xml:space="preserve">Yaban hayatı </w:t>
            </w:r>
            <w:r w:rsidR="0055442F" w:rsidRPr="00AE407B">
              <w:rPr>
                <w:b/>
                <w:bCs/>
                <w:sz w:val="16"/>
                <w:szCs w:val="16"/>
                <w:lang w:val="tr-TR"/>
              </w:rPr>
              <w:t>yönlendirme</w:t>
            </w:r>
            <w:r w:rsidRPr="00AE407B">
              <w:rPr>
                <w:b/>
                <w:bCs/>
                <w:sz w:val="16"/>
                <w:szCs w:val="16"/>
                <w:lang w:val="tr-TR"/>
              </w:rPr>
              <w:t xml:space="preserve"> protokolü</w:t>
            </w:r>
          </w:p>
          <w:p w14:paraId="79D09843" w14:textId="77777777" w:rsidR="00505014" w:rsidRPr="00AE407B" w:rsidRDefault="00505014" w:rsidP="00F83EBF">
            <w:pPr>
              <w:pStyle w:val="ListeMaddemi"/>
              <w:numPr>
                <w:ilvl w:val="0"/>
                <w:numId w:val="77"/>
              </w:numPr>
              <w:spacing w:before="20" w:after="20" w:line="240" w:lineRule="auto"/>
              <w:jc w:val="both"/>
              <w:rPr>
                <w:b/>
                <w:bCs/>
                <w:sz w:val="16"/>
                <w:szCs w:val="16"/>
                <w:lang w:val="tr-TR"/>
              </w:rPr>
            </w:pPr>
            <w:r w:rsidRPr="00AE407B">
              <w:rPr>
                <w:sz w:val="16"/>
                <w:szCs w:val="16"/>
                <w:lang w:val="tr-TR"/>
              </w:rPr>
              <w:t>İnşaatın yapıldığı yerde, inşaat öncesinde çalışılacak alanları kontrol etmek ve inşaat sahasında bulunan yaban hayatı hayvanlarını (bu hayvanların inşaat sahasından kendi başlarına güvenli bir şekilde çıkamayacakları durumlarda) komşu doğal yaşam alanlarına güvenli bir şekilde nakletmek veya yönlendirmek için yaban hayatı yönlendirme protokolü (Ek A'ya bakınız) uygulanacaktır.</w:t>
            </w:r>
          </w:p>
        </w:tc>
        <w:tc>
          <w:tcPr>
            <w:tcW w:w="1689" w:type="dxa"/>
            <w:vMerge/>
          </w:tcPr>
          <w:p w14:paraId="526E471D" w14:textId="77777777" w:rsidR="00505014" w:rsidRPr="00AE407B" w:rsidRDefault="00505014" w:rsidP="00F83EBF">
            <w:pPr>
              <w:pStyle w:val="GvdeMetni"/>
              <w:spacing w:before="20" w:after="20" w:line="240" w:lineRule="auto"/>
              <w:jc w:val="center"/>
              <w:rPr>
                <w:sz w:val="16"/>
                <w:szCs w:val="16"/>
                <w:lang w:val="tr-TR"/>
              </w:rPr>
            </w:pPr>
          </w:p>
        </w:tc>
        <w:tc>
          <w:tcPr>
            <w:tcW w:w="2733" w:type="dxa"/>
            <w:vMerge/>
          </w:tcPr>
          <w:p w14:paraId="6BAAF847" w14:textId="77777777" w:rsidR="00505014" w:rsidRPr="00AE407B" w:rsidRDefault="00505014" w:rsidP="00F83EBF">
            <w:pPr>
              <w:pStyle w:val="GvdeMetni"/>
              <w:spacing w:before="20" w:after="20" w:line="240" w:lineRule="auto"/>
              <w:rPr>
                <w:sz w:val="16"/>
                <w:szCs w:val="16"/>
                <w:lang w:val="tr-TR"/>
              </w:rPr>
            </w:pPr>
          </w:p>
        </w:tc>
        <w:tc>
          <w:tcPr>
            <w:tcW w:w="1672" w:type="dxa"/>
            <w:vMerge/>
          </w:tcPr>
          <w:p w14:paraId="1903A658" w14:textId="77777777" w:rsidR="00505014" w:rsidRPr="00AE407B" w:rsidRDefault="00505014" w:rsidP="00F83EBF">
            <w:pPr>
              <w:pStyle w:val="GvdeMetni"/>
              <w:spacing w:before="20" w:after="20" w:line="240" w:lineRule="auto"/>
              <w:rPr>
                <w:sz w:val="16"/>
                <w:szCs w:val="16"/>
                <w:lang w:val="tr-TR"/>
              </w:rPr>
            </w:pPr>
          </w:p>
        </w:tc>
        <w:tc>
          <w:tcPr>
            <w:tcW w:w="0" w:type="auto"/>
            <w:vMerge/>
          </w:tcPr>
          <w:p w14:paraId="3C113CD6" w14:textId="77777777" w:rsidR="00505014" w:rsidRPr="00AE407B" w:rsidRDefault="00505014" w:rsidP="00F83EBF">
            <w:pPr>
              <w:pStyle w:val="GvdeMetni"/>
              <w:spacing w:before="20" w:after="20" w:line="240" w:lineRule="auto"/>
              <w:rPr>
                <w:sz w:val="16"/>
                <w:szCs w:val="16"/>
                <w:lang w:val="tr-TR"/>
              </w:rPr>
            </w:pPr>
          </w:p>
        </w:tc>
      </w:tr>
      <w:tr w:rsidR="00E95589" w:rsidRPr="00AE407B" w14:paraId="72AE82EB" w14:textId="77777777" w:rsidTr="00E92405">
        <w:tc>
          <w:tcPr>
            <w:tcW w:w="2442" w:type="dxa"/>
            <w:vMerge w:val="restart"/>
            <w:hideMark/>
          </w:tcPr>
          <w:p w14:paraId="48B268C3" w14:textId="77777777" w:rsidR="00466C34" w:rsidRPr="00AE407B" w:rsidRDefault="00466C34" w:rsidP="00F83EBF">
            <w:pPr>
              <w:pStyle w:val="GvdeMetni"/>
              <w:spacing w:before="20" w:after="20" w:line="240" w:lineRule="auto"/>
              <w:rPr>
                <w:sz w:val="16"/>
                <w:szCs w:val="16"/>
                <w:lang w:val="tr-TR"/>
              </w:rPr>
            </w:pPr>
            <w:r w:rsidRPr="00AE407B">
              <w:rPr>
                <w:b/>
                <w:bCs/>
                <w:sz w:val="16"/>
                <w:szCs w:val="16"/>
                <w:lang w:val="tr-TR"/>
              </w:rPr>
              <w:t>Etki 9: Üreyen Kuş Türlerinin Rahatsız Edilmesi/Yerinden Edilmesi</w:t>
            </w:r>
          </w:p>
        </w:tc>
        <w:tc>
          <w:tcPr>
            <w:tcW w:w="4776" w:type="dxa"/>
            <w:hideMark/>
          </w:tcPr>
          <w:p w14:paraId="7F69E1B8" w14:textId="77777777" w:rsidR="00466C34" w:rsidRPr="00AE407B" w:rsidRDefault="00466C34" w:rsidP="00F83EBF">
            <w:pPr>
              <w:pStyle w:val="GvdeMetni"/>
              <w:spacing w:before="20" w:after="20" w:line="240" w:lineRule="auto"/>
              <w:rPr>
                <w:b/>
                <w:bCs/>
                <w:sz w:val="16"/>
                <w:szCs w:val="16"/>
                <w:lang w:val="tr-TR"/>
              </w:rPr>
            </w:pPr>
            <w:r w:rsidRPr="00AE407B">
              <w:rPr>
                <w:b/>
                <w:bCs/>
                <w:sz w:val="16"/>
                <w:szCs w:val="16"/>
                <w:lang w:val="tr-TR"/>
              </w:rPr>
              <w:t>Üreyen Kuşların Yuvalama Koruma Önlemleri</w:t>
            </w:r>
          </w:p>
          <w:p w14:paraId="1C054ABB" w14:textId="77777777" w:rsidR="00466C34" w:rsidRPr="00AE407B" w:rsidRDefault="00466C34" w:rsidP="00F83EBF">
            <w:pPr>
              <w:pStyle w:val="ListeMaddemi"/>
              <w:numPr>
                <w:ilvl w:val="0"/>
                <w:numId w:val="77"/>
              </w:numPr>
              <w:spacing w:before="20" w:after="20" w:line="240" w:lineRule="auto"/>
              <w:jc w:val="both"/>
              <w:rPr>
                <w:sz w:val="16"/>
                <w:szCs w:val="16"/>
                <w:lang w:val="tr-TR"/>
              </w:rPr>
            </w:pPr>
            <w:r w:rsidRPr="00AE407B">
              <w:rPr>
                <w:sz w:val="16"/>
                <w:szCs w:val="16"/>
                <w:lang w:val="tr-TR"/>
              </w:rPr>
              <w:t>Üreyen/yuvalayan kuşlar için uygun önleyici/koruyucu tampon bölgeler düşünülmelidir (aktif yuvaların tespit edildiği sahada yuvaladığı belirlenen kuşlar). En az 200 m'lik muhafazakar bir tampon mesafesi önerilir (Tolvanen ve ark., 2023 ve NatureScot, 2022 ile uyumlu).</w:t>
            </w:r>
          </w:p>
          <w:p w14:paraId="12109737" w14:textId="77777777" w:rsidR="00466C34" w:rsidRPr="00AE407B" w:rsidRDefault="00466C34" w:rsidP="00F83EBF">
            <w:pPr>
              <w:pStyle w:val="ListeMaddemi"/>
              <w:numPr>
                <w:ilvl w:val="0"/>
                <w:numId w:val="77"/>
              </w:numPr>
              <w:spacing w:before="20" w:after="20" w:line="240" w:lineRule="auto"/>
              <w:jc w:val="both"/>
              <w:rPr>
                <w:sz w:val="16"/>
                <w:szCs w:val="16"/>
                <w:lang w:val="tr-TR"/>
              </w:rPr>
            </w:pPr>
            <w:r w:rsidRPr="00AE407B">
              <w:rPr>
                <w:sz w:val="16"/>
                <w:szCs w:val="16"/>
                <w:lang w:val="tr-TR"/>
              </w:rPr>
              <w:t>Mümkünse, ana kuş üreme mevsimi boyunca şantiye temizliğinden kaçının (türlerin üreme mevsimi genellikle ilkbahar aylarından yaz başlarına, Nisan'dan Haziran'a kadardır).  Dikkate alınması gereken olası üreyen kuşlar için etki açıklamasını inceleyin.</w:t>
            </w:r>
          </w:p>
          <w:p w14:paraId="2185E410" w14:textId="77777777" w:rsidR="00466C34" w:rsidRPr="00AE407B" w:rsidRDefault="00466C34" w:rsidP="00F83EBF">
            <w:pPr>
              <w:pStyle w:val="ListeMaddemi"/>
              <w:numPr>
                <w:ilvl w:val="0"/>
                <w:numId w:val="77"/>
              </w:numPr>
              <w:spacing w:before="20" w:after="20" w:line="240" w:lineRule="auto"/>
              <w:jc w:val="both"/>
              <w:rPr>
                <w:sz w:val="16"/>
                <w:szCs w:val="16"/>
                <w:lang w:val="tr-TR"/>
              </w:rPr>
            </w:pPr>
            <w:r w:rsidRPr="00AE407B">
              <w:rPr>
                <w:sz w:val="16"/>
                <w:szCs w:val="16"/>
                <w:lang w:val="tr-TR"/>
              </w:rPr>
              <w:t>Mümkün olmadığı durumlarda, "Ekolojik İşler Sorumlusu" (ECoW), müteahhitlerin önemli geliştirme aşamalarını tamamlayabilmeleri için inşaat faaliyetleri başlamadan önce sahaya ekolojik gerekliliklerin teslimine ilişkin çevre belgelerini hazırlayacaktır. ECoW, sahadaki inşaat faaliyetlerinin ilgili yasalara ve Proje taahhütlerine uygun olarak gerçekleştirilmesini izleyecektir.</w:t>
            </w:r>
          </w:p>
          <w:p w14:paraId="288AED71" w14:textId="77777777" w:rsidR="00466C34" w:rsidRPr="00AE407B" w:rsidRDefault="00466C34" w:rsidP="00F83EBF">
            <w:pPr>
              <w:pStyle w:val="ListeMaddemi"/>
              <w:numPr>
                <w:ilvl w:val="0"/>
                <w:numId w:val="77"/>
              </w:numPr>
              <w:spacing w:before="20" w:after="20" w:line="240" w:lineRule="auto"/>
              <w:jc w:val="both"/>
              <w:rPr>
                <w:sz w:val="16"/>
                <w:szCs w:val="16"/>
                <w:lang w:val="tr-TR"/>
              </w:rPr>
            </w:pPr>
            <w:r w:rsidRPr="00AE407B">
              <w:rPr>
                <w:sz w:val="16"/>
                <w:szCs w:val="16"/>
                <w:lang w:val="tr-TR"/>
              </w:rPr>
              <w:t xml:space="preserve">Bitki örtüsünün temizlenmesinin olası yer ve ağaç yuvalayan kuşlar üzerindeki etkilerini en </w:t>
            </w:r>
            <w:r w:rsidRPr="00AE407B">
              <w:rPr>
                <w:sz w:val="16"/>
                <w:szCs w:val="16"/>
                <w:lang w:val="tr-TR"/>
              </w:rPr>
              <w:lastRenderedPageBreak/>
              <w:t>aza indirmek için çalışma alanlarını çitlerle çevirin ve/veya sınırlarını belirleyin.</w:t>
            </w:r>
          </w:p>
          <w:p w14:paraId="74C3C14B" w14:textId="77777777" w:rsidR="00466C34" w:rsidRPr="00AE407B" w:rsidRDefault="00466C34" w:rsidP="00F83EBF">
            <w:pPr>
              <w:pStyle w:val="ListeMaddemi"/>
              <w:numPr>
                <w:ilvl w:val="0"/>
                <w:numId w:val="77"/>
              </w:numPr>
              <w:spacing w:before="20" w:after="20" w:line="240" w:lineRule="auto"/>
              <w:jc w:val="both"/>
              <w:rPr>
                <w:sz w:val="16"/>
                <w:szCs w:val="16"/>
                <w:lang w:val="tr-TR"/>
              </w:rPr>
            </w:pPr>
            <w:r w:rsidRPr="00AE407B">
              <w:rPr>
                <w:sz w:val="16"/>
                <w:szCs w:val="16"/>
                <w:lang w:val="tr-TR"/>
              </w:rPr>
              <w:t>Ana kuş yuvalama mevsiminde, açık alanlarda ve geçici tesislerde v e yapıların üzerinde aktif yuvaların oluşmasını önlemek için, açıklıkları ve havalandırma deliklerini kapatın ve çalıştırmadan önce ekipmanı kontrol edin.</w:t>
            </w:r>
          </w:p>
          <w:p w14:paraId="14DB51C2" w14:textId="77777777" w:rsidR="00466C34" w:rsidRPr="00AE407B" w:rsidRDefault="00466C34" w:rsidP="00F83EBF">
            <w:pPr>
              <w:pStyle w:val="ListeMaddemi"/>
              <w:numPr>
                <w:ilvl w:val="0"/>
                <w:numId w:val="77"/>
              </w:numPr>
              <w:spacing w:before="20" w:after="20" w:line="240" w:lineRule="auto"/>
              <w:jc w:val="both"/>
              <w:rPr>
                <w:sz w:val="16"/>
                <w:szCs w:val="16"/>
                <w:lang w:val="tr-TR"/>
              </w:rPr>
            </w:pPr>
            <w:r w:rsidRPr="00AE407B">
              <w:rPr>
                <w:sz w:val="16"/>
                <w:szCs w:val="16"/>
                <w:lang w:val="tr-TR"/>
              </w:rPr>
              <w:t>Yaban hayatı avcılığı veya orman türlerinin toplanması gibi yasa dışı faaliyetler inşaat işçileriyle görüşülmeli ve bu tür faaliyetler, uygunsuz davranışlar için cezalar/para cezaları mekanizması uygulanarak yasaklanmalıdır.</w:t>
            </w:r>
          </w:p>
          <w:p w14:paraId="3CDC4E87" w14:textId="77777777" w:rsidR="00466C34" w:rsidRPr="00AE407B" w:rsidRDefault="00466C34" w:rsidP="00F83EBF">
            <w:pPr>
              <w:pStyle w:val="ListeMaddemi"/>
              <w:numPr>
                <w:ilvl w:val="0"/>
                <w:numId w:val="77"/>
              </w:numPr>
              <w:spacing w:before="20" w:after="20" w:line="240" w:lineRule="auto"/>
              <w:jc w:val="both"/>
              <w:rPr>
                <w:rFonts w:eastAsia="Times New Roman"/>
                <w:sz w:val="16"/>
                <w:szCs w:val="16"/>
                <w:lang w:val="tr-TR"/>
              </w:rPr>
            </w:pPr>
            <w:r w:rsidRPr="00AE407B">
              <w:rPr>
                <w:sz w:val="16"/>
                <w:szCs w:val="16"/>
                <w:lang w:val="tr-TR"/>
              </w:rPr>
              <w:t>Hassas fauna türlerinin üreme/yuvalama mevsimlerinde (örneğin, kuşlar için Mart-Temmuz, sürüngenler ve amfibiler için ilkbahar ortaya çıkış dönemi) patlatma yapılmamalıdır. Patlatma işlemleri, gececi ve alacakaranlık türlerinin daha az aktif olduğu öğle saatlerinde planlanmalıdır.</w:t>
            </w:r>
          </w:p>
        </w:tc>
        <w:tc>
          <w:tcPr>
            <w:tcW w:w="1689" w:type="dxa"/>
          </w:tcPr>
          <w:p w14:paraId="6ABD5CB8" w14:textId="23AC9038" w:rsidR="00466C34" w:rsidRPr="00AE407B" w:rsidRDefault="00466C34" w:rsidP="00F83EBF">
            <w:pPr>
              <w:pStyle w:val="GvdeMetni"/>
              <w:spacing w:before="20" w:after="20" w:line="240" w:lineRule="auto"/>
              <w:jc w:val="center"/>
              <w:rPr>
                <w:sz w:val="16"/>
                <w:szCs w:val="16"/>
                <w:lang w:val="tr-TR"/>
              </w:rPr>
            </w:pPr>
            <w:r w:rsidRPr="00AE407B">
              <w:rPr>
                <w:sz w:val="16"/>
                <w:szCs w:val="16"/>
                <w:lang w:val="tr-TR"/>
              </w:rPr>
              <w:lastRenderedPageBreak/>
              <w:t>Kaçın</w:t>
            </w:r>
            <w:r w:rsidR="009E6A06" w:rsidRPr="00AE407B">
              <w:rPr>
                <w:sz w:val="16"/>
                <w:szCs w:val="16"/>
                <w:lang w:val="tr-TR"/>
              </w:rPr>
              <w:t>ma</w:t>
            </w:r>
            <w:r w:rsidRPr="00AE407B">
              <w:rPr>
                <w:sz w:val="16"/>
                <w:szCs w:val="16"/>
                <w:lang w:val="tr-TR"/>
              </w:rPr>
              <w:t xml:space="preserve"> / En aza indir</w:t>
            </w:r>
            <w:r w:rsidR="009E6A06" w:rsidRPr="00AE407B">
              <w:rPr>
                <w:sz w:val="16"/>
                <w:szCs w:val="16"/>
                <w:lang w:val="tr-TR"/>
              </w:rPr>
              <w:t>me</w:t>
            </w:r>
          </w:p>
        </w:tc>
        <w:tc>
          <w:tcPr>
            <w:tcW w:w="2733" w:type="dxa"/>
            <w:hideMark/>
          </w:tcPr>
          <w:p w14:paraId="7D9AEA36" w14:textId="77777777" w:rsidR="00466C34" w:rsidRPr="00AE407B" w:rsidRDefault="00466C34" w:rsidP="00F83EBF">
            <w:pPr>
              <w:pStyle w:val="GvdeMetni"/>
              <w:spacing w:before="20" w:after="20" w:line="240" w:lineRule="auto"/>
              <w:rPr>
                <w:sz w:val="16"/>
                <w:szCs w:val="16"/>
                <w:lang w:val="tr-TR"/>
              </w:rPr>
            </w:pPr>
            <w:r w:rsidRPr="00AE407B">
              <w:rPr>
                <w:sz w:val="16"/>
                <w:szCs w:val="16"/>
                <w:lang w:val="tr-TR"/>
              </w:rPr>
              <w:t>Tespit edilen yuvaların çevresinde tampon bölgeler oluşturulmalıdır.</w:t>
            </w:r>
          </w:p>
          <w:p w14:paraId="46866EA6" w14:textId="77777777" w:rsidR="00513E2B" w:rsidRPr="00AE407B" w:rsidRDefault="00513E2B" w:rsidP="00F83EBF">
            <w:pPr>
              <w:pStyle w:val="GvdeMetni"/>
              <w:spacing w:before="20" w:after="20" w:line="240" w:lineRule="auto"/>
              <w:rPr>
                <w:sz w:val="16"/>
                <w:szCs w:val="16"/>
                <w:lang w:val="tr-TR"/>
              </w:rPr>
            </w:pPr>
          </w:p>
          <w:p w14:paraId="3B1824FC" w14:textId="77777777" w:rsidR="00466C34" w:rsidRPr="00AE407B" w:rsidRDefault="00466C34" w:rsidP="00F83EBF">
            <w:pPr>
              <w:pStyle w:val="GvdeMetni"/>
              <w:spacing w:before="20" w:after="20" w:line="240" w:lineRule="auto"/>
              <w:rPr>
                <w:sz w:val="16"/>
                <w:szCs w:val="16"/>
                <w:lang w:val="tr-TR"/>
              </w:rPr>
            </w:pPr>
            <w:r w:rsidRPr="00AE407B">
              <w:rPr>
                <w:sz w:val="16"/>
                <w:szCs w:val="16"/>
                <w:lang w:val="tr-TR"/>
              </w:rPr>
              <w:t>Üreme sezonunun en yoğun olduğu dönemde temizlik yapılmamalıdır.</w:t>
            </w:r>
          </w:p>
          <w:p w14:paraId="1A03FE3C" w14:textId="77777777" w:rsidR="00466C34" w:rsidRPr="00AE407B" w:rsidRDefault="00466C34" w:rsidP="00F83EBF">
            <w:pPr>
              <w:pStyle w:val="GvdeMetni"/>
              <w:spacing w:before="20" w:after="20" w:line="240" w:lineRule="auto"/>
              <w:rPr>
                <w:sz w:val="16"/>
                <w:szCs w:val="16"/>
                <w:lang w:val="tr-TR"/>
              </w:rPr>
            </w:pPr>
          </w:p>
          <w:p w14:paraId="284FABB1" w14:textId="2B381505" w:rsidR="00466C34" w:rsidRPr="00AE407B" w:rsidRDefault="00466C34" w:rsidP="00F83EBF">
            <w:pPr>
              <w:pStyle w:val="GvdeMetni"/>
              <w:spacing w:before="20" w:after="20" w:line="240" w:lineRule="auto"/>
              <w:rPr>
                <w:sz w:val="16"/>
                <w:szCs w:val="16"/>
                <w:lang w:val="tr-TR"/>
              </w:rPr>
            </w:pPr>
            <w:r w:rsidRPr="00AE407B">
              <w:rPr>
                <w:sz w:val="16"/>
                <w:szCs w:val="16"/>
                <w:lang w:val="tr-TR"/>
              </w:rPr>
              <w:t>Hassas bölgeler görünür şekilde korunmalıdır.</w:t>
            </w:r>
          </w:p>
          <w:p w14:paraId="0A5BD3DF" w14:textId="77777777" w:rsidR="00466C34" w:rsidRPr="00AE407B" w:rsidRDefault="00466C34" w:rsidP="00F83EBF">
            <w:pPr>
              <w:pStyle w:val="GvdeMetni"/>
              <w:spacing w:before="20" w:after="20" w:line="240" w:lineRule="auto"/>
              <w:rPr>
                <w:sz w:val="16"/>
                <w:szCs w:val="16"/>
                <w:lang w:val="tr-TR"/>
              </w:rPr>
            </w:pPr>
          </w:p>
          <w:p w14:paraId="137A7E78" w14:textId="77777777" w:rsidR="00466C34" w:rsidRPr="00AE407B" w:rsidRDefault="00466C34" w:rsidP="00F83EBF">
            <w:pPr>
              <w:pStyle w:val="GvdeMetni"/>
              <w:spacing w:before="20" w:after="20" w:line="240" w:lineRule="auto"/>
              <w:rPr>
                <w:sz w:val="16"/>
                <w:szCs w:val="16"/>
                <w:lang w:val="tr-TR"/>
              </w:rPr>
            </w:pPr>
            <w:r w:rsidRPr="00AE407B">
              <w:rPr>
                <w:sz w:val="16"/>
                <w:szCs w:val="16"/>
                <w:lang w:val="tr-TR"/>
              </w:rPr>
              <w:t>Yapılarda kuş yuvalanması olmaması.</w:t>
            </w:r>
          </w:p>
          <w:p w14:paraId="5B94609F" w14:textId="77777777" w:rsidR="00513E2B" w:rsidRPr="00AE407B" w:rsidRDefault="00513E2B" w:rsidP="00F83EBF">
            <w:pPr>
              <w:pStyle w:val="GvdeMetni"/>
              <w:spacing w:before="20" w:after="20" w:line="240" w:lineRule="auto"/>
              <w:rPr>
                <w:sz w:val="16"/>
                <w:szCs w:val="16"/>
                <w:lang w:val="tr-TR"/>
              </w:rPr>
            </w:pPr>
          </w:p>
          <w:p w14:paraId="5D527AEA" w14:textId="77777777" w:rsidR="00466C34" w:rsidRPr="00AE407B" w:rsidRDefault="00466C34" w:rsidP="00F83EBF">
            <w:pPr>
              <w:pStyle w:val="GvdeMetni"/>
              <w:spacing w:before="20" w:after="20" w:line="240" w:lineRule="auto"/>
              <w:rPr>
                <w:sz w:val="16"/>
                <w:szCs w:val="16"/>
                <w:lang w:val="tr-TR"/>
              </w:rPr>
            </w:pPr>
            <w:r w:rsidRPr="00AE407B">
              <w:rPr>
                <w:sz w:val="16"/>
                <w:szCs w:val="16"/>
                <w:lang w:val="tr-TR"/>
              </w:rPr>
              <w:t>Patlatma programları hassas dönemlere göre ayarlanmalıdır.</w:t>
            </w:r>
          </w:p>
          <w:p w14:paraId="3A7FEB43" w14:textId="77777777" w:rsidR="00466C34" w:rsidRPr="00AE407B" w:rsidRDefault="00466C34" w:rsidP="00F83EBF">
            <w:pPr>
              <w:pStyle w:val="GvdeMetni"/>
              <w:spacing w:before="20" w:after="20" w:line="240" w:lineRule="auto"/>
              <w:rPr>
                <w:sz w:val="16"/>
                <w:szCs w:val="16"/>
                <w:lang w:val="tr-TR"/>
              </w:rPr>
            </w:pPr>
          </w:p>
          <w:p w14:paraId="40423B20" w14:textId="2F1DEF05" w:rsidR="00466C34" w:rsidRPr="00AE407B" w:rsidRDefault="00466C34" w:rsidP="00F83EBF">
            <w:pPr>
              <w:pStyle w:val="GvdeMetni"/>
              <w:spacing w:before="20" w:after="20" w:line="240" w:lineRule="auto"/>
              <w:rPr>
                <w:sz w:val="16"/>
                <w:szCs w:val="16"/>
                <w:lang w:val="tr-TR"/>
              </w:rPr>
            </w:pPr>
            <w:r w:rsidRPr="00AE407B">
              <w:rPr>
                <w:sz w:val="16"/>
                <w:szCs w:val="16"/>
                <w:lang w:val="tr-TR"/>
              </w:rPr>
              <w:t>Farkındalık artırıldı ve herhangi bir olay bildirilmedi.</w:t>
            </w:r>
          </w:p>
        </w:tc>
        <w:tc>
          <w:tcPr>
            <w:tcW w:w="1672" w:type="dxa"/>
          </w:tcPr>
          <w:p w14:paraId="47E3057A" w14:textId="2DE83414" w:rsidR="00466C34" w:rsidRPr="00AE407B" w:rsidRDefault="005E32D2" w:rsidP="00F83EBF">
            <w:pPr>
              <w:pStyle w:val="GvdeMetni"/>
              <w:spacing w:before="20" w:after="20" w:line="240" w:lineRule="auto"/>
              <w:rPr>
                <w:sz w:val="16"/>
                <w:szCs w:val="16"/>
                <w:lang w:val="tr-TR"/>
              </w:rPr>
            </w:pPr>
            <w:r w:rsidRPr="00AE407B">
              <w:rPr>
                <w:sz w:val="16"/>
                <w:szCs w:val="16"/>
                <w:lang w:val="tr-TR"/>
              </w:rPr>
              <w:t>İnşaat sırasında</w:t>
            </w:r>
          </w:p>
        </w:tc>
        <w:tc>
          <w:tcPr>
            <w:tcW w:w="0" w:type="auto"/>
            <w:hideMark/>
          </w:tcPr>
          <w:p w14:paraId="6B5604C4" w14:textId="77777777" w:rsidR="00466C34" w:rsidRPr="00AE407B" w:rsidRDefault="00466C34" w:rsidP="00F83EBF">
            <w:pPr>
              <w:pStyle w:val="GvdeMetni"/>
              <w:spacing w:before="20" w:after="20" w:line="240" w:lineRule="auto"/>
              <w:rPr>
                <w:sz w:val="16"/>
                <w:szCs w:val="16"/>
                <w:lang w:val="tr-TR"/>
              </w:rPr>
            </w:pPr>
            <w:r w:rsidRPr="00AE407B">
              <w:rPr>
                <w:sz w:val="16"/>
                <w:szCs w:val="16"/>
                <w:lang w:val="tr-TR"/>
              </w:rPr>
              <w:t>Tüm çalışanlar ve yükleniciler</w:t>
            </w:r>
          </w:p>
          <w:p w14:paraId="32BF1D2D" w14:textId="77777777" w:rsidR="00F30487" w:rsidRPr="00AE407B" w:rsidRDefault="00F30487" w:rsidP="00F83EBF">
            <w:pPr>
              <w:pStyle w:val="GvdeMetni"/>
              <w:spacing w:before="20" w:after="20" w:line="240" w:lineRule="auto"/>
              <w:rPr>
                <w:sz w:val="16"/>
                <w:szCs w:val="16"/>
                <w:lang w:val="tr-TR"/>
              </w:rPr>
            </w:pPr>
          </w:p>
          <w:p w14:paraId="3EDBAB4F" w14:textId="15064F44" w:rsidR="00466C34" w:rsidRPr="00AE407B" w:rsidRDefault="009E6A06" w:rsidP="00F83EBF">
            <w:pPr>
              <w:pStyle w:val="GvdeMetni"/>
              <w:spacing w:before="20" w:after="20" w:line="240" w:lineRule="auto"/>
              <w:rPr>
                <w:sz w:val="16"/>
                <w:szCs w:val="16"/>
                <w:lang w:val="tr-TR"/>
              </w:rPr>
            </w:pPr>
            <w:r w:rsidRPr="00AE407B">
              <w:rPr>
                <w:sz w:val="16"/>
                <w:szCs w:val="16"/>
                <w:lang w:val="tr-TR"/>
              </w:rPr>
              <w:t>ISG</w:t>
            </w:r>
            <w:r w:rsidR="00466C34" w:rsidRPr="00AE407B">
              <w:rPr>
                <w:sz w:val="16"/>
                <w:szCs w:val="16"/>
                <w:lang w:val="tr-TR"/>
              </w:rPr>
              <w:t xml:space="preserve"> Müdürü / Çevre Çözüm Ortağı </w:t>
            </w:r>
          </w:p>
          <w:p w14:paraId="040FF173" w14:textId="72AF018E" w:rsidR="00466C34" w:rsidRPr="00AE407B" w:rsidRDefault="00466C34" w:rsidP="00F83EBF">
            <w:pPr>
              <w:pStyle w:val="GvdeMetni"/>
              <w:spacing w:before="20" w:after="20" w:line="240" w:lineRule="auto"/>
              <w:rPr>
                <w:sz w:val="16"/>
                <w:szCs w:val="16"/>
                <w:lang w:val="tr-TR"/>
              </w:rPr>
            </w:pPr>
            <w:r w:rsidRPr="00AE407B">
              <w:rPr>
                <w:sz w:val="16"/>
                <w:szCs w:val="16"/>
                <w:lang w:val="tr-TR"/>
              </w:rPr>
              <w:t>Biyoçeşitlilik uzmanı</w:t>
            </w:r>
          </w:p>
        </w:tc>
      </w:tr>
      <w:tr w:rsidR="00B04864" w:rsidRPr="000058B4" w14:paraId="39E4712F" w14:textId="77777777" w:rsidTr="00E92405">
        <w:tc>
          <w:tcPr>
            <w:tcW w:w="2442" w:type="dxa"/>
            <w:vMerge/>
          </w:tcPr>
          <w:p w14:paraId="2BE16FC7" w14:textId="77777777" w:rsidR="00466C34" w:rsidRPr="00AE407B" w:rsidRDefault="00466C34" w:rsidP="00F83EBF">
            <w:pPr>
              <w:pStyle w:val="GvdeMetni"/>
              <w:spacing w:before="20" w:after="20" w:line="240" w:lineRule="auto"/>
              <w:rPr>
                <w:b/>
                <w:bCs/>
                <w:sz w:val="16"/>
                <w:szCs w:val="16"/>
                <w:lang w:val="tr-TR"/>
              </w:rPr>
            </w:pPr>
          </w:p>
        </w:tc>
        <w:tc>
          <w:tcPr>
            <w:tcW w:w="4776" w:type="dxa"/>
          </w:tcPr>
          <w:p w14:paraId="0289E942" w14:textId="77777777" w:rsidR="00466C34" w:rsidRPr="00AE407B" w:rsidRDefault="00466C34" w:rsidP="00F83EBF">
            <w:pPr>
              <w:pStyle w:val="GvdeMetni"/>
              <w:spacing w:before="20" w:after="20" w:line="240" w:lineRule="auto"/>
              <w:rPr>
                <w:b/>
                <w:bCs/>
                <w:sz w:val="16"/>
                <w:szCs w:val="16"/>
                <w:lang w:val="tr-TR"/>
              </w:rPr>
            </w:pPr>
            <w:r w:rsidRPr="00AE407B">
              <w:rPr>
                <w:b/>
                <w:bCs/>
                <w:sz w:val="16"/>
                <w:szCs w:val="16"/>
                <w:lang w:val="tr-TR"/>
              </w:rPr>
              <w:t>Yarasa Koruma</w:t>
            </w:r>
          </w:p>
          <w:p w14:paraId="7FC632C8" w14:textId="77777777" w:rsidR="00466C34" w:rsidRPr="00AE407B" w:rsidRDefault="00466C34" w:rsidP="00F83EBF">
            <w:pPr>
              <w:pStyle w:val="ListeMaddemi"/>
              <w:numPr>
                <w:ilvl w:val="0"/>
                <w:numId w:val="77"/>
              </w:numPr>
              <w:spacing w:before="20" w:after="20" w:line="240" w:lineRule="auto"/>
              <w:jc w:val="both"/>
              <w:rPr>
                <w:sz w:val="16"/>
                <w:szCs w:val="16"/>
                <w:lang w:val="tr-TR"/>
              </w:rPr>
            </w:pPr>
            <w:r w:rsidRPr="00AE407B">
              <w:rPr>
                <w:sz w:val="16"/>
                <w:szCs w:val="16"/>
                <w:lang w:val="tr-TR"/>
              </w:rPr>
              <w:t>Yarasa türlerinin en aktif olduğu hassas dönemleri önlemek için gece faaliyetlerine ilişkin inşaat programlarını ayarlayın. Faaliyetleri mümkün olduğunca gündüz saatleriyle sınırlayın.</w:t>
            </w:r>
          </w:p>
          <w:p w14:paraId="7197307F" w14:textId="77777777" w:rsidR="00466C34" w:rsidRPr="00AE407B" w:rsidRDefault="00466C34" w:rsidP="00F83EBF">
            <w:pPr>
              <w:pStyle w:val="ListeMaddemi"/>
              <w:numPr>
                <w:ilvl w:val="0"/>
                <w:numId w:val="77"/>
              </w:numPr>
              <w:spacing w:before="20" w:after="20" w:line="240" w:lineRule="auto"/>
              <w:jc w:val="both"/>
              <w:rPr>
                <w:sz w:val="16"/>
                <w:szCs w:val="16"/>
                <w:lang w:val="tr-TR"/>
              </w:rPr>
            </w:pPr>
            <w:r w:rsidRPr="00AE407B">
              <w:rPr>
                <w:sz w:val="16"/>
                <w:szCs w:val="16"/>
                <w:lang w:val="tr-TR"/>
              </w:rPr>
              <w:t>Yarasa türlerini korumak için, alacakaranlıktan şafağa kadar olan dönemde gece inşaat çalışmalarının yoğunluğunun azaltılması gerekli görülmektedir (yarasa türlerini korumak için, bölgede yarasaların en aktif olduğu dönem olarak kabul edilen ve temel izleme sonuçlarına dayalı olarak 3 aylık yaz dönemi olan Haziran-Ağustos ayları arasında, alacakaranlıktan şafağa kadar olan dönemde gece inşaat çalışmalarının yoğunluğunun azaltılması gerekli görülmektedir).</w:t>
            </w:r>
          </w:p>
          <w:p w14:paraId="502C630F" w14:textId="77777777" w:rsidR="00466C34" w:rsidRPr="00AE407B" w:rsidRDefault="00466C34" w:rsidP="00F83EBF">
            <w:pPr>
              <w:pStyle w:val="ListeMaddemi"/>
              <w:numPr>
                <w:ilvl w:val="0"/>
                <w:numId w:val="77"/>
              </w:numPr>
              <w:spacing w:before="20" w:after="20" w:line="240" w:lineRule="auto"/>
              <w:jc w:val="both"/>
              <w:rPr>
                <w:b/>
                <w:bCs/>
                <w:sz w:val="16"/>
                <w:szCs w:val="16"/>
                <w:lang w:val="tr-TR"/>
              </w:rPr>
            </w:pPr>
            <w:r w:rsidRPr="00AE407B">
              <w:rPr>
                <w:sz w:val="16"/>
                <w:szCs w:val="16"/>
                <w:lang w:val="tr-TR"/>
              </w:rPr>
              <w:t>Kısıtlamanın mümkün olmadığı gece faaliyetlerinde, yönlü başlıklar kullanarak inşaat alanlarının dışına ışık sızmasını önlemek, ışığı komşu doğal habitatlardan uzaklaştırmak gibi rahatsızlığı en aza indirecek uygun aydınlatma protokolleri uygulanmalıdır.</w:t>
            </w:r>
          </w:p>
        </w:tc>
        <w:tc>
          <w:tcPr>
            <w:tcW w:w="1689" w:type="dxa"/>
          </w:tcPr>
          <w:p w14:paraId="51E11814" w14:textId="76337458" w:rsidR="00466C34" w:rsidRPr="00AE407B" w:rsidRDefault="00466C34" w:rsidP="00F83EBF">
            <w:pPr>
              <w:pStyle w:val="GvdeMetni"/>
              <w:spacing w:before="20" w:after="20" w:line="240" w:lineRule="auto"/>
              <w:jc w:val="center"/>
              <w:rPr>
                <w:sz w:val="16"/>
                <w:szCs w:val="16"/>
                <w:lang w:val="tr-TR"/>
              </w:rPr>
            </w:pPr>
            <w:r w:rsidRPr="00AE407B">
              <w:rPr>
                <w:sz w:val="16"/>
                <w:szCs w:val="16"/>
                <w:lang w:val="tr-TR"/>
              </w:rPr>
              <w:t>Önleme</w:t>
            </w:r>
            <w:r w:rsidR="006C49BB" w:rsidRPr="00AE407B">
              <w:rPr>
                <w:sz w:val="16"/>
                <w:szCs w:val="16"/>
                <w:lang w:val="tr-TR"/>
              </w:rPr>
              <w:t xml:space="preserve"> </w:t>
            </w:r>
            <w:r w:rsidRPr="00AE407B">
              <w:rPr>
                <w:sz w:val="16"/>
                <w:szCs w:val="16"/>
                <w:lang w:val="tr-TR"/>
              </w:rPr>
              <w:t>/ En aza indirme</w:t>
            </w:r>
          </w:p>
        </w:tc>
        <w:tc>
          <w:tcPr>
            <w:tcW w:w="2733" w:type="dxa"/>
          </w:tcPr>
          <w:p w14:paraId="4365AB1B" w14:textId="77777777" w:rsidR="00466C34" w:rsidRPr="00AE407B" w:rsidRDefault="00466C34" w:rsidP="00F83EBF">
            <w:pPr>
              <w:pStyle w:val="GvdeMetni"/>
              <w:spacing w:before="20" w:after="20" w:line="240" w:lineRule="auto"/>
              <w:rPr>
                <w:sz w:val="16"/>
                <w:szCs w:val="16"/>
                <w:lang w:val="tr-TR"/>
              </w:rPr>
            </w:pPr>
            <w:r w:rsidRPr="00AE407B">
              <w:rPr>
                <w:sz w:val="16"/>
                <w:szCs w:val="16"/>
                <w:lang w:val="tr-TR"/>
              </w:rPr>
              <w:t>Gece aktivitesinde azalma; faaliyet süresine uyum.</w:t>
            </w:r>
          </w:p>
          <w:p w14:paraId="7DE4B6DC" w14:textId="77777777" w:rsidR="00466C34" w:rsidRPr="00AE407B" w:rsidRDefault="00466C34" w:rsidP="00F83EBF">
            <w:pPr>
              <w:pStyle w:val="GvdeMetni"/>
              <w:spacing w:before="20" w:after="20" w:line="240" w:lineRule="auto"/>
              <w:rPr>
                <w:sz w:val="16"/>
                <w:szCs w:val="16"/>
                <w:lang w:val="tr-TR"/>
              </w:rPr>
            </w:pPr>
          </w:p>
          <w:p w14:paraId="2E61FD9B" w14:textId="77777777" w:rsidR="00466C34" w:rsidRPr="00AE407B" w:rsidRDefault="00466C34" w:rsidP="00F83EBF">
            <w:pPr>
              <w:pStyle w:val="GvdeMetni"/>
              <w:spacing w:before="20" w:after="20" w:line="240" w:lineRule="auto"/>
              <w:rPr>
                <w:sz w:val="16"/>
                <w:szCs w:val="16"/>
                <w:lang w:val="tr-TR"/>
              </w:rPr>
            </w:pPr>
            <w:r w:rsidRPr="00AE407B">
              <w:rPr>
                <w:sz w:val="16"/>
                <w:szCs w:val="16"/>
                <w:lang w:val="tr-TR"/>
              </w:rPr>
              <w:t>Yönlü aydınlatma kuruldu; bitişik habitatlar korundu.</w:t>
            </w:r>
          </w:p>
          <w:p w14:paraId="330B408C" w14:textId="77777777" w:rsidR="00466C34" w:rsidRPr="00AE407B" w:rsidRDefault="00466C34" w:rsidP="00F83EBF">
            <w:pPr>
              <w:pStyle w:val="GvdeMetni"/>
              <w:spacing w:before="20" w:after="20" w:line="240" w:lineRule="auto"/>
              <w:rPr>
                <w:sz w:val="16"/>
                <w:szCs w:val="16"/>
                <w:lang w:val="tr-TR"/>
              </w:rPr>
            </w:pPr>
          </w:p>
          <w:p w14:paraId="004AF223" w14:textId="31D3F8BA" w:rsidR="00466C34" w:rsidRPr="00AE407B" w:rsidRDefault="00466C34" w:rsidP="00F83EBF">
            <w:pPr>
              <w:pStyle w:val="GvdeMetni"/>
              <w:spacing w:before="20" w:after="20" w:line="240" w:lineRule="auto"/>
              <w:rPr>
                <w:sz w:val="16"/>
                <w:szCs w:val="16"/>
                <w:lang w:val="tr-TR"/>
              </w:rPr>
            </w:pPr>
            <w:r w:rsidRPr="00AE407B">
              <w:rPr>
                <w:sz w:val="16"/>
                <w:szCs w:val="16"/>
                <w:lang w:val="tr-TR"/>
              </w:rPr>
              <w:t>Çalışmalar gündüz saatleriyle sınırlandırılmıştır.</w:t>
            </w:r>
          </w:p>
          <w:p w14:paraId="5637DF7D" w14:textId="77777777" w:rsidR="00466C34" w:rsidRPr="00AE407B" w:rsidRDefault="00466C34" w:rsidP="00F83EBF">
            <w:pPr>
              <w:pStyle w:val="GvdeMetni"/>
              <w:spacing w:before="20" w:after="20" w:line="240" w:lineRule="auto"/>
              <w:rPr>
                <w:b/>
                <w:bCs/>
                <w:sz w:val="16"/>
                <w:szCs w:val="16"/>
                <w:lang w:val="tr-TR"/>
              </w:rPr>
            </w:pPr>
          </w:p>
        </w:tc>
        <w:tc>
          <w:tcPr>
            <w:tcW w:w="1672" w:type="dxa"/>
          </w:tcPr>
          <w:p w14:paraId="27AF92F5" w14:textId="7BC7D552" w:rsidR="0056788A" w:rsidRPr="00AE407B" w:rsidRDefault="00466C34" w:rsidP="00F83EBF">
            <w:pPr>
              <w:pStyle w:val="GvdeMetni"/>
              <w:spacing w:before="20" w:after="20" w:line="240" w:lineRule="auto"/>
              <w:rPr>
                <w:sz w:val="16"/>
                <w:szCs w:val="16"/>
                <w:lang w:val="tr-TR"/>
              </w:rPr>
            </w:pPr>
            <w:r w:rsidRPr="00AE407B">
              <w:rPr>
                <w:sz w:val="16"/>
                <w:szCs w:val="16"/>
                <w:lang w:val="tr-TR"/>
              </w:rPr>
              <w:t xml:space="preserve">İnşaat öncesi </w:t>
            </w:r>
            <w:r w:rsidR="0056788A" w:rsidRPr="00AE407B">
              <w:rPr>
                <w:sz w:val="16"/>
                <w:szCs w:val="16"/>
                <w:lang w:val="tr-TR"/>
              </w:rPr>
              <w:t>(inşaat programlarının kesinleştirilmesi)</w:t>
            </w:r>
          </w:p>
          <w:p w14:paraId="7A65CC83" w14:textId="77777777" w:rsidR="0056788A" w:rsidRPr="00AE407B" w:rsidRDefault="0056788A" w:rsidP="00F83EBF">
            <w:pPr>
              <w:pStyle w:val="GvdeMetni"/>
              <w:spacing w:before="20" w:after="20" w:line="240" w:lineRule="auto"/>
              <w:rPr>
                <w:sz w:val="16"/>
                <w:szCs w:val="16"/>
                <w:lang w:val="tr-TR"/>
              </w:rPr>
            </w:pPr>
          </w:p>
          <w:p w14:paraId="38858FC9" w14:textId="13D8E5A8" w:rsidR="00466C34" w:rsidRPr="00AE407B" w:rsidRDefault="00466C34" w:rsidP="00F83EBF">
            <w:pPr>
              <w:pStyle w:val="GvdeMetni"/>
              <w:spacing w:before="20" w:after="20" w:line="240" w:lineRule="auto"/>
              <w:rPr>
                <w:sz w:val="16"/>
                <w:szCs w:val="16"/>
                <w:lang w:val="tr-TR"/>
              </w:rPr>
            </w:pPr>
            <w:r w:rsidRPr="00AE407B">
              <w:rPr>
                <w:sz w:val="16"/>
                <w:szCs w:val="16"/>
                <w:lang w:val="tr-TR"/>
              </w:rPr>
              <w:t xml:space="preserve">İnşaat sırasında </w:t>
            </w:r>
            <w:r w:rsidR="0056788A" w:rsidRPr="00AE407B">
              <w:rPr>
                <w:sz w:val="16"/>
                <w:szCs w:val="16"/>
                <w:lang w:val="tr-TR"/>
              </w:rPr>
              <w:t>(kontroller uygulayın)</w:t>
            </w:r>
          </w:p>
        </w:tc>
        <w:tc>
          <w:tcPr>
            <w:tcW w:w="0" w:type="auto"/>
          </w:tcPr>
          <w:p w14:paraId="76E9DDEB" w14:textId="77777777" w:rsidR="00466C34" w:rsidRPr="00AE407B" w:rsidRDefault="00466C34" w:rsidP="00F83EBF">
            <w:pPr>
              <w:pStyle w:val="GvdeMetni"/>
              <w:spacing w:before="20" w:after="20" w:line="240" w:lineRule="auto"/>
              <w:rPr>
                <w:sz w:val="16"/>
                <w:szCs w:val="16"/>
                <w:lang w:val="tr-TR"/>
              </w:rPr>
            </w:pPr>
            <w:r w:rsidRPr="00AE407B">
              <w:rPr>
                <w:sz w:val="16"/>
                <w:szCs w:val="16"/>
                <w:lang w:val="tr-TR"/>
              </w:rPr>
              <w:t>Tüm çalışanlar ve yükleniciler</w:t>
            </w:r>
          </w:p>
          <w:p w14:paraId="704B7290" w14:textId="1174ADA6" w:rsidR="0056788A" w:rsidRPr="00AE407B" w:rsidRDefault="006C49BB" w:rsidP="00F83EBF">
            <w:pPr>
              <w:pStyle w:val="GvdeMetni"/>
              <w:spacing w:before="20" w:after="20" w:line="240" w:lineRule="auto"/>
              <w:rPr>
                <w:sz w:val="16"/>
                <w:szCs w:val="16"/>
                <w:lang w:val="tr-TR"/>
              </w:rPr>
            </w:pPr>
            <w:r w:rsidRPr="00AE407B">
              <w:rPr>
                <w:sz w:val="16"/>
                <w:szCs w:val="16"/>
                <w:lang w:val="tr-TR"/>
              </w:rPr>
              <w:t>ISG</w:t>
            </w:r>
            <w:r w:rsidR="00466C34" w:rsidRPr="00AE407B">
              <w:rPr>
                <w:sz w:val="16"/>
                <w:szCs w:val="16"/>
                <w:lang w:val="tr-TR"/>
              </w:rPr>
              <w:t xml:space="preserve"> Müdürü / Çevre</w:t>
            </w:r>
          </w:p>
          <w:p w14:paraId="11050DD9" w14:textId="597ECB55" w:rsidR="00466C34" w:rsidRPr="00AE407B" w:rsidRDefault="00466C34" w:rsidP="00F83EBF">
            <w:pPr>
              <w:pStyle w:val="GvdeMetni"/>
              <w:spacing w:before="20" w:after="20" w:line="240" w:lineRule="auto"/>
              <w:rPr>
                <w:sz w:val="16"/>
                <w:szCs w:val="16"/>
                <w:lang w:val="tr-TR"/>
              </w:rPr>
            </w:pPr>
            <w:r w:rsidRPr="00AE407B">
              <w:rPr>
                <w:sz w:val="16"/>
                <w:szCs w:val="16"/>
                <w:lang w:val="tr-TR"/>
              </w:rPr>
              <w:t xml:space="preserve">Çevresel Çözüm Ortağı </w:t>
            </w:r>
          </w:p>
          <w:p w14:paraId="0C9B38F3" w14:textId="7DE338C0" w:rsidR="00466C34" w:rsidRPr="00AE407B" w:rsidRDefault="00466C34" w:rsidP="00F83EBF">
            <w:pPr>
              <w:pStyle w:val="GvdeMetni"/>
              <w:spacing w:before="20" w:after="20" w:line="240" w:lineRule="auto"/>
              <w:rPr>
                <w:sz w:val="16"/>
                <w:szCs w:val="16"/>
                <w:lang w:val="tr-TR"/>
              </w:rPr>
            </w:pPr>
            <w:r w:rsidRPr="00AE407B">
              <w:rPr>
                <w:sz w:val="16"/>
                <w:szCs w:val="16"/>
                <w:lang w:val="tr-TR"/>
              </w:rPr>
              <w:t>Biyoçeşitlilik uzmanı</w:t>
            </w:r>
          </w:p>
        </w:tc>
      </w:tr>
    </w:tbl>
    <w:p w14:paraId="0BD6E6AD" w14:textId="77777777" w:rsidR="00505014" w:rsidRPr="00AE407B" w:rsidRDefault="00505014" w:rsidP="00505014">
      <w:pPr>
        <w:spacing w:after="0" w:line="240" w:lineRule="auto"/>
        <w:rPr>
          <w:rFonts w:cs="Times New Roman (Body CS)"/>
          <w:lang w:val="tr-TR"/>
        </w:rPr>
      </w:pPr>
    </w:p>
    <w:p w14:paraId="2B4D4739" w14:textId="77777777" w:rsidR="006C4611" w:rsidRPr="00AE407B" w:rsidRDefault="006C4611">
      <w:pPr>
        <w:spacing w:after="0" w:line="240" w:lineRule="auto"/>
        <w:rPr>
          <w:lang w:val="tr-TR"/>
        </w:rPr>
        <w:sectPr w:rsidR="006C4611" w:rsidRPr="00AE407B" w:rsidSect="00696005">
          <w:headerReference w:type="default" r:id="rId33"/>
          <w:headerReference w:type="first" r:id="rId34"/>
          <w:pgSz w:w="16838" w:h="11906" w:orient="landscape" w:code="9"/>
          <w:pgMar w:top="1134" w:right="1134" w:bottom="1134" w:left="1134" w:header="567" w:footer="374" w:gutter="0"/>
          <w:cols w:sep="1" w:space="380"/>
          <w:titlePg/>
          <w:docGrid w:linePitch="360"/>
        </w:sectPr>
      </w:pPr>
    </w:p>
    <w:p w14:paraId="7DC3DCB8" w14:textId="59133591" w:rsidR="004D0C69" w:rsidRPr="00AE407B" w:rsidRDefault="004F34AC" w:rsidP="00696005">
      <w:pPr>
        <w:pStyle w:val="Balk2"/>
        <w:rPr>
          <w:lang w:val="tr-TR"/>
        </w:rPr>
      </w:pPr>
      <w:bookmarkStart w:id="98" w:name="_Toc212973609"/>
      <w:r w:rsidRPr="00AE407B">
        <w:rPr>
          <w:lang w:val="tr-TR"/>
        </w:rPr>
        <w:lastRenderedPageBreak/>
        <w:t xml:space="preserve">İnşaat Aşaması için </w:t>
      </w:r>
      <w:r w:rsidR="004D0C69" w:rsidRPr="00AE407B">
        <w:rPr>
          <w:lang w:val="tr-TR"/>
        </w:rPr>
        <w:t>İzleme Faaliyetleri</w:t>
      </w:r>
      <w:bookmarkEnd w:id="98"/>
    </w:p>
    <w:p w14:paraId="6EBAE301" w14:textId="066182A0" w:rsidR="00AF078C" w:rsidRPr="00AE407B" w:rsidRDefault="00360417" w:rsidP="0058731B">
      <w:pPr>
        <w:pStyle w:val="GvdeMetni"/>
        <w:jc w:val="both"/>
        <w:rPr>
          <w:lang w:val="tr-TR"/>
        </w:rPr>
      </w:pPr>
      <w:r w:rsidRPr="00AE407B">
        <w:rPr>
          <w:lang w:val="tr-TR"/>
        </w:rPr>
        <w:t>Aşağıdaki tablo</w:t>
      </w:r>
      <w:r w:rsidR="00AF078C" w:rsidRPr="00AE407B">
        <w:rPr>
          <w:lang w:val="tr-TR"/>
        </w:rPr>
        <w:t xml:space="preserve">, inşaat aşaması için </w:t>
      </w:r>
      <w:r w:rsidR="00241EF4" w:rsidRPr="00AE407B">
        <w:rPr>
          <w:lang w:val="tr-TR"/>
        </w:rPr>
        <w:t>B</w:t>
      </w:r>
      <w:r w:rsidR="00AF078C" w:rsidRPr="00AE407B">
        <w:rPr>
          <w:lang w:val="tr-TR"/>
        </w:rPr>
        <w:t xml:space="preserve">ölüm 4.3 ve Tablo 4-2'de yer alan biyoçeşitlilik yönetimi ve etki azaltma önlemlerinin uygulanmasının izlenmesi için </w:t>
      </w:r>
      <w:r w:rsidRPr="00AE407B">
        <w:rPr>
          <w:lang w:val="tr-TR"/>
        </w:rPr>
        <w:t xml:space="preserve">izleme </w:t>
      </w:r>
      <w:r w:rsidR="00455E9C" w:rsidRPr="00AE407B">
        <w:rPr>
          <w:lang w:val="tr-TR"/>
        </w:rPr>
        <w:t>planı ve programını</w:t>
      </w:r>
      <w:r w:rsidRPr="00AE407B">
        <w:rPr>
          <w:lang w:val="tr-TR"/>
        </w:rPr>
        <w:t xml:space="preserve"> özetlemektedir</w:t>
      </w:r>
      <w:r w:rsidR="00AF078C" w:rsidRPr="00AE407B">
        <w:rPr>
          <w:lang w:val="tr-TR"/>
        </w:rPr>
        <w:t xml:space="preserve">. Bu, inşaat öncesi ve sonrası </w:t>
      </w:r>
      <w:r w:rsidR="00F72E08" w:rsidRPr="00AE407B">
        <w:rPr>
          <w:lang w:val="tr-TR"/>
        </w:rPr>
        <w:t>izlemeyi</w:t>
      </w:r>
      <w:r w:rsidR="00AF078C" w:rsidRPr="00AE407B">
        <w:rPr>
          <w:lang w:val="tr-TR"/>
        </w:rPr>
        <w:t xml:space="preserve"> içerir, </w:t>
      </w:r>
      <w:r w:rsidR="00F72E08" w:rsidRPr="00AE407B">
        <w:rPr>
          <w:lang w:val="tr-TR"/>
        </w:rPr>
        <w:t xml:space="preserve">ancak </w:t>
      </w:r>
      <w:r w:rsidR="00AF078C" w:rsidRPr="00AE407B">
        <w:rPr>
          <w:lang w:val="tr-TR"/>
        </w:rPr>
        <w:t>Bölüm 5'te ele alınan işletme aşamasını kapsamaz.</w:t>
      </w:r>
    </w:p>
    <w:p w14:paraId="0F4EAE87" w14:textId="696BFAAB" w:rsidR="00360417" w:rsidRPr="00AE407B" w:rsidRDefault="00360417" w:rsidP="0058731B">
      <w:pPr>
        <w:pStyle w:val="GvdeMetni"/>
        <w:jc w:val="both"/>
        <w:rPr>
          <w:lang w:val="tr-TR"/>
        </w:rPr>
      </w:pPr>
      <w:r w:rsidRPr="00AE407B">
        <w:rPr>
          <w:lang w:val="tr-TR"/>
        </w:rPr>
        <w:t xml:space="preserve">Bu izleme faaliyetlerinin amacı, </w:t>
      </w:r>
      <w:r w:rsidR="009C16EF" w:rsidRPr="00AE407B">
        <w:rPr>
          <w:lang w:val="tr-TR"/>
        </w:rPr>
        <w:t>kalan</w:t>
      </w:r>
      <w:r w:rsidRPr="00AE407B">
        <w:rPr>
          <w:lang w:val="tr-TR"/>
        </w:rPr>
        <w:t xml:space="preserve"> etkilerin kontrol altına alınmasını ve azaltma önlemlerinin/eylemlerinin </w:t>
      </w:r>
      <w:r w:rsidR="00F72E08" w:rsidRPr="00AE407B">
        <w:rPr>
          <w:lang w:val="tr-TR"/>
        </w:rPr>
        <w:t xml:space="preserve">uygulanması açısından </w:t>
      </w:r>
      <w:r w:rsidRPr="00AE407B">
        <w:rPr>
          <w:lang w:val="tr-TR"/>
        </w:rPr>
        <w:t xml:space="preserve">etkili olmasını sağlamak </w:t>
      </w:r>
      <w:r w:rsidR="00F72E08" w:rsidRPr="00AE407B">
        <w:rPr>
          <w:lang w:val="tr-TR"/>
        </w:rPr>
        <w:t>ve gerekli değişiklikler veya uyum önlemleri konusunda tavsiyelerde bulunmaktır</w:t>
      </w:r>
      <w:r w:rsidRPr="00AE407B">
        <w:rPr>
          <w:lang w:val="tr-TR"/>
        </w:rPr>
        <w:t>.</w:t>
      </w:r>
    </w:p>
    <w:p w14:paraId="588A21BF" w14:textId="3932EC16" w:rsidR="00360417" w:rsidRPr="00AE407B" w:rsidRDefault="00360417" w:rsidP="00360417">
      <w:pPr>
        <w:pStyle w:val="GvdeMetni"/>
        <w:rPr>
          <w:lang w:val="tr-TR"/>
        </w:rPr>
      </w:pPr>
      <w:r w:rsidRPr="00AE407B">
        <w:rPr>
          <w:lang w:val="tr-TR"/>
        </w:rPr>
        <w:t xml:space="preserve">Listelenen her izleme faaliyeti için tablo </w:t>
      </w:r>
      <w:r w:rsidR="00F72E08" w:rsidRPr="00AE407B">
        <w:rPr>
          <w:lang w:val="tr-TR"/>
        </w:rPr>
        <w:t xml:space="preserve">aşağıdaki bilgileri </w:t>
      </w:r>
      <w:r w:rsidRPr="00AE407B">
        <w:rPr>
          <w:lang w:val="tr-TR"/>
        </w:rPr>
        <w:t>içerir:</w:t>
      </w:r>
    </w:p>
    <w:p w14:paraId="463D78C6" w14:textId="7AF9495E" w:rsidR="00360417" w:rsidRPr="00AE407B" w:rsidRDefault="00F20F95" w:rsidP="009E7E84">
      <w:pPr>
        <w:pStyle w:val="GvdeMetni"/>
        <w:numPr>
          <w:ilvl w:val="0"/>
          <w:numId w:val="59"/>
        </w:numPr>
        <w:spacing w:before="120" w:line="260" w:lineRule="atLeast"/>
        <w:ind w:left="714" w:hanging="357"/>
        <w:rPr>
          <w:rFonts w:eastAsia="Times New Roman" w:cs="Times New Roman"/>
          <w:color w:val="000000"/>
          <w:szCs w:val="20"/>
          <w:lang w:val="tr-TR" w:eastAsia="tr-TR"/>
        </w:rPr>
      </w:pPr>
      <w:r w:rsidRPr="00AE407B">
        <w:rPr>
          <w:rFonts w:eastAsia="Times New Roman" w:cs="Times New Roman"/>
          <w:b/>
          <w:bCs/>
          <w:color w:val="000000"/>
          <w:szCs w:val="20"/>
          <w:lang w:val="tr-TR" w:eastAsia="tr-TR"/>
        </w:rPr>
        <w:t>Referans numarası</w:t>
      </w:r>
      <w:r w:rsidR="00360417" w:rsidRPr="00AE407B">
        <w:rPr>
          <w:rFonts w:eastAsia="Times New Roman" w:cs="Times New Roman"/>
          <w:b/>
          <w:bCs/>
          <w:color w:val="000000"/>
          <w:szCs w:val="20"/>
          <w:lang w:val="tr-TR" w:eastAsia="tr-TR"/>
        </w:rPr>
        <w:t xml:space="preserve">: </w:t>
      </w:r>
      <w:r w:rsidR="00360417" w:rsidRPr="00AE407B">
        <w:rPr>
          <w:rFonts w:eastAsia="Times New Roman" w:cs="Times New Roman"/>
          <w:color w:val="000000"/>
          <w:szCs w:val="20"/>
          <w:lang w:val="tr-TR" w:eastAsia="tr-TR"/>
        </w:rPr>
        <w:t>İzleme faaliyeti için tanımlama kodu (ID)</w:t>
      </w:r>
      <w:r w:rsidRPr="00AE407B">
        <w:rPr>
          <w:rFonts w:eastAsia="Times New Roman" w:cs="Times New Roman"/>
          <w:color w:val="000000"/>
          <w:szCs w:val="20"/>
          <w:lang w:val="tr-TR" w:eastAsia="tr-TR"/>
        </w:rPr>
        <w:t>.</w:t>
      </w:r>
    </w:p>
    <w:p w14:paraId="1BFB4099" w14:textId="27812771" w:rsidR="00F20F95" w:rsidRPr="00AE407B" w:rsidRDefault="00F20F95" w:rsidP="009E7E84">
      <w:pPr>
        <w:pStyle w:val="GvdeMetni"/>
        <w:numPr>
          <w:ilvl w:val="0"/>
          <w:numId w:val="59"/>
        </w:numPr>
        <w:spacing w:before="120" w:line="260" w:lineRule="atLeast"/>
        <w:ind w:left="714" w:hanging="357"/>
        <w:rPr>
          <w:rFonts w:eastAsia="Times New Roman" w:cs="Times New Roman"/>
          <w:color w:val="000000"/>
          <w:szCs w:val="20"/>
          <w:lang w:val="tr-TR" w:eastAsia="tr-TR"/>
        </w:rPr>
      </w:pPr>
      <w:r w:rsidRPr="00AE407B">
        <w:rPr>
          <w:rFonts w:eastAsia="Times New Roman" w:cs="Times New Roman"/>
          <w:b/>
          <w:bCs/>
          <w:color w:val="000000"/>
          <w:szCs w:val="20"/>
          <w:lang w:val="tr-TR" w:eastAsia="tr-TR"/>
        </w:rPr>
        <w:t>KPI (Anahtar Performans Göstergesi</w:t>
      </w:r>
      <w:r w:rsidRPr="00AE407B">
        <w:rPr>
          <w:rFonts w:eastAsia="Times New Roman" w:cs="Times New Roman"/>
          <w:color w:val="000000"/>
          <w:szCs w:val="20"/>
          <w:lang w:val="tr-TR" w:eastAsia="tr-TR"/>
        </w:rPr>
        <w:t>): Karşılanması gereken yasal sınır değerler veya niteliksel kabul kriterleri.</w:t>
      </w:r>
    </w:p>
    <w:p w14:paraId="3E8E68E4" w14:textId="6D42600F" w:rsidR="00F20F95" w:rsidRPr="00AE407B" w:rsidRDefault="00F20F95" w:rsidP="009E7E84">
      <w:pPr>
        <w:pStyle w:val="GvdeMetni"/>
        <w:numPr>
          <w:ilvl w:val="0"/>
          <w:numId w:val="59"/>
        </w:numPr>
        <w:spacing w:before="120" w:line="260" w:lineRule="atLeast"/>
        <w:ind w:left="714" w:hanging="357"/>
        <w:rPr>
          <w:rFonts w:eastAsia="Times New Roman" w:cs="Times New Roman"/>
          <w:color w:val="000000"/>
          <w:szCs w:val="20"/>
          <w:lang w:val="tr-TR" w:eastAsia="tr-TR"/>
        </w:rPr>
      </w:pPr>
      <w:r w:rsidRPr="00AE407B">
        <w:rPr>
          <w:rFonts w:eastAsia="Times New Roman" w:cs="Times New Roman"/>
          <w:b/>
          <w:bCs/>
          <w:color w:val="000000"/>
          <w:szCs w:val="20"/>
          <w:lang w:val="tr-TR" w:eastAsia="tr-TR"/>
        </w:rPr>
        <w:t xml:space="preserve">Metrik: </w:t>
      </w:r>
      <w:r w:rsidR="009E7E84" w:rsidRPr="00AE407B">
        <w:rPr>
          <w:rFonts w:eastAsia="Times New Roman" w:cs="Times New Roman"/>
          <w:color w:val="000000"/>
          <w:szCs w:val="20"/>
          <w:lang w:val="tr-TR" w:eastAsia="tr-TR"/>
        </w:rPr>
        <w:t>KPI/hedefe göre performans nasıl ölçülecektir.</w:t>
      </w:r>
    </w:p>
    <w:p w14:paraId="021D191E" w14:textId="098CAEEF" w:rsidR="00C26C09" w:rsidRPr="00AE407B" w:rsidRDefault="00C26C09" w:rsidP="009E7E84">
      <w:pPr>
        <w:pStyle w:val="GvdeMetni"/>
        <w:numPr>
          <w:ilvl w:val="0"/>
          <w:numId w:val="59"/>
        </w:numPr>
        <w:spacing w:before="120" w:line="260" w:lineRule="atLeast"/>
        <w:ind w:left="714" w:hanging="357"/>
        <w:rPr>
          <w:rFonts w:eastAsia="Times New Roman" w:cs="Times New Roman"/>
          <w:color w:val="000000"/>
          <w:szCs w:val="20"/>
          <w:lang w:val="tr-TR" w:eastAsia="tr-TR"/>
        </w:rPr>
      </w:pPr>
      <w:r w:rsidRPr="00AE407B">
        <w:rPr>
          <w:rFonts w:eastAsia="Times New Roman" w:cs="Times New Roman"/>
          <w:b/>
          <w:bCs/>
          <w:color w:val="000000"/>
          <w:szCs w:val="20"/>
          <w:lang w:val="tr-TR" w:eastAsia="tr-TR"/>
        </w:rPr>
        <w:t xml:space="preserve">Zamanlama: </w:t>
      </w:r>
      <w:r w:rsidRPr="00AE407B">
        <w:rPr>
          <w:rFonts w:eastAsia="Times New Roman" w:cs="Times New Roman"/>
          <w:color w:val="000000"/>
          <w:szCs w:val="20"/>
          <w:lang w:val="tr-TR" w:eastAsia="tr-TR"/>
        </w:rPr>
        <w:t xml:space="preserve">İzleme ne zaman gerçekleştirilecek. </w:t>
      </w:r>
    </w:p>
    <w:p w14:paraId="58FF42B2" w14:textId="4CEBA7E3" w:rsidR="00360417" w:rsidRPr="00AE407B" w:rsidRDefault="00360417" w:rsidP="009E7E84">
      <w:pPr>
        <w:pStyle w:val="GvdeMetni"/>
        <w:numPr>
          <w:ilvl w:val="0"/>
          <w:numId w:val="59"/>
        </w:numPr>
        <w:spacing w:before="120" w:line="260" w:lineRule="atLeast"/>
        <w:ind w:left="714" w:hanging="357"/>
        <w:rPr>
          <w:rFonts w:eastAsia="Times New Roman" w:cs="Times New Roman"/>
          <w:color w:val="000000"/>
          <w:szCs w:val="20"/>
          <w:lang w:val="tr-TR" w:eastAsia="tr-TR"/>
        </w:rPr>
      </w:pPr>
      <w:r w:rsidRPr="00AE407B">
        <w:rPr>
          <w:rFonts w:eastAsia="Times New Roman" w:cs="Times New Roman"/>
          <w:b/>
          <w:bCs/>
          <w:color w:val="000000"/>
          <w:szCs w:val="20"/>
          <w:lang w:val="tr-TR" w:eastAsia="tr-TR"/>
        </w:rPr>
        <w:t xml:space="preserve">Sıklık: </w:t>
      </w:r>
      <w:r w:rsidRPr="00AE407B">
        <w:rPr>
          <w:rFonts w:eastAsia="Times New Roman" w:cs="Times New Roman"/>
          <w:color w:val="000000"/>
          <w:szCs w:val="20"/>
          <w:lang w:val="tr-TR" w:eastAsia="tr-TR"/>
        </w:rPr>
        <w:t xml:space="preserve">İzleme faaliyetinin </w:t>
      </w:r>
      <w:r w:rsidR="00C26C09" w:rsidRPr="00AE407B">
        <w:rPr>
          <w:rFonts w:eastAsia="Times New Roman" w:cs="Times New Roman"/>
          <w:color w:val="000000"/>
          <w:szCs w:val="20"/>
          <w:lang w:val="tr-TR" w:eastAsia="tr-TR"/>
        </w:rPr>
        <w:t>ne sıklıkta gerçekleştirileceği.</w:t>
      </w:r>
    </w:p>
    <w:p w14:paraId="509EC0B6" w14:textId="108840DE" w:rsidR="009E7E84" w:rsidRPr="00AE407B" w:rsidRDefault="009E7E84" w:rsidP="009E7E84">
      <w:pPr>
        <w:pStyle w:val="GvdeMetni"/>
        <w:numPr>
          <w:ilvl w:val="0"/>
          <w:numId w:val="59"/>
        </w:numPr>
        <w:spacing w:before="120" w:line="260" w:lineRule="atLeast"/>
        <w:ind w:left="714" w:hanging="357"/>
        <w:rPr>
          <w:rFonts w:eastAsia="Times New Roman" w:cs="Times New Roman"/>
          <w:color w:val="000000"/>
          <w:szCs w:val="20"/>
          <w:lang w:val="tr-TR" w:eastAsia="tr-TR"/>
        </w:rPr>
      </w:pPr>
      <w:r w:rsidRPr="00AE407B">
        <w:rPr>
          <w:rFonts w:eastAsia="Times New Roman" w:cs="Times New Roman"/>
          <w:b/>
          <w:bCs/>
          <w:color w:val="000000"/>
          <w:szCs w:val="20"/>
          <w:lang w:val="tr-TR" w:eastAsia="tr-TR"/>
        </w:rPr>
        <w:t xml:space="preserve">İzleme ölçüsü: </w:t>
      </w:r>
      <w:r w:rsidRPr="00AE407B">
        <w:rPr>
          <w:rFonts w:eastAsia="Times New Roman" w:cs="Times New Roman"/>
          <w:color w:val="000000"/>
          <w:szCs w:val="20"/>
          <w:lang w:val="tr-TR" w:eastAsia="tr-TR"/>
        </w:rPr>
        <w:t>KPI/hedefin gerçekleştirildiğini ölçmek için kullanılan izleme faaliyeti ve ölçüsü.</w:t>
      </w:r>
    </w:p>
    <w:p w14:paraId="68AFC498" w14:textId="772E0D37" w:rsidR="00360417" w:rsidRPr="00AE407B" w:rsidRDefault="00360417" w:rsidP="009E7E84">
      <w:pPr>
        <w:pStyle w:val="GvdeMetni"/>
        <w:numPr>
          <w:ilvl w:val="0"/>
          <w:numId w:val="59"/>
        </w:numPr>
        <w:spacing w:before="120" w:line="260" w:lineRule="atLeast"/>
        <w:ind w:left="714" w:hanging="357"/>
        <w:rPr>
          <w:rFonts w:eastAsia="Times New Roman" w:cs="Times New Roman"/>
          <w:color w:val="000000"/>
          <w:szCs w:val="20"/>
          <w:lang w:val="tr-TR" w:eastAsia="tr-TR"/>
        </w:rPr>
      </w:pPr>
      <w:r w:rsidRPr="00AE407B">
        <w:rPr>
          <w:rFonts w:eastAsia="Times New Roman" w:cs="Times New Roman"/>
          <w:b/>
          <w:bCs/>
          <w:color w:val="000000"/>
          <w:szCs w:val="20"/>
          <w:lang w:val="tr-TR" w:eastAsia="tr-TR"/>
        </w:rPr>
        <w:t xml:space="preserve">Sorumluluk: </w:t>
      </w:r>
      <w:r w:rsidRPr="00AE407B">
        <w:rPr>
          <w:rFonts w:eastAsia="Times New Roman" w:cs="Times New Roman"/>
          <w:color w:val="000000"/>
          <w:szCs w:val="20"/>
          <w:lang w:val="tr-TR" w:eastAsia="tr-TR"/>
        </w:rPr>
        <w:t>İzleme faaliyetini yürütmekten sorumlu kişi veya ekip</w:t>
      </w:r>
      <w:r w:rsidR="00513E2B" w:rsidRPr="00AE407B">
        <w:rPr>
          <w:rFonts w:eastAsia="Times New Roman" w:cs="Times New Roman"/>
          <w:color w:val="000000"/>
          <w:szCs w:val="20"/>
          <w:lang w:val="tr-TR" w:eastAsia="tr-TR"/>
        </w:rPr>
        <w:t>.</w:t>
      </w:r>
    </w:p>
    <w:p w14:paraId="74C63929" w14:textId="77777777" w:rsidR="00360417" w:rsidRPr="00AE407B" w:rsidRDefault="00360417" w:rsidP="00360417">
      <w:pPr>
        <w:pStyle w:val="GvdeMetni"/>
        <w:rPr>
          <w:lang w:val="tr-TR"/>
        </w:rPr>
        <w:sectPr w:rsidR="00360417" w:rsidRPr="00AE407B" w:rsidSect="00360417">
          <w:pgSz w:w="11906" w:h="16838" w:code="9"/>
          <w:pgMar w:top="1134" w:right="1134" w:bottom="1134" w:left="1134" w:header="567" w:footer="374" w:gutter="0"/>
          <w:cols w:sep="1" w:space="380"/>
          <w:titlePg/>
          <w:docGrid w:linePitch="360"/>
        </w:sectPr>
      </w:pPr>
    </w:p>
    <w:p w14:paraId="738BBD8C" w14:textId="2AFF1803" w:rsidR="00360417" w:rsidRPr="00AE407B" w:rsidRDefault="00360417" w:rsidP="00360417">
      <w:pPr>
        <w:pStyle w:val="ResimYazs"/>
        <w:rPr>
          <w:lang w:val="tr-TR"/>
        </w:rPr>
      </w:pPr>
      <w:bookmarkStart w:id="99" w:name="_Toc212977030"/>
      <w:r w:rsidRPr="00AE407B">
        <w:rPr>
          <w:lang w:val="tr-TR"/>
        </w:rPr>
        <w:lastRenderedPageBreak/>
        <w:t xml:space="preserve">Tablo </w:t>
      </w:r>
      <w:r w:rsidR="004678F6">
        <w:rPr>
          <w:lang w:val="tr-TR"/>
        </w:rPr>
        <w:t>4</w:t>
      </w:r>
      <w:r w:rsidRPr="00AE407B">
        <w:rPr>
          <w:lang w:val="tr-TR"/>
        </w:rPr>
        <w:t>-</w:t>
      </w:r>
      <w:r w:rsidR="00780BDA" w:rsidRPr="00AE407B">
        <w:rPr>
          <w:lang w:val="tr-TR"/>
        </w:rPr>
        <w:fldChar w:fldCharType="begin"/>
      </w:r>
      <w:r w:rsidR="00780BDA" w:rsidRPr="00AE407B">
        <w:rPr>
          <w:lang w:val="tr-TR"/>
        </w:rPr>
        <w:instrText xml:space="preserve"> SEQ Table \* ARABIC \s 1 </w:instrText>
      </w:r>
      <w:r w:rsidR="00780BDA" w:rsidRPr="00AE407B">
        <w:rPr>
          <w:lang w:val="tr-TR"/>
        </w:rPr>
        <w:fldChar w:fldCharType="separate"/>
      </w:r>
      <w:r w:rsidR="00E42AAF">
        <w:rPr>
          <w:noProof/>
          <w:lang w:val="tr-TR"/>
        </w:rPr>
        <w:t>3</w:t>
      </w:r>
      <w:r w:rsidR="00780BDA" w:rsidRPr="00AE407B">
        <w:rPr>
          <w:lang w:val="tr-TR"/>
        </w:rPr>
        <w:fldChar w:fldCharType="end"/>
      </w:r>
      <w:r w:rsidR="00455E9C" w:rsidRPr="00AE407B">
        <w:rPr>
          <w:lang w:val="tr-TR"/>
        </w:rPr>
        <w:t xml:space="preserve"> İnşaat öncesi ve sonrası dahil olmak üzere </w:t>
      </w:r>
      <w:r w:rsidRPr="00AE407B">
        <w:rPr>
          <w:lang w:val="tr-TR"/>
        </w:rPr>
        <w:t>inşaat aşaması için izleme eylemleri</w:t>
      </w:r>
      <w:bookmarkEnd w:id="99"/>
    </w:p>
    <w:tbl>
      <w:tblPr>
        <w:tblStyle w:val="KlavuzuTablo4-Vurgu3"/>
        <w:tblW w:w="5001" w:type="pct"/>
        <w:tblInd w:w="-2" w:type="dxa"/>
        <w:tblBorders>
          <w:top w:val="single" w:sz="2" w:space="0" w:color="B7B2AA" w:themeColor="accent5"/>
          <w:left w:val="single" w:sz="2" w:space="0" w:color="B7B2AA" w:themeColor="accent5"/>
          <w:bottom w:val="single" w:sz="2" w:space="0" w:color="B7B2AA" w:themeColor="accent5"/>
          <w:right w:val="single" w:sz="2" w:space="0" w:color="B7B2AA" w:themeColor="accent5"/>
          <w:insideH w:val="single" w:sz="6" w:space="0" w:color="B7B2AA" w:themeColor="accent5"/>
          <w:insideV w:val="single" w:sz="6" w:space="0" w:color="B7B2AA" w:themeColor="accent5"/>
        </w:tblBorders>
        <w:tblLook w:val="04A0" w:firstRow="1" w:lastRow="0" w:firstColumn="1" w:lastColumn="0" w:noHBand="0" w:noVBand="1"/>
      </w:tblPr>
      <w:tblGrid>
        <w:gridCol w:w="1181"/>
        <w:gridCol w:w="3104"/>
        <w:gridCol w:w="2097"/>
        <w:gridCol w:w="1801"/>
        <w:gridCol w:w="1363"/>
        <w:gridCol w:w="2737"/>
        <w:gridCol w:w="2280"/>
      </w:tblGrid>
      <w:tr w:rsidR="008D4B4E" w:rsidRPr="00AE407B" w14:paraId="41A9FF0C" w14:textId="77777777" w:rsidTr="00992E81">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420" w:type="pct"/>
            <w:shd w:val="clear" w:color="auto" w:fill="E5EDE8"/>
            <w:vAlign w:val="center"/>
          </w:tcPr>
          <w:p w14:paraId="52F3942D" w14:textId="3C50D50F" w:rsidR="00360417" w:rsidRPr="00AE407B" w:rsidRDefault="00360417" w:rsidP="008D4B4E">
            <w:pPr>
              <w:spacing w:before="20" w:after="20" w:line="240" w:lineRule="auto"/>
              <w:rPr>
                <w:color w:val="1C1C1C" w:themeColor="text1"/>
                <w:sz w:val="16"/>
                <w:szCs w:val="16"/>
                <w:lang w:val="tr-TR"/>
              </w:rPr>
            </w:pPr>
            <w:r w:rsidRPr="00AE407B">
              <w:rPr>
                <w:color w:val="1C1C1C" w:themeColor="text1"/>
                <w:sz w:val="16"/>
                <w:szCs w:val="16"/>
                <w:lang w:val="tr-TR"/>
              </w:rPr>
              <w:t>Referans Numarası</w:t>
            </w:r>
          </w:p>
        </w:tc>
        <w:tc>
          <w:tcPr>
            <w:tcW w:w="1080" w:type="pct"/>
            <w:shd w:val="clear" w:color="auto" w:fill="E5EDE8"/>
            <w:vAlign w:val="center"/>
          </w:tcPr>
          <w:p w14:paraId="658866F9" w14:textId="68762576" w:rsidR="00360417" w:rsidRPr="00AE407B" w:rsidRDefault="00360417" w:rsidP="008D4B4E">
            <w:pPr>
              <w:spacing w:before="20" w:after="20" w:line="240" w:lineRule="auto"/>
              <w:cnfStyle w:val="100000000000" w:firstRow="1" w:lastRow="0" w:firstColumn="0" w:lastColumn="0" w:oddVBand="0" w:evenVBand="0" w:oddHBand="0" w:evenHBand="0" w:firstRowFirstColumn="0" w:firstRowLastColumn="0" w:lastRowFirstColumn="0" w:lastRowLastColumn="0"/>
              <w:rPr>
                <w:color w:val="1C1C1C" w:themeColor="text1"/>
                <w:sz w:val="16"/>
                <w:szCs w:val="16"/>
                <w:lang w:val="tr-TR"/>
              </w:rPr>
            </w:pPr>
            <w:r w:rsidRPr="00AE407B">
              <w:rPr>
                <w:color w:val="1C1C1C" w:themeColor="text1"/>
                <w:sz w:val="16"/>
                <w:szCs w:val="16"/>
                <w:lang w:val="tr-TR"/>
              </w:rPr>
              <w:t xml:space="preserve">KPI </w:t>
            </w:r>
          </w:p>
        </w:tc>
        <w:tc>
          <w:tcPr>
            <w:tcW w:w="734" w:type="pct"/>
            <w:shd w:val="clear" w:color="auto" w:fill="E5EDE8"/>
            <w:vAlign w:val="center"/>
          </w:tcPr>
          <w:p w14:paraId="3CE35C7D" w14:textId="77777777" w:rsidR="00360417" w:rsidRPr="00AE407B" w:rsidRDefault="00360417" w:rsidP="008D4B4E">
            <w:pPr>
              <w:spacing w:before="20" w:after="20" w:line="240" w:lineRule="auto"/>
              <w:cnfStyle w:val="100000000000" w:firstRow="1" w:lastRow="0" w:firstColumn="0" w:lastColumn="0" w:oddVBand="0" w:evenVBand="0" w:oddHBand="0" w:evenHBand="0" w:firstRowFirstColumn="0" w:firstRowLastColumn="0" w:lastRowFirstColumn="0" w:lastRowLastColumn="0"/>
              <w:rPr>
                <w:color w:val="1C1C1C" w:themeColor="text1"/>
                <w:sz w:val="16"/>
                <w:szCs w:val="16"/>
                <w:lang w:val="tr-TR"/>
              </w:rPr>
            </w:pPr>
            <w:r w:rsidRPr="00AE407B">
              <w:rPr>
                <w:color w:val="1C1C1C" w:themeColor="text1"/>
                <w:sz w:val="16"/>
                <w:szCs w:val="16"/>
                <w:lang w:val="tr-TR"/>
              </w:rPr>
              <w:t>Metrik</w:t>
            </w:r>
          </w:p>
        </w:tc>
        <w:tc>
          <w:tcPr>
            <w:tcW w:w="596" w:type="pct"/>
            <w:shd w:val="clear" w:color="auto" w:fill="E5EDE8"/>
            <w:vAlign w:val="center"/>
          </w:tcPr>
          <w:p w14:paraId="795FEED0" w14:textId="77777777" w:rsidR="00360417" w:rsidRPr="00AE407B" w:rsidRDefault="00360417" w:rsidP="008D4B4E">
            <w:pPr>
              <w:spacing w:before="20" w:after="20" w:line="240" w:lineRule="auto"/>
              <w:jc w:val="center"/>
              <w:cnfStyle w:val="100000000000" w:firstRow="1" w:lastRow="0" w:firstColumn="0" w:lastColumn="0" w:oddVBand="0" w:evenVBand="0" w:oddHBand="0" w:evenHBand="0" w:firstRowFirstColumn="0" w:firstRowLastColumn="0" w:lastRowFirstColumn="0" w:lastRowLastColumn="0"/>
              <w:rPr>
                <w:color w:val="1C1C1C" w:themeColor="text1"/>
                <w:sz w:val="16"/>
                <w:szCs w:val="16"/>
                <w:lang w:val="tr-TR"/>
              </w:rPr>
            </w:pPr>
            <w:r w:rsidRPr="00AE407B">
              <w:rPr>
                <w:color w:val="1C1C1C" w:themeColor="text1"/>
                <w:sz w:val="16"/>
                <w:szCs w:val="16"/>
                <w:lang w:val="tr-TR"/>
              </w:rPr>
              <w:t>Zamanlama</w:t>
            </w:r>
          </w:p>
        </w:tc>
        <w:tc>
          <w:tcPr>
            <w:tcW w:w="482" w:type="pct"/>
            <w:shd w:val="clear" w:color="auto" w:fill="E5EDE8"/>
            <w:vAlign w:val="center"/>
          </w:tcPr>
          <w:p w14:paraId="7059A5BC" w14:textId="77777777" w:rsidR="00360417" w:rsidRPr="00AE407B" w:rsidRDefault="00360417" w:rsidP="008D4B4E">
            <w:pPr>
              <w:spacing w:before="20" w:after="20" w:line="240" w:lineRule="auto"/>
              <w:jc w:val="center"/>
              <w:cnfStyle w:val="100000000000" w:firstRow="1" w:lastRow="0" w:firstColumn="0" w:lastColumn="0" w:oddVBand="0" w:evenVBand="0" w:oddHBand="0" w:evenHBand="0" w:firstRowFirstColumn="0" w:firstRowLastColumn="0" w:lastRowFirstColumn="0" w:lastRowLastColumn="0"/>
              <w:rPr>
                <w:color w:val="1C1C1C" w:themeColor="text1"/>
                <w:sz w:val="16"/>
                <w:szCs w:val="16"/>
                <w:lang w:val="tr-TR"/>
              </w:rPr>
            </w:pPr>
            <w:r w:rsidRPr="00AE407B">
              <w:rPr>
                <w:color w:val="1C1C1C" w:themeColor="text1"/>
                <w:sz w:val="16"/>
                <w:szCs w:val="16"/>
                <w:lang w:val="tr-TR"/>
              </w:rPr>
              <w:t>Sıklık</w:t>
            </w:r>
          </w:p>
        </w:tc>
        <w:tc>
          <w:tcPr>
            <w:tcW w:w="891" w:type="pct"/>
            <w:shd w:val="clear" w:color="auto" w:fill="E5EDE8"/>
            <w:vAlign w:val="center"/>
          </w:tcPr>
          <w:p w14:paraId="3A380705" w14:textId="77777777" w:rsidR="00360417" w:rsidRPr="00AE407B" w:rsidRDefault="00360417" w:rsidP="008D4B4E">
            <w:pPr>
              <w:spacing w:before="20" w:after="20" w:line="240" w:lineRule="auto"/>
              <w:cnfStyle w:val="100000000000" w:firstRow="1" w:lastRow="0" w:firstColumn="0" w:lastColumn="0" w:oddVBand="0" w:evenVBand="0" w:oddHBand="0" w:evenHBand="0" w:firstRowFirstColumn="0" w:firstRowLastColumn="0" w:lastRowFirstColumn="0" w:lastRowLastColumn="0"/>
              <w:rPr>
                <w:color w:val="1C1C1C" w:themeColor="text1"/>
                <w:sz w:val="16"/>
                <w:szCs w:val="16"/>
                <w:lang w:val="tr-TR"/>
              </w:rPr>
            </w:pPr>
            <w:r w:rsidRPr="00AE407B">
              <w:rPr>
                <w:color w:val="1C1C1C" w:themeColor="text1"/>
                <w:sz w:val="16"/>
                <w:szCs w:val="16"/>
                <w:lang w:val="tr-TR"/>
              </w:rPr>
              <w:t xml:space="preserve">İzleme ölçütü </w:t>
            </w:r>
          </w:p>
        </w:tc>
        <w:tc>
          <w:tcPr>
            <w:tcW w:w="797" w:type="pct"/>
            <w:shd w:val="clear" w:color="auto" w:fill="E5EDE8"/>
            <w:vAlign w:val="center"/>
          </w:tcPr>
          <w:p w14:paraId="1272300C" w14:textId="77777777" w:rsidR="00360417" w:rsidRPr="00AE407B" w:rsidRDefault="00360417" w:rsidP="008D4B4E">
            <w:pPr>
              <w:spacing w:before="20" w:after="20" w:line="240" w:lineRule="auto"/>
              <w:cnfStyle w:val="100000000000" w:firstRow="1" w:lastRow="0" w:firstColumn="0" w:lastColumn="0" w:oddVBand="0" w:evenVBand="0" w:oddHBand="0" w:evenHBand="0" w:firstRowFirstColumn="0" w:firstRowLastColumn="0" w:lastRowFirstColumn="0" w:lastRowLastColumn="0"/>
              <w:rPr>
                <w:color w:val="1C1C1C" w:themeColor="text1"/>
                <w:sz w:val="16"/>
                <w:szCs w:val="16"/>
                <w:lang w:val="tr-TR"/>
              </w:rPr>
            </w:pPr>
            <w:r w:rsidRPr="00AE407B">
              <w:rPr>
                <w:color w:val="1C1C1C" w:themeColor="text1"/>
                <w:sz w:val="16"/>
                <w:szCs w:val="16"/>
                <w:lang w:val="tr-TR"/>
              </w:rPr>
              <w:t>Sorumluluk</w:t>
            </w:r>
          </w:p>
        </w:tc>
      </w:tr>
      <w:tr w:rsidR="00360417" w:rsidRPr="00AE407B" w14:paraId="6AD2D1B3" w14:textId="77777777" w:rsidTr="00AA532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7"/>
            <w:shd w:val="clear" w:color="auto" w:fill="D9D9D9" w:themeFill="background1" w:themeFillShade="D9"/>
            <w:vAlign w:val="center"/>
          </w:tcPr>
          <w:p w14:paraId="31AA3C29" w14:textId="77777777" w:rsidR="00360417" w:rsidRPr="00AE407B" w:rsidRDefault="00360417" w:rsidP="008D4B4E">
            <w:pPr>
              <w:spacing w:before="20" w:after="20" w:line="240" w:lineRule="auto"/>
              <w:rPr>
                <w:rFonts w:cs="Arial"/>
                <w:color w:val="1C1C1C" w:themeColor="text1"/>
                <w:sz w:val="16"/>
                <w:szCs w:val="16"/>
                <w:lang w:val="tr-TR"/>
              </w:rPr>
            </w:pPr>
            <w:r w:rsidRPr="00AE407B">
              <w:rPr>
                <w:sz w:val="16"/>
                <w:szCs w:val="16"/>
                <w:lang w:val="tr-TR"/>
              </w:rPr>
              <w:t>İNŞAAT ÖNCESİ İZLEME</w:t>
            </w:r>
          </w:p>
        </w:tc>
      </w:tr>
      <w:tr w:rsidR="00360417" w:rsidRPr="000058B4" w14:paraId="5D2D2150" w14:textId="77777777" w:rsidTr="00992E81">
        <w:tc>
          <w:tcPr>
            <w:cnfStyle w:val="001000000000" w:firstRow="0" w:lastRow="0" w:firstColumn="1" w:lastColumn="0" w:oddVBand="0" w:evenVBand="0" w:oddHBand="0" w:evenHBand="0" w:firstRowFirstColumn="0" w:firstRowLastColumn="0" w:lastRowFirstColumn="0" w:lastRowLastColumn="0"/>
            <w:tcW w:w="420" w:type="pct"/>
            <w:vAlign w:val="center"/>
          </w:tcPr>
          <w:p w14:paraId="34C3B3F1" w14:textId="760BA7E2" w:rsidR="00360417" w:rsidRPr="00AE407B" w:rsidRDefault="00360417" w:rsidP="008D4B4E">
            <w:pPr>
              <w:spacing w:before="20" w:after="20" w:line="240" w:lineRule="auto"/>
              <w:rPr>
                <w:sz w:val="16"/>
                <w:szCs w:val="16"/>
                <w:lang w:val="tr-TR"/>
              </w:rPr>
            </w:pPr>
            <w:r w:rsidRPr="00AE407B">
              <w:rPr>
                <w:b w:val="0"/>
                <w:sz w:val="16"/>
                <w:szCs w:val="16"/>
                <w:lang w:val="tr-TR"/>
              </w:rPr>
              <w:t>C</w:t>
            </w:r>
            <w:r w:rsidR="00DD3C79">
              <w:rPr>
                <w:b w:val="0"/>
                <w:sz w:val="16"/>
                <w:szCs w:val="16"/>
                <w:lang w:val="tr-TR"/>
              </w:rPr>
              <w:t>BYP</w:t>
            </w:r>
            <w:r w:rsidRPr="00AE407B">
              <w:rPr>
                <w:b w:val="0"/>
                <w:sz w:val="16"/>
                <w:szCs w:val="16"/>
                <w:lang w:val="tr-TR"/>
              </w:rPr>
              <w:t>-1</w:t>
            </w:r>
          </w:p>
        </w:tc>
        <w:tc>
          <w:tcPr>
            <w:tcW w:w="1080" w:type="pct"/>
            <w:vAlign w:val="center"/>
          </w:tcPr>
          <w:p w14:paraId="52DAFE64" w14:textId="77777777" w:rsidR="00360417" w:rsidRPr="00AE407B"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İnşaat çalışmaları başlamadan önce, inşaat öncesi yaban hayatı ve flora araştırmalarının tamamı (%100) tamamlanmıştır.</w:t>
            </w:r>
          </w:p>
        </w:tc>
        <w:tc>
          <w:tcPr>
            <w:tcW w:w="734" w:type="pct"/>
            <w:vAlign w:val="center"/>
          </w:tcPr>
          <w:p w14:paraId="365E1400" w14:textId="77777777" w:rsidR="00360417" w:rsidRPr="00AE407B"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1C1C1C" w:themeColor="text1"/>
                <w:sz w:val="16"/>
                <w:szCs w:val="16"/>
                <w:lang w:val="tr-TR"/>
              </w:rPr>
              <w:t>Gerekli sayıya göre tamamlanan araştırma sayısı</w:t>
            </w:r>
          </w:p>
        </w:tc>
        <w:tc>
          <w:tcPr>
            <w:tcW w:w="596" w:type="pct"/>
            <w:vAlign w:val="center"/>
          </w:tcPr>
          <w:p w14:paraId="52321D63" w14:textId="77777777" w:rsidR="00360417" w:rsidRPr="00AE407B" w:rsidRDefault="00360417" w:rsidP="008D4B4E">
            <w:pPr>
              <w:autoSpaceDE w:val="0"/>
              <w:autoSpaceDN w:val="0"/>
              <w:adjustRightInd w:val="0"/>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İnşaat öncesi</w:t>
            </w:r>
          </w:p>
        </w:tc>
        <w:tc>
          <w:tcPr>
            <w:tcW w:w="482" w:type="pct"/>
            <w:vAlign w:val="center"/>
          </w:tcPr>
          <w:p w14:paraId="679E538D" w14:textId="77777777" w:rsidR="00360417" w:rsidRPr="00AE407B" w:rsidRDefault="00360417" w:rsidP="008D4B4E">
            <w:pPr>
              <w:autoSpaceDE w:val="0"/>
              <w:autoSpaceDN w:val="0"/>
              <w:adjustRightInd w:val="0"/>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Tek seferlik</w:t>
            </w:r>
          </w:p>
        </w:tc>
        <w:tc>
          <w:tcPr>
            <w:tcW w:w="891" w:type="pct"/>
            <w:vAlign w:val="center"/>
          </w:tcPr>
          <w:p w14:paraId="3FF83A57"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İnşaat öncesi araştırma raporları</w:t>
            </w:r>
          </w:p>
          <w:p w14:paraId="30E2E796"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1C1C1C" w:themeColor="text1"/>
                <w:sz w:val="16"/>
                <w:szCs w:val="16"/>
                <w:lang w:val="tr-TR"/>
              </w:rPr>
              <w:t>Denetim</w:t>
            </w:r>
          </w:p>
        </w:tc>
        <w:tc>
          <w:tcPr>
            <w:tcW w:w="797" w:type="pct"/>
            <w:vAlign w:val="center"/>
          </w:tcPr>
          <w:p w14:paraId="76CE67E4" w14:textId="77777777" w:rsidR="008D4B4E" w:rsidRPr="00AE407B"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Tüm yükleniciler ve alt yükleniciler</w:t>
            </w:r>
          </w:p>
          <w:p w14:paraId="0BDB2004" w14:textId="4ECBAD91" w:rsidR="00360417" w:rsidRPr="00AE407B"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p>
          <w:p w14:paraId="7067E79B" w14:textId="42B2DF4A" w:rsidR="00360417" w:rsidRPr="00AE407B" w:rsidRDefault="00FF051D"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ISG</w:t>
            </w:r>
            <w:r w:rsidR="00780BDA" w:rsidRPr="00AE407B">
              <w:rPr>
                <w:sz w:val="16"/>
                <w:szCs w:val="16"/>
                <w:lang w:val="tr-TR"/>
              </w:rPr>
              <w:t xml:space="preserve"> Müdürü / Çevre Çözüm Ortağı</w:t>
            </w:r>
          </w:p>
        </w:tc>
      </w:tr>
      <w:tr w:rsidR="00360417" w:rsidRPr="00AE407B" w14:paraId="4CC7F2E2" w14:textId="77777777" w:rsidTr="00992E8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0" w:type="pct"/>
            <w:vAlign w:val="center"/>
          </w:tcPr>
          <w:p w14:paraId="2763EB95" w14:textId="4E99144B" w:rsidR="00360417" w:rsidRPr="00AE407B" w:rsidRDefault="00360417" w:rsidP="008D4B4E">
            <w:pPr>
              <w:spacing w:before="20" w:after="20" w:line="240" w:lineRule="auto"/>
              <w:rPr>
                <w:sz w:val="16"/>
                <w:szCs w:val="16"/>
                <w:lang w:val="tr-TR"/>
              </w:rPr>
            </w:pPr>
            <w:r w:rsidRPr="00AE407B">
              <w:rPr>
                <w:b w:val="0"/>
                <w:sz w:val="16"/>
                <w:szCs w:val="16"/>
                <w:lang w:val="tr-TR"/>
              </w:rPr>
              <w:t>C</w:t>
            </w:r>
            <w:r w:rsidR="00DD3C79">
              <w:rPr>
                <w:b w:val="0"/>
                <w:sz w:val="16"/>
                <w:szCs w:val="16"/>
                <w:lang w:val="tr-TR"/>
              </w:rPr>
              <w:t>BYP</w:t>
            </w:r>
            <w:r w:rsidRPr="00AE407B">
              <w:rPr>
                <w:b w:val="0"/>
                <w:sz w:val="16"/>
                <w:szCs w:val="16"/>
                <w:lang w:val="tr-TR"/>
              </w:rPr>
              <w:t>-2</w:t>
            </w:r>
          </w:p>
        </w:tc>
        <w:tc>
          <w:tcPr>
            <w:tcW w:w="1080" w:type="pct"/>
            <w:vAlign w:val="center"/>
          </w:tcPr>
          <w:p w14:paraId="3F516DB9" w14:textId="77777777" w:rsidR="00360417" w:rsidRPr="00AE407B" w:rsidRDefault="00360417"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Bitki örtüsünün temizlenmesinden önce türlere özgü yer değiştirme işlemi tamamlandı</w:t>
            </w:r>
          </w:p>
        </w:tc>
        <w:tc>
          <w:tcPr>
            <w:tcW w:w="734" w:type="pct"/>
            <w:vAlign w:val="center"/>
          </w:tcPr>
          <w:p w14:paraId="31EB2DB2" w14:textId="77777777" w:rsidR="00360417" w:rsidRPr="00AE407B" w:rsidRDefault="00360417"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rFonts w:cs="Arial"/>
                <w:color w:val="1C1C1C" w:themeColor="text1"/>
                <w:sz w:val="16"/>
                <w:szCs w:val="16"/>
                <w:lang w:val="tr-TR"/>
              </w:rPr>
            </w:pPr>
            <w:r w:rsidRPr="00AE407B">
              <w:rPr>
                <w:rFonts w:cs="Arial"/>
                <w:color w:val="1C1C1C" w:themeColor="text1"/>
                <w:sz w:val="16"/>
                <w:szCs w:val="16"/>
                <w:lang w:val="tr-TR"/>
              </w:rPr>
              <w:t>Tür başına yer değiştiren birey sayısı</w:t>
            </w:r>
          </w:p>
        </w:tc>
        <w:tc>
          <w:tcPr>
            <w:tcW w:w="596" w:type="pct"/>
            <w:vAlign w:val="center"/>
          </w:tcPr>
          <w:p w14:paraId="2644D730" w14:textId="77777777" w:rsidR="00360417" w:rsidRPr="00AE407B" w:rsidRDefault="00360417" w:rsidP="008D4B4E">
            <w:pPr>
              <w:autoSpaceDE w:val="0"/>
              <w:autoSpaceDN w:val="0"/>
              <w:adjustRightInd w:val="0"/>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İnşaat öncesi / Yer değiştirme sonrası</w:t>
            </w:r>
          </w:p>
        </w:tc>
        <w:tc>
          <w:tcPr>
            <w:tcW w:w="482" w:type="pct"/>
            <w:vAlign w:val="center"/>
          </w:tcPr>
          <w:p w14:paraId="3A0017E4" w14:textId="77777777" w:rsidR="00360417" w:rsidRPr="00AE407B" w:rsidRDefault="00360417" w:rsidP="008D4B4E">
            <w:pPr>
              <w:autoSpaceDE w:val="0"/>
              <w:autoSpaceDN w:val="0"/>
              <w:adjustRightInd w:val="0"/>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Tek seferlik</w:t>
            </w:r>
          </w:p>
          <w:p w14:paraId="30A15C4C" w14:textId="77777777" w:rsidR="00360417" w:rsidRPr="00AE407B" w:rsidRDefault="00360417" w:rsidP="008D4B4E">
            <w:pPr>
              <w:autoSpaceDE w:val="0"/>
              <w:autoSpaceDN w:val="0"/>
              <w:adjustRightInd w:val="0"/>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(her bir alan temizleme işlemi başına)</w:t>
            </w:r>
          </w:p>
        </w:tc>
        <w:tc>
          <w:tcPr>
            <w:tcW w:w="891" w:type="pct"/>
            <w:vAlign w:val="center"/>
          </w:tcPr>
          <w:p w14:paraId="395E9A9D"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Yer değiştirme raporu</w:t>
            </w:r>
          </w:p>
          <w:p w14:paraId="7D5E4C0D"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Saha günlüğü</w:t>
            </w:r>
          </w:p>
          <w:p w14:paraId="259898D1"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Fotoğrafik kanıt</w:t>
            </w:r>
          </w:p>
        </w:tc>
        <w:tc>
          <w:tcPr>
            <w:tcW w:w="797" w:type="pct"/>
            <w:vAlign w:val="center"/>
          </w:tcPr>
          <w:p w14:paraId="634DCEDE" w14:textId="2F6E41F5" w:rsidR="00780BDA" w:rsidRPr="00AE407B" w:rsidRDefault="00BA2941"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ISG</w:t>
            </w:r>
            <w:r w:rsidR="00780BDA" w:rsidRPr="00AE407B">
              <w:rPr>
                <w:sz w:val="16"/>
                <w:szCs w:val="16"/>
                <w:lang w:val="tr-TR"/>
              </w:rPr>
              <w:t xml:space="preserve"> Müdürü / Çevre Çözüm Ortağı</w:t>
            </w:r>
          </w:p>
          <w:p w14:paraId="6BED0B47" w14:textId="77777777" w:rsidR="008D4B4E" w:rsidRPr="00AE407B" w:rsidRDefault="008D4B4E"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p>
          <w:p w14:paraId="1C463766" w14:textId="77777777" w:rsidR="00360417" w:rsidRPr="00AE407B"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Biyoçeşitlilik Uzmanı</w:t>
            </w:r>
          </w:p>
        </w:tc>
      </w:tr>
      <w:tr w:rsidR="00360417" w:rsidRPr="00AE407B" w14:paraId="3F2F0056" w14:textId="77777777" w:rsidTr="00992E81">
        <w:tc>
          <w:tcPr>
            <w:cnfStyle w:val="001000000000" w:firstRow="0" w:lastRow="0" w:firstColumn="1" w:lastColumn="0" w:oddVBand="0" w:evenVBand="0" w:oddHBand="0" w:evenHBand="0" w:firstRowFirstColumn="0" w:firstRowLastColumn="0" w:lastRowFirstColumn="0" w:lastRowLastColumn="0"/>
            <w:tcW w:w="420" w:type="pct"/>
            <w:vAlign w:val="center"/>
          </w:tcPr>
          <w:p w14:paraId="2DBDB619" w14:textId="2B465724" w:rsidR="00360417" w:rsidRPr="00AE407B" w:rsidRDefault="00360417" w:rsidP="008D4B4E">
            <w:pPr>
              <w:spacing w:before="20" w:after="20" w:line="240" w:lineRule="auto"/>
              <w:rPr>
                <w:sz w:val="16"/>
                <w:szCs w:val="16"/>
                <w:lang w:val="tr-TR"/>
              </w:rPr>
            </w:pPr>
            <w:r w:rsidRPr="00AE407B">
              <w:rPr>
                <w:b w:val="0"/>
                <w:sz w:val="16"/>
                <w:szCs w:val="16"/>
                <w:lang w:val="tr-TR"/>
              </w:rPr>
              <w:t>C</w:t>
            </w:r>
            <w:r w:rsidR="00DD3C79">
              <w:rPr>
                <w:b w:val="0"/>
                <w:sz w:val="16"/>
                <w:szCs w:val="16"/>
                <w:lang w:val="tr-TR"/>
              </w:rPr>
              <w:t>BYP</w:t>
            </w:r>
            <w:r w:rsidRPr="00AE407B">
              <w:rPr>
                <w:b w:val="0"/>
                <w:sz w:val="16"/>
                <w:szCs w:val="16"/>
                <w:lang w:val="tr-TR"/>
              </w:rPr>
              <w:t>-3</w:t>
            </w:r>
          </w:p>
        </w:tc>
        <w:tc>
          <w:tcPr>
            <w:tcW w:w="1080" w:type="pct"/>
            <w:vAlign w:val="center"/>
          </w:tcPr>
          <w:p w14:paraId="61FFA96F" w14:textId="77777777" w:rsidR="00360417" w:rsidRPr="00AE407B"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Fenolojik programa göre hedef türlerin tohum/yumrularının toplanması ve depolanması tamamlandı</w:t>
            </w:r>
          </w:p>
        </w:tc>
        <w:tc>
          <w:tcPr>
            <w:tcW w:w="734" w:type="pct"/>
            <w:vAlign w:val="center"/>
          </w:tcPr>
          <w:p w14:paraId="2813E4B0" w14:textId="77777777" w:rsidR="00360417" w:rsidRPr="00AE407B"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lang w:val="tr-TR"/>
              </w:rPr>
            </w:pPr>
            <w:r w:rsidRPr="00AE407B">
              <w:rPr>
                <w:rFonts w:cs="Arial"/>
                <w:color w:val="1C1C1C" w:themeColor="text1"/>
                <w:sz w:val="16"/>
                <w:szCs w:val="16"/>
                <w:lang w:val="tr-TR"/>
              </w:rPr>
              <w:t xml:space="preserve">Yeniden yerleştirilen yumru sayısı ve hayatta kalma oranı </w:t>
            </w:r>
          </w:p>
          <w:p w14:paraId="1E38F3DB" w14:textId="77777777" w:rsidR="00360417" w:rsidRPr="00AE407B"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lang w:val="tr-TR"/>
              </w:rPr>
            </w:pPr>
          </w:p>
          <w:p w14:paraId="09EFC9B7" w14:textId="77777777" w:rsidR="00360417" w:rsidRPr="00AE407B"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lang w:val="tr-TR"/>
              </w:rPr>
            </w:pPr>
            <w:r w:rsidRPr="00AE407B">
              <w:rPr>
                <w:rFonts w:cs="Arial"/>
                <w:color w:val="1C1C1C" w:themeColor="text1"/>
                <w:sz w:val="16"/>
                <w:szCs w:val="16"/>
                <w:lang w:val="tr-TR"/>
              </w:rPr>
              <w:t>Toplanan hedef türlerin yüzdesi; Tohum bankası belgeleri</w:t>
            </w:r>
          </w:p>
        </w:tc>
        <w:tc>
          <w:tcPr>
            <w:tcW w:w="596" w:type="pct"/>
            <w:vAlign w:val="center"/>
          </w:tcPr>
          <w:p w14:paraId="4F1A2AF3" w14:textId="77777777" w:rsidR="00360417" w:rsidRPr="00AE407B" w:rsidRDefault="00360417" w:rsidP="008D4B4E">
            <w:pPr>
              <w:autoSpaceDE w:val="0"/>
              <w:autoSpaceDN w:val="0"/>
              <w:adjustRightInd w:val="0"/>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İnşaat öncesi</w:t>
            </w:r>
          </w:p>
        </w:tc>
        <w:tc>
          <w:tcPr>
            <w:tcW w:w="482" w:type="pct"/>
            <w:vAlign w:val="center"/>
          </w:tcPr>
          <w:p w14:paraId="39EE9255" w14:textId="77777777" w:rsidR="00360417" w:rsidRPr="00AE407B" w:rsidRDefault="00360417" w:rsidP="008D4B4E">
            <w:pPr>
              <w:autoSpaceDE w:val="0"/>
              <w:autoSpaceDN w:val="0"/>
              <w:adjustRightInd w:val="0"/>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Tek seferlik</w:t>
            </w:r>
          </w:p>
        </w:tc>
        <w:tc>
          <w:tcPr>
            <w:tcW w:w="891" w:type="pct"/>
            <w:vAlign w:val="center"/>
          </w:tcPr>
          <w:p w14:paraId="1070897E"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Toplama kayıtları; Teslimat sertifikaları (ör. Tohum Gen Bankası)</w:t>
            </w:r>
          </w:p>
        </w:tc>
        <w:tc>
          <w:tcPr>
            <w:tcW w:w="797" w:type="pct"/>
            <w:vAlign w:val="center"/>
          </w:tcPr>
          <w:p w14:paraId="3EE14CAB" w14:textId="7E4D8D91" w:rsidR="00780BDA" w:rsidRPr="00AE407B" w:rsidRDefault="00FF051D"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ISG</w:t>
            </w:r>
            <w:r w:rsidR="00780BDA" w:rsidRPr="00AE407B">
              <w:rPr>
                <w:sz w:val="16"/>
                <w:szCs w:val="16"/>
                <w:lang w:val="tr-TR"/>
              </w:rPr>
              <w:t xml:space="preserve"> Müdürü / Çevre Çözüm Ortağı</w:t>
            </w:r>
          </w:p>
          <w:p w14:paraId="63F9DA0D" w14:textId="77777777" w:rsidR="008D4B4E" w:rsidRPr="00AE407B" w:rsidRDefault="008D4B4E"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p>
          <w:p w14:paraId="5CEE5B3C" w14:textId="77777777" w:rsidR="00360417" w:rsidRPr="00AE407B"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Biyoçeşitlilik Uzmanı</w:t>
            </w:r>
          </w:p>
        </w:tc>
      </w:tr>
      <w:tr w:rsidR="00360417" w:rsidRPr="000058B4" w14:paraId="4760E943" w14:textId="77777777" w:rsidTr="00992E8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0" w:type="pct"/>
            <w:vAlign w:val="center"/>
          </w:tcPr>
          <w:p w14:paraId="092CC088" w14:textId="75B0D29A" w:rsidR="00360417" w:rsidRPr="00AE407B" w:rsidRDefault="00360417" w:rsidP="008D4B4E">
            <w:pPr>
              <w:spacing w:before="20" w:after="20" w:line="240" w:lineRule="auto"/>
              <w:rPr>
                <w:sz w:val="16"/>
                <w:szCs w:val="16"/>
                <w:lang w:val="tr-TR"/>
              </w:rPr>
            </w:pPr>
            <w:r w:rsidRPr="00AE407B">
              <w:rPr>
                <w:b w:val="0"/>
                <w:sz w:val="16"/>
                <w:szCs w:val="16"/>
                <w:lang w:val="tr-TR"/>
              </w:rPr>
              <w:t>C</w:t>
            </w:r>
            <w:r w:rsidR="00DD3C79">
              <w:rPr>
                <w:b w:val="0"/>
                <w:sz w:val="16"/>
                <w:szCs w:val="16"/>
                <w:lang w:val="tr-TR"/>
              </w:rPr>
              <w:t>BYP</w:t>
            </w:r>
            <w:r w:rsidRPr="00AE407B">
              <w:rPr>
                <w:b w:val="0"/>
                <w:sz w:val="16"/>
                <w:szCs w:val="16"/>
                <w:lang w:val="tr-TR"/>
              </w:rPr>
              <w:t>-4</w:t>
            </w:r>
          </w:p>
        </w:tc>
        <w:tc>
          <w:tcPr>
            <w:tcW w:w="1080" w:type="pct"/>
            <w:vAlign w:val="center"/>
          </w:tcPr>
          <w:p w14:paraId="14E2DA5B" w14:textId="77777777" w:rsidR="00360417" w:rsidRPr="00AE407B" w:rsidRDefault="00360417"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Geçici çalışmaların tamamı (%100) saha planına göre uygun alanlarda sınırlandırılmış ve belirlenmiştir.</w:t>
            </w:r>
          </w:p>
        </w:tc>
        <w:tc>
          <w:tcPr>
            <w:tcW w:w="734" w:type="pct"/>
            <w:vAlign w:val="center"/>
          </w:tcPr>
          <w:p w14:paraId="5DDF8A55" w14:textId="77777777" w:rsidR="00360417" w:rsidRPr="00AE407B" w:rsidRDefault="00360417"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İnşaat öncesinde sınırları belirlenmiş çalışma alanlarının yüzdesi</w:t>
            </w:r>
          </w:p>
        </w:tc>
        <w:tc>
          <w:tcPr>
            <w:tcW w:w="596" w:type="pct"/>
            <w:vAlign w:val="center"/>
          </w:tcPr>
          <w:p w14:paraId="63CABE56" w14:textId="77777777" w:rsidR="00360417" w:rsidRPr="00AE407B" w:rsidRDefault="00360417" w:rsidP="008D4B4E">
            <w:pPr>
              <w:autoSpaceDE w:val="0"/>
              <w:autoSpaceDN w:val="0"/>
              <w:adjustRightInd w:val="0"/>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İnşaat öncesi</w:t>
            </w:r>
          </w:p>
        </w:tc>
        <w:tc>
          <w:tcPr>
            <w:tcW w:w="482" w:type="pct"/>
            <w:vAlign w:val="center"/>
          </w:tcPr>
          <w:p w14:paraId="73F4D2D0" w14:textId="77777777" w:rsidR="00360417" w:rsidRPr="00AE407B" w:rsidRDefault="00360417" w:rsidP="008D4B4E">
            <w:pPr>
              <w:autoSpaceDE w:val="0"/>
              <w:autoSpaceDN w:val="0"/>
              <w:adjustRightInd w:val="0"/>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Tek seferlik</w:t>
            </w:r>
          </w:p>
        </w:tc>
        <w:tc>
          <w:tcPr>
            <w:tcW w:w="891" w:type="pct"/>
            <w:vAlign w:val="center"/>
          </w:tcPr>
          <w:p w14:paraId="12487325"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Şantiye denetimi (görsel değerlendirme)</w:t>
            </w:r>
          </w:p>
          <w:p w14:paraId="00761668"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Denetim</w:t>
            </w:r>
          </w:p>
        </w:tc>
        <w:tc>
          <w:tcPr>
            <w:tcW w:w="797" w:type="pct"/>
            <w:vAlign w:val="center"/>
          </w:tcPr>
          <w:p w14:paraId="47755109" w14:textId="77777777" w:rsidR="008D4B4E" w:rsidRPr="00AE407B"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Tüm yükleniciler ve alt yükleniciler</w:t>
            </w:r>
          </w:p>
          <w:p w14:paraId="4D463D97" w14:textId="592DA73A" w:rsidR="00360417" w:rsidRPr="00AE407B"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p>
          <w:p w14:paraId="1AB5B156" w14:textId="76D80EC5" w:rsidR="00360417" w:rsidRPr="00AE407B" w:rsidRDefault="00BA2941"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ISG</w:t>
            </w:r>
            <w:r w:rsidR="00780BDA" w:rsidRPr="00AE407B">
              <w:rPr>
                <w:sz w:val="16"/>
                <w:szCs w:val="16"/>
                <w:lang w:val="tr-TR"/>
              </w:rPr>
              <w:t xml:space="preserve"> Müdürü / Çevre Çözüm Ortağı</w:t>
            </w:r>
          </w:p>
        </w:tc>
      </w:tr>
      <w:tr w:rsidR="00360417" w:rsidRPr="000058B4" w14:paraId="78AFC0AE" w14:textId="77777777" w:rsidTr="00992E81">
        <w:tc>
          <w:tcPr>
            <w:cnfStyle w:val="001000000000" w:firstRow="0" w:lastRow="0" w:firstColumn="1" w:lastColumn="0" w:oddVBand="0" w:evenVBand="0" w:oddHBand="0" w:evenHBand="0" w:firstRowFirstColumn="0" w:firstRowLastColumn="0" w:lastRowFirstColumn="0" w:lastRowLastColumn="0"/>
            <w:tcW w:w="420" w:type="pct"/>
            <w:vAlign w:val="center"/>
          </w:tcPr>
          <w:p w14:paraId="6BE191F1" w14:textId="73694519" w:rsidR="00360417" w:rsidRPr="00AE407B" w:rsidRDefault="00360417" w:rsidP="008D4B4E">
            <w:pPr>
              <w:spacing w:before="20" w:after="20" w:line="240" w:lineRule="auto"/>
              <w:rPr>
                <w:b w:val="0"/>
                <w:sz w:val="16"/>
                <w:szCs w:val="16"/>
                <w:lang w:val="tr-TR"/>
              </w:rPr>
            </w:pPr>
            <w:r w:rsidRPr="00AE407B">
              <w:rPr>
                <w:b w:val="0"/>
                <w:sz w:val="16"/>
                <w:szCs w:val="16"/>
                <w:lang w:val="tr-TR"/>
              </w:rPr>
              <w:t>C</w:t>
            </w:r>
            <w:r w:rsidR="00DD3C79">
              <w:rPr>
                <w:b w:val="0"/>
                <w:sz w:val="16"/>
                <w:szCs w:val="16"/>
                <w:lang w:val="tr-TR"/>
              </w:rPr>
              <w:t>BYP</w:t>
            </w:r>
            <w:r w:rsidRPr="00AE407B">
              <w:rPr>
                <w:b w:val="0"/>
                <w:sz w:val="16"/>
                <w:szCs w:val="16"/>
                <w:lang w:val="tr-TR"/>
              </w:rPr>
              <w:t>-5</w:t>
            </w:r>
          </w:p>
        </w:tc>
        <w:tc>
          <w:tcPr>
            <w:tcW w:w="1080" w:type="pct"/>
            <w:vAlign w:val="center"/>
          </w:tcPr>
          <w:p w14:paraId="47A8CC40" w14:textId="77777777" w:rsidR="00360417" w:rsidRPr="00AE407B"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rFonts w:cs="Arial"/>
                <w:color w:val="000000"/>
                <w:sz w:val="16"/>
                <w:szCs w:val="16"/>
                <w:lang w:val="tr-TR"/>
              </w:rPr>
              <w:t>Eğitim gereksinimleri belirlenmiş ve eğitim programı güncel tutulmaktadır.</w:t>
            </w:r>
          </w:p>
        </w:tc>
        <w:tc>
          <w:tcPr>
            <w:tcW w:w="734" w:type="pct"/>
            <w:vAlign w:val="center"/>
          </w:tcPr>
          <w:p w14:paraId="31B09D46" w14:textId="77777777" w:rsidR="00360417" w:rsidRPr="00AE407B"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rFonts w:cs="Arial"/>
                <w:color w:val="000000"/>
                <w:sz w:val="16"/>
                <w:szCs w:val="16"/>
                <w:lang w:val="tr-TR"/>
              </w:rPr>
              <w:t>Eğitim programı mevcut mu değil mi</w:t>
            </w:r>
          </w:p>
        </w:tc>
        <w:tc>
          <w:tcPr>
            <w:tcW w:w="596" w:type="pct"/>
            <w:vAlign w:val="center"/>
          </w:tcPr>
          <w:p w14:paraId="5F8E6117" w14:textId="77777777" w:rsidR="00360417" w:rsidRPr="00AE407B"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rFonts w:cs="Arial"/>
                <w:color w:val="000000"/>
                <w:sz w:val="16"/>
                <w:szCs w:val="16"/>
                <w:lang w:val="tr-TR"/>
              </w:rPr>
              <w:t xml:space="preserve">İnşaat öncesi / </w:t>
            </w:r>
            <w:r w:rsidRPr="00AE407B">
              <w:rPr>
                <w:sz w:val="16"/>
                <w:szCs w:val="16"/>
                <w:lang w:val="tr-TR"/>
              </w:rPr>
              <w:t>İnşaat sırasında</w:t>
            </w:r>
          </w:p>
        </w:tc>
        <w:tc>
          <w:tcPr>
            <w:tcW w:w="482" w:type="pct"/>
            <w:vAlign w:val="center"/>
          </w:tcPr>
          <w:p w14:paraId="742FA750" w14:textId="77777777" w:rsidR="00360417" w:rsidRPr="00AE407B"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Şantiyede çalışmaya başlamadan önce</w:t>
            </w:r>
          </w:p>
        </w:tc>
        <w:tc>
          <w:tcPr>
            <w:tcW w:w="891" w:type="pct"/>
            <w:vAlign w:val="center"/>
          </w:tcPr>
          <w:p w14:paraId="6332A0D8"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Denetim</w:t>
            </w:r>
          </w:p>
          <w:p w14:paraId="2851772E"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Eğitim ihtiyaçları değerlendirmesi ve eğitim matrisi</w:t>
            </w:r>
          </w:p>
        </w:tc>
        <w:tc>
          <w:tcPr>
            <w:tcW w:w="797" w:type="pct"/>
            <w:vAlign w:val="center"/>
          </w:tcPr>
          <w:p w14:paraId="3C806CFC" w14:textId="77777777" w:rsidR="008D4B4E" w:rsidRPr="00AE407B"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Tüm yükleniciler ve alt yükleniciler</w:t>
            </w:r>
          </w:p>
          <w:p w14:paraId="5855EB16" w14:textId="7A2A1BFB" w:rsidR="00360417" w:rsidRPr="00AE407B"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p>
          <w:p w14:paraId="7328A0DA" w14:textId="3671C707" w:rsidR="00360417" w:rsidRPr="00AE407B" w:rsidRDefault="00FF051D"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ISG</w:t>
            </w:r>
            <w:r w:rsidR="00780BDA" w:rsidRPr="00AE407B">
              <w:rPr>
                <w:sz w:val="16"/>
                <w:szCs w:val="16"/>
                <w:lang w:val="tr-TR"/>
              </w:rPr>
              <w:t xml:space="preserve"> Müdürü / Çevre Çözüm Ortağı</w:t>
            </w:r>
          </w:p>
        </w:tc>
      </w:tr>
      <w:tr w:rsidR="00360417" w:rsidRPr="00AE407B" w14:paraId="06CA67AC" w14:textId="77777777" w:rsidTr="00AA532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7"/>
            <w:shd w:val="clear" w:color="auto" w:fill="D9D9D9" w:themeFill="background1" w:themeFillShade="D9"/>
            <w:vAlign w:val="center"/>
          </w:tcPr>
          <w:p w14:paraId="097FCC39" w14:textId="77777777" w:rsidR="00360417" w:rsidRPr="00AE407B" w:rsidRDefault="00360417" w:rsidP="008D4B4E">
            <w:pPr>
              <w:spacing w:before="20" w:after="20" w:line="240" w:lineRule="auto"/>
              <w:rPr>
                <w:rFonts w:cs="Arial"/>
                <w:color w:val="1C1C1C" w:themeColor="text1"/>
                <w:sz w:val="16"/>
                <w:szCs w:val="16"/>
                <w:lang w:val="tr-TR"/>
              </w:rPr>
            </w:pPr>
            <w:r w:rsidRPr="00AE407B">
              <w:rPr>
                <w:sz w:val="16"/>
                <w:szCs w:val="16"/>
                <w:lang w:val="tr-TR"/>
              </w:rPr>
              <w:t>İNŞAAT İZLEME</w:t>
            </w:r>
          </w:p>
        </w:tc>
      </w:tr>
      <w:tr w:rsidR="00360417" w:rsidRPr="000058B4" w14:paraId="6E3F7A38" w14:textId="77777777" w:rsidTr="00992E81">
        <w:tc>
          <w:tcPr>
            <w:cnfStyle w:val="001000000000" w:firstRow="0" w:lastRow="0" w:firstColumn="1" w:lastColumn="0" w:oddVBand="0" w:evenVBand="0" w:oddHBand="0" w:evenHBand="0" w:firstRowFirstColumn="0" w:firstRowLastColumn="0" w:lastRowFirstColumn="0" w:lastRowLastColumn="0"/>
            <w:tcW w:w="420" w:type="pct"/>
            <w:vAlign w:val="center"/>
          </w:tcPr>
          <w:p w14:paraId="1DF7F778" w14:textId="3AC68D5F" w:rsidR="00360417" w:rsidRPr="00AE407B" w:rsidRDefault="00780BDA" w:rsidP="008D4B4E">
            <w:pPr>
              <w:spacing w:before="20" w:after="20" w:line="240" w:lineRule="auto"/>
              <w:rPr>
                <w:sz w:val="16"/>
                <w:szCs w:val="16"/>
                <w:lang w:val="tr-TR"/>
              </w:rPr>
            </w:pPr>
            <w:r w:rsidRPr="00AE407B">
              <w:rPr>
                <w:b w:val="0"/>
                <w:sz w:val="16"/>
                <w:szCs w:val="16"/>
                <w:lang w:val="tr-TR"/>
              </w:rPr>
              <w:t>C</w:t>
            </w:r>
            <w:r w:rsidR="00DD3C79">
              <w:rPr>
                <w:b w:val="0"/>
                <w:sz w:val="16"/>
                <w:szCs w:val="16"/>
                <w:lang w:val="tr-TR"/>
              </w:rPr>
              <w:t>BYP</w:t>
            </w:r>
            <w:r w:rsidRPr="00AE407B">
              <w:rPr>
                <w:b w:val="0"/>
                <w:sz w:val="16"/>
                <w:szCs w:val="16"/>
                <w:lang w:val="tr-TR"/>
              </w:rPr>
              <w:t>-6</w:t>
            </w:r>
          </w:p>
        </w:tc>
        <w:tc>
          <w:tcPr>
            <w:tcW w:w="1080" w:type="pct"/>
            <w:vAlign w:val="center"/>
          </w:tcPr>
          <w:p w14:paraId="4CDD8318" w14:textId="77777777" w:rsidR="00360417" w:rsidRPr="00AE407B"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rFonts w:cs="Arial"/>
                <w:color w:val="000000"/>
                <w:sz w:val="16"/>
                <w:szCs w:val="16"/>
                <w:lang w:val="tr-TR"/>
              </w:rPr>
              <w:t>Şantiyeye erişimi olan tüm çalışanların (%100) gerekli oryantasyon ve genel eğitimleri (ve herhangi bir özel eğitim) almış olması.</w:t>
            </w:r>
          </w:p>
        </w:tc>
        <w:tc>
          <w:tcPr>
            <w:tcW w:w="734" w:type="pct"/>
            <w:vAlign w:val="center"/>
          </w:tcPr>
          <w:p w14:paraId="68FB1B04" w14:textId="77777777" w:rsidR="00360417" w:rsidRPr="00AE407B"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rFonts w:cs="Arial"/>
                <w:color w:val="000000"/>
                <w:sz w:val="16"/>
                <w:szCs w:val="16"/>
                <w:lang w:val="tr-TR"/>
              </w:rPr>
              <w:t>Eğitim almış çalışanların yüzdesi</w:t>
            </w:r>
          </w:p>
        </w:tc>
        <w:tc>
          <w:tcPr>
            <w:tcW w:w="596" w:type="pct"/>
            <w:vAlign w:val="center"/>
          </w:tcPr>
          <w:p w14:paraId="0448467E" w14:textId="77777777" w:rsidR="00360417" w:rsidRPr="00AE407B"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İnşaat sırasında</w:t>
            </w:r>
          </w:p>
        </w:tc>
        <w:tc>
          <w:tcPr>
            <w:tcW w:w="482" w:type="pct"/>
            <w:vAlign w:val="center"/>
          </w:tcPr>
          <w:p w14:paraId="63C501AC" w14:textId="77777777" w:rsidR="00360417" w:rsidRPr="00AE407B"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Şantiyede çalışmaya başlamadan önce</w:t>
            </w:r>
          </w:p>
        </w:tc>
        <w:tc>
          <w:tcPr>
            <w:tcW w:w="891" w:type="pct"/>
            <w:vAlign w:val="center"/>
          </w:tcPr>
          <w:p w14:paraId="17DE22A4"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Denetim</w:t>
            </w:r>
          </w:p>
          <w:p w14:paraId="3FE3AA6C"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Oryantasyon / eğitim kaydı</w:t>
            </w:r>
          </w:p>
        </w:tc>
        <w:tc>
          <w:tcPr>
            <w:tcW w:w="797" w:type="pct"/>
            <w:vAlign w:val="center"/>
          </w:tcPr>
          <w:p w14:paraId="1C0DB798" w14:textId="77777777" w:rsidR="00360417" w:rsidRPr="00AE407B"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 xml:space="preserve">Tüm yükleniciler ve alt yükleniciler </w:t>
            </w:r>
          </w:p>
          <w:p w14:paraId="55490B33" w14:textId="10AFEF61" w:rsidR="00360417" w:rsidRPr="00AE407B" w:rsidRDefault="00FF051D"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ISG</w:t>
            </w:r>
            <w:r w:rsidR="00780BDA" w:rsidRPr="00AE407B">
              <w:rPr>
                <w:sz w:val="16"/>
                <w:szCs w:val="16"/>
                <w:lang w:val="tr-TR"/>
              </w:rPr>
              <w:t xml:space="preserve"> Müdürü / Çevre Çözüm Ortağı</w:t>
            </w:r>
          </w:p>
        </w:tc>
      </w:tr>
      <w:tr w:rsidR="00360417" w:rsidRPr="000058B4" w14:paraId="0C115623" w14:textId="77777777" w:rsidTr="00992E8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0" w:type="pct"/>
            <w:vAlign w:val="center"/>
          </w:tcPr>
          <w:p w14:paraId="14409641" w14:textId="6710AE6D" w:rsidR="00360417" w:rsidRPr="00AE407B" w:rsidRDefault="00780BDA" w:rsidP="008D4B4E">
            <w:pPr>
              <w:spacing w:before="20" w:after="20" w:line="240" w:lineRule="auto"/>
              <w:rPr>
                <w:sz w:val="16"/>
                <w:szCs w:val="16"/>
                <w:lang w:val="tr-TR"/>
              </w:rPr>
            </w:pPr>
            <w:r w:rsidRPr="00AE407B">
              <w:rPr>
                <w:b w:val="0"/>
                <w:sz w:val="16"/>
                <w:szCs w:val="16"/>
                <w:lang w:val="tr-TR"/>
              </w:rPr>
              <w:t>C</w:t>
            </w:r>
            <w:r w:rsidR="00DD3C79">
              <w:rPr>
                <w:b w:val="0"/>
                <w:sz w:val="16"/>
                <w:szCs w:val="16"/>
                <w:lang w:val="tr-TR"/>
              </w:rPr>
              <w:t>BYP</w:t>
            </w:r>
            <w:r w:rsidRPr="00AE407B">
              <w:rPr>
                <w:b w:val="0"/>
                <w:sz w:val="16"/>
                <w:szCs w:val="16"/>
                <w:lang w:val="tr-TR"/>
              </w:rPr>
              <w:t>-7</w:t>
            </w:r>
          </w:p>
        </w:tc>
        <w:tc>
          <w:tcPr>
            <w:tcW w:w="1080" w:type="pct"/>
            <w:vAlign w:val="center"/>
          </w:tcPr>
          <w:p w14:paraId="0CD10246" w14:textId="77777777" w:rsidR="00360417" w:rsidRPr="00AE407B" w:rsidRDefault="00360417"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rFonts w:cs="Arial"/>
                <w:color w:val="000000"/>
                <w:sz w:val="16"/>
                <w:szCs w:val="16"/>
                <w:lang w:val="tr-TR"/>
              </w:rPr>
              <w:t>İnşaat sahasında IAS'nin yayılması ve tanıtımı aktif olarak kontrol edilmiştir.</w:t>
            </w:r>
          </w:p>
        </w:tc>
        <w:tc>
          <w:tcPr>
            <w:tcW w:w="734" w:type="pct"/>
            <w:vAlign w:val="center"/>
          </w:tcPr>
          <w:p w14:paraId="4950F5EB" w14:textId="77777777" w:rsidR="00360417" w:rsidRPr="00AE407B" w:rsidRDefault="00360417"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rFonts w:cs="Arial"/>
                <w:color w:val="1C1C1C" w:themeColor="text1"/>
                <w:sz w:val="16"/>
                <w:szCs w:val="16"/>
                <w:lang w:val="tr-TR"/>
              </w:rPr>
              <w:t>IAS'nin şantiyeyi kaplama oranı veya yüzdesi</w:t>
            </w:r>
          </w:p>
        </w:tc>
        <w:tc>
          <w:tcPr>
            <w:tcW w:w="596" w:type="pct"/>
            <w:vAlign w:val="center"/>
          </w:tcPr>
          <w:p w14:paraId="41F724F1" w14:textId="77777777" w:rsidR="00360417" w:rsidRPr="00AE407B" w:rsidRDefault="00360417" w:rsidP="008D4B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İnşaat sırasında</w:t>
            </w:r>
          </w:p>
        </w:tc>
        <w:tc>
          <w:tcPr>
            <w:tcW w:w="482" w:type="pct"/>
            <w:vAlign w:val="center"/>
          </w:tcPr>
          <w:p w14:paraId="415112F5" w14:textId="77777777" w:rsidR="00360417" w:rsidRPr="00AE407B" w:rsidRDefault="00360417" w:rsidP="008D4B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Haftalık</w:t>
            </w:r>
          </w:p>
        </w:tc>
        <w:tc>
          <w:tcPr>
            <w:tcW w:w="891" w:type="pct"/>
            <w:vAlign w:val="center"/>
          </w:tcPr>
          <w:p w14:paraId="5E511FF0"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Şantiye denetimi (görsel değerlendirme)</w:t>
            </w:r>
          </w:p>
          <w:p w14:paraId="69431958"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1C1C1C" w:themeColor="text1"/>
                <w:sz w:val="16"/>
                <w:szCs w:val="16"/>
                <w:lang w:val="tr-TR"/>
              </w:rPr>
              <w:t>IAS araştırması ve raporu</w:t>
            </w:r>
          </w:p>
        </w:tc>
        <w:tc>
          <w:tcPr>
            <w:tcW w:w="797" w:type="pct"/>
            <w:vAlign w:val="center"/>
          </w:tcPr>
          <w:p w14:paraId="67A6C179" w14:textId="77777777" w:rsidR="008D4B4E" w:rsidRPr="00AE407B"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Tüm yükleniciler ve alt yükleniciler</w:t>
            </w:r>
          </w:p>
          <w:p w14:paraId="4E303908" w14:textId="200B2C14" w:rsidR="00360417" w:rsidRPr="00AE407B"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p>
          <w:p w14:paraId="2B08CF9C" w14:textId="69048191" w:rsidR="00360417" w:rsidRPr="00AE407B" w:rsidRDefault="00FF051D"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ISG</w:t>
            </w:r>
            <w:r w:rsidR="00780BDA" w:rsidRPr="00AE407B">
              <w:rPr>
                <w:sz w:val="16"/>
                <w:szCs w:val="16"/>
                <w:lang w:val="tr-TR"/>
              </w:rPr>
              <w:t xml:space="preserve"> Müdürü / Çevre Çözüm Ortağı</w:t>
            </w:r>
          </w:p>
        </w:tc>
      </w:tr>
      <w:tr w:rsidR="00360417" w:rsidRPr="000058B4" w14:paraId="3EF2F499" w14:textId="77777777" w:rsidTr="00992E81">
        <w:tc>
          <w:tcPr>
            <w:cnfStyle w:val="001000000000" w:firstRow="0" w:lastRow="0" w:firstColumn="1" w:lastColumn="0" w:oddVBand="0" w:evenVBand="0" w:oddHBand="0" w:evenHBand="0" w:firstRowFirstColumn="0" w:firstRowLastColumn="0" w:lastRowFirstColumn="0" w:lastRowLastColumn="0"/>
            <w:tcW w:w="420" w:type="pct"/>
            <w:vAlign w:val="center"/>
          </w:tcPr>
          <w:p w14:paraId="1022349D" w14:textId="5D1453BF" w:rsidR="00360417" w:rsidRPr="00AE407B" w:rsidRDefault="00780BDA" w:rsidP="008D4B4E">
            <w:pPr>
              <w:spacing w:before="20" w:after="20" w:line="240" w:lineRule="auto"/>
              <w:rPr>
                <w:sz w:val="16"/>
                <w:szCs w:val="16"/>
                <w:lang w:val="tr-TR"/>
              </w:rPr>
            </w:pPr>
            <w:r w:rsidRPr="00AE407B">
              <w:rPr>
                <w:b w:val="0"/>
                <w:sz w:val="16"/>
                <w:szCs w:val="16"/>
                <w:lang w:val="tr-TR"/>
              </w:rPr>
              <w:lastRenderedPageBreak/>
              <w:t>C</w:t>
            </w:r>
            <w:r w:rsidR="00DD3C79">
              <w:rPr>
                <w:b w:val="0"/>
                <w:sz w:val="16"/>
                <w:szCs w:val="16"/>
                <w:lang w:val="tr-TR"/>
              </w:rPr>
              <w:t>BYP</w:t>
            </w:r>
            <w:r w:rsidRPr="00AE407B">
              <w:rPr>
                <w:b w:val="0"/>
                <w:sz w:val="16"/>
                <w:szCs w:val="16"/>
                <w:lang w:val="tr-TR"/>
              </w:rPr>
              <w:t>-8</w:t>
            </w:r>
          </w:p>
        </w:tc>
        <w:tc>
          <w:tcPr>
            <w:tcW w:w="1080" w:type="pct"/>
            <w:vAlign w:val="center"/>
          </w:tcPr>
          <w:p w14:paraId="0B4931D9" w14:textId="77777777" w:rsidR="00360417" w:rsidRPr="00AE407B"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rFonts w:cs="Arial"/>
                <w:color w:val="000000"/>
                <w:sz w:val="16"/>
                <w:szCs w:val="16"/>
                <w:lang w:val="tr-TR"/>
              </w:rPr>
              <w:t>İnşaat alanı dışındaki bitişik doğal habitatların %100 oranında korunması.</w:t>
            </w:r>
          </w:p>
        </w:tc>
        <w:tc>
          <w:tcPr>
            <w:tcW w:w="734" w:type="pct"/>
            <w:vAlign w:val="center"/>
          </w:tcPr>
          <w:p w14:paraId="1209F7E6" w14:textId="77777777" w:rsidR="00360417" w:rsidRPr="00AE407B"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rFonts w:cs="Arial"/>
                <w:color w:val="1C1C1C" w:themeColor="text1"/>
                <w:sz w:val="16"/>
                <w:szCs w:val="16"/>
                <w:lang w:val="tr-TR"/>
              </w:rPr>
              <w:t>Doğal habitatların kapsamı (alanı)</w:t>
            </w:r>
          </w:p>
        </w:tc>
        <w:tc>
          <w:tcPr>
            <w:tcW w:w="596" w:type="pct"/>
            <w:vAlign w:val="center"/>
          </w:tcPr>
          <w:p w14:paraId="2377F086" w14:textId="77777777" w:rsidR="00360417" w:rsidRPr="00AE407B"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İnşaat sırasında</w:t>
            </w:r>
          </w:p>
        </w:tc>
        <w:tc>
          <w:tcPr>
            <w:tcW w:w="482" w:type="pct"/>
            <w:vAlign w:val="center"/>
          </w:tcPr>
          <w:p w14:paraId="4B530079" w14:textId="77777777" w:rsidR="00360417" w:rsidRPr="00AE407B"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Günlük</w:t>
            </w:r>
          </w:p>
        </w:tc>
        <w:tc>
          <w:tcPr>
            <w:tcW w:w="891" w:type="pct"/>
            <w:vAlign w:val="center"/>
          </w:tcPr>
          <w:p w14:paraId="4A45F9D9"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Şantiye denetimi (görsel değerlendirme)</w:t>
            </w:r>
          </w:p>
          <w:p w14:paraId="798ED624"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Denetim</w:t>
            </w:r>
          </w:p>
        </w:tc>
        <w:tc>
          <w:tcPr>
            <w:tcW w:w="797" w:type="pct"/>
            <w:vAlign w:val="center"/>
          </w:tcPr>
          <w:p w14:paraId="132BD457" w14:textId="77777777" w:rsidR="008D4B4E" w:rsidRPr="00AE407B"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Tüm yükleniciler ve alt yükleniciler</w:t>
            </w:r>
          </w:p>
          <w:p w14:paraId="77BA1AE3" w14:textId="128F0126" w:rsidR="00360417" w:rsidRPr="00AE407B"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p>
          <w:p w14:paraId="39A66163" w14:textId="5A76AF6F" w:rsidR="00360417" w:rsidRPr="00AE407B" w:rsidRDefault="00FF051D"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ISG</w:t>
            </w:r>
            <w:r w:rsidR="00780BDA" w:rsidRPr="00AE407B">
              <w:rPr>
                <w:sz w:val="16"/>
                <w:szCs w:val="16"/>
                <w:lang w:val="tr-TR"/>
              </w:rPr>
              <w:t xml:space="preserve"> Müdürü / Çevre Çözüm Ortağı</w:t>
            </w:r>
          </w:p>
        </w:tc>
      </w:tr>
      <w:tr w:rsidR="00360417" w:rsidRPr="000058B4" w14:paraId="0E3A1DF9" w14:textId="77777777" w:rsidTr="00992E8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0" w:type="pct"/>
            <w:vAlign w:val="center"/>
          </w:tcPr>
          <w:p w14:paraId="099E5F10" w14:textId="28ED6DFB" w:rsidR="00360417" w:rsidRPr="00AE407B" w:rsidRDefault="00780BDA" w:rsidP="008D4B4E">
            <w:pPr>
              <w:spacing w:before="20" w:after="20" w:line="240" w:lineRule="auto"/>
              <w:rPr>
                <w:sz w:val="16"/>
                <w:szCs w:val="16"/>
                <w:lang w:val="tr-TR"/>
              </w:rPr>
            </w:pPr>
            <w:r w:rsidRPr="00AE407B">
              <w:rPr>
                <w:b w:val="0"/>
                <w:sz w:val="16"/>
                <w:szCs w:val="16"/>
                <w:lang w:val="tr-TR"/>
              </w:rPr>
              <w:t>C</w:t>
            </w:r>
            <w:r w:rsidR="00DD3C79">
              <w:rPr>
                <w:b w:val="0"/>
                <w:sz w:val="16"/>
                <w:szCs w:val="16"/>
                <w:lang w:val="tr-TR"/>
              </w:rPr>
              <w:t>BYP</w:t>
            </w:r>
            <w:r w:rsidRPr="00AE407B">
              <w:rPr>
                <w:b w:val="0"/>
                <w:sz w:val="16"/>
                <w:szCs w:val="16"/>
                <w:lang w:val="tr-TR"/>
              </w:rPr>
              <w:t>-9</w:t>
            </w:r>
          </w:p>
        </w:tc>
        <w:tc>
          <w:tcPr>
            <w:tcW w:w="1080" w:type="pct"/>
            <w:vAlign w:val="center"/>
          </w:tcPr>
          <w:p w14:paraId="1BB1953F" w14:textId="77777777" w:rsidR="00360417" w:rsidRPr="00AE407B" w:rsidRDefault="00360417"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rFonts w:cs="Arial"/>
                <w:color w:val="1C1C1C" w:themeColor="text1"/>
                <w:sz w:val="16"/>
                <w:szCs w:val="16"/>
                <w:lang w:val="tr-TR"/>
              </w:rPr>
              <w:t xml:space="preserve">Yetkili inşaat alanı dışında doğal bitki örtüsünün (örneğin, ormanlık alan / orman / bozkır) </w:t>
            </w:r>
            <w:r w:rsidRPr="00AE407B">
              <w:rPr>
                <w:rFonts w:cs="Arial"/>
                <w:color w:val="000000"/>
                <w:sz w:val="16"/>
                <w:szCs w:val="16"/>
                <w:lang w:val="tr-TR"/>
              </w:rPr>
              <w:t xml:space="preserve">sıfırlanması / temizlenmesi (sıfır %) </w:t>
            </w:r>
            <w:r w:rsidRPr="00AE407B">
              <w:rPr>
                <w:rFonts w:cs="Arial"/>
                <w:color w:val="1C1C1C" w:themeColor="text1"/>
                <w:sz w:val="16"/>
                <w:szCs w:val="16"/>
                <w:lang w:val="tr-TR"/>
              </w:rPr>
              <w:t>yapılmaz.</w:t>
            </w:r>
          </w:p>
        </w:tc>
        <w:tc>
          <w:tcPr>
            <w:tcW w:w="734" w:type="pct"/>
            <w:vAlign w:val="center"/>
          </w:tcPr>
          <w:p w14:paraId="06B760B7" w14:textId="77777777" w:rsidR="00360417" w:rsidRPr="00AE407B" w:rsidRDefault="00360417"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rFonts w:cs="Arial"/>
                <w:color w:val="1C1C1C" w:themeColor="text1"/>
                <w:sz w:val="16"/>
                <w:szCs w:val="16"/>
                <w:lang w:val="tr-TR"/>
              </w:rPr>
              <w:t>Doğal bitki örtüsünün kapsamı (alanı)</w:t>
            </w:r>
          </w:p>
        </w:tc>
        <w:tc>
          <w:tcPr>
            <w:tcW w:w="596" w:type="pct"/>
            <w:vAlign w:val="center"/>
          </w:tcPr>
          <w:p w14:paraId="44060341" w14:textId="77777777" w:rsidR="00360417" w:rsidRPr="00AE407B" w:rsidRDefault="00360417" w:rsidP="008D4B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İnşaat sırasında</w:t>
            </w:r>
          </w:p>
        </w:tc>
        <w:tc>
          <w:tcPr>
            <w:tcW w:w="482" w:type="pct"/>
            <w:vAlign w:val="center"/>
          </w:tcPr>
          <w:p w14:paraId="35B7A5FD" w14:textId="77777777" w:rsidR="00360417" w:rsidRPr="00AE407B" w:rsidRDefault="00360417" w:rsidP="008D4B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Günlük</w:t>
            </w:r>
          </w:p>
        </w:tc>
        <w:tc>
          <w:tcPr>
            <w:tcW w:w="891" w:type="pct"/>
            <w:vAlign w:val="center"/>
          </w:tcPr>
          <w:p w14:paraId="6167986D"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Şantiye denetimi (görsel değerlendirme)</w:t>
            </w:r>
          </w:p>
          <w:p w14:paraId="5E4F6C4E"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Denetim</w:t>
            </w:r>
          </w:p>
        </w:tc>
        <w:tc>
          <w:tcPr>
            <w:tcW w:w="797" w:type="pct"/>
            <w:vAlign w:val="center"/>
          </w:tcPr>
          <w:p w14:paraId="4CEF1F99" w14:textId="77777777" w:rsidR="008D4B4E" w:rsidRPr="00AE407B"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Tüm yükleniciler ve alt yükleniciler</w:t>
            </w:r>
          </w:p>
          <w:p w14:paraId="27FADCF4" w14:textId="506BA6E9" w:rsidR="00360417" w:rsidRPr="00AE407B"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p>
          <w:p w14:paraId="5DFB56B4" w14:textId="33CACA67" w:rsidR="00360417" w:rsidRPr="00AE407B" w:rsidRDefault="00FF051D"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ISG</w:t>
            </w:r>
            <w:r w:rsidR="00780BDA" w:rsidRPr="00AE407B">
              <w:rPr>
                <w:sz w:val="16"/>
                <w:szCs w:val="16"/>
                <w:lang w:val="tr-TR"/>
              </w:rPr>
              <w:t xml:space="preserve"> Müdürü / Çevre Çözüm Ortağı</w:t>
            </w:r>
          </w:p>
        </w:tc>
      </w:tr>
      <w:tr w:rsidR="00360417" w:rsidRPr="000058B4" w14:paraId="3283322D" w14:textId="77777777" w:rsidTr="00992E81">
        <w:tc>
          <w:tcPr>
            <w:cnfStyle w:val="001000000000" w:firstRow="0" w:lastRow="0" w:firstColumn="1" w:lastColumn="0" w:oddVBand="0" w:evenVBand="0" w:oddHBand="0" w:evenHBand="0" w:firstRowFirstColumn="0" w:firstRowLastColumn="0" w:lastRowFirstColumn="0" w:lastRowLastColumn="0"/>
            <w:tcW w:w="420" w:type="pct"/>
            <w:vAlign w:val="center"/>
          </w:tcPr>
          <w:p w14:paraId="669C801E" w14:textId="34223F34" w:rsidR="00360417" w:rsidRPr="00AE407B" w:rsidRDefault="00780BDA" w:rsidP="008D4B4E">
            <w:pPr>
              <w:spacing w:before="20" w:after="20" w:line="240" w:lineRule="auto"/>
              <w:rPr>
                <w:sz w:val="16"/>
                <w:szCs w:val="16"/>
                <w:lang w:val="tr-TR"/>
              </w:rPr>
            </w:pPr>
            <w:r w:rsidRPr="00AE407B">
              <w:rPr>
                <w:b w:val="0"/>
                <w:sz w:val="16"/>
                <w:szCs w:val="16"/>
                <w:lang w:val="tr-TR"/>
              </w:rPr>
              <w:t>C</w:t>
            </w:r>
            <w:r w:rsidR="00DD3C79">
              <w:rPr>
                <w:b w:val="0"/>
                <w:sz w:val="16"/>
                <w:szCs w:val="16"/>
                <w:lang w:val="tr-TR"/>
              </w:rPr>
              <w:t>BYP</w:t>
            </w:r>
            <w:r w:rsidRPr="00AE407B">
              <w:rPr>
                <w:b w:val="0"/>
                <w:sz w:val="16"/>
                <w:szCs w:val="16"/>
                <w:lang w:val="tr-TR"/>
              </w:rPr>
              <w:t>-10</w:t>
            </w:r>
          </w:p>
        </w:tc>
        <w:tc>
          <w:tcPr>
            <w:tcW w:w="1080" w:type="pct"/>
            <w:vAlign w:val="center"/>
          </w:tcPr>
          <w:p w14:paraId="1CEBF49D" w14:textId="77777777" w:rsidR="00360417" w:rsidRPr="00AE407B"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sz w:val="16"/>
                <w:szCs w:val="16"/>
                <w:lang w:val="tr-TR"/>
              </w:rPr>
              <w:t>Sıfır sızıntı / kirlenme vakası.</w:t>
            </w:r>
          </w:p>
        </w:tc>
        <w:tc>
          <w:tcPr>
            <w:tcW w:w="734" w:type="pct"/>
            <w:vAlign w:val="center"/>
          </w:tcPr>
          <w:p w14:paraId="2313EC3A" w14:textId="77777777" w:rsidR="00360417" w:rsidRPr="00AE407B"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lang w:val="tr-TR"/>
              </w:rPr>
            </w:pPr>
            <w:r w:rsidRPr="00AE407B">
              <w:rPr>
                <w:rFonts w:cs="Arial"/>
                <w:color w:val="000000"/>
                <w:sz w:val="16"/>
                <w:szCs w:val="16"/>
                <w:lang w:val="tr-TR"/>
              </w:rPr>
              <w:t>Bildirilen olay sayısı</w:t>
            </w:r>
          </w:p>
        </w:tc>
        <w:tc>
          <w:tcPr>
            <w:tcW w:w="596" w:type="pct"/>
            <w:vAlign w:val="center"/>
          </w:tcPr>
          <w:p w14:paraId="4E5A2198" w14:textId="77777777" w:rsidR="00360417" w:rsidRPr="00AE407B"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İnşaat sırasında</w:t>
            </w:r>
          </w:p>
        </w:tc>
        <w:tc>
          <w:tcPr>
            <w:tcW w:w="482" w:type="pct"/>
            <w:vAlign w:val="center"/>
          </w:tcPr>
          <w:p w14:paraId="72C7AAB8" w14:textId="77777777" w:rsidR="00360417" w:rsidRPr="00AE407B"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Günlük</w:t>
            </w:r>
          </w:p>
        </w:tc>
        <w:tc>
          <w:tcPr>
            <w:tcW w:w="891" w:type="pct"/>
            <w:vAlign w:val="center"/>
          </w:tcPr>
          <w:p w14:paraId="70ED4143"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Şantiye denetimi</w:t>
            </w:r>
          </w:p>
          <w:p w14:paraId="58EDA13F"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Denetim</w:t>
            </w:r>
          </w:p>
        </w:tc>
        <w:tc>
          <w:tcPr>
            <w:tcW w:w="797" w:type="pct"/>
            <w:vAlign w:val="center"/>
          </w:tcPr>
          <w:p w14:paraId="35C80471" w14:textId="77777777" w:rsidR="008D4B4E" w:rsidRPr="00AE407B"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Tüm yükleniciler ve alt yükleniciler</w:t>
            </w:r>
          </w:p>
          <w:p w14:paraId="2F4FDC1C" w14:textId="6EF12FEA" w:rsidR="00360417" w:rsidRPr="00AE407B"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p>
          <w:p w14:paraId="25BBD911" w14:textId="6C2DA127" w:rsidR="00360417" w:rsidRPr="00AE407B" w:rsidRDefault="00FF051D"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ISG</w:t>
            </w:r>
            <w:r w:rsidR="00780BDA" w:rsidRPr="00AE407B">
              <w:rPr>
                <w:sz w:val="16"/>
                <w:szCs w:val="16"/>
                <w:lang w:val="tr-TR"/>
              </w:rPr>
              <w:t xml:space="preserve"> Müdürü / Çevre Çözüm Ortağı</w:t>
            </w:r>
          </w:p>
        </w:tc>
      </w:tr>
      <w:tr w:rsidR="00360417" w:rsidRPr="000058B4" w14:paraId="453FF1C0" w14:textId="77777777" w:rsidTr="00992E8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0" w:type="pct"/>
            <w:vAlign w:val="center"/>
          </w:tcPr>
          <w:p w14:paraId="6E28A962" w14:textId="3A3324EF" w:rsidR="00360417" w:rsidRPr="00AE407B" w:rsidRDefault="00780BDA" w:rsidP="008D4B4E">
            <w:pPr>
              <w:spacing w:before="20" w:after="20" w:line="240" w:lineRule="auto"/>
              <w:rPr>
                <w:sz w:val="16"/>
                <w:szCs w:val="16"/>
                <w:lang w:val="tr-TR"/>
              </w:rPr>
            </w:pPr>
            <w:r w:rsidRPr="00AE407B">
              <w:rPr>
                <w:b w:val="0"/>
                <w:sz w:val="16"/>
                <w:szCs w:val="16"/>
                <w:lang w:val="tr-TR"/>
              </w:rPr>
              <w:t>C</w:t>
            </w:r>
            <w:r w:rsidR="00DD3C79">
              <w:rPr>
                <w:b w:val="0"/>
                <w:sz w:val="16"/>
                <w:szCs w:val="16"/>
                <w:lang w:val="tr-TR"/>
              </w:rPr>
              <w:t>BYP</w:t>
            </w:r>
            <w:r w:rsidRPr="00AE407B">
              <w:rPr>
                <w:b w:val="0"/>
                <w:sz w:val="16"/>
                <w:szCs w:val="16"/>
                <w:lang w:val="tr-TR"/>
              </w:rPr>
              <w:t>-11</w:t>
            </w:r>
          </w:p>
        </w:tc>
        <w:tc>
          <w:tcPr>
            <w:tcW w:w="1080" w:type="pct"/>
            <w:vAlign w:val="center"/>
          </w:tcPr>
          <w:p w14:paraId="28F707EB" w14:textId="77777777" w:rsidR="00360417" w:rsidRPr="00AE407B" w:rsidRDefault="00360417"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Hiçbir uyumsuzluk vakası.</w:t>
            </w:r>
          </w:p>
        </w:tc>
        <w:tc>
          <w:tcPr>
            <w:tcW w:w="734" w:type="pct"/>
            <w:vAlign w:val="center"/>
          </w:tcPr>
          <w:p w14:paraId="27F78AD4" w14:textId="77777777" w:rsidR="00360417" w:rsidRPr="00AE407B" w:rsidRDefault="00360417"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rFonts w:cs="Arial"/>
                <w:color w:val="1C1C1C" w:themeColor="text1"/>
                <w:sz w:val="16"/>
                <w:szCs w:val="16"/>
                <w:lang w:val="tr-TR"/>
              </w:rPr>
            </w:pPr>
            <w:r w:rsidRPr="00AE407B">
              <w:rPr>
                <w:rFonts w:cs="Arial"/>
                <w:color w:val="000000"/>
                <w:sz w:val="16"/>
                <w:szCs w:val="16"/>
                <w:lang w:val="tr-TR"/>
              </w:rPr>
              <w:t>Bildirilen olay sayısı</w:t>
            </w:r>
          </w:p>
        </w:tc>
        <w:tc>
          <w:tcPr>
            <w:tcW w:w="596" w:type="pct"/>
            <w:vAlign w:val="center"/>
          </w:tcPr>
          <w:p w14:paraId="5E95B34B" w14:textId="77777777" w:rsidR="00360417" w:rsidRPr="00AE407B" w:rsidRDefault="00360417" w:rsidP="008D4B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İnşaat sırasında</w:t>
            </w:r>
          </w:p>
        </w:tc>
        <w:tc>
          <w:tcPr>
            <w:tcW w:w="482" w:type="pct"/>
            <w:vAlign w:val="center"/>
          </w:tcPr>
          <w:p w14:paraId="300C1AA4" w14:textId="77777777" w:rsidR="00360417" w:rsidRPr="00AE407B" w:rsidRDefault="00360417" w:rsidP="008D4B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Günlük</w:t>
            </w:r>
          </w:p>
        </w:tc>
        <w:tc>
          <w:tcPr>
            <w:tcW w:w="891" w:type="pct"/>
            <w:vAlign w:val="center"/>
          </w:tcPr>
          <w:p w14:paraId="5B66C99D"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Denetim</w:t>
            </w:r>
          </w:p>
          <w:p w14:paraId="1151632E"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Uygunsuzluk kaydı</w:t>
            </w:r>
          </w:p>
        </w:tc>
        <w:tc>
          <w:tcPr>
            <w:tcW w:w="797" w:type="pct"/>
            <w:vAlign w:val="center"/>
          </w:tcPr>
          <w:p w14:paraId="23296154" w14:textId="77777777" w:rsidR="008D4B4E" w:rsidRPr="00AE407B"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Tüm yükleniciler ve alt yükleniciler</w:t>
            </w:r>
          </w:p>
          <w:p w14:paraId="7A5698B3" w14:textId="644AC30B" w:rsidR="00360417" w:rsidRPr="00AE407B"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p>
          <w:p w14:paraId="672D05AF" w14:textId="261F6DB9" w:rsidR="00360417" w:rsidRPr="00AE407B" w:rsidRDefault="00FF051D"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ISG</w:t>
            </w:r>
            <w:r w:rsidR="00780BDA" w:rsidRPr="00AE407B">
              <w:rPr>
                <w:sz w:val="16"/>
                <w:szCs w:val="16"/>
                <w:lang w:val="tr-TR"/>
              </w:rPr>
              <w:t xml:space="preserve"> Müdürü / Çevre Çözüm Ortağı</w:t>
            </w:r>
          </w:p>
        </w:tc>
      </w:tr>
      <w:tr w:rsidR="00360417" w:rsidRPr="000058B4" w14:paraId="34E2AA87" w14:textId="77777777" w:rsidTr="00992E81">
        <w:tc>
          <w:tcPr>
            <w:cnfStyle w:val="001000000000" w:firstRow="0" w:lastRow="0" w:firstColumn="1" w:lastColumn="0" w:oddVBand="0" w:evenVBand="0" w:oddHBand="0" w:evenHBand="0" w:firstRowFirstColumn="0" w:firstRowLastColumn="0" w:lastRowFirstColumn="0" w:lastRowLastColumn="0"/>
            <w:tcW w:w="420" w:type="pct"/>
            <w:vAlign w:val="center"/>
          </w:tcPr>
          <w:p w14:paraId="412A3129" w14:textId="0458569B" w:rsidR="00360417" w:rsidRPr="00AE407B" w:rsidRDefault="00780BDA" w:rsidP="008D4B4E">
            <w:pPr>
              <w:spacing w:before="20" w:after="20" w:line="240" w:lineRule="auto"/>
              <w:rPr>
                <w:b w:val="0"/>
                <w:sz w:val="16"/>
                <w:szCs w:val="16"/>
                <w:lang w:val="tr-TR"/>
              </w:rPr>
            </w:pPr>
            <w:r w:rsidRPr="00AE407B">
              <w:rPr>
                <w:b w:val="0"/>
                <w:sz w:val="16"/>
                <w:szCs w:val="16"/>
                <w:lang w:val="tr-TR"/>
              </w:rPr>
              <w:t>C</w:t>
            </w:r>
            <w:r w:rsidR="00DD3C79">
              <w:rPr>
                <w:b w:val="0"/>
                <w:sz w:val="16"/>
                <w:szCs w:val="16"/>
                <w:lang w:val="tr-TR"/>
              </w:rPr>
              <w:t>BYP</w:t>
            </w:r>
            <w:r w:rsidRPr="00AE407B">
              <w:rPr>
                <w:b w:val="0"/>
                <w:sz w:val="16"/>
                <w:szCs w:val="16"/>
                <w:lang w:val="tr-TR"/>
              </w:rPr>
              <w:t>-12</w:t>
            </w:r>
          </w:p>
        </w:tc>
        <w:tc>
          <w:tcPr>
            <w:tcW w:w="1080" w:type="pct"/>
            <w:vAlign w:val="center"/>
          </w:tcPr>
          <w:p w14:paraId="0AACC6A4" w14:textId="77777777" w:rsidR="00360417" w:rsidRPr="00AE407B"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Onaylanmış alanlar içindeki işlerden önce kararlaştırılan stok alanlarının tamamı (%100).</w:t>
            </w:r>
          </w:p>
        </w:tc>
        <w:tc>
          <w:tcPr>
            <w:tcW w:w="734" w:type="pct"/>
            <w:vAlign w:val="center"/>
          </w:tcPr>
          <w:p w14:paraId="214D45C4" w14:textId="77777777" w:rsidR="00360417" w:rsidRPr="00AE407B"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Kararlaştırılan yerlerdeki stok yığınlarının sayısı</w:t>
            </w:r>
          </w:p>
        </w:tc>
        <w:tc>
          <w:tcPr>
            <w:tcW w:w="596" w:type="pct"/>
            <w:vAlign w:val="center"/>
          </w:tcPr>
          <w:p w14:paraId="2C7A2EEB" w14:textId="77777777" w:rsidR="00360417" w:rsidRPr="00AE407B"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İnşaat sırasında</w:t>
            </w:r>
          </w:p>
        </w:tc>
        <w:tc>
          <w:tcPr>
            <w:tcW w:w="482" w:type="pct"/>
            <w:vAlign w:val="center"/>
          </w:tcPr>
          <w:p w14:paraId="6666C87B" w14:textId="77777777" w:rsidR="00360417" w:rsidRPr="00AE407B"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Haftalık</w:t>
            </w:r>
          </w:p>
        </w:tc>
        <w:tc>
          <w:tcPr>
            <w:tcW w:w="891" w:type="pct"/>
            <w:vAlign w:val="center"/>
          </w:tcPr>
          <w:p w14:paraId="10261218"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Saha incelemesi (görsel değerlendirme)</w:t>
            </w:r>
          </w:p>
          <w:p w14:paraId="1F90DC6A"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Fotoğrafik kanıt</w:t>
            </w:r>
          </w:p>
          <w:p w14:paraId="1364A31B"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1C1C1C" w:themeColor="text1"/>
                <w:sz w:val="16"/>
                <w:szCs w:val="16"/>
                <w:lang w:val="tr-TR"/>
              </w:rPr>
              <w:t>Stok haritası</w:t>
            </w:r>
          </w:p>
          <w:p w14:paraId="16D1F90F" w14:textId="77777777" w:rsidR="00360417" w:rsidRPr="00AE407B"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p>
        </w:tc>
        <w:tc>
          <w:tcPr>
            <w:tcW w:w="797" w:type="pct"/>
            <w:vAlign w:val="center"/>
          </w:tcPr>
          <w:p w14:paraId="104C7B69" w14:textId="77777777" w:rsidR="00360417" w:rsidRPr="00AE407B"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 xml:space="preserve">Tüm yükleniciler ve alt yükleniciler </w:t>
            </w:r>
          </w:p>
          <w:p w14:paraId="61271F25" w14:textId="77383DC4" w:rsidR="00360417" w:rsidRPr="00AE407B" w:rsidRDefault="00FF051D"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ISG</w:t>
            </w:r>
            <w:r w:rsidR="00780BDA" w:rsidRPr="00AE407B">
              <w:rPr>
                <w:sz w:val="16"/>
                <w:szCs w:val="16"/>
                <w:lang w:val="tr-TR"/>
              </w:rPr>
              <w:t xml:space="preserve"> Müdürü / Çevre Çözüm Ortağı</w:t>
            </w:r>
          </w:p>
        </w:tc>
      </w:tr>
      <w:tr w:rsidR="00360417" w:rsidRPr="000058B4" w14:paraId="6A908F90" w14:textId="77777777" w:rsidTr="00992E8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0" w:type="pct"/>
            <w:vAlign w:val="center"/>
          </w:tcPr>
          <w:p w14:paraId="76B4DFF2" w14:textId="18E33CD0" w:rsidR="00360417" w:rsidRPr="00AE407B" w:rsidRDefault="00780BDA" w:rsidP="008D4B4E">
            <w:pPr>
              <w:spacing w:before="20" w:after="20" w:line="240" w:lineRule="auto"/>
              <w:jc w:val="both"/>
              <w:rPr>
                <w:sz w:val="16"/>
                <w:szCs w:val="16"/>
                <w:lang w:val="tr-TR"/>
              </w:rPr>
            </w:pPr>
            <w:r w:rsidRPr="00AE407B">
              <w:rPr>
                <w:b w:val="0"/>
                <w:sz w:val="16"/>
                <w:szCs w:val="16"/>
                <w:lang w:val="tr-TR"/>
              </w:rPr>
              <w:t>C</w:t>
            </w:r>
            <w:r w:rsidR="00DD3C79">
              <w:rPr>
                <w:b w:val="0"/>
                <w:sz w:val="16"/>
                <w:szCs w:val="16"/>
                <w:lang w:val="tr-TR"/>
              </w:rPr>
              <w:t>BYP</w:t>
            </w:r>
            <w:r w:rsidRPr="00AE407B">
              <w:rPr>
                <w:b w:val="0"/>
                <w:sz w:val="16"/>
                <w:szCs w:val="16"/>
                <w:lang w:val="tr-TR"/>
              </w:rPr>
              <w:t>-13</w:t>
            </w:r>
          </w:p>
        </w:tc>
        <w:tc>
          <w:tcPr>
            <w:tcW w:w="1080" w:type="pct"/>
            <w:vAlign w:val="center"/>
          </w:tcPr>
          <w:p w14:paraId="14003E21" w14:textId="77777777" w:rsidR="00360417" w:rsidRPr="00AE407B" w:rsidRDefault="00360417" w:rsidP="008D4B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Kontrolsüz yüzey akışı veya toprak erozyonu olmamalıdır.</w:t>
            </w:r>
          </w:p>
        </w:tc>
        <w:tc>
          <w:tcPr>
            <w:tcW w:w="734" w:type="pct"/>
            <w:vAlign w:val="center"/>
          </w:tcPr>
          <w:p w14:paraId="685C2B2A" w14:textId="77777777" w:rsidR="00360417" w:rsidRPr="00AE407B" w:rsidRDefault="00360417" w:rsidP="008D4B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Erozyon olaylarının sayısı</w:t>
            </w:r>
          </w:p>
          <w:p w14:paraId="32F0C66C" w14:textId="77777777" w:rsidR="00360417" w:rsidRPr="00AE407B" w:rsidRDefault="00360417" w:rsidP="008D4B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Toprak erozyonunun boyutu</w:t>
            </w:r>
          </w:p>
        </w:tc>
        <w:tc>
          <w:tcPr>
            <w:tcW w:w="596" w:type="pct"/>
            <w:vAlign w:val="center"/>
          </w:tcPr>
          <w:p w14:paraId="59F8E0BE" w14:textId="77777777" w:rsidR="00360417" w:rsidRPr="00AE407B" w:rsidRDefault="00360417" w:rsidP="008D4B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İnşaat sırasında</w:t>
            </w:r>
          </w:p>
        </w:tc>
        <w:tc>
          <w:tcPr>
            <w:tcW w:w="482" w:type="pct"/>
            <w:vAlign w:val="center"/>
          </w:tcPr>
          <w:p w14:paraId="3BD2CC1D" w14:textId="77777777" w:rsidR="00360417" w:rsidRPr="00AE407B" w:rsidRDefault="00360417" w:rsidP="008D4B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Günlük</w:t>
            </w:r>
          </w:p>
        </w:tc>
        <w:tc>
          <w:tcPr>
            <w:tcW w:w="891" w:type="pct"/>
            <w:vAlign w:val="center"/>
          </w:tcPr>
          <w:p w14:paraId="20ED4E60"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Şantiye denetimi (görsel değerlendirme)</w:t>
            </w:r>
          </w:p>
          <w:p w14:paraId="4AE48A8C"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Fotoğrafik kanıt</w:t>
            </w:r>
          </w:p>
          <w:p w14:paraId="3CA3F640"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Olay raporlama</w:t>
            </w:r>
          </w:p>
          <w:p w14:paraId="792AC379" w14:textId="77777777" w:rsidR="00360417" w:rsidRPr="00AE407B" w:rsidRDefault="00360417" w:rsidP="008D4B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sz w:val="16"/>
                <w:szCs w:val="16"/>
                <w:lang w:val="tr-TR"/>
              </w:rPr>
            </w:pPr>
          </w:p>
        </w:tc>
        <w:tc>
          <w:tcPr>
            <w:tcW w:w="797" w:type="pct"/>
            <w:vAlign w:val="center"/>
          </w:tcPr>
          <w:p w14:paraId="6863FFC0" w14:textId="77777777" w:rsidR="008D4B4E" w:rsidRPr="00AE407B"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Tüm yükleniciler ve alt yükleniciler</w:t>
            </w:r>
          </w:p>
          <w:p w14:paraId="7899EB12" w14:textId="46DB5BF7" w:rsidR="00360417" w:rsidRPr="00AE407B"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p>
          <w:p w14:paraId="43DC03F4" w14:textId="4BDA3D97" w:rsidR="00360417" w:rsidRPr="00AE407B" w:rsidRDefault="00FF051D"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ISG</w:t>
            </w:r>
            <w:r w:rsidR="00780BDA" w:rsidRPr="00AE407B">
              <w:rPr>
                <w:sz w:val="16"/>
                <w:szCs w:val="16"/>
                <w:lang w:val="tr-TR"/>
              </w:rPr>
              <w:t xml:space="preserve"> Müdürü / Çevre Çözüm Ortağı</w:t>
            </w:r>
          </w:p>
        </w:tc>
      </w:tr>
      <w:tr w:rsidR="00360417" w:rsidRPr="000058B4" w14:paraId="548D8471" w14:textId="77777777" w:rsidTr="00992E81">
        <w:tc>
          <w:tcPr>
            <w:cnfStyle w:val="001000000000" w:firstRow="0" w:lastRow="0" w:firstColumn="1" w:lastColumn="0" w:oddVBand="0" w:evenVBand="0" w:oddHBand="0" w:evenHBand="0" w:firstRowFirstColumn="0" w:firstRowLastColumn="0" w:lastRowFirstColumn="0" w:lastRowLastColumn="0"/>
            <w:tcW w:w="420" w:type="pct"/>
            <w:vAlign w:val="center"/>
          </w:tcPr>
          <w:p w14:paraId="46E0850B" w14:textId="108EDC22" w:rsidR="00360417" w:rsidRPr="00AE407B" w:rsidRDefault="00780BDA" w:rsidP="008D4B4E">
            <w:pPr>
              <w:spacing w:before="20" w:after="20" w:line="240" w:lineRule="auto"/>
              <w:jc w:val="both"/>
              <w:rPr>
                <w:sz w:val="16"/>
                <w:szCs w:val="16"/>
                <w:lang w:val="tr-TR"/>
              </w:rPr>
            </w:pPr>
            <w:r w:rsidRPr="00AE407B">
              <w:rPr>
                <w:b w:val="0"/>
                <w:sz w:val="16"/>
                <w:szCs w:val="16"/>
                <w:lang w:val="tr-TR"/>
              </w:rPr>
              <w:t>C</w:t>
            </w:r>
            <w:r w:rsidR="00DD3C79">
              <w:rPr>
                <w:b w:val="0"/>
                <w:sz w:val="16"/>
                <w:szCs w:val="16"/>
                <w:lang w:val="tr-TR"/>
              </w:rPr>
              <w:t>BYP</w:t>
            </w:r>
            <w:r w:rsidRPr="00AE407B">
              <w:rPr>
                <w:b w:val="0"/>
                <w:sz w:val="16"/>
                <w:szCs w:val="16"/>
                <w:lang w:val="tr-TR"/>
              </w:rPr>
              <w:t>-14</w:t>
            </w:r>
          </w:p>
        </w:tc>
        <w:tc>
          <w:tcPr>
            <w:tcW w:w="1080" w:type="pct"/>
            <w:vAlign w:val="center"/>
          </w:tcPr>
          <w:p w14:paraId="2E5CC8E5" w14:textId="77777777" w:rsidR="00360417" w:rsidRPr="00AE407B" w:rsidRDefault="00360417" w:rsidP="008D4B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sz w:val="16"/>
                <w:szCs w:val="16"/>
                <w:lang w:val="tr-TR"/>
              </w:rPr>
              <w:t>Çalışmaların tamamlanmasından önce hazırlanan rehabilitasyon ve/veya restorasyon planları.</w:t>
            </w:r>
          </w:p>
        </w:tc>
        <w:tc>
          <w:tcPr>
            <w:tcW w:w="734" w:type="pct"/>
            <w:vAlign w:val="center"/>
          </w:tcPr>
          <w:p w14:paraId="3893C120" w14:textId="77777777" w:rsidR="00360417" w:rsidRPr="00AE407B" w:rsidRDefault="00360417" w:rsidP="008D4B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lang w:val="tr-TR"/>
              </w:rPr>
            </w:pPr>
            <w:r w:rsidRPr="00AE407B">
              <w:rPr>
                <w:rFonts w:cs="Arial"/>
                <w:color w:val="1C1C1C" w:themeColor="text1"/>
                <w:sz w:val="16"/>
                <w:szCs w:val="16"/>
                <w:lang w:val="tr-TR"/>
              </w:rPr>
              <w:t>Plan hazırlanmıştır</w:t>
            </w:r>
          </w:p>
        </w:tc>
        <w:tc>
          <w:tcPr>
            <w:tcW w:w="596" w:type="pct"/>
            <w:vAlign w:val="center"/>
          </w:tcPr>
          <w:p w14:paraId="1764AA7D" w14:textId="77777777" w:rsidR="00360417" w:rsidRPr="00AE407B"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İnşaat işlerinin tamamlanmasından önce</w:t>
            </w:r>
          </w:p>
        </w:tc>
        <w:tc>
          <w:tcPr>
            <w:tcW w:w="482" w:type="pct"/>
            <w:vAlign w:val="center"/>
          </w:tcPr>
          <w:p w14:paraId="0BED4A4A" w14:textId="77777777" w:rsidR="00360417" w:rsidRPr="00AE407B" w:rsidRDefault="00360417" w:rsidP="008D4B4E">
            <w:pPr>
              <w:autoSpaceDE w:val="0"/>
              <w:autoSpaceDN w:val="0"/>
              <w:adjustRightInd w:val="0"/>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Tek seferlik</w:t>
            </w:r>
          </w:p>
        </w:tc>
        <w:tc>
          <w:tcPr>
            <w:tcW w:w="891" w:type="pct"/>
            <w:vAlign w:val="center"/>
          </w:tcPr>
          <w:p w14:paraId="2947BA4C"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lang w:val="tr-TR"/>
              </w:rPr>
            </w:pPr>
            <w:r w:rsidRPr="00AE407B">
              <w:rPr>
                <w:rFonts w:cs="Arial"/>
                <w:color w:val="1C1C1C" w:themeColor="text1"/>
                <w:sz w:val="16"/>
                <w:szCs w:val="16"/>
                <w:lang w:val="tr-TR"/>
              </w:rPr>
              <w:t>Rehabilitasyon/restorasyon planları</w:t>
            </w:r>
          </w:p>
          <w:p w14:paraId="3FC2BF0A"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lang w:val="tr-TR"/>
              </w:rPr>
            </w:pPr>
            <w:r w:rsidRPr="00AE407B">
              <w:rPr>
                <w:rFonts w:cs="Arial"/>
                <w:color w:val="1C1C1C" w:themeColor="text1"/>
                <w:sz w:val="16"/>
                <w:szCs w:val="16"/>
                <w:lang w:val="tr-TR"/>
              </w:rPr>
              <w:t>Denetim</w:t>
            </w:r>
          </w:p>
        </w:tc>
        <w:tc>
          <w:tcPr>
            <w:tcW w:w="797" w:type="pct"/>
            <w:vAlign w:val="center"/>
          </w:tcPr>
          <w:p w14:paraId="6E8B469B" w14:textId="77777777" w:rsidR="008D4B4E" w:rsidRPr="00AE407B"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Tüm yükleniciler ve alt yükleniciler</w:t>
            </w:r>
          </w:p>
          <w:p w14:paraId="2D27BCC6" w14:textId="2BE796A7" w:rsidR="00360417" w:rsidRPr="00AE407B"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p>
          <w:p w14:paraId="6881BF1C" w14:textId="683BF425" w:rsidR="00360417" w:rsidRPr="00AE407B" w:rsidRDefault="00FF051D"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ISG</w:t>
            </w:r>
            <w:r w:rsidR="00780BDA" w:rsidRPr="00AE407B">
              <w:rPr>
                <w:sz w:val="16"/>
                <w:szCs w:val="16"/>
                <w:lang w:val="tr-TR"/>
              </w:rPr>
              <w:t xml:space="preserve"> Müdürü / Çevre Çözüm Ortağı</w:t>
            </w:r>
          </w:p>
        </w:tc>
      </w:tr>
      <w:tr w:rsidR="00360417" w:rsidRPr="00AE407B" w14:paraId="01D74087" w14:textId="77777777" w:rsidTr="00992E8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0" w:type="pct"/>
            <w:vAlign w:val="center"/>
          </w:tcPr>
          <w:p w14:paraId="541EB2C6" w14:textId="32AF426E" w:rsidR="00360417" w:rsidRPr="00AE407B" w:rsidRDefault="00780BDA" w:rsidP="008D4B4E">
            <w:pPr>
              <w:spacing w:before="20" w:after="20" w:line="240" w:lineRule="auto"/>
              <w:jc w:val="both"/>
              <w:rPr>
                <w:sz w:val="16"/>
                <w:szCs w:val="16"/>
                <w:lang w:val="tr-TR"/>
              </w:rPr>
            </w:pPr>
            <w:r w:rsidRPr="00AE407B">
              <w:rPr>
                <w:b w:val="0"/>
                <w:sz w:val="16"/>
                <w:szCs w:val="16"/>
                <w:lang w:val="tr-TR"/>
              </w:rPr>
              <w:t>C</w:t>
            </w:r>
            <w:r w:rsidR="00DD3C79">
              <w:rPr>
                <w:b w:val="0"/>
                <w:sz w:val="16"/>
                <w:szCs w:val="16"/>
                <w:lang w:val="tr-TR"/>
              </w:rPr>
              <w:t>BYP</w:t>
            </w:r>
            <w:r w:rsidRPr="00AE407B">
              <w:rPr>
                <w:b w:val="0"/>
                <w:sz w:val="16"/>
                <w:szCs w:val="16"/>
                <w:lang w:val="tr-TR"/>
              </w:rPr>
              <w:t>-15</w:t>
            </w:r>
          </w:p>
        </w:tc>
        <w:tc>
          <w:tcPr>
            <w:tcW w:w="1080" w:type="pct"/>
            <w:vAlign w:val="center"/>
          </w:tcPr>
          <w:p w14:paraId="38BD39F6" w14:textId="77777777" w:rsidR="00360417" w:rsidRPr="00AE407B" w:rsidRDefault="00360417" w:rsidP="008D4B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Hedef flora ve fauna için restore edilmiş habitatların başarısı</w:t>
            </w:r>
          </w:p>
        </w:tc>
        <w:tc>
          <w:tcPr>
            <w:tcW w:w="734" w:type="pct"/>
            <w:vAlign w:val="center"/>
          </w:tcPr>
          <w:p w14:paraId="4E6558A6" w14:textId="7FCD3ADD" w:rsidR="00360417" w:rsidRPr="00AE407B" w:rsidRDefault="00360417" w:rsidP="008D4B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rFonts w:cs="Arial"/>
                <w:color w:val="1C1C1C" w:themeColor="text1"/>
                <w:sz w:val="16"/>
                <w:szCs w:val="16"/>
                <w:lang w:val="tr-TR"/>
              </w:rPr>
            </w:pPr>
            <w:r w:rsidRPr="00AE407B">
              <w:rPr>
                <w:rFonts w:cs="Arial"/>
                <w:color w:val="1C1C1C" w:themeColor="text1"/>
                <w:sz w:val="16"/>
                <w:szCs w:val="16"/>
                <w:lang w:val="tr-TR"/>
              </w:rPr>
              <w:t xml:space="preserve">Nakil işlemlerinin başarı oranı </w:t>
            </w:r>
            <w:r w:rsidR="0096484E" w:rsidRPr="00AE407B">
              <w:rPr>
                <w:rFonts w:cs="Arial"/>
                <w:color w:val="1C1C1C" w:themeColor="text1"/>
                <w:sz w:val="16"/>
                <w:szCs w:val="16"/>
                <w:lang w:val="tr-TR"/>
              </w:rPr>
              <w:t xml:space="preserve">ve </w:t>
            </w:r>
            <w:r w:rsidR="00F9277C" w:rsidRPr="00AE407B">
              <w:rPr>
                <w:rFonts w:cs="Arial"/>
                <w:color w:val="000000"/>
                <w:sz w:val="16"/>
                <w:szCs w:val="16"/>
                <w:lang w:val="tr-TR"/>
              </w:rPr>
              <w:t>türlerin hayatta kalma oranı</w:t>
            </w:r>
          </w:p>
        </w:tc>
        <w:tc>
          <w:tcPr>
            <w:tcW w:w="596" w:type="pct"/>
            <w:vAlign w:val="center"/>
          </w:tcPr>
          <w:p w14:paraId="2106C0AF" w14:textId="77777777" w:rsidR="00360417" w:rsidRPr="00AE407B" w:rsidRDefault="00360417" w:rsidP="008D4B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İnşaat/inşaat sonrası ve işletme sırasında</w:t>
            </w:r>
          </w:p>
        </w:tc>
        <w:tc>
          <w:tcPr>
            <w:tcW w:w="482" w:type="pct"/>
            <w:vAlign w:val="center"/>
          </w:tcPr>
          <w:p w14:paraId="1B1AAE07" w14:textId="77777777" w:rsidR="00360417" w:rsidRPr="00AE407B" w:rsidRDefault="00360417" w:rsidP="008D4B4E">
            <w:pPr>
              <w:autoSpaceDE w:val="0"/>
              <w:autoSpaceDN w:val="0"/>
              <w:adjustRightInd w:val="0"/>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Yıllık</w:t>
            </w:r>
          </w:p>
        </w:tc>
        <w:tc>
          <w:tcPr>
            <w:tcW w:w="891" w:type="pct"/>
            <w:vAlign w:val="center"/>
          </w:tcPr>
          <w:p w14:paraId="6992FBB6"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Saha denetimi (görsel değerlendirme)</w:t>
            </w:r>
          </w:p>
          <w:p w14:paraId="46CF65A9"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Fotoğrafik kanıt</w:t>
            </w:r>
          </w:p>
          <w:p w14:paraId="1D7BD77E"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1C1C1C" w:themeColor="text1"/>
                <w:sz w:val="16"/>
                <w:szCs w:val="16"/>
                <w:lang w:val="tr-TR"/>
              </w:rPr>
            </w:pPr>
            <w:r w:rsidRPr="00AE407B">
              <w:rPr>
                <w:rFonts w:cs="Arial"/>
                <w:color w:val="1C1C1C" w:themeColor="text1"/>
                <w:sz w:val="16"/>
                <w:szCs w:val="16"/>
                <w:lang w:val="tr-TR"/>
              </w:rPr>
              <w:t>Denetim</w:t>
            </w:r>
          </w:p>
        </w:tc>
        <w:tc>
          <w:tcPr>
            <w:tcW w:w="797" w:type="pct"/>
            <w:vAlign w:val="center"/>
          </w:tcPr>
          <w:p w14:paraId="6DC06B48" w14:textId="0C0C6EEA" w:rsidR="00780BDA" w:rsidRPr="00AE407B" w:rsidRDefault="00FF051D"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ISG</w:t>
            </w:r>
            <w:r w:rsidR="00780BDA" w:rsidRPr="00AE407B">
              <w:rPr>
                <w:sz w:val="16"/>
                <w:szCs w:val="16"/>
                <w:lang w:val="tr-TR"/>
              </w:rPr>
              <w:t xml:space="preserve"> Müdürü / Çevre Çözüm Ortağı</w:t>
            </w:r>
          </w:p>
          <w:p w14:paraId="2E75F879" w14:textId="77777777" w:rsidR="008D4B4E" w:rsidRPr="00AE407B" w:rsidRDefault="008D4B4E"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p>
          <w:p w14:paraId="252B1BD3" w14:textId="77777777" w:rsidR="00360417" w:rsidRPr="00AE407B"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Biyoçeşitlilik Uzmanı</w:t>
            </w:r>
          </w:p>
        </w:tc>
      </w:tr>
      <w:tr w:rsidR="00360417" w:rsidRPr="000058B4" w14:paraId="459975FD" w14:textId="77777777" w:rsidTr="00992E81">
        <w:tc>
          <w:tcPr>
            <w:cnfStyle w:val="001000000000" w:firstRow="0" w:lastRow="0" w:firstColumn="1" w:lastColumn="0" w:oddVBand="0" w:evenVBand="0" w:oddHBand="0" w:evenHBand="0" w:firstRowFirstColumn="0" w:firstRowLastColumn="0" w:lastRowFirstColumn="0" w:lastRowLastColumn="0"/>
            <w:tcW w:w="420" w:type="pct"/>
            <w:vAlign w:val="center"/>
          </w:tcPr>
          <w:p w14:paraId="39D32A79" w14:textId="38D26AAB" w:rsidR="00360417" w:rsidRPr="00AE407B" w:rsidRDefault="00780BDA" w:rsidP="008D4B4E">
            <w:pPr>
              <w:spacing w:before="20" w:after="20" w:line="240" w:lineRule="auto"/>
              <w:jc w:val="both"/>
              <w:rPr>
                <w:sz w:val="16"/>
                <w:szCs w:val="16"/>
                <w:lang w:val="tr-TR"/>
              </w:rPr>
            </w:pPr>
            <w:r w:rsidRPr="00AE407B">
              <w:rPr>
                <w:b w:val="0"/>
                <w:sz w:val="16"/>
                <w:szCs w:val="16"/>
                <w:lang w:val="tr-TR"/>
              </w:rPr>
              <w:lastRenderedPageBreak/>
              <w:t>C</w:t>
            </w:r>
            <w:r w:rsidR="00DD3C79">
              <w:rPr>
                <w:b w:val="0"/>
                <w:sz w:val="16"/>
                <w:szCs w:val="16"/>
                <w:lang w:val="tr-TR"/>
              </w:rPr>
              <w:t>BYP</w:t>
            </w:r>
            <w:r w:rsidRPr="00AE407B">
              <w:rPr>
                <w:b w:val="0"/>
                <w:sz w:val="16"/>
                <w:szCs w:val="16"/>
                <w:lang w:val="tr-TR"/>
              </w:rPr>
              <w:t>-16</w:t>
            </w:r>
          </w:p>
        </w:tc>
        <w:tc>
          <w:tcPr>
            <w:tcW w:w="1080" w:type="pct"/>
            <w:vAlign w:val="center"/>
          </w:tcPr>
          <w:p w14:paraId="75113CF9" w14:textId="297DD4CF" w:rsidR="00360417" w:rsidRPr="00AE407B" w:rsidRDefault="008D4B4E" w:rsidP="008D4B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rFonts w:cs="Arial"/>
                <w:color w:val="000000"/>
                <w:sz w:val="16"/>
                <w:szCs w:val="16"/>
                <w:lang w:val="tr-TR"/>
              </w:rPr>
              <w:t xml:space="preserve">Yangın Kontrol Planı uyarınca </w:t>
            </w:r>
            <w:r w:rsidR="00360417" w:rsidRPr="00AE407B">
              <w:rPr>
                <w:rFonts w:cs="Arial"/>
                <w:color w:val="000000"/>
                <w:sz w:val="16"/>
                <w:szCs w:val="16"/>
                <w:lang w:val="tr-TR"/>
              </w:rPr>
              <w:t xml:space="preserve">tüm aktif şantiyelerde uygulanan </w:t>
            </w:r>
            <w:r w:rsidRPr="00AE407B">
              <w:rPr>
                <w:rFonts w:cs="Arial"/>
                <w:color w:val="000000"/>
                <w:sz w:val="16"/>
                <w:szCs w:val="16"/>
                <w:lang w:val="tr-TR"/>
              </w:rPr>
              <w:t>yangın kontrol</w:t>
            </w:r>
            <w:r w:rsidR="00360417" w:rsidRPr="00AE407B">
              <w:rPr>
                <w:rFonts w:cs="Arial"/>
                <w:color w:val="000000"/>
                <w:sz w:val="16"/>
                <w:szCs w:val="16"/>
                <w:lang w:val="tr-TR"/>
              </w:rPr>
              <w:t xml:space="preserve"> önlemleri</w:t>
            </w:r>
          </w:p>
        </w:tc>
        <w:tc>
          <w:tcPr>
            <w:tcW w:w="734" w:type="pct"/>
            <w:vAlign w:val="center"/>
          </w:tcPr>
          <w:p w14:paraId="78D0AD82" w14:textId="77777777" w:rsidR="00360417" w:rsidRPr="00AE407B" w:rsidRDefault="00360417" w:rsidP="008D4B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Ekipman ve yangın önleme bariyerleri bulunan şantiyelerin yüzdesi</w:t>
            </w:r>
          </w:p>
          <w:p w14:paraId="24ED42A8" w14:textId="77777777" w:rsidR="008D4B4E" w:rsidRPr="00AE407B" w:rsidRDefault="008D4B4E" w:rsidP="008D4B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lang w:val="tr-TR"/>
              </w:rPr>
            </w:pPr>
          </w:p>
          <w:p w14:paraId="315D0535" w14:textId="52AF1B45" w:rsidR="008D4B4E" w:rsidRPr="00AE407B" w:rsidRDefault="008D4B4E" w:rsidP="008D4B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lang w:val="tr-TR"/>
              </w:rPr>
            </w:pPr>
            <w:r w:rsidRPr="00AE407B">
              <w:rPr>
                <w:rFonts w:cs="Arial"/>
                <w:color w:val="1C1C1C" w:themeColor="text1"/>
                <w:sz w:val="16"/>
                <w:szCs w:val="16"/>
                <w:lang w:val="tr-TR"/>
              </w:rPr>
              <w:t>Yangın Kontrol Planı mevcut</w:t>
            </w:r>
          </w:p>
        </w:tc>
        <w:tc>
          <w:tcPr>
            <w:tcW w:w="596" w:type="pct"/>
            <w:vAlign w:val="center"/>
          </w:tcPr>
          <w:p w14:paraId="589D99B2" w14:textId="77777777" w:rsidR="00360417" w:rsidRPr="00AE407B"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İnşaat sırasında</w:t>
            </w:r>
          </w:p>
        </w:tc>
        <w:tc>
          <w:tcPr>
            <w:tcW w:w="482" w:type="pct"/>
            <w:vAlign w:val="center"/>
          </w:tcPr>
          <w:p w14:paraId="311E1A88" w14:textId="77777777" w:rsidR="00360417" w:rsidRPr="00AE407B" w:rsidRDefault="00360417" w:rsidP="008D4B4E">
            <w:pPr>
              <w:autoSpaceDE w:val="0"/>
              <w:autoSpaceDN w:val="0"/>
              <w:adjustRightInd w:val="0"/>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sz w:val="16"/>
                <w:szCs w:val="16"/>
                <w:lang w:val="tr-TR"/>
              </w:rPr>
              <w:t>Aylık</w:t>
            </w:r>
          </w:p>
        </w:tc>
        <w:tc>
          <w:tcPr>
            <w:tcW w:w="891" w:type="pct"/>
            <w:vAlign w:val="center"/>
          </w:tcPr>
          <w:p w14:paraId="6AEC9737"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 xml:space="preserve">Şantiye denetimi </w:t>
            </w:r>
          </w:p>
          <w:p w14:paraId="11720195"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Yangın güvenliği kontrol listesi</w:t>
            </w:r>
          </w:p>
          <w:p w14:paraId="5DB37A7B"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 xml:space="preserve">Yangın tatbikatı kayıtları, </w:t>
            </w:r>
          </w:p>
          <w:p w14:paraId="496EBA38"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Eğitim katılım çizelgeleri</w:t>
            </w:r>
          </w:p>
        </w:tc>
        <w:tc>
          <w:tcPr>
            <w:tcW w:w="797" w:type="pct"/>
            <w:vAlign w:val="center"/>
          </w:tcPr>
          <w:p w14:paraId="37EAC1A6" w14:textId="77777777" w:rsidR="00360417" w:rsidRPr="00AE407B"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 xml:space="preserve">Tüm yükleniciler ve alt yükleniciler </w:t>
            </w:r>
          </w:p>
          <w:p w14:paraId="674E71EC" w14:textId="77777777" w:rsidR="008D4B4E" w:rsidRPr="00AE407B" w:rsidRDefault="008D4B4E"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p>
          <w:p w14:paraId="4413C5D6" w14:textId="78A970A2" w:rsidR="00360417" w:rsidRPr="00AE407B" w:rsidRDefault="00FF051D"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ISG</w:t>
            </w:r>
            <w:r w:rsidR="00780BDA" w:rsidRPr="00AE407B">
              <w:rPr>
                <w:sz w:val="16"/>
                <w:szCs w:val="16"/>
                <w:lang w:val="tr-TR"/>
              </w:rPr>
              <w:t xml:space="preserve"> Müdürü / Çevre Çözüm Ortağı</w:t>
            </w:r>
          </w:p>
        </w:tc>
      </w:tr>
      <w:tr w:rsidR="00360417" w:rsidRPr="00AE407B" w14:paraId="6C8FA00A" w14:textId="77777777" w:rsidTr="00992E8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0" w:type="pct"/>
            <w:vAlign w:val="center"/>
          </w:tcPr>
          <w:p w14:paraId="2B503D2F" w14:textId="3873AB3B" w:rsidR="00360417" w:rsidRPr="00AE407B" w:rsidRDefault="00780BDA" w:rsidP="008D4B4E">
            <w:pPr>
              <w:spacing w:before="20" w:after="20" w:line="240" w:lineRule="auto"/>
              <w:jc w:val="both"/>
              <w:rPr>
                <w:sz w:val="16"/>
                <w:szCs w:val="16"/>
                <w:lang w:val="tr-TR"/>
              </w:rPr>
            </w:pPr>
            <w:r w:rsidRPr="00AE407B">
              <w:rPr>
                <w:b w:val="0"/>
                <w:sz w:val="16"/>
                <w:szCs w:val="16"/>
                <w:lang w:val="tr-TR"/>
              </w:rPr>
              <w:t>C</w:t>
            </w:r>
            <w:r w:rsidR="00DD3C79">
              <w:rPr>
                <w:b w:val="0"/>
                <w:sz w:val="16"/>
                <w:szCs w:val="16"/>
                <w:lang w:val="tr-TR"/>
              </w:rPr>
              <w:t>BYP</w:t>
            </w:r>
            <w:r w:rsidRPr="00AE407B">
              <w:rPr>
                <w:b w:val="0"/>
                <w:sz w:val="16"/>
                <w:szCs w:val="16"/>
                <w:lang w:val="tr-TR"/>
              </w:rPr>
              <w:t>-17</w:t>
            </w:r>
          </w:p>
        </w:tc>
        <w:tc>
          <w:tcPr>
            <w:tcW w:w="1080" w:type="pct"/>
            <w:vAlign w:val="center"/>
          </w:tcPr>
          <w:p w14:paraId="4047F87C" w14:textId="3374EFA1" w:rsidR="00360417" w:rsidRPr="00AE407B" w:rsidRDefault="00360417" w:rsidP="008D4B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 xml:space="preserve">Hassas alanlara yerleştirilen </w:t>
            </w:r>
            <w:r w:rsidR="0055442F" w:rsidRPr="00AE407B">
              <w:rPr>
                <w:rFonts w:cs="Arial"/>
                <w:color w:val="000000"/>
                <w:sz w:val="16"/>
                <w:szCs w:val="16"/>
                <w:lang w:val="tr-TR"/>
              </w:rPr>
              <w:t>yaban hayatı</w:t>
            </w:r>
            <w:r w:rsidRPr="00AE407B">
              <w:rPr>
                <w:rFonts w:cs="Arial"/>
                <w:color w:val="000000"/>
                <w:sz w:val="16"/>
                <w:szCs w:val="16"/>
                <w:lang w:val="tr-TR"/>
              </w:rPr>
              <w:t xml:space="preserve"> dostu çitler</w:t>
            </w:r>
          </w:p>
        </w:tc>
        <w:tc>
          <w:tcPr>
            <w:tcW w:w="734" w:type="pct"/>
            <w:vAlign w:val="center"/>
          </w:tcPr>
          <w:p w14:paraId="241480AB" w14:textId="77777777" w:rsidR="00360417" w:rsidRPr="00AE407B" w:rsidRDefault="00360417" w:rsidP="008D4B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Geçirgenlik standartlarına uygun çitlerin yüzdesi</w:t>
            </w:r>
          </w:p>
        </w:tc>
        <w:tc>
          <w:tcPr>
            <w:tcW w:w="596" w:type="pct"/>
            <w:vAlign w:val="center"/>
          </w:tcPr>
          <w:p w14:paraId="4198EEDF" w14:textId="77777777" w:rsidR="00360417" w:rsidRPr="00AE407B" w:rsidRDefault="00360417" w:rsidP="008D4B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İnşaat sırasında</w:t>
            </w:r>
          </w:p>
        </w:tc>
        <w:tc>
          <w:tcPr>
            <w:tcW w:w="482" w:type="pct"/>
            <w:vAlign w:val="center"/>
          </w:tcPr>
          <w:p w14:paraId="2310B72E" w14:textId="77777777" w:rsidR="00360417" w:rsidRPr="00AE407B" w:rsidRDefault="00360417" w:rsidP="008D4B4E">
            <w:pPr>
              <w:autoSpaceDE w:val="0"/>
              <w:autoSpaceDN w:val="0"/>
              <w:adjustRightInd w:val="0"/>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Haftalık</w:t>
            </w:r>
          </w:p>
        </w:tc>
        <w:tc>
          <w:tcPr>
            <w:tcW w:w="891" w:type="pct"/>
            <w:vAlign w:val="center"/>
          </w:tcPr>
          <w:p w14:paraId="53503534"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Saha denetimi (görsel değerlendirme)</w:t>
            </w:r>
          </w:p>
          <w:p w14:paraId="4715EF65"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Fotoğrafik kanıt</w:t>
            </w:r>
          </w:p>
          <w:p w14:paraId="2F8DD7EC"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1C1C1C" w:themeColor="text1"/>
                <w:sz w:val="16"/>
                <w:szCs w:val="16"/>
                <w:lang w:val="tr-TR"/>
              </w:rPr>
              <w:t>Denetim</w:t>
            </w:r>
          </w:p>
        </w:tc>
        <w:tc>
          <w:tcPr>
            <w:tcW w:w="797" w:type="pct"/>
            <w:vAlign w:val="center"/>
          </w:tcPr>
          <w:p w14:paraId="48410D2E" w14:textId="21331DDD" w:rsidR="00780BDA" w:rsidRPr="00AE407B" w:rsidRDefault="00FF051D"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ISG</w:t>
            </w:r>
            <w:r w:rsidR="00780BDA" w:rsidRPr="00AE407B">
              <w:rPr>
                <w:sz w:val="16"/>
                <w:szCs w:val="16"/>
                <w:lang w:val="tr-TR"/>
              </w:rPr>
              <w:t xml:space="preserve"> Müdürü / Çevre Çözüm Ortağı</w:t>
            </w:r>
          </w:p>
          <w:p w14:paraId="2A648B62" w14:textId="77777777" w:rsidR="008D4B4E" w:rsidRPr="00AE407B" w:rsidRDefault="008D4B4E"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p>
          <w:p w14:paraId="1BAA3A69" w14:textId="77777777" w:rsidR="00360417" w:rsidRPr="00AE407B"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Biyoçeşitlilik Uzmanı</w:t>
            </w:r>
          </w:p>
        </w:tc>
      </w:tr>
      <w:tr w:rsidR="00360417" w:rsidRPr="000058B4" w14:paraId="66608A8B" w14:textId="77777777" w:rsidTr="00992E81">
        <w:tc>
          <w:tcPr>
            <w:cnfStyle w:val="001000000000" w:firstRow="0" w:lastRow="0" w:firstColumn="1" w:lastColumn="0" w:oddVBand="0" w:evenVBand="0" w:oddHBand="0" w:evenHBand="0" w:firstRowFirstColumn="0" w:firstRowLastColumn="0" w:lastRowFirstColumn="0" w:lastRowLastColumn="0"/>
            <w:tcW w:w="420" w:type="pct"/>
            <w:vAlign w:val="center"/>
          </w:tcPr>
          <w:p w14:paraId="5CFB8DED" w14:textId="76FE62B8" w:rsidR="00360417" w:rsidRPr="00AE407B" w:rsidRDefault="00780BDA" w:rsidP="008D4B4E">
            <w:pPr>
              <w:spacing w:before="20" w:after="20" w:line="240" w:lineRule="auto"/>
              <w:jc w:val="both"/>
              <w:rPr>
                <w:sz w:val="16"/>
                <w:szCs w:val="16"/>
                <w:lang w:val="tr-TR"/>
              </w:rPr>
            </w:pPr>
            <w:r w:rsidRPr="00AE407B">
              <w:rPr>
                <w:b w:val="0"/>
                <w:sz w:val="16"/>
                <w:szCs w:val="16"/>
                <w:lang w:val="tr-TR"/>
              </w:rPr>
              <w:t>C</w:t>
            </w:r>
            <w:r w:rsidR="00DD3C79">
              <w:rPr>
                <w:b w:val="0"/>
                <w:sz w:val="16"/>
                <w:szCs w:val="16"/>
                <w:lang w:val="tr-TR"/>
              </w:rPr>
              <w:t>BYP</w:t>
            </w:r>
            <w:r w:rsidRPr="00AE407B">
              <w:rPr>
                <w:b w:val="0"/>
                <w:sz w:val="16"/>
                <w:szCs w:val="16"/>
                <w:lang w:val="tr-TR"/>
              </w:rPr>
              <w:t>-18</w:t>
            </w:r>
          </w:p>
        </w:tc>
        <w:tc>
          <w:tcPr>
            <w:tcW w:w="1080" w:type="pct"/>
            <w:vAlign w:val="center"/>
          </w:tcPr>
          <w:p w14:paraId="3980A553" w14:textId="77777777" w:rsidR="00360417" w:rsidRPr="00AE407B" w:rsidRDefault="00360417" w:rsidP="008D4B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Gürültü ve titreşim seviyeleri rahatsızlık eşiklerinin altında tutuldu</w:t>
            </w:r>
          </w:p>
        </w:tc>
        <w:tc>
          <w:tcPr>
            <w:tcW w:w="734" w:type="pct"/>
            <w:vAlign w:val="center"/>
          </w:tcPr>
          <w:p w14:paraId="17532E08" w14:textId="77777777" w:rsidR="00360417" w:rsidRPr="00AE407B" w:rsidRDefault="00360417" w:rsidP="008D4B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dB eşik değerlerinin aşılma sayısı</w:t>
            </w:r>
          </w:p>
        </w:tc>
        <w:tc>
          <w:tcPr>
            <w:tcW w:w="596" w:type="pct"/>
            <w:vAlign w:val="center"/>
          </w:tcPr>
          <w:p w14:paraId="6D19AA51" w14:textId="77777777" w:rsidR="00360417" w:rsidRPr="00AE407B"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İnşaat sırasında</w:t>
            </w:r>
          </w:p>
        </w:tc>
        <w:tc>
          <w:tcPr>
            <w:tcW w:w="482" w:type="pct"/>
            <w:vAlign w:val="center"/>
          </w:tcPr>
          <w:p w14:paraId="0CA7D539" w14:textId="77777777" w:rsidR="00360417" w:rsidRPr="00AE407B" w:rsidRDefault="00360417" w:rsidP="008D4B4E">
            <w:pPr>
              <w:autoSpaceDE w:val="0"/>
              <w:autoSpaceDN w:val="0"/>
              <w:adjustRightInd w:val="0"/>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Aylık</w:t>
            </w:r>
          </w:p>
        </w:tc>
        <w:tc>
          <w:tcPr>
            <w:tcW w:w="891" w:type="pct"/>
            <w:vAlign w:val="center"/>
          </w:tcPr>
          <w:p w14:paraId="1DAB9F7C"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Gürültü izleme kayıtları</w:t>
            </w:r>
          </w:p>
          <w:p w14:paraId="5C121F3A"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Titreşim değerlendirmeleri</w:t>
            </w:r>
          </w:p>
        </w:tc>
        <w:tc>
          <w:tcPr>
            <w:tcW w:w="797" w:type="pct"/>
            <w:vAlign w:val="center"/>
          </w:tcPr>
          <w:p w14:paraId="10F4E534" w14:textId="77777777" w:rsidR="008D4B4E" w:rsidRPr="00AE407B"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Tüm yükleniciler ve alt yükleniciler</w:t>
            </w:r>
          </w:p>
          <w:p w14:paraId="3E44E357" w14:textId="68D365CA" w:rsidR="00360417" w:rsidRPr="00AE407B"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p>
          <w:p w14:paraId="73D25054" w14:textId="06BEEA54" w:rsidR="00360417" w:rsidRPr="00AE407B" w:rsidRDefault="00FF051D"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ISG</w:t>
            </w:r>
            <w:r w:rsidR="00780BDA" w:rsidRPr="00AE407B">
              <w:rPr>
                <w:sz w:val="16"/>
                <w:szCs w:val="16"/>
                <w:lang w:val="tr-TR"/>
              </w:rPr>
              <w:t xml:space="preserve"> Müdürü / Çevre Çözüm Ortağı</w:t>
            </w:r>
          </w:p>
        </w:tc>
      </w:tr>
      <w:tr w:rsidR="00360417" w:rsidRPr="00AE407B" w14:paraId="16ACA454" w14:textId="77777777" w:rsidTr="00AA532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7"/>
            <w:shd w:val="clear" w:color="auto" w:fill="D9D9D9" w:themeFill="background1" w:themeFillShade="D9"/>
            <w:vAlign w:val="center"/>
          </w:tcPr>
          <w:p w14:paraId="20AFE338" w14:textId="77777777" w:rsidR="00360417" w:rsidRPr="00AE407B" w:rsidRDefault="00360417" w:rsidP="008D4B4E">
            <w:pPr>
              <w:autoSpaceDE w:val="0"/>
              <w:autoSpaceDN w:val="0"/>
              <w:adjustRightInd w:val="0"/>
              <w:spacing w:before="20" w:after="20" w:line="240" w:lineRule="auto"/>
              <w:jc w:val="both"/>
              <w:rPr>
                <w:rFonts w:cs="Arial"/>
                <w:color w:val="1C1C1C" w:themeColor="text1"/>
                <w:sz w:val="16"/>
                <w:szCs w:val="16"/>
                <w:lang w:val="tr-TR"/>
              </w:rPr>
            </w:pPr>
            <w:r w:rsidRPr="00AE407B">
              <w:rPr>
                <w:sz w:val="16"/>
                <w:szCs w:val="16"/>
                <w:lang w:val="tr-TR"/>
              </w:rPr>
              <w:t>İNŞAAT SONRASI İZLEME</w:t>
            </w:r>
          </w:p>
        </w:tc>
      </w:tr>
      <w:tr w:rsidR="00360417" w:rsidRPr="000058B4" w14:paraId="2AE81ABE" w14:textId="77777777" w:rsidTr="00992E81">
        <w:tc>
          <w:tcPr>
            <w:cnfStyle w:val="001000000000" w:firstRow="0" w:lastRow="0" w:firstColumn="1" w:lastColumn="0" w:oddVBand="0" w:evenVBand="0" w:oddHBand="0" w:evenHBand="0" w:firstRowFirstColumn="0" w:firstRowLastColumn="0" w:lastRowFirstColumn="0" w:lastRowLastColumn="0"/>
            <w:tcW w:w="420" w:type="pct"/>
            <w:vAlign w:val="center"/>
          </w:tcPr>
          <w:p w14:paraId="7828DAD7" w14:textId="58AD375D" w:rsidR="00360417" w:rsidRPr="00AE407B" w:rsidRDefault="00780BDA" w:rsidP="008D4B4E">
            <w:pPr>
              <w:spacing w:before="20" w:after="20" w:line="240" w:lineRule="auto"/>
              <w:jc w:val="both"/>
              <w:rPr>
                <w:sz w:val="16"/>
                <w:szCs w:val="16"/>
                <w:lang w:val="tr-TR"/>
              </w:rPr>
            </w:pPr>
            <w:r w:rsidRPr="00AE407B">
              <w:rPr>
                <w:b w:val="0"/>
                <w:sz w:val="16"/>
                <w:szCs w:val="16"/>
                <w:lang w:val="tr-TR"/>
              </w:rPr>
              <w:t>C</w:t>
            </w:r>
            <w:r w:rsidR="00DD3C79">
              <w:rPr>
                <w:b w:val="0"/>
                <w:sz w:val="16"/>
                <w:szCs w:val="16"/>
                <w:lang w:val="tr-TR"/>
              </w:rPr>
              <w:t>BYP</w:t>
            </w:r>
            <w:r w:rsidRPr="00AE407B">
              <w:rPr>
                <w:b w:val="0"/>
                <w:sz w:val="16"/>
                <w:szCs w:val="16"/>
                <w:lang w:val="tr-TR"/>
              </w:rPr>
              <w:t>-19</w:t>
            </w:r>
          </w:p>
        </w:tc>
        <w:tc>
          <w:tcPr>
            <w:tcW w:w="1080" w:type="pct"/>
            <w:vAlign w:val="center"/>
          </w:tcPr>
          <w:p w14:paraId="52607060" w14:textId="77777777" w:rsidR="00360417" w:rsidRPr="00AE407B" w:rsidRDefault="00360417" w:rsidP="008D4B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rFonts w:cs="Arial"/>
                <w:color w:val="000000"/>
                <w:sz w:val="16"/>
                <w:szCs w:val="16"/>
                <w:lang w:val="tr-TR"/>
              </w:rPr>
              <w:t>Geçici işlerin %100'ü devreden çıkarılmış, kaldırılmış ve inşaat tamamlandıktan sonra bu alanlar kapatılmıştır.</w:t>
            </w:r>
          </w:p>
        </w:tc>
        <w:tc>
          <w:tcPr>
            <w:tcW w:w="734" w:type="pct"/>
            <w:vAlign w:val="center"/>
          </w:tcPr>
          <w:p w14:paraId="58C3FFE5" w14:textId="77777777" w:rsidR="00360417" w:rsidRPr="00AE407B" w:rsidRDefault="00360417" w:rsidP="008D4B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rFonts w:cs="Arial"/>
                <w:color w:val="1C1C1C" w:themeColor="text1"/>
                <w:sz w:val="16"/>
                <w:szCs w:val="16"/>
                <w:lang w:val="tr-TR"/>
              </w:rPr>
              <w:t>Geçici çalışmaların kapsamı (alanı)</w:t>
            </w:r>
          </w:p>
        </w:tc>
        <w:tc>
          <w:tcPr>
            <w:tcW w:w="596" w:type="pct"/>
            <w:vAlign w:val="center"/>
          </w:tcPr>
          <w:p w14:paraId="723CD90B" w14:textId="77777777" w:rsidR="00360417" w:rsidRPr="00AE407B"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İşlerin tamamlanmasından sonra</w:t>
            </w:r>
          </w:p>
        </w:tc>
        <w:tc>
          <w:tcPr>
            <w:tcW w:w="482" w:type="pct"/>
            <w:vAlign w:val="center"/>
          </w:tcPr>
          <w:p w14:paraId="235F6792" w14:textId="77777777" w:rsidR="00360417" w:rsidRPr="00AE407B" w:rsidRDefault="00360417" w:rsidP="008D4B4E">
            <w:pPr>
              <w:autoSpaceDE w:val="0"/>
              <w:autoSpaceDN w:val="0"/>
              <w:adjustRightInd w:val="0"/>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Tek seferlik</w:t>
            </w:r>
          </w:p>
        </w:tc>
        <w:tc>
          <w:tcPr>
            <w:tcW w:w="891" w:type="pct"/>
            <w:vAlign w:val="center"/>
          </w:tcPr>
          <w:p w14:paraId="1E150729"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Saha incelemesi (görsel değerlendirme)</w:t>
            </w:r>
          </w:p>
          <w:p w14:paraId="27C06F6F"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Fotoğrafik kanıt</w:t>
            </w:r>
          </w:p>
          <w:p w14:paraId="1C7FD05D"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1C1C1C" w:themeColor="text1"/>
                <w:sz w:val="16"/>
                <w:szCs w:val="16"/>
                <w:lang w:val="tr-TR"/>
              </w:rPr>
              <w:t>Denetim</w:t>
            </w:r>
          </w:p>
        </w:tc>
        <w:tc>
          <w:tcPr>
            <w:tcW w:w="797" w:type="pct"/>
            <w:vAlign w:val="center"/>
          </w:tcPr>
          <w:p w14:paraId="324EFE33" w14:textId="77777777" w:rsidR="008D4B4E" w:rsidRPr="00AE407B"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Tüm yükleniciler ve alt yükleniciler</w:t>
            </w:r>
          </w:p>
          <w:p w14:paraId="6E694DDC" w14:textId="48F9CD8A" w:rsidR="00360417" w:rsidRPr="00AE407B"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p>
          <w:p w14:paraId="58DCD51A" w14:textId="4282A31E" w:rsidR="00360417" w:rsidRPr="00AE407B" w:rsidRDefault="00FF051D"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ISG</w:t>
            </w:r>
            <w:r w:rsidR="00780BDA" w:rsidRPr="00AE407B">
              <w:rPr>
                <w:sz w:val="16"/>
                <w:szCs w:val="16"/>
                <w:lang w:val="tr-TR"/>
              </w:rPr>
              <w:t xml:space="preserve"> Müdürü / Çevre Çözüm Ortağı</w:t>
            </w:r>
          </w:p>
        </w:tc>
      </w:tr>
      <w:tr w:rsidR="00360417" w:rsidRPr="000058B4" w14:paraId="530F94E1" w14:textId="77777777" w:rsidTr="00992E8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0" w:type="pct"/>
            <w:vAlign w:val="center"/>
          </w:tcPr>
          <w:p w14:paraId="2556ABC3" w14:textId="7A874651" w:rsidR="00360417" w:rsidRPr="00AE407B" w:rsidRDefault="00780BDA" w:rsidP="008D4B4E">
            <w:pPr>
              <w:spacing w:before="20" w:after="20" w:line="240" w:lineRule="auto"/>
              <w:jc w:val="both"/>
              <w:rPr>
                <w:sz w:val="16"/>
                <w:szCs w:val="16"/>
                <w:lang w:val="tr-TR"/>
              </w:rPr>
            </w:pPr>
            <w:r w:rsidRPr="00AE407B">
              <w:rPr>
                <w:b w:val="0"/>
                <w:sz w:val="16"/>
                <w:szCs w:val="16"/>
                <w:lang w:val="tr-TR"/>
              </w:rPr>
              <w:t>C</w:t>
            </w:r>
            <w:r w:rsidR="00DD3C79">
              <w:rPr>
                <w:b w:val="0"/>
                <w:sz w:val="16"/>
                <w:szCs w:val="16"/>
                <w:lang w:val="tr-TR"/>
              </w:rPr>
              <w:t>BYP</w:t>
            </w:r>
            <w:r w:rsidRPr="00AE407B">
              <w:rPr>
                <w:b w:val="0"/>
                <w:sz w:val="16"/>
                <w:szCs w:val="16"/>
                <w:lang w:val="tr-TR"/>
              </w:rPr>
              <w:t>-20</w:t>
            </w:r>
          </w:p>
        </w:tc>
        <w:tc>
          <w:tcPr>
            <w:tcW w:w="1080" w:type="pct"/>
            <w:vAlign w:val="center"/>
          </w:tcPr>
          <w:p w14:paraId="09082F49" w14:textId="77777777" w:rsidR="00360417" w:rsidRPr="00AE407B" w:rsidRDefault="00360417" w:rsidP="008D4B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rFonts w:cs="Arial"/>
                <w:color w:val="1C1C1C" w:themeColor="text1"/>
                <w:sz w:val="16"/>
                <w:szCs w:val="16"/>
                <w:lang w:val="tr-TR"/>
              </w:rPr>
              <w:t>İnşaat sonrası habitatın uygun bir standarda göre yeniden düzenlenmesi tamamlandı (örneğin, erozyon belirtisi olmayan stabil yüzeyler, %90'ın üzerinde bitki örtüsü kaplaması sağlandı ve korunuyor).</w:t>
            </w:r>
          </w:p>
        </w:tc>
        <w:tc>
          <w:tcPr>
            <w:tcW w:w="734" w:type="pct"/>
            <w:vAlign w:val="center"/>
          </w:tcPr>
          <w:p w14:paraId="1A0AB606" w14:textId="77777777" w:rsidR="00360417" w:rsidRPr="00AE407B" w:rsidRDefault="00360417" w:rsidP="008D4B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rFonts w:cs="Arial"/>
                <w:color w:val="1C1C1C" w:themeColor="text1"/>
                <w:sz w:val="16"/>
                <w:szCs w:val="16"/>
                <w:lang w:val="tr-TR"/>
              </w:rPr>
              <w:t>Bitki örtüsü kaplama yüzdesi</w:t>
            </w:r>
          </w:p>
        </w:tc>
        <w:tc>
          <w:tcPr>
            <w:tcW w:w="596" w:type="pct"/>
            <w:vAlign w:val="center"/>
          </w:tcPr>
          <w:p w14:paraId="27F5C7FE" w14:textId="77777777" w:rsidR="00360417" w:rsidRPr="00AE407B" w:rsidRDefault="00360417" w:rsidP="008D4B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İşlerin tamamlanmasından sonraki 2 ay içinde</w:t>
            </w:r>
          </w:p>
        </w:tc>
        <w:tc>
          <w:tcPr>
            <w:tcW w:w="482" w:type="pct"/>
            <w:vAlign w:val="center"/>
          </w:tcPr>
          <w:p w14:paraId="1B061D83" w14:textId="77777777" w:rsidR="00360417" w:rsidRPr="00AE407B" w:rsidRDefault="00360417" w:rsidP="008D4B4E">
            <w:pPr>
              <w:autoSpaceDE w:val="0"/>
              <w:autoSpaceDN w:val="0"/>
              <w:adjustRightInd w:val="0"/>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Tek seferlik</w:t>
            </w:r>
          </w:p>
        </w:tc>
        <w:tc>
          <w:tcPr>
            <w:tcW w:w="891" w:type="pct"/>
            <w:vAlign w:val="center"/>
          </w:tcPr>
          <w:p w14:paraId="54A6F3F2"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Saha incelemesi (görsel değerlendirme)</w:t>
            </w:r>
          </w:p>
          <w:p w14:paraId="23E95E16"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Fotoğrafik kanıt</w:t>
            </w:r>
          </w:p>
          <w:p w14:paraId="4ACB3D4B"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Habitat/bitki örtüsü araştırması ve haritalama</w:t>
            </w:r>
          </w:p>
          <w:p w14:paraId="71FB5523"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1C1C1C" w:themeColor="text1"/>
                <w:sz w:val="16"/>
                <w:szCs w:val="16"/>
                <w:lang w:val="tr-TR"/>
              </w:rPr>
              <w:t>Denetim</w:t>
            </w:r>
          </w:p>
        </w:tc>
        <w:tc>
          <w:tcPr>
            <w:tcW w:w="797" w:type="pct"/>
            <w:vAlign w:val="center"/>
          </w:tcPr>
          <w:p w14:paraId="2778331E" w14:textId="77777777" w:rsidR="008D4B4E" w:rsidRPr="00AE407B"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Tüm yükleniciler ve alt yükleniciler</w:t>
            </w:r>
          </w:p>
          <w:p w14:paraId="51FE1953" w14:textId="249C9E78" w:rsidR="00360417" w:rsidRPr="00AE407B"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p>
          <w:p w14:paraId="1C1E5780" w14:textId="2A998F03" w:rsidR="00360417" w:rsidRPr="00AE407B" w:rsidRDefault="00FF051D"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ISG</w:t>
            </w:r>
            <w:r w:rsidR="00780BDA" w:rsidRPr="00AE407B">
              <w:rPr>
                <w:sz w:val="16"/>
                <w:szCs w:val="16"/>
                <w:lang w:val="tr-TR"/>
              </w:rPr>
              <w:t xml:space="preserve"> Müdürü / Çevre Çözüm Ortağı</w:t>
            </w:r>
          </w:p>
        </w:tc>
      </w:tr>
      <w:tr w:rsidR="00360417" w:rsidRPr="000058B4" w14:paraId="2B14A176" w14:textId="77777777" w:rsidTr="00992E81">
        <w:tc>
          <w:tcPr>
            <w:cnfStyle w:val="001000000000" w:firstRow="0" w:lastRow="0" w:firstColumn="1" w:lastColumn="0" w:oddVBand="0" w:evenVBand="0" w:oddHBand="0" w:evenHBand="0" w:firstRowFirstColumn="0" w:firstRowLastColumn="0" w:lastRowFirstColumn="0" w:lastRowLastColumn="0"/>
            <w:tcW w:w="420" w:type="pct"/>
            <w:vAlign w:val="center"/>
          </w:tcPr>
          <w:p w14:paraId="17CF4B3D" w14:textId="7A5CCAD1" w:rsidR="00360417" w:rsidRPr="00AE407B" w:rsidRDefault="00780BDA" w:rsidP="008D4B4E">
            <w:pPr>
              <w:spacing w:before="20" w:after="20" w:line="240" w:lineRule="auto"/>
              <w:jc w:val="both"/>
              <w:rPr>
                <w:sz w:val="16"/>
                <w:szCs w:val="16"/>
                <w:lang w:val="tr-TR"/>
              </w:rPr>
            </w:pPr>
            <w:r w:rsidRPr="00AE407B">
              <w:rPr>
                <w:b w:val="0"/>
                <w:sz w:val="16"/>
                <w:szCs w:val="16"/>
                <w:lang w:val="tr-TR"/>
              </w:rPr>
              <w:t>C</w:t>
            </w:r>
            <w:r w:rsidR="00DD3C79">
              <w:rPr>
                <w:b w:val="0"/>
                <w:sz w:val="16"/>
                <w:szCs w:val="16"/>
                <w:lang w:val="tr-TR"/>
              </w:rPr>
              <w:t>BYP</w:t>
            </w:r>
            <w:r w:rsidRPr="00AE407B">
              <w:rPr>
                <w:b w:val="0"/>
                <w:sz w:val="16"/>
                <w:szCs w:val="16"/>
                <w:lang w:val="tr-TR"/>
              </w:rPr>
              <w:t>-21</w:t>
            </w:r>
          </w:p>
        </w:tc>
        <w:tc>
          <w:tcPr>
            <w:tcW w:w="1080" w:type="pct"/>
            <w:vAlign w:val="center"/>
          </w:tcPr>
          <w:p w14:paraId="0686324A" w14:textId="3212F4B0" w:rsidR="00360417" w:rsidRPr="00AE407B" w:rsidRDefault="00360417" w:rsidP="008D4B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rFonts w:cs="Arial"/>
                <w:color w:val="1C1C1C" w:themeColor="text1"/>
                <w:sz w:val="16"/>
                <w:szCs w:val="16"/>
                <w:lang w:val="tr-TR"/>
              </w:rPr>
              <w:t>Yeniden yetiştirme / yeniden bitkilendirmede %100 yerli bitkiler kullanılır.</w:t>
            </w:r>
          </w:p>
        </w:tc>
        <w:tc>
          <w:tcPr>
            <w:tcW w:w="734" w:type="pct"/>
            <w:vAlign w:val="center"/>
          </w:tcPr>
          <w:p w14:paraId="6543ED2A" w14:textId="77777777" w:rsidR="00360417" w:rsidRPr="00AE407B" w:rsidRDefault="00360417" w:rsidP="008D4B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rFonts w:cs="Arial"/>
                <w:color w:val="000000"/>
                <w:sz w:val="16"/>
                <w:szCs w:val="16"/>
                <w:lang w:val="tr-TR"/>
              </w:rPr>
              <w:t>Yerli bitkilerin egzotik bitkilere oranı veya sayısı</w:t>
            </w:r>
          </w:p>
        </w:tc>
        <w:tc>
          <w:tcPr>
            <w:tcW w:w="596" w:type="pct"/>
            <w:vAlign w:val="center"/>
          </w:tcPr>
          <w:p w14:paraId="79EE4B81" w14:textId="77777777" w:rsidR="00360417" w:rsidRPr="00AE407B"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Çalışmaların tamamlanmasından sonraki 2 ay içinde</w:t>
            </w:r>
          </w:p>
        </w:tc>
        <w:tc>
          <w:tcPr>
            <w:tcW w:w="482" w:type="pct"/>
            <w:vAlign w:val="center"/>
          </w:tcPr>
          <w:p w14:paraId="45D39F9B" w14:textId="77777777" w:rsidR="00360417" w:rsidRPr="00AE407B"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rFonts w:cs="Arial"/>
                <w:color w:val="000000"/>
                <w:sz w:val="16"/>
                <w:szCs w:val="16"/>
                <w:lang w:val="tr-TR"/>
              </w:rPr>
              <w:t>Tek seferlik</w:t>
            </w:r>
          </w:p>
        </w:tc>
        <w:tc>
          <w:tcPr>
            <w:tcW w:w="891" w:type="pct"/>
            <w:vAlign w:val="center"/>
          </w:tcPr>
          <w:p w14:paraId="629ECE01"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Saha incelemesi (görsel değerlendirme)</w:t>
            </w:r>
          </w:p>
          <w:p w14:paraId="0151EE42"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Fotoğrafik kanıt</w:t>
            </w:r>
          </w:p>
          <w:p w14:paraId="3F2E110D"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Tür listesi</w:t>
            </w:r>
          </w:p>
          <w:p w14:paraId="6550E69B" w14:textId="77777777"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Denetim</w:t>
            </w:r>
          </w:p>
        </w:tc>
        <w:tc>
          <w:tcPr>
            <w:tcW w:w="797" w:type="pct"/>
            <w:vAlign w:val="center"/>
          </w:tcPr>
          <w:p w14:paraId="2B1D8BAC" w14:textId="77777777" w:rsidR="008D4B4E" w:rsidRPr="00AE407B"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Tüm yükleniciler ve alt yükleniciler</w:t>
            </w:r>
          </w:p>
          <w:p w14:paraId="6BABA72A" w14:textId="6440F5AB" w:rsidR="00360417" w:rsidRPr="00AE407B"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p>
          <w:p w14:paraId="3338F4D0" w14:textId="061DCC79" w:rsidR="00360417" w:rsidRPr="00AE407B" w:rsidRDefault="00FF051D"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ISG</w:t>
            </w:r>
            <w:r w:rsidR="00780BDA" w:rsidRPr="00AE407B">
              <w:rPr>
                <w:sz w:val="16"/>
                <w:szCs w:val="16"/>
                <w:lang w:val="tr-TR"/>
              </w:rPr>
              <w:t xml:space="preserve"> Müdürü / Çevre Çözüm Ortağı</w:t>
            </w:r>
          </w:p>
        </w:tc>
      </w:tr>
      <w:tr w:rsidR="00360417" w:rsidRPr="00AE407B" w14:paraId="66748993" w14:textId="77777777" w:rsidTr="00992E8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0" w:type="pct"/>
            <w:vAlign w:val="center"/>
          </w:tcPr>
          <w:p w14:paraId="5182F3CC" w14:textId="57D2CDA1" w:rsidR="00360417" w:rsidRPr="00AE407B" w:rsidRDefault="00780BDA" w:rsidP="008D4B4E">
            <w:pPr>
              <w:spacing w:before="20" w:after="20" w:line="240" w:lineRule="auto"/>
              <w:jc w:val="both"/>
              <w:rPr>
                <w:sz w:val="16"/>
                <w:szCs w:val="16"/>
                <w:lang w:val="tr-TR"/>
              </w:rPr>
            </w:pPr>
            <w:r w:rsidRPr="00AE407B">
              <w:rPr>
                <w:b w:val="0"/>
                <w:sz w:val="16"/>
                <w:szCs w:val="16"/>
                <w:lang w:val="tr-TR"/>
              </w:rPr>
              <w:t>C</w:t>
            </w:r>
            <w:r w:rsidR="00DD3C79">
              <w:rPr>
                <w:b w:val="0"/>
                <w:sz w:val="16"/>
                <w:szCs w:val="16"/>
                <w:lang w:val="tr-TR"/>
              </w:rPr>
              <w:t>BYP</w:t>
            </w:r>
            <w:r w:rsidRPr="00AE407B">
              <w:rPr>
                <w:b w:val="0"/>
                <w:sz w:val="16"/>
                <w:szCs w:val="16"/>
                <w:lang w:val="tr-TR"/>
              </w:rPr>
              <w:t>-22</w:t>
            </w:r>
          </w:p>
        </w:tc>
        <w:tc>
          <w:tcPr>
            <w:tcW w:w="1080" w:type="pct"/>
            <w:vAlign w:val="center"/>
          </w:tcPr>
          <w:p w14:paraId="27CFC156" w14:textId="77777777" w:rsidR="00360417" w:rsidRPr="00AE407B" w:rsidRDefault="00360417" w:rsidP="008D4B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rFonts w:cs="Arial"/>
                <w:color w:val="1C1C1C" w:themeColor="text1"/>
                <w:sz w:val="16"/>
                <w:szCs w:val="16"/>
                <w:lang w:val="tr-TR"/>
              </w:rPr>
            </w:pPr>
            <w:r w:rsidRPr="00AE407B">
              <w:rPr>
                <w:rFonts w:cs="Arial"/>
                <w:color w:val="1C1C1C" w:themeColor="text1"/>
                <w:sz w:val="16"/>
                <w:szCs w:val="16"/>
                <w:lang w:val="tr-TR"/>
              </w:rPr>
              <w:t>Hedef flora ve fauna için restore edilmiş habitatların başarısı</w:t>
            </w:r>
          </w:p>
        </w:tc>
        <w:tc>
          <w:tcPr>
            <w:tcW w:w="734" w:type="pct"/>
            <w:vAlign w:val="center"/>
          </w:tcPr>
          <w:p w14:paraId="6838CD1E" w14:textId="77777777" w:rsidR="00360417" w:rsidRPr="00AE407B" w:rsidRDefault="00360417" w:rsidP="008D4B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Türlerin hayatta kalma ve kolonileşme oranları (%)</w:t>
            </w:r>
          </w:p>
        </w:tc>
        <w:tc>
          <w:tcPr>
            <w:tcW w:w="596" w:type="pct"/>
            <w:vAlign w:val="center"/>
          </w:tcPr>
          <w:p w14:paraId="6621DFAC" w14:textId="77777777" w:rsidR="00360417" w:rsidRPr="00AE407B" w:rsidRDefault="00360417" w:rsidP="008D4B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Çalışmaların tamamlanmasından sonra</w:t>
            </w:r>
          </w:p>
        </w:tc>
        <w:tc>
          <w:tcPr>
            <w:tcW w:w="482" w:type="pct"/>
            <w:vAlign w:val="center"/>
          </w:tcPr>
          <w:p w14:paraId="3C8EB947" w14:textId="77777777" w:rsidR="00360417" w:rsidRPr="00AE407B" w:rsidRDefault="00360417" w:rsidP="008D4B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Yıllık (ilk 2 yıl)</w:t>
            </w:r>
          </w:p>
        </w:tc>
        <w:tc>
          <w:tcPr>
            <w:tcW w:w="891" w:type="pct"/>
            <w:vAlign w:val="center"/>
          </w:tcPr>
          <w:p w14:paraId="4D133E7E" w14:textId="77777777" w:rsidR="00E77B5C"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Ekolojik izleme raporları</w:t>
            </w:r>
          </w:p>
          <w:p w14:paraId="4A66B2EE" w14:textId="77C7B193" w:rsidR="00360417" w:rsidRPr="00AE407B"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 xml:space="preserve">Bitki örtüsü </w:t>
            </w:r>
            <w:r w:rsidR="00E77B5C" w:rsidRPr="00AE407B">
              <w:rPr>
                <w:rFonts w:cs="Arial"/>
                <w:color w:val="000000"/>
                <w:sz w:val="16"/>
                <w:szCs w:val="16"/>
                <w:lang w:val="tr-TR"/>
              </w:rPr>
              <w:t>araştırmaları</w:t>
            </w:r>
          </w:p>
        </w:tc>
        <w:tc>
          <w:tcPr>
            <w:tcW w:w="797" w:type="pct"/>
            <w:vAlign w:val="center"/>
          </w:tcPr>
          <w:p w14:paraId="446A5454" w14:textId="24F24B05" w:rsidR="00780BDA" w:rsidRPr="00AE407B" w:rsidRDefault="00FF051D"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ISG</w:t>
            </w:r>
            <w:r w:rsidR="00780BDA" w:rsidRPr="00AE407B">
              <w:rPr>
                <w:sz w:val="16"/>
                <w:szCs w:val="16"/>
                <w:lang w:val="tr-TR"/>
              </w:rPr>
              <w:t xml:space="preserve"> Müdürü / Çevre Çözüm Ortağı</w:t>
            </w:r>
          </w:p>
          <w:p w14:paraId="119C0822" w14:textId="77777777" w:rsidR="008D4B4E" w:rsidRPr="00AE407B" w:rsidRDefault="008D4B4E"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p>
          <w:p w14:paraId="3C500FA2" w14:textId="77777777" w:rsidR="00360417" w:rsidRPr="00AE407B"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Biyoçeşitlilik Uzmanı</w:t>
            </w:r>
          </w:p>
        </w:tc>
      </w:tr>
    </w:tbl>
    <w:p w14:paraId="78E79721" w14:textId="77777777" w:rsidR="00360417" w:rsidRPr="00AE407B" w:rsidRDefault="00360417" w:rsidP="00360417">
      <w:pPr>
        <w:pStyle w:val="GvdeMetni"/>
        <w:rPr>
          <w:b/>
          <w:bCs/>
          <w:lang w:val="tr-TR"/>
        </w:rPr>
        <w:sectPr w:rsidR="00360417" w:rsidRPr="00AE407B" w:rsidSect="00360417">
          <w:pgSz w:w="16838" w:h="11906" w:orient="landscape" w:code="9"/>
          <w:pgMar w:top="1134" w:right="1134" w:bottom="1134" w:left="1134" w:header="567" w:footer="374" w:gutter="0"/>
          <w:cols w:sep="1" w:space="380"/>
          <w:titlePg/>
          <w:docGrid w:linePitch="360"/>
        </w:sectPr>
      </w:pPr>
    </w:p>
    <w:p w14:paraId="3B84638E" w14:textId="77777777" w:rsidR="00CF3665" w:rsidRPr="00AE407B" w:rsidRDefault="00CF3665" w:rsidP="009B22A2">
      <w:pPr>
        <w:pStyle w:val="Balk2"/>
        <w:rPr>
          <w:lang w:val="tr-TR"/>
        </w:rPr>
      </w:pPr>
      <w:bookmarkStart w:id="100" w:name="_Toc212973610"/>
      <w:r w:rsidRPr="00AE407B">
        <w:rPr>
          <w:lang w:val="tr-TR"/>
        </w:rPr>
        <w:lastRenderedPageBreak/>
        <w:t>Görev ve Sorumluluklar</w:t>
      </w:r>
      <w:bookmarkEnd w:id="100"/>
    </w:p>
    <w:p w14:paraId="5D383658" w14:textId="5CA371EB" w:rsidR="00CF3665" w:rsidRPr="00AE407B" w:rsidRDefault="00CF3665" w:rsidP="00CF3665">
      <w:pPr>
        <w:pStyle w:val="GvdeMetni"/>
        <w:rPr>
          <w:lang w:val="tr-TR"/>
        </w:rPr>
      </w:pPr>
      <w:r w:rsidRPr="00AE407B">
        <w:rPr>
          <w:lang w:val="tr-TR"/>
        </w:rPr>
        <w:t>İnşaat aşamasında B</w:t>
      </w:r>
      <w:r w:rsidR="00AC4322" w:rsidRPr="00AE407B">
        <w:rPr>
          <w:lang w:val="tr-TR"/>
        </w:rPr>
        <w:t>Y</w:t>
      </w:r>
      <w:r w:rsidRPr="00AE407B">
        <w:rPr>
          <w:lang w:val="tr-TR"/>
        </w:rPr>
        <w:t xml:space="preserve">P'nin uygulanmasından nihai sorumluluk geliştiriciye aittir, ancak belirli teknik görevler ve önlemler </w:t>
      </w:r>
      <w:r w:rsidR="00C57123" w:rsidRPr="00AE407B">
        <w:rPr>
          <w:lang w:val="tr-TR"/>
        </w:rPr>
        <w:t xml:space="preserve">EPC </w:t>
      </w:r>
      <w:r w:rsidRPr="00AE407B">
        <w:rPr>
          <w:lang w:val="tr-TR"/>
        </w:rPr>
        <w:t xml:space="preserve">Müteahhitine ve </w:t>
      </w:r>
      <w:r w:rsidR="00C57123" w:rsidRPr="00AE407B">
        <w:rPr>
          <w:lang w:val="tr-TR"/>
        </w:rPr>
        <w:t xml:space="preserve">ilgili </w:t>
      </w:r>
      <w:r w:rsidRPr="00AE407B">
        <w:rPr>
          <w:lang w:val="tr-TR"/>
        </w:rPr>
        <w:t>alt yüklenicilere</w:t>
      </w:r>
      <w:r w:rsidR="00C57123" w:rsidRPr="00AE407B">
        <w:rPr>
          <w:lang w:val="tr-TR"/>
        </w:rPr>
        <w:t xml:space="preserve">, ayrıca </w:t>
      </w:r>
      <w:r w:rsidRPr="00AE407B">
        <w:rPr>
          <w:lang w:val="tr-TR"/>
        </w:rPr>
        <w:t>B</w:t>
      </w:r>
      <w:r w:rsidR="00AC4322" w:rsidRPr="00AE407B">
        <w:rPr>
          <w:lang w:val="tr-TR"/>
        </w:rPr>
        <w:t>Y</w:t>
      </w:r>
      <w:r w:rsidRPr="00AE407B">
        <w:rPr>
          <w:lang w:val="tr-TR"/>
        </w:rPr>
        <w:t xml:space="preserve">P'nin uygulanması ve izlenmesinde yer alması muhtemel bağımsız uzmanlara devredilecektir. </w:t>
      </w:r>
      <w:r w:rsidR="00C57123" w:rsidRPr="00AE407B">
        <w:rPr>
          <w:lang w:val="tr-TR"/>
        </w:rPr>
        <w:t xml:space="preserve">İnşaat aşaması için </w:t>
      </w:r>
      <w:r w:rsidRPr="00AE407B">
        <w:rPr>
          <w:lang w:val="tr-TR"/>
        </w:rPr>
        <w:t xml:space="preserve">temel görev ve sorumluluklar </w:t>
      </w:r>
      <w:r w:rsidR="00C57123" w:rsidRPr="00AE407B">
        <w:rPr>
          <w:lang w:val="tr-TR"/>
        </w:rPr>
        <w:t>aşağıdaki Tablo 4-4'te özetlenmiştir.</w:t>
      </w:r>
    </w:p>
    <w:p w14:paraId="5089BDE9" w14:textId="2E3661FD" w:rsidR="00CF3665" w:rsidRPr="00AE407B" w:rsidRDefault="00CF3665" w:rsidP="00CF3665">
      <w:pPr>
        <w:pStyle w:val="ResimYazs"/>
        <w:rPr>
          <w:lang w:val="tr-TR"/>
        </w:rPr>
      </w:pPr>
      <w:bookmarkStart w:id="101" w:name="_Toc212977031"/>
      <w:r w:rsidRPr="00AE407B">
        <w:rPr>
          <w:lang w:val="tr-TR"/>
        </w:rPr>
        <w:t xml:space="preserve">Tablo </w:t>
      </w:r>
      <w:r w:rsidR="004678F6">
        <w:rPr>
          <w:lang w:val="tr-TR"/>
        </w:rPr>
        <w:t>4</w:t>
      </w:r>
      <w:r w:rsidRPr="00AE407B">
        <w:rPr>
          <w:lang w:val="tr-TR"/>
        </w:rPr>
        <w:t>-</w:t>
      </w:r>
      <w:r w:rsidR="00780BDA" w:rsidRPr="00AE407B">
        <w:rPr>
          <w:lang w:val="tr-TR"/>
        </w:rPr>
        <w:fldChar w:fldCharType="begin"/>
      </w:r>
      <w:r w:rsidR="00780BDA" w:rsidRPr="00AE407B">
        <w:rPr>
          <w:lang w:val="tr-TR"/>
        </w:rPr>
        <w:instrText xml:space="preserve"> SEQ Table \* ARABIC \s 1 </w:instrText>
      </w:r>
      <w:r w:rsidR="00780BDA" w:rsidRPr="00AE407B">
        <w:rPr>
          <w:lang w:val="tr-TR"/>
        </w:rPr>
        <w:fldChar w:fldCharType="separate"/>
      </w:r>
      <w:r w:rsidR="00E42AAF">
        <w:rPr>
          <w:noProof/>
          <w:lang w:val="tr-TR"/>
        </w:rPr>
        <w:t>4</w:t>
      </w:r>
      <w:r w:rsidR="00780BDA" w:rsidRPr="00AE407B">
        <w:rPr>
          <w:lang w:val="tr-TR"/>
        </w:rPr>
        <w:fldChar w:fldCharType="end"/>
      </w:r>
      <w:r w:rsidRPr="00AE407B">
        <w:rPr>
          <w:lang w:val="tr-TR"/>
        </w:rPr>
        <w:t xml:space="preserve"> </w:t>
      </w:r>
      <w:r w:rsidR="00AE6B84">
        <w:rPr>
          <w:lang w:val="tr-TR"/>
        </w:rPr>
        <w:t>Görev</w:t>
      </w:r>
      <w:r w:rsidRPr="00AE407B">
        <w:rPr>
          <w:lang w:val="tr-TR"/>
        </w:rPr>
        <w:t xml:space="preserve"> ve Sorumluluklar</w:t>
      </w:r>
      <w:bookmarkEnd w:id="101"/>
      <w:r w:rsidRPr="00AE407B">
        <w:rPr>
          <w:lang w:val="tr-TR"/>
        </w:rPr>
        <w:t xml:space="preserve"> </w:t>
      </w:r>
    </w:p>
    <w:tbl>
      <w:tblPr>
        <w:tblStyle w:val="TableNormal1"/>
        <w:tblW w:w="5000" w:type="pct"/>
        <w:tblBorders>
          <w:top w:val="single" w:sz="4" w:space="0" w:color="B7B2AA" w:themeColor="accent5"/>
          <w:left w:val="single" w:sz="4" w:space="0" w:color="B7B2AA" w:themeColor="accent5"/>
          <w:bottom w:val="single" w:sz="4" w:space="0" w:color="B7B2AA" w:themeColor="accent5"/>
          <w:right w:val="single" w:sz="4" w:space="0" w:color="B7B2AA" w:themeColor="accent5"/>
          <w:insideH w:val="single" w:sz="4" w:space="0" w:color="B7B2AA" w:themeColor="accent5"/>
          <w:insideV w:val="single" w:sz="4" w:space="0" w:color="B7B2AA" w:themeColor="accent5"/>
        </w:tblBorders>
        <w:tblLook w:val="01E0" w:firstRow="1" w:lastRow="1" w:firstColumn="1" w:lastColumn="1" w:noHBand="0" w:noVBand="0"/>
      </w:tblPr>
      <w:tblGrid>
        <w:gridCol w:w="1772"/>
        <w:gridCol w:w="4111"/>
        <w:gridCol w:w="3745"/>
      </w:tblGrid>
      <w:tr w:rsidR="00CF3665" w:rsidRPr="00AE407B" w14:paraId="2FF2C58D" w14:textId="77777777" w:rsidTr="00AA532E">
        <w:trPr>
          <w:trHeight w:val="587"/>
          <w:tblHeader/>
        </w:trPr>
        <w:tc>
          <w:tcPr>
            <w:tcW w:w="920" w:type="pct"/>
            <w:shd w:val="clear" w:color="auto" w:fill="D5E0D7" w:themeFill="text2" w:themeFillTint="E6"/>
          </w:tcPr>
          <w:p w14:paraId="4F477BB8" w14:textId="1AE9C609" w:rsidR="00CF3665" w:rsidRPr="00AE407B" w:rsidRDefault="00AE6B84" w:rsidP="00083184">
            <w:pPr>
              <w:pStyle w:val="TableParagraph"/>
              <w:spacing w:before="40" w:after="40"/>
              <w:rPr>
                <w:rFonts w:asciiTheme="minorHAnsi" w:hAnsiTheme="minorHAnsi"/>
                <w:b/>
                <w:sz w:val="18"/>
                <w:szCs w:val="18"/>
                <w:lang w:val="tr-TR"/>
              </w:rPr>
            </w:pPr>
            <w:r>
              <w:rPr>
                <w:rFonts w:asciiTheme="minorHAnsi" w:hAnsiTheme="minorHAnsi"/>
                <w:b/>
                <w:sz w:val="18"/>
                <w:szCs w:val="18"/>
                <w:lang w:val="tr-TR"/>
              </w:rPr>
              <w:t>Görev</w:t>
            </w:r>
          </w:p>
        </w:tc>
        <w:tc>
          <w:tcPr>
            <w:tcW w:w="2135" w:type="pct"/>
            <w:shd w:val="clear" w:color="auto" w:fill="D5E0D7" w:themeFill="text2" w:themeFillTint="E6"/>
          </w:tcPr>
          <w:p w14:paraId="04622727" w14:textId="77777777" w:rsidR="00CF3665" w:rsidRPr="00AE407B" w:rsidRDefault="00CF3665" w:rsidP="00083184">
            <w:pPr>
              <w:pStyle w:val="TableParagraph"/>
              <w:spacing w:before="40" w:after="40"/>
              <w:rPr>
                <w:rFonts w:asciiTheme="minorHAnsi" w:hAnsiTheme="minorHAnsi"/>
                <w:b/>
                <w:sz w:val="18"/>
                <w:szCs w:val="18"/>
                <w:lang w:val="tr-TR"/>
              </w:rPr>
            </w:pPr>
            <w:r w:rsidRPr="00AE407B">
              <w:rPr>
                <w:rFonts w:asciiTheme="minorHAnsi" w:hAnsiTheme="minorHAnsi"/>
                <w:b/>
                <w:sz w:val="18"/>
                <w:szCs w:val="18"/>
                <w:lang w:val="tr-TR"/>
              </w:rPr>
              <w:t>Genel sorumluluklar</w:t>
            </w:r>
          </w:p>
        </w:tc>
        <w:tc>
          <w:tcPr>
            <w:tcW w:w="1945" w:type="pct"/>
            <w:shd w:val="clear" w:color="auto" w:fill="D5E0D7" w:themeFill="text2" w:themeFillTint="E6"/>
          </w:tcPr>
          <w:p w14:paraId="4484A676" w14:textId="77777777" w:rsidR="00CF3665" w:rsidRPr="00AE407B" w:rsidRDefault="00CF3665" w:rsidP="00083184">
            <w:pPr>
              <w:pStyle w:val="TableParagraph"/>
              <w:spacing w:before="40" w:after="40"/>
              <w:ind w:left="92"/>
              <w:rPr>
                <w:rFonts w:asciiTheme="minorHAnsi" w:hAnsiTheme="minorHAnsi"/>
                <w:b/>
                <w:sz w:val="18"/>
                <w:szCs w:val="18"/>
                <w:lang w:val="tr-TR"/>
              </w:rPr>
            </w:pPr>
            <w:r w:rsidRPr="00AE407B">
              <w:rPr>
                <w:rFonts w:asciiTheme="minorHAnsi" w:hAnsiTheme="minorHAnsi"/>
                <w:b/>
                <w:sz w:val="18"/>
                <w:szCs w:val="18"/>
                <w:lang w:val="tr-TR"/>
              </w:rPr>
              <w:t>Özel sorumluluklar</w:t>
            </w:r>
          </w:p>
        </w:tc>
      </w:tr>
      <w:tr w:rsidR="00CF3665" w:rsidRPr="000058B4" w14:paraId="6761117B" w14:textId="77777777" w:rsidTr="00AA532E">
        <w:trPr>
          <w:trHeight w:val="3501"/>
        </w:trPr>
        <w:tc>
          <w:tcPr>
            <w:tcW w:w="920" w:type="pct"/>
          </w:tcPr>
          <w:p w14:paraId="59110906" w14:textId="74BD53F9" w:rsidR="00CF3665" w:rsidRPr="00AE407B" w:rsidRDefault="0046666E" w:rsidP="00083184">
            <w:pPr>
              <w:pStyle w:val="TableParagraph"/>
              <w:spacing w:before="40" w:after="40"/>
              <w:ind w:right="798"/>
              <w:rPr>
                <w:rFonts w:asciiTheme="minorHAnsi" w:hAnsiTheme="minorHAnsi"/>
                <w:b/>
                <w:sz w:val="18"/>
                <w:szCs w:val="18"/>
                <w:lang w:val="tr-TR"/>
              </w:rPr>
            </w:pPr>
            <w:r w:rsidRPr="00AE407B">
              <w:rPr>
                <w:rFonts w:asciiTheme="minorHAnsi" w:hAnsiTheme="minorHAnsi"/>
                <w:b/>
                <w:sz w:val="18"/>
                <w:szCs w:val="18"/>
                <w:lang w:val="tr-TR"/>
              </w:rPr>
              <w:t>İnşaat Saha Müdürü</w:t>
            </w:r>
          </w:p>
        </w:tc>
        <w:tc>
          <w:tcPr>
            <w:tcW w:w="2135" w:type="pct"/>
          </w:tcPr>
          <w:p w14:paraId="44A8926C" w14:textId="4B2F26D5" w:rsidR="00974C3A" w:rsidRPr="00AE407B" w:rsidRDefault="00974C3A" w:rsidP="00083184">
            <w:pPr>
              <w:pStyle w:val="TableParagraph"/>
              <w:numPr>
                <w:ilvl w:val="0"/>
                <w:numId w:val="159"/>
              </w:numPr>
              <w:tabs>
                <w:tab w:val="left" w:pos="547"/>
              </w:tabs>
              <w:spacing w:before="40" w:after="40"/>
              <w:ind w:right="87"/>
              <w:jc w:val="both"/>
              <w:rPr>
                <w:rFonts w:asciiTheme="minorHAnsi" w:hAnsiTheme="minorHAnsi"/>
                <w:sz w:val="18"/>
                <w:szCs w:val="18"/>
                <w:lang w:val="tr-TR"/>
              </w:rPr>
            </w:pPr>
            <w:r w:rsidRPr="00AE407B">
              <w:rPr>
                <w:rFonts w:asciiTheme="minorHAnsi" w:hAnsiTheme="minorHAnsi"/>
                <w:sz w:val="18"/>
                <w:szCs w:val="18"/>
                <w:lang w:val="tr-TR"/>
              </w:rPr>
              <w:t>İnşaat Aşaması B</w:t>
            </w:r>
            <w:r w:rsidR="00AC4322" w:rsidRPr="00AE407B">
              <w:rPr>
                <w:rFonts w:asciiTheme="minorHAnsi" w:hAnsiTheme="minorHAnsi"/>
                <w:sz w:val="18"/>
                <w:szCs w:val="18"/>
                <w:lang w:val="tr-TR"/>
              </w:rPr>
              <w:t>Y</w:t>
            </w:r>
            <w:r w:rsidRPr="00AE407B">
              <w:rPr>
                <w:rFonts w:asciiTheme="minorHAnsi" w:hAnsiTheme="minorHAnsi"/>
                <w:sz w:val="18"/>
                <w:szCs w:val="18"/>
                <w:lang w:val="tr-TR"/>
              </w:rPr>
              <w:t>P'nin uygulanması için nitelikli personel ve kaynakların tahsis edilmesini sağlamak.</w:t>
            </w:r>
          </w:p>
          <w:p w14:paraId="3765CD26" w14:textId="3C18036F" w:rsidR="00CF3665" w:rsidRPr="00AE407B" w:rsidRDefault="00974C3A" w:rsidP="00083184">
            <w:pPr>
              <w:pStyle w:val="TableParagraph"/>
              <w:numPr>
                <w:ilvl w:val="0"/>
                <w:numId w:val="159"/>
              </w:numPr>
              <w:tabs>
                <w:tab w:val="left" w:pos="547"/>
              </w:tabs>
              <w:spacing w:before="40" w:after="40"/>
              <w:ind w:right="87"/>
              <w:jc w:val="both"/>
              <w:rPr>
                <w:rFonts w:asciiTheme="minorHAnsi" w:hAnsiTheme="minorHAnsi"/>
                <w:sz w:val="18"/>
                <w:szCs w:val="18"/>
                <w:lang w:val="tr-TR"/>
              </w:rPr>
            </w:pPr>
            <w:r w:rsidRPr="00AE407B">
              <w:rPr>
                <w:rFonts w:asciiTheme="minorHAnsi" w:hAnsiTheme="minorHAnsi"/>
                <w:sz w:val="18"/>
                <w:szCs w:val="18"/>
                <w:lang w:val="tr-TR"/>
              </w:rPr>
              <w:t>Biyoçeşitlilik yönetimi ile ilgili alt planları, prosedürleri ve yüklenici seçimlerini onaylamak.</w:t>
            </w:r>
          </w:p>
        </w:tc>
        <w:tc>
          <w:tcPr>
            <w:tcW w:w="1945" w:type="pct"/>
          </w:tcPr>
          <w:p w14:paraId="73CFD558" w14:textId="1A8D69B9" w:rsidR="00B754E6" w:rsidRPr="00AE407B" w:rsidRDefault="00B754E6" w:rsidP="00083184">
            <w:pPr>
              <w:pStyle w:val="TableParagraph"/>
              <w:numPr>
                <w:ilvl w:val="0"/>
                <w:numId w:val="159"/>
              </w:numPr>
              <w:tabs>
                <w:tab w:val="left" w:pos="547"/>
              </w:tabs>
              <w:spacing w:before="40" w:after="40"/>
              <w:ind w:right="87"/>
              <w:jc w:val="both"/>
              <w:rPr>
                <w:rFonts w:asciiTheme="minorHAnsi" w:hAnsiTheme="minorHAnsi"/>
                <w:sz w:val="18"/>
                <w:szCs w:val="18"/>
                <w:lang w:val="tr-TR"/>
              </w:rPr>
            </w:pPr>
            <w:r w:rsidRPr="00AE407B">
              <w:rPr>
                <w:rFonts w:asciiTheme="minorHAnsi" w:hAnsiTheme="minorHAnsi"/>
                <w:sz w:val="18"/>
                <w:szCs w:val="18"/>
                <w:lang w:val="tr-TR"/>
              </w:rPr>
              <w:t>İnşaat Aşaması B</w:t>
            </w:r>
            <w:r w:rsidR="001B5250" w:rsidRPr="00AE407B">
              <w:rPr>
                <w:rFonts w:asciiTheme="minorHAnsi" w:hAnsiTheme="minorHAnsi"/>
                <w:sz w:val="18"/>
                <w:szCs w:val="18"/>
                <w:lang w:val="tr-TR"/>
              </w:rPr>
              <w:t>Y</w:t>
            </w:r>
            <w:r w:rsidRPr="00AE407B">
              <w:rPr>
                <w:rFonts w:asciiTheme="minorHAnsi" w:hAnsiTheme="minorHAnsi"/>
                <w:sz w:val="18"/>
                <w:szCs w:val="18"/>
                <w:lang w:val="tr-TR"/>
              </w:rPr>
              <w:t>P ve ilgili alt yüklenici planlarının nihai onayını vermek.</w:t>
            </w:r>
          </w:p>
          <w:p w14:paraId="07387AC5" w14:textId="75C5910E" w:rsidR="00B754E6" w:rsidRPr="00AE407B" w:rsidRDefault="00AC4322" w:rsidP="00083184">
            <w:pPr>
              <w:pStyle w:val="TableParagraph"/>
              <w:numPr>
                <w:ilvl w:val="0"/>
                <w:numId w:val="159"/>
              </w:numPr>
              <w:tabs>
                <w:tab w:val="left" w:pos="547"/>
              </w:tabs>
              <w:spacing w:before="40" w:after="40"/>
              <w:ind w:right="87"/>
              <w:jc w:val="both"/>
              <w:rPr>
                <w:rFonts w:asciiTheme="minorHAnsi" w:hAnsiTheme="minorHAnsi"/>
                <w:sz w:val="18"/>
                <w:szCs w:val="18"/>
                <w:lang w:val="tr-TR"/>
              </w:rPr>
            </w:pPr>
            <w:r w:rsidRPr="00AE407B">
              <w:rPr>
                <w:rFonts w:asciiTheme="minorHAnsi" w:hAnsiTheme="minorHAnsi"/>
                <w:sz w:val="18"/>
                <w:szCs w:val="18"/>
                <w:lang w:val="tr-TR"/>
              </w:rPr>
              <w:t>ISG</w:t>
            </w:r>
            <w:r w:rsidR="00BD05FC" w:rsidRPr="00AE407B">
              <w:rPr>
                <w:rFonts w:asciiTheme="minorHAnsi" w:hAnsiTheme="minorHAnsi"/>
                <w:sz w:val="18"/>
                <w:szCs w:val="18"/>
                <w:lang w:val="tr-TR"/>
              </w:rPr>
              <w:t xml:space="preserve"> Müdürü / Çevre Çözüm Ortağı'nın </w:t>
            </w:r>
            <w:r w:rsidR="00B754E6" w:rsidRPr="00AE407B">
              <w:rPr>
                <w:rFonts w:asciiTheme="minorHAnsi" w:hAnsiTheme="minorHAnsi"/>
                <w:sz w:val="18"/>
                <w:szCs w:val="18"/>
                <w:lang w:val="tr-TR"/>
              </w:rPr>
              <w:t>girdileri ve izleme sonuçlarına göre önemli uygunsuzluklar konusunda harekete geçmek.</w:t>
            </w:r>
          </w:p>
          <w:p w14:paraId="4F5768EC" w14:textId="6BD5D96D" w:rsidR="00CF3665" w:rsidRPr="00AE407B" w:rsidRDefault="00B754E6" w:rsidP="00083184">
            <w:pPr>
              <w:pStyle w:val="TableParagraph"/>
              <w:numPr>
                <w:ilvl w:val="0"/>
                <w:numId w:val="159"/>
              </w:numPr>
              <w:tabs>
                <w:tab w:val="left" w:pos="550"/>
              </w:tabs>
              <w:spacing w:before="40" w:after="40"/>
              <w:ind w:right="87"/>
              <w:jc w:val="both"/>
              <w:rPr>
                <w:rFonts w:asciiTheme="minorHAnsi" w:hAnsiTheme="minorHAnsi"/>
                <w:sz w:val="18"/>
                <w:szCs w:val="18"/>
                <w:lang w:val="tr-TR"/>
              </w:rPr>
            </w:pPr>
            <w:r w:rsidRPr="00AE407B">
              <w:rPr>
                <w:rFonts w:asciiTheme="minorHAnsi" w:hAnsiTheme="minorHAnsi"/>
                <w:sz w:val="18"/>
                <w:szCs w:val="18"/>
                <w:lang w:val="tr-TR"/>
              </w:rPr>
              <w:t>Gerektiğinde düzeltici eylemlerin uygulanmasını denetlemek.</w:t>
            </w:r>
          </w:p>
        </w:tc>
      </w:tr>
      <w:tr w:rsidR="00CF3665" w:rsidRPr="000058B4" w14:paraId="0C8F276D" w14:textId="77777777" w:rsidTr="00AA532E">
        <w:trPr>
          <w:trHeight w:val="4353"/>
        </w:trPr>
        <w:tc>
          <w:tcPr>
            <w:tcW w:w="920" w:type="pct"/>
          </w:tcPr>
          <w:p w14:paraId="11E87D2B" w14:textId="4B0E1B24" w:rsidR="00CF3665" w:rsidRPr="00AE407B" w:rsidRDefault="001B5250" w:rsidP="00083184">
            <w:pPr>
              <w:pStyle w:val="TableParagraph"/>
              <w:spacing w:before="40" w:after="40"/>
              <w:rPr>
                <w:rFonts w:asciiTheme="minorHAnsi" w:hAnsiTheme="minorHAnsi"/>
                <w:b/>
                <w:sz w:val="18"/>
                <w:szCs w:val="18"/>
                <w:lang w:val="tr-TR"/>
              </w:rPr>
            </w:pPr>
            <w:r w:rsidRPr="00AE407B">
              <w:rPr>
                <w:rFonts w:asciiTheme="minorHAnsi" w:hAnsiTheme="minorHAnsi"/>
                <w:b/>
                <w:bCs/>
                <w:sz w:val="18"/>
                <w:szCs w:val="18"/>
                <w:lang w:val="tr-TR"/>
              </w:rPr>
              <w:t>ISG</w:t>
            </w:r>
            <w:r w:rsidR="00BD05FC" w:rsidRPr="00AE407B">
              <w:rPr>
                <w:rFonts w:asciiTheme="minorHAnsi" w:hAnsiTheme="minorHAnsi"/>
                <w:b/>
                <w:bCs/>
                <w:sz w:val="18"/>
                <w:szCs w:val="18"/>
                <w:lang w:val="tr-TR"/>
              </w:rPr>
              <w:t xml:space="preserve"> Müdürü / Çevre Çözüm Ortağı</w:t>
            </w:r>
          </w:p>
        </w:tc>
        <w:tc>
          <w:tcPr>
            <w:tcW w:w="2135" w:type="pct"/>
          </w:tcPr>
          <w:p w14:paraId="623A6E47" w14:textId="7259EEF8" w:rsidR="00083184" w:rsidRPr="00AE407B" w:rsidRDefault="00083184" w:rsidP="00083184">
            <w:pPr>
              <w:pStyle w:val="TableParagraph"/>
              <w:numPr>
                <w:ilvl w:val="0"/>
                <w:numId w:val="159"/>
              </w:numPr>
              <w:tabs>
                <w:tab w:val="left" w:pos="550"/>
                <w:tab w:val="left" w:pos="1506"/>
                <w:tab w:val="left" w:pos="3325"/>
              </w:tabs>
              <w:spacing w:before="40" w:after="40"/>
              <w:ind w:right="89"/>
              <w:jc w:val="both"/>
              <w:rPr>
                <w:rFonts w:asciiTheme="minorHAnsi" w:hAnsiTheme="minorHAnsi"/>
                <w:sz w:val="18"/>
                <w:szCs w:val="18"/>
                <w:lang w:val="tr-TR"/>
              </w:rPr>
            </w:pPr>
            <w:r w:rsidRPr="00AE407B">
              <w:rPr>
                <w:rFonts w:asciiTheme="minorHAnsi" w:hAnsiTheme="minorHAnsi"/>
                <w:sz w:val="18"/>
                <w:szCs w:val="18"/>
                <w:lang w:val="tr-TR"/>
              </w:rPr>
              <w:t>B</w:t>
            </w:r>
            <w:r w:rsidR="001B5250" w:rsidRPr="00AE407B">
              <w:rPr>
                <w:rFonts w:asciiTheme="minorHAnsi" w:hAnsiTheme="minorHAnsi"/>
                <w:sz w:val="18"/>
                <w:szCs w:val="18"/>
                <w:lang w:val="tr-TR"/>
              </w:rPr>
              <w:t>Y</w:t>
            </w:r>
            <w:r w:rsidRPr="00AE407B">
              <w:rPr>
                <w:rFonts w:asciiTheme="minorHAnsi" w:hAnsiTheme="minorHAnsi"/>
                <w:sz w:val="18"/>
                <w:szCs w:val="18"/>
                <w:lang w:val="tr-TR"/>
              </w:rPr>
              <w:t xml:space="preserve">P'nin </w:t>
            </w:r>
            <w:r w:rsidR="00CF3665" w:rsidRPr="00AE407B">
              <w:rPr>
                <w:rFonts w:asciiTheme="minorHAnsi" w:hAnsiTheme="minorHAnsi"/>
                <w:sz w:val="18"/>
                <w:szCs w:val="18"/>
                <w:lang w:val="tr-TR"/>
              </w:rPr>
              <w:t>güncel</w:t>
            </w:r>
            <w:r w:rsidRPr="00AE407B">
              <w:rPr>
                <w:rFonts w:asciiTheme="minorHAnsi" w:hAnsiTheme="minorHAnsi"/>
                <w:sz w:val="18"/>
                <w:szCs w:val="18"/>
                <w:lang w:val="tr-TR"/>
              </w:rPr>
              <w:t xml:space="preserve"> tutulmasını </w:t>
            </w:r>
            <w:r w:rsidR="00CF3665" w:rsidRPr="00AE407B">
              <w:rPr>
                <w:rFonts w:asciiTheme="minorHAnsi" w:hAnsiTheme="minorHAnsi"/>
                <w:sz w:val="18"/>
                <w:szCs w:val="18"/>
                <w:lang w:val="tr-TR"/>
              </w:rPr>
              <w:t>ve Projenin niteliği ve ölçeğine uygun olmasını sağlamak</w:t>
            </w:r>
          </w:p>
          <w:p w14:paraId="4124F1EF" w14:textId="6D50D486" w:rsidR="00CF3665" w:rsidRPr="00AE407B" w:rsidRDefault="00083184" w:rsidP="00083184">
            <w:pPr>
              <w:pStyle w:val="TableParagraph"/>
              <w:numPr>
                <w:ilvl w:val="0"/>
                <w:numId w:val="159"/>
              </w:numPr>
              <w:tabs>
                <w:tab w:val="left" w:pos="550"/>
                <w:tab w:val="left" w:pos="1506"/>
                <w:tab w:val="left" w:pos="3325"/>
              </w:tabs>
              <w:spacing w:before="40" w:after="40"/>
              <w:ind w:right="89"/>
              <w:jc w:val="both"/>
              <w:rPr>
                <w:rFonts w:asciiTheme="minorHAnsi" w:hAnsiTheme="minorHAnsi"/>
                <w:sz w:val="18"/>
                <w:szCs w:val="18"/>
                <w:lang w:val="tr-TR"/>
              </w:rPr>
            </w:pPr>
            <w:r w:rsidRPr="00AE407B">
              <w:rPr>
                <w:rFonts w:asciiTheme="minorHAnsi" w:hAnsiTheme="minorHAnsi"/>
                <w:sz w:val="18"/>
                <w:szCs w:val="18"/>
                <w:lang w:val="tr-TR"/>
              </w:rPr>
              <w:t>B</w:t>
            </w:r>
            <w:r w:rsidR="001B5250" w:rsidRPr="00AE407B">
              <w:rPr>
                <w:rFonts w:asciiTheme="minorHAnsi" w:hAnsiTheme="minorHAnsi"/>
                <w:sz w:val="18"/>
                <w:szCs w:val="18"/>
                <w:lang w:val="tr-TR"/>
              </w:rPr>
              <w:t>Y</w:t>
            </w:r>
            <w:r w:rsidRPr="00AE407B">
              <w:rPr>
                <w:rFonts w:asciiTheme="minorHAnsi" w:hAnsiTheme="minorHAnsi"/>
                <w:sz w:val="18"/>
                <w:szCs w:val="18"/>
                <w:lang w:val="tr-TR"/>
              </w:rPr>
              <w:t xml:space="preserve">P'nin </w:t>
            </w:r>
            <w:r w:rsidR="00CF3665" w:rsidRPr="00AE407B">
              <w:rPr>
                <w:rFonts w:asciiTheme="minorHAnsi" w:hAnsiTheme="minorHAnsi"/>
                <w:sz w:val="18"/>
                <w:szCs w:val="18"/>
                <w:lang w:val="tr-TR"/>
              </w:rPr>
              <w:t>etkili bir şekilde uygulandığından emin olmak.</w:t>
            </w:r>
          </w:p>
          <w:p w14:paraId="6E3AFABB" w14:textId="24F3855C" w:rsidR="00CF3665" w:rsidRPr="00AE407B" w:rsidRDefault="00CF3665" w:rsidP="00083184">
            <w:pPr>
              <w:pStyle w:val="TableParagraph"/>
              <w:numPr>
                <w:ilvl w:val="0"/>
                <w:numId w:val="159"/>
              </w:numPr>
              <w:tabs>
                <w:tab w:val="left" w:pos="550"/>
                <w:tab w:val="left" w:pos="1506"/>
                <w:tab w:val="left" w:pos="3325"/>
              </w:tabs>
              <w:spacing w:before="40" w:after="40"/>
              <w:ind w:right="89"/>
              <w:jc w:val="both"/>
              <w:rPr>
                <w:rFonts w:asciiTheme="minorHAnsi" w:hAnsiTheme="minorHAnsi"/>
                <w:sz w:val="18"/>
                <w:szCs w:val="18"/>
                <w:lang w:val="tr-TR"/>
              </w:rPr>
            </w:pPr>
            <w:r w:rsidRPr="00AE407B">
              <w:rPr>
                <w:rFonts w:asciiTheme="minorHAnsi" w:hAnsiTheme="minorHAnsi"/>
                <w:sz w:val="18"/>
                <w:szCs w:val="18"/>
                <w:lang w:val="tr-TR"/>
              </w:rPr>
              <w:t>Uzman yükleniciler tarafından sağlanan izleme verilerini ve performans izleme raporlarını toplamak, düzenlemek ve incelemek ve bu raporların özet sonuçlarını Yönetime, paydaşlara ve Kredi Verenlere sunmak.</w:t>
            </w:r>
          </w:p>
        </w:tc>
        <w:tc>
          <w:tcPr>
            <w:tcW w:w="1945" w:type="pct"/>
          </w:tcPr>
          <w:p w14:paraId="2BE5F216" w14:textId="19046B4C" w:rsidR="00CF3665" w:rsidRPr="00AE407B" w:rsidRDefault="00CF3665" w:rsidP="00083184">
            <w:pPr>
              <w:pStyle w:val="TableParagraph"/>
              <w:numPr>
                <w:ilvl w:val="0"/>
                <w:numId w:val="159"/>
              </w:numPr>
              <w:tabs>
                <w:tab w:val="left" w:pos="547"/>
                <w:tab w:val="left" w:pos="1506"/>
                <w:tab w:val="left" w:pos="3325"/>
              </w:tabs>
              <w:spacing w:before="40" w:after="40"/>
              <w:ind w:right="89"/>
              <w:jc w:val="both"/>
              <w:rPr>
                <w:rFonts w:asciiTheme="minorHAnsi" w:hAnsiTheme="minorHAnsi"/>
                <w:sz w:val="18"/>
                <w:szCs w:val="18"/>
                <w:lang w:val="tr-TR"/>
              </w:rPr>
            </w:pPr>
            <w:r w:rsidRPr="00AE407B">
              <w:rPr>
                <w:rFonts w:asciiTheme="minorHAnsi" w:hAnsiTheme="minorHAnsi"/>
                <w:sz w:val="18"/>
                <w:szCs w:val="18"/>
                <w:lang w:val="tr-TR"/>
              </w:rPr>
              <w:t>Enerjisa'nın sorumlulukları kapsamındaki eylem/önlemlerin ve izleme faaliyetlerinin bu Yönetim Planı gerekliliklerine uygun olarak zamanında ve yeterli şekilde gerçekleştirilmesini sağlamak.</w:t>
            </w:r>
          </w:p>
          <w:p w14:paraId="2F85118E" w14:textId="212815C8" w:rsidR="00CF3665" w:rsidRPr="00AE407B" w:rsidRDefault="00CF3665" w:rsidP="00083184">
            <w:pPr>
              <w:pStyle w:val="TableParagraph"/>
              <w:numPr>
                <w:ilvl w:val="0"/>
                <w:numId w:val="159"/>
              </w:numPr>
              <w:tabs>
                <w:tab w:val="left" w:pos="547"/>
              </w:tabs>
              <w:spacing w:before="40" w:after="40"/>
              <w:ind w:right="84"/>
              <w:jc w:val="both"/>
              <w:rPr>
                <w:rFonts w:asciiTheme="minorHAnsi" w:hAnsiTheme="minorHAnsi"/>
                <w:sz w:val="18"/>
                <w:szCs w:val="18"/>
                <w:lang w:val="tr-TR"/>
              </w:rPr>
            </w:pPr>
            <w:r w:rsidRPr="00AE407B">
              <w:rPr>
                <w:rFonts w:asciiTheme="minorHAnsi" w:hAnsiTheme="minorHAnsi"/>
                <w:sz w:val="18"/>
                <w:szCs w:val="18"/>
                <w:lang w:val="tr-TR"/>
              </w:rPr>
              <w:t xml:space="preserve">Önleyici/Düzeltici eylemlerin tanımlanması yoluyla </w:t>
            </w:r>
            <w:r w:rsidR="00083184" w:rsidRPr="00AE407B">
              <w:rPr>
                <w:rFonts w:asciiTheme="minorHAnsi" w:hAnsiTheme="minorHAnsi"/>
                <w:sz w:val="18"/>
                <w:szCs w:val="18"/>
                <w:lang w:val="tr-TR"/>
              </w:rPr>
              <w:t>Uygunsuzlukları</w:t>
            </w:r>
            <w:r w:rsidRPr="00AE407B">
              <w:rPr>
                <w:rFonts w:asciiTheme="minorHAnsi" w:hAnsiTheme="minorHAnsi"/>
                <w:sz w:val="18"/>
                <w:szCs w:val="18"/>
                <w:lang w:val="tr-TR"/>
              </w:rPr>
              <w:t xml:space="preserve"> ele almak Gerekirse, bu Yönetim Planında değişiklikler ve/veya güncellemeler önermek ve plan revizyonları yayınlamak.</w:t>
            </w:r>
          </w:p>
          <w:p w14:paraId="433CBF99" w14:textId="2C05D7DF" w:rsidR="00CF3665" w:rsidRPr="00AE407B" w:rsidRDefault="00CF3665" w:rsidP="00083184">
            <w:pPr>
              <w:pStyle w:val="TableParagraph"/>
              <w:numPr>
                <w:ilvl w:val="0"/>
                <w:numId w:val="159"/>
              </w:numPr>
              <w:tabs>
                <w:tab w:val="left" w:pos="546"/>
                <w:tab w:val="left" w:pos="547"/>
              </w:tabs>
              <w:spacing w:before="40" w:after="40"/>
              <w:ind w:right="89"/>
              <w:rPr>
                <w:rFonts w:asciiTheme="minorHAnsi" w:hAnsiTheme="minorHAnsi"/>
                <w:sz w:val="18"/>
                <w:szCs w:val="18"/>
                <w:lang w:val="tr-TR"/>
              </w:rPr>
            </w:pPr>
            <w:r w:rsidRPr="00AE407B">
              <w:rPr>
                <w:rFonts w:asciiTheme="minorHAnsi" w:hAnsiTheme="minorHAnsi"/>
                <w:sz w:val="18"/>
                <w:szCs w:val="18"/>
                <w:lang w:val="tr-TR"/>
              </w:rPr>
              <w:t xml:space="preserve">Önemli </w:t>
            </w:r>
            <w:r w:rsidR="00083184" w:rsidRPr="00AE407B">
              <w:rPr>
                <w:rFonts w:asciiTheme="minorHAnsi" w:hAnsiTheme="minorHAnsi"/>
                <w:sz w:val="18"/>
                <w:szCs w:val="18"/>
                <w:lang w:val="tr-TR"/>
              </w:rPr>
              <w:t xml:space="preserve">uygunsuzlukları </w:t>
            </w:r>
            <w:r w:rsidRPr="00AE407B">
              <w:rPr>
                <w:rFonts w:asciiTheme="minorHAnsi" w:hAnsiTheme="minorHAnsi"/>
                <w:sz w:val="18"/>
                <w:szCs w:val="18"/>
                <w:lang w:val="tr-TR"/>
              </w:rPr>
              <w:t>derhal Yönetimin dikkatine sunmak.</w:t>
            </w:r>
          </w:p>
        </w:tc>
      </w:tr>
      <w:tr w:rsidR="00CF3665" w:rsidRPr="000058B4" w14:paraId="63C4B952" w14:textId="77777777" w:rsidTr="00AA532E">
        <w:trPr>
          <w:trHeight w:val="2810"/>
        </w:trPr>
        <w:tc>
          <w:tcPr>
            <w:tcW w:w="920" w:type="pct"/>
          </w:tcPr>
          <w:p w14:paraId="6AE84814" w14:textId="233D4725" w:rsidR="00CF3665" w:rsidRPr="00AE407B" w:rsidRDefault="00083184" w:rsidP="00083184">
            <w:pPr>
              <w:pStyle w:val="TableParagraph"/>
              <w:tabs>
                <w:tab w:val="left" w:pos="561"/>
              </w:tabs>
              <w:spacing w:before="40" w:after="40"/>
              <w:ind w:right="86"/>
              <w:rPr>
                <w:rFonts w:asciiTheme="minorHAnsi" w:hAnsiTheme="minorHAnsi"/>
                <w:b/>
                <w:sz w:val="18"/>
                <w:szCs w:val="18"/>
                <w:lang w:val="tr-TR"/>
              </w:rPr>
            </w:pPr>
            <w:r w:rsidRPr="00AE407B">
              <w:rPr>
                <w:rFonts w:asciiTheme="minorHAnsi" w:hAnsiTheme="minorHAnsi"/>
                <w:b/>
                <w:sz w:val="18"/>
                <w:szCs w:val="18"/>
                <w:lang w:val="tr-TR"/>
              </w:rPr>
              <w:t xml:space="preserve">EPC Yüklenicisi, </w:t>
            </w:r>
            <w:r w:rsidR="00CF3665" w:rsidRPr="00AE407B">
              <w:rPr>
                <w:rFonts w:asciiTheme="minorHAnsi" w:hAnsiTheme="minorHAnsi"/>
                <w:b/>
                <w:spacing w:val="-1"/>
                <w:sz w:val="18"/>
                <w:szCs w:val="18"/>
                <w:lang w:val="tr-TR"/>
              </w:rPr>
              <w:t>alt yükleniciler</w:t>
            </w:r>
          </w:p>
        </w:tc>
        <w:tc>
          <w:tcPr>
            <w:tcW w:w="2135" w:type="pct"/>
          </w:tcPr>
          <w:p w14:paraId="7F3E5278" w14:textId="4241478C" w:rsidR="00083184" w:rsidRPr="00AE407B" w:rsidRDefault="00083184" w:rsidP="00083184">
            <w:pPr>
              <w:pStyle w:val="TableParagraph"/>
              <w:numPr>
                <w:ilvl w:val="0"/>
                <w:numId w:val="159"/>
              </w:numPr>
              <w:tabs>
                <w:tab w:val="left" w:pos="547"/>
                <w:tab w:val="left" w:pos="1506"/>
                <w:tab w:val="left" w:pos="3325"/>
              </w:tabs>
              <w:spacing w:before="40" w:after="40"/>
              <w:ind w:right="89"/>
              <w:jc w:val="both"/>
              <w:rPr>
                <w:rFonts w:asciiTheme="minorHAnsi" w:hAnsiTheme="minorHAnsi"/>
                <w:sz w:val="18"/>
                <w:szCs w:val="18"/>
                <w:lang w:val="tr-TR"/>
              </w:rPr>
            </w:pPr>
            <w:r w:rsidRPr="00AE407B">
              <w:rPr>
                <w:rFonts w:asciiTheme="minorHAnsi" w:hAnsiTheme="minorHAnsi"/>
                <w:sz w:val="18"/>
                <w:szCs w:val="18"/>
                <w:lang w:val="tr-TR"/>
              </w:rPr>
              <w:t>B</w:t>
            </w:r>
            <w:r w:rsidR="001B5250" w:rsidRPr="00AE407B">
              <w:rPr>
                <w:rFonts w:asciiTheme="minorHAnsi" w:hAnsiTheme="minorHAnsi"/>
                <w:sz w:val="18"/>
                <w:szCs w:val="18"/>
                <w:lang w:val="tr-TR"/>
              </w:rPr>
              <w:t>Y</w:t>
            </w:r>
            <w:r w:rsidRPr="00AE407B">
              <w:rPr>
                <w:rFonts w:asciiTheme="minorHAnsi" w:hAnsiTheme="minorHAnsi"/>
                <w:sz w:val="18"/>
                <w:szCs w:val="18"/>
                <w:lang w:val="tr-TR"/>
              </w:rPr>
              <w:t xml:space="preserve">P </w:t>
            </w:r>
            <w:r w:rsidR="00CF3665" w:rsidRPr="00AE407B">
              <w:rPr>
                <w:rFonts w:asciiTheme="minorHAnsi" w:hAnsiTheme="minorHAnsi"/>
                <w:sz w:val="18"/>
                <w:szCs w:val="18"/>
                <w:lang w:val="tr-TR"/>
              </w:rPr>
              <w:t>ve sözleşme düzenlemelerine uygun olarak atanan belirli görevlerin etkin bir şekilde yerine getirilmesi.</w:t>
            </w:r>
          </w:p>
          <w:p w14:paraId="0F15002A" w14:textId="5177BFCB" w:rsidR="00083184" w:rsidRPr="00AE407B" w:rsidRDefault="001B5250" w:rsidP="00083184">
            <w:pPr>
              <w:pStyle w:val="TableParagraph"/>
              <w:numPr>
                <w:ilvl w:val="0"/>
                <w:numId w:val="159"/>
              </w:numPr>
              <w:tabs>
                <w:tab w:val="left" w:pos="547"/>
                <w:tab w:val="left" w:pos="1506"/>
                <w:tab w:val="left" w:pos="3325"/>
              </w:tabs>
              <w:spacing w:before="40" w:after="40"/>
              <w:ind w:right="89"/>
              <w:jc w:val="both"/>
              <w:rPr>
                <w:rFonts w:asciiTheme="minorHAnsi" w:hAnsiTheme="minorHAnsi"/>
                <w:sz w:val="18"/>
                <w:szCs w:val="18"/>
                <w:lang w:val="tr-TR"/>
              </w:rPr>
            </w:pPr>
            <w:r w:rsidRPr="00AE407B">
              <w:rPr>
                <w:rFonts w:asciiTheme="minorHAnsi" w:hAnsiTheme="minorHAnsi"/>
                <w:sz w:val="18"/>
                <w:szCs w:val="18"/>
                <w:lang w:val="tr-TR"/>
              </w:rPr>
              <w:t>Ç</w:t>
            </w:r>
            <w:r w:rsidR="00C32D6C" w:rsidRPr="00AE407B">
              <w:rPr>
                <w:rFonts w:asciiTheme="minorHAnsi" w:hAnsiTheme="minorHAnsi"/>
                <w:sz w:val="18"/>
                <w:szCs w:val="18"/>
                <w:lang w:val="tr-TR"/>
              </w:rPr>
              <w:t>SG</w:t>
            </w:r>
            <w:r w:rsidR="00CF3665" w:rsidRPr="00AE407B">
              <w:rPr>
                <w:rFonts w:asciiTheme="minorHAnsi" w:hAnsiTheme="minorHAnsi"/>
                <w:sz w:val="18"/>
                <w:szCs w:val="18"/>
                <w:lang w:val="tr-TR"/>
              </w:rPr>
              <w:t xml:space="preserve"> gerekliliklerine uyulması</w:t>
            </w:r>
            <w:r w:rsidR="00083184" w:rsidRPr="00AE407B">
              <w:rPr>
                <w:rFonts w:asciiTheme="minorHAnsi" w:hAnsiTheme="minorHAnsi"/>
                <w:sz w:val="18"/>
                <w:szCs w:val="18"/>
                <w:lang w:val="tr-TR"/>
              </w:rPr>
              <w:t>.</w:t>
            </w:r>
          </w:p>
          <w:p w14:paraId="08B98095" w14:textId="7ED366A0" w:rsidR="00CF3665" w:rsidRPr="00AE407B" w:rsidRDefault="00CF3665" w:rsidP="00083184">
            <w:pPr>
              <w:pStyle w:val="TableParagraph"/>
              <w:numPr>
                <w:ilvl w:val="0"/>
                <w:numId w:val="159"/>
              </w:numPr>
              <w:tabs>
                <w:tab w:val="left" w:pos="547"/>
                <w:tab w:val="left" w:pos="1506"/>
                <w:tab w:val="left" w:pos="3325"/>
              </w:tabs>
              <w:spacing w:before="40" w:after="40"/>
              <w:ind w:right="89"/>
              <w:jc w:val="both"/>
              <w:rPr>
                <w:rFonts w:asciiTheme="minorHAnsi" w:hAnsiTheme="minorHAnsi"/>
                <w:sz w:val="18"/>
                <w:szCs w:val="18"/>
                <w:lang w:val="tr-TR"/>
              </w:rPr>
            </w:pPr>
            <w:r w:rsidRPr="00AE407B">
              <w:rPr>
                <w:rFonts w:asciiTheme="minorHAnsi" w:hAnsiTheme="minorHAnsi"/>
                <w:sz w:val="18"/>
                <w:szCs w:val="18"/>
                <w:lang w:val="tr-TR"/>
              </w:rPr>
              <w:t>İzleme faaliyetlerinin zamanlaması ve lojistiği konusunda mutabık kalmak.</w:t>
            </w:r>
          </w:p>
        </w:tc>
        <w:tc>
          <w:tcPr>
            <w:tcW w:w="1945" w:type="pct"/>
          </w:tcPr>
          <w:p w14:paraId="773B2069" w14:textId="754BC2A0" w:rsidR="00CF3665" w:rsidRPr="00AE407B" w:rsidRDefault="00CF3665" w:rsidP="00083184">
            <w:pPr>
              <w:pStyle w:val="TableParagraph"/>
              <w:numPr>
                <w:ilvl w:val="0"/>
                <w:numId w:val="159"/>
              </w:numPr>
              <w:spacing w:before="40" w:after="40"/>
              <w:ind w:right="87"/>
              <w:jc w:val="both"/>
              <w:rPr>
                <w:rFonts w:asciiTheme="minorHAnsi" w:hAnsiTheme="minorHAnsi"/>
                <w:sz w:val="18"/>
                <w:szCs w:val="18"/>
                <w:lang w:val="tr-TR"/>
              </w:rPr>
            </w:pPr>
            <w:r w:rsidRPr="00AE407B">
              <w:rPr>
                <w:rFonts w:asciiTheme="minorHAnsi" w:hAnsiTheme="minorHAnsi"/>
                <w:sz w:val="18"/>
                <w:szCs w:val="18"/>
                <w:lang w:val="tr-TR"/>
              </w:rPr>
              <w:t>Bu planda belirtildiği şekilde ilgili izleme verilerini ve izleme raporlarını sağlamak.</w:t>
            </w:r>
          </w:p>
          <w:p w14:paraId="5A7C0B27" w14:textId="7B41F248" w:rsidR="00CF3665" w:rsidRPr="00AE407B" w:rsidRDefault="00CF3665" w:rsidP="00083184">
            <w:pPr>
              <w:pStyle w:val="TableParagraph"/>
              <w:numPr>
                <w:ilvl w:val="0"/>
                <w:numId w:val="159"/>
              </w:numPr>
              <w:spacing w:before="40" w:after="40"/>
              <w:ind w:right="87"/>
              <w:jc w:val="both"/>
              <w:rPr>
                <w:rFonts w:asciiTheme="minorHAnsi" w:hAnsiTheme="minorHAnsi"/>
                <w:sz w:val="18"/>
                <w:szCs w:val="18"/>
                <w:lang w:val="tr-TR"/>
              </w:rPr>
            </w:pPr>
            <w:r w:rsidRPr="00AE407B">
              <w:rPr>
                <w:rFonts w:asciiTheme="minorHAnsi" w:hAnsiTheme="minorHAnsi"/>
                <w:sz w:val="18"/>
                <w:szCs w:val="18"/>
                <w:lang w:val="tr-TR"/>
              </w:rPr>
              <w:t xml:space="preserve">Yönetim Planında yer alan izleme faaliyetlerine ilişkin değişiklik ve eklemeler önerilebilir. Önerilen değişiklikler, </w:t>
            </w:r>
            <w:r w:rsidR="00C32D6C" w:rsidRPr="00AE407B">
              <w:rPr>
                <w:rFonts w:asciiTheme="minorHAnsi" w:hAnsiTheme="minorHAnsi"/>
                <w:sz w:val="18"/>
                <w:szCs w:val="18"/>
                <w:lang w:val="tr-TR"/>
              </w:rPr>
              <w:t>ISG</w:t>
            </w:r>
            <w:r w:rsidRPr="00AE407B">
              <w:rPr>
                <w:rFonts w:asciiTheme="minorHAnsi" w:hAnsiTheme="minorHAnsi"/>
                <w:sz w:val="18"/>
                <w:szCs w:val="18"/>
                <w:lang w:val="tr-TR"/>
              </w:rPr>
              <w:t xml:space="preserve"> ve Sürdürülebilirlik Müdürü ve Yönetim tarafından değerlendirilip onaylanacaktır.</w:t>
            </w:r>
          </w:p>
        </w:tc>
      </w:tr>
      <w:tr w:rsidR="00CF3665" w:rsidRPr="000058B4" w14:paraId="1A7E4B09" w14:textId="77777777" w:rsidTr="00AA532E">
        <w:trPr>
          <w:trHeight w:val="1732"/>
        </w:trPr>
        <w:tc>
          <w:tcPr>
            <w:tcW w:w="920" w:type="pct"/>
          </w:tcPr>
          <w:p w14:paraId="0D067D0C" w14:textId="77777777" w:rsidR="00CF3665" w:rsidRPr="00AE407B" w:rsidRDefault="00CF3665" w:rsidP="00083184">
            <w:pPr>
              <w:pStyle w:val="TableParagraph"/>
              <w:spacing w:before="40" w:after="40"/>
              <w:ind w:right="88"/>
              <w:rPr>
                <w:rFonts w:asciiTheme="minorHAnsi" w:hAnsiTheme="minorHAnsi"/>
                <w:b/>
                <w:sz w:val="18"/>
                <w:szCs w:val="18"/>
                <w:lang w:val="tr-TR"/>
              </w:rPr>
            </w:pPr>
            <w:r w:rsidRPr="00AE407B">
              <w:rPr>
                <w:rFonts w:asciiTheme="minorHAnsi" w:hAnsiTheme="minorHAnsi"/>
                <w:b/>
                <w:sz w:val="18"/>
                <w:szCs w:val="18"/>
                <w:lang w:val="tr-TR"/>
              </w:rPr>
              <w:lastRenderedPageBreak/>
              <w:t>Tüm çalışanlar ve yükleniciler</w:t>
            </w:r>
          </w:p>
        </w:tc>
        <w:tc>
          <w:tcPr>
            <w:tcW w:w="2135" w:type="pct"/>
          </w:tcPr>
          <w:p w14:paraId="4CF7EB4F" w14:textId="77777777" w:rsidR="00CF3665" w:rsidRPr="00AE407B" w:rsidRDefault="00CF3665" w:rsidP="00083184">
            <w:pPr>
              <w:pStyle w:val="TableParagraph"/>
              <w:numPr>
                <w:ilvl w:val="0"/>
                <w:numId w:val="159"/>
              </w:numPr>
              <w:spacing w:before="40" w:after="40"/>
              <w:ind w:right="87"/>
              <w:jc w:val="both"/>
              <w:rPr>
                <w:rFonts w:asciiTheme="minorHAnsi" w:hAnsiTheme="minorHAnsi"/>
                <w:sz w:val="18"/>
                <w:szCs w:val="18"/>
                <w:lang w:val="tr-TR"/>
              </w:rPr>
            </w:pPr>
            <w:r w:rsidRPr="00AE407B">
              <w:rPr>
                <w:rFonts w:asciiTheme="minorHAnsi" w:hAnsiTheme="minorHAnsi"/>
                <w:sz w:val="18"/>
                <w:szCs w:val="18"/>
                <w:lang w:val="tr-TR"/>
              </w:rPr>
              <w:t>Çevre yönetimi gerekliliklerine uymak.</w:t>
            </w:r>
          </w:p>
          <w:p w14:paraId="681E0149" w14:textId="77777777" w:rsidR="00CF3665" w:rsidRPr="00AE407B" w:rsidRDefault="00CF3665" w:rsidP="00083184">
            <w:pPr>
              <w:pStyle w:val="TableParagraph"/>
              <w:numPr>
                <w:ilvl w:val="0"/>
                <w:numId w:val="159"/>
              </w:numPr>
              <w:spacing w:before="40" w:after="40"/>
              <w:ind w:right="87"/>
              <w:jc w:val="both"/>
              <w:rPr>
                <w:rFonts w:asciiTheme="minorHAnsi" w:hAnsiTheme="minorHAnsi"/>
                <w:sz w:val="18"/>
                <w:szCs w:val="18"/>
                <w:lang w:val="tr-TR"/>
              </w:rPr>
            </w:pPr>
            <w:r w:rsidRPr="00AE407B">
              <w:rPr>
                <w:rFonts w:asciiTheme="minorHAnsi" w:hAnsiTheme="minorHAnsi"/>
                <w:sz w:val="18"/>
                <w:szCs w:val="18"/>
                <w:lang w:val="tr-TR"/>
              </w:rPr>
              <w:t>Gereksiz biyolojik çeşitlilik sorunlarına neden olan faaliyetleri bildirmek.</w:t>
            </w:r>
          </w:p>
        </w:tc>
        <w:tc>
          <w:tcPr>
            <w:tcW w:w="1945" w:type="pct"/>
          </w:tcPr>
          <w:p w14:paraId="25E34296" w14:textId="474F2F44" w:rsidR="00CF3665" w:rsidRPr="00AE407B" w:rsidRDefault="00CF3665" w:rsidP="00083184">
            <w:pPr>
              <w:pStyle w:val="TableParagraph"/>
              <w:numPr>
                <w:ilvl w:val="0"/>
                <w:numId w:val="159"/>
              </w:numPr>
              <w:spacing w:before="40" w:after="40"/>
              <w:ind w:right="87"/>
              <w:jc w:val="both"/>
              <w:rPr>
                <w:rFonts w:asciiTheme="minorHAnsi" w:hAnsiTheme="minorHAnsi"/>
                <w:sz w:val="18"/>
                <w:szCs w:val="18"/>
                <w:lang w:val="tr-TR"/>
              </w:rPr>
            </w:pPr>
            <w:r w:rsidRPr="00AE407B">
              <w:rPr>
                <w:rFonts w:asciiTheme="minorHAnsi" w:hAnsiTheme="minorHAnsi"/>
                <w:sz w:val="18"/>
                <w:szCs w:val="18"/>
                <w:lang w:val="tr-TR"/>
              </w:rPr>
              <w:t>Mevcut biyolojik çeşitlilik yönetim planında belirlenen ilgili azaltma önlemlerinin, çalışmaların yürütülmesi sırasında uygun şekilde dikkate alındığını, uygulandığını ve izlendiğini kanıtlayın.</w:t>
            </w:r>
          </w:p>
        </w:tc>
      </w:tr>
      <w:tr w:rsidR="00CF3665" w:rsidRPr="000058B4" w14:paraId="07015FFE" w14:textId="77777777" w:rsidTr="00AA532E">
        <w:trPr>
          <w:trHeight w:val="1732"/>
        </w:trPr>
        <w:tc>
          <w:tcPr>
            <w:tcW w:w="920" w:type="pct"/>
          </w:tcPr>
          <w:p w14:paraId="7A116A3D" w14:textId="77777777" w:rsidR="00CF3665" w:rsidRPr="00AE407B" w:rsidRDefault="00CF3665" w:rsidP="00083184">
            <w:pPr>
              <w:pStyle w:val="TableParagraph"/>
              <w:spacing w:before="40" w:after="40"/>
              <w:ind w:right="88"/>
              <w:rPr>
                <w:rFonts w:asciiTheme="minorHAnsi" w:hAnsiTheme="minorHAnsi"/>
                <w:b/>
                <w:sz w:val="18"/>
                <w:szCs w:val="18"/>
                <w:lang w:val="tr-TR"/>
              </w:rPr>
            </w:pPr>
            <w:r w:rsidRPr="00AE407B">
              <w:rPr>
                <w:rFonts w:asciiTheme="minorHAnsi" w:eastAsiaTheme="minorHAnsi" w:hAnsiTheme="minorHAnsi" w:cs="Arial"/>
                <w:b/>
                <w:sz w:val="18"/>
                <w:szCs w:val="18"/>
                <w:lang w:val="tr-TR"/>
              </w:rPr>
              <w:t>Biyoçeşitlilik Uzmanı</w:t>
            </w:r>
          </w:p>
        </w:tc>
        <w:tc>
          <w:tcPr>
            <w:tcW w:w="2135" w:type="pct"/>
          </w:tcPr>
          <w:p w14:paraId="09259B6D" w14:textId="1E3F3AC1" w:rsidR="00CF3665" w:rsidRPr="00AE407B" w:rsidRDefault="00CF3665" w:rsidP="00083184">
            <w:pPr>
              <w:pStyle w:val="TableParagraph"/>
              <w:numPr>
                <w:ilvl w:val="0"/>
                <w:numId w:val="159"/>
              </w:numPr>
              <w:tabs>
                <w:tab w:val="left" w:pos="547"/>
              </w:tabs>
              <w:spacing w:before="40" w:after="40"/>
              <w:ind w:right="87"/>
              <w:jc w:val="both"/>
              <w:rPr>
                <w:rFonts w:asciiTheme="minorHAnsi" w:hAnsiTheme="minorHAnsi"/>
                <w:sz w:val="18"/>
                <w:szCs w:val="18"/>
                <w:lang w:val="tr-TR"/>
              </w:rPr>
            </w:pPr>
            <w:r w:rsidRPr="00AE407B">
              <w:rPr>
                <w:rFonts w:asciiTheme="minorHAnsi" w:hAnsiTheme="minorHAnsi"/>
                <w:sz w:val="18"/>
                <w:szCs w:val="18"/>
                <w:lang w:val="tr-TR"/>
              </w:rPr>
              <w:t>B</w:t>
            </w:r>
            <w:r w:rsidR="00C32D6C" w:rsidRPr="00AE407B">
              <w:rPr>
                <w:rFonts w:asciiTheme="minorHAnsi" w:hAnsiTheme="minorHAnsi"/>
                <w:sz w:val="18"/>
                <w:szCs w:val="18"/>
                <w:lang w:val="tr-TR"/>
              </w:rPr>
              <w:t>Y</w:t>
            </w:r>
            <w:r w:rsidRPr="00AE407B">
              <w:rPr>
                <w:rFonts w:asciiTheme="minorHAnsi" w:hAnsiTheme="minorHAnsi"/>
                <w:sz w:val="18"/>
                <w:szCs w:val="18"/>
                <w:lang w:val="tr-TR"/>
              </w:rPr>
              <w:t>P'nin temel önlemlerinin uygulanmasına yardımcı olmak için gerektiğinde geçici olarak danışılır</w:t>
            </w:r>
            <w:r w:rsidR="00083184" w:rsidRPr="00AE407B">
              <w:rPr>
                <w:rFonts w:asciiTheme="minorHAnsi" w:hAnsiTheme="minorHAnsi"/>
                <w:sz w:val="18"/>
                <w:szCs w:val="18"/>
                <w:lang w:val="tr-TR"/>
              </w:rPr>
              <w:t>.</w:t>
            </w:r>
          </w:p>
          <w:p w14:paraId="02C8626B" w14:textId="77777777" w:rsidR="00CF3665" w:rsidRPr="00AE407B" w:rsidRDefault="00CF3665" w:rsidP="00083184">
            <w:pPr>
              <w:pStyle w:val="TableParagraph"/>
              <w:tabs>
                <w:tab w:val="left" w:pos="547"/>
              </w:tabs>
              <w:spacing w:before="40" w:after="40"/>
              <w:ind w:right="87"/>
              <w:jc w:val="both"/>
              <w:rPr>
                <w:rFonts w:asciiTheme="minorHAnsi" w:hAnsiTheme="minorHAnsi"/>
                <w:sz w:val="18"/>
                <w:szCs w:val="18"/>
                <w:lang w:val="tr-TR"/>
              </w:rPr>
            </w:pPr>
          </w:p>
        </w:tc>
        <w:tc>
          <w:tcPr>
            <w:tcW w:w="1945" w:type="pct"/>
          </w:tcPr>
          <w:p w14:paraId="5C7450BA" w14:textId="62FA8CEE" w:rsidR="00CF3665" w:rsidRPr="00AE407B" w:rsidRDefault="00CF3665" w:rsidP="00083184">
            <w:pPr>
              <w:pStyle w:val="TableParagraph"/>
              <w:numPr>
                <w:ilvl w:val="0"/>
                <w:numId w:val="159"/>
              </w:numPr>
              <w:tabs>
                <w:tab w:val="left" w:pos="547"/>
              </w:tabs>
              <w:spacing w:before="40" w:after="40"/>
              <w:ind w:right="87"/>
              <w:jc w:val="both"/>
              <w:rPr>
                <w:rFonts w:asciiTheme="minorHAnsi" w:hAnsiTheme="minorHAnsi"/>
                <w:sz w:val="18"/>
                <w:szCs w:val="18"/>
                <w:lang w:val="tr-TR"/>
              </w:rPr>
            </w:pPr>
            <w:r w:rsidRPr="00AE407B">
              <w:rPr>
                <w:rFonts w:asciiTheme="minorHAnsi" w:hAnsiTheme="minorHAnsi"/>
                <w:sz w:val="18"/>
                <w:szCs w:val="18"/>
                <w:lang w:val="tr-TR"/>
              </w:rPr>
              <w:t>B</w:t>
            </w:r>
            <w:r w:rsidR="00C32D6C" w:rsidRPr="00AE407B">
              <w:rPr>
                <w:rFonts w:asciiTheme="minorHAnsi" w:hAnsiTheme="minorHAnsi"/>
                <w:sz w:val="18"/>
                <w:szCs w:val="18"/>
                <w:lang w:val="tr-TR"/>
              </w:rPr>
              <w:t>Y</w:t>
            </w:r>
            <w:r w:rsidRPr="00AE407B">
              <w:rPr>
                <w:rFonts w:asciiTheme="minorHAnsi" w:hAnsiTheme="minorHAnsi"/>
                <w:sz w:val="18"/>
                <w:szCs w:val="18"/>
                <w:lang w:val="tr-TR"/>
              </w:rPr>
              <w:t>P'ye göre plan ve programların uygulanmasına destek olunur</w:t>
            </w:r>
            <w:r w:rsidR="00083184" w:rsidRPr="00AE407B">
              <w:rPr>
                <w:rFonts w:asciiTheme="minorHAnsi" w:hAnsiTheme="minorHAnsi"/>
                <w:sz w:val="18"/>
                <w:szCs w:val="18"/>
                <w:lang w:val="tr-TR"/>
              </w:rPr>
              <w:t>.</w:t>
            </w:r>
          </w:p>
          <w:p w14:paraId="7549CFB4" w14:textId="6F4CB788" w:rsidR="00CF3665" w:rsidRPr="00AE407B" w:rsidRDefault="00CF3665" w:rsidP="00083184">
            <w:pPr>
              <w:pStyle w:val="TableParagraph"/>
              <w:numPr>
                <w:ilvl w:val="0"/>
                <w:numId w:val="159"/>
              </w:numPr>
              <w:tabs>
                <w:tab w:val="left" w:pos="547"/>
              </w:tabs>
              <w:spacing w:before="40" w:after="40"/>
              <w:ind w:right="87"/>
              <w:jc w:val="both"/>
              <w:rPr>
                <w:rFonts w:asciiTheme="minorHAnsi" w:hAnsiTheme="minorHAnsi"/>
                <w:sz w:val="18"/>
                <w:szCs w:val="18"/>
                <w:lang w:val="tr-TR"/>
              </w:rPr>
            </w:pPr>
            <w:r w:rsidRPr="00AE407B">
              <w:rPr>
                <w:rFonts w:asciiTheme="minorHAnsi" w:hAnsiTheme="minorHAnsi"/>
                <w:sz w:val="18"/>
                <w:szCs w:val="18"/>
                <w:lang w:val="tr-TR"/>
              </w:rPr>
              <w:t>Destekleyici plan ve protokollerin geliştirilmesine yardımcı olun</w:t>
            </w:r>
            <w:r w:rsidR="00083184" w:rsidRPr="00AE407B">
              <w:rPr>
                <w:rFonts w:asciiTheme="minorHAnsi" w:hAnsiTheme="minorHAnsi"/>
                <w:sz w:val="18"/>
                <w:szCs w:val="18"/>
                <w:lang w:val="tr-TR"/>
              </w:rPr>
              <w:t>.</w:t>
            </w:r>
          </w:p>
          <w:p w14:paraId="2BB21EF5" w14:textId="7E9142E6" w:rsidR="00CF3665" w:rsidRPr="00AE407B" w:rsidRDefault="00DD3C79" w:rsidP="00083184">
            <w:pPr>
              <w:pStyle w:val="TableParagraph"/>
              <w:numPr>
                <w:ilvl w:val="0"/>
                <w:numId w:val="159"/>
              </w:numPr>
              <w:tabs>
                <w:tab w:val="left" w:pos="547"/>
              </w:tabs>
              <w:spacing w:before="40" w:after="40"/>
              <w:ind w:right="87"/>
              <w:jc w:val="both"/>
              <w:rPr>
                <w:rFonts w:asciiTheme="minorHAnsi" w:hAnsiTheme="minorHAnsi"/>
                <w:sz w:val="18"/>
                <w:szCs w:val="18"/>
                <w:lang w:val="tr-TR"/>
              </w:rPr>
            </w:pPr>
            <w:r>
              <w:rPr>
                <w:rFonts w:asciiTheme="minorHAnsi" w:hAnsiTheme="minorHAnsi"/>
                <w:sz w:val="18"/>
                <w:szCs w:val="18"/>
                <w:lang w:val="tr-TR"/>
              </w:rPr>
              <w:t>BYP</w:t>
            </w:r>
            <w:r w:rsidR="00CF3665" w:rsidRPr="00AE407B">
              <w:rPr>
                <w:rFonts w:asciiTheme="minorHAnsi" w:hAnsiTheme="minorHAnsi"/>
                <w:sz w:val="18"/>
                <w:szCs w:val="18"/>
                <w:lang w:val="tr-TR"/>
              </w:rPr>
              <w:t xml:space="preserve"> ve destekleyici plan ve protokollerin uygulanmasına ilişkin yerinde eğitim</w:t>
            </w:r>
            <w:r w:rsidR="00083184" w:rsidRPr="00AE407B">
              <w:rPr>
                <w:rFonts w:asciiTheme="minorHAnsi" w:hAnsiTheme="minorHAnsi"/>
                <w:sz w:val="18"/>
                <w:szCs w:val="18"/>
                <w:lang w:val="tr-TR"/>
              </w:rPr>
              <w:t>.</w:t>
            </w:r>
          </w:p>
          <w:p w14:paraId="6B5A6C80" w14:textId="77777777" w:rsidR="00CF3665" w:rsidRPr="00AE407B" w:rsidRDefault="00CF3665" w:rsidP="00083184">
            <w:pPr>
              <w:pStyle w:val="TableParagraph"/>
              <w:numPr>
                <w:ilvl w:val="0"/>
                <w:numId w:val="159"/>
              </w:numPr>
              <w:tabs>
                <w:tab w:val="left" w:pos="547"/>
              </w:tabs>
              <w:spacing w:before="40" w:after="40"/>
              <w:ind w:right="87"/>
              <w:jc w:val="both"/>
              <w:rPr>
                <w:rFonts w:asciiTheme="minorHAnsi" w:hAnsiTheme="minorHAnsi"/>
                <w:sz w:val="18"/>
                <w:szCs w:val="18"/>
                <w:lang w:val="tr-TR"/>
              </w:rPr>
            </w:pPr>
            <w:r w:rsidRPr="00AE407B">
              <w:rPr>
                <w:rFonts w:asciiTheme="minorHAnsi" w:hAnsiTheme="minorHAnsi"/>
                <w:sz w:val="18"/>
                <w:szCs w:val="18"/>
                <w:lang w:val="tr-TR"/>
              </w:rPr>
              <w:t>Gerektiğinde yerinde veya uzaktan telefon/e-posta yoluyla geçici destek sağlar.</w:t>
            </w:r>
          </w:p>
        </w:tc>
      </w:tr>
    </w:tbl>
    <w:p w14:paraId="3905DC6B" w14:textId="77777777" w:rsidR="006C4611" w:rsidRPr="00AE407B" w:rsidRDefault="006C4611">
      <w:pPr>
        <w:spacing w:after="0" w:line="240" w:lineRule="auto"/>
        <w:rPr>
          <w:lang w:val="tr-TR"/>
        </w:rPr>
      </w:pPr>
    </w:p>
    <w:p w14:paraId="7F056F01" w14:textId="52C711AC" w:rsidR="007975FC" w:rsidRPr="00AE407B" w:rsidRDefault="007975FC" w:rsidP="00CC5F7F">
      <w:pPr>
        <w:pStyle w:val="Balk2"/>
        <w:rPr>
          <w:lang w:val="tr-TR"/>
        </w:rPr>
      </w:pPr>
      <w:bookmarkStart w:id="102" w:name="_Toc212973611"/>
      <w:r w:rsidRPr="00AE407B">
        <w:rPr>
          <w:lang w:val="tr-TR"/>
        </w:rPr>
        <w:t>Uyum</w:t>
      </w:r>
      <w:r w:rsidR="00C97C75" w:rsidRPr="00AE407B">
        <w:rPr>
          <w:lang w:val="tr-TR"/>
        </w:rPr>
        <w:t>luluk</w:t>
      </w:r>
      <w:r w:rsidRPr="00AE407B">
        <w:rPr>
          <w:lang w:val="tr-TR"/>
        </w:rPr>
        <w:t xml:space="preserve"> ve İnceleme</w:t>
      </w:r>
      <w:bookmarkEnd w:id="102"/>
      <w:r w:rsidRPr="00AE407B">
        <w:rPr>
          <w:lang w:val="tr-TR"/>
        </w:rPr>
        <w:t xml:space="preserve"> </w:t>
      </w:r>
    </w:p>
    <w:p w14:paraId="49AB937B" w14:textId="5137C613" w:rsidR="0051110A" w:rsidRPr="00AE407B" w:rsidRDefault="004D2762" w:rsidP="0058731B">
      <w:pPr>
        <w:pStyle w:val="GvdeMetni"/>
        <w:jc w:val="both"/>
        <w:rPr>
          <w:lang w:val="tr-TR"/>
        </w:rPr>
      </w:pPr>
      <w:r w:rsidRPr="00AE407B">
        <w:rPr>
          <w:lang w:val="tr-TR"/>
        </w:rPr>
        <w:t xml:space="preserve">Kurumsal Biyoçeşitlilik Uzmanı, sözleşmeli Biyoçeşitlilik Danışmanı ile birlikte tüm yerinde biyoçeşitlilik faaliyetlerini (izleme, azaltma, koruma) yönetir. İnşaat sırasında Danışman, </w:t>
      </w:r>
      <w:r w:rsidR="00C32D6C" w:rsidRPr="00AE407B">
        <w:rPr>
          <w:lang w:val="tr-TR"/>
        </w:rPr>
        <w:t xml:space="preserve">Kurumsal Biyoçeşitlilik Uzmanına </w:t>
      </w:r>
      <w:r w:rsidRPr="00AE407B">
        <w:rPr>
          <w:lang w:val="tr-TR"/>
        </w:rPr>
        <w:t>aylık ilerleme raporları sunar. Biyoçeşitlilik Yönetim Planı (B</w:t>
      </w:r>
      <w:r w:rsidR="00C32D6C" w:rsidRPr="00AE407B">
        <w:rPr>
          <w:lang w:val="tr-TR"/>
        </w:rPr>
        <w:t>Y</w:t>
      </w:r>
      <w:r w:rsidRPr="00AE407B">
        <w:rPr>
          <w:lang w:val="tr-TR"/>
        </w:rPr>
        <w:t xml:space="preserve">P) uyarlanabilir olup, </w:t>
      </w:r>
      <w:r w:rsidR="00C32D6C" w:rsidRPr="00AE407B">
        <w:rPr>
          <w:lang w:val="tr-TR"/>
        </w:rPr>
        <w:t xml:space="preserve">Kurumsal Biyoçeşitlilik Uzmanı </w:t>
      </w:r>
      <w:r w:rsidRPr="00AE407B">
        <w:rPr>
          <w:lang w:val="tr-TR"/>
        </w:rPr>
        <w:t xml:space="preserve">tarafından saha bulgularına göre güncellenecektir. Gerektiğinde, bir Biyoçeşitlilik </w:t>
      </w:r>
      <w:r w:rsidR="00E575B2" w:rsidRPr="00AE407B">
        <w:rPr>
          <w:lang w:val="tr-TR"/>
        </w:rPr>
        <w:t>Eylem</w:t>
      </w:r>
      <w:r w:rsidRPr="00AE407B">
        <w:rPr>
          <w:lang w:val="tr-TR"/>
        </w:rPr>
        <w:t xml:space="preserve"> Planı (B</w:t>
      </w:r>
      <w:r w:rsidR="00E575B2" w:rsidRPr="00AE407B">
        <w:rPr>
          <w:lang w:val="tr-TR"/>
        </w:rPr>
        <w:t>E</w:t>
      </w:r>
      <w:r w:rsidRPr="00AE407B">
        <w:rPr>
          <w:lang w:val="tr-TR"/>
        </w:rPr>
        <w:t>P) hazırlanacak ve yayınlandıktan sonra da uyarlanabilir şekilde güncellenecektir.</w:t>
      </w:r>
      <w:r w:rsidR="00C32D6C" w:rsidRPr="00AE407B">
        <w:rPr>
          <w:lang w:val="tr-TR"/>
        </w:rPr>
        <w:t xml:space="preserve"> </w:t>
      </w:r>
    </w:p>
    <w:p w14:paraId="0E80742D" w14:textId="2522A951" w:rsidR="007975FC" w:rsidRPr="00AE407B" w:rsidRDefault="007975FC" w:rsidP="00130DCF">
      <w:pPr>
        <w:pStyle w:val="Balk3"/>
        <w:rPr>
          <w:lang w:val="tr-TR"/>
        </w:rPr>
      </w:pPr>
      <w:bookmarkStart w:id="103" w:name="_Toc212973612"/>
      <w:r w:rsidRPr="00AE407B">
        <w:rPr>
          <w:lang w:val="tr-TR"/>
        </w:rPr>
        <w:t>Saha Denetimleri</w:t>
      </w:r>
      <w:bookmarkEnd w:id="103"/>
    </w:p>
    <w:p w14:paraId="66430FE8" w14:textId="3C809A6B" w:rsidR="005C73C1" w:rsidRPr="00AE407B" w:rsidRDefault="005C73C1" w:rsidP="005C73C1">
      <w:pPr>
        <w:pStyle w:val="ListeMaddemi"/>
        <w:numPr>
          <w:ilvl w:val="0"/>
          <w:numId w:val="53"/>
        </w:numPr>
        <w:spacing w:before="60" w:line="300" w:lineRule="auto"/>
        <w:ind w:left="714" w:hanging="357"/>
        <w:contextualSpacing/>
        <w:jc w:val="both"/>
        <w:rPr>
          <w:lang w:val="tr-TR"/>
        </w:rPr>
      </w:pPr>
      <w:r w:rsidRPr="00AE407B">
        <w:rPr>
          <w:lang w:val="tr-TR"/>
        </w:rPr>
        <w:t>Biyoçeşitlilik Danışmanı, B</w:t>
      </w:r>
      <w:r w:rsidR="00C32D6C" w:rsidRPr="00AE407B">
        <w:rPr>
          <w:lang w:val="tr-TR"/>
        </w:rPr>
        <w:t>Y</w:t>
      </w:r>
      <w:r w:rsidRPr="00AE407B">
        <w:rPr>
          <w:lang w:val="tr-TR"/>
        </w:rPr>
        <w:t>P'ye uygun olarak rutin denetimler ve izlemeler gerçekleştirir ve saha ile proje arşivinde yazılı kayıtlar tutar.</w:t>
      </w:r>
    </w:p>
    <w:p w14:paraId="35C617F1" w14:textId="6199DF80" w:rsidR="005C73C1" w:rsidRPr="00AE407B" w:rsidRDefault="005C73C1" w:rsidP="005C73C1">
      <w:pPr>
        <w:pStyle w:val="ListeMaddemi"/>
        <w:numPr>
          <w:ilvl w:val="0"/>
          <w:numId w:val="53"/>
        </w:numPr>
        <w:spacing w:before="60" w:line="300" w:lineRule="auto"/>
        <w:ind w:left="714" w:hanging="357"/>
        <w:contextualSpacing/>
        <w:jc w:val="both"/>
        <w:rPr>
          <w:lang w:val="tr-TR"/>
        </w:rPr>
      </w:pPr>
      <w:r w:rsidRPr="00AE407B">
        <w:rPr>
          <w:lang w:val="tr-TR"/>
        </w:rPr>
        <w:t xml:space="preserve">Aktif çalışma alanlarında, girilemez alanların/tampon bölgelerin bütünlüğünü ve </w:t>
      </w:r>
      <w:r w:rsidR="00DD3C79">
        <w:rPr>
          <w:lang w:val="tr-TR"/>
        </w:rPr>
        <w:t>BYP</w:t>
      </w:r>
      <w:r w:rsidRPr="00AE407B">
        <w:rPr>
          <w:lang w:val="tr-TR"/>
        </w:rPr>
        <w:t>'de belirtilen biyolojik çeşitlilik kontrollerinin etkinliğini doğrulamak için günlük görsel kontroller yapılır.</w:t>
      </w:r>
    </w:p>
    <w:p w14:paraId="0B91382B" w14:textId="589E3DE2" w:rsidR="005C73C1" w:rsidRPr="00AE407B" w:rsidRDefault="005C73C1" w:rsidP="005C73C1">
      <w:pPr>
        <w:pStyle w:val="ListeMaddemi"/>
        <w:numPr>
          <w:ilvl w:val="0"/>
          <w:numId w:val="53"/>
        </w:numPr>
        <w:spacing w:before="60" w:line="300" w:lineRule="auto"/>
        <w:ind w:left="714" w:hanging="357"/>
        <w:contextualSpacing/>
        <w:jc w:val="both"/>
        <w:rPr>
          <w:lang w:val="tr-TR"/>
        </w:rPr>
      </w:pPr>
      <w:r w:rsidRPr="00AE407B">
        <w:rPr>
          <w:lang w:val="tr-TR"/>
        </w:rPr>
        <w:t xml:space="preserve">İnşaat sırasında aylık CBS incelemeleri gerçekleştirilerek, Bölüm 4.4'teki KPI'lara göre izleme sonuçları değerlendirilir ve gerektiğinde </w:t>
      </w:r>
      <w:r w:rsidR="00DD3C79">
        <w:rPr>
          <w:lang w:val="tr-TR"/>
        </w:rPr>
        <w:t>BYP</w:t>
      </w:r>
      <w:r w:rsidRPr="00AE407B">
        <w:rPr>
          <w:lang w:val="tr-TR"/>
        </w:rPr>
        <w:t>/BAP güncellemeleri yayınlanır.</w:t>
      </w:r>
    </w:p>
    <w:p w14:paraId="4E26C250" w14:textId="4561D3A0" w:rsidR="007975FC" w:rsidRPr="00AE407B" w:rsidRDefault="0016790E" w:rsidP="00130DCF">
      <w:pPr>
        <w:pStyle w:val="Balk3"/>
        <w:rPr>
          <w:lang w:val="tr-TR"/>
        </w:rPr>
      </w:pPr>
      <w:bookmarkStart w:id="104" w:name="_Toc212193467"/>
      <w:bookmarkStart w:id="105" w:name="_Toc212973613"/>
      <w:bookmarkEnd w:id="104"/>
      <w:r w:rsidRPr="00AE407B">
        <w:rPr>
          <w:lang w:val="tr-TR"/>
        </w:rPr>
        <w:t xml:space="preserve">Biyoçeşitlilik </w:t>
      </w:r>
      <w:r w:rsidR="007975FC" w:rsidRPr="00AE407B">
        <w:rPr>
          <w:lang w:val="tr-TR"/>
        </w:rPr>
        <w:t>Uyumluluğu</w:t>
      </w:r>
      <w:bookmarkEnd w:id="105"/>
    </w:p>
    <w:p w14:paraId="3FF95B18" w14:textId="7BAEB4DD" w:rsidR="007975FC" w:rsidRPr="00AE407B" w:rsidRDefault="007975FC" w:rsidP="007975FC">
      <w:pPr>
        <w:autoSpaceDE w:val="0"/>
        <w:autoSpaceDN w:val="0"/>
        <w:adjustRightInd w:val="0"/>
        <w:spacing w:after="120"/>
        <w:rPr>
          <w:lang w:val="tr-TR"/>
        </w:rPr>
      </w:pPr>
      <w:r w:rsidRPr="00AE407B">
        <w:rPr>
          <w:lang w:val="tr-TR"/>
        </w:rPr>
        <w:t xml:space="preserve">İnşaat aşamasında </w:t>
      </w:r>
      <w:r w:rsidR="00841114" w:rsidRPr="00AE407B">
        <w:rPr>
          <w:lang w:val="tr-TR"/>
        </w:rPr>
        <w:t>Biyoçeşitlilik</w:t>
      </w:r>
      <w:r w:rsidRPr="00AE407B">
        <w:rPr>
          <w:lang w:val="tr-TR"/>
        </w:rPr>
        <w:t xml:space="preserve"> Olaylarının sınıflandırılmasıyla ilgili olarak aşağıdaki tanımlar geçerlidir:</w:t>
      </w:r>
    </w:p>
    <w:p w14:paraId="43582E82" w14:textId="761CDA2D" w:rsidR="003F59BC" w:rsidRPr="00AE407B" w:rsidRDefault="003F59BC" w:rsidP="003F59BC">
      <w:pPr>
        <w:pStyle w:val="ListeMaddemi"/>
        <w:numPr>
          <w:ilvl w:val="0"/>
          <w:numId w:val="53"/>
        </w:numPr>
        <w:spacing w:before="60" w:line="300" w:lineRule="auto"/>
        <w:ind w:left="714" w:hanging="357"/>
        <w:contextualSpacing/>
        <w:jc w:val="both"/>
        <w:rPr>
          <w:lang w:val="tr-TR"/>
        </w:rPr>
      </w:pPr>
      <w:r w:rsidRPr="00AE407B">
        <w:rPr>
          <w:lang w:val="tr-TR"/>
        </w:rPr>
        <w:t xml:space="preserve">Biyoçeşitlilik </w:t>
      </w:r>
      <w:r w:rsidR="00C96277" w:rsidRPr="00AE407B">
        <w:rPr>
          <w:lang w:val="tr-TR"/>
        </w:rPr>
        <w:t>i</w:t>
      </w:r>
      <w:r w:rsidR="00AF0B5B" w:rsidRPr="00AE407B">
        <w:rPr>
          <w:lang w:val="tr-TR"/>
        </w:rPr>
        <w:t>çin r</w:t>
      </w:r>
      <w:r w:rsidR="00C96277" w:rsidRPr="00AE407B">
        <w:rPr>
          <w:lang w:val="tr-TR"/>
        </w:rPr>
        <w:t>amak kala</w:t>
      </w:r>
      <w:r w:rsidRPr="00AE407B">
        <w:rPr>
          <w:lang w:val="tr-TR"/>
        </w:rPr>
        <w:t>: Kontrol edilmezse, korunan/öncelikli türleri veya habitatları etkileyebilecek bir olay.</w:t>
      </w:r>
    </w:p>
    <w:p w14:paraId="28FD1568" w14:textId="77777777" w:rsidR="003F59BC" w:rsidRPr="00AE407B" w:rsidRDefault="003F59BC" w:rsidP="003F59BC">
      <w:pPr>
        <w:pStyle w:val="ListeMaddemi"/>
        <w:numPr>
          <w:ilvl w:val="0"/>
          <w:numId w:val="53"/>
        </w:numPr>
        <w:spacing w:before="60" w:line="300" w:lineRule="auto"/>
        <w:ind w:left="714" w:hanging="357"/>
        <w:contextualSpacing/>
        <w:jc w:val="both"/>
        <w:rPr>
          <w:lang w:val="tr-TR"/>
        </w:rPr>
      </w:pPr>
      <w:r w:rsidRPr="00AE407B">
        <w:rPr>
          <w:lang w:val="tr-TR"/>
        </w:rPr>
        <w:t>Biyoçeşitlilik Olayı: Korunan/öncelikli türler veya habitatlar üzerinde fiili etkiye neden olan olay.</w:t>
      </w:r>
    </w:p>
    <w:p w14:paraId="683EB678" w14:textId="1C0B365E" w:rsidR="007975FC" w:rsidRPr="00AE407B" w:rsidRDefault="003F59BC" w:rsidP="00130DCF">
      <w:pPr>
        <w:pStyle w:val="Balk3"/>
        <w:rPr>
          <w:lang w:val="tr-TR"/>
        </w:rPr>
      </w:pPr>
      <w:bookmarkStart w:id="106" w:name="_Toc212973614"/>
      <w:r w:rsidRPr="00AE407B">
        <w:rPr>
          <w:lang w:val="tr-TR"/>
        </w:rPr>
        <w:t>Biyoçeşitlilik Uygunsuzluğu: B</w:t>
      </w:r>
      <w:r w:rsidR="00A10486" w:rsidRPr="00AE407B">
        <w:rPr>
          <w:lang w:val="tr-TR"/>
        </w:rPr>
        <w:t>Y</w:t>
      </w:r>
      <w:r w:rsidRPr="00AE407B">
        <w:rPr>
          <w:lang w:val="tr-TR"/>
        </w:rPr>
        <w:t>P/B</w:t>
      </w:r>
      <w:r w:rsidR="00E575B2" w:rsidRPr="00AE407B">
        <w:rPr>
          <w:lang w:val="tr-TR"/>
        </w:rPr>
        <w:t>E</w:t>
      </w:r>
      <w:r w:rsidRPr="00AE407B">
        <w:rPr>
          <w:lang w:val="tr-TR"/>
        </w:rPr>
        <w:t>P gerekliliklerin</w:t>
      </w:r>
      <w:r w:rsidR="00894D72" w:rsidRPr="00AE407B">
        <w:rPr>
          <w:lang w:val="tr-TR"/>
        </w:rPr>
        <w:t>in</w:t>
      </w:r>
      <w:r w:rsidRPr="00AE407B">
        <w:rPr>
          <w:lang w:val="tr-TR"/>
        </w:rPr>
        <w:t xml:space="preserve"> veya onaylanmış ekolojik </w:t>
      </w:r>
      <w:r w:rsidR="00894D72" w:rsidRPr="00AE407B">
        <w:rPr>
          <w:lang w:val="tr-TR"/>
        </w:rPr>
        <w:t>yöntemlerinin uygulanmaması</w:t>
      </w:r>
      <w:bookmarkEnd w:id="106"/>
    </w:p>
    <w:p w14:paraId="5F9DA7E3" w14:textId="029387A2" w:rsidR="00671E29" w:rsidRPr="00AE407B" w:rsidRDefault="00671E29" w:rsidP="00671E29">
      <w:pPr>
        <w:pStyle w:val="ListeMaddemi"/>
        <w:numPr>
          <w:ilvl w:val="0"/>
          <w:numId w:val="47"/>
        </w:numPr>
        <w:spacing w:before="0" w:afterLines="120" w:after="288" w:line="300" w:lineRule="auto"/>
        <w:contextualSpacing/>
        <w:jc w:val="both"/>
        <w:rPr>
          <w:lang w:val="tr-TR"/>
        </w:rPr>
      </w:pPr>
      <w:r w:rsidRPr="00AE407B">
        <w:rPr>
          <w:lang w:val="tr-TR"/>
        </w:rPr>
        <w:t>İnşaat sırasında aylık iç denetimler ve iki ayda bir dış denetimler yapılır.</w:t>
      </w:r>
    </w:p>
    <w:p w14:paraId="3E3E936B" w14:textId="5394BAFE" w:rsidR="00671E29" w:rsidRPr="00AE407B" w:rsidRDefault="00671E29" w:rsidP="00671E29">
      <w:pPr>
        <w:pStyle w:val="ListeMaddemi"/>
        <w:numPr>
          <w:ilvl w:val="0"/>
          <w:numId w:val="47"/>
        </w:numPr>
        <w:spacing w:before="0" w:afterLines="120" w:after="288" w:line="300" w:lineRule="auto"/>
        <w:contextualSpacing/>
        <w:jc w:val="both"/>
        <w:rPr>
          <w:lang w:val="tr-TR"/>
        </w:rPr>
      </w:pPr>
      <w:r w:rsidRPr="00AE407B">
        <w:rPr>
          <w:lang w:val="tr-TR"/>
        </w:rPr>
        <w:lastRenderedPageBreak/>
        <w:t xml:space="preserve">Denetimler, </w:t>
      </w:r>
      <w:r w:rsidR="00DD3C79">
        <w:rPr>
          <w:lang w:val="tr-TR"/>
        </w:rPr>
        <w:t>BYP</w:t>
      </w:r>
      <w:r w:rsidRPr="00AE407B">
        <w:rPr>
          <w:lang w:val="tr-TR"/>
        </w:rPr>
        <w:t xml:space="preserve"> ile uyumlu protokollere göre yapılır ve saha doğrulaması ile izleme verilerinin incelenmesini içerir. Bulgular proje yönetimine iletilir.</w:t>
      </w:r>
    </w:p>
    <w:p w14:paraId="6629C1A9" w14:textId="3D0865DB" w:rsidR="00671E29" w:rsidRPr="00AE407B" w:rsidRDefault="00671E29" w:rsidP="00885F7C">
      <w:pPr>
        <w:pStyle w:val="ListeMaddemi"/>
        <w:numPr>
          <w:ilvl w:val="0"/>
          <w:numId w:val="47"/>
        </w:numPr>
        <w:spacing w:before="0" w:afterLines="120" w:after="288" w:line="300" w:lineRule="auto"/>
        <w:contextualSpacing/>
        <w:jc w:val="both"/>
        <w:rPr>
          <w:lang w:val="tr-TR"/>
        </w:rPr>
      </w:pPr>
      <w:r w:rsidRPr="00AE407B">
        <w:rPr>
          <w:lang w:val="tr-TR"/>
        </w:rPr>
        <w:t xml:space="preserve">İnşaat faaliyetlerinin tamamlanmasından sonraki bir ay içinde nihai kapanış denetimi yapılır. Gerekli tüm güncellemeler </w:t>
      </w:r>
      <w:r w:rsidR="00DD3C79">
        <w:rPr>
          <w:lang w:val="tr-TR"/>
        </w:rPr>
        <w:t>BYP</w:t>
      </w:r>
      <w:r w:rsidRPr="00AE407B">
        <w:rPr>
          <w:lang w:val="tr-TR"/>
        </w:rPr>
        <w:t>/BAP'ye dahil edilir.</w:t>
      </w:r>
    </w:p>
    <w:p w14:paraId="177F9BAF" w14:textId="0F36F854" w:rsidR="007975FC" w:rsidRPr="00AE407B" w:rsidRDefault="00D95563" w:rsidP="00130DCF">
      <w:pPr>
        <w:pStyle w:val="Balk3"/>
        <w:rPr>
          <w:lang w:val="tr-TR"/>
        </w:rPr>
      </w:pPr>
      <w:bookmarkStart w:id="107" w:name="_Toc212973615"/>
      <w:r w:rsidRPr="00AE407B">
        <w:rPr>
          <w:lang w:val="tr-TR"/>
        </w:rPr>
        <w:t>UYUMSUZLUK YÖNETİMİ VE UYARLANABİLİR GÜNCELLEME</w:t>
      </w:r>
      <w:bookmarkEnd w:id="107"/>
    </w:p>
    <w:p w14:paraId="1557FB9E" w14:textId="008F5C0F" w:rsidR="00D95563" w:rsidRPr="00AE407B" w:rsidRDefault="00522472" w:rsidP="007975FC">
      <w:pPr>
        <w:autoSpaceDE w:val="0"/>
        <w:autoSpaceDN w:val="0"/>
        <w:adjustRightInd w:val="0"/>
        <w:spacing w:before="120" w:after="60"/>
        <w:jc w:val="both"/>
        <w:rPr>
          <w:lang w:val="tr-TR"/>
        </w:rPr>
      </w:pPr>
      <w:r w:rsidRPr="00AE407B">
        <w:rPr>
          <w:lang w:val="tr-TR"/>
        </w:rPr>
        <w:t xml:space="preserve">Tüm </w:t>
      </w:r>
      <w:r w:rsidR="00894D72" w:rsidRPr="00AE407B">
        <w:rPr>
          <w:lang w:val="tr-TR"/>
        </w:rPr>
        <w:t>ramak kala olaylar</w:t>
      </w:r>
      <w:r w:rsidRPr="00AE407B">
        <w:rPr>
          <w:lang w:val="tr-TR"/>
        </w:rPr>
        <w:t xml:space="preserve"> ve uygunsuzluklar, uyarlanabilir B</w:t>
      </w:r>
      <w:r w:rsidR="00AF7A4E" w:rsidRPr="00AE407B">
        <w:rPr>
          <w:lang w:val="tr-TR"/>
        </w:rPr>
        <w:t>Y</w:t>
      </w:r>
      <w:r w:rsidRPr="00AE407B">
        <w:rPr>
          <w:lang w:val="tr-TR"/>
        </w:rPr>
        <w:t xml:space="preserve">P içindeki Biyoçeşitlilik Olay </w:t>
      </w:r>
      <w:r w:rsidR="00171912" w:rsidRPr="00AE407B">
        <w:rPr>
          <w:lang w:val="tr-TR"/>
        </w:rPr>
        <w:t xml:space="preserve">Takip Çizelgesine </w:t>
      </w:r>
      <w:r w:rsidRPr="00AE407B">
        <w:rPr>
          <w:lang w:val="tr-TR"/>
        </w:rPr>
        <w:t>girilir. Gerekli önlemler, B</w:t>
      </w:r>
      <w:r w:rsidR="00171912" w:rsidRPr="00AE407B">
        <w:rPr>
          <w:lang w:val="tr-TR"/>
        </w:rPr>
        <w:t>Y</w:t>
      </w:r>
      <w:r w:rsidRPr="00AE407B">
        <w:rPr>
          <w:lang w:val="tr-TR"/>
        </w:rPr>
        <w:t>P'de ve (varsa) B</w:t>
      </w:r>
      <w:r w:rsidR="00171912" w:rsidRPr="00AE407B">
        <w:rPr>
          <w:lang w:val="tr-TR"/>
        </w:rPr>
        <w:t>E</w:t>
      </w:r>
      <w:r w:rsidRPr="00AE407B">
        <w:rPr>
          <w:lang w:val="tr-TR"/>
        </w:rPr>
        <w:t>P'</w:t>
      </w:r>
      <w:r w:rsidR="00171912" w:rsidRPr="00AE407B">
        <w:rPr>
          <w:lang w:val="tr-TR"/>
        </w:rPr>
        <w:t>t</w:t>
      </w:r>
      <w:r w:rsidRPr="00AE407B">
        <w:rPr>
          <w:lang w:val="tr-TR"/>
        </w:rPr>
        <w:t xml:space="preserve">e önceden belirlenmiş kontroller ve yöntemler kullanılarak tanımlanır; sorumluluklar ve hedef tarihler kaydedilir. </w:t>
      </w:r>
      <w:r w:rsidR="005174BD" w:rsidRPr="00AE407B">
        <w:rPr>
          <w:lang w:val="tr-TR"/>
        </w:rPr>
        <w:t>Kurumsal biyoçeşitlilik uzmanı</w:t>
      </w:r>
      <w:r w:rsidRPr="00AE407B">
        <w:rPr>
          <w:lang w:val="tr-TR"/>
        </w:rPr>
        <w:t>, uygulamayı doğrular ve kontroller etkili olana kadar ilgili faaliyetlerin geçici olarak askıya alınmasını isteyebilir. Kapatıldıktan sonra, B</w:t>
      </w:r>
      <w:r w:rsidR="005174BD" w:rsidRPr="00AE407B">
        <w:rPr>
          <w:lang w:val="tr-TR"/>
        </w:rPr>
        <w:t>Y</w:t>
      </w:r>
      <w:r w:rsidRPr="00AE407B">
        <w:rPr>
          <w:lang w:val="tr-TR"/>
        </w:rPr>
        <w:t>P/B</w:t>
      </w:r>
      <w:r w:rsidR="005174BD" w:rsidRPr="00AE407B">
        <w:rPr>
          <w:lang w:val="tr-TR"/>
        </w:rPr>
        <w:t>E</w:t>
      </w:r>
      <w:r w:rsidRPr="00AE407B">
        <w:rPr>
          <w:lang w:val="tr-TR"/>
        </w:rPr>
        <w:t>P güncellenir ve yeniden yayınlanır.</w:t>
      </w:r>
    </w:p>
    <w:p w14:paraId="30A77CBB" w14:textId="77777777" w:rsidR="007975FC" w:rsidRPr="00AE407B" w:rsidRDefault="007975FC" w:rsidP="00696005">
      <w:pPr>
        <w:pStyle w:val="Balk2"/>
        <w:rPr>
          <w:lang w:val="tr-TR"/>
        </w:rPr>
      </w:pPr>
      <w:bookmarkStart w:id="108" w:name="_Toc212193472"/>
      <w:bookmarkStart w:id="109" w:name="_Toc212193473"/>
      <w:bookmarkStart w:id="110" w:name="_Toc212193474"/>
      <w:bookmarkStart w:id="111" w:name="_Toc212193475"/>
      <w:bookmarkStart w:id="112" w:name="_Toc212193476"/>
      <w:bookmarkStart w:id="113" w:name="_Toc212193477"/>
      <w:bookmarkStart w:id="114" w:name="_Toc212193478"/>
      <w:bookmarkStart w:id="115" w:name="_Toc212193479"/>
      <w:bookmarkStart w:id="116" w:name="_Toc212193480"/>
      <w:bookmarkStart w:id="117" w:name="_Toc212193481"/>
      <w:bookmarkStart w:id="118" w:name="_Toc212193482"/>
      <w:bookmarkStart w:id="119" w:name="_Toc212193483"/>
      <w:bookmarkStart w:id="120" w:name="_Toc212193484"/>
      <w:bookmarkStart w:id="121" w:name="_Toc212193485"/>
      <w:bookmarkStart w:id="122" w:name="_Toc212193486"/>
      <w:bookmarkStart w:id="123" w:name="_Toc212973616"/>
      <w:bookmarkEnd w:id="108"/>
      <w:bookmarkEnd w:id="109"/>
      <w:bookmarkEnd w:id="110"/>
      <w:bookmarkEnd w:id="111"/>
      <w:bookmarkEnd w:id="112"/>
      <w:bookmarkEnd w:id="113"/>
      <w:bookmarkEnd w:id="114"/>
      <w:bookmarkEnd w:id="115"/>
      <w:bookmarkEnd w:id="116"/>
      <w:bookmarkEnd w:id="117"/>
      <w:bookmarkEnd w:id="118"/>
      <w:bookmarkEnd w:id="119"/>
      <w:bookmarkEnd w:id="120"/>
      <w:bookmarkEnd w:id="121"/>
      <w:bookmarkEnd w:id="122"/>
      <w:r w:rsidRPr="00AE407B">
        <w:rPr>
          <w:lang w:val="tr-TR"/>
        </w:rPr>
        <w:t>Raporlama Gereklilikleri</w:t>
      </w:r>
      <w:bookmarkEnd w:id="123"/>
    </w:p>
    <w:p w14:paraId="2468E5B5" w14:textId="77777777" w:rsidR="007975FC" w:rsidRPr="00AE407B" w:rsidRDefault="007975FC" w:rsidP="007975FC">
      <w:pPr>
        <w:autoSpaceDE w:val="0"/>
        <w:autoSpaceDN w:val="0"/>
        <w:adjustRightInd w:val="0"/>
        <w:spacing w:before="120" w:after="60"/>
        <w:contextualSpacing/>
        <w:jc w:val="both"/>
        <w:rPr>
          <w:rFonts w:cs="Arial"/>
          <w:color w:val="000000"/>
          <w:lang w:val="tr-TR"/>
        </w:rPr>
      </w:pPr>
      <w:r w:rsidRPr="00AE407B">
        <w:rPr>
          <w:rFonts w:cs="Arial"/>
          <w:color w:val="000000"/>
          <w:lang w:val="tr-TR"/>
        </w:rPr>
        <w:t>EPC Yüklenicisi için aşağıdaki raporlama gereklilikleri geçerlidir:</w:t>
      </w:r>
    </w:p>
    <w:p w14:paraId="67410713" w14:textId="77777777" w:rsidR="007975FC" w:rsidRPr="00AE407B" w:rsidRDefault="007975FC" w:rsidP="007975FC">
      <w:pPr>
        <w:pStyle w:val="ListeMaddemi"/>
        <w:numPr>
          <w:ilvl w:val="0"/>
          <w:numId w:val="47"/>
        </w:numPr>
        <w:spacing w:before="0" w:afterLines="120" w:after="288" w:line="300" w:lineRule="auto"/>
        <w:contextualSpacing/>
        <w:jc w:val="both"/>
        <w:rPr>
          <w:lang w:val="tr-TR"/>
        </w:rPr>
      </w:pPr>
      <w:r w:rsidRPr="00AE407B">
        <w:rPr>
          <w:lang w:val="tr-TR"/>
        </w:rPr>
        <w:t xml:space="preserve">Olay raporlama; </w:t>
      </w:r>
    </w:p>
    <w:p w14:paraId="44B95831" w14:textId="77777777" w:rsidR="007975FC" w:rsidRPr="00AE407B" w:rsidRDefault="007975FC" w:rsidP="007975FC">
      <w:pPr>
        <w:pStyle w:val="ListeMaddemi"/>
        <w:numPr>
          <w:ilvl w:val="0"/>
          <w:numId w:val="47"/>
        </w:numPr>
        <w:spacing w:before="0" w:afterLines="120" w:after="288" w:line="300" w:lineRule="auto"/>
        <w:contextualSpacing/>
        <w:jc w:val="both"/>
        <w:rPr>
          <w:lang w:val="tr-TR"/>
        </w:rPr>
      </w:pPr>
      <w:r w:rsidRPr="00AE407B">
        <w:rPr>
          <w:lang w:val="tr-TR"/>
        </w:rPr>
        <w:t>Acil durum müdahale raporlaması;</w:t>
      </w:r>
    </w:p>
    <w:p w14:paraId="1579260C" w14:textId="77777777" w:rsidR="007975FC" w:rsidRPr="00AE407B" w:rsidRDefault="007975FC" w:rsidP="007975FC">
      <w:pPr>
        <w:pStyle w:val="ListeMaddemi"/>
        <w:numPr>
          <w:ilvl w:val="0"/>
          <w:numId w:val="47"/>
        </w:numPr>
        <w:spacing w:before="0" w:afterLines="120" w:after="288" w:line="300" w:lineRule="auto"/>
        <w:contextualSpacing/>
        <w:jc w:val="both"/>
        <w:rPr>
          <w:lang w:val="tr-TR"/>
        </w:rPr>
      </w:pPr>
      <w:r w:rsidRPr="00AE407B">
        <w:rPr>
          <w:lang w:val="tr-TR"/>
        </w:rPr>
        <w:t>Yıllık acil durum müdahale eğitim tatbikatlarının kayıtları;</w:t>
      </w:r>
    </w:p>
    <w:p w14:paraId="63B55075" w14:textId="77777777" w:rsidR="007975FC" w:rsidRPr="00AE407B" w:rsidRDefault="007975FC" w:rsidP="007975FC">
      <w:pPr>
        <w:pStyle w:val="ListeMaddemi"/>
        <w:numPr>
          <w:ilvl w:val="0"/>
          <w:numId w:val="47"/>
        </w:numPr>
        <w:spacing w:before="0" w:afterLines="120" w:after="288" w:line="300" w:lineRule="auto"/>
        <w:contextualSpacing/>
        <w:jc w:val="both"/>
        <w:rPr>
          <w:lang w:val="tr-TR"/>
        </w:rPr>
      </w:pPr>
      <w:r w:rsidRPr="00AE407B">
        <w:rPr>
          <w:lang w:val="tr-TR"/>
        </w:rPr>
        <w:t>KPI'lar ve performans eğilimleri hakkında altı aylık raporlar;</w:t>
      </w:r>
    </w:p>
    <w:p w14:paraId="3DDC77E3" w14:textId="77777777" w:rsidR="007975FC" w:rsidRPr="00AE407B" w:rsidRDefault="007975FC" w:rsidP="007975FC">
      <w:pPr>
        <w:pStyle w:val="ListeMaddemi"/>
        <w:numPr>
          <w:ilvl w:val="0"/>
          <w:numId w:val="47"/>
        </w:numPr>
        <w:spacing w:before="0" w:afterLines="120" w:after="288" w:line="300" w:lineRule="auto"/>
        <w:contextualSpacing/>
        <w:jc w:val="both"/>
        <w:rPr>
          <w:lang w:val="tr-TR"/>
        </w:rPr>
      </w:pPr>
      <w:r w:rsidRPr="00AE407B">
        <w:rPr>
          <w:lang w:val="tr-TR"/>
        </w:rPr>
        <w:t>Tamamlanan ilgili eğitim faaliyetleri ve katılım kayıtlarının tutulacağı aylık raporlar;</w:t>
      </w:r>
    </w:p>
    <w:p w14:paraId="4DF02212" w14:textId="77777777" w:rsidR="007975FC" w:rsidRPr="00AE407B" w:rsidRDefault="007975FC" w:rsidP="007975FC">
      <w:pPr>
        <w:pStyle w:val="ListeMaddemi"/>
        <w:numPr>
          <w:ilvl w:val="0"/>
          <w:numId w:val="47"/>
        </w:numPr>
        <w:spacing w:before="0" w:afterLines="120" w:after="288" w:line="300" w:lineRule="auto"/>
        <w:contextualSpacing/>
        <w:jc w:val="both"/>
        <w:rPr>
          <w:lang w:val="tr-TR"/>
        </w:rPr>
      </w:pPr>
      <w:r w:rsidRPr="00AE407B">
        <w:rPr>
          <w:lang w:val="tr-TR"/>
        </w:rPr>
        <w:t>Saha denetim faaliyetlerinin günlük/haftalık/aylık raporları;</w:t>
      </w:r>
    </w:p>
    <w:p w14:paraId="1057E7E1" w14:textId="77777777" w:rsidR="007975FC" w:rsidRPr="00AE407B" w:rsidRDefault="007975FC" w:rsidP="007975FC">
      <w:pPr>
        <w:pStyle w:val="ListeMaddemi"/>
        <w:numPr>
          <w:ilvl w:val="0"/>
          <w:numId w:val="47"/>
        </w:numPr>
        <w:spacing w:before="0" w:afterLines="120" w:after="288" w:line="300" w:lineRule="auto"/>
        <w:contextualSpacing/>
        <w:jc w:val="both"/>
        <w:rPr>
          <w:lang w:val="tr-TR"/>
        </w:rPr>
      </w:pPr>
      <w:r w:rsidRPr="00AE407B">
        <w:rPr>
          <w:lang w:val="tr-TR"/>
        </w:rPr>
        <w:t>Denetim raporları;</w:t>
      </w:r>
    </w:p>
    <w:p w14:paraId="17676654" w14:textId="77777777" w:rsidR="007975FC" w:rsidRPr="00AE407B" w:rsidRDefault="007975FC" w:rsidP="007975FC">
      <w:pPr>
        <w:pStyle w:val="ListeMaddemi"/>
        <w:numPr>
          <w:ilvl w:val="0"/>
          <w:numId w:val="47"/>
        </w:numPr>
        <w:spacing w:before="0" w:afterLines="120" w:after="288" w:line="300" w:lineRule="auto"/>
        <w:contextualSpacing/>
        <w:jc w:val="both"/>
        <w:rPr>
          <w:lang w:val="tr-TR"/>
        </w:rPr>
      </w:pPr>
      <w:r w:rsidRPr="00AE407B">
        <w:rPr>
          <w:lang w:val="tr-TR"/>
        </w:rPr>
        <w:t>Denetim kayıtları ve uygunsuzlukların durumu.</w:t>
      </w:r>
    </w:p>
    <w:p w14:paraId="74CD51D8" w14:textId="77777777" w:rsidR="007975FC" w:rsidRPr="00AE407B" w:rsidRDefault="007975FC" w:rsidP="007975FC">
      <w:pPr>
        <w:pStyle w:val="Balk2"/>
        <w:ind w:left="426" w:hanging="426"/>
        <w:rPr>
          <w:lang w:val="tr-TR"/>
        </w:rPr>
      </w:pPr>
      <w:bookmarkStart w:id="124" w:name="_Toc212973617"/>
      <w:r w:rsidRPr="00AE407B">
        <w:rPr>
          <w:lang w:val="tr-TR"/>
        </w:rPr>
        <w:t>Kayıt Tutma ve Belge Kontrolü</w:t>
      </w:r>
      <w:bookmarkEnd w:id="124"/>
      <w:r w:rsidRPr="00AE407B">
        <w:rPr>
          <w:lang w:val="tr-TR"/>
        </w:rPr>
        <w:t xml:space="preserve"> </w:t>
      </w:r>
    </w:p>
    <w:p w14:paraId="03C9C78E" w14:textId="77777777" w:rsidR="007975FC" w:rsidRPr="00AE407B" w:rsidRDefault="007975FC" w:rsidP="007975FC">
      <w:pPr>
        <w:pStyle w:val="ListeMaddemi"/>
        <w:spacing w:before="0" w:afterLines="120" w:after="288" w:line="300" w:lineRule="auto"/>
        <w:ind w:left="403" w:hanging="403"/>
        <w:jc w:val="both"/>
        <w:rPr>
          <w:lang w:val="tr-TR"/>
        </w:rPr>
      </w:pPr>
      <w:r w:rsidRPr="00AE407B">
        <w:rPr>
          <w:lang w:val="tr-TR"/>
        </w:rPr>
        <w:t>Tüm kayıt ve belgeleri kontrol etmek için bir kayıt tutma sistemi kullanılmalıdır, böylece bunlar:</w:t>
      </w:r>
    </w:p>
    <w:p w14:paraId="6EF93E44" w14:textId="77777777" w:rsidR="007975FC" w:rsidRPr="00AE407B" w:rsidRDefault="007975FC" w:rsidP="007975FC">
      <w:pPr>
        <w:pStyle w:val="ListeMaddemi"/>
        <w:numPr>
          <w:ilvl w:val="0"/>
          <w:numId w:val="47"/>
        </w:numPr>
        <w:spacing w:before="0" w:afterLines="120" w:after="288" w:line="300" w:lineRule="auto"/>
        <w:contextualSpacing/>
        <w:jc w:val="both"/>
        <w:rPr>
          <w:lang w:val="tr-TR"/>
        </w:rPr>
      </w:pPr>
      <w:r w:rsidRPr="00AE407B">
        <w:rPr>
          <w:lang w:val="tr-TR"/>
        </w:rPr>
        <w:t>Kolayca bulunabilir ve tanımlanabilir ve düzenli bir şekilde tutulabilir;</w:t>
      </w:r>
    </w:p>
    <w:p w14:paraId="6AD6B2EF" w14:textId="77777777" w:rsidR="007975FC" w:rsidRPr="00AE407B" w:rsidRDefault="007975FC" w:rsidP="007975FC">
      <w:pPr>
        <w:pStyle w:val="ListeMaddemi"/>
        <w:numPr>
          <w:ilvl w:val="0"/>
          <w:numId w:val="47"/>
        </w:numPr>
        <w:spacing w:before="0" w:afterLines="120" w:after="288" w:line="300" w:lineRule="auto"/>
        <w:contextualSpacing/>
        <w:jc w:val="both"/>
        <w:rPr>
          <w:lang w:val="tr-TR"/>
        </w:rPr>
      </w:pPr>
      <w:r w:rsidRPr="00AE407B">
        <w:rPr>
          <w:lang w:val="tr-TR"/>
        </w:rPr>
        <w:t>Güncel, doğru, okunaklı ve tarihli olması ve tarihlerin uygun olduğu durumlarda revizyon tarihlerini de içermesi;</w:t>
      </w:r>
    </w:p>
    <w:p w14:paraId="499B5AF5" w14:textId="77777777" w:rsidR="007975FC" w:rsidRPr="00AE407B" w:rsidRDefault="007975FC" w:rsidP="007975FC">
      <w:pPr>
        <w:pStyle w:val="ListeMaddemi"/>
        <w:numPr>
          <w:ilvl w:val="0"/>
          <w:numId w:val="47"/>
        </w:numPr>
        <w:spacing w:before="0" w:afterLines="120" w:after="288" w:line="300" w:lineRule="auto"/>
        <w:contextualSpacing/>
        <w:jc w:val="both"/>
        <w:rPr>
          <w:lang w:val="tr-TR"/>
        </w:rPr>
      </w:pPr>
      <w:r w:rsidRPr="00AE407B">
        <w:rPr>
          <w:lang w:val="tr-TR"/>
        </w:rPr>
        <w:t>İlgili/uygulanabilir ve yasal ve/veya mevzuat gerekliliklerini karşılayan; ve</w:t>
      </w:r>
    </w:p>
    <w:p w14:paraId="67FD44A4" w14:textId="77777777" w:rsidR="007975FC" w:rsidRPr="00AE407B" w:rsidRDefault="007975FC" w:rsidP="007975FC">
      <w:pPr>
        <w:pStyle w:val="ListeMaddemi"/>
        <w:numPr>
          <w:ilvl w:val="0"/>
          <w:numId w:val="47"/>
        </w:numPr>
        <w:spacing w:before="0" w:afterLines="120" w:after="288" w:line="300" w:lineRule="auto"/>
        <w:contextualSpacing/>
        <w:jc w:val="both"/>
        <w:rPr>
          <w:lang w:val="tr-TR"/>
        </w:rPr>
      </w:pPr>
      <w:r w:rsidRPr="00AE407B">
        <w:rPr>
          <w:lang w:val="tr-TR"/>
        </w:rPr>
        <w:t>Belirli bir süre saklanmalıdır – Kayıtların saklanması, yasal veya düzenleyici politikalarla düzenlenebilir;</w:t>
      </w:r>
    </w:p>
    <w:p w14:paraId="7A3F2709" w14:textId="77777777" w:rsidR="007975FC" w:rsidRPr="00AE407B" w:rsidRDefault="007975FC" w:rsidP="007975FC">
      <w:pPr>
        <w:pStyle w:val="ListeMaddemi"/>
        <w:spacing w:before="0" w:after="120" w:line="300" w:lineRule="auto"/>
        <w:ind w:left="0" w:firstLine="0"/>
        <w:contextualSpacing/>
        <w:jc w:val="both"/>
        <w:rPr>
          <w:lang w:val="tr-TR"/>
        </w:rPr>
      </w:pPr>
    </w:p>
    <w:p w14:paraId="63C96DD7" w14:textId="77777777" w:rsidR="007975FC" w:rsidRPr="00AE407B" w:rsidRDefault="007975FC" w:rsidP="007975FC">
      <w:pPr>
        <w:pStyle w:val="ListeMaddemi"/>
        <w:spacing w:before="0" w:afterLines="120" w:after="288" w:line="300" w:lineRule="auto"/>
        <w:ind w:left="403" w:hanging="403"/>
        <w:jc w:val="both"/>
        <w:rPr>
          <w:lang w:val="tr-TR"/>
        </w:rPr>
      </w:pPr>
      <w:r w:rsidRPr="00AE407B">
        <w:rPr>
          <w:lang w:val="tr-TR"/>
        </w:rPr>
        <w:t xml:space="preserve">Gerekli tüm faaliyetler ve olaylar hakkında kayıt tutulmalı ve bu kayıtlar her an denetime hazır olmalı ve aşağıdakileri içermelidir: </w:t>
      </w:r>
    </w:p>
    <w:p w14:paraId="4187CEC3" w14:textId="77777777" w:rsidR="007975FC" w:rsidRPr="00AE407B" w:rsidRDefault="007975FC" w:rsidP="007975FC">
      <w:pPr>
        <w:pStyle w:val="ListeMaddemi"/>
        <w:numPr>
          <w:ilvl w:val="0"/>
          <w:numId w:val="47"/>
        </w:numPr>
        <w:spacing w:before="0" w:afterLines="120" w:after="288" w:line="300" w:lineRule="auto"/>
        <w:contextualSpacing/>
        <w:jc w:val="both"/>
        <w:rPr>
          <w:lang w:val="tr-TR"/>
        </w:rPr>
      </w:pPr>
      <w:r w:rsidRPr="00AE407B">
        <w:rPr>
          <w:lang w:val="tr-TR"/>
        </w:rPr>
        <w:t>Tüm izinler ve lisanslar;</w:t>
      </w:r>
    </w:p>
    <w:p w14:paraId="1213D9C5" w14:textId="77777777" w:rsidR="007975FC" w:rsidRPr="00AE407B" w:rsidRDefault="007975FC" w:rsidP="007975FC">
      <w:pPr>
        <w:pStyle w:val="ListeMaddemi"/>
        <w:numPr>
          <w:ilvl w:val="0"/>
          <w:numId w:val="47"/>
        </w:numPr>
        <w:spacing w:before="0" w:afterLines="120" w:after="288" w:line="300" w:lineRule="auto"/>
        <w:contextualSpacing/>
        <w:jc w:val="both"/>
        <w:rPr>
          <w:lang w:val="tr-TR"/>
        </w:rPr>
      </w:pPr>
      <w:r w:rsidRPr="00AE407B">
        <w:rPr>
          <w:lang w:val="tr-TR"/>
        </w:rPr>
        <w:t>İlgili çevre mevzuatı kaydı;</w:t>
      </w:r>
    </w:p>
    <w:p w14:paraId="1E96269F" w14:textId="77777777" w:rsidR="007975FC" w:rsidRPr="00AE407B" w:rsidRDefault="007975FC" w:rsidP="007975FC">
      <w:pPr>
        <w:pStyle w:val="ListeMaddemi"/>
        <w:numPr>
          <w:ilvl w:val="0"/>
          <w:numId w:val="47"/>
        </w:numPr>
        <w:spacing w:before="0" w:afterLines="120" w:after="288" w:line="300" w:lineRule="auto"/>
        <w:contextualSpacing/>
        <w:jc w:val="both"/>
        <w:rPr>
          <w:lang w:val="tr-TR"/>
        </w:rPr>
      </w:pPr>
      <w:r w:rsidRPr="00AE407B">
        <w:rPr>
          <w:lang w:val="tr-TR"/>
        </w:rPr>
        <w:t>İlgili çevre izinlerinin kaydı;</w:t>
      </w:r>
    </w:p>
    <w:p w14:paraId="01546341" w14:textId="77777777" w:rsidR="007975FC" w:rsidRPr="00AE407B" w:rsidRDefault="007975FC" w:rsidP="007975FC">
      <w:pPr>
        <w:pStyle w:val="ListeMaddemi"/>
        <w:numPr>
          <w:ilvl w:val="0"/>
          <w:numId w:val="47"/>
        </w:numPr>
        <w:spacing w:before="0" w:afterLines="120" w:after="288" w:line="300" w:lineRule="auto"/>
        <w:contextualSpacing/>
        <w:jc w:val="both"/>
        <w:rPr>
          <w:lang w:val="tr-TR"/>
        </w:rPr>
      </w:pPr>
      <w:r w:rsidRPr="00AE407B">
        <w:rPr>
          <w:lang w:val="tr-TR"/>
        </w:rPr>
        <w:t>Bildirilen tüm olaylar;</w:t>
      </w:r>
    </w:p>
    <w:p w14:paraId="1D705EA7" w14:textId="77777777" w:rsidR="007975FC" w:rsidRPr="00AE407B" w:rsidRDefault="007975FC" w:rsidP="007975FC">
      <w:pPr>
        <w:pStyle w:val="ListeMaddemi"/>
        <w:numPr>
          <w:ilvl w:val="0"/>
          <w:numId w:val="47"/>
        </w:numPr>
        <w:spacing w:before="0" w:afterLines="120" w:after="288" w:line="300" w:lineRule="auto"/>
        <w:contextualSpacing/>
        <w:jc w:val="both"/>
        <w:rPr>
          <w:lang w:val="tr-TR"/>
        </w:rPr>
      </w:pPr>
      <w:r w:rsidRPr="00AE407B">
        <w:rPr>
          <w:lang w:val="tr-TR"/>
        </w:rPr>
        <w:t>İç ve dış denetim raporları ve düzeltici eylem planları;</w:t>
      </w:r>
    </w:p>
    <w:p w14:paraId="7AEBDC52" w14:textId="77777777" w:rsidR="007975FC" w:rsidRPr="00AE407B" w:rsidRDefault="007975FC" w:rsidP="007975FC">
      <w:pPr>
        <w:pStyle w:val="ListeMaddemi"/>
        <w:numPr>
          <w:ilvl w:val="0"/>
          <w:numId w:val="47"/>
        </w:numPr>
        <w:spacing w:before="0" w:afterLines="120" w:after="288" w:line="300" w:lineRule="auto"/>
        <w:contextualSpacing/>
        <w:jc w:val="both"/>
        <w:rPr>
          <w:lang w:val="tr-TR"/>
        </w:rPr>
      </w:pPr>
      <w:r w:rsidRPr="00AE407B">
        <w:rPr>
          <w:lang w:val="tr-TR"/>
        </w:rPr>
        <w:t>Saha denetim raporları;</w:t>
      </w:r>
    </w:p>
    <w:p w14:paraId="45702F36" w14:textId="77777777" w:rsidR="007975FC" w:rsidRPr="00AE407B" w:rsidRDefault="007975FC" w:rsidP="007975FC">
      <w:pPr>
        <w:pStyle w:val="ListeMaddemi"/>
        <w:numPr>
          <w:ilvl w:val="0"/>
          <w:numId w:val="47"/>
        </w:numPr>
        <w:spacing w:before="0" w:afterLines="120" w:after="288" w:line="300" w:lineRule="auto"/>
        <w:contextualSpacing/>
        <w:jc w:val="both"/>
        <w:rPr>
          <w:lang w:val="tr-TR"/>
        </w:rPr>
      </w:pPr>
      <w:r w:rsidRPr="00AE407B">
        <w:rPr>
          <w:lang w:val="tr-TR"/>
        </w:rPr>
        <w:t>İzleme raporları;</w:t>
      </w:r>
    </w:p>
    <w:p w14:paraId="7BCFFEC2" w14:textId="77777777" w:rsidR="007975FC" w:rsidRPr="00AE407B" w:rsidRDefault="007975FC" w:rsidP="007975FC">
      <w:pPr>
        <w:pStyle w:val="ListeMaddemi"/>
        <w:numPr>
          <w:ilvl w:val="0"/>
          <w:numId w:val="47"/>
        </w:numPr>
        <w:spacing w:before="0" w:afterLines="120" w:after="288" w:line="300" w:lineRule="auto"/>
        <w:contextualSpacing/>
        <w:jc w:val="both"/>
        <w:rPr>
          <w:lang w:val="tr-TR"/>
        </w:rPr>
      </w:pPr>
      <w:r w:rsidRPr="00AE407B">
        <w:rPr>
          <w:lang w:val="tr-TR"/>
        </w:rPr>
        <w:t xml:space="preserve">Azaltıcı önlemlerin başarılı ve başarısız uygulamalarına ilişkin kayıtlar; </w:t>
      </w:r>
    </w:p>
    <w:p w14:paraId="756D5800" w14:textId="77777777" w:rsidR="007975FC" w:rsidRPr="00AE407B" w:rsidRDefault="007975FC" w:rsidP="007975FC">
      <w:pPr>
        <w:pStyle w:val="ListeMaddemi"/>
        <w:numPr>
          <w:ilvl w:val="0"/>
          <w:numId w:val="47"/>
        </w:numPr>
        <w:spacing w:before="0" w:afterLines="120" w:after="288" w:line="300" w:lineRule="auto"/>
        <w:contextualSpacing/>
        <w:jc w:val="both"/>
        <w:rPr>
          <w:lang w:val="tr-TR"/>
        </w:rPr>
      </w:pPr>
      <w:r w:rsidRPr="00AE407B">
        <w:rPr>
          <w:lang w:val="tr-TR"/>
        </w:rPr>
        <w:t xml:space="preserve">Saha oryantasyonları; </w:t>
      </w:r>
    </w:p>
    <w:p w14:paraId="7ED5FE31" w14:textId="77777777" w:rsidR="007975FC" w:rsidRPr="00AE407B" w:rsidRDefault="007975FC" w:rsidP="007975FC">
      <w:pPr>
        <w:pStyle w:val="ListeMaddemi"/>
        <w:numPr>
          <w:ilvl w:val="0"/>
          <w:numId w:val="47"/>
        </w:numPr>
        <w:spacing w:before="0" w:afterLines="120" w:after="288" w:line="300" w:lineRule="auto"/>
        <w:contextualSpacing/>
        <w:jc w:val="both"/>
        <w:rPr>
          <w:lang w:val="tr-TR"/>
        </w:rPr>
      </w:pPr>
      <w:r w:rsidRPr="00AE407B">
        <w:rPr>
          <w:lang w:val="tr-TR"/>
        </w:rPr>
        <w:lastRenderedPageBreak/>
        <w:t>Eğitim kayıtları;</w:t>
      </w:r>
    </w:p>
    <w:p w14:paraId="7285AA4A" w14:textId="77777777" w:rsidR="007975FC" w:rsidRPr="00AE407B" w:rsidRDefault="007975FC" w:rsidP="007975FC">
      <w:pPr>
        <w:pStyle w:val="ListeMaddemi"/>
        <w:numPr>
          <w:ilvl w:val="0"/>
          <w:numId w:val="47"/>
        </w:numPr>
        <w:spacing w:before="0" w:afterLines="120" w:after="288" w:line="300" w:lineRule="auto"/>
        <w:contextualSpacing/>
        <w:jc w:val="both"/>
        <w:rPr>
          <w:lang w:val="tr-TR"/>
        </w:rPr>
      </w:pPr>
      <w:r w:rsidRPr="00AE407B">
        <w:rPr>
          <w:lang w:val="tr-TR"/>
        </w:rPr>
        <w:t xml:space="preserve">Araç kutusu toplantıları ve diğer eğitim katılım kayıtları; </w:t>
      </w:r>
    </w:p>
    <w:p w14:paraId="0CE2C8E7" w14:textId="77777777" w:rsidR="007975FC" w:rsidRPr="00AE407B" w:rsidRDefault="007975FC" w:rsidP="007975FC">
      <w:pPr>
        <w:pStyle w:val="ListeMaddemi"/>
        <w:numPr>
          <w:ilvl w:val="0"/>
          <w:numId w:val="47"/>
        </w:numPr>
        <w:spacing w:before="0" w:afterLines="120" w:after="288" w:line="300" w:lineRule="auto"/>
        <w:contextualSpacing/>
        <w:jc w:val="both"/>
        <w:rPr>
          <w:lang w:val="tr-TR"/>
        </w:rPr>
      </w:pPr>
      <w:r w:rsidRPr="00AE407B">
        <w:rPr>
          <w:lang w:val="tr-TR"/>
        </w:rPr>
        <w:t>MSDS (Malzeme Güvenlik Bilgi Formları).</w:t>
      </w:r>
    </w:p>
    <w:p w14:paraId="73420EAC" w14:textId="773EC4D5" w:rsidR="007975FC" w:rsidRPr="00AE407B" w:rsidRDefault="007975FC" w:rsidP="007975FC">
      <w:pPr>
        <w:spacing w:before="120" w:after="60"/>
        <w:jc w:val="both"/>
        <w:rPr>
          <w:lang w:val="tr-TR"/>
        </w:rPr>
      </w:pPr>
      <w:r w:rsidRPr="00AE407B">
        <w:rPr>
          <w:lang w:val="tr-TR"/>
        </w:rPr>
        <w:t>İnşaat B</w:t>
      </w:r>
      <w:r w:rsidR="005174BD" w:rsidRPr="00AE407B">
        <w:rPr>
          <w:lang w:val="tr-TR"/>
        </w:rPr>
        <w:t>Y</w:t>
      </w:r>
      <w:r w:rsidRPr="00AE407B">
        <w:rPr>
          <w:lang w:val="tr-TR"/>
        </w:rPr>
        <w:t xml:space="preserve">P'si, inşaat aşamasında Projenin faaliyet gösterdiği bağlamda herhangi bir değişiklik olması durumunda </w:t>
      </w:r>
      <w:r w:rsidR="00664F43" w:rsidRPr="00AE407B">
        <w:rPr>
          <w:lang w:val="tr-TR"/>
        </w:rPr>
        <w:t>Ç</w:t>
      </w:r>
      <w:r w:rsidRPr="00AE407B">
        <w:rPr>
          <w:lang w:val="tr-TR"/>
        </w:rPr>
        <w:t xml:space="preserve">&amp;S </w:t>
      </w:r>
      <w:r w:rsidR="00763BE6" w:rsidRPr="00AE407B">
        <w:rPr>
          <w:lang w:val="tr-TR"/>
        </w:rPr>
        <w:t>Görevlisi/</w:t>
      </w:r>
      <w:r w:rsidR="00664F43" w:rsidRPr="00AE407B">
        <w:rPr>
          <w:lang w:val="tr-TR"/>
        </w:rPr>
        <w:t>kurumsal biyoçeşitlilik uzmanı</w:t>
      </w:r>
      <w:r w:rsidRPr="00AE407B">
        <w:rPr>
          <w:lang w:val="tr-TR"/>
        </w:rPr>
        <w:t xml:space="preserve"> tarafından düzenli olarak gözden geçirilecek ve güncellenecektir. </w:t>
      </w:r>
    </w:p>
    <w:p w14:paraId="4839C4A2" w14:textId="1981EFF6" w:rsidR="007975FC" w:rsidRPr="00AE407B" w:rsidRDefault="007975FC" w:rsidP="007975FC">
      <w:pPr>
        <w:spacing w:before="120" w:after="60"/>
        <w:jc w:val="both"/>
        <w:rPr>
          <w:lang w:val="tr-TR"/>
        </w:rPr>
      </w:pPr>
      <w:r w:rsidRPr="00AE407B">
        <w:rPr>
          <w:lang w:val="tr-TR"/>
        </w:rPr>
        <w:t xml:space="preserve">"Uyarlanabilir yönetim" ilkesine uygun acil güncellemeler </w:t>
      </w:r>
      <w:r w:rsidR="00664F43" w:rsidRPr="00AE407B">
        <w:rPr>
          <w:lang w:val="tr-TR"/>
        </w:rPr>
        <w:t>Ç</w:t>
      </w:r>
      <w:r w:rsidRPr="00AE407B">
        <w:rPr>
          <w:lang w:val="tr-TR"/>
        </w:rPr>
        <w:t xml:space="preserve">&amp;S </w:t>
      </w:r>
      <w:r w:rsidR="00763BE6" w:rsidRPr="00AE407B">
        <w:rPr>
          <w:lang w:val="tr-TR"/>
        </w:rPr>
        <w:t>Sorumlusu/</w:t>
      </w:r>
      <w:r w:rsidR="00664F43" w:rsidRPr="00AE407B">
        <w:rPr>
          <w:lang w:val="tr-TR"/>
        </w:rPr>
        <w:t xml:space="preserve"> kurumsal biyoçeşitlilik uzmanı</w:t>
      </w:r>
      <w:r w:rsidR="00763BE6" w:rsidRPr="00AE407B">
        <w:rPr>
          <w:lang w:val="tr-TR"/>
        </w:rPr>
        <w:t>n</w:t>
      </w:r>
      <w:r w:rsidR="00CE2ED6" w:rsidRPr="00AE407B">
        <w:rPr>
          <w:lang w:val="tr-TR"/>
        </w:rPr>
        <w:t>ı</w:t>
      </w:r>
      <w:r w:rsidR="00763BE6" w:rsidRPr="00AE407B">
        <w:rPr>
          <w:lang w:val="tr-TR"/>
        </w:rPr>
        <w:t>n</w:t>
      </w:r>
      <w:r w:rsidRPr="00AE407B">
        <w:rPr>
          <w:lang w:val="tr-TR"/>
        </w:rPr>
        <w:t xml:space="preserve"> sorumluluğunda olabilir, ancak müdahale tasarımında, izleme faaliyetlerinin zamanlamasında vb. yapılan önemli değişiklikler, hesap verebilirliği sağlamak için üçüncü taraf bir danışmanla istişare edilerek yapılmalıdır.</w:t>
      </w:r>
    </w:p>
    <w:p w14:paraId="6B396745" w14:textId="32A7A6E3" w:rsidR="007975FC" w:rsidRPr="00AE407B" w:rsidRDefault="007975FC" w:rsidP="007975FC">
      <w:pPr>
        <w:spacing w:before="120" w:after="60"/>
        <w:jc w:val="both"/>
        <w:rPr>
          <w:lang w:val="tr-TR"/>
        </w:rPr>
      </w:pPr>
      <w:r w:rsidRPr="00AE407B">
        <w:rPr>
          <w:lang w:val="tr-TR"/>
        </w:rPr>
        <w:t>B</w:t>
      </w:r>
      <w:r w:rsidR="00CE2ED6" w:rsidRPr="00AE407B">
        <w:rPr>
          <w:lang w:val="tr-TR"/>
        </w:rPr>
        <w:t>Y</w:t>
      </w:r>
      <w:r w:rsidRPr="00AE407B">
        <w:rPr>
          <w:lang w:val="tr-TR"/>
        </w:rPr>
        <w:t>P'de yapılan tüm değişiklikler, EPC Yüklenicisinin veri ve belge yönetim sisteminin bir parçası olarak sürüm numaralarını takip etmek için ana belgede ve revizyon numaraları ve tarihlerinde yapılacaktır.  Ayrıca, farklı sürüm numaraları için belgeye yapılan önemli değişiklikleri ve bu değişiklikleri kimlerin onayladığını özetleyen bir özet belge de hazırlanmalıdır.</w:t>
      </w:r>
    </w:p>
    <w:p w14:paraId="143BBBE7" w14:textId="77777777" w:rsidR="007975FC" w:rsidRPr="00AE407B" w:rsidRDefault="007975FC" w:rsidP="007975FC">
      <w:pPr>
        <w:autoSpaceDE w:val="0"/>
        <w:autoSpaceDN w:val="0"/>
        <w:adjustRightInd w:val="0"/>
        <w:spacing w:before="120" w:after="60"/>
        <w:contextualSpacing/>
        <w:jc w:val="both"/>
        <w:rPr>
          <w:lang w:val="tr-TR"/>
        </w:rPr>
      </w:pPr>
      <w:r w:rsidRPr="00AE407B">
        <w:rPr>
          <w:lang w:val="tr-TR"/>
        </w:rPr>
        <w:t xml:space="preserve">Belgelerin/klasörlerin bir kopyası, çalışmalar süresince Şantiye ofislerinde saklanacak ve her zaman incelenmeye hazır olacaktır. </w:t>
      </w:r>
    </w:p>
    <w:p w14:paraId="52A44DE1" w14:textId="77777777" w:rsidR="007975FC" w:rsidRPr="00AE407B" w:rsidRDefault="007975FC" w:rsidP="007975FC">
      <w:pPr>
        <w:rPr>
          <w:lang w:val="tr-TR"/>
        </w:rPr>
      </w:pPr>
    </w:p>
    <w:p w14:paraId="2D970664" w14:textId="77777777" w:rsidR="006C4611" w:rsidRPr="00AE407B" w:rsidRDefault="006C4611">
      <w:pPr>
        <w:spacing w:after="0" w:line="240" w:lineRule="auto"/>
        <w:rPr>
          <w:lang w:val="tr-TR"/>
        </w:rPr>
      </w:pPr>
    </w:p>
    <w:p w14:paraId="068225A8" w14:textId="13D04C25" w:rsidR="006C4611" w:rsidRPr="00AE407B" w:rsidRDefault="006C4611">
      <w:pPr>
        <w:spacing w:after="0" w:line="240" w:lineRule="auto"/>
        <w:rPr>
          <w:lang w:val="tr-TR"/>
        </w:rPr>
      </w:pPr>
      <w:r w:rsidRPr="00AE407B">
        <w:rPr>
          <w:lang w:val="tr-TR"/>
        </w:rPr>
        <w:br w:type="page"/>
      </w:r>
    </w:p>
    <w:p w14:paraId="20CAC21E" w14:textId="77777777" w:rsidR="00946D5C" w:rsidRPr="00AE407B" w:rsidRDefault="00946D5C" w:rsidP="0075089E">
      <w:pPr>
        <w:pStyle w:val="GvdeMetni"/>
        <w:rPr>
          <w:lang w:val="tr-TR"/>
        </w:rPr>
        <w:sectPr w:rsidR="00946D5C" w:rsidRPr="00AE407B" w:rsidSect="00360417">
          <w:pgSz w:w="11906" w:h="16838" w:code="9"/>
          <w:pgMar w:top="1134" w:right="1134" w:bottom="1134" w:left="1134" w:header="567" w:footer="374" w:gutter="0"/>
          <w:cols w:sep="1" w:space="380"/>
          <w:titlePg/>
          <w:docGrid w:linePitch="360"/>
        </w:sectPr>
      </w:pPr>
    </w:p>
    <w:p w14:paraId="4F29AA89" w14:textId="0AC13738" w:rsidR="00994F11" w:rsidRPr="00AE407B" w:rsidRDefault="00DA47BA" w:rsidP="00780BDA">
      <w:pPr>
        <w:pStyle w:val="Balk1"/>
        <w:rPr>
          <w:lang w:val="tr-TR"/>
        </w:rPr>
      </w:pPr>
      <w:bookmarkStart w:id="125" w:name="_Toc212973618"/>
      <w:bookmarkStart w:id="126" w:name="_Toc156896039"/>
      <w:r w:rsidRPr="00AE407B">
        <w:rPr>
          <w:lang w:val="tr-TR"/>
        </w:rPr>
        <w:lastRenderedPageBreak/>
        <w:t>İşletme</w:t>
      </w:r>
      <w:r w:rsidR="00994F11" w:rsidRPr="00AE407B">
        <w:rPr>
          <w:lang w:val="tr-TR"/>
        </w:rPr>
        <w:t xml:space="preserve"> AŞAMA</w:t>
      </w:r>
      <w:r w:rsidRPr="00AE407B">
        <w:rPr>
          <w:lang w:val="tr-TR"/>
        </w:rPr>
        <w:t>sı</w:t>
      </w:r>
      <w:r w:rsidR="004629E3">
        <w:rPr>
          <w:lang w:val="tr-TR"/>
        </w:rPr>
        <w:t xml:space="preserve"> için</w:t>
      </w:r>
      <w:r w:rsidR="00994F11" w:rsidRPr="00AE407B">
        <w:rPr>
          <w:lang w:val="tr-TR"/>
        </w:rPr>
        <w:t xml:space="preserve"> </w:t>
      </w:r>
      <w:r w:rsidR="005A419A" w:rsidRPr="00AE407B">
        <w:rPr>
          <w:lang w:val="tr-TR"/>
        </w:rPr>
        <w:t>BİYOÇEŞİTLİLİK YÖNETİM PLANI (B</w:t>
      </w:r>
      <w:r w:rsidRPr="00AE407B">
        <w:rPr>
          <w:lang w:val="tr-TR"/>
        </w:rPr>
        <w:t>Y</w:t>
      </w:r>
      <w:r w:rsidR="005A419A" w:rsidRPr="00AE407B">
        <w:rPr>
          <w:lang w:val="tr-TR"/>
        </w:rPr>
        <w:t>P)</w:t>
      </w:r>
      <w:bookmarkEnd w:id="125"/>
    </w:p>
    <w:p w14:paraId="2C91239A" w14:textId="07F7DAA1" w:rsidR="00CB2BD7" w:rsidRPr="00AE407B" w:rsidRDefault="00D863F2" w:rsidP="0058731B">
      <w:pPr>
        <w:pStyle w:val="GvdeMetni"/>
        <w:jc w:val="both"/>
        <w:rPr>
          <w:lang w:val="tr-TR"/>
        </w:rPr>
      </w:pPr>
      <w:r w:rsidRPr="00AE407B">
        <w:rPr>
          <w:lang w:val="tr-TR"/>
        </w:rPr>
        <w:t xml:space="preserve">Bu bölümde, Projenin </w:t>
      </w:r>
      <w:r w:rsidR="00DA47BA" w:rsidRPr="00AE407B">
        <w:rPr>
          <w:lang w:val="tr-TR"/>
        </w:rPr>
        <w:t>işletme</w:t>
      </w:r>
      <w:r w:rsidRPr="00AE407B">
        <w:rPr>
          <w:lang w:val="tr-TR"/>
        </w:rPr>
        <w:t xml:space="preserve"> aşaması için Biyoçeşitlilik Yönetim Planı (B</w:t>
      </w:r>
      <w:r w:rsidR="00DA47BA" w:rsidRPr="00AE407B">
        <w:rPr>
          <w:lang w:val="tr-TR"/>
        </w:rPr>
        <w:t>Y</w:t>
      </w:r>
      <w:r w:rsidRPr="00AE407B">
        <w:rPr>
          <w:lang w:val="tr-TR"/>
        </w:rPr>
        <w:t xml:space="preserve">P) sunulmaktadır. </w:t>
      </w:r>
      <w:r w:rsidR="00731702" w:rsidRPr="00AE407B">
        <w:rPr>
          <w:lang w:val="tr-TR"/>
        </w:rPr>
        <w:t>Projenin operasyonel aşaması için B</w:t>
      </w:r>
      <w:r w:rsidR="00DA47BA" w:rsidRPr="00AE407B">
        <w:rPr>
          <w:lang w:val="tr-TR"/>
        </w:rPr>
        <w:t>Y</w:t>
      </w:r>
      <w:r w:rsidR="00731702" w:rsidRPr="00AE407B">
        <w:rPr>
          <w:lang w:val="tr-TR"/>
        </w:rPr>
        <w:t xml:space="preserve">P, </w:t>
      </w:r>
      <w:r w:rsidR="00AE60CC" w:rsidRPr="00AE407B">
        <w:rPr>
          <w:lang w:val="tr-TR"/>
        </w:rPr>
        <w:t>GAIA Rüzgar Enerji Santralinin</w:t>
      </w:r>
      <w:r w:rsidR="00731702" w:rsidRPr="00AE407B">
        <w:rPr>
          <w:lang w:val="tr-TR"/>
        </w:rPr>
        <w:t xml:space="preserve"> işletimi ve bakımı sırasında biyoçeşitlilik üzerinde (yani türler ve habitatlar üzerinde) meydana gelebilecek olası etkilerin yönetimini ele alacaktır. </w:t>
      </w:r>
    </w:p>
    <w:p w14:paraId="4D62D68D" w14:textId="32B31E3C" w:rsidR="00CB2BD7" w:rsidRPr="00AE407B" w:rsidRDefault="00CB2BD7" w:rsidP="00CB2BD7">
      <w:pPr>
        <w:pStyle w:val="GvdeMetni"/>
        <w:rPr>
          <w:lang w:val="tr-TR"/>
        </w:rPr>
      </w:pPr>
      <w:r w:rsidRPr="00AE407B">
        <w:rPr>
          <w:lang w:val="tr-TR"/>
        </w:rPr>
        <w:t>Operasyonel olarak, B</w:t>
      </w:r>
      <w:r w:rsidR="00DA47BA" w:rsidRPr="00AE407B">
        <w:rPr>
          <w:lang w:val="tr-TR"/>
        </w:rPr>
        <w:t>Y</w:t>
      </w:r>
      <w:r w:rsidRPr="00AE407B">
        <w:rPr>
          <w:lang w:val="tr-TR"/>
        </w:rPr>
        <w:t>P Projenin aşağıdaki bileşenlerine uygulanacaktır:</w:t>
      </w:r>
    </w:p>
    <w:p w14:paraId="63CDB444" w14:textId="2660BF7B" w:rsidR="00CB2BD7" w:rsidRPr="00AE407B" w:rsidRDefault="00CB2BD7" w:rsidP="00CB2BD7">
      <w:pPr>
        <w:pStyle w:val="GvdeMetni"/>
        <w:numPr>
          <w:ilvl w:val="0"/>
          <w:numId w:val="60"/>
        </w:numPr>
        <w:contextualSpacing/>
        <w:rPr>
          <w:lang w:val="tr-TR"/>
        </w:rPr>
      </w:pPr>
      <w:r w:rsidRPr="00AE407B">
        <w:rPr>
          <w:lang w:val="tr-TR"/>
        </w:rPr>
        <w:t>Projenin işletilmesi ve bakımı</w:t>
      </w:r>
      <w:r w:rsidR="0036295A" w:rsidRPr="00AE407B">
        <w:rPr>
          <w:lang w:val="tr-TR"/>
        </w:rPr>
        <w:t>, ve</w:t>
      </w:r>
    </w:p>
    <w:p w14:paraId="658974C2" w14:textId="77777777" w:rsidR="00CB2BD7" w:rsidRPr="00AE407B" w:rsidRDefault="00CB2BD7" w:rsidP="00CB2BD7">
      <w:pPr>
        <w:pStyle w:val="GvdeMetni"/>
        <w:numPr>
          <w:ilvl w:val="0"/>
          <w:numId w:val="60"/>
        </w:numPr>
        <w:contextualSpacing/>
        <w:rPr>
          <w:lang w:val="tr-TR"/>
        </w:rPr>
      </w:pPr>
      <w:r w:rsidRPr="00AE407B">
        <w:rPr>
          <w:lang w:val="tr-TR"/>
        </w:rPr>
        <w:t>Erişim yollarının bakımı.</w:t>
      </w:r>
    </w:p>
    <w:p w14:paraId="0DF0D20C" w14:textId="33D97606" w:rsidR="009721BE" w:rsidRPr="00AE407B" w:rsidRDefault="009721BE" w:rsidP="009721BE">
      <w:pPr>
        <w:spacing w:after="120"/>
        <w:rPr>
          <w:rFonts w:cs="Arial"/>
          <w:i/>
          <w:iCs/>
          <w:lang w:val="tr-TR"/>
        </w:rPr>
      </w:pPr>
      <w:r w:rsidRPr="00AE407B">
        <w:rPr>
          <w:rFonts w:cs="Arial"/>
          <w:i/>
          <w:iCs/>
          <w:lang w:val="tr-TR"/>
        </w:rPr>
        <w:t xml:space="preserve">Rüzgar santrallerinin genellikle nispeten düşük bakım ve servis gereksinimleri olduğunu dikkate alarak, bakım faaliyetlerinin de operasyonel aşamaya dahil edildiğini belirtmek gerekir (Bennun et al., 2021).  </w:t>
      </w:r>
    </w:p>
    <w:p w14:paraId="7E3195D2" w14:textId="63576745" w:rsidR="0095265D" w:rsidRPr="00AE407B" w:rsidRDefault="0095265D" w:rsidP="0095265D">
      <w:pPr>
        <w:pStyle w:val="GvdeMetni"/>
        <w:contextualSpacing/>
        <w:rPr>
          <w:lang w:val="tr-TR"/>
        </w:rPr>
      </w:pPr>
      <w:r w:rsidRPr="00AE407B">
        <w:rPr>
          <w:lang w:val="tr-TR"/>
        </w:rPr>
        <w:t>Operasyonel aşama B</w:t>
      </w:r>
      <w:r w:rsidR="00DA47BA" w:rsidRPr="00AE407B">
        <w:rPr>
          <w:lang w:val="tr-TR"/>
        </w:rPr>
        <w:t>Y</w:t>
      </w:r>
      <w:r w:rsidRPr="00AE407B">
        <w:rPr>
          <w:lang w:val="tr-TR"/>
        </w:rPr>
        <w:t xml:space="preserve">P, rüzgar santralinin işletilmesinden önce ve işletilmesi sırasında, mümkün olduğunda biyoçeşitliliği korumak, en aza indirmek ve geri kazanmak için tüm uygun önlemlerin alınmasını sağlamayı amaçlamaktadır ve </w:t>
      </w:r>
      <w:r w:rsidR="00CB2BD7" w:rsidRPr="00AE407B">
        <w:rPr>
          <w:lang w:val="tr-TR"/>
        </w:rPr>
        <w:t>kalan etkileri yönetmek</w:t>
      </w:r>
      <w:r w:rsidRPr="00AE407B">
        <w:rPr>
          <w:lang w:val="tr-TR"/>
        </w:rPr>
        <w:t xml:space="preserve"> için tüm aşamalarda etki azaltma hiyerarşisi ilkelerini uygulamaktadır</w:t>
      </w:r>
      <w:r w:rsidR="00CB2BD7" w:rsidRPr="00AE407B">
        <w:rPr>
          <w:lang w:val="tr-TR"/>
        </w:rPr>
        <w:t>.</w:t>
      </w:r>
    </w:p>
    <w:p w14:paraId="22357905" w14:textId="6E6F567A" w:rsidR="00994F11" w:rsidRPr="00AE407B" w:rsidRDefault="00815BDB" w:rsidP="00994F11">
      <w:pPr>
        <w:pStyle w:val="Balk2"/>
        <w:rPr>
          <w:lang w:val="tr-TR"/>
        </w:rPr>
      </w:pPr>
      <w:bookmarkStart w:id="127" w:name="_Toc199519268"/>
      <w:bookmarkStart w:id="128" w:name="_Toc212973619"/>
      <w:bookmarkEnd w:id="127"/>
      <w:r w:rsidRPr="00AE407B">
        <w:rPr>
          <w:lang w:val="tr-TR"/>
        </w:rPr>
        <w:t>Etkiler/Riskler</w:t>
      </w:r>
      <w:bookmarkEnd w:id="128"/>
    </w:p>
    <w:p w14:paraId="4177BA12" w14:textId="45FD6856" w:rsidR="009721BE" w:rsidRPr="00AE407B" w:rsidRDefault="009721BE" w:rsidP="009721BE">
      <w:pPr>
        <w:pStyle w:val="GvdeMetni"/>
        <w:rPr>
          <w:rFonts w:ascii="Verdana" w:hAnsi="Verdana" w:cs="Arial"/>
          <w:kern w:val="0"/>
          <w:lang w:val="tr-TR"/>
          <w14:ligatures w14:val="none"/>
        </w:rPr>
      </w:pPr>
      <w:r w:rsidRPr="00AE407B">
        <w:rPr>
          <w:rFonts w:ascii="Verdana" w:hAnsi="Verdana" w:cs="Arial"/>
          <w:kern w:val="0"/>
          <w:lang w:val="tr-TR"/>
          <w14:ligatures w14:val="none"/>
        </w:rPr>
        <w:t xml:space="preserve">Rüzgar santralinin işletme aşamasına ilişkin biyolojik çeşitlilik etkileri, ilgili faaliyetler ve altyapı, ERM (2025) tarafından hazırlanan </w:t>
      </w:r>
      <w:r w:rsidR="00DA47BA" w:rsidRPr="00AE407B">
        <w:rPr>
          <w:rFonts w:ascii="Verdana" w:hAnsi="Verdana" w:cs="Arial"/>
          <w:kern w:val="0"/>
          <w:lang w:val="tr-TR"/>
          <w14:ligatures w14:val="none"/>
        </w:rPr>
        <w:t>ÇSED</w:t>
      </w:r>
      <w:r w:rsidRPr="00AE407B">
        <w:rPr>
          <w:rFonts w:ascii="Verdana" w:hAnsi="Verdana" w:cs="Arial"/>
          <w:kern w:val="0"/>
          <w:lang w:val="tr-TR"/>
          <w14:ligatures w14:val="none"/>
        </w:rPr>
        <w:t>'</w:t>
      </w:r>
      <w:r w:rsidR="00814546" w:rsidRPr="00AE407B">
        <w:rPr>
          <w:rFonts w:ascii="Verdana" w:hAnsi="Verdana" w:cs="Arial"/>
          <w:kern w:val="0"/>
          <w:lang w:val="tr-TR"/>
          <w14:ligatures w14:val="none"/>
        </w:rPr>
        <w:t>te</w:t>
      </w:r>
      <w:r w:rsidRPr="00AE407B">
        <w:rPr>
          <w:rFonts w:ascii="Verdana" w:hAnsi="Verdana" w:cs="Arial"/>
          <w:kern w:val="0"/>
          <w:lang w:val="tr-TR"/>
          <w14:ligatures w14:val="none"/>
        </w:rPr>
        <w:t xml:space="preserve"> ayrıntılı olarak değerlendirilmiştir. </w:t>
      </w:r>
    </w:p>
    <w:p w14:paraId="0F01EEB6" w14:textId="77777777" w:rsidR="009721BE" w:rsidRPr="00AE407B" w:rsidRDefault="009721BE" w:rsidP="009721BE">
      <w:pPr>
        <w:pStyle w:val="GvdeMetni"/>
        <w:rPr>
          <w:lang w:val="tr-TR"/>
        </w:rPr>
      </w:pPr>
      <w:r w:rsidRPr="00AE407B">
        <w:rPr>
          <w:lang w:val="tr-TR"/>
        </w:rPr>
        <w:t>İnşaat aşaması biyolojik çeşitlilik için daha akut ve doğrudan tehditler oluştururken, işletme aşaması da örneğin türbinlerle kuş ve yarasaların çarpışması, devam eden bakım faaliyetlerinden kaynaklanan rahatsızlık ve fauna türlerinin hareketine yönelik potansiyel engeller gibi kendine özgü riskler taşımaktadır.</w:t>
      </w:r>
    </w:p>
    <w:p w14:paraId="0E44B1F3" w14:textId="1BEA32DE" w:rsidR="00FD6C11" w:rsidRPr="00AE407B" w:rsidRDefault="00D50C37" w:rsidP="00D50C37">
      <w:pPr>
        <w:pStyle w:val="GvdeMetni"/>
        <w:rPr>
          <w:rFonts w:cs="Arial"/>
          <w:lang w:val="tr-TR"/>
        </w:rPr>
      </w:pPr>
      <w:r w:rsidRPr="00AE407B">
        <w:rPr>
          <w:lang w:val="tr-TR"/>
        </w:rPr>
        <w:t>Etkilerin önemi biyolojik çeşitlilik alıcıları arasında değişiklik gösterse de, işletme sırasında genel olarak içsel risk</w:t>
      </w:r>
      <w:r w:rsidR="007F4123" w:rsidRPr="00AE407B">
        <w:rPr>
          <w:lang w:val="tr-TR"/>
        </w:rPr>
        <w:t xml:space="preserve">, özellikle kuş faunası (kuşlar, yarasalar) için çarpışma ve yer değiştirme etkileriyle ilgili riskler açısından </w:t>
      </w:r>
      <w:r w:rsidR="00821755" w:rsidRPr="00AE407B">
        <w:rPr>
          <w:lang w:val="tr-TR"/>
        </w:rPr>
        <w:t>"Hafif" ila "Orta</w:t>
      </w:r>
      <w:r w:rsidR="007F4123" w:rsidRPr="00AE407B">
        <w:rPr>
          <w:lang w:val="tr-TR"/>
        </w:rPr>
        <w:t>" olarak</w:t>
      </w:r>
      <w:r w:rsidRPr="00AE407B">
        <w:rPr>
          <w:lang w:val="tr-TR"/>
        </w:rPr>
        <w:t xml:space="preserve"> değerlendirilmektedir. </w:t>
      </w:r>
      <w:r w:rsidR="00FD6C11" w:rsidRPr="00AE407B">
        <w:rPr>
          <w:rFonts w:cs="Arial"/>
          <w:lang w:val="tr-TR"/>
        </w:rPr>
        <w:t xml:space="preserve">Ancak, azaltma önlemlerinin uygulanmasının ardından, </w:t>
      </w:r>
      <w:r w:rsidR="009C16EF" w:rsidRPr="00AE407B">
        <w:rPr>
          <w:rFonts w:cs="Arial"/>
          <w:lang w:val="tr-TR"/>
        </w:rPr>
        <w:t>kalan</w:t>
      </w:r>
      <w:r w:rsidR="00FD6C11" w:rsidRPr="00AE407B">
        <w:rPr>
          <w:rFonts w:cs="Arial"/>
          <w:lang w:val="tr-TR"/>
        </w:rPr>
        <w:t xml:space="preserve"> etkiler genel olarak tüm kategorilerde "Düşük" veya "Hafif" olarak değerlendirilmiştir (bkz. Tablo 5-1). </w:t>
      </w:r>
    </w:p>
    <w:p w14:paraId="71150A3C" w14:textId="6FA8B258" w:rsidR="00D50C37" w:rsidRPr="00AE407B" w:rsidRDefault="00D50C37" w:rsidP="00D50C37">
      <w:pPr>
        <w:pStyle w:val="GvdeMetni"/>
        <w:rPr>
          <w:lang w:val="tr-TR"/>
        </w:rPr>
      </w:pPr>
      <w:r w:rsidRPr="00AE407B">
        <w:rPr>
          <w:lang w:val="tr-TR"/>
        </w:rPr>
        <w:t xml:space="preserve">Bitki örtüsünün fiziksel olarak tahrip edilmesi veya rahatsız edilmesi gibi etkiler </w:t>
      </w:r>
      <w:r w:rsidR="007F4123" w:rsidRPr="00AE407B">
        <w:rPr>
          <w:lang w:val="tr-TR"/>
        </w:rPr>
        <w:t xml:space="preserve">inşaat aşamasında tartışılmıştır ve bu nedenle </w:t>
      </w:r>
      <w:r w:rsidRPr="00AE407B">
        <w:rPr>
          <w:lang w:val="tr-TR"/>
        </w:rPr>
        <w:t xml:space="preserve">işletme aşaması ile ilgili değildir </w:t>
      </w:r>
      <w:r w:rsidR="00FD6C11" w:rsidRPr="00AE407B">
        <w:rPr>
          <w:lang w:val="tr-TR"/>
        </w:rPr>
        <w:t>(aşağıdaki tablodaki 1-5 numaralı etkiler işletme ile ilgili değildir)</w:t>
      </w:r>
      <w:r w:rsidRPr="00AE407B">
        <w:rPr>
          <w:lang w:val="tr-TR"/>
        </w:rPr>
        <w:t>.</w:t>
      </w:r>
    </w:p>
    <w:p w14:paraId="17776D0E" w14:textId="43A5680D" w:rsidR="00994F11" w:rsidRPr="00AE407B" w:rsidRDefault="00994F11" w:rsidP="00994F11">
      <w:pPr>
        <w:pStyle w:val="ResimYazs"/>
        <w:jc w:val="center"/>
        <w:rPr>
          <w:lang w:val="tr-TR"/>
        </w:rPr>
      </w:pPr>
      <w:bookmarkStart w:id="129" w:name="_Ref160807117"/>
      <w:bookmarkStart w:id="130" w:name="_Toc212977032"/>
      <w:r w:rsidRPr="00AE407B">
        <w:rPr>
          <w:lang w:val="tr-TR"/>
        </w:rPr>
        <w:t xml:space="preserve">Tablo </w:t>
      </w:r>
      <w:r w:rsidR="004678F6">
        <w:rPr>
          <w:lang w:val="tr-TR"/>
        </w:rPr>
        <w:t>5</w:t>
      </w:r>
      <w:r w:rsidRPr="00AE407B">
        <w:rPr>
          <w:lang w:val="tr-TR"/>
        </w:rPr>
        <w:t>-</w:t>
      </w:r>
      <w:r w:rsidR="00780BDA" w:rsidRPr="00AE407B">
        <w:rPr>
          <w:lang w:val="tr-TR"/>
        </w:rPr>
        <w:fldChar w:fldCharType="begin"/>
      </w:r>
      <w:r w:rsidR="00780BDA" w:rsidRPr="00AE407B">
        <w:rPr>
          <w:lang w:val="tr-TR"/>
        </w:rPr>
        <w:instrText xml:space="preserve"> SEQ Table \* ARABIC \s 1 </w:instrText>
      </w:r>
      <w:r w:rsidR="00780BDA" w:rsidRPr="00AE407B">
        <w:rPr>
          <w:lang w:val="tr-TR"/>
        </w:rPr>
        <w:fldChar w:fldCharType="separate"/>
      </w:r>
      <w:r w:rsidR="00E42AAF">
        <w:rPr>
          <w:noProof/>
          <w:lang w:val="tr-TR"/>
        </w:rPr>
        <w:t>1</w:t>
      </w:r>
      <w:r w:rsidR="00780BDA" w:rsidRPr="00AE407B">
        <w:rPr>
          <w:lang w:val="tr-TR"/>
        </w:rPr>
        <w:fldChar w:fldCharType="end"/>
      </w:r>
      <w:bookmarkEnd w:id="129"/>
      <w:r w:rsidRPr="00AE407B">
        <w:rPr>
          <w:lang w:val="tr-TR"/>
        </w:rPr>
        <w:t xml:space="preserve"> İşletme aşamasının biyoçeşitlilik üzerindeki etkilerinin özeti</w:t>
      </w:r>
      <w:bookmarkEnd w:id="130"/>
    </w:p>
    <w:tbl>
      <w:tblPr>
        <w:tblStyle w:val="TabloKlavuzu"/>
        <w:tblW w:w="5000" w:type="pct"/>
        <w:tblBorders>
          <w:top w:val="single" w:sz="2" w:space="0" w:color="B7B2AA" w:themeColor="accent5"/>
          <w:left w:val="single" w:sz="2" w:space="0" w:color="B7B2AA" w:themeColor="accent5"/>
          <w:bottom w:val="single" w:sz="2" w:space="0" w:color="B7B2AA" w:themeColor="accent5"/>
          <w:right w:val="single" w:sz="2" w:space="0" w:color="B7B2AA" w:themeColor="accent5"/>
          <w:insideH w:val="single" w:sz="6" w:space="0" w:color="B7B2AA" w:themeColor="accent5"/>
          <w:insideV w:val="single" w:sz="6" w:space="0" w:color="B7B2AA" w:themeColor="accent5"/>
        </w:tblBorders>
        <w:tblLook w:val="04A0" w:firstRow="1" w:lastRow="0" w:firstColumn="1" w:lastColumn="0" w:noHBand="0" w:noVBand="1"/>
      </w:tblPr>
      <w:tblGrid>
        <w:gridCol w:w="2592"/>
        <w:gridCol w:w="2224"/>
        <w:gridCol w:w="1571"/>
        <w:gridCol w:w="1571"/>
        <w:gridCol w:w="1674"/>
      </w:tblGrid>
      <w:tr w:rsidR="003363E8" w:rsidRPr="000058B4" w14:paraId="4CE14684" w14:textId="77777777" w:rsidTr="00E3415A">
        <w:trPr>
          <w:tblHeader/>
        </w:trPr>
        <w:tc>
          <w:tcPr>
            <w:tcW w:w="1348" w:type="pct"/>
            <w:shd w:val="clear" w:color="auto" w:fill="D5E5DF" w:themeFill="accent3" w:themeFillTint="33"/>
            <w:vAlign w:val="center"/>
          </w:tcPr>
          <w:p w14:paraId="2A5C1EEF" w14:textId="77777777" w:rsidR="003363E8" w:rsidRPr="00AE407B" w:rsidRDefault="003363E8" w:rsidP="00AA532E">
            <w:pPr>
              <w:spacing w:before="40" w:after="40" w:line="240" w:lineRule="auto"/>
              <w:rPr>
                <w:rFonts w:cs="Arial"/>
                <w:b/>
                <w:bCs/>
                <w:sz w:val="18"/>
                <w:szCs w:val="22"/>
                <w:lang w:val="tr-TR"/>
              </w:rPr>
            </w:pPr>
            <w:r w:rsidRPr="00AE407B">
              <w:rPr>
                <w:rFonts w:cs="Arial"/>
                <w:b/>
                <w:bCs/>
                <w:sz w:val="18"/>
                <w:szCs w:val="22"/>
                <w:lang w:val="tr-TR"/>
              </w:rPr>
              <w:t>Etki</w:t>
            </w:r>
          </w:p>
        </w:tc>
        <w:tc>
          <w:tcPr>
            <w:tcW w:w="1157" w:type="pct"/>
            <w:shd w:val="clear" w:color="auto" w:fill="D5E5DF" w:themeFill="accent3" w:themeFillTint="33"/>
            <w:vAlign w:val="center"/>
          </w:tcPr>
          <w:p w14:paraId="2B1B6FFF" w14:textId="77777777" w:rsidR="003363E8" w:rsidRPr="00AE407B" w:rsidRDefault="003363E8" w:rsidP="00AA532E">
            <w:pPr>
              <w:spacing w:before="40" w:after="40" w:line="240" w:lineRule="auto"/>
              <w:rPr>
                <w:rFonts w:cs="Arial"/>
                <w:b/>
                <w:bCs/>
                <w:sz w:val="18"/>
                <w:szCs w:val="22"/>
                <w:lang w:val="tr-TR"/>
              </w:rPr>
            </w:pPr>
            <w:r w:rsidRPr="00AE407B">
              <w:rPr>
                <w:rFonts w:cs="Arial"/>
                <w:b/>
                <w:bCs/>
                <w:sz w:val="18"/>
                <w:szCs w:val="22"/>
                <w:lang w:val="tr-TR"/>
              </w:rPr>
              <w:t>Biyoçeşitlilik Alıcısı</w:t>
            </w:r>
          </w:p>
        </w:tc>
        <w:tc>
          <w:tcPr>
            <w:tcW w:w="818" w:type="pct"/>
            <w:shd w:val="clear" w:color="auto" w:fill="D5E5DF" w:themeFill="accent3" w:themeFillTint="33"/>
          </w:tcPr>
          <w:p w14:paraId="2DEB0215" w14:textId="4DDA807C" w:rsidR="003363E8" w:rsidRPr="00AE407B" w:rsidRDefault="002D0C7A" w:rsidP="00AA532E">
            <w:pPr>
              <w:spacing w:before="40" w:after="40" w:line="240" w:lineRule="auto"/>
              <w:jc w:val="center"/>
              <w:rPr>
                <w:rFonts w:cs="Arial"/>
                <w:b/>
                <w:bCs/>
                <w:sz w:val="18"/>
                <w:szCs w:val="22"/>
                <w:lang w:val="tr-TR"/>
              </w:rPr>
            </w:pPr>
            <w:r w:rsidRPr="00AE407B">
              <w:rPr>
                <w:rFonts w:cs="Arial"/>
                <w:b/>
                <w:bCs/>
                <w:sz w:val="18"/>
                <w:szCs w:val="22"/>
                <w:lang w:val="tr-TR"/>
              </w:rPr>
              <w:t>K</w:t>
            </w:r>
            <w:r w:rsidR="00B43F39" w:rsidRPr="00AE407B">
              <w:rPr>
                <w:rFonts w:cs="Arial"/>
                <w:b/>
                <w:bCs/>
                <w:sz w:val="18"/>
                <w:szCs w:val="22"/>
                <w:lang w:val="tr-TR"/>
              </w:rPr>
              <w:t>H mi PBF mi?</w:t>
            </w:r>
          </w:p>
        </w:tc>
        <w:tc>
          <w:tcPr>
            <w:tcW w:w="818" w:type="pct"/>
            <w:shd w:val="clear" w:color="auto" w:fill="D5E5DF" w:themeFill="accent3" w:themeFillTint="33"/>
            <w:vAlign w:val="center"/>
          </w:tcPr>
          <w:p w14:paraId="56A453D1" w14:textId="617A5A23" w:rsidR="003363E8" w:rsidRPr="00AE407B" w:rsidRDefault="003363E8" w:rsidP="00AA532E">
            <w:pPr>
              <w:spacing w:before="40" w:after="40" w:line="240" w:lineRule="auto"/>
              <w:jc w:val="center"/>
              <w:rPr>
                <w:rFonts w:cs="Arial"/>
                <w:b/>
                <w:bCs/>
                <w:sz w:val="18"/>
                <w:szCs w:val="22"/>
                <w:lang w:val="tr-TR"/>
              </w:rPr>
            </w:pPr>
            <w:r w:rsidRPr="00AE407B">
              <w:rPr>
                <w:rFonts w:cs="Arial"/>
                <w:b/>
                <w:bCs/>
                <w:sz w:val="18"/>
                <w:szCs w:val="22"/>
                <w:lang w:val="tr-TR"/>
              </w:rPr>
              <w:t xml:space="preserve">Etkinin Önemi </w:t>
            </w:r>
            <w:r w:rsidRPr="00AE407B">
              <w:rPr>
                <w:rFonts w:eastAsia="SimSun" w:cs="Arial"/>
                <w:b/>
                <w:bCs/>
                <w:sz w:val="18"/>
                <w:szCs w:val="18"/>
                <w:lang w:val="tr-TR"/>
              </w:rPr>
              <w:t>(</w:t>
            </w:r>
            <w:r w:rsidR="002270E6" w:rsidRPr="00AE407B">
              <w:rPr>
                <w:rFonts w:eastAsia="SimSun" w:cs="Arial"/>
                <w:b/>
                <w:bCs/>
                <w:sz w:val="18"/>
                <w:szCs w:val="18"/>
                <w:lang w:val="tr-TR"/>
              </w:rPr>
              <w:t>azaltma önlemi</w:t>
            </w:r>
            <w:r w:rsidRPr="00AE407B">
              <w:rPr>
                <w:rFonts w:eastAsia="SimSun" w:cs="Arial"/>
                <w:b/>
                <w:bCs/>
                <w:sz w:val="18"/>
                <w:szCs w:val="18"/>
                <w:lang w:val="tr-TR"/>
              </w:rPr>
              <w:t xml:space="preserve"> ile)</w:t>
            </w:r>
          </w:p>
        </w:tc>
        <w:tc>
          <w:tcPr>
            <w:tcW w:w="859" w:type="pct"/>
            <w:shd w:val="clear" w:color="auto" w:fill="D5E5DF" w:themeFill="accent3" w:themeFillTint="33"/>
            <w:vAlign w:val="center"/>
          </w:tcPr>
          <w:p w14:paraId="79304C05" w14:textId="77777777" w:rsidR="003363E8" w:rsidRPr="00AE407B" w:rsidRDefault="003363E8" w:rsidP="00AA532E">
            <w:pPr>
              <w:keepNext/>
              <w:spacing w:before="40" w:after="40" w:line="240" w:lineRule="auto"/>
              <w:outlineLvl w:val="3"/>
              <w:rPr>
                <w:rFonts w:cs="Arial"/>
                <w:b/>
                <w:bCs/>
                <w:sz w:val="18"/>
                <w:szCs w:val="22"/>
                <w:lang w:val="tr-TR"/>
              </w:rPr>
            </w:pPr>
            <w:r w:rsidRPr="00AE407B">
              <w:rPr>
                <w:rFonts w:eastAsia="SimSun" w:cs="Arial"/>
                <w:b/>
                <w:bCs/>
                <w:sz w:val="18"/>
                <w:szCs w:val="18"/>
                <w:lang w:val="tr-TR"/>
              </w:rPr>
              <w:t>Kalan etki (azaltma önlemlerinden sonra)</w:t>
            </w:r>
          </w:p>
        </w:tc>
      </w:tr>
      <w:tr w:rsidR="00E3415A" w:rsidRPr="00AE407B" w14:paraId="0BDFA345" w14:textId="77777777" w:rsidTr="00E3415A">
        <w:trPr>
          <w:trHeight w:val="260"/>
        </w:trPr>
        <w:tc>
          <w:tcPr>
            <w:tcW w:w="1348" w:type="pct"/>
            <w:vAlign w:val="center"/>
          </w:tcPr>
          <w:p w14:paraId="795B029A" w14:textId="77777777" w:rsidR="00E3415A" w:rsidRPr="00AE407B" w:rsidRDefault="00E3415A" w:rsidP="003A2B62">
            <w:pPr>
              <w:spacing w:before="40" w:after="40" w:line="240" w:lineRule="auto"/>
              <w:rPr>
                <w:sz w:val="18"/>
                <w:szCs w:val="22"/>
                <w:lang w:val="tr-TR" w:eastAsia="en-GB"/>
              </w:rPr>
            </w:pPr>
            <w:r w:rsidRPr="00AE407B">
              <w:rPr>
                <w:sz w:val="18"/>
                <w:szCs w:val="22"/>
                <w:lang w:val="tr-TR" w:eastAsia="en-GB"/>
              </w:rPr>
              <w:t>Etki 1: Bitki Örtüsü ve Habitatın Fiziksel Yıkımı/Bozulması</w:t>
            </w:r>
          </w:p>
        </w:tc>
        <w:tc>
          <w:tcPr>
            <w:tcW w:w="3652" w:type="pct"/>
            <w:gridSpan w:val="4"/>
            <w:vMerge w:val="restart"/>
            <w:vAlign w:val="center"/>
          </w:tcPr>
          <w:p w14:paraId="1D2ABE9F" w14:textId="3C668B76" w:rsidR="00E3415A" w:rsidRPr="00AE407B" w:rsidRDefault="00FC1A3A" w:rsidP="003A2B62">
            <w:pPr>
              <w:spacing w:before="40" w:after="40" w:line="240" w:lineRule="auto"/>
              <w:jc w:val="center"/>
              <w:rPr>
                <w:rFonts w:cs="Arial"/>
                <w:sz w:val="18"/>
                <w:szCs w:val="22"/>
                <w:lang w:val="tr-TR"/>
              </w:rPr>
            </w:pPr>
            <w:r w:rsidRPr="00AE407B">
              <w:rPr>
                <w:rFonts w:cs="Arial"/>
                <w:sz w:val="18"/>
                <w:szCs w:val="22"/>
                <w:lang w:val="tr-TR"/>
              </w:rPr>
              <w:t>S</w:t>
            </w:r>
            <w:r w:rsidR="00E3415A" w:rsidRPr="00AE407B">
              <w:rPr>
                <w:rFonts w:cs="Arial"/>
                <w:sz w:val="18"/>
                <w:szCs w:val="22"/>
                <w:lang w:val="tr-TR"/>
              </w:rPr>
              <w:t>adece inşaat aşaması</w:t>
            </w:r>
          </w:p>
        </w:tc>
      </w:tr>
      <w:tr w:rsidR="00E3415A" w:rsidRPr="00AE407B" w14:paraId="28F158F9" w14:textId="77777777" w:rsidTr="00E3415A">
        <w:tc>
          <w:tcPr>
            <w:tcW w:w="1348" w:type="pct"/>
            <w:vAlign w:val="center"/>
          </w:tcPr>
          <w:p w14:paraId="1D8748D0" w14:textId="77777777" w:rsidR="00E3415A" w:rsidRPr="00AE407B" w:rsidRDefault="00E3415A" w:rsidP="003A2B62">
            <w:pPr>
              <w:spacing w:before="40" w:after="40" w:line="240" w:lineRule="auto"/>
              <w:rPr>
                <w:sz w:val="18"/>
                <w:szCs w:val="22"/>
                <w:lang w:val="tr-TR" w:eastAsia="en-GB"/>
              </w:rPr>
            </w:pPr>
            <w:r w:rsidRPr="00AE407B">
              <w:rPr>
                <w:sz w:val="18"/>
                <w:szCs w:val="22"/>
                <w:lang w:val="tr-TR" w:eastAsia="en-GB"/>
              </w:rPr>
              <w:t>Etki 2: Habitat Bağlantısının Azalması</w:t>
            </w:r>
          </w:p>
        </w:tc>
        <w:tc>
          <w:tcPr>
            <w:tcW w:w="3652" w:type="pct"/>
            <w:gridSpan w:val="4"/>
            <w:vMerge/>
            <w:vAlign w:val="center"/>
          </w:tcPr>
          <w:p w14:paraId="5E817EFB" w14:textId="08EB0772" w:rsidR="00E3415A" w:rsidRPr="00AE407B" w:rsidRDefault="00E3415A" w:rsidP="003A2B62">
            <w:pPr>
              <w:spacing w:before="40" w:after="40" w:line="240" w:lineRule="auto"/>
              <w:jc w:val="center"/>
              <w:rPr>
                <w:rFonts w:cs="Arial"/>
                <w:sz w:val="18"/>
                <w:szCs w:val="22"/>
                <w:lang w:val="tr-TR"/>
              </w:rPr>
            </w:pPr>
          </w:p>
        </w:tc>
      </w:tr>
      <w:tr w:rsidR="00E3415A" w:rsidRPr="00AE407B" w14:paraId="6A9557A9" w14:textId="77777777" w:rsidTr="00E3415A">
        <w:tc>
          <w:tcPr>
            <w:tcW w:w="1348" w:type="pct"/>
            <w:vAlign w:val="center"/>
          </w:tcPr>
          <w:p w14:paraId="4DEF109D" w14:textId="77777777" w:rsidR="00E3415A" w:rsidRPr="00AE407B" w:rsidRDefault="00E3415A" w:rsidP="003A2B62">
            <w:pPr>
              <w:spacing w:before="40" w:after="40" w:line="240" w:lineRule="auto"/>
              <w:rPr>
                <w:rFonts w:cs="Arial"/>
                <w:sz w:val="18"/>
                <w:szCs w:val="22"/>
                <w:lang w:val="tr-TR"/>
              </w:rPr>
            </w:pPr>
            <w:r w:rsidRPr="00AE407B">
              <w:rPr>
                <w:rFonts w:cs="Arial"/>
                <w:sz w:val="18"/>
                <w:szCs w:val="22"/>
                <w:lang w:val="tr-TR"/>
              </w:rPr>
              <w:t>Etki 3: İstilacı Yabancı Bitkilerin Girişi/Yayılması</w:t>
            </w:r>
          </w:p>
        </w:tc>
        <w:tc>
          <w:tcPr>
            <w:tcW w:w="3652" w:type="pct"/>
            <w:gridSpan w:val="4"/>
            <w:vMerge/>
            <w:vAlign w:val="center"/>
          </w:tcPr>
          <w:p w14:paraId="78EE573A" w14:textId="53F69D5A" w:rsidR="00E3415A" w:rsidRPr="00AE407B" w:rsidRDefault="00E3415A" w:rsidP="003A2B62">
            <w:pPr>
              <w:spacing w:before="40" w:after="40" w:line="240" w:lineRule="auto"/>
              <w:jc w:val="center"/>
              <w:rPr>
                <w:rFonts w:cs="Arial"/>
                <w:sz w:val="18"/>
                <w:szCs w:val="22"/>
                <w:lang w:val="tr-TR"/>
              </w:rPr>
            </w:pPr>
          </w:p>
        </w:tc>
      </w:tr>
      <w:tr w:rsidR="00E3415A" w:rsidRPr="00AE407B" w14:paraId="2B133E9C" w14:textId="77777777" w:rsidTr="00E3415A">
        <w:tc>
          <w:tcPr>
            <w:tcW w:w="1348" w:type="pct"/>
            <w:shd w:val="clear" w:color="auto" w:fill="FFFFFF" w:themeFill="background1"/>
            <w:vAlign w:val="center"/>
          </w:tcPr>
          <w:p w14:paraId="7E50D784" w14:textId="77777777" w:rsidR="00E3415A" w:rsidRPr="00AE407B" w:rsidRDefault="00E3415A" w:rsidP="003A2B62">
            <w:pPr>
              <w:spacing w:before="40" w:after="40" w:line="240" w:lineRule="auto"/>
              <w:rPr>
                <w:rFonts w:cs="Arial"/>
                <w:sz w:val="18"/>
                <w:szCs w:val="22"/>
                <w:lang w:val="tr-TR"/>
              </w:rPr>
            </w:pPr>
            <w:r w:rsidRPr="00AE407B">
              <w:rPr>
                <w:rFonts w:cs="Arial"/>
                <w:sz w:val="18"/>
                <w:szCs w:val="22"/>
                <w:lang w:val="tr-TR"/>
              </w:rPr>
              <w:lastRenderedPageBreak/>
              <w:t>Etki 4: Su ve Toprak Kirliliği</w:t>
            </w:r>
          </w:p>
        </w:tc>
        <w:tc>
          <w:tcPr>
            <w:tcW w:w="3652" w:type="pct"/>
            <w:gridSpan w:val="4"/>
            <w:vMerge/>
            <w:shd w:val="clear" w:color="auto" w:fill="FFFFFF" w:themeFill="background1"/>
            <w:vAlign w:val="center"/>
          </w:tcPr>
          <w:p w14:paraId="6479ADF3" w14:textId="05B9F50B" w:rsidR="00E3415A" w:rsidRPr="00AE407B" w:rsidRDefault="00E3415A" w:rsidP="003A2B62">
            <w:pPr>
              <w:spacing w:before="40" w:after="40" w:line="240" w:lineRule="auto"/>
              <w:jc w:val="center"/>
              <w:rPr>
                <w:rFonts w:cs="Arial"/>
                <w:sz w:val="18"/>
                <w:szCs w:val="22"/>
                <w:lang w:val="tr-TR"/>
              </w:rPr>
            </w:pPr>
          </w:p>
        </w:tc>
      </w:tr>
      <w:tr w:rsidR="00E3415A" w:rsidRPr="00AE407B" w14:paraId="1A62C4F6" w14:textId="77777777" w:rsidTr="00E3415A">
        <w:tc>
          <w:tcPr>
            <w:tcW w:w="1348" w:type="pct"/>
            <w:vAlign w:val="center"/>
          </w:tcPr>
          <w:p w14:paraId="1C55BFC4" w14:textId="77777777" w:rsidR="00E3415A" w:rsidRPr="00AE407B" w:rsidRDefault="00E3415A" w:rsidP="003A2B62">
            <w:pPr>
              <w:spacing w:before="40" w:after="40" w:line="240" w:lineRule="auto"/>
              <w:rPr>
                <w:rFonts w:cs="Arial"/>
                <w:sz w:val="18"/>
                <w:szCs w:val="22"/>
                <w:lang w:val="tr-TR"/>
              </w:rPr>
            </w:pPr>
            <w:r w:rsidRPr="00AE407B">
              <w:rPr>
                <w:rFonts w:cs="Arial"/>
                <w:sz w:val="18"/>
                <w:szCs w:val="22"/>
                <w:lang w:val="tr-TR"/>
              </w:rPr>
              <w:t>Etki 5: Toz Kirliliği</w:t>
            </w:r>
          </w:p>
        </w:tc>
        <w:tc>
          <w:tcPr>
            <w:tcW w:w="3652" w:type="pct"/>
            <w:gridSpan w:val="4"/>
            <w:vMerge/>
            <w:vAlign w:val="center"/>
          </w:tcPr>
          <w:p w14:paraId="113E3422" w14:textId="23F66201" w:rsidR="00E3415A" w:rsidRPr="00AE407B" w:rsidRDefault="00E3415A" w:rsidP="003A2B62">
            <w:pPr>
              <w:spacing w:before="40" w:after="40" w:line="240" w:lineRule="auto"/>
              <w:jc w:val="center"/>
              <w:rPr>
                <w:rFonts w:cs="Arial"/>
                <w:sz w:val="18"/>
                <w:szCs w:val="22"/>
                <w:lang w:val="tr-TR"/>
              </w:rPr>
            </w:pPr>
          </w:p>
        </w:tc>
      </w:tr>
      <w:tr w:rsidR="00E3415A" w:rsidRPr="00AE407B" w14:paraId="5A961FF6" w14:textId="77777777" w:rsidTr="00814952">
        <w:tc>
          <w:tcPr>
            <w:tcW w:w="1348" w:type="pct"/>
            <w:vAlign w:val="center"/>
          </w:tcPr>
          <w:p w14:paraId="5A2AC537" w14:textId="77777777" w:rsidR="00E3415A" w:rsidRPr="00AE407B" w:rsidRDefault="00E3415A" w:rsidP="00E3415A">
            <w:pPr>
              <w:spacing w:before="40" w:after="40" w:line="240" w:lineRule="auto"/>
              <w:rPr>
                <w:rFonts w:cs="Arial"/>
                <w:sz w:val="18"/>
                <w:szCs w:val="22"/>
                <w:lang w:val="tr-TR"/>
              </w:rPr>
            </w:pPr>
            <w:r w:rsidRPr="00AE407B">
              <w:rPr>
                <w:rFonts w:cs="Arial"/>
                <w:sz w:val="18"/>
                <w:szCs w:val="22"/>
                <w:lang w:val="tr-TR"/>
              </w:rPr>
              <w:t>Etki 6: Gürültü, Işık, Titreşimden Kaynaklanan Rahatsızlık</w:t>
            </w:r>
          </w:p>
        </w:tc>
        <w:tc>
          <w:tcPr>
            <w:tcW w:w="1157" w:type="pct"/>
            <w:vAlign w:val="center"/>
          </w:tcPr>
          <w:p w14:paraId="35DCC37F" w14:textId="77777777" w:rsidR="00E3415A" w:rsidRPr="00AE407B" w:rsidRDefault="00E3415A" w:rsidP="00E3415A">
            <w:pPr>
              <w:spacing w:before="40" w:after="40" w:line="240" w:lineRule="auto"/>
              <w:rPr>
                <w:rFonts w:cs="Arial"/>
                <w:sz w:val="18"/>
                <w:szCs w:val="22"/>
                <w:lang w:val="tr-TR"/>
              </w:rPr>
            </w:pPr>
            <w:r w:rsidRPr="00AE407B">
              <w:rPr>
                <w:sz w:val="18"/>
                <w:szCs w:val="22"/>
                <w:lang w:val="tr-TR" w:eastAsia="en-GB"/>
              </w:rPr>
              <w:t>Fauna türleri: kuşlar, yarasalar, küçük memeliler, sürüngenler</w:t>
            </w:r>
          </w:p>
        </w:tc>
        <w:tc>
          <w:tcPr>
            <w:tcW w:w="818" w:type="pct"/>
            <w:vAlign w:val="center"/>
          </w:tcPr>
          <w:p w14:paraId="4B28BD85" w14:textId="2520131C" w:rsidR="00E3415A" w:rsidRPr="00AE407B" w:rsidRDefault="00E3415A" w:rsidP="00814952">
            <w:pPr>
              <w:spacing w:before="40" w:after="40" w:line="240" w:lineRule="auto"/>
              <w:rPr>
                <w:rFonts w:cs="Arial"/>
                <w:sz w:val="18"/>
                <w:szCs w:val="22"/>
                <w:lang w:val="tr-TR"/>
              </w:rPr>
            </w:pPr>
            <w:r w:rsidRPr="00AE407B">
              <w:rPr>
                <w:rFonts w:cs="Arial"/>
                <w:sz w:val="18"/>
                <w:szCs w:val="22"/>
                <w:lang w:val="tr-TR"/>
              </w:rPr>
              <w:t xml:space="preserve">Fauna: </w:t>
            </w:r>
            <w:r w:rsidR="002D0C7A" w:rsidRPr="00AE407B">
              <w:rPr>
                <w:rFonts w:cs="Arial"/>
                <w:sz w:val="18"/>
                <w:szCs w:val="22"/>
                <w:lang w:val="tr-TR"/>
              </w:rPr>
              <w:t>KH</w:t>
            </w:r>
            <w:r w:rsidRPr="00AE407B">
              <w:rPr>
                <w:rFonts w:cs="Arial"/>
                <w:sz w:val="18"/>
                <w:szCs w:val="22"/>
                <w:lang w:val="tr-TR"/>
              </w:rPr>
              <w:t>, PBF</w:t>
            </w:r>
          </w:p>
        </w:tc>
        <w:tc>
          <w:tcPr>
            <w:tcW w:w="818" w:type="pct"/>
            <w:shd w:val="clear" w:color="auto" w:fill="FFFF00"/>
            <w:vAlign w:val="center"/>
          </w:tcPr>
          <w:p w14:paraId="7144A3EB" w14:textId="476D6782" w:rsidR="00E3415A" w:rsidRPr="00AE407B" w:rsidRDefault="00E3415A" w:rsidP="00E3415A">
            <w:pPr>
              <w:spacing w:before="40" w:after="40" w:line="240" w:lineRule="auto"/>
              <w:jc w:val="center"/>
              <w:rPr>
                <w:rFonts w:cs="Arial"/>
                <w:sz w:val="18"/>
                <w:szCs w:val="22"/>
                <w:lang w:val="tr-TR"/>
              </w:rPr>
            </w:pPr>
            <w:r w:rsidRPr="00AE407B">
              <w:rPr>
                <w:rFonts w:cs="Arial"/>
                <w:sz w:val="18"/>
                <w:szCs w:val="22"/>
                <w:lang w:val="tr-TR"/>
              </w:rPr>
              <w:t>Önemsiz  - Küçük</w:t>
            </w:r>
          </w:p>
        </w:tc>
        <w:tc>
          <w:tcPr>
            <w:tcW w:w="859" w:type="pct"/>
            <w:shd w:val="clear" w:color="auto" w:fill="F2F2F2"/>
            <w:vAlign w:val="center"/>
          </w:tcPr>
          <w:p w14:paraId="715164D4" w14:textId="153D5845" w:rsidR="00E3415A" w:rsidRPr="00AE407B" w:rsidRDefault="00E3415A" w:rsidP="00E3415A">
            <w:pPr>
              <w:spacing w:before="40" w:after="40" w:line="240" w:lineRule="auto"/>
              <w:jc w:val="center"/>
              <w:rPr>
                <w:rFonts w:cs="Arial"/>
                <w:sz w:val="18"/>
                <w:szCs w:val="22"/>
                <w:lang w:val="tr-TR"/>
              </w:rPr>
            </w:pPr>
            <w:r w:rsidRPr="00AE407B">
              <w:rPr>
                <w:rFonts w:cs="Arial"/>
                <w:sz w:val="18"/>
                <w:szCs w:val="22"/>
                <w:lang w:val="tr-TR"/>
              </w:rPr>
              <w:t>Önemsiz</w:t>
            </w:r>
          </w:p>
        </w:tc>
      </w:tr>
      <w:tr w:rsidR="00E3415A" w:rsidRPr="00AE407B" w14:paraId="4B7DAAAB" w14:textId="77777777" w:rsidTr="00814952">
        <w:tc>
          <w:tcPr>
            <w:tcW w:w="1348" w:type="pct"/>
            <w:vAlign w:val="center"/>
          </w:tcPr>
          <w:p w14:paraId="4C54FF73" w14:textId="77777777" w:rsidR="00E3415A" w:rsidRPr="00AE407B" w:rsidRDefault="00E3415A" w:rsidP="00E3415A">
            <w:pPr>
              <w:spacing w:before="40" w:after="40" w:line="240" w:lineRule="auto"/>
              <w:rPr>
                <w:rFonts w:cs="Arial"/>
                <w:sz w:val="18"/>
                <w:szCs w:val="22"/>
                <w:lang w:val="tr-TR"/>
              </w:rPr>
            </w:pPr>
            <w:r w:rsidRPr="00AE407B">
              <w:rPr>
                <w:rFonts w:cs="Arial"/>
                <w:sz w:val="18"/>
                <w:szCs w:val="22"/>
                <w:lang w:val="tr-TR"/>
              </w:rPr>
              <w:t>Etki 7: Fauna ile Araç Çarpışmaları</w:t>
            </w:r>
          </w:p>
        </w:tc>
        <w:tc>
          <w:tcPr>
            <w:tcW w:w="1157" w:type="pct"/>
            <w:vAlign w:val="center"/>
          </w:tcPr>
          <w:p w14:paraId="73D8CBDF" w14:textId="77777777" w:rsidR="00E3415A" w:rsidRPr="00AE407B" w:rsidRDefault="00E3415A" w:rsidP="00E3415A">
            <w:pPr>
              <w:spacing w:before="40" w:after="40" w:line="240" w:lineRule="auto"/>
              <w:rPr>
                <w:sz w:val="18"/>
                <w:szCs w:val="22"/>
                <w:lang w:val="tr-TR" w:eastAsia="en-GB"/>
              </w:rPr>
            </w:pPr>
            <w:r w:rsidRPr="00AE407B">
              <w:rPr>
                <w:sz w:val="18"/>
                <w:szCs w:val="22"/>
                <w:lang w:val="tr-TR" w:eastAsia="en-GB"/>
              </w:rPr>
              <w:t>Herpetofauna (sürüngenler, amfibiler) ve küçük memeliler</w:t>
            </w:r>
          </w:p>
        </w:tc>
        <w:tc>
          <w:tcPr>
            <w:tcW w:w="818" w:type="pct"/>
            <w:vAlign w:val="center"/>
          </w:tcPr>
          <w:p w14:paraId="232638FB" w14:textId="0B98D20D" w:rsidR="00E3415A" w:rsidRPr="00AE407B" w:rsidRDefault="00E3415A" w:rsidP="00814952">
            <w:pPr>
              <w:spacing w:before="40" w:after="40" w:line="240" w:lineRule="auto"/>
              <w:rPr>
                <w:rFonts w:cs="Arial"/>
                <w:sz w:val="18"/>
                <w:szCs w:val="22"/>
                <w:lang w:val="tr-TR"/>
              </w:rPr>
            </w:pPr>
            <w:r w:rsidRPr="00AE407B">
              <w:rPr>
                <w:rFonts w:cs="Arial"/>
                <w:sz w:val="18"/>
                <w:szCs w:val="22"/>
                <w:lang w:val="tr-TR"/>
              </w:rPr>
              <w:t xml:space="preserve">Fauna: </w:t>
            </w:r>
            <w:r w:rsidR="002D0C7A" w:rsidRPr="00AE407B">
              <w:rPr>
                <w:rFonts w:cs="Arial"/>
                <w:sz w:val="18"/>
                <w:szCs w:val="22"/>
                <w:lang w:val="tr-TR"/>
              </w:rPr>
              <w:t>KH</w:t>
            </w:r>
            <w:r w:rsidRPr="00AE407B">
              <w:rPr>
                <w:rFonts w:cs="Arial"/>
                <w:sz w:val="18"/>
                <w:szCs w:val="22"/>
                <w:lang w:val="tr-TR"/>
              </w:rPr>
              <w:t>, PBF</w:t>
            </w:r>
          </w:p>
        </w:tc>
        <w:tc>
          <w:tcPr>
            <w:tcW w:w="818" w:type="pct"/>
            <w:shd w:val="clear" w:color="auto" w:fill="FFFF00"/>
            <w:vAlign w:val="center"/>
          </w:tcPr>
          <w:p w14:paraId="5F1215D5" w14:textId="4DE69D1D" w:rsidR="00E3415A" w:rsidRPr="00AE407B" w:rsidRDefault="00E3415A" w:rsidP="00E3415A">
            <w:pPr>
              <w:spacing w:before="40" w:after="40" w:line="240" w:lineRule="auto"/>
              <w:jc w:val="center"/>
              <w:rPr>
                <w:rFonts w:cs="Arial"/>
                <w:sz w:val="18"/>
                <w:szCs w:val="22"/>
                <w:lang w:val="tr-TR"/>
              </w:rPr>
            </w:pPr>
            <w:r w:rsidRPr="00AE407B">
              <w:rPr>
                <w:rFonts w:cs="Arial"/>
                <w:sz w:val="18"/>
                <w:szCs w:val="22"/>
                <w:lang w:val="tr-TR"/>
              </w:rPr>
              <w:t>Önemsiz  - Küçük</w:t>
            </w:r>
          </w:p>
        </w:tc>
        <w:tc>
          <w:tcPr>
            <w:tcW w:w="859" w:type="pct"/>
            <w:shd w:val="clear" w:color="auto" w:fill="F2F2F2"/>
            <w:vAlign w:val="center"/>
          </w:tcPr>
          <w:p w14:paraId="53DC74E7" w14:textId="77777777" w:rsidR="00E3415A" w:rsidRPr="00AE407B" w:rsidRDefault="00E3415A" w:rsidP="00E3415A">
            <w:pPr>
              <w:spacing w:before="40" w:after="40" w:line="240" w:lineRule="auto"/>
              <w:jc w:val="center"/>
              <w:rPr>
                <w:rFonts w:cs="Arial"/>
                <w:sz w:val="18"/>
                <w:szCs w:val="22"/>
                <w:lang w:val="tr-TR"/>
              </w:rPr>
            </w:pPr>
            <w:r w:rsidRPr="00AE407B">
              <w:rPr>
                <w:rFonts w:cs="Arial"/>
                <w:sz w:val="18"/>
                <w:szCs w:val="22"/>
                <w:lang w:val="tr-TR"/>
              </w:rPr>
              <w:t xml:space="preserve">Önemsiz </w:t>
            </w:r>
          </w:p>
        </w:tc>
      </w:tr>
      <w:tr w:rsidR="00E3415A" w:rsidRPr="00AE407B" w14:paraId="4A95FCBE" w14:textId="77777777" w:rsidTr="00814952">
        <w:tc>
          <w:tcPr>
            <w:tcW w:w="1348" w:type="pct"/>
            <w:vAlign w:val="center"/>
          </w:tcPr>
          <w:p w14:paraId="2F09396A" w14:textId="77777777" w:rsidR="00E3415A" w:rsidRPr="00AE407B" w:rsidRDefault="00E3415A" w:rsidP="00E3415A">
            <w:pPr>
              <w:spacing w:before="40" w:after="40" w:line="240" w:lineRule="auto"/>
              <w:rPr>
                <w:rFonts w:cs="Arial"/>
                <w:sz w:val="18"/>
                <w:szCs w:val="22"/>
                <w:lang w:val="tr-TR"/>
              </w:rPr>
            </w:pPr>
            <w:r w:rsidRPr="00AE407B">
              <w:rPr>
                <w:rFonts w:cs="Arial"/>
                <w:sz w:val="18"/>
                <w:szCs w:val="22"/>
                <w:lang w:val="tr-TR"/>
              </w:rPr>
              <w:t>Etki 8: Fauna türlerinin hareketine engel teşkil eden bariyerlerin oluşması</w:t>
            </w:r>
          </w:p>
        </w:tc>
        <w:tc>
          <w:tcPr>
            <w:tcW w:w="1157" w:type="pct"/>
            <w:vAlign w:val="center"/>
          </w:tcPr>
          <w:p w14:paraId="0FEC6270" w14:textId="77777777" w:rsidR="00E3415A" w:rsidRPr="00AE407B" w:rsidRDefault="00E3415A" w:rsidP="00E3415A">
            <w:pPr>
              <w:spacing w:before="40" w:after="40" w:line="240" w:lineRule="auto"/>
              <w:rPr>
                <w:rFonts w:eastAsia="SimSun" w:cs="Arial"/>
                <w:sz w:val="18"/>
                <w:szCs w:val="18"/>
                <w:lang w:val="tr-TR"/>
              </w:rPr>
            </w:pPr>
            <w:r w:rsidRPr="00AE407B">
              <w:rPr>
                <w:rFonts w:eastAsia="SimSun" w:cs="Arial"/>
                <w:sz w:val="18"/>
                <w:szCs w:val="18"/>
                <w:lang w:val="tr-TR"/>
              </w:rPr>
              <w:t>Başlıca memeliler ve herpetofauna (sürüngenler, amfibiler)</w:t>
            </w:r>
          </w:p>
          <w:p w14:paraId="7A892EBD" w14:textId="77777777" w:rsidR="00E3415A" w:rsidRPr="00AE407B" w:rsidRDefault="00E3415A" w:rsidP="00E3415A">
            <w:pPr>
              <w:spacing w:before="40" w:after="40" w:line="240" w:lineRule="auto"/>
              <w:rPr>
                <w:sz w:val="18"/>
                <w:szCs w:val="22"/>
                <w:lang w:val="tr-TR" w:eastAsia="en-GB"/>
              </w:rPr>
            </w:pPr>
            <w:r w:rsidRPr="00AE407B">
              <w:rPr>
                <w:rFonts w:eastAsia="SimSun" w:cs="Arial"/>
                <w:sz w:val="18"/>
                <w:szCs w:val="18"/>
                <w:lang w:val="tr-TR"/>
              </w:rPr>
              <w:t>Kuşlar operasyonel olarak</w:t>
            </w:r>
          </w:p>
        </w:tc>
        <w:tc>
          <w:tcPr>
            <w:tcW w:w="818" w:type="pct"/>
            <w:vAlign w:val="center"/>
          </w:tcPr>
          <w:p w14:paraId="7C537C43" w14:textId="31AA6BF6" w:rsidR="00E3415A" w:rsidRPr="00AE407B" w:rsidRDefault="00E3415A" w:rsidP="00814952">
            <w:pPr>
              <w:spacing w:before="40" w:after="40" w:line="240" w:lineRule="auto"/>
              <w:rPr>
                <w:rFonts w:cs="Arial"/>
                <w:sz w:val="18"/>
                <w:szCs w:val="22"/>
                <w:lang w:val="tr-TR"/>
              </w:rPr>
            </w:pPr>
            <w:r w:rsidRPr="00AE407B">
              <w:rPr>
                <w:rFonts w:cs="Arial"/>
                <w:sz w:val="18"/>
                <w:szCs w:val="22"/>
                <w:lang w:val="tr-TR"/>
              </w:rPr>
              <w:t xml:space="preserve">Fauna: </w:t>
            </w:r>
            <w:r w:rsidR="002D0C7A" w:rsidRPr="00AE407B">
              <w:rPr>
                <w:rFonts w:cs="Arial"/>
                <w:sz w:val="18"/>
                <w:szCs w:val="22"/>
                <w:lang w:val="tr-TR"/>
              </w:rPr>
              <w:t>KH</w:t>
            </w:r>
            <w:r w:rsidRPr="00AE407B">
              <w:rPr>
                <w:rFonts w:cs="Arial"/>
                <w:sz w:val="18"/>
                <w:szCs w:val="22"/>
                <w:lang w:val="tr-TR"/>
              </w:rPr>
              <w:t>, PBF</w:t>
            </w:r>
          </w:p>
        </w:tc>
        <w:tc>
          <w:tcPr>
            <w:tcW w:w="818" w:type="pct"/>
            <w:shd w:val="clear" w:color="auto" w:fill="FFFF00"/>
            <w:vAlign w:val="center"/>
          </w:tcPr>
          <w:p w14:paraId="7BD2F082" w14:textId="6AE55DFC" w:rsidR="00E3415A" w:rsidRPr="00AE407B" w:rsidRDefault="00E3415A" w:rsidP="00E3415A">
            <w:pPr>
              <w:spacing w:before="40" w:after="40" w:line="240" w:lineRule="auto"/>
              <w:jc w:val="center"/>
              <w:rPr>
                <w:rFonts w:cs="Arial"/>
                <w:sz w:val="18"/>
                <w:szCs w:val="22"/>
                <w:lang w:val="tr-TR"/>
              </w:rPr>
            </w:pPr>
            <w:r w:rsidRPr="00AE407B">
              <w:rPr>
                <w:rFonts w:cs="Arial"/>
                <w:sz w:val="18"/>
                <w:szCs w:val="22"/>
                <w:lang w:val="tr-TR"/>
              </w:rPr>
              <w:t>Küçük</w:t>
            </w:r>
          </w:p>
        </w:tc>
        <w:tc>
          <w:tcPr>
            <w:tcW w:w="859" w:type="pct"/>
            <w:shd w:val="clear" w:color="auto" w:fill="F2F2F2"/>
            <w:vAlign w:val="center"/>
          </w:tcPr>
          <w:p w14:paraId="6661A223" w14:textId="77777777" w:rsidR="00E3415A" w:rsidRPr="00AE407B" w:rsidRDefault="00E3415A" w:rsidP="00E3415A">
            <w:pPr>
              <w:spacing w:before="40" w:after="40" w:line="240" w:lineRule="auto"/>
              <w:jc w:val="center"/>
              <w:rPr>
                <w:rFonts w:cs="Arial"/>
                <w:sz w:val="18"/>
                <w:szCs w:val="22"/>
                <w:lang w:val="tr-TR"/>
              </w:rPr>
            </w:pPr>
            <w:r w:rsidRPr="00AE407B">
              <w:rPr>
                <w:rFonts w:cs="Arial"/>
                <w:sz w:val="18"/>
                <w:szCs w:val="22"/>
                <w:lang w:val="tr-TR"/>
              </w:rPr>
              <w:t xml:space="preserve">Önemsiz </w:t>
            </w:r>
          </w:p>
        </w:tc>
      </w:tr>
      <w:tr w:rsidR="00E3415A" w:rsidRPr="00AE407B" w14:paraId="49E9E736" w14:textId="77777777" w:rsidTr="00814952">
        <w:tc>
          <w:tcPr>
            <w:tcW w:w="1348" w:type="pct"/>
            <w:vAlign w:val="center"/>
          </w:tcPr>
          <w:p w14:paraId="770DF1AB" w14:textId="77777777" w:rsidR="00E3415A" w:rsidRPr="00AE407B" w:rsidRDefault="00E3415A" w:rsidP="00E3415A">
            <w:pPr>
              <w:spacing w:before="40" w:after="40" w:line="240" w:lineRule="auto"/>
              <w:rPr>
                <w:rFonts w:cs="Arial"/>
                <w:sz w:val="18"/>
                <w:szCs w:val="22"/>
                <w:lang w:val="tr-TR"/>
              </w:rPr>
            </w:pPr>
            <w:r w:rsidRPr="00AE407B">
              <w:rPr>
                <w:rFonts w:cs="Arial"/>
                <w:sz w:val="18"/>
                <w:szCs w:val="22"/>
                <w:lang w:val="tr-TR"/>
              </w:rPr>
              <w:t>Etki 9: Üreyen Kuş Türlerinin Rahatsız Edilmesi/Yer Değiştirmesi</w:t>
            </w:r>
          </w:p>
        </w:tc>
        <w:tc>
          <w:tcPr>
            <w:tcW w:w="1157" w:type="pct"/>
            <w:vAlign w:val="center"/>
          </w:tcPr>
          <w:p w14:paraId="6CFD157E" w14:textId="77777777" w:rsidR="00E3415A" w:rsidRPr="00AE407B" w:rsidRDefault="00E3415A" w:rsidP="00E3415A">
            <w:pPr>
              <w:spacing w:before="40" w:after="40" w:line="240" w:lineRule="auto"/>
              <w:rPr>
                <w:rFonts w:cs="Arial"/>
                <w:sz w:val="18"/>
                <w:szCs w:val="22"/>
                <w:lang w:val="tr-TR"/>
              </w:rPr>
            </w:pPr>
            <w:r w:rsidRPr="00AE407B">
              <w:rPr>
                <w:rFonts w:cs="Arial"/>
                <w:sz w:val="18"/>
                <w:szCs w:val="22"/>
                <w:lang w:val="tr-TR"/>
              </w:rPr>
              <w:t>Üreyen kuşlar</w:t>
            </w:r>
          </w:p>
          <w:p w14:paraId="442E8406" w14:textId="77777777" w:rsidR="00E3415A" w:rsidRPr="00AE407B" w:rsidRDefault="00E3415A" w:rsidP="00E3415A">
            <w:pPr>
              <w:spacing w:before="40" w:after="40" w:line="240" w:lineRule="auto"/>
              <w:rPr>
                <w:rFonts w:cs="Arial"/>
                <w:sz w:val="18"/>
                <w:szCs w:val="22"/>
                <w:lang w:val="tr-TR"/>
              </w:rPr>
            </w:pPr>
            <w:r w:rsidRPr="00AE407B">
              <w:rPr>
                <w:rFonts w:cs="Arial"/>
                <w:sz w:val="18"/>
                <w:szCs w:val="22"/>
                <w:lang w:val="tr-TR"/>
              </w:rPr>
              <w:t>Yarasa</w:t>
            </w:r>
          </w:p>
        </w:tc>
        <w:tc>
          <w:tcPr>
            <w:tcW w:w="818" w:type="pct"/>
            <w:vAlign w:val="center"/>
          </w:tcPr>
          <w:p w14:paraId="75851C5C" w14:textId="2A96270E" w:rsidR="00E3415A" w:rsidRPr="00AE407B" w:rsidRDefault="00E3415A" w:rsidP="00814952">
            <w:pPr>
              <w:spacing w:before="40" w:after="40" w:line="240" w:lineRule="auto"/>
              <w:rPr>
                <w:rFonts w:cs="Arial"/>
                <w:sz w:val="18"/>
                <w:szCs w:val="22"/>
                <w:lang w:val="tr-TR"/>
              </w:rPr>
            </w:pPr>
            <w:r w:rsidRPr="00AE407B">
              <w:rPr>
                <w:rFonts w:cs="Arial"/>
                <w:sz w:val="18"/>
                <w:szCs w:val="22"/>
                <w:lang w:val="tr-TR"/>
              </w:rPr>
              <w:t>Kuşlar ve yarasalar: PBF</w:t>
            </w:r>
          </w:p>
        </w:tc>
        <w:tc>
          <w:tcPr>
            <w:tcW w:w="818" w:type="pct"/>
            <w:shd w:val="clear" w:color="auto" w:fill="FFC000"/>
            <w:vAlign w:val="center"/>
          </w:tcPr>
          <w:p w14:paraId="478BC0C2" w14:textId="24B95881" w:rsidR="00E3415A" w:rsidRPr="00AE407B" w:rsidRDefault="00E3415A" w:rsidP="00E3415A">
            <w:pPr>
              <w:spacing w:before="40" w:after="40" w:line="240" w:lineRule="auto"/>
              <w:jc w:val="center"/>
              <w:rPr>
                <w:rFonts w:cs="Arial"/>
                <w:sz w:val="18"/>
                <w:szCs w:val="22"/>
                <w:lang w:val="tr-TR"/>
              </w:rPr>
            </w:pPr>
            <w:r w:rsidRPr="00AE407B">
              <w:rPr>
                <w:rFonts w:cs="Arial"/>
                <w:sz w:val="18"/>
                <w:szCs w:val="22"/>
                <w:lang w:val="tr-TR"/>
              </w:rPr>
              <w:t>Küçük - Orta</w:t>
            </w:r>
          </w:p>
        </w:tc>
        <w:tc>
          <w:tcPr>
            <w:tcW w:w="859" w:type="pct"/>
            <w:shd w:val="clear" w:color="auto" w:fill="FFFF00"/>
            <w:vAlign w:val="center"/>
          </w:tcPr>
          <w:p w14:paraId="576E9F80" w14:textId="44435ACE" w:rsidR="00E3415A" w:rsidRPr="00AE407B" w:rsidRDefault="00E3415A" w:rsidP="00E3415A">
            <w:pPr>
              <w:spacing w:before="40" w:after="40" w:line="240" w:lineRule="auto"/>
              <w:jc w:val="center"/>
              <w:rPr>
                <w:rFonts w:cs="Arial"/>
                <w:sz w:val="18"/>
                <w:szCs w:val="22"/>
                <w:lang w:val="tr-TR"/>
              </w:rPr>
            </w:pPr>
            <w:r w:rsidRPr="00AE407B">
              <w:rPr>
                <w:rFonts w:cs="Arial"/>
                <w:sz w:val="18"/>
                <w:szCs w:val="22"/>
                <w:lang w:val="tr-TR"/>
              </w:rPr>
              <w:t>Önemsiz - Hafif</w:t>
            </w:r>
          </w:p>
        </w:tc>
      </w:tr>
      <w:tr w:rsidR="00E3415A" w:rsidRPr="00AE407B" w14:paraId="7CDC51BD" w14:textId="77777777" w:rsidTr="00814952">
        <w:tc>
          <w:tcPr>
            <w:tcW w:w="1348" w:type="pct"/>
            <w:vAlign w:val="center"/>
          </w:tcPr>
          <w:p w14:paraId="2D57EA2B" w14:textId="77777777" w:rsidR="00E3415A" w:rsidRPr="00AE407B" w:rsidRDefault="00E3415A" w:rsidP="00E3415A">
            <w:pPr>
              <w:spacing w:before="40" w:after="40" w:line="240" w:lineRule="auto"/>
              <w:rPr>
                <w:rFonts w:cs="Arial"/>
                <w:sz w:val="18"/>
                <w:szCs w:val="22"/>
                <w:lang w:val="tr-TR"/>
              </w:rPr>
            </w:pPr>
            <w:r w:rsidRPr="00AE407B">
              <w:rPr>
                <w:rFonts w:cs="Arial"/>
                <w:sz w:val="18"/>
                <w:szCs w:val="22"/>
                <w:lang w:val="tr-TR"/>
              </w:rPr>
              <w:t>Etki 10: Rüzgar Türbinleriyle Kuş Türlerinin Çarpışmaları</w:t>
            </w:r>
          </w:p>
        </w:tc>
        <w:tc>
          <w:tcPr>
            <w:tcW w:w="1157" w:type="pct"/>
            <w:vAlign w:val="center"/>
          </w:tcPr>
          <w:p w14:paraId="2847CAFF" w14:textId="77777777" w:rsidR="00E3415A" w:rsidRPr="00AE407B" w:rsidRDefault="00E3415A" w:rsidP="00E3415A">
            <w:pPr>
              <w:spacing w:before="40" w:after="40" w:line="240" w:lineRule="auto"/>
              <w:rPr>
                <w:rFonts w:eastAsia="SimSun" w:cs="Arial"/>
                <w:sz w:val="18"/>
                <w:szCs w:val="18"/>
                <w:lang w:val="tr-TR"/>
              </w:rPr>
            </w:pPr>
            <w:r w:rsidRPr="00AE407B">
              <w:rPr>
                <w:rFonts w:eastAsia="SimSun" w:cs="Arial"/>
                <w:sz w:val="18"/>
                <w:szCs w:val="18"/>
                <w:lang w:val="tr-TR"/>
              </w:rPr>
              <w:t xml:space="preserve">Kuşlar </w:t>
            </w:r>
          </w:p>
          <w:p w14:paraId="20BF4E83" w14:textId="76AB64D2" w:rsidR="00E3415A" w:rsidRPr="00AE407B" w:rsidRDefault="00E3415A" w:rsidP="00E3415A">
            <w:pPr>
              <w:spacing w:before="40" w:after="40" w:line="240" w:lineRule="auto"/>
              <w:rPr>
                <w:rFonts w:cs="Arial"/>
                <w:sz w:val="18"/>
                <w:szCs w:val="22"/>
                <w:lang w:val="tr-TR"/>
              </w:rPr>
            </w:pPr>
            <w:r w:rsidRPr="00AE407B">
              <w:rPr>
                <w:rFonts w:eastAsia="SimSun" w:cs="Arial"/>
                <w:sz w:val="18"/>
                <w:szCs w:val="18"/>
                <w:lang w:val="tr-TR"/>
              </w:rPr>
              <w:t>Yarasalar</w:t>
            </w:r>
          </w:p>
        </w:tc>
        <w:tc>
          <w:tcPr>
            <w:tcW w:w="818" w:type="pct"/>
            <w:vAlign w:val="center"/>
          </w:tcPr>
          <w:p w14:paraId="22673ABB" w14:textId="0F1E408B" w:rsidR="00E3415A" w:rsidRPr="00AE407B" w:rsidRDefault="00E3415A" w:rsidP="00814952">
            <w:pPr>
              <w:spacing w:before="40" w:after="40" w:line="240" w:lineRule="auto"/>
              <w:rPr>
                <w:rFonts w:cs="Arial"/>
                <w:sz w:val="18"/>
                <w:szCs w:val="22"/>
                <w:lang w:val="tr-TR"/>
              </w:rPr>
            </w:pPr>
            <w:r w:rsidRPr="00AE407B">
              <w:rPr>
                <w:rFonts w:cs="Arial"/>
                <w:sz w:val="18"/>
                <w:szCs w:val="22"/>
                <w:lang w:val="tr-TR"/>
              </w:rPr>
              <w:t xml:space="preserve">Fauna: </w:t>
            </w:r>
            <w:r w:rsidR="002D0C7A" w:rsidRPr="00AE407B">
              <w:rPr>
                <w:rFonts w:cs="Arial"/>
                <w:sz w:val="18"/>
                <w:szCs w:val="22"/>
                <w:lang w:val="tr-TR"/>
              </w:rPr>
              <w:t>KH</w:t>
            </w:r>
            <w:r w:rsidRPr="00AE407B">
              <w:rPr>
                <w:rFonts w:cs="Arial"/>
                <w:sz w:val="18"/>
                <w:szCs w:val="22"/>
                <w:lang w:val="tr-TR"/>
              </w:rPr>
              <w:t>, PBF</w:t>
            </w:r>
          </w:p>
        </w:tc>
        <w:tc>
          <w:tcPr>
            <w:tcW w:w="818" w:type="pct"/>
            <w:shd w:val="clear" w:color="auto" w:fill="FFC000"/>
            <w:vAlign w:val="center"/>
          </w:tcPr>
          <w:p w14:paraId="6633B7BA" w14:textId="373C6123" w:rsidR="00E3415A" w:rsidRPr="00AE407B" w:rsidRDefault="00E3415A" w:rsidP="00E3415A">
            <w:pPr>
              <w:spacing w:before="40" w:after="40" w:line="240" w:lineRule="auto"/>
              <w:jc w:val="center"/>
              <w:rPr>
                <w:rFonts w:cs="Arial"/>
                <w:sz w:val="18"/>
                <w:szCs w:val="22"/>
                <w:lang w:val="tr-TR"/>
              </w:rPr>
            </w:pPr>
            <w:r w:rsidRPr="00AE407B">
              <w:rPr>
                <w:rFonts w:cs="Arial"/>
                <w:sz w:val="18"/>
                <w:szCs w:val="22"/>
                <w:lang w:val="tr-TR"/>
              </w:rPr>
              <w:t>Küçük - Orta</w:t>
            </w:r>
          </w:p>
        </w:tc>
        <w:tc>
          <w:tcPr>
            <w:tcW w:w="859" w:type="pct"/>
            <w:shd w:val="clear" w:color="auto" w:fill="FFFF00"/>
            <w:vAlign w:val="center"/>
          </w:tcPr>
          <w:p w14:paraId="691C46FD" w14:textId="6CABC5DC" w:rsidR="00E3415A" w:rsidRPr="00AE407B" w:rsidRDefault="00E3415A" w:rsidP="00E3415A">
            <w:pPr>
              <w:spacing w:before="40" w:after="40" w:line="240" w:lineRule="auto"/>
              <w:jc w:val="center"/>
              <w:rPr>
                <w:rFonts w:cs="Arial"/>
                <w:sz w:val="18"/>
                <w:szCs w:val="22"/>
                <w:lang w:val="tr-TR"/>
              </w:rPr>
            </w:pPr>
            <w:r w:rsidRPr="00AE407B">
              <w:rPr>
                <w:rFonts w:cs="Arial"/>
                <w:sz w:val="18"/>
                <w:szCs w:val="22"/>
                <w:lang w:val="tr-TR"/>
              </w:rPr>
              <w:t>Önemsiz - Hafif</w:t>
            </w:r>
          </w:p>
        </w:tc>
      </w:tr>
      <w:tr w:rsidR="00E3415A" w:rsidRPr="00AE407B" w14:paraId="001CED03" w14:textId="77777777" w:rsidTr="00814952">
        <w:tc>
          <w:tcPr>
            <w:tcW w:w="1348" w:type="pct"/>
            <w:vAlign w:val="center"/>
          </w:tcPr>
          <w:p w14:paraId="2B38CD34" w14:textId="77777777" w:rsidR="00E3415A" w:rsidRPr="00AE407B" w:rsidRDefault="00E3415A" w:rsidP="00E3415A">
            <w:pPr>
              <w:spacing w:before="40" w:after="40" w:line="240" w:lineRule="auto"/>
              <w:rPr>
                <w:rFonts w:cs="Arial"/>
                <w:sz w:val="18"/>
                <w:szCs w:val="22"/>
                <w:lang w:val="tr-TR"/>
              </w:rPr>
            </w:pPr>
            <w:r w:rsidRPr="00AE407B">
              <w:rPr>
                <w:rFonts w:cs="Arial"/>
                <w:sz w:val="18"/>
                <w:szCs w:val="22"/>
                <w:lang w:val="tr-TR"/>
              </w:rPr>
              <w:t>Etki 11: Enerji İletim Hatlarıyla Kuş Türlerinin Çarpışmaları</w:t>
            </w:r>
          </w:p>
        </w:tc>
        <w:tc>
          <w:tcPr>
            <w:tcW w:w="1157" w:type="pct"/>
            <w:vAlign w:val="center"/>
          </w:tcPr>
          <w:p w14:paraId="3D24FC03" w14:textId="68121E1F" w:rsidR="00E3415A" w:rsidRPr="00AE407B" w:rsidRDefault="00E3415A" w:rsidP="00E3415A">
            <w:pPr>
              <w:spacing w:before="40" w:after="40" w:line="240" w:lineRule="auto"/>
              <w:rPr>
                <w:rFonts w:cs="Arial"/>
                <w:sz w:val="18"/>
                <w:szCs w:val="22"/>
                <w:lang w:val="tr-TR"/>
              </w:rPr>
            </w:pPr>
            <w:r w:rsidRPr="00AE407B">
              <w:rPr>
                <w:rFonts w:cs="Arial"/>
                <w:sz w:val="18"/>
                <w:szCs w:val="22"/>
                <w:lang w:val="tr-TR"/>
              </w:rPr>
              <w:t>Kuşlar</w:t>
            </w:r>
          </w:p>
        </w:tc>
        <w:tc>
          <w:tcPr>
            <w:tcW w:w="818" w:type="pct"/>
            <w:vAlign w:val="center"/>
          </w:tcPr>
          <w:p w14:paraId="4DF2FB66" w14:textId="09F788BC" w:rsidR="00E3415A" w:rsidRPr="00AE407B" w:rsidRDefault="00E3415A" w:rsidP="00814952">
            <w:pPr>
              <w:spacing w:before="40" w:after="40" w:line="240" w:lineRule="auto"/>
              <w:rPr>
                <w:rFonts w:cs="Arial"/>
                <w:sz w:val="18"/>
                <w:szCs w:val="22"/>
                <w:lang w:val="tr-TR"/>
              </w:rPr>
            </w:pPr>
            <w:r w:rsidRPr="00AE407B">
              <w:rPr>
                <w:rFonts w:cs="Arial"/>
                <w:sz w:val="18"/>
                <w:szCs w:val="22"/>
                <w:lang w:val="tr-TR"/>
              </w:rPr>
              <w:t xml:space="preserve">Fauna: </w:t>
            </w:r>
            <w:r w:rsidR="002D0C7A" w:rsidRPr="00AE407B">
              <w:rPr>
                <w:rFonts w:cs="Arial"/>
                <w:sz w:val="18"/>
                <w:szCs w:val="22"/>
                <w:lang w:val="tr-TR"/>
              </w:rPr>
              <w:t>KH</w:t>
            </w:r>
            <w:r w:rsidRPr="00AE407B">
              <w:rPr>
                <w:rFonts w:cs="Arial"/>
                <w:sz w:val="18"/>
                <w:szCs w:val="22"/>
                <w:lang w:val="tr-TR"/>
              </w:rPr>
              <w:t>, PBF</w:t>
            </w:r>
          </w:p>
        </w:tc>
        <w:tc>
          <w:tcPr>
            <w:tcW w:w="818" w:type="pct"/>
            <w:shd w:val="clear" w:color="auto" w:fill="FFC000"/>
            <w:vAlign w:val="center"/>
          </w:tcPr>
          <w:p w14:paraId="4EE4DACD" w14:textId="4C5AAEDC" w:rsidR="00E3415A" w:rsidRPr="00AE407B" w:rsidRDefault="00E3415A" w:rsidP="00E3415A">
            <w:pPr>
              <w:spacing w:before="40" w:after="40" w:line="240" w:lineRule="auto"/>
              <w:jc w:val="center"/>
              <w:rPr>
                <w:rFonts w:cs="Arial"/>
                <w:sz w:val="18"/>
                <w:szCs w:val="22"/>
                <w:lang w:val="tr-TR"/>
              </w:rPr>
            </w:pPr>
            <w:r w:rsidRPr="00AE407B">
              <w:rPr>
                <w:rFonts w:cs="Arial"/>
                <w:sz w:val="18"/>
                <w:szCs w:val="22"/>
                <w:lang w:val="tr-TR"/>
              </w:rPr>
              <w:t>Küçük - Orta</w:t>
            </w:r>
          </w:p>
        </w:tc>
        <w:tc>
          <w:tcPr>
            <w:tcW w:w="859" w:type="pct"/>
            <w:shd w:val="clear" w:color="auto" w:fill="FFFF00"/>
            <w:vAlign w:val="center"/>
          </w:tcPr>
          <w:p w14:paraId="3CAAD0E6" w14:textId="05334556" w:rsidR="00E3415A" w:rsidRPr="00AE407B" w:rsidRDefault="00E3415A" w:rsidP="00E3415A">
            <w:pPr>
              <w:spacing w:before="40" w:after="40" w:line="240" w:lineRule="auto"/>
              <w:jc w:val="center"/>
              <w:rPr>
                <w:rFonts w:cs="Arial"/>
                <w:sz w:val="18"/>
                <w:szCs w:val="22"/>
                <w:lang w:val="tr-TR"/>
              </w:rPr>
            </w:pPr>
            <w:r w:rsidRPr="00AE407B">
              <w:rPr>
                <w:rFonts w:cs="Arial"/>
                <w:sz w:val="18"/>
                <w:szCs w:val="22"/>
                <w:lang w:val="tr-TR"/>
              </w:rPr>
              <w:t>Önemsiz - Küçük</w:t>
            </w:r>
          </w:p>
        </w:tc>
      </w:tr>
    </w:tbl>
    <w:p w14:paraId="477F4476" w14:textId="03B989B2" w:rsidR="008C6A89" w:rsidRPr="00AE407B" w:rsidRDefault="007D16BD" w:rsidP="00994F11">
      <w:pPr>
        <w:pStyle w:val="ListeMaddemi"/>
        <w:rPr>
          <w:sz w:val="18"/>
          <w:szCs w:val="18"/>
          <w:lang w:val="tr-TR" w:eastAsia="en-GB"/>
        </w:rPr>
      </w:pPr>
      <w:r w:rsidRPr="00AE407B">
        <w:rPr>
          <w:sz w:val="18"/>
          <w:szCs w:val="18"/>
          <w:lang w:val="tr-TR" w:eastAsia="en-GB"/>
        </w:rPr>
        <w:t xml:space="preserve">Kaynak: </w:t>
      </w:r>
      <w:r w:rsidR="009C16EF" w:rsidRPr="00AE407B">
        <w:rPr>
          <w:sz w:val="18"/>
          <w:szCs w:val="18"/>
          <w:lang w:val="tr-TR" w:eastAsia="en-GB"/>
        </w:rPr>
        <w:t>ÇSED</w:t>
      </w:r>
      <w:r w:rsidRPr="00AE407B">
        <w:rPr>
          <w:sz w:val="18"/>
          <w:szCs w:val="18"/>
          <w:lang w:val="tr-TR" w:eastAsia="en-GB"/>
        </w:rPr>
        <w:t xml:space="preserve"> (ERM, 2025)</w:t>
      </w:r>
    </w:p>
    <w:p w14:paraId="617658A0" w14:textId="77777777" w:rsidR="007D16BD" w:rsidRPr="00AE407B" w:rsidRDefault="007D16BD" w:rsidP="00994F11">
      <w:pPr>
        <w:pStyle w:val="ListeMaddemi"/>
        <w:rPr>
          <w:lang w:val="tr-TR" w:eastAsia="en-GB"/>
        </w:rPr>
      </w:pPr>
    </w:p>
    <w:bookmarkEnd w:id="126"/>
    <w:p w14:paraId="6F23994A" w14:textId="7443D374" w:rsidR="00481F49" w:rsidRPr="00AE407B" w:rsidRDefault="00481F49">
      <w:pPr>
        <w:spacing w:after="0" w:line="240" w:lineRule="auto"/>
        <w:rPr>
          <w:lang w:val="tr-TR"/>
        </w:rPr>
      </w:pPr>
      <w:r w:rsidRPr="00AE407B">
        <w:rPr>
          <w:lang w:val="tr-TR"/>
        </w:rPr>
        <w:br w:type="page"/>
      </w:r>
    </w:p>
    <w:p w14:paraId="4015E333" w14:textId="441FB5F7" w:rsidR="00C07901" w:rsidRPr="00AE407B" w:rsidRDefault="00AE45E0" w:rsidP="00620F40">
      <w:pPr>
        <w:pStyle w:val="Balk2"/>
        <w:rPr>
          <w:lang w:val="tr-TR"/>
        </w:rPr>
      </w:pPr>
      <w:bookmarkStart w:id="131" w:name="_Toc212973620"/>
      <w:r w:rsidRPr="00AE407B">
        <w:rPr>
          <w:lang w:val="tr-TR"/>
        </w:rPr>
        <w:lastRenderedPageBreak/>
        <w:t>İşletme</w:t>
      </w:r>
      <w:r w:rsidR="009B22A2" w:rsidRPr="00AE407B">
        <w:rPr>
          <w:lang w:val="tr-TR"/>
        </w:rPr>
        <w:t xml:space="preserve"> </w:t>
      </w:r>
      <w:r w:rsidRPr="00AE407B">
        <w:rPr>
          <w:lang w:val="tr-TR"/>
        </w:rPr>
        <w:t xml:space="preserve">Aşaması </w:t>
      </w:r>
      <w:r w:rsidR="00620F40" w:rsidRPr="00AE407B">
        <w:rPr>
          <w:lang w:val="tr-TR"/>
        </w:rPr>
        <w:t>B</w:t>
      </w:r>
      <w:r w:rsidRPr="00AE407B">
        <w:rPr>
          <w:lang w:val="tr-TR"/>
        </w:rPr>
        <w:t>Y</w:t>
      </w:r>
      <w:r w:rsidR="00620F40" w:rsidRPr="00AE407B">
        <w:rPr>
          <w:lang w:val="tr-TR"/>
        </w:rPr>
        <w:t xml:space="preserve">P </w:t>
      </w:r>
      <w:r w:rsidR="0086624C" w:rsidRPr="00AE407B">
        <w:rPr>
          <w:lang w:val="tr-TR"/>
        </w:rPr>
        <w:t>Tablosu</w:t>
      </w:r>
      <w:bookmarkEnd w:id="131"/>
      <w:r w:rsidR="0086624C" w:rsidRPr="00AE407B">
        <w:rPr>
          <w:lang w:val="tr-TR"/>
        </w:rPr>
        <w:t xml:space="preserve"> </w:t>
      </w:r>
    </w:p>
    <w:p w14:paraId="3B00811B" w14:textId="0F9D0C73" w:rsidR="00620F40" w:rsidRPr="00AE407B" w:rsidRDefault="00AE45E0" w:rsidP="00620F40">
      <w:pPr>
        <w:autoSpaceDE w:val="0"/>
        <w:autoSpaceDN w:val="0"/>
        <w:adjustRightInd w:val="0"/>
        <w:spacing w:line="288" w:lineRule="auto"/>
        <w:jc w:val="both"/>
        <w:rPr>
          <w:rFonts w:ascii="Verdana" w:hAnsi="Verdana"/>
          <w:szCs w:val="20"/>
          <w:lang w:val="tr-TR"/>
        </w:rPr>
      </w:pPr>
      <w:r w:rsidRPr="00AE407B">
        <w:rPr>
          <w:rFonts w:ascii="Verdana" w:hAnsi="Verdana"/>
          <w:szCs w:val="20"/>
          <w:lang w:val="tr-TR"/>
        </w:rPr>
        <w:t>İşletme</w:t>
      </w:r>
      <w:r w:rsidR="00620F40" w:rsidRPr="00AE407B">
        <w:rPr>
          <w:rFonts w:ascii="Verdana" w:hAnsi="Verdana"/>
          <w:szCs w:val="20"/>
          <w:lang w:val="tr-TR"/>
        </w:rPr>
        <w:t xml:space="preserve"> aşama</w:t>
      </w:r>
      <w:r w:rsidRPr="00AE407B">
        <w:rPr>
          <w:rFonts w:ascii="Verdana" w:hAnsi="Verdana"/>
          <w:szCs w:val="20"/>
          <w:lang w:val="tr-TR"/>
        </w:rPr>
        <w:t>sın</w:t>
      </w:r>
      <w:r w:rsidR="00620F40" w:rsidRPr="00AE407B">
        <w:rPr>
          <w:rFonts w:ascii="Verdana" w:hAnsi="Verdana"/>
          <w:szCs w:val="20"/>
          <w:lang w:val="tr-TR"/>
        </w:rPr>
        <w:t>daki etkileri ele almak için Bölüm 5.2'de belirlenen yönetim ve azaltma önlemleri/eylemleri genişletilmiş ve aşağıdaki bilgileri içeren bir B</w:t>
      </w:r>
      <w:r w:rsidR="008F142B" w:rsidRPr="00AE407B">
        <w:rPr>
          <w:rFonts w:ascii="Verdana" w:hAnsi="Verdana"/>
          <w:szCs w:val="20"/>
          <w:lang w:val="tr-TR"/>
        </w:rPr>
        <w:t>Y</w:t>
      </w:r>
      <w:r w:rsidR="00620F40" w:rsidRPr="00AE407B">
        <w:rPr>
          <w:rFonts w:ascii="Verdana" w:hAnsi="Verdana"/>
          <w:szCs w:val="20"/>
          <w:lang w:val="tr-TR"/>
        </w:rPr>
        <w:t>P tablosu şeklinde yapılandırılmıştır:</w:t>
      </w:r>
    </w:p>
    <w:p w14:paraId="1D65C160" w14:textId="77777777" w:rsidR="00620F40" w:rsidRPr="00AE407B" w:rsidRDefault="00620F40" w:rsidP="00620F40">
      <w:pPr>
        <w:pStyle w:val="ListeMaddemi"/>
        <w:numPr>
          <w:ilvl w:val="0"/>
          <w:numId w:val="53"/>
        </w:numPr>
        <w:spacing w:before="60" w:after="120" w:line="300" w:lineRule="auto"/>
        <w:ind w:left="714" w:hanging="357"/>
        <w:jc w:val="both"/>
        <w:rPr>
          <w:lang w:val="tr-TR"/>
        </w:rPr>
      </w:pPr>
      <w:r w:rsidRPr="00AE407B">
        <w:rPr>
          <w:b/>
          <w:bCs/>
          <w:lang w:val="tr-TR"/>
        </w:rPr>
        <w:t xml:space="preserve">Etki: </w:t>
      </w:r>
      <w:r w:rsidRPr="00AE407B">
        <w:rPr>
          <w:lang w:val="tr-TR"/>
        </w:rPr>
        <w:t>Azaltma önlemi/önlemlerinin ilgili olduğu belirli biyolojik çeşitlilik etkisi.</w:t>
      </w:r>
    </w:p>
    <w:p w14:paraId="63B84E2C" w14:textId="77777777" w:rsidR="00620F40" w:rsidRPr="00AE407B" w:rsidRDefault="00620F40" w:rsidP="00620F40">
      <w:pPr>
        <w:pStyle w:val="ListeMaddemi"/>
        <w:numPr>
          <w:ilvl w:val="0"/>
          <w:numId w:val="53"/>
        </w:numPr>
        <w:spacing w:before="60" w:after="120" w:line="300" w:lineRule="auto"/>
        <w:ind w:left="714" w:hanging="357"/>
        <w:jc w:val="both"/>
        <w:rPr>
          <w:lang w:val="tr-TR"/>
        </w:rPr>
      </w:pPr>
      <w:r w:rsidRPr="00AE407B">
        <w:rPr>
          <w:b/>
          <w:bCs/>
          <w:lang w:val="tr-TR"/>
        </w:rPr>
        <w:t xml:space="preserve">Yönetim/Azaltma Önlemleri: </w:t>
      </w:r>
      <w:r w:rsidRPr="00AE407B">
        <w:rPr>
          <w:lang w:val="tr-TR"/>
        </w:rPr>
        <w:t>Önerilen yönetim önlemi/eylemi veya azaltma önleminin açıklaması.</w:t>
      </w:r>
    </w:p>
    <w:p w14:paraId="309BE712" w14:textId="6076DC51" w:rsidR="00620F40" w:rsidRPr="00AE407B" w:rsidRDefault="00620F40" w:rsidP="00620F40">
      <w:pPr>
        <w:pStyle w:val="ListeMaddemi"/>
        <w:numPr>
          <w:ilvl w:val="0"/>
          <w:numId w:val="53"/>
        </w:numPr>
        <w:spacing w:before="60" w:after="120" w:line="300" w:lineRule="auto"/>
        <w:ind w:left="714" w:hanging="357"/>
        <w:jc w:val="both"/>
        <w:rPr>
          <w:lang w:val="tr-TR"/>
        </w:rPr>
      </w:pPr>
      <w:r w:rsidRPr="00AE407B">
        <w:rPr>
          <w:b/>
          <w:bCs/>
          <w:lang w:val="tr-TR"/>
        </w:rPr>
        <w:t xml:space="preserve">Yönetim </w:t>
      </w:r>
      <w:r w:rsidR="008F142B" w:rsidRPr="00AE407B">
        <w:rPr>
          <w:b/>
          <w:bCs/>
          <w:lang w:val="tr-TR"/>
        </w:rPr>
        <w:t>şekli</w:t>
      </w:r>
      <w:r w:rsidRPr="00AE407B">
        <w:rPr>
          <w:b/>
          <w:bCs/>
          <w:lang w:val="tr-TR"/>
        </w:rPr>
        <w:t xml:space="preserve">: </w:t>
      </w:r>
      <w:r w:rsidRPr="00AE407B">
        <w:rPr>
          <w:lang w:val="tr-TR"/>
        </w:rPr>
        <w:t>Önlemin sınıflandırılabileceği azaltma hiyerarşisinin aşaması (yani önleme, en aza indirme, geri kazanma, telafi etme/dengeleme</w:t>
      </w:r>
      <w:r w:rsidR="004F712D" w:rsidRPr="00AE407B">
        <w:rPr>
          <w:lang w:val="tr-TR"/>
        </w:rPr>
        <w:t>/denkleştirme(ofset)</w:t>
      </w:r>
      <w:r w:rsidRPr="00AE407B">
        <w:rPr>
          <w:lang w:val="tr-TR"/>
        </w:rPr>
        <w:t>).</w:t>
      </w:r>
    </w:p>
    <w:p w14:paraId="67FC6565" w14:textId="77777777" w:rsidR="00620F40" w:rsidRPr="00AE407B" w:rsidRDefault="00620F40" w:rsidP="00620F40">
      <w:pPr>
        <w:pStyle w:val="ListeMaddemi"/>
        <w:numPr>
          <w:ilvl w:val="0"/>
          <w:numId w:val="53"/>
        </w:numPr>
        <w:spacing w:before="60" w:after="120" w:line="300" w:lineRule="auto"/>
        <w:ind w:left="714" w:hanging="357"/>
        <w:jc w:val="both"/>
        <w:rPr>
          <w:lang w:val="tr-TR"/>
        </w:rPr>
      </w:pPr>
      <w:r w:rsidRPr="00AE407B">
        <w:rPr>
          <w:b/>
          <w:bCs/>
          <w:lang w:val="tr-TR"/>
        </w:rPr>
        <w:t xml:space="preserve">KPI (Anahtar Performans Göstergesi): </w:t>
      </w:r>
      <w:r w:rsidRPr="00AE407B">
        <w:rPr>
          <w:lang w:val="tr-TR"/>
        </w:rPr>
        <w:t>Yönetim önlemi/eyleminin etkinliğini değerlendirmek için kullanılan nicel bir uyum göstergesi veya niteliksel kabul kriterleri.</w:t>
      </w:r>
    </w:p>
    <w:p w14:paraId="58CAB4F2" w14:textId="16EE1DFE" w:rsidR="00620F40" w:rsidRPr="00AE407B" w:rsidRDefault="00620F40" w:rsidP="00620F40">
      <w:pPr>
        <w:pStyle w:val="ListeMaddemi"/>
        <w:numPr>
          <w:ilvl w:val="0"/>
          <w:numId w:val="53"/>
        </w:numPr>
        <w:spacing w:before="60" w:after="120" w:line="300" w:lineRule="auto"/>
        <w:ind w:left="714" w:hanging="357"/>
        <w:jc w:val="both"/>
        <w:rPr>
          <w:lang w:val="tr-TR"/>
        </w:rPr>
      </w:pPr>
      <w:r w:rsidRPr="00AE407B">
        <w:rPr>
          <w:b/>
          <w:bCs/>
          <w:lang w:val="tr-TR"/>
        </w:rPr>
        <w:t>Zaman</w:t>
      </w:r>
      <w:r w:rsidR="008F142B" w:rsidRPr="00AE407B">
        <w:rPr>
          <w:b/>
          <w:bCs/>
          <w:lang w:val="tr-TR"/>
        </w:rPr>
        <w:t>lama</w:t>
      </w:r>
      <w:r w:rsidRPr="00AE407B">
        <w:rPr>
          <w:b/>
          <w:bCs/>
          <w:lang w:val="tr-TR"/>
        </w:rPr>
        <w:t xml:space="preserve">: </w:t>
      </w:r>
      <w:r w:rsidRPr="00AE407B">
        <w:rPr>
          <w:lang w:val="tr-TR"/>
        </w:rPr>
        <w:t>Önlemin/eylemin uygulanma zamanı ve sıklığı.</w:t>
      </w:r>
    </w:p>
    <w:p w14:paraId="738C9F46" w14:textId="77777777" w:rsidR="00620F40" w:rsidRPr="00AE407B" w:rsidRDefault="00620F40" w:rsidP="00620F40">
      <w:pPr>
        <w:pStyle w:val="ListeMaddemi"/>
        <w:numPr>
          <w:ilvl w:val="0"/>
          <w:numId w:val="53"/>
        </w:numPr>
        <w:spacing w:before="60" w:after="120" w:line="300" w:lineRule="auto"/>
        <w:ind w:left="714" w:hanging="357"/>
        <w:jc w:val="both"/>
        <w:rPr>
          <w:lang w:val="tr-TR"/>
        </w:rPr>
      </w:pPr>
      <w:r w:rsidRPr="00AE407B">
        <w:rPr>
          <w:b/>
          <w:bCs/>
          <w:lang w:val="tr-TR"/>
        </w:rPr>
        <w:t xml:space="preserve">Sorumluluk: </w:t>
      </w:r>
      <w:r w:rsidRPr="00AE407B">
        <w:rPr>
          <w:lang w:val="tr-TR"/>
        </w:rPr>
        <w:t>Yönetim önlemi/eylemini uygulamaktan sorumlu kişi veya ekip.</w:t>
      </w:r>
    </w:p>
    <w:p w14:paraId="1A6F7C65" w14:textId="77777777" w:rsidR="00BC6E1D" w:rsidRPr="00AE407B" w:rsidRDefault="00BC6E1D" w:rsidP="00BC6E1D">
      <w:pPr>
        <w:pStyle w:val="GvdeMetni"/>
        <w:rPr>
          <w:lang w:val="tr-TR"/>
        </w:rPr>
        <w:sectPr w:rsidR="00BC6E1D" w:rsidRPr="00AE407B" w:rsidSect="00505014">
          <w:headerReference w:type="first" r:id="rId35"/>
          <w:pgSz w:w="11906" w:h="16838" w:code="9"/>
          <w:pgMar w:top="1134" w:right="1134" w:bottom="1134" w:left="1134" w:header="567" w:footer="374" w:gutter="0"/>
          <w:cols w:sep="1" w:space="380"/>
          <w:titlePg/>
          <w:docGrid w:linePitch="360"/>
        </w:sectPr>
      </w:pPr>
    </w:p>
    <w:p w14:paraId="418C7334" w14:textId="1A3343E4" w:rsidR="00693200" w:rsidRPr="00AE407B" w:rsidRDefault="00693200" w:rsidP="00693200">
      <w:pPr>
        <w:pStyle w:val="ResimYazs"/>
        <w:rPr>
          <w:lang w:val="tr-TR"/>
        </w:rPr>
      </w:pPr>
      <w:bookmarkStart w:id="132" w:name="_Toc212977033"/>
      <w:r w:rsidRPr="00AE407B">
        <w:rPr>
          <w:lang w:val="tr-TR"/>
        </w:rPr>
        <w:lastRenderedPageBreak/>
        <w:t xml:space="preserve">Tablo </w:t>
      </w:r>
      <w:r w:rsidR="00965F86">
        <w:rPr>
          <w:lang w:val="tr-TR"/>
        </w:rPr>
        <w:t>5</w:t>
      </w:r>
      <w:r w:rsidRPr="00AE407B">
        <w:rPr>
          <w:lang w:val="tr-TR"/>
        </w:rPr>
        <w:t>-</w:t>
      </w:r>
      <w:r w:rsidR="00780BDA" w:rsidRPr="00AE407B">
        <w:rPr>
          <w:lang w:val="tr-TR"/>
        </w:rPr>
        <w:fldChar w:fldCharType="begin"/>
      </w:r>
      <w:r w:rsidR="00780BDA" w:rsidRPr="00AE407B">
        <w:rPr>
          <w:lang w:val="tr-TR"/>
        </w:rPr>
        <w:instrText xml:space="preserve"> SEQ Table \* ARABIC \s 1 </w:instrText>
      </w:r>
      <w:r w:rsidR="00780BDA" w:rsidRPr="00AE407B">
        <w:rPr>
          <w:lang w:val="tr-TR"/>
        </w:rPr>
        <w:fldChar w:fldCharType="separate"/>
      </w:r>
      <w:r w:rsidR="00E42AAF">
        <w:rPr>
          <w:noProof/>
          <w:lang w:val="tr-TR"/>
        </w:rPr>
        <w:t>2</w:t>
      </w:r>
      <w:r w:rsidR="00780BDA" w:rsidRPr="00AE407B">
        <w:rPr>
          <w:lang w:val="tr-TR"/>
        </w:rPr>
        <w:fldChar w:fldCharType="end"/>
      </w:r>
      <w:r w:rsidR="0077287F" w:rsidRPr="00AE407B">
        <w:rPr>
          <w:lang w:val="tr-TR"/>
        </w:rPr>
        <w:t xml:space="preserve"> </w:t>
      </w:r>
      <w:r w:rsidR="00F06D51" w:rsidRPr="00AE407B">
        <w:rPr>
          <w:lang w:val="tr-TR"/>
        </w:rPr>
        <w:t>İşletme</w:t>
      </w:r>
      <w:r w:rsidR="0077287F" w:rsidRPr="00AE407B">
        <w:rPr>
          <w:lang w:val="tr-TR"/>
        </w:rPr>
        <w:t xml:space="preserve"> AŞAMA</w:t>
      </w:r>
      <w:r w:rsidR="00F06D51" w:rsidRPr="00AE407B">
        <w:rPr>
          <w:lang w:val="tr-TR"/>
        </w:rPr>
        <w:t>sı</w:t>
      </w:r>
      <w:r w:rsidR="0077287F" w:rsidRPr="00AE407B">
        <w:rPr>
          <w:lang w:val="tr-TR"/>
        </w:rPr>
        <w:t xml:space="preserve"> B</w:t>
      </w:r>
      <w:r w:rsidR="00F06D51" w:rsidRPr="00AE407B">
        <w:rPr>
          <w:lang w:val="tr-TR"/>
        </w:rPr>
        <w:t>Y</w:t>
      </w:r>
      <w:r w:rsidR="0077287F" w:rsidRPr="00AE407B">
        <w:rPr>
          <w:lang w:val="tr-TR"/>
        </w:rPr>
        <w:t>P</w:t>
      </w:r>
      <w:bookmarkEnd w:id="132"/>
    </w:p>
    <w:tbl>
      <w:tblPr>
        <w:tblStyle w:val="TabloKlavuzu"/>
        <w:tblW w:w="0" w:type="auto"/>
        <w:tblBorders>
          <w:top w:val="single" w:sz="4" w:space="0" w:color="B7B2AA"/>
          <w:left w:val="single" w:sz="4" w:space="0" w:color="B7B2AA"/>
          <w:bottom w:val="single" w:sz="4" w:space="0" w:color="B7B2AA"/>
          <w:right w:val="single" w:sz="4" w:space="0" w:color="B7B2AA"/>
          <w:insideH w:val="single" w:sz="4" w:space="0" w:color="B7B2AA"/>
          <w:insideV w:val="single" w:sz="4" w:space="0" w:color="B7B2AA"/>
        </w:tblBorders>
        <w:tblLook w:val="04A0" w:firstRow="1" w:lastRow="0" w:firstColumn="1" w:lastColumn="0" w:noHBand="0" w:noVBand="1"/>
      </w:tblPr>
      <w:tblGrid>
        <w:gridCol w:w="2627"/>
        <w:gridCol w:w="4711"/>
        <w:gridCol w:w="2200"/>
        <w:gridCol w:w="2280"/>
        <w:gridCol w:w="1261"/>
        <w:gridCol w:w="1345"/>
      </w:tblGrid>
      <w:tr w:rsidR="003535EC" w:rsidRPr="00AE407B" w14:paraId="43087445" w14:textId="77777777" w:rsidTr="6492F8D9">
        <w:trPr>
          <w:tblHeader/>
        </w:trPr>
        <w:tc>
          <w:tcPr>
            <w:tcW w:w="2627" w:type="dxa"/>
            <w:shd w:val="clear" w:color="auto" w:fill="E5EDE8" w:themeFill="accent4" w:themeFillTint="33"/>
            <w:hideMark/>
          </w:tcPr>
          <w:p w14:paraId="19ABC5BF" w14:textId="77777777" w:rsidR="00693200" w:rsidRPr="00AE407B" w:rsidRDefault="00693200" w:rsidP="00A14EDE">
            <w:pPr>
              <w:pStyle w:val="GvdeMetni"/>
              <w:spacing w:before="20" w:after="20" w:line="240" w:lineRule="auto"/>
              <w:rPr>
                <w:rFonts w:ascii="Verdana" w:hAnsi="Verdana"/>
                <w:b/>
                <w:bCs/>
                <w:sz w:val="16"/>
                <w:szCs w:val="16"/>
                <w:lang w:val="tr-TR"/>
              </w:rPr>
            </w:pPr>
            <w:r w:rsidRPr="00AE407B">
              <w:rPr>
                <w:rFonts w:ascii="Verdana" w:hAnsi="Verdana"/>
                <w:b/>
                <w:bCs/>
                <w:sz w:val="16"/>
                <w:szCs w:val="16"/>
                <w:lang w:val="tr-TR"/>
              </w:rPr>
              <w:t>Etki</w:t>
            </w:r>
          </w:p>
        </w:tc>
        <w:tc>
          <w:tcPr>
            <w:tcW w:w="4711" w:type="dxa"/>
            <w:shd w:val="clear" w:color="auto" w:fill="E5EDE8" w:themeFill="accent4" w:themeFillTint="33"/>
            <w:hideMark/>
          </w:tcPr>
          <w:p w14:paraId="6DCDEF66" w14:textId="77777777" w:rsidR="00693200" w:rsidRPr="00AE407B" w:rsidRDefault="00693200" w:rsidP="00A14EDE">
            <w:pPr>
              <w:pStyle w:val="GvdeMetni"/>
              <w:spacing w:before="20" w:after="20" w:line="240" w:lineRule="auto"/>
              <w:rPr>
                <w:rFonts w:ascii="Verdana" w:hAnsi="Verdana"/>
                <w:b/>
                <w:bCs/>
                <w:sz w:val="16"/>
                <w:szCs w:val="16"/>
                <w:lang w:val="tr-TR"/>
              </w:rPr>
            </w:pPr>
            <w:r w:rsidRPr="00AE407B">
              <w:rPr>
                <w:rFonts w:ascii="Verdana" w:hAnsi="Verdana"/>
                <w:b/>
                <w:bCs/>
                <w:sz w:val="16"/>
                <w:szCs w:val="16"/>
                <w:lang w:val="tr-TR"/>
              </w:rPr>
              <w:t>Yönetim/Azaltma Önlemleri</w:t>
            </w:r>
          </w:p>
        </w:tc>
        <w:tc>
          <w:tcPr>
            <w:tcW w:w="2200" w:type="dxa"/>
            <w:shd w:val="clear" w:color="auto" w:fill="E5EDE8" w:themeFill="accent4" w:themeFillTint="33"/>
          </w:tcPr>
          <w:p w14:paraId="1066130B" w14:textId="13217A7E" w:rsidR="00693200" w:rsidRPr="00AE407B" w:rsidRDefault="00F06D51" w:rsidP="00F94809">
            <w:pPr>
              <w:pStyle w:val="GvdeMetni"/>
              <w:spacing w:before="20" w:after="20" w:line="240" w:lineRule="auto"/>
              <w:jc w:val="center"/>
              <w:rPr>
                <w:rFonts w:ascii="Verdana" w:hAnsi="Verdana"/>
                <w:b/>
                <w:bCs/>
                <w:sz w:val="16"/>
                <w:szCs w:val="16"/>
                <w:lang w:val="tr-TR"/>
              </w:rPr>
            </w:pPr>
            <w:r w:rsidRPr="00AE407B">
              <w:rPr>
                <w:rFonts w:ascii="Verdana" w:hAnsi="Verdana"/>
                <w:b/>
                <w:bCs/>
                <w:sz w:val="16"/>
                <w:szCs w:val="16"/>
                <w:lang w:val="tr-TR"/>
              </w:rPr>
              <w:t>Yönetim şekli</w:t>
            </w:r>
          </w:p>
        </w:tc>
        <w:tc>
          <w:tcPr>
            <w:tcW w:w="2280" w:type="dxa"/>
            <w:shd w:val="clear" w:color="auto" w:fill="E5EDE8" w:themeFill="accent4" w:themeFillTint="33"/>
            <w:hideMark/>
          </w:tcPr>
          <w:p w14:paraId="36F5518E" w14:textId="77777777" w:rsidR="00693200" w:rsidRPr="00AE407B" w:rsidRDefault="00693200" w:rsidP="00A14EDE">
            <w:pPr>
              <w:pStyle w:val="GvdeMetni"/>
              <w:spacing w:before="20" w:after="20" w:line="240" w:lineRule="auto"/>
              <w:rPr>
                <w:rFonts w:ascii="Verdana" w:hAnsi="Verdana"/>
                <w:b/>
                <w:bCs/>
                <w:sz w:val="16"/>
                <w:szCs w:val="16"/>
                <w:lang w:val="tr-TR"/>
              </w:rPr>
            </w:pPr>
            <w:r w:rsidRPr="00AE407B">
              <w:rPr>
                <w:rFonts w:ascii="Verdana" w:hAnsi="Verdana"/>
                <w:b/>
                <w:bCs/>
                <w:sz w:val="16"/>
                <w:szCs w:val="16"/>
                <w:lang w:val="tr-TR"/>
              </w:rPr>
              <w:t>KPI</w:t>
            </w:r>
          </w:p>
        </w:tc>
        <w:tc>
          <w:tcPr>
            <w:tcW w:w="1261" w:type="dxa"/>
            <w:shd w:val="clear" w:color="auto" w:fill="E5EDE8" w:themeFill="accent4" w:themeFillTint="33"/>
          </w:tcPr>
          <w:p w14:paraId="7C469624" w14:textId="77777777" w:rsidR="00693200" w:rsidRPr="00AE407B" w:rsidRDefault="00693200" w:rsidP="00A14EDE">
            <w:pPr>
              <w:pStyle w:val="GvdeMetni"/>
              <w:spacing w:before="20" w:after="20" w:line="240" w:lineRule="auto"/>
              <w:rPr>
                <w:rFonts w:ascii="Verdana" w:hAnsi="Verdana"/>
                <w:b/>
                <w:bCs/>
                <w:sz w:val="16"/>
                <w:szCs w:val="16"/>
                <w:lang w:val="tr-TR"/>
              </w:rPr>
            </w:pPr>
            <w:r w:rsidRPr="00AE407B">
              <w:rPr>
                <w:rFonts w:ascii="Verdana" w:hAnsi="Verdana"/>
                <w:b/>
                <w:bCs/>
                <w:sz w:val="16"/>
                <w:szCs w:val="16"/>
                <w:lang w:val="tr-TR"/>
              </w:rPr>
              <w:t>Zaman çizelgesi ve sıklık</w:t>
            </w:r>
          </w:p>
        </w:tc>
        <w:tc>
          <w:tcPr>
            <w:tcW w:w="0" w:type="auto"/>
            <w:shd w:val="clear" w:color="auto" w:fill="E5EDE8" w:themeFill="accent4" w:themeFillTint="33"/>
            <w:hideMark/>
          </w:tcPr>
          <w:p w14:paraId="3AFACFF3" w14:textId="77777777" w:rsidR="00693200" w:rsidRPr="00AE407B" w:rsidRDefault="00693200" w:rsidP="00A14EDE">
            <w:pPr>
              <w:pStyle w:val="GvdeMetni"/>
              <w:spacing w:before="20" w:after="20" w:line="240" w:lineRule="auto"/>
              <w:rPr>
                <w:rFonts w:ascii="Verdana" w:hAnsi="Verdana"/>
                <w:b/>
                <w:bCs/>
                <w:sz w:val="16"/>
                <w:szCs w:val="16"/>
                <w:lang w:val="tr-TR"/>
              </w:rPr>
            </w:pPr>
            <w:r w:rsidRPr="00AE407B">
              <w:rPr>
                <w:rFonts w:ascii="Verdana" w:hAnsi="Verdana"/>
                <w:b/>
                <w:bCs/>
                <w:sz w:val="16"/>
                <w:szCs w:val="16"/>
                <w:lang w:val="tr-TR"/>
              </w:rPr>
              <w:t>Sorumluluk</w:t>
            </w:r>
          </w:p>
        </w:tc>
      </w:tr>
      <w:tr w:rsidR="001E763B" w:rsidRPr="00AE407B" w14:paraId="7B353EFD" w14:textId="77777777" w:rsidTr="6492F8D9">
        <w:tc>
          <w:tcPr>
            <w:tcW w:w="2627" w:type="dxa"/>
          </w:tcPr>
          <w:p w14:paraId="3DCC4ABA" w14:textId="469ABFD3" w:rsidR="001E763B" w:rsidRPr="00AE407B" w:rsidRDefault="001E763B" w:rsidP="00A14EDE">
            <w:pPr>
              <w:pStyle w:val="GvdeMetni"/>
              <w:spacing w:before="20" w:after="20" w:line="240" w:lineRule="auto"/>
              <w:rPr>
                <w:rFonts w:ascii="Verdana" w:hAnsi="Verdana"/>
                <w:b/>
                <w:bCs/>
                <w:sz w:val="16"/>
                <w:szCs w:val="16"/>
                <w:lang w:val="tr-TR"/>
              </w:rPr>
            </w:pPr>
            <w:r w:rsidRPr="00AE407B">
              <w:rPr>
                <w:rFonts w:ascii="Verdana" w:hAnsi="Verdana"/>
                <w:b/>
                <w:bCs/>
                <w:sz w:val="16"/>
                <w:szCs w:val="16"/>
                <w:lang w:val="tr-TR"/>
              </w:rPr>
              <w:t>Etki 6: Gürültü, Işık ve Titreşimden Kaynaklanan Rahatsızlık</w:t>
            </w:r>
          </w:p>
          <w:p w14:paraId="462754B0" w14:textId="77777777" w:rsidR="001E763B" w:rsidRPr="00AE407B" w:rsidRDefault="001E763B" w:rsidP="00A14EDE">
            <w:pPr>
              <w:pStyle w:val="GvdeMetni"/>
              <w:spacing w:before="20" w:after="20" w:line="240" w:lineRule="auto"/>
              <w:rPr>
                <w:rFonts w:ascii="Verdana" w:hAnsi="Verdana"/>
                <w:b/>
                <w:bCs/>
                <w:sz w:val="16"/>
                <w:szCs w:val="16"/>
                <w:lang w:val="tr-TR"/>
              </w:rPr>
            </w:pPr>
          </w:p>
        </w:tc>
        <w:tc>
          <w:tcPr>
            <w:tcW w:w="4711" w:type="dxa"/>
          </w:tcPr>
          <w:p w14:paraId="62E7F400" w14:textId="77777777" w:rsidR="001E763B" w:rsidRPr="00AE407B" w:rsidRDefault="001E763B" w:rsidP="00A14EDE">
            <w:pPr>
              <w:pStyle w:val="Tabletextleft"/>
              <w:spacing w:before="20" w:after="20"/>
              <w:rPr>
                <w:rFonts w:ascii="Verdana" w:hAnsi="Verdana"/>
                <w:b/>
                <w:bCs/>
                <w:sz w:val="16"/>
                <w:szCs w:val="16"/>
                <w:lang w:val="tr-TR"/>
              </w:rPr>
            </w:pPr>
            <w:r w:rsidRPr="00AE407B">
              <w:rPr>
                <w:rFonts w:ascii="Verdana" w:hAnsi="Verdana"/>
                <w:b/>
                <w:bCs/>
                <w:sz w:val="16"/>
                <w:szCs w:val="16"/>
                <w:lang w:val="tr-TR"/>
              </w:rPr>
              <w:t>Görsel/ışık ve gürültü rahatsızlıklarının kontrolü</w:t>
            </w:r>
          </w:p>
          <w:p w14:paraId="7EED5A70" w14:textId="77777777" w:rsidR="00887F5D" w:rsidRPr="00AE407B" w:rsidRDefault="00B00BA9" w:rsidP="00A14EDE">
            <w:pPr>
              <w:pStyle w:val="ListeMaddemi"/>
              <w:numPr>
                <w:ilvl w:val="0"/>
                <w:numId w:val="78"/>
              </w:numPr>
              <w:spacing w:before="20" w:after="20" w:line="240" w:lineRule="auto"/>
              <w:jc w:val="both"/>
              <w:rPr>
                <w:rFonts w:ascii="Verdana" w:eastAsiaTheme="minorHAnsi" w:hAnsi="Verdana"/>
                <w:kern w:val="2"/>
                <w:sz w:val="16"/>
                <w:szCs w:val="16"/>
                <w:lang w:val="tr-TR"/>
                <w14:ligatures w14:val="standardContextual"/>
              </w:rPr>
            </w:pPr>
            <w:r w:rsidRPr="00AE407B">
              <w:rPr>
                <w:rFonts w:ascii="Verdana" w:eastAsiaTheme="minorHAnsi" w:hAnsi="Verdana"/>
                <w:kern w:val="2"/>
                <w:sz w:val="16"/>
                <w:szCs w:val="16"/>
                <w:lang w:val="tr-TR"/>
                <w14:ligatures w14:val="standardContextual"/>
              </w:rPr>
              <w:t xml:space="preserve">Bazı aydınlatma türleri yarasaları türbinlere çekebileceğinden, yarasaları çekmeyen aydınlatma sistemleri </w:t>
            </w:r>
            <w:r w:rsidR="001C0913" w:rsidRPr="00AE407B">
              <w:rPr>
                <w:rFonts w:ascii="Verdana" w:eastAsiaTheme="minorHAnsi" w:hAnsi="Verdana"/>
                <w:kern w:val="2"/>
                <w:sz w:val="16"/>
                <w:szCs w:val="16"/>
                <w:lang w:val="tr-TR"/>
                <w14:ligatures w14:val="standardContextual"/>
              </w:rPr>
              <w:t>kullanın</w:t>
            </w:r>
            <w:r w:rsidRPr="00AE407B">
              <w:rPr>
                <w:rFonts w:ascii="Verdana" w:eastAsiaTheme="minorHAnsi" w:hAnsi="Verdana"/>
                <w:kern w:val="2"/>
                <w:sz w:val="16"/>
                <w:szCs w:val="16"/>
                <w:lang w:val="tr-TR"/>
                <w14:ligatures w14:val="standardContextual"/>
              </w:rPr>
              <w:t xml:space="preserve">. </w:t>
            </w:r>
          </w:p>
          <w:p w14:paraId="7FF8B7E8" w14:textId="62735E16" w:rsidR="00B00BA9" w:rsidRPr="00AE407B" w:rsidRDefault="00B00BA9" w:rsidP="00A14EDE">
            <w:pPr>
              <w:pStyle w:val="ListeMaddemi"/>
              <w:numPr>
                <w:ilvl w:val="0"/>
                <w:numId w:val="78"/>
              </w:numPr>
              <w:spacing w:before="20" w:after="20" w:line="240" w:lineRule="auto"/>
              <w:jc w:val="both"/>
              <w:rPr>
                <w:rFonts w:ascii="Verdana" w:eastAsiaTheme="minorHAnsi" w:hAnsi="Verdana"/>
                <w:kern w:val="2"/>
                <w:sz w:val="16"/>
                <w:szCs w:val="16"/>
                <w:lang w:val="tr-TR"/>
                <w14:ligatures w14:val="standardContextual"/>
              </w:rPr>
            </w:pPr>
            <w:r w:rsidRPr="00AE407B">
              <w:rPr>
                <w:rFonts w:ascii="Verdana" w:eastAsiaTheme="minorHAnsi" w:hAnsi="Verdana"/>
                <w:kern w:val="2"/>
                <w:sz w:val="16"/>
                <w:szCs w:val="16"/>
                <w:lang w:val="tr-TR"/>
                <w14:ligatures w14:val="standardContextual"/>
              </w:rPr>
              <w:t>Yalnızca gerekli olduğunda aydınlatma kullanın.</w:t>
            </w:r>
          </w:p>
          <w:p w14:paraId="03B44CC0" w14:textId="77777777" w:rsidR="00B00BA9" w:rsidRPr="00AE407B" w:rsidRDefault="00B00BA9" w:rsidP="6492F8D9">
            <w:pPr>
              <w:pStyle w:val="ListeMaddemi"/>
              <w:numPr>
                <w:ilvl w:val="0"/>
                <w:numId w:val="78"/>
              </w:numPr>
              <w:spacing w:before="20" w:after="20" w:line="240" w:lineRule="auto"/>
              <w:jc w:val="both"/>
              <w:rPr>
                <w:rFonts w:ascii="Verdana" w:hAnsi="Verdana"/>
                <w:kern w:val="2"/>
                <w:sz w:val="16"/>
                <w:szCs w:val="16"/>
                <w14:ligatures w14:val="standardContextual"/>
              </w:rPr>
            </w:pPr>
            <w:r w:rsidRPr="6492F8D9">
              <w:rPr>
                <w:rFonts w:ascii="Verdana" w:hAnsi="Verdana"/>
                <w:kern w:val="2"/>
                <w:sz w:val="16"/>
                <w:szCs w:val="16"/>
                <w14:ligatures w14:val="standardContextual"/>
              </w:rPr>
              <w:t>Alt istasyonda ve türbin kulelerine erişim kapılarında, yaban hayatı üzerindeki ekolojik ve fizyolojik etkileri en aza indiren ve böceklerin çekilmesini sınırlayan uygun aydınlatma kullanın, örneğin kısa dalga boylu (UV, soğuk beyaz, mavi ve yeşil LED'ler) yerine uzun dalga boylu (sıcak beyaz, turuncu, kırmızı ve kızılötesi) ışık kullanın</w:t>
            </w:r>
            <w:r w:rsidRPr="6492F8D9">
              <w:rPr>
                <w:rFonts w:ascii="Verdana" w:hAnsi="Verdana"/>
                <w:kern w:val="2"/>
                <w:sz w:val="16"/>
                <w:szCs w:val="16"/>
                <w:vertAlign w:val="superscript"/>
                <w14:ligatures w14:val="standardContextual"/>
              </w:rPr>
              <w:footnoteReference w:id="11"/>
            </w:r>
            <w:r w:rsidRPr="6492F8D9">
              <w:rPr>
                <w:rFonts w:ascii="Verdana" w:hAnsi="Verdana"/>
                <w:kern w:val="2"/>
                <w:sz w:val="16"/>
                <w:szCs w:val="16"/>
                <w14:ligatures w14:val="standardContextual"/>
              </w:rPr>
              <w:t xml:space="preserve"> .</w:t>
            </w:r>
          </w:p>
          <w:p w14:paraId="6DE8AB57" w14:textId="259138CB" w:rsidR="001E763B" w:rsidRPr="00AE407B" w:rsidRDefault="00B00BA9" w:rsidP="00A14EDE">
            <w:pPr>
              <w:pStyle w:val="ListeMaddemi"/>
              <w:numPr>
                <w:ilvl w:val="0"/>
                <w:numId w:val="78"/>
              </w:numPr>
              <w:spacing w:before="20" w:after="20" w:line="240" w:lineRule="auto"/>
              <w:jc w:val="both"/>
              <w:rPr>
                <w:rFonts w:ascii="Verdana" w:eastAsiaTheme="minorHAnsi" w:hAnsi="Verdana"/>
                <w:kern w:val="2"/>
                <w:sz w:val="16"/>
                <w:szCs w:val="16"/>
                <w:lang w:val="tr-TR"/>
                <w14:ligatures w14:val="standardContextual"/>
              </w:rPr>
            </w:pPr>
            <w:r w:rsidRPr="00AE407B">
              <w:rPr>
                <w:rFonts w:ascii="Verdana" w:eastAsiaTheme="minorHAnsi" w:hAnsi="Verdana"/>
                <w:kern w:val="2"/>
                <w:sz w:val="16"/>
                <w:szCs w:val="16"/>
                <w:lang w:val="tr-TR"/>
                <w14:ligatures w14:val="standardContextual"/>
              </w:rPr>
              <w:t>Türbin pedinin yüzeyinin düz olmasını sağlayarak, WTG'lerin yakınında yüzey suyunun birikmesini (yağmurdan sonra böcekleri/yarasaları çekebilecek su birikintileri oluşmasını) önleyin.</w:t>
            </w:r>
          </w:p>
        </w:tc>
        <w:tc>
          <w:tcPr>
            <w:tcW w:w="2200" w:type="dxa"/>
          </w:tcPr>
          <w:p w14:paraId="12022CC8" w14:textId="373DBDDF" w:rsidR="001E763B" w:rsidRPr="00AE407B" w:rsidRDefault="001E763B" w:rsidP="00F94809">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En aza indir</w:t>
            </w:r>
            <w:r w:rsidR="00F06D51" w:rsidRPr="00AE407B">
              <w:rPr>
                <w:rFonts w:ascii="Verdana" w:hAnsi="Verdana"/>
                <w:sz w:val="16"/>
                <w:szCs w:val="16"/>
                <w:lang w:val="tr-TR"/>
              </w:rPr>
              <w:t>me</w:t>
            </w:r>
          </w:p>
        </w:tc>
        <w:tc>
          <w:tcPr>
            <w:tcW w:w="2280" w:type="dxa"/>
          </w:tcPr>
          <w:p w14:paraId="3D95EAA0" w14:textId="198F437F" w:rsidR="002421C3" w:rsidRPr="00AE407B" w:rsidRDefault="002421C3" w:rsidP="00A14EDE">
            <w:pPr>
              <w:pStyle w:val="GvdeMetni"/>
              <w:spacing w:before="20" w:after="20" w:line="240" w:lineRule="auto"/>
              <w:rPr>
                <w:rFonts w:ascii="Verdana" w:hAnsi="Verdana"/>
                <w:sz w:val="16"/>
                <w:szCs w:val="16"/>
                <w:lang w:val="tr-TR"/>
              </w:rPr>
            </w:pPr>
            <w:r w:rsidRPr="00AE407B">
              <w:rPr>
                <w:rFonts w:ascii="Verdana" w:hAnsi="Verdana"/>
                <w:sz w:val="16"/>
                <w:szCs w:val="16"/>
                <w:lang w:val="tr-TR"/>
              </w:rPr>
              <w:t>Ekolojik açıdan hassas aydınlatma sistemlerinin kullanımı doğrulanmıştır</w:t>
            </w:r>
            <w:r w:rsidR="00A31754" w:rsidRPr="00AE407B">
              <w:rPr>
                <w:rFonts w:ascii="Verdana" w:hAnsi="Verdana"/>
                <w:sz w:val="16"/>
                <w:szCs w:val="16"/>
                <w:lang w:val="tr-TR"/>
              </w:rPr>
              <w:t>.</w:t>
            </w:r>
          </w:p>
          <w:p w14:paraId="3A210CCD" w14:textId="77777777" w:rsidR="00A31754" w:rsidRPr="00AE407B" w:rsidRDefault="00A31754" w:rsidP="00A14EDE">
            <w:pPr>
              <w:pStyle w:val="GvdeMetni"/>
              <w:spacing w:before="20" w:after="20" w:line="240" w:lineRule="auto"/>
              <w:rPr>
                <w:rFonts w:ascii="Verdana" w:hAnsi="Verdana"/>
                <w:sz w:val="16"/>
                <w:szCs w:val="16"/>
                <w:lang w:val="tr-TR"/>
              </w:rPr>
            </w:pPr>
          </w:p>
          <w:p w14:paraId="56B36A02" w14:textId="23403139" w:rsidR="007B6E63" w:rsidRPr="00AE407B" w:rsidRDefault="007B6E63" w:rsidP="00A14EDE">
            <w:pPr>
              <w:pStyle w:val="GvdeMetni"/>
              <w:spacing w:before="20" w:after="20" w:line="240" w:lineRule="auto"/>
              <w:rPr>
                <w:rFonts w:ascii="Verdana" w:hAnsi="Verdana"/>
                <w:sz w:val="16"/>
                <w:szCs w:val="16"/>
                <w:lang w:val="tr-TR"/>
              </w:rPr>
            </w:pPr>
            <w:r w:rsidRPr="00AE407B">
              <w:rPr>
                <w:rFonts w:ascii="Verdana" w:hAnsi="Verdana"/>
                <w:sz w:val="16"/>
                <w:szCs w:val="16"/>
                <w:lang w:val="tr-TR"/>
              </w:rPr>
              <w:t>Bitişik doğal habitatlara yapay ışık sızıntısı olmaması</w:t>
            </w:r>
            <w:r w:rsidR="00A31754" w:rsidRPr="00AE407B">
              <w:rPr>
                <w:rFonts w:ascii="Verdana" w:hAnsi="Verdana"/>
                <w:sz w:val="16"/>
                <w:szCs w:val="16"/>
                <w:lang w:val="tr-TR"/>
              </w:rPr>
              <w:t>.</w:t>
            </w:r>
          </w:p>
          <w:p w14:paraId="4ECE943F" w14:textId="77777777" w:rsidR="00A31754" w:rsidRPr="00AE407B" w:rsidRDefault="00A31754" w:rsidP="00A14EDE">
            <w:pPr>
              <w:pStyle w:val="GvdeMetni"/>
              <w:spacing w:before="20" w:after="20" w:line="240" w:lineRule="auto"/>
              <w:rPr>
                <w:rFonts w:ascii="Verdana" w:hAnsi="Verdana"/>
                <w:sz w:val="16"/>
                <w:szCs w:val="16"/>
                <w:lang w:val="tr-TR"/>
              </w:rPr>
            </w:pPr>
          </w:p>
          <w:p w14:paraId="74D22BE0" w14:textId="3C050C64" w:rsidR="00B3261B" w:rsidRPr="00AE407B" w:rsidRDefault="00B3261B" w:rsidP="00A14EDE">
            <w:pPr>
              <w:pStyle w:val="GvdeMetni"/>
              <w:spacing w:before="20" w:after="20" w:line="240" w:lineRule="auto"/>
              <w:rPr>
                <w:rFonts w:ascii="Verdana" w:hAnsi="Verdana"/>
                <w:sz w:val="16"/>
                <w:szCs w:val="16"/>
                <w:lang w:val="tr-TR"/>
              </w:rPr>
            </w:pPr>
            <w:r w:rsidRPr="00AE407B">
              <w:rPr>
                <w:rFonts w:ascii="Verdana" w:hAnsi="Verdana"/>
                <w:sz w:val="16"/>
                <w:szCs w:val="16"/>
                <w:lang w:val="tr-TR"/>
              </w:rPr>
              <w:t>WTG'lerin yakınında su birikintisi gözlemlenmez</w:t>
            </w:r>
            <w:r w:rsidR="00A31754" w:rsidRPr="00AE407B">
              <w:rPr>
                <w:rFonts w:ascii="Verdana" w:hAnsi="Verdana"/>
                <w:sz w:val="16"/>
                <w:szCs w:val="16"/>
                <w:lang w:val="tr-TR"/>
              </w:rPr>
              <w:t>.</w:t>
            </w:r>
          </w:p>
          <w:p w14:paraId="2D0EC7E6" w14:textId="77777777" w:rsidR="00A31754" w:rsidRPr="00AE407B" w:rsidRDefault="00A31754" w:rsidP="00A14EDE">
            <w:pPr>
              <w:pStyle w:val="GvdeMetni"/>
              <w:spacing w:before="20" w:after="20" w:line="240" w:lineRule="auto"/>
              <w:rPr>
                <w:rFonts w:ascii="Verdana" w:hAnsi="Verdana"/>
                <w:sz w:val="16"/>
                <w:szCs w:val="16"/>
                <w:lang w:val="tr-TR"/>
              </w:rPr>
            </w:pPr>
          </w:p>
          <w:p w14:paraId="62F3482F" w14:textId="4C72444F" w:rsidR="001E763B" w:rsidRPr="00AE407B" w:rsidRDefault="001E763B" w:rsidP="00A14EDE">
            <w:pPr>
              <w:pStyle w:val="GvdeMetni"/>
              <w:spacing w:before="20" w:after="20" w:line="240" w:lineRule="auto"/>
              <w:rPr>
                <w:rFonts w:ascii="Verdana" w:hAnsi="Verdana"/>
                <w:sz w:val="16"/>
                <w:szCs w:val="16"/>
                <w:lang w:val="tr-TR"/>
              </w:rPr>
            </w:pPr>
            <w:r w:rsidRPr="00AE407B">
              <w:rPr>
                <w:rFonts w:ascii="Verdana" w:hAnsi="Verdana"/>
                <w:sz w:val="16"/>
                <w:szCs w:val="16"/>
                <w:lang w:val="tr-TR"/>
              </w:rPr>
              <w:t>Yaban hayatı kontrolleri yapılmaktadır.</w:t>
            </w:r>
          </w:p>
          <w:p w14:paraId="184B6278" w14:textId="77777777" w:rsidR="00A31754" w:rsidRPr="00AE407B" w:rsidRDefault="00A31754" w:rsidP="00A14EDE">
            <w:pPr>
              <w:pStyle w:val="GvdeMetni"/>
              <w:spacing w:before="20" w:after="20" w:line="240" w:lineRule="auto"/>
              <w:rPr>
                <w:rFonts w:ascii="Verdana" w:hAnsi="Verdana"/>
                <w:sz w:val="16"/>
                <w:szCs w:val="16"/>
                <w:lang w:val="tr-TR"/>
              </w:rPr>
            </w:pPr>
          </w:p>
          <w:p w14:paraId="787CB803" w14:textId="5DEEB66F" w:rsidR="001E763B" w:rsidRPr="00AE407B" w:rsidRDefault="001E763B" w:rsidP="00A14EDE">
            <w:pPr>
              <w:pStyle w:val="GvdeMetni"/>
              <w:spacing w:before="20" w:after="20" w:line="240" w:lineRule="auto"/>
              <w:rPr>
                <w:rFonts w:ascii="Verdana" w:hAnsi="Verdana"/>
                <w:sz w:val="16"/>
                <w:szCs w:val="16"/>
                <w:lang w:val="tr-TR"/>
              </w:rPr>
            </w:pPr>
            <w:r w:rsidRPr="00AE407B">
              <w:rPr>
                <w:rFonts w:ascii="Verdana" w:hAnsi="Verdana"/>
                <w:sz w:val="16"/>
                <w:szCs w:val="16"/>
                <w:lang w:val="tr-TR"/>
              </w:rPr>
              <w:t>Aydınlatma kontrolleri uygulanmıştır.</w:t>
            </w:r>
          </w:p>
        </w:tc>
        <w:tc>
          <w:tcPr>
            <w:tcW w:w="1261" w:type="dxa"/>
          </w:tcPr>
          <w:p w14:paraId="0240280D" w14:textId="77777777" w:rsidR="002421C3" w:rsidRPr="00AE407B" w:rsidRDefault="002421C3" w:rsidP="00A14EDE">
            <w:pPr>
              <w:pStyle w:val="GvdeMetni"/>
              <w:spacing w:before="20" w:after="20" w:line="240" w:lineRule="auto"/>
              <w:rPr>
                <w:rFonts w:ascii="Verdana" w:hAnsi="Verdana"/>
                <w:sz w:val="16"/>
                <w:szCs w:val="16"/>
                <w:lang w:val="tr-TR"/>
              </w:rPr>
            </w:pPr>
            <w:r w:rsidRPr="00AE407B">
              <w:rPr>
                <w:rFonts w:ascii="Verdana" w:hAnsi="Verdana"/>
                <w:sz w:val="16"/>
                <w:szCs w:val="16"/>
                <w:lang w:val="tr-TR"/>
              </w:rPr>
              <w:t>İnşaat sonrası</w:t>
            </w:r>
          </w:p>
          <w:p w14:paraId="70A86E9F" w14:textId="77777777" w:rsidR="00942DD8" w:rsidRPr="00AE407B" w:rsidRDefault="00942DD8" w:rsidP="00A14EDE">
            <w:pPr>
              <w:pStyle w:val="GvdeMetni"/>
              <w:spacing w:before="20" w:after="20" w:line="240" w:lineRule="auto"/>
              <w:rPr>
                <w:rFonts w:ascii="Verdana" w:hAnsi="Verdana"/>
                <w:sz w:val="16"/>
                <w:szCs w:val="16"/>
                <w:lang w:val="tr-TR"/>
              </w:rPr>
            </w:pPr>
          </w:p>
          <w:p w14:paraId="63AC569B" w14:textId="724D371D" w:rsidR="001E763B" w:rsidRPr="00AE407B" w:rsidRDefault="002421C3" w:rsidP="00A14EDE">
            <w:pPr>
              <w:pStyle w:val="GvdeMetni"/>
              <w:spacing w:before="20" w:after="20" w:line="240" w:lineRule="auto"/>
              <w:rPr>
                <w:rFonts w:ascii="Verdana" w:hAnsi="Verdana"/>
                <w:sz w:val="16"/>
                <w:szCs w:val="16"/>
                <w:lang w:val="tr-TR"/>
              </w:rPr>
            </w:pPr>
            <w:r w:rsidRPr="00AE407B">
              <w:rPr>
                <w:rFonts w:ascii="Verdana" w:hAnsi="Verdana"/>
                <w:sz w:val="16"/>
                <w:szCs w:val="16"/>
                <w:lang w:val="tr-TR"/>
              </w:rPr>
              <w:t>İşletme</w:t>
            </w:r>
          </w:p>
        </w:tc>
        <w:tc>
          <w:tcPr>
            <w:tcW w:w="0" w:type="auto"/>
          </w:tcPr>
          <w:p w14:paraId="1311475F" w14:textId="54766EE3" w:rsidR="003535EC" w:rsidRPr="00AE407B" w:rsidRDefault="00F06D51" w:rsidP="00A14EDE">
            <w:pPr>
              <w:spacing w:before="20" w:after="20" w:line="240" w:lineRule="auto"/>
              <w:rPr>
                <w:rFonts w:ascii="Verdana" w:hAnsi="Verdana"/>
                <w:sz w:val="16"/>
                <w:szCs w:val="16"/>
                <w:lang w:val="tr-TR"/>
              </w:rPr>
            </w:pPr>
            <w:r w:rsidRPr="00AE407B">
              <w:rPr>
                <w:rFonts w:ascii="Verdana" w:hAnsi="Verdana"/>
                <w:sz w:val="16"/>
                <w:szCs w:val="16"/>
                <w:lang w:val="tr-TR"/>
              </w:rPr>
              <w:t>İşletme sahibi</w:t>
            </w:r>
          </w:p>
          <w:p w14:paraId="65835A8A" w14:textId="4C9F85AF" w:rsidR="001E763B" w:rsidRPr="00AE407B" w:rsidRDefault="001E763B" w:rsidP="00A14EDE">
            <w:pPr>
              <w:pStyle w:val="GvdeMetni"/>
              <w:spacing w:before="20" w:after="20" w:line="240" w:lineRule="auto"/>
              <w:rPr>
                <w:rFonts w:ascii="Verdana" w:hAnsi="Verdana"/>
                <w:sz w:val="16"/>
                <w:szCs w:val="16"/>
                <w:lang w:val="tr-TR"/>
              </w:rPr>
            </w:pPr>
          </w:p>
        </w:tc>
      </w:tr>
      <w:tr w:rsidR="00555CFB" w:rsidRPr="00AE407B" w14:paraId="5CE3DA82" w14:textId="77777777" w:rsidTr="6492F8D9">
        <w:tc>
          <w:tcPr>
            <w:tcW w:w="2627" w:type="dxa"/>
            <w:vMerge w:val="restart"/>
            <w:hideMark/>
          </w:tcPr>
          <w:p w14:paraId="58AE3931" w14:textId="75E127B7" w:rsidR="00555CFB" w:rsidRPr="00AE407B" w:rsidRDefault="00555CFB" w:rsidP="00A14EDE">
            <w:pPr>
              <w:pStyle w:val="GvdeMetni"/>
              <w:spacing w:before="20" w:after="20" w:line="240" w:lineRule="auto"/>
              <w:rPr>
                <w:rFonts w:ascii="Verdana" w:hAnsi="Verdana"/>
                <w:sz w:val="16"/>
                <w:szCs w:val="16"/>
                <w:lang w:val="tr-TR"/>
              </w:rPr>
            </w:pPr>
            <w:r w:rsidRPr="00AE407B">
              <w:rPr>
                <w:rFonts w:ascii="Verdana" w:hAnsi="Verdana"/>
                <w:b/>
                <w:bCs/>
                <w:sz w:val="16"/>
                <w:szCs w:val="16"/>
                <w:lang w:val="tr-TR"/>
              </w:rPr>
              <w:t>Etki 7: Fauna ile Araç Çarpışmaları</w:t>
            </w:r>
          </w:p>
        </w:tc>
        <w:tc>
          <w:tcPr>
            <w:tcW w:w="4711" w:type="dxa"/>
            <w:hideMark/>
          </w:tcPr>
          <w:p w14:paraId="2ED50403" w14:textId="77777777" w:rsidR="00555CFB" w:rsidRPr="00AE407B" w:rsidRDefault="00555CFB" w:rsidP="00A14EDE">
            <w:pPr>
              <w:pStyle w:val="GvdeMetni"/>
              <w:spacing w:before="20" w:after="20" w:line="240" w:lineRule="auto"/>
              <w:rPr>
                <w:rFonts w:ascii="Verdana" w:hAnsi="Verdana"/>
                <w:sz w:val="16"/>
                <w:szCs w:val="16"/>
                <w:lang w:val="tr-TR"/>
              </w:rPr>
            </w:pPr>
            <w:r w:rsidRPr="00AE407B">
              <w:rPr>
                <w:rFonts w:ascii="Verdana" w:hAnsi="Verdana"/>
                <w:b/>
                <w:bCs/>
                <w:sz w:val="16"/>
                <w:szCs w:val="16"/>
                <w:lang w:val="tr-TR"/>
              </w:rPr>
              <w:t>Araç hız kontrolleri</w:t>
            </w:r>
          </w:p>
          <w:p w14:paraId="4F316475" w14:textId="77777777" w:rsidR="00531FCB" w:rsidRPr="00AE407B" w:rsidRDefault="00531FCB" w:rsidP="00531FCB">
            <w:pPr>
              <w:pStyle w:val="ListeParagraf"/>
              <w:numPr>
                <w:ilvl w:val="0"/>
                <w:numId w:val="77"/>
              </w:numPr>
              <w:spacing w:before="20" w:after="20" w:line="240" w:lineRule="auto"/>
              <w:contextualSpacing w:val="0"/>
              <w:rPr>
                <w:rFonts w:ascii="Verdana" w:eastAsiaTheme="minorEastAsia" w:hAnsi="Verdana"/>
                <w:kern w:val="0"/>
                <w:sz w:val="16"/>
                <w:szCs w:val="16"/>
                <w:lang w:val="tr-TR"/>
                <w14:ligatures w14:val="none"/>
              </w:rPr>
            </w:pPr>
            <w:r w:rsidRPr="00AE407B">
              <w:rPr>
                <w:rFonts w:ascii="Verdana" w:hAnsi="Verdana"/>
                <w:sz w:val="16"/>
                <w:szCs w:val="16"/>
                <w:lang w:val="tr-TR"/>
              </w:rPr>
              <w:t>Vahşi hayvanlarla araç çarpışması riskini azaltmak için bakım faaliyetlerini mümkün olduğunca görüşün iyi olduğu gündüz saatlerine sınırlayın.</w:t>
            </w:r>
          </w:p>
          <w:p w14:paraId="50629350" w14:textId="3A2F8021" w:rsidR="00264273" w:rsidRPr="00AE407B" w:rsidRDefault="00264273" w:rsidP="00531FCB">
            <w:pPr>
              <w:pStyle w:val="ListeParagraf"/>
              <w:numPr>
                <w:ilvl w:val="0"/>
                <w:numId w:val="77"/>
              </w:numPr>
              <w:spacing w:before="20" w:after="20" w:line="240" w:lineRule="auto"/>
              <w:contextualSpacing w:val="0"/>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Araç kullanımını sadece iç erişim yollarıyla sınırlandırın.</w:t>
            </w:r>
          </w:p>
          <w:p w14:paraId="3D07C08E" w14:textId="7792275D" w:rsidR="00555CFB" w:rsidRPr="00AE407B" w:rsidRDefault="00555CFB" w:rsidP="00531FCB">
            <w:pPr>
              <w:pStyle w:val="ListeMaddemi"/>
              <w:numPr>
                <w:ilvl w:val="0"/>
                <w:numId w:val="77"/>
              </w:numPr>
              <w:spacing w:before="20" w:after="20" w:line="240" w:lineRule="auto"/>
              <w:jc w:val="both"/>
              <w:rPr>
                <w:rFonts w:ascii="Verdana" w:hAnsi="Verdana"/>
                <w:sz w:val="16"/>
                <w:szCs w:val="16"/>
                <w:lang w:val="tr-TR"/>
              </w:rPr>
            </w:pPr>
            <w:r w:rsidRPr="00AE407B">
              <w:rPr>
                <w:rFonts w:ascii="Verdana" w:hAnsi="Verdana"/>
                <w:sz w:val="16"/>
                <w:szCs w:val="16"/>
                <w:lang w:val="tr-TR"/>
              </w:rPr>
              <w:t>Sahaya giren araçların hızını sınırlayın (hız sınırını 30 km/saat olarak belirleyin).</w:t>
            </w:r>
          </w:p>
          <w:p w14:paraId="6CDFD451" w14:textId="77777777" w:rsidR="00531FCB" w:rsidRPr="00AE407B" w:rsidRDefault="00555CFB" w:rsidP="00531FCB">
            <w:pPr>
              <w:pStyle w:val="ListeParagraf"/>
              <w:numPr>
                <w:ilvl w:val="0"/>
                <w:numId w:val="77"/>
              </w:numPr>
              <w:spacing w:before="20" w:after="20" w:line="240" w:lineRule="auto"/>
              <w:contextualSpacing w:val="0"/>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Uygun olduğunda, sürücüleri potansiyel hayvan geçitlerine karşı uyarmak için iç yollara uyarı işaretleri yerleştirin.</w:t>
            </w:r>
          </w:p>
          <w:p w14:paraId="6A8CAC49" w14:textId="77777777" w:rsidR="00555CFB" w:rsidRPr="00AE407B" w:rsidRDefault="00555CFB" w:rsidP="00531FCB">
            <w:pPr>
              <w:pStyle w:val="ListeParagraf"/>
              <w:numPr>
                <w:ilvl w:val="0"/>
                <w:numId w:val="77"/>
              </w:numPr>
              <w:spacing w:before="20" w:after="20" w:line="240" w:lineRule="auto"/>
              <w:contextualSpacing w:val="0"/>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Yaralı hayvanlar, mümkün olan en kısa sürede tedavi için yerel bir veterinere dikkatli ama verimli bir şekilde nakledilmelidir.</w:t>
            </w:r>
          </w:p>
        </w:tc>
        <w:tc>
          <w:tcPr>
            <w:tcW w:w="2200" w:type="dxa"/>
          </w:tcPr>
          <w:p w14:paraId="31BA5F3C" w14:textId="0ECB65B6" w:rsidR="00555CFB" w:rsidRPr="00AE407B" w:rsidRDefault="00555CFB" w:rsidP="00F94809">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Kaçın</w:t>
            </w:r>
            <w:r w:rsidR="00F06D51" w:rsidRPr="00AE407B">
              <w:rPr>
                <w:rFonts w:ascii="Verdana" w:hAnsi="Verdana"/>
                <w:sz w:val="16"/>
                <w:szCs w:val="16"/>
                <w:lang w:val="tr-TR"/>
              </w:rPr>
              <w:t xml:space="preserve">ma </w:t>
            </w:r>
            <w:r w:rsidRPr="00AE407B">
              <w:rPr>
                <w:rFonts w:ascii="Verdana" w:hAnsi="Verdana"/>
                <w:sz w:val="16"/>
                <w:szCs w:val="16"/>
                <w:lang w:val="tr-TR"/>
              </w:rPr>
              <w:t>/</w:t>
            </w:r>
            <w:r w:rsidR="00F06D51" w:rsidRPr="00AE407B">
              <w:rPr>
                <w:rFonts w:ascii="Verdana" w:hAnsi="Verdana"/>
                <w:sz w:val="16"/>
                <w:szCs w:val="16"/>
                <w:lang w:val="tr-TR"/>
              </w:rPr>
              <w:t xml:space="preserve"> </w:t>
            </w:r>
            <w:r w:rsidRPr="00AE407B">
              <w:rPr>
                <w:rFonts w:ascii="Verdana" w:hAnsi="Verdana"/>
                <w:sz w:val="16"/>
                <w:szCs w:val="16"/>
                <w:lang w:val="tr-TR"/>
              </w:rPr>
              <w:t>En aza indir</w:t>
            </w:r>
            <w:r w:rsidR="00F06D51" w:rsidRPr="00AE407B">
              <w:rPr>
                <w:rFonts w:ascii="Verdana" w:hAnsi="Verdana"/>
                <w:sz w:val="16"/>
                <w:szCs w:val="16"/>
                <w:lang w:val="tr-TR"/>
              </w:rPr>
              <w:t>me</w:t>
            </w:r>
          </w:p>
        </w:tc>
        <w:tc>
          <w:tcPr>
            <w:tcW w:w="2280" w:type="dxa"/>
            <w:hideMark/>
          </w:tcPr>
          <w:p w14:paraId="55E45E28" w14:textId="77777777" w:rsidR="00555CFB" w:rsidRPr="00AE407B" w:rsidRDefault="00555CFB" w:rsidP="00A14EDE">
            <w:pPr>
              <w:pStyle w:val="GvdeMetni"/>
              <w:spacing w:before="20" w:after="20" w:line="240" w:lineRule="auto"/>
              <w:rPr>
                <w:rFonts w:ascii="Verdana" w:hAnsi="Verdana"/>
                <w:sz w:val="16"/>
                <w:szCs w:val="16"/>
                <w:lang w:val="tr-TR"/>
              </w:rPr>
            </w:pPr>
            <w:r w:rsidRPr="00AE407B">
              <w:rPr>
                <w:rFonts w:ascii="Verdana" w:hAnsi="Verdana"/>
                <w:sz w:val="16"/>
                <w:szCs w:val="16"/>
                <w:lang w:val="tr-TR"/>
              </w:rPr>
              <w:t>Hız sınırları uygulanmalıdır.</w:t>
            </w:r>
          </w:p>
          <w:p w14:paraId="504B92F1" w14:textId="77777777" w:rsidR="00531FCB" w:rsidRPr="00AE407B" w:rsidRDefault="00531FCB" w:rsidP="00A14EDE">
            <w:pPr>
              <w:pStyle w:val="GvdeMetni"/>
              <w:spacing w:before="20" w:after="20" w:line="240" w:lineRule="auto"/>
              <w:rPr>
                <w:rFonts w:ascii="Verdana" w:hAnsi="Verdana"/>
                <w:sz w:val="16"/>
                <w:szCs w:val="16"/>
                <w:lang w:val="tr-TR"/>
              </w:rPr>
            </w:pPr>
          </w:p>
          <w:p w14:paraId="34FD0ACF" w14:textId="77777777" w:rsidR="00555CFB" w:rsidRPr="00AE407B" w:rsidRDefault="00555CFB" w:rsidP="00A14EDE">
            <w:pPr>
              <w:pStyle w:val="GvdeMetni"/>
              <w:spacing w:before="20" w:after="20" w:line="240" w:lineRule="auto"/>
              <w:rPr>
                <w:rFonts w:ascii="Verdana" w:hAnsi="Verdana"/>
                <w:sz w:val="16"/>
                <w:szCs w:val="16"/>
                <w:lang w:val="tr-TR"/>
              </w:rPr>
            </w:pPr>
            <w:r w:rsidRPr="00AE407B">
              <w:rPr>
                <w:rFonts w:ascii="Verdana" w:hAnsi="Verdana"/>
                <w:sz w:val="16"/>
                <w:szCs w:val="16"/>
                <w:lang w:val="tr-TR"/>
              </w:rPr>
              <w:t>Trafik sakinleştirme önlemleri alınmalıdır.</w:t>
            </w:r>
          </w:p>
          <w:p w14:paraId="591E5F84" w14:textId="77777777" w:rsidR="00531FCB" w:rsidRPr="00AE407B" w:rsidRDefault="00531FCB" w:rsidP="00A14EDE">
            <w:pPr>
              <w:pStyle w:val="GvdeMetni"/>
              <w:spacing w:before="20" w:after="20" w:line="240" w:lineRule="auto"/>
              <w:rPr>
                <w:rFonts w:ascii="Verdana" w:hAnsi="Verdana"/>
                <w:sz w:val="16"/>
                <w:szCs w:val="16"/>
                <w:lang w:val="tr-TR"/>
              </w:rPr>
            </w:pPr>
          </w:p>
          <w:p w14:paraId="6A947EB7" w14:textId="77777777" w:rsidR="00555CFB" w:rsidRPr="00AE407B" w:rsidRDefault="00555CFB" w:rsidP="00A14EDE">
            <w:pPr>
              <w:pStyle w:val="GvdeMetni"/>
              <w:spacing w:before="20" w:after="20" w:line="240" w:lineRule="auto"/>
              <w:rPr>
                <w:rFonts w:ascii="Verdana" w:hAnsi="Verdana"/>
                <w:sz w:val="16"/>
                <w:szCs w:val="16"/>
                <w:lang w:val="tr-TR"/>
              </w:rPr>
            </w:pPr>
            <w:r w:rsidRPr="00AE407B">
              <w:rPr>
                <w:rFonts w:ascii="Verdana" w:hAnsi="Verdana"/>
                <w:sz w:val="16"/>
                <w:szCs w:val="16"/>
                <w:lang w:val="tr-TR"/>
              </w:rPr>
              <w:t>Yaban hayatı ile çarpışma olmaması.</w:t>
            </w:r>
          </w:p>
        </w:tc>
        <w:tc>
          <w:tcPr>
            <w:tcW w:w="1261" w:type="dxa"/>
          </w:tcPr>
          <w:p w14:paraId="5DCE1250" w14:textId="32349AE0" w:rsidR="00555CFB" w:rsidRPr="00AE407B" w:rsidRDefault="00F06D51" w:rsidP="00A14EDE">
            <w:pPr>
              <w:pStyle w:val="GvdeMetni"/>
              <w:spacing w:before="20" w:after="20" w:line="240" w:lineRule="auto"/>
              <w:rPr>
                <w:rFonts w:ascii="Verdana" w:hAnsi="Verdana"/>
                <w:sz w:val="16"/>
                <w:szCs w:val="16"/>
                <w:lang w:val="tr-TR"/>
              </w:rPr>
            </w:pPr>
            <w:r w:rsidRPr="00AE407B">
              <w:rPr>
                <w:rFonts w:ascii="Verdana" w:hAnsi="Verdana"/>
                <w:sz w:val="16"/>
                <w:szCs w:val="16"/>
                <w:lang w:val="tr-TR"/>
              </w:rPr>
              <w:t>İşletme</w:t>
            </w:r>
          </w:p>
        </w:tc>
        <w:tc>
          <w:tcPr>
            <w:tcW w:w="0" w:type="auto"/>
            <w:hideMark/>
          </w:tcPr>
          <w:p w14:paraId="54457D85" w14:textId="77777777" w:rsidR="00F06D51" w:rsidRPr="00AE407B" w:rsidRDefault="00F06D51" w:rsidP="00F06D51">
            <w:pPr>
              <w:spacing w:before="20" w:after="20" w:line="240" w:lineRule="auto"/>
              <w:rPr>
                <w:rFonts w:ascii="Verdana" w:hAnsi="Verdana"/>
                <w:sz w:val="16"/>
                <w:szCs w:val="16"/>
                <w:lang w:val="tr-TR"/>
              </w:rPr>
            </w:pPr>
            <w:r w:rsidRPr="00AE407B">
              <w:rPr>
                <w:rFonts w:ascii="Verdana" w:hAnsi="Verdana"/>
                <w:sz w:val="16"/>
                <w:szCs w:val="16"/>
                <w:lang w:val="tr-TR"/>
              </w:rPr>
              <w:t>İşletme sahibi</w:t>
            </w:r>
          </w:p>
          <w:p w14:paraId="45A16D1D" w14:textId="1ED85D13" w:rsidR="00555CFB" w:rsidRPr="00AE407B" w:rsidRDefault="00555CFB" w:rsidP="00A14EDE">
            <w:pPr>
              <w:pStyle w:val="GvdeMetni"/>
              <w:spacing w:before="20" w:after="20" w:line="240" w:lineRule="auto"/>
              <w:rPr>
                <w:rFonts w:ascii="Verdana" w:hAnsi="Verdana"/>
                <w:sz w:val="16"/>
                <w:szCs w:val="16"/>
                <w:lang w:val="tr-TR"/>
              </w:rPr>
            </w:pPr>
          </w:p>
        </w:tc>
      </w:tr>
      <w:tr w:rsidR="00555CFB" w:rsidRPr="00AE407B" w14:paraId="5353A7CB" w14:textId="77777777" w:rsidTr="6492F8D9">
        <w:trPr>
          <w:trHeight w:val="60"/>
        </w:trPr>
        <w:tc>
          <w:tcPr>
            <w:tcW w:w="2627" w:type="dxa"/>
            <w:vMerge/>
          </w:tcPr>
          <w:p w14:paraId="2C42996D" w14:textId="77777777" w:rsidR="00555CFB" w:rsidRPr="00AE407B" w:rsidRDefault="00555CFB" w:rsidP="00A14EDE">
            <w:pPr>
              <w:pStyle w:val="GvdeMetni"/>
              <w:spacing w:before="20" w:after="20" w:line="240" w:lineRule="auto"/>
              <w:rPr>
                <w:rFonts w:ascii="Verdana" w:hAnsi="Verdana"/>
                <w:b/>
                <w:bCs/>
                <w:sz w:val="16"/>
                <w:szCs w:val="16"/>
                <w:lang w:val="tr-TR"/>
              </w:rPr>
            </w:pPr>
          </w:p>
        </w:tc>
        <w:tc>
          <w:tcPr>
            <w:tcW w:w="4711" w:type="dxa"/>
          </w:tcPr>
          <w:p w14:paraId="1204A92A" w14:textId="77777777" w:rsidR="00555CFB" w:rsidRPr="00AE407B" w:rsidRDefault="00555CFB" w:rsidP="00A14EDE">
            <w:pPr>
              <w:pStyle w:val="GvdeMetni"/>
              <w:spacing w:before="20" w:after="20" w:line="240" w:lineRule="auto"/>
              <w:rPr>
                <w:rFonts w:ascii="Verdana" w:hAnsi="Verdana"/>
                <w:b/>
                <w:bCs/>
                <w:sz w:val="16"/>
                <w:szCs w:val="16"/>
                <w:lang w:val="tr-TR"/>
              </w:rPr>
            </w:pPr>
            <w:r w:rsidRPr="00AE407B">
              <w:rPr>
                <w:rFonts w:ascii="Verdana" w:hAnsi="Verdana"/>
                <w:b/>
                <w:bCs/>
                <w:sz w:val="16"/>
                <w:szCs w:val="16"/>
                <w:lang w:val="tr-TR"/>
              </w:rPr>
              <w:t>Çalışanların davranışları ve yaban hayatı kontrolleri</w:t>
            </w:r>
          </w:p>
          <w:p w14:paraId="10B12AF7" w14:textId="276E7248" w:rsidR="00074725" w:rsidRPr="00AE407B" w:rsidRDefault="00980F43" w:rsidP="00074725">
            <w:pPr>
              <w:pStyle w:val="ListeParagraf"/>
              <w:numPr>
                <w:ilvl w:val="0"/>
                <w:numId w:val="77"/>
              </w:numPr>
              <w:spacing w:before="20" w:after="20" w:line="240" w:lineRule="auto"/>
              <w:contextualSpacing w:val="0"/>
              <w:rPr>
                <w:rFonts w:ascii="Verdana" w:hAnsi="Verdana"/>
                <w:b/>
                <w:bCs/>
                <w:sz w:val="16"/>
                <w:szCs w:val="16"/>
                <w:lang w:val="tr-TR"/>
              </w:rPr>
            </w:pPr>
            <w:r w:rsidRPr="00AE407B">
              <w:rPr>
                <w:rFonts w:ascii="Verdana" w:hAnsi="Verdana"/>
                <w:sz w:val="16"/>
                <w:szCs w:val="16"/>
                <w:lang w:val="tr-TR"/>
              </w:rPr>
              <w:lastRenderedPageBreak/>
              <w:t>O</w:t>
            </w:r>
            <w:r w:rsidR="00074725" w:rsidRPr="00AE407B">
              <w:rPr>
                <w:rFonts w:ascii="Verdana" w:hAnsi="Verdana"/>
                <w:sz w:val="16"/>
                <w:szCs w:val="16"/>
                <w:lang w:val="tr-TR"/>
              </w:rPr>
              <w:t xml:space="preserve">naylanmış yöntemler dışında gıda atıklarının dökülmesini engelleyerek, aydınlatmayı mümkün olduğunca en aza indirerek hayvanları sahaya çekmekten kaçının. </w:t>
            </w:r>
          </w:p>
          <w:p w14:paraId="44EFEBAD" w14:textId="77777777" w:rsidR="00074725" w:rsidRPr="00AE407B" w:rsidRDefault="00074725" w:rsidP="00074725">
            <w:pPr>
              <w:pStyle w:val="ListeParagraf"/>
              <w:numPr>
                <w:ilvl w:val="0"/>
                <w:numId w:val="77"/>
              </w:numPr>
              <w:spacing w:before="20" w:after="20" w:line="240" w:lineRule="auto"/>
              <w:contextualSpacing w:val="0"/>
              <w:rPr>
                <w:rFonts w:ascii="Verdana" w:hAnsi="Verdana"/>
                <w:sz w:val="16"/>
                <w:szCs w:val="16"/>
                <w:lang w:val="tr-TR"/>
              </w:rPr>
            </w:pPr>
            <w:r w:rsidRPr="00AE407B">
              <w:rPr>
                <w:rFonts w:ascii="Verdana" w:hAnsi="Verdana"/>
                <w:sz w:val="16"/>
                <w:szCs w:val="16"/>
                <w:lang w:val="tr-TR"/>
              </w:rPr>
              <w:t>Bu alanlara yaban hayatı çekebilecek atık ürünleri ve çöpleri toplayın ve uzaklaştırın.</w:t>
            </w:r>
          </w:p>
          <w:p w14:paraId="57DA7D6F" w14:textId="4EC70AA3" w:rsidR="00555CFB" w:rsidRPr="00AE407B" w:rsidRDefault="00555CFB" w:rsidP="00074725">
            <w:pPr>
              <w:pStyle w:val="ListeParagraf"/>
              <w:numPr>
                <w:ilvl w:val="0"/>
                <w:numId w:val="77"/>
              </w:numPr>
              <w:spacing w:before="20" w:after="20" w:line="240" w:lineRule="auto"/>
              <w:contextualSpacing w:val="0"/>
              <w:rPr>
                <w:rFonts w:ascii="Verdana" w:hAnsi="Verdana"/>
                <w:sz w:val="16"/>
                <w:szCs w:val="16"/>
                <w:lang w:val="tr-TR"/>
              </w:rPr>
            </w:pPr>
            <w:r w:rsidRPr="00AE407B">
              <w:rPr>
                <w:rFonts w:ascii="Verdana" w:hAnsi="Verdana"/>
                <w:sz w:val="16"/>
                <w:szCs w:val="16"/>
                <w:lang w:val="tr-TR"/>
              </w:rPr>
              <w:t>Operasyon sahasında yerleşmeye çalışan yer kuşları üzerinde herhangi bir etki yaratmamak için, öncelikle bu kuşların ilgili alanlarda üremesini önleyin. Üreme dönemi başlamadan önce, rüzgarda hareket eden direklere/sopalara bağlanan renkli şeritler gibi uygun görsel caydırıcılar kullanılarak yer kuşları korkutulabilir.</w:t>
            </w:r>
          </w:p>
          <w:p w14:paraId="740AE89B" w14:textId="77777777" w:rsidR="00555CFB" w:rsidRPr="00AE407B" w:rsidRDefault="00555CFB" w:rsidP="00A14EDE">
            <w:pPr>
              <w:pStyle w:val="ListeParagraf"/>
              <w:numPr>
                <w:ilvl w:val="0"/>
                <w:numId w:val="77"/>
              </w:numPr>
              <w:spacing w:before="20" w:after="20" w:line="240" w:lineRule="auto"/>
              <w:contextualSpacing w:val="0"/>
              <w:rPr>
                <w:rFonts w:ascii="Verdana" w:hAnsi="Verdana"/>
                <w:sz w:val="16"/>
                <w:szCs w:val="16"/>
                <w:lang w:val="tr-TR"/>
              </w:rPr>
            </w:pPr>
            <w:r w:rsidRPr="00AE407B">
              <w:rPr>
                <w:rFonts w:ascii="Verdana" w:hAnsi="Verdana"/>
                <w:sz w:val="16"/>
                <w:szCs w:val="16"/>
                <w:lang w:val="tr-TR"/>
              </w:rPr>
              <w:t>Ana kuş yuvalama mevsiminde tesis ve yapılarda aktif yuvaların kurulmasını önlemek için açıklıkları ve havalandırma deliklerini kapatın ve çalıştırmadan önce araçları ve bakım ekipmanlarını kontrol edin.</w:t>
            </w:r>
          </w:p>
          <w:p w14:paraId="1A8F83D3" w14:textId="3F3166CE" w:rsidR="00555CFB" w:rsidRPr="00AE407B" w:rsidRDefault="00555CFB" w:rsidP="00074725">
            <w:pPr>
              <w:pStyle w:val="ListeParagraf"/>
              <w:numPr>
                <w:ilvl w:val="0"/>
                <w:numId w:val="77"/>
              </w:numPr>
              <w:spacing w:before="20" w:after="20" w:line="240" w:lineRule="auto"/>
              <w:contextualSpacing w:val="0"/>
              <w:rPr>
                <w:rFonts w:ascii="Verdana" w:hAnsi="Verdana"/>
                <w:sz w:val="16"/>
                <w:szCs w:val="16"/>
                <w:lang w:val="tr-TR"/>
              </w:rPr>
            </w:pPr>
            <w:r w:rsidRPr="00AE407B">
              <w:rPr>
                <w:rFonts w:ascii="Verdana" w:hAnsi="Verdana"/>
                <w:sz w:val="16"/>
                <w:szCs w:val="16"/>
                <w:lang w:val="tr-TR"/>
              </w:rPr>
              <w:t>Saha bakımında kullanmadan önce, özellikle yağmur yağdıktan sonra sürüngen ve amfibilerin hareketlerinin daha sık olduğu durumlarda, sahada depolanan ekipman ve tesisleri inceleyin, böylece kullanımın örneğin araçların altında geçici sığınak arayan bireylere zarar vermeyeceğinden emin olun.</w:t>
            </w:r>
          </w:p>
        </w:tc>
        <w:tc>
          <w:tcPr>
            <w:tcW w:w="2200" w:type="dxa"/>
          </w:tcPr>
          <w:p w14:paraId="0EC0EEC0" w14:textId="51AED311" w:rsidR="00555CFB" w:rsidRPr="00AE407B" w:rsidRDefault="00555CFB" w:rsidP="00F94809">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lastRenderedPageBreak/>
              <w:t>Önleme</w:t>
            </w:r>
            <w:r w:rsidR="004C34AF" w:rsidRPr="00AE407B">
              <w:rPr>
                <w:rFonts w:ascii="Verdana" w:hAnsi="Verdana"/>
                <w:sz w:val="16"/>
                <w:szCs w:val="16"/>
                <w:lang w:val="tr-TR"/>
              </w:rPr>
              <w:t xml:space="preserve"> </w:t>
            </w:r>
            <w:r w:rsidRPr="00AE407B">
              <w:rPr>
                <w:rFonts w:ascii="Verdana" w:hAnsi="Verdana"/>
                <w:sz w:val="16"/>
                <w:szCs w:val="16"/>
                <w:lang w:val="tr-TR"/>
              </w:rPr>
              <w:t>/ En aza indirme</w:t>
            </w:r>
          </w:p>
        </w:tc>
        <w:tc>
          <w:tcPr>
            <w:tcW w:w="2280" w:type="dxa"/>
          </w:tcPr>
          <w:p w14:paraId="1A93FEF7" w14:textId="77777777" w:rsidR="00555CFB" w:rsidRPr="00AE407B" w:rsidRDefault="00555CFB" w:rsidP="00A14EDE">
            <w:pPr>
              <w:pStyle w:val="GvdeMetni"/>
              <w:spacing w:before="20" w:after="20" w:line="240" w:lineRule="auto"/>
              <w:rPr>
                <w:rFonts w:ascii="Verdana" w:hAnsi="Verdana"/>
                <w:sz w:val="16"/>
                <w:szCs w:val="16"/>
                <w:lang w:val="tr-TR"/>
              </w:rPr>
            </w:pPr>
            <w:r w:rsidRPr="00AE407B">
              <w:rPr>
                <w:rFonts w:ascii="Verdana" w:hAnsi="Verdana"/>
                <w:sz w:val="16"/>
                <w:szCs w:val="16"/>
                <w:lang w:val="tr-TR"/>
              </w:rPr>
              <w:t xml:space="preserve">Yaban hayatına yönelik taciz veya yasadışı </w:t>
            </w:r>
            <w:r w:rsidRPr="00AE407B">
              <w:rPr>
                <w:rFonts w:ascii="Verdana" w:hAnsi="Verdana"/>
                <w:sz w:val="16"/>
                <w:szCs w:val="16"/>
                <w:lang w:val="tr-TR"/>
              </w:rPr>
              <w:lastRenderedPageBreak/>
              <w:t>avlanma vb. olayların yaşanmaması.</w:t>
            </w:r>
          </w:p>
          <w:p w14:paraId="16D71F13" w14:textId="77777777" w:rsidR="00DB044E" w:rsidRPr="00AE407B" w:rsidRDefault="00DB044E" w:rsidP="00A14EDE">
            <w:pPr>
              <w:pStyle w:val="GvdeMetni"/>
              <w:spacing w:before="20" w:after="20" w:line="240" w:lineRule="auto"/>
              <w:rPr>
                <w:rFonts w:ascii="Verdana" w:hAnsi="Verdana"/>
                <w:sz w:val="16"/>
                <w:szCs w:val="16"/>
                <w:lang w:val="tr-TR"/>
              </w:rPr>
            </w:pPr>
          </w:p>
          <w:p w14:paraId="3AA8FA96" w14:textId="77777777" w:rsidR="00555CFB" w:rsidRPr="00AE407B" w:rsidRDefault="00555CFB" w:rsidP="00A14EDE">
            <w:pPr>
              <w:pStyle w:val="GvdeMetni"/>
              <w:spacing w:before="20" w:after="20" w:line="240" w:lineRule="auto"/>
              <w:rPr>
                <w:rFonts w:ascii="Verdana" w:hAnsi="Verdana"/>
                <w:sz w:val="16"/>
                <w:szCs w:val="16"/>
                <w:lang w:val="tr-TR"/>
              </w:rPr>
            </w:pPr>
            <w:r w:rsidRPr="00AE407B">
              <w:rPr>
                <w:rFonts w:ascii="Verdana" w:hAnsi="Verdana"/>
                <w:sz w:val="16"/>
                <w:szCs w:val="16"/>
                <w:lang w:val="tr-TR"/>
              </w:rPr>
              <w:t>Eğitim / öğretim programları uygulanmalıdır.</w:t>
            </w:r>
          </w:p>
          <w:p w14:paraId="796819AB" w14:textId="77777777" w:rsidR="00DB044E" w:rsidRPr="00AE407B" w:rsidRDefault="00DB044E" w:rsidP="00A14EDE">
            <w:pPr>
              <w:pStyle w:val="GvdeMetni"/>
              <w:spacing w:before="20" w:after="20" w:line="240" w:lineRule="auto"/>
              <w:rPr>
                <w:rFonts w:ascii="Verdana" w:hAnsi="Verdana"/>
                <w:sz w:val="16"/>
                <w:szCs w:val="16"/>
                <w:lang w:val="tr-TR"/>
              </w:rPr>
            </w:pPr>
          </w:p>
          <w:p w14:paraId="7FA21073" w14:textId="77777777" w:rsidR="00555CFB" w:rsidRPr="00AE407B" w:rsidRDefault="00555CFB" w:rsidP="00A14EDE">
            <w:pPr>
              <w:pStyle w:val="GvdeMetni"/>
              <w:spacing w:before="20" w:after="20" w:line="240" w:lineRule="auto"/>
              <w:rPr>
                <w:rFonts w:ascii="Verdana" w:hAnsi="Verdana"/>
                <w:sz w:val="16"/>
                <w:szCs w:val="16"/>
                <w:lang w:val="tr-TR"/>
              </w:rPr>
            </w:pPr>
            <w:r w:rsidRPr="00AE407B">
              <w:rPr>
                <w:rFonts w:ascii="Verdana" w:hAnsi="Verdana"/>
                <w:sz w:val="16"/>
                <w:szCs w:val="16"/>
                <w:lang w:val="tr-TR"/>
              </w:rPr>
              <w:t>Tesis içinde yaban hayatı kontrolleri uygulanmalıdır.</w:t>
            </w:r>
          </w:p>
        </w:tc>
        <w:tc>
          <w:tcPr>
            <w:tcW w:w="1261" w:type="dxa"/>
          </w:tcPr>
          <w:p w14:paraId="075E0251" w14:textId="1528EDCA" w:rsidR="00555CFB" w:rsidRPr="00AE407B" w:rsidRDefault="00555CFB" w:rsidP="00A14EDE">
            <w:pPr>
              <w:pStyle w:val="GvdeMetni"/>
              <w:spacing w:before="20" w:after="20" w:line="240" w:lineRule="auto"/>
              <w:rPr>
                <w:rFonts w:ascii="Verdana" w:hAnsi="Verdana"/>
                <w:sz w:val="16"/>
                <w:szCs w:val="16"/>
                <w:lang w:val="tr-TR"/>
              </w:rPr>
            </w:pPr>
            <w:r w:rsidRPr="00AE407B">
              <w:rPr>
                <w:rFonts w:ascii="Verdana" w:hAnsi="Verdana"/>
                <w:sz w:val="16"/>
                <w:szCs w:val="16"/>
                <w:lang w:val="tr-TR"/>
              </w:rPr>
              <w:lastRenderedPageBreak/>
              <w:t>İşletme</w:t>
            </w:r>
          </w:p>
        </w:tc>
        <w:tc>
          <w:tcPr>
            <w:tcW w:w="0" w:type="auto"/>
          </w:tcPr>
          <w:p w14:paraId="13EC5290" w14:textId="77777777" w:rsidR="00980F43" w:rsidRPr="00AE407B" w:rsidRDefault="00980F43" w:rsidP="00980F43">
            <w:pPr>
              <w:spacing w:before="20" w:after="20" w:line="240" w:lineRule="auto"/>
              <w:rPr>
                <w:rFonts w:ascii="Verdana" w:hAnsi="Verdana"/>
                <w:sz w:val="16"/>
                <w:szCs w:val="16"/>
                <w:lang w:val="tr-TR"/>
              </w:rPr>
            </w:pPr>
            <w:r w:rsidRPr="00AE407B">
              <w:rPr>
                <w:rFonts w:ascii="Verdana" w:hAnsi="Verdana"/>
                <w:sz w:val="16"/>
                <w:szCs w:val="16"/>
                <w:lang w:val="tr-TR"/>
              </w:rPr>
              <w:t>İşletme sahibi</w:t>
            </w:r>
          </w:p>
          <w:p w14:paraId="3C8B9EB0" w14:textId="6D7754DA" w:rsidR="00555CFB" w:rsidRPr="00AE407B" w:rsidRDefault="00555CFB" w:rsidP="003F3CDF">
            <w:pPr>
              <w:spacing w:before="20" w:after="20" w:line="240" w:lineRule="auto"/>
              <w:rPr>
                <w:rFonts w:ascii="Verdana" w:hAnsi="Verdana"/>
                <w:sz w:val="16"/>
                <w:szCs w:val="16"/>
                <w:lang w:val="tr-TR"/>
              </w:rPr>
            </w:pPr>
          </w:p>
        </w:tc>
      </w:tr>
      <w:tr w:rsidR="001E763B" w:rsidRPr="00AE407B" w14:paraId="14FA02BD" w14:textId="77777777" w:rsidTr="6492F8D9">
        <w:tc>
          <w:tcPr>
            <w:tcW w:w="2627" w:type="dxa"/>
            <w:vMerge w:val="restart"/>
          </w:tcPr>
          <w:p w14:paraId="5ACD177B" w14:textId="7DB23EF3" w:rsidR="001E763B" w:rsidRPr="00AE407B" w:rsidRDefault="001E763B" w:rsidP="00A14EDE">
            <w:pPr>
              <w:pStyle w:val="GvdeMetni"/>
              <w:spacing w:before="20" w:after="20" w:line="240" w:lineRule="auto"/>
              <w:rPr>
                <w:rFonts w:ascii="Verdana" w:hAnsi="Verdana"/>
                <w:b/>
                <w:bCs/>
                <w:sz w:val="16"/>
                <w:szCs w:val="16"/>
                <w:lang w:val="tr-TR"/>
              </w:rPr>
            </w:pPr>
            <w:r w:rsidRPr="00AE407B">
              <w:rPr>
                <w:rFonts w:ascii="Verdana" w:hAnsi="Verdana"/>
                <w:b/>
                <w:bCs/>
                <w:sz w:val="16"/>
                <w:szCs w:val="16"/>
                <w:lang w:val="tr-TR"/>
              </w:rPr>
              <w:t>Etki</w:t>
            </w:r>
            <w:r w:rsidR="00555CFB" w:rsidRPr="00AE407B">
              <w:rPr>
                <w:rFonts w:ascii="Verdana" w:hAnsi="Verdana"/>
                <w:b/>
                <w:bCs/>
                <w:sz w:val="16"/>
                <w:szCs w:val="16"/>
                <w:lang w:val="tr-TR"/>
              </w:rPr>
              <w:t xml:space="preserve"> 8</w:t>
            </w:r>
            <w:r w:rsidRPr="00AE407B">
              <w:rPr>
                <w:rFonts w:ascii="Verdana" w:hAnsi="Verdana"/>
                <w:b/>
                <w:bCs/>
                <w:sz w:val="16"/>
                <w:szCs w:val="16"/>
                <w:lang w:val="tr-TR"/>
              </w:rPr>
              <w:t>: Fauna Hareketine Engel Oluşturma</w:t>
            </w:r>
          </w:p>
        </w:tc>
        <w:tc>
          <w:tcPr>
            <w:tcW w:w="4711" w:type="dxa"/>
          </w:tcPr>
          <w:p w14:paraId="090AA82C" w14:textId="0A3A3185" w:rsidR="001E763B" w:rsidRPr="00AE407B" w:rsidRDefault="001E763B" w:rsidP="00A14EDE">
            <w:pPr>
              <w:pStyle w:val="Tabletextleft"/>
              <w:spacing w:before="20" w:after="20"/>
              <w:rPr>
                <w:rFonts w:ascii="Verdana" w:eastAsia="Times New Roman" w:hAnsi="Verdana" w:cs="Calibri"/>
                <w:b/>
                <w:bCs/>
                <w:sz w:val="16"/>
                <w:szCs w:val="16"/>
                <w:lang w:val="tr-TR" w:eastAsia="tr-TR"/>
              </w:rPr>
            </w:pPr>
            <w:r w:rsidRPr="00AE407B">
              <w:rPr>
                <w:rFonts w:ascii="Verdana" w:eastAsia="Times New Roman" w:hAnsi="Verdana" w:cs="Calibri"/>
                <w:b/>
                <w:bCs/>
                <w:sz w:val="16"/>
                <w:szCs w:val="16"/>
                <w:lang w:val="tr-TR" w:eastAsia="tr-TR"/>
              </w:rPr>
              <w:t xml:space="preserve">Habitatın restorasyonu/kalıcı olarak tahrip olan habitatlar için </w:t>
            </w:r>
            <w:r w:rsidR="00553B0E" w:rsidRPr="00AE407B">
              <w:rPr>
                <w:rFonts w:ascii="Verdana" w:eastAsia="Times New Roman" w:hAnsi="Verdana" w:cs="Calibri"/>
                <w:b/>
                <w:bCs/>
                <w:sz w:val="16"/>
                <w:szCs w:val="16"/>
                <w:lang w:val="tr-TR" w:eastAsia="tr-TR"/>
              </w:rPr>
              <w:t>telafi</w:t>
            </w:r>
          </w:p>
          <w:p w14:paraId="78E25555" w14:textId="1D0EFBA8" w:rsidR="001E763B" w:rsidRPr="00AE407B" w:rsidRDefault="001E763B" w:rsidP="00A14EDE">
            <w:pPr>
              <w:pStyle w:val="ListeMaddemi"/>
              <w:numPr>
                <w:ilvl w:val="0"/>
                <w:numId w:val="78"/>
              </w:numPr>
              <w:spacing w:before="20" w:after="20" w:line="240" w:lineRule="auto"/>
              <w:jc w:val="both"/>
              <w:rPr>
                <w:rFonts w:ascii="Verdana" w:hAnsi="Verdana"/>
                <w:sz w:val="16"/>
                <w:szCs w:val="16"/>
                <w:lang w:val="tr-TR"/>
              </w:rPr>
            </w:pPr>
            <w:r w:rsidRPr="00AE407B">
              <w:rPr>
                <w:rFonts w:ascii="Verdana" w:eastAsiaTheme="minorHAnsi" w:hAnsi="Verdana"/>
                <w:kern w:val="2"/>
                <w:sz w:val="16"/>
                <w:szCs w:val="16"/>
                <w:lang w:val="tr-TR"/>
                <w14:ligatures w14:val="standardContextual"/>
              </w:rPr>
              <w:t>Doğal habitat bağlantısının azalmasının telafisini dikkate alan habitat restorasyonu/</w:t>
            </w:r>
            <w:r w:rsidR="004137CE" w:rsidRPr="00AE407B">
              <w:rPr>
                <w:rFonts w:ascii="Verdana" w:eastAsiaTheme="minorHAnsi" w:hAnsi="Verdana"/>
                <w:kern w:val="2"/>
                <w:sz w:val="16"/>
                <w:szCs w:val="16"/>
                <w:lang w:val="tr-TR"/>
                <w14:ligatures w14:val="standardContextual"/>
              </w:rPr>
              <w:t>denkleştirme</w:t>
            </w:r>
            <w:r w:rsidRPr="00AE407B">
              <w:rPr>
                <w:rFonts w:ascii="Verdana" w:eastAsiaTheme="minorHAnsi" w:hAnsi="Verdana"/>
                <w:kern w:val="2"/>
                <w:sz w:val="16"/>
                <w:szCs w:val="16"/>
                <w:lang w:val="tr-TR"/>
                <w14:ligatures w14:val="standardContextual"/>
              </w:rPr>
              <w:t xml:space="preserve"> planı geliştirilecek ve uygulanacaktır (inşaat B</w:t>
            </w:r>
            <w:r w:rsidR="00553B0E" w:rsidRPr="00AE407B">
              <w:rPr>
                <w:rFonts w:ascii="Verdana" w:eastAsiaTheme="minorHAnsi" w:hAnsi="Verdana"/>
                <w:kern w:val="2"/>
                <w:sz w:val="16"/>
                <w:szCs w:val="16"/>
                <w:lang w:val="tr-TR"/>
                <w14:ligatures w14:val="standardContextual"/>
              </w:rPr>
              <w:t>Y</w:t>
            </w:r>
            <w:r w:rsidRPr="00AE407B">
              <w:rPr>
                <w:rFonts w:ascii="Verdana" w:eastAsiaTheme="minorHAnsi" w:hAnsi="Verdana"/>
                <w:kern w:val="2"/>
                <w:sz w:val="16"/>
                <w:szCs w:val="16"/>
                <w:lang w:val="tr-TR"/>
                <w14:ligatures w14:val="standardContextual"/>
              </w:rPr>
              <w:t>P için Etki 1'e göre).</w:t>
            </w:r>
          </w:p>
          <w:p w14:paraId="1DF0844F" w14:textId="10531DC5" w:rsidR="001E763B" w:rsidRPr="00AE407B" w:rsidRDefault="001E763B" w:rsidP="00A14EDE">
            <w:pPr>
              <w:pStyle w:val="ListeParagraf"/>
              <w:numPr>
                <w:ilvl w:val="0"/>
                <w:numId w:val="78"/>
              </w:numPr>
              <w:spacing w:before="20" w:after="20" w:line="240" w:lineRule="auto"/>
              <w:contextualSpacing w:val="0"/>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Habitat restorasyonu/</w:t>
            </w:r>
            <w:r w:rsidR="004137CE" w:rsidRPr="00AE407B">
              <w:rPr>
                <w:rFonts w:ascii="Verdana" w:eastAsiaTheme="minorEastAsia" w:hAnsi="Verdana"/>
                <w:kern w:val="0"/>
                <w:sz w:val="16"/>
                <w:szCs w:val="16"/>
                <w:lang w:val="tr-TR"/>
                <w14:ligatures w14:val="none"/>
              </w:rPr>
              <w:t>denkleştirme</w:t>
            </w:r>
            <w:r w:rsidRPr="00AE407B">
              <w:rPr>
                <w:rFonts w:ascii="Verdana" w:eastAsiaTheme="minorEastAsia" w:hAnsi="Verdana"/>
                <w:kern w:val="0"/>
                <w:sz w:val="16"/>
                <w:szCs w:val="16"/>
                <w:lang w:val="tr-TR"/>
                <w14:ligatures w14:val="none"/>
              </w:rPr>
              <w:t xml:space="preserve"> planının bir parçası olarak restore edilen doğal habitatların uygun şekilde izlenmesi, bakımı ve sonrası bakımı uygulanmalıdır (inşaat aşaması B</w:t>
            </w:r>
            <w:r w:rsidR="00553B0E" w:rsidRPr="00AE407B">
              <w:rPr>
                <w:rFonts w:ascii="Verdana" w:eastAsiaTheme="minorEastAsia" w:hAnsi="Verdana"/>
                <w:kern w:val="0"/>
                <w:sz w:val="16"/>
                <w:szCs w:val="16"/>
                <w:lang w:val="tr-TR"/>
                <w14:ligatures w14:val="none"/>
              </w:rPr>
              <w:t>Y</w:t>
            </w:r>
            <w:r w:rsidRPr="00AE407B">
              <w:rPr>
                <w:rFonts w:ascii="Verdana" w:eastAsiaTheme="minorEastAsia" w:hAnsi="Verdana"/>
                <w:kern w:val="0"/>
                <w:sz w:val="16"/>
                <w:szCs w:val="16"/>
                <w:lang w:val="tr-TR"/>
                <w14:ligatures w14:val="none"/>
              </w:rPr>
              <w:t>P kapsamında).</w:t>
            </w:r>
          </w:p>
        </w:tc>
        <w:tc>
          <w:tcPr>
            <w:tcW w:w="2200" w:type="dxa"/>
          </w:tcPr>
          <w:p w14:paraId="2F1089DD" w14:textId="50D3DAE9" w:rsidR="001E763B" w:rsidRPr="00AE407B" w:rsidRDefault="001E763B" w:rsidP="00F94809">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Restorasyon/</w:t>
            </w:r>
            <w:r w:rsidR="004C34AF" w:rsidRPr="00AE407B">
              <w:rPr>
                <w:rFonts w:ascii="Verdana" w:hAnsi="Verdana"/>
                <w:sz w:val="16"/>
                <w:szCs w:val="16"/>
                <w:lang w:val="tr-TR"/>
              </w:rPr>
              <w:t>Telafi</w:t>
            </w:r>
          </w:p>
        </w:tc>
        <w:tc>
          <w:tcPr>
            <w:tcW w:w="2280" w:type="dxa"/>
          </w:tcPr>
          <w:p w14:paraId="2885C1D9" w14:textId="68E8CA5C" w:rsidR="001E763B" w:rsidRPr="00AE407B" w:rsidRDefault="001E763B" w:rsidP="00A14EDE">
            <w:pPr>
              <w:pStyle w:val="GvdeMetni"/>
              <w:spacing w:before="20" w:after="20" w:line="240" w:lineRule="auto"/>
              <w:rPr>
                <w:rFonts w:ascii="Verdana" w:hAnsi="Verdana"/>
                <w:sz w:val="16"/>
                <w:szCs w:val="16"/>
                <w:lang w:val="tr-TR"/>
              </w:rPr>
            </w:pPr>
            <w:r w:rsidRPr="00AE407B">
              <w:rPr>
                <w:rFonts w:ascii="Verdana" w:hAnsi="Verdana"/>
                <w:sz w:val="16"/>
                <w:szCs w:val="16"/>
                <w:lang w:val="tr-TR"/>
              </w:rPr>
              <w:t xml:space="preserve">Habitat </w:t>
            </w:r>
            <w:r w:rsidR="00553B0E" w:rsidRPr="00AE407B">
              <w:rPr>
                <w:rFonts w:ascii="Verdana" w:hAnsi="Verdana"/>
                <w:sz w:val="16"/>
                <w:szCs w:val="16"/>
                <w:lang w:val="tr-TR"/>
              </w:rPr>
              <w:t>denkleştirme</w:t>
            </w:r>
            <w:r w:rsidRPr="00AE407B">
              <w:rPr>
                <w:rFonts w:ascii="Verdana" w:hAnsi="Verdana"/>
                <w:sz w:val="16"/>
                <w:szCs w:val="16"/>
                <w:lang w:val="tr-TR"/>
              </w:rPr>
              <w:t>/restorasyon</w:t>
            </w:r>
            <w:r w:rsidR="00553B0E" w:rsidRPr="00AE407B">
              <w:rPr>
                <w:rFonts w:ascii="Verdana" w:hAnsi="Verdana"/>
                <w:sz w:val="16"/>
                <w:szCs w:val="16"/>
                <w:lang w:val="tr-TR"/>
              </w:rPr>
              <w:t xml:space="preserve"> </w:t>
            </w:r>
            <w:r w:rsidRPr="00AE407B">
              <w:rPr>
                <w:rFonts w:ascii="Verdana" w:hAnsi="Verdana"/>
                <w:sz w:val="16"/>
                <w:szCs w:val="16"/>
                <w:lang w:val="tr-TR"/>
              </w:rPr>
              <w:t xml:space="preserve">planı </w:t>
            </w:r>
          </w:p>
          <w:p w14:paraId="1933770D" w14:textId="77777777" w:rsidR="00074725" w:rsidRPr="00AE407B" w:rsidRDefault="00074725" w:rsidP="00A14EDE">
            <w:pPr>
              <w:pStyle w:val="GvdeMetni"/>
              <w:spacing w:before="20" w:after="20" w:line="240" w:lineRule="auto"/>
              <w:rPr>
                <w:rFonts w:ascii="Verdana" w:hAnsi="Verdana"/>
                <w:sz w:val="16"/>
                <w:szCs w:val="16"/>
                <w:lang w:val="tr-TR"/>
              </w:rPr>
            </w:pPr>
          </w:p>
          <w:p w14:paraId="2E6A5E27" w14:textId="77777777" w:rsidR="001E763B" w:rsidRPr="00AE407B" w:rsidRDefault="001E763B" w:rsidP="00A14EDE">
            <w:pPr>
              <w:pStyle w:val="GvdeMetni"/>
              <w:spacing w:before="20" w:after="20" w:line="240" w:lineRule="auto"/>
              <w:rPr>
                <w:rFonts w:ascii="Verdana" w:hAnsi="Verdana"/>
                <w:sz w:val="16"/>
                <w:szCs w:val="16"/>
                <w:lang w:val="tr-TR"/>
              </w:rPr>
            </w:pPr>
            <w:r w:rsidRPr="00AE407B">
              <w:rPr>
                <w:rFonts w:ascii="Verdana" w:hAnsi="Verdana"/>
                <w:sz w:val="16"/>
                <w:szCs w:val="16"/>
                <w:lang w:val="tr-TR"/>
              </w:rPr>
              <w:t>Geri kazanılan habitatlar için izleme ve bakım çalışmaları gerçekleştirilmelidir.</w:t>
            </w:r>
          </w:p>
        </w:tc>
        <w:tc>
          <w:tcPr>
            <w:tcW w:w="1261" w:type="dxa"/>
          </w:tcPr>
          <w:p w14:paraId="41AABA1C" w14:textId="77777777" w:rsidR="001E763B" w:rsidRPr="00AE407B" w:rsidRDefault="001E763B" w:rsidP="00A14EDE">
            <w:pPr>
              <w:pStyle w:val="GvdeMetni"/>
              <w:spacing w:before="20" w:after="20" w:line="240" w:lineRule="auto"/>
              <w:rPr>
                <w:rFonts w:ascii="Verdana" w:hAnsi="Verdana"/>
                <w:sz w:val="16"/>
                <w:szCs w:val="16"/>
                <w:lang w:val="tr-TR"/>
              </w:rPr>
            </w:pPr>
            <w:r w:rsidRPr="00AE407B">
              <w:rPr>
                <w:rFonts w:ascii="Verdana" w:hAnsi="Verdana"/>
                <w:sz w:val="16"/>
                <w:szCs w:val="16"/>
                <w:lang w:val="tr-TR"/>
              </w:rPr>
              <w:t>İnşaat sonrası</w:t>
            </w:r>
          </w:p>
          <w:p w14:paraId="50C4B18D" w14:textId="77777777" w:rsidR="00942DD8" w:rsidRPr="00AE407B" w:rsidRDefault="00942DD8" w:rsidP="00A14EDE">
            <w:pPr>
              <w:pStyle w:val="GvdeMetni"/>
              <w:spacing w:before="20" w:after="20" w:line="240" w:lineRule="auto"/>
              <w:rPr>
                <w:rFonts w:ascii="Verdana" w:hAnsi="Verdana"/>
                <w:sz w:val="16"/>
                <w:szCs w:val="16"/>
                <w:lang w:val="tr-TR"/>
              </w:rPr>
            </w:pPr>
          </w:p>
          <w:p w14:paraId="4DB2AA00" w14:textId="77777777" w:rsidR="001E763B" w:rsidRPr="00AE407B" w:rsidRDefault="001E763B" w:rsidP="00A14EDE">
            <w:pPr>
              <w:pStyle w:val="GvdeMetni"/>
              <w:spacing w:before="20" w:after="20" w:line="240" w:lineRule="auto"/>
              <w:rPr>
                <w:rFonts w:ascii="Verdana" w:hAnsi="Verdana"/>
                <w:sz w:val="16"/>
                <w:szCs w:val="16"/>
                <w:lang w:val="tr-TR"/>
              </w:rPr>
            </w:pPr>
            <w:r w:rsidRPr="00AE407B">
              <w:rPr>
                <w:rFonts w:ascii="Verdana" w:hAnsi="Verdana"/>
                <w:sz w:val="16"/>
                <w:szCs w:val="16"/>
                <w:lang w:val="tr-TR"/>
              </w:rPr>
              <w:t>İşletme</w:t>
            </w:r>
          </w:p>
        </w:tc>
        <w:tc>
          <w:tcPr>
            <w:tcW w:w="0" w:type="auto"/>
          </w:tcPr>
          <w:p w14:paraId="7C546DAB" w14:textId="77777777" w:rsidR="004C34AF" w:rsidRPr="00AE407B" w:rsidRDefault="004C34AF" w:rsidP="004C34AF">
            <w:pPr>
              <w:spacing w:before="20" w:after="20" w:line="240" w:lineRule="auto"/>
              <w:rPr>
                <w:rFonts w:ascii="Verdana" w:hAnsi="Verdana"/>
                <w:sz w:val="16"/>
                <w:szCs w:val="16"/>
                <w:lang w:val="tr-TR"/>
              </w:rPr>
            </w:pPr>
            <w:r w:rsidRPr="00AE407B">
              <w:rPr>
                <w:rFonts w:ascii="Verdana" w:hAnsi="Verdana"/>
                <w:sz w:val="16"/>
                <w:szCs w:val="16"/>
                <w:lang w:val="tr-TR"/>
              </w:rPr>
              <w:t>İşletme sahibi</w:t>
            </w:r>
          </w:p>
          <w:p w14:paraId="5A309611" w14:textId="15FF1CD1" w:rsidR="001E763B" w:rsidRPr="00AE407B" w:rsidRDefault="001E763B" w:rsidP="00A14EDE">
            <w:pPr>
              <w:pStyle w:val="GvdeMetni"/>
              <w:spacing w:before="20" w:after="20" w:line="240" w:lineRule="auto"/>
              <w:rPr>
                <w:rFonts w:ascii="Verdana" w:hAnsi="Verdana"/>
                <w:sz w:val="16"/>
                <w:szCs w:val="16"/>
                <w:lang w:val="tr-TR"/>
              </w:rPr>
            </w:pPr>
          </w:p>
        </w:tc>
      </w:tr>
      <w:tr w:rsidR="001E763B" w:rsidRPr="00AE407B" w14:paraId="52E79015" w14:textId="77777777" w:rsidTr="6492F8D9">
        <w:tc>
          <w:tcPr>
            <w:tcW w:w="2627" w:type="dxa"/>
            <w:vMerge/>
            <w:hideMark/>
          </w:tcPr>
          <w:p w14:paraId="5647CA1A" w14:textId="77777777" w:rsidR="001E763B" w:rsidRPr="00AE407B" w:rsidRDefault="001E763B" w:rsidP="00A14EDE">
            <w:pPr>
              <w:pStyle w:val="GvdeMetni"/>
              <w:spacing w:before="20" w:after="20" w:line="240" w:lineRule="auto"/>
              <w:rPr>
                <w:rFonts w:ascii="Verdana" w:hAnsi="Verdana"/>
                <w:sz w:val="16"/>
                <w:szCs w:val="16"/>
                <w:lang w:val="tr-TR"/>
              </w:rPr>
            </w:pPr>
          </w:p>
        </w:tc>
        <w:tc>
          <w:tcPr>
            <w:tcW w:w="4711" w:type="dxa"/>
            <w:hideMark/>
          </w:tcPr>
          <w:p w14:paraId="1B211F30" w14:textId="77777777" w:rsidR="001E763B" w:rsidRPr="00AE407B" w:rsidRDefault="001E763B" w:rsidP="00A14EDE">
            <w:pPr>
              <w:pStyle w:val="GvdeMetni"/>
              <w:spacing w:before="20" w:after="20" w:line="240" w:lineRule="auto"/>
              <w:rPr>
                <w:rFonts w:ascii="Verdana" w:hAnsi="Verdana"/>
                <w:b/>
                <w:bCs/>
                <w:sz w:val="16"/>
                <w:szCs w:val="16"/>
                <w:lang w:val="tr-TR"/>
              </w:rPr>
            </w:pPr>
            <w:r w:rsidRPr="00AE407B">
              <w:rPr>
                <w:rFonts w:ascii="Verdana" w:hAnsi="Verdana"/>
                <w:b/>
                <w:bCs/>
                <w:sz w:val="16"/>
                <w:szCs w:val="16"/>
                <w:lang w:val="tr-TR"/>
              </w:rPr>
              <w:t>Yaban hayatı dostu çitler ve bariyer önlemleri</w:t>
            </w:r>
          </w:p>
          <w:p w14:paraId="60B642D0" w14:textId="77777777" w:rsidR="001E763B" w:rsidRPr="00AE407B" w:rsidRDefault="001E763B" w:rsidP="00A14EDE">
            <w:pPr>
              <w:pStyle w:val="GvdeMetni"/>
              <w:numPr>
                <w:ilvl w:val="0"/>
                <w:numId w:val="76"/>
              </w:numPr>
              <w:spacing w:before="20" w:after="20" w:line="240" w:lineRule="auto"/>
              <w:jc w:val="both"/>
              <w:rPr>
                <w:rFonts w:ascii="Verdana" w:hAnsi="Verdana"/>
                <w:sz w:val="16"/>
                <w:szCs w:val="16"/>
                <w:lang w:val="tr-TR"/>
              </w:rPr>
            </w:pPr>
            <w:r w:rsidRPr="00AE407B">
              <w:rPr>
                <w:rFonts w:ascii="Verdana" w:hAnsi="Verdana"/>
                <w:sz w:val="16"/>
                <w:szCs w:val="16"/>
                <w:lang w:val="tr-TR"/>
              </w:rPr>
              <w:t>Sitede yeni geçirimsiz çitlerin kurulmamasını sağlayın.</w:t>
            </w:r>
          </w:p>
          <w:p w14:paraId="4B2DFF40" w14:textId="32E0BD61" w:rsidR="001E763B" w:rsidRPr="00AE407B" w:rsidRDefault="001E763B" w:rsidP="00A14EDE">
            <w:pPr>
              <w:pStyle w:val="GvdeMetni"/>
              <w:numPr>
                <w:ilvl w:val="0"/>
                <w:numId w:val="76"/>
              </w:numPr>
              <w:spacing w:before="20" w:after="20" w:line="240" w:lineRule="auto"/>
              <w:jc w:val="both"/>
              <w:rPr>
                <w:rFonts w:ascii="Verdana" w:hAnsi="Verdana"/>
                <w:sz w:val="16"/>
                <w:szCs w:val="16"/>
                <w:lang w:val="tr-TR"/>
              </w:rPr>
            </w:pPr>
            <w:r w:rsidRPr="00AE407B">
              <w:rPr>
                <w:rFonts w:ascii="Verdana" w:hAnsi="Verdana"/>
                <w:sz w:val="16"/>
                <w:szCs w:val="16"/>
                <w:lang w:val="tr-TR"/>
              </w:rPr>
              <w:t>Çitlerin bütünlüğünü koruyun.</w:t>
            </w:r>
          </w:p>
          <w:p w14:paraId="3EA62459" w14:textId="3A8DB925" w:rsidR="001E763B" w:rsidRPr="00AE407B" w:rsidRDefault="001E763B" w:rsidP="00A14EDE">
            <w:pPr>
              <w:pStyle w:val="GvdeMetni"/>
              <w:numPr>
                <w:ilvl w:val="0"/>
                <w:numId w:val="76"/>
              </w:numPr>
              <w:spacing w:before="20" w:after="20" w:line="240" w:lineRule="auto"/>
              <w:jc w:val="both"/>
              <w:rPr>
                <w:rFonts w:ascii="Verdana" w:hAnsi="Verdana"/>
                <w:sz w:val="16"/>
                <w:szCs w:val="16"/>
                <w:lang w:val="tr-TR"/>
              </w:rPr>
            </w:pPr>
            <w:r w:rsidRPr="00AE407B">
              <w:rPr>
                <w:rFonts w:ascii="Verdana" w:hAnsi="Verdana"/>
                <w:sz w:val="16"/>
                <w:szCs w:val="16"/>
                <w:lang w:val="tr-TR"/>
              </w:rPr>
              <w:lastRenderedPageBreak/>
              <w:t xml:space="preserve">Operasyonel izleme sonuçları, sahadaki çitlerin faun in hareketlerine fiziksel bir engel oluşturduğunu gösteriyorsa, çitlerin geçirgenliğini artırmak için önlemler alın. Örneğin, tüneller kullanın veya </w:t>
            </w:r>
            <w:r w:rsidR="00BD0E32" w:rsidRPr="00AE407B">
              <w:rPr>
                <w:rFonts w:ascii="Verdana" w:hAnsi="Verdana"/>
                <w:sz w:val="16"/>
                <w:szCs w:val="16"/>
                <w:lang w:val="tr-TR"/>
              </w:rPr>
              <w:t xml:space="preserve">hayvanların sınırsızca geçebilmesi için </w:t>
            </w:r>
            <w:r w:rsidRPr="00AE407B">
              <w:rPr>
                <w:rFonts w:ascii="Verdana" w:hAnsi="Verdana"/>
                <w:sz w:val="16"/>
                <w:szCs w:val="16"/>
                <w:lang w:val="tr-TR"/>
              </w:rPr>
              <w:t>uygun aralıklarla diğer malzemeler kullanarak stratejik konumlardaki çitleri değiştirin.</w:t>
            </w:r>
          </w:p>
        </w:tc>
        <w:tc>
          <w:tcPr>
            <w:tcW w:w="2200" w:type="dxa"/>
          </w:tcPr>
          <w:p w14:paraId="06CD4BF8" w14:textId="77777777" w:rsidR="001E763B" w:rsidRPr="00AE407B" w:rsidRDefault="001E763B" w:rsidP="00F94809">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lastRenderedPageBreak/>
              <w:t>En aza indirin</w:t>
            </w:r>
          </w:p>
        </w:tc>
        <w:tc>
          <w:tcPr>
            <w:tcW w:w="2280" w:type="dxa"/>
            <w:hideMark/>
          </w:tcPr>
          <w:p w14:paraId="0CE81036" w14:textId="77777777" w:rsidR="001E763B" w:rsidRPr="00AE407B" w:rsidRDefault="001E763B" w:rsidP="00A14EDE">
            <w:pPr>
              <w:pStyle w:val="GvdeMetni"/>
              <w:spacing w:before="20" w:after="20" w:line="240" w:lineRule="auto"/>
              <w:rPr>
                <w:rFonts w:ascii="Verdana" w:hAnsi="Verdana"/>
                <w:sz w:val="16"/>
                <w:szCs w:val="16"/>
                <w:lang w:val="tr-TR"/>
              </w:rPr>
            </w:pPr>
            <w:r w:rsidRPr="00AE407B">
              <w:rPr>
                <w:rFonts w:ascii="Verdana" w:hAnsi="Verdana"/>
                <w:sz w:val="16"/>
                <w:szCs w:val="16"/>
                <w:lang w:val="tr-TR"/>
              </w:rPr>
              <w:t>Geçirgen çitler kurulmalı ve bakımı yapılmalıdır.</w:t>
            </w:r>
          </w:p>
          <w:p w14:paraId="6DDC2BFA" w14:textId="77777777" w:rsidR="00271654" w:rsidRPr="00AE407B" w:rsidRDefault="00271654" w:rsidP="00A14EDE">
            <w:pPr>
              <w:pStyle w:val="GvdeMetni"/>
              <w:spacing w:before="20" w:after="20" w:line="240" w:lineRule="auto"/>
              <w:rPr>
                <w:rFonts w:ascii="Verdana" w:hAnsi="Verdana"/>
                <w:sz w:val="16"/>
                <w:szCs w:val="16"/>
                <w:lang w:val="tr-TR"/>
              </w:rPr>
            </w:pPr>
          </w:p>
          <w:p w14:paraId="3DC2940D" w14:textId="77777777" w:rsidR="001E763B" w:rsidRPr="00AE407B" w:rsidRDefault="001E763B" w:rsidP="00A14EDE">
            <w:pPr>
              <w:pStyle w:val="GvdeMetni"/>
              <w:spacing w:before="20" w:after="20" w:line="240" w:lineRule="auto"/>
              <w:rPr>
                <w:rFonts w:ascii="Verdana" w:hAnsi="Verdana"/>
                <w:sz w:val="16"/>
                <w:szCs w:val="16"/>
                <w:lang w:val="tr-TR"/>
              </w:rPr>
            </w:pPr>
            <w:r w:rsidRPr="00AE407B">
              <w:rPr>
                <w:rFonts w:ascii="Verdana" w:hAnsi="Verdana"/>
                <w:sz w:val="16"/>
                <w:szCs w:val="16"/>
                <w:lang w:val="tr-TR"/>
              </w:rPr>
              <w:t>Gereksiz bariyerler kurulmaz.</w:t>
            </w:r>
          </w:p>
        </w:tc>
        <w:tc>
          <w:tcPr>
            <w:tcW w:w="1261" w:type="dxa"/>
          </w:tcPr>
          <w:p w14:paraId="6CB6858B" w14:textId="77777777" w:rsidR="001E763B" w:rsidRPr="00AE407B" w:rsidRDefault="001E763B" w:rsidP="00A14EDE">
            <w:pPr>
              <w:pStyle w:val="GvdeMetni"/>
              <w:spacing w:before="20" w:after="20" w:line="240" w:lineRule="auto"/>
              <w:rPr>
                <w:rFonts w:ascii="Verdana" w:hAnsi="Verdana"/>
                <w:sz w:val="16"/>
                <w:szCs w:val="16"/>
                <w:lang w:val="tr-TR"/>
              </w:rPr>
            </w:pPr>
            <w:r w:rsidRPr="00AE407B">
              <w:rPr>
                <w:rFonts w:ascii="Verdana" w:hAnsi="Verdana"/>
                <w:sz w:val="16"/>
                <w:szCs w:val="16"/>
                <w:lang w:val="tr-TR"/>
              </w:rPr>
              <w:t>İşletme</w:t>
            </w:r>
          </w:p>
        </w:tc>
        <w:tc>
          <w:tcPr>
            <w:tcW w:w="0" w:type="auto"/>
            <w:hideMark/>
          </w:tcPr>
          <w:p w14:paraId="54612435" w14:textId="77777777" w:rsidR="004C34AF" w:rsidRPr="00AE407B" w:rsidRDefault="004C34AF" w:rsidP="004C34AF">
            <w:pPr>
              <w:spacing w:before="20" w:after="20" w:line="240" w:lineRule="auto"/>
              <w:rPr>
                <w:rFonts w:ascii="Verdana" w:hAnsi="Verdana"/>
                <w:sz w:val="16"/>
                <w:szCs w:val="16"/>
                <w:lang w:val="tr-TR"/>
              </w:rPr>
            </w:pPr>
            <w:r w:rsidRPr="00AE407B">
              <w:rPr>
                <w:rFonts w:ascii="Verdana" w:hAnsi="Verdana"/>
                <w:sz w:val="16"/>
                <w:szCs w:val="16"/>
                <w:lang w:val="tr-TR"/>
              </w:rPr>
              <w:t>İşletme sahibi</w:t>
            </w:r>
          </w:p>
          <w:p w14:paraId="312E28FF" w14:textId="77014DDF" w:rsidR="001E763B" w:rsidRPr="00AE407B" w:rsidRDefault="001E763B" w:rsidP="00A14EDE">
            <w:pPr>
              <w:pStyle w:val="GvdeMetni"/>
              <w:spacing w:before="20" w:after="20" w:line="240" w:lineRule="auto"/>
              <w:rPr>
                <w:rFonts w:ascii="Verdana" w:hAnsi="Verdana"/>
                <w:sz w:val="16"/>
                <w:szCs w:val="16"/>
                <w:lang w:val="tr-TR"/>
              </w:rPr>
            </w:pPr>
          </w:p>
        </w:tc>
      </w:tr>
      <w:tr w:rsidR="001E763B" w:rsidRPr="00AE407B" w14:paraId="69E1445C" w14:textId="77777777" w:rsidTr="6492F8D9">
        <w:tc>
          <w:tcPr>
            <w:tcW w:w="2627" w:type="dxa"/>
            <w:vMerge/>
          </w:tcPr>
          <w:p w14:paraId="188F607B" w14:textId="77777777" w:rsidR="001E763B" w:rsidRPr="00AE407B" w:rsidRDefault="001E763B" w:rsidP="00A14EDE">
            <w:pPr>
              <w:pStyle w:val="GvdeMetni"/>
              <w:spacing w:before="20" w:after="20" w:line="240" w:lineRule="auto"/>
              <w:rPr>
                <w:rFonts w:ascii="Verdana" w:hAnsi="Verdana"/>
                <w:sz w:val="16"/>
                <w:szCs w:val="16"/>
                <w:lang w:val="tr-TR"/>
              </w:rPr>
            </w:pPr>
          </w:p>
        </w:tc>
        <w:tc>
          <w:tcPr>
            <w:tcW w:w="4711" w:type="dxa"/>
          </w:tcPr>
          <w:p w14:paraId="4F7502E8" w14:textId="77777777" w:rsidR="001E763B" w:rsidRPr="00AE407B" w:rsidRDefault="001E763B" w:rsidP="00A14EDE">
            <w:pPr>
              <w:pStyle w:val="GvdeMetni"/>
              <w:spacing w:before="20" w:after="20" w:line="240" w:lineRule="auto"/>
              <w:rPr>
                <w:rFonts w:ascii="Verdana" w:hAnsi="Verdana"/>
                <w:b/>
                <w:bCs/>
                <w:sz w:val="16"/>
                <w:szCs w:val="16"/>
                <w:lang w:val="tr-TR"/>
              </w:rPr>
            </w:pPr>
            <w:r w:rsidRPr="00AE407B">
              <w:rPr>
                <w:rFonts w:ascii="Verdana" w:hAnsi="Verdana"/>
                <w:b/>
                <w:bCs/>
                <w:sz w:val="16"/>
                <w:szCs w:val="16"/>
                <w:lang w:val="tr-TR"/>
              </w:rPr>
              <w:t>Yaban hayatı kontrolleri</w:t>
            </w:r>
          </w:p>
          <w:p w14:paraId="56FD6F46" w14:textId="6FD3F8DA" w:rsidR="001E763B" w:rsidRPr="00AE407B" w:rsidRDefault="00E21998" w:rsidP="00A14EDE">
            <w:pPr>
              <w:pStyle w:val="GvdeMetni"/>
              <w:numPr>
                <w:ilvl w:val="0"/>
                <w:numId w:val="76"/>
              </w:numPr>
              <w:spacing w:before="20" w:after="20" w:line="240" w:lineRule="auto"/>
              <w:jc w:val="both"/>
              <w:rPr>
                <w:rFonts w:ascii="Verdana" w:hAnsi="Verdana"/>
                <w:sz w:val="16"/>
                <w:szCs w:val="16"/>
                <w:lang w:val="tr-TR"/>
              </w:rPr>
            </w:pPr>
            <w:r w:rsidRPr="00AE407B">
              <w:rPr>
                <w:rFonts w:ascii="Verdana" w:hAnsi="Verdana"/>
                <w:sz w:val="16"/>
                <w:szCs w:val="16"/>
                <w:lang w:val="tr-TR"/>
              </w:rPr>
              <w:t>İşletme</w:t>
            </w:r>
            <w:r w:rsidR="001E763B" w:rsidRPr="00AE407B">
              <w:rPr>
                <w:rFonts w:ascii="Verdana" w:hAnsi="Verdana"/>
                <w:sz w:val="16"/>
                <w:szCs w:val="16"/>
                <w:lang w:val="tr-TR"/>
              </w:rPr>
              <w:t xml:space="preserve"> tesislerinin dışındaki yüksek biyolojik çeşitlilik hassasiyetine sahip alanlara (doğal bozkır/ormanlık habitat) erişimi sınırlamak için erişim kontrolleri uygulanacak.</w:t>
            </w:r>
          </w:p>
          <w:p w14:paraId="53A2A6F9" w14:textId="77777777" w:rsidR="001E763B" w:rsidRPr="00AE407B" w:rsidRDefault="001E763B" w:rsidP="00A14EDE">
            <w:pPr>
              <w:pStyle w:val="GvdeMetni"/>
              <w:numPr>
                <w:ilvl w:val="0"/>
                <w:numId w:val="76"/>
              </w:numPr>
              <w:spacing w:before="20" w:after="20" w:line="240" w:lineRule="auto"/>
              <w:jc w:val="both"/>
              <w:rPr>
                <w:rFonts w:ascii="Verdana" w:hAnsi="Verdana"/>
                <w:sz w:val="16"/>
                <w:szCs w:val="16"/>
                <w:lang w:val="tr-TR"/>
              </w:rPr>
            </w:pPr>
            <w:r w:rsidRPr="00AE407B">
              <w:rPr>
                <w:rFonts w:ascii="Verdana" w:hAnsi="Verdana"/>
                <w:sz w:val="16"/>
                <w:szCs w:val="16"/>
                <w:lang w:val="tr-TR"/>
              </w:rPr>
              <w:t>İnşaat aşamasında onaylananların ötesinde bitki örtüsü ve habitatın ek olarak temizlenmesine izin verilmeyecektir.</w:t>
            </w:r>
          </w:p>
          <w:p w14:paraId="1A1E0FCC" w14:textId="77777777" w:rsidR="001E763B" w:rsidRPr="00AE407B" w:rsidRDefault="001E763B" w:rsidP="00A14EDE">
            <w:pPr>
              <w:pStyle w:val="GvdeMetni"/>
              <w:numPr>
                <w:ilvl w:val="0"/>
                <w:numId w:val="76"/>
              </w:numPr>
              <w:spacing w:before="20" w:after="20" w:line="240" w:lineRule="auto"/>
              <w:jc w:val="both"/>
              <w:rPr>
                <w:rFonts w:ascii="Verdana" w:hAnsi="Verdana"/>
                <w:sz w:val="16"/>
                <w:szCs w:val="16"/>
                <w:lang w:val="tr-TR"/>
              </w:rPr>
            </w:pPr>
            <w:r w:rsidRPr="00AE407B">
              <w:rPr>
                <w:rFonts w:ascii="Verdana" w:hAnsi="Verdana"/>
                <w:sz w:val="16"/>
                <w:szCs w:val="16"/>
                <w:lang w:val="tr-TR"/>
              </w:rPr>
              <w:t>Gece bakım çalışmaları sırasında yapay aydınlatmayı en aza indirin.</w:t>
            </w:r>
          </w:p>
        </w:tc>
        <w:tc>
          <w:tcPr>
            <w:tcW w:w="2200" w:type="dxa"/>
          </w:tcPr>
          <w:p w14:paraId="0E50C301" w14:textId="3F50F46A" w:rsidR="001E763B" w:rsidRPr="00AE407B" w:rsidRDefault="001E763B" w:rsidP="00F94809">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Önleme/En aza indirme</w:t>
            </w:r>
          </w:p>
        </w:tc>
        <w:tc>
          <w:tcPr>
            <w:tcW w:w="2280" w:type="dxa"/>
          </w:tcPr>
          <w:p w14:paraId="4B55B230" w14:textId="77777777" w:rsidR="001E763B" w:rsidRPr="00AE407B" w:rsidRDefault="001E763B" w:rsidP="00A14EDE">
            <w:pPr>
              <w:pStyle w:val="GvdeMetni"/>
              <w:spacing w:before="20" w:after="20" w:line="240" w:lineRule="auto"/>
              <w:rPr>
                <w:rFonts w:ascii="Verdana" w:hAnsi="Verdana"/>
                <w:sz w:val="16"/>
                <w:szCs w:val="16"/>
                <w:lang w:val="tr-TR"/>
              </w:rPr>
            </w:pPr>
            <w:r w:rsidRPr="00AE407B">
              <w:rPr>
                <w:rFonts w:ascii="Verdana" w:hAnsi="Verdana"/>
                <w:sz w:val="16"/>
                <w:szCs w:val="16"/>
                <w:lang w:val="tr-TR"/>
              </w:rPr>
              <w:t>Erişim kontrolleri uygulanacaktır.</w:t>
            </w:r>
          </w:p>
          <w:p w14:paraId="6B2DFF73" w14:textId="77777777" w:rsidR="00271654" w:rsidRPr="00AE407B" w:rsidRDefault="00271654" w:rsidP="00A14EDE">
            <w:pPr>
              <w:pStyle w:val="GvdeMetni"/>
              <w:spacing w:before="20" w:after="20" w:line="240" w:lineRule="auto"/>
              <w:rPr>
                <w:rFonts w:ascii="Verdana" w:hAnsi="Verdana"/>
                <w:sz w:val="16"/>
                <w:szCs w:val="16"/>
                <w:lang w:val="tr-TR"/>
              </w:rPr>
            </w:pPr>
          </w:p>
          <w:p w14:paraId="31A1B773" w14:textId="77777777" w:rsidR="001E763B" w:rsidRPr="00AE407B" w:rsidRDefault="001E763B" w:rsidP="00A14EDE">
            <w:pPr>
              <w:pStyle w:val="GvdeMetni"/>
              <w:spacing w:before="20" w:after="20" w:line="240" w:lineRule="auto"/>
              <w:rPr>
                <w:rFonts w:ascii="Verdana" w:hAnsi="Verdana"/>
                <w:sz w:val="16"/>
                <w:szCs w:val="16"/>
                <w:lang w:val="tr-TR"/>
              </w:rPr>
            </w:pPr>
            <w:r w:rsidRPr="00AE407B">
              <w:rPr>
                <w:rFonts w:ascii="Verdana" w:hAnsi="Verdana"/>
                <w:sz w:val="16"/>
                <w:szCs w:val="16"/>
                <w:lang w:val="tr-TR"/>
              </w:rPr>
              <w:t>Ek faaliyetlere kısıtlamalar getirilmelidir.</w:t>
            </w:r>
          </w:p>
          <w:p w14:paraId="0163C64E" w14:textId="77777777" w:rsidR="00271654" w:rsidRPr="00AE407B" w:rsidRDefault="00271654" w:rsidP="00A14EDE">
            <w:pPr>
              <w:pStyle w:val="GvdeMetni"/>
              <w:spacing w:before="20" w:after="20" w:line="240" w:lineRule="auto"/>
              <w:rPr>
                <w:rFonts w:ascii="Verdana" w:hAnsi="Verdana"/>
                <w:sz w:val="16"/>
                <w:szCs w:val="16"/>
                <w:lang w:val="tr-TR"/>
              </w:rPr>
            </w:pPr>
          </w:p>
          <w:p w14:paraId="240792B7" w14:textId="77777777" w:rsidR="001E763B" w:rsidRPr="00AE407B" w:rsidRDefault="001E763B" w:rsidP="00A14EDE">
            <w:pPr>
              <w:pStyle w:val="GvdeMetni"/>
              <w:spacing w:before="20" w:after="20" w:line="240" w:lineRule="auto"/>
              <w:rPr>
                <w:rFonts w:ascii="Verdana" w:hAnsi="Verdana"/>
                <w:sz w:val="16"/>
                <w:szCs w:val="16"/>
                <w:lang w:val="tr-TR"/>
              </w:rPr>
            </w:pPr>
            <w:r w:rsidRPr="00AE407B">
              <w:rPr>
                <w:rFonts w:ascii="Verdana" w:hAnsi="Verdana"/>
                <w:sz w:val="16"/>
                <w:szCs w:val="16"/>
                <w:lang w:val="tr-TR"/>
              </w:rPr>
              <w:t>Uygun aydınlatma tasarımı.</w:t>
            </w:r>
          </w:p>
        </w:tc>
        <w:tc>
          <w:tcPr>
            <w:tcW w:w="1261" w:type="dxa"/>
          </w:tcPr>
          <w:p w14:paraId="51944B73" w14:textId="77777777" w:rsidR="001E763B" w:rsidRPr="00AE407B" w:rsidRDefault="001E763B" w:rsidP="00A14EDE">
            <w:pPr>
              <w:pStyle w:val="GvdeMetni"/>
              <w:spacing w:before="20" w:after="20" w:line="240" w:lineRule="auto"/>
              <w:rPr>
                <w:rFonts w:ascii="Verdana" w:hAnsi="Verdana"/>
                <w:sz w:val="16"/>
                <w:szCs w:val="16"/>
                <w:lang w:val="tr-TR"/>
              </w:rPr>
            </w:pPr>
            <w:r w:rsidRPr="00AE407B">
              <w:rPr>
                <w:rFonts w:ascii="Verdana" w:hAnsi="Verdana"/>
                <w:sz w:val="16"/>
                <w:szCs w:val="16"/>
                <w:lang w:val="tr-TR"/>
              </w:rPr>
              <w:t>İşletme</w:t>
            </w:r>
          </w:p>
        </w:tc>
        <w:tc>
          <w:tcPr>
            <w:tcW w:w="0" w:type="auto"/>
          </w:tcPr>
          <w:p w14:paraId="7A0A1D82" w14:textId="77777777" w:rsidR="00020B08" w:rsidRPr="00AE407B" w:rsidRDefault="00020B08" w:rsidP="00020B08">
            <w:pPr>
              <w:spacing w:before="20" w:after="20" w:line="240" w:lineRule="auto"/>
              <w:rPr>
                <w:rFonts w:ascii="Verdana" w:hAnsi="Verdana"/>
                <w:sz w:val="16"/>
                <w:szCs w:val="16"/>
                <w:lang w:val="tr-TR"/>
              </w:rPr>
            </w:pPr>
            <w:r w:rsidRPr="00AE407B">
              <w:rPr>
                <w:rFonts w:ascii="Verdana" w:hAnsi="Verdana"/>
                <w:sz w:val="16"/>
                <w:szCs w:val="16"/>
                <w:lang w:val="tr-TR"/>
              </w:rPr>
              <w:t>İşletme sahibi</w:t>
            </w:r>
          </w:p>
          <w:p w14:paraId="411F53DE" w14:textId="08155CF3" w:rsidR="001E763B" w:rsidRPr="00AE407B" w:rsidRDefault="001E763B" w:rsidP="00A14EDE">
            <w:pPr>
              <w:pStyle w:val="GvdeMetni"/>
              <w:spacing w:before="20" w:after="20" w:line="240" w:lineRule="auto"/>
              <w:rPr>
                <w:rFonts w:ascii="Verdana" w:hAnsi="Verdana"/>
                <w:sz w:val="16"/>
                <w:szCs w:val="16"/>
                <w:lang w:val="tr-TR"/>
              </w:rPr>
            </w:pPr>
          </w:p>
        </w:tc>
      </w:tr>
      <w:tr w:rsidR="001E763B" w:rsidRPr="00AE407B" w14:paraId="50D85C43" w14:textId="77777777" w:rsidTr="6492F8D9">
        <w:tc>
          <w:tcPr>
            <w:tcW w:w="2627" w:type="dxa"/>
            <w:vMerge/>
            <w:hideMark/>
          </w:tcPr>
          <w:p w14:paraId="02088007" w14:textId="77777777" w:rsidR="001E763B" w:rsidRPr="00AE407B" w:rsidRDefault="001E763B" w:rsidP="00A14EDE">
            <w:pPr>
              <w:pStyle w:val="GvdeMetni"/>
              <w:spacing w:before="20" w:after="20" w:line="240" w:lineRule="auto"/>
              <w:rPr>
                <w:rFonts w:ascii="Verdana" w:hAnsi="Verdana"/>
                <w:sz w:val="16"/>
                <w:szCs w:val="16"/>
                <w:lang w:val="tr-TR"/>
              </w:rPr>
            </w:pPr>
          </w:p>
        </w:tc>
        <w:tc>
          <w:tcPr>
            <w:tcW w:w="4711" w:type="dxa"/>
            <w:hideMark/>
          </w:tcPr>
          <w:p w14:paraId="1B2430A9" w14:textId="6994BE09" w:rsidR="001E763B" w:rsidRPr="00AE407B" w:rsidRDefault="001E763B" w:rsidP="00A14EDE">
            <w:pPr>
              <w:pStyle w:val="GvdeMetni"/>
              <w:spacing w:before="20" w:after="20" w:line="240" w:lineRule="auto"/>
              <w:rPr>
                <w:rFonts w:ascii="Verdana" w:hAnsi="Verdana"/>
                <w:sz w:val="16"/>
                <w:szCs w:val="16"/>
                <w:lang w:val="tr-TR"/>
              </w:rPr>
            </w:pPr>
            <w:r w:rsidRPr="00AE407B">
              <w:rPr>
                <w:rFonts w:ascii="Verdana" w:hAnsi="Verdana"/>
                <w:b/>
                <w:bCs/>
                <w:sz w:val="16"/>
                <w:szCs w:val="16"/>
                <w:lang w:val="tr-TR"/>
              </w:rPr>
              <w:t xml:space="preserve">Yaban hayatı </w:t>
            </w:r>
            <w:r w:rsidR="00895738" w:rsidRPr="00AE407B">
              <w:rPr>
                <w:rFonts w:ascii="Verdana" w:hAnsi="Verdana"/>
                <w:b/>
                <w:bCs/>
                <w:sz w:val="16"/>
                <w:szCs w:val="16"/>
                <w:lang w:val="tr-TR"/>
              </w:rPr>
              <w:t>yönlendirme (</w:t>
            </w:r>
            <w:r w:rsidR="003E5B1E" w:rsidRPr="00AE407B">
              <w:rPr>
                <w:rFonts w:ascii="Verdana" w:hAnsi="Verdana"/>
                <w:b/>
                <w:bCs/>
                <w:sz w:val="16"/>
                <w:szCs w:val="16"/>
                <w:lang w:val="tr-TR"/>
              </w:rPr>
              <w:t>shepherding</w:t>
            </w:r>
            <w:r w:rsidR="00895738" w:rsidRPr="00AE407B">
              <w:rPr>
                <w:rFonts w:ascii="Verdana" w:hAnsi="Verdana"/>
                <w:b/>
                <w:bCs/>
                <w:sz w:val="16"/>
                <w:szCs w:val="16"/>
                <w:lang w:val="tr-TR"/>
              </w:rPr>
              <w:t>)</w:t>
            </w:r>
            <w:r w:rsidRPr="00AE407B">
              <w:rPr>
                <w:rFonts w:ascii="Verdana" w:hAnsi="Verdana"/>
                <w:b/>
                <w:bCs/>
                <w:sz w:val="16"/>
                <w:szCs w:val="16"/>
                <w:lang w:val="tr-TR"/>
              </w:rPr>
              <w:t xml:space="preserve"> protokolü</w:t>
            </w:r>
          </w:p>
          <w:p w14:paraId="566B8C00" w14:textId="0CBC3763" w:rsidR="001E763B" w:rsidRPr="00AE407B" w:rsidRDefault="001E763B" w:rsidP="00A14EDE">
            <w:pPr>
              <w:pStyle w:val="GvdeMetni"/>
              <w:numPr>
                <w:ilvl w:val="0"/>
                <w:numId w:val="77"/>
              </w:numPr>
              <w:spacing w:before="20" w:after="20" w:line="240" w:lineRule="auto"/>
              <w:ind w:left="714" w:hanging="357"/>
              <w:jc w:val="both"/>
              <w:rPr>
                <w:rFonts w:ascii="Verdana" w:hAnsi="Verdana"/>
                <w:b/>
                <w:bCs/>
                <w:sz w:val="16"/>
                <w:szCs w:val="16"/>
                <w:lang w:val="tr-TR"/>
              </w:rPr>
            </w:pPr>
            <w:r w:rsidRPr="00AE407B">
              <w:rPr>
                <w:rFonts w:ascii="Verdana" w:hAnsi="Verdana"/>
                <w:sz w:val="16"/>
                <w:szCs w:val="16"/>
                <w:lang w:val="tr-TR"/>
              </w:rPr>
              <w:t xml:space="preserve">Yerinde bulunan hayvanların kendi başlarına güvenli bir şekilde dışarı çıkamadıkları durumlarda yaban hayatı </w:t>
            </w:r>
            <w:r w:rsidR="003E5B1E" w:rsidRPr="00AE407B">
              <w:rPr>
                <w:rFonts w:ascii="Verdana" w:hAnsi="Verdana"/>
                <w:sz w:val="16"/>
                <w:szCs w:val="16"/>
                <w:lang w:val="tr-TR"/>
              </w:rPr>
              <w:t>yönlendirme</w:t>
            </w:r>
            <w:r w:rsidRPr="00AE407B">
              <w:rPr>
                <w:rFonts w:ascii="Verdana" w:hAnsi="Verdana"/>
                <w:sz w:val="16"/>
                <w:szCs w:val="16"/>
                <w:lang w:val="tr-TR"/>
              </w:rPr>
              <w:t xml:space="preserve"> protokolü (bkz</w:t>
            </w:r>
            <w:r w:rsidR="00F54E59" w:rsidRPr="00AE407B">
              <w:rPr>
                <w:rFonts w:ascii="Verdana" w:hAnsi="Verdana"/>
                <w:b/>
                <w:bCs/>
                <w:sz w:val="16"/>
                <w:szCs w:val="16"/>
                <w:lang w:val="tr-TR"/>
              </w:rPr>
              <w:t xml:space="preserve">. Bölüm 7, </w:t>
            </w:r>
            <w:r w:rsidRPr="00AE407B">
              <w:rPr>
                <w:rFonts w:ascii="Verdana" w:hAnsi="Verdana"/>
                <w:b/>
                <w:bCs/>
                <w:sz w:val="16"/>
                <w:szCs w:val="16"/>
                <w:lang w:val="tr-TR"/>
              </w:rPr>
              <w:t>Ek A</w:t>
            </w:r>
            <w:r w:rsidRPr="00AE407B">
              <w:rPr>
                <w:rFonts w:ascii="Verdana" w:hAnsi="Verdana"/>
                <w:sz w:val="16"/>
                <w:szCs w:val="16"/>
                <w:lang w:val="tr-TR"/>
              </w:rPr>
              <w:t>) uygulanır.</w:t>
            </w:r>
          </w:p>
        </w:tc>
        <w:tc>
          <w:tcPr>
            <w:tcW w:w="2200" w:type="dxa"/>
          </w:tcPr>
          <w:p w14:paraId="76E6CD37" w14:textId="77777777" w:rsidR="001E763B" w:rsidRPr="00AE407B" w:rsidRDefault="001E763B" w:rsidP="00F94809">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En aza indirme</w:t>
            </w:r>
          </w:p>
        </w:tc>
        <w:tc>
          <w:tcPr>
            <w:tcW w:w="2280" w:type="dxa"/>
            <w:hideMark/>
          </w:tcPr>
          <w:p w14:paraId="0F5BA26E" w14:textId="3D359E40" w:rsidR="001E763B" w:rsidRPr="00AE407B" w:rsidRDefault="003E5B1E" w:rsidP="00A14EDE">
            <w:pPr>
              <w:pStyle w:val="GvdeMetni"/>
              <w:spacing w:before="20" w:after="20" w:line="240" w:lineRule="auto"/>
              <w:rPr>
                <w:rFonts w:ascii="Verdana" w:hAnsi="Verdana"/>
                <w:sz w:val="16"/>
                <w:szCs w:val="16"/>
                <w:lang w:val="tr-TR"/>
              </w:rPr>
            </w:pPr>
            <w:r w:rsidRPr="00AE407B">
              <w:rPr>
                <w:rFonts w:ascii="Verdana" w:hAnsi="Verdana"/>
                <w:sz w:val="16"/>
                <w:szCs w:val="16"/>
                <w:lang w:val="tr-TR"/>
              </w:rPr>
              <w:t>Yaban hayatı</w:t>
            </w:r>
            <w:r w:rsidR="001E763B" w:rsidRPr="00AE407B">
              <w:rPr>
                <w:rFonts w:ascii="Verdana" w:hAnsi="Verdana"/>
                <w:sz w:val="16"/>
                <w:szCs w:val="16"/>
                <w:lang w:val="tr-TR"/>
              </w:rPr>
              <w:t xml:space="preserve"> </w:t>
            </w:r>
            <w:r w:rsidRPr="00AE407B">
              <w:rPr>
                <w:rFonts w:ascii="Verdana" w:hAnsi="Verdana"/>
                <w:sz w:val="16"/>
                <w:szCs w:val="16"/>
                <w:lang w:val="tr-TR"/>
              </w:rPr>
              <w:t>yönlendirme</w:t>
            </w:r>
            <w:r w:rsidR="001E763B" w:rsidRPr="00AE407B">
              <w:rPr>
                <w:rFonts w:ascii="Verdana" w:hAnsi="Verdana"/>
                <w:sz w:val="16"/>
                <w:szCs w:val="16"/>
                <w:lang w:val="tr-TR"/>
              </w:rPr>
              <w:t xml:space="preserve"> protokolü gerektiğinde uygulanır.</w:t>
            </w:r>
          </w:p>
        </w:tc>
        <w:tc>
          <w:tcPr>
            <w:tcW w:w="1261" w:type="dxa"/>
          </w:tcPr>
          <w:p w14:paraId="49731BB8" w14:textId="737B8E57" w:rsidR="001E763B" w:rsidRPr="00AE407B" w:rsidRDefault="00020B08" w:rsidP="00A14EDE">
            <w:pPr>
              <w:pStyle w:val="GvdeMetni"/>
              <w:spacing w:before="20" w:after="20" w:line="240" w:lineRule="auto"/>
              <w:rPr>
                <w:rFonts w:ascii="Verdana" w:hAnsi="Verdana"/>
                <w:sz w:val="16"/>
                <w:szCs w:val="16"/>
                <w:lang w:val="tr-TR"/>
              </w:rPr>
            </w:pPr>
            <w:r w:rsidRPr="00AE407B">
              <w:rPr>
                <w:rFonts w:ascii="Verdana" w:hAnsi="Verdana"/>
                <w:sz w:val="16"/>
                <w:szCs w:val="16"/>
                <w:lang w:val="tr-TR"/>
              </w:rPr>
              <w:t>İşletme</w:t>
            </w:r>
          </w:p>
        </w:tc>
        <w:tc>
          <w:tcPr>
            <w:tcW w:w="0" w:type="auto"/>
            <w:hideMark/>
          </w:tcPr>
          <w:p w14:paraId="76A4018D" w14:textId="77777777" w:rsidR="00020B08" w:rsidRPr="00AE407B" w:rsidRDefault="00020B08" w:rsidP="00020B08">
            <w:pPr>
              <w:spacing w:before="20" w:after="20" w:line="240" w:lineRule="auto"/>
              <w:rPr>
                <w:rFonts w:ascii="Verdana" w:hAnsi="Verdana"/>
                <w:sz w:val="16"/>
                <w:szCs w:val="16"/>
                <w:lang w:val="tr-TR"/>
              </w:rPr>
            </w:pPr>
            <w:r w:rsidRPr="00AE407B">
              <w:rPr>
                <w:rFonts w:ascii="Verdana" w:hAnsi="Verdana"/>
                <w:sz w:val="16"/>
                <w:szCs w:val="16"/>
                <w:lang w:val="tr-TR"/>
              </w:rPr>
              <w:t>İşletme sahibi</w:t>
            </w:r>
          </w:p>
          <w:p w14:paraId="44CB9322" w14:textId="6F87157A" w:rsidR="001E763B" w:rsidRPr="00AE407B" w:rsidRDefault="001E763B" w:rsidP="00A14EDE">
            <w:pPr>
              <w:pStyle w:val="GvdeMetni"/>
              <w:spacing w:before="20" w:after="20" w:line="240" w:lineRule="auto"/>
              <w:rPr>
                <w:rFonts w:ascii="Verdana" w:hAnsi="Verdana"/>
                <w:sz w:val="16"/>
                <w:szCs w:val="16"/>
                <w:lang w:val="tr-TR"/>
              </w:rPr>
            </w:pPr>
          </w:p>
        </w:tc>
      </w:tr>
      <w:tr w:rsidR="007F4468" w:rsidRPr="00AE407B" w14:paraId="53D35813" w14:textId="77777777" w:rsidTr="6492F8D9">
        <w:tc>
          <w:tcPr>
            <w:tcW w:w="2627" w:type="dxa"/>
            <w:vMerge w:val="restart"/>
          </w:tcPr>
          <w:p w14:paraId="10C32416" w14:textId="3777FFFE" w:rsidR="007F4468" w:rsidRPr="00AE407B" w:rsidRDefault="007F4468" w:rsidP="00A14EDE">
            <w:pPr>
              <w:pStyle w:val="GvdeMetni"/>
              <w:spacing w:before="20" w:after="20" w:line="240" w:lineRule="auto"/>
              <w:rPr>
                <w:rFonts w:ascii="Verdana" w:hAnsi="Verdana"/>
                <w:sz w:val="16"/>
                <w:szCs w:val="16"/>
                <w:lang w:val="tr-TR"/>
              </w:rPr>
            </w:pPr>
            <w:r w:rsidRPr="00AE407B">
              <w:rPr>
                <w:rFonts w:ascii="Verdana" w:hAnsi="Verdana"/>
                <w:b/>
                <w:bCs/>
                <w:sz w:val="16"/>
                <w:szCs w:val="16"/>
                <w:lang w:val="tr-TR"/>
              </w:rPr>
              <w:t>Etki 9: Üreyen Kuş Türlerinin Rahatsız Edilmesi/Yerinden Edilmesi</w:t>
            </w:r>
          </w:p>
        </w:tc>
        <w:tc>
          <w:tcPr>
            <w:tcW w:w="4711" w:type="dxa"/>
          </w:tcPr>
          <w:p w14:paraId="5F4584D2" w14:textId="77777777" w:rsidR="007F4468" w:rsidRPr="00AE407B" w:rsidRDefault="007F4468" w:rsidP="00A14EDE">
            <w:pPr>
              <w:pStyle w:val="GvdeMetni"/>
              <w:spacing w:before="20" w:after="20" w:line="240" w:lineRule="auto"/>
              <w:rPr>
                <w:rFonts w:ascii="Verdana" w:hAnsi="Verdana"/>
                <w:b/>
                <w:bCs/>
                <w:sz w:val="16"/>
                <w:szCs w:val="16"/>
                <w:lang w:val="tr-TR"/>
              </w:rPr>
            </w:pPr>
            <w:r w:rsidRPr="00AE407B">
              <w:rPr>
                <w:rFonts w:ascii="Verdana" w:hAnsi="Verdana"/>
                <w:b/>
                <w:bCs/>
                <w:sz w:val="16"/>
                <w:szCs w:val="16"/>
                <w:lang w:val="tr-TR"/>
              </w:rPr>
              <w:t>Fauna Rahatsızlığını En Aza İndirmek için Operasyonel Gürültü ve Işık Kontrolü</w:t>
            </w:r>
          </w:p>
          <w:p w14:paraId="592841CD" w14:textId="77777777" w:rsidR="007F4468" w:rsidRPr="00AE407B" w:rsidRDefault="007F4468" w:rsidP="00A14EDE">
            <w:pPr>
              <w:pStyle w:val="GvdeMetni"/>
              <w:numPr>
                <w:ilvl w:val="0"/>
                <w:numId w:val="76"/>
              </w:numPr>
              <w:spacing w:before="20" w:after="20" w:line="240" w:lineRule="auto"/>
              <w:jc w:val="both"/>
              <w:rPr>
                <w:rFonts w:ascii="Verdana" w:hAnsi="Verdana"/>
                <w:sz w:val="16"/>
                <w:szCs w:val="16"/>
                <w:lang w:val="tr-TR"/>
              </w:rPr>
            </w:pPr>
            <w:r w:rsidRPr="00AE407B">
              <w:rPr>
                <w:rFonts w:ascii="Verdana" w:hAnsi="Verdana"/>
                <w:sz w:val="16"/>
                <w:szCs w:val="16"/>
                <w:lang w:val="tr-TR"/>
              </w:rPr>
              <w:t>Özellikle kuşların en aktif olduğu dönemlerde, operasyonel gürültüyü ve emisyonları en aza indiren düşük gürültülü rüzgar türbini tasarımları kullanılır.</w:t>
            </w:r>
          </w:p>
          <w:p w14:paraId="7033BAC6" w14:textId="77777777" w:rsidR="007F4468" w:rsidRPr="00AE407B" w:rsidRDefault="007F4468" w:rsidP="00A14EDE">
            <w:pPr>
              <w:pStyle w:val="GvdeMetni"/>
              <w:numPr>
                <w:ilvl w:val="0"/>
                <w:numId w:val="76"/>
              </w:numPr>
              <w:spacing w:before="20" w:after="20" w:line="240" w:lineRule="auto"/>
              <w:jc w:val="both"/>
              <w:rPr>
                <w:rFonts w:ascii="Verdana" w:hAnsi="Verdana"/>
                <w:sz w:val="16"/>
                <w:szCs w:val="16"/>
                <w:lang w:val="tr-TR"/>
              </w:rPr>
            </w:pPr>
            <w:r w:rsidRPr="00AE407B">
              <w:rPr>
                <w:rFonts w:ascii="Verdana" w:hAnsi="Verdana"/>
                <w:sz w:val="16"/>
                <w:szCs w:val="16"/>
                <w:lang w:val="tr-TR"/>
              </w:rPr>
              <w:t>Gürültü yayılımını azaltmak için türbin bileşenlerinin çevresinde ses bariyerleri, yalıtım ve emici malzemeler gibi gürültü kontrol teknolojileri kullanın.</w:t>
            </w:r>
          </w:p>
          <w:p w14:paraId="294C16B1" w14:textId="34D5F8B5" w:rsidR="007F4468" w:rsidRPr="00AE407B" w:rsidRDefault="007F4468" w:rsidP="00A14EDE">
            <w:pPr>
              <w:pStyle w:val="GvdeMetni"/>
              <w:spacing w:before="20" w:after="20" w:line="240" w:lineRule="auto"/>
              <w:rPr>
                <w:rFonts w:ascii="Verdana" w:hAnsi="Verdana"/>
                <w:sz w:val="16"/>
                <w:szCs w:val="16"/>
                <w:lang w:val="tr-TR"/>
              </w:rPr>
            </w:pPr>
          </w:p>
        </w:tc>
        <w:tc>
          <w:tcPr>
            <w:tcW w:w="2200" w:type="dxa"/>
          </w:tcPr>
          <w:p w14:paraId="670F4EB4" w14:textId="1F8091C5" w:rsidR="007F4468" w:rsidRPr="00AE407B" w:rsidRDefault="007F4468" w:rsidP="00F94809">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Önleme/En Aza İndirme</w:t>
            </w:r>
          </w:p>
        </w:tc>
        <w:tc>
          <w:tcPr>
            <w:tcW w:w="2280" w:type="dxa"/>
          </w:tcPr>
          <w:p w14:paraId="7C41F12F" w14:textId="14841B5A" w:rsidR="00E91A93" w:rsidRPr="00AE407B" w:rsidRDefault="007F4468" w:rsidP="00A14EDE">
            <w:pPr>
              <w:pStyle w:val="GvdeMetni"/>
              <w:spacing w:before="20" w:after="20" w:line="240" w:lineRule="auto"/>
              <w:rPr>
                <w:rFonts w:ascii="Verdana" w:hAnsi="Verdana"/>
                <w:sz w:val="16"/>
                <w:szCs w:val="16"/>
                <w:lang w:val="tr-TR"/>
              </w:rPr>
            </w:pPr>
            <w:r w:rsidRPr="00AE407B">
              <w:rPr>
                <w:rFonts w:ascii="Verdana" w:hAnsi="Verdana"/>
                <w:sz w:val="16"/>
                <w:szCs w:val="16"/>
                <w:lang w:val="tr-TR"/>
              </w:rPr>
              <w:t>Düşük gürültülü türbin özellikleri doğrulanmıştır</w:t>
            </w:r>
            <w:r w:rsidR="00E91A93" w:rsidRPr="00AE407B">
              <w:rPr>
                <w:rFonts w:ascii="Verdana" w:hAnsi="Verdana"/>
                <w:sz w:val="16"/>
                <w:szCs w:val="16"/>
                <w:lang w:val="tr-TR"/>
              </w:rPr>
              <w:t>.</w:t>
            </w:r>
          </w:p>
          <w:p w14:paraId="69853916" w14:textId="77777777" w:rsidR="00E91A93" w:rsidRPr="00AE407B" w:rsidRDefault="00E91A93" w:rsidP="00A14EDE">
            <w:pPr>
              <w:pStyle w:val="GvdeMetni"/>
              <w:spacing w:before="20" w:after="20" w:line="240" w:lineRule="auto"/>
              <w:rPr>
                <w:rFonts w:ascii="Verdana" w:hAnsi="Verdana"/>
                <w:sz w:val="16"/>
                <w:szCs w:val="16"/>
                <w:lang w:val="tr-TR"/>
              </w:rPr>
            </w:pPr>
          </w:p>
          <w:p w14:paraId="7EF4D1AC" w14:textId="42668A70" w:rsidR="007F4468" w:rsidRPr="00AE407B" w:rsidRDefault="007F4468" w:rsidP="00A14EDE">
            <w:pPr>
              <w:pStyle w:val="GvdeMetni"/>
              <w:spacing w:before="20" w:after="20" w:line="240" w:lineRule="auto"/>
              <w:rPr>
                <w:rFonts w:ascii="Verdana" w:hAnsi="Verdana"/>
                <w:sz w:val="16"/>
                <w:szCs w:val="16"/>
                <w:lang w:val="tr-TR"/>
              </w:rPr>
            </w:pPr>
            <w:r w:rsidRPr="00AE407B">
              <w:rPr>
                <w:rFonts w:ascii="Verdana" w:hAnsi="Verdana"/>
                <w:sz w:val="16"/>
                <w:szCs w:val="16"/>
                <w:lang w:val="tr-TR"/>
              </w:rPr>
              <w:t>Çalışma gürültüsü eşik değerinin altında</w:t>
            </w:r>
            <w:r w:rsidR="0034318D" w:rsidRPr="00AE407B">
              <w:rPr>
                <w:rFonts w:ascii="Verdana" w:hAnsi="Verdana"/>
                <w:sz w:val="16"/>
                <w:szCs w:val="16"/>
                <w:lang w:val="tr-TR"/>
              </w:rPr>
              <w:t>.</w:t>
            </w:r>
          </w:p>
          <w:p w14:paraId="0F0E42E8" w14:textId="77777777" w:rsidR="00E91A93" w:rsidRPr="00AE407B" w:rsidRDefault="00E91A93" w:rsidP="00A14EDE">
            <w:pPr>
              <w:pStyle w:val="GvdeMetni"/>
              <w:spacing w:before="20" w:after="20" w:line="240" w:lineRule="auto"/>
              <w:rPr>
                <w:rFonts w:ascii="Verdana" w:hAnsi="Verdana"/>
                <w:sz w:val="16"/>
                <w:szCs w:val="16"/>
                <w:lang w:val="tr-TR"/>
              </w:rPr>
            </w:pPr>
          </w:p>
          <w:p w14:paraId="514B3764" w14:textId="40887F9E" w:rsidR="007F4468" w:rsidRPr="00AE407B" w:rsidRDefault="007F4468" w:rsidP="00A14EDE">
            <w:pPr>
              <w:pStyle w:val="GvdeMetni"/>
              <w:spacing w:before="20" w:after="20" w:line="240" w:lineRule="auto"/>
              <w:rPr>
                <w:rFonts w:ascii="Verdana" w:hAnsi="Verdana"/>
                <w:sz w:val="16"/>
                <w:szCs w:val="16"/>
                <w:lang w:val="tr-TR"/>
              </w:rPr>
            </w:pPr>
            <w:r w:rsidRPr="00AE407B">
              <w:rPr>
                <w:rFonts w:ascii="Verdana" w:hAnsi="Verdana"/>
                <w:sz w:val="16"/>
                <w:szCs w:val="16"/>
                <w:lang w:val="tr-TR"/>
              </w:rPr>
              <w:t xml:space="preserve">Gürültü azaltma sistemleri kurulmuş </w:t>
            </w:r>
            <w:r w:rsidR="00E91A93" w:rsidRPr="00AE407B">
              <w:rPr>
                <w:rFonts w:ascii="Verdana" w:hAnsi="Verdana"/>
                <w:sz w:val="16"/>
                <w:szCs w:val="16"/>
                <w:lang w:val="tr-TR"/>
              </w:rPr>
              <w:t xml:space="preserve">ve </w:t>
            </w:r>
            <w:r w:rsidRPr="00AE407B">
              <w:rPr>
                <w:rFonts w:ascii="Verdana" w:hAnsi="Verdana"/>
                <w:sz w:val="16"/>
                <w:szCs w:val="16"/>
                <w:lang w:val="tr-TR"/>
              </w:rPr>
              <w:t>performansı izleniyor.</w:t>
            </w:r>
          </w:p>
        </w:tc>
        <w:tc>
          <w:tcPr>
            <w:tcW w:w="1261" w:type="dxa"/>
          </w:tcPr>
          <w:p w14:paraId="4D98D5AA" w14:textId="550F0801" w:rsidR="0034318D" w:rsidRPr="00AE407B" w:rsidRDefault="0034318D" w:rsidP="00A14EDE">
            <w:pPr>
              <w:spacing w:before="20" w:after="20" w:line="240" w:lineRule="auto"/>
              <w:rPr>
                <w:rFonts w:ascii="Verdana" w:hAnsi="Verdana"/>
                <w:sz w:val="16"/>
                <w:szCs w:val="16"/>
                <w:lang w:val="tr-TR"/>
              </w:rPr>
            </w:pPr>
            <w:r w:rsidRPr="00AE407B">
              <w:rPr>
                <w:rFonts w:ascii="Verdana" w:hAnsi="Verdana"/>
                <w:sz w:val="16"/>
                <w:szCs w:val="16"/>
                <w:lang w:val="tr-TR"/>
              </w:rPr>
              <w:t>İşletme</w:t>
            </w:r>
          </w:p>
        </w:tc>
        <w:tc>
          <w:tcPr>
            <w:tcW w:w="0" w:type="auto"/>
          </w:tcPr>
          <w:p w14:paraId="0E01D270" w14:textId="77777777" w:rsidR="00020B08" w:rsidRPr="00AE407B" w:rsidRDefault="00020B08" w:rsidP="00020B08">
            <w:pPr>
              <w:spacing w:before="20" w:after="20" w:line="240" w:lineRule="auto"/>
              <w:rPr>
                <w:rFonts w:ascii="Verdana" w:hAnsi="Verdana"/>
                <w:sz w:val="16"/>
                <w:szCs w:val="16"/>
                <w:lang w:val="tr-TR"/>
              </w:rPr>
            </w:pPr>
            <w:r w:rsidRPr="00AE407B">
              <w:rPr>
                <w:rFonts w:ascii="Verdana" w:hAnsi="Verdana"/>
                <w:sz w:val="16"/>
                <w:szCs w:val="16"/>
                <w:lang w:val="tr-TR"/>
              </w:rPr>
              <w:t>İşletme sahibi</w:t>
            </w:r>
          </w:p>
          <w:p w14:paraId="7B49A888" w14:textId="29D93873" w:rsidR="007F4468" w:rsidRPr="00AE407B" w:rsidRDefault="007F4468" w:rsidP="00A14EDE">
            <w:pPr>
              <w:pStyle w:val="GvdeMetni"/>
              <w:spacing w:before="20" w:after="20" w:line="240" w:lineRule="auto"/>
              <w:rPr>
                <w:rFonts w:ascii="Verdana" w:hAnsi="Verdana"/>
                <w:sz w:val="16"/>
                <w:szCs w:val="16"/>
                <w:lang w:val="tr-TR"/>
              </w:rPr>
            </w:pPr>
          </w:p>
        </w:tc>
      </w:tr>
      <w:tr w:rsidR="003E5B1E" w:rsidRPr="00AE407B" w14:paraId="007626E2" w14:textId="77777777" w:rsidTr="6492F8D9">
        <w:tc>
          <w:tcPr>
            <w:tcW w:w="2627" w:type="dxa"/>
            <w:vMerge/>
          </w:tcPr>
          <w:p w14:paraId="57C7E9FF" w14:textId="77777777" w:rsidR="003E5B1E" w:rsidRPr="00AE407B" w:rsidRDefault="003E5B1E" w:rsidP="003E5B1E">
            <w:pPr>
              <w:pStyle w:val="GvdeMetni"/>
              <w:spacing w:before="20" w:after="20" w:line="240" w:lineRule="auto"/>
              <w:rPr>
                <w:rFonts w:ascii="Verdana" w:hAnsi="Verdana"/>
                <w:b/>
                <w:bCs/>
                <w:sz w:val="16"/>
                <w:szCs w:val="16"/>
                <w:lang w:val="tr-TR"/>
              </w:rPr>
            </w:pPr>
          </w:p>
        </w:tc>
        <w:tc>
          <w:tcPr>
            <w:tcW w:w="4711" w:type="dxa"/>
          </w:tcPr>
          <w:p w14:paraId="49047912" w14:textId="77777777" w:rsidR="003E5B1E" w:rsidRPr="00AE407B" w:rsidRDefault="003E5B1E" w:rsidP="003E5B1E">
            <w:pPr>
              <w:pStyle w:val="GvdeMetni"/>
              <w:spacing w:before="20" w:after="20" w:line="240" w:lineRule="auto"/>
              <w:rPr>
                <w:rFonts w:ascii="Verdana" w:hAnsi="Verdana"/>
                <w:b/>
                <w:bCs/>
                <w:sz w:val="16"/>
                <w:szCs w:val="16"/>
                <w:lang w:val="tr-TR"/>
              </w:rPr>
            </w:pPr>
            <w:r w:rsidRPr="00AE407B">
              <w:rPr>
                <w:rFonts w:ascii="Verdana" w:hAnsi="Verdana"/>
                <w:b/>
                <w:bCs/>
                <w:sz w:val="16"/>
                <w:szCs w:val="16"/>
                <w:lang w:val="tr-TR"/>
              </w:rPr>
              <w:t>İşletme Biyoçeşitlilik İzleme ve Uyarlanabilir Yönetim</w:t>
            </w:r>
          </w:p>
          <w:p w14:paraId="4BA57A2F" w14:textId="77777777" w:rsidR="003E5B1E" w:rsidRPr="00AE407B" w:rsidRDefault="003E5B1E" w:rsidP="003E5B1E">
            <w:pPr>
              <w:pStyle w:val="GvdeMetni"/>
              <w:numPr>
                <w:ilvl w:val="0"/>
                <w:numId w:val="76"/>
              </w:numPr>
              <w:spacing w:before="20" w:after="20" w:line="240" w:lineRule="auto"/>
              <w:jc w:val="both"/>
              <w:rPr>
                <w:rFonts w:ascii="Verdana" w:hAnsi="Verdana"/>
                <w:sz w:val="16"/>
                <w:szCs w:val="16"/>
                <w:lang w:val="tr-TR"/>
              </w:rPr>
            </w:pPr>
            <w:r w:rsidRPr="00AE407B">
              <w:rPr>
                <w:rFonts w:ascii="Verdana" w:hAnsi="Verdana"/>
                <w:sz w:val="16"/>
                <w:szCs w:val="16"/>
                <w:lang w:val="tr-TR"/>
              </w:rPr>
              <w:t>Kuş ve yarasa popülasyonlarını izleyerek davranışsal etkileri, üreme başarısını ve aktivite düzeylerini değerlendirin.</w:t>
            </w:r>
          </w:p>
          <w:p w14:paraId="264D4454" w14:textId="77777777" w:rsidR="003E5B1E" w:rsidRPr="00AE407B" w:rsidRDefault="003E5B1E" w:rsidP="003E5B1E">
            <w:pPr>
              <w:pStyle w:val="GvdeMetni"/>
              <w:numPr>
                <w:ilvl w:val="0"/>
                <w:numId w:val="76"/>
              </w:numPr>
              <w:spacing w:before="20" w:after="20" w:line="240" w:lineRule="auto"/>
              <w:jc w:val="both"/>
              <w:rPr>
                <w:rFonts w:ascii="Verdana" w:hAnsi="Verdana"/>
                <w:sz w:val="16"/>
                <w:szCs w:val="16"/>
                <w:lang w:val="tr-TR"/>
              </w:rPr>
            </w:pPr>
            <w:r w:rsidRPr="00AE407B">
              <w:rPr>
                <w:rFonts w:ascii="Verdana" w:hAnsi="Verdana"/>
                <w:sz w:val="16"/>
                <w:szCs w:val="16"/>
                <w:lang w:val="tr-TR"/>
              </w:rPr>
              <w:lastRenderedPageBreak/>
              <w:t>Ekolojik eşikler belirleyin ve izleme verilerine dayalı olarak uyarlanabilir yönetim önlemleri uygulayın.</w:t>
            </w:r>
          </w:p>
          <w:p w14:paraId="7D430987" w14:textId="77777777" w:rsidR="003E5B1E" w:rsidRPr="00AE407B" w:rsidRDefault="003E5B1E" w:rsidP="003E5B1E">
            <w:pPr>
              <w:pStyle w:val="GvdeMetni"/>
              <w:numPr>
                <w:ilvl w:val="0"/>
                <w:numId w:val="76"/>
              </w:numPr>
              <w:spacing w:before="20" w:after="20" w:line="240" w:lineRule="auto"/>
              <w:jc w:val="both"/>
              <w:rPr>
                <w:rFonts w:ascii="Verdana" w:hAnsi="Verdana"/>
                <w:sz w:val="16"/>
                <w:szCs w:val="16"/>
                <w:lang w:val="tr-TR"/>
              </w:rPr>
            </w:pPr>
            <w:r w:rsidRPr="00AE407B">
              <w:rPr>
                <w:rFonts w:ascii="Verdana" w:hAnsi="Verdana"/>
                <w:sz w:val="16"/>
                <w:szCs w:val="16"/>
                <w:lang w:val="tr-TR"/>
              </w:rPr>
              <w:t>Uyarlanabilir yönetim, yerinden edilmiş türleri desteklemek için habitatın iyileştirilmesini veya yaratılmasını içerebilir.</w:t>
            </w:r>
          </w:p>
          <w:p w14:paraId="2B68C3DD" w14:textId="2C23C1E7" w:rsidR="003E5B1E" w:rsidRPr="00AE407B" w:rsidRDefault="003E5B1E" w:rsidP="003E5B1E">
            <w:pPr>
              <w:pStyle w:val="GvdeMetni"/>
              <w:numPr>
                <w:ilvl w:val="0"/>
                <w:numId w:val="76"/>
              </w:numPr>
              <w:spacing w:before="20" w:after="20" w:line="240" w:lineRule="auto"/>
              <w:jc w:val="both"/>
              <w:rPr>
                <w:rFonts w:ascii="Verdana" w:hAnsi="Verdana"/>
                <w:b/>
                <w:bCs/>
                <w:sz w:val="16"/>
                <w:szCs w:val="16"/>
                <w:lang w:val="tr-TR"/>
              </w:rPr>
            </w:pPr>
            <w:r w:rsidRPr="00AE407B">
              <w:rPr>
                <w:rFonts w:ascii="Verdana" w:hAnsi="Verdana"/>
                <w:sz w:val="16"/>
                <w:szCs w:val="16"/>
                <w:lang w:val="tr-TR"/>
              </w:rPr>
              <w:t>Üreme ve göç dönemlerinde (Nisan-Ekim) 2 km'lik bir yarıçap içinde yarasa barınaklarını izleyin.</w:t>
            </w:r>
          </w:p>
        </w:tc>
        <w:tc>
          <w:tcPr>
            <w:tcW w:w="2200" w:type="dxa"/>
          </w:tcPr>
          <w:p w14:paraId="6D2EC229" w14:textId="03A19059" w:rsidR="003E5B1E" w:rsidRPr="00AE407B" w:rsidRDefault="003E5B1E" w:rsidP="003E5B1E">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lastRenderedPageBreak/>
              <w:t>Önleme / En Aza İndirme</w:t>
            </w:r>
          </w:p>
        </w:tc>
        <w:tc>
          <w:tcPr>
            <w:tcW w:w="2280" w:type="dxa"/>
          </w:tcPr>
          <w:p w14:paraId="732857F6" w14:textId="77777777" w:rsidR="003E5B1E" w:rsidRPr="00AE407B" w:rsidRDefault="003E5B1E" w:rsidP="003E5B1E">
            <w:pPr>
              <w:pStyle w:val="GvdeMetni"/>
              <w:spacing w:before="20" w:after="20" w:line="240" w:lineRule="auto"/>
              <w:rPr>
                <w:rFonts w:ascii="Verdana" w:hAnsi="Verdana"/>
                <w:sz w:val="16"/>
                <w:szCs w:val="16"/>
                <w:lang w:val="tr-TR"/>
              </w:rPr>
            </w:pPr>
            <w:r w:rsidRPr="00AE407B">
              <w:rPr>
                <w:rFonts w:ascii="Verdana" w:hAnsi="Verdana"/>
                <w:sz w:val="16"/>
                <w:szCs w:val="16"/>
                <w:lang w:val="tr-TR"/>
              </w:rPr>
              <w:t>İzleme programları uygulanır ve sürdürülür.</w:t>
            </w:r>
          </w:p>
          <w:p w14:paraId="77203C5C" w14:textId="77777777" w:rsidR="003E5B1E" w:rsidRPr="00AE407B" w:rsidRDefault="003E5B1E" w:rsidP="003E5B1E">
            <w:pPr>
              <w:pStyle w:val="GvdeMetni"/>
              <w:spacing w:before="20" w:after="20" w:line="240" w:lineRule="auto"/>
              <w:rPr>
                <w:rFonts w:ascii="Verdana" w:hAnsi="Verdana"/>
                <w:sz w:val="16"/>
                <w:szCs w:val="16"/>
                <w:lang w:val="tr-TR"/>
              </w:rPr>
            </w:pPr>
          </w:p>
          <w:p w14:paraId="7719B4CF" w14:textId="77777777" w:rsidR="003E5B1E" w:rsidRPr="00AE407B" w:rsidRDefault="003E5B1E" w:rsidP="003E5B1E">
            <w:pPr>
              <w:pStyle w:val="GvdeMetni"/>
              <w:spacing w:before="20" w:after="20" w:line="240" w:lineRule="auto"/>
              <w:rPr>
                <w:rFonts w:ascii="Verdana" w:hAnsi="Verdana"/>
                <w:sz w:val="16"/>
                <w:szCs w:val="16"/>
                <w:lang w:val="tr-TR"/>
              </w:rPr>
            </w:pPr>
            <w:r w:rsidRPr="00AE407B">
              <w:rPr>
                <w:rFonts w:ascii="Verdana" w:hAnsi="Verdana"/>
                <w:sz w:val="16"/>
                <w:szCs w:val="16"/>
                <w:lang w:val="tr-TR"/>
              </w:rPr>
              <w:t>Eşik değerler aşıldığında uyarlanabilir önlemler alınır.</w:t>
            </w:r>
          </w:p>
          <w:p w14:paraId="2D3098F0" w14:textId="77777777" w:rsidR="003E5B1E" w:rsidRPr="00AE407B" w:rsidRDefault="003E5B1E" w:rsidP="003E5B1E">
            <w:pPr>
              <w:pStyle w:val="GvdeMetni"/>
              <w:spacing w:before="20" w:after="20" w:line="240" w:lineRule="auto"/>
              <w:rPr>
                <w:rFonts w:ascii="Verdana" w:hAnsi="Verdana"/>
                <w:sz w:val="16"/>
                <w:szCs w:val="16"/>
                <w:lang w:val="tr-TR"/>
              </w:rPr>
            </w:pPr>
          </w:p>
          <w:p w14:paraId="72A589C5" w14:textId="2A09A373" w:rsidR="003E5B1E" w:rsidRPr="00AE407B" w:rsidRDefault="003E5B1E" w:rsidP="003E5B1E">
            <w:pPr>
              <w:pStyle w:val="GvdeMetni"/>
              <w:spacing w:before="20" w:after="20" w:line="240" w:lineRule="auto"/>
              <w:rPr>
                <w:rFonts w:ascii="Verdana" w:hAnsi="Verdana"/>
                <w:sz w:val="16"/>
                <w:szCs w:val="16"/>
                <w:lang w:val="tr-TR"/>
              </w:rPr>
            </w:pPr>
            <w:r w:rsidRPr="00AE407B">
              <w:rPr>
                <w:rFonts w:ascii="Verdana" w:hAnsi="Verdana"/>
                <w:sz w:val="16"/>
                <w:szCs w:val="16"/>
                <w:lang w:val="tr-TR"/>
              </w:rPr>
              <w:lastRenderedPageBreak/>
              <w:t>Gerekirse habitat iyileştirme alanları uygulanır.</w:t>
            </w:r>
          </w:p>
          <w:p w14:paraId="66DB4E6E" w14:textId="2ADA2413" w:rsidR="003E5B1E" w:rsidRPr="00AE407B" w:rsidRDefault="003E5B1E" w:rsidP="003E5B1E">
            <w:pPr>
              <w:pStyle w:val="GvdeMetni"/>
              <w:spacing w:before="20" w:after="20" w:line="240" w:lineRule="auto"/>
              <w:rPr>
                <w:rFonts w:ascii="Verdana" w:hAnsi="Verdana"/>
                <w:sz w:val="16"/>
                <w:szCs w:val="16"/>
                <w:lang w:val="tr-TR"/>
              </w:rPr>
            </w:pPr>
            <w:r w:rsidRPr="00AE407B">
              <w:rPr>
                <w:rFonts w:ascii="Verdana" w:hAnsi="Verdana"/>
                <w:sz w:val="16"/>
                <w:szCs w:val="16"/>
                <w:lang w:val="tr-TR"/>
              </w:rPr>
              <w:t xml:space="preserve">Yuva izleme kayıtları tutulur, rahatsızlık. </w:t>
            </w:r>
          </w:p>
          <w:p w14:paraId="10919332" w14:textId="77777777" w:rsidR="003E5B1E" w:rsidRPr="00AE407B" w:rsidRDefault="003E5B1E" w:rsidP="003E5B1E">
            <w:pPr>
              <w:pStyle w:val="GvdeMetni"/>
              <w:spacing w:before="20" w:after="20" w:line="240" w:lineRule="auto"/>
              <w:rPr>
                <w:rFonts w:ascii="Verdana" w:hAnsi="Verdana"/>
                <w:sz w:val="16"/>
                <w:szCs w:val="16"/>
                <w:lang w:val="tr-TR"/>
              </w:rPr>
            </w:pPr>
          </w:p>
          <w:p w14:paraId="35DB86AC" w14:textId="51AF133C" w:rsidR="003E5B1E" w:rsidRPr="00AE407B" w:rsidRDefault="003E5B1E" w:rsidP="003E5B1E">
            <w:pPr>
              <w:pStyle w:val="GvdeMetni"/>
              <w:spacing w:before="20" w:after="20" w:line="240" w:lineRule="auto"/>
              <w:rPr>
                <w:rFonts w:ascii="Verdana" w:hAnsi="Verdana"/>
                <w:sz w:val="16"/>
                <w:szCs w:val="16"/>
                <w:lang w:val="tr-TR"/>
              </w:rPr>
            </w:pPr>
          </w:p>
        </w:tc>
        <w:tc>
          <w:tcPr>
            <w:tcW w:w="1261" w:type="dxa"/>
          </w:tcPr>
          <w:p w14:paraId="41CA3DFD" w14:textId="7D52E5AD" w:rsidR="003E5B1E" w:rsidRPr="00AE407B" w:rsidRDefault="003E5B1E" w:rsidP="003E5B1E">
            <w:pPr>
              <w:pStyle w:val="GvdeMetni"/>
              <w:spacing w:before="20" w:after="20" w:line="240" w:lineRule="auto"/>
              <w:rPr>
                <w:rFonts w:ascii="Verdana" w:hAnsi="Verdana"/>
                <w:sz w:val="16"/>
                <w:szCs w:val="16"/>
                <w:lang w:val="tr-TR"/>
              </w:rPr>
            </w:pPr>
            <w:r w:rsidRPr="00AE407B">
              <w:rPr>
                <w:rFonts w:ascii="Verdana" w:hAnsi="Verdana"/>
                <w:sz w:val="16"/>
                <w:szCs w:val="16"/>
                <w:lang w:val="tr-TR"/>
              </w:rPr>
              <w:lastRenderedPageBreak/>
              <w:t>İşletme</w:t>
            </w:r>
          </w:p>
        </w:tc>
        <w:tc>
          <w:tcPr>
            <w:tcW w:w="0" w:type="auto"/>
          </w:tcPr>
          <w:p w14:paraId="70421308" w14:textId="77777777" w:rsidR="003E5B1E" w:rsidRPr="00AE407B" w:rsidRDefault="003E5B1E" w:rsidP="003E5B1E">
            <w:pPr>
              <w:spacing w:before="20" w:after="20" w:line="240" w:lineRule="auto"/>
              <w:rPr>
                <w:rFonts w:ascii="Verdana" w:hAnsi="Verdana"/>
                <w:sz w:val="16"/>
                <w:szCs w:val="16"/>
                <w:lang w:val="tr-TR"/>
              </w:rPr>
            </w:pPr>
            <w:r w:rsidRPr="00AE407B">
              <w:rPr>
                <w:rFonts w:ascii="Verdana" w:hAnsi="Verdana"/>
                <w:sz w:val="16"/>
                <w:szCs w:val="16"/>
                <w:lang w:val="tr-TR"/>
              </w:rPr>
              <w:t>İşletme sahibi</w:t>
            </w:r>
          </w:p>
          <w:p w14:paraId="06B8F405" w14:textId="5F8F00EF" w:rsidR="003E5B1E" w:rsidRPr="00AE407B" w:rsidRDefault="003E5B1E" w:rsidP="003E5B1E">
            <w:pPr>
              <w:pStyle w:val="GvdeMetni"/>
              <w:spacing w:before="20" w:after="20" w:line="240" w:lineRule="auto"/>
              <w:rPr>
                <w:rFonts w:ascii="Verdana" w:hAnsi="Verdana"/>
                <w:sz w:val="16"/>
                <w:szCs w:val="16"/>
                <w:lang w:val="tr-TR"/>
              </w:rPr>
            </w:pPr>
          </w:p>
        </w:tc>
      </w:tr>
      <w:tr w:rsidR="001A2FF5" w:rsidRPr="00AE407B" w14:paraId="7BBA82FC" w14:textId="77777777" w:rsidTr="6492F8D9">
        <w:tc>
          <w:tcPr>
            <w:tcW w:w="2627" w:type="dxa"/>
            <w:vMerge w:val="restart"/>
            <w:hideMark/>
          </w:tcPr>
          <w:p w14:paraId="18EFD461" w14:textId="4256C03B" w:rsidR="001A2FF5" w:rsidRPr="00AE407B" w:rsidRDefault="001A2FF5" w:rsidP="001A2FF5">
            <w:pPr>
              <w:pStyle w:val="GvdeMetni"/>
              <w:spacing w:before="20" w:after="20" w:line="240" w:lineRule="auto"/>
              <w:rPr>
                <w:rFonts w:ascii="Verdana" w:hAnsi="Verdana"/>
                <w:sz w:val="16"/>
                <w:szCs w:val="16"/>
                <w:lang w:val="tr-TR"/>
              </w:rPr>
            </w:pPr>
            <w:r w:rsidRPr="00AE407B">
              <w:rPr>
                <w:rFonts w:ascii="Verdana" w:hAnsi="Verdana"/>
                <w:b/>
                <w:bCs/>
                <w:sz w:val="16"/>
                <w:szCs w:val="16"/>
                <w:lang w:val="tr-TR"/>
              </w:rPr>
              <w:t>Etki 10: Kuş Türlerinin Rüzgar Türbinleriyle Çarpışması</w:t>
            </w:r>
          </w:p>
        </w:tc>
        <w:tc>
          <w:tcPr>
            <w:tcW w:w="4711" w:type="dxa"/>
            <w:hideMark/>
          </w:tcPr>
          <w:p w14:paraId="4D22413F" w14:textId="77777777" w:rsidR="001A2FF5" w:rsidRPr="00AE407B" w:rsidRDefault="001A2FF5" w:rsidP="001A2FF5">
            <w:pPr>
              <w:pStyle w:val="GvdeMetni"/>
              <w:spacing w:before="20" w:after="20" w:line="240" w:lineRule="auto"/>
              <w:rPr>
                <w:rFonts w:ascii="Verdana" w:hAnsi="Verdana"/>
                <w:b/>
                <w:bCs/>
                <w:sz w:val="16"/>
                <w:szCs w:val="16"/>
                <w:lang w:val="tr-TR"/>
              </w:rPr>
            </w:pPr>
            <w:r w:rsidRPr="00AE407B">
              <w:rPr>
                <w:rFonts w:ascii="Verdana" w:hAnsi="Verdana"/>
                <w:b/>
                <w:bCs/>
                <w:sz w:val="16"/>
                <w:szCs w:val="16"/>
                <w:lang w:val="tr-TR"/>
              </w:rPr>
              <w:t xml:space="preserve">İnşaat Sonrası İzleme ve Uyarlanabilir Yönetim </w:t>
            </w:r>
          </w:p>
          <w:p w14:paraId="32F49036" w14:textId="609957A7" w:rsidR="001A2FF5" w:rsidRPr="00AE407B" w:rsidRDefault="001A2FF5" w:rsidP="001A2FF5">
            <w:pPr>
              <w:pStyle w:val="GvdeMetni"/>
              <w:numPr>
                <w:ilvl w:val="0"/>
                <w:numId w:val="77"/>
              </w:numPr>
              <w:spacing w:before="20" w:after="20" w:line="240" w:lineRule="auto"/>
              <w:jc w:val="both"/>
              <w:rPr>
                <w:rFonts w:ascii="Verdana" w:hAnsi="Verdana"/>
                <w:sz w:val="16"/>
                <w:szCs w:val="16"/>
                <w:lang w:val="tr-TR"/>
              </w:rPr>
            </w:pPr>
            <w:r w:rsidRPr="00AE407B">
              <w:rPr>
                <w:rFonts w:ascii="Verdana" w:hAnsi="Verdana"/>
                <w:sz w:val="16"/>
                <w:szCs w:val="16"/>
                <w:lang w:val="tr-TR"/>
              </w:rPr>
              <w:t>Kuş ve yarasa izlemeyi içeren kuş faunası için Uyarlanabilir Yönetim Planı hazırlayın ve uygulayın (iyi uluslararası uygulamalarla uyumlu PCFM). Bu, Enerjisa'nın yerleşik YEKA çerçevesi için benimsenen yaklaşımı temel alacak/uyarlayacaktır. Bunlar arasında şunlar yer almaktadır:</w:t>
            </w:r>
          </w:p>
          <w:p w14:paraId="6B4D27AE" w14:textId="77777777" w:rsidR="001A2FF5" w:rsidRPr="00AE407B" w:rsidRDefault="001A2FF5" w:rsidP="001A2FF5">
            <w:pPr>
              <w:pStyle w:val="GvdeMetni"/>
              <w:spacing w:before="20" w:after="20" w:line="240" w:lineRule="auto"/>
              <w:ind w:left="942"/>
              <w:jc w:val="both"/>
              <w:rPr>
                <w:rFonts w:ascii="Verdana" w:hAnsi="Verdana"/>
                <w:sz w:val="16"/>
                <w:szCs w:val="16"/>
                <w:lang w:val="tr-TR"/>
              </w:rPr>
            </w:pPr>
            <w:r w:rsidRPr="00AE407B">
              <w:rPr>
                <w:rFonts w:ascii="Verdana" w:hAnsi="Verdana"/>
                <w:sz w:val="16"/>
                <w:szCs w:val="16"/>
                <w:lang w:val="tr-TR"/>
              </w:rPr>
              <w:t>1. Azaltıcı önlemlerin etkinliğinin izlenmesini içeren kuşlar ve yarasalar için PCFM Protokolü</w:t>
            </w:r>
          </w:p>
          <w:p w14:paraId="09F823AB" w14:textId="77777777" w:rsidR="001A2FF5" w:rsidRPr="00AE407B" w:rsidRDefault="001A2FF5" w:rsidP="001A2FF5">
            <w:pPr>
              <w:pStyle w:val="GvdeMetni"/>
              <w:spacing w:before="20" w:after="20" w:line="240" w:lineRule="auto"/>
              <w:ind w:left="942"/>
              <w:jc w:val="both"/>
              <w:rPr>
                <w:rFonts w:ascii="Verdana" w:hAnsi="Verdana"/>
                <w:sz w:val="16"/>
                <w:szCs w:val="16"/>
                <w:lang w:val="tr-TR"/>
              </w:rPr>
            </w:pPr>
            <w:r w:rsidRPr="00AE407B">
              <w:rPr>
                <w:rFonts w:ascii="Verdana" w:hAnsi="Verdana"/>
                <w:sz w:val="16"/>
                <w:szCs w:val="16"/>
                <w:lang w:val="tr-TR"/>
              </w:rPr>
              <w:t>2. Talep üzerine türbin kapatma (SDOD) / Kısıtlama Protokolü</w:t>
            </w:r>
          </w:p>
          <w:p w14:paraId="0F7D0881" w14:textId="6AACDC08" w:rsidR="001A2FF5" w:rsidRPr="00AE407B" w:rsidRDefault="001A2FF5" w:rsidP="001A2FF5">
            <w:pPr>
              <w:pStyle w:val="GvdeMetni"/>
              <w:spacing w:before="20" w:after="20" w:line="240" w:lineRule="auto"/>
              <w:ind w:left="942"/>
              <w:jc w:val="both"/>
              <w:rPr>
                <w:rFonts w:ascii="Verdana" w:hAnsi="Verdana"/>
                <w:sz w:val="16"/>
                <w:szCs w:val="16"/>
                <w:lang w:val="tr-TR"/>
              </w:rPr>
            </w:pPr>
            <w:r w:rsidRPr="00AE407B">
              <w:rPr>
                <w:rFonts w:ascii="Verdana" w:hAnsi="Verdana"/>
                <w:sz w:val="16"/>
                <w:szCs w:val="16"/>
                <w:lang w:val="tr-TR"/>
              </w:rPr>
              <w:t>3. Gerektiğinde Biyoçeşitlilik Eylem Planı (BEP)</w:t>
            </w:r>
          </w:p>
          <w:p w14:paraId="7FC26D70" w14:textId="4D048AA7" w:rsidR="001A2FF5" w:rsidRPr="00AE407B" w:rsidRDefault="001A2FF5" w:rsidP="001A2FF5">
            <w:pPr>
              <w:pStyle w:val="GvdeMetni"/>
              <w:spacing w:before="20" w:after="20" w:line="240" w:lineRule="auto"/>
              <w:ind w:left="720"/>
              <w:jc w:val="both"/>
              <w:rPr>
                <w:rFonts w:ascii="Verdana" w:hAnsi="Verdana"/>
                <w:sz w:val="16"/>
                <w:szCs w:val="16"/>
                <w:lang w:val="tr-TR"/>
              </w:rPr>
            </w:pPr>
          </w:p>
        </w:tc>
        <w:tc>
          <w:tcPr>
            <w:tcW w:w="2200" w:type="dxa"/>
          </w:tcPr>
          <w:p w14:paraId="60ED6364" w14:textId="6F3FA75D" w:rsidR="001A2FF5" w:rsidRPr="00AE407B" w:rsidRDefault="001A2FF5" w:rsidP="001A2FF5">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Önleme / En aza indirme</w:t>
            </w:r>
          </w:p>
        </w:tc>
        <w:tc>
          <w:tcPr>
            <w:tcW w:w="2280" w:type="dxa"/>
            <w:hideMark/>
          </w:tcPr>
          <w:p w14:paraId="54A44CA7" w14:textId="327769CF" w:rsidR="001A2FF5" w:rsidRPr="00AE407B" w:rsidRDefault="001A2FF5" w:rsidP="001A2FF5">
            <w:pPr>
              <w:pStyle w:val="GvdeMetni"/>
              <w:spacing w:before="20" w:after="20" w:line="240" w:lineRule="auto"/>
              <w:rPr>
                <w:rFonts w:ascii="Verdana" w:hAnsi="Verdana"/>
                <w:sz w:val="16"/>
                <w:szCs w:val="16"/>
                <w:lang w:val="tr-TR"/>
              </w:rPr>
            </w:pPr>
            <w:r w:rsidRPr="00AE407B">
              <w:rPr>
                <w:rFonts w:ascii="Verdana" w:hAnsi="Verdana"/>
                <w:sz w:val="16"/>
                <w:szCs w:val="16"/>
                <w:lang w:val="tr-TR"/>
              </w:rPr>
              <w:t>Uyarlanabilir Yönetim Planı.</w:t>
            </w:r>
          </w:p>
          <w:p w14:paraId="77C2D2F1" w14:textId="77777777" w:rsidR="001A2FF5" w:rsidRPr="00AE407B" w:rsidRDefault="001A2FF5" w:rsidP="001A2FF5">
            <w:pPr>
              <w:pStyle w:val="GvdeMetni"/>
              <w:spacing w:before="20" w:after="20" w:line="240" w:lineRule="auto"/>
              <w:rPr>
                <w:rFonts w:ascii="Verdana" w:hAnsi="Verdana"/>
                <w:sz w:val="16"/>
                <w:szCs w:val="16"/>
                <w:lang w:val="tr-TR"/>
              </w:rPr>
            </w:pPr>
          </w:p>
          <w:p w14:paraId="6F144FED" w14:textId="12E5AB85" w:rsidR="001A2FF5" w:rsidRPr="00AE407B" w:rsidRDefault="001A2FF5" w:rsidP="001A2FF5">
            <w:pPr>
              <w:pStyle w:val="GvdeMetni"/>
              <w:spacing w:before="20" w:after="20" w:line="240" w:lineRule="auto"/>
              <w:rPr>
                <w:rFonts w:ascii="Verdana" w:hAnsi="Verdana"/>
                <w:sz w:val="16"/>
                <w:szCs w:val="16"/>
                <w:lang w:val="tr-TR"/>
              </w:rPr>
            </w:pPr>
            <w:r w:rsidRPr="00AE407B">
              <w:rPr>
                <w:rFonts w:ascii="Verdana" w:hAnsi="Verdana"/>
                <w:b/>
                <w:bCs/>
                <w:sz w:val="16"/>
                <w:szCs w:val="16"/>
                <w:lang w:val="tr-TR"/>
              </w:rPr>
              <w:t xml:space="preserve">PCFM programı </w:t>
            </w:r>
          </w:p>
          <w:p w14:paraId="45C9C060" w14:textId="77777777" w:rsidR="001A2FF5" w:rsidRPr="00AE407B" w:rsidRDefault="001A2FF5" w:rsidP="001A2FF5">
            <w:pPr>
              <w:pStyle w:val="GvdeMetni"/>
              <w:spacing w:before="20" w:after="20" w:line="240" w:lineRule="auto"/>
              <w:rPr>
                <w:rFonts w:ascii="Verdana" w:hAnsi="Verdana"/>
                <w:sz w:val="16"/>
                <w:szCs w:val="16"/>
                <w:lang w:val="tr-TR"/>
              </w:rPr>
            </w:pPr>
          </w:p>
          <w:p w14:paraId="0704B454" w14:textId="1111AD0E" w:rsidR="001A2FF5" w:rsidRPr="00AE407B" w:rsidRDefault="006A1A95" w:rsidP="001A2FF5">
            <w:pPr>
              <w:pStyle w:val="GvdeMetni"/>
              <w:spacing w:before="20" w:after="20" w:line="240" w:lineRule="auto"/>
              <w:rPr>
                <w:rFonts w:ascii="Verdana" w:hAnsi="Verdana"/>
                <w:sz w:val="16"/>
                <w:szCs w:val="16"/>
                <w:lang w:val="tr-TR"/>
              </w:rPr>
            </w:pPr>
            <w:r w:rsidRPr="00AE407B">
              <w:rPr>
                <w:rFonts w:ascii="Verdana" w:hAnsi="Verdana"/>
                <w:sz w:val="16"/>
                <w:szCs w:val="16"/>
                <w:lang w:val="tr-TR"/>
              </w:rPr>
              <w:t>Tanımlanan ölüm eşiği değerlerinin takibi</w:t>
            </w:r>
          </w:p>
          <w:p w14:paraId="25AB347E" w14:textId="77777777" w:rsidR="006A1A95" w:rsidRPr="00AE407B" w:rsidRDefault="006A1A95" w:rsidP="001A2FF5">
            <w:pPr>
              <w:pStyle w:val="GvdeMetni"/>
              <w:spacing w:before="20" w:after="20" w:line="240" w:lineRule="auto"/>
              <w:rPr>
                <w:rFonts w:ascii="Verdana" w:hAnsi="Verdana"/>
                <w:sz w:val="16"/>
                <w:szCs w:val="16"/>
                <w:lang w:val="tr-TR"/>
              </w:rPr>
            </w:pPr>
          </w:p>
          <w:p w14:paraId="46589B20" w14:textId="61B99D9A" w:rsidR="001A2FF5" w:rsidRPr="00AE407B" w:rsidRDefault="001A2FF5" w:rsidP="001A2FF5">
            <w:pPr>
              <w:pStyle w:val="GvdeMetni"/>
              <w:spacing w:before="20" w:after="20" w:line="240" w:lineRule="auto"/>
              <w:rPr>
                <w:rFonts w:ascii="Verdana" w:hAnsi="Verdana"/>
                <w:sz w:val="16"/>
                <w:szCs w:val="16"/>
                <w:lang w:val="tr-TR"/>
              </w:rPr>
            </w:pPr>
            <w:r w:rsidRPr="00AE407B">
              <w:rPr>
                <w:rFonts w:ascii="Verdana" w:hAnsi="Verdana"/>
                <w:sz w:val="16"/>
                <w:szCs w:val="16"/>
                <w:lang w:val="tr-TR"/>
              </w:rPr>
              <w:t>Eşik değerlerin aşılması durumunda olarak uyarlanabilir yönetim önlemlerinin uygulanması.</w:t>
            </w:r>
          </w:p>
          <w:p w14:paraId="5044009A" w14:textId="77777777" w:rsidR="001A2FF5" w:rsidRPr="00AE407B" w:rsidRDefault="001A2FF5" w:rsidP="001A2FF5">
            <w:pPr>
              <w:pStyle w:val="GvdeMetni"/>
              <w:spacing w:before="20" w:after="20" w:line="240" w:lineRule="auto"/>
              <w:rPr>
                <w:rFonts w:ascii="Verdana" w:hAnsi="Verdana"/>
                <w:sz w:val="16"/>
                <w:szCs w:val="16"/>
                <w:lang w:val="tr-TR"/>
              </w:rPr>
            </w:pPr>
          </w:p>
          <w:p w14:paraId="0E9D858C" w14:textId="0C0F05B5" w:rsidR="001A2FF5" w:rsidRPr="00AE407B" w:rsidRDefault="001A2FF5" w:rsidP="001A2FF5">
            <w:pPr>
              <w:pStyle w:val="GvdeMetni"/>
              <w:spacing w:before="20" w:after="20" w:line="240" w:lineRule="auto"/>
              <w:rPr>
                <w:rFonts w:ascii="Verdana" w:hAnsi="Verdana"/>
                <w:sz w:val="16"/>
                <w:szCs w:val="16"/>
                <w:lang w:val="tr-TR"/>
              </w:rPr>
            </w:pPr>
          </w:p>
        </w:tc>
        <w:tc>
          <w:tcPr>
            <w:tcW w:w="1261" w:type="dxa"/>
          </w:tcPr>
          <w:p w14:paraId="4C18F778" w14:textId="597A9B76" w:rsidR="001A2FF5" w:rsidRPr="00AE407B" w:rsidRDefault="001A2FF5" w:rsidP="001A2FF5">
            <w:pPr>
              <w:pStyle w:val="GvdeMetni"/>
              <w:spacing w:before="20" w:after="20" w:line="240" w:lineRule="auto"/>
              <w:rPr>
                <w:rFonts w:ascii="Verdana" w:hAnsi="Verdana"/>
                <w:sz w:val="16"/>
                <w:szCs w:val="16"/>
                <w:lang w:val="tr-TR"/>
              </w:rPr>
            </w:pPr>
            <w:r w:rsidRPr="00AE407B">
              <w:rPr>
                <w:rFonts w:ascii="Verdana" w:hAnsi="Verdana"/>
                <w:sz w:val="16"/>
                <w:szCs w:val="16"/>
                <w:lang w:val="tr-TR"/>
              </w:rPr>
              <w:t>İşletme</w:t>
            </w:r>
          </w:p>
        </w:tc>
        <w:tc>
          <w:tcPr>
            <w:tcW w:w="0" w:type="auto"/>
            <w:hideMark/>
          </w:tcPr>
          <w:p w14:paraId="4FAAD6BB" w14:textId="77777777" w:rsidR="001A2FF5" w:rsidRPr="00AE407B" w:rsidRDefault="001A2FF5" w:rsidP="001A2FF5">
            <w:pPr>
              <w:spacing w:before="20" w:after="20" w:line="240" w:lineRule="auto"/>
              <w:rPr>
                <w:rFonts w:ascii="Verdana" w:hAnsi="Verdana"/>
                <w:sz w:val="16"/>
                <w:szCs w:val="16"/>
                <w:lang w:val="tr-TR"/>
              </w:rPr>
            </w:pPr>
            <w:r w:rsidRPr="00AE407B">
              <w:rPr>
                <w:rFonts w:ascii="Verdana" w:hAnsi="Verdana"/>
                <w:sz w:val="16"/>
                <w:szCs w:val="16"/>
                <w:lang w:val="tr-TR"/>
              </w:rPr>
              <w:t>İşletme sahibi</w:t>
            </w:r>
          </w:p>
          <w:p w14:paraId="7E4016E0" w14:textId="0EB169BB" w:rsidR="001A2FF5" w:rsidRPr="00AE407B" w:rsidRDefault="001A2FF5" w:rsidP="001A2FF5">
            <w:pPr>
              <w:pStyle w:val="GvdeMetni"/>
              <w:spacing w:before="20" w:after="20" w:line="240" w:lineRule="auto"/>
              <w:rPr>
                <w:rFonts w:ascii="Verdana" w:hAnsi="Verdana"/>
                <w:sz w:val="16"/>
                <w:szCs w:val="16"/>
                <w:lang w:val="tr-TR"/>
              </w:rPr>
            </w:pPr>
          </w:p>
        </w:tc>
      </w:tr>
      <w:tr w:rsidR="001A2FF5" w:rsidRPr="00AE407B" w14:paraId="322115F0" w14:textId="77777777" w:rsidTr="6492F8D9">
        <w:tc>
          <w:tcPr>
            <w:tcW w:w="2627" w:type="dxa"/>
            <w:vMerge/>
          </w:tcPr>
          <w:p w14:paraId="214A7C9B" w14:textId="77777777" w:rsidR="001A2FF5" w:rsidRPr="00AE407B" w:rsidRDefault="001A2FF5" w:rsidP="001A2FF5">
            <w:pPr>
              <w:pStyle w:val="GvdeMetni"/>
              <w:spacing w:before="20" w:after="20" w:line="240" w:lineRule="auto"/>
              <w:rPr>
                <w:rFonts w:ascii="Verdana" w:hAnsi="Verdana"/>
                <w:b/>
                <w:bCs/>
                <w:sz w:val="16"/>
                <w:szCs w:val="16"/>
                <w:lang w:val="tr-TR"/>
              </w:rPr>
            </w:pPr>
          </w:p>
        </w:tc>
        <w:tc>
          <w:tcPr>
            <w:tcW w:w="4711" w:type="dxa"/>
          </w:tcPr>
          <w:p w14:paraId="3711761C" w14:textId="77777777" w:rsidR="004B4239" w:rsidRPr="00AE407B" w:rsidRDefault="004B4239" w:rsidP="004B4239">
            <w:pPr>
              <w:pStyle w:val="GvdeMetni"/>
              <w:spacing w:before="20" w:after="20" w:line="240" w:lineRule="auto"/>
              <w:jc w:val="both"/>
              <w:rPr>
                <w:rFonts w:ascii="Verdana" w:hAnsi="Verdana"/>
                <w:sz w:val="16"/>
                <w:szCs w:val="16"/>
                <w:lang w:val="tr-TR"/>
              </w:rPr>
            </w:pPr>
            <w:r w:rsidRPr="00AE407B">
              <w:rPr>
                <w:rFonts w:ascii="Verdana" w:hAnsi="Verdana"/>
                <w:b/>
                <w:bCs/>
                <w:sz w:val="16"/>
                <w:szCs w:val="16"/>
                <w:lang w:val="tr-TR"/>
              </w:rPr>
              <w:t>Türlerin Çekilmesini ve Yönelim Kaybını Azaltmaya Yönelik İşletme Aydınlatması ve Türbin Tasarımı Önlemleri</w:t>
            </w:r>
          </w:p>
          <w:p w14:paraId="1D444980" w14:textId="571E0E25" w:rsidR="001A2FF5" w:rsidRPr="00AE407B" w:rsidRDefault="001A2FF5" w:rsidP="001A2FF5">
            <w:pPr>
              <w:pStyle w:val="GvdeMetni"/>
              <w:numPr>
                <w:ilvl w:val="0"/>
                <w:numId w:val="77"/>
              </w:numPr>
              <w:spacing w:before="20" w:after="20" w:line="240" w:lineRule="auto"/>
              <w:jc w:val="both"/>
              <w:rPr>
                <w:rFonts w:ascii="Verdana" w:hAnsi="Verdana"/>
                <w:sz w:val="16"/>
                <w:szCs w:val="16"/>
                <w:lang w:val="tr-TR"/>
              </w:rPr>
            </w:pPr>
            <w:r w:rsidRPr="00AE407B">
              <w:rPr>
                <w:rFonts w:ascii="Verdana" w:hAnsi="Verdana"/>
                <w:sz w:val="16"/>
                <w:szCs w:val="16"/>
                <w:lang w:val="tr-TR"/>
              </w:rPr>
              <w:t>Kısa dalga boylu (UV, mavi) ışık yerine uzun dalga boylu (örneğin kırmızı, turuncu) ışık kullanımı.</w:t>
            </w:r>
          </w:p>
          <w:p w14:paraId="5FC472F6" w14:textId="15F31811" w:rsidR="001A2FF5" w:rsidRPr="00AE407B" w:rsidRDefault="001A2FF5" w:rsidP="001A2FF5">
            <w:pPr>
              <w:pStyle w:val="GvdeMetni"/>
              <w:numPr>
                <w:ilvl w:val="0"/>
                <w:numId w:val="77"/>
              </w:numPr>
              <w:spacing w:before="20" w:after="20" w:line="240" w:lineRule="auto"/>
              <w:jc w:val="both"/>
              <w:rPr>
                <w:rFonts w:ascii="Verdana" w:hAnsi="Verdana"/>
                <w:sz w:val="16"/>
                <w:szCs w:val="16"/>
                <w:lang w:val="tr-TR"/>
              </w:rPr>
            </w:pPr>
            <w:r w:rsidRPr="00AE407B">
              <w:rPr>
                <w:rFonts w:ascii="Verdana" w:hAnsi="Verdana"/>
                <w:sz w:val="16"/>
                <w:szCs w:val="16"/>
                <w:lang w:val="tr-TR"/>
              </w:rPr>
              <w:t>Aydınlatma sadece gerekli olduğunda kullanılmalı ve doğal habitatlara ışık sızmasını önlemek için yönlendirilmelidir.</w:t>
            </w:r>
          </w:p>
          <w:p w14:paraId="419B19DB" w14:textId="7B6D4FE1" w:rsidR="001A2FF5" w:rsidRPr="00AE407B" w:rsidRDefault="001A2FF5" w:rsidP="001A2FF5">
            <w:pPr>
              <w:pStyle w:val="GvdeMetni"/>
              <w:numPr>
                <w:ilvl w:val="0"/>
                <w:numId w:val="77"/>
              </w:numPr>
              <w:spacing w:before="20" w:after="20" w:line="240" w:lineRule="auto"/>
              <w:jc w:val="both"/>
              <w:rPr>
                <w:rFonts w:ascii="Verdana" w:hAnsi="Verdana"/>
                <w:sz w:val="16"/>
                <w:szCs w:val="16"/>
                <w:lang w:val="tr-TR"/>
              </w:rPr>
            </w:pPr>
            <w:r w:rsidRPr="00AE407B">
              <w:rPr>
                <w:rFonts w:ascii="Verdana" w:hAnsi="Verdana"/>
                <w:sz w:val="16"/>
                <w:szCs w:val="16"/>
                <w:lang w:val="tr-TR"/>
              </w:rPr>
              <w:t>Gece göç eden kuşları çektiği bilinen türbinlerde sürekli veya yanıp sönen kırmızı ışıkların kullanılmasından kaçınılmalıdır.</w:t>
            </w:r>
          </w:p>
        </w:tc>
        <w:tc>
          <w:tcPr>
            <w:tcW w:w="2200" w:type="dxa"/>
          </w:tcPr>
          <w:p w14:paraId="763BAE56" w14:textId="7523041C" w:rsidR="001A2FF5" w:rsidRPr="00AE407B" w:rsidRDefault="001A2FF5" w:rsidP="001A2FF5">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Kaçınıma/En Aza İndirme</w:t>
            </w:r>
          </w:p>
        </w:tc>
        <w:tc>
          <w:tcPr>
            <w:tcW w:w="2280" w:type="dxa"/>
          </w:tcPr>
          <w:p w14:paraId="6009E434" w14:textId="703BA398" w:rsidR="001A2FF5" w:rsidRPr="00AE407B" w:rsidRDefault="001A2FF5" w:rsidP="001A2FF5">
            <w:pPr>
              <w:pStyle w:val="GvdeMetni"/>
              <w:spacing w:before="20" w:after="20" w:line="240" w:lineRule="auto"/>
              <w:rPr>
                <w:rFonts w:ascii="Verdana" w:hAnsi="Verdana"/>
                <w:sz w:val="16"/>
                <w:szCs w:val="16"/>
                <w:lang w:val="tr-TR"/>
              </w:rPr>
            </w:pPr>
            <w:r w:rsidRPr="00AE407B">
              <w:rPr>
                <w:rFonts w:ascii="Verdana" w:hAnsi="Verdana"/>
                <w:sz w:val="16"/>
                <w:szCs w:val="16"/>
                <w:lang w:val="tr-TR"/>
              </w:rPr>
              <w:t>Yaban hayatına duyarlı aydınlatma kurulmalıdır.</w:t>
            </w:r>
          </w:p>
          <w:p w14:paraId="61208256" w14:textId="77777777" w:rsidR="001A2FF5" w:rsidRPr="00AE407B" w:rsidRDefault="001A2FF5" w:rsidP="001A2FF5">
            <w:pPr>
              <w:pStyle w:val="GvdeMetni"/>
              <w:spacing w:before="20" w:after="20" w:line="240" w:lineRule="auto"/>
              <w:rPr>
                <w:rFonts w:ascii="Verdana" w:hAnsi="Verdana"/>
                <w:sz w:val="16"/>
                <w:szCs w:val="16"/>
                <w:lang w:val="tr-TR"/>
              </w:rPr>
            </w:pPr>
          </w:p>
          <w:p w14:paraId="558B1369" w14:textId="10D8A77E" w:rsidR="001A2FF5" w:rsidRPr="00AE407B" w:rsidRDefault="001A2FF5" w:rsidP="001A2FF5">
            <w:pPr>
              <w:pStyle w:val="GvdeMetni"/>
              <w:spacing w:before="20" w:after="20" w:line="240" w:lineRule="auto"/>
              <w:rPr>
                <w:rFonts w:ascii="Verdana" w:hAnsi="Verdana"/>
                <w:sz w:val="16"/>
                <w:szCs w:val="16"/>
                <w:lang w:val="tr-TR"/>
              </w:rPr>
            </w:pPr>
            <w:r w:rsidRPr="00AE407B">
              <w:rPr>
                <w:rFonts w:ascii="Verdana" w:hAnsi="Verdana"/>
                <w:sz w:val="16"/>
                <w:szCs w:val="16"/>
                <w:lang w:val="tr-TR"/>
              </w:rPr>
              <w:t>Doğal yaşam alanlarına ışık sızıntısı olmamalıdır.</w:t>
            </w:r>
          </w:p>
          <w:p w14:paraId="05D295E2" w14:textId="77777777" w:rsidR="001A2FF5" w:rsidRPr="00AE407B" w:rsidRDefault="001A2FF5" w:rsidP="001A2FF5">
            <w:pPr>
              <w:pStyle w:val="GvdeMetni"/>
              <w:spacing w:before="20" w:after="20" w:line="240" w:lineRule="auto"/>
              <w:rPr>
                <w:rFonts w:ascii="Verdana" w:hAnsi="Verdana"/>
                <w:sz w:val="16"/>
                <w:szCs w:val="16"/>
                <w:lang w:val="tr-TR"/>
              </w:rPr>
            </w:pPr>
          </w:p>
          <w:p w14:paraId="6A9C19E4" w14:textId="3A32FB75" w:rsidR="001A2FF5" w:rsidRPr="00AE407B" w:rsidRDefault="001A2FF5" w:rsidP="001A2FF5">
            <w:pPr>
              <w:pStyle w:val="GvdeMetni"/>
              <w:spacing w:before="20" w:after="20" w:line="240" w:lineRule="auto"/>
              <w:rPr>
                <w:rFonts w:ascii="Verdana" w:hAnsi="Verdana"/>
                <w:sz w:val="16"/>
                <w:szCs w:val="16"/>
                <w:lang w:val="tr-TR"/>
              </w:rPr>
            </w:pPr>
            <w:r w:rsidRPr="00AE407B">
              <w:rPr>
                <w:rFonts w:ascii="Verdana" w:hAnsi="Verdana"/>
                <w:sz w:val="16"/>
                <w:szCs w:val="16"/>
                <w:lang w:val="tr-TR"/>
              </w:rPr>
              <w:t>Türbinlerin yakınında böceklerin çekildiğine dair bir gözlem yapılmamalıdır.</w:t>
            </w:r>
          </w:p>
        </w:tc>
        <w:tc>
          <w:tcPr>
            <w:tcW w:w="1261" w:type="dxa"/>
          </w:tcPr>
          <w:p w14:paraId="019A3B64" w14:textId="077DDB77" w:rsidR="001A2FF5" w:rsidRPr="00AE407B" w:rsidRDefault="001A2FF5" w:rsidP="001A2FF5">
            <w:pPr>
              <w:pStyle w:val="GvdeMetni"/>
              <w:spacing w:before="20" w:after="20" w:line="240" w:lineRule="auto"/>
              <w:rPr>
                <w:rFonts w:ascii="Verdana" w:hAnsi="Verdana"/>
                <w:sz w:val="16"/>
                <w:szCs w:val="16"/>
                <w:lang w:val="tr-TR"/>
              </w:rPr>
            </w:pPr>
            <w:r w:rsidRPr="00AE407B">
              <w:rPr>
                <w:rFonts w:ascii="Verdana" w:hAnsi="Verdana"/>
                <w:sz w:val="16"/>
                <w:szCs w:val="16"/>
                <w:lang w:val="tr-TR"/>
              </w:rPr>
              <w:t>İşletme</w:t>
            </w:r>
          </w:p>
        </w:tc>
        <w:tc>
          <w:tcPr>
            <w:tcW w:w="0" w:type="auto"/>
          </w:tcPr>
          <w:p w14:paraId="02591DA1" w14:textId="77777777" w:rsidR="001A2FF5" w:rsidRPr="00AE407B" w:rsidRDefault="001A2FF5" w:rsidP="001A2FF5">
            <w:pPr>
              <w:spacing w:before="20" w:after="20" w:line="240" w:lineRule="auto"/>
              <w:rPr>
                <w:rFonts w:ascii="Verdana" w:hAnsi="Verdana"/>
                <w:sz w:val="16"/>
                <w:szCs w:val="16"/>
                <w:lang w:val="tr-TR"/>
              </w:rPr>
            </w:pPr>
            <w:r w:rsidRPr="00AE407B">
              <w:rPr>
                <w:rFonts w:ascii="Verdana" w:hAnsi="Verdana"/>
                <w:sz w:val="16"/>
                <w:szCs w:val="16"/>
                <w:lang w:val="tr-TR"/>
              </w:rPr>
              <w:t>İşletme sahibi</w:t>
            </w:r>
          </w:p>
          <w:p w14:paraId="14E50C99" w14:textId="19A016AD" w:rsidR="001A2FF5" w:rsidRPr="00AE407B" w:rsidRDefault="001A2FF5" w:rsidP="001A2FF5">
            <w:pPr>
              <w:pStyle w:val="GvdeMetni"/>
              <w:spacing w:before="20" w:after="20" w:line="240" w:lineRule="auto"/>
              <w:rPr>
                <w:rFonts w:ascii="Verdana" w:hAnsi="Verdana"/>
                <w:sz w:val="16"/>
                <w:szCs w:val="16"/>
                <w:lang w:val="tr-TR"/>
              </w:rPr>
            </w:pPr>
          </w:p>
        </w:tc>
      </w:tr>
      <w:tr w:rsidR="001A2FF5" w:rsidRPr="00AE407B" w14:paraId="6B99C035" w14:textId="77777777" w:rsidTr="6492F8D9">
        <w:tc>
          <w:tcPr>
            <w:tcW w:w="2627" w:type="dxa"/>
            <w:vMerge/>
          </w:tcPr>
          <w:p w14:paraId="0A3EA06D" w14:textId="77777777" w:rsidR="001A2FF5" w:rsidRPr="00AE407B" w:rsidRDefault="001A2FF5" w:rsidP="001A2FF5">
            <w:pPr>
              <w:pStyle w:val="GvdeMetni"/>
              <w:spacing w:before="20" w:after="20" w:line="240" w:lineRule="auto"/>
              <w:rPr>
                <w:rFonts w:ascii="Verdana" w:hAnsi="Verdana"/>
                <w:b/>
                <w:bCs/>
                <w:sz w:val="16"/>
                <w:szCs w:val="16"/>
                <w:lang w:val="tr-TR"/>
              </w:rPr>
            </w:pPr>
          </w:p>
        </w:tc>
        <w:tc>
          <w:tcPr>
            <w:tcW w:w="4711" w:type="dxa"/>
          </w:tcPr>
          <w:p w14:paraId="73D3EC5E" w14:textId="77777777" w:rsidR="00E90CF8" w:rsidRPr="00AE407B" w:rsidRDefault="00E90CF8" w:rsidP="00E90CF8">
            <w:pPr>
              <w:pStyle w:val="GvdeMetni"/>
              <w:spacing w:before="20" w:after="20" w:line="240" w:lineRule="auto"/>
              <w:jc w:val="both"/>
              <w:rPr>
                <w:rFonts w:ascii="Verdana" w:hAnsi="Verdana"/>
                <w:sz w:val="16"/>
                <w:szCs w:val="16"/>
                <w:lang w:val="tr-TR"/>
              </w:rPr>
            </w:pPr>
            <w:r w:rsidRPr="00AE407B">
              <w:rPr>
                <w:rFonts w:ascii="Verdana" w:hAnsi="Verdana"/>
                <w:b/>
                <w:bCs/>
                <w:sz w:val="16"/>
                <w:szCs w:val="16"/>
                <w:lang w:val="tr-TR"/>
              </w:rPr>
              <w:t>Yarasalarla Çarpışma Riskini Azaltmaya Yönelik İşletme Düzeyinde Düzenlemeler</w:t>
            </w:r>
          </w:p>
          <w:p w14:paraId="4C9A9735" w14:textId="38782298" w:rsidR="001A2FF5" w:rsidRPr="00AE407B" w:rsidRDefault="001A2FF5" w:rsidP="001A2FF5">
            <w:pPr>
              <w:pStyle w:val="GvdeMetni"/>
              <w:numPr>
                <w:ilvl w:val="0"/>
                <w:numId w:val="77"/>
              </w:numPr>
              <w:spacing w:before="20" w:after="20" w:line="240" w:lineRule="auto"/>
              <w:jc w:val="both"/>
              <w:rPr>
                <w:rFonts w:ascii="Verdana" w:hAnsi="Verdana"/>
                <w:sz w:val="16"/>
                <w:szCs w:val="16"/>
                <w:lang w:val="tr-TR"/>
              </w:rPr>
            </w:pPr>
            <w:r w:rsidRPr="00AE407B">
              <w:rPr>
                <w:rFonts w:ascii="Verdana" w:hAnsi="Verdana"/>
                <w:sz w:val="16"/>
                <w:szCs w:val="16"/>
                <w:lang w:val="tr-TR"/>
              </w:rPr>
              <w:t xml:space="preserve">Türbinlerin devreye girme hızlarının ayarlanması, kuşlar ve yarasalar için İnşaat Sonrası Ölüm İzleme (PCFM) programının sonuçlarına göre tetiklenen, uyarlanabilir bir </w:t>
            </w:r>
            <w:r w:rsidRPr="00AE407B">
              <w:rPr>
                <w:rFonts w:ascii="Verdana" w:hAnsi="Verdana"/>
                <w:sz w:val="16"/>
                <w:szCs w:val="16"/>
                <w:lang w:val="tr-TR"/>
              </w:rPr>
              <w:lastRenderedPageBreak/>
              <w:t>operasyonel hafifletme önlemi olarak uygulanacaktır. Bu aşamada, sabit bir devreye girme hızı taahhüdü belirlenmemiştir. İzleme sonucunda, Uyarlanabilir Kuş ve Yarasa İzleme ve Yönetim Planı (ABBMMP) içinde tanımlanan tür veya bölgeye özgü eşikleri aşan önemli çarpışma riski veya ölüm oranı tespit edilirse, aşağıdaki önlemler uygulanacaktır:</w:t>
            </w:r>
            <w:r w:rsidRPr="00AE407B">
              <w:rPr>
                <w:rFonts w:ascii="Verdana" w:hAnsi="Verdana"/>
                <w:sz w:val="16"/>
                <w:szCs w:val="16"/>
                <w:lang w:val="tr-TR"/>
              </w:rPr>
              <w:tab/>
            </w:r>
          </w:p>
          <w:p w14:paraId="61A7B11B" w14:textId="77777777" w:rsidR="001A2FF5" w:rsidRPr="00AE407B" w:rsidRDefault="001A2FF5" w:rsidP="001A2FF5">
            <w:pPr>
              <w:pStyle w:val="GvdeMetni"/>
              <w:numPr>
                <w:ilvl w:val="0"/>
                <w:numId w:val="163"/>
              </w:numPr>
              <w:spacing w:before="20" w:after="20" w:line="240" w:lineRule="auto"/>
              <w:ind w:left="1083"/>
              <w:jc w:val="both"/>
              <w:rPr>
                <w:rFonts w:ascii="Verdana" w:hAnsi="Verdana"/>
                <w:sz w:val="16"/>
                <w:szCs w:val="16"/>
                <w:lang w:val="tr-TR"/>
              </w:rPr>
            </w:pPr>
            <w:r w:rsidRPr="00AE407B">
              <w:rPr>
                <w:rFonts w:ascii="Verdana" w:hAnsi="Verdana"/>
                <w:sz w:val="16"/>
                <w:szCs w:val="16"/>
                <w:lang w:val="tr-TR"/>
              </w:rPr>
              <w:t>Yüksek riskli dönemlerde türbinlerin kapatılması veya kesme hızlarının artırılması.</w:t>
            </w:r>
            <w:r w:rsidRPr="00AE407B">
              <w:rPr>
                <w:rFonts w:ascii="Verdana" w:hAnsi="Verdana"/>
                <w:sz w:val="16"/>
                <w:szCs w:val="16"/>
                <w:lang w:val="tr-TR"/>
              </w:rPr>
              <w:tab/>
            </w:r>
          </w:p>
          <w:p w14:paraId="79424560" w14:textId="77777777" w:rsidR="001A2FF5" w:rsidRPr="00AE407B" w:rsidRDefault="001A2FF5" w:rsidP="001A2FF5">
            <w:pPr>
              <w:pStyle w:val="GvdeMetni"/>
              <w:numPr>
                <w:ilvl w:val="0"/>
                <w:numId w:val="163"/>
              </w:numPr>
              <w:spacing w:before="20" w:after="20" w:line="240" w:lineRule="auto"/>
              <w:ind w:left="1083"/>
              <w:jc w:val="both"/>
              <w:rPr>
                <w:rFonts w:ascii="Verdana" w:hAnsi="Verdana"/>
                <w:sz w:val="16"/>
                <w:szCs w:val="16"/>
                <w:lang w:val="tr-TR"/>
              </w:rPr>
            </w:pPr>
            <w:r w:rsidRPr="00AE407B">
              <w:rPr>
                <w:rFonts w:ascii="Verdana" w:hAnsi="Verdana"/>
                <w:sz w:val="16"/>
                <w:szCs w:val="16"/>
                <w:lang w:val="tr-TR"/>
              </w:rPr>
              <w:t>Yoğun aktivite döneminde (Temmuz-Ekim) 6 m/s ve orta düzeyde aktivite döneminde (Nisan-Haziran, Kasım-Aralık) 5,5 m/s; izleme sonuçları tarafından tetiklenmedikçe, bu dönemler dışında herhangi bir kısıtlama gerekmez.</w:t>
            </w:r>
          </w:p>
          <w:p w14:paraId="7E6C7BA4" w14:textId="77777777" w:rsidR="001A2FF5" w:rsidRPr="00AE407B" w:rsidRDefault="001A2FF5" w:rsidP="001A2FF5">
            <w:pPr>
              <w:pStyle w:val="GvdeMetni"/>
              <w:numPr>
                <w:ilvl w:val="0"/>
                <w:numId w:val="163"/>
              </w:numPr>
              <w:spacing w:before="20" w:after="20" w:line="240" w:lineRule="auto"/>
              <w:ind w:left="1083"/>
              <w:jc w:val="both"/>
              <w:rPr>
                <w:rFonts w:ascii="Verdana" w:hAnsi="Verdana"/>
                <w:sz w:val="16"/>
                <w:szCs w:val="16"/>
                <w:lang w:val="tr-TR"/>
              </w:rPr>
            </w:pPr>
            <w:r w:rsidRPr="00AE407B">
              <w:rPr>
                <w:rFonts w:ascii="Verdana" w:hAnsi="Verdana"/>
                <w:sz w:val="16"/>
                <w:szCs w:val="16"/>
                <w:lang w:val="tr-TR"/>
              </w:rPr>
              <w:t>Nihai parametreler (devreye girme hızı değerleri, süre ve etkilenen türbinler) doğrulanmış PCFM verileri, türlerin davranışları ve ABBMMP önerileri temelinde belirlenecek ve periyodik olarak gözden geçirilecektir.</w:t>
            </w:r>
            <w:r w:rsidRPr="00AE407B">
              <w:rPr>
                <w:rFonts w:ascii="Verdana" w:hAnsi="Verdana"/>
                <w:sz w:val="16"/>
                <w:szCs w:val="16"/>
                <w:lang w:val="tr-TR"/>
              </w:rPr>
              <w:tab/>
            </w:r>
            <w:r w:rsidRPr="00AE407B">
              <w:rPr>
                <w:rFonts w:ascii="Verdana" w:hAnsi="Verdana"/>
                <w:sz w:val="16"/>
                <w:szCs w:val="16"/>
                <w:lang w:val="tr-TR"/>
              </w:rPr>
              <w:tab/>
            </w:r>
          </w:p>
          <w:p w14:paraId="5ED4663C" w14:textId="7AAD1DDA" w:rsidR="001A2FF5" w:rsidRPr="00AE407B" w:rsidRDefault="001A2FF5" w:rsidP="001A2FF5">
            <w:pPr>
              <w:pStyle w:val="GvdeMetni"/>
              <w:numPr>
                <w:ilvl w:val="0"/>
                <w:numId w:val="77"/>
              </w:numPr>
              <w:spacing w:before="20" w:after="20" w:line="240" w:lineRule="auto"/>
              <w:jc w:val="both"/>
              <w:rPr>
                <w:rFonts w:ascii="Verdana" w:hAnsi="Verdana"/>
                <w:sz w:val="16"/>
                <w:szCs w:val="16"/>
                <w:lang w:val="tr-TR"/>
              </w:rPr>
            </w:pPr>
            <w:r w:rsidRPr="00AE407B">
              <w:rPr>
                <w:rFonts w:ascii="Verdana" w:hAnsi="Verdana"/>
                <w:sz w:val="16"/>
                <w:szCs w:val="16"/>
                <w:lang w:val="tr-TR"/>
              </w:rPr>
              <w:t>Uygulanan tüm kısıtlama önlemleri ve bunların etkinliği, operasyonel biyolojik çeşitlilik izleme programının bir parçası olarak yıllık olarak belgelenecek ve raporlanacaktır.</w:t>
            </w:r>
          </w:p>
          <w:p w14:paraId="1562FA65" w14:textId="57B3C7A0" w:rsidR="001A2FF5" w:rsidRPr="00AE407B" w:rsidRDefault="001A2FF5" w:rsidP="001A2FF5">
            <w:pPr>
              <w:pStyle w:val="GvdeMetni"/>
              <w:numPr>
                <w:ilvl w:val="0"/>
                <w:numId w:val="77"/>
              </w:numPr>
              <w:spacing w:before="20" w:after="20" w:line="240" w:lineRule="auto"/>
              <w:jc w:val="both"/>
              <w:rPr>
                <w:rFonts w:ascii="Verdana" w:hAnsi="Verdana"/>
                <w:sz w:val="16"/>
                <w:szCs w:val="16"/>
                <w:lang w:val="tr-TR"/>
              </w:rPr>
            </w:pPr>
            <w:r w:rsidRPr="00AE407B">
              <w:rPr>
                <w:rFonts w:ascii="Verdana" w:hAnsi="Verdana"/>
                <w:sz w:val="16"/>
                <w:szCs w:val="16"/>
                <w:lang w:val="tr-TR"/>
              </w:rPr>
              <w:t>Böceklerin çekilmesini ve ardından kanatların etrafında yarasaların beslenme davranışını önlemek için türbinlerin yakınında su birikmesini önleyin.</w:t>
            </w:r>
          </w:p>
          <w:p w14:paraId="112CAC11" w14:textId="6E4940CC" w:rsidR="001A2FF5" w:rsidRPr="00AE407B" w:rsidRDefault="001A2FF5" w:rsidP="001A2FF5">
            <w:pPr>
              <w:pStyle w:val="GvdeMetni"/>
              <w:numPr>
                <w:ilvl w:val="0"/>
                <w:numId w:val="77"/>
              </w:numPr>
              <w:spacing w:before="20" w:after="20" w:line="240" w:lineRule="auto"/>
              <w:jc w:val="both"/>
              <w:rPr>
                <w:rFonts w:ascii="Verdana" w:hAnsi="Verdana"/>
                <w:sz w:val="16"/>
                <w:szCs w:val="16"/>
                <w:lang w:val="tr-TR"/>
              </w:rPr>
            </w:pPr>
            <w:r w:rsidRPr="00AE407B">
              <w:rPr>
                <w:rFonts w:ascii="Verdana" w:hAnsi="Verdana"/>
                <w:sz w:val="16"/>
                <w:szCs w:val="16"/>
                <w:lang w:val="tr-TR"/>
              </w:rPr>
              <w:t>Hava durumu, sıcaklık ve yarasa aktivitesini dikkate alan Akıllı Kısıtlama tekniklerini değerlendirin.</w:t>
            </w:r>
          </w:p>
          <w:p w14:paraId="1F9D348A" w14:textId="77777777" w:rsidR="001A2FF5" w:rsidRPr="00AE407B" w:rsidRDefault="001A2FF5" w:rsidP="001A2FF5">
            <w:pPr>
              <w:pStyle w:val="GvdeMetni"/>
              <w:spacing w:before="20" w:after="20" w:line="240" w:lineRule="auto"/>
              <w:jc w:val="both"/>
              <w:rPr>
                <w:rFonts w:ascii="Verdana" w:hAnsi="Verdana"/>
                <w:sz w:val="16"/>
                <w:szCs w:val="16"/>
                <w:lang w:val="tr-TR"/>
              </w:rPr>
            </w:pPr>
          </w:p>
        </w:tc>
        <w:tc>
          <w:tcPr>
            <w:tcW w:w="2200" w:type="dxa"/>
          </w:tcPr>
          <w:p w14:paraId="40446ACB" w14:textId="47F235CE" w:rsidR="001A2FF5" w:rsidRPr="00AE407B" w:rsidRDefault="001A2FF5" w:rsidP="001A2FF5">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lastRenderedPageBreak/>
              <w:t>Önleme</w:t>
            </w:r>
            <w:r w:rsidR="00B82E44" w:rsidRPr="00AE407B">
              <w:rPr>
                <w:rFonts w:ascii="Verdana" w:hAnsi="Verdana"/>
                <w:sz w:val="16"/>
                <w:szCs w:val="16"/>
                <w:lang w:val="tr-TR"/>
              </w:rPr>
              <w:t xml:space="preserve"> </w:t>
            </w:r>
            <w:r w:rsidRPr="00AE407B">
              <w:rPr>
                <w:rFonts w:ascii="Verdana" w:hAnsi="Verdana"/>
                <w:sz w:val="16"/>
                <w:szCs w:val="16"/>
                <w:lang w:val="tr-TR"/>
              </w:rPr>
              <w:t>/ En aza indirme</w:t>
            </w:r>
            <w:r w:rsidR="00B82E44" w:rsidRPr="00AE407B">
              <w:rPr>
                <w:rFonts w:ascii="Verdana" w:hAnsi="Verdana"/>
                <w:sz w:val="16"/>
                <w:szCs w:val="16"/>
                <w:lang w:val="tr-TR"/>
              </w:rPr>
              <w:t xml:space="preserve"> </w:t>
            </w:r>
            <w:r w:rsidRPr="00AE407B">
              <w:rPr>
                <w:rFonts w:ascii="Verdana" w:hAnsi="Verdana"/>
                <w:sz w:val="16"/>
                <w:szCs w:val="16"/>
                <w:lang w:val="tr-TR"/>
              </w:rPr>
              <w:t>/</w:t>
            </w:r>
          </w:p>
          <w:p w14:paraId="6CF55BC9" w14:textId="1874D6FE" w:rsidR="001A2FF5" w:rsidRPr="00AE407B" w:rsidRDefault="001A2FF5" w:rsidP="001A2FF5">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Yöneti</w:t>
            </w:r>
            <w:r w:rsidR="00B82E44" w:rsidRPr="00AE407B">
              <w:rPr>
                <w:rFonts w:ascii="Verdana" w:hAnsi="Verdana"/>
                <w:sz w:val="16"/>
                <w:szCs w:val="16"/>
                <w:lang w:val="tr-TR"/>
              </w:rPr>
              <w:t>m</w:t>
            </w:r>
          </w:p>
        </w:tc>
        <w:tc>
          <w:tcPr>
            <w:tcW w:w="2280" w:type="dxa"/>
          </w:tcPr>
          <w:p w14:paraId="40656D55" w14:textId="2B8C7254" w:rsidR="001A2FF5" w:rsidRPr="00AE407B" w:rsidRDefault="001A2FF5" w:rsidP="001A2FF5">
            <w:pPr>
              <w:pStyle w:val="GvdeMetni"/>
              <w:spacing w:before="20" w:after="20" w:line="240" w:lineRule="auto"/>
              <w:rPr>
                <w:rFonts w:ascii="Verdana" w:hAnsi="Verdana"/>
                <w:sz w:val="16"/>
                <w:szCs w:val="16"/>
                <w:lang w:val="tr-TR"/>
              </w:rPr>
            </w:pPr>
            <w:r w:rsidRPr="00AE407B">
              <w:rPr>
                <w:rFonts w:ascii="Verdana" w:hAnsi="Verdana"/>
                <w:sz w:val="16"/>
                <w:szCs w:val="16"/>
                <w:lang w:val="tr-TR"/>
              </w:rPr>
              <w:t>Gerekli olduğu durumlarda mevsimsel olarak uygulanan kesme hızı protokolleri.</w:t>
            </w:r>
          </w:p>
          <w:p w14:paraId="0C546ACE" w14:textId="77777777" w:rsidR="001A2FF5" w:rsidRPr="00AE407B" w:rsidRDefault="001A2FF5" w:rsidP="001A2FF5">
            <w:pPr>
              <w:pStyle w:val="GvdeMetni"/>
              <w:spacing w:before="20" w:after="20" w:line="240" w:lineRule="auto"/>
              <w:rPr>
                <w:rFonts w:ascii="Verdana" w:hAnsi="Verdana"/>
                <w:sz w:val="16"/>
                <w:szCs w:val="16"/>
                <w:lang w:val="tr-TR"/>
              </w:rPr>
            </w:pPr>
          </w:p>
          <w:p w14:paraId="04325340" w14:textId="5997863C" w:rsidR="001A2FF5" w:rsidRPr="00AE407B" w:rsidRDefault="001A2FF5" w:rsidP="001A2FF5">
            <w:pPr>
              <w:pStyle w:val="GvdeMetni"/>
              <w:spacing w:before="20" w:after="20" w:line="240" w:lineRule="auto"/>
              <w:rPr>
                <w:rFonts w:ascii="Verdana" w:hAnsi="Verdana"/>
                <w:sz w:val="16"/>
                <w:szCs w:val="16"/>
                <w:lang w:val="tr-TR"/>
              </w:rPr>
            </w:pPr>
            <w:r w:rsidRPr="00AE407B">
              <w:rPr>
                <w:rFonts w:ascii="Verdana" w:hAnsi="Verdana"/>
                <w:sz w:val="16"/>
                <w:szCs w:val="16"/>
                <w:lang w:val="tr-TR"/>
              </w:rPr>
              <w:lastRenderedPageBreak/>
              <w:t>Gerekirse, yarasa yoğunluğu en yüksek olduğu dönemlerde akıllı kısıtlama uygulayın.</w:t>
            </w:r>
          </w:p>
          <w:p w14:paraId="076E4342" w14:textId="77777777" w:rsidR="001A2FF5" w:rsidRPr="00AE407B" w:rsidRDefault="001A2FF5" w:rsidP="001A2FF5">
            <w:pPr>
              <w:pStyle w:val="GvdeMetni"/>
              <w:spacing w:before="20" w:after="20" w:line="240" w:lineRule="auto"/>
              <w:rPr>
                <w:rFonts w:ascii="Verdana" w:hAnsi="Verdana"/>
                <w:sz w:val="16"/>
                <w:szCs w:val="16"/>
                <w:lang w:val="tr-TR"/>
              </w:rPr>
            </w:pPr>
          </w:p>
          <w:p w14:paraId="1BCF1D11" w14:textId="11C2A01D" w:rsidR="001A2FF5" w:rsidRPr="00AE407B" w:rsidRDefault="001A2FF5" w:rsidP="001A2FF5">
            <w:pPr>
              <w:pStyle w:val="GvdeMetni"/>
              <w:spacing w:before="20" w:after="20" w:line="240" w:lineRule="auto"/>
              <w:rPr>
                <w:rFonts w:ascii="Verdana" w:hAnsi="Verdana"/>
                <w:sz w:val="16"/>
                <w:szCs w:val="16"/>
                <w:lang w:val="tr-TR"/>
              </w:rPr>
            </w:pPr>
            <w:r w:rsidRPr="00AE407B">
              <w:rPr>
                <w:rFonts w:ascii="Verdana" w:hAnsi="Verdana"/>
                <w:sz w:val="16"/>
                <w:szCs w:val="16"/>
                <w:lang w:val="tr-TR"/>
              </w:rPr>
              <w:t>Türbin tabanlarında yüzey suyu birikintisi olmaması.</w:t>
            </w:r>
          </w:p>
        </w:tc>
        <w:tc>
          <w:tcPr>
            <w:tcW w:w="1261" w:type="dxa"/>
          </w:tcPr>
          <w:p w14:paraId="739AD024" w14:textId="43F4AC9E" w:rsidR="001A2FF5" w:rsidRPr="00AE407B" w:rsidRDefault="001A2FF5" w:rsidP="001A2FF5">
            <w:pPr>
              <w:pStyle w:val="GvdeMetni"/>
              <w:spacing w:before="20" w:after="20" w:line="240" w:lineRule="auto"/>
              <w:rPr>
                <w:rFonts w:ascii="Verdana" w:hAnsi="Verdana"/>
                <w:sz w:val="16"/>
                <w:szCs w:val="16"/>
                <w:lang w:val="tr-TR"/>
              </w:rPr>
            </w:pPr>
            <w:r w:rsidRPr="00AE407B">
              <w:rPr>
                <w:rFonts w:ascii="Verdana" w:hAnsi="Verdana"/>
                <w:sz w:val="16"/>
                <w:szCs w:val="16"/>
                <w:lang w:val="tr-TR"/>
              </w:rPr>
              <w:lastRenderedPageBreak/>
              <w:t>İşletme</w:t>
            </w:r>
          </w:p>
        </w:tc>
        <w:tc>
          <w:tcPr>
            <w:tcW w:w="0" w:type="auto"/>
          </w:tcPr>
          <w:p w14:paraId="1C8F08C9" w14:textId="77777777" w:rsidR="001A2FF5" w:rsidRPr="00AE407B" w:rsidRDefault="001A2FF5" w:rsidP="001A2FF5">
            <w:pPr>
              <w:spacing w:before="20" w:after="20" w:line="240" w:lineRule="auto"/>
              <w:rPr>
                <w:rFonts w:ascii="Verdana" w:hAnsi="Verdana"/>
                <w:sz w:val="16"/>
                <w:szCs w:val="16"/>
                <w:lang w:val="tr-TR"/>
              </w:rPr>
            </w:pPr>
            <w:r w:rsidRPr="00AE407B">
              <w:rPr>
                <w:rFonts w:ascii="Verdana" w:hAnsi="Verdana"/>
                <w:sz w:val="16"/>
                <w:szCs w:val="16"/>
                <w:lang w:val="tr-TR"/>
              </w:rPr>
              <w:t>İşletme sahibi</w:t>
            </w:r>
          </w:p>
          <w:p w14:paraId="152FF369" w14:textId="773E23E6" w:rsidR="001A2FF5" w:rsidRPr="00AE407B" w:rsidRDefault="001A2FF5" w:rsidP="001A2FF5">
            <w:pPr>
              <w:pStyle w:val="GvdeMetni"/>
              <w:spacing w:before="20" w:after="20" w:line="240" w:lineRule="auto"/>
              <w:rPr>
                <w:rFonts w:ascii="Verdana" w:hAnsi="Verdana"/>
                <w:sz w:val="16"/>
                <w:szCs w:val="16"/>
                <w:lang w:val="tr-TR"/>
              </w:rPr>
            </w:pPr>
          </w:p>
        </w:tc>
      </w:tr>
      <w:tr w:rsidR="003F3CDF" w:rsidRPr="00AE407B" w14:paraId="0860DA06" w14:textId="77777777" w:rsidTr="6492F8D9">
        <w:tc>
          <w:tcPr>
            <w:tcW w:w="2627" w:type="dxa"/>
            <w:vMerge/>
          </w:tcPr>
          <w:p w14:paraId="7BE33395" w14:textId="77777777" w:rsidR="003F3CDF" w:rsidRPr="00AE407B" w:rsidRDefault="003F3CDF" w:rsidP="003F3CDF">
            <w:pPr>
              <w:pStyle w:val="GvdeMetni"/>
              <w:spacing w:before="20" w:after="20" w:line="240" w:lineRule="auto"/>
              <w:rPr>
                <w:rFonts w:ascii="Verdana" w:hAnsi="Verdana"/>
                <w:b/>
                <w:bCs/>
                <w:sz w:val="16"/>
                <w:szCs w:val="16"/>
                <w:lang w:val="tr-TR"/>
              </w:rPr>
            </w:pPr>
          </w:p>
        </w:tc>
        <w:tc>
          <w:tcPr>
            <w:tcW w:w="4711" w:type="dxa"/>
          </w:tcPr>
          <w:p w14:paraId="0D502A5F" w14:textId="77777777" w:rsidR="003F3CDF" w:rsidRPr="00AE407B" w:rsidRDefault="003F3CDF" w:rsidP="003F3CDF">
            <w:pPr>
              <w:pStyle w:val="GvdeMetni"/>
              <w:spacing w:before="20" w:after="20" w:line="240" w:lineRule="auto"/>
              <w:rPr>
                <w:rFonts w:ascii="Verdana" w:hAnsi="Verdana"/>
                <w:b/>
                <w:bCs/>
                <w:sz w:val="16"/>
                <w:szCs w:val="16"/>
                <w:lang w:val="tr-TR"/>
              </w:rPr>
            </w:pPr>
            <w:r w:rsidRPr="00AE407B">
              <w:rPr>
                <w:rFonts w:ascii="Verdana" w:hAnsi="Verdana"/>
                <w:b/>
                <w:bCs/>
                <w:sz w:val="16"/>
                <w:szCs w:val="16"/>
                <w:lang w:val="tr-TR"/>
              </w:rPr>
              <w:t>Türbinlerin Çevresindeki Habitat Yönetimi</w:t>
            </w:r>
          </w:p>
          <w:p w14:paraId="563EE346" w14:textId="632FAB89" w:rsidR="003F3CDF" w:rsidRPr="00AE407B" w:rsidRDefault="003F3CDF" w:rsidP="003F3CDF">
            <w:pPr>
              <w:pStyle w:val="GvdeMetni"/>
              <w:numPr>
                <w:ilvl w:val="0"/>
                <w:numId w:val="77"/>
              </w:numPr>
              <w:spacing w:before="20" w:after="20" w:line="240" w:lineRule="auto"/>
              <w:jc w:val="both"/>
              <w:rPr>
                <w:rFonts w:ascii="Verdana" w:hAnsi="Verdana"/>
                <w:sz w:val="16"/>
                <w:szCs w:val="16"/>
                <w:lang w:val="tr-TR"/>
              </w:rPr>
            </w:pPr>
            <w:r w:rsidRPr="00AE407B">
              <w:rPr>
                <w:rFonts w:ascii="Verdana" w:hAnsi="Verdana"/>
                <w:sz w:val="16"/>
                <w:szCs w:val="16"/>
                <w:lang w:val="tr-TR"/>
              </w:rPr>
              <w:t>Bitki örtüsü yönetimi, yırtıcı kuşlar için avların bulunabilirliğini azaltmayı ve kuşların türbin çevresini avlanma veya tünekleme yeri olarak kullanmasını engellemeyi amaçlamalıdır.</w:t>
            </w:r>
          </w:p>
        </w:tc>
        <w:tc>
          <w:tcPr>
            <w:tcW w:w="2200" w:type="dxa"/>
          </w:tcPr>
          <w:p w14:paraId="45A1CFEB" w14:textId="61C98123" w:rsidR="003F3CDF" w:rsidRPr="00AE407B" w:rsidRDefault="003F3CDF" w:rsidP="003F3CDF">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En aza indir</w:t>
            </w:r>
            <w:r w:rsidR="00B82E44" w:rsidRPr="00AE407B">
              <w:rPr>
                <w:rFonts w:ascii="Verdana" w:hAnsi="Verdana"/>
                <w:sz w:val="16"/>
                <w:szCs w:val="16"/>
                <w:lang w:val="tr-TR"/>
              </w:rPr>
              <w:t>me</w:t>
            </w:r>
          </w:p>
        </w:tc>
        <w:tc>
          <w:tcPr>
            <w:tcW w:w="2280" w:type="dxa"/>
          </w:tcPr>
          <w:p w14:paraId="5396841D" w14:textId="15F85090" w:rsidR="003F3CDF" w:rsidRPr="00AE407B" w:rsidRDefault="003F3CDF" w:rsidP="003F3CDF">
            <w:pPr>
              <w:pStyle w:val="GvdeMetni"/>
              <w:spacing w:before="20" w:after="20" w:line="240" w:lineRule="auto"/>
              <w:rPr>
                <w:rFonts w:ascii="Verdana" w:hAnsi="Verdana"/>
                <w:sz w:val="16"/>
                <w:szCs w:val="16"/>
                <w:lang w:val="tr-TR"/>
              </w:rPr>
            </w:pPr>
            <w:r w:rsidRPr="00AE407B">
              <w:rPr>
                <w:rFonts w:ascii="Verdana" w:hAnsi="Verdana"/>
                <w:sz w:val="16"/>
                <w:szCs w:val="16"/>
                <w:lang w:val="tr-TR"/>
              </w:rPr>
              <w:t>Bitki örtüsü yüksekliği 30 cm'nin altında tutulmalıdır.</w:t>
            </w:r>
          </w:p>
          <w:p w14:paraId="075E1D02" w14:textId="77777777" w:rsidR="003F3CDF" w:rsidRPr="00AE407B" w:rsidRDefault="003F3CDF" w:rsidP="003F3CDF">
            <w:pPr>
              <w:pStyle w:val="GvdeMetni"/>
              <w:spacing w:before="20" w:after="20" w:line="240" w:lineRule="auto"/>
              <w:rPr>
                <w:rFonts w:ascii="Verdana" w:hAnsi="Verdana"/>
                <w:sz w:val="16"/>
                <w:szCs w:val="16"/>
                <w:lang w:val="tr-TR"/>
              </w:rPr>
            </w:pPr>
          </w:p>
          <w:p w14:paraId="5057240D" w14:textId="0ED22C9D" w:rsidR="003F3CDF" w:rsidRPr="00AE407B" w:rsidRDefault="003F3CDF" w:rsidP="003F3CDF">
            <w:pPr>
              <w:pStyle w:val="GvdeMetni"/>
              <w:spacing w:before="20" w:after="20" w:line="240" w:lineRule="auto"/>
              <w:rPr>
                <w:rFonts w:ascii="Verdana" w:hAnsi="Verdana"/>
                <w:sz w:val="16"/>
                <w:szCs w:val="16"/>
                <w:lang w:val="tr-TR"/>
              </w:rPr>
            </w:pPr>
            <w:r w:rsidRPr="00AE407B">
              <w:rPr>
                <w:rFonts w:ascii="Verdana" w:hAnsi="Verdana"/>
                <w:sz w:val="16"/>
                <w:szCs w:val="16"/>
                <w:lang w:val="tr-TR"/>
              </w:rPr>
              <w:t>Türbinlerin yakınında kuşların tünemesi için yapı bulunmamalıdır.</w:t>
            </w:r>
          </w:p>
          <w:p w14:paraId="2F670C88" w14:textId="77777777" w:rsidR="003F3CDF" w:rsidRPr="00AE407B" w:rsidRDefault="003F3CDF" w:rsidP="003F3CDF">
            <w:pPr>
              <w:pStyle w:val="GvdeMetni"/>
              <w:spacing w:before="20" w:after="20" w:line="240" w:lineRule="auto"/>
              <w:rPr>
                <w:rFonts w:ascii="Verdana" w:hAnsi="Verdana"/>
                <w:sz w:val="16"/>
                <w:szCs w:val="16"/>
                <w:lang w:val="tr-TR"/>
              </w:rPr>
            </w:pPr>
          </w:p>
          <w:p w14:paraId="3A0EE68E" w14:textId="56851B0E" w:rsidR="003F3CDF" w:rsidRPr="00AE407B" w:rsidRDefault="003F3CDF" w:rsidP="003F3CDF">
            <w:pPr>
              <w:pStyle w:val="GvdeMetni"/>
              <w:spacing w:before="20" w:after="20" w:line="240" w:lineRule="auto"/>
              <w:rPr>
                <w:rFonts w:ascii="Verdana" w:hAnsi="Verdana"/>
                <w:sz w:val="16"/>
                <w:szCs w:val="16"/>
                <w:lang w:val="tr-TR"/>
              </w:rPr>
            </w:pPr>
            <w:r w:rsidRPr="00AE407B">
              <w:rPr>
                <w:rFonts w:ascii="Verdana" w:hAnsi="Verdana"/>
                <w:sz w:val="16"/>
                <w:szCs w:val="16"/>
                <w:lang w:val="tr-TR"/>
              </w:rPr>
              <w:lastRenderedPageBreak/>
              <w:t>Türbin tabanlarının çevresinde av hayvanlarını çeken unsurlar bulunmamalıdır.</w:t>
            </w:r>
          </w:p>
          <w:p w14:paraId="6BB23BE4" w14:textId="77777777" w:rsidR="003F3CDF" w:rsidRPr="00AE407B" w:rsidRDefault="003F3CDF" w:rsidP="003F3CDF">
            <w:pPr>
              <w:pStyle w:val="GvdeMetni"/>
              <w:spacing w:before="20" w:after="20" w:line="240" w:lineRule="auto"/>
              <w:rPr>
                <w:rFonts w:ascii="Verdana" w:hAnsi="Verdana"/>
                <w:sz w:val="16"/>
                <w:szCs w:val="16"/>
                <w:lang w:val="tr-TR"/>
              </w:rPr>
            </w:pPr>
          </w:p>
        </w:tc>
        <w:tc>
          <w:tcPr>
            <w:tcW w:w="1261" w:type="dxa"/>
          </w:tcPr>
          <w:p w14:paraId="2FB08BA5" w14:textId="6CF23FBA" w:rsidR="003F3CDF" w:rsidRPr="00AE407B" w:rsidRDefault="003F3CDF" w:rsidP="003F3CDF">
            <w:pPr>
              <w:pStyle w:val="GvdeMetni"/>
              <w:spacing w:before="20" w:after="20" w:line="240" w:lineRule="auto"/>
              <w:rPr>
                <w:rFonts w:ascii="Verdana" w:hAnsi="Verdana"/>
                <w:sz w:val="16"/>
                <w:szCs w:val="16"/>
                <w:lang w:val="tr-TR"/>
              </w:rPr>
            </w:pPr>
            <w:r w:rsidRPr="00AE407B">
              <w:rPr>
                <w:rFonts w:ascii="Verdana" w:hAnsi="Verdana"/>
                <w:sz w:val="16"/>
                <w:szCs w:val="16"/>
                <w:lang w:val="tr-TR"/>
              </w:rPr>
              <w:lastRenderedPageBreak/>
              <w:t>İşletme</w:t>
            </w:r>
          </w:p>
        </w:tc>
        <w:tc>
          <w:tcPr>
            <w:tcW w:w="0" w:type="auto"/>
          </w:tcPr>
          <w:p w14:paraId="310E99C8" w14:textId="77777777" w:rsidR="00A02B54" w:rsidRPr="00AE407B" w:rsidRDefault="00A02B54" w:rsidP="00A02B54">
            <w:pPr>
              <w:spacing w:before="20" w:after="20" w:line="240" w:lineRule="auto"/>
              <w:rPr>
                <w:rFonts w:ascii="Verdana" w:hAnsi="Verdana"/>
                <w:sz w:val="16"/>
                <w:szCs w:val="16"/>
                <w:lang w:val="tr-TR"/>
              </w:rPr>
            </w:pPr>
            <w:r w:rsidRPr="00AE407B">
              <w:rPr>
                <w:rFonts w:ascii="Verdana" w:hAnsi="Verdana"/>
                <w:sz w:val="16"/>
                <w:szCs w:val="16"/>
                <w:lang w:val="tr-TR"/>
              </w:rPr>
              <w:t>İşletme sahibi</w:t>
            </w:r>
          </w:p>
          <w:p w14:paraId="22EA0F7C" w14:textId="39E8BFB0" w:rsidR="003F3CDF" w:rsidRPr="00AE407B" w:rsidRDefault="003F3CDF" w:rsidP="003F3CDF">
            <w:pPr>
              <w:pStyle w:val="GvdeMetni"/>
              <w:spacing w:before="20" w:after="20" w:line="240" w:lineRule="auto"/>
              <w:rPr>
                <w:rFonts w:ascii="Verdana" w:hAnsi="Verdana"/>
                <w:sz w:val="16"/>
                <w:szCs w:val="16"/>
                <w:lang w:val="tr-TR"/>
              </w:rPr>
            </w:pPr>
          </w:p>
        </w:tc>
      </w:tr>
      <w:tr w:rsidR="003F3CDF" w:rsidRPr="00AE407B" w14:paraId="02ED9F37" w14:textId="77777777" w:rsidTr="6492F8D9">
        <w:tc>
          <w:tcPr>
            <w:tcW w:w="2627" w:type="dxa"/>
            <w:vMerge w:val="restart"/>
          </w:tcPr>
          <w:p w14:paraId="24312CC0" w14:textId="39820E60" w:rsidR="003F3CDF" w:rsidRPr="00AE407B" w:rsidRDefault="003F3CDF" w:rsidP="003F3CDF">
            <w:pPr>
              <w:pStyle w:val="GvdeMetni"/>
              <w:spacing w:before="20" w:after="20" w:line="240" w:lineRule="auto"/>
              <w:rPr>
                <w:rFonts w:ascii="Verdana" w:hAnsi="Verdana"/>
                <w:b/>
                <w:bCs/>
                <w:sz w:val="16"/>
                <w:szCs w:val="16"/>
                <w:lang w:val="tr-TR"/>
              </w:rPr>
            </w:pPr>
            <w:r w:rsidRPr="00AE407B">
              <w:rPr>
                <w:rFonts w:ascii="Verdana" w:hAnsi="Verdana"/>
                <w:b/>
                <w:bCs/>
                <w:sz w:val="16"/>
                <w:szCs w:val="16"/>
                <w:lang w:val="tr-TR"/>
              </w:rPr>
              <w:t>Etki 11: Enerji İletim Hatlarıyla Kuş Türlerinin Çarpışması</w:t>
            </w:r>
          </w:p>
        </w:tc>
        <w:tc>
          <w:tcPr>
            <w:tcW w:w="4711" w:type="dxa"/>
          </w:tcPr>
          <w:p w14:paraId="4A8550C9" w14:textId="77777777" w:rsidR="003F3CDF" w:rsidRPr="00AE407B" w:rsidRDefault="003F3CDF" w:rsidP="003F3CDF">
            <w:pPr>
              <w:pStyle w:val="GvdeMetni"/>
              <w:spacing w:before="20" w:after="20" w:line="240" w:lineRule="auto"/>
              <w:rPr>
                <w:rFonts w:ascii="Verdana" w:hAnsi="Verdana"/>
                <w:b/>
                <w:bCs/>
                <w:sz w:val="16"/>
                <w:szCs w:val="16"/>
                <w:lang w:val="tr-TR"/>
              </w:rPr>
            </w:pPr>
            <w:r w:rsidRPr="00AE407B">
              <w:rPr>
                <w:rFonts w:ascii="Verdana" w:hAnsi="Verdana"/>
                <w:b/>
                <w:bCs/>
                <w:sz w:val="16"/>
                <w:szCs w:val="16"/>
                <w:lang w:val="tr-TR"/>
              </w:rPr>
              <w:t>İletim Hattı Tasarımı ve İnşaatı Önlemleri</w:t>
            </w:r>
          </w:p>
          <w:p w14:paraId="56A80918" w14:textId="77777777" w:rsidR="007F6803" w:rsidRPr="00AE407B" w:rsidRDefault="007F6803" w:rsidP="007F6803">
            <w:pPr>
              <w:pStyle w:val="GvdeMetni"/>
              <w:numPr>
                <w:ilvl w:val="0"/>
                <w:numId w:val="77"/>
              </w:numPr>
              <w:spacing w:before="20" w:after="20" w:line="240" w:lineRule="auto"/>
              <w:jc w:val="both"/>
              <w:rPr>
                <w:rFonts w:ascii="Verdana" w:hAnsi="Verdana"/>
                <w:sz w:val="16"/>
                <w:szCs w:val="16"/>
                <w:lang w:val="tr-TR"/>
              </w:rPr>
            </w:pPr>
            <w:r w:rsidRPr="00AE407B">
              <w:rPr>
                <w:rFonts w:ascii="Verdana" w:hAnsi="Verdana"/>
                <w:sz w:val="16"/>
                <w:szCs w:val="16"/>
                <w:lang w:val="tr-TR"/>
              </w:rPr>
              <w:t>Enerji İletim Hattı (ETL) için tasarım ve operasyonel azaltma önlemleri, hat tasarımı ve inşaatı konusunda nihai yetkiye sahip olan TEİAŞ ile koordineli olarak uygulanacaktır. Enerjisa, IUCN (2022) ve Raptor Protection Slovakia (2021) kılavuzlarına uygun olarak uygulanabilir azaltma önlemlerini tartışmak ve önermek üzere TEİAŞ ile erken danışma görüşmeleri gerçekleştirecektir. TEİAŞ kule, hat veya direk tasarımlarının doğrudan değiştirilmesi Enerjisa'nın kontrolü altında değildir; bu nedenle, etki azaltma önlemleri, ETL faaliyete geçtikten sonra İnşaat Sonrası Ölüm İzleme (PCFM) tarafından bildirilen tetikleyici eylemler üzerinde odaklanacaktır. PCFM önemli çarpışma veya elektrik çarpması riskleri tespit ederse, Enerjisa, TEİAŞ'a tespit edilen riskli noktalarda (ör. açık habitatlar, sırtlar, vadiler) kuş uçuş yönlendiricileri (BFD'ler), alternatif yuvalama platformları ile birlikte kuşların tünemesi/yuvalanmasını önleyen cihazlar ve mümkün olduğunda güvenli iletken aralığı/yalıtımı uygulaması için öneride bulunacak ve destek verecektir. ETL hizmet alanında bitki örtüsü, yırtıcı kuşların beslenme ve tüneme fırsatlarını en aza indirmek için düşük yükseklikte tutulacaktır.</w:t>
            </w:r>
          </w:p>
          <w:p w14:paraId="0D8E78D3" w14:textId="1A873B53" w:rsidR="003F3CDF" w:rsidRPr="00AE407B" w:rsidRDefault="007F6803" w:rsidP="003F3CDF">
            <w:pPr>
              <w:pStyle w:val="GvdeMetni"/>
              <w:numPr>
                <w:ilvl w:val="0"/>
                <w:numId w:val="77"/>
              </w:numPr>
              <w:spacing w:before="20" w:after="20" w:line="240" w:lineRule="auto"/>
              <w:jc w:val="both"/>
              <w:rPr>
                <w:rFonts w:ascii="Verdana" w:hAnsi="Verdana"/>
                <w:sz w:val="16"/>
                <w:szCs w:val="16"/>
                <w:lang w:val="tr-TR"/>
              </w:rPr>
            </w:pPr>
            <w:r w:rsidRPr="00AE407B">
              <w:rPr>
                <w:rFonts w:ascii="Verdana" w:hAnsi="Verdana"/>
                <w:sz w:val="16"/>
                <w:szCs w:val="16"/>
                <w:lang w:val="tr-TR"/>
              </w:rPr>
              <w:t>PCFM'nin kuş çarpışmaları veya elektrik çarpması kanıtları nedeniyle tetiklenmesi halinde TEİAŞ tarafından uygulanan hafifletici önlemler (örneğin BFD'ler, yuvalama platformları)</w:t>
            </w:r>
            <w:r w:rsidR="4B06504E" w:rsidRPr="00AE407B">
              <w:rPr>
                <w:rFonts w:ascii="Verdana" w:hAnsi="Verdana"/>
                <w:sz w:val="16"/>
                <w:szCs w:val="16"/>
                <w:lang w:val="tr-TR"/>
              </w:rPr>
              <w:t>.</w:t>
            </w:r>
          </w:p>
        </w:tc>
        <w:tc>
          <w:tcPr>
            <w:tcW w:w="2200" w:type="dxa"/>
          </w:tcPr>
          <w:p w14:paraId="5E271BFE" w14:textId="334166B3" w:rsidR="003F3CDF" w:rsidRPr="00AE407B" w:rsidRDefault="003F3CDF" w:rsidP="003F3CDF">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Önleme / En Aza İndirme /</w:t>
            </w:r>
          </w:p>
          <w:p w14:paraId="2DBDFD89" w14:textId="5E3045BF" w:rsidR="003F3CDF" w:rsidRPr="00AE407B" w:rsidRDefault="003F3CDF" w:rsidP="003F3CDF">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Yönet</w:t>
            </w:r>
            <w:r w:rsidR="00B82E44" w:rsidRPr="00AE407B">
              <w:rPr>
                <w:rFonts w:ascii="Verdana" w:hAnsi="Verdana"/>
                <w:sz w:val="16"/>
                <w:szCs w:val="16"/>
                <w:lang w:val="tr-TR"/>
              </w:rPr>
              <w:t>im</w:t>
            </w:r>
          </w:p>
        </w:tc>
        <w:tc>
          <w:tcPr>
            <w:tcW w:w="2280" w:type="dxa"/>
          </w:tcPr>
          <w:p w14:paraId="6EE2C96A" w14:textId="57F28D87" w:rsidR="00D1451C" w:rsidRPr="00AE407B" w:rsidRDefault="00D1451C" w:rsidP="00D1451C">
            <w:pPr>
              <w:pStyle w:val="GvdeMetni"/>
              <w:spacing w:before="20" w:after="20" w:line="240" w:lineRule="auto"/>
              <w:rPr>
                <w:rFonts w:ascii="Verdana" w:hAnsi="Verdana"/>
                <w:sz w:val="16"/>
                <w:szCs w:val="16"/>
                <w:lang w:val="tr-TR"/>
              </w:rPr>
            </w:pPr>
            <w:r w:rsidRPr="00AE407B">
              <w:rPr>
                <w:rFonts w:ascii="Verdana" w:hAnsi="Verdana"/>
                <w:sz w:val="16"/>
                <w:szCs w:val="16"/>
                <w:lang w:val="tr-TR"/>
              </w:rPr>
              <w:t xml:space="preserve">ETL devreye alınmadan önce TEİAŞ ile erken danışma toplantıları </w:t>
            </w:r>
            <w:r w:rsidR="00A02B54" w:rsidRPr="00AE407B">
              <w:rPr>
                <w:rFonts w:ascii="Verdana" w:hAnsi="Verdana"/>
                <w:sz w:val="16"/>
                <w:szCs w:val="16"/>
                <w:lang w:val="tr-TR"/>
              </w:rPr>
              <w:t>tamalanmalıdır</w:t>
            </w:r>
          </w:p>
          <w:p w14:paraId="0D55DB5A" w14:textId="77777777" w:rsidR="00D1451C" w:rsidRPr="00AE407B" w:rsidRDefault="00D1451C" w:rsidP="00D1451C">
            <w:pPr>
              <w:pStyle w:val="GvdeMetni"/>
              <w:spacing w:before="20" w:after="20" w:line="240" w:lineRule="auto"/>
              <w:rPr>
                <w:rFonts w:ascii="Verdana" w:hAnsi="Verdana"/>
                <w:sz w:val="16"/>
                <w:szCs w:val="16"/>
                <w:lang w:val="tr-TR"/>
              </w:rPr>
            </w:pPr>
          </w:p>
          <w:p w14:paraId="31CCB847" w14:textId="77777777" w:rsidR="00D1451C" w:rsidRPr="00AE407B" w:rsidRDefault="00D1451C" w:rsidP="00D1451C">
            <w:pPr>
              <w:pStyle w:val="GvdeMetni"/>
              <w:spacing w:before="20" w:after="20" w:line="240" w:lineRule="auto"/>
              <w:rPr>
                <w:rFonts w:ascii="Verdana" w:hAnsi="Verdana"/>
                <w:sz w:val="16"/>
                <w:szCs w:val="16"/>
                <w:lang w:val="tr-TR"/>
              </w:rPr>
            </w:pPr>
            <w:r w:rsidRPr="00AE407B">
              <w:rPr>
                <w:rFonts w:ascii="Verdana" w:hAnsi="Verdana"/>
                <w:sz w:val="16"/>
                <w:szCs w:val="16"/>
                <w:lang w:val="tr-TR"/>
              </w:rPr>
              <w:t>Potansiyel çarpışma/elektrik çarpması riskli noktaları belirlemek için ETL boyunca operasyonel kuş izleme uygulanır.</w:t>
            </w:r>
          </w:p>
          <w:p w14:paraId="13960046" w14:textId="77777777" w:rsidR="00A26497" w:rsidRPr="00AE407B" w:rsidRDefault="00A26497" w:rsidP="00D1451C">
            <w:pPr>
              <w:pStyle w:val="GvdeMetni"/>
              <w:spacing w:before="20" w:after="20" w:line="240" w:lineRule="auto"/>
              <w:rPr>
                <w:rFonts w:ascii="Verdana" w:hAnsi="Verdana"/>
                <w:sz w:val="16"/>
                <w:szCs w:val="16"/>
                <w:lang w:val="tr-TR"/>
              </w:rPr>
            </w:pPr>
          </w:p>
          <w:p w14:paraId="4A271F1D" w14:textId="2DD8CB83" w:rsidR="00A26497" w:rsidRPr="00AE407B" w:rsidRDefault="00A26497" w:rsidP="00A26497">
            <w:pPr>
              <w:pStyle w:val="GvdeMetni"/>
              <w:spacing w:before="20" w:after="20" w:line="240" w:lineRule="auto"/>
              <w:rPr>
                <w:rFonts w:ascii="Verdana" w:hAnsi="Verdana"/>
                <w:sz w:val="16"/>
                <w:szCs w:val="16"/>
                <w:lang w:val="tr-TR"/>
              </w:rPr>
            </w:pPr>
            <w:r w:rsidRPr="00AE407B">
              <w:rPr>
                <w:rFonts w:ascii="Verdana" w:hAnsi="Verdana"/>
                <w:sz w:val="16"/>
                <w:szCs w:val="16"/>
                <w:lang w:val="tr-TR"/>
              </w:rPr>
              <w:t xml:space="preserve">Yırtıcı kuşların beslenmesini engellemek için ETL koridoru boyunca bitki örtüsü düşük </w:t>
            </w:r>
            <w:r w:rsidR="00A02B54" w:rsidRPr="00AE407B">
              <w:rPr>
                <w:rFonts w:ascii="Verdana" w:hAnsi="Verdana"/>
                <w:sz w:val="16"/>
                <w:szCs w:val="16"/>
                <w:lang w:val="tr-TR"/>
              </w:rPr>
              <w:t>tutulmalıdır</w:t>
            </w:r>
            <w:r w:rsidRPr="00AE407B">
              <w:rPr>
                <w:rFonts w:ascii="Verdana" w:hAnsi="Verdana"/>
                <w:sz w:val="16"/>
                <w:szCs w:val="16"/>
                <w:lang w:val="tr-TR"/>
              </w:rPr>
              <w:t>.</w:t>
            </w:r>
          </w:p>
          <w:p w14:paraId="7E02AAC4" w14:textId="77777777" w:rsidR="00A26497" w:rsidRPr="00AE407B" w:rsidRDefault="00A26497" w:rsidP="00D1451C">
            <w:pPr>
              <w:pStyle w:val="GvdeMetni"/>
              <w:spacing w:before="20" w:after="20" w:line="240" w:lineRule="auto"/>
              <w:rPr>
                <w:rFonts w:ascii="Verdana" w:hAnsi="Verdana"/>
                <w:sz w:val="16"/>
                <w:szCs w:val="16"/>
                <w:lang w:val="tr-TR"/>
              </w:rPr>
            </w:pPr>
          </w:p>
          <w:p w14:paraId="6CB4442A" w14:textId="77777777" w:rsidR="003F3CDF" w:rsidRPr="00AE407B" w:rsidRDefault="003F3CDF" w:rsidP="003F3CDF">
            <w:pPr>
              <w:pStyle w:val="GvdeMetni"/>
              <w:spacing w:before="20" w:after="20" w:line="240" w:lineRule="auto"/>
              <w:rPr>
                <w:rFonts w:ascii="Verdana" w:hAnsi="Verdana"/>
                <w:sz w:val="16"/>
                <w:szCs w:val="16"/>
                <w:lang w:val="tr-TR"/>
              </w:rPr>
            </w:pPr>
          </w:p>
        </w:tc>
        <w:tc>
          <w:tcPr>
            <w:tcW w:w="1261" w:type="dxa"/>
          </w:tcPr>
          <w:p w14:paraId="5AA7DF77" w14:textId="1997FFEF" w:rsidR="003F3CDF" w:rsidRPr="00AE407B" w:rsidRDefault="003F3CDF" w:rsidP="003F3CDF">
            <w:pPr>
              <w:pStyle w:val="GvdeMetni"/>
              <w:spacing w:before="20" w:after="20" w:line="240" w:lineRule="auto"/>
              <w:rPr>
                <w:rFonts w:ascii="Verdana" w:hAnsi="Verdana"/>
                <w:sz w:val="16"/>
                <w:szCs w:val="16"/>
                <w:lang w:val="tr-TR"/>
              </w:rPr>
            </w:pPr>
            <w:r w:rsidRPr="00AE407B">
              <w:rPr>
                <w:rFonts w:ascii="Verdana" w:hAnsi="Verdana"/>
                <w:sz w:val="16"/>
                <w:szCs w:val="16"/>
                <w:lang w:val="tr-TR"/>
              </w:rPr>
              <w:t>İşletme Öncesi</w:t>
            </w:r>
          </w:p>
        </w:tc>
        <w:tc>
          <w:tcPr>
            <w:tcW w:w="0" w:type="auto"/>
          </w:tcPr>
          <w:p w14:paraId="67CBA979" w14:textId="77777777" w:rsidR="00A02B54" w:rsidRPr="00AE407B" w:rsidRDefault="00A02B54" w:rsidP="00A02B54">
            <w:pPr>
              <w:spacing w:before="20" w:after="20" w:line="240" w:lineRule="auto"/>
              <w:rPr>
                <w:rFonts w:ascii="Verdana" w:hAnsi="Verdana"/>
                <w:sz w:val="16"/>
                <w:szCs w:val="16"/>
                <w:lang w:val="tr-TR"/>
              </w:rPr>
            </w:pPr>
            <w:r w:rsidRPr="00AE407B">
              <w:rPr>
                <w:rFonts w:ascii="Verdana" w:hAnsi="Verdana"/>
                <w:sz w:val="16"/>
                <w:szCs w:val="16"/>
                <w:lang w:val="tr-TR"/>
              </w:rPr>
              <w:t>İşletme sahibi</w:t>
            </w:r>
          </w:p>
          <w:p w14:paraId="7534BAC2" w14:textId="6CE351F2" w:rsidR="003F3CDF" w:rsidRPr="00AE407B" w:rsidRDefault="003F3CDF" w:rsidP="003F3CDF">
            <w:pPr>
              <w:pStyle w:val="GvdeMetni"/>
              <w:spacing w:before="20" w:after="20" w:line="240" w:lineRule="auto"/>
              <w:rPr>
                <w:rFonts w:ascii="Verdana" w:hAnsi="Verdana"/>
                <w:sz w:val="16"/>
                <w:szCs w:val="16"/>
                <w:lang w:val="tr-TR"/>
              </w:rPr>
            </w:pPr>
          </w:p>
        </w:tc>
      </w:tr>
      <w:tr w:rsidR="001F602E" w:rsidRPr="00AE407B" w14:paraId="6216E3D9" w14:textId="77777777" w:rsidTr="6492F8D9">
        <w:tc>
          <w:tcPr>
            <w:tcW w:w="2627" w:type="dxa"/>
            <w:vMerge/>
          </w:tcPr>
          <w:p w14:paraId="1B41EA35" w14:textId="77777777" w:rsidR="001F602E" w:rsidRPr="00AE407B" w:rsidRDefault="001F602E" w:rsidP="001F602E">
            <w:pPr>
              <w:pStyle w:val="GvdeMetni"/>
              <w:spacing w:before="20" w:after="20" w:line="240" w:lineRule="auto"/>
              <w:rPr>
                <w:rFonts w:ascii="Verdana" w:hAnsi="Verdana"/>
                <w:b/>
                <w:bCs/>
                <w:sz w:val="16"/>
                <w:szCs w:val="16"/>
                <w:lang w:val="tr-TR"/>
              </w:rPr>
            </w:pPr>
          </w:p>
        </w:tc>
        <w:tc>
          <w:tcPr>
            <w:tcW w:w="4711" w:type="dxa"/>
          </w:tcPr>
          <w:p w14:paraId="1418CBFC" w14:textId="31DC900F" w:rsidR="001F602E" w:rsidRPr="00AE407B" w:rsidRDefault="001F602E" w:rsidP="001F602E">
            <w:pPr>
              <w:pStyle w:val="GvdeMetni"/>
              <w:spacing w:before="20" w:after="20" w:line="240" w:lineRule="auto"/>
              <w:rPr>
                <w:rFonts w:ascii="Verdana" w:hAnsi="Verdana"/>
                <w:b/>
                <w:bCs/>
                <w:sz w:val="16"/>
                <w:szCs w:val="16"/>
                <w:lang w:val="tr-TR"/>
              </w:rPr>
            </w:pPr>
            <w:r w:rsidRPr="00AE407B">
              <w:rPr>
                <w:rFonts w:ascii="Verdana" w:hAnsi="Verdana"/>
                <w:b/>
                <w:bCs/>
                <w:sz w:val="16"/>
                <w:szCs w:val="16"/>
                <w:lang w:val="tr-TR"/>
              </w:rPr>
              <w:t>İşletme Aşaması için İzleme ve Uyarlanabilir Yönetim</w:t>
            </w:r>
          </w:p>
          <w:p w14:paraId="282F10F8" w14:textId="77777777" w:rsidR="001F602E" w:rsidRPr="00AE407B" w:rsidRDefault="001F602E" w:rsidP="001F602E">
            <w:pPr>
              <w:pStyle w:val="GvdeMetni"/>
              <w:numPr>
                <w:ilvl w:val="0"/>
                <w:numId w:val="77"/>
              </w:numPr>
              <w:spacing w:before="20" w:after="20" w:line="240" w:lineRule="auto"/>
              <w:jc w:val="both"/>
              <w:rPr>
                <w:rFonts w:ascii="Verdana" w:hAnsi="Verdana"/>
                <w:sz w:val="16"/>
                <w:szCs w:val="16"/>
                <w:lang w:val="tr-TR"/>
              </w:rPr>
            </w:pPr>
            <w:r w:rsidRPr="00AE407B">
              <w:rPr>
                <w:rFonts w:ascii="Verdana" w:hAnsi="Verdana"/>
                <w:sz w:val="16"/>
                <w:szCs w:val="16"/>
                <w:lang w:val="tr-TR"/>
              </w:rPr>
              <w:t xml:space="preserve">Uluslararası iyi uygulamalar, özellikle de İnşaat Sonrası Ölüm İzleme (PCFM) İyi Uygulama El Kitabı (IFC, EBRD, KfW, 2023) ile uyumlu olarak </w:t>
            </w:r>
            <w:r w:rsidRPr="00AE407B">
              <w:rPr>
                <w:rFonts w:ascii="Verdana" w:hAnsi="Verdana"/>
                <w:sz w:val="16"/>
                <w:szCs w:val="16"/>
                <w:lang w:val="tr-TR"/>
              </w:rPr>
              <w:lastRenderedPageBreak/>
              <w:t>Uyarlanabilir Kuş ve Yarasa İzleme ve Yönetim Planı (ABBMMP) geliştirilmeli ve uygulanmalıdır.</w:t>
            </w:r>
          </w:p>
          <w:p w14:paraId="75B25275" w14:textId="3B2967A2" w:rsidR="001F602E" w:rsidRPr="00AE407B" w:rsidRDefault="001F602E" w:rsidP="001F602E">
            <w:pPr>
              <w:pStyle w:val="GvdeMetni"/>
              <w:numPr>
                <w:ilvl w:val="0"/>
                <w:numId w:val="77"/>
              </w:numPr>
              <w:spacing w:before="20" w:after="20" w:line="240" w:lineRule="auto"/>
              <w:jc w:val="both"/>
              <w:rPr>
                <w:rFonts w:ascii="Verdana" w:hAnsi="Verdana"/>
                <w:sz w:val="16"/>
                <w:szCs w:val="16"/>
                <w:lang w:val="tr-TR"/>
              </w:rPr>
            </w:pPr>
            <w:r w:rsidRPr="00AE407B">
              <w:rPr>
                <w:rFonts w:ascii="Verdana" w:hAnsi="Verdana"/>
                <w:sz w:val="16"/>
                <w:szCs w:val="16"/>
                <w:lang w:val="tr-TR"/>
              </w:rPr>
              <w:t>AB</w:t>
            </w:r>
            <w:r w:rsidR="00DD3C79">
              <w:rPr>
                <w:rFonts w:ascii="Verdana" w:hAnsi="Verdana"/>
                <w:sz w:val="16"/>
                <w:szCs w:val="16"/>
                <w:lang w:val="tr-TR"/>
              </w:rPr>
              <w:t>BYP</w:t>
            </w:r>
            <w:r w:rsidRPr="00AE407B">
              <w:rPr>
                <w:rFonts w:ascii="Verdana" w:hAnsi="Verdana"/>
                <w:sz w:val="16"/>
                <w:szCs w:val="16"/>
                <w:lang w:val="tr-TR"/>
              </w:rPr>
              <w:t>'ye göre, ETL boyunca kuşlar için PCFM gerçekleştirilerek yüksek riskli bölümler belirlenmelidir.</w:t>
            </w:r>
          </w:p>
          <w:p w14:paraId="55124D63" w14:textId="1386F9E4" w:rsidR="001F602E" w:rsidRPr="00AE407B" w:rsidRDefault="001F602E" w:rsidP="001F602E">
            <w:pPr>
              <w:pStyle w:val="GvdeMetni"/>
              <w:numPr>
                <w:ilvl w:val="0"/>
                <w:numId w:val="77"/>
              </w:numPr>
              <w:spacing w:before="20" w:after="20" w:line="240" w:lineRule="auto"/>
              <w:jc w:val="both"/>
              <w:rPr>
                <w:rFonts w:ascii="Verdana" w:hAnsi="Verdana"/>
                <w:sz w:val="16"/>
                <w:szCs w:val="16"/>
                <w:lang w:val="tr-TR"/>
              </w:rPr>
            </w:pPr>
            <w:r w:rsidRPr="00AE407B">
              <w:rPr>
                <w:rFonts w:ascii="Verdana" w:hAnsi="Verdana"/>
                <w:sz w:val="16"/>
                <w:szCs w:val="16"/>
                <w:lang w:val="tr-TR"/>
              </w:rPr>
              <w:t>İzleme sonuçlarına göre uyarlanabilir yönetim önlemleri (ör. ek yönlendiriciler veya caydırıcılar) uygulayın.</w:t>
            </w:r>
          </w:p>
          <w:p w14:paraId="2D20A61D" w14:textId="77777777" w:rsidR="001F602E" w:rsidRPr="00AE407B" w:rsidRDefault="001F602E" w:rsidP="001F602E">
            <w:pPr>
              <w:pStyle w:val="GvdeMetni"/>
              <w:numPr>
                <w:ilvl w:val="0"/>
                <w:numId w:val="77"/>
              </w:numPr>
              <w:spacing w:before="20" w:after="20" w:line="240" w:lineRule="auto"/>
              <w:jc w:val="both"/>
              <w:rPr>
                <w:rFonts w:ascii="Verdana" w:hAnsi="Verdana"/>
                <w:sz w:val="16"/>
                <w:szCs w:val="16"/>
                <w:lang w:val="tr-TR"/>
              </w:rPr>
            </w:pPr>
            <w:r w:rsidRPr="00AE407B">
              <w:rPr>
                <w:rFonts w:ascii="Verdana" w:hAnsi="Verdana"/>
                <w:sz w:val="16"/>
                <w:szCs w:val="16"/>
                <w:lang w:val="tr-TR"/>
              </w:rPr>
              <w:t>Leş yiyen kuşları çekmemek için iletim hatlarının yakınındaki hayvan leşlerini 48 saat içinde kaldırın. Mümkünse, uygun leşler PCFM'ye uygun olarak leş kalıcılık denemelerinde de kullanılabilir.</w:t>
            </w:r>
          </w:p>
          <w:p w14:paraId="4AC2AADA" w14:textId="714DC068" w:rsidR="001F602E" w:rsidRPr="00AE407B" w:rsidRDefault="001F602E" w:rsidP="001F602E">
            <w:pPr>
              <w:pStyle w:val="GvdeMetni"/>
              <w:numPr>
                <w:ilvl w:val="0"/>
                <w:numId w:val="77"/>
              </w:numPr>
              <w:spacing w:before="20" w:after="20" w:line="240" w:lineRule="auto"/>
              <w:jc w:val="both"/>
              <w:rPr>
                <w:rFonts w:ascii="Verdana" w:hAnsi="Verdana"/>
                <w:b/>
                <w:bCs/>
                <w:sz w:val="16"/>
                <w:szCs w:val="16"/>
                <w:lang w:val="tr-TR"/>
              </w:rPr>
            </w:pPr>
            <w:r w:rsidRPr="00AE407B">
              <w:rPr>
                <w:rFonts w:ascii="Verdana" w:hAnsi="Verdana"/>
                <w:sz w:val="16"/>
                <w:szCs w:val="16"/>
                <w:lang w:val="tr-TR"/>
              </w:rPr>
              <w:t>Kuş/yarasa özel ETL araştırmalarının tamamlanmasının ardından gerektiğinde hafifletme önlemlerini güncelleyin.</w:t>
            </w:r>
          </w:p>
        </w:tc>
        <w:tc>
          <w:tcPr>
            <w:tcW w:w="2200" w:type="dxa"/>
          </w:tcPr>
          <w:p w14:paraId="607390F1" w14:textId="35FD6681" w:rsidR="001F602E" w:rsidRPr="00AE407B" w:rsidRDefault="001F602E" w:rsidP="001F602E">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lastRenderedPageBreak/>
              <w:t>Önleme / En aza indirme /</w:t>
            </w:r>
          </w:p>
          <w:p w14:paraId="29213E7F" w14:textId="1920C852" w:rsidR="001F602E" w:rsidRPr="00AE407B" w:rsidRDefault="001F602E" w:rsidP="001F602E">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Yönetim</w:t>
            </w:r>
          </w:p>
        </w:tc>
        <w:tc>
          <w:tcPr>
            <w:tcW w:w="2280" w:type="dxa"/>
          </w:tcPr>
          <w:p w14:paraId="3E0567B5" w14:textId="5672882C" w:rsidR="001F602E" w:rsidRPr="00AE407B" w:rsidRDefault="001F602E" w:rsidP="001F602E">
            <w:pPr>
              <w:pStyle w:val="GvdeMetni"/>
              <w:spacing w:before="20" w:after="20" w:line="240" w:lineRule="auto"/>
              <w:rPr>
                <w:rFonts w:ascii="Verdana" w:hAnsi="Verdana"/>
                <w:sz w:val="16"/>
                <w:szCs w:val="16"/>
                <w:lang w:val="tr-TR"/>
              </w:rPr>
            </w:pPr>
            <w:r w:rsidRPr="00AE407B">
              <w:rPr>
                <w:rFonts w:ascii="Verdana" w:hAnsi="Verdana"/>
                <w:b/>
                <w:bCs/>
                <w:sz w:val="16"/>
                <w:szCs w:val="16"/>
                <w:lang w:val="tr-TR"/>
              </w:rPr>
              <w:t>AB</w:t>
            </w:r>
            <w:r w:rsidR="00DD3C79">
              <w:rPr>
                <w:rFonts w:ascii="Verdana" w:hAnsi="Verdana"/>
                <w:b/>
                <w:bCs/>
                <w:sz w:val="16"/>
                <w:szCs w:val="16"/>
                <w:lang w:val="tr-TR"/>
              </w:rPr>
              <w:t>BYP</w:t>
            </w:r>
            <w:r w:rsidRPr="00AE407B">
              <w:rPr>
                <w:rFonts w:ascii="Verdana" w:hAnsi="Verdana"/>
                <w:sz w:val="16"/>
                <w:szCs w:val="16"/>
                <w:lang w:val="tr-TR"/>
              </w:rPr>
              <w:t>.</w:t>
            </w:r>
          </w:p>
          <w:p w14:paraId="70686916" w14:textId="77777777" w:rsidR="001F602E" w:rsidRPr="00AE407B" w:rsidRDefault="001F602E" w:rsidP="001F602E">
            <w:pPr>
              <w:pStyle w:val="GvdeMetni"/>
              <w:spacing w:before="20" w:after="20" w:line="240" w:lineRule="auto"/>
              <w:rPr>
                <w:rFonts w:ascii="Verdana" w:hAnsi="Verdana"/>
                <w:sz w:val="16"/>
                <w:szCs w:val="16"/>
                <w:lang w:val="tr-TR"/>
              </w:rPr>
            </w:pPr>
          </w:p>
          <w:p w14:paraId="70946521" w14:textId="7B3261D5" w:rsidR="001F602E" w:rsidRPr="00AE407B" w:rsidRDefault="001F602E" w:rsidP="001F602E">
            <w:pPr>
              <w:pStyle w:val="GvdeMetni"/>
              <w:spacing w:before="20" w:after="20" w:line="240" w:lineRule="auto"/>
              <w:rPr>
                <w:rFonts w:ascii="Verdana" w:hAnsi="Verdana"/>
                <w:sz w:val="16"/>
                <w:szCs w:val="16"/>
                <w:lang w:val="tr-TR"/>
              </w:rPr>
            </w:pPr>
            <w:r w:rsidRPr="00AE407B">
              <w:rPr>
                <w:rFonts w:ascii="Verdana" w:hAnsi="Verdana"/>
                <w:b/>
                <w:bCs/>
                <w:sz w:val="16"/>
                <w:szCs w:val="16"/>
                <w:lang w:val="tr-TR"/>
              </w:rPr>
              <w:t>PCFM programı</w:t>
            </w:r>
            <w:r w:rsidRPr="00AE407B">
              <w:rPr>
                <w:rFonts w:ascii="Verdana" w:hAnsi="Verdana"/>
                <w:sz w:val="16"/>
                <w:szCs w:val="16"/>
                <w:lang w:val="tr-TR"/>
              </w:rPr>
              <w:t>.</w:t>
            </w:r>
          </w:p>
          <w:p w14:paraId="0C397123" w14:textId="77777777" w:rsidR="001F602E" w:rsidRPr="00AE407B" w:rsidRDefault="001F602E" w:rsidP="001F602E">
            <w:pPr>
              <w:pStyle w:val="GvdeMetni"/>
              <w:spacing w:before="20" w:after="20" w:line="240" w:lineRule="auto"/>
              <w:rPr>
                <w:rFonts w:ascii="Verdana" w:hAnsi="Verdana"/>
                <w:sz w:val="16"/>
                <w:szCs w:val="16"/>
                <w:lang w:val="tr-TR"/>
              </w:rPr>
            </w:pPr>
          </w:p>
          <w:p w14:paraId="41370D86" w14:textId="07ACB9A1" w:rsidR="001F602E" w:rsidRPr="00AE407B" w:rsidRDefault="001F602E" w:rsidP="001F602E">
            <w:pPr>
              <w:pStyle w:val="GvdeMetni"/>
              <w:spacing w:before="20" w:after="20" w:line="240" w:lineRule="auto"/>
              <w:rPr>
                <w:rFonts w:ascii="Verdana" w:hAnsi="Verdana"/>
                <w:sz w:val="16"/>
                <w:szCs w:val="16"/>
                <w:lang w:val="tr-TR"/>
              </w:rPr>
            </w:pPr>
            <w:r w:rsidRPr="00AE407B">
              <w:rPr>
                <w:rFonts w:ascii="Verdana" w:hAnsi="Verdana"/>
                <w:sz w:val="16"/>
                <w:szCs w:val="16"/>
                <w:lang w:val="tr-TR"/>
              </w:rPr>
              <w:lastRenderedPageBreak/>
              <w:t>ETL boyunca inşaat sonrası ölüm izlemesi</w:t>
            </w:r>
          </w:p>
          <w:p w14:paraId="315DD80D" w14:textId="77777777" w:rsidR="001F602E" w:rsidRPr="00AE407B" w:rsidRDefault="001F602E" w:rsidP="001F602E">
            <w:pPr>
              <w:pStyle w:val="GvdeMetni"/>
              <w:spacing w:before="20" w:after="20" w:line="240" w:lineRule="auto"/>
              <w:rPr>
                <w:rFonts w:ascii="Verdana" w:hAnsi="Verdana"/>
                <w:sz w:val="16"/>
                <w:szCs w:val="16"/>
                <w:lang w:val="tr-TR"/>
              </w:rPr>
            </w:pPr>
          </w:p>
          <w:p w14:paraId="5B1EFFFE" w14:textId="0E1FDA5A" w:rsidR="001F602E" w:rsidRPr="00AE407B" w:rsidRDefault="001F602E" w:rsidP="001F602E">
            <w:pPr>
              <w:pStyle w:val="GvdeMetni"/>
              <w:spacing w:before="20" w:after="20" w:line="240" w:lineRule="auto"/>
              <w:rPr>
                <w:rFonts w:ascii="Verdana" w:hAnsi="Verdana"/>
                <w:sz w:val="16"/>
                <w:szCs w:val="16"/>
                <w:lang w:val="tr-TR"/>
              </w:rPr>
            </w:pPr>
            <w:r w:rsidRPr="00AE407B">
              <w:rPr>
                <w:rFonts w:ascii="Verdana" w:hAnsi="Verdana"/>
                <w:sz w:val="16"/>
                <w:szCs w:val="16"/>
                <w:lang w:val="tr-TR"/>
              </w:rPr>
              <w:t>Gerektiğinde uyarlanabilir yönetim önlemlerinin</w:t>
            </w:r>
            <w:r w:rsidR="00C570F6" w:rsidRPr="00AE407B">
              <w:rPr>
                <w:rFonts w:ascii="Verdana" w:hAnsi="Verdana"/>
                <w:sz w:val="16"/>
                <w:szCs w:val="16"/>
                <w:lang w:val="tr-TR"/>
              </w:rPr>
              <w:t xml:space="preserve"> uygulanması</w:t>
            </w:r>
          </w:p>
          <w:p w14:paraId="38670D82" w14:textId="77777777" w:rsidR="001F602E" w:rsidRPr="00AE407B" w:rsidRDefault="001F602E" w:rsidP="001F602E">
            <w:pPr>
              <w:pStyle w:val="GvdeMetni"/>
              <w:spacing w:before="20" w:after="20" w:line="240" w:lineRule="auto"/>
              <w:rPr>
                <w:rFonts w:ascii="Verdana" w:hAnsi="Verdana"/>
                <w:sz w:val="16"/>
                <w:szCs w:val="16"/>
                <w:lang w:val="tr-TR"/>
              </w:rPr>
            </w:pPr>
          </w:p>
          <w:p w14:paraId="780EA57E" w14:textId="617E5D8D" w:rsidR="001F602E" w:rsidRPr="00AE407B" w:rsidRDefault="00C570F6" w:rsidP="001F602E">
            <w:pPr>
              <w:pStyle w:val="GvdeMetni"/>
              <w:spacing w:before="20" w:after="20" w:line="240" w:lineRule="auto"/>
              <w:rPr>
                <w:rFonts w:ascii="Verdana" w:hAnsi="Verdana"/>
                <w:sz w:val="16"/>
                <w:szCs w:val="16"/>
                <w:lang w:val="tr-TR"/>
              </w:rPr>
            </w:pPr>
            <w:r w:rsidRPr="00AE407B">
              <w:rPr>
                <w:rFonts w:ascii="Verdana" w:hAnsi="Verdana"/>
                <w:sz w:val="16"/>
                <w:szCs w:val="16"/>
                <w:lang w:val="tr-TR"/>
              </w:rPr>
              <w:t>Karkasların</w:t>
            </w:r>
            <w:r w:rsidR="001F602E" w:rsidRPr="00AE407B">
              <w:rPr>
                <w:rFonts w:ascii="Verdana" w:hAnsi="Verdana"/>
                <w:sz w:val="16"/>
                <w:szCs w:val="16"/>
                <w:lang w:val="tr-TR"/>
              </w:rPr>
              <w:t xml:space="preserve"> tespit edildikten sonra 48 saat içinde kaldırı</w:t>
            </w:r>
            <w:r w:rsidRPr="00AE407B">
              <w:rPr>
                <w:rFonts w:ascii="Verdana" w:hAnsi="Verdana"/>
                <w:sz w:val="16"/>
                <w:szCs w:val="16"/>
                <w:lang w:val="tr-TR"/>
              </w:rPr>
              <w:t>lması</w:t>
            </w:r>
            <w:r w:rsidR="001F602E" w:rsidRPr="00AE407B">
              <w:rPr>
                <w:rFonts w:ascii="Verdana" w:hAnsi="Verdana"/>
                <w:sz w:val="16"/>
                <w:szCs w:val="16"/>
                <w:lang w:val="tr-TR"/>
              </w:rPr>
              <w:t>.</w:t>
            </w:r>
          </w:p>
          <w:p w14:paraId="36AE3227" w14:textId="77777777" w:rsidR="001F602E" w:rsidRPr="00AE407B" w:rsidRDefault="001F602E" w:rsidP="001F602E">
            <w:pPr>
              <w:pStyle w:val="GvdeMetni"/>
              <w:spacing w:before="20" w:after="20" w:line="240" w:lineRule="auto"/>
              <w:rPr>
                <w:rFonts w:ascii="Verdana" w:hAnsi="Verdana"/>
                <w:sz w:val="16"/>
                <w:szCs w:val="16"/>
                <w:lang w:val="tr-TR"/>
              </w:rPr>
            </w:pPr>
          </w:p>
          <w:p w14:paraId="7B6744AE" w14:textId="1E7A2219" w:rsidR="001F602E" w:rsidRPr="00AE407B" w:rsidRDefault="001F602E" w:rsidP="001F602E">
            <w:pPr>
              <w:pStyle w:val="GvdeMetni"/>
              <w:spacing w:before="20" w:after="20" w:line="240" w:lineRule="auto"/>
              <w:rPr>
                <w:rFonts w:ascii="Verdana" w:hAnsi="Verdana"/>
                <w:sz w:val="16"/>
                <w:szCs w:val="16"/>
                <w:lang w:val="tr-TR"/>
              </w:rPr>
            </w:pPr>
            <w:r w:rsidRPr="00AE407B">
              <w:rPr>
                <w:rFonts w:ascii="Verdana" w:hAnsi="Verdana"/>
                <w:sz w:val="16"/>
                <w:szCs w:val="16"/>
                <w:lang w:val="tr-TR"/>
              </w:rPr>
              <w:t>Adaptif önlemler, leş izleme verilerine dayalı olarak yıllık olarak gözden</w:t>
            </w:r>
            <w:r w:rsidR="00C570F6" w:rsidRPr="00AE407B">
              <w:rPr>
                <w:rFonts w:ascii="Verdana" w:hAnsi="Verdana"/>
                <w:sz w:val="16"/>
                <w:szCs w:val="16"/>
                <w:lang w:val="tr-TR"/>
              </w:rPr>
              <w:t xml:space="preserve"> geçirilmesi</w:t>
            </w:r>
            <w:r w:rsidRPr="00AE407B">
              <w:rPr>
                <w:rFonts w:ascii="Verdana" w:hAnsi="Verdana"/>
                <w:sz w:val="16"/>
                <w:szCs w:val="16"/>
                <w:lang w:val="tr-TR"/>
              </w:rPr>
              <w:t>.</w:t>
            </w:r>
          </w:p>
        </w:tc>
        <w:tc>
          <w:tcPr>
            <w:tcW w:w="1261" w:type="dxa"/>
          </w:tcPr>
          <w:p w14:paraId="43C2D068" w14:textId="0B7732C3" w:rsidR="001F602E" w:rsidRPr="00AE407B" w:rsidRDefault="001F602E" w:rsidP="001F602E">
            <w:pPr>
              <w:pStyle w:val="GvdeMetni"/>
              <w:spacing w:before="20" w:after="20" w:line="240" w:lineRule="auto"/>
              <w:rPr>
                <w:rFonts w:ascii="Verdana" w:hAnsi="Verdana"/>
                <w:sz w:val="16"/>
                <w:szCs w:val="16"/>
                <w:lang w:val="tr-TR"/>
              </w:rPr>
            </w:pPr>
            <w:r w:rsidRPr="00AE407B">
              <w:rPr>
                <w:rFonts w:ascii="Verdana" w:hAnsi="Verdana"/>
                <w:sz w:val="16"/>
                <w:szCs w:val="16"/>
                <w:lang w:val="tr-TR"/>
              </w:rPr>
              <w:lastRenderedPageBreak/>
              <w:t xml:space="preserve">İşletme </w:t>
            </w:r>
          </w:p>
        </w:tc>
        <w:tc>
          <w:tcPr>
            <w:tcW w:w="0" w:type="auto"/>
          </w:tcPr>
          <w:p w14:paraId="57E9388D" w14:textId="77777777" w:rsidR="001F602E" w:rsidRPr="00AE407B" w:rsidRDefault="001F602E" w:rsidP="001F602E">
            <w:pPr>
              <w:spacing w:before="20" w:after="20" w:line="240" w:lineRule="auto"/>
              <w:rPr>
                <w:rFonts w:ascii="Verdana" w:hAnsi="Verdana"/>
                <w:sz w:val="16"/>
                <w:szCs w:val="16"/>
                <w:lang w:val="tr-TR"/>
              </w:rPr>
            </w:pPr>
            <w:r w:rsidRPr="00AE407B">
              <w:rPr>
                <w:rFonts w:ascii="Verdana" w:hAnsi="Verdana"/>
                <w:sz w:val="16"/>
                <w:szCs w:val="16"/>
                <w:lang w:val="tr-TR"/>
              </w:rPr>
              <w:t>İşletme sahibi</w:t>
            </w:r>
          </w:p>
          <w:p w14:paraId="23C1EFBD" w14:textId="138CD551" w:rsidR="001F602E" w:rsidRPr="00AE407B" w:rsidRDefault="001F602E" w:rsidP="001F602E">
            <w:pPr>
              <w:pStyle w:val="GvdeMetni"/>
              <w:spacing w:before="20" w:after="20" w:line="240" w:lineRule="auto"/>
              <w:rPr>
                <w:rFonts w:ascii="Verdana" w:hAnsi="Verdana"/>
                <w:sz w:val="16"/>
                <w:szCs w:val="16"/>
                <w:lang w:val="tr-TR"/>
              </w:rPr>
            </w:pPr>
          </w:p>
        </w:tc>
      </w:tr>
    </w:tbl>
    <w:p w14:paraId="1C52209E" w14:textId="77777777" w:rsidR="00693200" w:rsidRPr="00AE407B" w:rsidRDefault="00693200" w:rsidP="0075089E">
      <w:pPr>
        <w:spacing w:after="0" w:line="240" w:lineRule="auto"/>
        <w:rPr>
          <w:rFonts w:cs="Times New Roman (Body CS)"/>
          <w:lang w:val="tr-TR"/>
        </w:rPr>
        <w:sectPr w:rsidR="00693200" w:rsidRPr="00AE407B" w:rsidSect="00BC6E1D">
          <w:pgSz w:w="16838" w:h="11906" w:orient="landscape" w:code="9"/>
          <w:pgMar w:top="1134" w:right="1134" w:bottom="1134" w:left="1134" w:header="567" w:footer="374" w:gutter="0"/>
          <w:cols w:sep="1" w:space="380"/>
          <w:titlePg/>
          <w:docGrid w:linePitch="360"/>
        </w:sectPr>
      </w:pPr>
    </w:p>
    <w:p w14:paraId="60B94E4B" w14:textId="3215B2A9" w:rsidR="00780BDA" w:rsidRPr="00AE407B" w:rsidRDefault="008D722B" w:rsidP="00F24346">
      <w:pPr>
        <w:pStyle w:val="Balk2"/>
        <w:rPr>
          <w:lang w:val="tr-TR"/>
        </w:rPr>
      </w:pPr>
      <w:bookmarkStart w:id="133" w:name="_Toc212973621"/>
      <w:r w:rsidRPr="00AE407B">
        <w:rPr>
          <w:lang w:val="tr-TR"/>
        </w:rPr>
        <w:lastRenderedPageBreak/>
        <w:t>İşletme Aşaması için İzleme Faaliyetleri</w:t>
      </w:r>
      <w:bookmarkEnd w:id="133"/>
    </w:p>
    <w:p w14:paraId="10A795F3" w14:textId="69F32671" w:rsidR="00F4246D" w:rsidRPr="00AE407B" w:rsidRDefault="00F4246D" w:rsidP="00F4246D">
      <w:pPr>
        <w:pStyle w:val="GvdeMetni"/>
        <w:rPr>
          <w:lang w:val="tr-TR"/>
        </w:rPr>
      </w:pPr>
      <w:r w:rsidRPr="00AE407B">
        <w:rPr>
          <w:lang w:val="tr-TR"/>
        </w:rPr>
        <w:t xml:space="preserve">Aşağıdaki tablo, operasyonel aşama için </w:t>
      </w:r>
      <w:r w:rsidR="007427FD" w:rsidRPr="00AE407B">
        <w:rPr>
          <w:lang w:val="tr-TR"/>
        </w:rPr>
        <w:t>B</w:t>
      </w:r>
      <w:r w:rsidRPr="00AE407B">
        <w:rPr>
          <w:lang w:val="tr-TR"/>
        </w:rPr>
        <w:t xml:space="preserve">ölüm 5.3 ve Tablo 5-2'de yer alan biyoçeşitlilik yönetimi ve etki azaltma önlemlerinin uygulanmasının izlenmesi için izleme planı ve programını özetlemektedir. </w:t>
      </w:r>
    </w:p>
    <w:p w14:paraId="083032C5" w14:textId="08B0CE92" w:rsidR="00F4246D" w:rsidRPr="00AE407B" w:rsidRDefault="00F4246D" w:rsidP="00F4246D">
      <w:pPr>
        <w:pStyle w:val="GvdeMetni"/>
        <w:rPr>
          <w:lang w:val="tr-TR"/>
        </w:rPr>
      </w:pPr>
      <w:r w:rsidRPr="00AE407B">
        <w:rPr>
          <w:lang w:val="tr-TR"/>
        </w:rPr>
        <w:t xml:space="preserve">Bu izleme faaliyetlerinin amacı, </w:t>
      </w:r>
      <w:r w:rsidR="009C16EF" w:rsidRPr="00AE407B">
        <w:rPr>
          <w:lang w:val="tr-TR"/>
        </w:rPr>
        <w:t>kalan</w:t>
      </w:r>
      <w:r w:rsidRPr="00AE407B">
        <w:rPr>
          <w:lang w:val="tr-TR"/>
        </w:rPr>
        <w:t xml:space="preserve"> etkilerin kontrol altına alınmasını ve azaltma önlemlerinin/eylemlerinin uygulanması açısından etkili olmasını sağlamak ve gerekli değişiklikler veya uyum önlemleri konusunda tavsiyelerde bulunmaktır.</w:t>
      </w:r>
    </w:p>
    <w:p w14:paraId="3C18587A" w14:textId="3EEEFD03" w:rsidR="00F4246D" w:rsidRPr="00AE407B" w:rsidRDefault="00F4246D" w:rsidP="00F4246D">
      <w:pPr>
        <w:pStyle w:val="GvdeMetni"/>
        <w:rPr>
          <w:lang w:val="tr-TR"/>
        </w:rPr>
      </w:pPr>
      <w:r w:rsidRPr="00AE407B">
        <w:rPr>
          <w:lang w:val="tr-TR"/>
        </w:rPr>
        <w:t xml:space="preserve">Listelenen her izleme faaliyeti için </w:t>
      </w:r>
      <w:r w:rsidR="00535A1C" w:rsidRPr="00AE407B">
        <w:rPr>
          <w:lang w:val="tr-TR"/>
        </w:rPr>
        <w:t xml:space="preserve">Tablo 5-3 </w:t>
      </w:r>
      <w:r w:rsidRPr="00AE407B">
        <w:rPr>
          <w:lang w:val="tr-TR"/>
        </w:rPr>
        <w:t>aşağıdaki bilgileri sağlar:</w:t>
      </w:r>
    </w:p>
    <w:p w14:paraId="0D0720E8" w14:textId="77777777" w:rsidR="00F4246D" w:rsidRPr="00AE407B" w:rsidRDefault="00F4246D" w:rsidP="00F4246D">
      <w:pPr>
        <w:pStyle w:val="GvdeMetni"/>
        <w:numPr>
          <w:ilvl w:val="0"/>
          <w:numId w:val="59"/>
        </w:numPr>
        <w:spacing w:before="120" w:line="260" w:lineRule="atLeast"/>
        <w:ind w:left="714" w:hanging="357"/>
        <w:rPr>
          <w:rFonts w:eastAsia="Times New Roman" w:cs="Times New Roman"/>
          <w:color w:val="000000"/>
          <w:szCs w:val="20"/>
          <w:lang w:val="tr-TR" w:eastAsia="tr-TR"/>
        </w:rPr>
      </w:pPr>
      <w:r w:rsidRPr="00AE407B">
        <w:rPr>
          <w:rFonts w:eastAsia="Times New Roman" w:cs="Times New Roman"/>
          <w:b/>
          <w:bCs/>
          <w:color w:val="000000"/>
          <w:szCs w:val="20"/>
          <w:lang w:val="tr-TR" w:eastAsia="tr-TR"/>
        </w:rPr>
        <w:t xml:space="preserve">Referans numarası: </w:t>
      </w:r>
      <w:r w:rsidRPr="00AE407B">
        <w:rPr>
          <w:rFonts w:eastAsia="Times New Roman" w:cs="Times New Roman"/>
          <w:color w:val="000000"/>
          <w:szCs w:val="20"/>
          <w:lang w:val="tr-TR" w:eastAsia="tr-TR"/>
        </w:rPr>
        <w:t>İzleme faaliyeti için tanımlama kodu (ID).</w:t>
      </w:r>
    </w:p>
    <w:p w14:paraId="65861CED" w14:textId="77777777" w:rsidR="00F4246D" w:rsidRPr="00AE407B" w:rsidRDefault="00F4246D" w:rsidP="00F4246D">
      <w:pPr>
        <w:pStyle w:val="GvdeMetni"/>
        <w:numPr>
          <w:ilvl w:val="0"/>
          <w:numId w:val="59"/>
        </w:numPr>
        <w:spacing w:before="120" w:line="260" w:lineRule="atLeast"/>
        <w:ind w:left="714" w:hanging="357"/>
        <w:rPr>
          <w:rFonts w:eastAsia="Times New Roman" w:cs="Times New Roman"/>
          <w:color w:val="000000"/>
          <w:szCs w:val="20"/>
          <w:lang w:val="tr-TR" w:eastAsia="tr-TR"/>
        </w:rPr>
      </w:pPr>
      <w:r w:rsidRPr="00AE407B">
        <w:rPr>
          <w:rFonts w:eastAsia="Times New Roman" w:cs="Times New Roman"/>
          <w:b/>
          <w:bCs/>
          <w:color w:val="000000"/>
          <w:szCs w:val="20"/>
          <w:lang w:val="tr-TR" w:eastAsia="tr-TR"/>
        </w:rPr>
        <w:t>KPI (Anahtar Performans Göstergesi</w:t>
      </w:r>
      <w:r w:rsidRPr="00AE407B">
        <w:rPr>
          <w:rFonts w:eastAsia="Times New Roman" w:cs="Times New Roman"/>
          <w:color w:val="000000"/>
          <w:szCs w:val="20"/>
          <w:lang w:val="tr-TR" w:eastAsia="tr-TR"/>
        </w:rPr>
        <w:t>): Karşılanması gereken yasal sınır değerler veya niteliksel kabul kriterleri.</w:t>
      </w:r>
    </w:p>
    <w:p w14:paraId="65109639" w14:textId="77777777" w:rsidR="00F4246D" w:rsidRPr="00AE407B" w:rsidRDefault="00F4246D" w:rsidP="00F4246D">
      <w:pPr>
        <w:pStyle w:val="GvdeMetni"/>
        <w:numPr>
          <w:ilvl w:val="0"/>
          <w:numId w:val="59"/>
        </w:numPr>
        <w:spacing w:before="120" w:line="260" w:lineRule="atLeast"/>
        <w:ind w:left="714" w:hanging="357"/>
        <w:rPr>
          <w:rFonts w:eastAsia="Times New Roman" w:cs="Times New Roman"/>
          <w:color w:val="000000"/>
          <w:szCs w:val="20"/>
          <w:lang w:val="tr-TR" w:eastAsia="tr-TR"/>
        </w:rPr>
      </w:pPr>
      <w:r w:rsidRPr="00AE407B">
        <w:rPr>
          <w:rFonts w:eastAsia="Times New Roman" w:cs="Times New Roman"/>
          <w:b/>
          <w:bCs/>
          <w:color w:val="000000"/>
          <w:szCs w:val="20"/>
          <w:lang w:val="tr-TR" w:eastAsia="tr-TR"/>
        </w:rPr>
        <w:t xml:space="preserve">Metrik: </w:t>
      </w:r>
      <w:r w:rsidRPr="00AE407B">
        <w:rPr>
          <w:rFonts w:eastAsia="Times New Roman" w:cs="Times New Roman"/>
          <w:color w:val="000000"/>
          <w:szCs w:val="20"/>
          <w:lang w:val="tr-TR" w:eastAsia="tr-TR"/>
        </w:rPr>
        <w:t>KPI/hedefe göre performans nasıl ölçülecektir.</w:t>
      </w:r>
    </w:p>
    <w:p w14:paraId="485FF8A6" w14:textId="77777777" w:rsidR="00F4246D" w:rsidRPr="00AE407B" w:rsidRDefault="00F4246D" w:rsidP="00F4246D">
      <w:pPr>
        <w:pStyle w:val="GvdeMetni"/>
        <w:numPr>
          <w:ilvl w:val="0"/>
          <w:numId w:val="59"/>
        </w:numPr>
        <w:spacing w:before="120" w:line="260" w:lineRule="atLeast"/>
        <w:ind w:left="714" w:hanging="357"/>
        <w:rPr>
          <w:rFonts w:eastAsia="Times New Roman" w:cs="Times New Roman"/>
          <w:color w:val="000000"/>
          <w:szCs w:val="20"/>
          <w:lang w:val="tr-TR" w:eastAsia="tr-TR"/>
        </w:rPr>
      </w:pPr>
      <w:r w:rsidRPr="00AE407B">
        <w:rPr>
          <w:rFonts w:eastAsia="Times New Roman" w:cs="Times New Roman"/>
          <w:b/>
          <w:bCs/>
          <w:color w:val="000000"/>
          <w:szCs w:val="20"/>
          <w:lang w:val="tr-TR" w:eastAsia="tr-TR"/>
        </w:rPr>
        <w:t xml:space="preserve">Zamanlama: </w:t>
      </w:r>
      <w:r w:rsidRPr="00AE407B">
        <w:rPr>
          <w:rFonts w:eastAsia="Times New Roman" w:cs="Times New Roman"/>
          <w:color w:val="000000"/>
          <w:szCs w:val="20"/>
          <w:lang w:val="tr-TR" w:eastAsia="tr-TR"/>
        </w:rPr>
        <w:t xml:space="preserve">İzlemenin ne zaman yapılacağı. </w:t>
      </w:r>
    </w:p>
    <w:p w14:paraId="24D2E062" w14:textId="77777777" w:rsidR="00F4246D" w:rsidRPr="00AE407B" w:rsidRDefault="00F4246D" w:rsidP="00F4246D">
      <w:pPr>
        <w:pStyle w:val="GvdeMetni"/>
        <w:numPr>
          <w:ilvl w:val="0"/>
          <w:numId w:val="59"/>
        </w:numPr>
        <w:spacing w:before="120" w:line="260" w:lineRule="atLeast"/>
        <w:ind w:left="714" w:hanging="357"/>
        <w:rPr>
          <w:rFonts w:eastAsia="Times New Roman" w:cs="Times New Roman"/>
          <w:color w:val="000000"/>
          <w:szCs w:val="20"/>
          <w:lang w:val="tr-TR" w:eastAsia="tr-TR"/>
        </w:rPr>
      </w:pPr>
      <w:r w:rsidRPr="00AE407B">
        <w:rPr>
          <w:rFonts w:eastAsia="Times New Roman" w:cs="Times New Roman"/>
          <w:b/>
          <w:bCs/>
          <w:color w:val="000000"/>
          <w:szCs w:val="20"/>
          <w:lang w:val="tr-TR" w:eastAsia="tr-TR"/>
        </w:rPr>
        <w:t xml:space="preserve">Sıklık: </w:t>
      </w:r>
      <w:r w:rsidRPr="00AE407B">
        <w:rPr>
          <w:rFonts w:eastAsia="Times New Roman" w:cs="Times New Roman"/>
          <w:color w:val="000000"/>
          <w:szCs w:val="20"/>
          <w:lang w:val="tr-TR" w:eastAsia="tr-TR"/>
        </w:rPr>
        <w:t>İzleme faaliyeti ne sıklıkla gerçekleştirilecek.</w:t>
      </w:r>
    </w:p>
    <w:p w14:paraId="48F6CE8B" w14:textId="77777777" w:rsidR="00F4246D" w:rsidRPr="00AE407B" w:rsidRDefault="00F4246D" w:rsidP="00F4246D">
      <w:pPr>
        <w:pStyle w:val="GvdeMetni"/>
        <w:numPr>
          <w:ilvl w:val="0"/>
          <w:numId w:val="59"/>
        </w:numPr>
        <w:spacing w:before="120" w:line="260" w:lineRule="atLeast"/>
        <w:ind w:left="714" w:hanging="357"/>
        <w:rPr>
          <w:rFonts w:eastAsia="Times New Roman" w:cs="Times New Roman"/>
          <w:color w:val="000000"/>
          <w:szCs w:val="20"/>
          <w:lang w:val="tr-TR" w:eastAsia="tr-TR"/>
        </w:rPr>
      </w:pPr>
      <w:r w:rsidRPr="00AE407B">
        <w:rPr>
          <w:rFonts w:eastAsia="Times New Roman" w:cs="Times New Roman"/>
          <w:b/>
          <w:bCs/>
          <w:color w:val="000000"/>
          <w:szCs w:val="20"/>
          <w:lang w:val="tr-TR" w:eastAsia="tr-TR"/>
        </w:rPr>
        <w:t xml:space="preserve">İzleme ölçütü: </w:t>
      </w:r>
      <w:r w:rsidRPr="00AE407B">
        <w:rPr>
          <w:rFonts w:eastAsia="Times New Roman" w:cs="Times New Roman"/>
          <w:color w:val="000000"/>
          <w:szCs w:val="20"/>
          <w:lang w:val="tr-TR" w:eastAsia="tr-TR"/>
        </w:rPr>
        <w:t>KPI/hedefin gerçekleştirildiğini ölçmek için kullanılan izleme faaliyeti ve ölçütü.</w:t>
      </w:r>
    </w:p>
    <w:p w14:paraId="3F5E7427" w14:textId="77777777" w:rsidR="00F4246D" w:rsidRPr="00AE407B" w:rsidRDefault="00F4246D" w:rsidP="00F4246D">
      <w:pPr>
        <w:pStyle w:val="GvdeMetni"/>
        <w:numPr>
          <w:ilvl w:val="0"/>
          <w:numId w:val="59"/>
        </w:numPr>
        <w:spacing w:before="120" w:line="260" w:lineRule="atLeast"/>
        <w:ind w:left="714" w:hanging="357"/>
        <w:rPr>
          <w:rFonts w:eastAsia="Times New Roman" w:cs="Times New Roman"/>
          <w:color w:val="000000"/>
          <w:szCs w:val="20"/>
          <w:lang w:val="tr-TR" w:eastAsia="tr-TR"/>
        </w:rPr>
      </w:pPr>
      <w:r w:rsidRPr="00AE407B">
        <w:rPr>
          <w:rFonts w:eastAsia="Times New Roman" w:cs="Times New Roman"/>
          <w:b/>
          <w:bCs/>
          <w:color w:val="000000"/>
          <w:szCs w:val="20"/>
          <w:lang w:val="tr-TR" w:eastAsia="tr-TR"/>
        </w:rPr>
        <w:t xml:space="preserve">Sorumluluk: </w:t>
      </w:r>
      <w:r w:rsidRPr="00AE407B">
        <w:rPr>
          <w:rFonts w:eastAsia="Times New Roman" w:cs="Times New Roman"/>
          <w:color w:val="000000"/>
          <w:szCs w:val="20"/>
          <w:lang w:val="tr-TR" w:eastAsia="tr-TR"/>
        </w:rPr>
        <w:t>İzleme faaliyetini yürütmekten sorumlu kişi veya ekip.</w:t>
      </w:r>
    </w:p>
    <w:p w14:paraId="7DEBD17C" w14:textId="77777777" w:rsidR="00780BDA" w:rsidRPr="00AE407B" w:rsidRDefault="00780BDA" w:rsidP="00780BDA">
      <w:pPr>
        <w:pStyle w:val="GvdeMetni"/>
        <w:rPr>
          <w:lang w:val="tr-TR"/>
        </w:rPr>
        <w:sectPr w:rsidR="00780BDA" w:rsidRPr="00AE407B" w:rsidSect="00780BDA">
          <w:pgSz w:w="11906" w:h="16838" w:code="9"/>
          <w:pgMar w:top="1134" w:right="1134" w:bottom="1134" w:left="1134" w:header="567" w:footer="374" w:gutter="0"/>
          <w:cols w:sep="1" w:space="380"/>
          <w:titlePg/>
          <w:docGrid w:linePitch="360"/>
        </w:sectPr>
      </w:pPr>
    </w:p>
    <w:p w14:paraId="5AD06EFE" w14:textId="10D737E3" w:rsidR="00780BDA" w:rsidRPr="00AE407B" w:rsidRDefault="00780BDA" w:rsidP="00780BDA">
      <w:pPr>
        <w:pStyle w:val="ResimYazs"/>
        <w:rPr>
          <w:lang w:val="tr-TR"/>
        </w:rPr>
      </w:pPr>
      <w:bookmarkStart w:id="134" w:name="_Toc212977034"/>
      <w:r w:rsidRPr="00AE407B">
        <w:rPr>
          <w:lang w:val="tr-TR"/>
        </w:rPr>
        <w:lastRenderedPageBreak/>
        <w:t xml:space="preserve">Tablo </w:t>
      </w:r>
      <w:r w:rsidR="00965F86">
        <w:rPr>
          <w:lang w:val="tr-TR"/>
        </w:rPr>
        <w:t>5</w:t>
      </w:r>
      <w:r w:rsidRPr="00AE407B">
        <w:rPr>
          <w:lang w:val="tr-TR"/>
        </w:rPr>
        <w:t>-</w:t>
      </w:r>
      <w:r w:rsidRPr="00AE407B">
        <w:rPr>
          <w:lang w:val="tr-TR"/>
        </w:rPr>
        <w:fldChar w:fldCharType="begin"/>
      </w:r>
      <w:r w:rsidRPr="00AE407B">
        <w:rPr>
          <w:lang w:val="tr-TR"/>
        </w:rPr>
        <w:instrText xml:space="preserve"> SEQ Table \* ARABIC \s 1 </w:instrText>
      </w:r>
      <w:r w:rsidRPr="00AE407B">
        <w:rPr>
          <w:lang w:val="tr-TR"/>
        </w:rPr>
        <w:fldChar w:fldCharType="separate"/>
      </w:r>
      <w:r w:rsidR="00E42AAF">
        <w:rPr>
          <w:noProof/>
          <w:lang w:val="tr-TR"/>
        </w:rPr>
        <w:t>3</w:t>
      </w:r>
      <w:r w:rsidRPr="00AE407B">
        <w:rPr>
          <w:lang w:val="tr-TR"/>
        </w:rPr>
        <w:fldChar w:fldCharType="end"/>
      </w:r>
      <w:r w:rsidRPr="00AE407B">
        <w:rPr>
          <w:lang w:val="tr-TR"/>
        </w:rPr>
        <w:t xml:space="preserve"> </w:t>
      </w:r>
      <w:r w:rsidR="00064EB5">
        <w:rPr>
          <w:lang w:val="tr-TR"/>
        </w:rPr>
        <w:t>İşletme</w:t>
      </w:r>
      <w:r w:rsidRPr="00AE407B">
        <w:rPr>
          <w:lang w:val="tr-TR"/>
        </w:rPr>
        <w:t xml:space="preserve"> aşama</w:t>
      </w:r>
      <w:r w:rsidR="00064EB5">
        <w:rPr>
          <w:lang w:val="tr-TR"/>
        </w:rPr>
        <w:t>sı</w:t>
      </w:r>
      <w:r w:rsidRPr="00AE407B">
        <w:rPr>
          <w:lang w:val="tr-TR"/>
        </w:rPr>
        <w:t xml:space="preserve"> için izleme eylemleri</w:t>
      </w:r>
      <w:bookmarkEnd w:id="134"/>
    </w:p>
    <w:tbl>
      <w:tblPr>
        <w:tblStyle w:val="KlavuzuTablo4-Vurgu3"/>
        <w:tblW w:w="5001" w:type="pct"/>
        <w:tblInd w:w="-2" w:type="dxa"/>
        <w:tblBorders>
          <w:top w:val="single" w:sz="2" w:space="0" w:color="B7B2AA" w:themeColor="accent5"/>
          <w:left w:val="single" w:sz="2" w:space="0" w:color="B7B2AA" w:themeColor="accent5"/>
          <w:bottom w:val="single" w:sz="2" w:space="0" w:color="B7B2AA" w:themeColor="accent5"/>
          <w:right w:val="single" w:sz="2" w:space="0" w:color="B7B2AA" w:themeColor="accent5"/>
          <w:insideH w:val="single" w:sz="6" w:space="0" w:color="B7B2AA" w:themeColor="accent5"/>
          <w:insideV w:val="single" w:sz="6" w:space="0" w:color="B7B2AA" w:themeColor="accent5"/>
        </w:tblBorders>
        <w:tblLook w:val="04A0" w:firstRow="1" w:lastRow="0" w:firstColumn="1" w:lastColumn="0" w:noHBand="0" w:noVBand="1"/>
      </w:tblPr>
      <w:tblGrid>
        <w:gridCol w:w="1768"/>
        <w:gridCol w:w="2706"/>
        <w:gridCol w:w="2190"/>
        <w:gridCol w:w="1788"/>
        <w:gridCol w:w="1456"/>
        <w:gridCol w:w="2709"/>
        <w:gridCol w:w="1946"/>
      </w:tblGrid>
      <w:tr w:rsidR="00780BDA" w:rsidRPr="00AE407B" w14:paraId="1075C05F" w14:textId="77777777" w:rsidTr="00AA532E">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607" w:type="pct"/>
            <w:shd w:val="clear" w:color="auto" w:fill="E5EDE8"/>
            <w:vAlign w:val="center"/>
          </w:tcPr>
          <w:p w14:paraId="093EE450" w14:textId="2DE67C05" w:rsidR="00780BDA" w:rsidRPr="00AE407B" w:rsidRDefault="00780BDA" w:rsidP="009C154E">
            <w:pPr>
              <w:spacing w:before="20" w:after="20" w:line="240" w:lineRule="auto"/>
              <w:rPr>
                <w:color w:val="1C1C1C" w:themeColor="text1"/>
                <w:sz w:val="16"/>
                <w:szCs w:val="16"/>
                <w:lang w:val="tr-TR"/>
              </w:rPr>
            </w:pPr>
            <w:r w:rsidRPr="00AE407B">
              <w:rPr>
                <w:color w:val="1C1C1C" w:themeColor="text1"/>
                <w:sz w:val="16"/>
                <w:szCs w:val="16"/>
                <w:lang w:val="tr-TR"/>
              </w:rPr>
              <w:t>Referans Numarası</w:t>
            </w:r>
          </w:p>
        </w:tc>
        <w:tc>
          <w:tcPr>
            <w:tcW w:w="929" w:type="pct"/>
            <w:shd w:val="clear" w:color="auto" w:fill="E5EDE8"/>
            <w:vAlign w:val="center"/>
          </w:tcPr>
          <w:p w14:paraId="4CC982F7" w14:textId="472DA967" w:rsidR="00780BDA" w:rsidRPr="00AE407B" w:rsidRDefault="00780BDA" w:rsidP="009C154E">
            <w:pPr>
              <w:spacing w:before="20" w:after="20" w:line="240" w:lineRule="auto"/>
              <w:cnfStyle w:val="100000000000" w:firstRow="1" w:lastRow="0" w:firstColumn="0" w:lastColumn="0" w:oddVBand="0" w:evenVBand="0" w:oddHBand="0" w:evenHBand="0" w:firstRowFirstColumn="0" w:firstRowLastColumn="0" w:lastRowFirstColumn="0" w:lastRowLastColumn="0"/>
              <w:rPr>
                <w:color w:val="1C1C1C" w:themeColor="text1"/>
                <w:sz w:val="16"/>
                <w:szCs w:val="16"/>
                <w:lang w:val="tr-TR"/>
              </w:rPr>
            </w:pPr>
            <w:r w:rsidRPr="00AE407B">
              <w:rPr>
                <w:color w:val="1C1C1C" w:themeColor="text1"/>
                <w:sz w:val="16"/>
                <w:szCs w:val="16"/>
                <w:lang w:val="tr-TR"/>
              </w:rPr>
              <w:t xml:space="preserve">KPI  </w:t>
            </w:r>
          </w:p>
        </w:tc>
        <w:tc>
          <w:tcPr>
            <w:tcW w:w="752" w:type="pct"/>
            <w:shd w:val="clear" w:color="auto" w:fill="E5EDE8"/>
            <w:vAlign w:val="center"/>
          </w:tcPr>
          <w:p w14:paraId="69B21685" w14:textId="77777777" w:rsidR="00780BDA" w:rsidRPr="00AE407B" w:rsidRDefault="00780BDA" w:rsidP="009C154E">
            <w:pPr>
              <w:spacing w:before="20" w:after="20" w:line="240" w:lineRule="auto"/>
              <w:cnfStyle w:val="100000000000" w:firstRow="1" w:lastRow="0" w:firstColumn="0" w:lastColumn="0" w:oddVBand="0" w:evenVBand="0" w:oddHBand="0" w:evenHBand="0" w:firstRowFirstColumn="0" w:firstRowLastColumn="0" w:lastRowFirstColumn="0" w:lastRowLastColumn="0"/>
              <w:rPr>
                <w:color w:val="1C1C1C" w:themeColor="text1"/>
                <w:sz w:val="16"/>
                <w:szCs w:val="16"/>
                <w:lang w:val="tr-TR"/>
              </w:rPr>
            </w:pPr>
            <w:r w:rsidRPr="00AE407B">
              <w:rPr>
                <w:color w:val="1C1C1C" w:themeColor="text1"/>
                <w:sz w:val="16"/>
                <w:szCs w:val="16"/>
                <w:lang w:val="tr-TR"/>
              </w:rPr>
              <w:t>Metrik</w:t>
            </w:r>
          </w:p>
        </w:tc>
        <w:tc>
          <w:tcPr>
            <w:tcW w:w="614" w:type="pct"/>
            <w:shd w:val="clear" w:color="auto" w:fill="E5EDE8"/>
            <w:vAlign w:val="center"/>
          </w:tcPr>
          <w:p w14:paraId="7016CF85" w14:textId="77777777" w:rsidR="00780BDA" w:rsidRPr="00AE407B" w:rsidRDefault="00780BDA" w:rsidP="009C154E">
            <w:pPr>
              <w:spacing w:before="20" w:after="20" w:line="240" w:lineRule="auto"/>
              <w:jc w:val="center"/>
              <w:cnfStyle w:val="100000000000" w:firstRow="1" w:lastRow="0" w:firstColumn="0" w:lastColumn="0" w:oddVBand="0" w:evenVBand="0" w:oddHBand="0" w:evenHBand="0" w:firstRowFirstColumn="0" w:firstRowLastColumn="0" w:lastRowFirstColumn="0" w:lastRowLastColumn="0"/>
              <w:rPr>
                <w:color w:val="1C1C1C" w:themeColor="text1"/>
                <w:sz w:val="16"/>
                <w:szCs w:val="16"/>
                <w:lang w:val="tr-TR"/>
              </w:rPr>
            </w:pPr>
            <w:r w:rsidRPr="00AE407B">
              <w:rPr>
                <w:color w:val="1C1C1C" w:themeColor="text1"/>
                <w:sz w:val="16"/>
                <w:szCs w:val="16"/>
                <w:lang w:val="tr-TR"/>
              </w:rPr>
              <w:t>Zamanlama</w:t>
            </w:r>
          </w:p>
        </w:tc>
        <w:tc>
          <w:tcPr>
            <w:tcW w:w="500" w:type="pct"/>
            <w:shd w:val="clear" w:color="auto" w:fill="E5EDE8"/>
            <w:vAlign w:val="center"/>
          </w:tcPr>
          <w:p w14:paraId="36240E0A" w14:textId="77777777" w:rsidR="00780BDA" w:rsidRPr="00AE407B" w:rsidRDefault="00780BDA" w:rsidP="009C154E">
            <w:pPr>
              <w:spacing w:before="20" w:after="20" w:line="240" w:lineRule="auto"/>
              <w:jc w:val="center"/>
              <w:cnfStyle w:val="100000000000" w:firstRow="1" w:lastRow="0" w:firstColumn="0" w:lastColumn="0" w:oddVBand="0" w:evenVBand="0" w:oddHBand="0" w:evenHBand="0" w:firstRowFirstColumn="0" w:firstRowLastColumn="0" w:lastRowFirstColumn="0" w:lastRowLastColumn="0"/>
              <w:rPr>
                <w:color w:val="1C1C1C" w:themeColor="text1"/>
                <w:sz w:val="16"/>
                <w:szCs w:val="16"/>
                <w:lang w:val="tr-TR"/>
              </w:rPr>
            </w:pPr>
            <w:r w:rsidRPr="00AE407B">
              <w:rPr>
                <w:color w:val="1C1C1C" w:themeColor="text1"/>
                <w:sz w:val="16"/>
                <w:szCs w:val="16"/>
                <w:lang w:val="tr-TR"/>
              </w:rPr>
              <w:t>Sıklık</w:t>
            </w:r>
          </w:p>
        </w:tc>
        <w:tc>
          <w:tcPr>
            <w:tcW w:w="930" w:type="pct"/>
            <w:shd w:val="clear" w:color="auto" w:fill="E5EDE8"/>
            <w:vAlign w:val="center"/>
          </w:tcPr>
          <w:p w14:paraId="203B5EB1" w14:textId="77777777" w:rsidR="00780BDA" w:rsidRPr="00AE407B" w:rsidRDefault="00780BDA" w:rsidP="009C154E">
            <w:pPr>
              <w:spacing w:before="20" w:after="20" w:line="240" w:lineRule="auto"/>
              <w:cnfStyle w:val="100000000000" w:firstRow="1" w:lastRow="0" w:firstColumn="0" w:lastColumn="0" w:oddVBand="0" w:evenVBand="0" w:oddHBand="0" w:evenHBand="0" w:firstRowFirstColumn="0" w:firstRowLastColumn="0" w:lastRowFirstColumn="0" w:lastRowLastColumn="0"/>
              <w:rPr>
                <w:color w:val="1C1C1C" w:themeColor="text1"/>
                <w:sz w:val="16"/>
                <w:szCs w:val="16"/>
                <w:lang w:val="tr-TR"/>
              </w:rPr>
            </w:pPr>
            <w:r w:rsidRPr="00AE407B">
              <w:rPr>
                <w:color w:val="1C1C1C" w:themeColor="text1"/>
                <w:sz w:val="16"/>
                <w:szCs w:val="16"/>
                <w:lang w:val="tr-TR"/>
              </w:rPr>
              <w:t xml:space="preserve">İzleme önlemi </w:t>
            </w:r>
          </w:p>
        </w:tc>
        <w:tc>
          <w:tcPr>
            <w:tcW w:w="668" w:type="pct"/>
            <w:shd w:val="clear" w:color="auto" w:fill="E5EDE8"/>
            <w:vAlign w:val="center"/>
          </w:tcPr>
          <w:p w14:paraId="20AC639A" w14:textId="77777777" w:rsidR="00780BDA" w:rsidRPr="00AE407B" w:rsidRDefault="00780BDA" w:rsidP="009C154E">
            <w:pPr>
              <w:spacing w:before="20" w:after="20" w:line="240" w:lineRule="auto"/>
              <w:cnfStyle w:val="100000000000" w:firstRow="1" w:lastRow="0" w:firstColumn="0" w:lastColumn="0" w:oddVBand="0" w:evenVBand="0" w:oddHBand="0" w:evenHBand="0" w:firstRowFirstColumn="0" w:firstRowLastColumn="0" w:lastRowFirstColumn="0" w:lastRowLastColumn="0"/>
              <w:rPr>
                <w:color w:val="1C1C1C" w:themeColor="text1"/>
                <w:sz w:val="16"/>
                <w:szCs w:val="16"/>
                <w:lang w:val="tr-TR"/>
              </w:rPr>
            </w:pPr>
            <w:r w:rsidRPr="00AE407B">
              <w:rPr>
                <w:color w:val="1C1C1C" w:themeColor="text1"/>
                <w:sz w:val="16"/>
                <w:szCs w:val="16"/>
                <w:lang w:val="tr-TR"/>
              </w:rPr>
              <w:t>Sorumluluk</w:t>
            </w:r>
          </w:p>
        </w:tc>
      </w:tr>
      <w:tr w:rsidR="00780BDA" w:rsidRPr="00AE407B" w14:paraId="11978CD5" w14:textId="77777777" w:rsidTr="00AA532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7"/>
            <w:shd w:val="clear" w:color="auto" w:fill="D9D9D9" w:themeFill="background1" w:themeFillShade="D9"/>
            <w:vAlign w:val="center"/>
          </w:tcPr>
          <w:p w14:paraId="1061C38C" w14:textId="77777777" w:rsidR="00780BDA" w:rsidRPr="00AE407B" w:rsidRDefault="00780BDA" w:rsidP="009C154E">
            <w:pPr>
              <w:autoSpaceDE w:val="0"/>
              <w:autoSpaceDN w:val="0"/>
              <w:adjustRightInd w:val="0"/>
              <w:spacing w:before="20" w:after="20" w:line="240" w:lineRule="auto"/>
              <w:jc w:val="both"/>
              <w:rPr>
                <w:rFonts w:cs="Arial"/>
                <w:color w:val="1C1C1C" w:themeColor="text1"/>
                <w:sz w:val="16"/>
                <w:szCs w:val="16"/>
                <w:lang w:val="tr-TR"/>
              </w:rPr>
            </w:pPr>
            <w:r w:rsidRPr="00AE407B">
              <w:rPr>
                <w:rFonts w:cs="Arial"/>
                <w:color w:val="1C1C1C" w:themeColor="text1"/>
                <w:sz w:val="16"/>
                <w:szCs w:val="16"/>
                <w:lang w:val="tr-TR"/>
              </w:rPr>
              <w:t>OPERASYONEL İZLEME</w:t>
            </w:r>
          </w:p>
        </w:tc>
      </w:tr>
      <w:tr w:rsidR="00780BDA" w:rsidRPr="00AE407B" w14:paraId="56B2A017" w14:textId="77777777" w:rsidTr="00AA532E">
        <w:tc>
          <w:tcPr>
            <w:cnfStyle w:val="001000000000" w:firstRow="0" w:lastRow="0" w:firstColumn="1" w:lastColumn="0" w:oddVBand="0" w:evenVBand="0" w:oddHBand="0" w:evenHBand="0" w:firstRowFirstColumn="0" w:firstRowLastColumn="0" w:lastRowFirstColumn="0" w:lastRowLastColumn="0"/>
            <w:tcW w:w="607" w:type="pct"/>
            <w:vAlign w:val="center"/>
          </w:tcPr>
          <w:p w14:paraId="7E0278FA" w14:textId="3BEC9317" w:rsidR="00780BDA" w:rsidRPr="00AE407B" w:rsidRDefault="00780BDA" w:rsidP="009C154E">
            <w:pPr>
              <w:spacing w:before="20" w:after="20" w:line="240" w:lineRule="auto"/>
              <w:jc w:val="both"/>
              <w:rPr>
                <w:sz w:val="16"/>
                <w:szCs w:val="16"/>
                <w:lang w:val="tr-TR"/>
              </w:rPr>
            </w:pPr>
            <w:r w:rsidRPr="00AE407B">
              <w:rPr>
                <w:b w:val="0"/>
                <w:sz w:val="16"/>
                <w:szCs w:val="16"/>
                <w:lang w:val="tr-TR"/>
              </w:rPr>
              <w:t>O</w:t>
            </w:r>
            <w:r w:rsidR="00DD3C79">
              <w:rPr>
                <w:b w:val="0"/>
                <w:sz w:val="16"/>
                <w:szCs w:val="16"/>
                <w:lang w:val="tr-TR"/>
              </w:rPr>
              <w:t>BYP</w:t>
            </w:r>
            <w:r w:rsidRPr="00AE407B">
              <w:rPr>
                <w:b w:val="0"/>
                <w:sz w:val="16"/>
                <w:szCs w:val="16"/>
                <w:lang w:val="tr-TR"/>
              </w:rPr>
              <w:t>-1</w:t>
            </w:r>
          </w:p>
        </w:tc>
        <w:tc>
          <w:tcPr>
            <w:tcW w:w="929" w:type="pct"/>
            <w:vAlign w:val="center"/>
          </w:tcPr>
          <w:p w14:paraId="3FE81877" w14:textId="77777777" w:rsidR="00780BDA" w:rsidRPr="00AE407B" w:rsidRDefault="00780BDA" w:rsidP="009C15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lang w:val="tr-TR"/>
              </w:rPr>
            </w:pPr>
            <w:r w:rsidRPr="00AE407B">
              <w:rPr>
                <w:rFonts w:cs="Arial"/>
                <w:color w:val="000000"/>
                <w:sz w:val="16"/>
                <w:szCs w:val="16"/>
                <w:lang w:val="tr-TR"/>
              </w:rPr>
              <w:t>Bakım yapılan alanın dışındaki bitişik doğal habitatların %100 oranında önlenmesi.</w:t>
            </w:r>
          </w:p>
        </w:tc>
        <w:tc>
          <w:tcPr>
            <w:tcW w:w="752" w:type="pct"/>
            <w:vAlign w:val="center"/>
          </w:tcPr>
          <w:p w14:paraId="45FF5AA2" w14:textId="77777777" w:rsidR="00780BDA" w:rsidRPr="00AE407B" w:rsidRDefault="00780BDA" w:rsidP="009C15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1C1C1C" w:themeColor="text1"/>
                <w:sz w:val="16"/>
                <w:szCs w:val="16"/>
                <w:lang w:val="tr-TR"/>
              </w:rPr>
              <w:t>Doğal habitatların kapsamı (alanı)</w:t>
            </w:r>
          </w:p>
        </w:tc>
        <w:tc>
          <w:tcPr>
            <w:tcW w:w="614" w:type="pct"/>
            <w:vAlign w:val="center"/>
          </w:tcPr>
          <w:p w14:paraId="7044C4AD" w14:textId="77777777" w:rsidR="00780BDA" w:rsidRPr="00AE407B" w:rsidRDefault="00780BDA" w:rsidP="009C15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Bakım faaliyetleri sırasında</w:t>
            </w:r>
          </w:p>
        </w:tc>
        <w:tc>
          <w:tcPr>
            <w:tcW w:w="500" w:type="pct"/>
            <w:vAlign w:val="center"/>
          </w:tcPr>
          <w:p w14:paraId="193A1A29" w14:textId="77777777" w:rsidR="00780BDA" w:rsidRPr="00AE407B" w:rsidRDefault="00780BDA" w:rsidP="009C15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Tek seferlik</w:t>
            </w:r>
          </w:p>
        </w:tc>
        <w:tc>
          <w:tcPr>
            <w:tcW w:w="930" w:type="pct"/>
            <w:vAlign w:val="center"/>
          </w:tcPr>
          <w:p w14:paraId="650A4D5E" w14:textId="77777777" w:rsidR="00780BDA" w:rsidRPr="00AE407B" w:rsidRDefault="00780BDA" w:rsidP="009C15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Saha incelemesi (görsel değerlendirme)</w:t>
            </w:r>
          </w:p>
        </w:tc>
        <w:tc>
          <w:tcPr>
            <w:tcW w:w="668" w:type="pct"/>
            <w:vAlign w:val="center"/>
          </w:tcPr>
          <w:p w14:paraId="5E593293" w14:textId="52B1AB33" w:rsidR="003F3CDF" w:rsidRPr="00AE407B" w:rsidRDefault="007427FD" w:rsidP="003F3CDF">
            <w:pPr>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İşletme sahibi</w:t>
            </w:r>
          </w:p>
          <w:p w14:paraId="5746EB02" w14:textId="53FAFA17" w:rsidR="00780BDA" w:rsidRPr="00AE407B" w:rsidRDefault="00780BDA" w:rsidP="009C154E">
            <w:pPr>
              <w:autoSpaceDE w:val="0"/>
              <w:autoSpaceDN w:val="0"/>
              <w:adjustRightInd w:val="0"/>
              <w:spacing w:before="20" w:after="20" w:line="240" w:lineRule="auto"/>
              <w:ind w:left="-31"/>
              <w:jc w:val="both"/>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lang w:val="tr-TR"/>
              </w:rPr>
            </w:pPr>
          </w:p>
        </w:tc>
      </w:tr>
      <w:tr w:rsidR="007427FD" w:rsidRPr="00AE407B" w14:paraId="43B6F63C" w14:textId="77777777" w:rsidTr="002D6B8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07" w:type="pct"/>
            <w:vAlign w:val="center"/>
          </w:tcPr>
          <w:p w14:paraId="1DB46F92" w14:textId="3CA59851" w:rsidR="007427FD" w:rsidRPr="00AE407B" w:rsidRDefault="007427FD" w:rsidP="007427FD">
            <w:pPr>
              <w:spacing w:before="20" w:after="20" w:line="240" w:lineRule="auto"/>
              <w:jc w:val="both"/>
              <w:rPr>
                <w:rFonts w:cs="Arial"/>
                <w:b w:val="0"/>
                <w:bCs w:val="0"/>
                <w:color w:val="000000"/>
                <w:sz w:val="16"/>
                <w:szCs w:val="16"/>
                <w:lang w:val="tr-TR"/>
              </w:rPr>
            </w:pPr>
            <w:r w:rsidRPr="00AE407B">
              <w:rPr>
                <w:rFonts w:cs="Arial"/>
                <w:b w:val="0"/>
                <w:bCs w:val="0"/>
                <w:color w:val="000000"/>
                <w:sz w:val="16"/>
                <w:szCs w:val="16"/>
                <w:lang w:val="tr-TR"/>
              </w:rPr>
              <w:t>O</w:t>
            </w:r>
            <w:r w:rsidR="00DD3C79">
              <w:rPr>
                <w:rFonts w:cs="Arial"/>
                <w:b w:val="0"/>
                <w:bCs w:val="0"/>
                <w:color w:val="000000"/>
                <w:sz w:val="16"/>
                <w:szCs w:val="16"/>
                <w:lang w:val="tr-TR"/>
              </w:rPr>
              <w:t>BYP</w:t>
            </w:r>
            <w:r w:rsidRPr="00AE407B">
              <w:rPr>
                <w:rFonts w:cs="Arial"/>
                <w:b w:val="0"/>
                <w:bCs w:val="0"/>
                <w:color w:val="000000"/>
                <w:sz w:val="16"/>
                <w:szCs w:val="16"/>
                <w:lang w:val="tr-TR"/>
              </w:rPr>
              <w:t>-2</w:t>
            </w:r>
          </w:p>
        </w:tc>
        <w:tc>
          <w:tcPr>
            <w:tcW w:w="929" w:type="pct"/>
            <w:vAlign w:val="center"/>
          </w:tcPr>
          <w:p w14:paraId="2E28E605" w14:textId="77777777" w:rsidR="007427FD" w:rsidRPr="00AE407B" w:rsidRDefault="007427FD" w:rsidP="007427FD">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sz w:val="16"/>
                <w:szCs w:val="16"/>
                <w:lang w:val="tr-TR"/>
              </w:rPr>
              <w:t>Kuş ve yarasa çarpışma olaylarını izleyin.</w:t>
            </w:r>
          </w:p>
        </w:tc>
        <w:tc>
          <w:tcPr>
            <w:tcW w:w="752" w:type="pct"/>
            <w:vAlign w:val="center"/>
          </w:tcPr>
          <w:p w14:paraId="720D0735" w14:textId="77777777" w:rsidR="007427FD" w:rsidRPr="00AE407B" w:rsidRDefault="007427FD" w:rsidP="007427FD">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Anketlere dayalı inşaat sonrası ölüm izleme</w:t>
            </w:r>
          </w:p>
        </w:tc>
        <w:tc>
          <w:tcPr>
            <w:tcW w:w="614" w:type="pct"/>
            <w:vAlign w:val="center"/>
          </w:tcPr>
          <w:p w14:paraId="78DA81B3" w14:textId="77777777" w:rsidR="007427FD" w:rsidRPr="00AE407B" w:rsidRDefault="007427FD" w:rsidP="007427FD">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İşletme sırasında</w:t>
            </w:r>
          </w:p>
        </w:tc>
        <w:tc>
          <w:tcPr>
            <w:tcW w:w="500" w:type="pct"/>
            <w:vAlign w:val="center"/>
          </w:tcPr>
          <w:p w14:paraId="71AE9D32" w14:textId="77777777" w:rsidR="007427FD" w:rsidRPr="00AE407B" w:rsidRDefault="007427FD" w:rsidP="007427FD">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Aylık</w:t>
            </w:r>
          </w:p>
        </w:tc>
        <w:tc>
          <w:tcPr>
            <w:tcW w:w="930" w:type="pct"/>
            <w:vAlign w:val="center"/>
          </w:tcPr>
          <w:p w14:paraId="52D17A07" w14:textId="77777777" w:rsidR="007427FD" w:rsidRPr="00AE407B" w:rsidRDefault="007427FD" w:rsidP="007427FD">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Yıllık izleme raporu</w:t>
            </w:r>
          </w:p>
          <w:p w14:paraId="494349EA" w14:textId="77777777" w:rsidR="007427FD" w:rsidRPr="00AE407B" w:rsidRDefault="007427FD" w:rsidP="007427FD">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Denetim</w:t>
            </w:r>
          </w:p>
        </w:tc>
        <w:tc>
          <w:tcPr>
            <w:tcW w:w="668" w:type="pct"/>
          </w:tcPr>
          <w:p w14:paraId="35777B03" w14:textId="5126167F" w:rsidR="007427FD" w:rsidRPr="00AE407B" w:rsidRDefault="007427FD" w:rsidP="007427FD">
            <w:pPr>
              <w:spacing w:before="20" w:after="20" w:line="240" w:lineRule="auto"/>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ascii="Verdana" w:hAnsi="Verdana"/>
                <w:sz w:val="16"/>
                <w:szCs w:val="16"/>
                <w:lang w:val="tr-TR"/>
              </w:rPr>
              <w:t>İşletme sahibi</w:t>
            </w:r>
          </w:p>
        </w:tc>
      </w:tr>
      <w:tr w:rsidR="007427FD" w:rsidRPr="00AE407B" w14:paraId="18261CC0" w14:textId="77777777" w:rsidTr="002D6B8A">
        <w:tc>
          <w:tcPr>
            <w:cnfStyle w:val="001000000000" w:firstRow="0" w:lastRow="0" w:firstColumn="1" w:lastColumn="0" w:oddVBand="0" w:evenVBand="0" w:oddHBand="0" w:evenHBand="0" w:firstRowFirstColumn="0" w:firstRowLastColumn="0" w:lastRowFirstColumn="0" w:lastRowLastColumn="0"/>
            <w:tcW w:w="607" w:type="pct"/>
            <w:vAlign w:val="center"/>
          </w:tcPr>
          <w:p w14:paraId="5D1134F6" w14:textId="6CD06795" w:rsidR="007427FD" w:rsidRPr="00AE407B" w:rsidRDefault="007427FD" w:rsidP="007427FD">
            <w:pPr>
              <w:spacing w:before="20" w:after="20" w:line="240" w:lineRule="auto"/>
              <w:jc w:val="both"/>
              <w:rPr>
                <w:rFonts w:cs="Arial"/>
                <w:b w:val="0"/>
                <w:bCs w:val="0"/>
                <w:color w:val="000000"/>
                <w:sz w:val="16"/>
                <w:szCs w:val="16"/>
                <w:lang w:val="tr-TR"/>
              </w:rPr>
            </w:pPr>
            <w:r w:rsidRPr="00AE407B">
              <w:rPr>
                <w:rFonts w:cs="Arial"/>
                <w:b w:val="0"/>
                <w:bCs w:val="0"/>
                <w:color w:val="000000"/>
                <w:sz w:val="16"/>
                <w:szCs w:val="16"/>
                <w:lang w:val="tr-TR"/>
              </w:rPr>
              <w:t>O</w:t>
            </w:r>
            <w:r w:rsidR="00DD3C79">
              <w:rPr>
                <w:rFonts w:cs="Arial"/>
                <w:b w:val="0"/>
                <w:bCs w:val="0"/>
                <w:color w:val="000000"/>
                <w:sz w:val="16"/>
                <w:szCs w:val="16"/>
                <w:lang w:val="tr-TR"/>
              </w:rPr>
              <w:t>BYP</w:t>
            </w:r>
            <w:r w:rsidRPr="00AE407B">
              <w:rPr>
                <w:rFonts w:cs="Arial"/>
                <w:b w:val="0"/>
                <w:bCs w:val="0"/>
                <w:color w:val="000000"/>
                <w:sz w:val="16"/>
                <w:szCs w:val="16"/>
                <w:lang w:val="tr-TR"/>
              </w:rPr>
              <w:t>-3</w:t>
            </w:r>
          </w:p>
        </w:tc>
        <w:tc>
          <w:tcPr>
            <w:tcW w:w="929" w:type="pct"/>
            <w:vAlign w:val="center"/>
          </w:tcPr>
          <w:p w14:paraId="7829A10C" w14:textId="5A74AD3A" w:rsidR="007427FD" w:rsidRPr="00AE407B" w:rsidRDefault="007427FD" w:rsidP="007427FD">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AB</w:t>
            </w:r>
            <w:r w:rsidR="00DD3C79">
              <w:rPr>
                <w:rFonts w:cs="Arial"/>
                <w:color w:val="000000"/>
                <w:sz w:val="16"/>
                <w:szCs w:val="16"/>
                <w:lang w:val="tr-TR"/>
              </w:rPr>
              <w:t>BYP</w:t>
            </w:r>
            <w:r w:rsidRPr="00AE407B">
              <w:rPr>
                <w:rFonts w:cs="Arial"/>
                <w:color w:val="000000"/>
                <w:sz w:val="16"/>
                <w:szCs w:val="16"/>
                <w:lang w:val="tr-TR"/>
              </w:rPr>
              <w:t xml:space="preserve"> gerekliliklerine göre derlenen, kuşlar ve yarasalar için altı aylık (ilkbahar ve sonbahar göç dönemleri) izleme raporu.</w:t>
            </w:r>
            <w:r w:rsidRPr="00AE407B">
              <w:rPr>
                <w:rStyle w:val="DipnotBavurusu"/>
                <w:rFonts w:cs="Arial"/>
                <w:color w:val="000000"/>
                <w:sz w:val="16"/>
                <w:szCs w:val="16"/>
                <w:lang w:val="tr-TR"/>
              </w:rPr>
              <w:footnoteReference w:id="12"/>
            </w:r>
          </w:p>
        </w:tc>
        <w:tc>
          <w:tcPr>
            <w:tcW w:w="752" w:type="pct"/>
            <w:vAlign w:val="center"/>
          </w:tcPr>
          <w:p w14:paraId="701447D6" w14:textId="77777777" w:rsidR="007427FD" w:rsidRPr="00AE407B" w:rsidRDefault="007427FD" w:rsidP="007427FD">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İzleme raporu mevcut mu değil mi</w:t>
            </w:r>
          </w:p>
        </w:tc>
        <w:tc>
          <w:tcPr>
            <w:tcW w:w="614" w:type="pct"/>
            <w:vAlign w:val="center"/>
          </w:tcPr>
          <w:p w14:paraId="5514CDF5" w14:textId="77777777" w:rsidR="007427FD" w:rsidRPr="00AE407B" w:rsidRDefault="007427FD" w:rsidP="007427FD">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İşletme sırasında</w:t>
            </w:r>
          </w:p>
        </w:tc>
        <w:tc>
          <w:tcPr>
            <w:tcW w:w="500" w:type="pct"/>
            <w:vAlign w:val="center"/>
          </w:tcPr>
          <w:p w14:paraId="1A2E1B87" w14:textId="77777777" w:rsidR="007427FD" w:rsidRPr="00AE407B" w:rsidRDefault="007427FD" w:rsidP="007427FD">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Yılda iki kez</w:t>
            </w:r>
          </w:p>
        </w:tc>
        <w:tc>
          <w:tcPr>
            <w:tcW w:w="930" w:type="pct"/>
            <w:vAlign w:val="center"/>
          </w:tcPr>
          <w:p w14:paraId="75E2D69E" w14:textId="77777777" w:rsidR="007427FD" w:rsidRPr="00AE407B" w:rsidRDefault="007427FD" w:rsidP="007427FD">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Yılda iki kez izleme raporu</w:t>
            </w:r>
          </w:p>
        </w:tc>
        <w:tc>
          <w:tcPr>
            <w:tcW w:w="668" w:type="pct"/>
          </w:tcPr>
          <w:p w14:paraId="1A505DAB" w14:textId="3D39F1E2" w:rsidR="007427FD" w:rsidRPr="00AE407B" w:rsidRDefault="007427FD" w:rsidP="007427FD">
            <w:pPr>
              <w:spacing w:before="20" w:after="20" w:line="240" w:lineRule="auto"/>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ascii="Verdana" w:hAnsi="Verdana"/>
                <w:sz w:val="16"/>
                <w:szCs w:val="16"/>
                <w:lang w:val="tr-TR"/>
              </w:rPr>
              <w:t>İşletme sahibi</w:t>
            </w:r>
          </w:p>
        </w:tc>
      </w:tr>
      <w:tr w:rsidR="007427FD" w:rsidRPr="00AE407B" w14:paraId="0A60FBD5" w14:textId="77777777" w:rsidTr="002D6B8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07" w:type="pct"/>
            <w:vAlign w:val="center"/>
          </w:tcPr>
          <w:p w14:paraId="0929AB00" w14:textId="63CD710B" w:rsidR="007427FD" w:rsidRPr="00AE407B" w:rsidRDefault="007427FD" w:rsidP="007427FD">
            <w:pPr>
              <w:spacing w:before="20" w:after="20" w:line="240" w:lineRule="auto"/>
              <w:jc w:val="both"/>
              <w:rPr>
                <w:rFonts w:cs="Arial"/>
                <w:b w:val="0"/>
                <w:bCs w:val="0"/>
                <w:color w:val="000000"/>
                <w:sz w:val="16"/>
                <w:szCs w:val="16"/>
                <w:lang w:val="tr-TR"/>
              </w:rPr>
            </w:pPr>
            <w:r w:rsidRPr="00AE407B">
              <w:rPr>
                <w:rFonts w:cs="Arial"/>
                <w:b w:val="0"/>
                <w:bCs w:val="0"/>
                <w:color w:val="000000"/>
                <w:sz w:val="16"/>
                <w:szCs w:val="16"/>
                <w:lang w:val="tr-TR"/>
              </w:rPr>
              <w:t>O</w:t>
            </w:r>
            <w:r w:rsidR="00DD3C79">
              <w:rPr>
                <w:rFonts w:cs="Arial"/>
                <w:b w:val="0"/>
                <w:bCs w:val="0"/>
                <w:color w:val="000000"/>
                <w:sz w:val="16"/>
                <w:szCs w:val="16"/>
                <w:lang w:val="tr-TR"/>
              </w:rPr>
              <w:t>BYP</w:t>
            </w:r>
            <w:r w:rsidRPr="00AE407B">
              <w:rPr>
                <w:rFonts w:cs="Arial"/>
                <w:b w:val="0"/>
                <w:bCs w:val="0"/>
                <w:color w:val="000000"/>
                <w:sz w:val="16"/>
                <w:szCs w:val="16"/>
                <w:lang w:val="tr-TR"/>
              </w:rPr>
              <w:t>-4</w:t>
            </w:r>
          </w:p>
        </w:tc>
        <w:tc>
          <w:tcPr>
            <w:tcW w:w="929" w:type="pct"/>
            <w:vAlign w:val="center"/>
          </w:tcPr>
          <w:p w14:paraId="1E91C9C9" w14:textId="7E776747" w:rsidR="007427FD" w:rsidRPr="00AE407B" w:rsidRDefault="007427FD" w:rsidP="007427FD">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İşletme aşaması için izleme tarafından bildirilen ve gerektiği şekilde uygulanan uygun adaptif yönetim.</w:t>
            </w:r>
          </w:p>
        </w:tc>
        <w:tc>
          <w:tcPr>
            <w:tcW w:w="752" w:type="pct"/>
            <w:vAlign w:val="center"/>
          </w:tcPr>
          <w:p w14:paraId="59F6F2FE" w14:textId="77777777" w:rsidR="007427FD" w:rsidRPr="00AE407B" w:rsidRDefault="007427FD" w:rsidP="007427FD">
            <w:pPr>
              <w:spacing w:before="20" w:after="20" w:line="240" w:lineRule="auto"/>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Uyarlanabilir yönetim eylemleri kaydı mevcut mu değil mi</w:t>
            </w:r>
          </w:p>
          <w:p w14:paraId="71D4E558" w14:textId="77777777" w:rsidR="007427FD" w:rsidRPr="00AE407B" w:rsidRDefault="007427FD" w:rsidP="007427FD">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Uygulanan uyarlanabilir yönetim eylemlerinin sayısı</w:t>
            </w:r>
          </w:p>
        </w:tc>
        <w:tc>
          <w:tcPr>
            <w:tcW w:w="614" w:type="pct"/>
            <w:vAlign w:val="center"/>
          </w:tcPr>
          <w:p w14:paraId="0F6F5077" w14:textId="451942CE" w:rsidR="007427FD" w:rsidRPr="00AE407B" w:rsidRDefault="007427FD" w:rsidP="007427FD">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İşletme sırasında</w:t>
            </w:r>
          </w:p>
        </w:tc>
        <w:tc>
          <w:tcPr>
            <w:tcW w:w="500" w:type="pct"/>
            <w:vAlign w:val="center"/>
          </w:tcPr>
          <w:p w14:paraId="7B8316CD" w14:textId="3731CE37" w:rsidR="007427FD" w:rsidRPr="00AE407B" w:rsidRDefault="007427FD" w:rsidP="007427FD">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Operasyonel izleme ile bilgilendirilir</w:t>
            </w:r>
          </w:p>
        </w:tc>
        <w:tc>
          <w:tcPr>
            <w:tcW w:w="930" w:type="pct"/>
            <w:vAlign w:val="center"/>
          </w:tcPr>
          <w:p w14:paraId="6F0EA43D" w14:textId="77777777" w:rsidR="007427FD" w:rsidRPr="00AE407B" w:rsidRDefault="007427FD" w:rsidP="007427FD">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Yıllık izleme raporu</w:t>
            </w:r>
          </w:p>
          <w:p w14:paraId="1FBFBC69" w14:textId="77777777" w:rsidR="007427FD" w:rsidRPr="00AE407B" w:rsidRDefault="007427FD" w:rsidP="007427FD">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Eylem kayıtları</w:t>
            </w:r>
          </w:p>
          <w:p w14:paraId="19ABD28D" w14:textId="77777777" w:rsidR="007427FD" w:rsidRPr="00AE407B" w:rsidRDefault="007427FD" w:rsidP="007427FD">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Saha denetimi (görsel değerlendirme)</w:t>
            </w:r>
          </w:p>
          <w:p w14:paraId="6FB92CDB" w14:textId="77777777" w:rsidR="007427FD" w:rsidRPr="00AE407B" w:rsidRDefault="007427FD" w:rsidP="007427FD">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Denetim</w:t>
            </w:r>
          </w:p>
        </w:tc>
        <w:tc>
          <w:tcPr>
            <w:tcW w:w="668" w:type="pct"/>
          </w:tcPr>
          <w:p w14:paraId="2DFAD242" w14:textId="73014C95" w:rsidR="007427FD" w:rsidRPr="00AE407B" w:rsidRDefault="007427FD" w:rsidP="007427FD">
            <w:pPr>
              <w:spacing w:before="20" w:after="20" w:line="240" w:lineRule="auto"/>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ascii="Verdana" w:hAnsi="Verdana"/>
                <w:sz w:val="16"/>
                <w:szCs w:val="16"/>
                <w:lang w:val="tr-TR"/>
              </w:rPr>
              <w:t>İşletme sahibi</w:t>
            </w:r>
          </w:p>
        </w:tc>
      </w:tr>
      <w:tr w:rsidR="007427FD" w:rsidRPr="00AE407B" w14:paraId="1E766F32" w14:textId="77777777" w:rsidTr="002D6B8A">
        <w:tc>
          <w:tcPr>
            <w:cnfStyle w:val="001000000000" w:firstRow="0" w:lastRow="0" w:firstColumn="1" w:lastColumn="0" w:oddVBand="0" w:evenVBand="0" w:oddHBand="0" w:evenHBand="0" w:firstRowFirstColumn="0" w:firstRowLastColumn="0" w:lastRowFirstColumn="0" w:lastRowLastColumn="0"/>
            <w:tcW w:w="607" w:type="pct"/>
            <w:vAlign w:val="center"/>
          </w:tcPr>
          <w:p w14:paraId="516E8CEC" w14:textId="71053CE2" w:rsidR="007427FD" w:rsidRPr="00AE407B" w:rsidRDefault="007427FD" w:rsidP="007427FD">
            <w:pPr>
              <w:spacing w:before="20" w:after="20" w:line="240" w:lineRule="auto"/>
              <w:jc w:val="both"/>
              <w:rPr>
                <w:rFonts w:cs="Arial"/>
                <w:b w:val="0"/>
                <w:bCs w:val="0"/>
                <w:color w:val="000000"/>
                <w:sz w:val="16"/>
                <w:szCs w:val="16"/>
                <w:lang w:val="tr-TR"/>
              </w:rPr>
            </w:pPr>
            <w:r w:rsidRPr="00AE407B">
              <w:rPr>
                <w:rFonts w:cs="Arial"/>
                <w:b w:val="0"/>
                <w:bCs w:val="0"/>
                <w:color w:val="000000"/>
                <w:sz w:val="16"/>
                <w:szCs w:val="16"/>
                <w:lang w:val="tr-TR"/>
              </w:rPr>
              <w:t>O</w:t>
            </w:r>
            <w:r w:rsidR="00DD3C79">
              <w:rPr>
                <w:rFonts w:cs="Arial"/>
                <w:b w:val="0"/>
                <w:bCs w:val="0"/>
                <w:color w:val="000000"/>
                <w:sz w:val="16"/>
                <w:szCs w:val="16"/>
                <w:lang w:val="tr-TR"/>
              </w:rPr>
              <w:t>BYP</w:t>
            </w:r>
            <w:r w:rsidRPr="00AE407B">
              <w:rPr>
                <w:rFonts w:cs="Arial"/>
                <w:b w:val="0"/>
                <w:bCs w:val="0"/>
                <w:color w:val="000000"/>
                <w:sz w:val="16"/>
                <w:szCs w:val="16"/>
                <w:lang w:val="tr-TR"/>
              </w:rPr>
              <w:t>-5</w:t>
            </w:r>
          </w:p>
        </w:tc>
        <w:tc>
          <w:tcPr>
            <w:tcW w:w="929" w:type="pct"/>
            <w:vAlign w:val="center"/>
          </w:tcPr>
          <w:p w14:paraId="19211A2B" w14:textId="574C142B" w:rsidR="007427FD" w:rsidRPr="00AE407B" w:rsidRDefault="007427FD" w:rsidP="007427FD">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ABBMMP incelemesi ve güncellemeleri</w:t>
            </w:r>
          </w:p>
        </w:tc>
        <w:tc>
          <w:tcPr>
            <w:tcW w:w="752" w:type="pct"/>
            <w:vAlign w:val="center"/>
          </w:tcPr>
          <w:p w14:paraId="25F5B4B2" w14:textId="4A7ED1EB" w:rsidR="007427FD" w:rsidRPr="00AE407B" w:rsidRDefault="007427FD" w:rsidP="007427FD">
            <w:pPr>
              <w:spacing w:before="20" w:after="20" w:line="240" w:lineRule="auto"/>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AB</w:t>
            </w:r>
            <w:r w:rsidR="00DD3C79">
              <w:rPr>
                <w:rFonts w:cs="Arial"/>
                <w:color w:val="000000"/>
                <w:sz w:val="16"/>
                <w:szCs w:val="16"/>
                <w:lang w:val="tr-TR"/>
              </w:rPr>
              <w:t>BYP</w:t>
            </w:r>
            <w:r w:rsidRPr="00AE407B">
              <w:rPr>
                <w:rFonts w:cs="Arial"/>
                <w:color w:val="000000"/>
                <w:sz w:val="16"/>
                <w:szCs w:val="16"/>
                <w:lang w:val="tr-TR"/>
              </w:rPr>
              <w:t>'nin yıllık gözden geçirilmesi ve gerektiğinde güncellenmesi.</w:t>
            </w:r>
          </w:p>
        </w:tc>
        <w:tc>
          <w:tcPr>
            <w:tcW w:w="614" w:type="pct"/>
            <w:vAlign w:val="center"/>
          </w:tcPr>
          <w:p w14:paraId="5E21D8AB" w14:textId="6691DC7A" w:rsidR="007427FD" w:rsidRPr="00AE407B" w:rsidRDefault="007427FD" w:rsidP="007427FD">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İşletme sırasında</w:t>
            </w:r>
          </w:p>
        </w:tc>
        <w:tc>
          <w:tcPr>
            <w:tcW w:w="500" w:type="pct"/>
            <w:vAlign w:val="center"/>
          </w:tcPr>
          <w:p w14:paraId="53820750" w14:textId="50DB512E" w:rsidR="007427FD" w:rsidRPr="00AE407B" w:rsidRDefault="007427FD" w:rsidP="007427FD">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Yıllık</w:t>
            </w:r>
          </w:p>
        </w:tc>
        <w:tc>
          <w:tcPr>
            <w:tcW w:w="930" w:type="pct"/>
            <w:vAlign w:val="center"/>
          </w:tcPr>
          <w:p w14:paraId="3E5F772E" w14:textId="58E95919" w:rsidR="007427FD" w:rsidRPr="00AE407B" w:rsidRDefault="007427FD" w:rsidP="007427FD">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Denetim</w:t>
            </w:r>
          </w:p>
        </w:tc>
        <w:tc>
          <w:tcPr>
            <w:tcW w:w="668" w:type="pct"/>
          </w:tcPr>
          <w:p w14:paraId="6F6C07DC" w14:textId="13E3D609" w:rsidR="007427FD" w:rsidRPr="00AE407B" w:rsidRDefault="007427FD" w:rsidP="007427FD">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rFonts w:ascii="Verdana" w:hAnsi="Verdana"/>
                <w:sz w:val="16"/>
                <w:szCs w:val="16"/>
                <w:lang w:val="tr-TR"/>
              </w:rPr>
              <w:t>İşletme sahibi</w:t>
            </w:r>
          </w:p>
        </w:tc>
      </w:tr>
    </w:tbl>
    <w:p w14:paraId="45A9C34A" w14:textId="77777777" w:rsidR="00780BDA" w:rsidRPr="00AE407B" w:rsidRDefault="00780BDA" w:rsidP="00780BDA">
      <w:pPr>
        <w:pStyle w:val="GvdeMetni"/>
        <w:rPr>
          <w:b/>
          <w:bCs/>
          <w:lang w:val="tr-TR"/>
        </w:rPr>
        <w:sectPr w:rsidR="00780BDA" w:rsidRPr="00AE407B" w:rsidSect="00780BDA">
          <w:pgSz w:w="16838" w:h="11906" w:orient="landscape" w:code="9"/>
          <w:pgMar w:top="1134" w:right="1134" w:bottom="1134" w:left="1134" w:header="567" w:footer="374" w:gutter="0"/>
          <w:cols w:sep="1" w:space="380"/>
          <w:titlePg/>
          <w:docGrid w:linePitch="360"/>
        </w:sectPr>
      </w:pPr>
    </w:p>
    <w:p w14:paraId="3D9B7FB0" w14:textId="4B46E782" w:rsidR="0075089E" w:rsidRPr="00AE407B" w:rsidRDefault="00C97C75" w:rsidP="00693200">
      <w:pPr>
        <w:pStyle w:val="Balk2"/>
        <w:rPr>
          <w:lang w:val="tr-TR"/>
        </w:rPr>
      </w:pPr>
      <w:bookmarkStart w:id="135" w:name="_Toc212973622"/>
      <w:r w:rsidRPr="00AE407B">
        <w:rPr>
          <w:lang w:val="tr-TR"/>
        </w:rPr>
        <w:lastRenderedPageBreak/>
        <w:t>Görev</w:t>
      </w:r>
      <w:r w:rsidR="00D7563D" w:rsidRPr="00AE407B">
        <w:rPr>
          <w:lang w:val="tr-TR"/>
        </w:rPr>
        <w:t xml:space="preserve"> ve Sorumluluklar</w:t>
      </w:r>
      <w:bookmarkEnd w:id="135"/>
    </w:p>
    <w:p w14:paraId="2BB839AF" w14:textId="6DCB2F5F" w:rsidR="002E2759" w:rsidRPr="00AE407B" w:rsidRDefault="002E2759" w:rsidP="002E2759">
      <w:pPr>
        <w:pStyle w:val="GvdeMetni"/>
        <w:rPr>
          <w:lang w:val="tr-TR"/>
        </w:rPr>
      </w:pPr>
      <w:r w:rsidRPr="00AE407B">
        <w:rPr>
          <w:lang w:val="tr-TR"/>
        </w:rPr>
        <w:t xml:space="preserve">İşletme aşamasındaki </w:t>
      </w:r>
      <w:r w:rsidR="00DD3C79">
        <w:rPr>
          <w:lang w:val="tr-TR"/>
        </w:rPr>
        <w:t>BYP</w:t>
      </w:r>
      <w:r w:rsidRPr="00AE407B">
        <w:rPr>
          <w:lang w:val="tr-TR"/>
        </w:rPr>
        <w:t xml:space="preserve">'nin uygulanmasından nihai sorumluluk </w:t>
      </w:r>
      <w:r w:rsidR="009D514E" w:rsidRPr="00AE407B">
        <w:rPr>
          <w:lang w:val="tr-TR"/>
        </w:rPr>
        <w:t>rüzgar santrali operatörüne</w:t>
      </w:r>
      <w:r w:rsidRPr="00AE407B">
        <w:rPr>
          <w:lang w:val="tr-TR"/>
        </w:rPr>
        <w:t xml:space="preserve"> aittir</w:t>
      </w:r>
      <w:r w:rsidR="009D514E" w:rsidRPr="00AE407B">
        <w:rPr>
          <w:lang w:val="tr-TR"/>
        </w:rPr>
        <w:t xml:space="preserve">, </w:t>
      </w:r>
      <w:r w:rsidRPr="00AE407B">
        <w:rPr>
          <w:lang w:val="tr-TR"/>
        </w:rPr>
        <w:t xml:space="preserve">ancak belirli teknik görevler ve önlemler, </w:t>
      </w:r>
      <w:r w:rsidR="00DD3C79">
        <w:rPr>
          <w:lang w:val="tr-TR"/>
        </w:rPr>
        <w:t>BYP</w:t>
      </w:r>
      <w:r w:rsidRPr="00AE407B">
        <w:rPr>
          <w:lang w:val="tr-TR"/>
        </w:rPr>
        <w:t xml:space="preserve">'nin uygulanması ve izlenmesinde yer alması muhtemel bağımsız </w:t>
      </w:r>
      <w:r w:rsidR="009D514E" w:rsidRPr="00AE407B">
        <w:rPr>
          <w:lang w:val="tr-TR"/>
        </w:rPr>
        <w:t xml:space="preserve">dış </w:t>
      </w:r>
      <w:r w:rsidRPr="00AE407B">
        <w:rPr>
          <w:lang w:val="tr-TR"/>
        </w:rPr>
        <w:t>uzmanlara devredilebilir.</w:t>
      </w:r>
    </w:p>
    <w:p w14:paraId="5589BDC6" w14:textId="77777777" w:rsidR="002E2759" w:rsidRPr="00AE407B" w:rsidRDefault="002E2759" w:rsidP="002E2759">
      <w:pPr>
        <w:pStyle w:val="GvdeMetni"/>
        <w:rPr>
          <w:lang w:val="tr-TR"/>
        </w:rPr>
      </w:pPr>
      <w:r w:rsidRPr="00AE407B">
        <w:rPr>
          <w:lang w:val="tr-TR"/>
        </w:rPr>
        <w:t>Temel rol ve sorumluluklar aşağıdaki gibidir:</w:t>
      </w:r>
    </w:p>
    <w:p w14:paraId="20422E8C" w14:textId="5413862F" w:rsidR="002E2759" w:rsidRPr="00AE407B" w:rsidRDefault="002E2759" w:rsidP="002E2759">
      <w:pPr>
        <w:pStyle w:val="ResimYazs"/>
        <w:rPr>
          <w:lang w:val="tr-TR"/>
        </w:rPr>
      </w:pPr>
      <w:bookmarkStart w:id="136" w:name="_Toc212977035"/>
      <w:bookmarkStart w:id="137" w:name="_Toc179545773"/>
      <w:r w:rsidRPr="00AE407B">
        <w:rPr>
          <w:lang w:val="tr-TR"/>
        </w:rPr>
        <w:t xml:space="preserve">Tablo </w:t>
      </w:r>
      <w:r w:rsidR="00965F86">
        <w:rPr>
          <w:lang w:val="tr-TR"/>
        </w:rPr>
        <w:t>5</w:t>
      </w:r>
      <w:r w:rsidRPr="00AE407B">
        <w:rPr>
          <w:lang w:val="tr-TR"/>
        </w:rPr>
        <w:t>-</w:t>
      </w:r>
      <w:r w:rsidR="00780BDA" w:rsidRPr="00AE407B">
        <w:rPr>
          <w:lang w:val="tr-TR"/>
        </w:rPr>
        <w:fldChar w:fldCharType="begin"/>
      </w:r>
      <w:r w:rsidR="00780BDA" w:rsidRPr="00AE407B">
        <w:rPr>
          <w:lang w:val="tr-TR"/>
        </w:rPr>
        <w:instrText xml:space="preserve"> SEQ Table \* ARABIC \s 1 </w:instrText>
      </w:r>
      <w:r w:rsidR="00780BDA" w:rsidRPr="00AE407B">
        <w:rPr>
          <w:lang w:val="tr-TR"/>
        </w:rPr>
        <w:fldChar w:fldCharType="separate"/>
      </w:r>
      <w:r w:rsidR="00E42AAF">
        <w:rPr>
          <w:noProof/>
          <w:lang w:val="tr-TR"/>
        </w:rPr>
        <w:t>4</w:t>
      </w:r>
      <w:r w:rsidR="00780BDA" w:rsidRPr="00AE407B">
        <w:rPr>
          <w:lang w:val="tr-TR"/>
        </w:rPr>
        <w:fldChar w:fldCharType="end"/>
      </w:r>
      <w:r w:rsidRPr="00AE407B">
        <w:rPr>
          <w:lang w:val="tr-TR"/>
        </w:rPr>
        <w:t xml:space="preserve"> </w:t>
      </w:r>
      <w:r w:rsidR="009B4D9D">
        <w:rPr>
          <w:lang w:val="tr-TR"/>
        </w:rPr>
        <w:t>Görev</w:t>
      </w:r>
      <w:r w:rsidRPr="00AE407B">
        <w:rPr>
          <w:lang w:val="tr-TR"/>
        </w:rPr>
        <w:t xml:space="preserve"> ve Sorumluluklar</w:t>
      </w:r>
      <w:bookmarkEnd w:id="136"/>
      <w:r w:rsidRPr="00AE407B">
        <w:rPr>
          <w:lang w:val="tr-TR"/>
        </w:rPr>
        <w:t xml:space="preserve"> </w:t>
      </w:r>
      <w:bookmarkEnd w:id="137"/>
    </w:p>
    <w:tbl>
      <w:tblPr>
        <w:tblStyle w:val="TableNormal1"/>
        <w:tblW w:w="5000" w:type="pct"/>
        <w:tblBorders>
          <w:top w:val="single" w:sz="4" w:space="0" w:color="B7B2AA" w:themeColor="accent5"/>
          <w:left w:val="single" w:sz="4" w:space="0" w:color="B7B2AA" w:themeColor="accent5"/>
          <w:bottom w:val="single" w:sz="4" w:space="0" w:color="B7B2AA" w:themeColor="accent5"/>
          <w:right w:val="single" w:sz="4" w:space="0" w:color="B7B2AA" w:themeColor="accent5"/>
          <w:insideH w:val="single" w:sz="4" w:space="0" w:color="B7B2AA" w:themeColor="accent5"/>
          <w:insideV w:val="single" w:sz="4" w:space="0" w:color="B7B2AA" w:themeColor="accent5"/>
        </w:tblBorders>
        <w:tblLook w:val="01E0" w:firstRow="1" w:lastRow="1" w:firstColumn="1" w:lastColumn="1" w:noHBand="0" w:noVBand="0"/>
      </w:tblPr>
      <w:tblGrid>
        <w:gridCol w:w="1949"/>
        <w:gridCol w:w="3991"/>
        <w:gridCol w:w="3688"/>
      </w:tblGrid>
      <w:tr w:rsidR="002E2759" w:rsidRPr="00AE407B" w14:paraId="366B3A80" w14:textId="77777777" w:rsidTr="000E3D77">
        <w:trPr>
          <w:trHeight w:val="587"/>
          <w:tblHeader/>
        </w:trPr>
        <w:tc>
          <w:tcPr>
            <w:tcW w:w="955" w:type="pct"/>
            <w:shd w:val="clear" w:color="auto" w:fill="D5E0D7" w:themeFill="text2" w:themeFillTint="E6"/>
          </w:tcPr>
          <w:p w14:paraId="26006DA1" w14:textId="4EEEBABE" w:rsidR="002E2759" w:rsidRPr="00AE407B" w:rsidRDefault="009B4D9D" w:rsidP="00AA532E">
            <w:pPr>
              <w:pStyle w:val="TableParagraph"/>
              <w:spacing w:before="90"/>
              <w:rPr>
                <w:rFonts w:asciiTheme="minorHAnsi" w:hAnsiTheme="minorHAnsi"/>
                <w:b/>
                <w:sz w:val="18"/>
                <w:szCs w:val="18"/>
                <w:lang w:val="tr-TR"/>
              </w:rPr>
            </w:pPr>
            <w:r>
              <w:rPr>
                <w:rFonts w:asciiTheme="minorHAnsi" w:hAnsiTheme="minorHAnsi"/>
                <w:b/>
                <w:sz w:val="18"/>
                <w:szCs w:val="18"/>
                <w:lang w:val="tr-TR"/>
              </w:rPr>
              <w:t>Görev</w:t>
            </w:r>
          </w:p>
        </w:tc>
        <w:tc>
          <w:tcPr>
            <w:tcW w:w="2101" w:type="pct"/>
            <w:shd w:val="clear" w:color="auto" w:fill="D5E0D7" w:themeFill="text2" w:themeFillTint="E6"/>
          </w:tcPr>
          <w:p w14:paraId="797A78E0" w14:textId="77777777" w:rsidR="002E2759" w:rsidRPr="00AE407B" w:rsidRDefault="002E2759" w:rsidP="00AA532E">
            <w:pPr>
              <w:pStyle w:val="TableParagraph"/>
              <w:spacing w:before="90"/>
              <w:rPr>
                <w:rFonts w:asciiTheme="minorHAnsi" w:hAnsiTheme="minorHAnsi"/>
                <w:b/>
                <w:sz w:val="18"/>
                <w:szCs w:val="18"/>
                <w:lang w:val="tr-TR"/>
              </w:rPr>
            </w:pPr>
            <w:r w:rsidRPr="00AE407B">
              <w:rPr>
                <w:rFonts w:asciiTheme="minorHAnsi" w:hAnsiTheme="minorHAnsi"/>
                <w:b/>
                <w:sz w:val="18"/>
                <w:szCs w:val="18"/>
                <w:lang w:val="tr-TR"/>
              </w:rPr>
              <w:t>Genel sorumluluklar</w:t>
            </w:r>
          </w:p>
        </w:tc>
        <w:tc>
          <w:tcPr>
            <w:tcW w:w="1945" w:type="pct"/>
            <w:shd w:val="clear" w:color="auto" w:fill="D5E0D7" w:themeFill="text2" w:themeFillTint="E6"/>
          </w:tcPr>
          <w:p w14:paraId="6A7C1CD6" w14:textId="77777777" w:rsidR="002E2759" w:rsidRPr="00AE407B" w:rsidRDefault="002E2759" w:rsidP="00AA532E">
            <w:pPr>
              <w:pStyle w:val="TableParagraph"/>
              <w:spacing w:before="90"/>
              <w:ind w:left="92"/>
              <w:rPr>
                <w:rFonts w:asciiTheme="minorHAnsi" w:hAnsiTheme="minorHAnsi"/>
                <w:b/>
                <w:sz w:val="18"/>
                <w:szCs w:val="18"/>
                <w:lang w:val="tr-TR"/>
              </w:rPr>
            </w:pPr>
            <w:r w:rsidRPr="00AE407B">
              <w:rPr>
                <w:rFonts w:asciiTheme="minorHAnsi" w:hAnsiTheme="minorHAnsi"/>
                <w:b/>
                <w:sz w:val="18"/>
                <w:szCs w:val="18"/>
                <w:lang w:val="tr-TR"/>
              </w:rPr>
              <w:t>Özel sorumluluklar</w:t>
            </w:r>
          </w:p>
        </w:tc>
      </w:tr>
      <w:tr w:rsidR="002E2759" w:rsidRPr="000058B4" w14:paraId="683D40E3" w14:textId="77777777" w:rsidTr="00C853C0">
        <w:trPr>
          <w:trHeight w:val="2062"/>
        </w:trPr>
        <w:tc>
          <w:tcPr>
            <w:tcW w:w="955" w:type="pct"/>
          </w:tcPr>
          <w:p w14:paraId="4AB00489" w14:textId="5325CFBF" w:rsidR="002E2759" w:rsidRPr="00AE407B" w:rsidRDefault="005828CC" w:rsidP="00AA532E">
            <w:pPr>
              <w:pStyle w:val="TableParagraph"/>
              <w:spacing w:before="90"/>
              <w:ind w:right="701"/>
              <w:rPr>
                <w:rFonts w:asciiTheme="minorHAnsi" w:hAnsiTheme="minorHAnsi"/>
                <w:b/>
                <w:sz w:val="18"/>
                <w:szCs w:val="18"/>
                <w:lang w:val="tr-TR"/>
              </w:rPr>
            </w:pPr>
            <w:r w:rsidRPr="00AE407B">
              <w:rPr>
                <w:rFonts w:asciiTheme="minorHAnsi" w:hAnsiTheme="minorHAnsi"/>
                <w:b/>
                <w:sz w:val="18"/>
                <w:szCs w:val="18"/>
                <w:lang w:val="tr-TR"/>
              </w:rPr>
              <w:t xml:space="preserve">Proje </w:t>
            </w:r>
            <w:r w:rsidR="002E2759" w:rsidRPr="00AE407B">
              <w:rPr>
                <w:rFonts w:asciiTheme="minorHAnsi" w:hAnsiTheme="minorHAnsi"/>
                <w:b/>
                <w:sz w:val="18"/>
                <w:szCs w:val="18"/>
                <w:lang w:val="tr-TR"/>
              </w:rPr>
              <w:t>Yöneticisi</w:t>
            </w:r>
          </w:p>
          <w:p w14:paraId="5DAAD2E9" w14:textId="170F8244" w:rsidR="002E2759" w:rsidRPr="00AE407B" w:rsidRDefault="00375971" w:rsidP="00AA532E">
            <w:pPr>
              <w:pStyle w:val="TableParagraph"/>
              <w:spacing w:before="1"/>
              <w:ind w:right="798"/>
              <w:rPr>
                <w:rFonts w:asciiTheme="minorHAnsi" w:hAnsiTheme="minorHAnsi"/>
                <w:b/>
                <w:sz w:val="18"/>
                <w:szCs w:val="18"/>
                <w:lang w:val="tr-TR"/>
              </w:rPr>
            </w:pPr>
            <w:r w:rsidRPr="00AE407B">
              <w:rPr>
                <w:rFonts w:asciiTheme="minorHAnsi" w:hAnsiTheme="minorHAnsi"/>
                <w:b/>
                <w:spacing w:val="-1"/>
                <w:sz w:val="18"/>
                <w:szCs w:val="18"/>
                <w:lang w:val="tr-TR"/>
              </w:rPr>
              <w:t xml:space="preserve">/Proje </w:t>
            </w:r>
            <w:r w:rsidR="002E2759" w:rsidRPr="00AE407B">
              <w:rPr>
                <w:rFonts w:asciiTheme="minorHAnsi" w:hAnsiTheme="minorHAnsi"/>
                <w:b/>
                <w:spacing w:val="-1"/>
                <w:sz w:val="18"/>
                <w:szCs w:val="18"/>
                <w:lang w:val="tr-TR"/>
              </w:rPr>
              <w:t>Müdür Yardımcısı</w:t>
            </w:r>
          </w:p>
        </w:tc>
        <w:tc>
          <w:tcPr>
            <w:tcW w:w="2101" w:type="pct"/>
          </w:tcPr>
          <w:p w14:paraId="540F13AC" w14:textId="2B10FC5D" w:rsidR="00EF7F19" w:rsidRPr="00AE407B" w:rsidRDefault="00D4131E" w:rsidP="00EF7F19">
            <w:pPr>
              <w:pStyle w:val="TableParagraph"/>
              <w:numPr>
                <w:ilvl w:val="0"/>
                <w:numId w:val="79"/>
              </w:numPr>
              <w:tabs>
                <w:tab w:val="left" w:pos="550"/>
              </w:tabs>
              <w:spacing w:before="128"/>
              <w:ind w:right="87"/>
              <w:jc w:val="both"/>
              <w:rPr>
                <w:rFonts w:asciiTheme="minorHAnsi" w:hAnsiTheme="minorHAnsi"/>
                <w:sz w:val="18"/>
                <w:szCs w:val="18"/>
                <w:lang w:val="tr-TR"/>
              </w:rPr>
            </w:pPr>
            <w:r w:rsidRPr="00AE407B">
              <w:rPr>
                <w:rFonts w:asciiTheme="minorHAnsi" w:hAnsiTheme="minorHAnsi"/>
                <w:sz w:val="18"/>
                <w:szCs w:val="18"/>
                <w:lang w:val="tr-TR"/>
              </w:rPr>
              <w:t>İşletme</w:t>
            </w:r>
            <w:r w:rsidR="00EF7F19" w:rsidRPr="00AE407B">
              <w:rPr>
                <w:rFonts w:asciiTheme="minorHAnsi" w:hAnsiTheme="minorHAnsi"/>
                <w:sz w:val="18"/>
                <w:szCs w:val="18"/>
                <w:lang w:val="tr-TR"/>
              </w:rPr>
              <w:t xml:space="preserve"> Aşaması B</w:t>
            </w:r>
            <w:r w:rsidRPr="00AE407B">
              <w:rPr>
                <w:rFonts w:asciiTheme="minorHAnsi" w:hAnsiTheme="minorHAnsi"/>
                <w:sz w:val="18"/>
                <w:szCs w:val="18"/>
                <w:lang w:val="tr-TR"/>
              </w:rPr>
              <w:t>Y</w:t>
            </w:r>
            <w:r w:rsidR="00EF7F19" w:rsidRPr="00AE407B">
              <w:rPr>
                <w:rFonts w:asciiTheme="minorHAnsi" w:hAnsiTheme="minorHAnsi"/>
                <w:sz w:val="18"/>
                <w:szCs w:val="18"/>
                <w:lang w:val="tr-TR"/>
              </w:rPr>
              <w:t>P'nin sürekli uygulanmasını ve gerekli kaynakların tahsis edilmesini sağlamak.</w:t>
            </w:r>
          </w:p>
          <w:p w14:paraId="07695495" w14:textId="746BF8B9" w:rsidR="00EF7F19" w:rsidRPr="00AE407B" w:rsidRDefault="00EF7F19" w:rsidP="00EF7F19">
            <w:pPr>
              <w:pStyle w:val="TableParagraph"/>
              <w:numPr>
                <w:ilvl w:val="0"/>
                <w:numId w:val="79"/>
              </w:numPr>
              <w:tabs>
                <w:tab w:val="left" w:pos="550"/>
              </w:tabs>
              <w:spacing w:before="128"/>
              <w:ind w:right="87"/>
              <w:jc w:val="both"/>
              <w:rPr>
                <w:rFonts w:asciiTheme="minorHAnsi" w:hAnsiTheme="minorHAnsi"/>
                <w:sz w:val="18"/>
                <w:szCs w:val="18"/>
                <w:lang w:val="tr-TR"/>
              </w:rPr>
            </w:pPr>
            <w:r w:rsidRPr="00AE407B">
              <w:rPr>
                <w:rFonts w:asciiTheme="minorHAnsi" w:hAnsiTheme="minorHAnsi"/>
                <w:sz w:val="18"/>
                <w:szCs w:val="18"/>
                <w:lang w:val="tr-TR"/>
              </w:rPr>
              <w:t>İzleme sonuçlarını gözden geçirmek ve risk ve performansa dayalı olarak uyarlanabilir yönetim müdahalelerine ilişkin kararlar almak</w:t>
            </w:r>
            <w:r w:rsidR="002F58C5" w:rsidRPr="00AE407B">
              <w:rPr>
                <w:rFonts w:asciiTheme="minorHAnsi" w:hAnsiTheme="minorHAnsi"/>
                <w:sz w:val="18"/>
                <w:szCs w:val="18"/>
                <w:lang w:val="tr-TR"/>
              </w:rPr>
              <w:t>.</w:t>
            </w:r>
          </w:p>
          <w:p w14:paraId="07A30DA6" w14:textId="1B925C81" w:rsidR="002E2759" w:rsidRPr="00AE407B" w:rsidRDefault="002E2759" w:rsidP="007468A2">
            <w:pPr>
              <w:pStyle w:val="TableParagraph"/>
              <w:spacing w:before="10"/>
              <w:ind w:left="0" w:right="83"/>
              <w:jc w:val="both"/>
              <w:rPr>
                <w:rFonts w:asciiTheme="minorHAnsi" w:hAnsiTheme="minorHAnsi"/>
                <w:sz w:val="18"/>
                <w:szCs w:val="18"/>
                <w:lang w:val="tr-TR"/>
              </w:rPr>
            </w:pPr>
          </w:p>
        </w:tc>
        <w:tc>
          <w:tcPr>
            <w:tcW w:w="1945" w:type="pct"/>
          </w:tcPr>
          <w:p w14:paraId="1D7DEF20" w14:textId="4C47DA5E" w:rsidR="002E2759" w:rsidRPr="00AE407B" w:rsidRDefault="002E2759" w:rsidP="00EF7F19">
            <w:pPr>
              <w:pStyle w:val="TableParagraph"/>
              <w:numPr>
                <w:ilvl w:val="0"/>
                <w:numId w:val="79"/>
              </w:numPr>
              <w:tabs>
                <w:tab w:val="left" w:pos="550"/>
              </w:tabs>
              <w:spacing w:before="128"/>
              <w:ind w:right="87"/>
              <w:jc w:val="both"/>
              <w:rPr>
                <w:rFonts w:asciiTheme="minorHAnsi" w:hAnsiTheme="minorHAnsi"/>
                <w:sz w:val="18"/>
                <w:szCs w:val="18"/>
                <w:lang w:val="tr-TR"/>
              </w:rPr>
            </w:pPr>
            <w:r w:rsidRPr="00AE407B">
              <w:rPr>
                <w:rFonts w:asciiTheme="minorHAnsi" w:hAnsiTheme="minorHAnsi"/>
                <w:sz w:val="18"/>
                <w:szCs w:val="18"/>
                <w:lang w:val="tr-TR"/>
              </w:rPr>
              <w:t>Bu Yönetim Planı ve alt yüklenicilerin Proje planları/prosedürlerinin nihai onayı.</w:t>
            </w:r>
          </w:p>
          <w:p w14:paraId="7D48ADB7" w14:textId="39AFAECD" w:rsidR="002E2759" w:rsidRPr="00AE407B" w:rsidRDefault="002F58C5">
            <w:pPr>
              <w:pStyle w:val="TableParagraph"/>
              <w:numPr>
                <w:ilvl w:val="0"/>
                <w:numId w:val="79"/>
              </w:numPr>
              <w:tabs>
                <w:tab w:val="left" w:pos="550"/>
              </w:tabs>
              <w:spacing w:before="128"/>
              <w:ind w:right="87"/>
              <w:jc w:val="both"/>
              <w:rPr>
                <w:rFonts w:asciiTheme="minorHAnsi" w:hAnsiTheme="minorHAnsi"/>
                <w:sz w:val="18"/>
                <w:szCs w:val="18"/>
                <w:lang w:val="tr-TR"/>
              </w:rPr>
            </w:pPr>
            <w:r w:rsidRPr="00AE407B">
              <w:rPr>
                <w:rFonts w:asciiTheme="minorHAnsi" w:hAnsiTheme="minorHAnsi"/>
                <w:sz w:val="18"/>
                <w:szCs w:val="18"/>
                <w:lang w:val="tr-TR"/>
              </w:rPr>
              <w:t>Aşımlara (örneğin, yarasa/kuş ölüm eşikleri) yanıt olarak düzeltici önlemlerin uygulanmasını denetlemek.</w:t>
            </w:r>
          </w:p>
        </w:tc>
      </w:tr>
      <w:tr w:rsidR="002E2759" w:rsidRPr="000058B4" w14:paraId="5211A683" w14:textId="77777777" w:rsidTr="000E3D77">
        <w:trPr>
          <w:trHeight w:val="4353"/>
        </w:trPr>
        <w:tc>
          <w:tcPr>
            <w:tcW w:w="955" w:type="pct"/>
          </w:tcPr>
          <w:p w14:paraId="44CB7592" w14:textId="10F400D6" w:rsidR="002E2759" w:rsidRPr="00AE407B" w:rsidRDefault="00D4131E" w:rsidP="00F52DBF">
            <w:pPr>
              <w:pStyle w:val="TableParagraph"/>
              <w:spacing w:before="90"/>
              <w:rPr>
                <w:rFonts w:asciiTheme="minorHAnsi" w:hAnsiTheme="minorHAnsi"/>
                <w:b/>
                <w:sz w:val="18"/>
                <w:szCs w:val="18"/>
                <w:lang w:val="tr-TR"/>
              </w:rPr>
            </w:pPr>
            <w:r w:rsidRPr="00AE407B">
              <w:rPr>
                <w:rFonts w:asciiTheme="minorHAnsi" w:hAnsiTheme="minorHAnsi"/>
                <w:b/>
                <w:bCs/>
                <w:sz w:val="18"/>
                <w:szCs w:val="18"/>
                <w:lang w:val="tr-TR"/>
              </w:rPr>
              <w:t>ISG</w:t>
            </w:r>
            <w:r w:rsidR="0043247F" w:rsidRPr="00AE407B">
              <w:rPr>
                <w:rFonts w:asciiTheme="minorHAnsi" w:hAnsiTheme="minorHAnsi"/>
                <w:b/>
                <w:bCs/>
                <w:sz w:val="18"/>
                <w:szCs w:val="18"/>
                <w:lang w:val="tr-TR"/>
              </w:rPr>
              <w:t xml:space="preserve"> Müdürü / Çevre Çözüm Ortağı</w:t>
            </w:r>
          </w:p>
        </w:tc>
        <w:tc>
          <w:tcPr>
            <w:tcW w:w="2101" w:type="pct"/>
          </w:tcPr>
          <w:p w14:paraId="47A2F434" w14:textId="77777777" w:rsidR="001506B9" w:rsidRPr="00AE407B" w:rsidRDefault="001506B9" w:rsidP="00AA532E">
            <w:pPr>
              <w:pStyle w:val="TableParagraph"/>
              <w:numPr>
                <w:ilvl w:val="0"/>
                <w:numId w:val="79"/>
              </w:numPr>
              <w:tabs>
                <w:tab w:val="left" w:pos="550"/>
              </w:tabs>
              <w:spacing w:before="12"/>
              <w:ind w:left="550" w:right="87"/>
              <w:jc w:val="both"/>
              <w:rPr>
                <w:rFonts w:asciiTheme="minorHAnsi" w:hAnsiTheme="minorHAnsi"/>
                <w:sz w:val="18"/>
                <w:szCs w:val="18"/>
                <w:lang w:val="tr-TR"/>
              </w:rPr>
            </w:pPr>
            <w:r w:rsidRPr="00AE407B">
              <w:rPr>
                <w:rFonts w:asciiTheme="minorHAnsi" w:hAnsiTheme="minorHAnsi"/>
                <w:sz w:val="18"/>
                <w:szCs w:val="18"/>
                <w:lang w:val="tr-TR"/>
              </w:rPr>
              <w:t>Biyoçeşitlilik yönetimi ve operasyonel izleme faaliyetlerini koordine eder.</w:t>
            </w:r>
          </w:p>
          <w:p w14:paraId="57CA38BA" w14:textId="4FF11D52" w:rsidR="002E2759" w:rsidRPr="00AE407B" w:rsidRDefault="001506B9" w:rsidP="007468A2">
            <w:pPr>
              <w:pStyle w:val="TableParagraph"/>
              <w:numPr>
                <w:ilvl w:val="0"/>
                <w:numId w:val="79"/>
              </w:numPr>
              <w:tabs>
                <w:tab w:val="left" w:pos="550"/>
              </w:tabs>
              <w:spacing w:before="195"/>
              <w:ind w:left="550" w:right="84"/>
              <w:jc w:val="both"/>
              <w:rPr>
                <w:rFonts w:asciiTheme="minorHAnsi" w:hAnsiTheme="minorHAnsi"/>
                <w:sz w:val="18"/>
                <w:szCs w:val="18"/>
                <w:lang w:val="tr-TR"/>
              </w:rPr>
            </w:pPr>
            <w:r w:rsidRPr="00AE407B">
              <w:rPr>
                <w:rFonts w:asciiTheme="minorHAnsi" w:hAnsiTheme="minorHAnsi"/>
                <w:sz w:val="18"/>
                <w:szCs w:val="18"/>
                <w:lang w:val="tr-TR"/>
              </w:rPr>
              <w:t>Gerektiğinde düzenleyici kurumlar, kredi verenler ve paydaşlarla irtibat kurun.</w:t>
            </w:r>
            <w:r w:rsidRPr="00AE407B">
              <w:rPr>
                <w:rFonts w:asciiTheme="minorHAnsi" w:hAnsiTheme="minorHAnsi"/>
                <w:sz w:val="18"/>
                <w:szCs w:val="18"/>
                <w:lang w:val="tr-TR"/>
              </w:rPr>
              <w:br/>
              <w:t>Uyum, ölümler ve izleme sonuçlarının kayıtlarını tutmak.</w:t>
            </w:r>
          </w:p>
        </w:tc>
        <w:tc>
          <w:tcPr>
            <w:tcW w:w="1945" w:type="pct"/>
          </w:tcPr>
          <w:p w14:paraId="5B185176" w14:textId="77777777" w:rsidR="00983EA8" w:rsidRPr="00AE407B" w:rsidRDefault="00983EA8" w:rsidP="00983EA8">
            <w:pPr>
              <w:pStyle w:val="TableParagraph"/>
              <w:numPr>
                <w:ilvl w:val="0"/>
                <w:numId w:val="79"/>
              </w:numPr>
              <w:tabs>
                <w:tab w:val="left" w:pos="547"/>
              </w:tabs>
              <w:spacing w:before="128"/>
              <w:ind w:right="90"/>
              <w:jc w:val="both"/>
              <w:rPr>
                <w:rFonts w:asciiTheme="minorHAnsi" w:hAnsiTheme="minorHAnsi"/>
                <w:sz w:val="18"/>
                <w:szCs w:val="18"/>
                <w:lang w:val="tr-TR"/>
              </w:rPr>
            </w:pPr>
            <w:r w:rsidRPr="00AE407B">
              <w:rPr>
                <w:rFonts w:asciiTheme="minorHAnsi" w:hAnsiTheme="minorHAnsi"/>
                <w:sz w:val="18"/>
                <w:szCs w:val="18"/>
                <w:lang w:val="tr-TR"/>
              </w:rPr>
              <w:t>Kuş ve yarasalar için Yapım Sonrası Ölüm İzleme (PCFM) çalışmalarını uluslararası en iyi uygulamalara (örneğin IFC, EBRD, KfW, 2023) uygun şekilde uygulamak.</w:t>
            </w:r>
          </w:p>
          <w:p w14:paraId="6ACEDED3" w14:textId="77777777" w:rsidR="00983EA8" w:rsidRPr="00AE407B" w:rsidRDefault="00983EA8" w:rsidP="00983EA8">
            <w:pPr>
              <w:pStyle w:val="TableParagraph"/>
              <w:numPr>
                <w:ilvl w:val="0"/>
                <w:numId w:val="79"/>
              </w:numPr>
              <w:tabs>
                <w:tab w:val="left" w:pos="547"/>
              </w:tabs>
              <w:spacing w:before="128"/>
              <w:ind w:right="90"/>
              <w:jc w:val="both"/>
              <w:rPr>
                <w:rFonts w:asciiTheme="minorHAnsi" w:hAnsiTheme="minorHAnsi"/>
                <w:sz w:val="18"/>
                <w:szCs w:val="18"/>
                <w:lang w:val="tr-TR"/>
              </w:rPr>
            </w:pPr>
            <w:r w:rsidRPr="00AE407B">
              <w:rPr>
                <w:rFonts w:asciiTheme="minorHAnsi" w:hAnsiTheme="minorHAnsi"/>
                <w:sz w:val="18"/>
                <w:szCs w:val="18"/>
                <w:lang w:val="tr-TR"/>
              </w:rPr>
              <w:t>Belirlenen tetikleyici eşik değerlerin aşılması durumunda, akıllı türbin durdurma (smart curtailment) veya talep üzerine durdurma (shutdown-on-demand) gibi uyarlanabilir yönetim önlemlerini devreye almak.</w:t>
            </w:r>
          </w:p>
          <w:p w14:paraId="4D24710A" w14:textId="77777777" w:rsidR="00983EA8" w:rsidRPr="00AE407B" w:rsidRDefault="00983EA8" w:rsidP="00983EA8">
            <w:pPr>
              <w:pStyle w:val="TableParagraph"/>
              <w:numPr>
                <w:ilvl w:val="0"/>
                <w:numId w:val="79"/>
              </w:numPr>
              <w:tabs>
                <w:tab w:val="left" w:pos="547"/>
              </w:tabs>
              <w:spacing w:before="128"/>
              <w:ind w:right="90"/>
              <w:jc w:val="both"/>
              <w:rPr>
                <w:rFonts w:asciiTheme="minorHAnsi" w:hAnsiTheme="minorHAnsi"/>
                <w:sz w:val="18"/>
                <w:szCs w:val="18"/>
                <w:lang w:val="tr-TR"/>
              </w:rPr>
            </w:pPr>
            <w:r w:rsidRPr="00AE407B">
              <w:rPr>
                <w:rFonts w:asciiTheme="minorHAnsi" w:hAnsiTheme="minorHAnsi"/>
                <w:sz w:val="18"/>
                <w:szCs w:val="18"/>
                <w:lang w:val="tr-TR"/>
              </w:rPr>
              <w:t>Raporlama gerekliliklerinin tam ve zamanında yerine getirilmesini sağlamak.</w:t>
            </w:r>
          </w:p>
          <w:p w14:paraId="589DA13D" w14:textId="77777777" w:rsidR="00983EA8" w:rsidRPr="00AE407B" w:rsidRDefault="00983EA8" w:rsidP="00983EA8">
            <w:pPr>
              <w:pStyle w:val="TableParagraph"/>
              <w:numPr>
                <w:ilvl w:val="0"/>
                <w:numId w:val="79"/>
              </w:numPr>
              <w:tabs>
                <w:tab w:val="left" w:pos="547"/>
              </w:tabs>
              <w:spacing w:before="128"/>
              <w:ind w:right="90"/>
              <w:jc w:val="both"/>
              <w:rPr>
                <w:rFonts w:asciiTheme="minorHAnsi" w:hAnsiTheme="minorHAnsi"/>
                <w:sz w:val="18"/>
                <w:szCs w:val="18"/>
                <w:lang w:val="tr-TR"/>
              </w:rPr>
            </w:pPr>
            <w:r w:rsidRPr="00AE407B">
              <w:rPr>
                <w:rFonts w:asciiTheme="minorHAnsi" w:hAnsiTheme="minorHAnsi"/>
                <w:sz w:val="18"/>
                <w:szCs w:val="18"/>
                <w:lang w:val="tr-TR"/>
              </w:rPr>
              <w:t>Şirket veya yüklenici sorumluluğu altındaki tüm eylem, önlem ve izleme faaliyetlerinin bu Yönetim Planı gereklerine uygun ve zamanında yürütülmesini sağlamak.</w:t>
            </w:r>
          </w:p>
          <w:p w14:paraId="4C32B492" w14:textId="77777777" w:rsidR="00983EA8" w:rsidRPr="00AE407B" w:rsidRDefault="00983EA8" w:rsidP="00983EA8">
            <w:pPr>
              <w:pStyle w:val="TableParagraph"/>
              <w:numPr>
                <w:ilvl w:val="0"/>
                <w:numId w:val="79"/>
              </w:numPr>
              <w:tabs>
                <w:tab w:val="left" w:pos="547"/>
              </w:tabs>
              <w:spacing w:before="128"/>
              <w:ind w:right="90"/>
              <w:jc w:val="both"/>
              <w:rPr>
                <w:rFonts w:asciiTheme="minorHAnsi" w:hAnsiTheme="minorHAnsi"/>
                <w:sz w:val="18"/>
                <w:szCs w:val="18"/>
                <w:lang w:val="tr-TR"/>
              </w:rPr>
            </w:pPr>
            <w:r w:rsidRPr="00AE407B">
              <w:rPr>
                <w:rFonts w:asciiTheme="minorHAnsi" w:hAnsiTheme="minorHAnsi"/>
                <w:sz w:val="18"/>
                <w:szCs w:val="18"/>
                <w:lang w:val="tr-TR"/>
              </w:rPr>
              <w:t>Uygunsuzluk durumlarında, önleyici ve düzeltici eylemleri tanımlayarak yönetimin onayına sunmak; gerekli görülmesi halinde bu Yönetim Planı’nda değişiklik veya güncellemeler önermek ve revizyonları yayımlamak.</w:t>
            </w:r>
          </w:p>
          <w:p w14:paraId="3BEA1230" w14:textId="5C2E4D53" w:rsidR="00983EA8" w:rsidRPr="00AE407B" w:rsidRDefault="00983EA8" w:rsidP="00983EA8">
            <w:pPr>
              <w:pStyle w:val="TableParagraph"/>
              <w:numPr>
                <w:ilvl w:val="0"/>
                <w:numId w:val="79"/>
              </w:numPr>
              <w:tabs>
                <w:tab w:val="left" w:pos="547"/>
              </w:tabs>
              <w:spacing w:before="128"/>
              <w:ind w:right="90"/>
              <w:jc w:val="both"/>
              <w:rPr>
                <w:rFonts w:asciiTheme="minorHAnsi" w:hAnsiTheme="minorHAnsi"/>
                <w:sz w:val="18"/>
                <w:szCs w:val="18"/>
                <w:lang w:val="tr-TR"/>
              </w:rPr>
            </w:pPr>
            <w:r w:rsidRPr="00AE407B">
              <w:rPr>
                <w:rFonts w:asciiTheme="minorHAnsi" w:hAnsiTheme="minorHAnsi"/>
                <w:sz w:val="18"/>
                <w:szCs w:val="18"/>
                <w:lang w:val="tr-TR"/>
              </w:rPr>
              <w:t>Ciddi uygunsuzluk durumlarını derhal yönetimin dikkatine sunmak</w:t>
            </w:r>
          </w:p>
          <w:p w14:paraId="3588898D" w14:textId="54A53F09" w:rsidR="002E2759" w:rsidRPr="00AE407B" w:rsidRDefault="002E2759" w:rsidP="00983EA8">
            <w:pPr>
              <w:pStyle w:val="TableParagraph"/>
              <w:tabs>
                <w:tab w:val="left" w:pos="547"/>
                <w:tab w:val="left" w:pos="547"/>
              </w:tabs>
              <w:spacing w:before="128"/>
              <w:ind w:left="549" w:right="90"/>
              <w:jc w:val="both"/>
              <w:rPr>
                <w:rFonts w:asciiTheme="minorHAnsi" w:hAnsiTheme="minorHAnsi"/>
                <w:sz w:val="18"/>
                <w:szCs w:val="18"/>
                <w:lang w:val="tr-TR"/>
              </w:rPr>
            </w:pPr>
          </w:p>
        </w:tc>
      </w:tr>
      <w:tr w:rsidR="002E2759" w:rsidRPr="000058B4" w14:paraId="5A4377DE" w14:textId="77777777" w:rsidTr="000E3D77">
        <w:trPr>
          <w:trHeight w:val="1732"/>
        </w:trPr>
        <w:tc>
          <w:tcPr>
            <w:tcW w:w="955" w:type="pct"/>
          </w:tcPr>
          <w:p w14:paraId="29A5ED60" w14:textId="3ECBA359" w:rsidR="002E2759" w:rsidRPr="00AE407B" w:rsidRDefault="002E2759" w:rsidP="00AA532E">
            <w:pPr>
              <w:pStyle w:val="TableParagraph"/>
              <w:spacing w:before="90"/>
              <w:ind w:right="88"/>
              <w:rPr>
                <w:rFonts w:asciiTheme="minorHAnsi" w:hAnsiTheme="minorHAnsi"/>
                <w:b/>
                <w:sz w:val="18"/>
                <w:szCs w:val="18"/>
                <w:lang w:val="tr-TR"/>
              </w:rPr>
            </w:pPr>
            <w:r w:rsidRPr="00AE407B">
              <w:rPr>
                <w:rFonts w:asciiTheme="minorHAnsi" w:hAnsiTheme="minorHAnsi"/>
                <w:b/>
                <w:sz w:val="18"/>
                <w:szCs w:val="18"/>
                <w:lang w:val="tr-TR"/>
              </w:rPr>
              <w:lastRenderedPageBreak/>
              <w:t xml:space="preserve">Tüm çalışanlar ve </w:t>
            </w:r>
            <w:r w:rsidR="009D514E" w:rsidRPr="00AE407B">
              <w:rPr>
                <w:rFonts w:asciiTheme="minorHAnsi" w:hAnsiTheme="minorHAnsi"/>
                <w:b/>
                <w:spacing w:val="1"/>
                <w:sz w:val="18"/>
                <w:szCs w:val="18"/>
                <w:lang w:val="tr-TR"/>
              </w:rPr>
              <w:t xml:space="preserve">bakım </w:t>
            </w:r>
            <w:r w:rsidRPr="00AE407B">
              <w:rPr>
                <w:rFonts w:asciiTheme="minorHAnsi" w:hAnsiTheme="minorHAnsi"/>
                <w:b/>
                <w:sz w:val="18"/>
                <w:szCs w:val="18"/>
                <w:lang w:val="tr-TR"/>
              </w:rPr>
              <w:t>yüklenicileri</w:t>
            </w:r>
          </w:p>
        </w:tc>
        <w:tc>
          <w:tcPr>
            <w:tcW w:w="2101" w:type="pct"/>
          </w:tcPr>
          <w:p w14:paraId="509CB5C5" w14:textId="50F72687" w:rsidR="002E2759" w:rsidRPr="00AE407B" w:rsidRDefault="00A469DF" w:rsidP="00302DE6">
            <w:pPr>
              <w:pStyle w:val="TableParagraph"/>
              <w:numPr>
                <w:ilvl w:val="0"/>
                <w:numId w:val="79"/>
              </w:numPr>
              <w:spacing w:before="0"/>
              <w:ind w:right="87"/>
              <w:jc w:val="both"/>
              <w:rPr>
                <w:rFonts w:asciiTheme="minorHAnsi" w:hAnsiTheme="minorHAnsi"/>
                <w:sz w:val="18"/>
                <w:szCs w:val="18"/>
                <w:lang w:val="tr-TR"/>
              </w:rPr>
            </w:pPr>
            <w:r w:rsidRPr="00AE407B">
              <w:rPr>
                <w:rFonts w:asciiTheme="minorHAnsi" w:hAnsiTheme="minorHAnsi"/>
                <w:sz w:val="18"/>
                <w:szCs w:val="18"/>
                <w:lang w:val="tr-TR"/>
              </w:rPr>
              <w:t>İşletme aşaması için</w:t>
            </w:r>
            <w:r w:rsidR="00BC082C" w:rsidRPr="00AE407B">
              <w:rPr>
                <w:rFonts w:asciiTheme="minorHAnsi" w:hAnsiTheme="minorHAnsi"/>
                <w:sz w:val="18"/>
                <w:szCs w:val="18"/>
                <w:lang w:val="tr-TR"/>
              </w:rPr>
              <w:t xml:space="preserve"> biyoçeşitlilik riskleri ve azaltma protokolleri konusunda farkındalığı sürdürmek.</w:t>
            </w:r>
          </w:p>
        </w:tc>
        <w:tc>
          <w:tcPr>
            <w:tcW w:w="1945" w:type="pct"/>
          </w:tcPr>
          <w:p w14:paraId="5E5D1B2A" w14:textId="187C0FA4" w:rsidR="00BC082C" w:rsidRPr="00AE407B" w:rsidRDefault="00983EA8" w:rsidP="00BC082C">
            <w:pPr>
              <w:pStyle w:val="TableParagraph"/>
              <w:numPr>
                <w:ilvl w:val="0"/>
                <w:numId w:val="79"/>
              </w:numPr>
              <w:spacing w:before="128"/>
              <w:ind w:right="87"/>
              <w:jc w:val="both"/>
              <w:rPr>
                <w:rFonts w:asciiTheme="minorHAnsi" w:hAnsiTheme="minorHAnsi"/>
                <w:sz w:val="18"/>
                <w:szCs w:val="18"/>
                <w:lang w:val="tr-TR"/>
              </w:rPr>
            </w:pPr>
            <w:r w:rsidRPr="00AE407B">
              <w:rPr>
                <w:rFonts w:asciiTheme="minorHAnsi" w:hAnsiTheme="minorHAnsi"/>
                <w:sz w:val="18"/>
                <w:szCs w:val="18"/>
                <w:lang w:val="tr-TR"/>
              </w:rPr>
              <w:t>Yaban hayatı</w:t>
            </w:r>
            <w:r w:rsidR="00BC082C" w:rsidRPr="00AE407B">
              <w:rPr>
                <w:rFonts w:asciiTheme="minorHAnsi" w:hAnsiTheme="minorHAnsi"/>
                <w:sz w:val="18"/>
                <w:szCs w:val="18"/>
                <w:lang w:val="tr-TR"/>
              </w:rPr>
              <w:t xml:space="preserve"> gözlemlerini, ölümleri veya sorunları </w:t>
            </w:r>
            <w:r w:rsidR="007C3393" w:rsidRPr="00AE407B">
              <w:rPr>
                <w:rFonts w:asciiTheme="minorHAnsi" w:hAnsiTheme="minorHAnsi"/>
                <w:sz w:val="18"/>
                <w:szCs w:val="18"/>
                <w:lang w:val="tr-TR"/>
              </w:rPr>
              <w:t xml:space="preserve">Proje Yöneticisine veya Çevre Çözüm Ortağına </w:t>
            </w:r>
            <w:r w:rsidR="00BC082C" w:rsidRPr="00AE407B">
              <w:rPr>
                <w:rFonts w:asciiTheme="minorHAnsi" w:hAnsiTheme="minorHAnsi"/>
                <w:sz w:val="18"/>
                <w:szCs w:val="18"/>
                <w:lang w:val="tr-TR"/>
              </w:rPr>
              <w:t>bildirmek.</w:t>
            </w:r>
          </w:p>
          <w:p w14:paraId="4A23CB85" w14:textId="23320FE4" w:rsidR="002E2759" w:rsidRPr="00AE407B" w:rsidRDefault="00BC082C" w:rsidP="00302DE6">
            <w:pPr>
              <w:pStyle w:val="TableParagraph"/>
              <w:numPr>
                <w:ilvl w:val="0"/>
                <w:numId w:val="79"/>
              </w:numPr>
              <w:spacing w:before="12"/>
              <w:ind w:right="87"/>
              <w:jc w:val="both"/>
              <w:rPr>
                <w:rFonts w:asciiTheme="minorHAnsi" w:hAnsiTheme="minorHAnsi"/>
                <w:sz w:val="18"/>
                <w:szCs w:val="18"/>
                <w:lang w:val="tr-TR"/>
              </w:rPr>
            </w:pPr>
            <w:r w:rsidRPr="00AE407B">
              <w:rPr>
                <w:rFonts w:asciiTheme="minorHAnsi" w:hAnsiTheme="minorHAnsi"/>
                <w:sz w:val="18"/>
                <w:szCs w:val="18"/>
                <w:lang w:val="tr-TR"/>
              </w:rPr>
              <w:t>Faunaya rahatsızlık vermemek için iyi davranış kurallarına uymak (ör. gürültü, aydınlatma, hassas alanlara erişim).</w:t>
            </w:r>
          </w:p>
        </w:tc>
      </w:tr>
      <w:tr w:rsidR="002E2759" w:rsidRPr="000058B4" w14:paraId="4C3CD0D5" w14:textId="77777777" w:rsidTr="00C52FE4">
        <w:trPr>
          <w:trHeight w:val="4901"/>
        </w:trPr>
        <w:tc>
          <w:tcPr>
            <w:tcW w:w="955" w:type="pct"/>
          </w:tcPr>
          <w:p w14:paraId="695A7595" w14:textId="05CF1C94" w:rsidR="002E2759" w:rsidRPr="00AE407B" w:rsidRDefault="002E2759" w:rsidP="00366F0B">
            <w:pPr>
              <w:pStyle w:val="TableParagraph"/>
              <w:spacing w:before="90"/>
              <w:ind w:right="88"/>
              <w:rPr>
                <w:rFonts w:asciiTheme="minorHAnsi" w:hAnsiTheme="minorHAnsi"/>
                <w:sz w:val="18"/>
                <w:szCs w:val="18"/>
                <w:lang w:val="tr-TR"/>
              </w:rPr>
            </w:pPr>
            <w:r w:rsidRPr="00AE407B">
              <w:rPr>
                <w:rFonts w:asciiTheme="minorHAnsi" w:hAnsiTheme="minorHAnsi"/>
                <w:b/>
                <w:sz w:val="18"/>
                <w:szCs w:val="18"/>
                <w:lang w:val="tr-TR"/>
              </w:rPr>
              <w:t>Biyoçeşitlilik Uzmanı</w:t>
            </w:r>
          </w:p>
        </w:tc>
        <w:tc>
          <w:tcPr>
            <w:tcW w:w="2101" w:type="pct"/>
          </w:tcPr>
          <w:p w14:paraId="35F6F82B" w14:textId="0D97731F" w:rsidR="006E6ACE" w:rsidRPr="00AE407B" w:rsidRDefault="006E6ACE" w:rsidP="00366F0B">
            <w:pPr>
              <w:pStyle w:val="TableParagraph"/>
              <w:numPr>
                <w:ilvl w:val="0"/>
                <w:numId w:val="79"/>
              </w:numPr>
              <w:tabs>
                <w:tab w:val="left" w:pos="547"/>
              </w:tabs>
              <w:spacing w:before="128"/>
              <w:ind w:right="87"/>
              <w:jc w:val="both"/>
              <w:rPr>
                <w:rFonts w:asciiTheme="minorHAnsi" w:hAnsiTheme="minorHAnsi"/>
                <w:sz w:val="18"/>
                <w:szCs w:val="18"/>
                <w:lang w:val="tr-TR"/>
              </w:rPr>
            </w:pPr>
            <w:r w:rsidRPr="00AE407B">
              <w:rPr>
                <w:rFonts w:asciiTheme="minorHAnsi" w:hAnsiTheme="minorHAnsi"/>
                <w:sz w:val="18"/>
                <w:szCs w:val="18"/>
                <w:lang w:val="tr-TR"/>
              </w:rPr>
              <w:t>Rüzgar santralini B</w:t>
            </w:r>
            <w:r w:rsidR="00A469DF" w:rsidRPr="00AE407B">
              <w:rPr>
                <w:rFonts w:asciiTheme="minorHAnsi" w:hAnsiTheme="minorHAnsi"/>
                <w:sz w:val="18"/>
                <w:szCs w:val="18"/>
                <w:lang w:val="tr-TR"/>
              </w:rPr>
              <w:t>Y</w:t>
            </w:r>
            <w:r w:rsidRPr="00AE407B">
              <w:rPr>
                <w:rFonts w:asciiTheme="minorHAnsi" w:hAnsiTheme="minorHAnsi"/>
                <w:sz w:val="18"/>
                <w:szCs w:val="18"/>
                <w:lang w:val="tr-TR"/>
              </w:rPr>
              <w:t>P ve çevre yönetimi gerekliliklerine uygun olarak işletin.</w:t>
            </w:r>
          </w:p>
          <w:p w14:paraId="003E3605" w14:textId="27A32C97" w:rsidR="002E2759" w:rsidRPr="00AE407B" w:rsidRDefault="00366F0B" w:rsidP="007468A2">
            <w:pPr>
              <w:pStyle w:val="TableParagraph"/>
              <w:numPr>
                <w:ilvl w:val="0"/>
                <w:numId w:val="79"/>
              </w:numPr>
              <w:tabs>
                <w:tab w:val="left" w:pos="547"/>
              </w:tabs>
              <w:spacing w:before="128"/>
              <w:ind w:right="87"/>
              <w:jc w:val="both"/>
              <w:rPr>
                <w:rFonts w:asciiTheme="minorHAnsi" w:hAnsiTheme="minorHAnsi"/>
                <w:sz w:val="18"/>
                <w:szCs w:val="18"/>
                <w:lang w:val="tr-TR"/>
              </w:rPr>
            </w:pPr>
            <w:r w:rsidRPr="00AE407B">
              <w:rPr>
                <w:rFonts w:asciiTheme="minorHAnsi" w:hAnsiTheme="minorHAnsi"/>
                <w:sz w:val="18"/>
                <w:szCs w:val="18"/>
                <w:lang w:val="tr-TR"/>
              </w:rPr>
              <w:t>İnşaat sonrası izleme, uyarlanabilir yönetim kararları ve türlere özgü önlemler için uzman görüşü sağlayın.</w:t>
            </w:r>
          </w:p>
        </w:tc>
        <w:tc>
          <w:tcPr>
            <w:tcW w:w="1945" w:type="pct"/>
          </w:tcPr>
          <w:p w14:paraId="5CE8CCCC" w14:textId="6E3800DA" w:rsidR="006E6ACE" w:rsidRPr="00AE407B" w:rsidRDefault="006E6ACE" w:rsidP="00354EFD">
            <w:pPr>
              <w:pStyle w:val="TableParagraph"/>
              <w:numPr>
                <w:ilvl w:val="0"/>
                <w:numId w:val="79"/>
              </w:numPr>
              <w:tabs>
                <w:tab w:val="left" w:pos="547"/>
              </w:tabs>
              <w:spacing w:before="128"/>
              <w:ind w:right="87"/>
              <w:jc w:val="both"/>
              <w:rPr>
                <w:rFonts w:asciiTheme="minorHAnsi" w:hAnsiTheme="minorHAnsi"/>
                <w:sz w:val="18"/>
                <w:szCs w:val="18"/>
                <w:lang w:val="tr-TR"/>
              </w:rPr>
            </w:pPr>
            <w:r w:rsidRPr="00AE407B">
              <w:rPr>
                <w:rFonts w:asciiTheme="minorHAnsi" w:hAnsiTheme="minorHAnsi"/>
                <w:sz w:val="18"/>
                <w:szCs w:val="18"/>
                <w:lang w:val="tr-TR"/>
              </w:rPr>
              <w:t xml:space="preserve">Yaban hayatı olaylarını (örneğin, yarasa veya kuş çarpışmaları) kaydedin ve bunları </w:t>
            </w:r>
            <w:r w:rsidR="00A469DF" w:rsidRPr="00AE407B">
              <w:rPr>
                <w:rFonts w:asciiTheme="minorHAnsi" w:hAnsiTheme="minorHAnsi"/>
                <w:sz w:val="18"/>
                <w:szCs w:val="18"/>
                <w:lang w:val="tr-TR"/>
              </w:rPr>
              <w:t>ISG</w:t>
            </w:r>
            <w:r w:rsidRPr="00AE407B">
              <w:rPr>
                <w:rFonts w:asciiTheme="minorHAnsi" w:hAnsiTheme="minorHAnsi"/>
                <w:sz w:val="18"/>
                <w:szCs w:val="18"/>
                <w:lang w:val="tr-TR"/>
              </w:rPr>
              <w:t xml:space="preserve"> Yöneticisine bildirin.</w:t>
            </w:r>
          </w:p>
          <w:p w14:paraId="2C3F5600" w14:textId="04E2B03A" w:rsidR="008754DA" w:rsidRPr="00AE407B" w:rsidRDefault="008754DA" w:rsidP="00354EFD">
            <w:pPr>
              <w:pStyle w:val="TableParagraph"/>
              <w:numPr>
                <w:ilvl w:val="0"/>
                <w:numId w:val="79"/>
              </w:numPr>
              <w:tabs>
                <w:tab w:val="left" w:pos="547"/>
              </w:tabs>
              <w:spacing w:before="128"/>
              <w:ind w:right="87"/>
              <w:jc w:val="both"/>
              <w:rPr>
                <w:rFonts w:asciiTheme="minorHAnsi" w:hAnsiTheme="minorHAnsi"/>
                <w:sz w:val="18"/>
                <w:szCs w:val="18"/>
                <w:lang w:val="tr-TR"/>
              </w:rPr>
            </w:pPr>
            <w:r w:rsidRPr="00AE407B">
              <w:rPr>
                <w:rFonts w:asciiTheme="minorHAnsi" w:hAnsiTheme="minorHAnsi"/>
                <w:sz w:val="18"/>
                <w:szCs w:val="18"/>
                <w:lang w:val="tr-TR"/>
              </w:rPr>
              <w:t>Operasyonel azaltma önlemlerine uyulmasını sağlayın.</w:t>
            </w:r>
          </w:p>
          <w:p w14:paraId="1D851585" w14:textId="77777777" w:rsidR="007A3658" w:rsidRPr="00AE407B" w:rsidRDefault="007A3658" w:rsidP="007A3658">
            <w:pPr>
              <w:pStyle w:val="TableParagraph"/>
              <w:numPr>
                <w:ilvl w:val="0"/>
                <w:numId w:val="79"/>
              </w:numPr>
              <w:tabs>
                <w:tab w:val="left" w:pos="547"/>
              </w:tabs>
              <w:spacing w:before="128"/>
              <w:ind w:right="87"/>
              <w:jc w:val="both"/>
              <w:rPr>
                <w:rFonts w:asciiTheme="minorHAnsi" w:hAnsiTheme="minorHAnsi"/>
                <w:sz w:val="18"/>
                <w:szCs w:val="18"/>
                <w:lang w:val="tr-TR"/>
              </w:rPr>
            </w:pPr>
            <w:r w:rsidRPr="00AE407B">
              <w:rPr>
                <w:rFonts w:asciiTheme="minorHAnsi" w:hAnsiTheme="minorHAnsi"/>
                <w:sz w:val="18"/>
                <w:szCs w:val="18"/>
                <w:lang w:val="tr-TR"/>
              </w:rPr>
              <w:t>Operasyonel kuş/yarasa izleme uygulamasının Kapsamı ve Görev Tanımı'nın geliştirilmesine yardımcı olun.</w:t>
            </w:r>
          </w:p>
          <w:p w14:paraId="3E7C63A5" w14:textId="09BA4DF3" w:rsidR="00354EFD" w:rsidRPr="00AE407B" w:rsidRDefault="00354EFD" w:rsidP="00354EFD">
            <w:pPr>
              <w:pStyle w:val="TableParagraph"/>
              <w:numPr>
                <w:ilvl w:val="0"/>
                <w:numId w:val="79"/>
              </w:numPr>
              <w:tabs>
                <w:tab w:val="left" w:pos="547"/>
              </w:tabs>
              <w:spacing w:before="128"/>
              <w:ind w:right="87"/>
              <w:jc w:val="both"/>
              <w:rPr>
                <w:rFonts w:asciiTheme="minorHAnsi" w:hAnsiTheme="minorHAnsi"/>
                <w:sz w:val="18"/>
                <w:szCs w:val="18"/>
                <w:lang w:val="tr-TR"/>
              </w:rPr>
            </w:pPr>
            <w:r w:rsidRPr="00AE407B">
              <w:rPr>
                <w:rFonts w:asciiTheme="minorHAnsi" w:hAnsiTheme="minorHAnsi"/>
                <w:sz w:val="18"/>
                <w:szCs w:val="18"/>
                <w:lang w:val="tr-TR"/>
              </w:rPr>
              <w:t>ABBMMP'yi (Uyarlanabilir Kuş ve Yarasa Yönetimi ve İzleme Planı) tasarlayın ve uygulayın.</w:t>
            </w:r>
          </w:p>
          <w:p w14:paraId="450780D1" w14:textId="18A32097" w:rsidR="00354EFD" w:rsidRPr="00AE407B" w:rsidRDefault="00354EFD" w:rsidP="00354EFD">
            <w:pPr>
              <w:pStyle w:val="TableParagraph"/>
              <w:numPr>
                <w:ilvl w:val="0"/>
                <w:numId w:val="79"/>
              </w:numPr>
              <w:tabs>
                <w:tab w:val="left" w:pos="547"/>
              </w:tabs>
              <w:spacing w:before="128"/>
              <w:ind w:right="87"/>
              <w:jc w:val="both"/>
              <w:rPr>
                <w:rFonts w:asciiTheme="minorHAnsi" w:hAnsiTheme="minorHAnsi"/>
                <w:sz w:val="18"/>
                <w:szCs w:val="18"/>
                <w:lang w:val="tr-TR"/>
              </w:rPr>
            </w:pPr>
            <w:r w:rsidRPr="00AE407B">
              <w:rPr>
                <w:rFonts w:asciiTheme="minorHAnsi" w:hAnsiTheme="minorHAnsi"/>
                <w:sz w:val="18"/>
                <w:szCs w:val="18"/>
                <w:lang w:val="tr-TR"/>
              </w:rPr>
              <w:t>PCFM verilerini analiz etmek, tür risk profillerini güncellemek ve hafifletme önlemleri önermek.</w:t>
            </w:r>
          </w:p>
          <w:p w14:paraId="3432E020" w14:textId="77777777" w:rsidR="003F6224" w:rsidRPr="00AE407B" w:rsidRDefault="00354EFD" w:rsidP="003F6224">
            <w:pPr>
              <w:pStyle w:val="TableParagraph"/>
              <w:numPr>
                <w:ilvl w:val="0"/>
                <w:numId w:val="79"/>
              </w:numPr>
              <w:tabs>
                <w:tab w:val="left" w:pos="547"/>
              </w:tabs>
              <w:spacing w:before="128"/>
              <w:ind w:right="87"/>
              <w:jc w:val="both"/>
              <w:rPr>
                <w:rFonts w:asciiTheme="minorHAnsi" w:hAnsiTheme="minorHAnsi"/>
                <w:sz w:val="18"/>
                <w:szCs w:val="18"/>
                <w:lang w:val="tr-TR"/>
              </w:rPr>
            </w:pPr>
            <w:r w:rsidRPr="00AE407B">
              <w:rPr>
                <w:rFonts w:asciiTheme="minorHAnsi" w:hAnsiTheme="minorHAnsi"/>
                <w:sz w:val="18"/>
                <w:szCs w:val="18"/>
                <w:lang w:val="tr-TR"/>
              </w:rPr>
              <w:t>Operasyonel ekipler için eğitim ve kapasite geliştirme faaliyetlerini destekleyin.</w:t>
            </w:r>
          </w:p>
          <w:p w14:paraId="45D9B68B" w14:textId="5B287640" w:rsidR="003F6224" w:rsidRPr="00AE407B" w:rsidRDefault="007A3658" w:rsidP="007A3658">
            <w:pPr>
              <w:pStyle w:val="TableParagraph"/>
              <w:numPr>
                <w:ilvl w:val="0"/>
                <w:numId w:val="79"/>
              </w:numPr>
              <w:tabs>
                <w:tab w:val="left" w:pos="547"/>
              </w:tabs>
              <w:spacing w:before="128"/>
              <w:ind w:right="87"/>
              <w:jc w:val="both"/>
              <w:rPr>
                <w:rFonts w:asciiTheme="minorHAnsi" w:hAnsiTheme="minorHAnsi"/>
                <w:sz w:val="18"/>
                <w:szCs w:val="18"/>
                <w:lang w:val="tr-TR"/>
              </w:rPr>
            </w:pPr>
            <w:r w:rsidRPr="00AE407B">
              <w:rPr>
                <w:rFonts w:asciiTheme="minorHAnsi" w:hAnsiTheme="minorHAnsi"/>
                <w:sz w:val="18"/>
                <w:szCs w:val="18"/>
                <w:lang w:val="tr-TR"/>
              </w:rPr>
              <w:t>Gerektiğinde yerinde veya uzaktan geçici destek sağlayın.</w:t>
            </w:r>
          </w:p>
        </w:tc>
      </w:tr>
    </w:tbl>
    <w:p w14:paraId="6CA8A181" w14:textId="72F1B367" w:rsidR="002E2759" w:rsidRPr="00AE407B" w:rsidRDefault="002E2759" w:rsidP="007468A2">
      <w:pPr>
        <w:pStyle w:val="Balk2"/>
        <w:rPr>
          <w:lang w:val="tr-TR"/>
        </w:rPr>
      </w:pPr>
      <w:bookmarkStart w:id="138" w:name="_Toc199519280"/>
      <w:bookmarkStart w:id="139" w:name="_Toc199519281"/>
      <w:bookmarkStart w:id="140" w:name="_Toc199519282"/>
      <w:bookmarkStart w:id="141" w:name="_Toc199519283"/>
      <w:bookmarkStart w:id="142" w:name="_Toc199519284"/>
      <w:bookmarkStart w:id="143" w:name="_Toc199519285"/>
      <w:bookmarkStart w:id="144" w:name="_Toc199519286"/>
      <w:bookmarkStart w:id="145" w:name="_Toc199519287"/>
      <w:bookmarkStart w:id="146" w:name="_Toc199519288"/>
      <w:bookmarkStart w:id="147" w:name="_Toc199519289"/>
      <w:bookmarkStart w:id="148" w:name="_Toc155624919"/>
      <w:bookmarkStart w:id="149" w:name="_Toc156896032"/>
      <w:bookmarkStart w:id="150" w:name="_Toc179473591"/>
      <w:bookmarkEnd w:id="138"/>
      <w:bookmarkEnd w:id="139"/>
      <w:bookmarkEnd w:id="140"/>
      <w:bookmarkEnd w:id="141"/>
      <w:bookmarkEnd w:id="142"/>
      <w:bookmarkEnd w:id="143"/>
      <w:bookmarkEnd w:id="144"/>
      <w:bookmarkEnd w:id="145"/>
      <w:bookmarkEnd w:id="146"/>
      <w:bookmarkEnd w:id="147"/>
      <w:bookmarkEnd w:id="148"/>
      <w:bookmarkEnd w:id="149"/>
      <w:bookmarkEnd w:id="150"/>
      <w:r w:rsidRPr="00AE407B">
        <w:rPr>
          <w:lang w:val="tr-TR"/>
        </w:rPr>
        <w:t xml:space="preserve"> </w:t>
      </w:r>
      <w:bookmarkStart w:id="151" w:name="_Toc212973623"/>
      <w:r w:rsidRPr="00AE407B">
        <w:rPr>
          <w:lang w:val="tr-TR"/>
        </w:rPr>
        <w:t>Uyumluluk ve İnceleme</w:t>
      </w:r>
      <w:bookmarkEnd w:id="151"/>
      <w:r w:rsidRPr="00AE407B">
        <w:rPr>
          <w:lang w:val="tr-TR"/>
        </w:rPr>
        <w:t xml:space="preserve"> </w:t>
      </w:r>
    </w:p>
    <w:p w14:paraId="2E259468" w14:textId="3468CA96" w:rsidR="003A4233" w:rsidRPr="00AE407B" w:rsidRDefault="003A4233" w:rsidP="0058731B">
      <w:pPr>
        <w:pStyle w:val="GvdeMetni"/>
        <w:rPr>
          <w:lang w:val="tr-TR"/>
        </w:rPr>
      </w:pPr>
      <w:bookmarkStart w:id="152" w:name="_Toc138838420"/>
      <w:bookmarkStart w:id="153" w:name="_Toc155624920"/>
      <w:bookmarkStart w:id="154" w:name="_Toc156896033"/>
      <w:r w:rsidRPr="00AE407B">
        <w:rPr>
          <w:lang w:val="tr-TR"/>
        </w:rPr>
        <w:t>İnşaat sonrası, EBRD kılavuzlarına uygun olarak üç ayda bir kontroller yapılarak restorasyon/hafifletme performansı ve ara başarı kriterleri doğrulanacaktır.</w:t>
      </w:r>
    </w:p>
    <w:p w14:paraId="08FA8D13" w14:textId="77777777" w:rsidR="002E2759" w:rsidRPr="00AE407B" w:rsidRDefault="002E2759" w:rsidP="007468A2">
      <w:pPr>
        <w:pStyle w:val="Balk2"/>
        <w:rPr>
          <w:lang w:val="tr-TR"/>
        </w:rPr>
      </w:pPr>
      <w:bookmarkStart w:id="155" w:name="_Toc212193495"/>
      <w:bookmarkStart w:id="156" w:name="_Toc212193496"/>
      <w:bookmarkStart w:id="157" w:name="_Toc212193497"/>
      <w:bookmarkStart w:id="158" w:name="_Toc212193498"/>
      <w:bookmarkStart w:id="159" w:name="_Toc212193499"/>
      <w:bookmarkStart w:id="160" w:name="_Toc212193500"/>
      <w:bookmarkStart w:id="161" w:name="_Toc212193501"/>
      <w:bookmarkStart w:id="162" w:name="_Toc212193502"/>
      <w:bookmarkStart w:id="163" w:name="_Toc212193503"/>
      <w:bookmarkStart w:id="164" w:name="_Toc212193504"/>
      <w:bookmarkStart w:id="165" w:name="_Toc212193505"/>
      <w:bookmarkStart w:id="166" w:name="_Toc212193506"/>
      <w:bookmarkStart w:id="167" w:name="_Toc212193507"/>
      <w:bookmarkStart w:id="168" w:name="_Toc212193508"/>
      <w:bookmarkStart w:id="169" w:name="_Toc212193509"/>
      <w:bookmarkStart w:id="170" w:name="_Toc212193510"/>
      <w:bookmarkStart w:id="171" w:name="_Toc212193511"/>
      <w:bookmarkStart w:id="172" w:name="_Toc212193512"/>
      <w:bookmarkStart w:id="173" w:name="_Toc212193513"/>
      <w:bookmarkStart w:id="174" w:name="_Toc212193514"/>
      <w:bookmarkStart w:id="175" w:name="_Toc212193515"/>
      <w:bookmarkStart w:id="176" w:name="_Toc212193516"/>
      <w:bookmarkStart w:id="177" w:name="_Toc212193517"/>
      <w:bookmarkStart w:id="178" w:name="_Toc212193518"/>
      <w:bookmarkStart w:id="179" w:name="_Toc212193519"/>
      <w:bookmarkStart w:id="180" w:name="_Toc212193520"/>
      <w:bookmarkStart w:id="181" w:name="_Toc212193521"/>
      <w:bookmarkStart w:id="182" w:name="_Toc212193522"/>
      <w:bookmarkStart w:id="183" w:name="_Toc212193523"/>
      <w:bookmarkStart w:id="184" w:name="_Toc199519505"/>
      <w:bookmarkStart w:id="185" w:name="_Toc199519506"/>
      <w:bookmarkStart w:id="186" w:name="_Toc199519507"/>
      <w:bookmarkStart w:id="187" w:name="_Toc199519508"/>
      <w:bookmarkStart w:id="188" w:name="_Toc199519509"/>
      <w:bookmarkStart w:id="189" w:name="_Toc199519510"/>
      <w:bookmarkStart w:id="190" w:name="_Toc199519511"/>
      <w:bookmarkStart w:id="191" w:name="_Toc199519512"/>
      <w:bookmarkStart w:id="192" w:name="_Toc199519513"/>
      <w:bookmarkStart w:id="193" w:name="_Toc199519514"/>
      <w:bookmarkStart w:id="194" w:name="_Toc199519515"/>
      <w:bookmarkStart w:id="195" w:name="_Toc199519516"/>
      <w:bookmarkStart w:id="196" w:name="_Toc199519517"/>
      <w:bookmarkStart w:id="197" w:name="_Toc199519518"/>
      <w:bookmarkStart w:id="198" w:name="_Toc199519519"/>
      <w:bookmarkStart w:id="199" w:name="_Toc155624924"/>
      <w:bookmarkStart w:id="200" w:name="_Toc156896037"/>
      <w:bookmarkStart w:id="201" w:name="_Toc179473592"/>
      <w:bookmarkStart w:id="202" w:name="_Toc212973624"/>
      <w:bookmarkEnd w:id="152"/>
      <w:bookmarkEnd w:id="153"/>
      <w:bookmarkEnd w:id="154"/>
      <w:bookmarkEnd w:id="155"/>
      <w:bookmarkEnd w:id="156"/>
      <w:bookmarkEnd w:id="157"/>
      <w:bookmarkEnd w:id="158"/>
      <w:bookmarkEnd w:id="159"/>
      <w:bookmarkEnd w:id="160"/>
      <w:bookmarkEnd w:id="161"/>
      <w:bookmarkEnd w:id="162"/>
      <w:bookmarkEnd w:id="163"/>
      <w:bookmarkEnd w:id="164"/>
      <w:bookmarkEnd w:id="165"/>
      <w:bookmarkEnd w:id="166"/>
      <w:bookmarkEnd w:id="167"/>
      <w:bookmarkEnd w:id="168"/>
      <w:bookmarkEnd w:id="169"/>
      <w:bookmarkEnd w:id="170"/>
      <w:bookmarkEnd w:id="171"/>
      <w:bookmarkEnd w:id="172"/>
      <w:bookmarkEnd w:id="173"/>
      <w:bookmarkEnd w:id="174"/>
      <w:bookmarkEnd w:id="175"/>
      <w:bookmarkEnd w:id="176"/>
      <w:bookmarkEnd w:id="177"/>
      <w:bookmarkEnd w:id="178"/>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bookmarkEnd w:id="197"/>
      <w:bookmarkEnd w:id="198"/>
      <w:r w:rsidRPr="00AE407B">
        <w:rPr>
          <w:lang w:val="tr-TR"/>
        </w:rPr>
        <w:t>Raporlama Gereklilikleri</w:t>
      </w:r>
      <w:bookmarkEnd w:id="199"/>
      <w:bookmarkEnd w:id="200"/>
      <w:bookmarkEnd w:id="201"/>
      <w:bookmarkEnd w:id="202"/>
    </w:p>
    <w:p w14:paraId="0F02C621" w14:textId="54E87E6A" w:rsidR="002E2759" w:rsidRPr="00AE407B" w:rsidRDefault="00BA66D6" w:rsidP="002E2759">
      <w:pPr>
        <w:autoSpaceDE w:val="0"/>
        <w:autoSpaceDN w:val="0"/>
        <w:adjustRightInd w:val="0"/>
        <w:spacing w:before="120" w:after="60"/>
        <w:contextualSpacing/>
        <w:jc w:val="both"/>
        <w:rPr>
          <w:rFonts w:cs="Arial"/>
          <w:color w:val="000000"/>
          <w:lang w:val="tr-TR"/>
        </w:rPr>
      </w:pPr>
      <w:r w:rsidRPr="00AE407B">
        <w:rPr>
          <w:rFonts w:cs="Arial"/>
          <w:color w:val="000000"/>
          <w:lang w:val="tr-TR"/>
        </w:rPr>
        <w:t>İşletme sahibi</w:t>
      </w:r>
      <w:r w:rsidR="002E2759" w:rsidRPr="00AE407B">
        <w:rPr>
          <w:rFonts w:cs="Arial"/>
          <w:color w:val="000000"/>
          <w:lang w:val="tr-TR"/>
        </w:rPr>
        <w:t xml:space="preserve"> için aşağıdaki raporlama gereklilikleri geçerlidir:</w:t>
      </w:r>
    </w:p>
    <w:p w14:paraId="7877AA9D" w14:textId="3765B662" w:rsidR="002E2759" w:rsidRPr="00AE407B" w:rsidRDefault="002E2759" w:rsidP="00BB705C">
      <w:pPr>
        <w:pStyle w:val="ListeMaddemi"/>
        <w:numPr>
          <w:ilvl w:val="0"/>
          <w:numId w:val="47"/>
        </w:numPr>
        <w:spacing w:before="0" w:afterLines="120" w:after="288" w:line="300" w:lineRule="auto"/>
        <w:contextualSpacing/>
        <w:jc w:val="both"/>
        <w:rPr>
          <w:lang w:val="tr-TR"/>
        </w:rPr>
      </w:pPr>
      <w:r w:rsidRPr="00AE407B">
        <w:rPr>
          <w:lang w:val="tr-TR"/>
        </w:rPr>
        <w:t xml:space="preserve">Olay raporlama </w:t>
      </w:r>
      <w:r w:rsidR="009C2C2B" w:rsidRPr="00AE407B">
        <w:rPr>
          <w:rFonts w:eastAsiaTheme="minorHAnsi"/>
          <w:kern w:val="2"/>
          <w:szCs w:val="24"/>
          <w:lang w:val="tr-TR"/>
          <w14:ligatures w14:val="standardContextual"/>
        </w:rPr>
        <w:t>(</w:t>
      </w:r>
      <w:r w:rsidR="009C2C2B" w:rsidRPr="00AE407B">
        <w:rPr>
          <w:lang w:val="tr-TR"/>
        </w:rPr>
        <w:t>yaban hayatı ölümleri, habitat bozulması vb.)</w:t>
      </w:r>
      <w:r w:rsidRPr="00AE407B">
        <w:rPr>
          <w:lang w:val="tr-TR"/>
        </w:rPr>
        <w:t xml:space="preserve">; </w:t>
      </w:r>
    </w:p>
    <w:p w14:paraId="21D945F1" w14:textId="77777777" w:rsidR="002E2759" w:rsidRPr="00AE407B" w:rsidRDefault="002E2759" w:rsidP="00BB705C">
      <w:pPr>
        <w:pStyle w:val="ListeMaddemi"/>
        <w:numPr>
          <w:ilvl w:val="0"/>
          <w:numId w:val="47"/>
        </w:numPr>
        <w:spacing w:before="0" w:afterLines="120" w:after="288" w:line="300" w:lineRule="auto"/>
        <w:contextualSpacing/>
        <w:jc w:val="both"/>
        <w:rPr>
          <w:lang w:val="tr-TR"/>
        </w:rPr>
      </w:pPr>
      <w:r w:rsidRPr="00AE407B">
        <w:rPr>
          <w:lang w:val="tr-TR"/>
        </w:rPr>
        <w:t>Acil durum müdahale raporlaması;</w:t>
      </w:r>
    </w:p>
    <w:p w14:paraId="41EBE716" w14:textId="1C09FB24" w:rsidR="003E1FC2" w:rsidRPr="00AE407B" w:rsidRDefault="003E1FC2" w:rsidP="577ADEAE">
      <w:pPr>
        <w:pStyle w:val="ListeMaddemi"/>
        <w:numPr>
          <w:ilvl w:val="0"/>
          <w:numId w:val="47"/>
        </w:numPr>
        <w:spacing w:before="0" w:afterLines="120" w:after="288" w:line="300" w:lineRule="auto"/>
        <w:contextualSpacing/>
        <w:jc w:val="both"/>
        <w:rPr>
          <w:lang w:val="tr-TR"/>
        </w:rPr>
      </w:pPr>
      <w:r w:rsidRPr="00AE407B">
        <w:rPr>
          <w:lang w:val="tr-TR"/>
        </w:rPr>
        <w:t>Kuşlar ve yarasalar için altı ayda bir izleme raporları (ABBMMP'ye göre);</w:t>
      </w:r>
    </w:p>
    <w:p w14:paraId="0D4461D8" w14:textId="3508F0D4" w:rsidR="00655825" w:rsidRPr="00AE407B" w:rsidRDefault="00655825" w:rsidP="00BB705C">
      <w:pPr>
        <w:pStyle w:val="ListeMaddemi"/>
        <w:numPr>
          <w:ilvl w:val="0"/>
          <w:numId w:val="47"/>
        </w:numPr>
        <w:spacing w:before="0" w:afterLines="120" w:after="288" w:line="300" w:lineRule="auto"/>
        <w:contextualSpacing/>
        <w:jc w:val="both"/>
        <w:rPr>
          <w:lang w:val="tr-TR"/>
        </w:rPr>
      </w:pPr>
      <w:r w:rsidRPr="00AE407B">
        <w:rPr>
          <w:lang w:val="tr-TR"/>
        </w:rPr>
        <w:t>Bakım denetimlerinin aylık özetleri;</w:t>
      </w:r>
    </w:p>
    <w:p w14:paraId="15230C01" w14:textId="77777777" w:rsidR="00655825" w:rsidRPr="00AE407B" w:rsidRDefault="00655825" w:rsidP="00655825">
      <w:pPr>
        <w:pStyle w:val="ListeMaddemi"/>
        <w:numPr>
          <w:ilvl w:val="0"/>
          <w:numId w:val="47"/>
        </w:numPr>
        <w:spacing w:afterLines="120" w:after="288"/>
        <w:contextualSpacing/>
        <w:jc w:val="both"/>
        <w:rPr>
          <w:lang w:val="tr-TR"/>
        </w:rPr>
      </w:pPr>
      <w:r w:rsidRPr="00AE407B">
        <w:rPr>
          <w:lang w:val="tr-TR"/>
        </w:rPr>
        <w:t>Yıllık uyarlanabilir yönetim ilerleme ve KPI izleme raporları;</w:t>
      </w:r>
    </w:p>
    <w:p w14:paraId="1ED0E5F7" w14:textId="77777777" w:rsidR="002E2759" w:rsidRPr="00AE407B" w:rsidRDefault="002E2759" w:rsidP="00BB705C">
      <w:pPr>
        <w:pStyle w:val="ListeMaddemi"/>
        <w:numPr>
          <w:ilvl w:val="0"/>
          <w:numId w:val="47"/>
        </w:numPr>
        <w:spacing w:before="0" w:afterLines="120" w:after="288" w:line="300" w:lineRule="auto"/>
        <w:contextualSpacing/>
        <w:jc w:val="both"/>
        <w:rPr>
          <w:lang w:val="tr-TR"/>
        </w:rPr>
      </w:pPr>
      <w:r w:rsidRPr="00AE407B">
        <w:rPr>
          <w:lang w:val="tr-TR"/>
        </w:rPr>
        <w:t>Denetim raporları;</w:t>
      </w:r>
    </w:p>
    <w:p w14:paraId="4F12FB50" w14:textId="77777777" w:rsidR="002E2759" w:rsidRPr="00AE407B" w:rsidRDefault="002E2759" w:rsidP="00BB705C">
      <w:pPr>
        <w:pStyle w:val="ListeMaddemi"/>
        <w:numPr>
          <w:ilvl w:val="0"/>
          <w:numId w:val="47"/>
        </w:numPr>
        <w:spacing w:before="0" w:afterLines="120" w:after="288" w:line="300" w:lineRule="auto"/>
        <w:contextualSpacing/>
        <w:jc w:val="both"/>
        <w:rPr>
          <w:lang w:val="tr-TR"/>
        </w:rPr>
      </w:pPr>
      <w:r w:rsidRPr="00AE407B">
        <w:rPr>
          <w:lang w:val="tr-TR"/>
        </w:rPr>
        <w:t>Denetim kayıtları ve uygunsuzlukların durumu.</w:t>
      </w:r>
    </w:p>
    <w:p w14:paraId="264009F3" w14:textId="77777777" w:rsidR="002E2759" w:rsidRPr="00AE407B" w:rsidRDefault="002E2759" w:rsidP="002D1EBB">
      <w:pPr>
        <w:pStyle w:val="Balk2"/>
        <w:ind w:left="426" w:hanging="426"/>
        <w:rPr>
          <w:lang w:val="tr-TR"/>
        </w:rPr>
      </w:pPr>
      <w:bookmarkStart w:id="203" w:name="_Toc155624925"/>
      <w:bookmarkStart w:id="204" w:name="_Toc156896038"/>
      <w:bookmarkStart w:id="205" w:name="_Toc179473593"/>
      <w:bookmarkStart w:id="206" w:name="_Toc212973625"/>
      <w:r w:rsidRPr="00AE407B">
        <w:rPr>
          <w:lang w:val="tr-TR"/>
        </w:rPr>
        <w:t>Kayıt Tutma ve Belge Kontrolü</w:t>
      </w:r>
      <w:bookmarkEnd w:id="203"/>
      <w:bookmarkEnd w:id="204"/>
      <w:bookmarkEnd w:id="205"/>
      <w:bookmarkEnd w:id="206"/>
      <w:r w:rsidRPr="00AE407B">
        <w:rPr>
          <w:lang w:val="tr-TR"/>
        </w:rPr>
        <w:t xml:space="preserve"> </w:t>
      </w:r>
    </w:p>
    <w:p w14:paraId="01CA799C" w14:textId="77777777" w:rsidR="002E2759" w:rsidRPr="00AE407B" w:rsidRDefault="002E2759" w:rsidP="002E2759">
      <w:pPr>
        <w:pStyle w:val="ListeMaddemi"/>
        <w:spacing w:before="0" w:afterLines="120" w:after="288" w:line="300" w:lineRule="auto"/>
        <w:ind w:left="403" w:hanging="403"/>
        <w:jc w:val="both"/>
        <w:rPr>
          <w:lang w:val="tr-TR"/>
        </w:rPr>
      </w:pPr>
      <w:r w:rsidRPr="00AE407B">
        <w:rPr>
          <w:lang w:val="tr-TR"/>
        </w:rPr>
        <w:t>Tüm kayıt ve belgeleri kontrol etmek için bir kayıt tutma sistemi kullanılmalıdır, böylece bunlar:</w:t>
      </w:r>
    </w:p>
    <w:p w14:paraId="4FA81057" w14:textId="77777777" w:rsidR="002E2759" w:rsidRPr="00AE407B" w:rsidRDefault="002E2759" w:rsidP="00BB705C">
      <w:pPr>
        <w:pStyle w:val="ListeMaddemi"/>
        <w:numPr>
          <w:ilvl w:val="0"/>
          <w:numId w:val="47"/>
        </w:numPr>
        <w:spacing w:before="0" w:afterLines="120" w:after="288" w:line="300" w:lineRule="auto"/>
        <w:contextualSpacing/>
        <w:jc w:val="both"/>
        <w:rPr>
          <w:lang w:val="tr-TR"/>
        </w:rPr>
      </w:pPr>
      <w:r w:rsidRPr="00AE407B">
        <w:rPr>
          <w:lang w:val="tr-TR"/>
        </w:rPr>
        <w:lastRenderedPageBreak/>
        <w:t>Kolayca bulunabilir ve tanımlanabilir ve düzenli bir şekilde tutulabilir;</w:t>
      </w:r>
    </w:p>
    <w:p w14:paraId="7D87BC0F" w14:textId="77777777" w:rsidR="002E2759" w:rsidRPr="00AE407B" w:rsidRDefault="002E2759" w:rsidP="00BB705C">
      <w:pPr>
        <w:pStyle w:val="ListeMaddemi"/>
        <w:numPr>
          <w:ilvl w:val="0"/>
          <w:numId w:val="47"/>
        </w:numPr>
        <w:spacing w:before="0" w:afterLines="120" w:after="288" w:line="300" w:lineRule="auto"/>
        <w:contextualSpacing/>
        <w:jc w:val="both"/>
        <w:rPr>
          <w:lang w:val="tr-TR"/>
        </w:rPr>
      </w:pPr>
      <w:r w:rsidRPr="00AE407B">
        <w:rPr>
          <w:lang w:val="tr-TR"/>
        </w:rPr>
        <w:t>Güncel, doğru, okunaklı ve tarihli olması ve tarihlerin uygun olduğu durumlarda revizyon tarihlerini de içermesi;</w:t>
      </w:r>
    </w:p>
    <w:p w14:paraId="5B469637" w14:textId="77777777" w:rsidR="002E2759" w:rsidRPr="00AE407B" w:rsidRDefault="002E2759" w:rsidP="00BB705C">
      <w:pPr>
        <w:pStyle w:val="ListeMaddemi"/>
        <w:numPr>
          <w:ilvl w:val="0"/>
          <w:numId w:val="47"/>
        </w:numPr>
        <w:spacing w:before="0" w:afterLines="120" w:after="288" w:line="300" w:lineRule="auto"/>
        <w:contextualSpacing/>
        <w:jc w:val="both"/>
        <w:rPr>
          <w:lang w:val="tr-TR"/>
        </w:rPr>
      </w:pPr>
      <w:r w:rsidRPr="00AE407B">
        <w:rPr>
          <w:lang w:val="tr-TR"/>
        </w:rPr>
        <w:t>İlgili/uygulanabilir ve yasal ve/veya mevzuat gerekliliklerini karşılayan; ve</w:t>
      </w:r>
    </w:p>
    <w:p w14:paraId="3DFDA51B" w14:textId="77777777" w:rsidR="002E2759" w:rsidRPr="00AE407B" w:rsidRDefault="002E2759" w:rsidP="00BB705C">
      <w:pPr>
        <w:pStyle w:val="ListeMaddemi"/>
        <w:numPr>
          <w:ilvl w:val="0"/>
          <w:numId w:val="47"/>
        </w:numPr>
        <w:spacing w:before="0" w:afterLines="120" w:after="288" w:line="300" w:lineRule="auto"/>
        <w:contextualSpacing/>
        <w:jc w:val="both"/>
        <w:rPr>
          <w:lang w:val="tr-TR"/>
        </w:rPr>
      </w:pPr>
      <w:r w:rsidRPr="00AE407B">
        <w:rPr>
          <w:lang w:val="tr-TR"/>
        </w:rPr>
        <w:t>Belirli bir süre saklanmalıdır – Kayıtların saklanması, yasal veya düzenleyici politikalarla düzenlenebilir;</w:t>
      </w:r>
    </w:p>
    <w:p w14:paraId="46B3D094" w14:textId="77777777" w:rsidR="002E2759" w:rsidRPr="00AE407B" w:rsidRDefault="002E2759" w:rsidP="002E2759">
      <w:pPr>
        <w:pStyle w:val="ListeMaddemi"/>
        <w:spacing w:before="0" w:after="120" w:line="300" w:lineRule="auto"/>
        <w:ind w:left="0" w:firstLine="0"/>
        <w:contextualSpacing/>
        <w:jc w:val="both"/>
        <w:rPr>
          <w:lang w:val="tr-TR"/>
        </w:rPr>
      </w:pPr>
    </w:p>
    <w:p w14:paraId="7B559A73" w14:textId="77777777" w:rsidR="002E2759" w:rsidRPr="00AE407B" w:rsidRDefault="002E2759" w:rsidP="002E2759">
      <w:pPr>
        <w:pStyle w:val="ListeMaddemi"/>
        <w:spacing w:before="0" w:afterLines="120" w:after="288" w:line="300" w:lineRule="auto"/>
        <w:ind w:left="403" w:hanging="403"/>
        <w:jc w:val="both"/>
        <w:rPr>
          <w:lang w:val="tr-TR"/>
        </w:rPr>
      </w:pPr>
      <w:r w:rsidRPr="00AE407B">
        <w:rPr>
          <w:lang w:val="tr-TR"/>
        </w:rPr>
        <w:t xml:space="preserve">Gerekli tüm faaliyetler ve olaylar hakkında kayıt tutulmalı ve bu kayıtlar her an denetime hazır olmalı ve aşağıdakileri içermelidir: </w:t>
      </w:r>
    </w:p>
    <w:p w14:paraId="39B23499" w14:textId="6AD56704" w:rsidR="00607E17" w:rsidRPr="00AE407B" w:rsidRDefault="00607E17" w:rsidP="007468A2">
      <w:pPr>
        <w:pStyle w:val="ListeMaddemi"/>
        <w:numPr>
          <w:ilvl w:val="0"/>
          <w:numId w:val="47"/>
        </w:numPr>
        <w:spacing w:before="0" w:afterLines="120" w:after="288" w:line="300" w:lineRule="auto"/>
        <w:contextualSpacing/>
        <w:jc w:val="both"/>
        <w:rPr>
          <w:lang w:val="tr-TR"/>
        </w:rPr>
      </w:pPr>
      <w:r w:rsidRPr="00AE407B">
        <w:rPr>
          <w:lang w:val="tr-TR"/>
        </w:rPr>
        <w:t>İşletme izinleri, lisanslar ve onaylar;</w:t>
      </w:r>
    </w:p>
    <w:p w14:paraId="4BD02171" w14:textId="77777777" w:rsidR="00607E17" w:rsidRPr="00AE407B" w:rsidRDefault="00607E17" w:rsidP="00607E17">
      <w:pPr>
        <w:pStyle w:val="ListeMaddemi"/>
        <w:numPr>
          <w:ilvl w:val="0"/>
          <w:numId w:val="47"/>
        </w:numPr>
        <w:spacing w:before="0" w:afterLines="120" w:after="288" w:line="300" w:lineRule="auto"/>
        <w:contextualSpacing/>
        <w:jc w:val="both"/>
        <w:rPr>
          <w:lang w:val="tr-TR"/>
        </w:rPr>
      </w:pPr>
      <w:r w:rsidRPr="00AE407B">
        <w:rPr>
          <w:lang w:val="tr-TR"/>
        </w:rPr>
        <w:t>İlgili çevre mevzuatı kaydı;</w:t>
      </w:r>
    </w:p>
    <w:p w14:paraId="0A9FC18C" w14:textId="77777777" w:rsidR="00607E17" w:rsidRPr="00AE407B" w:rsidRDefault="00607E17" w:rsidP="00607E17">
      <w:pPr>
        <w:pStyle w:val="ListeMaddemi"/>
        <w:numPr>
          <w:ilvl w:val="0"/>
          <w:numId w:val="47"/>
        </w:numPr>
        <w:spacing w:before="0" w:afterLines="120" w:after="288" w:line="300" w:lineRule="auto"/>
        <w:contextualSpacing/>
        <w:jc w:val="both"/>
        <w:rPr>
          <w:lang w:val="tr-TR"/>
        </w:rPr>
      </w:pPr>
      <w:r w:rsidRPr="00AE407B">
        <w:rPr>
          <w:lang w:val="tr-TR"/>
        </w:rPr>
        <w:t>İlgili çevre izinlerinin kaydı;</w:t>
      </w:r>
    </w:p>
    <w:p w14:paraId="0498A2E2" w14:textId="3D989A6C" w:rsidR="00607E17" w:rsidRPr="00AE407B" w:rsidRDefault="00607E17" w:rsidP="007468A2">
      <w:pPr>
        <w:pStyle w:val="ListeMaddemi"/>
        <w:numPr>
          <w:ilvl w:val="0"/>
          <w:numId w:val="47"/>
        </w:numPr>
        <w:spacing w:before="0" w:afterLines="120" w:after="288" w:line="300" w:lineRule="auto"/>
        <w:contextualSpacing/>
        <w:jc w:val="both"/>
        <w:rPr>
          <w:lang w:val="tr-TR"/>
        </w:rPr>
      </w:pPr>
      <w:r w:rsidRPr="00AE407B">
        <w:rPr>
          <w:lang w:val="tr-TR"/>
        </w:rPr>
        <w:t>Çarpışma izleme raporları (kuşlar ve yarasalar);</w:t>
      </w:r>
    </w:p>
    <w:p w14:paraId="6EAD6EA6" w14:textId="6EA8EBE2" w:rsidR="00607E17" w:rsidRPr="00AE407B" w:rsidRDefault="00607E17" w:rsidP="007468A2">
      <w:pPr>
        <w:pStyle w:val="ListeMaddemi"/>
        <w:numPr>
          <w:ilvl w:val="0"/>
          <w:numId w:val="47"/>
        </w:numPr>
        <w:spacing w:before="0" w:afterLines="120" w:after="288" w:line="300" w:lineRule="auto"/>
        <w:contextualSpacing/>
        <w:jc w:val="both"/>
        <w:rPr>
          <w:lang w:val="tr-TR"/>
        </w:rPr>
      </w:pPr>
      <w:r w:rsidRPr="00AE407B">
        <w:rPr>
          <w:lang w:val="tr-TR"/>
        </w:rPr>
        <w:t>ABBMMP ve İnşaat Sonrası Ölüm İzleme (PCFM) çıktıları;</w:t>
      </w:r>
    </w:p>
    <w:p w14:paraId="0E7AB923" w14:textId="360F1EBF" w:rsidR="00607E17" w:rsidRPr="00AE407B" w:rsidRDefault="00607E17" w:rsidP="007468A2">
      <w:pPr>
        <w:pStyle w:val="ListeMaddemi"/>
        <w:numPr>
          <w:ilvl w:val="0"/>
          <w:numId w:val="47"/>
        </w:numPr>
        <w:spacing w:before="0" w:afterLines="120" w:after="288" w:line="300" w:lineRule="auto"/>
        <w:contextualSpacing/>
        <w:jc w:val="both"/>
        <w:rPr>
          <w:lang w:val="tr-TR"/>
        </w:rPr>
      </w:pPr>
      <w:r w:rsidRPr="00AE407B">
        <w:rPr>
          <w:lang w:val="tr-TR"/>
        </w:rPr>
        <w:t>Eğitim kayıtları ve yenileme kayıtları;</w:t>
      </w:r>
    </w:p>
    <w:p w14:paraId="151D3DAC" w14:textId="459B0E88" w:rsidR="00607E17" w:rsidRPr="00AE407B" w:rsidRDefault="00607E17" w:rsidP="007468A2">
      <w:pPr>
        <w:pStyle w:val="ListeMaddemi"/>
        <w:numPr>
          <w:ilvl w:val="0"/>
          <w:numId w:val="47"/>
        </w:numPr>
        <w:spacing w:before="0" w:afterLines="120" w:after="288" w:line="300" w:lineRule="auto"/>
        <w:contextualSpacing/>
        <w:jc w:val="both"/>
        <w:rPr>
          <w:lang w:val="tr-TR"/>
        </w:rPr>
      </w:pPr>
      <w:r w:rsidRPr="00AE407B">
        <w:rPr>
          <w:lang w:val="tr-TR"/>
        </w:rPr>
        <w:t>Ekipman inceleme ve bakım kayıtları;</w:t>
      </w:r>
    </w:p>
    <w:p w14:paraId="1DD3ADAD" w14:textId="5DA3658A" w:rsidR="00607E17" w:rsidRPr="00AE407B" w:rsidRDefault="00607E17" w:rsidP="007468A2">
      <w:pPr>
        <w:pStyle w:val="ListeMaddemi"/>
        <w:numPr>
          <w:ilvl w:val="0"/>
          <w:numId w:val="47"/>
        </w:numPr>
        <w:spacing w:before="0" w:afterLines="120" w:after="288" w:line="300" w:lineRule="auto"/>
        <w:contextualSpacing/>
        <w:jc w:val="both"/>
        <w:rPr>
          <w:lang w:val="tr-TR"/>
        </w:rPr>
      </w:pPr>
      <w:r w:rsidRPr="00AE407B">
        <w:rPr>
          <w:lang w:val="tr-TR"/>
        </w:rPr>
        <w:t>Herhangi bir kısıtlama veya uyarlanabilir yönetim eyleminin kayıtları;</w:t>
      </w:r>
    </w:p>
    <w:p w14:paraId="5CBA968B" w14:textId="6587E2A1" w:rsidR="00607E17" w:rsidRPr="00AE407B" w:rsidRDefault="00607E17" w:rsidP="007468A2">
      <w:pPr>
        <w:pStyle w:val="ListeMaddemi"/>
        <w:numPr>
          <w:ilvl w:val="0"/>
          <w:numId w:val="47"/>
        </w:numPr>
        <w:spacing w:before="0" w:afterLines="120" w:after="288" w:line="300" w:lineRule="auto"/>
        <w:contextualSpacing/>
        <w:jc w:val="both"/>
        <w:rPr>
          <w:lang w:val="tr-TR"/>
        </w:rPr>
      </w:pPr>
      <w:r w:rsidRPr="00AE407B">
        <w:rPr>
          <w:lang w:val="tr-TR"/>
        </w:rPr>
        <w:t>Güncellenmiş habitat restorasyonu/</w:t>
      </w:r>
      <w:r w:rsidR="004137CE" w:rsidRPr="00AE407B">
        <w:rPr>
          <w:lang w:val="tr-TR"/>
        </w:rPr>
        <w:t>denkleştirme</w:t>
      </w:r>
      <w:r w:rsidRPr="00AE407B">
        <w:rPr>
          <w:lang w:val="tr-TR"/>
        </w:rPr>
        <w:t xml:space="preserve"> izleme sonuçları.</w:t>
      </w:r>
    </w:p>
    <w:p w14:paraId="1004DE4C" w14:textId="77777777" w:rsidR="00942A30" w:rsidRPr="00AE407B" w:rsidRDefault="00942A30" w:rsidP="007468A2">
      <w:pPr>
        <w:pStyle w:val="ListeMaddemi"/>
        <w:spacing w:before="0" w:afterLines="120" w:after="288" w:line="300" w:lineRule="auto"/>
        <w:ind w:left="0" w:firstLine="0"/>
        <w:contextualSpacing/>
        <w:jc w:val="both"/>
        <w:rPr>
          <w:lang w:val="tr-TR"/>
        </w:rPr>
      </w:pPr>
    </w:p>
    <w:p w14:paraId="375D5E40" w14:textId="53CA394B" w:rsidR="0006525B" w:rsidRPr="00AE407B" w:rsidRDefault="0006525B" w:rsidP="007468A2">
      <w:pPr>
        <w:pStyle w:val="ListeMaddemi"/>
        <w:spacing w:before="0" w:afterLines="120" w:after="288" w:line="300" w:lineRule="auto"/>
        <w:ind w:left="0" w:firstLine="0"/>
        <w:contextualSpacing/>
        <w:jc w:val="both"/>
        <w:rPr>
          <w:lang w:val="tr-TR"/>
        </w:rPr>
      </w:pPr>
      <w:r w:rsidRPr="00AE407B">
        <w:rPr>
          <w:lang w:val="tr-TR"/>
        </w:rPr>
        <w:t>İnşaat aşamasında olduğu gibi, sürüm kontrolü ve revizyonların özeti, operatör veya atanmış Biyoçeşitlilik/Çevre Sorumlusu tarafından onaylanan bir değişiklik günlüğü ile tutulmalıdır.</w:t>
      </w:r>
    </w:p>
    <w:p w14:paraId="0D93B3AE" w14:textId="656B6B38" w:rsidR="007468A2" w:rsidRPr="00AE407B" w:rsidRDefault="007E5BD9" w:rsidP="007468A2">
      <w:pPr>
        <w:pStyle w:val="Balk1"/>
        <w:rPr>
          <w:lang w:val="tr-TR"/>
        </w:rPr>
      </w:pPr>
      <w:bookmarkStart w:id="207" w:name="_Toc212973626"/>
      <w:r w:rsidRPr="00AE407B">
        <w:rPr>
          <w:caps w:val="0"/>
          <w:lang w:val="tr-TR"/>
        </w:rPr>
        <w:t>TAMAMLAYICI PLANLAR</w:t>
      </w:r>
      <w:bookmarkEnd w:id="207"/>
    </w:p>
    <w:p w14:paraId="74F16B92" w14:textId="4DB9087B" w:rsidR="00224348" w:rsidRPr="00AE407B" w:rsidRDefault="00224348" w:rsidP="00D7563D">
      <w:pPr>
        <w:pStyle w:val="GvdeMetni"/>
        <w:rPr>
          <w:lang w:val="tr-TR"/>
        </w:rPr>
      </w:pPr>
      <w:r w:rsidRPr="00AE407B">
        <w:rPr>
          <w:lang w:val="tr-TR"/>
        </w:rPr>
        <w:t xml:space="preserve">İnşaat ve işletme </w:t>
      </w:r>
      <w:r w:rsidR="0052616D" w:rsidRPr="00AE407B">
        <w:rPr>
          <w:lang w:val="tr-TR"/>
        </w:rPr>
        <w:t>B</w:t>
      </w:r>
      <w:r w:rsidR="00BA66D6" w:rsidRPr="00AE407B">
        <w:rPr>
          <w:lang w:val="tr-TR"/>
        </w:rPr>
        <w:t>Y</w:t>
      </w:r>
      <w:r w:rsidR="0052616D" w:rsidRPr="00AE407B">
        <w:rPr>
          <w:lang w:val="tr-TR"/>
        </w:rPr>
        <w:t xml:space="preserve">P'si </w:t>
      </w:r>
      <w:r w:rsidRPr="00AE407B">
        <w:rPr>
          <w:lang w:val="tr-TR"/>
        </w:rPr>
        <w:t>(sırasıyla 4. ve 5. Bölümlere bakınız)</w:t>
      </w:r>
      <w:r w:rsidR="0052616D" w:rsidRPr="00AE407B">
        <w:rPr>
          <w:lang w:val="tr-TR"/>
        </w:rPr>
        <w:t xml:space="preserve">, inşaat ve işletme aşamaları için gerekli yönetim eylemlerini uygulamak üzere bir dizi tamamlayıcı/ek plan </w:t>
      </w:r>
      <w:r w:rsidR="009618EF" w:rsidRPr="00AE407B">
        <w:rPr>
          <w:lang w:val="tr-TR"/>
        </w:rPr>
        <w:t xml:space="preserve">veya </w:t>
      </w:r>
      <w:r w:rsidR="0052616D" w:rsidRPr="00AE407B">
        <w:rPr>
          <w:lang w:val="tr-TR"/>
        </w:rPr>
        <w:t xml:space="preserve">programın önemini vurgulamıştır. </w:t>
      </w:r>
      <w:r w:rsidRPr="00AE407B">
        <w:rPr>
          <w:lang w:val="tr-TR"/>
        </w:rPr>
        <w:t>Bunlar</w:t>
      </w:r>
      <w:r w:rsidR="007E0559" w:rsidRPr="00AE407B">
        <w:rPr>
          <w:lang w:val="tr-TR"/>
        </w:rPr>
        <w:t xml:space="preserve">, </w:t>
      </w:r>
      <w:r w:rsidRPr="00AE407B">
        <w:rPr>
          <w:lang w:val="tr-TR"/>
        </w:rPr>
        <w:t>özellikle Tablo 4-2 (inşaat B</w:t>
      </w:r>
      <w:r w:rsidR="00BA66D6" w:rsidRPr="00AE407B">
        <w:rPr>
          <w:lang w:val="tr-TR"/>
        </w:rPr>
        <w:t>Y</w:t>
      </w:r>
      <w:r w:rsidRPr="00AE407B">
        <w:rPr>
          <w:lang w:val="tr-TR"/>
        </w:rPr>
        <w:t>P tablosu) ve Tablo 5-2 (işletme B</w:t>
      </w:r>
      <w:r w:rsidR="00BA66D6" w:rsidRPr="00AE407B">
        <w:rPr>
          <w:lang w:val="tr-TR"/>
        </w:rPr>
        <w:t>Y</w:t>
      </w:r>
      <w:r w:rsidRPr="00AE407B">
        <w:rPr>
          <w:lang w:val="tr-TR"/>
        </w:rPr>
        <w:t>P tablosu) içinde belirtilmiştir.</w:t>
      </w:r>
    </w:p>
    <w:p w14:paraId="7480310F" w14:textId="75B38210" w:rsidR="007468A2" w:rsidRPr="00AE407B" w:rsidRDefault="00224348" w:rsidP="00D7563D">
      <w:pPr>
        <w:pStyle w:val="GvdeMetni"/>
        <w:rPr>
          <w:lang w:val="tr-TR"/>
        </w:rPr>
      </w:pPr>
      <w:r w:rsidRPr="00AE407B">
        <w:rPr>
          <w:lang w:val="tr-TR"/>
        </w:rPr>
        <w:t xml:space="preserve">Planlar </w:t>
      </w:r>
      <w:r w:rsidR="007E0559" w:rsidRPr="00AE407B">
        <w:rPr>
          <w:lang w:val="tr-TR"/>
        </w:rPr>
        <w:t>ve programlar</w:t>
      </w:r>
      <w:r w:rsidR="00B67373" w:rsidRPr="00AE407B">
        <w:rPr>
          <w:lang w:val="tr-TR"/>
        </w:rPr>
        <w:t xml:space="preserve">, </w:t>
      </w:r>
      <w:r w:rsidR="007E0559" w:rsidRPr="00AE407B">
        <w:rPr>
          <w:lang w:val="tr-TR"/>
        </w:rPr>
        <w:t xml:space="preserve">bunların geliştirilmesi için </w:t>
      </w:r>
      <w:r w:rsidR="00B67373" w:rsidRPr="00AE407B">
        <w:rPr>
          <w:lang w:val="tr-TR"/>
        </w:rPr>
        <w:t>önerilen zaman çizelgeleriyle birlikte aşağıda Tablo 6-1'de gösterilmiştir.</w:t>
      </w:r>
    </w:p>
    <w:p w14:paraId="3D286641" w14:textId="77777777" w:rsidR="009618EF" w:rsidRPr="00AE407B" w:rsidRDefault="009618EF" w:rsidP="00D7563D">
      <w:pPr>
        <w:pStyle w:val="GvdeMetni"/>
        <w:rPr>
          <w:lang w:val="tr-TR"/>
        </w:rPr>
        <w:sectPr w:rsidR="009618EF" w:rsidRPr="00AE407B" w:rsidSect="009A59EE">
          <w:pgSz w:w="11906" w:h="16838" w:code="9"/>
          <w:pgMar w:top="1134" w:right="1134" w:bottom="1134" w:left="1134" w:header="567" w:footer="374" w:gutter="0"/>
          <w:cols w:sep="1" w:space="380"/>
          <w:titlePg/>
          <w:docGrid w:linePitch="360"/>
        </w:sectPr>
      </w:pPr>
    </w:p>
    <w:p w14:paraId="4ADAA4CE" w14:textId="5A1AAEF7" w:rsidR="00CB2BE7" w:rsidRPr="00AE407B" w:rsidRDefault="00CB2BE7" w:rsidP="00CB2BE7">
      <w:pPr>
        <w:pStyle w:val="ResimYazs"/>
        <w:rPr>
          <w:lang w:val="tr-TR"/>
        </w:rPr>
      </w:pPr>
      <w:bookmarkStart w:id="208" w:name="_Toc212977036"/>
      <w:r w:rsidRPr="00AE407B">
        <w:rPr>
          <w:lang w:val="tr-TR"/>
        </w:rPr>
        <w:lastRenderedPageBreak/>
        <w:t xml:space="preserve">Tablo </w:t>
      </w:r>
      <w:r w:rsidR="00965F86">
        <w:rPr>
          <w:lang w:val="tr-TR"/>
        </w:rPr>
        <w:t>6</w:t>
      </w:r>
      <w:r w:rsidRPr="00AE407B">
        <w:rPr>
          <w:lang w:val="tr-TR"/>
        </w:rPr>
        <w:t>-</w:t>
      </w:r>
      <w:r w:rsidRPr="00AE407B">
        <w:rPr>
          <w:lang w:val="tr-TR"/>
        </w:rPr>
        <w:fldChar w:fldCharType="begin"/>
      </w:r>
      <w:r w:rsidRPr="00AE407B">
        <w:rPr>
          <w:lang w:val="tr-TR"/>
        </w:rPr>
        <w:instrText xml:space="preserve"> SEQ Table \* ARABIC \s 1 </w:instrText>
      </w:r>
      <w:r w:rsidRPr="00AE407B">
        <w:rPr>
          <w:lang w:val="tr-TR"/>
        </w:rPr>
        <w:fldChar w:fldCharType="separate"/>
      </w:r>
      <w:r w:rsidR="00E42AAF">
        <w:rPr>
          <w:noProof/>
          <w:lang w:val="tr-TR"/>
        </w:rPr>
        <w:t>1</w:t>
      </w:r>
      <w:r w:rsidRPr="00AE407B">
        <w:rPr>
          <w:lang w:val="tr-TR"/>
        </w:rPr>
        <w:fldChar w:fldCharType="end"/>
      </w:r>
      <w:r w:rsidRPr="00AE407B">
        <w:rPr>
          <w:lang w:val="tr-TR"/>
        </w:rPr>
        <w:t xml:space="preserve"> Gerekli Ek ve Tamamlayıcı Planlar</w:t>
      </w:r>
      <w:bookmarkEnd w:id="208"/>
      <w:r w:rsidRPr="00AE407B">
        <w:rPr>
          <w:lang w:val="tr-TR"/>
        </w:rPr>
        <w:t xml:space="preserve"> </w:t>
      </w:r>
    </w:p>
    <w:tbl>
      <w:tblPr>
        <w:tblStyle w:val="ERMTable1"/>
        <w:tblW w:w="5000" w:type="pct"/>
        <w:tblLook w:val="04A0" w:firstRow="1" w:lastRow="0" w:firstColumn="1" w:lastColumn="0" w:noHBand="0" w:noVBand="1"/>
      </w:tblPr>
      <w:tblGrid>
        <w:gridCol w:w="915"/>
        <w:gridCol w:w="3905"/>
        <w:gridCol w:w="3453"/>
        <w:gridCol w:w="2101"/>
        <w:gridCol w:w="2101"/>
        <w:gridCol w:w="2095"/>
      </w:tblGrid>
      <w:tr w:rsidR="009618EF" w:rsidRPr="00AE407B" w14:paraId="479A38FA" w14:textId="38442CF6" w:rsidTr="00DF124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4" w:type="pct"/>
            <w:vAlign w:val="center"/>
          </w:tcPr>
          <w:p w14:paraId="41450FDC" w14:textId="415A1682" w:rsidR="009618EF" w:rsidRPr="00AE407B" w:rsidRDefault="009618EF" w:rsidP="00FD264E">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w:t>
            </w:r>
          </w:p>
        </w:tc>
        <w:tc>
          <w:tcPr>
            <w:tcW w:w="1340" w:type="pct"/>
            <w:vAlign w:val="center"/>
          </w:tcPr>
          <w:p w14:paraId="5FFF753C" w14:textId="02A64F83" w:rsidR="009618EF" w:rsidRPr="00AE407B" w:rsidRDefault="009618EF" w:rsidP="00AA532E">
            <w:pPr>
              <w:pStyle w:val="GvdeMetni"/>
              <w:spacing w:before="20" w:after="20" w:line="240" w:lineRule="auto"/>
              <w:cnfStyle w:val="100000000000" w:firstRow="1"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Plan / Program</w:t>
            </w:r>
          </w:p>
        </w:tc>
        <w:tc>
          <w:tcPr>
            <w:tcW w:w="1185" w:type="pct"/>
            <w:vAlign w:val="center"/>
          </w:tcPr>
          <w:p w14:paraId="66416E23" w14:textId="41BC4F98" w:rsidR="009618EF" w:rsidRPr="00AE407B" w:rsidRDefault="009618EF" w:rsidP="00AA532E">
            <w:pPr>
              <w:pStyle w:val="GvdeMetni"/>
              <w:spacing w:before="20" w:after="20" w:line="240" w:lineRule="auto"/>
              <w:jc w:val="center"/>
              <w:cnfStyle w:val="100000000000" w:firstRow="1"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Alaka</w:t>
            </w:r>
          </w:p>
        </w:tc>
        <w:tc>
          <w:tcPr>
            <w:tcW w:w="721" w:type="pct"/>
            <w:vAlign w:val="center"/>
          </w:tcPr>
          <w:p w14:paraId="68806B36" w14:textId="54255CF6" w:rsidR="009618EF" w:rsidRPr="00AE407B" w:rsidRDefault="009618EF" w:rsidP="00AA532E">
            <w:pPr>
              <w:pStyle w:val="GvdeMetni"/>
              <w:spacing w:before="20" w:after="20" w:line="240" w:lineRule="auto"/>
              <w:jc w:val="center"/>
              <w:cnfStyle w:val="100000000000" w:firstRow="1"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Proje Aşaması</w:t>
            </w:r>
          </w:p>
        </w:tc>
        <w:tc>
          <w:tcPr>
            <w:tcW w:w="721" w:type="pct"/>
            <w:vAlign w:val="center"/>
          </w:tcPr>
          <w:p w14:paraId="52EBDD55" w14:textId="426B6807" w:rsidR="009618EF" w:rsidRPr="00AE407B" w:rsidRDefault="009618EF" w:rsidP="00AA532E">
            <w:pPr>
              <w:pStyle w:val="GvdeMetni"/>
              <w:spacing w:before="20" w:after="20" w:line="240" w:lineRule="auto"/>
              <w:jc w:val="center"/>
              <w:cnfStyle w:val="100000000000" w:firstRow="1"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Durum</w:t>
            </w:r>
          </w:p>
        </w:tc>
        <w:tc>
          <w:tcPr>
            <w:tcW w:w="719" w:type="pct"/>
            <w:vAlign w:val="center"/>
          </w:tcPr>
          <w:p w14:paraId="58001D70" w14:textId="0B8A47A9" w:rsidR="009618EF" w:rsidRPr="00AE407B" w:rsidRDefault="009618EF" w:rsidP="00AA532E">
            <w:pPr>
              <w:pStyle w:val="GvdeMetni"/>
              <w:spacing w:before="20" w:after="20" w:line="240" w:lineRule="auto"/>
              <w:jc w:val="center"/>
              <w:cnfStyle w:val="100000000000" w:firstRow="1"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Geliştirme Süresi</w:t>
            </w:r>
          </w:p>
        </w:tc>
      </w:tr>
      <w:tr w:rsidR="009618EF" w:rsidRPr="00AE407B" w14:paraId="342C4AE8" w14:textId="45F7CE9A" w:rsidTr="00DF124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4" w:type="pct"/>
            <w:vAlign w:val="center"/>
          </w:tcPr>
          <w:p w14:paraId="42573663" w14:textId="2A9CE407" w:rsidR="009618EF" w:rsidRPr="00AE407B" w:rsidRDefault="009618EF" w:rsidP="00FD264E">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1</w:t>
            </w:r>
          </w:p>
        </w:tc>
        <w:tc>
          <w:tcPr>
            <w:tcW w:w="1340" w:type="pct"/>
            <w:vAlign w:val="center"/>
          </w:tcPr>
          <w:p w14:paraId="0288B3AE" w14:textId="01275072" w:rsidR="009618EF" w:rsidRPr="00AE407B" w:rsidRDefault="009618EF" w:rsidP="00AA532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b/>
                <w:bCs/>
                <w:sz w:val="16"/>
                <w:szCs w:val="16"/>
                <w:lang w:val="tr-TR"/>
              </w:rPr>
            </w:pPr>
            <w:r w:rsidRPr="00AE407B">
              <w:rPr>
                <w:rFonts w:ascii="Verdana" w:hAnsi="Verdana"/>
                <w:b/>
                <w:bCs/>
                <w:sz w:val="16"/>
                <w:szCs w:val="16"/>
                <w:lang w:val="tr-TR"/>
              </w:rPr>
              <w:t>Gürültü ve Titreşim Yönetim Planı</w:t>
            </w:r>
          </w:p>
        </w:tc>
        <w:tc>
          <w:tcPr>
            <w:tcW w:w="1185" w:type="pct"/>
            <w:vAlign w:val="center"/>
          </w:tcPr>
          <w:p w14:paraId="5161BA0E" w14:textId="757C6169" w:rsidR="009618EF" w:rsidRPr="00AE407B" w:rsidRDefault="0058542D" w:rsidP="0058542D">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Gürültü ve titreşim yönetimi</w:t>
            </w:r>
          </w:p>
        </w:tc>
        <w:tc>
          <w:tcPr>
            <w:tcW w:w="721" w:type="pct"/>
            <w:vAlign w:val="center"/>
          </w:tcPr>
          <w:p w14:paraId="4D72D0AB" w14:textId="1F60D506" w:rsidR="009618EF" w:rsidRPr="00AE407B" w:rsidRDefault="00566A3C" w:rsidP="00AA532E">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w:t>
            </w:r>
          </w:p>
        </w:tc>
        <w:tc>
          <w:tcPr>
            <w:tcW w:w="721" w:type="pct"/>
            <w:vAlign w:val="center"/>
          </w:tcPr>
          <w:p w14:paraId="3DCC1637" w14:textId="6717EEAF" w:rsidR="009618EF" w:rsidRPr="00AE407B" w:rsidRDefault="00E1106C" w:rsidP="00AA532E">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Geliştirme aşamasında</w:t>
            </w:r>
            <w:r w:rsidR="009618EF" w:rsidRPr="00AE407B">
              <w:rPr>
                <w:rFonts w:ascii="Verdana" w:hAnsi="Verdana"/>
                <w:sz w:val="16"/>
                <w:szCs w:val="16"/>
                <w:lang w:val="tr-TR"/>
              </w:rPr>
              <w:t>: ERM</w:t>
            </w:r>
          </w:p>
        </w:tc>
        <w:tc>
          <w:tcPr>
            <w:tcW w:w="719" w:type="pct"/>
            <w:vAlign w:val="center"/>
          </w:tcPr>
          <w:p w14:paraId="2F564AD1" w14:textId="3CFC3930" w:rsidR="009618EF" w:rsidRPr="00AE407B" w:rsidRDefault="00566A3C" w:rsidP="00AA532E">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öncesinde</w:t>
            </w:r>
          </w:p>
        </w:tc>
      </w:tr>
      <w:tr w:rsidR="009618EF" w:rsidRPr="00AE407B" w14:paraId="3129A035" w14:textId="37321287" w:rsidTr="00DF124B">
        <w:tc>
          <w:tcPr>
            <w:cnfStyle w:val="001000000000" w:firstRow="0" w:lastRow="0" w:firstColumn="1" w:lastColumn="0" w:oddVBand="0" w:evenVBand="0" w:oddHBand="0" w:evenHBand="0" w:firstRowFirstColumn="0" w:firstRowLastColumn="0" w:lastRowFirstColumn="0" w:lastRowLastColumn="0"/>
            <w:tcW w:w="314" w:type="pct"/>
            <w:vAlign w:val="center"/>
          </w:tcPr>
          <w:p w14:paraId="15CBF983" w14:textId="7F6B9F44" w:rsidR="009618EF" w:rsidRPr="00AE407B" w:rsidRDefault="009618EF" w:rsidP="00FD264E">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2</w:t>
            </w:r>
          </w:p>
        </w:tc>
        <w:tc>
          <w:tcPr>
            <w:tcW w:w="1340" w:type="pct"/>
            <w:vAlign w:val="center"/>
          </w:tcPr>
          <w:p w14:paraId="224265AC" w14:textId="11277AD5" w:rsidR="009618EF" w:rsidRPr="00AE407B" w:rsidRDefault="009618EF" w:rsidP="00AA532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b/>
                <w:bCs/>
                <w:sz w:val="16"/>
                <w:szCs w:val="16"/>
                <w:lang w:val="tr-TR"/>
              </w:rPr>
            </w:pPr>
            <w:r w:rsidRPr="00AE407B">
              <w:rPr>
                <w:rFonts w:ascii="Verdana" w:hAnsi="Verdana"/>
                <w:b/>
                <w:bCs/>
                <w:sz w:val="16"/>
                <w:szCs w:val="16"/>
                <w:lang w:val="tr-TR"/>
              </w:rPr>
              <w:t>Hava Kalitesi Yönetim Planı</w:t>
            </w:r>
          </w:p>
        </w:tc>
        <w:tc>
          <w:tcPr>
            <w:tcW w:w="1185" w:type="pct"/>
            <w:vAlign w:val="center"/>
          </w:tcPr>
          <w:p w14:paraId="68434495" w14:textId="1850F7FC" w:rsidR="009618EF" w:rsidRPr="00AE407B" w:rsidRDefault="0058542D" w:rsidP="0058542D">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Toz / hava kalitesi yönetimi</w:t>
            </w:r>
          </w:p>
        </w:tc>
        <w:tc>
          <w:tcPr>
            <w:tcW w:w="721" w:type="pct"/>
            <w:vAlign w:val="center"/>
          </w:tcPr>
          <w:p w14:paraId="27EE390F" w14:textId="4A53E356" w:rsidR="009618EF" w:rsidRPr="00AE407B" w:rsidRDefault="00566A3C" w:rsidP="00AA532E">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w:t>
            </w:r>
          </w:p>
        </w:tc>
        <w:tc>
          <w:tcPr>
            <w:tcW w:w="721" w:type="pct"/>
            <w:vAlign w:val="center"/>
          </w:tcPr>
          <w:p w14:paraId="147A40BE" w14:textId="00F961AE" w:rsidR="009618EF" w:rsidRPr="00AE407B" w:rsidRDefault="00E1106C" w:rsidP="00AA532E">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Geliştirme aşamasında</w:t>
            </w:r>
            <w:r w:rsidR="009618EF" w:rsidRPr="00AE407B">
              <w:rPr>
                <w:rFonts w:ascii="Verdana" w:hAnsi="Verdana"/>
                <w:sz w:val="16"/>
                <w:szCs w:val="16"/>
                <w:lang w:val="tr-TR"/>
              </w:rPr>
              <w:t>: ERM</w:t>
            </w:r>
          </w:p>
        </w:tc>
        <w:tc>
          <w:tcPr>
            <w:tcW w:w="719" w:type="pct"/>
            <w:vAlign w:val="center"/>
          </w:tcPr>
          <w:p w14:paraId="15EAFE5E" w14:textId="5EF51B96" w:rsidR="009618EF" w:rsidRPr="00AE407B" w:rsidRDefault="00566A3C" w:rsidP="00AA532E">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öncesinde</w:t>
            </w:r>
          </w:p>
        </w:tc>
      </w:tr>
      <w:tr w:rsidR="00B10C89" w:rsidRPr="00AE407B" w14:paraId="3250B799" w14:textId="77777777" w:rsidTr="00DF124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4" w:type="pct"/>
            <w:vAlign w:val="center"/>
          </w:tcPr>
          <w:p w14:paraId="5321756B" w14:textId="3DA25641" w:rsidR="00B10C89" w:rsidRPr="00AE407B" w:rsidRDefault="00AB0DB4" w:rsidP="00FD264E">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3</w:t>
            </w:r>
          </w:p>
        </w:tc>
        <w:tc>
          <w:tcPr>
            <w:tcW w:w="1340" w:type="pct"/>
            <w:vAlign w:val="center"/>
          </w:tcPr>
          <w:p w14:paraId="45A272D8" w14:textId="2E75C991" w:rsidR="00B10C89" w:rsidRPr="00AE407B" w:rsidRDefault="00B10C89" w:rsidP="00B10C89">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b/>
                <w:bCs/>
                <w:sz w:val="16"/>
                <w:szCs w:val="16"/>
                <w:lang w:val="tr-TR"/>
              </w:rPr>
            </w:pPr>
            <w:r w:rsidRPr="00AE407B">
              <w:rPr>
                <w:rFonts w:ascii="Verdana" w:hAnsi="Verdana"/>
                <w:b/>
                <w:bCs/>
                <w:sz w:val="16"/>
                <w:szCs w:val="16"/>
                <w:lang w:val="tr-TR"/>
              </w:rPr>
              <w:t>Kaynak Verimliliği ve Kirlilik Önleme Planı</w:t>
            </w:r>
          </w:p>
        </w:tc>
        <w:tc>
          <w:tcPr>
            <w:tcW w:w="1185" w:type="pct"/>
            <w:vAlign w:val="center"/>
          </w:tcPr>
          <w:p w14:paraId="041CB4AB" w14:textId="2F0DBA49" w:rsidR="00B10C89" w:rsidRPr="00AE407B" w:rsidRDefault="00B10C89" w:rsidP="00A116E6">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Kirlilik önleme ve kontrol</w:t>
            </w:r>
          </w:p>
        </w:tc>
        <w:tc>
          <w:tcPr>
            <w:tcW w:w="721" w:type="pct"/>
            <w:vAlign w:val="center"/>
          </w:tcPr>
          <w:p w14:paraId="5C4BC2AF" w14:textId="73E5A064" w:rsidR="00B10C89" w:rsidRPr="00AE407B" w:rsidRDefault="00B10C89" w:rsidP="00B10C89">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w:t>
            </w:r>
          </w:p>
        </w:tc>
        <w:tc>
          <w:tcPr>
            <w:tcW w:w="721" w:type="pct"/>
            <w:vAlign w:val="center"/>
          </w:tcPr>
          <w:p w14:paraId="6178A71D" w14:textId="08559466" w:rsidR="00B10C89" w:rsidRPr="00AE407B" w:rsidRDefault="00E1106C" w:rsidP="00B10C89">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Geliştirilmekte</w:t>
            </w:r>
            <w:r w:rsidR="00B10C89" w:rsidRPr="00AE407B">
              <w:rPr>
                <w:rFonts w:ascii="Verdana" w:hAnsi="Verdana"/>
                <w:sz w:val="16"/>
                <w:szCs w:val="16"/>
                <w:lang w:val="tr-TR"/>
              </w:rPr>
              <w:t>: ERM</w:t>
            </w:r>
          </w:p>
        </w:tc>
        <w:tc>
          <w:tcPr>
            <w:tcW w:w="719" w:type="pct"/>
            <w:vAlign w:val="center"/>
          </w:tcPr>
          <w:p w14:paraId="6CAFE0D2" w14:textId="4B13416E" w:rsidR="00B10C89" w:rsidRPr="00AE407B" w:rsidRDefault="00B10C89" w:rsidP="00B10C89">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öncesinde</w:t>
            </w:r>
          </w:p>
        </w:tc>
      </w:tr>
      <w:tr w:rsidR="009618EF" w:rsidRPr="00AE407B" w14:paraId="7084F3D8" w14:textId="14B5D836" w:rsidTr="00DF124B">
        <w:tc>
          <w:tcPr>
            <w:cnfStyle w:val="001000000000" w:firstRow="0" w:lastRow="0" w:firstColumn="1" w:lastColumn="0" w:oddVBand="0" w:evenVBand="0" w:oddHBand="0" w:evenHBand="0" w:firstRowFirstColumn="0" w:firstRowLastColumn="0" w:lastRowFirstColumn="0" w:lastRowLastColumn="0"/>
            <w:tcW w:w="314" w:type="pct"/>
            <w:vAlign w:val="center"/>
          </w:tcPr>
          <w:p w14:paraId="2AE42012" w14:textId="7F361E63" w:rsidR="009618EF" w:rsidRPr="00AE407B" w:rsidRDefault="00AB0DB4" w:rsidP="00FD264E">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4</w:t>
            </w:r>
          </w:p>
        </w:tc>
        <w:tc>
          <w:tcPr>
            <w:tcW w:w="1340" w:type="pct"/>
            <w:vAlign w:val="center"/>
          </w:tcPr>
          <w:p w14:paraId="24F3EADF" w14:textId="65550102" w:rsidR="009618EF" w:rsidRPr="00AE407B" w:rsidRDefault="009618EF" w:rsidP="00AA532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b/>
                <w:bCs/>
                <w:sz w:val="16"/>
                <w:szCs w:val="16"/>
                <w:lang w:val="tr-TR"/>
              </w:rPr>
            </w:pPr>
            <w:r w:rsidRPr="00AE407B">
              <w:rPr>
                <w:rFonts w:ascii="Verdana" w:hAnsi="Verdana"/>
                <w:b/>
                <w:bCs/>
                <w:sz w:val="16"/>
                <w:szCs w:val="16"/>
                <w:lang w:val="tr-TR"/>
              </w:rPr>
              <w:t xml:space="preserve">Atık ve Atık Su Yönetimi Planı  </w:t>
            </w:r>
          </w:p>
        </w:tc>
        <w:tc>
          <w:tcPr>
            <w:tcW w:w="1185" w:type="pct"/>
            <w:vAlign w:val="center"/>
          </w:tcPr>
          <w:p w14:paraId="3C8629C7" w14:textId="643521E3" w:rsidR="009618EF" w:rsidRPr="00AE407B" w:rsidRDefault="0058542D" w:rsidP="00A116E6">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Kirliliğin önlenmesi ve kontrolü</w:t>
            </w:r>
          </w:p>
        </w:tc>
        <w:tc>
          <w:tcPr>
            <w:tcW w:w="721" w:type="pct"/>
            <w:vAlign w:val="center"/>
          </w:tcPr>
          <w:p w14:paraId="20677D5F" w14:textId="1D23C2EF" w:rsidR="009618EF" w:rsidRPr="00AE407B" w:rsidRDefault="00566A3C" w:rsidP="00AA532E">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w:t>
            </w:r>
          </w:p>
        </w:tc>
        <w:tc>
          <w:tcPr>
            <w:tcW w:w="721" w:type="pct"/>
            <w:vAlign w:val="center"/>
          </w:tcPr>
          <w:p w14:paraId="690856DB" w14:textId="2599D81E" w:rsidR="009618EF" w:rsidRPr="00AE407B" w:rsidRDefault="00E1106C" w:rsidP="00AA532E">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Geliştirme aşamasında</w:t>
            </w:r>
            <w:r w:rsidR="009618EF" w:rsidRPr="00AE407B">
              <w:rPr>
                <w:rFonts w:ascii="Verdana" w:hAnsi="Verdana"/>
                <w:sz w:val="16"/>
                <w:szCs w:val="16"/>
                <w:lang w:val="tr-TR"/>
              </w:rPr>
              <w:t>: ERM</w:t>
            </w:r>
          </w:p>
        </w:tc>
        <w:tc>
          <w:tcPr>
            <w:tcW w:w="719" w:type="pct"/>
            <w:vAlign w:val="center"/>
          </w:tcPr>
          <w:p w14:paraId="07820F26" w14:textId="056DDBF3" w:rsidR="009618EF" w:rsidRPr="00AE407B" w:rsidRDefault="00566A3C" w:rsidP="00AA532E">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öncesinde</w:t>
            </w:r>
          </w:p>
        </w:tc>
      </w:tr>
      <w:tr w:rsidR="0058542D" w:rsidRPr="00AE407B" w14:paraId="4481F075" w14:textId="09C5A841" w:rsidTr="00DF124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4" w:type="pct"/>
            <w:vAlign w:val="center"/>
          </w:tcPr>
          <w:p w14:paraId="58C6C5F4" w14:textId="0A8521D4" w:rsidR="0058542D" w:rsidRPr="00AE407B" w:rsidRDefault="00AB0DB4" w:rsidP="00FD264E">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5</w:t>
            </w:r>
          </w:p>
        </w:tc>
        <w:tc>
          <w:tcPr>
            <w:tcW w:w="1340" w:type="pct"/>
            <w:vAlign w:val="center"/>
          </w:tcPr>
          <w:p w14:paraId="378B9171" w14:textId="7953E9F2" w:rsidR="0058542D" w:rsidRPr="00AE407B" w:rsidRDefault="0058542D" w:rsidP="0058542D">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b/>
                <w:bCs/>
                <w:sz w:val="16"/>
                <w:szCs w:val="16"/>
                <w:lang w:val="tr-TR"/>
              </w:rPr>
            </w:pPr>
            <w:r w:rsidRPr="00AE407B">
              <w:rPr>
                <w:rFonts w:ascii="Verdana" w:hAnsi="Verdana"/>
                <w:b/>
                <w:bCs/>
                <w:sz w:val="16"/>
                <w:szCs w:val="16"/>
                <w:lang w:val="tr-TR"/>
              </w:rPr>
              <w:t>Sızıntı Müdahale Planı</w:t>
            </w:r>
          </w:p>
        </w:tc>
        <w:tc>
          <w:tcPr>
            <w:tcW w:w="1185" w:type="pct"/>
            <w:vAlign w:val="center"/>
          </w:tcPr>
          <w:p w14:paraId="00576C27" w14:textId="18952B96" w:rsidR="0058542D" w:rsidRPr="00AE407B" w:rsidRDefault="0058542D" w:rsidP="0058542D">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Kirlilik önleme ve kontrol</w:t>
            </w:r>
          </w:p>
        </w:tc>
        <w:tc>
          <w:tcPr>
            <w:tcW w:w="721" w:type="pct"/>
            <w:vAlign w:val="center"/>
          </w:tcPr>
          <w:p w14:paraId="5E4A81C2" w14:textId="695E1872" w:rsidR="0058542D" w:rsidRPr="00AE407B" w:rsidRDefault="00E1106C" w:rsidP="0058542D">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w:t>
            </w:r>
          </w:p>
        </w:tc>
        <w:tc>
          <w:tcPr>
            <w:tcW w:w="721" w:type="pct"/>
            <w:vAlign w:val="center"/>
          </w:tcPr>
          <w:p w14:paraId="1EF984E1" w14:textId="552F2E65" w:rsidR="0058542D" w:rsidRPr="00AE407B" w:rsidRDefault="00E1106C" w:rsidP="0058542D">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Geliştirme aşamasında</w:t>
            </w:r>
            <w:r w:rsidR="0058542D" w:rsidRPr="00AE407B">
              <w:rPr>
                <w:rFonts w:ascii="Verdana" w:hAnsi="Verdana"/>
                <w:sz w:val="16"/>
                <w:szCs w:val="16"/>
                <w:lang w:val="tr-TR"/>
              </w:rPr>
              <w:t>: ERM</w:t>
            </w:r>
          </w:p>
        </w:tc>
        <w:tc>
          <w:tcPr>
            <w:tcW w:w="719" w:type="pct"/>
            <w:vAlign w:val="center"/>
          </w:tcPr>
          <w:p w14:paraId="6AF84530" w14:textId="2B7900AE" w:rsidR="0058542D" w:rsidRPr="00AE407B" w:rsidRDefault="0058542D" w:rsidP="0058542D">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öncesinde</w:t>
            </w:r>
          </w:p>
        </w:tc>
      </w:tr>
      <w:tr w:rsidR="00C919EB" w:rsidRPr="00AE407B" w14:paraId="295492BD" w14:textId="77777777" w:rsidTr="00DF124B">
        <w:tc>
          <w:tcPr>
            <w:cnfStyle w:val="001000000000" w:firstRow="0" w:lastRow="0" w:firstColumn="1" w:lastColumn="0" w:oddVBand="0" w:evenVBand="0" w:oddHBand="0" w:evenHBand="0" w:firstRowFirstColumn="0" w:firstRowLastColumn="0" w:lastRowFirstColumn="0" w:lastRowLastColumn="0"/>
            <w:tcW w:w="314" w:type="pct"/>
            <w:vAlign w:val="center"/>
          </w:tcPr>
          <w:p w14:paraId="61E61044" w14:textId="77777777" w:rsidR="00C919EB" w:rsidRPr="00AE407B" w:rsidRDefault="00C919EB" w:rsidP="00FD264E">
            <w:pPr>
              <w:pStyle w:val="GvdeMetni"/>
              <w:spacing w:before="20" w:after="20" w:line="240" w:lineRule="auto"/>
              <w:jc w:val="center"/>
              <w:rPr>
                <w:rFonts w:ascii="Verdana" w:hAnsi="Verdana"/>
                <w:sz w:val="16"/>
                <w:szCs w:val="16"/>
                <w:lang w:val="tr-TR"/>
              </w:rPr>
            </w:pPr>
          </w:p>
        </w:tc>
        <w:tc>
          <w:tcPr>
            <w:tcW w:w="1340" w:type="pct"/>
            <w:vAlign w:val="center"/>
          </w:tcPr>
          <w:p w14:paraId="520AE0E9" w14:textId="24A656C7" w:rsidR="00C919EB" w:rsidRPr="00AE407B" w:rsidRDefault="00E1106C" w:rsidP="0058542D">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b/>
                <w:bCs/>
                <w:sz w:val="16"/>
                <w:szCs w:val="16"/>
                <w:lang w:val="tr-TR"/>
              </w:rPr>
            </w:pPr>
            <w:r w:rsidRPr="00AE407B">
              <w:rPr>
                <w:rFonts w:ascii="Verdana" w:hAnsi="Verdana"/>
                <w:b/>
                <w:bCs/>
                <w:sz w:val="16"/>
                <w:szCs w:val="16"/>
                <w:lang w:val="tr-TR"/>
              </w:rPr>
              <w:t>Tehlikeli Madde Yönetim Planı</w:t>
            </w:r>
          </w:p>
        </w:tc>
        <w:tc>
          <w:tcPr>
            <w:tcW w:w="1185" w:type="pct"/>
            <w:vAlign w:val="center"/>
          </w:tcPr>
          <w:p w14:paraId="06632D2E" w14:textId="0EC3C0A8" w:rsidR="00C919EB" w:rsidRPr="00AE407B" w:rsidRDefault="00E1106C" w:rsidP="0058542D">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Kirliliğin önlenmesi ve kontrolü</w:t>
            </w:r>
          </w:p>
        </w:tc>
        <w:tc>
          <w:tcPr>
            <w:tcW w:w="721" w:type="pct"/>
            <w:vAlign w:val="center"/>
          </w:tcPr>
          <w:p w14:paraId="25C8EBB8" w14:textId="142B46F3" w:rsidR="00C919EB" w:rsidRPr="00AE407B" w:rsidRDefault="00E1106C" w:rsidP="0058542D">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w:t>
            </w:r>
          </w:p>
        </w:tc>
        <w:tc>
          <w:tcPr>
            <w:tcW w:w="721" w:type="pct"/>
            <w:vAlign w:val="center"/>
          </w:tcPr>
          <w:p w14:paraId="2807B98D" w14:textId="3DC9BA6B" w:rsidR="00C919EB" w:rsidRPr="00AE407B" w:rsidRDefault="00E1106C" w:rsidP="0058542D">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Geliştirilmekte: ERM</w:t>
            </w:r>
          </w:p>
        </w:tc>
        <w:tc>
          <w:tcPr>
            <w:tcW w:w="719" w:type="pct"/>
            <w:vAlign w:val="center"/>
          </w:tcPr>
          <w:p w14:paraId="4B66298B" w14:textId="4786430A" w:rsidR="00C919EB" w:rsidRPr="00AE407B" w:rsidRDefault="00E1106C" w:rsidP="0058542D">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öncesinde</w:t>
            </w:r>
          </w:p>
        </w:tc>
      </w:tr>
      <w:tr w:rsidR="00920668" w:rsidRPr="00AE407B" w14:paraId="48645529" w14:textId="77777777" w:rsidTr="00DF124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4" w:type="pct"/>
            <w:vAlign w:val="center"/>
          </w:tcPr>
          <w:p w14:paraId="0C2A38F7" w14:textId="3FCB18FB" w:rsidR="00920668" w:rsidRPr="00AE407B" w:rsidRDefault="00AB0DB4" w:rsidP="00FD264E">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6</w:t>
            </w:r>
          </w:p>
        </w:tc>
        <w:tc>
          <w:tcPr>
            <w:tcW w:w="1340" w:type="pct"/>
            <w:vAlign w:val="center"/>
          </w:tcPr>
          <w:p w14:paraId="4AD80CBC" w14:textId="303AE7E4" w:rsidR="00920668" w:rsidRPr="00AE407B" w:rsidRDefault="00920668" w:rsidP="0058542D">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b/>
                <w:bCs/>
                <w:sz w:val="16"/>
                <w:szCs w:val="16"/>
                <w:lang w:val="tr-TR"/>
              </w:rPr>
            </w:pPr>
            <w:r w:rsidRPr="00AE407B">
              <w:rPr>
                <w:rFonts w:ascii="Verdana" w:hAnsi="Verdana"/>
                <w:b/>
                <w:bCs/>
                <w:sz w:val="16"/>
                <w:szCs w:val="16"/>
                <w:lang w:val="tr-TR"/>
              </w:rPr>
              <w:t>Yangın Yönetim Planı</w:t>
            </w:r>
          </w:p>
        </w:tc>
        <w:tc>
          <w:tcPr>
            <w:tcW w:w="1185" w:type="pct"/>
            <w:vAlign w:val="center"/>
          </w:tcPr>
          <w:p w14:paraId="5D6D5A31" w14:textId="022F5C93" w:rsidR="00920668" w:rsidRPr="00AE407B" w:rsidRDefault="003F1250" w:rsidP="0058542D">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Yangın kontrolü</w:t>
            </w:r>
          </w:p>
        </w:tc>
        <w:tc>
          <w:tcPr>
            <w:tcW w:w="721" w:type="pct"/>
            <w:vAlign w:val="center"/>
          </w:tcPr>
          <w:p w14:paraId="4729F818" w14:textId="7FED07E0" w:rsidR="00920668" w:rsidRPr="00AE407B" w:rsidRDefault="003F1250" w:rsidP="0058542D">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w:t>
            </w:r>
          </w:p>
        </w:tc>
        <w:tc>
          <w:tcPr>
            <w:tcW w:w="721" w:type="pct"/>
            <w:vAlign w:val="center"/>
          </w:tcPr>
          <w:p w14:paraId="301F98F2" w14:textId="1DA26E9F" w:rsidR="00920668" w:rsidRPr="00AE407B" w:rsidRDefault="004F41F9" w:rsidP="0058542D">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Henüz geliştirilmemiştir</w:t>
            </w:r>
          </w:p>
        </w:tc>
        <w:tc>
          <w:tcPr>
            <w:tcW w:w="719" w:type="pct"/>
            <w:vAlign w:val="center"/>
          </w:tcPr>
          <w:p w14:paraId="473B48CA" w14:textId="2120542A" w:rsidR="00920668" w:rsidRPr="00AE407B" w:rsidRDefault="004F41F9" w:rsidP="0058542D">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öncesinde</w:t>
            </w:r>
          </w:p>
        </w:tc>
      </w:tr>
      <w:tr w:rsidR="00920668" w:rsidRPr="00AE407B" w14:paraId="6F0E5D3A" w14:textId="77777777" w:rsidTr="00DF124B">
        <w:tc>
          <w:tcPr>
            <w:cnfStyle w:val="001000000000" w:firstRow="0" w:lastRow="0" w:firstColumn="1" w:lastColumn="0" w:oddVBand="0" w:evenVBand="0" w:oddHBand="0" w:evenHBand="0" w:firstRowFirstColumn="0" w:firstRowLastColumn="0" w:lastRowFirstColumn="0" w:lastRowLastColumn="0"/>
            <w:tcW w:w="314" w:type="pct"/>
            <w:vAlign w:val="center"/>
          </w:tcPr>
          <w:p w14:paraId="1DF5020C" w14:textId="78B67A61" w:rsidR="00920668" w:rsidRPr="00AE407B" w:rsidRDefault="00AB0DB4" w:rsidP="00FD264E">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7</w:t>
            </w:r>
          </w:p>
        </w:tc>
        <w:tc>
          <w:tcPr>
            <w:tcW w:w="1340" w:type="pct"/>
            <w:vAlign w:val="center"/>
          </w:tcPr>
          <w:p w14:paraId="5B5C45AC" w14:textId="54FC625E" w:rsidR="00920668" w:rsidRPr="00AE407B" w:rsidRDefault="003F1250" w:rsidP="0058542D">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b/>
                <w:bCs/>
                <w:sz w:val="16"/>
                <w:szCs w:val="16"/>
                <w:lang w:val="tr-TR"/>
              </w:rPr>
            </w:pPr>
            <w:r w:rsidRPr="00AE407B">
              <w:rPr>
                <w:rFonts w:ascii="Verdana" w:hAnsi="Verdana"/>
                <w:b/>
                <w:bCs/>
                <w:sz w:val="16"/>
                <w:szCs w:val="16"/>
                <w:lang w:val="tr-TR"/>
              </w:rPr>
              <w:t xml:space="preserve">Toprak </w:t>
            </w:r>
            <w:r w:rsidR="00264200" w:rsidRPr="00AE407B">
              <w:rPr>
                <w:rFonts w:ascii="Verdana" w:hAnsi="Verdana"/>
                <w:b/>
                <w:bCs/>
                <w:sz w:val="16"/>
                <w:szCs w:val="16"/>
                <w:lang w:val="tr-TR"/>
              </w:rPr>
              <w:t>Y</w:t>
            </w:r>
            <w:r w:rsidRPr="00AE407B">
              <w:rPr>
                <w:rFonts w:ascii="Verdana" w:hAnsi="Verdana"/>
                <w:b/>
                <w:bCs/>
                <w:sz w:val="16"/>
                <w:szCs w:val="16"/>
                <w:lang w:val="tr-TR"/>
              </w:rPr>
              <w:t>önetim planı</w:t>
            </w:r>
          </w:p>
        </w:tc>
        <w:tc>
          <w:tcPr>
            <w:tcW w:w="1185" w:type="pct"/>
            <w:vAlign w:val="center"/>
          </w:tcPr>
          <w:p w14:paraId="7DE9C3FA" w14:textId="562D7D18" w:rsidR="00920668" w:rsidRPr="00AE407B" w:rsidRDefault="003F1250" w:rsidP="0058542D">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Toprak ve stok yönetimi</w:t>
            </w:r>
          </w:p>
        </w:tc>
        <w:tc>
          <w:tcPr>
            <w:tcW w:w="721" w:type="pct"/>
            <w:vAlign w:val="center"/>
          </w:tcPr>
          <w:p w14:paraId="0C104EA0" w14:textId="7507827A" w:rsidR="00920668" w:rsidRPr="00AE407B" w:rsidRDefault="003F1250" w:rsidP="0058542D">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w:t>
            </w:r>
          </w:p>
        </w:tc>
        <w:tc>
          <w:tcPr>
            <w:tcW w:w="721" w:type="pct"/>
            <w:vAlign w:val="center"/>
          </w:tcPr>
          <w:p w14:paraId="68A50CE4" w14:textId="24EFEC14" w:rsidR="00920668" w:rsidRPr="00AE407B" w:rsidRDefault="004F41F9" w:rsidP="0058542D">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Henüz geliştirilmemiştir</w:t>
            </w:r>
          </w:p>
        </w:tc>
        <w:tc>
          <w:tcPr>
            <w:tcW w:w="719" w:type="pct"/>
            <w:vAlign w:val="center"/>
          </w:tcPr>
          <w:p w14:paraId="1EEC6C95" w14:textId="405C3D5F" w:rsidR="00920668" w:rsidRPr="00AE407B" w:rsidRDefault="004F41F9" w:rsidP="0058542D">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öncesinde</w:t>
            </w:r>
          </w:p>
        </w:tc>
      </w:tr>
      <w:tr w:rsidR="006A5BC1" w:rsidRPr="00AE407B" w14:paraId="121F6D47" w14:textId="77777777" w:rsidTr="00DF124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4" w:type="pct"/>
            <w:vAlign w:val="center"/>
          </w:tcPr>
          <w:p w14:paraId="5B659C38" w14:textId="11E53DCF" w:rsidR="006A5BC1" w:rsidRPr="00AE407B" w:rsidRDefault="00AB0DB4" w:rsidP="00FD264E">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8</w:t>
            </w:r>
          </w:p>
        </w:tc>
        <w:tc>
          <w:tcPr>
            <w:tcW w:w="1340" w:type="pct"/>
            <w:vAlign w:val="center"/>
          </w:tcPr>
          <w:p w14:paraId="6426ECA8" w14:textId="7BE39675" w:rsidR="006A5BC1" w:rsidRPr="00AE407B" w:rsidRDefault="00E32928" w:rsidP="0058542D">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b/>
                <w:bCs/>
                <w:sz w:val="16"/>
                <w:szCs w:val="16"/>
                <w:lang w:val="tr-TR"/>
              </w:rPr>
            </w:pPr>
            <w:r w:rsidRPr="00AE407B">
              <w:rPr>
                <w:rFonts w:ascii="Verdana" w:hAnsi="Verdana"/>
                <w:b/>
                <w:bCs/>
                <w:sz w:val="16"/>
                <w:szCs w:val="16"/>
                <w:lang w:val="tr-TR"/>
              </w:rPr>
              <w:t xml:space="preserve">İstilacı Yabancı </w:t>
            </w:r>
            <w:r w:rsidR="00264200" w:rsidRPr="00AE407B">
              <w:rPr>
                <w:rFonts w:ascii="Verdana" w:hAnsi="Verdana"/>
                <w:b/>
                <w:bCs/>
                <w:sz w:val="16"/>
                <w:szCs w:val="16"/>
                <w:lang w:val="tr-TR"/>
              </w:rPr>
              <w:t>Tür</w:t>
            </w:r>
            <w:r w:rsidRPr="00AE407B">
              <w:rPr>
                <w:rFonts w:ascii="Verdana" w:hAnsi="Verdana"/>
                <w:b/>
                <w:bCs/>
                <w:sz w:val="16"/>
                <w:szCs w:val="16"/>
                <w:lang w:val="tr-TR"/>
              </w:rPr>
              <w:t xml:space="preserve"> (IAP) kontrol planı</w:t>
            </w:r>
          </w:p>
        </w:tc>
        <w:tc>
          <w:tcPr>
            <w:tcW w:w="1185" w:type="pct"/>
            <w:vAlign w:val="center"/>
          </w:tcPr>
          <w:p w14:paraId="4451C8DD" w14:textId="197D7DF9" w:rsidR="006A5BC1" w:rsidRPr="00AE407B" w:rsidRDefault="00B46664" w:rsidP="0058542D">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İstilacı/Yabancı Bitki türlerinin kontrolü</w:t>
            </w:r>
          </w:p>
        </w:tc>
        <w:tc>
          <w:tcPr>
            <w:tcW w:w="721" w:type="pct"/>
            <w:vAlign w:val="center"/>
          </w:tcPr>
          <w:p w14:paraId="1093AC57" w14:textId="727E43F1" w:rsidR="006A5BC1" w:rsidRPr="00AE407B" w:rsidRDefault="00AB0DB4" w:rsidP="0058542D">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w:t>
            </w:r>
          </w:p>
        </w:tc>
        <w:tc>
          <w:tcPr>
            <w:tcW w:w="721" w:type="pct"/>
            <w:vAlign w:val="center"/>
          </w:tcPr>
          <w:p w14:paraId="0C474838" w14:textId="37AC2700" w:rsidR="006A5BC1" w:rsidRPr="00AE407B" w:rsidRDefault="004F41F9" w:rsidP="0058542D">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Henüz geliştirilmemiştir</w:t>
            </w:r>
          </w:p>
        </w:tc>
        <w:tc>
          <w:tcPr>
            <w:tcW w:w="719" w:type="pct"/>
            <w:vAlign w:val="center"/>
          </w:tcPr>
          <w:p w14:paraId="25AA522E" w14:textId="65139393" w:rsidR="006A5BC1" w:rsidRPr="00AE407B" w:rsidRDefault="004F41F9" w:rsidP="0058542D">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öncesinde</w:t>
            </w:r>
          </w:p>
        </w:tc>
      </w:tr>
      <w:tr w:rsidR="00E32928" w:rsidRPr="00AE407B" w14:paraId="5752E532" w14:textId="77777777" w:rsidTr="00DF124B">
        <w:tc>
          <w:tcPr>
            <w:cnfStyle w:val="001000000000" w:firstRow="0" w:lastRow="0" w:firstColumn="1" w:lastColumn="0" w:oddVBand="0" w:evenVBand="0" w:oddHBand="0" w:evenHBand="0" w:firstRowFirstColumn="0" w:firstRowLastColumn="0" w:lastRowFirstColumn="0" w:lastRowLastColumn="0"/>
            <w:tcW w:w="314" w:type="pct"/>
            <w:vAlign w:val="center"/>
          </w:tcPr>
          <w:p w14:paraId="5AF71AC2" w14:textId="60BB5CC2" w:rsidR="00E32928" w:rsidRPr="00AE407B" w:rsidRDefault="00AB0DB4" w:rsidP="00FD264E">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9</w:t>
            </w:r>
          </w:p>
        </w:tc>
        <w:tc>
          <w:tcPr>
            <w:tcW w:w="1340" w:type="pct"/>
            <w:vAlign w:val="center"/>
          </w:tcPr>
          <w:p w14:paraId="54CA76E4" w14:textId="1386CDC3" w:rsidR="00E32928" w:rsidRPr="00AE407B" w:rsidRDefault="00AB0DB4" w:rsidP="0058542D">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b/>
                <w:bCs/>
                <w:sz w:val="16"/>
                <w:szCs w:val="16"/>
                <w:lang w:val="tr-TR"/>
              </w:rPr>
            </w:pPr>
            <w:r w:rsidRPr="00AE407B">
              <w:rPr>
                <w:rFonts w:ascii="Verdana" w:hAnsi="Verdana"/>
                <w:b/>
                <w:bCs/>
                <w:sz w:val="16"/>
                <w:szCs w:val="16"/>
                <w:lang w:val="tr-TR"/>
              </w:rPr>
              <w:t xml:space="preserve">Korunan ve Tehdit Altındaki </w:t>
            </w:r>
            <w:r w:rsidR="00526CD2" w:rsidRPr="00AE407B">
              <w:rPr>
                <w:rFonts w:ascii="Verdana" w:hAnsi="Verdana"/>
                <w:b/>
                <w:bCs/>
                <w:sz w:val="16"/>
                <w:szCs w:val="16"/>
                <w:lang w:val="tr-TR"/>
              </w:rPr>
              <w:t>Bitki türleri</w:t>
            </w:r>
            <w:r w:rsidRPr="00AE407B">
              <w:rPr>
                <w:rFonts w:ascii="Verdana" w:hAnsi="Verdana"/>
                <w:b/>
                <w:bCs/>
                <w:sz w:val="16"/>
                <w:szCs w:val="16"/>
                <w:lang w:val="tr-TR"/>
              </w:rPr>
              <w:t xml:space="preserve"> Koruma Programı</w:t>
            </w:r>
          </w:p>
        </w:tc>
        <w:tc>
          <w:tcPr>
            <w:tcW w:w="1185" w:type="pct"/>
            <w:vAlign w:val="center"/>
          </w:tcPr>
          <w:p w14:paraId="763FF0AD" w14:textId="358B0A1F" w:rsidR="00E32928" w:rsidRPr="00AE407B" w:rsidRDefault="002228CA" w:rsidP="0058542D">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Korunan/tehdit altındaki bitki örtüsünü (</w:t>
            </w:r>
            <w:r w:rsidR="002D0C7A" w:rsidRPr="00AE407B">
              <w:rPr>
                <w:rFonts w:cs="Arial"/>
                <w:sz w:val="18"/>
                <w:szCs w:val="22"/>
                <w:lang w:val="tr-TR"/>
              </w:rPr>
              <w:t>KH</w:t>
            </w:r>
            <w:r w:rsidR="002D0C7A" w:rsidRPr="00AE407B">
              <w:rPr>
                <w:rFonts w:ascii="Verdana" w:hAnsi="Verdana"/>
                <w:sz w:val="16"/>
                <w:szCs w:val="16"/>
                <w:lang w:val="tr-TR"/>
              </w:rPr>
              <w:t xml:space="preserve"> </w:t>
            </w:r>
            <w:r w:rsidRPr="00AE407B">
              <w:rPr>
                <w:rFonts w:ascii="Verdana" w:hAnsi="Verdana"/>
                <w:sz w:val="16"/>
                <w:szCs w:val="16"/>
                <w:lang w:val="tr-TR"/>
              </w:rPr>
              <w:t>ve PBF türleri) yönetmek/korumak için program</w:t>
            </w:r>
          </w:p>
        </w:tc>
        <w:tc>
          <w:tcPr>
            <w:tcW w:w="721" w:type="pct"/>
            <w:vAlign w:val="center"/>
          </w:tcPr>
          <w:p w14:paraId="0E01139D" w14:textId="0BAE4C81" w:rsidR="00E32928" w:rsidRPr="00AE407B" w:rsidRDefault="00F43D53" w:rsidP="0058542D">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öncesi</w:t>
            </w:r>
          </w:p>
        </w:tc>
        <w:tc>
          <w:tcPr>
            <w:tcW w:w="721" w:type="pct"/>
            <w:vAlign w:val="center"/>
          </w:tcPr>
          <w:p w14:paraId="5A5A1DC3" w14:textId="25A2E985" w:rsidR="00E32928" w:rsidRPr="00AE407B" w:rsidRDefault="004F41F9" w:rsidP="0058542D">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Henüz geliştirilmemiştir</w:t>
            </w:r>
          </w:p>
        </w:tc>
        <w:tc>
          <w:tcPr>
            <w:tcW w:w="719" w:type="pct"/>
            <w:vAlign w:val="center"/>
          </w:tcPr>
          <w:p w14:paraId="4E34B6BA" w14:textId="28CB033C" w:rsidR="00E32928" w:rsidRPr="00AE407B" w:rsidRDefault="004F41F9" w:rsidP="0058542D">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öncesinde</w:t>
            </w:r>
          </w:p>
        </w:tc>
      </w:tr>
      <w:tr w:rsidR="009618EF" w:rsidRPr="00AE407B" w14:paraId="753EB3EF" w14:textId="00354E95" w:rsidTr="00DF124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4" w:type="pct"/>
            <w:vAlign w:val="center"/>
          </w:tcPr>
          <w:p w14:paraId="1FD99CAC" w14:textId="347FB71A" w:rsidR="009618EF" w:rsidRPr="00AE407B" w:rsidRDefault="00AB0DB4" w:rsidP="00FD264E">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10</w:t>
            </w:r>
          </w:p>
        </w:tc>
        <w:tc>
          <w:tcPr>
            <w:tcW w:w="1340" w:type="pct"/>
            <w:vAlign w:val="center"/>
          </w:tcPr>
          <w:p w14:paraId="47F29FAE" w14:textId="2D51E03E" w:rsidR="009618EF" w:rsidRPr="00AE407B" w:rsidRDefault="00B31330" w:rsidP="00AA532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b/>
                <w:bCs/>
                <w:sz w:val="16"/>
                <w:szCs w:val="16"/>
                <w:lang w:val="tr-TR"/>
              </w:rPr>
            </w:pPr>
            <w:r w:rsidRPr="00AE407B">
              <w:rPr>
                <w:rFonts w:ascii="Verdana" w:hAnsi="Verdana"/>
                <w:b/>
                <w:bCs/>
                <w:sz w:val="16"/>
                <w:szCs w:val="16"/>
                <w:lang w:val="tr-TR"/>
              </w:rPr>
              <w:t>İnşaat öncesi yaban hayatı araştırma programı</w:t>
            </w:r>
          </w:p>
        </w:tc>
        <w:tc>
          <w:tcPr>
            <w:tcW w:w="1185" w:type="pct"/>
            <w:vAlign w:val="center"/>
          </w:tcPr>
          <w:p w14:paraId="41E4B49F" w14:textId="2C12BAA9" w:rsidR="009618EF" w:rsidRPr="00AE407B" w:rsidRDefault="00F43D53" w:rsidP="002228CA">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öncesi yaban hayatı araştırmalarını bilgilendirmek</w:t>
            </w:r>
            <w:r w:rsidR="00EF4251" w:rsidRPr="00AE407B">
              <w:rPr>
                <w:rFonts w:ascii="Verdana" w:hAnsi="Verdana"/>
                <w:sz w:val="16"/>
                <w:szCs w:val="16"/>
                <w:lang w:val="tr-TR"/>
              </w:rPr>
              <w:t xml:space="preserve"> için </w:t>
            </w:r>
            <w:r w:rsidR="002228CA" w:rsidRPr="00AE407B">
              <w:rPr>
                <w:rFonts w:ascii="Verdana" w:hAnsi="Verdana"/>
                <w:sz w:val="16"/>
                <w:szCs w:val="16"/>
                <w:lang w:val="tr-TR"/>
              </w:rPr>
              <w:t xml:space="preserve">program </w:t>
            </w:r>
            <w:r w:rsidR="00EF4251" w:rsidRPr="00AE407B">
              <w:rPr>
                <w:rFonts w:ascii="Verdana" w:hAnsi="Verdana"/>
                <w:sz w:val="16"/>
                <w:szCs w:val="16"/>
                <w:lang w:val="tr-TR"/>
              </w:rPr>
              <w:t>ve takvim</w:t>
            </w:r>
          </w:p>
        </w:tc>
        <w:tc>
          <w:tcPr>
            <w:tcW w:w="721" w:type="pct"/>
            <w:vAlign w:val="center"/>
          </w:tcPr>
          <w:p w14:paraId="50A09AC6" w14:textId="398DFF05" w:rsidR="009618EF" w:rsidRPr="00AE407B" w:rsidRDefault="003F1250" w:rsidP="00AA532E">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w:t>
            </w:r>
            <w:r w:rsidR="00F43D53" w:rsidRPr="00AE407B">
              <w:rPr>
                <w:rFonts w:ascii="Verdana" w:hAnsi="Verdana"/>
                <w:sz w:val="16"/>
                <w:szCs w:val="16"/>
                <w:lang w:val="tr-TR"/>
              </w:rPr>
              <w:t xml:space="preserve"> öncesi</w:t>
            </w:r>
          </w:p>
        </w:tc>
        <w:tc>
          <w:tcPr>
            <w:tcW w:w="721" w:type="pct"/>
            <w:vAlign w:val="center"/>
          </w:tcPr>
          <w:p w14:paraId="025D7297" w14:textId="1FA70D54" w:rsidR="009618EF" w:rsidRPr="00AE407B" w:rsidRDefault="004F41F9" w:rsidP="00AA532E">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Henüz geliştirilmemiştir</w:t>
            </w:r>
          </w:p>
        </w:tc>
        <w:tc>
          <w:tcPr>
            <w:tcW w:w="719" w:type="pct"/>
            <w:vAlign w:val="center"/>
          </w:tcPr>
          <w:p w14:paraId="27A6DD34" w14:textId="7249DC7D" w:rsidR="009618EF" w:rsidRPr="00AE407B" w:rsidRDefault="004F41F9" w:rsidP="00AA532E">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öncesinde</w:t>
            </w:r>
          </w:p>
        </w:tc>
      </w:tr>
      <w:tr w:rsidR="009618EF" w:rsidRPr="00AE407B" w14:paraId="21FB4B81" w14:textId="36FA8F96" w:rsidTr="00DF124B">
        <w:tc>
          <w:tcPr>
            <w:cnfStyle w:val="001000000000" w:firstRow="0" w:lastRow="0" w:firstColumn="1" w:lastColumn="0" w:oddVBand="0" w:evenVBand="0" w:oddHBand="0" w:evenHBand="0" w:firstRowFirstColumn="0" w:firstRowLastColumn="0" w:lastRowFirstColumn="0" w:lastRowLastColumn="0"/>
            <w:tcW w:w="314" w:type="pct"/>
            <w:vAlign w:val="center"/>
          </w:tcPr>
          <w:p w14:paraId="5ECDDD59" w14:textId="0372E73B" w:rsidR="009618EF" w:rsidRPr="00AE407B" w:rsidRDefault="00AB0DB4" w:rsidP="00FD264E">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11</w:t>
            </w:r>
          </w:p>
        </w:tc>
        <w:tc>
          <w:tcPr>
            <w:tcW w:w="1340" w:type="pct"/>
            <w:vAlign w:val="center"/>
          </w:tcPr>
          <w:p w14:paraId="0189D4BC" w14:textId="49F236CA" w:rsidR="009618EF" w:rsidRPr="00AE407B" w:rsidRDefault="00C84A12" w:rsidP="00AA532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b/>
                <w:bCs/>
                <w:sz w:val="16"/>
                <w:szCs w:val="16"/>
                <w:lang w:val="tr-TR"/>
              </w:rPr>
            </w:pPr>
            <w:r w:rsidRPr="00AE407B">
              <w:rPr>
                <w:rFonts w:ascii="Verdana" w:hAnsi="Verdana"/>
                <w:b/>
                <w:bCs/>
                <w:sz w:val="16"/>
                <w:szCs w:val="16"/>
                <w:lang w:val="tr-TR"/>
              </w:rPr>
              <w:t>İnşaat öncesi flora araştırma programı</w:t>
            </w:r>
          </w:p>
        </w:tc>
        <w:tc>
          <w:tcPr>
            <w:tcW w:w="1185" w:type="pct"/>
            <w:vAlign w:val="center"/>
          </w:tcPr>
          <w:p w14:paraId="1FB2DBFB" w14:textId="1CCC61EC" w:rsidR="009618EF" w:rsidRPr="00AE407B" w:rsidRDefault="00B8067B" w:rsidP="00B8067B">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öncesi flora araştırmalarını bilgilendirmek için program ve takvim</w:t>
            </w:r>
          </w:p>
        </w:tc>
        <w:tc>
          <w:tcPr>
            <w:tcW w:w="721" w:type="pct"/>
            <w:vAlign w:val="center"/>
          </w:tcPr>
          <w:p w14:paraId="03003666" w14:textId="6755806F" w:rsidR="009618EF" w:rsidRPr="00AE407B" w:rsidRDefault="00F43D53" w:rsidP="00AA532E">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öncesi</w:t>
            </w:r>
          </w:p>
        </w:tc>
        <w:tc>
          <w:tcPr>
            <w:tcW w:w="721" w:type="pct"/>
            <w:vAlign w:val="center"/>
          </w:tcPr>
          <w:p w14:paraId="1E68F011" w14:textId="261515EB" w:rsidR="009618EF" w:rsidRPr="00AE407B" w:rsidRDefault="004F41F9" w:rsidP="00AA532E">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Henüz geliştirilmemiştir</w:t>
            </w:r>
          </w:p>
        </w:tc>
        <w:tc>
          <w:tcPr>
            <w:tcW w:w="719" w:type="pct"/>
            <w:vAlign w:val="center"/>
          </w:tcPr>
          <w:p w14:paraId="27165552" w14:textId="212901CA" w:rsidR="009618EF" w:rsidRPr="00AE407B" w:rsidRDefault="004F41F9" w:rsidP="00AA532E">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öncesinde</w:t>
            </w:r>
          </w:p>
        </w:tc>
      </w:tr>
      <w:tr w:rsidR="009618EF" w:rsidRPr="00AE407B" w14:paraId="25D66A46" w14:textId="77777777" w:rsidTr="00DF124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4" w:type="pct"/>
            <w:vAlign w:val="center"/>
          </w:tcPr>
          <w:p w14:paraId="658A3905" w14:textId="0C909EBB" w:rsidR="009618EF" w:rsidRPr="00AE407B" w:rsidRDefault="00AB0DB4" w:rsidP="00FD264E">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12</w:t>
            </w:r>
          </w:p>
        </w:tc>
        <w:tc>
          <w:tcPr>
            <w:tcW w:w="1340" w:type="pct"/>
            <w:vAlign w:val="center"/>
          </w:tcPr>
          <w:p w14:paraId="02BA5E52" w14:textId="44C528BA" w:rsidR="009618EF" w:rsidRPr="00AE407B" w:rsidRDefault="008042E1" w:rsidP="00AA532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b/>
                <w:bCs/>
                <w:sz w:val="16"/>
                <w:szCs w:val="16"/>
                <w:lang w:val="tr-TR"/>
              </w:rPr>
            </w:pPr>
            <w:r w:rsidRPr="00AE407B">
              <w:rPr>
                <w:rFonts w:ascii="Verdana" w:hAnsi="Verdana"/>
                <w:b/>
                <w:bCs/>
                <w:sz w:val="16"/>
                <w:szCs w:val="16"/>
                <w:lang w:val="tr-TR"/>
              </w:rPr>
              <w:t>Türler için izleme protokolleri</w:t>
            </w:r>
          </w:p>
        </w:tc>
        <w:tc>
          <w:tcPr>
            <w:tcW w:w="1185" w:type="pct"/>
            <w:vAlign w:val="center"/>
          </w:tcPr>
          <w:p w14:paraId="42C119AD" w14:textId="2A2F0E17" w:rsidR="009618EF" w:rsidRPr="00AE407B" w:rsidRDefault="00F43D53" w:rsidP="00F43D53">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Uyarlanabilir yönetimi bilgilendirmek için inşaat sırasında ve sonrasında türleri ve popülasyonları izlemek için protokoller</w:t>
            </w:r>
          </w:p>
        </w:tc>
        <w:tc>
          <w:tcPr>
            <w:tcW w:w="721" w:type="pct"/>
            <w:vAlign w:val="center"/>
          </w:tcPr>
          <w:p w14:paraId="0502C9EF" w14:textId="3FD5149B" w:rsidR="009618EF" w:rsidRPr="00AE407B" w:rsidRDefault="003F1250" w:rsidP="00AA532E">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w:t>
            </w:r>
          </w:p>
        </w:tc>
        <w:tc>
          <w:tcPr>
            <w:tcW w:w="721" w:type="pct"/>
            <w:vAlign w:val="center"/>
          </w:tcPr>
          <w:p w14:paraId="705D7E44" w14:textId="3B30852A" w:rsidR="009618EF" w:rsidRPr="00AE407B" w:rsidRDefault="004F41F9" w:rsidP="00AA532E">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Henüz geliştirilmemiştir</w:t>
            </w:r>
          </w:p>
        </w:tc>
        <w:tc>
          <w:tcPr>
            <w:tcW w:w="719" w:type="pct"/>
            <w:vAlign w:val="center"/>
          </w:tcPr>
          <w:p w14:paraId="57099643" w14:textId="3432E904" w:rsidR="009618EF" w:rsidRPr="00AE407B" w:rsidRDefault="004F41F9" w:rsidP="00AA532E">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öncesinde</w:t>
            </w:r>
          </w:p>
        </w:tc>
      </w:tr>
      <w:tr w:rsidR="009618EF" w:rsidRPr="00AE407B" w14:paraId="6DC46C81" w14:textId="77777777" w:rsidTr="00DF124B">
        <w:tc>
          <w:tcPr>
            <w:cnfStyle w:val="001000000000" w:firstRow="0" w:lastRow="0" w:firstColumn="1" w:lastColumn="0" w:oddVBand="0" w:evenVBand="0" w:oddHBand="0" w:evenHBand="0" w:firstRowFirstColumn="0" w:firstRowLastColumn="0" w:lastRowFirstColumn="0" w:lastRowLastColumn="0"/>
            <w:tcW w:w="314" w:type="pct"/>
            <w:vAlign w:val="center"/>
          </w:tcPr>
          <w:p w14:paraId="72687931" w14:textId="1D3E4D7A" w:rsidR="009618EF" w:rsidRPr="00AE407B" w:rsidRDefault="00AB0DB4" w:rsidP="00FD264E">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lastRenderedPageBreak/>
              <w:t>13</w:t>
            </w:r>
          </w:p>
        </w:tc>
        <w:tc>
          <w:tcPr>
            <w:tcW w:w="1340" w:type="pct"/>
            <w:vAlign w:val="center"/>
          </w:tcPr>
          <w:p w14:paraId="2CFE473C" w14:textId="5440E219" w:rsidR="009618EF" w:rsidRPr="00AE407B" w:rsidRDefault="001755C5" w:rsidP="00AA532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b/>
                <w:bCs/>
                <w:sz w:val="16"/>
                <w:szCs w:val="16"/>
                <w:lang w:val="tr-TR"/>
              </w:rPr>
            </w:pPr>
            <w:r w:rsidRPr="00AE407B">
              <w:rPr>
                <w:rFonts w:ascii="Verdana" w:hAnsi="Verdana"/>
                <w:b/>
                <w:bCs/>
                <w:sz w:val="16"/>
                <w:szCs w:val="16"/>
                <w:lang w:val="tr-TR"/>
              </w:rPr>
              <w:t>Yerinde Habitat Restorasyon Planı (geçici alanlar)</w:t>
            </w:r>
          </w:p>
        </w:tc>
        <w:tc>
          <w:tcPr>
            <w:tcW w:w="1185" w:type="pct"/>
            <w:vAlign w:val="center"/>
          </w:tcPr>
          <w:p w14:paraId="31FF9B25" w14:textId="32EDD57F" w:rsidR="009618EF" w:rsidRPr="00AE407B" w:rsidRDefault="00F43D53" w:rsidP="00F43D53">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sonrası yerinde habitat restorasyonu hakkında bilgi verme planı</w:t>
            </w:r>
          </w:p>
        </w:tc>
        <w:tc>
          <w:tcPr>
            <w:tcW w:w="721" w:type="pct"/>
            <w:vAlign w:val="center"/>
          </w:tcPr>
          <w:p w14:paraId="35EFA5D2" w14:textId="6D1FAB45" w:rsidR="009618EF" w:rsidRPr="00AE407B" w:rsidRDefault="003F1250" w:rsidP="00AA532E">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sonrası</w:t>
            </w:r>
          </w:p>
        </w:tc>
        <w:tc>
          <w:tcPr>
            <w:tcW w:w="721" w:type="pct"/>
            <w:vAlign w:val="center"/>
          </w:tcPr>
          <w:p w14:paraId="06C9A10D" w14:textId="29A14FCE" w:rsidR="009618EF" w:rsidRPr="00AE407B" w:rsidRDefault="004F41F9" w:rsidP="00AA532E">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Henüz geliştirilmemiştir</w:t>
            </w:r>
          </w:p>
        </w:tc>
        <w:tc>
          <w:tcPr>
            <w:tcW w:w="719" w:type="pct"/>
            <w:vAlign w:val="center"/>
          </w:tcPr>
          <w:p w14:paraId="45B938CA" w14:textId="6FBA9EEB" w:rsidR="009618EF" w:rsidRPr="00AE407B" w:rsidRDefault="003E375A" w:rsidP="00AA532E">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sırasında</w:t>
            </w:r>
          </w:p>
        </w:tc>
      </w:tr>
      <w:tr w:rsidR="009618EF" w:rsidRPr="00AE407B" w14:paraId="37C877D2" w14:textId="77777777" w:rsidTr="00DF124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4" w:type="pct"/>
            <w:vAlign w:val="center"/>
          </w:tcPr>
          <w:p w14:paraId="0F49A80A" w14:textId="7DD359A9" w:rsidR="009618EF" w:rsidRPr="00AE407B" w:rsidRDefault="00AB0DB4" w:rsidP="00FD264E">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14</w:t>
            </w:r>
          </w:p>
        </w:tc>
        <w:tc>
          <w:tcPr>
            <w:tcW w:w="1340" w:type="pct"/>
            <w:vAlign w:val="center"/>
          </w:tcPr>
          <w:p w14:paraId="17C048F9" w14:textId="67978F4E" w:rsidR="009618EF" w:rsidRPr="00AE407B" w:rsidRDefault="00AA3CD0" w:rsidP="00AA532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b/>
                <w:bCs/>
                <w:sz w:val="16"/>
                <w:szCs w:val="16"/>
                <w:lang w:val="tr-TR"/>
              </w:rPr>
            </w:pPr>
            <w:r w:rsidRPr="00AE407B">
              <w:rPr>
                <w:rFonts w:ascii="Verdana" w:hAnsi="Verdana"/>
                <w:b/>
                <w:bCs/>
                <w:sz w:val="16"/>
                <w:szCs w:val="16"/>
                <w:lang w:val="tr-TR"/>
              </w:rPr>
              <w:t xml:space="preserve">Biyoçeşitlilik </w:t>
            </w:r>
            <w:r w:rsidR="008A0B1D" w:rsidRPr="00AE407B">
              <w:rPr>
                <w:rFonts w:ascii="Verdana" w:hAnsi="Verdana"/>
                <w:b/>
                <w:bCs/>
                <w:sz w:val="16"/>
                <w:szCs w:val="16"/>
                <w:lang w:val="tr-TR"/>
              </w:rPr>
              <w:t>Denkleştirme</w:t>
            </w:r>
            <w:r w:rsidRPr="00AE407B">
              <w:rPr>
                <w:rFonts w:ascii="Verdana" w:hAnsi="Verdana"/>
                <w:b/>
                <w:bCs/>
                <w:sz w:val="16"/>
                <w:szCs w:val="16"/>
                <w:lang w:val="tr-TR"/>
              </w:rPr>
              <w:t xml:space="preserve"> Fizibilite Çalışması ve Stratejisi</w:t>
            </w:r>
          </w:p>
        </w:tc>
        <w:tc>
          <w:tcPr>
            <w:tcW w:w="1185" w:type="pct"/>
            <w:vAlign w:val="center"/>
          </w:tcPr>
          <w:p w14:paraId="46BC3AEB" w14:textId="0DC24E93" w:rsidR="009618EF" w:rsidRPr="00AE407B" w:rsidRDefault="00773150" w:rsidP="00A116E6">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Denkleştirme</w:t>
            </w:r>
            <w:r w:rsidR="00FE38D8" w:rsidRPr="00AE407B">
              <w:rPr>
                <w:rFonts w:ascii="Verdana" w:hAnsi="Verdana"/>
                <w:sz w:val="16"/>
                <w:szCs w:val="16"/>
                <w:lang w:val="tr-TR"/>
              </w:rPr>
              <w:t xml:space="preserve"> fizibilitesini araştırın ve </w:t>
            </w:r>
            <w:r w:rsidR="00DF124B" w:rsidRPr="00AE407B">
              <w:rPr>
                <w:rFonts w:ascii="Verdana" w:hAnsi="Verdana"/>
                <w:sz w:val="16"/>
                <w:szCs w:val="16"/>
                <w:lang w:val="tr-TR"/>
              </w:rPr>
              <w:t xml:space="preserve">potansiyel telafi alanlarını </w:t>
            </w:r>
            <w:r w:rsidR="00FE38D8" w:rsidRPr="00AE407B">
              <w:rPr>
                <w:rFonts w:ascii="Verdana" w:hAnsi="Verdana"/>
                <w:sz w:val="16"/>
                <w:szCs w:val="16"/>
                <w:lang w:val="tr-TR"/>
              </w:rPr>
              <w:t>belirleyin</w:t>
            </w:r>
            <w:r w:rsidR="00DF124B" w:rsidRPr="00AE407B">
              <w:rPr>
                <w:rFonts w:ascii="Verdana" w:hAnsi="Verdana"/>
                <w:sz w:val="16"/>
                <w:szCs w:val="16"/>
                <w:lang w:val="tr-TR"/>
              </w:rPr>
              <w:t>, NNL/NG'ye ulaşmak için genel stratejiyi belgelendirin</w:t>
            </w:r>
          </w:p>
        </w:tc>
        <w:tc>
          <w:tcPr>
            <w:tcW w:w="721" w:type="pct"/>
            <w:vAlign w:val="center"/>
          </w:tcPr>
          <w:p w14:paraId="3E2D27A2" w14:textId="504A1792" w:rsidR="009618EF" w:rsidRPr="00AE407B" w:rsidRDefault="003F1250" w:rsidP="00AA532E">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sonrası</w:t>
            </w:r>
          </w:p>
        </w:tc>
        <w:tc>
          <w:tcPr>
            <w:tcW w:w="721" w:type="pct"/>
            <w:vAlign w:val="center"/>
          </w:tcPr>
          <w:p w14:paraId="7E72CAA9" w14:textId="53A340FD" w:rsidR="009618EF" w:rsidRPr="00AE407B" w:rsidRDefault="004F41F9" w:rsidP="00AA532E">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Henüz geliştirilmemiştir</w:t>
            </w:r>
          </w:p>
        </w:tc>
        <w:tc>
          <w:tcPr>
            <w:tcW w:w="719" w:type="pct"/>
            <w:vAlign w:val="center"/>
          </w:tcPr>
          <w:p w14:paraId="655638A8" w14:textId="53EE375C" w:rsidR="009618EF" w:rsidRPr="00AE407B" w:rsidRDefault="003E375A" w:rsidP="00AA532E">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sırasında</w:t>
            </w:r>
          </w:p>
        </w:tc>
      </w:tr>
      <w:tr w:rsidR="009618EF" w:rsidRPr="00AE407B" w14:paraId="11221398" w14:textId="77777777" w:rsidTr="00DF124B">
        <w:tc>
          <w:tcPr>
            <w:cnfStyle w:val="001000000000" w:firstRow="0" w:lastRow="0" w:firstColumn="1" w:lastColumn="0" w:oddVBand="0" w:evenVBand="0" w:oddHBand="0" w:evenHBand="0" w:firstRowFirstColumn="0" w:firstRowLastColumn="0" w:lastRowFirstColumn="0" w:lastRowLastColumn="0"/>
            <w:tcW w:w="314" w:type="pct"/>
            <w:vAlign w:val="center"/>
          </w:tcPr>
          <w:p w14:paraId="22B16A09" w14:textId="731218D5" w:rsidR="009618EF" w:rsidRPr="00AE407B" w:rsidRDefault="00AB0DB4" w:rsidP="00FD264E">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15</w:t>
            </w:r>
          </w:p>
        </w:tc>
        <w:tc>
          <w:tcPr>
            <w:tcW w:w="1340" w:type="pct"/>
            <w:vAlign w:val="center"/>
          </w:tcPr>
          <w:p w14:paraId="0B3D9711" w14:textId="6B6B5551" w:rsidR="009618EF" w:rsidRPr="00AE407B" w:rsidRDefault="00024B75" w:rsidP="00AA532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b/>
                <w:bCs/>
                <w:sz w:val="16"/>
                <w:szCs w:val="16"/>
                <w:lang w:val="tr-TR"/>
              </w:rPr>
            </w:pPr>
            <w:r w:rsidRPr="00AE407B">
              <w:rPr>
                <w:rFonts w:ascii="Verdana" w:hAnsi="Verdana"/>
                <w:b/>
                <w:bCs/>
                <w:sz w:val="16"/>
                <w:szCs w:val="16"/>
                <w:lang w:val="tr-TR"/>
              </w:rPr>
              <w:t>Biyoçeşitlilik Ofset</w:t>
            </w:r>
            <w:r w:rsidR="008A0B1D" w:rsidRPr="00AE407B">
              <w:rPr>
                <w:rFonts w:ascii="Verdana" w:hAnsi="Verdana"/>
                <w:b/>
                <w:bCs/>
                <w:sz w:val="16"/>
                <w:szCs w:val="16"/>
                <w:lang w:val="tr-TR"/>
              </w:rPr>
              <w:t>/Denkleştirme</w:t>
            </w:r>
            <w:r w:rsidRPr="00AE407B">
              <w:rPr>
                <w:rFonts w:ascii="Verdana" w:hAnsi="Verdana"/>
                <w:b/>
                <w:bCs/>
                <w:sz w:val="16"/>
                <w:szCs w:val="16"/>
                <w:lang w:val="tr-TR"/>
              </w:rPr>
              <w:t xml:space="preserve"> Yönetimi ve İzleme Planı (BOMMP)</w:t>
            </w:r>
          </w:p>
        </w:tc>
        <w:tc>
          <w:tcPr>
            <w:tcW w:w="1185" w:type="pct"/>
            <w:vAlign w:val="center"/>
          </w:tcPr>
          <w:p w14:paraId="54D918B4" w14:textId="430D7024" w:rsidR="009618EF" w:rsidRPr="00AE407B" w:rsidRDefault="00DF124B" w:rsidP="00DF124B">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Yönetim ve izleme gerekliliklerini içeren biyolojik çeşitlilik dengeleme uygulama planı</w:t>
            </w:r>
          </w:p>
        </w:tc>
        <w:tc>
          <w:tcPr>
            <w:tcW w:w="721" w:type="pct"/>
            <w:vAlign w:val="center"/>
          </w:tcPr>
          <w:p w14:paraId="27958DB4" w14:textId="380DD9CD" w:rsidR="009618EF" w:rsidRPr="00AE407B" w:rsidRDefault="003F1250" w:rsidP="00AA532E">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sonrası</w:t>
            </w:r>
          </w:p>
        </w:tc>
        <w:tc>
          <w:tcPr>
            <w:tcW w:w="721" w:type="pct"/>
            <w:vAlign w:val="center"/>
          </w:tcPr>
          <w:p w14:paraId="7A2AA647" w14:textId="6564470F" w:rsidR="009618EF" w:rsidRPr="00AE407B" w:rsidRDefault="004F41F9" w:rsidP="00AA532E">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Henüz geliştirilmemiştir</w:t>
            </w:r>
          </w:p>
        </w:tc>
        <w:tc>
          <w:tcPr>
            <w:tcW w:w="719" w:type="pct"/>
            <w:vAlign w:val="center"/>
          </w:tcPr>
          <w:p w14:paraId="2F6A03D7" w14:textId="174C6D1E" w:rsidR="009618EF" w:rsidRPr="00AE407B" w:rsidRDefault="003E375A" w:rsidP="00AA532E">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sırasında</w:t>
            </w:r>
          </w:p>
        </w:tc>
      </w:tr>
      <w:tr w:rsidR="009618EF" w:rsidRPr="00AE407B" w14:paraId="6CF63F4E" w14:textId="77777777" w:rsidTr="00DF124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4" w:type="pct"/>
            <w:vAlign w:val="center"/>
          </w:tcPr>
          <w:p w14:paraId="604422DD" w14:textId="7110C374" w:rsidR="009618EF" w:rsidRPr="00AE407B" w:rsidRDefault="00AB0DB4" w:rsidP="00FD264E">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16</w:t>
            </w:r>
          </w:p>
        </w:tc>
        <w:tc>
          <w:tcPr>
            <w:tcW w:w="1340" w:type="pct"/>
            <w:vAlign w:val="center"/>
          </w:tcPr>
          <w:p w14:paraId="30FA5A25" w14:textId="0662C7EE" w:rsidR="009618EF" w:rsidRPr="00AE407B" w:rsidRDefault="006A5BC1" w:rsidP="00AA532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b/>
                <w:bCs/>
                <w:sz w:val="16"/>
                <w:szCs w:val="16"/>
                <w:lang w:val="tr-TR"/>
              </w:rPr>
            </w:pPr>
            <w:r w:rsidRPr="00AE407B">
              <w:rPr>
                <w:rFonts w:ascii="Verdana" w:hAnsi="Verdana"/>
                <w:b/>
                <w:bCs/>
                <w:sz w:val="16"/>
                <w:szCs w:val="16"/>
                <w:lang w:val="tr-TR"/>
              </w:rPr>
              <w:t>PCFM (İnşaat Sonrası Ölüm İzleme) dahil olmak üzere Uyarlanabilir Kuş ve Yarasa İzleme ve Yönetim Planı</w:t>
            </w:r>
          </w:p>
        </w:tc>
        <w:tc>
          <w:tcPr>
            <w:tcW w:w="1185" w:type="pct"/>
            <w:vAlign w:val="center"/>
          </w:tcPr>
          <w:p w14:paraId="0F60F976" w14:textId="3AB603A3" w:rsidR="009618EF" w:rsidRPr="00AE407B" w:rsidRDefault="00DF124B" w:rsidP="00DF124B">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İşletme sırasında avifauna (kuşlar, yarasalar) için izleme ve yönetim planı, ölüm eşiği belirleme, PCFM programı ve takvimi, uyarlanabilir önlemler dahil</w:t>
            </w:r>
          </w:p>
        </w:tc>
        <w:tc>
          <w:tcPr>
            <w:tcW w:w="721" w:type="pct"/>
            <w:vAlign w:val="center"/>
          </w:tcPr>
          <w:p w14:paraId="164EEA4D" w14:textId="671B6376" w:rsidR="009618EF" w:rsidRPr="00AE407B" w:rsidRDefault="00AB0DB4" w:rsidP="00AA532E">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İşletme</w:t>
            </w:r>
          </w:p>
        </w:tc>
        <w:tc>
          <w:tcPr>
            <w:tcW w:w="721" w:type="pct"/>
            <w:vAlign w:val="center"/>
          </w:tcPr>
          <w:p w14:paraId="7D07946A" w14:textId="2DD2321C" w:rsidR="009618EF" w:rsidRPr="00AE407B" w:rsidRDefault="004F41F9" w:rsidP="00AA532E">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Henüz geliştirilmemiştir</w:t>
            </w:r>
          </w:p>
        </w:tc>
        <w:tc>
          <w:tcPr>
            <w:tcW w:w="719" w:type="pct"/>
            <w:vAlign w:val="center"/>
          </w:tcPr>
          <w:p w14:paraId="6C7F5BEB" w14:textId="54AA2993" w:rsidR="009618EF" w:rsidRPr="00AE407B" w:rsidRDefault="004F41F9" w:rsidP="00AA532E">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İşletme öncesinde</w:t>
            </w:r>
          </w:p>
        </w:tc>
      </w:tr>
    </w:tbl>
    <w:p w14:paraId="2E7A64FE" w14:textId="77777777" w:rsidR="004235CA" w:rsidRPr="00AE407B" w:rsidRDefault="00D7563D">
      <w:pPr>
        <w:spacing w:after="0" w:line="240" w:lineRule="auto"/>
        <w:rPr>
          <w:lang w:val="tr-TR"/>
        </w:rPr>
        <w:sectPr w:rsidR="004235CA" w:rsidRPr="00AE407B" w:rsidSect="009618EF">
          <w:pgSz w:w="16838" w:h="11906" w:orient="landscape" w:code="9"/>
          <w:pgMar w:top="1134" w:right="1134" w:bottom="1134" w:left="1134" w:header="567" w:footer="374" w:gutter="0"/>
          <w:cols w:sep="1" w:space="380"/>
          <w:titlePg/>
          <w:docGrid w:linePitch="360"/>
        </w:sectPr>
      </w:pPr>
      <w:r w:rsidRPr="00AE407B">
        <w:rPr>
          <w:lang w:val="tr-TR"/>
        </w:rPr>
        <w:br w:type="page"/>
      </w:r>
    </w:p>
    <w:p w14:paraId="5A796F01" w14:textId="4C27CD90" w:rsidR="00A509C9" w:rsidRPr="00AE407B" w:rsidRDefault="007E5BD9" w:rsidP="004A0D11">
      <w:pPr>
        <w:pStyle w:val="Balk1"/>
        <w:rPr>
          <w:lang w:val="tr-TR"/>
        </w:rPr>
      </w:pPr>
      <w:bookmarkStart w:id="209" w:name="_Toc212973627"/>
      <w:r w:rsidRPr="00AE407B">
        <w:rPr>
          <w:caps w:val="0"/>
          <w:lang w:val="tr-TR"/>
        </w:rPr>
        <w:lastRenderedPageBreak/>
        <w:t>EKLER</w:t>
      </w:r>
      <w:bookmarkEnd w:id="209"/>
    </w:p>
    <w:p w14:paraId="0C6C17C1" w14:textId="734D727D" w:rsidR="00A509C9" w:rsidRPr="00AE407B" w:rsidRDefault="00A509C9" w:rsidP="002D1EBB">
      <w:pPr>
        <w:pStyle w:val="Balk2"/>
        <w:ind w:left="426" w:hanging="426"/>
        <w:rPr>
          <w:lang w:val="tr-TR"/>
        </w:rPr>
      </w:pPr>
      <w:bookmarkStart w:id="210" w:name="_Toc212973628"/>
      <w:r w:rsidRPr="00AE407B">
        <w:rPr>
          <w:lang w:val="tr-TR"/>
        </w:rPr>
        <w:t>Ek A. Yaban Hayatı Koruma Protokolü</w:t>
      </w:r>
      <w:bookmarkEnd w:id="210"/>
    </w:p>
    <w:p w14:paraId="163833D6" w14:textId="49DF263E" w:rsidR="00A509C9" w:rsidRPr="00AE407B" w:rsidRDefault="00A509C9" w:rsidP="00A509C9">
      <w:pPr>
        <w:pStyle w:val="Balk3"/>
        <w:rPr>
          <w:lang w:val="tr-TR"/>
        </w:rPr>
      </w:pPr>
      <w:bookmarkStart w:id="211" w:name="_Toc212973629"/>
      <w:r w:rsidRPr="00AE407B">
        <w:rPr>
          <w:lang w:val="tr-TR"/>
        </w:rPr>
        <w:t>Amaç</w:t>
      </w:r>
      <w:bookmarkEnd w:id="211"/>
    </w:p>
    <w:p w14:paraId="052951C4" w14:textId="1C74D9D7" w:rsidR="00A509C9" w:rsidRPr="00AE407B" w:rsidRDefault="00A509C9" w:rsidP="00A509C9">
      <w:pPr>
        <w:pStyle w:val="GvdeMetni"/>
        <w:rPr>
          <w:rFonts w:cstheme="minorHAnsi"/>
          <w:lang w:val="tr-TR"/>
        </w:rPr>
      </w:pPr>
      <w:r w:rsidRPr="00AE407B">
        <w:rPr>
          <w:rFonts w:cstheme="minorHAnsi"/>
          <w:lang w:val="tr-TR"/>
        </w:rPr>
        <w:t xml:space="preserve">Bu protokolün temel amacı, </w:t>
      </w:r>
      <w:r w:rsidR="009D5E77" w:rsidRPr="00AE407B">
        <w:rPr>
          <w:rFonts w:cstheme="minorHAnsi"/>
          <w:lang w:val="tr-TR"/>
        </w:rPr>
        <w:t xml:space="preserve">rüzgar </w:t>
      </w:r>
      <w:r w:rsidR="002E2759" w:rsidRPr="00AE407B">
        <w:rPr>
          <w:rFonts w:cstheme="minorHAnsi"/>
          <w:lang w:val="tr-TR"/>
        </w:rPr>
        <w:t xml:space="preserve">enerjisi santrali </w:t>
      </w:r>
      <w:r w:rsidRPr="00AE407B">
        <w:rPr>
          <w:rFonts w:cstheme="minorHAnsi"/>
          <w:lang w:val="tr-TR"/>
        </w:rPr>
        <w:t>projesinin inşaat aşamasında inşaat sahası ile etkileşime girebilecek yaban hayatının idare edilmesi ve güdülmesine yardımcı olmaktır. Yaban hayatı hayvanlarını elle tutmak ve idare etmek zorunda kalınabilecek birçok durum vardır ve birçok hayvan türü kendilerine veya onları idare edenlere ciddi yaralanmalara neden olabilir, bu nedenle idarecilerin, gerektiğinde hayvanları inşaat sahasından uzaklaştırırken doğru idare ve tutma tekniklerine aşina olmaları son derece önemlidir.</w:t>
      </w:r>
    </w:p>
    <w:p w14:paraId="1D328873" w14:textId="3C79B6C1" w:rsidR="00A509C9" w:rsidRPr="00AE407B" w:rsidRDefault="00A509C9" w:rsidP="00A509C9">
      <w:pPr>
        <w:pStyle w:val="Balk3"/>
        <w:rPr>
          <w:lang w:val="tr-TR"/>
        </w:rPr>
      </w:pPr>
      <w:bookmarkStart w:id="212" w:name="_Toc212973630"/>
      <w:r w:rsidRPr="00AE407B">
        <w:rPr>
          <w:lang w:val="tr-TR"/>
        </w:rPr>
        <w:t>Önemli Referanslar</w:t>
      </w:r>
      <w:bookmarkEnd w:id="212"/>
    </w:p>
    <w:p w14:paraId="36A958C1" w14:textId="1AE07C3C" w:rsidR="00A509C9" w:rsidRPr="00AE407B" w:rsidRDefault="00A509C9" w:rsidP="00A509C9">
      <w:pPr>
        <w:pStyle w:val="GvdeMetni"/>
        <w:spacing w:after="240"/>
        <w:rPr>
          <w:rFonts w:cstheme="minorHAnsi"/>
          <w:lang w:val="tr-TR"/>
        </w:rPr>
      </w:pPr>
      <w:r w:rsidRPr="00AE407B">
        <w:rPr>
          <w:rFonts w:cstheme="minorHAnsi"/>
          <w:lang w:val="tr-TR"/>
        </w:rPr>
        <w:t>Bu protokol büyük ölçüde aşağıdaki belgelere dayanmaktadır:</w:t>
      </w:r>
    </w:p>
    <w:p w14:paraId="5FE8DE42" w14:textId="77777777" w:rsidR="0067048F" w:rsidRPr="00AE407B" w:rsidRDefault="0067048F" w:rsidP="0067048F">
      <w:pPr>
        <w:pStyle w:val="ListeMaddemi"/>
        <w:numPr>
          <w:ilvl w:val="0"/>
          <w:numId w:val="63"/>
        </w:numPr>
        <w:rPr>
          <w:rFonts w:cstheme="minorHAnsi"/>
          <w:lang w:val="tr-TR"/>
        </w:rPr>
      </w:pPr>
      <w:r w:rsidRPr="00AE407B">
        <w:rPr>
          <w:rFonts w:cstheme="minorHAnsi"/>
          <w:lang w:val="tr-TR"/>
        </w:rPr>
        <w:t xml:space="preserve">Ottawa, 2015. </w:t>
      </w:r>
      <w:r w:rsidRPr="00AE407B">
        <w:rPr>
          <w:rFonts w:cstheme="minorHAnsi"/>
          <w:i/>
          <w:iCs/>
          <w:lang w:val="tr-TR"/>
        </w:rPr>
        <w:t>Protocol for wildlife protection during construction.</w:t>
      </w:r>
      <w:r w:rsidRPr="00AE407B">
        <w:rPr>
          <w:rFonts w:cstheme="minorHAnsi"/>
          <w:lang w:val="tr-TR"/>
        </w:rPr>
        <w:t xml:space="preserve"> August 2015. Available online at: </w:t>
      </w:r>
      <w:hyperlink r:id="rId36" w:history="1">
        <w:r w:rsidRPr="00AE407B">
          <w:rPr>
            <w:rStyle w:val="Kpr"/>
            <w:rFonts w:cstheme="minorHAnsi"/>
            <w:lang w:val="tr-TR"/>
          </w:rPr>
          <w:t>Protocol for Wildlife Protection during Construction (ottawa.ca)</w:t>
        </w:r>
      </w:hyperlink>
    </w:p>
    <w:p w14:paraId="03A38324" w14:textId="77777777" w:rsidR="0067048F" w:rsidRPr="00AE407B" w:rsidRDefault="0067048F" w:rsidP="0067048F">
      <w:pPr>
        <w:pStyle w:val="ListeMaddemi"/>
        <w:numPr>
          <w:ilvl w:val="0"/>
          <w:numId w:val="63"/>
        </w:numPr>
        <w:rPr>
          <w:rFonts w:cstheme="minorHAnsi"/>
          <w:lang w:val="tr-TR"/>
        </w:rPr>
      </w:pPr>
      <w:r w:rsidRPr="00AE407B">
        <w:rPr>
          <w:rFonts w:cstheme="minorHAnsi"/>
          <w:lang w:val="tr-TR"/>
        </w:rPr>
        <w:t xml:space="preserve">WCS, 2021. </w:t>
      </w:r>
      <w:r w:rsidRPr="00AE407B">
        <w:rPr>
          <w:rFonts w:cstheme="minorHAnsi"/>
          <w:i/>
          <w:iCs/>
          <w:lang w:val="tr-TR"/>
        </w:rPr>
        <w:t>Guidelines for the safe handling of wildlife and wildlife products during counter-wildlife trafficking enforcement operations in Asia</w:t>
      </w:r>
      <w:r w:rsidRPr="00AE407B">
        <w:rPr>
          <w:rFonts w:cstheme="minorHAnsi"/>
          <w:lang w:val="tr-TR"/>
        </w:rPr>
        <w:t xml:space="preserve">. January 2021. Available online at: </w:t>
      </w:r>
      <w:hyperlink r:id="rId37" w:history="1">
        <w:r w:rsidRPr="00AE407B">
          <w:rPr>
            <w:rStyle w:val="Kpr"/>
            <w:rFonts w:cstheme="minorHAnsi"/>
            <w:lang w:val="tr-TR"/>
          </w:rPr>
          <w:t>Microsoft Word - Enforcement operations wildlife safety guidelines_20.11.2021.docx (cites.org)</w:t>
        </w:r>
      </w:hyperlink>
    </w:p>
    <w:p w14:paraId="32EAA48A" w14:textId="77777777" w:rsidR="0067048F" w:rsidRPr="00AE407B" w:rsidRDefault="0067048F" w:rsidP="0067048F">
      <w:pPr>
        <w:pStyle w:val="ListeMaddemi"/>
        <w:numPr>
          <w:ilvl w:val="0"/>
          <w:numId w:val="63"/>
        </w:numPr>
        <w:rPr>
          <w:rFonts w:cstheme="minorHAnsi"/>
          <w:lang w:val="tr-TR"/>
        </w:rPr>
      </w:pPr>
      <w:r w:rsidRPr="00AE407B">
        <w:rPr>
          <w:rFonts w:cstheme="minorHAnsi"/>
          <w:lang w:val="tr-TR"/>
        </w:rPr>
        <w:t xml:space="preserve">WWF, 2021. </w:t>
      </w:r>
      <w:r w:rsidRPr="00AE407B">
        <w:rPr>
          <w:rFonts w:cstheme="minorHAnsi"/>
          <w:i/>
          <w:iCs/>
          <w:lang w:val="tr-TR"/>
        </w:rPr>
        <w:t xml:space="preserve">Translocations and animal handling. </w:t>
      </w:r>
      <w:r w:rsidRPr="00AE407B">
        <w:rPr>
          <w:rFonts w:cstheme="minorHAnsi"/>
          <w:lang w:val="tr-TR"/>
        </w:rPr>
        <w:t xml:space="preserve">September 2021. Available online at: </w:t>
      </w:r>
      <w:hyperlink r:id="rId38" w:history="1">
        <w:r w:rsidRPr="00AE407B">
          <w:rPr>
            <w:rStyle w:val="Kpr"/>
            <w:rFonts w:cstheme="minorHAnsi"/>
            <w:lang w:val="tr-TR"/>
          </w:rPr>
          <w:t>network_standard__en__translocations___animal_handling_vsep2021.pdf (panda.org)</w:t>
        </w:r>
      </w:hyperlink>
    </w:p>
    <w:p w14:paraId="6EB71F44" w14:textId="77777777" w:rsidR="0067048F" w:rsidRPr="00AE407B" w:rsidRDefault="0067048F" w:rsidP="0067048F">
      <w:pPr>
        <w:pStyle w:val="ListeMaddemi"/>
        <w:numPr>
          <w:ilvl w:val="0"/>
          <w:numId w:val="63"/>
        </w:numPr>
        <w:rPr>
          <w:rFonts w:cstheme="minorHAnsi"/>
          <w:lang w:val="tr-TR"/>
        </w:rPr>
      </w:pPr>
      <w:r w:rsidRPr="00AE407B">
        <w:rPr>
          <w:rFonts w:cstheme="minorHAnsi"/>
          <w:lang w:val="tr-TR"/>
        </w:rPr>
        <w:t xml:space="preserve">CH2M Hill Engineers Inc., 2017. </w:t>
      </w:r>
      <w:r w:rsidRPr="00AE407B">
        <w:rPr>
          <w:rFonts w:cstheme="minorHAnsi"/>
          <w:i/>
          <w:iCs/>
          <w:lang w:val="tr-TR"/>
        </w:rPr>
        <w:t xml:space="preserve">Wildlife Handling Guidelines. </w:t>
      </w:r>
      <w:r w:rsidRPr="00AE407B">
        <w:rPr>
          <w:rFonts w:cstheme="minorHAnsi"/>
          <w:lang w:val="tr-TR"/>
        </w:rPr>
        <w:t xml:space="preserve">December 2017. Available online at: </w:t>
      </w:r>
      <w:hyperlink r:id="rId39" w:history="1">
        <w:r w:rsidRPr="00AE407B">
          <w:rPr>
            <w:rStyle w:val="Kpr"/>
            <w:rFonts w:cstheme="minorHAnsi"/>
            <w:lang w:val="tr-TR"/>
          </w:rPr>
          <w:t>wildlife_handling_guidelines.pdf (ca.gov)</w:t>
        </w:r>
      </w:hyperlink>
    </w:p>
    <w:p w14:paraId="02376B71" w14:textId="77777777" w:rsidR="0067048F" w:rsidRPr="00AE407B" w:rsidRDefault="0067048F" w:rsidP="0067048F">
      <w:pPr>
        <w:pStyle w:val="ListeMaddemi"/>
        <w:numPr>
          <w:ilvl w:val="0"/>
          <w:numId w:val="63"/>
        </w:numPr>
        <w:rPr>
          <w:rFonts w:cstheme="minorHAnsi"/>
          <w:lang w:val="tr-TR"/>
        </w:rPr>
      </w:pPr>
      <w:r w:rsidRPr="00AE407B">
        <w:rPr>
          <w:rFonts w:cstheme="minorHAnsi"/>
          <w:lang w:val="tr-TR"/>
        </w:rPr>
        <w:t xml:space="preserve">Department of Biodiversity, Conservation and Attractions, 2017. </w:t>
      </w:r>
      <w:r w:rsidRPr="00AE407B">
        <w:rPr>
          <w:rFonts w:cstheme="minorHAnsi"/>
          <w:i/>
          <w:iCs/>
          <w:lang w:val="tr-TR"/>
        </w:rPr>
        <w:t>Standard Operating Procedure: Hand restraint of wildlife</w:t>
      </w:r>
      <w:r w:rsidRPr="00AE407B">
        <w:rPr>
          <w:rFonts w:cstheme="minorHAnsi"/>
          <w:lang w:val="tr-TR"/>
        </w:rPr>
        <w:t xml:space="preserve">. Government of Western Australia. Version 1.1. October 2017. Available online at: </w:t>
      </w:r>
      <w:hyperlink r:id="rId40" w:history="1">
        <w:r w:rsidRPr="00AE407B">
          <w:rPr>
            <w:rStyle w:val="Kpr"/>
            <w:rFonts w:cstheme="minorHAnsi"/>
            <w:lang w:val="tr-TR"/>
          </w:rPr>
          <w:t>SOP - SCB for TSSC (dpaw.wa.gov.au)</w:t>
        </w:r>
      </w:hyperlink>
    </w:p>
    <w:p w14:paraId="03F2DE8B" w14:textId="77777777" w:rsidR="006A1477" w:rsidRPr="00AE407B" w:rsidRDefault="006A1477" w:rsidP="006A1477">
      <w:pPr>
        <w:pStyle w:val="ListeMaddemi"/>
        <w:numPr>
          <w:ilvl w:val="0"/>
          <w:numId w:val="63"/>
        </w:numPr>
        <w:rPr>
          <w:rFonts w:cstheme="minorHAnsi"/>
          <w:lang w:val="tr-TR"/>
        </w:rPr>
      </w:pPr>
      <w:r w:rsidRPr="00AE407B">
        <w:rPr>
          <w:rFonts w:cstheme="minorHAnsi"/>
          <w:lang w:val="tr-TR"/>
        </w:rPr>
        <w:t>Emniyet Genel Müdürlüğü, 2020. HAYDİ (Hayvan Durum İzleme) Uygulaması. Türkiye'de hayvan istismarı, yaralanma veya acil yardıma ihtiyaç duyan yaban hayatı vakalarını bildirmek için kullanılan bir mobil uygulama. Uygulama, hızlı müdahaleyi sağlamak için doğrudan kolluk kuvvetleri ve ilgili makamlarla bağlantı kurar.</w:t>
      </w:r>
    </w:p>
    <w:p w14:paraId="76E775EF" w14:textId="63317EBA" w:rsidR="00A509C9" w:rsidRPr="00AE407B" w:rsidRDefault="00A509C9" w:rsidP="00A509C9">
      <w:pPr>
        <w:pStyle w:val="Balk3"/>
        <w:rPr>
          <w:lang w:val="tr-TR"/>
        </w:rPr>
      </w:pPr>
      <w:bookmarkStart w:id="213" w:name="_Toc212193531"/>
      <w:bookmarkStart w:id="214" w:name="_Toc212973631"/>
      <w:bookmarkEnd w:id="213"/>
      <w:r w:rsidRPr="00AE407B">
        <w:rPr>
          <w:lang w:val="tr-TR"/>
        </w:rPr>
        <w:t xml:space="preserve">Yaban hayatı ile ilgili davranış ve </w:t>
      </w:r>
      <w:r w:rsidR="0067048F" w:rsidRPr="00AE407B">
        <w:rPr>
          <w:lang w:val="tr-TR"/>
        </w:rPr>
        <w:t>Yönlendirme</w:t>
      </w:r>
      <w:r w:rsidRPr="00AE407B">
        <w:rPr>
          <w:lang w:val="tr-TR"/>
        </w:rPr>
        <w:t xml:space="preserve"> protokolü</w:t>
      </w:r>
      <w:bookmarkEnd w:id="214"/>
    </w:p>
    <w:p w14:paraId="4F50C076" w14:textId="78F9A131" w:rsidR="00A509C9" w:rsidRPr="00AE407B" w:rsidRDefault="00A509C9" w:rsidP="00A509C9">
      <w:pPr>
        <w:pStyle w:val="Balk4"/>
        <w:rPr>
          <w:lang w:val="tr-TR"/>
        </w:rPr>
      </w:pPr>
      <w:r w:rsidRPr="00AE407B">
        <w:rPr>
          <w:lang w:val="tr-TR"/>
        </w:rPr>
        <w:t>Yaban Hayvanlarıyla Karşılaşma Konusunda Genel Yönergeler</w:t>
      </w:r>
    </w:p>
    <w:p w14:paraId="67F4584A" w14:textId="77777777" w:rsidR="00A509C9" w:rsidRPr="00AE407B" w:rsidRDefault="00A509C9" w:rsidP="000F4A0B">
      <w:pPr>
        <w:pStyle w:val="ListeMaddemi"/>
        <w:numPr>
          <w:ilvl w:val="0"/>
          <w:numId w:val="64"/>
        </w:numPr>
        <w:rPr>
          <w:rFonts w:cstheme="minorHAnsi"/>
          <w:lang w:val="tr-TR"/>
        </w:rPr>
      </w:pPr>
      <w:r w:rsidRPr="00AE407B">
        <w:rPr>
          <w:rFonts w:cstheme="minorHAnsi"/>
          <w:lang w:val="tr-TR"/>
        </w:rPr>
        <w:t xml:space="preserve">Yaban hayatına zarar vermeyin. </w:t>
      </w:r>
    </w:p>
    <w:p w14:paraId="23EBFE87" w14:textId="13C0E4CC" w:rsidR="00A509C9" w:rsidRPr="00AE407B" w:rsidRDefault="00A509C9" w:rsidP="000F4A0B">
      <w:pPr>
        <w:pStyle w:val="ListeMaddemi"/>
        <w:numPr>
          <w:ilvl w:val="0"/>
          <w:numId w:val="64"/>
        </w:numPr>
        <w:rPr>
          <w:rFonts w:cstheme="minorHAnsi"/>
          <w:lang w:val="tr-TR"/>
        </w:rPr>
      </w:pPr>
      <w:r w:rsidRPr="00AE407B">
        <w:rPr>
          <w:rFonts w:cstheme="minorHAnsi"/>
          <w:lang w:val="tr-TR"/>
        </w:rPr>
        <w:t xml:space="preserve">Çalışma alanında veya yakınında koruma altındaki türler görülürse, çalışmayı derhal durdurun. Mümkünse, gördüğünüzü doğrulamak için fotoğraf çekin ve </w:t>
      </w:r>
      <w:r w:rsidR="0067048F" w:rsidRPr="00AE407B">
        <w:rPr>
          <w:rFonts w:cstheme="minorHAnsi"/>
          <w:lang w:val="tr-TR"/>
        </w:rPr>
        <w:t>Ç</w:t>
      </w:r>
      <w:r w:rsidRPr="00AE407B">
        <w:rPr>
          <w:rFonts w:cstheme="minorHAnsi"/>
          <w:lang w:val="tr-TR"/>
        </w:rPr>
        <w:t xml:space="preserve">&amp;S </w:t>
      </w:r>
      <w:r w:rsidR="00763BE6" w:rsidRPr="00AE407B">
        <w:rPr>
          <w:rFonts w:cstheme="minorHAnsi"/>
          <w:lang w:val="tr-TR"/>
        </w:rPr>
        <w:t>Görevlisi/</w:t>
      </w:r>
      <w:r w:rsidR="0067048F" w:rsidRPr="00AE407B">
        <w:rPr>
          <w:rFonts w:cstheme="minorHAnsi"/>
          <w:lang w:val="tr-TR"/>
        </w:rPr>
        <w:t>kurumsal biyoceşitlilik uzmanı</w:t>
      </w:r>
      <w:r w:rsidR="00763BE6" w:rsidRPr="00AE407B">
        <w:rPr>
          <w:rFonts w:cstheme="minorHAnsi"/>
          <w:lang w:val="tr-TR"/>
        </w:rPr>
        <w:t xml:space="preserve"> </w:t>
      </w:r>
      <w:r w:rsidRPr="00AE407B">
        <w:rPr>
          <w:rFonts w:cstheme="minorHAnsi"/>
          <w:lang w:val="tr-TR"/>
        </w:rPr>
        <w:t>(biyolog/ekolog) ile iletişime geçin.</w:t>
      </w:r>
    </w:p>
    <w:p w14:paraId="2F904D3F" w14:textId="2074CF33" w:rsidR="00A509C9" w:rsidRPr="00AE407B" w:rsidRDefault="00A509C9" w:rsidP="000F4A0B">
      <w:pPr>
        <w:pStyle w:val="ListeMaddemi"/>
        <w:numPr>
          <w:ilvl w:val="0"/>
          <w:numId w:val="64"/>
        </w:numPr>
        <w:rPr>
          <w:rFonts w:cstheme="minorHAnsi"/>
          <w:lang w:val="tr-TR"/>
        </w:rPr>
      </w:pPr>
      <w:r w:rsidRPr="00AE407B">
        <w:rPr>
          <w:rFonts w:cstheme="minorHAnsi"/>
          <w:lang w:val="tr-TR"/>
        </w:rPr>
        <w:t xml:space="preserve">Hayvandan güvenli bir mesafe bırakın ve yüksek sesler çıkararak, kollarınızı sallayarak, alkışlayarak veya süpürgeyle iterek hayvanı çalışma alanından uzaklaştırmaya çalışın. Gerekirse </w:t>
      </w:r>
      <w:r w:rsidR="0067048F" w:rsidRPr="00AE407B">
        <w:rPr>
          <w:rFonts w:cstheme="minorHAnsi"/>
          <w:lang w:val="tr-TR"/>
        </w:rPr>
        <w:t>Ç</w:t>
      </w:r>
      <w:r w:rsidRPr="00AE407B">
        <w:rPr>
          <w:rFonts w:cstheme="minorHAnsi"/>
          <w:lang w:val="tr-TR"/>
        </w:rPr>
        <w:t xml:space="preserve">&amp;S </w:t>
      </w:r>
      <w:r w:rsidR="00763BE6" w:rsidRPr="00AE407B">
        <w:rPr>
          <w:rFonts w:cstheme="minorHAnsi"/>
          <w:lang w:val="tr-TR"/>
        </w:rPr>
        <w:t>Görevlisi/</w:t>
      </w:r>
      <w:r w:rsidR="0067048F" w:rsidRPr="00AE407B">
        <w:rPr>
          <w:rFonts w:cstheme="minorHAnsi"/>
          <w:lang w:val="tr-TR"/>
        </w:rPr>
        <w:t xml:space="preserve"> kurumsal biyoçeşitlilik uzmanı </w:t>
      </w:r>
      <w:r w:rsidRPr="00AE407B">
        <w:rPr>
          <w:rFonts w:cstheme="minorHAnsi"/>
          <w:lang w:val="tr-TR"/>
        </w:rPr>
        <w:t xml:space="preserve">veya bir veterinerden yardım isteyin. </w:t>
      </w:r>
    </w:p>
    <w:p w14:paraId="4DF0394F" w14:textId="77777777" w:rsidR="00A509C9" w:rsidRPr="00AE407B" w:rsidRDefault="00A509C9" w:rsidP="000F4A0B">
      <w:pPr>
        <w:pStyle w:val="ListeMaddemi"/>
        <w:numPr>
          <w:ilvl w:val="0"/>
          <w:numId w:val="64"/>
        </w:numPr>
        <w:rPr>
          <w:rFonts w:cstheme="minorHAnsi"/>
          <w:lang w:val="tr-TR"/>
        </w:rPr>
      </w:pPr>
      <w:r w:rsidRPr="00AE407B">
        <w:rPr>
          <w:rFonts w:cstheme="minorHAnsi"/>
          <w:shd w:val="clear" w:color="auto" w:fill="FFFFFF"/>
          <w:lang w:val="tr-TR"/>
        </w:rPr>
        <w:t>İnşaat personeli, hayvanın acil tehlike altında veya yaralı olması ve eğitimli personel tarafından kurtarılamaması durumunda hariç, vahşi hayvanları elle tutmamalı veya yakalamaya çalışmamalıdır.</w:t>
      </w:r>
    </w:p>
    <w:p w14:paraId="13D37A39" w14:textId="77777777" w:rsidR="00A509C9" w:rsidRPr="00AE407B" w:rsidRDefault="00A509C9" w:rsidP="000F4A0B">
      <w:pPr>
        <w:pStyle w:val="ListeMaddemi"/>
        <w:numPr>
          <w:ilvl w:val="0"/>
          <w:numId w:val="64"/>
        </w:numPr>
        <w:rPr>
          <w:rFonts w:cstheme="minorHAnsi"/>
          <w:lang w:val="tr-TR"/>
        </w:rPr>
      </w:pPr>
      <w:r w:rsidRPr="00AE407B">
        <w:rPr>
          <w:rFonts w:cstheme="minorHAnsi"/>
          <w:lang w:val="tr-TR"/>
        </w:rPr>
        <w:lastRenderedPageBreak/>
        <w:t>Ancak, inşaat sürecinde bir aşamada yaban hayatı ile karşılaşılması muhtemeldir. Hava karardıktan sonra, yaban hayatı bir zamanlar var olan yaşam alanını aramak için bölgeye geri dönebilir. Şantiyeyi doğru bir şekilde yöneterek, yaban hayvanlarının tekrar girme olasılığı azalacak ve herhangi bir faaliyete başlamadan önce şantiyenin günlük olarak kontrol edilmesi, gece boyunca şantiyeye giren hayvanların yaralanma olasılığını azaltacaktır.</w:t>
      </w:r>
    </w:p>
    <w:p w14:paraId="50A6520C" w14:textId="77777777" w:rsidR="00A509C9" w:rsidRPr="00AE407B" w:rsidRDefault="00A509C9" w:rsidP="000F4A0B">
      <w:pPr>
        <w:pStyle w:val="ListeMaddemi"/>
        <w:numPr>
          <w:ilvl w:val="0"/>
          <w:numId w:val="65"/>
        </w:numPr>
        <w:rPr>
          <w:rFonts w:cstheme="minorHAnsi"/>
          <w:shd w:val="clear" w:color="auto" w:fill="FFFFFF"/>
          <w:lang w:val="tr-TR"/>
        </w:rPr>
      </w:pPr>
      <w:r w:rsidRPr="00AE407B">
        <w:rPr>
          <w:rFonts w:cstheme="minorHAnsi"/>
          <w:shd w:val="clear" w:color="auto" w:fill="FFFFFF"/>
          <w:lang w:val="tr-TR"/>
        </w:rPr>
        <w:t xml:space="preserve">Hayvanlara her zaman sakin ve sessiz bir şekilde yaklaşılmalıdır. </w:t>
      </w:r>
    </w:p>
    <w:p w14:paraId="17A67F43" w14:textId="77777777" w:rsidR="00A509C9" w:rsidRPr="00AE407B" w:rsidRDefault="00A509C9" w:rsidP="000F4A0B">
      <w:pPr>
        <w:pStyle w:val="ListeMaddemi"/>
        <w:numPr>
          <w:ilvl w:val="0"/>
          <w:numId w:val="65"/>
        </w:numPr>
        <w:rPr>
          <w:rFonts w:cstheme="minorHAnsi"/>
          <w:lang w:val="tr-TR"/>
        </w:rPr>
      </w:pPr>
      <w:r w:rsidRPr="00AE407B">
        <w:rPr>
          <w:rFonts w:cstheme="minorHAnsi"/>
          <w:lang w:val="tr-TR"/>
        </w:rPr>
        <w:t xml:space="preserve">Bir hayvan tuzağa düşerse, mümkünse hayvanı kurtarmak için önlemler alınmalı veya inşaat ekipleriyle işbirliği yapılarak proje güvenlik kurallarına uyulmak suretiyle hayvan kurtarılmalı ve projeden güvenli bir mesafede uygun bir yaşam alanına salınmalıdır. </w:t>
      </w:r>
    </w:p>
    <w:p w14:paraId="7DAAC72B" w14:textId="77777777" w:rsidR="0033661F" w:rsidRPr="00AE407B" w:rsidRDefault="0033661F" w:rsidP="0033661F">
      <w:pPr>
        <w:pStyle w:val="ListeMaddemi"/>
        <w:numPr>
          <w:ilvl w:val="0"/>
          <w:numId w:val="65"/>
        </w:numPr>
        <w:rPr>
          <w:rFonts w:cstheme="minorHAnsi"/>
          <w:lang w:val="tr-TR"/>
        </w:rPr>
      </w:pPr>
      <w:r w:rsidRPr="00AE407B">
        <w:rPr>
          <w:rFonts w:cstheme="minorHAnsi"/>
          <w:lang w:val="tr-TR"/>
        </w:rPr>
        <w:t>Yaralı veya yetim kalmış yaban hayvanları ile karşılaşılırsa ve inşaat personeli veya ekolojistler tarafından güvenli bir şekilde müdahale edilemezse, durum derhal ilgili makamlara bildirilmelidir. Türkiye'de bu, polis ve Doğa Koruma ve Milli Parklar Genel Müdürlüğü'nü hızlı müdahale için doğrudan uyaran HAYDİ (Hayvan Durum İzleme) mobil uygulaması aracılığıyla yapılabilir.</w:t>
      </w:r>
    </w:p>
    <w:p w14:paraId="2CCF0192" w14:textId="0CD725E3" w:rsidR="00A509C9" w:rsidRPr="00AE407B" w:rsidRDefault="00A509C9" w:rsidP="00A509C9">
      <w:pPr>
        <w:pStyle w:val="Balk4"/>
        <w:rPr>
          <w:lang w:val="tr-TR"/>
        </w:rPr>
      </w:pPr>
      <w:r w:rsidRPr="00AE407B">
        <w:rPr>
          <w:lang w:val="tr-TR"/>
        </w:rPr>
        <w:t>yaban hayatı ile ilgilenme</w:t>
      </w:r>
    </w:p>
    <w:p w14:paraId="696CEC34" w14:textId="77777777" w:rsidR="00A509C9" w:rsidRPr="00AE407B" w:rsidRDefault="00A509C9" w:rsidP="000F4A0B">
      <w:pPr>
        <w:pStyle w:val="ListeMaddemi"/>
        <w:numPr>
          <w:ilvl w:val="0"/>
          <w:numId w:val="65"/>
        </w:numPr>
        <w:rPr>
          <w:rFonts w:cstheme="minorHAnsi"/>
          <w:lang w:val="tr-TR"/>
        </w:rPr>
      </w:pPr>
      <w:r w:rsidRPr="00AE407B">
        <w:rPr>
          <w:rFonts w:cstheme="minorHAnsi"/>
          <w:lang w:val="tr-TR"/>
        </w:rPr>
        <w:t xml:space="preserve">Hayvan kolayca serbest bırakılamıyorsa veya hayvan, gözlemcilerin müdahale edemeyeceği kadar büyük veya tehlikeli ise, inşaat personeli hayvan kontrolü veya diğer yetkili kurumlarla iletişime geçerek mümkün olan en kısa sürede hayvan için yardım almalıdır. </w:t>
      </w:r>
    </w:p>
    <w:p w14:paraId="12AE6FF1" w14:textId="77777777" w:rsidR="00A509C9" w:rsidRPr="00AE407B" w:rsidRDefault="00A509C9" w:rsidP="000F4A0B">
      <w:pPr>
        <w:pStyle w:val="ListeMaddemi"/>
        <w:numPr>
          <w:ilvl w:val="0"/>
          <w:numId w:val="65"/>
        </w:numPr>
        <w:rPr>
          <w:rFonts w:cstheme="minorHAnsi"/>
          <w:lang w:val="tr-TR"/>
        </w:rPr>
      </w:pPr>
      <w:r w:rsidRPr="00AE407B">
        <w:rPr>
          <w:rFonts w:cstheme="minorHAnsi"/>
          <w:lang w:val="tr-TR"/>
        </w:rPr>
        <w:t xml:space="preserve">Yakalanan ve/veya serbest bırakılan yaban hayatı, günlük izleme raporlarında belgelenmelidir. </w:t>
      </w:r>
    </w:p>
    <w:p w14:paraId="49093D5A" w14:textId="77777777" w:rsidR="00A509C9" w:rsidRPr="00AE407B" w:rsidRDefault="00A509C9" w:rsidP="000F4A0B">
      <w:pPr>
        <w:pStyle w:val="ListeMaddemi"/>
        <w:numPr>
          <w:ilvl w:val="0"/>
          <w:numId w:val="65"/>
        </w:numPr>
        <w:rPr>
          <w:rFonts w:cstheme="minorHAnsi"/>
          <w:shd w:val="clear" w:color="auto" w:fill="FFFFFF"/>
          <w:lang w:val="tr-TR"/>
        </w:rPr>
      </w:pPr>
      <w:r w:rsidRPr="00AE407B">
        <w:rPr>
          <w:rFonts w:cstheme="minorHAnsi"/>
          <w:shd w:val="clear" w:color="auto" w:fill="FFFFFF"/>
          <w:lang w:val="tr-TR"/>
        </w:rPr>
        <w:t>Hayvanları elle tutmak onlar için streslidir, bu nedenle tutma süresinin mümkün olduğunca kısa tutulması önemlidir. Hayvanlar mümkün olan en kısa sürede tutma çantalarına aktarılmalıdır.</w:t>
      </w:r>
    </w:p>
    <w:p w14:paraId="02838682" w14:textId="77777777" w:rsidR="00A509C9" w:rsidRPr="00AE407B" w:rsidRDefault="00A509C9" w:rsidP="000F4A0B">
      <w:pPr>
        <w:pStyle w:val="ListeMaddemi"/>
        <w:numPr>
          <w:ilvl w:val="0"/>
          <w:numId w:val="65"/>
        </w:numPr>
        <w:rPr>
          <w:rFonts w:cstheme="minorHAnsi"/>
          <w:shd w:val="clear" w:color="auto" w:fill="FFFFFF"/>
          <w:lang w:val="tr-TR"/>
        </w:rPr>
      </w:pPr>
      <w:r w:rsidRPr="00AE407B">
        <w:rPr>
          <w:rFonts w:cstheme="minorHAnsi"/>
          <w:shd w:val="clear" w:color="auto" w:fill="FFFFFF"/>
          <w:lang w:val="tr-TR"/>
        </w:rPr>
        <w:t xml:space="preserve">Hayvanı tutan kişi, hayvanı nereden ve nasıl tutacağını bilmelidir. Hayvanı elle tutarken, uygulanan kuvvet ve teknik söz konusu türe uygun olmalıdır. Hayvan, mücadele etmesini önleyecek kadar sıkı, ancak boğulma veya uzuvlarına zarar verme riskini önleyecek kadar nazik bir şekilde tutulmalıdır. </w:t>
      </w:r>
    </w:p>
    <w:p w14:paraId="0ACBD06B" w14:textId="5FE65553" w:rsidR="00A509C9" w:rsidRPr="00AE407B" w:rsidRDefault="00A509C9" w:rsidP="000F4A0B">
      <w:pPr>
        <w:pStyle w:val="ListeMaddemi"/>
        <w:numPr>
          <w:ilvl w:val="0"/>
          <w:numId w:val="65"/>
        </w:numPr>
        <w:rPr>
          <w:rFonts w:cstheme="minorHAnsi"/>
          <w:lang w:val="tr-TR"/>
        </w:rPr>
      </w:pPr>
      <w:r w:rsidRPr="00AE407B">
        <w:rPr>
          <w:rFonts w:cstheme="minorHAnsi"/>
          <w:shd w:val="clear" w:color="auto" w:fill="FFFFFF"/>
          <w:lang w:val="tr-TR"/>
        </w:rPr>
        <w:t xml:space="preserve">Hayvanların tutulması her zaman planlandığı gibi gitmez, bu nedenle duyarlı, tepkisel ve uyumlu olmak gerekir. Uzun süreli, stresli tutma yapılmamalı ve stres belirtileri dikkate alınmalıdır (bkz. </w:t>
      </w:r>
      <w:r w:rsidR="007468A2" w:rsidRPr="00AE407B">
        <w:rPr>
          <w:rFonts w:cstheme="minorHAnsi"/>
          <w:shd w:val="clear" w:color="auto" w:fill="FFFFFF"/>
          <w:lang w:val="tr-TR"/>
        </w:rPr>
        <w:t>Tablo 6-1</w:t>
      </w:r>
      <w:r w:rsidRPr="00AE407B">
        <w:rPr>
          <w:rFonts w:cstheme="minorHAnsi"/>
          <w:shd w:val="clear" w:color="auto" w:fill="FFFFFF"/>
          <w:lang w:val="tr-TR"/>
        </w:rPr>
        <w:t>). Hayvanın ve tutan kişinin yaralanmasını önlemek için başka tutma yöntemleri (örn. anestezi) daha uygun olabilir.</w:t>
      </w:r>
    </w:p>
    <w:p w14:paraId="68F6EA55" w14:textId="77777777" w:rsidR="00A509C9" w:rsidRPr="00AE407B" w:rsidRDefault="00A509C9" w:rsidP="000F4A0B">
      <w:pPr>
        <w:pStyle w:val="ListeMaddemi"/>
        <w:numPr>
          <w:ilvl w:val="0"/>
          <w:numId w:val="65"/>
        </w:numPr>
        <w:rPr>
          <w:rFonts w:cstheme="minorHAnsi"/>
          <w:shd w:val="clear" w:color="auto" w:fill="FFFFFF"/>
          <w:lang w:val="tr-TR"/>
        </w:rPr>
      </w:pPr>
      <w:r w:rsidRPr="00AE407B">
        <w:rPr>
          <w:rStyle w:val="normaltextrun"/>
          <w:rFonts w:cstheme="minorHAnsi"/>
          <w:lang w:val="tr-TR"/>
        </w:rPr>
        <w:t xml:space="preserve">Hayvanları yakalarken/taşırken, büyük hayvanları bir havlu veya battaniye ile örtün ve bir </w:t>
      </w:r>
      <w:r w:rsidRPr="00AE407B">
        <w:rPr>
          <w:rFonts w:cstheme="minorHAnsi"/>
          <w:shd w:val="clear" w:color="auto" w:fill="FFFFFF"/>
          <w:lang w:val="tr-TR"/>
        </w:rPr>
        <w:t xml:space="preserve">karton kutuya ve/veya çuval bezi torbaya </w:t>
      </w:r>
      <w:r w:rsidRPr="00AE407B">
        <w:rPr>
          <w:rStyle w:val="normaltextrun"/>
          <w:rFonts w:cstheme="minorHAnsi"/>
          <w:lang w:val="tr-TR"/>
        </w:rPr>
        <w:t>koyun</w:t>
      </w:r>
      <w:r w:rsidRPr="00AE407B">
        <w:rPr>
          <w:rFonts w:cstheme="minorHAnsi"/>
          <w:shd w:val="clear" w:color="auto" w:fill="FFFFFF"/>
          <w:lang w:val="tr-TR"/>
        </w:rPr>
        <w:t>, küçük hayvanları ise üstü bağlanmış pamuklu bir torbaya koyun.</w:t>
      </w:r>
    </w:p>
    <w:p w14:paraId="6388A381" w14:textId="77777777" w:rsidR="00A509C9" w:rsidRPr="00AE407B" w:rsidRDefault="00A509C9" w:rsidP="000F4A0B">
      <w:pPr>
        <w:pStyle w:val="ListeMaddemi"/>
        <w:numPr>
          <w:ilvl w:val="0"/>
          <w:numId w:val="65"/>
        </w:numPr>
        <w:rPr>
          <w:rFonts w:cstheme="minorHAnsi"/>
          <w:shd w:val="clear" w:color="auto" w:fill="FFFFFF"/>
          <w:lang w:val="tr-TR"/>
        </w:rPr>
      </w:pPr>
      <w:r w:rsidRPr="00AE407B">
        <w:rPr>
          <w:rFonts w:cstheme="minorHAnsi"/>
          <w:shd w:val="clear" w:color="auto" w:fill="FFFFFF"/>
          <w:lang w:val="tr-TR"/>
        </w:rPr>
        <w:t>Bireyler inşaat alanından çıkarıldıktan sonra, inşaat sırasında doğal yaşam alanlarına bitişik ve projeye özgü yerlerde bozulacak alanlar, yaban hayatının tekrar girmesini önlemek için uygun şekilde çitlerle çevrilmelidir.</w:t>
      </w:r>
    </w:p>
    <w:p w14:paraId="5430F465" w14:textId="77777777" w:rsidR="00A509C9" w:rsidRPr="00AE407B" w:rsidRDefault="00A509C9" w:rsidP="000F4A0B">
      <w:pPr>
        <w:pStyle w:val="ListeMaddemi2"/>
        <w:numPr>
          <w:ilvl w:val="0"/>
          <w:numId w:val="66"/>
        </w:numPr>
        <w:rPr>
          <w:rStyle w:val="normaltextrun"/>
          <w:rFonts w:cstheme="minorHAnsi"/>
          <w:shd w:val="clear" w:color="auto" w:fill="FFFFFF"/>
          <w:lang w:val="tr-TR"/>
        </w:rPr>
      </w:pPr>
      <w:r w:rsidRPr="00AE407B">
        <w:rPr>
          <w:rStyle w:val="normaltextrun"/>
          <w:rFonts w:cstheme="minorHAnsi"/>
          <w:lang w:val="tr-TR"/>
        </w:rPr>
        <w:t xml:space="preserve">Karşılaşıldıkları yerde, sürüngenler ve amfibiler inşaat öncesinde toplanacak ve uygun şekilde eğitilmiş ve deneyimli personel tarafından inşaat alanının dışındaki uygun bir doğal habitatlara, inşaat alanına hemen geri girme olasılığını sınırlayacak kadar uzak bir mesafeye taşınacaktır. </w:t>
      </w:r>
    </w:p>
    <w:p w14:paraId="751CB1E9" w14:textId="77777777" w:rsidR="00A509C9" w:rsidRPr="00AE407B" w:rsidRDefault="00A509C9" w:rsidP="000F4A0B">
      <w:pPr>
        <w:pStyle w:val="ListeMaddemi2"/>
        <w:numPr>
          <w:ilvl w:val="0"/>
          <w:numId w:val="66"/>
        </w:numPr>
        <w:rPr>
          <w:rStyle w:val="eop"/>
          <w:rFonts w:cstheme="minorHAnsi"/>
          <w:shd w:val="clear" w:color="auto" w:fill="FFFFFF"/>
          <w:lang w:val="tr-TR"/>
        </w:rPr>
      </w:pPr>
      <w:r w:rsidRPr="00AE407B">
        <w:rPr>
          <w:rFonts w:cstheme="minorHAnsi"/>
          <w:lang w:val="tr-TR"/>
        </w:rPr>
        <w:t xml:space="preserve">Tahrik edildiğinde, yılanlar genellikle sığınacak bir yer arar veya kaçmaya çalışır ve başka seçenekleri kalmadığında kendilerini savunmak için son çare olarak saldırır. Çalışma alanında bir yılan bulunursa, nazikçe güvenli bir yere götürülmelidir. </w:t>
      </w:r>
      <w:r w:rsidRPr="00AE407B">
        <w:rPr>
          <w:rStyle w:val="normaltextrun"/>
          <w:rFonts w:cstheme="minorHAnsi"/>
          <w:color w:val="000000"/>
          <w:lang w:val="tr-TR"/>
        </w:rPr>
        <w:t>Tehlikeli veya zehirli/zararlı olduğu düşünülen türler (yılanlar gibi) yalnızca deneyimli ve eğitimli profesyoneller tarafından ele alınmalıdır.</w:t>
      </w:r>
    </w:p>
    <w:p w14:paraId="5B05FB20" w14:textId="0DC09A58" w:rsidR="00A509C9" w:rsidRPr="00AE407B" w:rsidRDefault="00A509C9" w:rsidP="00A509C9">
      <w:pPr>
        <w:pStyle w:val="ResimYazs"/>
        <w:keepLines/>
        <w:suppressLineNumbers/>
        <w:jc w:val="center"/>
        <w:rPr>
          <w:rStyle w:val="normaltextrun"/>
          <w:lang w:val="tr-TR"/>
        </w:rPr>
      </w:pPr>
      <w:bookmarkStart w:id="215" w:name="_Ref161827591"/>
      <w:bookmarkStart w:id="216" w:name="_Toc212977037"/>
      <w:r w:rsidRPr="00AE407B">
        <w:rPr>
          <w:lang w:val="tr-TR"/>
        </w:rPr>
        <w:lastRenderedPageBreak/>
        <w:t xml:space="preserve">Tablo </w:t>
      </w:r>
      <w:r w:rsidR="00965F86">
        <w:rPr>
          <w:lang w:val="tr-TR"/>
        </w:rPr>
        <w:t>7</w:t>
      </w:r>
      <w:r w:rsidRPr="00AE407B">
        <w:rPr>
          <w:lang w:val="tr-TR"/>
        </w:rPr>
        <w:t>-</w:t>
      </w:r>
      <w:r w:rsidR="00780BDA" w:rsidRPr="00AE407B">
        <w:rPr>
          <w:lang w:val="tr-TR"/>
        </w:rPr>
        <w:fldChar w:fldCharType="begin"/>
      </w:r>
      <w:r w:rsidR="00780BDA" w:rsidRPr="00AE407B">
        <w:rPr>
          <w:lang w:val="tr-TR"/>
        </w:rPr>
        <w:instrText xml:space="preserve"> SEQ Table \* ARABIC \s 1 </w:instrText>
      </w:r>
      <w:r w:rsidR="00780BDA" w:rsidRPr="00AE407B">
        <w:rPr>
          <w:lang w:val="tr-TR"/>
        </w:rPr>
        <w:fldChar w:fldCharType="separate"/>
      </w:r>
      <w:r w:rsidR="00E42AAF">
        <w:rPr>
          <w:noProof/>
          <w:lang w:val="tr-TR"/>
        </w:rPr>
        <w:t>1</w:t>
      </w:r>
      <w:r w:rsidR="00780BDA" w:rsidRPr="00AE407B">
        <w:rPr>
          <w:lang w:val="tr-TR"/>
        </w:rPr>
        <w:fldChar w:fldCharType="end"/>
      </w:r>
      <w:bookmarkEnd w:id="215"/>
      <w:r w:rsidRPr="00AE407B">
        <w:rPr>
          <w:lang w:val="tr-TR"/>
        </w:rPr>
        <w:tab/>
        <w:t xml:space="preserve"> Fauna gruplarına göre hayvanların tipik stres belirtileri</w:t>
      </w:r>
      <w:bookmarkEnd w:id="216"/>
    </w:p>
    <w:p w14:paraId="0F7FE626" w14:textId="77777777" w:rsidR="00A509C9" w:rsidRPr="00AE407B" w:rsidRDefault="00A509C9" w:rsidP="00A509C9">
      <w:pPr>
        <w:pStyle w:val="ListeMaddemi"/>
        <w:jc w:val="center"/>
        <w:rPr>
          <w:rFonts w:cstheme="minorHAnsi"/>
          <w:shd w:val="clear" w:color="auto" w:fill="FFFFFF"/>
          <w:lang w:val="tr-TR"/>
        </w:rPr>
      </w:pPr>
      <w:r w:rsidRPr="00AE407B">
        <w:rPr>
          <w:rFonts w:cstheme="minorHAnsi"/>
          <w:noProof/>
          <w:lang w:val="tr-TR"/>
        </w:rPr>
        <w:drawing>
          <wp:inline distT="0" distB="0" distL="0" distR="0" wp14:anchorId="76969173" wp14:editId="0956D726">
            <wp:extent cx="3853984" cy="4655820"/>
            <wp:effectExtent l="0" t="0" r="0" b="0"/>
            <wp:docPr id="19" name="Picture 19" descr="P1943#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Picture 19" descr="P1943#yIS1"/>
                    <pic:cNvPicPr/>
                  </pic:nvPicPr>
                  <pic:blipFill>
                    <a:blip r:embed="rId41"/>
                    <a:stretch>
                      <a:fillRect/>
                    </a:stretch>
                  </pic:blipFill>
                  <pic:spPr>
                    <a:xfrm>
                      <a:off x="0" y="0"/>
                      <a:ext cx="3859824" cy="4662875"/>
                    </a:xfrm>
                    <a:prstGeom prst="rect">
                      <a:avLst/>
                    </a:prstGeom>
                  </pic:spPr>
                </pic:pic>
              </a:graphicData>
            </a:graphic>
          </wp:inline>
        </w:drawing>
      </w:r>
    </w:p>
    <w:p w14:paraId="77D4CE85" w14:textId="37959AE0" w:rsidR="00F10722" w:rsidRPr="00AE407B" w:rsidRDefault="00F10722" w:rsidP="00F10722">
      <w:pPr>
        <w:pStyle w:val="ListeMaddemi"/>
        <w:rPr>
          <w:rFonts w:cstheme="minorHAnsi"/>
          <w:sz w:val="18"/>
          <w:szCs w:val="18"/>
          <w:lang w:val="tr-TR"/>
        </w:rPr>
      </w:pPr>
      <w:r w:rsidRPr="00AE407B">
        <w:rPr>
          <w:rStyle w:val="normaltextrun"/>
          <w:rFonts w:cstheme="minorHAnsi"/>
          <w:color w:val="000000"/>
          <w:sz w:val="18"/>
          <w:szCs w:val="18"/>
          <w:lang w:val="tr-TR"/>
        </w:rPr>
        <w:t xml:space="preserve">Kaynak: </w:t>
      </w:r>
      <w:r w:rsidRPr="00AE407B">
        <w:rPr>
          <w:rFonts w:cstheme="minorHAnsi"/>
          <w:sz w:val="18"/>
          <w:szCs w:val="18"/>
          <w:lang w:val="tr-TR"/>
        </w:rPr>
        <w:t>Department of Biodiversity, Conservation and Attractions (2017)</w:t>
      </w:r>
    </w:p>
    <w:p w14:paraId="0FFC0C30" w14:textId="77777777" w:rsidR="00A509C9" w:rsidRPr="00AE407B" w:rsidRDefault="00A509C9" w:rsidP="00A509C9">
      <w:pPr>
        <w:pStyle w:val="ListeMaddemi"/>
        <w:rPr>
          <w:rStyle w:val="normaltextrun"/>
          <w:rFonts w:cstheme="minorHAnsi"/>
          <w:lang w:val="tr-TR"/>
        </w:rPr>
      </w:pPr>
    </w:p>
    <w:p w14:paraId="74E2B917" w14:textId="77777777" w:rsidR="00A509C9" w:rsidRPr="00AE407B" w:rsidRDefault="00A509C9" w:rsidP="000F4A0B">
      <w:pPr>
        <w:pStyle w:val="ListeMaddemi2"/>
        <w:numPr>
          <w:ilvl w:val="0"/>
          <w:numId w:val="66"/>
        </w:numPr>
        <w:rPr>
          <w:rStyle w:val="normaltextrun"/>
          <w:rFonts w:cstheme="minorHAnsi"/>
          <w:shd w:val="clear" w:color="auto" w:fill="FFFFFF"/>
          <w:lang w:val="tr-TR"/>
        </w:rPr>
      </w:pPr>
      <w:r w:rsidRPr="00AE407B">
        <w:rPr>
          <w:rStyle w:val="normaltextrun"/>
          <w:rFonts w:cstheme="minorHAnsi"/>
          <w:lang w:val="tr-TR"/>
        </w:rPr>
        <w:t xml:space="preserve">Karşılaşıldığında, sürüngenler ve amfibiler inşaat öncesinde toplanacak ve uygun şekilde eğitilmiş ve deneyimli personel tarafından inşaat alanının dışındaki uygun bir doğal habitatına, inşaat alanına hemen geri girme olasılığını sınırlayacak kadar uzak bir mesafeye taşınacaktır. </w:t>
      </w:r>
    </w:p>
    <w:p w14:paraId="15E0F16C" w14:textId="77777777" w:rsidR="00A509C9" w:rsidRPr="00AE407B" w:rsidRDefault="00A509C9" w:rsidP="000F4A0B">
      <w:pPr>
        <w:pStyle w:val="ListeMaddemi2"/>
        <w:numPr>
          <w:ilvl w:val="0"/>
          <w:numId w:val="66"/>
        </w:numPr>
        <w:rPr>
          <w:rStyle w:val="normaltextrun"/>
          <w:rFonts w:cstheme="minorHAnsi"/>
          <w:shd w:val="clear" w:color="auto" w:fill="FFFFFF"/>
          <w:lang w:val="tr-TR"/>
        </w:rPr>
      </w:pPr>
      <w:r w:rsidRPr="00AE407B">
        <w:rPr>
          <w:rFonts w:cstheme="minorHAnsi"/>
          <w:lang w:val="tr-TR"/>
        </w:rPr>
        <w:t xml:space="preserve">Tahrik edildiklerinde, yılanlar genellikle sığınacak bir yer arar veya kaçmaya çalışır ve başka seçenekleri kalmadığında kendilerini savunmak için son çare olarak saldırır. Çalışma alanında bir yılan bulunursa, nazikçe güvenli bir yere götürülmelidir. </w:t>
      </w:r>
      <w:r w:rsidRPr="00AE407B">
        <w:rPr>
          <w:rStyle w:val="normaltextrun"/>
          <w:rFonts w:cstheme="minorHAnsi"/>
          <w:color w:val="000000"/>
          <w:lang w:val="tr-TR"/>
        </w:rPr>
        <w:t>Tehlikeli veya zehirli/zararlı olduğu düşünülen türler (yılanlar gibi) yalnızca deneyimli ve eğitimli profesyoneller tarafından ele alınmalıdır.</w:t>
      </w:r>
    </w:p>
    <w:p w14:paraId="44B9836C" w14:textId="256AEE6A" w:rsidR="00A509C9" w:rsidRPr="00AE407B" w:rsidRDefault="00A509C9" w:rsidP="000F4A0B">
      <w:pPr>
        <w:pStyle w:val="ListeMaddemi2"/>
        <w:numPr>
          <w:ilvl w:val="0"/>
          <w:numId w:val="66"/>
        </w:numPr>
        <w:rPr>
          <w:rStyle w:val="normaltextrun"/>
          <w:rFonts w:cstheme="minorHAnsi"/>
          <w:shd w:val="clear" w:color="auto" w:fill="FFFFFF"/>
          <w:lang w:val="tr-TR"/>
        </w:rPr>
      </w:pPr>
      <w:r w:rsidRPr="00AE407B">
        <w:rPr>
          <w:rStyle w:val="normaltextrun"/>
          <w:rFonts w:cstheme="minorHAnsi"/>
          <w:color w:val="000000"/>
          <w:lang w:val="tr-TR"/>
        </w:rPr>
        <w:t xml:space="preserve">Hayvanı değerlendirerek en uygun elle tutma yöntemini belirleyin (bkz. </w:t>
      </w:r>
      <w:r w:rsidR="007468A2" w:rsidRPr="00AE407B">
        <w:rPr>
          <w:rStyle w:val="normaltextrun"/>
          <w:rFonts w:cstheme="minorHAnsi"/>
          <w:color w:val="000000"/>
          <w:lang w:val="tr-TR"/>
        </w:rPr>
        <w:t>tablo 6-2</w:t>
      </w:r>
      <w:r w:rsidRPr="00AE407B">
        <w:rPr>
          <w:rStyle w:val="normaltextrun"/>
          <w:rFonts w:cstheme="minorHAnsi"/>
          <w:color w:val="000000"/>
          <w:lang w:val="tr-TR"/>
        </w:rPr>
        <w:t xml:space="preserve">). Bir tür için en uygun elle tutma yöntemini belirlemek, bir dizi faktöre bağlıdır. </w:t>
      </w:r>
    </w:p>
    <w:p w14:paraId="1C4814FC" w14:textId="77777777" w:rsidR="00A509C9" w:rsidRPr="00AE407B" w:rsidRDefault="00A509C9" w:rsidP="000F4A0B">
      <w:pPr>
        <w:pStyle w:val="ListeMaddemi"/>
        <w:numPr>
          <w:ilvl w:val="0"/>
          <w:numId w:val="66"/>
        </w:numPr>
        <w:rPr>
          <w:rFonts w:cstheme="minorHAnsi"/>
          <w:shd w:val="clear" w:color="auto" w:fill="FFFFFF"/>
          <w:lang w:val="tr-TR"/>
        </w:rPr>
      </w:pPr>
      <w:r w:rsidRPr="00AE407B">
        <w:rPr>
          <w:rFonts w:cstheme="minorHAnsi"/>
          <w:shd w:val="clear" w:color="auto" w:fill="FFFFFF"/>
          <w:lang w:val="tr-TR"/>
        </w:rPr>
        <w:t xml:space="preserve">Ekolog tarafından, alınan önemli önlemlerin ayrıntıları, türlerin, cinsiyetlerinin, yaşlarının, genel sağlık durumlarının ve uzaklaştırılan/yeniden yerleştirilen sayılarının, tarihinin, seçilen yeniden yerleştirme alanlarının ve kurtarma ve yeniden yerleştirme çabalarının tahmini etkinliği ve başarısının yanı sıra herhangi bir komplikasyon ve ilave önerilerin kaydedildiği bir temizlik sonrası raporu hazırlanmalıdır. </w:t>
      </w:r>
    </w:p>
    <w:p w14:paraId="23905409" w14:textId="77777777" w:rsidR="00A509C9" w:rsidRPr="00AE407B" w:rsidRDefault="00A509C9" w:rsidP="00A509C9">
      <w:pPr>
        <w:pStyle w:val="ListeMaddemi"/>
        <w:rPr>
          <w:rStyle w:val="normaltextrun"/>
          <w:rFonts w:cstheme="minorHAnsi"/>
          <w:color w:val="000000"/>
          <w:lang w:val="tr-TR"/>
        </w:rPr>
      </w:pPr>
    </w:p>
    <w:p w14:paraId="774920D1" w14:textId="3B53DE93" w:rsidR="00A509C9" w:rsidRPr="00AE407B" w:rsidRDefault="00A509C9" w:rsidP="00A509C9">
      <w:pPr>
        <w:pStyle w:val="ResimYazs"/>
        <w:keepLines/>
        <w:suppressLineNumbers/>
        <w:jc w:val="center"/>
        <w:rPr>
          <w:rStyle w:val="normaltextrun"/>
          <w:lang w:val="tr-TR"/>
        </w:rPr>
      </w:pPr>
      <w:bookmarkStart w:id="217" w:name="_Ref161827600"/>
      <w:bookmarkStart w:id="218" w:name="_Toc212977038"/>
      <w:r w:rsidRPr="00AE407B">
        <w:rPr>
          <w:lang w:val="tr-TR"/>
        </w:rPr>
        <w:lastRenderedPageBreak/>
        <w:t>Tablo</w:t>
      </w:r>
      <w:r w:rsidR="00965F86">
        <w:rPr>
          <w:lang w:val="tr-TR"/>
        </w:rPr>
        <w:t xml:space="preserve"> 7</w:t>
      </w:r>
      <w:r w:rsidRPr="00AE407B">
        <w:rPr>
          <w:lang w:val="tr-TR"/>
        </w:rPr>
        <w:t>-</w:t>
      </w:r>
      <w:r w:rsidR="00780BDA" w:rsidRPr="00AE407B">
        <w:rPr>
          <w:lang w:val="tr-TR"/>
        </w:rPr>
        <w:fldChar w:fldCharType="begin"/>
      </w:r>
      <w:r w:rsidR="00780BDA" w:rsidRPr="00AE407B">
        <w:rPr>
          <w:lang w:val="tr-TR"/>
        </w:rPr>
        <w:instrText xml:space="preserve"> SEQ Table \* ARABIC \s 1 </w:instrText>
      </w:r>
      <w:r w:rsidR="00780BDA" w:rsidRPr="00AE407B">
        <w:rPr>
          <w:lang w:val="tr-TR"/>
        </w:rPr>
        <w:fldChar w:fldCharType="separate"/>
      </w:r>
      <w:r w:rsidR="00E42AAF">
        <w:rPr>
          <w:noProof/>
          <w:lang w:val="tr-TR"/>
        </w:rPr>
        <w:t>2</w:t>
      </w:r>
      <w:r w:rsidR="00780BDA" w:rsidRPr="00AE407B">
        <w:rPr>
          <w:lang w:val="tr-TR"/>
        </w:rPr>
        <w:fldChar w:fldCharType="end"/>
      </w:r>
      <w:bookmarkEnd w:id="217"/>
      <w:r w:rsidRPr="00AE407B">
        <w:rPr>
          <w:lang w:val="tr-TR"/>
        </w:rPr>
        <w:tab/>
        <w:t xml:space="preserve"> Uygun tutma yöntemleri fauna grubu</w:t>
      </w:r>
      <w:bookmarkEnd w:id="218"/>
    </w:p>
    <w:p w14:paraId="6D08C24B" w14:textId="77777777" w:rsidR="00A509C9" w:rsidRPr="00AE407B" w:rsidRDefault="00A509C9" w:rsidP="00A509C9">
      <w:pPr>
        <w:pStyle w:val="ListeMaddemi"/>
        <w:rPr>
          <w:rStyle w:val="normaltextrun"/>
          <w:rFonts w:cstheme="minorHAnsi"/>
          <w:color w:val="000000"/>
          <w:lang w:val="tr-TR"/>
        </w:rPr>
      </w:pPr>
      <w:r w:rsidRPr="00AE407B">
        <w:rPr>
          <w:rFonts w:cstheme="minorHAnsi"/>
          <w:noProof/>
          <w:lang w:val="tr-TR"/>
        </w:rPr>
        <w:drawing>
          <wp:inline distT="0" distB="0" distL="0" distR="0" wp14:anchorId="638895B5" wp14:editId="09E436D8">
            <wp:extent cx="5943468" cy="3000375"/>
            <wp:effectExtent l="0" t="0" r="635" b="0"/>
            <wp:docPr id="18" name="Picture 18" descr="P1952#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Picture 18" descr="P1952#yIS1"/>
                    <pic:cNvPicPr/>
                  </pic:nvPicPr>
                  <pic:blipFill>
                    <a:blip r:embed="rId42"/>
                    <a:stretch>
                      <a:fillRect/>
                    </a:stretch>
                  </pic:blipFill>
                  <pic:spPr>
                    <a:xfrm>
                      <a:off x="0" y="0"/>
                      <a:ext cx="5945276" cy="3001288"/>
                    </a:xfrm>
                    <a:prstGeom prst="rect">
                      <a:avLst/>
                    </a:prstGeom>
                  </pic:spPr>
                </pic:pic>
              </a:graphicData>
            </a:graphic>
          </wp:inline>
        </w:drawing>
      </w:r>
    </w:p>
    <w:p w14:paraId="0412BBCC" w14:textId="77777777" w:rsidR="00A509C9" w:rsidRPr="00AE407B" w:rsidRDefault="00A509C9" w:rsidP="00A509C9">
      <w:pPr>
        <w:pStyle w:val="ListeMaddemi"/>
        <w:rPr>
          <w:rFonts w:cstheme="minorHAnsi"/>
          <w:sz w:val="18"/>
          <w:szCs w:val="18"/>
          <w:lang w:val="tr-TR"/>
        </w:rPr>
      </w:pPr>
      <w:r w:rsidRPr="00AE407B">
        <w:rPr>
          <w:rStyle w:val="normaltextrun"/>
          <w:rFonts w:cstheme="minorHAnsi"/>
          <w:color w:val="000000"/>
          <w:sz w:val="18"/>
          <w:szCs w:val="18"/>
          <w:lang w:val="tr-TR"/>
        </w:rPr>
        <w:t xml:space="preserve">Kaynak: </w:t>
      </w:r>
      <w:r w:rsidRPr="00AE407B">
        <w:rPr>
          <w:rFonts w:cstheme="minorHAnsi"/>
          <w:sz w:val="18"/>
          <w:szCs w:val="18"/>
          <w:lang w:val="tr-TR"/>
        </w:rPr>
        <w:t>Biyoçeşitlilik, Koruma ve Cazibe Merkezleri Departmanı (2017)</w:t>
      </w:r>
    </w:p>
    <w:p w14:paraId="5DBB4106" w14:textId="77777777" w:rsidR="00A509C9" w:rsidRPr="00AE407B" w:rsidRDefault="00A509C9" w:rsidP="00A509C9">
      <w:pPr>
        <w:pStyle w:val="ListeMaddemi"/>
        <w:ind w:firstLine="0"/>
        <w:rPr>
          <w:rStyle w:val="normaltextrun"/>
          <w:rFonts w:cstheme="minorHAnsi"/>
          <w:color w:val="000000"/>
          <w:lang w:val="tr-TR"/>
        </w:rPr>
      </w:pPr>
    </w:p>
    <w:p w14:paraId="73BA5AB1" w14:textId="77777777" w:rsidR="00A509C9" w:rsidRPr="00AE407B" w:rsidRDefault="00A509C9" w:rsidP="00A509C9">
      <w:pPr>
        <w:pStyle w:val="ListeMaddemi"/>
        <w:rPr>
          <w:rFonts w:cstheme="minorHAnsi"/>
          <w:lang w:val="tr-TR"/>
        </w:rPr>
      </w:pPr>
      <w:r w:rsidRPr="00AE407B">
        <w:rPr>
          <w:rFonts w:cstheme="minorHAnsi"/>
          <w:lang w:val="tr-TR"/>
        </w:rPr>
        <w:t>Kullanılması onaylanan yöntemler şunlardır:</w:t>
      </w:r>
    </w:p>
    <w:p w14:paraId="4F363E7F" w14:textId="77777777" w:rsidR="00A509C9" w:rsidRPr="00AE407B" w:rsidRDefault="00A509C9" w:rsidP="00A509C9">
      <w:pPr>
        <w:pStyle w:val="ListeMaddemi2"/>
        <w:numPr>
          <w:ilvl w:val="1"/>
          <w:numId w:val="0"/>
        </w:numPr>
        <w:ind w:left="806" w:hanging="403"/>
        <w:rPr>
          <w:rFonts w:cstheme="minorHAnsi"/>
          <w:lang w:val="tr-TR"/>
        </w:rPr>
      </w:pPr>
      <w:r w:rsidRPr="00AE407B">
        <w:rPr>
          <w:rFonts w:cstheme="minorHAnsi"/>
          <w:lang w:val="tr-TR"/>
        </w:rPr>
        <w:t xml:space="preserve">Küçük kuşlar, amfibiler, küçük ve orta boy kertenkeleler, küçük yarasalar, küçük kemirgenler ve küçük memeliler için uygun olan </w:t>
      </w:r>
      <w:r w:rsidRPr="00AE407B">
        <w:rPr>
          <w:rFonts w:cstheme="minorHAnsi"/>
          <w:b/>
          <w:bCs/>
          <w:lang w:val="tr-TR"/>
        </w:rPr>
        <w:t xml:space="preserve">tek elle tutma </w:t>
      </w:r>
      <w:r w:rsidRPr="00AE407B">
        <w:rPr>
          <w:rFonts w:cstheme="minorHAnsi"/>
          <w:lang w:val="tr-TR"/>
        </w:rPr>
        <w:t>yöntemi. Bu yöntemde, başparmak ve işaret parmağı kullanılarak hayvanın başı tek elle tutulur.</w:t>
      </w:r>
    </w:p>
    <w:p w14:paraId="6F087443" w14:textId="77777777" w:rsidR="00A509C9" w:rsidRPr="00AE407B" w:rsidRDefault="00A509C9" w:rsidP="00A509C9">
      <w:pPr>
        <w:pStyle w:val="ListeMaddemi2"/>
        <w:numPr>
          <w:ilvl w:val="1"/>
          <w:numId w:val="0"/>
        </w:numPr>
        <w:ind w:left="806" w:hanging="403"/>
        <w:rPr>
          <w:rFonts w:cstheme="minorHAnsi"/>
          <w:lang w:val="tr-TR"/>
        </w:rPr>
      </w:pPr>
      <w:r w:rsidRPr="00AE407B">
        <w:rPr>
          <w:rFonts w:cstheme="minorHAnsi"/>
          <w:lang w:val="tr-TR"/>
        </w:rPr>
        <w:t xml:space="preserve">Her türlü orta boy hayvan için en uygun olan </w:t>
      </w:r>
      <w:r w:rsidRPr="00AE407B">
        <w:rPr>
          <w:rFonts w:cstheme="minorHAnsi"/>
          <w:b/>
          <w:bCs/>
          <w:lang w:val="tr-TR"/>
        </w:rPr>
        <w:t>iki elle tutma</w:t>
      </w:r>
      <w:r w:rsidRPr="00AE407B">
        <w:rPr>
          <w:rFonts w:cstheme="minorHAnsi"/>
          <w:lang w:val="tr-TR"/>
        </w:rPr>
        <w:t>. Hayvanı tutmak için her iki el kullanılır, genellikle biri başını tutmak, diğeri ise vücudu desteklemek ve bacakları/kuyruğu kontrol etmek için kullanılır. Baş, hayvanı tutan kişinin vücudundan ve özellikle yüzünden uzak tutulur.</w:t>
      </w:r>
    </w:p>
    <w:p w14:paraId="32611E49" w14:textId="77777777" w:rsidR="00A509C9" w:rsidRPr="00AE407B" w:rsidRDefault="00A509C9" w:rsidP="00A509C9">
      <w:pPr>
        <w:pStyle w:val="ListeMaddemi2"/>
        <w:numPr>
          <w:ilvl w:val="1"/>
          <w:numId w:val="0"/>
        </w:numPr>
        <w:ind w:left="806" w:hanging="403"/>
        <w:rPr>
          <w:rFonts w:cstheme="minorHAnsi"/>
          <w:lang w:val="tr-TR"/>
        </w:rPr>
      </w:pPr>
      <w:r w:rsidRPr="00AE407B">
        <w:rPr>
          <w:rFonts w:cstheme="minorHAnsi"/>
          <w:b/>
          <w:bCs/>
          <w:lang w:val="tr-TR"/>
        </w:rPr>
        <w:t>Üç parmakla tutma</w:t>
      </w:r>
      <w:r w:rsidRPr="00AE407B">
        <w:rPr>
          <w:rFonts w:cstheme="minorHAnsi"/>
          <w:lang w:val="tr-TR"/>
        </w:rPr>
        <w:t>, küçük ve orta boy memeliler, sürüngenler ve kuşlar için uygundur. Hayvanın başını tutmak için kullanılır ve örneğin zehirli yılanlar için yararlı olabilir. Başparmak ve orta parmak başın iki yanına, işaret parmağı ise başın üstüne yerleştirilir.</w:t>
      </w:r>
    </w:p>
    <w:p w14:paraId="52D39861" w14:textId="77777777" w:rsidR="00A509C9" w:rsidRPr="00AE407B" w:rsidRDefault="00A509C9" w:rsidP="00A509C9">
      <w:pPr>
        <w:pStyle w:val="ListeMaddemi2"/>
        <w:numPr>
          <w:ilvl w:val="1"/>
          <w:numId w:val="0"/>
        </w:numPr>
        <w:ind w:left="806" w:hanging="403"/>
        <w:rPr>
          <w:rFonts w:cstheme="minorHAnsi"/>
          <w:lang w:val="tr-TR"/>
        </w:rPr>
      </w:pPr>
      <w:r w:rsidRPr="00AE407B">
        <w:rPr>
          <w:rFonts w:cstheme="minorHAnsi"/>
          <w:b/>
          <w:bCs/>
          <w:lang w:val="tr-TR"/>
        </w:rPr>
        <w:t>Tabanca tutuşu</w:t>
      </w:r>
      <w:r w:rsidRPr="00AE407B">
        <w:rPr>
          <w:rFonts w:cstheme="minorHAnsi"/>
          <w:lang w:val="tr-TR"/>
        </w:rPr>
        <w:t>, üç parmak tutuşunun bir çeşididir ve küçük ve orta boy memeliler için uygundur ve heyecanlı hayvanları sakinleştirmek için yararlıdır. Yüzük parmağı ve küçük parmak çenenin altına yerleştirilir, orta parmak ve işaret parmağı başın üzerine gelerek gözleri kapatır ve başparmak başın arkasına gelerek baş hareketini kısıtlar. Bu, hayvan hala çantadayken yapılır ve hayvan kontrol altına alındıktan sonra başı ortaya çıkarılır. Daha küçük hayvanlar için, gözleri kapatmak için başın üzerine sadece işaret parmağını koymak yeterlidir.</w:t>
      </w:r>
    </w:p>
    <w:p w14:paraId="1A89B47B" w14:textId="77777777" w:rsidR="00A509C9" w:rsidRPr="00AE407B" w:rsidRDefault="00A509C9" w:rsidP="00A509C9">
      <w:pPr>
        <w:pStyle w:val="ListeMaddemi2"/>
        <w:numPr>
          <w:ilvl w:val="1"/>
          <w:numId w:val="0"/>
        </w:numPr>
        <w:ind w:left="806" w:hanging="403"/>
        <w:rPr>
          <w:rFonts w:cstheme="minorHAnsi"/>
          <w:lang w:val="tr-TR"/>
        </w:rPr>
      </w:pPr>
      <w:r w:rsidRPr="00AE407B">
        <w:rPr>
          <w:rFonts w:cstheme="minorHAnsi"/>
          <w:b/>
          <w:bCs/>
          <w:lang w:val="tr-TR"/>
        </w:rPr>
        <w:t>Kuyruk tutma</w:t>
      </w:r>
      <w:r w:rsidRPr="00AE407B">
        <w:rPr>
          <w:rFonts w:cstheme="minorHAnsi"/>
          <w:lang w:val="tr-TR"/>
        </w:rPr>
        <w:t>, makropodlar, yılanlar (bazı zehirli ve büyük kaslı yılanlarda dikkatli olunmalıdır), büyük kertenkeleler (kuyrukların kopmaması için dikkatli olunmalıdır) ve orta/büyük memeliler için uygundur. Bu teknik, kuyruğun kalın ve kaslı kısmından tutarak hayvanı yerden kaldırmak ve bacaklarını tutan kişiden uzağa yönlendirmekten ibarettir. Hayvan daha sonra uygun bir taşıma çantasına yerleştirilebilir.Hayvan, vücudu desteklenmeden bu şekilde uzun süre tutulmamalıdır. Bu tekniği kullanırken omurga yaralanması riskini en aza indirmek için özen gösterilmelidir. Kuyruk kılıfının kopmasına neden olabileceğinden, bu tutuşu kemirgenler için KULLANMAYIN.</w:t>
      </w:r>
    </w:p>
    <w:p w14:paraId="2FDD9419" w14:textId="77777777" w:rsidR="00A509C9" w:rsidRPr="00AE407B" w:rsidRDefault="00A509C9" w:rsidP="00A509C9">
      <w:pPr>
        <w:pStyle w:val="ListeMaddemi2"/>
        <w:numPr>
          <w:ilvl w:val="1"/>
          <w:numId w:val="0"/>
        </w:numPr>
        <w:ind w:left="806" w:hanging="403"/>
        <w:rPr>
          <w:rFonts w:cstheme="minorHAnsi"/>
          <w:lang w:val="tr-TR"/>
        </w:rPr>
      </w:pPr>
      <w:r w:rsidRPr="00AE407B">
        <w:rPr>
          <w:rFonts w:cstheme="minorHAnsi"/>
          <w:b/>
          <w:bCs/>
          <w:lang w:val="tr-TR"/>
        </w:rPr>
        <w:lastRenderedPageBreak/>
        <w:t>Tüy tutma</w:t>
      </w:r>
      <w:r w:rsidRPr="00AE407B">
        <w:rPr>
          <w:rFonts w:cstheme="minorHAnsi"/>
          <w:lang w:val="tr-TR"/>
        </w:rPr>
        <w:t>, küçük ve orta boy kemirgenler ile küçük memeliler için uygundur. Başparmak ve işaret parmağı kullanılarak boynun ensesindeki gevşek deri tutulur. Orta boy hayvanlar için vücudu desteklemek üzere diğer elin kullanılması gerekir. Bu teknik, hassas deriye sahip türler için uygun değildir.</w:t>
      </w:r>
    </w:p>
    <w:p w14:paraId="62874C83" w14:textId="77777777" w:rsidR="00A509C9" w:rsidRPr="00AE407B" w:rsidRDefault="00A509C9" w:rsidP="00A509C9">
      <w:pPr>
        <w:pStyle w:val="ListeMaddemi2"/>
        <w:numPr>
          <w:ilvl w:val="1"/>
          <w:numId w:val="0"/>
        </w:numPr>
        <w:ind w:left="806" w:hanging="403"/>
        <w:rPr>
          <w:rFonts w:cstheme="minorHAnsi"/>
          <w:lang w:val="tr-TR"/>
        </w:rPr>
      </w:pPr>
      <w:r w:rsidRPr="00AE407B">
        <w:rPr>
          <w:rFonts w:cstheme="minorHAnsi"/>
          <w:b/>
          <w:bCs/>
          <w:lang w:val="tr-TR"/>
        </w:rPr>
        <w:t>Kupalama</w:t>
      </w:r>
      <w:r w:rsidRPr="00AE407B">
        <w:rPr>
          <w:rFonts w:cstheme="minorHAnsi"/>
          <w:lang w:val="tr-TR"/>
        </w:rPr>
        <w:t>, çoğu küçük kuş, amfibi, küçük ve orta boy kertenkele, küçük yarasa ve küçük kemirgenler için uygundur. Bu teknikte hayvanın tamamı bir veya iki el ile kavranır. Isırma, sokma veya tırmalama riski olan türler için uygun değildir.</w:t>
      </w:r>
    </w:p>
    <w:p w14:paraId="7B8F17BA" w14:textId="77777777" w:rsidR="00A509C9" w:rsidRPr="00AE407B" w:rsidRDefault="00A509C9" w:rsidP="00A509C9">
      <w:pPr>
        <w:pStyle w:val="ListeMaddemi2"/>
        <w:numPr>
          <w:ilvl w:val="1"/>
          <w:numId w:val="0"/>
        </w:numPr>
        <w:ind w:left="806" w:hanging="403"/>
        <w:rPr>
          <w:rFonts w:cstheme="minorHAnsi"/>
          <w:lang w:val="tr-TR"/>
        </w:rPr>
      </w:pPr>
      <w:r w:rsidRPr="00AE407B">
        <w:rPr>
          <w:rFonts w:cstheme="minorHAnsi"/>
          <w:b/>
          <w:bCs/>
          <w:lang w:val="tr-TR"/>
        </w:rPr>
        <w:t>Ringers tutuşu</w:t>
      </w:r>
      <w:r w:rsidRPr="00AE407B">
        <w:rPr>
          <w:rFonts w:cstheme="minorHAnsi"/>
          <w:lang w:val="tr-TR"/>
        </w:rPr>
        <w:t>, küçük kuşlar için uygundur ve küçük kemirgenler ve memelilerde de kullanılabilir. Bu genellikle tek elle yapılan bir kuş tutma yöntemidir ve hayvanın başı başparmak ve işaret parmağı arasında veya işaret parmağı ve orta parmak arasında çıkıntı yapacak şekilde parmaklarla kafese kapatılmasıdır. Dominant olmayan el genellikle hayvanı tutmak için kullanılır.</w:t>
      </w:r>
    </w:p>
    <w:p w14:paraId="3B8E281E" w14:textId="77777777" w:rsidR="00A509C9" w:rsidRPr="00AE407B" w:rsidRDefault="00A509C9" w:rsidP="00A509C9">
      <w:pPr>
        <w:pStyle w:val="ListeMaddemi2"/>
        <w:numPr>
          <w:ilvl w:val="1"/>
          <w:numId w:val="0"/>
        </w:numPr>
        <w:ind w:left="806" w:hanging="403"/>
        <w:rPr>
          <w:rFonts w:cstheme="minorHAnsi"/>
          <w:lang w:val="tr-TR"/>
        </w:rPr>
      </w:pPr>
      <w:r w:rsidRPr="00AE407B">
        <w:rPr>
          <w:rFonts w:cstheme="minorHAnsi"/>
          <w:b/>
          <w:bCs/>
          <w:lang w:val="tr-TR"/>
        </w:rPr>
        <w:t>Ters ringers tutma</w:t>
      </w:r>
      <w:r w:rsidRPr="00AE407B">
        <w:rPr>
          <w:rFonts w:cstheme="minorHAnsi"/>
          <w:lang w:val="tr-TR"/>
        </w:rPr>
        <w:t>, küçük kuşlar için uygundur, ancak başı düzgün bir şekilde tutulamadığı için sadece keskin gagası olmayanlar için uygundur. Bu, kuşun sırtı ve kapalı kanatları avuç içine doğru, başı aşağıya doğru, tutan kişinin bileğine doğru bakacak şekilde tek elle tutulan bir kuş tutma yöntemidir.</w:t>
      </w:r>
    </w:p>
    <w:p w14:paraId="37574237" w14:textId="37159622" w:rsidR="00A509C9" w:rsidRPr="00AE407B" w:rsidRDefault="00A509C9" w:rsidP="00A509C9">
      <w:pPr>
        <w:pStyle w:val="Balk4"/>
        <w:rPr>
          <w:lang w:val="tr-TR"/>
        </w:rPr>
      </w:pPr>
      <w:r w:rsidRPr="00AE407B">
        <w:rPr>
          <w:lang w:val="tr-TR"/>
        </w:rPr>
        <w:t>yaralanma ve hastalıkları önleme</w:t>
      </w:r>
    </w:p>
    <w:p w14:paraId="58FF19DF" w14:textId="77777777" w:rsidR="00A509C9" w:rsidRPr="00AE407B" w:rsidRDefault="00A509C9" w:rsidP="000F4A0B">
      <w:pPr>
        <w:pStyle w:val="ListeMaddemi"/>
        <w:numPr>
          <w:ilvl w:val="0"/>
          <w:numId w:val="67"/>
        </w:numPr>
        <w:rPr>
          <w:rFonts w:cstheme="minorHAnsi"/>
          <w:lang w:val="tr-TR"/>
        </w:rPr>
      </w:pPr>
      <w:r w:rsidRPr="00AE407B">
        <w:rPr>
          <w:rFonts w:cstheme="minorHAnsi"/>
          <w:lang w:val="tr-TR"/>
        </w:rPr>
        <w:t xml:space="preserve">Evcil veya vahşi hayvanların neden olduğu yaralanmalar, ciddi enfeksiyonlara yol açabilir ve hatta hastalıkların yayılmasına neden olabilir. </w:t>
      </w:r>
    </w:p>
    <w:p w14:paraId="4D906158" w14:textId="77777777" w:rsidR="00A509C9" w:rsidRPr="00AE407B" w:rsidRDefault="00A509C9" w:rsidP="000F4A0B">
      <w:pPr>
        <w:pStyle w:val="ListeMaddemi"/>
        <w:numPr>
          <w:ilvl w:val="0"/>
          <w:numId w:val="67"/>
        </w:numPr>
        <w:rPr>
          <w:rFonts w:cstheme="minorHAnsi"/>
          <w:lang w:val="tr-TR"/>
        </w:rPr>
      </w:pPr>
      <w:r w:rsidRPr="00AE407B">
        <w:rPr>
          <w:rFonts w:cstheme="minorHAnsi"/>
          <w:lang w:val="tr-TR"/>
        </w:rPr>
        <w:t>Yabani veya evcil bir hayvan tarafından saldırıya uğradıysanız veya yaralandıysanız, derhal tıbbi yardım almanız çok önemlidir.</w:t>
      </w:r>
    </w:p>
    <w:p w14:paraId="36F344EF" w14:textId="77777777" w:rsidR="00A509C9" w:rsidRPr="00AE407B" w:rsidRDefault="00A509C9" w:rsidP="000F4A0B">
      <w:pPr>
        <w:pStyle w:val="ListeMaddemi"/>
        <w:numPr>
          <w:ilvl w:val="0"/>
          <w:numId w:val="67"/>
        </w:numPr>
        <w:rPr>
          <w:rFonts w:cstheme="minorHAnsi"/>
          <w:lang w:val="tr-TR"/>
        </w:rPr>
      </w:pPr>
      <w:r w:rsidRPr="00AE407B">
        <w:rPr>
          <w:rFonts w:cstheme="minorHAnsi"/>
          <w:lang w:val="tr-TR"/>
        </w:rPr>
        <w:t>Birçok hayvanın savunma mekanizmaları veya hassas yapıları vardır ve bu hayvanlarla ilgilenirken bunlar dikkate alınmalıdır. Yaralanmalardan kaçınmak için bazı öneriler:</w:t>
      </w:r>
    </w:p>
    <w:p w14:paraId="2DA8681B" w14:textId="77777777" w:rsidR="00A509C9" w:rsidRPr="00AE407B" w:rsidRDefault="00A509C9" w:rsidP="000F4A0B">
      <w:pPr>
        <w:pStyle w:val="ListeMaddemi2"/>
        <w:numPr>
          <w:ilvl w:val="0"/>
          <w:numId w:val="67"/>
        </w:numPr>
        <w:rPr>
          <w:rFonts w:cstheme="minorHAnsi"/>
          <w:lang w:val="tr-TR"/>
        </w:rPr>
      </w:pPr>
      <w:r w:rsidRPr="00AE407B">
        <w:rPr>
          <w:rFonts w:cstheme="minorHAnsi"/>
          <w:lang w:val="tr-TR"/>
        </w:rPr>
        <w:t xml:space="preserve">Deri: Deri önemli bir organdır. Hayvanın derisinin zarar görmesi, kanama ve enfeksiyon riskini artırır. Bazı türler derilerinden zehirli maddeler salgılarlar, diğer amfibiler ise kimyasalların emilimine izin verecek kadar geçirgen olan çok hassas bir deriye sahiptir, bu nedenle hayvanlarla ilgilenirken temiz ve nemli eller gereklidir. </w:t>
      </w:r>
    </w:p>
    <w:p w14:paraId="30AEA123" w14:textId="77777777" w:rsidR="00A509C9" w:rsidRPr="00AE407B" w:rsidRDefault="00A509C9" w:rsidP="000F4A0B">
      <w:pPr>
        <w:pStyle w:val="ListeMaddemi2"/>
        <w:numPr>
          <w:ilvl w:val="0"/>
          <w:numId w:val="67"/>
        </w:numPr>
        <w:rPr>
          <w:rFonts w:cstheme="minorHAnsi"/>
          <w:lang w:val="tr-TR"/>
        </w:rPr>
      </w:pPr>
      <w:r w:rsidRPr="00AE407B">
        <w:rPr>
          <w:rFonts w:cstheme="minorHAnsi"/>
          <w:lang w:val="tr-TR"/>
        </w:rPr>
        <w:t xml:space="preserve">Kuyruk: Bazı sürüngenlerin kuyrukları, tutulmazsa yaralanmalara neden olabilir. Bazı sürüngenlerin (örneğin skinkler, gekolar) savunma mekanizması, kuyruğun düşmesi ve daha sonra yeniden uzamasıdır. Bazı türlerde kuyruğun kaybı, hayvanın yağ rezervlerinin kaybına neden olur ve bu da hayatta kalma şansını azaltır. Bazı kemirgenlerin kuyrukları kırılgan olup, kaba bir şekilde tutulursa veya kuyruğundan tutulursa kırılabilir veya deri kılıfı çıkabilir. </w:t>
      </w:r>
    </w:p>
    <w:p w14:paraId="36688093" w14:textId="77777777" w:rsidR="00A509C9" w:rsidRPr="00AE407B" w:rsidRDefault="00A509C9" w:rsidP="000F4A0B">
      <w:pPr>
        <w:pStyle w:val="ListeMaddemi2"/>
        <w:numPr>
          <w:ilvl w:val="0"/>
          <w:numId w:val="67"/>
        </w:numPr>
        <w:rPr>
          <w:rFonts w:cstheme="minorHAnsi"/>
          <w:lang w:val="tr-TR"/>
        </w:rPr>
      </w:pPr>
      <w:r w:rsidRPr="00AE407B">
        <w:rPr>
          <w:rFonts w:cstheme="minorHAnsi"/>
          <w:lang w:val="tr-TR"/>
        </w:rPr>
        <w:t>Tüyler: Tüylerin zarar görmesi, ciddi şekilde kaybolması veya bozulması, serbest bırakıldıktan sonra kuşu etkileyebilir ve uçma yeteneğini ve vücut ısısını düzenleme yeteneğini azaltabilir.</w:t>
      </w:r>
    </w:p>
    <w:p w14:paraId="62195E78" w14:textId="77777777" w:rsidR="00A509C9" w:rsidRPr="00AE407B" w:rsidRDefault="00A509C9" w:rsidP="000F4A0B">
      <w:pPr>
        <w:pStyle w:val="ListeMaddemi2"/>
        <w:numPr>
          <w:ilvl w:val="0"/>
          <w:numId w:val="67"/>
        </w:numPr>
        <w:rPr>
          <w:rFonts w:cstheme="minorHAnsi"/>
          <w:lang w:val="tr-TR"/>
        </w:rPr>
      </w:pPr>
      <w:r w:rsidRPr="00AE407B">
        <w:rPr>
          <w:rFonts w:cstheme="minorHAnsi"/>
          <w:lang w:val="tr-TR"/>
        </w:rPr>
        <w:t xml:space="preserve">Dişler/Gaga: Dişleri olan ve/veya ağzını genişçe açabilen her hayvan ısırma yeteneğine sahiptir. Birçok tür kendini savunmak için ısırmaya çalışır, bu nedenle başını her zaman kontrol altında tutmak önemlidir. </w:t>
      </w:r>
    </w:p>
    <w:p w14:paraId="0249FDFC" w14:textId="77777777" w:rsidR="00A509C9" w:rsidRPr="00AE407B" w:rsidRDefault="00A509C9" w:rsidP="000F4A0B">
      <w:pPr>
        <w:pStyle w:val="ListeMaddemi2"/>
        <w:numPr>
          <w:ilvl w:val="0"/>
          <w:numId w:val="67"/>
        </w:numPr>
        <w:rPr>
          <w:rFonts w:cstheme="minorHAnsi"/>
          <w:lang w:val="tr-TR"/>
        </w:rPr>
      </w:pPr>
      <w:r w:rsidRPr="00AE407B">
        <w:rPr>
          <w:rFonts w:cstheme="minorHAnsi"/>
          <w:lang w:val="tr-TR"/>
        </w:rPr>
        <w:t xml:space="preserve">Kanatlar: Bazı kuş türlerinin savunma amaçlı kullandıkları kanatları vardır (örneğin kuğular, pelikanlar) ve bakıcı vurulursa yaralanma meydana gelebilir. </w:t>
      </w:r>
    </w:p>
    <w:p w14:paraId="6BA15E99" w14:textId="77777777" w:rsidR="00A509C9" w:rsidRPr="00AE407B" w:rsidRDefault="00A509C9" w:rsidP="000F4A0B">
      <w:pPr>
        <w:pStyle w:val="ListeMaddemi2"/>
        <w:numPr>
          <w:ilvl w:val="0"/>
          <w:numId w:val="67"/>
        </w:numPr>
        <w:rPr>
          <w:rFonts w:cstheme="minorHAnsi"/>
          <w:lang w:val="tr-TR"/>
        </w:rPr>
      </w:pPr>
      <w:r w:rsidRPr="00AE407B">
        <w:rPr>
          <w:rFonts w:cstheme="minorHAnsi"/>
          <w:lang w:val="tr-TR"/>
        </w:rPr>
        <w:t xml:space="preserve">Pençeler/Tırnaklar: Pençeleri/tırnakları ana savunma aracı olan türler (örneğin yırtıcı kuşlar) için, öncelikle bunları kontrol etmek önemlidir. </w:t>
      </w:r>
    </w:p>
    <w:p w14:paraId="28B6FA50" w14:textId="77777777" w:rsidR="00A509C9" w:rsidRPr="00AE407B" w:rsidRDefault="00A509C9" w:rsidP="000F4A0B">
      <w:pPr>
        <w:pStyle w:val="ListeMaddemi2"/>
        <w:numPr>
          <w:ilvl w:val="0"/>
          <w:numId w:val="67"/>
        </w:numPr>
        <w:rPr>
          <w:rFonts w:cstheme="minorHAnsi"/>
          <w:lang w:val="tr-TR"/>
        </w:rPr>
      </w:pPr>
      <w:r w:rsidRPr="00AE407B">
        <w:rPr>
          <w:rFonts w:cstheme="minorHAnsi"/>
          <w:lang w:val="tr-TR"/>
        </w:rPr>
        <w:t xml:space="preserve">Bacaklar: Bazı türler, elle tutulduğunda güçlü bacaklarını kullanır. Bacaklar, doğru şekilde kontrol edilmezse sadece bakıcıya değil, hayvana da zarar verebilir. Örneğin, makropodlar kuyruklarından tutulurken arka bacaklarıyla tekme atmalarına izin verilirse </w:t>
      </w:r>
      <w:r w:rsidRPr="00AE407B">
        <w:rPr>
          <w:rFonts w:cstheme="minorHAnsi"/>
          <w:lang w:val="tr-TR"/>
        </w:rPr>
        <w:lastRenderedPageBreak/>
        <w:t>omurgalarını incitebilirler. Leylekler ve su kuşları gibi bazı türlerin uzun ve narin bacakları vardır ve bu bacakların dikkatli bir şekilde tutulması gerekir.</w:t>
      </w:r>
    </w:p>
    <w:p w14:paraId="0EAD9AAB" w14:textId="77777777" w:rsidR="00A509C9" w:rsidRPr="00AE407B" w:rsidRDefault="00A509C9" w:rsidP="000F4A0B">
      <w:pPr>
        <w:pStyle w:val="ListeMaddemi2"/>
        <w:numPr>
          <w:ilvl w:val="0"/>
          <w:numId w:val="67"/>
        </w:numPr>
        <w:rPr>
          <w:rFonts w:cstheme="minorHAnsi"/>
          <w:lang w:val="tr-TR"/>
        </w:rPr>
      </w:pPr>
      <w:r w:rsidRPr="00AE407B">
        <w:rPr>
          <w:rFonts w:cstheme="minorHAnsi"/>
          <w:lang w:val="tr-TR"/>
        </w:rPr>
        <w:t xml:space="preserve">Zehir bezleri: Bazı türler zehirlidir ve kendilerini korumak için zehirlerini kullanırlar (örneğin zehirli yılanlar, kurbağalar, omurgasızlar). </w:t>
      </w:r>
    </w:p>
    <w:p w14:paraId="3513502A" w14:textId="77777777" w:rsidR="00A509C9" w:rsidRPr="00AE407B" w:rsidRDefault="00A509C9" w:rsidP="000F4A0B">
      <w:pPr>
        <w:pStyle w:val="ListeMaddemi"/>
        <w:numPr>
          <w:ilvl w:val="0"/>
          <w:numId w:val="67"/>
        </w:numPr>
        <w:rPr>
          <w:rFonts w:cstheme="minorHAnsi"/>
          <w:lang w:val="tr-TR"/>
        </w:rPr>
      </w:pPr>
      <w:r w:rsidRPr="00AE407B">
        <w:rPr>
          <w:rFonts w:cstheme="minorHAnsi"/>
          <w:lang w:val="tr-TR"/>
        </w:rPr>
        <w:t>Aracınızda daima bir ilk yardım çantası bulundurun ve hayvanları tutarken kendi güvenliğinizin, başkalarının güvenliğinin ve hayvanların güvenliğinin farkında olun.</w:t>
      </w:r>
    </w:p>
    <w:p w14:paraId="40F71E05" w14:textId="77777777" w:rsidR="00A509C9" w:rsidRPr="00AE407B" w:rsidRDefault="00A509C9" w:rsidP="000F4A0B">
      <w:pPr>
        <w:pStyle w:val="ListeMaddemi"/>
        <w:numPr>
          <w:ilvl w:val="0"/>
          <w:numId w:val="67"/>
        </w:numPr>
        <w:rPr>
          <w:rFonts w:cstheme="minorHAnsi"/>
          <w:lang w:val="tr-TR"/>
        </w:rPr>
      </w:pPr>
      <w:r w:rsidRPr="00AE407B">
        <w:rPr>
          <w:rFonts w:cstheme="minorHAnsi"/>
          <w:lang w:val="tr-TR"/>
        </w:rPr>
        <w:t xml:space="preserve">Hijyenin korunması çok önemlidir ve hayvanlar arasında ve hayvanlardan insanlara çapraz enfeksiyon riskini önlemek için önlemler alınmalıdır. Hasta veya yaralı hayvanlar, zoonoz olasılığı nedeniyle daha yüksek hijyen önlemleri gerektirir. </w:t>
      </w:r>
    </w:p>
    <w:p w14:paraId="63477996" w14:textId="77777777" w:rsidR="00A509C9" w:rsidRPr="00AE407B" w:rsidRDefault="00A509C9" w:rsidP="000F4A0B">
      <w:pPr>
        <w:pStyle w:val="ListeMaddemi"/>
        <w:numPr>
          <w:ilvl w:val="0"/>
          <w:numId w:val="67"/>
        </w:numPr>
        <w:rPr>
          <w:rFonts w:cstheme="minorHAnsi"/>
          <w:lang w:val="tr-TR"/>
        </w:rPr>
      </w:pPr>
      <w:r w:rsidRPr="00AE407B">
        <w:rPr>
          <w:rFonts w:cstheme="minorHAnsi"/>
          <w:lang w:val="tr-TR"/>
        </w:rPr>
        <w:t>Personel, kendilerini, ailelerini ve halkı korumak için hastalık bulaşma riskini en aza indirmek için önlemler almalıdır.</w:t>
      </w:r>
    </w:p>
    <w:p w14:paraId="48104C2E" w14:textId="77777777" w:rsidR="00A509C9" w:rsidRPr="00AE407B" w:rsidRDefault="00A509C9" w:rsidP="000F4A0B">
      <w:pPr>
        <w:pStyle w:val="ListeMaddemi2"/>
        <w:numPr>
          <w:ilvl w:val="0"/>
          <w:numId w:val="67"/>
        </w:numPr>
        <w:rPr>
          <w:rFonts w:cstheme="minorHAnsi"/>
          <w:lang w:val="tr-TR"/>
        </w:rPr>
      </w:pPr>
      <w:r w:rsidRPr="00AE407B">
        <w:rPr>
          <w:rFonts w:cstheme="minorHAnsi"/>
          <w:lang w:val="tr-TR"/>
        </w:rPr>
        <w:t xml:space="preserve">Hayvanların yakalanması, tutulması, taşınması ve elleçlenmesinde kullanılan tüm malzeme ve ekipman, hastalık bulaşma riskini en aza indirecek şekilde temizlenmeli ve bakımı yapılmalıdır. </w:t>
      </w:r>
    </w:p>
    <w:p w14:paraId="34474EA3" w14:textId="77777777" w:rsidR="00A509C9" w:rsidRPr="00AE407B" w:rsidRDefault="00A509C9" w:rsidP="000F4A0B">
      <w:pPr>
        <w:pStyle w:val="ListeMaddemi2"/>
        <w:numPr>
          <w:ilvl w:val="0"/>
          <w:numId w:val="67"/>
        </w:numPr>
        <w:rPr>
          <w:rFonts w:cstheme="minorHAnsi"/>
          <w:lang w:val="tr-TR"/>
        </w:rPr>
      </w:pPr>
      <w:r w:rsidRPr="00AE407B">
        <w:rPr>
          <w:rFonts w:cstheme="minorHAnsi"/>
          <w:lang w:val="tr-TR"/>
        </w:rPr>
        <w:t>Kontamine ekipman, hayvanlar arasında ve ekipmanın kullanıldığı yerler arasında dezenfekte edilmelidir.</w:t>
      </w:r>
    </w:p>
    <w:p w14:paraId="2EA09975" w14:textId="77777777" w:rsidR="00A509C9" w:rsidRPr="00AE407B" w:rsidRDefault="00A509C9" w:rsidP="000F4A0B">
      <w:pPr>
        <w:pStyle w:val="ListeMaddemi2"/>
        <w:numPr>
          <w:ilvl w:val="0"/>
          <w:numId w:val="67"/>
        </w:numPr>
        <w:rPr>
          <w:rFonts w:cstheme="minorHAnsi"/>
          <w:lang w:val="tr-TR"/>
        </w:rPr>
      </w:pPr>
      <w:r w:rsidRPr="00AE407B">
        <w:rPr>
          <w:rFonts w:cstheme="minorHAnsi"/>
          <w:lang w:val="tr-TR"/>
        </w:rPr>
        <w:t xml:space="preserve">Tüm ölü hayvanlar sadece eldiven giyilerek taşınmalıdır. </w:t>
      </w:r>
    </w:p>
    <w:p w14:paraId="622BF9F7" w14:textId="77777777" w:rsidR="00A509C9" w:rsidRPr="00AE407B" w:rsidRDefault="00A509C9" w:rsidP="00A509C9">
      <w:pPr>
        <w:pStyle w:val="ListeMaddemi2"/>
        <w:tabs>
          <w:tab w:val="clear" w:pos="397"/>
        </w:tabs>
        <w:ind w:left="806"/>
        <w:rPr>
          <w:rFonts w:cstheme="minorHAnsi"/>
          <w:lang w:val="tr-TR"/>
        </w:rPr>
      </w:pPr>
    </w:p>
    <w:p w14:paraId="2E69DDBC" w14:textId="635A08AB" w:rsidR="00A509C9" w:rsidRPr="00AE407B" w:rsidRDefault="00A509C9" w:rsidP="00A509C9">
      <w:pPr>
        <w:pStyle w:val="Balk3"/>
        <w:rPr>
          <w:lang w:val="tr-TR"/>
        </w:rPr>
      </w:pPr>
      <w:bookmarkStart w:id="219" w:name="_Toc212973632"/>
      <w:r w:rsidRPr="00AE407B">
        <w:rPr>
          <w:lang w:val="tr-TR"/>
        </w:rPr>
        <w:t>Yararlı Ekipmanlar</w:t>
      </w:r>
      <w:bookmarkEnd w:id="219"/>
    </w:p>
    <w:p w14:paraId="363E3324" w14:textId="77777777" w:rsidR="00A509C9" w:rsidRPr="00AE407B" w:rsidRDefault="00A509C9" w:rsidP="00A509C9">
      <w:pPr>
        <w:pStyle w:val="ListeMaddemi"/>
        <w:rPr>
          <w:rFonts w:cstheme="minorHAnsi"/>
          <w:lang w:val="tr-TR"/>
        </w:rPr>
      </w:pPr>
      <w:r w:rsidRPr="00AE407B">
        <w:rPr>
          <w:rFonts w:cstheme="minorHAnsi"/>
          <w:lang w:val="tr-TR"/>
        </w:rPr>
        <w:t xml:space="preserve">Yaban hayatı ile karşılaşmalarda faydalı ekipmanlar: </w:t>
      </w:r>
    </w:p>
    <w:p w14:paraId="0B3CC76B" w14:textId="77777777" w:rsidR="00A509C9" w:rsidRPr="00AE407B" w:rsidRDefault="00A509C9" w:rsidP="000F4A0B">
      <w:pPr>
        <w:pStyle w:val="ListeMaddemi2"/>
        <w:numPr>
          <w:ilvl w:val="0"/>
          <w:numId w:val="68"/>
        </w:numPr>
        <w:rPr>
          <w:rFonts w:cstheme="minorHAnsi"/>
          <w:lang w:val="tr-TR"/>
        </w:rPr>
      </w:pPr>
      <w:r w:rsidRPr="00AE407B">
        <w:rPr>
          <w:rFonts w:cstheme="minorHAnsi"/>
          <w:lang w:val="tr-TR"/>
        </w:rPr>
        <w:t xml:space="preserve">İş eldivenleri; </w:t>
      </w:r>
    </w:p>
    <w:p w14:paraId="35BB1775" w14:textId="77777777" w:rsidR="00A509C9" w:rsidRPr="00AE407B" w:rsidRDefault="00A509C9" w:rsidP="000F4A0B">
      <w:pPr>
        <w:pStyle w:val="ListeMaddemi2"/>
        <w:numPr>
          <w:ilvl w:val="0"/>
          <w:numId w:val="68"/>
        </w:numPr>
        <w:rPr>
          <w:rFonts w:cstheme="minorHAnsi"/>
          <w:lang w:val="tr-TR"/>
        </w:rPr>
      </w:pPr>
      <w:r w:rsidRPr="00AE407B">
        <w:rPr>
          <w:rFonts w:cstheme="minorHAnsi"/>
          <w:lang w:val="tr-TR"/>
        </w:rPr>
        <w:t xml:space="preserve">Diğer kişisel koruyucu ekipmanlar (KKD) şunları içerebilir: </w:t>
      </w:r>
    </w:p>
    <w:p w14:paraId="657FB732" w14:textId="77777777" w:rsidR="00A509C9" w:rsidRPr="00AE407B" w:rsidRDefault="00A509C9" w:rsidP="000F4A0B">
      <w:pPr>
        <w:pStyle w:val="ListeMaddemi3"/>
        <w:numPr>
          <w:ilvl w:val="1"/>
          <w:numId w:val="68"/>
        </w:numPr>
        <w:rPr>
          <w:rFonts w:cstheme="minorHAnsi"/>
          <w:lang w:val="tr-TR"/>
        </w:rPr>
      </w:pPr>
      <w:r w:rsidRPr="00AE407B">
        <w:rPr>
          <w:rFonts w:cstheme="minorHAnsi"/>
          <w:lang w:val="tr-TR"/>
        </w:rPr>
        <w:t>Uzun kollu giysiler: kollarda ve bacaklarda kesik ve çizik riskini azaltmak için</w:t>
      </w:r>
    </w:p>
    <w:p w14:paraId="6FA3F53E" w14:textId="77777777" w:rsidR="00A509C9" w:rsidRPr="00AE407B" w:rsidRDefault="00A509C9" w:rsidP="000F4A0B">
      <w:pPr>
        <w:pStyle w:val="ListeMaddemi3"/>
        <w:numPr>
          <w:ilvl w:val="1"/>
          <w:numId w:val="68"/>
        </w:numPr>
        <w:rPr>
          <w:rFonts w:cstheme="minorHAnsi"/>
          <w:lang w:val="tr-TR"/>
        </w:rPr>
      </w:pPr>
      <w:r w:rsidRPr="00AE407B">
        <w:rPr>
          <w:rFonts w:cstheme="minorHAnsi"/>
          <w:lang w:val="tr-TR"/>
        </w:rPr>
        <w:t xml:space="preserve">Gözlük/yüz maskesi/güvenlik gözlükleri: uzun gagalı hayvanlardan veya salgı maddesi üreten hayvanlardan gözleri korumak için </w:t>
      </w:r>
    </w:p>
    <w:p w14:paraId="000443F0" w14:textId="77777777" w:rsidR="00A509C9" w:rsidRPr="00AE407B" w:rsidRDefault="00A509C9" w:rsidP="000F4A0B">
      <w:pPr>
        <w:pStyle w:val="ListeMaddemi3"/>
        <w:numPr>
          <w:ilvl w:val="1"/>
          <w:numId w:val="68"/>
        </w:numPr>
        <w:rPr>
          <w:rFonts w:cstheme="minorHAnsi"/>
          <w:lang w:val="tr-TR"/>
        </w:rPr>
      </w:pPr>
      <w:r w:rsidRPr="00AE407B">
        <w:rPr>
          <w:rFonts w:cstheme="minorHAnsi"/>
          <w:lang w:val="tr-TR"/>
        </w:rPr>
        <w:t xml:space="preserve">Eldivenler (deri): keskin pençeleri, dişleri ve dikenleri veya zehir bezleri olan hayvanlar için yararlı olabilir. Dokunma hissini azaltabileceğinden, kullanımı kişisel tercihtir. </w:t>
      </w:r>
    </w:p>
    <w:p w14:paraId="3EAEFDC4" w14:textId="77777777" w:rsidR="00A509C9" w:rsidRPr="00AE407B" w:rsidRDefault="00A509C9" w:rsidP="000F4A0B">
      <w:pPr>
        <w:pStyle w:val="ListeMaddemi3"/>
        <w:numPr>
          <w:ilvl w:val="1"/>
          <w:numId w:val="68"/>
        </w:numPr>
        <w:rPr>
          <w:rFonts w:cstheme="minorHAnsi"/>
          <w:lang w:val="tr-TR"/>
        </w:rPr>
      </w:pPr>
      <w:r w:rsidRPr="00AE407B">
        <w:rPr>
          <w:rFonts w:cstheme="minorHAnsi"/>
          <w:lang w:val="tr-TR"/>
        </w:rPr>
        <w:t xml:space="preserve">Hayvan zehirli ise, uzaklaştırmak için ek KKD gereklidir. </w:t>
      </w:r>
    </w:p>
    <w:p w14:paraId="5A4A2F28" w14:textId="77777777" w:rsidR="00A509C9" w:rsidRPr="00AE407B" w:rsidRDefault="00A509C9" w:rsidP="000F4A0B">
      <w:pPr>
        <w:pStyle w:val="ListeMaddemi2"/>
        <w:numPr>
          <w:ilvl w:val="0"/>
          <w:numId w:val="68"/>
        </w:numPr>
        <w:rPr>
          <w:rFonts w:cstheme="minorHAnsi"/>
          <w:lang w:val="tr-TR"/>
        </w:rPr>
      </w:pPr>
      <w:r w:rsidRPr="00AE407B">
        <w:rPr>
          <w:rFonts w:cstheme="minorHAnsi"/>
          <w:lang w:val="tr-TR"/>
        </w:rPr>
        <w:t xml:space="preserve">Küçük memelileri, sürüngenleri veya amfibileri nazikçe yönlendirmek için itme süpürgesi; </w:t>
      </w:r>
    </w:p>
    <w:p w14:paraId="0BB80EBB" w14:textId="03B20CB4" w:rsidR="00A80B83" w:rsidRPr="00AE407B" w:rsidRDefault="00A509C9" w:rsidP="004A0D11">
      <w:pPr>
        <w:pStyle w:val="ListeMaddemi2"/>
        <w:numPr>
          <w:ilvl w:val="0"/>
          <w:numId w:val="68"/>
        </w:numPr>
        <w:rPr>
          <w:rFonts w:cstheme="minorHAnsi"/>
          <w:lang w:val="tr-TR"/>
        </w:rPr>
      </w:pPr>
      <w:r w:rsidRPr="00AE407B">
        <w:rPr>
          <w:rFonts w:cstheme="minorHAnsi"/>
          <w:lang w:val="tr-TR"/>
        </w:rPr>
        <w:t>Temiz (kirlenmemiş) havlular veya battaniyeler ve plastik kutular, kedi taşıma çantaları ve yaralı veya yetim kalmış vahşi hayvanları yakalamak ve taşımak için büyük bir çöp kutusu veya çöp tenekesi gibi kaplar.</w:t>
      </w:r>
    </w:p>
    <w:p w14:paraId="5538EEE4" w14:textId="7DAD463C" w:rsidR="0075089E" w:rsidRPr="00AE407B" w:rsidRDefault="0075089E" w:rsidP="00946D5C">
      <w:pPr>
        <w:pStyle w:val="AppendixHeading"/>
        <w:ind w:left="0" w:firstLine="0"/>
        <w:rPr>
          <w:lang w:val="tr-TR"/>
        </w:rPr>
        <w:sectPr w:rsidR="0075089E" w:rsidRPr="00AE407B" w:rsidSect="004235CA">
          <w:pgSz w:w="11906" w:h="16838" w:code="9"/>
          <w:pgMar w:top="1134" w:right="1134" w:bottom="1134" w:left="1134" w:header="567" w:footer="374" w:gutter="0"/>
          <w:cols w:sep="1" w:space="380"/>
          <w:titlePg/>
          <w:docGrid w:linePitch="360"/>
        </w:sectPr>
      </w:pPr>
    </w:p>
    <w:tbl>
      <w:tblPr>
        <w:tblStyle w:val="TabloKlavuzu"/>
        <w:tblW w:w="978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620" w:firstRow="1" w:lastRow="0" w:firstColumn="0" w:lastColumn="0" w:noHBand="1" w:noVBand="1"/>
      </w:tblPr>
      <w:tblGrid>
        <w:gridCol w:w="2833"/>
        <w:gridCol w:w="3263"/>
        <w:gridCol w:w="283"/>
        <w:gridCol w:w="3402"/>
      </w:tblGrid>
      <w:tr w:rsidR="0075089E" w:rsidRPr="000058B4" w14:paraId="50DA7A94" w14:textId="77777777">
        <w:trPr>
          <w:trHeight w:val="709"/>
        </w:trPr>
        <w:tc>
          <w:tcPr>
            <w:tcW w:w="6096" w:type="dxa"/>
            <w:gridSpan w:val="2"/>
          </w:tcPr>
          <w:p w14:paraId="04318131" w14:textId="77777777" w:rsidR="0075089E" w:rsidRPr="00AE407B" w:rsidRDefault="0075089E" w:rsidP="0075089E">
            <w:pPr>
              <w:pStyle w:val="PageTitle"/>
              <w:rPr>
                <w:lang w:val="tr-TR"/>
              </w:rPr>
            </w:pPr>
            <w:r w:rsidRPr="00AE407B">
              <w:rPr>
                <w:lang w:val="tr-TR"/>
              </w:rPr>
              <w:lastRenderedPageBreak/>
              <w:t>ERM, dünya çapında aşağıdaki ülke ve bölgelerde 160'tan fazla ofise sahiptir</w:t>
            </w:r>
          </w:p>
        </w:tc>
        <w:tc>
          <w:tcPr>
            <w:tcW w:w="283" w:type="dxa"/>
          </w:tcPr>
          <w:p w14:paraId="7A35D88A" w14:textId="77777777" w:rsidR="0075089E" w:rsidRPr="00AE407B" w:rsidRDefault="0075089E" w:rsidP="0075089E">
            <w:pPr>
              <w:pStyle w:val="GvdeMetni"/>
              <w:rPr>
                <w:lang w:val="tr-TR"/>
              </w:rPr>
            </w:pPr>
          </w:p>
        </w:tc>
        <w:tc>
          <w:tcPr>
            <w:tcW w:w="3402" w:type="dxa"/>
          </w:tcPr>
          <w:p w14:paraId="7EC1189F" w14:textId="77777777" w:rsidR="0075089E" w:rsidRPr="00AE407B" w:rsidRDefault="0075089E" w:rsidP="0075089E">
            <w:pPr>
              <w:pStyle w:val="GvdeMetni"/>
              <w:rPr>
                <w:lang w:val="tr-TR"/>
              </w:rPr>
            </w:pPr>
          </w:p>
        </w:tc>
      </w:tr>
      <w:tr w:rsidR="0075089E" w:rsidRPr="00AE407B" w14:paraId="6F1B416F" w14:textId="77777777">
        <w:trPr>
          <w:trHeight w:val="8504"/>
        </w:trPr>
        <w:tc>
          <w:tcPr>
            <w:tcW w:w="2833" w:type="dxa"/>
            <w:tcMar>
              <w:top w:w="113" w:type="dxa"/>
            </w:tcMar>
          </w:tcPr>
          <w:p w14:paraId="689D727B" w14:textId="77777777" w:rsidR="0075089E" w:rsidRPr="00AE407B" w:rsidRDefault="0075089E" w:rsidP="0075089E">
            <w:pPr>
              <w:pStyle w:val="GvdeMetni"/>
              <w:rPr>
                <w:lang w:val="tr-TR"/>
              </w:rPr>
            </w:pPr>
            <w:r w:rsidRPr="00AE407B">
              <w:rPr>
                <w:lang w:val="tr-TR"/>
              </w:rPr>
              <w:t>Arjantin</w:t>
            </w:r>
          </w:p>
          <w:p w14:paraId="7B3DB60A" w14:textId="77777777" w:rsidR="0075089E" w:rsidRPr="00AE407B" w:rsidRDefault="0075089E" w:rsidP="0075089E">
            <w:pPr>
              <w:pStyle w:val="GvdeMetni"/>
              <w:rPr>
                <w:lang w:val="tr-TR"/>
              </w:rPr>
            </w:pPr>
            <w:r w:rsidRPr="00AE407B">
              <w:rPr>
                <w:lang w:val="tr-TR"/>
              </w:rPr>
              <w:t>Avustralya</w:t>
            </w:r>
          </w:p>
          <w:p w14:paraId="097DAA47" w14:textId="77777777" w:rsidR="0075089E" w:rsidRPr="00AE407B" w:rsidRDefault="0075089E" w:rsidP="0075089E">
            <w:pPr>
              <w:pStyle w:val="GvdeMetni"/>
              <w:rPr>
                <w:lang w:val="tr-TR"/>
              </w:rPr>
            </w:pPr>
            <w:r w:rsidRPr="00AE407B">
              <w:rPr>
                <w:lang w:val="tr-TR"/>
              </w:rPr>
              <w:t>Belçika</w:t>
            </w:r>
          </w:p>
          <w:p w14:paraId="34FA1706" w14:textId="77777777" w:rsidR="0075089E" w:rsidRPr="00AE407B" w:rsidRDefault="0075089E" w:rsidP="0075089E">
            <w:pPr>
              <w:pStyle w:val="GvdeMetni"/>
              <w:rPr>
                <w:lang w:val="tr-TR"/>
              </w:rPr>
            </w:pPr>
            <w:r w:rsidRPr="00AE407B">
              <w:rPr>
                <w:lang w:val="tr-TR"/>
              </w:rPr>
              <w:t>Brezilya</w:t>
            </w:r>
          </w:p>
          <w:p w14:paraId="7952019D" w14:textId="77777777" w:rsidR="0075089E" w:rsidRPr="00AE407B" w:rsidRDefault="0075089E" w:rsidP="0075089E">
            <w:pPr>
              <w:pStyle w:val="GvdeMetni"/>
              <w:rPr>
                <w:lang w:val="tr-TR"/>
              </w:rPr>
            </w:pPr>
            <w:r w:rsidRPr="00AE407B">
              <w:rPr>
                <w:lang w:val="tr-TR"/>
              </w:rPr>
              <w:t>Kanada</w:t>
            </w:r>
          </w:p>
          <w:p w14:paraId="5A14EC54" w14:textId="77777777" w:rsidR="0075089E" w:rsidRPr="00AE407B" w:rsidRDefault="0075089E" w:rsidP="0075089E">
            <w:pPr>
              <w:pStyle w:val="GvdeMetni"/>
              <w:rPr>
                <w:lang w:val="tr-TR"/>
              </w:rPr>
            </w:pPr>
            <w:r w:rsidRPr="00AE407B">
              <w:rPr>
                <w:lang w:val="tr-TR"/>
              </w:rPr>
              <w:t>Çin</w:t>
            </w:r>
          </w:p>
          <w:p w14:paraId="6FBB3BF0" w14:textId="77777777" w:rsidR="0075089E" w:rsidRPr="00AE407B" w:rsidRDefault="0075089E" w:rsidP="0075089E">
            <w:pPr>
              <w:pStyle w:val="GvdeMetni"/>
              <w:rPr>
                <w:lang w:val="tr-TR"/>
              </w:rPr>
            </w:pPr>
            <w:r w:rsidRPr="00AE407B">
              <w:rPr>
                <w:lang w:val="tr-TR"/>
              </w:rPr>
              <w:t>Kolombiya</w:t>
            </w:r>
          </w:p>
          <w:p w14:paraId="7CF755D4" w14:textId="77777777" w:rsidR="0075089E" w:rsidRPr="00AE407B" w:rsidRDefault="0075089E" w:rsidP="0075089E">
            <w:pPr>
              <w:pStyle w:val="GvdeMetni"/>
              <w:rPr>
                <w:lang w:val="tr-TR"/>
              </w:rPr>
            </w:pPr>
            <w:r w:rsidRPr="00AE407B">
              <w:rPr>
                <w:lang w:val="tr-TR"/>
              </w:rPr>
              <w:t>Fransa</w:t>
            </w:r>
          </w:p>
          <w:p w14:paraId="37A498BB" w14:textId="77777777" w:rsidR="0075089E" w:rsidRPr="00AE407B" w:rsidRDefault="0075089E" w:rsidP="0075089E">
            <w:pPr>
              <w:pStyle w:val="GvdeMetni"/>
              <w:rPr>
                <w:lang w:val="tr-TR"/>
              </w:rPr>
            </w:pPr>
            <w:r w:rsidRPr="00AE407B">
              <w:rPr>
                <w:lang w:val="tr-TR"/>
              </w:rPr>
              <w:t>Almanya</w:t>
            </w:r>
          </w:p>
          <w:p w14:paraId="40841B5F" w14:textId="77777777" w:rsidR="0075089E" w:rsidRPr="00AE407B" w:rsidRDefault="0075089E" w:rsidP="0075089E">
            <w:pPr>
              <w:pStyle w:val="GvdeMetni"/>
              <w:rPr>
                <w:lang w:val="tr-TR"/>
              </w:rPr>
            </w:pPr>
            <w:r w:rsidRPr="00AE407B">
              <w:rPr>
                <w:lang w:val="tr-TR"/>
              </w:rPr>
              <w:t>Gana</w:t>
            </w:r>
          </w:p>
          <w:p w14:paraId="271AD265" w14:textId="77777777" w:rsidR="0075089E" w:rsidRPr="00AE407B" w:rsidRDefault="0075089E" w:rsidP="0075089E">
            <w:pPr>
              <w:pStyle w:val="GvdeMetni"/>
              <w:rPr>
                <w:lang w:val="tr-TR"/>
              </w:rPr>
            </w:pPr>
            <w:r w:rsidRPr="00AE407B">
              <w:rPr>
                <w:lang w:val="tr-TR"/>
              </w:rPr>
              <w:t>Guyana</w:t>
            </w:r>
          </w:p>
          <w:p w14:paraId="4B064016" w14:textId="77777777" w:rsidR="0075089E" w:rsidRPr="00AE407B" w:rsidRDefault="0075089E" w:rsidP="0075089E">
            <w:pPr>
              <w:pStyle w:val="GvdeMetni"/>
              <w:rPr>
                <w:lang w:val="tr-TR"/>
              </w:rPr>
            </w:pPr>
            <w:r w:rsidRPr="00AE407B">
              <w:rPr>
                <w:lang w:val="tr-TR"/>
              </w:rPr>
              <w:t>Hong Kong</w:t>
            </w:r>
          </w:p>
          <w:p w14:paraId="49D56C33" w14:textId="77777777" w:rsidR="0075089E" w:rsidRPr="00AE407B" w:rsidRDefault="0075089E" w:rsidP="0075089E">
            <w:pPr>
              <w:pStyle w:val="GvdeMetni"/>
              <w:rPr>
                <w:lang w:val="tr-TR"/>
              </w:rPr>
            </w:pPr>
            <w:r w:rsidRPr="00AE407B">
              <w:rPr>
                <w:lang w:val="tr-TR"/>
              </w:rPr>
              <w:t>Hindistan</w:t>
            </w:r>
          </w:p>
          <w:p w14:paraId="1BA4C310" w14:textId="77777777" w:rsidR="0075089E" w:rsidRPr="00AE407B" w:rsidRDefault="0075089E" w:rsidP="0075089E">
            <w:pPr>
              <w:pStyle w:val="GvdeMetni"/>
              <w:rPr>
                <w:lang w:val="tr-TR"/>
              </w:rPr>
            </w:pPr>
            <w:r w:rsidRPr="00AE407B">
              <w:rPr>
                <w:lang w:val="tr-TR"/>
              </w:rPr>
              <w:t>Endonezya</w:t>
            </w:r>
          </w:p>
          <w:p w14:paraId="1ADBEAD2" w14:textId="77777777" w:rsidR="0075089E" w:rsidRPr="00AE407B" w:rsidRDefault="0075089E" w:rsidP="0075089E">
            <w:pPr>
              <w:pStyle w:val="GvdeMetni"/>
              <w:rPr>
                <w:lang w:val="tr-TR"/>
              </w:rPr>
            </w:pPr>
            <w:r w:rsidRPr="00AE407B">
              <w:rPr>
                <w:lang w:val="tr-TR"/>
              </w:rPr>
              <w:t>İrlanda</w:t>
            </w:r>
          </w:p>
          <w:p w14:paraId="01CC4200" w14:textId="77777777" w:rsidR="0075089E" w:rsidRPr="00AE407B" w:rsidRDefault="0075089E" w:rsidP="0075089E">
            <w:pPr>
              <w:pStyle w:val="GvdeMetni"/>
              <w:rPr>
                <w:lang w:val="tr-TR"/>
              </w:rPr>
            </w:pPr>
            <w:r w:rsidRPr="00AE407B">
              <w:rPr>
                <w:lang w:val="tr-TR"/>
              </w:rPr>
              <w:t>İtalya</w:t>
            </w:r>
          </w:p>
          <w:p w14:paraId="140CA6F6" w14:textId="77777777" w:rsidR="0075089E" w:rsidRPr="00AE407B" w:rsidRDefault="0075089E" w:rsidP="0075089E">
            <w:pPr>
              <w:pStyle w:val="GvdeMetni"/>
              <w:rPr>
                <w:lang w:val="tr-TR"/>
              </w:rPr>
            </w:pPr>
            <w:r w:rsidRPr="00AE407B">
              <w:rPr>
                <w:lang w:val="tr-TR"/>
              </w:rPr>
              <w:t>Japonya</w:t>
            </w:r>
          </w:p>
          <w:p w14:paraId="446DDE3F" w14:textId="77777777" w:rsidR="0075089E" w:rsidRPr="00AE407B" w:rsidRDefault="0075089E" w:rsidP="0075089E">
            <w:pPr>
              <w:pStyle w:val="GvdeMetni"/>
              <w:rPr>
                <w:lang w:val="tr-TR"/>
              </w:rPr>
            </w:pPr>
            <w:r w:rsidRPr="00AE407B">
              <w:rPr>
                <w:lang w:val="tr-TR"/>
              </w:rPr>
              <w:t>Kazakistan</w:t>
            </w:r>
          </w:p>
          <w:p w14:paraId="45F3EE2E" w14:textId="77777777" w:rsidR="0075089E" w:rsidRPr="00AE407B" w:rsidRDefault="0075089E" w:rsidP="0075089E">
            <w:pPr>
              <w:pStyle w:val="GvdeMetni"/>
              <w:rPr>
                <w:lang w:val="tr-TR"/>
              </w:rPr>
            </w:pPr>
            <w:r w:rsidRPr="00AE407B">
              <w:rPr>
                <w:lang w:val="tr-TR"/>
              </w:rPr>
              <w:t>Kenya</w:t>
            </w:r>
          </w:p>
          <w:p w14:paraId="3A0525A4" w14:textId="77777777" w:rsidR="0075089E" w:rsidRPr="00AE407B" w:rsidRDefault="0075089E" w:rsidP="0075089E">
            <w:pPr>
              <w:pStyle w:val="GvdeMetni"/>
              <w:rPr>
                <w:lang w:val="tr-TR"/>
              </w:rPr>
            </w:pPr>
            <w:r w:rsidRPr="00AE407B">
              <w:rPr>
                <w:lang w:val="tr-TR"/>
              </w:rPr>
              <w:t>Malezya</w:t>
            </w:r>
          </w:p>
          <w:p w14:paraId="7281D0A1" w14:textId="77777777" w:rsidR="0075089E" w:rsidRPr="00AE407B" w:rsidRDefault="0075089E" w:rsidP="0075089E">
            <w:pPr>
              <w:pStyle w:val="GvdeMetni"/>
              <w:rPr>
                <w:lang w:val="tr-TR"/>
              </w:rPr>
            </w:pPr>
            <w:r w:rsidRPr="00AE407B">
              <w:rPr>
                <w:lang w:val="tr-TR"/>
              </w:rPr>
              <w:t>Meksika</w:t>
            </w:r>
          </w:p>
          <w:p w14:paraId="792D9856" w14:textId="77777777" w:rsidR="0075089E" w:rsidRPr="00AE407B" w:rsidRDefault="0075089E" w:rsidP="0075089E">
            <w:pPr>
              <w:pStyle w:val="GvdeMetni"/>
              <w:rPr>
                <w:lang w:val="tr-TR"/>
              </w:rPr>
            </w:pPr>
            <w:r w:rsidRPr="00AE407B">
              <w:rPr>
                <w:lang w:val="tr-TR"/>
              </w:rPr>
              <w:t>Mozambik</w:t>
            </w:r>
          </w:p>
          <w:p w14:paraId="653A1227" w14:textId="77777777" w:rsidR="0075089E" w:rsidRPr="00AE407B" w:rsidRDefault="0075089E" w:rsidP="0075089E">
            <w:pPr>
              <w:pStyle w:val="GvdeMetni"/>
              <w:rPr>
                <w:lang w:val="tr-TR"/>
              </w:rPr>
            </w:pPr>
          </w:p>
        </w:tc>
        <w:tc>
          <w:tcPr>
            <w:tcW w:w="3263" w:type="dxa"/>
            <w:tcMar>
              <w:top w:w="113" w:type="dxa"/>
            </w:tcMar>
          </w:tcPr>
          <w:p w14:paraId="7FD74632" w14:textId="77777777" w:rsidR="0075089E" w:rsidRPr="00AE407B" w:rsidRDefault="0075089E" w:rsidP="0075089E">
            <w:pPr>
              <w:pStyle w:val="GvdeMetni"/>
              <w:rPr>
                <w:lang w:val="tr-TR"/>
              </w:rPr>
            </w:pPr>
            <w:r w:rsidRPr="00AE407B">
              <w:rPr>
                <w:lang w:val="tr-TR"/>
              </w:rPr>
              <w:t xml:space="preserve">Hollanda </w:t>
            </w:r>
          </w:p>
          <w:p w14:paraId="00ACD8D0" w14:textId="77777777" w:rsidR="0075089E" w:rsidRPr="00AE407B" w:rsidRDefault="0075089E" w:rsidP="0075089E">
            <w:pPr>
              <w:pStyle w:val="GvdeMetni"/>
              <w:rPr>
                <w:lang w:val="tr-TR"/>
              </w:rPr>
            </w:pPr>
            <w:r w:rsidRPr="00AE407B">
              <w:rPr>
                <w:lang w:val="tr-TR"/>
              </w:rPr>
              <w:t>Yeni Zelanda</w:t>
            </w:r>
          </w:p>
          <w:p w14:paraId="020665BA" w14:textId="77777777" w:rsidR="0075089E" w:rsidRPr="00AE407B" w:rsidRDefault="0075089E" w:rsidP="0075089E">
            <w:pPr>
              <w:pStyle w:val="GvdeMetni"/>
              <w:rPr>
                <w:lang w:val="tr-TR"/>
              </w:rPr>
            </w:pPr>
            <w:r w:rsidRPr="00AE407B">
              <w:rPr>
                <w:lang w:val="tr-TR"/>
              </w:rPr>
              <w:t>Peru</w:t>
            </w:r>
          </w:p>
          <w:p w14:paraId="4A7952F5" w14:textId="77777777" w:rsidR="0075089E" w:rsidRPr="00AE407B" w:rsidRDefault="0075089E" w:rsidP="0075089E">
            <w:pPr>
              <w:pStyle w:val="GvdeMetni"/>
              <w:rPr>
                <w:lang w:val="tr-TR"/>
              </w:rPr>
            </w:pPr>
            <w:r w:rsidRPr="00AE407B">
              <w:rPr>
                <w:lang w:val="tr-TR"/>
              </w:rPr>
              <w:t>Polonya</w:t>
            </w:r>
          </w:p>
          <w:p w14:paraId="2B7063CC" w14:textId="77777777" w:rsidR="0075089E" w:rsidRPr="00AE407B" w:rsidRDefault="0075089E" w:rsidP="0075089E">
            <w:pPr>
              <w:pStyle w:val="GvdeMetni"/>
              <w:rPr>
                <w:lang w:val="tr-TR"/>
              </w:rPr>
            </w:pPr>
            <w:r w:rsidRPr="00AE407B">
              <w:rPr>
                <w:lang w:val="tr-TR"/>
              </w:rPr>
              <w:t>Portekiz</w:t>
            </w:r>
          </w:p>
          <w:p w14:paraId="11B14BB9" w14:textId="77777777" w:rsidR="0075089E" w:rsidRPr="00AE407B" w:rsidRDefault="0075089E" w:rsidP="0075089E">
            <w:pPr>
              <w:pStyle w:val="GvdeMetni"/>
              <w:rPr>
                <w:lang w:val="tr-TR"/>
              </w:rPr>
            </w:pPr>
            <w:r w:rsidRPr="00AE407B">
              <w:rPr>
                <w:lang w:val="tr-TR"/>
              </w:rPr>
              <w:t>Porto Riko</w:t>
            </w:r>
          </w:p>
          <w:p w14:paraId="59B2BE0A" w14:textId="77777777" w:rsidR="0075089E" w:rsidRPr="00AE407B" w:rsidRDefault="0075089E" w:rsidP="0075089E">
            <w:pPr>
              <w:pStyle w:val="GvdeMetni"/>
              <w:rPr>
                <w:lang w:val="tr-TR"/>
              </w:rPr>
            </w:pPr>
            <w:r w:rsidRPr="00AE407B">
              <w:rPr>
                <w:lang w:val="tr-TR"/>
              </w:rPr>
              <w:t>Romanya</w:t>
            </w:r>
          </w:p>
          <w:p w14:paraId="39316A90" w14:textId="77777777" w:rsidR="0075089E" w:rsidRPr="00AE407B" w:rsidRDefault="0075089E" w:rsidP="0075089E">
            <w:pPr>
              <w:pStyle w:val="GvdeMetni"/>
              <w:rPr>
                <w:lang w:val="tr-TR"/>
              </w:rPr>
            </w:pPr>
            <w:r w:rsidRPr="00AE407B">
              <w:rPr>
                <w:lang w:val="tr-TR"/>
              </w:rPr>
              <w:t>Senegal</w:t>
            </w:r>
          </w:p>
          <w:p w14:paraId="37D1E37D" w14:textId="77777777" w:rsidR="0075089E" w:rsidRPr="00AE407B" w:rsidRDefault="0075089E" w:rsidP="0075089E">
            <w:pPr>
              <w:pStyle w:val="GvdeMetni"/>
              <w:rPr>
                <w:lang w:val="tr-TR"/>
              </w:rPr>
            </w:pPr>
            <w:r w:rsidRPr="00AE407B">
              <w:rPr>
                <w:lang w:val="tr-TR"/>
              </w:rPr>
              <w:t>Singapur</w:t>
            </w:r>
          </w:p>
          <w:p w14:paraId="0A110FB3" w14:textId="77777777" w:rsidR="0075089E" w:rsidRPr="00AE407B" w:rsidRDefault="0075089E" w:rsidP="0075089E">
            <w:pPr>
              <w:pStyle w:val="GvdeMetni"/>
              <w:rPr>
                <w:lang w:val="tr-TR"/>
              </w:rPr>
            </w:pPr>
            <w:r w:rsidRPr="00AE407B">
              <w:rPr>
                <w:lang w:val="tr-TR"/>
              </w:rPr>
              <w:t>Güney Afrika</w:t>
            </w:r>
          </w:p>
          <w:p w14:paraId="4B93FEF9" w14:textId="77777777" w:rsidR="0075089E" w:rsidRPr="00AE407B" w:rsidRDefault="0075089E" w:rsidP="0075089E">
            <w:pPr>
              <w:pStyle w:val="GvdeMetni"/>
              <w:rPr>
                <w:lang w:val="tr-TR"/>
              </w:rPr>
            </w:pPr>
            <w:r w:rsidRPr="00AE407B">
              <w:rPr>
                <w:lang w:val="tr-TR"/>
              </w:rPr>
              <w:t>Güney Kore</w:t>
            </w:r>
          </w:p>
          <w:p w14:paraId="07A97219" w14:textId="77777777" w:rsidR="0075089E" w:rsidRPr="00AE407B" w:rsidRDefault="0075089E" w:rsidP="0075089E">
            <w:pPr>
              <w:pStyle w:val="GvdeMetni"/>
              <w:rPr>
                <w:lang w:val="tr-TR"/>
              </w:rPr>
            </w:pPr>
            <w:r w:rsidRPr="00AE407B">
              <w:rPr>
                <w:lang w:val="tr-TR"/>
              </w:rPr>
              <w:t>İspanya</w:t>
            </w:r>
          </w:p>
          <w:p w14:paraId="0A8AE22E" w14:textId="77777777" w:rsidR="0075089E" w:rsidRPr="00AE407B" w:rsidRDefault="0075089E" w:rsidP="0075089E">
            <w:pPr>
              <w:pStyle w:val="GvdeMetni"/>
              <w:rPr>
                <w:lang w:val="tr-TR"/>
              </w:rPr>
            </w:pPr>
            <w:r w:rsidRPr="00AE407B">
              <w:rPr>
                <w:lang w:val="tr-TR"/>
              </w:rPr>
              <w:t>İsviçre</w:t>
            </w:r>
          </w:p>
          <w:p w14:paraId="0D13C1ED" w14:textId="77777777" w:rsidR="0075089E" w:rsidRPr="00AE407B" w:rsidRDefault="0075089E" w:rsidP="0075089E">
            <w:pPr>
              <w:pStyle w:val="GvdeMetni"/>
              <w:rPr>
                <w:lang w:val="tr-TR"/>
              </w:rPr>
            </w:pPr>
            <w:r w:rsidRPr="00AE407B">
              <w:rPr>
                <w:lang w:val="tr-TR"/>
              </w:rPr>
              <w:t>Tayvan</w:t>
            </w:r>
          </w:p>
          <w:p w14:paraId="4A0351F3" w14:textId="77777777" w:rsidR="0075089E" w:rsidRPr="00AE407B" w:rsidRDefault="0075089E" w:rsidP="0075089E">
            <w:pPr>
              <w:pStyle w:val="GvdeMetni"/>
              <w:rPr>
                <w:lang w:val="tr-TR"/>
              </w:rPr>
            </w:pPr>
            <w:r w:rsidRPr="00AE407B">
              <w:rPr>
                <w:lang w:val="tr-TR"/>
              </w:rPr>
              <w:t>Tanzanya</w:t>
            </w:r>
          </w:p>
          <w:p w14:paraId="7C6BC199" w14:textId="77777777" w:rsidR="0075089E" w:rsidRPr="00AE407B" w:rsidRDefault="0075089E" w:rsidP="0075089E">
            <w:pPr>
              <w:pStyle w:val="GvdeMetni"/>
              <w:rPr>
                <w:lang w:val="tr-TR"/>
              </w:rPr>
            </w:pPr>
            <w:r w:rsidRPr="00AE407B">
              <w:rPr>
                <w:lang w:val="tr-TR"/>
              </w:rPr>
              <w:t>Tayland</w:t>
            </w:r>
          </w:p>
          <w:p w14:paraId="4CEF011E" w14:textId="77777777" w:rsidR="0075089E" w:rsidRPr="00AE407B" w:rsidRDefault="0075089E" w:rsidP="0075089E">
            <w:pPr>
              <w:pStyle w:val="GvdeMetni"/>
              <w:rPr>
                <w:lang w:val="tr-TR"/>
              </w:rPr>
            </w:pPr>
            <w:r w:rsidRPr="00AE407B">
              <w:rPr>
                <w:lang w:val="tr-TR"/>
              </w:rPr>
              <w:t>BAE</w:t>
            </w:r>
          </w:p>
          <w:p w14:paraId="080AC387" w14:textId="77777777" w:rsidR="0075089E" w:rsidRPr="00AE407B" w:rsidRDefault="0075089E" w:rsidP="0075089E">
            <w:pPr>
              <w:pStyle w:val="GvdeMetni"/>
              <w:rPr>
                <w:lang w:val="tr-TR"/>
              </w:rPr>
            </w:pPr>
            <w:r w:rsidRPr="00AE407B">
              <w:rPr>
                <w:lang w:val="tr-TR"/>
              </w:rPr>
              <w:t>Birleşik Krallık</w:t>
            </w:r>
          </w:p>
          <w:p w14:paraId="1FFBCD8A" w14:textId="77777777" w:rsidR="0075089E" w:rsidRPr="00AE407B" w:rsidRDefault="0075089E" w:rsidP="0075089E">
            <w:pPr>
              <w:pStyle w:val="GvdeMetni"/>
              <w:rPr>
                <w:lang w:val="tr-TR"/>
              </w:rPr>
            </w:pPr>
            <w:r w:rsidRPr="00AE407B">
              <w:rPr>
                <w:lang w:val="tr-TR"/>
              </w:rPr>
              <w:t>ABD</w:t>
            </w:r>
          </w:p>
          <w:p w14:paraId="1A08E327" w14:textId="77777777" w:rsidR="0075089E" w:rsidRPr="00AE407B" w:rsidRDefault="0075089E" w:rsidP="0075089E">
            <w:pPr>
              <w:pStyle w:val="GvdeMetni"/>
              <w:rPr>
                <w:lang w:val="tr-TR"/>
              </w:rPr>
            </w:pPr>
            <w:r w:rsidRPr="00AE407B">
              <w:rPr>
                <w:lang w:val="tr-TR"/>
              </w:rPr>
              <w:t>Vietnam</w:t>
            </w:r>
          </w:p>
        </w:tc>
        <w:tc>
          <w:tcPr>
            <w:tcW w:w="283" w:type="dxa"/>
          </w:tcPr>
          <w:p w14:paraId="61FF1599" w14:textId="77777777" w:rsidR="0075089E" w:rsidRPr="00AE407B" w:rsidRDefault="0075089E" w:rsidP="0075089E">
            <w:pPr>
              <w:pStyle w:val="Addressdetails"/>
              <w:rPr>
                <w:lang w:val="tr-TR"/>
              </w:rPr>
            </w:pPr>
          </w:p>
        </w:tc>
        <w:tc>
          <w:tcPr>
            <w:tcW w:w="3402" w:type="dxa"/>
          </w:tcPr>
          <w:p w14:paraId="7FFC6BFB" w14:textId="77777777" w:rsidR="00BB705C" w:rsidRPr="00AE407B" w:rsidRDefault="00BB705C" w:rsidP="00BB705C">
            <w:pPr>
              <w:pStyle w:val="GvdeMetni"/>
              <w:rPr>
                <w:b/>
                <w:bCs/>
                <w:lang w:val="tr-TR"/>
              </w:rPr>
            </w:pPr>
            <w:r w:rsidRPr="00AE407B">
              <w:rPr>
                <w:b/>
                <w:bCs/>
                <w:lang w:val="tr-TR"/>
              </w:rPr>
              <w:t xml:space="preserve">ERM GmbH </w:t>
            </w:r>
          </w:p>
          <w:p w14:paraId="5D5A980A" w14:textId="77777777" w:rsidR="009B4202" w:rsidRPr="00AE407B" w:rsidRDefault="009B4202" w:rsidP="009B4202">
            <w:pPr>
              <w:pStyle w:val="GvdeMetni"/>
              <w:rPr>
                <w:lang w:val="tr-TR"/>
              </w:rPr>
            </w:pPr>
            <w:r w:rsidRPr="00AE407B">
              <w:rPr>
                <w:lang w:val="tr-TR"/>
              </w:rPr>
              <w:t xml:space="preserve">Brüsseler Str. 1-3 </w:t>
            </w:r>
          </w:p>
          <w:p w14:paraId="77879E82" w14:textId="77777777" w:rsidR="009B4202" w:rsidRPr="00AE407B" w:rsidRDefault="009B4202" w:rsidP="009B4202">
            <w:pPr>
              <w:pStyle w:val="GvdeMetni"/>
              <w:rPr>
                <w:lang w:val="tr-TR"/>
              </w:rPr>
            </w:pPr>
            <w:r w:rsidRPr="00AE407B">
              <w:rPr>
                <w:lang w:val="tr-TR"/>
              </w:rPr>
              <w:t xml:space="preserve">60327, Frankfurt </w:t>
            </w:r>
          </w:p>
          <w:p w14:paraId="5F17ABD8" w14:textId="7F321539" w:rsidR="009B4202" w:rsidRPr="00AE407B" w:rsidRDefault="009B4202" w:rsidP="00BB705C">
            <w:pPr>
              <w:pStyle w:val="GvdeMetni"/>
              <w:rPr>
                <w:lang w:val="tr-TR"/>
              </w:rPr>
            </w:pPr>
            <w:r w:rsidRPr="00AE407B">
              <w:rPr>
                <w:lang w:val="tr-TR"/>
              </w:rPr>
              <w:t>Almanya</w:t>
            </w:r>
          </w:p>
          <w:p w14:paraId="3DEA2BEC" w14:textId="77464D7D" w:rsidR="00BB705C" w:rsidRPr="00AE407B" w:rsidRDefault="00BB705C" w:rsidP="00BB705C">
            <w:pPr>
              <w:pStyle w:val="GvdeMetni"/>
              <w:rPr>
                <w:bCs/>
                <w:lang w:val="tr-TR"/>
              </w:rPr>
            </w:pPr>
            <w:r w:rsidRPr="00AE407B">
              <w:rPr>
                <w:lang w:val="tr-TR"/>
              </w:rPr>
              <w:t xml:space="preserve">Faks </w:t>
            </w:r>
            <w:r w:rsidRPr="00AE407B">
              <w:rPr>
                <w:bCs/>
                <w:lang w:val="tr-TR"/>
              </w:rPr>
              <w:t>+49 (0) 6102 771 904-0</w:t>
            </w:r>
          </w:p>
          <w:p w14:paraId="5BA3DD04" w14:textId="77777777" w:rsidR="00BB705C" w:rsidRPr="00AE407B" w:rsidRDefault="00BB705C" w:rsidP="00BB705C">
            <w:pPr>
              <w:pStyle w:val="Addressdetails"/>
              <w:rPr>
                <w:lang w:val="tr-TR"/>
              </w:rPr>
            </w:pPr>
          </w:p>
          <w:p w14:paraId="3862CBF4" w14:textId="77777777" w:rsidR="00BB705C" w:rsidRPr="00AE407B" w:rsidRDefault="00BB705C" w:rsidP="00BB705C">
            <w:pPr>
              <w:pStyle w:val="Addressdetails"/>
              <w:rPr>
                <w:lang w:val="tr-TR"/>
              </w:rPr>
            </w:pPr>
            <w:r w:rsidRPr="00AE407B">
              <w:rPr>
                <w:b/>
                <w:bCs/>
                <w:lang w:val="tr-TR"/>
              </w:rPr>
              <w:t>www.erm.com</w:t>
            </w:r>
          </w:p>
          <w:p w14:paraId="1A98B317" w14:textId="4162A262" w:rsidR="0075089E" w:rsidRPr="00AE407B" w:rsidRDefault="0075089E" w:rsidP="0075089E">
            <w:pPr>
              <w:pStyle w:val="Addressdetails"/>
              <w:rPr>
                <w:b/>
                <w:bCs/>
                <w:lang w:val="tr-TR"/>
              </w:rPr>
            </w:pPr>
          </w:p>
        </w:tc>
      </w:tr>
    </w:tbl>
    <w:p w14:paraId="03AA357D" w14:textId="77777777" w:rsidR="0075089E" w:rsidRPr="00AE407B" w:rsidRDefault="0075089E" w:rsidP="0075089E">
      <w:pPr>
        <w:rPr>
          <w:lang w:val="tr-TR"/>
        </w:rPr>
      </w:pPr>
    </w:p>
    <w:p w14:paraId="02874F04" w14:textId="77777777" w:rsidR="00CE6D88" w:rsidRPr="00AE407B" w:rsidRDefault="00CE6D88" w:rsidP="0075089E">
      <w:pPr>
        <w:rPr>
          <w:lang w:val="tr-TR"/>
        </w:rPr>
      </w:pPr>
    </w:p>
    <w:sectPr w:rsidR="00CE6D88" w:rsidRPr="00AE407B" w:rsidSect="009A59EE">
      <w:headerReference w:type="default" r:id="rId43"/>
      <w:headerReference w:type="first" r:id="rId44"/>
      <w:footerReference w:type="first" r:id="rId45"/>
      <w:pgSz w:w="11906" w:h="16838" w:code="9"/>
      <w:pgMar w:top="1134" w:right="1134" w:bottom="1134" w:left="1134" w:header="567" w:footer="374" w:gutter="0"/>
      <w:pgNumType w:start="1"/>
      <w:cols w:sep="1" w:space="38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F6F57E5" w14:textId="77777777" w:rsidR="00567585" w:rsidRDefault="00567585" w:rsidP="00A95726">
      <w:pPr>
        <w:spacing w:after="0" w:line="240" w:lineRule="auto"/>
      </w:pPr>
      <w:r>
        <w:separator/>
      </w:r>
    </w:p>
    <w:p w14:paraId="3D8B9A46" w14:textId="77777777" w:rsidR="00567585" w:rsidRDefault="00567585"/>
    <w:p w14:paraId="2FAA3E1B" w14:textId="77777777" w:rsidR="00567585" w:rsidRDefault="00567585"/>
    <w:p w14:paraId="311D6102" w14:textId="77777777" w:rsidR="00567585" w:rsidRDefault="00567585"/>
  </w:endnote>
  <w:endnote w:type="continuationSeparator" w:id="0">
    <w:p w14:paraId="0232E3BD" w14:textId="77777777" w:rsidR="00567585" w:rsidRDefault="00567585" w:rsidP="00A95726">
      <w:pPr>
        <w:spacing w:after="0" w:line="240" w:lineRule="auto"/>
      </w:pPr>
      <w:r>
        <w:continuationSeparator/>
      </w:r>
    </w:p>
    <w:p w14:paraId="7557890C" w14:textId="77777777" w:rsidR="00567585" w:rsidRDefault="00567585"/>
    <w:p w14:paraId="3A3184D4" w14:textId="77777777" w:rsidR="00567585" w:rsidRDefault="00567585"/>
    <w:p w14:paraId="18C17FFA" w14:textId="77777777" w:rsidR="00567585" w:rsidRDefault="00567585"/>
  </w:endnote>
  <w:endnote w:type="continuationNotice" w:id="1">
    <w:p w14:paraId="7A514D5F" w14:textId="77777777" w:rsidR="00567585" w:rsidRDefault="00567585">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Georgia">
    <w:panose1 w:val="02040502050405020303"/>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Book Antiqua">
    <w:panose1 w:val="02040602050305030304"/>
    <w:charset w:val="00"/>
    <w:family w:val="roman"/>
    <w:pitch w:val="variable"/>
    <w:sig w:usb0="00000287" w:usb1="000000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Wingdings 2">
    <w:panose1 w:val="05020102010507070707"/>
    <w:charset w:val="02"/>
    <w:family w:val="roman"/>
    <w:pitch w:val="variable"/>
    <w:sig w:usb0="00000000" w:usb1="10000000" w:usb2="00000000" w:usb3="00000000" w:csb0="80000000" w:csb1="00000000"/>
  </w:font>
  <w:font w:name="Times New Roman (Body CS)">
    <w:altName w:val="Times New Roman"/>
    <w:panose1 w:val="00000000000000000000"/>
    <w:charset w:val="00"/>
    <w:family w:val="roman"/>
    <w:notTrueType/>
    <w:pitch w:val="default"/>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MinionPro-Regular">
    <w:altName w:val="Calibri"/>
    <w:panose1 w:val="00000000000000000000"/>
    <w:charset w:val="4D"/>
    <w:family w:val="auto"/>
    <w:notTrueType/>
    <w:pitch w:val="default"/>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Arial MT">
    <w:altName w:val="Arial"/>
    <w:charset w:val="01"/>
    <w:family w:val="swiss"/>
    <w:pitch w:val="variable"/>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80A3B6" w14:textId="3CF32193" w:rsidR="00A73F24" w:rsidRDefault="00A73F24">
    <w:pPr>
      <w:pStyle w:val="AltBilgi"/>
    </w:pPr>
    <w:r>
      <w:rPr>
        <w:noProof/>
      </w:rPr>
      <mc:AlternateContent>
        <mc:Choice Requires="wps">
          <w:drawing>
            <wp:anchor distT="0" distB="0" distL="0" distR="0" simplePos="0" relativeHeight="251658252" behindDoc="0" locked="0" layoutInCell="1" allowOverlap="1" wp14:anchorId="565BDDDE" wp14:editId="7F158F3B">
              <wp:simplePos x="635" y="635"/>
              <wp:positionH relativeFrom="page">
                <wp:align>center</wp:align>
              </wp:positionH>
              <wp:positionV relativeFrom="page">
                <wp:align>bottom</wp:align>
              </wp:positionV>
              <wp:extent cx="530225" cy="325755"/>
              <wp:effectExtent l="0" t="0" r="3175" b="0"/>
              <wp:wrapNone/>
              <wp:docPr id="1159069472" name="Text Box 2" descr="Confident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30225" cy="325755"/>
                      </a:xfrm>
                      <a:prstGeom prst="rect">
                        <a:avLst/>
                      </a:prstGeom>
                      <a:solidFill>
                        <a:schemeClr val="accent2"/>
                      </a:solidFill>
                      <a:ln>
                        <a:noFill/>
                      </a:ln>
                    </wps:spPr>
                    <wps:txbx>
                      <w:txbxContent>
                        <w:p w14:paraId="503571CC" w14:textId="2D5B7C79" w:rsidR="00A73F24" w:rsidRPr="00A73F24" w:rsidRDefault="00A73F24" w:rsidP="00A73F24">
                          <w:pPr>
                            <w:spacing w:after="0"/>
                            <w:rPr>
                              <w:rFonts w:ascii="Verdana" w:eastAsia="Verdana" w:hAnsi="Verdana" w:cs="Verdana"/>
                              <w:noProof/>
                              <w:color w:val="000000"/>
                              <w:sz w:val="14"/>
                              <w:szCs w:val="14"/>
                            </w:rPr>
                          </w:pPr>
                          <w:r w:rsidRPr="00A73F24">
                            <w:rPr>
                              <w:rFonts w:ascii="Verdana" w:eastAsia="Verdana" w:hAnsi="Verdana" w:cs="Verdana"/>
                              <w:noProof/>
                              <w:color w:val="000000"/>
                              <w:sz w:val="14"/>
                              <w:szCs w:val="14"/>
                            </w:rPr>
                            <w:t>Gizli</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65BDDDE" id="_x0000_t202" coordsize="21600,21600" o:spt="202" path="m,l,21600r21600,l21600,xe">
              <v:stroke joinstyle="miter"/>
              <v:path gradientshapeok="t" o:connecttype="rect"/>
            </v:shapetype>
            <v:shape id="_x0000_s1031" type="#_x0000_t202" alt="Confidential" style="position:absolute;left:0;text-align:left;margin-left:0;margin-top:0;width:41.75pt;height:25.65pt;z-index:25165825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8/NMIAIAAEEEAAAOAAAAZHJzL2Uyb0RvYy54bWysU8Fu2zAMvQ/YPwi6L3ZceFuNOEWWIsOA&#10;oi2QDj0rshwbkEWBUmJnXz9KdpKt22nYRaZImhTfe1zcDZ1mR4WuBVPy+SzlTBkJVWv2Jf/+svnw&#10;mTPnhamEBqNKflKO3y3fv1v0tlAZNKArhYyKGFf0tuSN97ZIEicb1Qk3A6sMBWvATni64j6pUPRU&#10;vdNJlqYfkx6wsghSOUfe+zHIl7F+XSvpn+raKc90yeltPp4Yz104k+VCFHsUtmnl9AzxD6/oRGuo&#10;6aXUvfCCHbD9o1TXSgQHtZ9J6BKo61aqOANNM0/fTLNthFVxFgLH2QtM7v+VlY/HrX1G5ocvMBCB&#10;AZDeusKRM8wz1NiFL72UUZwgPF1gU4Nnkpz5TZplOWeSQjdZ/inPQ5Xk+rNF578q6FgwSo7ESgRL&#10;HB+cH1PPKaGXA91Wm1breAlKUGuN7CiIQyGlMj6bGvyWqU3INxD+HIsGT3KdJlh+2A3TiDuoTjQ5&#10;wigKZ+Wmpfc9COefBZIKaFhStn+io9bQlxwmi7MG8Mff/CGfyKEoZz2pquSGZM+Z/maItCDAs4Fn&#10;YxeN+W2apxQ3h24NNOec1sbKaJIXvT6bNUL3SppfhUYUEkZSu5Lvzubaj/KmnZFqtYpJpDUr/IPZ&#10;WhlKB5wC4C/Dq0A7seKJzkc4S04Ub8gZcyMjdnXwhHJkLmA6AjlBTTqN3E87FRbh13vMum7+8icA&#10;AAD//wMAUEsDBBQABgAIAAAAIQDttOzt3gAAAAMBAAAPAAAAZHJzL2Rvd25yZXYueG1sTI9BS8NA&#10;EIXvQv/DMoI3u6mxWtNMShGLWFCwWrC3bXbMhmZnQ3bbpv++qxe9DDze471v8llvG3GgzteOEUbD&#10;BARx6XTNFcLnx+J6AsIHxVo1jgnhRB5mxeAiV5l2R36nwypUIpawzxSCCaHNpPSlIav80LXE0ft2&#10;nVUhyq6SulPHWG4beZMkd9KqmuOCUS09Gip3q71FWC/Lp6+X9e62ul8s/Wb+kL69mmfEq8t+PgUR&#10;qA9/YfjBj+hQRKat27P2okGIj4TfG71JOgaxRRiPUpBFLv+zF2cAAAD//wMAUEsBAi0AFAAGAAgA&#10;AAAhALaDOJL+AAAA4QEAABMAAAAAAAAAAAAAAAAAAAAAAFtDb250ZW50X1R5cGVzXS54bWxQSwEC&#10;LQAUAAYACAAAACEAOP0h/9YAAACUAQAACwAAAAAAAAAAAAAAAAAvAQAAX3JlbHMvLnJlbHNQSwEC&#10;LQAUAAYACAAAACEAuvPzTCACAABBBAAADgAAAAAAAAAAAAAAAAAuAgAAZHJzL2Uyb0RvYy54bWxQ&#10;SwECLQAUAAYACAAAACEA7bTs7d4AAAADAQAADwAAAAAAAAAAAAAAAAB6BAAAZHJzL2Rvd25yZXYu&#10;eG1sUEsFBgAAAAAEAAQA8wAAAIUFAAAAAA==&#10;" fillcolor="#0a2c14 [3205]" stroked="f">
              <v:textbox style="mso-fit-shape-to-text:t" inset="0,0,0,15pt">
                <w:txbxContent>
                  <w:p w14:paraId="503571CC" w14:textId="2D5B7C79" w:rsidR="00A73F24" w:rsidRPr="00A73F24" w:rsidRDefault="00A73F24" w:rsidP="00A73F24">
                    <w:pPr>
                      <w:spacing w:after="0"/>
                      <w:rPr>
                        <w:rFonts w:ascii="Verdana" w:eastAsia="Verdana" w:hAnsi="Verdana" w:cs="Verdana"/>
                        <w:noProof/>
                        <w:color w:val="000000"/>
                        <w:sz w:val="14"/>
                        <w:szCs w:val="14"/>
                      </w:rPr>
                    </w:pPr>
                    <w:r w:rsidRPr="00A73F24">
                      <w:rPr>
                        <w:rFonts w:ascii="Verdana" w:eastAsia="Verdana" w:hAnsi="Verdana" w:cs="Verdana"/>
                        <w:noProof/>
                        <w:color w:val="000000"/>
                        <w:sz w:val="14"/>
                        <w:szCs w:val="14"/>
                      </w:rPr>
                      <w:t>Gizli</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24A018" w14:textId="7E37F529" w:rsidR="00693200" w:rsidRDefault="00A73F24" w:rsidP="00693200">
    <w:pPr>
      <w:pStyle w:val="AltBilgi"/>
      <w:spacing w:before="400"/>
    </w:pPr>
    <w:r>
      <w:rPr>
        <w:noProof/>
      </w:rPr>
      <mc:AlternateContent>
        <mc:Choice Requires="wps">
          <w:drawing>
            <wp:anchor distT="0" distB="0" distL="0" distR="0" simplePos="0" relativeHeight="251658250" behindDoc="0" locked="0" layoutInCell="1" allowOverlap="1" wp14:anchorId="3CA7159E" wp14:editId="3A73883B">
              <wp:simplePos x="635" y="635"/>
              <wp:positionH relativeFrom="page">
                <wp:align>center</wp:align>
              </wp:positionH>
              <wp:positionV relativeFrom="page">
                <wp:align>bottom</wp:align>
              </wp:positionV>
              <wp:extent cx="530225" cy="325755"/>
              <wp:effectExtent l="0" t="0" r="3175" b="0"/>
              <wp:wrapNone/>
              <wp:docPr id="1718790247" name="Text Box 3" descr="Confident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30225" cy="325755"/>
                      </a:xfrm>
                      <a:prstGeom prst="rect">
                        <a:avLst/>
                      </a:prstGeom>
                      <a:solidFill>
                        <a:schemeClr val="accent2"/>
                      </a:solidFill>
                      <a:ln>
                        <a:noFill/>
                      </a:ln>
                    </wps:spPr>
                    <wps:txbx>
                      <w:txbxContent>
                        <w:p w14:paraId="0C1117B6" w14:textId="06C7532C" w:rsidR="00A73F24" w:rsidRPr="00A73F24" w:rsidRDefault="00A73F24" w:rsidP="00A73F24">
                          <w:pPr>
                            <w:spacing w:after="0"/>
                            <w:rPr>
                              <w:rFonts w:ascii="Verdana" w:eastAsia="Verdana" w:hAnsi="Verdana" w:cs="Verdana"/>
                              <w:noProof/>
                              <w:color w:val="000000"/>
                              <w:sz w:val="14"/>
                              <w:szCs w:val="14"/>
                            </w:rPr>
                          </w:pPr>
                          <w:r w:rsidRPr="00A73F24">
                            <w:rPr>
                              <w:rFonts w:ascii="Verdana" w:eastAsia="Verdana" w:hAnsi="Verdana" w:cs="Verdana"/>
                              <w:noProof/>
                              <w:color w:val="000000"/>
                              <w:sz w:val="14"/>
                              <w:szCs w:val="14"/>
                            </w:rPr>
                            <w:t>Gizli</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CA7159E" id="_x0000_t202" coordsize="21600,21600" o:spt="202" path="m,l,21600r21600,l21600,xe">
              <v:stroke joinstyle="miter"/>
              <v:path gradientshapeok="t" o:connecttype="rect"/>
            </v:shapetype>
            <v:shape id="Text Box 3" o:spid="_x0000_s1032" type="#_x0000_t202" alt="Confidential" style="position:absolute;left:0;text-align:left;margin-left:0;margin-top:0;width:41.75pt;height:25.65pt;z-index:25165825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A+pIwIAAEgEAAAOAAAAZHJzL2Uyb0RvYy54bWysVE1v2zAMvQ/YfxB0X+y48D6MOEWWIsOA&#10;oi2QDj0rshwbkEWBUmJnv36UHCddt9Owi0KRND/ee8ridug0Oyp0LZiSz2cpZ8pIqFqzL/mP582H&#10;z5w5L0wlNBhV8pNy/Hb5/t2it4XKoAFdKWRUxLiityVvvLdFkjjZqE64GVhlKFgDdsLTFfdJhaKn&#10;6p1OsjT9mPSAlUWQyjny3o1Bvoz161pJ/1jXTnmmS06z+XhiPHfhTJYLUexR2KaV5zHEP0zRidZQ&#10;00upO+EFO2D7R6mulQgOaj+T0CVQ161UcQfaZp6+2WbbCKviLgSOsxeY3P8rKx+OW/uEzA9fYSAC&#10;AyC9dYUjZ9hnqLELvzQpozhBeLrApgbPJDnzmzTLcs4khW6y/FOehyrJ9WOLzn9T0LFglByJlQiW&#10;ON47P6ZOKaGXA91Wm1breAlKUGuN7CiIQyGlMj47N/gtU5uQbyB8ORYNnuS6TbD8sBtYW73adAfV&#10;iQBAGLXhrNy0NOa9cP5JIImBdiaB+0c6ag19yeFscdYA/vybP+QTRxTlrCdxldyQ+jnT3w1xF3Q4&#10;GTgZu2jMv6R5SnFz6NZA687p9VgZTfKi15NZI3QvJP1VaEQhYSS1K/luMtd+VDk9HalWq5hEkrPC&#10;35utlaF0gCvg/jy8CLRncjyx+gCT8kTxhqMxNxJjVwdPYEcCA7QjkGfESa5RAuenFd7D63vMuv4B&#10;LH8BAAD//wMAUEsDBBQABgAIAAAAIQDttOzt3gAAAAMBAAAPAAAAZHJzL2Rvd25yZXYueG1sTI9B&#10;S8NAEIXvQv/DMoI3u6mxWtNMShGLWFCwWrC3bXbMhmZnQ3bbpv++qxe9DDze471v8llvG3GgzteO&#10;EUbDBARx6XTNFcLnx+J6AsIHxVo1jgnhRB5mxeAiV5l2R36nwypUIpawzxSCCaHNpPSlIav80LXE&#10;0ft2nVUhyq6SulPHWG4beZMkd9KqmuOCUS09Gip3q71FWC/Lp6+X9e62ul8s/Wb+kL69mmfEq8t+&#10;PgURqA9/YfjBj+hQRKat27P2okGIj4TfG71JOgaxRRiPUpBFLv+zF2cAAAD//wMAUEsBAi0AFAAG&#10;AAgAAAAhALaDOJL+AAAA4QEAABMAAAAAAAAAAAAAAAAAAAAAAFtDb250ZW50X1R5cGVzXS54bWxQ&#10;SwECLQAUAAYACAAAACEAOP0h/9YAAACUAQAACwAAAAAAAAAAAAAAAAAvAQAAX3JlbHMvLnJlbHNQ&#10;SwECLQAUAAYACAAAACEA/iwPqSMCAABIBAAADgAAAAAAAAAAAAAAAAAuAgAAZHJzL2Uyb0RvYy54&#10;bWxQSwECLQAUAAYACAAAACEA7bTs7d4AAAADAQAADwAAAAAAAAAAAAAAAAB9BAAAZHJzL2Rvd25y&#10;ZXYueG1sUEsFBgAAAAAEAAQA8wAAAIgFAAAAAA==&#10;" fillcolor="#0a2c14 [3205]" stroked="f">
              <v:textbox style="mso-fit-shape-to-text:t" inset="0,0,0,15pt">
                <w:txbxContent>
                  <w:p w14:paraId="0C1117B6" w14:textId="06C7532C" w:rsidR="00A73F24" w:rsidRPr="00A73F24" w:rsidRDefault="00A73F24" w:rsidP="00A73F24">
                    <w:pPr>
                      <w:spacing w:after="0"/>
                      <w:rPr>
                        <w:rFonts w:ascii="Verdana" w:eastAsia="Verdana" w:hAnsi="Verdana" w:cs="Verdana"/>
                        <w:noProof/>
                        <w:color w:val="000000"/>
                        <w:sz w:val="14"/>
                        <w:szCs w:val="14"/>
                      </w:rPr>
                    </w:pPr>
                    <w:r w:rsidRPr="00A73F24">
                      <w:rPr>
                        <w:rFonts w:ascii="Verdana" w:eastAsia="Verdana" w:hAnsi="Verdana" w:cs="Verdana"/>
                        <w:noProof/>
                        <w:color w:val="000000"/>
                        <w:sz w:val="14"/>
                        <w:szCs w:val="14"/>
                      </w:rPr>
                      <w:t>Gizli</w:t>
                    </w:r>
                  </w:p>
                </w:txbxContent>
              </v:textbox>
              <w10:wrap anchorx="page" anchory="page"/>
            </v:shape>
          </w:pict>
        </mc:Fallback>
      </mc:AlternateContent>
    </w:r>
    <w:r w:rsidR="00693200">
      <w:t xml:space="preserve">MÜŞTERİ: </w:t>
    </w:r>
    <w:fldSimple w:instr="STYLEREF Recipient \* MERGEFORMAT">
      <w:r w:rsidR="00F177F5">
        <w:rPr>
          <w:noProof/>
        </w:rPr>
        <w:t>Enerjisa Enerji Üretim A.Ş.</w:t>
      </w:r>
    </w:fldSimple>
  </w:p>
  <w:p w14:paraId="328691C0" w14:textId="0406584E" w:rsidR="0075089E" w:rsidRPr="00840E49" w:rsidRDefault="00693200" w:rsidP="00693200">
    <w:pPr>
      <w:pStyle w:val="AltBilgi"/>
      <w:tabs>
        <w:tab w:val="left" w:pos="9555"/>
      </w:tabs>
      <w:rPr>
        <w:rStyle w:val="SayfaNumaras"/>
        <w:lang w:val="pt-PT"/>
      </w:rPr>
    </w:pPr>
    <w:r>
      <w:rPr>
        <w:noProof/>
      </w:rPr>
      <w:drawing>
        <wp:anchor distT="0" distB="0" distL="114300" distR="114300" simplePos="0" relativeHeight="251658247" behindDoc="0" locked="1" layoutInCell="1" allowOverlap="1" wp14:anchorId="2547F9D8" wp14:editId="5548A8D0">
          <wp:simplePos x="0" y="0"/>
          <wp:positionH relativeFrom="page">
            <wp:posOffset>612140</wp:posOffset>
          </wp:positionH>
          <wp:positionV relativeFrom="bottomMargin">
            <wp:posOffset>215900</wp:posOffset>
          </wp:positionV>
          <wp:extent cx="910800" cy="356400"/>
          <wp:effectExtent l="0" t="0" r="3810" b="0"/>
          <wp:wrapNone/>
          <wp:docPr id="885055579" name="Graphic 885055579" descr="ERM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8279234" name="Graphic 778279234" descr="ERM logo"/>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910800" cy="356400"/>
                  </a:xfrm>
                  <a:prstGeom prst="rect">
                    <a:avLst/>
                  </a:prstGeom>
                </pic:spPr>
              </pic:pic>
            </a:graphicData>
          </a:graphic>
          <wp14:sizeRelH relativeFrom="page">
            <wp14:pctWidth>0</wp14:pctWidth>
          </wp14:sizeRelH>
          <wp14:sizeRelV relativeFrom="page">
            <wp14:pctHeight>0</wp14:pctHeight>
          </wp14:sizeRelV>
        </wp:anchor>
      </w:drawing>
    </w:r>
    <w:r w:rsidRPr="00840E49">
      <w:rPr>
        <w:lang w:val="pt-PT"/>
      </w:rPr>
      <w:t>PROJE NO:</w:t>
    </w:r>
    <w:r w:rsidR="00CA3BAE">
      <w:fldChar w:fldCharType="begin"/>
    </w:r>
    <w:r w:rsidR="00CA3BAE" w:rsidRPr="00840E49">
      <w:rPr>
        <w:lang w:val="pt-PT"/>
      </w:rPr>
      <w:instrText>STYLEREF Reference \* MERGEFORMAT</w:instrText>
    </w:r>
    <w:r w:rsidR="00CA3BAE">
      <w:fldChar w:fldCharType="separate"/>
    </w:r>
    <w:r w:rsidR="00F177F5">
      <w:rPr>
        <w:noProof/>
        <w:lang w:val="pt-PT"/>
      </w:rPr>
      <w:t>0733614</w:t>
    </w:r>
    <w:r w:rsidR="00CA3BAE">
      <w:rPr>
        <w:noProof/>
      </w:rPr>
      <w:fldChar w:fldCharType="end"/>
    </w:r>
    <w:r w:rsidRPr="00840E49">
      <w:rPr>
        <w:lang w:val="pt-PT"/>
      </w:rPr>
      <w:tab/>
      <w:t>TARİH:</w:t>
    </w:r>
    <w:r w:rsidR="00CA3BAE">
      <w:fldChar w:fldCharType="begin"/>
    </w:r>
    <w:r w:rsidR="00CA3BAE" w:rsidRPr="00840E49">
      <w:rPr>
        <w:lang w:val="pt-PT"/>
      </w:rPr>
      <w:instrText>STYLEREF D1 \* MERGEFORMAT</w:instrText>
    </w:r>
    <w:r w:rsidR="00CA3BAE">
      <w:fldChar w:fldCharType="separate"/>
    </w:r>
    <w:r w:rsidR="00F177F5">
      <w:rPr>
        <w:noProof/>
        <w:lang w:val="pt-PT"/>
      </w:rPr>
      <w:t>Ekim 2025</w:t>
    </w:r>
    <w:r w:rsidR="00CA3BAE">
      <w:rPr>
        <w:noProof/>
      </w:rPr>
      <w:fldChar w:fldCharType="end"/>
    </w:r>
    <w:r w:rsidRPr="00840E49">
      <w:rPr>
        <w:lang w:val="pt-PT"/>
      </w:rPr>
      <w:tab/>
      <w:t>SÜRÜM:</w:t>
    </w:r>
    <w:r w:rsidR="00CA3BAE">
      <w:fldChar w:fldCharType="begin"/>
    </w:r>
    <w:r w:rsidR="00CA3BAE" w:rsidRPr="00840E49">
      <w:rPr>
        <w:lang w:val="pt-PT"/>
      </w:rPr>
      <w:instrText>STYLEREF  Version  \* MERGEFORMAT</w:instrText>
    </w:r>
    <w:r w:rsidR="00CA3BAE">
      <w:fldChar w:fldCharType="separate"/>
    </w:r>
    <w:r w:rsidR="00F177F5">
      <w:rPr>
        <w:noProof/>
        <w:lang w:val="pt-PT"/>
      </w:rPr>
      <w:t>Nihai taslak</w:t>
    </w:r>
    <w:r w:rsidR="00CA3BAE">
      <w:rPr>
        <w:noProof/>
      </w:rPr>
      <w:fldChar w:fldCharType="end"/>
    </w:r>
    <w:r>
      <w:ptab w:relativeTo="margin" w:alignment="right" w:leader="none"/>
    </w:r>
    <w:r w:rsidRPr="00840E49">
      <w:rPr>
        <w:lang w:val="pt-PT"/>
      </w:rPr>
      <w:t>Sayfa</w:t>
    </w:r>
    <w:r>
      <w:fldChar w:fldCharType="begin"/>
    </w:r>
    <w:r w:rsidRPr="00840E49">
      <w:rPr>
        <w:lang w:val="pt-PT"/>
      </w:rPr>
      <w:instrText xml:space="preserve"> PAGE  \* MERGEFORMAT </w:instrText>
    </w:r>
    <w:r>
      <w:fldChar w:fldCharType="separate"/>
    </w:r>
    <w:r w:rsidR="00A97F7A" w:rsidRPr="00840E49">
      <w:rPr>
        <w:noProof/>
        <w:lang w:val="pt-PT"/>
      </w:rP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BEEDBD" w14:textId="48F824C7" w:rsidR="00693200" w:rsidRDefault="00A73F24" w:rsidP="00693200">
    <w:pPr>
      <w:pStyle w:val="AltBilgi"/>
      <w:spacing w:before="400"/>
    </w:pPr>
    <w:r>
      <w:rPr>
        <w:noProof/>
      </w:rPr>
      <mc:AlternateContent>
        <mc:Choice Requires="wps">
          <w:drawing>
            <wp:anchor distT="0" distB="0" distL="0" distR="0" simplePos="0" relativeHeight="251658249" behindDoc="0" locked="0" layoutInCell="1" allowOverlap="1" wp14:anchorId="0F8954C7" wp14:editId="780C2FE1">
              <wp:simplePos x="635" y="635"/>
              <wp:positionH relativeFrom="page">
                <wp:align>center</wp:align>
              </wp:positionH>
              <wp:positionV relativeFrom="page">
                <wp:align>bottom</wp:align>
              </wp:positionV>
              <wp:extent cx="530225" cy="325755"/>
              <wp:effectExtent l="0" t="0" r="3175" b="0"/>
              <wp:wrapNone/>
              <wp:docPr id="1780633294" name="Text Box 1" descr="Confident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30225" cy="325755"/>
                      </a:xfrm>
                      <a:prstGeom prst="rect">
                        <a:avLst/>
                      </a:prstGeom>
                      <a:solidFill>
                        <a:schemeClr val="accent2"/>
                      </a:solidFill>
                      <a:ln>
                        <a:noFill/>
                      </a:ln>
                    </wps:spPr>
                    <wps:txbx>
                      <w:txbxContent>
                        <w:p w14:paraId="1899E72C" w14:textId="634631AA" w:rsidR="00A73F24" w:rsidRPr="00A73F24" w:rsidRDefault="00A73F24" w:rsidP="00A73F24">
                          <w:pPr>
                            <w:spacing w:after="0"/>
                            <w:rPr>
                              <w:rFonts w:ascii="Verdana" w:eastAsia="Verdana" w:hAnsi="Verdana" w:cs="Verdana"/>
                              <w:noProof/>
                              <w:color w:val="000000"/>
                              <w:sz w:val="14"/>
                              <w:szCs w:val="14"/>
                            </w:rPr>
                          </w:pPr>
                          <w:r w:rsidRPr="00A73F24">
                            <w:rPr>
                              <w:rFonts w:ascii="Verdana" w:eastAsia="Verdana" w:hAnsi="Verdana" w:cs="Verdana"/>
                              <w:noProof/>
                              <w:color w:val="000000"/>
                              <w:sz w:val="14"/>
                              <w:szCs w:val="14"/>
                            </w:rPr>
                            <w:t>Gizli</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0F8954C7" id="_x0000_t202" coordsize="21600,21600" o:spt="202" path="m,l,21600r21600,l21600,xe">
              <v:stroke joinstyle="miter"/>
              <v:path gradientshapeok="t" o:connecttype="rect"/>
            </v:shapetype>
            <v:shape id="Text Box 1" o:spid="_x0000_s1033" type="#_x0000_t202" alt="Confidential" style="position:absolute;left:0;text-align:left;margin-left:0;margin-top:0;width:41.75pt;height:25.65pt;z-index:251658249;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7djvJAIAAEgEAAAOAAAAZHJzL2Uyb0RvYy54bWysVMFu2zAMvQ/YPwi6L3ZceFuNOEWWIsOA&#10;oi2QDj0rshwbkEWBUmJnXz9KdpKt22nYRaFI+pF8fMribug0Oyp0LZiSz2cpZ8pIqFqzL/n3l82H&#10;z5w5L0wlNBhV8pNy/G75/t2it4XKoAFdKWQEYlzR25I33tsiSZxsVCfcDKwyFKwBO+HpivukQtET&#10;eqeTLE0/Jj1gZRGkco6892OQLyN+XSvpn+raKc90yak3H0+M5y6cyXIhij0K27RyakP8QxedaA0V&#10;vUDdCy/YAds/oLpWIjio/UxCl0Bdt1LFGWiaefpmmm0jrIqzEDnOXmhy/w9WPh639hmZH77AQAsM&#10;hPTWFY6cYZ6hxi78UqeM4kTh6UKbGjyT5Mxv0izLOZMUusnyT3keUJLrxxad/6qgY8EoOdJWIlni&#10;+OD8mHpOCbUc6LbatFrHS1CCWmtkR0E7FFIq47OpwG+Z2oR8A+HLETR4kus0wfLDbmBtVfIIETw7&#10;qE5EAMKoDWflpqU2H4TzzwJJDDQzCdw/0VFr6EsOk8VZA/jjb/6QTzuiKGc9iavkhtTPmf5maHdB&#10;h2cDz8YuGvPbNE8pbg7dGmjcOb0eK6NJXvT6bNYI3StJfxUKUUgYSeVKvjubaz+qnJ6OVKtVTCLJ&#10;WeEfzNbKAB3oCry/DK8C7bQcT1t9hLPyRPFmR2NuXIxdHTyRHRd4JXJinOQaJTA9rfAefr3HrOsf&#10;wPInAAAA//8DAFBLAwQUAAYACAAAACEA7bTs7d4AAAADAQAADwAAAGRycy9kb3ducmV2LnhtbEyP&#10;QUvDQBCF70L/wzKCN7upsVrTTEoRi1hQsFqwt212zIZmZ0N226b/vqsXvQw83uO9b/JZbxtxoM7X&#10;jhFGwwQEcel0zRXC58fiegLCB8VaNY4J4UQeZsXgIleZdkd+p8MqVCKWsM8UggmhzaT0pSGr/NC1&#10;xNH7dp1VIcqukrpTx1huG3mTJHfSqprjglEtPRoqd6u9RVgvy6evl/XutrpfLP1m/pC+vZpnxKvL&#10;fj4FEagPf2H4wY/oUESmrduz9qJBiI+E3xu9SToGsUUYj1KQRS7/sxdnAAAA//8DAFBLAQItABQA&#10;BgAIAAAAIQC2gziS/gAAAOEBAAATAAAAAAAAAAAAAAAAAAAAAABbQ29udGVudF9UeXBlc10ueG1s&#10;UEsBAi0AFAAGAAgAAAAhADj9If/WAAAAlAEAAAsAAAAAAAAAAAAAAAAALwEAAF9yZWxzLy5yZWxz&#10;UEsBAi0AFAAGAAgAAAAhAEnt2O8kAgAASAQAAA4AAAAAAAAAAAAAAAAALgIAAGRycy9lMm9Eb2Mu&#10;eG1sUEsBAi0AFAAGAAgAAAAhAO207O3eAAAAAwEAAA8AAAAAAAAAAAAAAAAAfgQAAGRycy9kb3du&#10;cmV2LnhtbFBLBQYAAAAABAAEAPMAAACJBQAAAAA=&#10;" fillcolor="#0a2c14 [3205]" stroked="f">
              <v:textbox style="mso-fit-shape-to-text:t" inset="0,0,0,15pt">
                <w:txbxContent>
                  <w:p w14:paraId="1899E72C" w14:textId="634631AA" w:rsidR="00A73F24" w:rsidRPr="00A73F24" w:rsidRDefault="00A73F24" w:rsidP="00A73F24">
                    <w:pPr>
                      <w:spacing w:after="0"/>
                      <w:rPr>
                        <w:rFonts w:ascii="Verdana" w:eastAsia="Verdana" w:hAnsi="Verdana" w:cs="Verdana"/>
                        <w:noProof/>
                        <w:color w:val="000000"/>
                        <w:sz w:val="14"/>
                        <w:szCs w:val="14"/>
                      </w:rPr>
                    </w:pPr>
                    <w:r w:rsidRPr="00A73F24">
                      <w:rPr>
                        <w:rFonts w:ascii="Verdana" w:eastAsia="Verdana" w:hAnsi="Verdana" w:cs="Verdana"/>
                        <w:noProof/>
                        <w:color w:val="000000"/>
                        <w:sz w:val="14"/>
                        <w:szCs w:val="14"/>
                      </w:rPr>
                      <w:t>Gizli</w:t>
                    </w:r>
                  </w:p>
                </w:txbxContent>
              </v:textbox>
              <w10:wrap anchorx="page" anchory="page"/>
            </v:shape>
          </w:pict>
        </mc:Fallback>
      </mc:AlternateContent>
    </w:r>
    <w:r w:rsidR="00693200">
      <w:t xml:space="preserve">MÜŞTERİ: </w:t>
    </w:r>
    <w:fldSimple w:instr="STYLEREF Recipient \* MERGEFORMAT">
      <w:r w:rsidR="00F177F5">
        <w:rPr>
          <w:noProof/>
        </w:rPr>
        <w:t>Enerjisa Enerji Üretim A.Ş.</w:t>
      </w:r>
    </w:fldSimple>
  </w:p>
  <w:p w14:paraId="48E531F8" w14:textId="304455B6" w:rsidR="0075089E" w:rsidRPr="00840E49" w:rsidRDefault="00693200" w:rsidP="00693200">
    <w:pPr>
      <w:pStyle w:val="AltBilgi"/>
      <w:tabs>
        <w:tab w:val="left" w:pos="9555"/>
      </w:tabs>
      <w:rPr>
        <w:lang w:val="pt-PT"/>
      </w:rPr>
    </w:pPr>
    <w:r>
      <w:rPr>
        <w:noProof/>
      </w:rPr>
      <w:drawing>
        <wp:anchor distT="0" distB="0" distL="114300" distR="114300" simplePos="0" relativeHeight="251658248" behindDoc="0" locked="1" layoutInCell="1" allowOverlap="1" wp14:anchorId="5277FA7C" wp14:editId="5FD14B00">
          <wp:simplePos x="0" y="0"/>
          <wp:positionH relativeFrom="page">
            <wp:posOffset>612140</wp:posOffset>
          </wp:positionH>
          <wp:positionV relativeFrom="bottomMargin">
            <wp:posOffset>215900</wp:posOffset>
          </wp:positionV>
          <wp:extent cx="910800" cy="356400"/>
          <wp:effectExtent l="0" t="0" r="3810" b="0"/>
          <wp:wrapNone/>
          <wp:docPr id="1694756477" name="Graphic 1694756477" descr="ERM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8279234" name="Graphic 778279234" descr="ERM logo"/>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910800" cy="356400"/>
                  </a:xfrm>
                  <a:prstGeom prst="rect">
                    <a:avLst/>
                  </a:prstGeom>
                </pic:spPr>
              </pic:pic>
            </a:graphicData>
          </a:graphic>
          <wp14:sizeRelH relativeFrom="page">
            <wp14:pctWidth>0</wp14:pctWidth>
          </wp14:sizeRelH>
          <wp14:sizeRelV relativeFrom="page">
            <wp14:pctHeight>0</wp14:pctHeight>
          </wp14:sizeRelV>
        </wp:anchor>
      </w:drawing>
    </w:r>
    <w:r w:rsidRPr="00840E49">
      <w:rPr>
        <w:lang w:val="pt-PT"/>
      </w:rPr>
      <w:t>PROJE NO:</w:t>
    </w:r>
    <w:r w:rsidR="00CA3BAE">
      <w:fldChar w:fldCharType="begin"/>
    </w:r>
    <w:r w:rsidR="00CA3BAE" w:rsidRPr="00840E49">
      <w:rPr>
        <w:lang w:val="pt-PT"/>
      </w:rPr>
      <w:instrText>STYLEREF Reference \* MERGEFORMAT</w:instrText>
    </w:r>
    <w:r w:rsidR="00CA3BAE">
      <w:fldChar w:fldCharType="separate"/>
    </w:r>
    <w:r w:rsidR="00F177F5">
      <w:rPr>
        <w:noProof/>
        <w:lang w:val="pt-PT"/>
      </w:rPr>
      <w:t>0733614</w:t>
    </w:r>
    <w:r w:rsidR="00CA3BAE">
      <w:rPr>
        <w:noProof/>
      </w:rPr>
      <w:fldChar w:fldCharType="end"/>
    </w:r>
    <w:r w:rsidRPr="00840E49">
      <w:rPr>
        <w:lang w:val="pt-PT"/>
      </w:rPr>
      <w:tab/>
      <w:t>TARİH:</w:t>
    </w:r>
    <w:r w:rsidR="00CA3BAE">
      <w:fldChar w:fldCharType="begin"/>
    </w:r>
    <w:r w:rsidR="00CA3BAE" w:rsidRPr="00840E49">
      <w:rPr>
        <w:lang w:val="pt-PT"/>
      </w:rPr>
      <w:instrText>STYLEREF D1 \* MERGEFORMAT</w:instrText>
    </w:r>
    <w:r w:rsidR="00CA3BAE">
      <w:fldChar w:fldCharType="separate"/>
    </w:r>
    <w:r w:rsidR="00F177F5">
      <w:rPr>
        <w:noProof/>
        <w:lang w:val="pt-PT"/>
      </w:rPr>
      <w:t>Ekim 2025</w:t>
    </w:r>
    <w:r w:rsidR="00CA3BAE">
      <w:rPr>
        <w:noProof/>
      </w:rPr>
      <w:fldChar w:fldCharType="end"/>
    </w:r>
    <w:r w:rsidRPr="00840E49">
      <w:rPr>
        <w:lang w:val="pt-PT"/>
      </w:rPr>
      <w:tab/>
      <w:t>SÜRÜM:</w:t>
    </w:r>
    <w:r w:rsidR="00CA3BAE">
      <w:fldChar w:fldCharType="begin"/>
    </w:r>
    <w:r w:rsidR="00CA3BAE" w:rsidRPr="00840E49">
      <w:rPr>
        <w:lang w:val="pt-PT"/>
      </w:rPr>
      <w:instrText>STYLEREF  Version  \* MERGEFORMAT</w:instrText>
    </w:r>
    <w:r w:rsidR="00CA3BAE">
      <w:fldChar w:fldCharType="separate"/>
    </w:r>
    <w:r w:rsidR="00F177F5">
      <w:rPr>
        <w:noProof/>
        <w:lang w:val="pt-PT"/>
      </w:rPr>
      <w:t>Nihai taslak</w:t>
    </w:r>
    <w:r w:rsidR="00CA3BAE">
      <w:rPr>
        <w:noProof/>
      </w:rPr>
      <w:fldChar w:fldCharType="end"/>
    </w:r>
    <w:r>
      <w:ptab w:relativeTo="margin" w:alignment="right" w:leader="none"/>
    </w:r>
    <w:r w:rsidRPr="00840E49">
      <w:rPr>
        <w:lang w:val="pt-PT"/>
      </w:rPr>
      <w:t xml:space="preserve">Sayfa </w:t>
    </w:r>
    <w:r>
      <w:fldChar w:fldCharType="begin"/>
    </w:r>
    <w:r w:rsidRPr="00840E49">
      <w:rPr>
        <w:lang w:val="pt-PT"/>
      </w:rPr>
      <w:instrText xml:space="preserve"> PAGE  \* MERGEFORMAT </w:instrText>
    </w:r>
    <w:r>
      <w:fldChar w:fldCharType="separate"/>
    </w:r>
    <w:r w:rsidRPr="00840E49">
      <w:rPr>
        <w:lang w:val="pt-PT"/>
      </w:rPr>
      <w:t>11</w:t>
    </w:r>
    <w: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37023D" w14:textId="510093C0" w:rsidR="00C72EC3" w:rsidRPr="00DD1BE0" w:rsidRDefault="00A73F24" w:rsidP="00C72EC3">
    <w:pPr>
      <w:pStyle w:val="AltBilgi"/>
      <w:tabs>
        <w:tab w:val="left" w:pos="9555"/>
      </w:tabs>
      <w:ind w:left="0"/>
    </w:pPr>
    <w:r>
      <w:rPr>
        <w:noProof/>
      </w:rPr>
      <mc:AlternateContent>
        <mc:Choice Requires="wps">
          <w:drawing>
            <wp:anchor distT="0" distB="0" distL="0" distR="0" simplePos="0" relativeHeight="251658251" behindDoc="0" locked="0" layoutInCell="1" allowOverlap="1" wp14:anchorId="1E310624" wp14:editId="3AC08DF0">
              <wp:simplePos x="635" y="635"/>
              <wp:positionH relativeFrom="page">
                <wp:align>center</wp:align>
              </wp:positionH>
              <wp:positionV relativeFrom="page">
                <wp:align>bottom</wp:align>
              </wp:positionV>
              <wp:extent cx="530225" cy="325755"/>
              <wp:effectExtent l="0" t="0" r="3175" b="0"/>
              <wp:wrapNone/>
              <wp:docPr id="1023757583" name="Text Box 4" descr="Confident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30225" cy="325755"/>
                      </a:xfrm>
                      <a:prstGeom prst="rect">
                        <a:avLst/>
                      </a:prstGeom>
                      <a:solidFill>
                        <a:schemeClr val="accent2"/>
                      </a:solidFill>
                      <a:ln>
                        <a:noFill/>
                      </a:ln>
                    </wps:spPr>
                    <wps:txbx>
                      <w:txbxContent>
                        <w:p w14:paraId="28F37356" w14:textId="1E9C64C3" w:rsidR="00A73F24" w:rsidRPr="00A73F24" w:rsidRDefault="00A73F24" w:rsidP="00A73F24">
                          <w:pPr>
                            <w:spacing w:after="0"/>
                            <w:rPr>
                              <w:rFonts w:ascii="Verdana" w:eastAsia="Verdana" w:hAnsi="Verdana" w:cs="Verdana"/>
                              <w:noProof/>
                              <w:color w:val="000000"/>
                              <w:sz w:val="14"/>
                              <w:szCs w:val="14"/>
                            </w:rPr>
                          </w:pPr>
                          <w:r w:rsidRPr="00A73F24">
                            <w:rPr>
                              <w:rFonts w:ascii="Verdana" w:eastAsia="Verdana" w:hAnsi="Verdana" w:cs="Verdana"/>
                              <w:noProof/>
                              <w:color w:val="000000"/>
                              <w:sz w:val="14"/>
                              <w:szCs w:val="14"/>
                            </w:rPr>
                            <w:t>Gizli</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E310624" id="_x0000_t202" coordsize="21600,21600" o:spt="202" path="m,l,21600r21600,l21600,xe">
              <v:stroke joinstyle="miter"/>
              <v:path gradientshapeok="t" o:connecttype="rect"/>
            </v:shapetype>
            <v:shape id="Text Box 4" o:spid="_x0000_s1034" type="#_x0000_t202" alt="Confidential" style="position:absolute;margin-left:0;margin-top:0;width:41.75pt;height:25.65pt;z-index:251658251;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UmrSJQIAAEgEAAAOAAAAZHJzL2Uyb0RvYy54bWysVE1v2zAMvQ/YfxB0X+y48LYacYosRYYB&#10;RVsgHXpWZDk2IIsCpcTOfv0oOU62bqdhF4UiaX6895TF3dBpdlToWjAln89SzpSRULVmX/LvL5sP&#10;nzlzXphKaDCq5Cfl+N3y/btFbwuVQQO6UsioiHFFb0veeG+LJHGyUZ1wM7DKULAG7ISnK+6TCkVP&#10;1TudZGn6MekBK4sglXPkvR+DfBnr17WS/qmunfJMl5xm8/HEeO7CmSwXotijsE0rz2OIf5iiE62h&#10;ppdS98ILdsD2j1JdKxEc1H4moUugrlup4g60zTx9s822EVbFXQgcZy8wuf9XVj4et/YZmR++wEAE&#10;BkB66wpHzrDPUGMXfmlSRnGC8HSBTQ2eSXLmN2mW5ZxJCt1k+ac8D1WS68cWnf+qoGPBKDkSKxEs&#10;cXxwfkydUkIvB7qtNq3W8RKUoNYa2VEQh0JKZXx2bvBbpjYh30D4ciwaPMl1m2D5YTewtqJBp013&#10;UJ0IAIRRG87KTUtjPgjnnwWSGGhnErh/oqPW0JcczhZnDeCPv/lDPnFEUc56ElfJDamfM/3NEHdB&#10;h5OBk7GLxvw2zVOKm0O3Blp3Tq/HymiSF72ezBqheyXpr0IjCgkjqV3Jd5O59qPK6elItVrFJJKc&#10;Ff7BbK0MpQNcAfeX4VWgPZPjidVHmJQnijccjbmRGLs6eAI7EhigHYE8I05yjRI4P63wHn69x6zr&#10;H8DyJwAAAP//AwBQSwMEFAAGAAgAAAAhAO207O3eAAAAAwEAAA8AAABkcnMvZG93bnJldi54bWxM&#10;j0FLw0AQhe9C/8Mygje7qbFa00xKEYtYULBasLdtdsyGZmdDdtum/76rF70MPN7jvW/yWW8bcaDO&#10;144RRsMEBHHpdM0VwufH4noCwgfFWjWOCeFEHmbF4CJXmXZHfqfDKlQilrDPFIIJoc2k9KUhq/zQ&#10;tcTR+3adVSHKrpK6U8dYbht5kyR30qqa44JRLT0aKnervUVYL8unr5f17ra6Xyz9Zv6Qvr2aZ8Sr&#10;y34+BRGoD39h+MGP6FBEpq3bs/aiQYiPhN8bvUk6BrFFGI9SkEUu/7MXZwAAAP//AwBQSwECLQAU&#10;AAYACAAAACEAtoM4kv4AAADhAQAAEwAAAAAAAAAAAAAAAAAAAAAAW0NvbnRlbnRfVHlwZXNdLnht&#10;bFBLAQItABQABgAIAAAAIQA4/SH/1gAAAJQBAAALAAAAAAAAAAAAAAAAAC8BAABfcmVscy8ucmVs&#10;c1BLAQItABQABgAIAAAAIQAkUmrSJQIAAEgEAAAOAAAAAAAAAAAAAAAAAC4CAABkcnMvZTJvRG9j&#10;LnhtbFBLAQItABQABgAIAAAAIQDttOzt3gAAAAMBAAAPAAAAAAAAAAAAAAAAAH8EAABkcnMvZG93&#10;bnJldi54bWxQSwUGAAAAAAQABADzAAAAigUAAAAA&#10;" fillcolor="#0a2c14 [3205]" stroked="f">
              <v:textbox style="mso-fit-shape-to-text:t" inset="0,0,0,15pt">
                <w:txbxContent>
                  <w:p w14:paraId="28F37356" w14:textId="1E9C64C3" w:rsidR="00A73F24" w:rsidRPr="00A73F24" w:rsidRDefault="00A73F24" w:rsidP="00A73F24">
                    <w:pPr>
                      <w:spacing w:after="0"/>
                      <w:rPr>
                        <w:rFonts w:ascii="Verdana" w:eastAsia="Verdana" w:hAnsi="Verdana" w:cs="Verdana"/>
                        <w:noProof/>
                        <w:color w:val="000000"/>
                        <w:sz w:val="14"/>
                        <w:szCs w:val="14"/>
                      </w:rPr>
                    </w:pPr>
                    <w:r w:rsidRPr="00A73F24">
                      <w:rPr>
                        <w:rFonts w:ascii="Verdana" w:eastAsia="Verdana" w:hAnsi="Verdana" w:cs="Verdana"/>
                        <w:noProof/>
                        <w:color w:val="000000"/>
                        <w:sz w:val="14"/>
                        <w:szCs w:val="14"/>
                      </w:rPr>
                      <w:t>Gizli</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E0126DE" w14:textId="77777777" w:rsidR="00567585" w:rsidRPr="00A92AF9" w:rsidRDefault="00567585" w:rsidP="00F17BF0">
      <w:pPr>
        <w:spacing w:after="0" w:line="240" w:lineRule="auto"/>
      </w:pPr>
      <w:r>
        <w:separator/>
      </w:r>
    </w:p>
  </w:footnote>
  <w:footnote w:type="continuationSeparator" w:id="0">
    <w:p w14:paraId="351B4B27" w14:textId="77777777" w:rsidR="00567585" w:rsidRPr="00A92AF9" w:rsidRDefault="00567585" w:rsidP="00A92AF9">
      <w:pPr>
        <w:pStyle w:val="AltBilgi"/>
        <w:ind w:left="0"/>
      </w:pPr>
    </w:p>
    <w:p w14:paraId="731EE5C4" w14:textId="77777777" w:rsidR="00567585" w:rsidRDefault="00567585"/>
  </w:footnote>
  <w:footnote w:type="continuationNotice" w:id="1">
    <w:p w14:paraId="4E4A35D8" w14:textId="77777777" w:rsidR="00567585" w:rsidRPr="00A92AF9" w:rsidRDefault="00567585" w:rsidP="00A92AF9">
      <w:pPr>
        <w:pStyle w:val="AltBilgi"/>
        <w:ind w:left="0"/>
      </w:pPr>
    </w:p>
    <w:p w14:paraId="1000823A" w14:textId="77777777" w:rsidR="00567585" w:rsidRDefault="00567585"/>
  </w:footnote>
  <w:footnote w:id="2">
    <w:p w14:paraId="1A9B6711" w14:textId="030A8540" w:rsidR="003416CF" w:rsidRPr="003416CF" w:rsidRDefault="003416CF">
      <w:pPr>
        <w:pStyle w:val="DipnotMetni"/>
      </w:pPr>
      <w:r>
        <w:rPr>
          <w:rStyle w:val="DipnotBavurusu"/>
        </w:rPr>
        <w:footnoteRef/>
      </w:r>
      <w:r w:rsidR="0066253F" w:rsidRPr="00EC6335">
        <w:rPr>
          <w:sz w:val="16"/>
          <w:szCs w:val="16"/>
        </w:rPr>
        <w:t xml:space="preserve"> İnşaat öncesi araştırmalarda incelenen ancak sahada doğrulanmayan potansiyel </w:t>
      </w:r>
      <w:r w:rsidR="002D0C7A">
        <w:rPr>
          <w:rFonts w:cs="Arial"/>
          <w:szCs w:val="22"/>
        </w:rPr>
        <w:t>KH</w:t>
      </w:r>
      <w:r w:rsidR="002D0C7A" w:rsidRPr="00EC6335">
        <w:rPr>
          <w:sz w:val="16"/>
          <w:szCs w:val="16"/>
        </w:rPr>
        <w:t xml:space="preserve"> </w:t>
      </w:r>
      <w:r w:rsidR="0066253F" w:rsidRPr="00EC6335">
        <w:rPr>
          <w:sz w:val="16"/>
          <w:szCs w:val="16"/>
        </w:rPr>
        <w:t>/PBF türleri</w:t>
      </w:r>
    </w:p>
  </w:footnote>
  <w:footnote w:id="3">
    <w:p w14:paraId="035BA347" w14:textId="6E8ED5AF" w:rsidR="00285949" w:rsidRPr="005119BB" w:rsidRDefault="00285949" w:rsidP="00285949">
      <w:pPr>
        <w:pStyle w:val="Kaynaka0"/>
        <w:spacing w:after="120" w:line="240" w:lineRule="auto"/>
        <w:rPr>
          <w:rFonts w:cs="Arial"/>
          <w:sz w:val="18"/>
          <w:szCs w:val="18"/>
        </w:rPr>
      </w:pPr>
      <w:r w:rsidRPr="00C852C4">
        <w:rPr>
          <w:rStyle w:val="DipnotBavurusu"/>
          <w:sz w:val="18"/>
          <w:szCs w:val="18"/>
        </w:rPr>
        <w:footnoteRef/>
      </w:r>
      <w:r w:rsidRPr="00C852C4">
        <w:rPr>
          <w:rFonts w:cs="Arial"/>
          <w:sz w:val="18"/>
          <w:szCs w:val="18"/>
        </w:rPr>
        <w:t xml:space="preserve"> </w:t>
      </w:r>
      <w:r w:rsidR="00741607" w:rsidRPr="00C852C4">
        <w:rPr>
          <w:rFonts w:cs="Arial"/>
          <w:sz w:val="18"/>
          <w:szCs w:val="18"/>
        </w:rPr>
        <w:t>Parkes,</w:t>
      </w:r>
      <w:r w:rsidR="00741607">
        <w:rPr>
          <w:rFonts w:cs="Arial"/>
          <w:sz w:val="18"/>
          <w:szCs w:val="18"/>
        </w:rPr>
        <w:t xml:space="preserve"> D.</w:t>
      </w:r>
      <w:r w:rsidR="00741607" w:rsidRPr="00C852C4">
        <w:rPr>
          <w:rFonts w:cs="Arial"/>
          <w:sz w:val="18"/>
          <w:szCs w:val="18"/>
        </w:rPr>
        <w:t>, Newell,</w:t>
      </w:r>
      <w:r w:rsidR="00741607">
        <w:rPr>
          <w:rFonts w:cs="Arial"/>
          <w:sz w:val="18"/>
          <w:szCs w:val="18"/>
        </w:rPr>
        <w:t xml:space="preserve"> G.</w:t>
      </w:r>
      <w:r w:rsidR="00741607" w:rsidRPr="00C852C4">
        <w:rPr>
          <w:rFonts w:cs="Arial"/>
          <w:sz w:val="18"/>
          <w:szCs w:val="18"/>
        </w:rPr>
        <w:t xml:space="preserve"> and Cheal</w:t>
      </w:r>
      <w:r w:rsidR="00741607">
        <w:rPr>
          <w:rFonts w:cs="Arial"/>
          <w:sz w:val="18"/>
          <w:szCs w:val="18"/>
        </w:rPr>
        <w:t>, D. (</w:t>
      </w:r>
      <w:r w:rsidR="00741607" w:rsidRPr="00C852C4">
        <w:rPr>
          <w:rFonts w:cs="Arial"/>
          <w:sz w:val="18"/>
          <w:szCs w:val="18"/>
        </w:rPr>
        <w:t>2003</w:t>
      </w:r>
      <w:r w:rsidR="00741607">
        <w:rPr>
          <w:rFonts w:cs="Arial"/>
          <w:sz w:val="18"/>
          <w:szCs w:val="18"/>
        </w:rPr>
        <w:t>)</w:t>
      </w:r>
      <w:r w:rsidR="00741607" w:rsidRPr="00C852C4">
        <w:rPr>
          <w:rFonts w:cs="Arial"/>
          <w:sz w:val="18"/>
          <w:szCs w:val="18"/>
        </w:rPr>
        <w:t xml:space="preserve">. “Assessing the Quality of Native Vegetation: The ‘Habitat Hectares’ Approach.” </w:t>
      </w:r>
      <w:r w:rsidR="00741607" w:rsidRPr="00C852C4">
        <w:rPr>
          <w:rFonts w:cs="Arial"/>
          <w:i/>
          <w:iCs/>
          <w:sz w:val="18"/>
          <w:szCs w:val="18"/>
        </w:rPr>
        <w:t>Ecological Management &amp; Restoration</w:t>
      </w:r>
      <w:r w:rsidR="00741607" w:rsidRPr="00C852C4">
        <w:rPr>
          <w:rFonts w:cs="Arial"/>
          <w:sz w:val="18"/>
          <w:szCs w:val="18"/>
        </w:rPr>
        <w:t xml:space="preserve"> 4 (s1): S29–38. Online at: </w:t>
      </w:r>
      <w:hyperlink r:id="rId1" w:history="1">
        <w:r w:rsidR="00741607" w:rsidRPr="00C852C4">
          <w:rPr>
            <w:rStyle w:val="Kpr"/>
            <w:rFonts w:cs="Arial"/>
            <w:sz w:val="18"/>
            <w:szCs w:val="18"/>
          </w:rPr>
          <w:t>https://www.forest-trends.org/wp-content/uploads/imported/4assessing-quality-of-native-vegetation-d-parkes-pdf.pdf</w:t>
        </w:r>
      </w:hyperlink>
      <w:r w:rsidR="00741607" w:rsidRPr="00C852C4">
        <w:rPr>
          <w:rFonts w:cs="Arial"/>
          <w:sz w:val="18"/>
          <w:szCs w:val="18"/>
        </w:rPr>
        <w:t xml:space="preserve"> </w:t>
      </w:r>
    </w:p>
  </w:footnote>
  <w:footnote w:id="4">
    <w:p w14:paraId="51930D46" w14:textId="77777777" w:rsidR="00DC4EC9" w:rsidRPr="001F1C01" w:rsidRDefault="00DC4EC9" w:rsidP="00DC4EC9">
      <w:pPr>
        <w:pStyle w:val="GvdeMetni"/>
        <w:spacing w:before="120"/>
        <w:rPr>
          <w:rFonts w:ascii="Verdana" w:hAnsi="Verdana"/>
          <w:sz w:val="16"/>
          <w:szCs w:val="16"/>
        </w:rPr>
      </w:pPr>
      <w:r w:rsidRPr="00DC4EC9">
        <w:rPr>
          <w:rStyle w:val="DipnotBavurusu"/>
          <w:sz w:val="16"/>
          <w:szCs w:val="16"/>
        </w:rPr>
        <w:footnoteRef/>
      </w:r>
      <w:r w:rsidRPr="00DC4EC9">
        <w:rPr>
          <w:rFonts w:ascii="Verdana" w:hAnsi="Verdana"/>
          <w:sz w:val="16"/>
          <w:szCs w:val="16"/>
        </w:rPr>
        <w:t xml:space="preserve"> Hedef hesaplamasına, restorasyonun algılanan zorluğu ve hedef koşulun sağlanmasına kadar geçen tahmini süredeki gecikmeler temelinde bir gecikme/risk çarpanı dahil edilmiştir. Türkiye veya bölgede NNL/NG için özel bir kılavuz veya ölçüt bulunmadığından, bu hesaplama, Birleşik Krallık için yayınlanan DEFRA (Çevre, Gıda ve Kırsal İşler Bakanlığı) "Yasal Biyoçeşitlilik Ölçütü"nde (DEFRA, 2024) kullanılan gecikme/risk çarpanları temel alınarak yapılmıştır. Bu, hedeflerin gerçekleştirilmesindeki gecikmeleri ve restorasyonun zorluğuna bağlı olarak sonuçlardaki belirsizliği hesaba katmak için kullanılmaktadır.</w:t>
      </w:r>
    </w:p>
  </w:footnote>
  <w:footnote w:id="5">
    <w:p w14:paraId="72E41F17" w14:textId="4D521DB2" w:rsidR="00B40D1F" w:rsidRPr="0095624C" w:rsidRDefault="00B40D1F" w:rsidP="00B40D1F">
      <w:pPr>
        <w:pStyle w:val="Kaynaka0"/>
        <w:spacing w:after="120" w:line="240" w:lineRule="auto"/>
        <w:rPr>
          <w:rFonts w:ascii="Arial" w:hAnsi="Arial" w:cs="Arial"/>
        </w:rPr>
      </w:pPr>
      <w:r w:rsidRPr="00C852C4">
        <w:rPr>
          <w:rStyle w:val="DipnotBavurusu"/>
          <w:sz w:val="18"/>
          <w:szCs w:val="18"/>
        </w:rPr>
        <w:footnoteRef/>
      </w:r>
      <w:r w:rsidRPr="00C852C4">
        <w:rPr>
          <w:rFonts w:cs="Arial"/>
          <w:sz w:val="18"/>
          <w:szCs w:val="18"/>
        </w:rPr>
        <w:t xml:space="preserve"> </w:t>
      </w:r>
      <w:r w:rsidR="002D0C7A" w:rsidRPr="00C852C4">
        <w:rPr>
          <w:rFonts w:cs="Arial"/>
          <w:sz w:val="18"/>
          <w:szCs w:val="18"/>
        </w:rPr>
        <w:t>BBOP</w:t>
      </w:r>
      <w:r w:rsidR="002D0C7A">
        <w:rPr>
          <w:rFonts w:cs="Arial"/>
          <w:sz w:val="18"/>
          <w:szCs w:val="18"/>
        </w:rPr>
        <w:t xml:space="preserve"> (</w:t>
      </w:r>
      <w:r w:rsidR="002D0C7A" w:rsidRPr="00C852C4">
        <w:rPr>
          <w:rFonts w:cs="Arial"/>
          <w:sz w:val="18"/>
          <w:szCs w:val="18"/>
        </w:rPr>
        <w:t>2012</w:t>
      </w:r>
      <w:r w:rsidR="002D0C7A">
        <w:rPr>
          <w:rFonts w:cs="Arial"/>
          <w:sz w:val="18"/>
          <w:szCs w:val="18"/>
        </w:rPr>
        <w:t>)</w:t>
      </w:r>
      <w:r w:rsidR="002D0C7A" w:rsidRPr="00C852C4">
        <w:rPr>
          <w:rFonts w:cs="Arial"/>
          <w:sz w:val="18"/>
          <w:szCs w:val="18"/>
        </w:rPr>
        <w:t xml:space="preserve">. “Guidance Notes to the Standard on Biodiversity Offsets.” Washington, D.C.: Business and Biodiversity Offsets Programme (BBOP). Online at: </w:t>
      </w:r>
      <w:hyperlink r:id="rId2" w:history="1">
        <w:r w:rsidR="002D0C7A" w:rsidRPr="00C852C4">
          <w:rPr>
            <w:rStyle w:val="Kpr"/>
            <w:rFonts w:cs="Arial"/>
            <w:sz w:val="18"/>
            <w:szCs w:val="18"/>
          </w:rPr>
          <w:t>https://www.forest-trends.org/publications/standard-on-biodiversity-offsets/</w:t>
        </w:r>
      </w:hyperlink>
    </w:p>
  </w:footnote>
  <w:footnote w:id="6">
    <w:p w14:paraId="1DC61563" w14:textId="77777777" w:rsidR="009A27A0" w:rsidRPr="00EC1CC7" w:rsidRDefault="009A27A0" w:rsidP="009A27A0">
      <w:pPr>
        <w:pStyle w:val="GvdeMetni"/>
        <w:spacing w:line="240" w:lineRule="auto"/>
      </w:pPr>
      <w:r w:rsidRPr="00EC1CC7">
        <w:rPr>
          <w:rStyle w:val="DipnotBavurusu"/>
          <w:szCs w:val="18"/>
        </w:rPr>
        <w:footnoteRef/>
      </w:r>
      <w:r w:rsidRPr="00EC1CC7">
        <w:rPr>
          <w:sz w:val="18"/>
          <w:szCs w:val="18"/>
        </w:rPr>
        <w:t xml:space="preserve"> ICF Consulting (2014) göre, tür odaklı yaklaşımların kullanımının bir dezavantajı, birçok durumda birden fazla türün değerlendirmeye değer olması ve tür ölçütlerinin genellikle karmaşık olması ve önemli miktarda veri gerektirmesi nedeniyle, birkaç türden fazlası için ölçütlerin kullanılması genellikle pratik olmamasıdır. Daha mantıklı bir yaklaşım, en hassas türlerin ihtiyaçlarına göre dengeleme gereksinimlerini tanımlamaktır. Ayrıca, tüm türlerin benzer habitat gereksinimleri varsa, dengelemenin tüm türler için dengeleme hedeflerinin (NNL/NG) gerçekleşmesini sağlayacağı varsayılabilir. Alternatif bir yaklaşım, gelişimin etkilerine en duyarlı olduğu düşünülen ve bu nedenle en büyük/en yüksek kaliteli dengelemeyi gerektirecek olan, seçilen bir "şemsiye tür" (yani, yüksek koruma önemi olan türler grubunu temsil eden bir gösterge türü) için bir tür ölçütü kullanmaktır. Ancak bu, etkilenebilecek çeşitli türler hakkında iyi bilgi sahibi olmayı ve şemsiye türün diğer türlerin gereksinimlerini gerçekten temsil ettiğine ve en hassas ve dolayısıyla telafi gereksinimleri açısından en zorlu türe ait olduğuna dair yüksek güveni gerektirir. </w:t>
      </w:r>
      <w:r w:rsidRPr="00B93EBF">
        <w:rPr>
          <w:sz w:val="18"/>
          <w:szCs w:val="18"/>
        </w:rPr>
        <w:t>Türlere özgü popülasyon verilerinin eksikliği ve bazı türlerin ihtiyatlı bir yaklaşımla dahil edilmesi nedeniyle, basit varlık/yokluk yerine sayısal hedefler sağlamak zordur.</w:t>
      </w:r>
    </w:p>
  </w:footnote>
  <w:footnote w:id="7">
    <w:p w14:paraId="532F32FB" w14:textId="77777777" w:rsidR="009A27A0" w:rsidRPr="000C3CA1" w:rsidRDefault="009A27A0" w:rsidP="009A27A0">
      <w:pPr>
        <w:pStyle w:val="DipnotMetni"/>
      </w:pPr>
      <w:r>
        <w:rPr>
          <w:rStyle w:val="DipnotBavurusu"/>
        </w:rPr>
        <w:footnoteRef/>
      </w:r>
      <w:r>
        <w:t xml:space="preserve"> Habitat özellikleri tek başına, özellikle tür zenginliği veya endemizm oranı yüksek alanlarda, bir bölgenin biyolojik çeşitliliğini tam olarak temsil etmek için yeterli olmayabilir. Habitatı bir vekil olarak kullanan telafiler, doğrudan habitat kaybını telafi etmek için uygun bir telafi elde etmenin bir yolunu sağlayabilirken, biyolojik çeşitlilik telafisini bilgilendirmek için genel habitat değerlerini ve koşullarını bir vekil olarak değerlendiren ölçütlerin ve NNL/NG hedeflerinin, yüksek koruma önemi olan bireysel türleri korumak için güvenilir bir temel sağlamayabileceği kabul edilmektedir. Habitat ölçütleri normalde habitat yapısını, türlerin farklı habitat türlerinin karışımlarına bağımlılığını, habitat yönetimini, avcıların, zararlıların ve hastalıkların varlığını ve türlerin varlığını etkileyen birkaç ek faktörün etkileşimlerini dikkate almaz (ICF Consulting, 2014). Ayrıca, tehdit altındaki türlerin de dar yayılma alanları ve çok özel ekolojik gereksinimleri olması muhtemeldir.</w:t>
      </w:r>
    </w:p>
  </w:footnote>
  <w:footnote w:id="8">
    <w:p w14:paraId="033D6457" w14:textId="06EC59B8" w:rsidR="0075257A" w:rsidRPr="0075257A" w:rsidRDefault="0075257A" w:rsidP="00F90446">
      <w:pPr>
        <w:pStyle w:val="DipnotMetni"/>
      </w:pPr>
      <w:r>
        <w:rPr>
          <w:rStyle w:val="DipnotBavurusu"/>
        </w:rPr>
        <w:footnoteRef/>
      </w:r>
      <w:r w:rsidR="00F90446" w:rsidRPr="00CE5281">
        <w:rPr>
          <w:sz w:val="16"/>
          <w:szCs w:val="16"/>
        </w:rPr>
        <w:t xml:space="preserve"> </w:t>
      </w:r>
      <w:r w:rsidR="000028C6">
        <w:rPr>
          <w:sz w:val="16"/>
          <w:szCs w:val="16"/>
        </w:rPr>
        <w:t>A</w:t>
      </w:r>
      <w:r w:rsidR="00F90446" w:rsidRPr="00CE5281">
        <w:rPr>
          <w:sz w:val="16"/>
          <w:szCs w:val="16"/>
        </w:rPr>
        <w:t>raştırma</w:t>
      </w:r>
      <w:r w:rsidR="000028C6">
        <w:rPr>
          <w:sz w:val="16"/>
          <w:szCs w:val="16"/>
        </w:rPr>
        <w:t>lar</w:t>
      </w:r>
      <w:r w:rsidR="00F90446" w:rsidRPr="00CE5281">
        <w:rPr>
          <w:sz w:val="16"/>
          <w:szCs w:val="16"/>
        </w:rPr>
        <w:t xml:space="preserve"> sırasında </w:t>
      </w:r>
      <w:r w:rsidR="00F90446" w:rsidRPr="00CE5281">
        <w:rPr>
          <w:i/>
          <w:iCs/>
          <w:sz w:val="16"/>
          <w:szCs w:val="16"/>
        </w:rPr>
        <w:t xml:space="preserve">Lyciasalamandra flavimembris </w:t>
      </w:r>
      <w:r w:rsidR="00F90446" w:rsidRPr="00CE5281">
        <w:rPr>
          <w:sz w:val="16"/>
          <w:szCs w:val="16"/>
        </w:rPr>
        <w:t xml:space="preserve">(EN) türüne ait hiçbir birey gözlemlenmemiştir. </w:t>
      </w:r>
      <w:r w:rsidR="00F90446" w:rsidRPr="00CE5281">
        <w:rPr>
          <w:i/>
          <w:iCs/>
          <w:sz w:val="16"/>
          <w:szCs w:val="16"/>
        </w:rPr>
        <w:t xml:space="preserve">Anatololacerta pelasgiana </w:t>
      </w:r>
      <w:r w:rsidR="00F90446" w:rsidRPr="00CE5281">
        <w:rPr>
          <w:sz w:val="16"/>
          <w:szCs w:val="16"/>
        </w:rPr>
        <w:t xml:space="preserve">türü, birkaç türbin ve erişim yolu konumunda gözlemlenmiş olup, Mayıs ayında toplam 15, Haziran ayında 13 ve Temmuz ayında 4 birey kaydedilmiştir. Tespit edilen bireyler, aktif inşaat alanı dışındaki uygun yakın habitatlara güvenli bir şekilde taşınırken, diğerlerinin doğal olarak uzaklaşmasına izin verilmiştir. </w:t>
      </w:r>
      <w:r w:rsidR="00F90446" w:rsidRPr="00CE5281">
        <w:rPr>
          <w:i/>
          <w:iCs/>
          <w:sz w:val="16"/>
          <w:szCs w:val="16"/>
        </w:rPr>
        <w:t xml:space="preserve">Testudo graeca </w:t>
      </w:r>
      <w:r w:rsidR="00F90446" w:rsidRPr="00CE5281">
        <w:rPr>
          <w:sz w:val="16"/>
          <w:szCs w:val="16"/>
        </w:rPr>
        <w:t xml:space="preserve">az sayıda gözlemlenmiştir; Mayıs ayında 7, Haziran ayında 5 ve Temmuz ayında 2 birey kaydedilmiş ve her biri ölümleri önlemek için bozulmamış habitatlara taşınmıştır. Mayıs ve Haziran aylarında yapılan saha araştırmalarında </w:t>
      </w:r>
      <w:r w:rsidR="00F90446" w:rsidRPr="00CE5281">
        <w:rPr>
          <w:i/>
          <w:iCs/>
          <w:sz w:val="16"/>
          <w:szCs w:val="16"/>
        </w:rPr>
        <w:t>Caracal caracal'ın</w:t>
      </w:r>
      <w:r w:rsidR="00F90446" w:rsidRPr="00CE5281">
        <w:rPr>
          <w:sz w:val="16"/>
          <w:szCs w:val="16"/>
        </w:rPr>
        <w:t xml:space="preserve"> varlığı doğrulanmadı. Ancak, Temmuz 2025'te, daha geniş ormanlık alanda bu türün potansiyel varlığını belirlemek için bir </w:t>
      </w:r>
      <w:r w:rsidR="006464C9">
        <w:rPr>
          <w:sz w:val="16"/>
          <w:szCs w:val="16"/>
        </w:rPr>
        <w:t xml:space="preserve">fotokapan </w:t>
      </w:r>
      <w:r w:rsidR="00F90446" w:rsidRPr="00CE5281">
        <w:rPr>
          <w:sz w:val="16"/>
          <w:szCs w:val="16"/>
        </w:rPr>
        <w:t>izleme programı başlatıldı ve proje alanı içinde ve çevresinde stratejik noktalara dört kamera tuzağı kuruldu. Araştırma dönemlerinin hiçbirinde ölü veya yaralı fauna, yuva, yumurta veya üreme alanı tespit edilmedi.</w:t>
      </w:r>
    </w:p>
  </w:footnote>
  <w:footnote w:id="9">
    <w:p w14:paraId="6EF64617" w14:textId="3893DFFA" w:rsidR="00FD475F" w:rsidRPr="00B73BAC" w:rsidRDefault="00A355BC" w:rsidP="00FD475F">
      <w:pPr>
        <w:pStyle w:val="DipnotMetni"/>
        <w:rPr>
          <w:i/>
          <w:iCs/>
          <w:sz w:val="16"/>
          <w:szCs w:val="16"/>
        </w:rPr>
      </w:pPr>
      <w:r w:rsidRPr="00B73BAC">
        <w:rPr>
          <w:rStyle w:val="DipnotBavurusu"/>
          <w:sz w:val="16"/>
          <w:szCs w:val="16"/>
        </w:rPr>
        <w:footnoteRef/>
      </w:r>
      <w:r w:rsidR="00FD475F" w:rsidRPr="00B73BAC">
        <w:rPr>
          <w:sz w:val="16"/>
          <w:szCs w:val="16"/>
        </w:rPr>
        <w:t xml:space="preserve"> Saha gözlemleri, inşaat öncesi temel araştırmalarda daha önce tespit edilen birkaç endemik ve tehdit altındaki flora türünün varlığının devam ettiğini doğruladı. Bilinen koordinatlarda popülasyonlar yeniden ziyaret edildi ve bu türlerin inşaatın etkilerinden korunmasını sağlamak için hem yerinde hem de yerinde olmayan koruma önlemleri uygulandı. Bozulmuş alanlarda, doğal yenilenmeyi desteklemek için üst toprak kaldırma, tohum toplama ve tohum serpme işlemleri uygulandı. 2025 yılının Mayıs, Haziran ve Temmuz aylarında, aşağıdaki endemik ve tehdit altındaki flora türleri, tohum toplama ve yer değiştirme önlemleri ile izlendi ve yönetildi: </w:t>
      </w:r>
      <w:r w:rsidR="003946C4" w:rsidRPr="00B73BAC">
        <w:rPr>
          <w:i/>
          <w:iCs/>
          <w:sz w:val="16"/>
          <w:szCs w:val="16"/>
        </w:rPr>
        <w:t>Fritillaria ozgeana, Verbascum ebubekirceylanii, Vinca ispartensis, Ornithogalum sandrasicum, Genista sandrasica, Muscari muglaensis, Astragalus dirmilensis, Teucrium alyssifolium, Acantholimon ulicinum var. purpurascens, Alyssum huber-morathii, Ajuga bombycina, Fritillaria carica, Cyclamen alpinum.</w:t>
      </w:r>
    </w:p>
    <w:p w14:paraId="08134DBD" w14:textId="440EDD88" w:rsidR="00FD475F" w:rsidRPr="00B73BAC" w:rsidRDefault="00FD475F" w:rsidP="00FD475F">
      <w:pPr>
        <w:pStyle w:val="DipnotMetni"/>
        <w:rPr>
          <w:sz w:val="16"/>
          <w:szCs w:val="16"/>
        </w:rPr>
      </w:pPr>
      <w:r w:rsidRPr="00B73BAC">
        <w:rPr>
          <w:sz w:val="16"/>
          <w:szCs w:val="16"/>
        </w:rPr>
        <w:t>Tohumlar,</w:t>
      </w:r>
      <w:r w:rsidR="003946C4" w:rsidRPr="00B73BAC">
        <w:rPr>
          <w:sz w:val="16"/>
          <w:szCs w:val="16"/>
        </w:rPr>
        <w:t xml:space="preserve"> 3 </w:t>
      </w:r>
      <w:r w:rsidRPr="00B73BAC">
        <w:rPr>
          <w:sz w:val="16"/>
          <w:szCs w:val="16"/>
        </w:rPr>
        <w:t>Temmuz</w:t>
      </w:r>
      <w:r w:rsidR="003946C4" w:rsidRPr="00B73BAC">
        <w:rPr>
          <w:sz w:val="16"/>
          <w:szCs w:val="16"/>
        </w:rPr>
        <w:t xml:space="preserve"> tarihinde</w:t>
      </w:r>
      <w:r w:rsidRPr="00B73BAC">
        <w:rPr>
          <w:sz w:val="16"/>
          <w:szCs w:val="16"/>
        </w:rPr>
        <w:t xml:space="preserve">, çoğunlukla T6–T10 türbinleri ve 1.150–1.360 m rakım arasındaki erişim yolları boyunca, serpantin bozkırları ve kireçtaşı habitatları ile </w:t>
      </w:r>
      <w:r w:rsidRPr="00B73BAC">
        <w:rPr>
          <w:i/>
          <w:iCs/>
          <w:sz w:val="16"/>
          <w:szCs w:val="16"/>
        </w:rPr>
        <w:t xml:space="preserve">Pinus nigra </w:t>
      </w:r>
      <w:r w:rsidRPr="00B73BAC">
        <w:rPr>
          <w:sz w:val="16"/>
          <w:szCs w:val="16"/>
        </w:rPr>
        <w:t>orman açıklıkları içinde bulunan popülasyonlardan toplanmıştır.</w:t>
      </w:r>
    </w:p>
    <w:p w14:paraId="2DBF6193" w14:textId="5E5F3DFD" w:rsidR="00A355BC" w:rsidRPr="00B73BAC" w:rsidRDefault="00FD475F" w:rsidP="00FD475F">
      <w:pPr>
        <w:pStyle w:val="DipnotMetni"/>
        <w:rPr>
          <w:lang w:val="tr-TR"/>
        </w:rPr>
      </w:pPr>
      <w:r w:rsidRPr="00B73BAC">
        <w:rPr>
          <w:sz w:val="16"/>
          <w:szCs w:val="16"/>
        </w:rPr>
        <w:t>Toplanan tüm tohumlar, ex-situ koruma prosedürlerine uygun olarak paketlenmiş, etiketlenmiş ve Tohum Gen Bankası'na teslim edilmek üzere hazırlanmış, tohumların saçılması ve nakli ise uygun komşu mikrohabitatlarda tamamlanmıştır.</w:t>
      </w:r>
    </w:p>
  </w:footnote>
  <w:footnote w:id="10">
    <w:p w14:paraId="5DA13DE1" w14:textId="15EF23BC" w:rsidR="005C6B60" w:rsidRPr="00840E49" w:rsidRDefault="00D74D1E" w:rsidP="00F21D64">
      <w:pPr>
        <w:pStyle w:val="DipnotMetni"/>
        <w:rPr>
          <w:sz w:val="16"/>
          <w:szCs w:val="16"/>
          <w:lang w:val="tr-TR"/>
        </w:rPr>
      </w:pPr>
      <w:r>
        <w:rPr>
          <w:rStyle w:val="DipnotBavurusu"/>
        </w:rPr>
        <w:footnoteRef/>
      </w:r>
      <w:r w:rsidR="00B676E6" w:rsidRPr="00840E49">
        <w:rPr>
          <w:sz w:val="16"/>
          <w:szCs w:val="16"/>
          <w:lang w:val="tr-TR"/>
        </w:rPr>
        <w:t xml:space="preserve"> Aşağıdaki adımlar, inşaat öncesi ve inşaatın ilk aşamalarında </w:t>
      </w:r>
      <w:r w:rsidR="002D0C7A">
        <w:rPr>
          <w:sz w:val="16"/>
          <w:szCs w:val="16"/>
          <w:lang w:val="tr-TR"/>
        </w:rPr>
        <w:t>K</w:t>
      </w:r>
      <w:r w:rsidR="00B676E6" w:rsidRPr="00840E49">
        <w:rPr>
          <w:sz w:val="16"/>
          <w:szCs w:val="16"/>
          <w:lang w:val="tr-TR"/>
        </w:rPr>
        <w:t>H/PBF flora türlerini tanımlamak, korumak ve izlemek için gerçekleştirilen süreci özetlemektedir:</w:t>
      </w:r>
    </w:p>
    <w:p w14:paraId="346209C5" w14:textId="0D85B5EF" w:rsidR="00F21D64" w:rsidRPr="00840E49" w:rsidRDefault="00F21D64" w:rsidP="00F21D64">
      <w:pPr>
        <w:pStyle w:val="DipnotMetni"/>
        <w:rPr>
          <w:sz w:val="16"/>
          <w:szCs w:val="16"/>
          <w:lang w:val="tr-TR"/>
        </w:rPr>
      </w:pPr>
      <w:r w:rsidRPr="00840E49">
        <w:rPr>
          <w:sz w:val="16"/>
          <w:szCs w:val="16"/>
          <w:lang w:val="tr-TR"/>
        </w:rPr>
        <w:t>a. Uzman Tanımlama: Enerjisa, inşaat öncesi ve inşaat aşamasında ekolojik denetimi yürütmek üzere Ekogen Halk Sağlığı Çevre Danışmanlık'tan flora uzmanlarını görevlendirmiştir.</w:t>
      </w:r>
    </w:p>
    <w:p w14:paraId="301DA681" w14:textId="4715D562" w:rsidR="00F21D64" w:rsidRPr="00840E49" w:rsidRDefault="00F21D64" w:rsidP="00F21D64">
      <w:pPr>
        <w:pStyle w:val="DipnotMetni"/>
        <w:rPr>
          <w:sz w:val="16"/>
          <w:szCs w:val="16"/>
          <w:lang w:val="tr-TR"/>
        </w:rPr>
      </w:pPr>
      <w:r w:rsidRPr="00840E49">
        <w:rPr>
          <w:sz w:val="16"/>
          <w:szCs w:val="16"/>
          <w:lang w:val="tr-TR"/>
        </w:rPr>
        <w:t xml:space="preserve">b. Araştırma Yerleri ve Zamanlaması: Tüm temizleme alanlarının zemin bozulmadan önce araştırılmasını sağlamak için araştırma alanları inşaat sıralaması ile koordineli olarak belirlendi. Her bir anahtar türün (ör. </w:t>
      </w:r>
      <w:r w:rsidRPr="00840E49">
        <w:rPr>
          <w:i/>
          <w:iCs/>
          <w:sz w:val="16"/>
          <w:szCs w:val="16"/>
          <w:lang w:val="tr-TR"/>
        </w:rPr>
        <w:t>Fritillaria ozgeana, Verbascum ebubekirceylanii</w:t>
      </w:r>
      <w:r w:rsidRPr="00840E49">
        <w:rPr>
          <w:sz w:val="16"/>
          <w:szCs w:val="16"/>
          <w:lang w:val="tr-TR"/>
        </w:rPr>
        <w:t>) fenolojik pencereleri, en uygun araştırma zamanlamasını belirlemek için kullanıldı.</w:t>
      </w:r>
    </w:p>
    <w:p w14:paraId="7C8977D4" w14:textId="77777777" w:rsidR="00F21D64" w:rsidRPr="00840E49" w:rsidRDefault="00F21D64" w:rsidP="00F21D64">
      <w:pPr>
        <w:pStyle w:val="DipnotMetni"/>
        <w:rPr>
          <w:sz w:val="16"/>
          <w:szCs w:val="16"/>
          <w:lang w:val="tr-TR"/>
        </w:rPr>
      </w:pPr>
      <w:r w:rsidRPr="00840E49">
        <w:rPr>
          <w:sz w:val="16"/>
          <w:szCs w:val="16"/>
          <w:lang w:val="tr-TR"/>
        </w:rPr>
        <w:t>c. Araştırma Uygulaması ve Bulgular: Tanımlanan tüm önemli bitki türleri coğrafi referanslandırıldı, fotoğraflandı ve yaşayabilirlik açısından değerlendirildi. Popülasyonların çoğu, temizlik öncesinde yol koridorları ve türbin pedleri boyunca bulunuyordu.</w:t>
      </w:r>
    </w:p>
    <w:p w14:paraId="40C6FF78" w14:textId="77777777" w:rsidR="00F21D64" w:rsidRPr="00840E49" w:rsidRDefault="00F21D64" w:rsidP="00F21D64">
      <w:pPr>
        <w:pStyle w:val="DipnotMetni"/>
        <w:rPr>
          <w:sz w:val="16"/>
          <w:szCs w:val="16"/>
          <w:lang w:val="tr-TR"/>
        </w:rPr>
      </w:pPr>
      <w:r w:rsidRPr="00840E49">
        <w:rPr>
          <w:sz w:val="16"/>
          <w:szCs w:val="16"/>
          <w:lang w:val="tr-TR"/>
        </w:rPr>
        <w:t>d. Koruma ve Yer Değiştirme Önlemleri: Türlere ve konumlara bağlı olarak aşağıdaki önlemler uygulandı:</w:t>
      </w:r>
    </w:p>
    <w:p w14:paraId="2D437763" w14:textId="77777777" w:rsidR="00F21D64" w:rsidRPr="00840E49" w:rsidRDefault="00F21D64" w:rsidP="00F21D64">
      <w:pPr>
        <w:pStyle w:val="DipnotMetni"/>
        <w:ind w:firstLine="284"/>
        <w:rPr>
          <w:sz w:val="16"/>
          <w:szCs w:val="16"/>
          <w:lang w:val="tr-TR"/>
        </w:rPr>
      </w:pPr>
      <w:r w:rsidRPr="00840E49">
        <w:rPr>
          <w:sz w:val="16"/>
          <w:szCs w:val="16"/>
          <w:lang w:val="tr-TR"/>
        </w:rPr>
        <w:t>•</w:t>
      </w:r>
      <w:r w:rsidRPr="00840E49">
        <w:rPr>
          <w:sz w:val="16"/>
          <w:szCs w:val="16"/>
          <w:lang w:val="tr-TR"/>
        </w:rPr>
        <w:tab/>
        <w:t>Ege Tarımsal Araştırma Enstitüsü Gen Bankası'na sunulmak üzere canlı tohumların toplanması;</w:t>
      </w:r>
    </w:p>
    <w:p w14:paraId="1047CDCF" w14:textId="77777777" w:rsidR="00F21D64" w:rsidRPr="00840E49" w:rsidRDefault="00F21D64" w:rsidP="00F21D64">
      <w:pPr>
        <w:pStyle w:val="DipnotMetni"/>
        <w:ind w:firstLine="284"/>
        <w:rPr>
          <w:sz w:val="16"/>
          <w:szCs w:val="16"/>
          <w:lang w:val="tr-TR"/>
        </w:rPr>
      </w:pPr>
      <w:r w:rsidRPr="00840E49">
        <w:rPr>
          <w:sz w:val="16"/>
          <w:szCs w:val="16"/>
          <w:lang w:val="tr-TR"/>
        </w:rPr>
        <w:t>•</w:t>
      </w:r>
      <w:r w:rsidRPr="00840E49">
        <w:rPr>
          <w:sz w:val="16"/>
          <w:szCs w:val="16"/>
          <w:lang w:val="tr-TR"/>
        </w:rPr>
        <w:tab/>
        <w:t>Aynı rakım ve toprak profilindeki güvenli alıcı habitatlara soğanların veya bireylerin ex-situ ve in-situ yer değiştirilmesi;</w:t>
      </w:r>
    </w:p>
    <w:p w14:paraId="2DAF448F" w14:textId="77777777" w:rsidR="00F21D64" w:rsidRPr="00840E49" w:rsidRDefault="00F21D64" w:rsidP="00F21D64">
      <w:pPr>
        <w:pStyle w:val="DipnotMetni"/>
        <w:ind w:firstLine="284"/>
        <w:rPr>
          <w:sz w:val="16"/>
          <w:szCs w:val="16"/>
          <w:lang w:val="tr-TR"/>
        </w:rPr>
      </w:pPr>
      <w:r w:rsidRPr="00840E49">
        <w:rPr>
          <w:sz w:val="16"/>
          <w:szCs w:val="16"/>
          <w:lang w:val="tr-TR"/>
        </w:rPr>
        <w:t>•</w:t>
      </w:r>
      <w:r w:rsidRPr="00840E49">
        <w:rPr>
          <w:sz w:val="16"/>
          <w:szCs w:val="16"/>
          <w:lang w:val="tr-TR"/>
        </w:rPr>
        <w:tab/>
        <w:t>Doğal yeniden kolonileşmeyi kolaylaştırmak için üst toprağın sıyrılması ve daha sonra rehabilitasyon alanlarına yayılması için depolanması.</w:t>
      </w:r>
    </w:p>
    <w:p w14:paraId="37E5EAEE" w14:textId="77777777" w:rsidR="00F21D64" w:rsidRPr="00840E49" w:rsidRDefault="00F21D64" w:rsidP="00F21D64">
      <w:pPr>
        <w:pStyle w:val="DipnotMetni"/>
        <w:rPr>
          <w:sz w:val="16"/>
          <w:szCs w:val="16"/>
          <w:lang w:val="tr-TR"/>
        </w:rPr>
      </w:pPr>
      <w:r w:rsidRPr="00840E49">
        <w:rPr>
          <w:sz w:val="16"/>
          <w:szCs w:val="16"/>
          <w:lang w:val="tr-TR"/>
        </w:rPr>
        <w:t>e. Alıcı Alanın Belirlenmesi: Proje sınırları içinde veya yakınında uygun alıcı alanlar seçilmiş, toprak bileşimi, yönü ve drenaj koşullarının orijinal habitatla uyumlu olduğu doğrulanmıştır.</w:t>
      </w:r>
    </w:p>
    <w:p w14:paraId="0A728328" w14:textId="77777777" w:rsidR="00F21D64" w:rsidRPr="00840E49" w:rsidRDefault="00F21D64" w:rsidP="00F21D64">
      <w:pPr>
        <w:pStyle w:val="DipnotMetni"/>
        <w:rPr>
          <w:sz w:val="16"/>
          <w:szCs w:val="16"/>
          <w:lang w:val="tr-TR"/>
        </w:rPr>
      </w:pPr>
      <w:r w:rsidRPr="00840E49">
        <w:rPr>
          <w:sz w:val="16"/>
          <w:szCs w:val="16"/>
          <w:lang w:val="tr-TR"/>
        </w:rPr>
        <w:t>f. İzleme ve Raporlama: Mayıs 2025'ten bu yana, yer değiştiren bireylerin ve tohum yayılma bölgelerinin aylık izlemesi yapılmaktadır. İzleme sonuçları ve fotoğraflar, Enerjisa'ya sunulan aylık saha inceleme formlarında belgelenmektedir.</w:t>
      </w:r>
    </w:p>
    <w:p w14:paraId="43127569" w14:textId="661E4F13" w:rsidR="00F21D64" w:rsidRPr="00840E49" w:rsidRDefault="00F21D64" w:rsidP="00F21D64">
      <w:pPr>
        <w:pStyle w:val="DipnotMetni"/>
        <w:rPr>
          <w:sz w:val="16"/>
          <w:szCs w:val="16"/>
          <w:highlight w:val="yellow"/>
          <w:lang w:val="tr-TR"/>
        </w:rPr>
      </w:pPr>
      <w:r w:rsidRPr="00840E49">
        <w:rPr>
          <w:sz w:val="16"/>
          <w:szCs w:val="16"/>
          <w:lang w:val="tr-TR"/>
        </w:rPr>
        <w:t>Bu süreç, EBRD ve DKMP gerekliliklerine uygun olarak, tüm inşaat öncesi flora çalışmalarının toprak işleri başlamadan önce tamamlanmasını ve doğrulanmasını sağlamıştır.</w:t>
      </w:r>
    </w:p>
    <w:p w14:paraId="59745AFB" w14:textId="59106161" w:rsidR="00D74D1E" w:rsidRPr="0058731B" w:rsidRDefault="00D74D1E" w:rsidP="00670ED8">
      <w:pPr>
        <w:pStyle w:val="DipnotMetni"/>
        <w:rPr>
          <w:sz w:val="16"/>
          <w:szCs w:val="16"/>
          <w:lang w:val="tr-TR"/>
        </w:rPr>
      </w:pPr>
    </w:p>
  </w:footnote>
  <w:footnote w:id="11">
    <w:p w14:paraId="5B26D3F7" w14:textId="4A8A2A2D" w:rsidR="00B00BA9" w:rsidRPr="00840E49" w:rsidRDefault="00B00BA9" w:rsidP="00B00BA9">
      <w:pPr>
        <w:pStyle w:val="DipnotMetni"/>
        <w:rPr>
          <w:rFonts w:ascii="Arial" w:hAnsi="Arial" w:cs="Arial"/>
          <w:szCs w:val="18"/>
          <w:lang w:val="tr-TR"/>
        </w:rPr>
      </w:pPr>
      <w:r w:rsidRPr="00232D18">
        <w:rPr>
          <w:rStyle w:val="DipnotBavurusu"/>
          <w:rFonts w:ascii="Arial" w:hAnsi="Arial" w:cs="Arial"/>
          <w:szCs w:val="18"/>
        </w:rPr>
        <w:footnoteRef/>
      </w:r>
      <w:r w:rsidRPr="00840E49">
        <w:rPr>
          <w:rFonts w:ascii="Arial" w:eastAsia="Arial" w:hAnsi="Arial" w:cs="Arial"/>
          <w:szCs w:val="18"/>
          <w:lang w:val="tr-TR"/>
        </w:rPr>
        <w:t xml:space="preserve"> </w:t>
      </w:r>
      <w:r w:rsidR="0062023A" w:rsidRPr="00232D18">
        <w:rPr>
          <w:rFonts w:ascii="Arial" w:eastAsia="Arial" w:hAnsi="Arial" w:cs="Arial"/>
          <w:szCs w:val="18"/>
        </w:rPr>
        <w:t>According to the research of Longcore et al. (2018), filtered yellow-green and amber LEDs are recommended and predicted to have lower ecological and physiological effects on wildlife (compared with high pressure sodium lamps, while blue-rich lighting would have greater effect). Also, as a general rule insects are more sensitive or attracted to short-wavelength (UV, cool white, blue and green LEDs) than long-wavelength light which is recommended (warm white, orange, red and infra-red).</w:t>
      </w:r>
    </w:p>
  </w:footnote>
  <w:footnote w:id="12">
    <w:p w14:paraId="05BE8A3E" w14:textId="6CD92061" w:rsidR="007427FD" w:rsidRPr="00840E49" w:rsidRDefault="007427FD" w:rsidP="007427FD">
      <w:pPr>
        <w:pStyle w:val="DipnotMetni"/>
        <w:rPr>
          <w:sz w:val="16"/>
          <w:szCs w:val="16"/>
          <w:lang w:val="tr-TR"/>
        </w:rPr>
      </w:pPr>
      <w:r w:rsidRPr="007418A8">
        <w:rPr>
          <w:rStyle w:val="DipnotBavurusu"/>
          <w:sz w:val="16"/>
          <w:szCs w:val="16"/>
        </w:rPr>
        <w:footnoteRef/>
      </w:r>
      <w:r w:rsidRPr="00840E49">
        <w:rPr>
          <w:sz w:val="16"/>
          <w:szCs w:val="16"/>
          <w:lang w:val="tr-TR"/>
        </w:rPr>
        <w:t xml:space="preserve"> IFC PS6 gerekliliklerine uygun olarak ve IFC/EBRD tarafından el kitabının ortak yazarları olarak GIIP olarak kabul edilen (IFC, EBRD ve KfW, 2023) bilgileri temel alınarak Uyarlanabilir Kuş ve Yarasa Yönetimi ve İzleme Planı (ABBMMP) geliştirilmelidir. ABBMMP, Projenin operasyonel aşamasında, yani türbinlerle çarpışma riski açısından, kuş faunasına yönelik risklerin yönetilmesine özgü olacak ve aşağıdakileri içerecektir:</w:t>
      </w:r>
    </w:p>
    <w:p w14:paraId="79CA2C49" w14:textId="77777777" w:rsidR="007427FD" w:rsidRPr="00840E49" w:rsidRDefault="007427FD" w:rsidP="007427FD">
      <w:pPr>
        <w:pStyle w:val="DipnotMetni"/>
        <w:numPr>
          <w:ilvl w:val="0"/>
          <w:numId w:val="144"/>
        </w:numPr>
        <w:rPr>
          <w:sz w:val="16"/>
          <w:szCs w:val="16"/>
          <w:lang w:val="tr-TR"/>
        </w:rPr>
      </w:pPr>
      <w:r w:rsidRPr="00840E49">
        <w:rPr>
          <w:sz w:val="16"/>
          <w:szCs w:val="16"/>
          <w:lang w:val="tr-TR"/>
        </w:rPr>
        <w:t>Kuşlar ve yarasalar üzerindeki temel ve önemli operasyonel etkilerin özeti,</w:t>
      </w:r>
    </w:p>
    <w:p w14:paraId="5C11DC76" w14:textId="77777777" w:rsidR="007427FD" w:rsidRPr="00840E49" w:rsidRDefault="007427FD" w:rsidP="007427FD">
      <w:pPr>
        <w:pStyle w:val="DipnotMetni"/>
        <w:numPr>
          <w:ilvl w:val="0"/>
          <w:numId w:val="144"/>
        </w:numPr>
        <w:rPr>
          <w:sz w:val="16"/>
          <w:szCs w:val="16"/>
          <w:lang w:val="tr-TR"/>
        </w:rPr>
      </w:pPr>
      <w:r w:rsidRPr="00840E49">
        <w:rPr>
          <w:sz w:val="16"/>
          <w:szCs w:val="16"/>
          <w:lang w:val="tr-TR"/>
        </w:rPr>
        <w:t>NatureScot kılavuzu ve IFC, EBRD ve KfW (2023) PCFM el kitabına göre çeşitli kriterler dikkate alınarak hedef türlerin belirlenmesi,</w:t>
      </w:r>
    </w:p>
    <w:p w14:paraId="34438318" w14:textId="77777777" w:rsidR="007427FD" w:rsidRPr="00840E49" w:rsidRDefault="007427FD" w:rsidP="007427FD">
      <w:pPr>
        <w:pStyle w:val="DipnotMetni"/>
        <w:numPr>
          <w:ilvl w:val="0"/>
          <w:numId w:val="144"/>
        </w:numPr>
        <w:rPr>
          <w:sz w:val="16"/>
          <w:szCs w:val="16"/>
          <w:lang w:val="tr-TR"/>
        </w:rPr>
      </w:pPr>
      <w:r w:rsidRPr="00840E49">
        <w:rPr>
          <w:sz w:val="16"/>
          <w:szCs w:val="16"/>
          <w:lang w:val="tr-TR"/>
        </w:rPr>
        <w:t>Çarpışma Riski Değerlendirmesi ve PBR analizinin sonuçlarına dayalı olarak kuşlar için ölüm eşiklerinin belirlenmesi,</w:t>
      </w:r>
    </w:p>
    <w:p w14:paraId="1D08FC99" w14:textId="5157AEE0" w:rsidR="007427FD" w:rsidRPr="00840E49" w:rsidRDefault="007427FD" w:rsidP="007427FD">
      <w:pPr>
        <w:pStyle w:val="DipnotMetni"/>
        <w:numPr>
          <w:ilvl w:val="0"/>
          <w:numId w:val="144"/>
        </w:numPr>
        <w:rPr>
          <w:sz w:val="16"/>
          <w:szCs w:val="16"/>
          <w:lang w:val="tr-TR"/>
        </w:rPr>
      </w:pPr>
      <w:r w:rsidRPr="00840E49">
        <w:rPr>
          <w:sz w:val="16"/>
          <w:szCs w:val="16"/>
          <w:lang w:val="tr-TR"/>
        </w:rPr>
        <w:t xml:space="preserve">Bunu destekleyebilecek </w:t>
      </w:r>
      <w:r w:rsidR="00AA2595">
        <w:rPr>
          <w:sz w:val="16"/>
          <w:szCs w:val="16"/>
          <w:lang w:val="tr-TR"/>
        </w:rPr>
        <w:t>populasyon</w:t>
      </w:r>
      <w:r w:rsidRPr="00840E49">
        <w:rPr>
          <w:sz w:val="16"/>
          <w:szCs w:val="16"/>
          <w:lang w:val="tr-TR"/>
        </w:rPr>
        <w:t xml:space="preserve"> düzeyindeki verilerde kısıtlamalar olsa da, mümkünse yarasalar için ölüm eşikleri tanımlanacaktır,</w:t>
      </w:r>
    </w:p>
    <w:p w14:paraId="7CCF3AFE" w14:textId="77777777" w:rsidR="007427FD" w:rsidRPr="00840E49" w:rsidRDefault="007427FD" w:rsidP="007427FD">
      <w:pPr>
        <w:pStyle w:val="DipnotMetni"/>
        <w:numPr>
          <w:ilvl w:val="0"/>
          <w:numId w:val="144"/>
        </w:numPr>
        <w:rPr>
          <w:sz w:val="16"/>
          <w:szCs w:val="16"/>
          <w:lang w:val="tr-TR"/>
        </w:rPr>
      </w:pPr>
      <w:r w:rsidRPr="00840E49">
        <w:rPr>
          <w:sz w:val="16"/>
          <w:szCs w:val="16"/>
          <w:lang w:val="tr-TR"/>
        </w:rPr>
        <w:t>IFC, EBRD ve KfW (2023) el kitabındaki kılavuzlar ve ulusal izin koşulları (ilgili olduğu durumlarda) ile uyumlu olarak, Proje'nin operasyonel aşaması için İnşaat Sonrası Ölüm İzleme (PCFM) programı geliştirilmesi,</w:t>
      </w:r>
    </w:p>
    <w:p w14:paraId="35171211" w14:textId="77777777" w:rsidR="007427FD" w:rsidRPr="00840E49" w:rsidRDefault="007427FD" w:rsidP="007427FD">
      <w:pPr>
        <w:pStyle w:val="DipnotMetni"/>
        <w:numPr>
          <w:ilvl w:val="0"/>
          <w:numId w:val="144"/>
        </w:numPr>
        <w:rPr>
          <w:sz w:val="16"/>
          <w:szCs w:val="16"/>
          <w:lang w:val="tr-TR"/>
        </w:rPr>
      </w:pPr>
      <w:r w:rsidRPr="00840E49">
        <w:rPr>
          <w:sz w:val="16"/>
          <w:szCs w:val="16"/>
          <w:lang w:val="tr-TR"/>
        </w:rPr>
        <w:t>İzleme sonuçları (PCFM) ve ölüm eşiklerinin aşılmasıyla tetiklenen, temel müdahale eylemleri ve müdahaleleri (talep üzerine kapatma protokolü, belirli koşullar altında türbin kısıtlaması, habitat yönetimi, diğer yumuşak seçenekler gibi) içeren uyarlanabilir bir yönetim çerçevesi ve karar ağacı geliştirilmesi,</w:t>
      </w:r>
    </w:p>
    <w:p w14:paraId="511CF050" w14:textId="77777777" w:rsidR="007427FD" w:rsidRPr="00840E49" w:rsidRDefault="007427FD" w:rsidP="007427FD">
      <w:pPr>
        <w:pStyle w:val="DipnotMetni"/>
        <w:numPr>
          <w:ilvl w:val="0"/>
          <w:numId w:val="144"/>
        </w:numPr>
        <w:rPr>
          <w:sz w:val="16"/>
          <w:szCs w:val="16"/>
          <w:lang w:val="de-DE"/>
        </w:rPr>
      </w:pPr>
      <w:r w:rsidRPr="00840E49">
        <w:rPr>
          <w:sz w:val="16"/>
          <w:szCs w:val="16"/>
          <w:lang w:val="de-DE"/>
        </w:rPr>
        <w:t>Zaman çizelgeleri, roller ve sorumluluklar,</w:t>
      </w:r>
    </w:p>
    <w:p w14:paraId="5E3C1A9B" w14:textId="77777777" w:rsidR="007427FD" w:rsidRPr="00840E49" w:rsidRDefault="007427FD" w:rsidP="007427FD">
      <w:pPr>
        <w:pStyle w:val="DipnotMetni"/>
        <w:numPr>
          <w:ilvl w:val="0"/>
          <w:numId w:val="144"/>
        </w:numPr>
        <w:rPr>
          <w:sz w:val="16"/>
          <w:szCs w:val="16"/>
          <w:lang w:val="de-DE"/>
        </w:rPr>
      </w:pPr>
      <w:r w:rsidRPr="00840E49">
        <w:rPr>
          <w:sz w:val="16"/>
          <w:szCs w:val="16"/>
          <w:lang w:val="de-DE"/>
        </w:rPr>
        <w:t>Gerekliliklerin gözden geçirilmesi ve güncellenmesi ve</w:t>
      </w:r>
    </w:p>
    <w:p w14:paraId="42D59B94" w14:textId="77777777" w:rsidR="007427FD" w:rsidRPr="007418A8" w:rsidRDefault="007427FD" w:rsidP="007427FD">
      <w:pPr>
        <w:pStyle w:val="DipnotMetni"/>
        <w:numPr>
          <w:ilvl w:val="0"/>
          <w:numId w:val="144"/>
        </w:numPr>
        <w:rPr>
          <w:sz w:val="16"/>
          <w:szCs w:val="16"/>
        </w:rPr>
      </w:pPr>
      <w:r w:rsidRPr="007418A8">
        <w:rPr>
          <w:sz w:val="16"/>
          <w:szCs w:val="16"/>
        </w:rPr>
        <w:t>Raporlama çerçevesi.</w:t>
      </w:r>
    </w:p>
    <w:p w14:paraId="0C7F22C7" w14:textId="77777777" w:rsidR="007427FD" w:rsidRPr="007418A8" w:rsidRDefault="007427FD" w:rsidP="007427FD">
      <w:pPr>
        <w:pStyle w:val="DipnotMetni"/>
        <w:ind w:left="720"/>
        <w:rPr>
          <w:sz w:val="16"/>
          <w:szCs w:val="16"/>
        </w:rPr>
      </w:pPr>
    </w:p>
    <w:p w14:paraId="17BE4C7E" w14:textId="4F1D9C91" w:rsidR="007427FD" w:rsidRPr="007418A8" w:rsidRDefault="007427FD" w:rsidP="007427FD">
      <w:pPr>
        <w:pStyle w:val="DipnotMetni"/>
        <w:rPr>
          <w:sz w:val="16"/>
          <w:szCs w:val="16"/>
        </w:rPr>
      </w:pPr>
      <w:r w:rsidRPr="007418A8">
        <w:rPr>
          <w:sz w:val="16"/>
          <w:szCs w:val="16"/>
          <w:u w:val="single"/>
        </w:rPr>
        <w:t xml:space="preserve">Anahtar çıktı: </w:t>
      </w:r>
      <w:r w:rsidRPr="007418A8">
        <w:rPr>
          <w:sz w:val="16"/>
          <w:szCs w:val="16"/>
        </w:rPr>
        <w:t>IFC PS6, EBRD ESR6 ve GIIP (IFC, EBRD ve KfW, 2023) ile uyumlu, operasyonel aşama için Uyarlanabilir Kuş ve Yarasa Yönetimi ve İzleme Planı (ABBMMP).</w:t>
      </w:r>
    </w:p>
    <w:p w14:paraId="7A893B70" w14:textId="77777777" w:rsidR="007427FD" w:rsidRPr="004D01F0" w:rsidRDefault="007427FD" w:rsidP="007427FD">
      <w:pPr>
        <w:pStyle w:val="DipnotMetni"/>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oKlavuzu"/>
      <w:tblW w:w="5001"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620" w:firstRow="1" w:lastRow="0" w:firstColumn="0" w:lastColumn="0" w:noHBand="1" w:noVBand="1"/>
    </w:tblPr>
    <w:tblGrid>
      <w:gridCol w:w="4680"/>
      <w:gridCol w:w="283"/>
      <w:gridCol w:w="4677"/>
    </w:tblGrid>
    <w:tr w:rsidR="00EB40F3" w:rsidRPr="003C74ED" w14:paraId="25702F36" w14:textId="77777777" w:rsidTr="00A24C40">
      <w:trPr>
        <w:trHeight w:val="63"/>
      </w:trPr>
      <w:tc>
        <w:tcPr>
          <w:tcW w:w="2427" w:type="pct"/>
        </w:tcPr>
        <w:p w14:paraId="522FECDB" w14:textId="31F5489D" w:rsidR="00EB40F3" w:rsidRPr="00E057A7" w:rsidRDefault="00EB40F3" w:rsidP="00EB40F3">
          <w:pPr>
            <w:pStyle w:val="stBilgi"/>
          </w:pPr>
          <w:fldSimple w:instr="STYLEREF &quot;Document title&quot; \* MERGEFORMAT">
            <w:r w:rsidR="009F6B44">
              <w:rPr>
                <w:noProof/>
              </w:rPr>
              <w:t>Enerjisa YEKA-2 RES</w:t>
            </w:r>
          </w:fldSimple>
        </w:p>
      </w:tc>
      <w:tc>
        <w:tcPr>
          <w:tcW w:w="147" w:type="pct"/>
        </w:tcPr>
        <w:p w14:paraId="139E63CE" w14:textId="77777777" w:rsidR="00EB40F3" w:rsidRDefault="00EB40F3" w:rsidP="00EB40F3">
          <w:pPr>
            <w:pStyle w:val="stBilgi"/>
            <w:jc w:val="right"/>
          </w:pPr>
        </w:p>
      </w:tc>
      <w:tc>
        <w:tcPr>
          <w:tcW w:w="2426" w:type="pct"/>
        </w:tcPr>
        <w:p w14:paraId="3E678BEF" w14:textId="64D31183" w:rsidR="00EB40F3" w:rsidRPr="003C74ED" w:rsidRDefault="00EB40F3" w:rsidP="00EB40F3">
          <w:pPr>
            <w:pStyle w:val="stBilgi"/>
            <w:jc w:val="right"/>
          </w:pPr>
          <w:fldSimple w:instr="STYLEREF &quot;H1&quot; \* MERGEFORMAT">
            <w:r w:rsidR="009F6B44">
              <w:rPr>
                <w:noProof/>
              </w:rPr>
              <w:t>GİRİŞ</w:t>
            </w:r>
          </w:fldSimple>
        </w:p>
      </w:tc>
    </w:tr>
  </w:tbl>
  <w:p w14:paraId="0F8EDA2D" w14:textId="77777777" w:rsidR="0075089E" w:rsidRDefault="0075089E" w:rsidP="00E03F13">
    <w:pPr>
      <w:pStyle w:val="stBilgi"/>
      <w:spacing w:after="400"/>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8B2346" w14:textId="77777777" w:rsidR="0075089E" w:rsidRDefault="0075089E" w:rsidP="00BA6370">
    <w:pPr>
      <w:pStyle w:val="stBilgi"/>
      <w:tabs>
        <w:tab w:val="clear" w:pos="10773"/>
        <w:tab w:val="left" w:pos="3657"/>
        <w:tab w:val="right" w:pos="10204"/>
      </w:tabs>
      <w:spacing w:after="2200"/>
    </w:pPr>
    <w:r>
      <w:rPr>
        <w:noProof/>
      </w:rPr>
      <w:drawing>
        <wp:anchor distT="0" distB="0" distL="114300" distR="114300" simplePos="0" relativeHeight="251658244" behindDoc="0" locked="1" layoutInCell="1" allowOverlap="1" wp14:anchorId="08B43667" wp14:editId="0497B3C9">
          <wp:simplePos x="0" y="0"/>
          <wp:positionH relativeFrom="page">
            <wp:posOffset>540385</wp:posOffset>
          </wp:positionH>
          <wp:positionV relativeFrom="page">
            <wp:posOffset>540385</wp:posOffset>
          </wp:positionV>
          <wp:extent cx="2235600" cy="871200"/>
          <wp:effectExtent l="0" t="0" r="0" b="5715"/>
          <wp:wrapNone/>
          <wp:docPr id="1820701842" name="Graphic 1820701842" descr="ERM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2830125" name="Graphic 1022830125" descr="ERM logo"/>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2235600" cy="871200"/>
                  </a:xfrm>
                  <a:prstGeom prst="rect">
                    <a:avLst/>
                  </a:prstGeom>
                </pic:spPr>
              </pic:pic>
            </a:graphicData>
          </a:graphic>
          <wp14:sizeRelH relativeFrom="page">
            <wp14:pctWidth>0</wp14:pctWidth>
          </wp14:sizeRelH>
          <wp14:sizeRelV relativeFrom="page">
            <wp14:pctHeight>0</wp14:pctHeight>
          </wp14:sizeRelV>
        </wp:anchor>
      </w:drawing>
    </w:r>
    <w:r>
      <w:tab/>
    </w:r>
    <w:r>
      <w:tab/>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oKlavuzu"/>
      <w:tblW w:w="5001"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620" w:firstRow="1" w:lastRow="0" w:firstColumn="0" w:lastColumn="0" w:noHBand="1" w:noVBand="1"/>
    </w:tblPr>
    <w:tblGrid>
      <w:gridCol w:w="4680"/>
      <w:gridCol w:w="283"/>
      <w:gridCol w:w="4677"/>
    </w:tblGrid>
    <w:tr w:rsidR="00EB40F3" w:rsidRPr="003C74ED" w14:paraId="17FCF1C9" w14:textId="77777777" w:rsidTr="00A24C40">
      <w:trPr>
        <w:trHeight w:val="63"/>
      </w:trPr>
      <w:tc>
        <w:tcPr>
          <w:tcW w:w="2427" w:type="pct"/>
        </w:tcPr>
        <w:p w14:paraId="15CECE34" w14:textId="12EC50BF" w:rsidR="00EB40F3" w:rsidRPr="00E057A7" w:rsidRDefault="00EB40F3" w:rsidP="00EB40F3">
          <w:pPr>
            <w:pStyle w:val="stBilgi"/>
          </w:pPr>
          <w:fldSimple w:instr="STYLEREF &quot;Document title&quot; \* MERGEFORMAT">
            <w:r w:rsidR="009F6B44">
              <w:rPr>
                <w:noProof/>
              </w:rPr>
              <w:t>Enerjisa YEKA-2 RES</w:t>
            </w:r>
          </w:fldSimple>
        </w:p>
      </w:tc>
      <w:tc>
        <w:tcPr>
          <w:tcW w:w="147" w:type="pct"/>
        </w:tcPr>
        <w:p w14:paraId="39C966CD" w14:textId="77777777" w:rsidR="00EB40F3" w:rsidRDefault="00EB40F3" w:rsidP="00EB40F3">
          <w:pPr>
            <w:pStyle w:val="stBilgi"/>
            <w:jc w:val="right"/>
          </w:pPr>
        </w:p>
      </w:tc>
      <w:tc>
        <w:tcPr>
          <w:tcW w:w="2426" w:type="pct"/>
        </w:tcPr>
        <w:p w14:paraId="7E798C01" w14:textId="1EEEBED6" w:rsidR="00EB40F3" w:rsidRPr="003C74ED" w:rsidRDefault="00EB40F3" w:rsidP="00EB40F3">
          <w:pPr>
            <w:pStyle w:val="stBilgi"/>
            <w:jc w:val="right"/>
          </w:pPr>
          <w:fldSimple w:instr="STYLEREF &quot;H1&quot; \* MERGEFORMAT">
            <w:r w:rsidR="009F6B44">
              <w:rPr>
                <w:noProof/>
              </w:rPr>
              <w:t>GİRİŞ</w:t>
            </w:r>
          </w:fldSimple>
        </w:p>
      </w:tc>
    </w:tr>
  </w:tbl>
  <w:p w14:paraId="1E1ACEAB" w14:textId="77777777" w:rsidR="00994F11" w:rsidRPr="00F6579D" w:rsidRDefault="00994F11" w:rsidP="00994F11">
    <w:pPr>
      <w:pStyle w:val="stBilgi"/>
      <w:spacing w:line="220" w:lineRule="atLeast"/>
    </w:pPr>
  </w:p>
  <w:p w14:paraId="3461D067" w14:textId="187E87AF" w:rsidR="00994F11" w:rsidRPr="00994F11" w:rsidRDefault="00994F11" w:rsidP="00994F11">
    <w:pPr>
      <w:pStyle w:val="stBilgi"/>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oKlavuzu"/>
      <w:tblW w:w="5001"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620" w:firstRow="1" w:lastRow="0" w:firstColumn="0" w:lastColumn="0" w:noHBand="1" w:noVBand="1"/>
    </w:tblPr>
    <w:tblGrid>
      <w:gridCol w:w="4383"/>
      <w:gridCol w:w="265"/>
      <w:gridCol w:w="4380"/>
    </w:tblGrid>
    <w:tr w:rsidR="00EB40F3" w:rsidRPr="003C74ED" w14:paraId="5C615455" w14:textId="77777777" w:rsidTr="00A24C40">
      <w:trPr>
        <w:trHeight w:val="63"/>
      </w:trPr>
      <w:tc>
        <w:tcPr>
          <w:tcW w:w="2427" w:type="pct"/>
        </w:tcPr>
        <w:p w14:paraId="18B54311" w14:textId="04E0F083" w:rsidR="00EB40F3" w:rsidRPr="00E057A7" w:rsidRDefault="00EB40F3" w:rsidP="00EB40F3">
          <w:pPr>
            <w:pStyle w:val="stBilgi"/>
          </w:pPr>
          <w:fldSimple w:instr="STYLEREF &quot;Document title&quot; \* MERGEFORMAT">
            <w:r w:rsidR="009F6B44">
              <w:rPr>
                <w:noProof/>
              </w:rPr>
              <w:t>Enerjisa YEKA-2 RES</w:t>
            </w:r>
          </w:fldSimple>
        </w:p>
      </w:tc>
      <w:tc>
        <w:tcPr>
          <w:tcW w:w="147" w:type="pct"/>
        </w:tcPr>
        <w:p w14:paraId="7CDA99F2" w14:textId="77777777" w:rsidR="00EB40F3" w:rsidRDefault="00EB40F3" w:rsidP="00EB40F3">
          <w:pPr>
            <w:pStyle w:val="stBilgi"/>
            <w:jc w:val="right"/>
          </w:pPr>
        </w:p>
      </w:tc>
      <w:tc>
        <w:tcPr>
          <w:tcW w:w="2426" w:type="pct"/>
        </w:tcPr>
        <w:p w14:paraId="6950D0A6" w14:textId="3A4C76EC" w:rsidR="00EB40F3" w:rsidRPr="003C74ED" w:rsidRDefault="00EB40F3" w:rsidP="00EB40F3">
          <w:pPr>
            <w:pStyle w:val="stBilgi"/>
            <w:jc w:val="right"/>
          </w:pPr>
          <w:fldSimple w:instr="STYLEREF &quot;H1&quot; \* MERGEFORMAT">
            <w:r w:rsidR="009F6B44">
              <w:rPr>
                <w:noProof/>
              </w:rPr>
              <w:t>GİRİŞ</w:t>
            </w:r>
          </w:fldSimple>
        </w:p>
      </w:tc>
    </w:tr>
  </w:tbl>
  <w:p w14:paraId="65C8CF3B" w14:textId="77777777" w:rsidR="00B71D9C" w:rsidRPr="00ED2C52" w:rsidRDefault="00B71D9C" w:rsidP="00ED2C52">
    <w:pPr>
      <w:pStyle w:val="stBilgi"/>
      <w:tabs>
        <w:tab w:val="clear" w:pos="10773"/>
        <w:tab w:val="left" w:pos="6420"/>
      </w:tabs>
      <w:spacing w:after="400"/>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oKlavuzu"/>
      <w:tblW w:w="5001"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620" w:firstRow="1" w:lastRow="0" w:firstColumn="0" w:lastColumn="0" w:noHBand="1" w:noVBand="1"/>
    </w:tblPr>
    <w:tblGrid>
      <w:gridCol w:w="4680"/>
      <w:gridCol w:w="283"/>
      <w:gridCol w:w="4677"/>
    </w:tblGrid>
    <w:tr w:rsidR="00A3249A" w:rsidRPr="003C74ED" w14:paraId="062AA353" w14:textId="77777777" w:rsidTr="00A24C40">
      <w:trPr>
        <w:trHeight w:val="63"/>
      </w:trPr>
      <w:tc>
        <w:tcPr>
          <w:tcW w:w="2427" w:type="pct"/>
        </w:tcPr>
        <w:p w14:paraId="52E6C737" w14:textId="406D709B" w:rsidR="00A3249A" w:rsidRPr="00E057A7" w:rsidRDefault="00A3249A" w:rsidP="00A3249A">
          <w:pPr>
            <w:pStyle w:val="stBilgi"/>
          </w:pPr>
          <w:fldSimple w:instr="STYLEREF &quot;Document title&quot; \* MERGEFORMAT">
            <w:r w:rsidR="00F177F5">
              <w:rPr>
                <w:noProof/>
              </w:rPr>
              <w:t>Enerjisa YEKA-2 RES</w:t>
            </w:r>
          </w:fldSimple>
        </w:p>
      </w:tc>
      <w:tc>
        <w:tcPr>
          <w:tcW w:w="147" w:type="pct"/>
        </w:tcPr>
        <w:p w14:paraId="7A756E21" w14:textId="77777777" w:rsidR="00A3249A" w:rsidRDefault="00A3249A" w:rsidP="00A3249A">
          <w:pPr>
            <w:pStyle w:val="stBilgi"/>
            <w:jc w:val="right"/>
          </w:pPr>
        </w:p>
      </w:tc>
      <w:tc>
        <w:tcPr>
          <w:tcW w:w="2426" w:type="pct"/>
        </w:tcPr>
        <w:p w14:paraId="060EF070" w14:textId="42E5616F" w:rsidR="00A3249A" w:rsidRPr="003C74ED" w:rsidRDefault="00A3249A" w:rsidP="00A3249A">
          <w:pPr>
            <w:pStyle w:val="stBilgi"/>
            <w:jc w:val="right"/>
          </w:pPr>
          <w:fldSimple w:instr="STYLEREF &quot;H1&quot; \* MERGEFORMAT">
            <w:r w:rsidR="00F177F5">
              <w:rPr>
                <w:noProof/>
              </w:rPr>
              <w:t>İNŞAAT AŞAMASI İçin BİYOÇEŞİTLİLİK YÖNETİM PLANI (BYP)</w:t>
            </w:r>
          </w:fldSimple>
        </w:p>
      </w:tc>
    </w:tr>
  </w:tbl>
  <w:p w14:paraId="0FCD1E7E" w14:textId="77777777" w:rsidR="0075089E" w:rsidRPr="00F6579D" w:rsidRDefault="0075089E">
    <w:pPr>
      <w:pStyle w:val="stBilgi"/>
      <w:spacing w:line="220" w:lineRule="atLeast"/>
    </w:pPr>
  </w:p>
  <w:p w14:paraId="4B178956" w14:textId="77777777" w:rsidR="0075089E" w:rsidRDefault="0075089E"/>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oKlavuzu"/>
      <w:tblW w:w="5001"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620" w:firstRow="1" w:lastRow="0" w:firstColumn="0" w:lastColumn="0" w:noHBand="1" w:noVBand="1"/>
    </w:tblPr>
    <w:tblGrid>
      <w:gridCol w:w="4680"/>
      <w:gridCol w:w="283"/>
      <w:gridCol w:w="4677"/>
    </w:tblGrid>
    <w:tr w:rsidR="00505014" w:rsidRPr="003C74ED" w14:paraId="7A66F9FB" w14:textId="77777777">
      <w:trPr>
        <w:trHeight w:val="63"/>
      </w:trPr>
      <w:tc>
        <w:tcPr>
          <w:tcW w:w="2427" w:type="pct"/>
        </w:tcPr>
        <w:p w14:paraId="09505308" w14:textId="3E7E2957" w:rsidR="00505014" w:rsidRPr="00E057A7" w:rsidRDefault="00160046" w:rsidP="00994F11">
          <w:pPr>
            <w:pStyle w:val="stBilgi"/>
          </w:pPr>
          <w:fldSimple w:instr="STYLEREF &quot;Document title&quot; \* MERGEFORMAT">
            <w:r w:rsidR="00F177F5">
              <w:rPr>
                <w:noProof/>
              </w:rPr>
              <w:t>Enerjisa YEKA-2 RES</w:t>
            </w:r>
          </w:fldSimple>
        </w:p>
      </w:tc>
      <w:tc>
        <w:tcPr>
          <w:tcW w:w="147" w:type="pct"/>
        </w:tcPr>
        <w:p w14:paraId="698E031E" w14:textId="77777777" w:rsidR="00505014" w:rsidRDefault="00505014" w:rsidP="00994F11">
          <w:pPr>
            <w:pStyle w:val="stBilgi"/>
            <w:jc w:val="right"/>
          </w:pPr>
        </w:p>
      </w:tc>
      <w:tc>
        <w:tcPr>
          <w:tcW w:w="2426" w:type="pct"/>
        </w:tcPr>
        <w:p w14:paraId="081A777F" w14:textId="178A8F17" w:rsidR="00505014" w:rsidRPr="003C74ED" w:rsidRDefault="00160046" w:rsidP="00994F11">
          <w:pPr>
            <w:pStyle w:val="stBilgi"/>
            <w:jc w:val="right"/>
          </w:pPr>
          <w:fldSimple w:instr="STYLEREF &quot;H1&quot; \* MERGEFORMAT">
            <w:r w:rsidR="00F177F5">
              <w:rPr>
                <w:noProof/>
              </w:rPr>
              <w:t>İNŞAAT AŞAMASI İçin BİYOÇEŞİTLİLİK YÖNETİM PLANI (BYP)</w:t>
            </w:r>
          </w:fldSimple>
        </w:p>
      </w:tc>
    </w:tr>
  </w:tbl>
  <w:p w14:paraId="5B9110E3" w14:textId="77777777" w:rsidR="00505014" w:rsidRPr="00C72EC3" w:rsidRDefault="00505014" w:rsidP="00C72EC3">
    <w:pPr>
      <w:pStyle w:val="stBilgi"/>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oKlavuzu"/>
      <w:tblW w:w="5001"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620" w:firstRow="1" w:lastRow="0" w:firstColumn="0" w:lastColumn="0" w:noHBand="1" w:noVBand="1"/>
    </w:tblPr>
    <w:tblGrid>
      <w:gridCol w:w="4680"/>
      <w:gridCol w:w="283"/>
      <w:gridCol w:w="4677"/>
    </w:tblGrid>
    <w:tr w:rsidR="00945516" w:rsidRPr="003C74ED" w14:paraId="06A11BBA" w14:textId="77777777" w:rsidTr="00A24C40">
      <w:trPr>
        <w:trHeight w:val="63"/>
      </w:trPr>
      <w:tc>
        <w:tcPr>
          <w:tcW w:w="2427" w:type="pct"/>
        </w:tcPr>
        <w:p w14:paraId="0EF11027" w14:textId="3B1DA927" w:rsidR="00945516" w:rsidRPr="00E057A7" w:rsidRDefault="00945516" w:rsidP="00945516">
          <w:pPr>
            <w:pStyle w:val="stBilgi"/>
          </w:pPr>
          <w:fldSimple w:instr="STYLEREF &quot;Document title&quot; \* MERGEFORMAT">
            <w:r w:rsidR="00F177F5">
              <w:rPr>
                <w:noProof/>
              </w:rPr>
              <w:t>Enerjisa YEKA-2 RES</w:t>
            </w:r>
          </w:fldSimple>
        </w:p>
      </w:tc>
      <w:tc>
        <w:tcPr>
          <w:tcW w:w="147" w:type="pct"/>
        </w:tcPr>
        <w:p w14:paraId="51055EDD" w14:textId="77777777" w:rsidR="00945516" w:rsidRDefault="00945516" w:rsidP="00945516">
          <w:pPr>
            <w:pStyle w:val="stBilgi"/>
            <w:jc w:val="right"/>
          </w:pPr>
        </w:p>
      </w:tc>
      <w:tc>
        <w:tcPr>
          <w:tcW w:w="2426" w:type="pct"/>
        </w:tcPr>
        <w:p w14:paraId="5615350D" w14:textId="1CEB2991" w:rsidR="00945516" w:rsidRPr="003C74ED" w:rsidRDefault="00945516" w:rsidP="00945516">
          <w:pPr>
            <w:pStyle w:val="stBilgi"/>
            <w:jc w:val="right"/>
          </w:pPr>
          <w:fldSimple w:instr="STYLEREF &quot;H1&quot; \* MERGEFORMAT">
            <w:r w:rsidR="00F177F5">
              <w:rPr>
                <w:noProof/>
              </w:rPr>
              <w:t>İNŞAAT AŞAMASI İçin BİYOÇEŞİTLİLİK YÖNETİM PLANI (BYP)</w:t>
            </w:r>
          </w:fldSimple>
        </w:p>
      </w:tc>
    </w:tr>
  </w:tbl>
  <w:p w14:paraId="00BF2E8A" w14:textId="77777777" w:rsidR="0075089E" w:rsidRDefault="0075089E">
    <w:pPr>
      <w:pStyle w:val="stBilgi"/>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oKlavuzu"/>
      <w:tblW w:w="5001"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620" w:firstRow="1" w:lastRow="0" w:firstColumn="0" w:lastColumn="0" w:noHBand="1" w:noVBand="1"/>
    </w:tblPr>
    <w:tblGrid>
      <w:gridCol w:w="7074"/>
      <w:gridCol w:w="428"/>
      <w:gridCol w:w="7071"/>
    </w:tblGrid>
    <w:tr w:rsidR="00EB40F3" w:rsidRPr="003C74ED" w14:paraId="6E8AAEDF" w14:textId="77777777" w:rsidTr="00A24C40">
      <w:trPr>
        <w:trHeight w:val="63"/>
      </w:trPr>
      <w:tc>
        <w:tcPr>
          <w:tcW w:w="2427" w:type="pct"/>
        </w:tcPr>
        <w:p w14:paraId="71DD74AC" w14:textId="32623E73" w:rsidR="00EB40F3" w:rsidRPr="00E057A7" w:rsidRDefault="00EB40F3" w:rsidP="00EB40F3">
          <w:pPr>
            <w:pStyle w:val="stBilgi"/>
          </w:pPr>
          <w:fldSimple w:instr="STYLEREF &quot;Document title&quot; \* MERGEFORMAT">
            <w:r w:rsidR="00F177F5">
              <w:rPr>
                <w:noProof/>
              </w:rPr>
              <w:t>Enerjisa YEKA-2 RES</w:t>
            </w:r>
          </w:fldSimple>
        </w:p>
      </w:tc>
      <w:tc>
        <w:tcPr>
          <w:tcW w:w="147" w:type="pct"/>
        </w:tcPr>
        <w:p w14:paraId="57D1F194" w14:textId="77777777" w:rsidR="00EB40F3" w:rsidRDefault="00EB40F3" w:rsidP="00EB40F3">
          <w:pPr>
            <w:pStyle w:val="stBilgi"/>
            <w:jc w:val="right"/>
          </w:pPr>
        </w:p>
      </w:tc>
      <w:tc>
        <w:tcPr>
          <w:tcW w:w="2426" w:type="pct"/>
        </w:tcPr>
        <w:p w14:paraId="2C2DA7CA" w14:textId="4621422C" w:rsidR="00EB40F3" w:rsidRPr="003C74ED" w:rsidRDefault="00EB40F3" w:rsidP="00EB40F3">
          <w:pPr>
            <w:pStyle w:val="stBilgi"/>
            <w:jc w:val="right"/>
          </w:pPr>
          <w:fldSimple w:instr="STYLEREF &quot;H1&quot; \* MERGEFORMAT">
            <w:r w:rsidR="00F177F5">
              <w:rPr>
                <w:noProof/>
              </w:rPr>
              <w:t>İNŞAAT AŞAMASI İçin BİYOÇEŞİTLİLİK YÖNETİM PLANI (BYP)</w:t>
            </w:r>
          </w:fldSimple>
        </w:p>
      </w:tc>
    </w:tr>
  </w:tbl>
  <w:p w14:paraId="386C7CD5" w14:textId="77777777" w:rsidR="0075089E" w:rsidRPr="00ED2C52" w:rsidRDefault="0075089E">
    <w:pPr>
      <w:pStyle w:val="stBilgi"/>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oKlavuzu"/>
      <w:tblW w:w="5001"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620" w:firstRow="1" w:lastRow="0" w:firstColumn="0" w:lastColumn="0" w:noHBand="1" w:noVBand="1"/>
    </w:tblPr>
    <w:tblGrid>
      <w:gridCol w:w="4680"/>
      <w:gridCol w:w="283"/>
      <w:gridCol w:w="4677"/>
    </w:tblGrid>
    <w:tr w:rsidR="00994F11" w:rsidRPr="003C74ED" w14:paraId="00FD43F1" w14:textId="77777777">
      <w:trPr>
        <w:trHeight w:val="63"/>
      </w:trPr>
      <w:tc>
        <w:tcPr>
          <w:tcW w:w="2427" w:type="pct"/>
        </w:tcPr>
        <w:p w14:paraId="15AF1E11" w14:textId="18C53449" w:rsidR="00994F11" w:rsidRPr="00E057A7" w:rsidRDefault="00160046" w:rsidP="00994F11">
          <w:pPr>
            <w:pStyle w:val="stBilgi"/>
          </w:pPr>
          <w:fldSimple w:instr="STYLEREF &quot;Document title&quot; \* MERGEFORMAT">
            <w:r w:rsidR="009F6B44">
              <w:rPr>
                <w:noProof/>
              </w:rPr>
              <w:t>Enerjisa YEKA-2 RES</w:t>
            </w:r>
          </w:fldSimple>
        </w:p>
      </w:tc>
      <w:tc>
        <w:tcPr>
          <w:tcW w:w="147" w:type="pct"/>
        </w:tcPr>
        <w:p w14:paraId="7A21378E" w14:textId="77777777" w:rsidR="00994F11" w:rsidRDefault="00994F11" w:rsidP="00994F11">
          <w:pPr>
            <w:pStyle w:val="stBilgi"/>
            <w:jc w:val="right"/>
          </w:pPr>
        </w:p>
      </w:tc>
      <w:tc>
        <w:tcPr>
          <w:tcW w:w="2426" w:type="pct"/>
        </w:tcPr>
        <w:p w14:paraId="675D4A6E" w14:textId="4B8E2F4D" w:rsidR="00994F11" w:rsidRPr="003C74ED" w:rsidRDefault="00160046" w:rsidP="00994F11">
          <w:pPr>
            <w:pStyle w:val="stBilgi"/>
            <w:jc w:val="right"/>
          </w:pPr>
          <w:fldSimple w:instr="STYLEREF &quot;H1&quot; \* MERGEFORMAT">
            <w:r w:rsidR="009F6B44">
              <w:rPr>
                <w:noProof/>
              </w:rPr>
              <w:t>İşletme AŞAMAsı için BİYOÇEŞİTLİLİK YÖNETİM PLANI (BYP)</w:t>
            </w:r>
          </w:fldSimple>
        </w:p>
      </w:tc>
    </w:tr>
  </w:tbl>
  <w:p w14:paraId="3C294BC7" w14:textId="77777777" w:rsidR="0075089E" w:rsidRPr="00C72EC3" w:rsidRDefault="0075089E" w:rsidP="00C72EC3">
    <w:pPr>
      <w:pStyle w:val="stBilgi"/>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8372DB" w14:textId="77777777" w:rsidR="00C66281" w:rsidRDefault="00C66281" w:rsidP="00BF3CFC">
    <w:pPr>
      <w:pStyle w:val="stBilgi"/>
      <w:spacing w:after="3200"/>
    </w:pPr>
    <w:r>
      <w:rPr>
        <w:noProof/>
      </w:rPr>
      <w:drawing>
        <wp:anchor distT="0" distB="0" distL="114300" distR="114300" simplePos="0" relativeHeight="251658242" behindDoc="0" locked="1" layoutInCell="1" allowOverlap="1" wp14:anchorId="086E8B09" wp14:editId="13D87A71">
          <wp:simplePos x="0" y="0"/>
          <wp:positionH relativeFrom="page">
            <wp:posOffset>360045</wp:posOffset>
          </wp:positionH>
          <wp:positionV relativeFrom="page">
            <wp:posOffset>1193165</wp:posOffset>
          </wp:positionV>
          <wp:extent cx="2235200" cy="870585"/>
          <wp:effectExtent l="0" t="0" r="0" b="5715"/>
          <wp:wrapNone/>
          <wp:docPr id="1717239576" name="Graphic 1717239576" descr="ERM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12235342" name="Graphic 2012235342" descr="ERM logo"/>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2235200" cy="870585"/>
                  </a:xfrm>
                  <a:prstGeom prst="rect">
                    <a:avLst/>
                  </a:prstGeom>
                </pic:spPr>
              </pic:pic>
            </a:graphicData>
          </a:graphic>
          <wp14:sizeRelH relativeFrom="page">
            <wp14:pctWidth>0</wp14:pctWidth>
          </wp14:sizeRelH>
          <wp14:sizeRelV relativeFrom="page">
            <wp14:pctHeight>0</wp14:pctHeight>
          </wp14:sizeRelV>
        </wp:anchor>
      </w:drawing>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C7F187" w14:textId="77777777" w:rsidR="00C72EC3" w:rsidRPr="00C72EC3" w:rsidRDefault="00C72EC3" w:rsidP="00C72EC3">
    <w:pPr>
      <w:pStyle w:val="stBilgi"/>
      <w:spacing w:after="3200"/>
    </w:pPr>
    <w:r>
      <w:rPr>
        <w:noProof/>
      </w:rPr>
      <w:drawing>
        <wp:anchor distT="0" distB="0" distL="114300" distR="114300" simplePos="0" relativeHeight="251658243" behindDoc="0" locked="1" layoutInCell="1" allowOverlap="1" wp14:anchorId="72DDEDEE" wp14:editId="46FDBC18">
          <wp:simplePos x="0" y="0"/>
          <wp:positionH relativeFrom="page">
            <wp:posOffset>540385</wp:posOffset>
          </wp:positionH>
          <wp:positionV relativeFrom="page">
            <wp:posOffset>1193165</wp:posOffset>
          </wp:positionV>
          <wp:extent cx="2235600" cy="871200"/>
          <wp:effectExtent l="0" t="0" r="0" b="5715"/>
          <wp:wrapNone/>
          <wp:docPr id="1894972947" name="Graphic 1894972947" descr="ERM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12235342" name="Graphic 2012235342" descr="ERM logo"/>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2235600" cy="871200"/>
                  </a:xfrm>
                  <a:prstGeom prst="rect">
                    <a:avLst/>
                  </a:prstGeom>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8AFEB094"/>
    <w:lvl w:ilvl="0">
      <w:start w:val="1"/>
      <w:numFmt w:val="decimal"/>
      <w:pStyle w:val="ListeNumaras5"/>
      <w:lvlText w:val="%1."/>
      <w:lvlJc w:val="left"/>
      <w:pPr>
        <w:tabs>
          <w:tab w:val="num" w:pos="1492"/>
        </w:tabs>
        <w:ind w:left="1492" w:hanging="360"/>
      </w:pPr>
    </w:lvl>
  </w:abstractNum>
  <w:abstractNum w:abstractNumId="1" w15:restartNumberingAfterBreak="0">
    <w:nsid w:val="FFFFFF7D"/>
    <w:multiLevelType w:val="singleLevel"/>
    <w:tmpl w:val="65CA8E14"/>
    <w:lvl w:ilvl="0">
      <w:start w:val="1"/>
      <w:numFmt w:val="decimal"/>
      <w:pStyle w:val="ListeNumaras4"/>
      <w:lvlText w:val="%1."/>
      <w:lvlJc w:val="left"/>
      <w:pPr>
        <w:tabs>
          <w:tab w:val="num" w:pos="1209"/>
        </w:tabs>
        <w:ind w:left="1209" w:hanging="360"/>
      </w:pPr>
    </w:lvl>
  </w:abstractNum>
  <w:abstractNum w:abstractNumId="2" w15:restartNumberingAfterBreak="0">
    <w:nsid w:val="FFFFFF7E"/>
    <w:multiLevelType w:val="singleLevel"/>
    <w:tmpl w:val="DE7031AE"/>
    <w:lvl w:ilvl="0">
      <w:start w:val="1"/>
      <w:numFmt w:val="decimal"/>
      <w:pStyle w:val="ListeNumaras3"/>
      <w:lvlText w:val="%1."/>
      <w:lvlJc w:val="left"/>
      <w:pPr>
        <w:tabs>
          <w:tab w:val="num" w:pos="926"/>
        </w:tabs>
        <w:ind w:left="926" w:hanging="360"/>
      </w:pPr>
    </w:lvl>
  </w:abstractNum>
  <w:abstractNum w:abstractNumId="3" w15:restartNumberingAfterBreak="0">
    <w:nsid w:val="FFFFFF7F"/>
    <w:multiLevelType w:val="singleLevel"/>
    <w:tmpl w:val="4FF84CC2"/>
    <w:lvl w:ilvl="0">
      <w:start w:val="1"/>
      <w:numFmt w:val="decimal"/>
      <w:pStyle w:val="ListeNumaras2"/>
      <w:lvlText w:val="%1."/>
      <w:lvlJc w:val="left"/>
      <w:pPr>
        <w:tabs>
          <w:tab w:val="num" w:pos="643"/>
        </w:tabs>
        <w:ind w:left="643" w:hanging="360"/>
      </w:pPr>
    </w:lvl>
  </w:abstractNum>
  <w:abstractNum w:abstractNumId="4" w15:restartNumberingAfterBreak="0">
    <w:nsid w:val="FFFFFF80"/>
    <w:multiLevelType w:val="singleLevel"/>
    <w:tmpl w:val="4B9E68A0"/>
    <w:lvl w:ilvl="0">
      <w:start w:val="1"/>
      <w:numFmt w:val="bullet"/>
      <w:pStyle w:val="ListeMaddemi5"/>
      <w:lvlText w:val=""/>
      <w:lvlJc w:val="left"/>
      <w:pPr>
        <w:tabs>
          <w:tab w:val="num" w:pos="1492"/>
        </w:tabs>
        <w:ind w:left="1492" w:hanging="360"/>
      </w:pPr>
      <w:rPr>
        <w:rFonts w:ascii="Symbol" w:hAnsi="Symbol" w:hint="default"/>
      </w:rPr>
    </w:lvl>
  </w:abstractNum>
  <w:abstractNum w:abstractNumId="5" w15:restartNumberingAfterBreak="0">
    <w:nsid w:val="00195E62"/>
    <w:multiLevelType w:val="multilevel"/>
    <w:tmpl w:val="4FE0B6D8"/>
    <w:styleLink w:val="CurrentList18"/>
    <w:lvl w:ilvl="0">
      <w:start w:val="1"/>
      <w:numFmt w:val="bullet"/>
      <w:lvlText w:val="•"/>
      <w:lvlJc w:val="left"/>
      <w:pPr>
        <w:ind w:left="539" w:hanging="397"/>
      </w:pPr>
      <w:rPr>
        <w:rFonts w:ascii="Verdana" w:hAnsi="Verdana" w:hint="default"/>
      </w:rPr>
    </w:lvl>
    <w:lvl w:ilvl="1">
      <w:start w:val="1"/>
      <w:numFmt w:val="bullet"/>
      <w:lvlText w:val="°"/>
      <w:lvlJc w:val="left"/>
      <w:pPr>
        <w:ind w:left="936" w:hanging="397"/>
      </w:pPr>
      <w:rPr>
        <w:rFonts w:ascii="Verdana" w:hAnsi="Verdana" w:hint="default"/>
      </w:rPr>
    </w:lvl>
    <w:lvl w:ilvl="2">
      <w:start w:val="1"/>
      <w:numFmt w:val="bullet"/>
      <w:lvlText w:val="–"/>
      <w:lvlJc w:val="left"/>
      <w:pPr>
        <w:ind w:left="1333" w:hanging="397"/>
      </w:pPr>
      <w:rPr>
        <w:rFonts w:ascii="Verdana" w:hAnsi="Verdana" w:hint="default"/>
      </w:rPr>
    </w:lvl>
    <w:lvl w:ilvl="3">
      <w:start w:val="1"/>
      <w:numFmt w:val="bullet"/>
      <w:lvlText w:val=""/>
      <w:lvlJc w:val="left"/>
      <w:pPr>
        <w:ind w:left="1730" w:hanging="397"/>
      </w:pPr>
      <w:rPr>
        <w:rFonts w:ascii="Wingdings" w:hAnsi="Wingdings" w:hint="default"/>
      </w:rPr>
    </w:lvl>
    <w:lvl w:ilvl="4">
      <w:start w:val="1"/>
      <w:numFmt w:val="none"/>
      <w:lvlText w:val=""/>
      <w:lvlJc w:val="left"/>
      <w:pPr>
        <w:ind w:left="142" w:firstLine="0"/>
      </w:pPr>
      <w:rPr>
        <w:rFonts w:hint="default"/>
      </w:rPr>
    </w:lvl>
    <w:lvl w:ilvl="5">
      <w:start w:val="1"/>
      <w:numFmt w:val="none"/>
      <w:lvlText w:val=""/>
      <w:lvlJc w:val="left"/>
      <w:pPr>
        <w:ind w:left="142" w:firstLine="0"/>
      </w:pPr>
      <w:rPr>
        <w:rFonts w:hint="default"/>
      </w:rPr>
    </w:lvl>
    <w:lvl w:ilvl="6">
      <w:start w:val="1"/>
      <w:numFmt w:val="none"/>
      <w:lvlText w:val=""/>
      <w:lvlJc w:val="left"/>
      <w:pPr>
        <w:ind w:left="142" w:firstLine="0"/>
      </w:pPr>
      <w:rPr>
        <w:rFonts w:hint="default"/>
      </w:rPr>
    </w:lvl>
    <w:lvl w:ilvl="7">
      <w:start w:val="1"/>
      <w:numFmt w:val="none"/>
      <w:lvlText w:val=""/>
      <w:lvlJc w:val="left"/>
      <w:pPr>
        <w:ind w:left="142" w:firstLine="0"/>
      </w:pPr>
      <w:rPr>
        <w:rFonts w:hint="default"/>
      </w:rPr>
    </w:lvl>
    <w:lvl w:ilvl="8">
      <w:start w:val="1"/>
      <w:numFmt w:val="none"/>
      <w:lvlText w:val=""/>
      <w:lvlJc w:val="left"/>
      <w:pPr>
        <w:ind w:left="142" w:firstLine="0"/>
      </w:pPr>
      <w:rPr>
        <w:rFonts w:hint="default"/>
      </w:rPr>
    </w:lvl>
  </w:abstractNum>
  <w:abstractNum w:abstractNumId="6" w15:restartNumberingAfterBreak="0">
    <w:nsid w:val="00572CD3"/>
    <w:multiLevelType w:val="hybridMultilevel"/>
    <w:tmpl w:val="C6B00A88"/>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20000003">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7" w15:restartNumberingAfterBreak="0">
    <w:nsid w:val="019312DC"/>
    <w:multiLevelType w:val="multilevel"/>
    <w:tmpl w:val="C33C66A4"/>
    <w:styleLink w:val="CurrentList6"/>
    <w:lvl w:ilvl="0">
      <w:start w:val="1"/>
      <w:numFmt w:val="bullet"/>
      <w:lvlText w:val="•"/>
      <w:lvlJc w:val="left"/>
      <w:pPr>
        <w:ind w:left="397" w:hanging="397"/>
      </w:pPr>
      <w:rPr>
        <w:rFonts w:ascii="Verdana" w:hAnsi="Verdana" w:hint="default"/>
      </w:rPr>
    </w:lvl>
    <w:lvl w:ilvl="1">
      <w:start w:val="1"/>
      <w:numFmt w:val="bullet"/>
      <w:lvlText w:val="o"/>
      <w:lvlJc w:val="left"/>
      <w:pPr>
        <w:ind w:left="757" w:hanging="360"/>
      </w:pPr>
      <w:rPr>
        <w:rFonts w:ascii="Courier New" w:hAnsi="Courier New" w:cs="Courier New" w:hint="default"/>
      </w:rPr>
    </w:lvl>
    <w:lvl w:ilvl="2">
      <w:start w:val="1"/>
      <w:numFmt w:val="bullet"/>
      <w:lvlText w:val="-"/>
      <w:lvlJc w:val="left"/>
      <w:pPr>
        <w:ind w:left="1191" w:hanging="397"/>
      </w:pPr>
      <w:rPr>
        <w:rFonts w:ascii="Georgia" w:hAnsi="Georgia" w:hint="default"/>
      </w:rPr>
    </w:lvl>
    <w:lvl w:ilvl="3">
      <w:start w:val="1"/>
      <w:numFmt w:val="bullet"/>
      <w:lvlText w:val=""/>
      <w:lvlJc w:val="left"/>
      <w:pPr>
        <w:ind w:left="1551" w:hanging="360"/>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8" w15:restartNumberingAfterBreak="0">
    <w:nsid w:val="019C7B02"/>
    <w:multiLevelType w:val="hybridMultilevel"/>
    <w:tmpl w:val="1DA23D2E"/>
    <w:lvl w:ilvl="0" w:tplc="8C4CA0B0">
      <w:start w:val="1"/>
      <w:numFmt w:val="bullet"/>
      <w:lvlText w:val="■"/>
      <w:lvlJc w:val="left"/>
      <w:pPr>
        <w:ind w:left="720" w:hanging="360"/>
      </w:pPr>
      <w:rPr>
        <w:rFonts w:ascii="Arial" w:hAnsi="Arial"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9" w15:restartNumberingAfterBreak="0">
    <w:nsid w:val="03F02B1D"/>
    <w:multiLevelType w:val="hybridMultilevel"/>
    <w:tmpl w:val="6CEC3AEE"/>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10" w15:restartNumberingAfterBreak="0">
    <w:nsid w:val="05291FAE"/>
    <w:multiLevelType w:val="hybridMultilevel"/>
    <w:tmpl w:val="33F4A48C"/>
    <w:name w:val="ERM List 132"/>
    <w:lvl w:ilvl="0" w:tplc="845AE436">
      <w:start w:val="1"/>
      <w:numFmt w:val="lowerRoman"/>
      <w:lvlText w:val="%1."/>
      <w:lvlJc w:val="right"/>
      <w:pPr>
        <w:ind w:left="2024" w:hanging="360"/>
      </w:pPr>
    </w:lvl>
    <w:lvl w:ilvl="1" w:tplc="08090019" w:tentative="1">
      <w:start w:val="1"/>
      <w:numFmt w:val="lowerLetter"/>
      <w:lvlText w:val="%2."/>
      <w:lvlJc w:val="left"/>
      <w:pPr>
        <w:ind w:left="2744" w:hanging="360"/>
      </w:pPr>
    </w:lvl>
    <w:lvl w:ilvl="2" w:tplc="0809001B" w:tentative="1">
      <w:start w:val="1"/>
      <w:numFmt w:val="lowerRoman"/>
      <w:lvlText w:val="%3."/>
      <w:lvlJc w:val="right"/>
      <w:pPr>
        <w:ind w:left="3464" w:hanging="180"/>
      </w:pPr>
    </w:lvl>
    <w:lvl w:ilvl="3" w:tplc="0809000F" w:tentative="1">
      <w:start w:val="1"/>
      <w:numFmt w:val="decimal"/>
      <w:lvlText w:val="%4."/>
      <w:lvlJc w:val="left"/>
      <w:pPr>
        <w:ind w:left="4184" w:hanging="360"/>
      </w:pPr>
    </w:lvl>
    <w:lvl w:ilvl="4" w:tplc="08090019" w:tentative="1">
      <w:start w:val="1"/>
      <w:numFmt w:val="lowerLetter"/>
      <w:lvlText w:val="%5."/>
      <w:lvlJc w:val="left"/>
      <w:pPr>
        <w:ind w:left="4904" w:hanging="360"/>
      </w:pPr>
    </w:lvl>
    <w:lvl w:ilvl="5" w:tplc="0809001B" w:tentative="1">
      <w:start w:val="1"/>
      <w:numFmt w:val="lowerRoman"/>
      <w:lvlText w:val="%6."/>
      <w:lvlJc w:val="right"/>
      <w:pPr>
        <w:ind w:left="5624" w:hanging="180"/>
      </w:pPr>
    </w:lvl>
    <w:lvl w:ilvl="6" w:tplc="0809000F" w:tentative="1">
      <w:start w:val="1"/>
      <w:numFmt w:val="decimal"/>
      <w:lvlText w:val="%7."/>
      <w:lvlJc w:val="left"/>
      <w:pPr>
        <w:ind w:left="6344" w:hanging="360"/>
      </w:pPr>
    </w:lvl>
    <w:lvl w:ilvl="7" w:tplc="08090019" w:tentative="1">
      <w:start w:val="1"/>
      <w:numFmt w:val="lowerLetter"/>
      <w:lvlText w:val="%8."/>
      <w:lvlJc w:val="left"/>
      <w:pPr>
        <w:ind w:left="7064" w:hanging="360"/>
      </w:pPr>
    </w:lvl>
    <w:lvl w:ilvl="8" w:tplc="0809001B" w:tentative="1">
      <w:start w:val="1"/>
      <w:numFmt w:val="lowerRoman"/>
      <w:lvlText w:val="%9."/>
      <w:lvlJc w:val="right"/>
      <w:pPr>
        <w:ind w:left="7784" w:hanging="180"/>
      </w:pPr>
    </w:lvl>
  </w:abstractNum>
  <w:abstractNum w:abstractNumId="11" w15:restartNumberingAfterBreak="0">
    <w:nsid w:val="05802B8D"/>
    <w:multiLevelType w:val="multilevel"/>
    <w:tmpl w:val="E8325BAC"/>
    <w:lvl w:ilvl="0">
      <w:start w:val="1"/>
      <w:numFmt w:val="bullet"/>
      <w:lvlText w:val="■"/>
      <w:lvlJc w:val="left"/>
      <w:pPr>
        <w:tabs>
          <w:tab w:val="num" w:pos="720"/>
        </w:tabs>
        <w:ind w:left="720" w:hanging="360"/>
      </w:pPr>
      <w:rPr>
        <w:rFonts w:ascii="Arial" w:hAnsi="Arial" w:hint="default"/>
        <w:color w:val="D1DDD3" w:themeColor="text2"/>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15:restartNumberingAfterBreak="0">
    <w:nsid w:val="05BE6ED0"/>
    <w:multiLevelType w:val="multilevel"/>
    <w:tmpl w:val="61F80418"/>
    <w:styleLink w:val="CurrentList21"/>
    <w:lvl w:ilvl="0">
      <w:start w:val="1"/>
      <w:numFmt w:val="bullet"/>
      <w:lvlText w:val="•"/>
      <w:lvlJc w:val="left"/>
      <w:pPr>
        <w:ind w:left="360" w:hanging="360"/>
      </w:pPr>
      <w:rPr>
        <w:rFonts w:ascii="Verdana" w:hAnsi="Verdana"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3" w15:restartNumberingAfterBreak="0">
    <w:nsid w:val="0775467A"/>
    <w:multiLevelType w:val="multilevel"/>
    <w:tmpl w:val="A6B058D2"/>
    <w:styleLink w:val="CurrentList15"/>
    <w:lvl w:ilvl="0">
      <w:start w:val="1"/>
      <w:numFmt w:val="decimal"/>
      <w:lvlText w:val="%1."/>
      <w:lvlJc w:val="left"/>
      <w:pPr>
        <w:ind w:left="397" w:hanging="397"/>
      </w:pPr>
      <w:rPr>
        <w:rFonts w:hint="default"/>
      </w:rPr>
    </w:lvl>
    <w:lvl w:ilvl="1">
      <w:start w:val="1"/>
      <w:numFmt w:val="lowerLetter"/>
      <w:lvlText w:val="%2."/>
      <w:lvlJc w:val="left"/>
      <w:pPr>
        <w:ind w:left="397" w:firstLine="0"/>
      </w:pPr>
      <w:rPr>
        <w:rFonts w:hint="default"/>
      </w:rPr>
    </w:lvl>
    <w:lvl w:ilvl="2">
      <w:start w:val="1"/>
      <w:numFmt w:val="lowerRoman"/>
      <w:lvlText w:val="%3."/>
      <w:lvlJc w:val="left"/>
      <w:pPr>
        <w:tabs>
          <w:tab w:val="num" w:pos="1440"/>
        </w:tabs>
        <w:ind w:left="1191" w:hanging="397"/>
      </w:pPr>
      <w:rPr>
        <w:rFonts w:hint="default"/>
      </w:rPr>
    </w:lvl>
    <w:lvl w:ilvl="3">
      <w:start w:val="1"/>
      <w:numFmt w:val="upperLetter"/>
      <w:lvlText w:val="%4."/>
      <w:lvlJc w:val="left"/>
      <w:pPr>
        <w:tabs>
          <w:tab w:val="num" w:pos="2268"/>
        </w:tabs>
        <w:ind w:left="1588" w:hanging="397"/>
      </w:pPr>
      <w:rPr>
        <w:rFonts w:hint="default"/>
      </w:rPr>
    </w:lvl>
    <w:lvl w:ilvl="4">
      <w:start w:val="1"/>
      <w:numFmt w:val="upperRoman"/>
      <w:lvlText w:val="%5."/>
      <w:lvlJc w:val="left"/>
      <w:pPr>
        <w:ind w:left="1985" w:hanging="397"/>
      </w:pPr>
      <w:rPr>
        <w:rFonts w:hint="default"/>
      </w:rPr>
    </w:lvl>
    <w:lvl w:ilvl="5">
      <w:start w:val="1"/>
      <w:numFmt w:val="none"/>
      <w:lvlText w:val=""/>
      <w:lvlJc w:val="right"/>
      <w:pPr>
        <w:ind w:left="0" w:firstLine="0"/>
      </w:pPr>
      <w:rPr>
        <w:rFonts w:hint="default"/>
      </w:rPr>
    </w:lvl>
    <w:lvl w:ilvl="6">
      <w:start w:val="1"/>
      <w:numFmt w:val="none"/>
      <w:lvlText w:val="%7"/>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right"/>
      <w:pPr>
        <w:ind w:left="0" w:firstLine="0"/>
      </w:pPr>
      <w:rPr>
        <w:rFonts w:hint="default"/>
      </w:rPr>
    </w:lvl>
  </w:abstractNum>
  <w:abstractNum w:abstractNumId="14" w15:restartNumberingAfterBreak="0">
    <w:nsid w:val="08333BB0"/>
    <w:multiLevelType w:val="multilevel"/>
    <w:tmpl w:val="85AE0302"/>
    <w:styleLink w:val="CurrentList11"/>
    <w:lvl w:ilvl="0">
      <w:start w:val="1"/>
      <w:numFmt w:val="bullet"/>
      <w:lvlText w:val="•"/>
      <w:lvlJc w:val="left"/>
      <w:pPr>
        <w:ind w:left="397" w:hanging="397"/>
      </w:pPr>
      <w:rPr>
        <w:rFonts w:ascii="Verdana" w:hAnsi="Verdana" w:hint="default"/>
      </w:rPr>
    </w:lvl>
    <w:lvl w:ilvl="1">
      <w:start w:val="1"/>
      <w:numFmt w:val="bullet"/>
      <w:lvlText w:val="°"/>
      <w:lvlJc w:val="left"/>
      <w:pPr>
        <w:ind w:left="397" w:firstLine="0"/>
      </w:pPr>
      <w:rPr>
        <w:rFonts w:ascii="Verdana" w:hAnsi="Verdana" w:hint="default"/>
      </w:rPr>
    </w:lvl>
    <w:lvl w:ilvl="2">
      <w:start w:val="1"/>
      <w:numFmt w:val="bullet"/>
      <w:lvlText w:val="–"/>
      <w:lvlJc w:val="left"/>
      <w:pPr>
        <w:ind w:left="794" w:hanging="397"/>
      </w:pPr>
      <w:rPr>
        <w:rFonts w:ascii="Verdana" w:hAnsi="Verdana" w:hint="default"/>
      </w:rPr>
    </w:lvl>
    <w:lvl w:ilvl="3">
      <w:start w:val="1"/>
      <w:numFmt w:val="bullet"/>
      <w:lvlText w:val=""/>
      <w:lvlJc w:val="left"/>
      <w:pPr>
        <w:ind w:left="2517" w:hanging="35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5" w15:restartNumberingAfterBreak="0">
    <w:nsid w:val="0835130A"/>
    <w:multiLevelType w:val="hybridMultilevel"/>
    <w:tmpl w:val="5588CF72"/>
    <w:lvl w:ilvl="0" w:tplc="20000003">
      <w:start w:val="1"/>
      <w:numFmt w:val="bullet"/>
      <w:lvlText w:val="o"/>
      <w:lvlJc w:val="left"/>
      <w:pPr>
        <w:ind w:left="1440" w:hanging="360"/>
      </w:pPr>
      <w:rPr>
        <w:rFonts w:ascii="Courier New" w:hAnsi="Courier New" w:cs="Courier New" w:hint="default"/>
      </w:rPr>
    </w:lvl>
    <w:lvl w:ilvl="1" w:tplc="20000003" w:tentative="1">
      <w:start w:val="1"/>
      <w:numFmt w:val="bullet"/>
      <w:lvlText w:val="o"/>
      <w:lvlJc w:val="left"/>
      <w:pPr>
        <w:ind w:left="2160" w:hanging="360"/>
      </w:pPr>
      <w:rPr>
        <w:rFonts w:ascii="Courier New" w:hAnsi="Courier New" w:cs="Courier New" w:hint="default"/>
      </w:rPr>
    </w:lvl>
    <w:lvl w:ilvl="2" w:tplc="20000005" w:tentative="1">
      <w:start w:val="1"/>
      <w:numFmt w:val="bullet"/>
      <w:lvlText w:val=""/>
      <w:lvlJc w:val="left"/>
      <w:pPr>
        <w:ind w:left="2880" w:hanging="360"/>
      </w:pPr>
      <w:rPr>
        <w:rFonts w:ascii="Wingdings" w:hAnsi="Wingdings" w:hint="default"/>
      </w:rPr>
    </w:lvl>
    <w:lvl w:ilvl="3" w:tplc="20000001" w:tentative="1">
      <w:start w:val="1"/>
      <w:numFmt w:val="bullet"/>
      <w:lvlText w:val=""/>
      <w:lvlJc w:val="left"/>
      <w:pPr>
        <w:ind w:left="3600" w:hanging="360"/>
      </w:pPr>
      <w:rPr>
        <w:rFonts w:ascii="Symbol" w:hAnsi="Symbol" w:hint="default"/>
      </w:rPr>
    </w:lvl>
    <w:lvl w:ilvl="4" w:tplc="20000003" w:tentative="1">
      <w:start w:val="1"/>
      <w:numFmt w:val="bullet"/>
      <w:lvlText w:val="o"/>
      <w:lvlJc w:val="left"/>
      <w:pPr>
        <w:ind w:left="4320" w:hanging="360"/>
      </w:pPr>
      <w:rPr>
        <w:rFonts w:ascii="Courier New" w:hAnsi="Courier New" w:cs="Courier New" w:hint="default"/>
      </w:rPr>
    </w:lvl>
    <w:lvl w:ilvl="5" w:tplc="20000005" w:tentative="1">
      <w:start w:val="1"/>
      <w:numFmt w:val="bullet"/>
      <w:lvlText w:val=""/>
      <w:lvlJc w:val="left"/>
      <w:pPr>
        <w:ind w:left="5040" w:hanging="360"/>
      </w:pPr>
      <w:rPr>
        <w:rFonts w:ascii="Wingdings" w:hAnsi="Wingdings" w:hint="default"/>
      </w:rPr>
    </w:lvl>
    <w:lvl w:ilvl="6" w:tplc="20000001" w:tentative="1">
      <w:start w:val="1"/>
      <w:numFmt w:val="bullet"/>
      <w:lvlText w:val=""/>
      <w:lvlJc w:val="left"/>
      <w:pPr>
        <w:ind w:left="5760" w:hanging="360"/>
      </w:pPr>
      <w:rPr>
        <w:rFonts w:ascii="Symbol" w:hAnsi="Symbol" w:hint="default"/>
      </w:rPr>
    </w:lvl>
    <w:lvl w:ilvl="7" w:tplc="20000003" w:tentative="1">
      <w:start w:val="1"/>
      <w:numFmt w:val="bullet"/>
      <w:lvlText w:val="o"/>
      <w:lvlJc w:val="left"/>
      <w:pPr>
        <w:ind w:left="6480" w:hanging="360"/>
      </w:pPr>
      <w:rPr>
        <w:rFonts w:ascii="Courier New" w:hAnsi="Courier New" w:cs="Courier New" w:hint="default"/>
      </w:rPr>
    </w:lvl>
    <w:lvl w:ilvl="8" w:tplc="20000005" w:tentative="1">
      <w:start w:val="1"/>
      <w:numFmt w:val="bullet"/>
      <w:lvlText w:val=""/>
      <w:lvlJc w:val="left"/>
      <w:pPr>
        <w:ind w:left="7200" w:hanging="360"/>
      </w:pPr>
      <w:rPr>
        <w:rFonts w:ascii="Wingdings" w:hAnsi="Wingdings" w:hint="default"/>
      </w:rPr>
    </w:lvl>
  </w:abstractNum>
  <w:abstractNum w:abstractNumId="16" w15:restartNumberingAfterBreak="0">
    <w:nsid w:val="0843203A"/>
    <w:multiLevelType w:val="hybridMultilevel"/>
    <w:tmpl w:val="0D2E04FE"/>
    <w:styleLink w:val="ERMBulletList"/>
    <w:lvl w:ilvl="0" w:tplc="84681364">
      <w:start w:val="1"/>
      <w:numFmt w:val="decimal"/>
      <w:pStyle w:val="Tablenumber1"/>
      <w:lvlText w:val="%1."/>
      <w:lvlJc w:val="left"/>
      <w:pPr>
        <w:ind w:left="36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7" w15:restartNumberingAfterBreak="0">
    <w:nsid w:val="086D6410"/>
    <w:multiLevelType w:val="hybridMultilevel"/>
    <w:tmpl w:val="163203EC"/>
    <w:lvl w:ilvl="0" w:tplc="8C4CA0B0">
      <w:start w:val="1"/>
      <w:numFmt w:val="bullet"/>
      <w:lvlText w:val="■"/>
      <w:lvlJc w:val="left"/>
      <w:pPr>
        <w:ind w:left="720" w:hanging="360"/>
      </w:pPr>
      <w:rPr>
        <w:rFonts w:ascii="Arial" w:hAnsi="Arial" w:hint="default"/>
        <w:color w:val="D1DDD3" w:themeColor="text2"/>
        <w:sz w:val="20"/>
      </w:rPr>
    </w:lvl>
    <w:lvl w:ilvl="1" w:tplc="20000003">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8" w15:restartNumberingAfterBreak="0">
    <w:nsid w:val="08CB76CF"/>
    <w:multiLevelType w:val="multilevel"/>
    <w:tmpl w:val="C45A53C6"/>
    <w:lvl w:ilvl="0">
      <w:start w:val="1"/>
      <w:numFmt w:val="bullet"/>
      <w:lvlText w:val=""/>
      <w:lvlJc w:val="left"/>
      <w:pPr>
        <w:tabs>
          <w:tab w:val="num" w:pos="720"/>
        </w:tabs>
        <w:ind w:left="720" w:hanging="360"/>
      </w:pPr>
      <w:rPr>
        <w:rFonts w:ascii="Symbol" w:hAnsi="Symbol" w:hint="default"/>
        <w:sz w:val="20"/>
      </w:rPr>
    </w:lvl>
    <w:lvl w:ilvl="1">
      <w:start w:val="2"/>
      <w:numFmt w:val="bullet"/>
      <w:lvlText w:val="-"/>
      <w:lvlJc w:val="left"/>
      <w:pPr>
        <w:ind w:left="1440" w:hanging="360"/>
      </w:pPr>
      <w:rPr>
        <w:rFonts w:ascii="Book Antiqua" w:eastAsia="Times New Roman" w:hAnsi="Book Antiqua" w:cs="Times New Roman" w:hint="default"/>
        <w:color w:val="D1DDD3" w:themeColor="text2"/>
        <w:sz w:val="16"/>
        <w:szCs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 w15:restartNumberingAfterBreak="0">
    <w:nsid w:val="090F38C1"/>
    <w:multiLevelType w:val="hybridMultilevel"/>
    <w:tmpl w:val="F3023BFC"/>
    <w:lvl w:ilvl="0" w:tplc="04070001">
      <w:start w:val="1"/>
      <w:numFmt w:val="bullet"/>
      <w:lvlText w:val=""/>
      <w:lvlJc w:val="left"/>
      <w:pPr>
        <w:ind w:left="726" w:hanging="360"/>
      </w:pPr>
      <w:rPr>
        <w:rFonts w:ascii="Symbol" w:hAnsi="Symbol" w:hint="default"/>
      </w:rPr>
    </w:lvl>
    <w:lvl w:ilvl="1" w:tplc="04070003">
      <w:start w:val="1"/>
      <w:numFmt w:val="bullet"/>
      <w:lvlText w:val="o"/>
      <w:lvlJc w:val="left"/>
      <w:pPr>
        <w:ind w:left="1446" w:hanging="360"/>
      </w:pPr>
      <w:rPr>
        <w:rFonts w:ascii="Courier New" w:hAnsi="Courier New" w:cs="Courier New" w:hint="default"/>
      </w:rPr>
    </w:lvl>
    <w:lvl w:ilvl="2" w:tplc="04070005" w:tentative="1">
      <w:start w:val="1"/>
      <w:numFmt w:val="bullet"/>
      <w:lvlText w:val=""/>
      <w:lvlJc w:val="left"/>
      <w:pPr>
        <w:ind w:left="2166" w:hanging="360"/>
      </w:pPr>
      <w:rPr>
        <w:rFonts w:ascii="Wingdings" w:hAnsi="Wingdings" w:hint="default"/>
      </w:rPr>
    </w:lvl>
    <w:lvl w:ilvl="3" w:tplc="04070001" w:tentative="1">
      <w:start w:val="1"/>
      <w:numFmt w:val="bullet"/>
      <w:lvlText w:val=""/>
      <w:lvlJc w:val="left"/>
      <w:pPr>
        <w:ind w:left="2886" w:hanging="360"/>
      </w:pPr>
      <w:rPr>
        <w:rFonts w:ascii="Symbol" w:hAnsi="Symbol" w:hint="default"/>
      </w:rPr>
    </w:lvl>
    <w:lvl w:ilvl="4" w:tplc="04070003" w:tentative="1">
      <w:start w:val="1"/>
      <w:numFmt w:val="bullet"/>
      <w:lvlText w:val="o"/>
      <w:lvlJc w:val="left"/>
      <w:pPr>
        <w:ind w:left="3606" w:hanging="360"/>
      </w:pPr>
      <w:rPr>
        <w:rFonts w:ascii="Courier New" w:hAnsi="Courier New" w:cs="Courier New" w:hint="default"/>
      </w:rPr>
    </w:lvl>
    <w:lvl w:ilvl="5" w:tplc="04070005" w:tentative="1">
      <w:start w:val="1"/>
      <w:numFmt w:val="bullet"/>
      <w:lvlText w:val=""/>
      <w:lvlJc w:val="left"/>
      <w:pPr>
        <w:ind w:left="4326" w:hanging="360"/>
      </w:pPr>
      <w:rPr>
        <w:rFonts w:ascii="Wingdings" w:hAnsi="Wingdings" w:hint="default"/>
      </w:rPr>
    </w:lvl>
    <w:lvl w:ilvl="6" w:tplc="04070001" w:tentative="1">
      <w:start w:val="1"/>
      <w:numFmt w:val="bullet"/>
      <w:lvlText w:val=""/>
      <w:lvlJc w:val="left"/>
      <w:pPr>
        <w:ind w:left="5046" w:hanging="360"/>
      </w:pPr>
      <w:rPr>
        <w:rFonts w:ascii="Symbol" w:hAnsi="Symbol" w:hint="default"/>
      </w:rPr>
    </w:lvl>
    <w:lvl w:ilvl="7" w:tplc="04070003" w:tentative="1">
      <w:start w:val="1"/>
      <w:numFmt w:val="bullet"/>
      <w:lvlText w:val="o"/>
      <w:lvlJc w:val="left"/>
      <w:pPr>
        <w:ind w:left="5766" w:hanging="360"/>
      </w:pPr>
      <w:rPr>
        <w:rFonts w:ascii="Courier New" w:hAnsi="Courier New" w:cs="Courier New" w:hint="default"/>
      </w:rPr>
    </w:lvl>
    <w:lvl w:ilvl="8" w:tplc="04070005" w:tentative="1">
      <w:start w:val="1"/>
      <w:numFmt w:val="bullet"/>
      <w:lvlText w:val=""/>
      <w:lvlJc w:val="left"/>
      <w:pPr>
        <w:ind w:left="6486" w:hanging="360"/>
      </w:pPr>
      <w:rPr>
        <w:rFonts w:ascii="Wingdings" w:hAnsi="Wingdings" w:hint="default"/>
      </w:rPr>
    </w:lvl>
  </w:abstractNum>
  <w:abstractNum w:abstractNumId="20" w15:restartNumberingAfterBreak="0">
    <w:nsid w:val="091F226D"/>
    <w:multiLevelType w:val="hybridMultilevel"/>
    <w:tmpl w:val="664013C4"/>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21" w15:restartNumberingAfterBreak="0">
    <w:nsid w:val="09467DA4"/>
    <w:multiLevelType w:val="hybridMultilevel"/>
    <w:tmpl w:val="8EF02094"/>
    <w:lvl w:ilvl="0" w:tplc="EC949978">
      <w:start w:val="1"/>
      <w:numFmt w:val="bullet"/>
      <w:lvlText w:val=""/>
      <w:lvlJc w:val="left"/>
      <w:pPr>
        <w:ind w:left="720" w:hanging="360"/>
      </w:pPr>
      <w:rPr>
        <w:rFonts w:ascii="Wingdings" w:hAnsi="Wingdings" w:hint="default"/>
        <w:color w:val="D1DDD3" w:themeColor="text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0A521E43"/>
    <w:multiLevelType w:val="multilevel"/>
    <w:tmpl w:val="30EE9D6E"/>
    <w:lvl w:ilvl="0">
      <w:start w:val="1"/>
      <w:numFmt w:val="bullet"/>
      <w:pStyle w:val="Tablebullet"/>
      <w:lvlText w:val="■"/>
      <w:lvlJc w:val="left"/>
      <w:pPr>
        <w:ind w:left="284" w:hanging="171"/>
      </w:pPr>
      <w:rPr>
        <w:rFonts w:ascii="Arial" w:hAnsi="Arial" w:hint="default"/>
        <w:color w:val="D1DDD3" w:themeColor="text2"/>
        <w:sz w:val="20"/>
      </w:rPr>
    </w:lvl>
    <w:lvl w:ilvl="1">
      <w:start w:val="1"/>
      <w:numFmt w:val="bullet"/>
      <w:pStyle w:val="Tablebullet2"/>
      <w:lvlText w:val="-"/>
      <w:lvlJc w:val="left"/>
      <w:pPr>
        <w:ind w:left="454" w:hanging="17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23" w15:restartNumberingAfterBreak="0">
    <w:nsid w:val="0B0F5FAA"/>
    <w:multiLevelType w:val="hybridMultilevel"/>
    <w:tmpl w:val="A84C0D4C"/>
    <w:lvl w:ilvl="0" w:tplc="EC949978">
      <w:start w:val="1"/>
      <w:numFmt w:val="bullet"/>
      <w:lvlText w:val=""/>
      <w:lvlJc w:val="left"/>
      <w:pPr>
        <w:ind w:left="720" w:hanging="360"/>
      </w:pPr>
      <w:rPr>
        <w:rFonts w:ascii="Wingdings" w:hAnsi="Wingdings" w:hint="default"/>
        <w:color w:val="D1DDD3" w:themeColor="text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0B3050A2"/>
    <w:multiLevelType w:val="hybridMultilevel"/>
    <w:tmpl w:val="5448E9A6"/>
    <w:lvl w:ilvl="0" w:tplc="20000005">
      <w:start w:val="1"/>
      <w:numFmt w:val="bullet"/>
      <w:lvlText w:val=""/>
      <w:lvlJc w:val="left"/>
      <w:pPr>
        <w:ind w:left="720" w:hanging="360"/>
      </w:pPr>
      <w:rPr>
        <w:rFonts w:ascii="Wingdings" w:hAnsi="Wingdings"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25" w15:restartNumberingAfterBreak="0">
    <w:nsid w:val="0B807099"/>
    <w:multiLevelType w:val="hybridMultilevel"/>
    <w:tmpl w:val="D31429BC"/>
    <w:lvl w:ilvl="0" w:tplc="EC949978">
      <w:start w:val="1"/>
      <w:numFmt w:val="bullet"/>
      <w:lvlText w:val=""/>
      <w:lvlJc w:val="left"/>
      <w:pPr>
        <w:ind w:left="720" w:hanging="360"/>
      </w:pPr>
      <w:rPr>
        <w:rFonts w:ascii="Wingdings" w:hAnsi="Wingdings" w:hint="default"/>
        <w:color w:val="D1DDD3" w:themeColor="text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0BFB44C1"/>
    <w:multiLevelType w:val="multilevel"/>
    <w:tmpl w:val="02D29574"/>
    <w:styleLink w:val="CurrentList19"/>
    <w:lvl w:ilvl="0">
      <w:start w:val="1"/>
      <w:numFmt w:val="bullet"/>
      <w:lvlText w:val="•"/>
      <w:lvlJc w:val="left"/>
      <w:pPr>
        <w:ind w:left="397" w:hanging="397"/>
      </w:pPr>
      <w:rPr>
        <w:rFonts w:ascii="Verdana" w:hAnsi="Verdana" w:hint="default"/>
      </w:rPr>
    </w:lvl>
    <w:lvl w:ilvl="1">
      <w:start w:val="1"/>
      <w:numFmt w:val="bullet"/>
      <w:lvlText w:val="°"/>
      <w:lvlJc w:val="left"/>
      <w:pPr>
        <w:ind w:left="794" w:hanging="397"/>
      </w:pPr>
      <w:rPr>
        <w:rFonts w:ascii="Verdana" w:hAnsi="Verdana" w:hint="default"/>
        <w:position w:val="-4"/>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7" w15:restartNumberingAfterBreak="0">
    <w:nsid w:val="0FC243AC"/>
    <w:multiLevelType w:val="singleLevel"/>
    <w:tmpl w:val="E4A4FB3A"/>
    <w:lvl w:ilvl="0">
      <w:start w:val="1"/>
      <w:numFmt w:val="decimal"/>
      <w:lvlText w:val="%1."/>
      <w:lvlJc w:val="left"/>
      <w:pPr>
        <w:tabs>
          <w:tab w:val="num" w:pos="1440"/>
        </w:tabs>
        <w:ind w:left="1440" w:hanging="360"/>
      </w:pPr>
    </w:lvl>
  </w:abstractNum>
  <w:abstractNum w:abstractNumId="28" w15:restartNumberingAfterBreak="0">
    <w:nsid w:val="11634805"/>
    <w:multiLevelType w:val="hybridMultilevel"/>
    <w:tmpl w:val="DE78453C"/>
    <w:lvl w:ilvl="0" w:tplc="DE24B492">
      <w:start w:val="4"/>
      <w:numFmt w:val="bullet"/>
      <w:lvlText w:val=""/>
      <w:lvlJc w:val="left"/>
      <w:pPr>
        <w:ind w:left="720" w:hanging="360"/>
      </w:pPr>
      <w:rPr>
        <w:rFonts w:ascii="Symbol" w:eastAsiaTheme="minorEastAsia" w:hAnsi="Symbol" w:cstheme="minorBidi"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29" w15:restartNumberingAfterBreak="0">
    <w:nsid w:val="11757BD4"/>
    <w:multiLevelType w:val="hybridMultilevel"/>
    <w:tmpl w:val="1C58E0FC"/>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30" w15:restartNumberingAfterBreak="0">
    <w:nsid w:val="1201607B"/>
    <w:multiLevelType w:val="multilevel"/>
    <w:tmpl w:val="403C999C"/>
    <w:lvl w:ilvl="0">
      <w:start w:val="1"/>
      <w:numFmt w:val="bullet"/>
      <w:lvlText w:val=""/>
      <w:lvlJc w:val="left"/>
      <w:pPr>
        <w:tabs>
          <w:tab w:val="num" w:pos="720"/>
        </w:tabs>
        <w:ind w:left="720" w:hanging="360"/>
      </w:pPr>
      <w:rPr>
        <w:rFonts w:ascii="Symbol" w:hAnsi="Symbol" w:hint="default"/>
        <w:sz w:val="20"/>
      </w:rPr>
    </w:lvl>
    <w:lvl w:ilvl="1">
      <w:start w:val="2"/>
      <w:numFmt w:val="bullet"/>
      <w:lvlText w:val="-"/>
      <w:lvlJc w:val="left"/>
      <w:pPr>
        <w:ind w:left="1440" w:hanging="360"/>
      </w:pPr>
      <w:rPr>
        <w:rFonts w:ascii="Book Antiqua" w:eastAsia="Times New Roman" w:hAnsi="Book Antiqua" w:cs="Times New Roman" w:hint="default"/>
        <w:color w:val="D1DDD3" w:themeColor="text2"/>
        <w:sz w:val="16"/>
        <w:szCs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1" w15:restartNumberingAfterBreak="0">
    <w:nsid w:val="14FE1556"/>
    <w:multiLevelType w:val="multilevel"/>
    <w:tmpl w:val="5B4A7C48"/>
    <w:styleLink w:val="CurrentList10"/>
    <w:lvl w:ilvl="0">
      <w:start w:val="1"/>
      <w:numFmt w:val="bullet"/>
      <w:lvlText w:val="•"/>
      <w:lvlJc w:val="left"/>
      <w:pPr>
        <w:ind w:left="397" w:hanging="397"/>
      </w:pPr>
      <w:rPr>
        <w:rFonts w:ascii="Verdana" w:hAnsi="Verdana" w:hint="default"/>
      </w:rPr>
    </w:lvl>
    <w:lvl w:ilvl="1">
      <w:start w:val="1"/>
      <w:numFmt w:val="bullet"/>
      <w:lvlText w:val="°"/>
      <w:lvlJc w:val="left"/>
      <w:pPr>
        <w:ind w:left="397" w:firstLine="0"/>
      </w:pPr>
      <w:rPr>
        <w:rFonts w:ascii="Verdana" w:hAnsi="Verdana" w:hint="default"/>
      </w:rPr>
    </w:lvl>
    <w:lvl w:ilvl="2">
      <w:start w:val="1"/>
      <w:numFmt w:val="bullet"/>
      <w:lvlText w:val="–"/>
      <w:lvlJc w:val="left"/>
      <w:pPr>
        <w:tabs>
          <w:tab w:val="num" w:pos="1440"/>
        </w:tabs>
        <w:ind w:left="1775" w:hanging="335"/>
      </w:pPr>
      <w:rPr>
        <w:rFonts w:ascii="Verdana" w:hAnsi="Verdana" w:hint="default"/>
      </w:rPr>
    </w:lvl>
    <w:lvl w:ilvl="3">
      <w:start w:val="1"/>
      <w:numFmt w:val="bullet"/>
      <w:lvlText w:val=""/>
      <w:lvlJc w:val="left"/>
      <w:pPr>
        <w:ind w:left="2517" w:hanging="35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32" w15:restartNumberingAfterBreak="0">
    <w:nsid w:val="16F56E02"/>
    <w:multiLevelType w:val="hybridMultilevel"/>
    <w:tmpl w:val="27E29508"/>
    <w:lvl w:ilvl="0" w:tplc="D91E00CE">
      <w:start w:val="1"/>
      <w:numFmt w:val="bullet"/>
      <w:lvlText w:val=""/>
      <w:lvlJc w:val="left"/>
      <w:pPr>
        <w:ind w:left="720" w:hanging="360"/>
      </w:pPr>
      <w:rPr>
        <w:rFonts w:ascii="Symbol" w:hAnsi="Symbol"/>
      </w:rPr>
    </w:lvl>
    <w:lvl w:ilvl="1" w:tplc="45C86A3A">
      <w:start w:val="1"/>
      <w:numFmt w:val="bullet"/>
      <w:lvlText w:val=""/>
      <w:lvlJc w:val="left"/>
      <w:pPr>
        <w:ind w:left="720" w:hanging="360"/>
      </w:pPr>
      <w:rPr>
        <w:rFonts w:ascii="Symbol" w:hAnsi="Symbol"/>
      </w:rPr>
    </w:lvl>
    <w:lvl w:ilvl="2" w:tplc="8E5CCAFC">
      <w:start w:val="1"/>
      <w:numFmt w:val="bullet"/>
      <w:lvlText w:val=""/>
      <w:lvlJc w:val="left"/>
      <w:pPr>
        <w:ind w:left="720" w:hanging="360"/>
      </w:pPr>
      <w:rPr>
        <w:rFonts w:ascii="Symbol" w:hAnsi="Symbol"/>
      </w:rPr>
    </w:lvl>
    <w:lvl w:ilvl="3" w:tplc="B598F634">
      <w:start w:val="1"/>
      <w:numFmt w:val="bullet"/>
      <w:lvlText w:val=""/>
      <w:lvlJc w:val="left"/>
      <w:pPr>
        <w:ind w:left="720" w:hanging="360"/>
      </w:pPr>
      <w:rPr>
        <w:rFonts w:ascii="Symbol" w:hAnsi="Symbol"/>
      </w:rPr>
    </w:lvl>
    <w:lvl w:ilvl="4" w:tplc="BCB4E1EC">
      <w:start w:val="1"/>
      <w:numFmt w:val="bullet"/>
      <w:lvlText w:val=""/>
      <w:lvlJc w:val="left"/>
      <w:pPr>
        <w:ind w:left="720" w:hanging="360"/>
      </w:pPr>
      <w:rPr>
        <w:rFonts w:ascii="Symbol" w:hAnsi="Symbol"/>
      </w:rPr>
    </w:lvl>
    <w:lvl w:ilvl="5" w:tplc="9D2C19E8">
      <w:start w:val="1"/>
      <w:numFmt w:val="bullet"/>
      <w:lvlText w:val=""/>
      <w:lvlJc w:val="left"/>
      <w:pPr>
        <w:ind w:left="720" w:hanging="360"/>
      </w:pPr>
      <w:rPr>
        <w:rFonts w:ascii="Symbol" w:hAnsi="Symbol"/>
      </w:rPr>
    </w:lvl>
    <w:lvl w:ilvl="6" w:tplc="386E1D5C">
      <w:start w:val="1"/>
      <w:numFmt w:val="bullet"/>
      <w:lvlText w:val=""/>
      <w:lvlJc w:val="left"/>
      <w:pPr>
        <w:ind w:left="720" w:hanging="360"/>
      </w:pPr>
      <w:rPr>
        <w:rFonts w:ascii="Symbol" w:hAnsi="Symbol"/>
      </w:rPr>
    </w:lvl>
    <w:lvl w:ilvl="7" w:tplc="A912BABE">
      <w:start w:val="1"/>
      <w:numFmt w:val="bullet"/>
      <w:lvlText w:val=""/>
      <w:lvlJc w:val="left"/>
      <w:pPr>
        <w:ind w:left="720" w:hanging="360"/>
      </w:pPr>
      <w:rPr>
        <w:rFonts w:ascii="Symbol" w:hAnsi="Symbol"/>
      </w:rPr>
    </w:lvl>
    <w:lvl w:ilvl="8" w:tplc="90AED692">
      <w:start w:val="1"/>
      <w:numFmt w:val="bullet"/>
      <w:lvlText w:val=""/>
      <w:lvlJc w:val="left"/>
      <w:pPr>
        <w:ind w:left="720" w:hanging="360"/>
      </w:pPr>
      <w:rPr>
        <w:rFonts w:ascii="Symbol" w:hAnsi="Symbol"/>
      </w:rPr>
    </w:lvl>
  </w:abstractNum>
  <w:abstractNum w:abstractNumId="33" w15:restartNumberingAfterBreak="0">
    <w:nsid w:val="170719C8"/>
    <w:multiLevelType w:val="hybridMultilevel"/>
    <w:tmpl w:val="6908D6C0"/>
    <w:lvl w:ilvl="0" w:tplc="6ECAA94A">
      <w:start w:val="1"/>
      <w:numFmt w:val="bullet"/>
      <w:lvlText w:val="■"/>
      <w:lvlJc w:val="left"/>
      <w:pPr>
        <w:ind w:left="720" w:hanging="360"/>
      </w:pPr>
      <w:rPr>
        <w:rFonts w:ascii="Arial" w:hAnsi="Arial" w:hint="default"/>
        <w:color w:val="D1DDD3" w:themeColor="text2"/>
        <w:sz w:val="2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4" w15:restartNumberingAfterBreak="0">
    <w:nsid w:val="17501633"/>
    <w:multiLevelType w:val="hybridMultilevel"/>
    <w:tmpl w:val="BA2E3068"/>
    <w:lvl w:ilvl="0" w:tplc="0407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5" w15:restartNumberingAfterBreak="0">
    <w:nsid w:val="1817527F"/>
    <w:multiLevelType w:val="hybridMultilevel"/>
    <w:tmpl w:val="181A067C"/>
    <w:lvl w:ilvl="0" w:tplc="6ECAA94A">
      <w:start w:val="1"/>
      <w:numFmt w:val="bullet"/>
      <w:lvlText w:val="■"/>
      <w:lvlJc w:val="left"/>
      <w:pPr>
        <w:ind w:left="720" w:hanging="360"/>
      </w:pPr>
      <w:rPr>
        <w:rFonts w:ascii="Arial" w:hAnsi="Arial"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36" w15:restartNumberingAfterBreak="0">
    <w:nsid w:val="18F92BAD"/>
    <w:multiLevelType w:val="multilevel"/>
    <w:tmpl w:val="0409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7" w15:restartNumberingAfterBreak="0">
    <w:nsid w:val="19021283"/>
    <w:multiLevelType w:val="hybridMultilevel"/>
    <w:tmpl w:val="0D2E04FE"/>
    <w:lvl w:ilvl="0" w:tplc="FFFFFFFF">
      <w:start w:val="1"/>
      <w:numFmt w:val="decimal"/>
      <w:lvlText w:val="%1."/>
      <w:lvlJc w:val="left"/>
      <w:pPr>
        <w:ind w:left="36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8" w15:restartNumberingAfterBreak="0">
    <w:nsid w:val="193D76D1"/>
    <w:multiLevelType w:val="hybridMultilevel"/>
    <w:tmpl w:val="54001F5A"/>
    <w:lvl w:ilvl="0" w:tplc="20000001">
      <w:start w:val="1"/>
      <w:numFmt w:val="bullet"/>
      <w:lvlText w:val=""/>
      <w:lvlJc w:val="left"/>
      <w:pPr>
        <w:ind w:left="549" w:hanging="454"/>
      </w:pPr>
      <w:rPr>
        <w:rFonts w:ascii="Symbol" w:hAnsi="Symbol" w:hint="default"/>
        <w:color w:val="D1DDD3" w:themeColor="text2"/>
        <w:w w:val="55"/>
        <w:position w:val="-5"/>
        <w:sz w:val="28"/>
        <w:szCs w:val="28"/>
        <w:lang w:val="en-US" w:eastAsia="en-US" w:bidi="ar-SA"/>
      </w:rPr>
    </w:lvl>
    <w:lvl w:ilvl="1" w:tplc="FFFFFFFF">
      <w:numFmt w:val="bullet"/>
      <w:lvlText w:val="•"/>
      <w:lvlJc w:val="left"/>
      <w:pPr>
        <w:ind w:left="912" w:hanging="454"/>
      </w:pPr>
      <w:rPr>
        <w:rFonts w:hint="default"/>
        <w:lang w:val="en-US" w:eastAsia="en-US" w:bidi="ar-SA"/>
      </w:rPr>
    </w:lvl>
    <w:lvl w:ilvl="2" w:tplc="FFFFFFFF">
      <w:numFmt w:val="bullet"/>
      <w:lvlText w:val="•"/>
      <w:lvlJc w:val="left"/>
      <w:pPr>
        <w:ind w:left="1284" w:hanging="454"/>
      </w:pPr>
      <w:rPr>
        <w:rFonts w:hint="default"/>
        <w:lang w:val="en-US" w:eastAsia="en-US" w:bidi="ar-SA"/>
      </w:rPr>
    </w:lvl>
    <w:lvl w:ilvl="3" w:tplc="FFFFFFFF">
      <w:numFmt w:val="bullet"/>
      <w:lvlText w:val="•"/>
      <w:lvlJc w:val="left"/>
      <w:pPr>
        <w:ind w:left="1656" w:hanging="454"/>
      </w:pPr>
      <w:rPr>
        <w:rFonts w:hint="default"/>
        <w:lang w:val="en-US" w:eastAsia="en-US" w:bidi="ar-SA"/>
      </w:rPr>
    </w:lvl>
    <w:lvl w:ilvl="4" w:tplc="FFFFFFFF">
      <w:numFmt w:val="bullet"/>
      <w:lvlText w:val="•"/>
      <w:lvlJc w:val="left"/>
      <w:pPr>
        <w:ind w:left="2028" w:hanging="454"/>
      </w:pPr>
      <w:rPr>
        <w:rFonts w:hint="default"/>
        <w:lang w:val="en-US" w:eastAsia="en-US" w:bidi="ar-SA"/>
      </w:rPr>
    </w:lvl>
    <w:lvl w:ilvl="5" w:tplc="FFFFFFFF">
      <w:numFmt w:val="bullet"/>
      <w:lvlText w:val="•"/>
      <w:lvlJc w:val="left"/>
      <w:pPr>
        <w:ind w:left="2400" w:hanging="454"/>
      </w:pPr>
      <w:rPr>
        <w:rFonts w:hint="default"/>
        <w:lang w:val="en-US" w:eastAsia="en-US" w:bidi="ar-SA"/>
      </w:rPr>
    </w:lvl>
    <w:lvl w:ilvl="6" w:tplc="FFFFFFFF">
      <w:numFmt w:val="bullet"/>
      <w:lvlText w:val="•"/>
      <w:lvlJc w:val="left"/>
      <w:pPr>
        <w:ind w:left="2772" w:hanging="454"/>
      </w:pPr>
      <w:rPr>
        <w:rFonts w:hint="default"/>
        <w:lang w:val="en-US" w:eastAsia="en-US" w:bidi="ar-SA"/>
      </w:rPr>
    </w:lvl>
    <w:lvl w:ilvl="7" w:tplc="FFFFFFFF">
      <w:numFmt w:val="bullet"/>
      <w:lvlText w:val="•"/>
      <w:lvlJc w:val="left"/>
      <w:pPr>
        <w:ind w:left="3144" w:hanging="454"/>
      </w:pPr>
      <w:rPr>
        <w:rFonts w:hint="default"/>
        <w:lang w:val="en-US" w:eastAsia="en-US" w:bidi="ar-SA"/>
      </w:rPr>
    </w:lvl>
    <w:lvl w:ilvl="8" w:tplc="FFFFFFFF">
      <w:numFmt w:val="bullet"/>
      <w:lvlText w:val="•"/>
      <w:lvlJc w:val="left"/>
      <w:pPr>
        <w:ind w:left="3516" w:hanging="454"/>
      </w:pPr>
      <w:rPr>
        <w:rFonts w:hint="default"/>
        <w:lang w:val="en-US" w:eastAsia="en-US" w:bidi="ar-SA"/>
      </w:rPr>
    </w:lvl>
  </w:abstractNum>
  <w:abstractNum w:abstractNumId="39" w15:restartNumberingAfterBreak="0">
    <w:nsid w:val="19517A23"/>
    <w:multiLevelType w:val="multilevel"/>
    <w:tmpl w:val="F81279B8"/>
    <w:styleLink w:val="CurrentList26"/>
    <w:lvl w:ilvl="0">
      <w:start w:val="1"/>
      <w:numFmt w:val="decimal"/>
      <w:lvlText w:val="%1."/>
      <w:lvlJc w:val="left"/>
      <w:pPr>
        <w:ind w:left="397" w:hanging="397"/>
      </w:pPr>
      <w:rPr>
        <w:rFonts w:hint="default"/>
      </w:rPr>
    </w:lvl>
    <w:lvl w:ilvl="1">
      <w:start w:val="1"/>
      <w:numFmt w:val="decimal"/>
      <w:lvlText w:val="%1.%2"/>
      <w:lvlJc w:val="left"/>
      <w:pPr>
        <w:tabs>
          <w:tab w:val="num" w:pos="431"/>
        </w:tabs>
        <w:ind w:left="624" w:hanging="624"/>
      </w:pPr>
      <w:rPr>
        <w:rFonts w:hint="default"/>
      </w:rPr>
    </w:lvl>
    <w:lvl w:ilvl="2">
      <w:start w:val="1"/>
      <w:numFmt w:val="decimal"/>
      <w:lvlText w:val="%1.%2.%3"/>
      <w:lvlJc w:val="left"/>
      <w:pPr>
        <w:ind w:left="737" w:hanging="737"/>
      </w:pPr>
      <w:rPr>
        <w:rFonts w:hint="default"/>
      </w:rPr>
    </w:lvl>
    <w:lvl w:ilvl="3">
      <w:start w:val="1"/>
      <w:numFmt w:val="decimal"/>
      <w:lvlText w:val="%1.%2.%3.%4"/>
      <w:lvlJc w:val="left"/>
      <w:pPr>
        <w:ind w:left="964" w:hanging="964"/>
      </w:pPr>
      <w:rPr>
        <w:rFonts w:hint="default"/>
      </w:rPr>
    </w:lvl>
    <w:lvl w:ilvl="4">
      <w:start w:val="1"/>
      <w:numFmt w:val="none"/>
      <w:lvlText w:val="%5"/>
      <w:lvlJc w:val="left"/>
      <w:pPr>
        <w:ind w:left="0" w:firstLine="0"/>
      </w:pPr>
      <w:rPr>
        <w:rFonts w:hint="default"/>
      </w:rPr>
    </w:lvl>
    <w:lvl w:ilvl="5">
      <w:start w:val="1"/>
      <w:numFmt w:val="none"/>
      <w:lvlText w:val="%6"/>
      <w:lvlJc w:val="left"/>
      <w:pPr>
        <w:ind w:left="0" w:firstLine="0"/>
      </w:pPr>
      <w:rPr>
        <w:rFonts w:hint="default"/>
      </w:rPr>
    </w:lvl>
    <w:lvl w:ilvl="6">
      <w:start w:val="1"/>
      <w:numFmt w:val="decimal"/>
      <w:lvlText w:val="%7."/>
      <w:lvlJc w:val="left"/>
      <w:pPr>
        <w:ind w:left="357" w:hanging="357"/>
      </w:pPr>
      <w:rPr>
        <w:rFonts w:hint="default"/>
      </w:rPr>
    </w:lvl>
    <w:lvl w:ilvl="7">
      <w:start w:val="1"/>
      <w:numFmt w:val="lowerLetter"/>
      <w:lvlText w:val="%8."/>
      <w:lvlJc w:val="left"/>
      <w:pPr>
        <w:tabs>
          <w:tab w:val="num" w:pos="720"/>
        </w:tabs>
        <w:ind w:left="1077" w:hanging="357"/>
      </w:pPr>
      <w:rPr>
        <w:rFonts w:hint="default"/>
      </w:rPr>
    </w:lvl>
    <w:lvl w:ilvl="8">
      <w:start w:val="1"/>
      <w:numFmt w:val="lowerRoman"/>
      <w:lvlText w:val="%9."/>
      <w:lvlJc w:val="left"/>
      <w:pPr>
        <w:ind w:left="1440" w:hanging="363"/>
      </w:pPr>
      <w:rPr>
        <w:rFonts w:hint="default"/>
      </w:rPr>
    </w:lvl>
  </w:abstractNum>
  <w:abstractNum w:abstractNumId="40" w15:restartNumberingAfterBreak="0">
    <w:nsid w:val="19BA3A35"/>
    <w:multiLevelType w:val="multilevel"/>
    <w:tmpl w:val="5F36F220"/>
    <w:styleLink w:val="ERMBulletList1"/>
    <w:lvl w:ilvl="0">
      <w:start w:val="1"/>
      <w:numFmt w:val="bullet"/>
      <w:lvlText w:val=""/>
      <w:lvlJc w:val="left"/>
      <w:pPr>
        <w:ind w:left="397" w:hanging="397"/>
      </w:pPr>
      <w:rPr>
        <w:rFonts w:ascii="Wingdings" w:hAnsi="Wingdings" w:cs="Times New Roman" w:hint="default"/>
        <w:color w:val="D1DDD3" w:themeColor="text2"/>
        <w:sz w:val="16"/>
        <w:szCs w:val="16"/>
      </w:rPr>
    </w:lvl>
    <w:lvl w:ilvl="1">
      <w:start w:val="1"/>
      <w:numFmt w:val="bullet"/>
      <w:lvlText w:val="-"/>
      <w:lvlJc w:val="left"/>
      <w:pPr>
        <w:ind w:left="397" w:firstLine="0"/>
      </w:pPr>
      <w:rPr>
        <w:rFonts w:ascii="Arial" w:hAnsi="Arial" w:cs="Arial" w:hint="default"/>
      </w:rPr>
    </w:lvl>
    <w:lvl w:ilvl="2">
      <w:start w:val="1"/>
      <w:numFmt w:val="bullet"/>
      <w:lvlText w:val=""/>
      <w:lvlJc w:val="left"/>
      <w:pPr>
        <w:ind w:left="1191" w:hanging="397"/>
      </w:pPr>
      <w:rPr>
        <w:rFonts w:ascii="Wingdings" w:hAnsi="Wingdings" w:cs="Times New Roman" w:hint="default"/>
      </w:rPr>
    </w:lvl>
    <w:lvl w:ilvl="3">
      <w:start w:val="1"/>
      <w:numFmt w:val="bullet"/>
      <w:lvlText w:val="○"/>
      <w:lvlJc w:val="left"/>
      <w:pPr>
        <w:ind w:left="1588" w:hanging="397"/>
      </w:pPr>
      <w:rPr>
        <w:rFonts w:ascii="Arial" w:hAnsi="Arial" w:cs="Arial" w:hint="default"/>
      </w:rPr>
    </w:lvl>
    <w:lvl w:ilvl="4">
      <w:start w:val="1"/>
      <w:numFmt w:val="none"/>
      <w:lvlText w:val=""/>
      <w:lvlJc w:val="left"/>
      <w:pPr>
        <w:tabs>
          <w:tab w:val="num" w:pos="397"/>
        </w:tabs>
        <w:ind w:left="1588" w:hanging="1191"/>
      </w:pPr>
    </w:lvl>
    <w:lvl w:ilvl="5">
      <w:start w:val="1"/>
      <w:numFmt w:val="none"/>
      <w:lvlText w:val=""/>
      <w:lvlJc w:val="left"/>
      <w:pPr>
        <w:ind w:left="4320" w:hanging="360"/>
      </w:pPr>
    </w:lvl>
    <w:lvl w:ilvl="6">
      <w:start w:val="1"/>
      <w:numFmt w:val="none"/>
      <w:lvlText w:val=""/>
      <w:lvlJc w:val="left"/>
      <w:pPr>
        <w:ind w:left="5040" w:hanging="360"/>
      </w:pPr>
    </w:lvl>
    <w:lvl w:ilvl="7">
      <w:start w:val="1"/>
      <w:numFmt w:val="none"/>
      <w:lvlText w:val=""/>
      <w:lvlJc w:val="left"/>
      <w:pPr>
        <w:ind w:left="5760" w:hanging="360"/>
      </w:pPr>
    </w:lvl>
    <w:lvl w:ilvl="8">
      <w:start w:val="1"/>
      <w:numFmt w:val="none"/>
      <w:lvlText w:val=""/>
      <w:lvlJc w:val="left"/>
      <w:pPr>
        <w:ind w:left="6480" w:hanging="360"/>
      </w:pPr>
    </w:lvl>
  </w:abstractNum>
  <w:abstractNum w:abstractNumId="41" w15:restartNumberingAfterBreak="0">
    <w:nsid w:val="1CED681D"/>
    <w:multiLevelType w:val="hybridMultilevel"/>
    <w:tmpl w:val="01080008"/>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42" w15:restartNumberingAfterBreak="0">
    <w:nsid w:val="1D922920"/>
    <w:multiLevelType w:val="hybridMultilevel"/>
    <w:tmpl w:val="CB7A8AC8"/>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43" w15:restartNumberingAfterBreak="0">
    <w:nsid w:val="1DBA223C"/>
    <w:multiLevelType w:val="multilevel"/>
    <w:tmpl w:val="D76266BA"/>
    <w:styleLink w:val="CurrentList7"/>
    <w:lvl w:ilvl="0">
      <w:start w:val="1"/>
      <w:numFmt w:val="bullet"/>
      <w:lvlText w:val="•"/>
      <w:lvlJc w:val="left"/>
      <w:pPr>
        <w:ind w:left="357" w:hanging="357"/>
      </w:pPr>
      <w:rPr>
        <w:rFonts w:ascii="Verdana" w:hAnsi="Verdana" w:hint="default"/>
      </w:rPr>
    </w:lvl>
    <w:lvl w:ilvl="1">
      <w:start w:val="1"/>
      <w:numFmt w:val="bullet"/>
      <w:lvlText w:val="°"/>
      <w:lvlJc w:val="left"/>
      <w:pPr>
        <w:ind w:left="1077" w:hanging="357"/>
      </w:pPr>
      <w:rPr>
        <w:rFonts w:ascii="Verdana" w:hAnsi="Verdana" w:hint="default"/>
      </w:rPr>
    </w:lvl>
    <w:lvl w:ilvl="2">
      <w:start w:val="1"/>
      <w:numFmt w:val="bullet"/>
      <w:lvlText w:val="–"/>
      <w:lvlJc w:val="left"/>
      <w:pPr>
        <w:tabs>
          <w:tab w:val="num" w:pos="1440"/>
        </w:tabs>
        <w:ind w:left="1775" w:hanging="335"/>
      </w:pPr>
      <w:rPr>
        <w:rFonts w:ascii="Verdana" w:hAnsi="Verdana" w:hint="default"/>
      </w:rPr>
    </w:lvl>
    <w:lvl w:ilvl="3">
      <w:start w:val="1"/>
      <w:numFmt w:val="bullet"/>
      <w:lvlText w:val=""/>
      <w:lvlJc w:val="left"/>
      <w:pPr>
        <w:ind w:left="2517" w:hanging="35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4" w15:restartNumberingAfterBreak="0">
    <w:nsid w:val="1EC05655"/>
    <w:multiLevelType w:val="hybridMultilevel"/>
    <w:tmpl w:val="5F42053A"/>
    <w:lvl w:ilvl="0" w:tplc="8C4CA0B0">
      <w:start w:val="1"/>
      <w:numFmt w:val="bullet"/>
      <w:lvlText w:val="■"/>
      <w:lvlJc w:val="left"/>
      <w:pPr>
        <w:ind w:left="720" w:hanging="360"/>
      </w:pPr>
      <w:rPr>
        <w:rFonts w:ascii="Arial" w:hAnsi="Arial" w:hint="default"/>
        <w:color w:val="D1DDD3" w:themeColor="text2"/>
        <w:sz w:val="20"/>
      </w:rPr>
    </w:lvl>
    <w:lvl w:ilvl="1" w:tplc="C5C23E5A">
      <w:numFmt w:val="bullet"/>
      <w:lvlText w:val="-"/>
      <w:lvlJc w:val="left"/>
      <w:pPr>
        <w:ind w:left="1650" w:hanging="570"/>
      </w:pPr>
      <w:rPr>
        <w:rFonts w:ascii="Verdana" w:eastAsiaTheme="minorHAnsi" w:hAnsi="Verdana" w:cstheme="minorBidi"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45" w15:restartNumberingAfterBreak="0">
    <w:nsid w:val="1F1B7C1D"/>
    <w:multiLevelType w:val="multilevel"/>
    <w:tmpl w:val="BDA61114"/>
    <w:lvl w:ilvl="0">
      <w:start w:val="1"/>
      <w:numFmt w:val="bullet"/>
      <w:pStyle w:val="Bullets"/>
      <w:lvlText w:val=""/>
      <w:lvlJc w:val="left"/>
      <w:pPr>
        <w:tabs>
          <w:tab w:val="num" w:pos="596"/>
        </w:tabs>
        <w:ind w:left="596" w:hanging="454"/>
      </w:pPr>
      <w:rPr>
        <w:rFonts w:ascii="Wingdings 2" w:hAnsi="Wingdings 2" w:hint="default"/>
        <w:color w:val="6EAD3B"/>
        <w:position w:val="-6"/>
        <w:sz w:val="28"/>
        <w:szCs w:val="28"/>
      </w:rPr>
    </w:lvl>
    <w:lvl w:ilvl="1">
      <w:start w:val="1"/>
      <w:numFmt w:val="bullet"/>
      <w:lvlText w:val=""/>
      <w:lvlJc w:val="left"/>
      <w:pPr>
        <w:tabs>
          <w:tab w:val="num" w:pos="794"/>
        </w:tabs>
        <w:ind w:left="794" w:hanging="340"/>
      </w:pPr>
      <w:rPr>
        <w:rFonts w:ascii="Wingdings" w:hAnsi="Wingdings" w:hint="default"/>
        <w:color w:val="6EAD3B"/>
        <w:sz w:val="24"/>
        <w:szCs w:val="24"/>
      </w:rPr>
    </w:lvl>
    <w:lvl w:ilvl="2">
      <w:start w:val="1"/>
      <w:numFmt w:val="bullet"/>
      <w:lvlText w:val=""/>
      <w:lvlJc w:val="left"/>
      <w:pPr>
        <w:tabs>
          <w:tab w:val="num" w:pos="1080"/>
        </w:tabs>
        <w:ind w:left="1080" w:hanging="360"/>
      </w:pPr>
      <w:rPr>
        <w:rFonts w:ascii="Symbol" w:hAnsi="Symbol" w:hint="default"/>
        <w:color w:val="6EAD3B"/>
      </w:rPr>
    </w:lvl>
    <w:lvl w:ilvl="3">
      <w:start w:val="1"/>
      <w:numFmt w:val="bullet"/>
      <w:lvlText w:val=""/>
      <w:lvlJc w:val="left"/>
      <w:pPr>
        <w:tabs>
          <w:tab w:val="num" w:pos="1440"/>
        </w:tabs>
        <w:ind w:left="1440" w:hanging="360"/>
      </w:pPr>
      <w:rPr>
        <w:rFonts w:ascii="Symbol" w:hAnsi="Symbol" w:hint="default"/>
        <w:color w:val="6EAD3B"/>
      </w:rPr>
    </w:lvl>
    <w:lvl w:ilvl="4">
      <w:start w:val="1"/>
      <w:numFmt w:val="bullet"/>
      <w:lvlText w:val=""/>
      <w:lvlJc w:val="left"/>
      <w:pPr>
        <w:tabs>
          <w:tab w:val="num" w:pos="1800"/>
        </w:tabs>
        <w:ind w:left="1800" w:hanging="360"/>
      </w:pPr>
      <w:rPr>
        <w:rFonts w:ascii="Symbol" w:hAnsi="Symbol" w:hint="default"/>
      </w:rPr>
    </w:lvl>
    <w:lvl w:ilvl="5">
      <w:start w:val="1"/>
      <w:numFmt w:val="bullet"/>
      <w:lvlText w:val=""/>
      <w:lvlJc w:val="left"/>
      <w:pPr>
        <w:tabs>
          <w:tab w:val="num" w:pos="2160"/>
        </w:tabs>
        <w:ind w:left="2160" w:hanging="360"/>
      </w:pPr>
      <w:rPr>
        <w:rFonts w:ascii="Wingdings" w:hAnsi="Wingdings" w:hint="default"/>
      </w:rPr>
    </w:lvl>
    <w:lvl w:ilvl="6">
      <w:start w:val="1"/>
      <w:numFmt w:val="bullet"/>
      <w:lvlText w:val=""/>
      <w:lvlJc w:val="left"/>
      <w:pPr>
        <w:tabs>
          <w:tab w:val="num" w:pos="2520"/>
        </w:tabs>
        <w:ind w:left="2520" w:hanging="360"/>
      </w:pPr>
      <w:rPr>
        <w:rFonts w:ascii="Wingdings" w:hAnsi="Wingdings" w:hint="default"/>
      </w:rPr>
    </w:lvl>
    <w:lvl w:ilvl="7">
      <w:start w:val="1"/>
      <w:numFmt w:val="bullet"/>
      <w:lvlText w:val=""/>
      <w:lvlJc w:val="left"/>
      <w:pPr>
        <w:tabs>
          <w:tab w:val="num" w:pos="2880"/>
        </w:tabs>
        <w:ind w:left="2880" w:hanging="360"/>
      </w:pPr>
      <w:rPr>
        <w:rFonts w:ascii="Symbol" w:hAnsi="Symbol" w:hint="default"/>
      </w:rPr>
    </w:lvl>
    <w:lvl w:ilvl="8">
      <w:start w:val="1"/>
      <w:numFmt w:val="bullet"/>
      <w:lvlText w:val=""/>
      <w:lvlJc w:val="left"/>
      <w:pPr>
        <w:tabs>
          <w:tab w:val="num" w:pos="3240"/>
        </w:tabs>
        <w:ind w:left="3240" w:hanging="360"/>
      </w:pPr>
      <w:rPr>
        <w:rFonts w:ascii="Symbol" w:hAnsi="Symbol" w:hint="default"/>
      </w:rPr>
    </w:lvl>
  </w:abstractNum>
  <w:abstractNum w:abstractNumId="46" w15:restartNumberingAfterBreak="0">
    <w:nsid w:val="1F8F6932"/>
    <w:multiLevelType w:val="hybridMultilevel"/>
    <w:tmpl w:val="FF3E9AC0"/>
    <w:lvl w:ilvl="0" w:tplc="6ECAA94A">
      <w:start w:val="1"/>
      <w:numFmt w:val="bullet"/>
      <w:lvlText w:val="■"/>
      <w:lvlJc w:val="left"/>
      <w:pPr>
        <w:ind w:left="720" w:hanging="360"/>
      </w:pPr>
      <w:rPr>
        <w:rFonts w:ascii="Arial" w:hAnsi="Arial" w:hint="default"/>
        <w:color w:val="D1DDD3" w:themeColor="text2"/>
        <w:sz w:val="2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7" w15:restartNumberingAfterBreak="0">
    <w:nsid w:val="1FDC7175"/>
    <w:multiLevelType w:val="multilevel"/>
    <w:tmpl w:val="D56624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8" w15:restartNumberingAfterBreak="0">
    <w:nsid w:val="20907304"/>
    <w:multiLevelType w:val="hybridMultilevel"/>
    <w:tmpl w:val="03CC14EC"/>
    <w:lvl w:ilvl="0" w:tplc="EC949978">
      <w:start w:val="1"/>
      <w:numFmt w:val="bullet"/>
      <w:lvlText w:val=""/>
      <w:lvlJc w:val="left"/>
      <w:pPr>
        <w:ind w:left="720" w:hanging="360"/>
      </w:pPr>
      <w:rPr>
        <w:rFonts w:ascii="Wingdings" w:hAnsi="Wingdings" w:hint="default"/>
        <w:color w:val="D1DDD3" w:themeColor="text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9" w15:restartNumberingAfterBreak="0">
    <w:nsid w:val="21E75293"/>
    <w:multiLevelType w:val="hybridMultilevel"/>
    <w:tmpl w:val="4A78713E"/>
    <w:lvl w:ilvl="0" w:tplc="EC949978">
      <w:start w:val="1"/>
      <w:numFmt w:val="bullet"/>
      <w:lvlText w:val=""/>
      <w:lvlJc w:val="left"/>
      <w:pPr>
        <w:ind w:left="720" w:hanging="360"/>
      </w:pPr>
      <w:rPr>
        <w:rFonts w:ascii="Wingdings" w:hAnsi="Wingdings" w:hint="default"/>
        <w:color w:val="D1DDD3" w:themeColor="text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0" w15:restartNumberingAfterBreak="0">
    <w:nsid w:val="2379145E"/>
    <w:multiLevelType w:val="hybridMultilevel"/>
    <w:tmpl w:val="642E9148"/>
    <w:styleLink w:val="ERMNumLIst"/>
    <w:lvl w:ilvl="0" w:tplc="16843EF8">
      <w:start w:val="1"/>
      <w:numFmt w:val="bullet"/>
      <w:lvlText w:val=""/>
      <w:lvlJc w:val="left"/>
      <w:pPr>
        <w:ind w:left="720" w:hanging="360"/>
      </w:pPr>
      <w:rPr>
        <w:rFonts w:ascii="Wingdings" w:hAnsi="Wingdings"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51" w15:restartNumberingAfterBreak="0">
    <w:nsid w:val="2401735B"/>
    <w:multiLevelType w:val="hybridMultilevel"/>
    <w:tmpl w:val="F2368E60"/>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52" w15:restartNumberingAfterBreak="0">
    <w:nsid w:val="24644D75"/>
    <w:multiLevelType w:val="hybridMultilevel"/>
    <w:tmpl w:val="7E8C246E"/>
    <w:lvl w:ilvl="0" w:tplc="8C4CA0B0">
      <w:start w:val="1"/>
      <w:numFmt w:val="bullet"/>
      <w:lvlText w:val="■"/>
      <w:lvlJc w:val="left"/>
      <w:pPr>
        <w:ind w:left="720" w:hanging="360"/>
      </w:pPr>
      <w:rPr>
        <w:rFonts w:ascii="Arial" w:hAnsi="Arial"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53" w15:restartNumberingAfterBreak="0">
    <w:nsid w:val="24AA3FB8"/>
    <w:multiLevelType w:val="hybridMultilevel"/>
    <w:tmpl w:val="71E27A8A"/>
    <w:lvl w:ilvl="0" w:tplc="20000003">
      <w:start w:val="1"/>
      <w:numFmt w:val="bullet"/>
      <w:lvlText w:val="o"/>
      <w:lvlJc w:val="left"/>
      <w:pPr>
        <w:ind w:left="720" w:hanging="360"/>
      </w:pPr>
      <w:rPr>
        <w:rFonts w:ascii="Courier New" w:hAnsi="Courier New" w:cs="Courier New"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54" w15:restartNumberingAfterBreak="0">
    <w:nsid w:val="250C093E"/>
    <w:multiLevelType w:val="multilevel"/>
    <w:tmpl w:val="20C0D756"/>
    <w:lvl w:ilvl="0">
      <w:start w:val="1"/>
      <w:numFmt w:val="bullet"/>
      <w:lvlText w:val="■"/>
      <w:lvlJc w:val="left"/>
      <w:pPr>
        <w:ind w:left="397" w:hanging="397"/>
      </w:pPr>
      <w:rPr>
        <w:rFonts w:ascii="Arial" w:hAnsi="Arial" w:hint="default"/>
        <w:color w:val="D1DDD3" w:themeColor="text2"/>
        <w:sz w:val="20"/>
      </w:rPr>
    </w:lvl>
    <w:lvl w:ilvl="1">
      <w:start w:val="1"/>
      <w:numFmt w:val="bullet"/>
      <w:lvlText w:val="°"/>
      <w:lvlJc w:val="left"/>
      <w:pPr>
        <w:ind w:left="794" w:hanging="397"/>
      </w:pPr>
      <w:rPr>
        <w:rFonts w:ascii="Verdana" w:hAnsi="Verdana" w:hint="default"/>
        <w:position w:val="-5"/>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5" w15:restartNumberingAfterBreak="0">
    <w:nsid w:val="251E3390"/>
    <w:multiLevelType w:val="hybridMultilevel"/>
    <w:tmpl w:val="92F65D18"/>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56" w15:restartNumberingAfterBreak="0">
    <w:nsid w:val="25352EA2"/>
    <w:multiLevelType w:val="hybridMultilevel"/>
    <w:tmpl w:val="5578577C"/>
    <w:lvl w:ilvl="0" w:tplc="EC949978">
      <w:start w:val="1"/>
      <w:numFmt w:val="bullet"/>
      <w:lvlText w:val=""/>
      <w:lvlJc w:val="left"/>
      <w:pPr>
        <w:ind w:left="720" w:hanging="360"/>
      </w:pPr>
      <w:rPr>
        <w:rFonts w:ascii="Wingdings" w:hAnsi="Wingdings" w:hint="default"/>
        <w:color w:val="D1DDD3" w:themeColor="text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7" w15:restartNumberingAfterBreak="0">
    <w:nsid w:val="25FE4702"/>
    <w:multiLevelType w:val="hybridMultilevel"/>
    <w:tmpl w:val="AE7A1F90"/>
    <w:lvl w:ilvl="0" w:tplc="20000005">
      <w:start w:val="1"/>
      <w:numFmt w:val="bullet"/>
      <w:lvlText w:val=""/>
      <w:lvlJc w:val="left"/>
      <w:pPr>
        <w:ind w:left="720" w:hanging="360"/>
      </w:pPr>
      <w:rPr>
        <w:rFonts w:ascii="Wingdings" w:hAnsi="Wingdings"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58" w15:restartNumberingAfterBreak="0">
    <w:nsid w:val="272B5B05"/>
    <w:multiLevelType w:val="multilevel"/>
    <w:tmpl w:val="D584B32E"/>
    <w:styleLink w:val="Fichtberschrift1"/>
    <w:lvl w:ilvl="0">
      <w:start w:val="1"/>
      <w:numFmt w:val="bullet"/>
      <w:pStyle w:val="Spiegel1"/>
      <w:lvlText w:val=""/>
      <w:lvlJc w:val="left"/>
      <w:pPr>
        <w:tabs>
          <w:tab w:val="num" w:pos="284"/>
        </w:tabs>
        <w:ind w:left="284" w:hanging="284"/>
      </w:pPr>
      <w:rPr>
        <w:rFonts w:ascii="Symbol" w:hAnsi="Symbol" w:hint="default"/>
        <w:color w:val="auto"/>
        <w:sz w:val="24"/>
      </w:rPr>
    </w:lvl>
    <w:lvl w:ilvl="1">
      <w:start w:val="1"/>
      <w:numFmt w:val="bullet"/>
      <w:pStyle w:val="Spiegel2"/>
      <w:lvlText w:val=""/>
      <w:lvlJc w:val="left"/>
      <w:pPr>
        <w:tabs>
          <w:tab w:val="num" w:pos="567"/>
        </w:tabs>
        <w:ind w:left="567" w:hanging="283"/>
      </w:pPr>
      <w:rPr>
        <w:rFonts w:ascii="Symbol" w:hAnsi="Symbol" w:hint="default"/>
        <w:color w:val="auto"/>
        <w:sz w:val="20"/>
      </w:rPr>
    </w:lvl>
    <w:lvl w:ilvl="2">
      <w:start w:val="1"/>
      <w:numFmt w:val="bullet"/>
      <w:pStyle w:val="Spiegel3"/>
      <w:lvlText w:val=""/>
      <w:lvlJc w:val="left"/>
      <w:pPr>
        <w:tabs>
          <w:tab w:val="num" w:pos="851"/>
        </w:tabs>
        <w:ind w:left="851" w:hanging="284"/>
      </w:pPr>
      <w:rPr>
        <w:rFonts w:ascii="Symbol" w:hAnsi="Symbol" w:hint="default"/>
        <w:color w:val="auto"/>
        <w:sz w:val="16"/>
      </w:rPr>
    </w:lvl>
    <w:lvl w:ilvl="3">
      <w:start w:val="1"/>
      <w:numFmt w:val="bullet"/>
      <w:pStyle w:val="Spiegel4"/>
      <w:lvlText w:val=""/>
      <w:lvlJc w:val="left"/>
      <w:pPr>
        <w:tabs>
          <w:tab w:val="num" w:pos="1134"/>
        </w:tabs>
        <w:ind w:left="1134" w:hanging="283"/>
      </w:pPr>
      <w:rPr>
        <w:rFonts w:ascii="Symbol" w:hAnsi="Symbol" w:hint="default"/>
        <w:color w:val="auto"/>
        <w:sz w:val="10"/>
      </w:rPr>
    </w:lvl>
    <w:lvl w:ilvl="4">
      <w:start w:val="1"/>
      <w:numFmt w:val="bullet"/>
      <w:pStyle w:val="Spiegel5"/>
      <w:lvlText w:val=""/>
      <w:lvlJc w:val="left"/>
      <w:pPr>
        <w:tabs>
          <w:tab w:val="num" w:pos="1418"/>
        </w:tabs>
        <w:ind w:left="1418" w:hanging="284"/>
      </w:pPr>
      <w:rPr>
        <w:rFonts w:ascii="Symbol" w:hAnsi="Symbol" w:hint="default"/>
        <w:color w:val="auto"/>
        <w:sz w:val="1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9" w15:restartNumberingAfterBreak="0">
    <w:nsid w:val="273A22DE"/>
    <w:multiLevelType w:val="multilevel"/>
    <w:tmpl w:val="D70682CC"/>
    <w:styleLink w:val="CurrentList4"/>
    <w:lvl w:ilvl="0">
      <w:start w:val="1"/>
      <w:numFmt w:val="upperLetter"/>
      <w:lvlText w:val="Appendix %1."/>
      <w:lvlJc w:val="left"/>
      <w:pPr>
        <w:ind w:left="397" w:hanging="397"/>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60" w15:restartNumberingAfterBreak="0">
    <w:nsid w:val="27D37592"/>
    <w:multiLevelType w:val="hybridMultilevel"/>
    <w:tmpl w:val="87F40780"/>
    <w:lvl w:ilvl="0" w:tplc="6ECAA94A">
      <w:start w:val="1"/>
      <w:numFmt w:val="bullet"/>
      <w:lvlText w:val="■"/>
      <w:lvlJc w:val="left"/>
      <w:pPr>
        <w:ind w:left="720" w:hanging="360"/>
      </w:pPr>
      <w:rPr>
        <w:rFonts w:ascii="Arial" w:hAnsi="Arial" w:cs="Times New Roman"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61" w15:restartNumberingAfterBreak="0">
    <w:nsid w:val="28EE7874"/>
    <w:multiLevelType w:val="hybridMultilevel"/>
    <w:tmpl w:val="AAB8CCDE"/>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62" w15:restartNumberingAfterBreak="0">
    <w:nsid w:val="2C6E2A93"/>
    <w:multiLevelType w:val="hybridMultilevel"/>
    <w:tmpl w:val="7A488F0A"/>
    <w:lvl w:ilvl="0" w:tplc="F73C438A">
      <w:start w:val="1"/>
      <w:numFmt w:val="bullet"/>
      <w:pStyle w:val="TableBullet3"/>
      <w:lvlText w:val="–"/>
      <w:lvlJc w:val="left"/>
      <w:pPr>
        <w:ind w:left="851" w:hanging="284"/>
      </w:pPr>
      <w:rPr>
        <w:rFonts w:ascii="Verdana" w:hAnsi="Verdana" w:hint="default"/>
        <w:position w:val="-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3" w15:restartNumberingAfterBreak="0">
    <w:nsid w:val="2C7822E0"/>
    <w:multiLevelType w:val="hybridMultilevel"/>
    <w:tmpl w:val="605E6D58"/>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64" w15:restartNumberingAfterBreak="0">
    <w:nsid w:val="2C783513"/>
    <w:multiLevelType w:val="hybridMultilevel"/>
    <w:tmpl w:val="B8DC68E8"/>
    <w:lvl w:ilvl="0" w:tplc="72FCAE50">
      <w:start w:val="1"/>
      <w:numFmt w:val="bullet"/>
      <w:lvlText w:val=""/>
      <w:lvlJc w:val="left"/>
      <w:pPr>
        <w:ind w:left="1080" w:hanging="360"/>
      </w:pPr>
      <w:rPr>
        <w:rFonts w:ascii="Wingdings" w:hAnsi="Wingdings" w:cs="Times New Roman" w:hint="default"/>
        <w:color w:val="D1DDD3" w:themeColor="text2"/>
        <w:sz w:val="16"/>
        <w:szCs w:val="20"/>
      </w:rPr>
    </w:lvl>
    <w:lvl w:ilvl="1" w:tplc="20000003" w:tentative="1">
      <w:start w:val="1"/>
      <w:numFmt w:val="bullet"/>
      <w:lvlText w:val="o"/>
      <w:lvlJc w:val="left"/>
      <w:pPr>
        <w:ind w:left="1800" w:hanging="360"/>
      </w:pPr>
      <w:rPr>
        <w:rFonts w:ascii="Courier New" w:hAnsi="Courier New" w:cs="Courier New" w:hint="default"/>
      </w:rPr>
    </w:lvl>
    <w:lvl w:ilvl="2" w:tplc="20000005" w:tentative="1">
      <w:start w:val="1"/>
      <w:numFmt w:val="bullet"/>
      <w:lvlText w:val=""/>
      <w:lvlJc w:val="left"/>
      <w:pPr>
        <w:ind w:left="2520" w:hanging="360"/>
      </w:pPr>
      <w:rPr>
        <w:rFonts w:ascii="Wingdings" w:hAnsi="Wingdings" w:hint="default"/>
      </w:rPr>
    </w:lvl>
    <w:lvl w:ilvl="3" w:tplc="20000001" w:tentative="1">
      <w:start w:val="1"/>
      <w:numFmt w:val="bullet"/>
      <w:lvlText w:val=""/>
      <w:lvlJc w:val="left"/>
      <w:pPr>
        <w:ind w:left="3240" w:hanging="360"/>
      </w:pPr>
      <w:rPr>
        <w:rFonts w:ascii="Symbol" w:hAnsi="Symbol" w:hint="default"/>
      </w:rPr>
    </w:lvl>
    <w:lvl w:ilvl="4" w:tplc="20000003" w:tentative="1">
      <w:start w:val="1"/>
      <w:numFmt w:val="bullet"/>
      <w:lvlText w:val="o"/>
      <w:lvlJc w:val="left"/>
      <w:pPr>
        <w:ind w:left="3960" w:hanging="360"/>
      </w:pPr>
      <w:rPr>
        <w:rFonts w:ascii="Courier New" w:hAnsi="Courier New" w:cs="Courier New" w:hint="default"/>
      </w:rPr>
    </w:lvl>
    <w:lvl w:ilvl="5" w:tplc="20000005" w:tentative="1">
      <w:start w:val="1"/>
      <w:numFmt w:val="bullet"/>
      <w:lvlText w:val=""/>
      <w:lvlJc w:val="left"/>
      <w:pPr>
        <w:ind w:left="4680" w:hanging="360"/>
      </w:pPr>
      <w:rPr>
        <w:rFonts w:ascii="Wingdings" w:hAnsi="Wingdings" w:hint="default"/>
      </w:rPr>
    </w:lvl>
    <w:lvl w:ilvl="6" w:tplc="20000001" w:tentative="1">
      <w:start w:val="1"/>
      <w:numFmt w:val="bullet"/>
      <w:lvlText w:val=""/>
      <w:lvlJc w:val="left"/>
      <w:pPr>
        <w:ind w:left="5400" w:hanging="360"/>
      </w:pPr>
      <w:rPr>
        <w:rFonts w:ascii="Symbol" w:hAnsi="Symbol" w:hint="default"/>
      </w:rPr>
    </w:lvl>
    <w:lvl w:ilvl="7" w:tplc="20000003" w:tentative="1">
      <w:start w:val="1"/>
      <w:numFmt w:val="bullet"/>
      <w:lvlText w:val="o"/>
      <w:lvlJc w:val="left"/>
      <w:pPr>
        <w:ind w:left="6120" w:hanging="360"/>
      </w:pPr>
      <w:rPr>
        <w:rFonts w:ascii="Courier New" w:hAnsi="Courier New" w:cs="Courier New" w:hint="default"/>
      </w:rPr>
    </w:lvl>
    <w:lvl w:ilvl="8" w:tplc="20000005" w:tentative="1">
      <w:start w:val="1"/>
      <w:numFmt w:val="bullet"/>
      <w:lvlText w:val=""/>
      <w:lvlJc w:val="left"/>
      <w:pPr>
        <w:ind w:left="6840" w:hanging="360"/>
      </w:pPr>
      <w:rPr>
        <w:rFonts w:ascii="Wingdings" w:hAnsi="Wingdings" w:hint="default"/>
      </w:rPr>
    </w:lvl>
  </w:abstractNum>
  <w:abstractNum w:abstractNumId="65" w15:restartNumberingAfterBreak="0">
    <w:nsid w:val="2C8D5C56"/>
    <w:multiLevelType w:val="multilevel"/>
    <w:tmpl w:val="216C9504"/>
    <w:name w:val="ERM Bullet 1"/>
    <w:lvl w:ilvl="0">
      <w:start w:val="1"/>
      <w:numFmt w:val="bullet"/>
      <w:pStyle w:val="Bullet"/>
      <w:lvlText w:val="•"/>
      <w:lvlJc w:val="left"/>
      <w:pPr>
        <w:ind w:left="397" w:hanging="397"/>
      </w:pPr>
      <w:rPr>
        <w:rFonts w:ascii="Verdana" w:hAnsi="Verdana" w:hint="default"/>
      </w:rPr>
    </w:lvl>
    <w:lvl w:ilvl="1">
      <w:start w:val="1"/>
      <w:numFmt w:val="bullet"/>
      <w:lvlText w:val="°"/>
      <w:lvlJc w:val="left"/>
      <w:pPr>
        <w:ind w:left="794" w:hanging="397"/>
      </w:pPr>
      <w:rPr>
        <w:rFonts w:ascii="Verdana" w:hAnsi="Verdana" w:hint="default"/>
        <w:position w:val="-5"/>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66" w15:restartNumberingAfterBreak="0">
    <w:nsid w:val="2CC1329B"/>
    <w:multiLevelType w:val="hybridMultilevel"/>
    <w:tmpl w:val="2B2A6564"/>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67" w15:restartNumberingAfterBreak="0">
    <w:nsid w:val="2D0C72AD"/>
    <w:multiLevelType w:val="hybridMultilevel"/>
    <w:tmpl w:val="37121DB4"/>
    <w:lvl w:ilvl="0" w:tplc="6ECAA94A">
      <w:start w:val="1"/>
      <w:numFmt w:val="bullet"/>
      <w:lvlText w:val="■"/>
      <w:lvlJc w:val="left"/>
      <w:pPr>
        <w:ind w:left="720" w:hanging="360"/>
      </w:pPr>
      <w:rPr>
        <w:rFonts w:ascii="Arial" w:hAnsi="Arial" w:cs="Times New Roman"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68" w15:restartNumberingAfterBreak="0">
    <w:nsid w:val="2D91438F"/>
    <w:multiLevelType w:val="multilevel"/>
    <w:tmpl w:val="07B2831A"/>
    <w:lvl w:ilvl="0">
      <w:start w:val="1"/>
      <w:numFmt w:val="bullet"/>
      <w:lvlText w:val=""/>
      <w:lvlJc w:val="left"/>
      <w:pPr>
        <w:ind w:left="397" w:hanging="397"/>
      </w:pPr>
      <w:rPr>
        <w:rFonts w:ascii="Wingdings" w:hAnsi="Wingdings" w:cs="Times New Roman" w:hint="default"/>
        <w:color w:val="D1DDD3" w:themeColor="text2"/>
        <w:sz w:val="16"/>
        <w:szCs w:val="16"/>
      </w:rPr>
    </w:lvl>
    <w:lvl w:ilvl="1">
      <w:start w:val="1"/>
      <w:numFmt w:val="bullet"/>
      <w:lvlText w:val="o"/>
      <w:lvlJc w:val="left"/>
      <w:pPr>
        <w:ind w:left="360" w:hanging="360"/>
      </w:pPr>
      <w:rPr>
        <w:rFonts w:ascii="Courier New" w:hAnsi="Courier New" w:cs="Courier New" w:hint="default"/>
      </w:rPr>
    </w:lvl>
    <w:lvl w:ilvl="2">
      <w:start w:val="1"/>
      <w:numFmt w:val="bullet"/>
      <w:lvlText w:val=""/>
      <w:lvlJc w:val="left"/>
      <w:pPr>
        <w:ind w:left="1191" w:hanging="397"/>
      </w:pPr>
      <w:rPr>
        <w:rFonts w:ascii="Wingdings" w:hAnsi="Wingdings" w:cs="Times New Roman" w:hint="default"/>
      </w:rPr>
    </w:lvl>
    <w:lvl w:ilvl="3">
      <w:start w:val="1"/>
      <w:numFmt w:val="bullet"/>
      <w:lvlText w:val="○"/>
      <w:lvlJc w:val="left"/>
      <w:pPr>
        <w:ind w:left="1588" w:hanging="397"/>
      </w:pPr>
      <w:rPr>
        <w:rFonts w:ascii="Arial" w:hAnsi="Arial" w:cs="Arial" w:hint="default"/>
      </w:rPr>
    </w:lvl>
    <w:lvl w:ilvl="4">
      <w:start w:val="1"/>
      <w:numFmt w:val="none"/>
      <w:lvlText w:val=""/>
      <w:lvlJc w:val="left"/>
      <w:pPr>
        <w:tabs>
          <w:tab w:val="num" w:pos="397"/>
        </w:tabs>
        <w:ind w:left="1588" w:hanging="1191"/>
      </w:pPr>
    </w:lvl>
    <w:lvl w:ilvl="5">
      <w:start w:val="1"/>
      <w:numFmt w:val="none"/>
      <w:lvlText w:val=""/>
      <w:lvlJc w:val="left"/>
      <w:pPr>
        <w:ind w:left="4320" w:hanging="360"/>
      </w:pPr>
    </w:lvl>
    <w:lvl w:ilvl="6">
      <w:start w:val="1"/>
      <w:numFmt w:val="none"/>
      <w:lvlText w:val=""/>
      <w:lvlJc w:val="left"/>
      <w:pPr>
        <w:ind w:left="5040" w:hanging="360"/>
      </w:pPr>
    </w:lvl>
    <w:lvl w:ilvl="7">
      <w:start w:val="1"/>
      <w:numFmt w:val="none"/>
      <w:lvlText w:val=""/>
      <w:lvlJc w:val="left"/>
      <w:pPr>
        <w:ind w:left="5760" w:hanging="360"/>
      </w:pPr>
    </w:lvl>
    <w:lvl w:ilvl="8">
      <w:start w:val="1"/>
      <w:numFmt w:val="none"/>
      <w:lvlText w:val=""/>
      <w:lvlJc w:val="left"/>
      <w:pPr>
        <w:ind w:left="6480" w:hanging="360"/>
      </w:pPr>
    </w:lvl>
  </w:abstractNum>
  <w:abstractNum w:abstractNumId="69" w15:restartNumberingAfterBreak="0">
    <w:nsid w:val="2E1C1C10"/>
    <w:multiLevelType w:val="hybridMultilevel"/>
    <w:tmpl w:val="705602E2"/>
    <w:lvl w:ilvl="0" w:tplc="DAB4CB0E">
      <w:start w:val="1"/>
      <w:numFmt w:val="bullet"/>
      <w:lvlText w:val=""/>
      <w:lvlJc w:val="left"/>
      <w:pPr>
        <w:ind w:left="720" w:hanging="360"/>
      </w:pPr>
      <w:rPr>
        <w:rFonts w:ascii="Symbol" w:hAnsi="Symbol"/>
      </w:rPr>
    </w:lvl>
    <w:lvl w:ilvl="1" w:tplc="6FAA2E56">
      <w:start w:val="1"/>
      <w:numFmt w:val="bullet"/>
      <w:lvlText w:val=""/>
      <w:lvlJc w:val="left"/>
      <w:pPr>
        <w:ind w:left="720" w:hanging="360"/>
      </w:pPr>
      <w:rPr>
        <w:rFonts w:ascii="Symbol" w:hAnsi="Symbol"/>
      </w:rPr>
    </w:lvl>
    <w:lvl w:ilvl="2" w:tplc="ED5A371C">
      <w:start w:val="1"/>
      <w:numFmt w:val="bullet"/>
      <w:lvlText w:val=""/>
      <w:lvlJc w:val="left"/>
      <w:pPr>
        <w:ind w:left="720" w:hanging="360"/>
      </w:pPr>
      <w:rPr>
        <w:rFonts w:ascii="Symbol" w:hAnsi="Symbol"/>
      </w:rPr>
    </w:lvl>
    <w:lvl w:ilvl="3" w:tplc="82045828">
      <w:start w:val="1"/>
      <w:numFmt w:val="bullet"/>
      <w:lvlText w:val=""/>
      <w:lvlJc w:val="left"/>
      <w:pPr>
        <w:ind w:left="720" w:hanging="360"/>
      </w:pPr>
      <w:rPr>
        <w:rFonts w:ascii="Symbol" w:hAnsi="Symbol"/>
      </w:rPr>
    </w:lvl>
    <w:lvl w:ilvl="4" w:tplc="571060AE">
      <w:start w:val="1"/>
      <w:numFmt w:val="bullet"/>
      <w:lvlText w:val=""/>
      <w:lvlJc w:val="left"/>
      <w:pPr>
        <w:ind w:left="720" w:hanging="360"/>
      </w:pPr>
      <w:rPr>
        <w:rFonts w:ascii="Symbol" w:hAnsi="Symbol"/>
      </w:rPr>
    </w:lvl>
    <w:lvl w:ilvl="5" w:tplc="794E0322">
      <w:start w:val="1"/>
      <w:numFmt w:val="bullet"/>
      <w:lvlText w:val=""/>
      <w:lvlJc w:val="left"/>
      <w:pPr>
        <w:ind w:left="720" w:hanging="360"/>
      </w:pPr>
      <w:rPr>
        <w:rFonts w:ascii="Symbol" w:hAnsi="Symbol"/>
      </w:rPr>
    </w:lvl>
    <w:lvl w:ilvl="6" w:tplc="78EC79E6">
      <w:start w:val="1"/>
      <w:numFmt w:val="bullet"/>
      <w:lvlText w:val=""/>
      <w:lvlJc w:val="left"/>
      <w:pPr>
        <w:ind w:left="720" w:hanging="360"/>
      </w:pPr>
      <w:rPr>
        <w:rFonts w:ascii="Symbol" w:hAnsi="Symbol"/>
      </w:rPr>
    </w:lvl>
    <w:lvl w:ilvl="7" w:tplc="101672C0">
      <w:start w:val="1"/>
      <w:numFmt w:val="bullet"/>
      <w:lvlText w:val=""/>
      <w:lvlJc w:val="left"/>
      <w:pPr>
        <w:ind w:left="720" w:hanging="360"/>
      </w:pPr>
      <w:rPr>
        <w:rFonts w:ascii="Symbol" w:hAnsi="Symbol"/>
      </w:rPr>
    </w:lvl>
    <w:lvl w:ilvl="8" w:tplc="C4BAAECA">
      <w:start w:val="1"/>
      <w:numFmt w:val="bullet"/>
      <w:lvlText w:val=""/>
      <w:lvlJc w:val="left"/>
      <w:pPr>
        <w:ind w:left="720" w:hanging="360"/>
      </w:pPr>
      <w:rPr>
        <w:rFonts w:ascii="Symbol" w:hAnsi="Symbol"/>
      </w:rPr>
    </w:lvl>
  </w:abstractNum>
  <w:abstractNum w:abstractNumId="70" w15:restartNumberingAfterBreak="0">
    <w:nsid w:val="30783005"/>
    <w:multiLevelType w:val="multilevel"/>
    <w:tmpl w:val="DD64CB42"/>
    <w:lvl w:ilvl="0">
      <w:start w:val="1"/>
      <w:numFmt w:val="bullet"/>
      <w:lvlText w:val=""/>
      <w:lvlJc w:val="left"/>
      <w:pPr>
        <w:ind w:left="397" w:hanging="397"/>
      </w:pPr>
      <w:rPr>
        <w:rFonts w:ascii="Wingdings" w:hAnsi="Wingdings" w:cs="Times New Roman" w:hint="default"/>
        <w:color w:val="D1DDD3" w:themeColor="text2"/>
        <w:sz w:val="16"/>
        <w:szCs w:val="20"/>
      </w:rPr>
    </w:lvl>
    <w:lvl w:ilvl="1">
      <w:start w:val="1"/>
      <w:numFmt w:val="bullet"/>
      <w:lvlText w:val="°"/>
      <w:lvlJc w:val="left"/>
      <w:pPr>
        <w:ind w:left="397" w:firstLine="0"/>
      </w:pPr>
      <w:rPr>
        <w:rFonts w:ascii="Verdana" w:hAnsi="Verdana" w:hint="default"/>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71" w15:restartNumberingAfterBreak="0">
    <w:nsid w:val="31565A89"/>
    <w:multiLevelType w:val="multilevel"/>
    <w:tmpl w:val="E6921400"/>
    <w:lvl w:ilvl="0">
      <w:start w:val="1"/>
      <w:numFmt w:val="bullet"/>
      <w:lvlText w:val="−"/>
      <w:lvlJc w:val="left"/>
      <w:pPr>
        <w:ind w:left="397" w:hanging="397"/>
      </w:pPr>
      <w:rPr>
        <w:rFonts w:ascii="Arial" w:hAnsi="Arial" w:hint="default"/>
        <w:color w:val="D1DDD3" w:themeColor="text2"/>
        <w:sz w:val="20"/>
      </w:rPr>
    </w:lvl>
    <w:lvl w:ilvl="1">
      <w:start w:val="1"/>
      <w:numFmt w:val="bullet"/>
      <w:lvlText w:val="°"/>
      <w:lvlJc w:val="left"/>
      <w:pPr>
        <w:ind w:left="794" w:hanging="397"/>
      </w:pPr>
      <w:rPr>
        <w:rFonts w:ascii="Verdana" w:hAnsi="Verdana" w:hint="default"/>
        <w:position w:val="-5"/>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72" w15:restartNumberingAfterBreak="0">
    <w:nsid w:val="32257C80"/>
    <w:multiLevelType w:val="hybridMultilevel"/>
    <w:tmpl w:val="4420E116"/>
    <w:lvl w:ilvl="0" w:tplc="8C4CA0B0">
      <w:start w:val="1"/>
      <w:numFmt w:val="bullet"/>
      <w:lvlText w:val="■"/>
      <w:lvlJc w:val="left"/>
      <w:pPr>
        <w:ind w:left="720" w:hanging="360"/>
      </w:pPr>
      <w:rPr>
        <w:rFonts w:ascii="Arial" w:hAnsi="Arial" w:hint="default"/>
        <w:color w:val="D1DDD3" w:themeColor="text2"/>
        <w:sz w:val="20"/>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73" w15:restartNumberingAfterBreak="0">
    <w:nsid w:val="33766B77"/>
    <w:multiLevelType w:val="multilevel"/>
    <w:tmpl w:val="EC4A85A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4" w15:restartNumberingAfterBreak="0">
    <w:nsid w:val="340A2D93"/>
    <w:multiLevelType w:val="hybridMultilevel"/>
    <w:tmpl w:val="59CE9362"/>
    <w:lvl w:ilvl="0" w:tplc="04090003">
      <w:start w:val="1"/>
      <w:numFmt w:val="bullet"/>
      <w:lvlText w:val="o"/>
      <w:lvlJc w:val="left"/>
      <w:pPr>
        <w:ind w:left="1440" w:hanging="360"/>
      </w:pPr>
      <w:rPr>
        <w:rFonts w:ascii="Courier New" w:hAnsi="Courier New" w:cs="Courier New"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75" w15:restartNumberingAfterBreak="0">
    <w:nsid w:val="368E1C71"/>
    <w:multiLevelType w:val="hybridMultilevel"/>
    <w:tmpl w:val="95C0768A"/>
    <w:lvl w:ilvl="0" w:tplc="20000003">
      <w:start w:val="1"/>
      <w:numFmt w:val="bullet"/>
      <w:lvlText w:val="o"/>
      <w:lvlJc w:val="left"/>
      <w:pPr>
        <w:ind w:left="720" w:hanging="360"/>
      </w:pPr>
      <w:rPr>
        <w:rFonts w:ascii="Courier New" w:hAnsi="Courier New" w:cs="Courier New"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76" w15:restartNumberingAfterBreak="0">
    <w:nsid w:val="369C2BB6"/>
    <w:multiLevelType w:val="hybridMultilevel"/>
    <w:tmpl w:val="5C78F4C8"/>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77" w15:restartNumberingAfterBreak="0">
    <w:nsid w:val="373C43D4"/>
    <w:multiLevelType w:val="multilevel"/>
    <w:tmpl w:val="05F62770"/>
    <w:styleLink w:val="CurrentList29"/>
    <w:lvl w:ilvl="0">
      <w:start w:val="1"/>
      <w:numFmt w:val="decimal"/>
      <w:lvlText w:val="%1."/>
      <w:lvlJc w:val="left"/>
      <w:pPr>
        <w:ind w:left="397" w:hanging="397"/>
      </w:pPr>
      <w:rPr>
        <w:rFonts w:hint="default"/>
      </w:rPr>
    </w:lvl>
    <w:lvl w:ilvl="1">
      <w:start w:val="1"/>
      <w:numFmt w:val="decimal"/>
      <w:lvlText w:val="%1.%2"/>
      <w:lvlJc w:val="left"/>
      <w:pPr>
        <w:tabs>
          <w:tab w:val="num" w:pos="431"/>
        </w:tabs>
        <w:ind w:left="624" w:hanging="624"/>
      </w:pPr>
      <w:rPr>
        <w:rFonts w:hint="default"/>
      </w:rPr>
    </w:lvl>
    <w:lvl w:ilvl="2">
      <w:start w:val="1"/>
      <w:numFmt w:val="decimal"/>
      <w:lvlText w:val="%1.%2.%3"/>
      <w:lvlJc w:val="left"/>
      <w:pPr>
        <w:ind w:left="737" w:hanging="737"/>
      </w:pPr>
      <w:rPr>
        <w:rFonts w:hint="default"/>
      </w:rPr>
    </w:lvl>
    <w:lvl w:ilvl="3">
      <w:start w:val="1"/>
      <w:numFmt w:val="decimal"/>
      <w:lvlText w:val="%1.%2.%3.%4"/>
      <w:lvlJc w:val="left"/>
      <w:pPr>
        <w:ind w:left="964" w:hanging="964"/>
      </w:pPr>
      <w:rPr>
        <w:rFonts w:hint="default"/>
      </w:rPr>
    </w:lvl>
    <w:lvl w:ilvl="4">
      <w:start w:val="1"/>
      <w:numFmt w:val="none"/>
      <w:lvlText w:val="%5"/>
      <w:lvlJc w:val="left"/>
      <w:pPr>
        <w:ind w:left="0" w:firstLine="0"/>
      </w:pPr>
      <w:rPr>
        <w:rFonts w:hint="default"/>
      </w:rPr>
    </w:lvl>
    <w:lvl w:ilvl="5">
      <w:start w:val="1"/>
      <w:numFmt w:val="none"/>
      <w:lvlText w:val="%6"/>
      <w:lvlJc w:val="left"/>
      <w:pPr>
        <w:ind w:left="0" w:firstLine="0"/>
      </w:pPr>
      <w:rPr>
        <w:rFonts w:hint="default"/>
      </w:rPr>
    </w:lvl>
    <w:lvl w:ilvl="6">
      <w:start w:val="1"/>
      <w:numFmt w:val="decimal"/>
      <w:lvlText w:val="%7."/>
      <w:lvlJc w:val="left"/>
      <w:pPr>
        <w:ind w:left="357" w:hanging="357"/>
      </w:pPr>
      <w:rPr>
        <w:rFonts w:hint="default"/>
      </w:rPr>
    </w:lvl>
    <w:lvl w:ilvl="7">
      <w:start w:val="1"/>
      <w:numFmt w:val="lowerLetter"/>
      <w:lvlText w:val="%8."/>
      <w:lvlJc w:val="left"/>
      <w:pPr>
        <w:tabs>
          <w:tab w:val="num" w:pos="720"/>
        </w:tabs>
        <w:ind w:left="1077" w:hanging="357"/>
      </w:pPr>
      <w:rPr>
        <w:rFonts w:hint="default"/>
      </w:rPr>
    </w:lvl>
    <w:lvl w:ilvl="8">
      <w:start w:val="1"/>
      <w:numFmt w:val="lowerRoman"/>
      <w:lvlText w:val="%9."/>
      <w:lvlJc w:val="left"/>
      <w:pPr>
        <w:ind w:left="1440" w:hanging="363"/>
      </w:pPr>
      <w:rPr>
        <w:rFonts w:hint="default"/>
      </w:rPr>
    </w:lvl>
  </w:abstractNum>
  <w:abstractNum w:abstractNumId="78" w15:restartNumberingAfterBreak="0">
    <w:nsid w:val="3CF669CA"/>
    <w:multiLevelType w:val="hybridMultilevel"/>
    <w:tmpl w:val="57E44194"/>
    <w:lvl w:ilvl="0" w:tplc="20000005">
      <w:start w:val="1"/>
      <w:numFmt w:val="bullet"/>
      <w:lvlText w:val=""/>
      <w:lvlJc w:val="left"/>
      <w:pPr>
        <w:ind w:left="720" w:hanging="360"/>
      </w:pPr>
      <w:rPr>
        <w:rFonts w:ascii="Wingdings" w:hAnsi="Wingdings"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79" w15:restartNumberingAfterBreak="0">
    <w:nsid w:val="3DCB4F6C"/>
    <w:multiLevelType w:val="hybridMultilevel"/>
    <w:tmpl w:val="3A64929A"/>
    <w:lvl w:ilvl="0" w:tplc="0409000B">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0" w15:restartNumberingAfterBreak="0">
    <w:nsid w:val="3DFB0860"/>
    <w:multiLevelType w:val="hybridMultilevel"/>
    <w:tmpl w:val="0D2E04FE"/>
    <w:lvl w:ilvl="0" w:tplc="FFFFFFFF">
      <w:start w:val="1"/>
      <w:numFmt w:val="decimal"/>
      <w:lvlText w:val="%1."/>
      <w:lvlJc w:val="left"/>
      <w:pPr>
        <w:ind w:left="36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81" w15:restartNumberingAfterBreak="0">
    <w:nsid w:val="3E241F88"/>
    <w:multiLevelType w:val="multilevel"/>
    <w:tmpl w:val="DD64CB42"/>
    <w:lvl w:ilvl="0">
      <w:start w:val="1"/>
      <w:numFmt w:val="bullet"/>
      <w:lvlText w:val=""/>
      <w:lvlJc w:val="left"/>
      <w:pPr>
        <w:ind w:left="397" w:hanging="397"/>
      </w:pPr>
      <w:rPr>
        <w:rFonts w:ascii="Wingdings" w:hAnsi="Wingdings" w:cs="Times New Roman" w:hint="default"/>
        <w:color w:val="D1DDD3" w:themeColor="text2"/>
        <w:sz w:val="16"/>
        <w:szCs w:val="20"/>
      </w:rPr>
    </w:lvl>
    <w:lvl w:ilvl="1">
      <w:start w:val="1"/>
      <w:numFmt w:val="bullet"/>
      <w:lvlText w:val="°"/>
      <w:lvlJc w:val="left"/>
      <w:pPr>
        <w:ind w:left="397" w:firstLine="0"/>
      </w:pPr>
      <w:rPr>
        <w:rFonts w:ascii="Verdana" w:hAnsi="Verdana" w:hint="default"/>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82" w15:restartNumberingAfterBreak="0">
    <w:nsid w:val="3E2A2240"/>
    <w:multiLevelType w:val="hybridMultilevel"/>
    <w:tmpl w:val="8042D824"/>
    <w:lvl w:ilvl="0" w:tplc="C41A8FE8">
      <w:start w:val="1"/>
      <w:numFmt w:val="bullet"/>
      <w:lvlText w:val="−"/>
      <w:lvlJc w:val="left"/>
      <w:pPr>
        <w:ind w:left="720" w:hanging="360"/>
      </w:pPr>
      <w:rPr>
        <w:rFonts w:ascii="Arial" w:hAnsi="Arial" w:hint="default"/>
        <w:color w:val="D1DDD3" w:themeColor="text2"/>
        <w:sz w:val="20"/>
        <w:szCs w:val="20"/>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83" w15:restartNumberingAfterBreak="0">
    <w:nsid w:val="3E8B1BAE"/>
    <w:multiLevelType w:val="hybridMultilevel"/>
    <w:tmpl w:val="958698A0"/>
    <w:styleLink w:val="Tables1"/>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84" w15:restartNumberingAfterBreak="0">
    <w:nsid w:val="40873064"/>
    <w:multiLevelType w:val="hybridMultilevel"/>
    <w:tmpl w:val="42D65828"/>
    <w:lvl w:ilvl="0" w:tplc="6ECAA94A">
      <w:start w:val="1"/>
      <w:numFmt w:val="bullet"/>
      <w:lvlText w:val="■"/>
      <w:lvlJc w:val="left"/>
      <w:pPr>
        <w:ind w:left="720" w:hanging="360"/>
      </w:pPr>
      <w:rPr>
        <w:rFonts w:ascii="Arial" w:hAnsi="Arial" w:cs="Times New Roman" w:hint="default"/>
        <w:color w:val="D1DDD3" w:themeColor="text2"/>
        <w:sz w:val="20"/>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85" w15:restartNumberingAfterBreak="0">
    <w:nsid w:val="41AC1E1E"/>
    <w:multiLevelType w:val="hybridMultilevel"/>
    <w:tmpl w:val="853CBF28"/>
    <w:lvl w:ilvl="0" w:tplc="20000001">
      <w:start w:val="1"/>
      <w:numFmt w:val="bullet"/>
      <w:lvlText w:val=""/>
      <w:lvlJc w:val="left"/>
      <w:pPr>
        <w:ind w:left="549" w:hanging="454"/>
      </w:pPr>
      <w:rPr>
        <w:rFonts w:ascii="Symbol" w:hAnsi="Symbol" w:hint="default"/>
        <w:color w:val="D1DDD3" w:themeColor="text2"/>
        <w:w w:val="55"/>
        <w:position w:val="-5"/>
        <w:sz w:val="28"/>
        <w:szCs w:val="28"/>
        <w:lang w:val="en-US" w:eastAsia="en-US" w:bidi="ar-SA"/>
      </w:rPr>
    </w:lvl>
    <w:lvl w:ilvl="1" w:tplc="FFFFFFFF">
      <w:numFmt w:val="bullet"/>
      <w:lvlText w:val="•"/>
      <w:lvlJc w:val="left"/>
      <w:pPr>
        <w:ind w:left="912" w:hanging="454"/>
      </w:pPr>
      <w:rPr>
        <w:rFonts w:hint="default"/>
        <w:lang w:val="en-US" w:eastAsia="en-US" w:bidi="ar-SA"/>
      </w:rPr>
    </w:lvl>
    <w:lvl w:ilvl="2" w:tplc="FFFFFFFF">
      <w:numFmt w:val="bullet"/>
      <w:lvlText w:val="•"/>
      <w:lvlJc w:val="left"/>
      <w:pPr>
        <w:ind w:left="1284" w:hanging="454"/>
      </w:pPr>
      <w:rPr>
        <w:rFonts w:hint="default"/>
        <w:lang w:val="en-US" w:eastAsia="en-US" w:bidi="ar-SA"/>
      </w:rPr>
    </w:lvl>
    <w:lvl w:ilvl="3" w:tplc="FFFFFFFF">
      <w:numFmt w:val="bullet"/>
      <w:lvlText w:val="•"/>
      <w:lvlJc w:val="left"/>
      <w:pPr>
        <w:ind w:left="1656" w:hanging="454"/>
      </w:pPr>
      <w:rPr>
        <w:rFonts w:hint="default"/>
        <w:lang w:val="en-US" w:eastAsia="en-US" w:bidi="ar-SA"/>
      </w:rPr>
    </w:lvl>
    <w:lvl w:ilvl="4" w:tplc="FFFFFFFF">
      <w:numFmt w:val="bullet"/>
      <w:lvlText w:val="•"/>
      <w:lvlJc w:val="left"/>
      <w:pPr>
        <w:ind w:left="2028" w:hanging="454"/>
      </w:pPr>
      <w:rPr>
        <w:rFonts w:hint="default"/>
        <w:lang w:val="en-US" w:eastAsia="en-US" w:bidi="ar-SA"/>
      </w:rPr>
    </w:lvl>
    <w:lvl w:ilvl="5" w:tplc="FFFFFFFF">
      <w:numFmt w:val="bullet"/>
      <w:lvlText w:val="•"/>
      <w:lvlJc w:val="left"/>
      <w:pPr>
        <w:ind w:left="2400" w:hanging="454"/>
      </w:pPr>
      <w:rPr>
        <w:rFonts w:hint="default"/>
        <w:lang w:val="en-US" w:eastAsia="en-US" w:bidi="ar-SA"/>
      </w:rPr>
    </w:lvl>
    <w:lvl w:ilvl="6" w:tplc="FFFFFFFF">
      <w:numFmt w:val="bullet"/>
      <w:lvlText w:val="•"/>
      <w:lvlJc w:val="left"/>
      <w:pPr>
        <w:ind w:left="2772" w:hanging="454"/>
      </w:pPr>
      <w:rPr>
        <w:rFonts w:hint="default"/>
        <w:lang w:val="en-US" w:eastAsia="en-US" w:bidi="ar-SA"/>
      </w:rPr>
    </w:lvl>
    <w:lvl w:ilvl="7" w:tplc="FFFFFFFF">
      <w:numFmt w:val="bullet"/>
      <w:lvlText w:val="•"/>
      <w:lvlJc w:val="left"/>
      <w:pPr>
        <w:ind w:left="3144" w:hanging="454"/>
      </w:pPr>
      <w:rPr>
        <w:rFonts w:hint="default"/>
        <w:lang w:val="en-US" w:eastAsia="en-US" w:bidi="ar-SA"/>
      </w:rPr>
    </w:lvl>
    <w:lvl w:ilvl="8" w:tplc="FFFFFFFF">
      <w:numFmt w:val="bullet"/>
      <w:lvlText w:val="•"/>
      <w:lvlJc w:val="left"/>
      <w:pPr>
        <w:ind w:left="3516" w:hanging="454"/>
      </w:pPr>
      <w:rPr>
        <w:rFonts w:hint="default"/>
        <w:lang w:val="en-US" w:eastAsia="en-US" w:bidi="ar-SA"/>
      </w:rPr>
    </w:lvl>
  </w:abstractNum>
  <w:abstractNum w:abstractNumId="86" w15:restartNumberingAfterBreak="0">
    <w:nsid w:val="42807A73"/>
    <w:multiLevelType w:val="hybridMultilevel"/>
    <w:tmpl w:val="4B8C92A2"/>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87" w15:restartNumberingAfterBreak="0">
    <w:nsid w:val="42BD1C86"/>
    <w:multiLevelType w:val="multilevel"/>
    <w:tmpl w:val="1CDA5A88"/>
    <w:styleLink w:val="CurrentList24"/>
    <w:lvl w:ilvl="0">
      <w:start w:val="1"/>
      <w:numFmt w:val="upperLetter"/>
      <w:lvlText w:val="Appendix %1."/>
      <w:lvlJc w:val="left"/>
      <w:pPr>
        <w:ind w:left="397" w:hanging="397"/>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88" w15:restartNumberingAfterBreak="0">
    <w:nsid w:val="42F865CE"/>
    <w:multiLevelType w:val="hybridMultilevel"/>
    <w:tmpl w:val="55AE6E42"/>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89" w15:restartNumberingAfterBreak="0">
    <w:nsid w:val="43AD110F"/>
    <w:multiLevelType w:val="hybridMultilevel"/>
    <w:tmpl w:val="383236DC"/>
    <w:lvl w:ilvl="0" w:tplc="8C4CA0B0">
      <w:start w:val="1"/>
      <w:numFmt w:val="bullet"/>
      <w:lvlText w:val="■"/>
      <w:lvlJc w:val="left"/>
      <w:pPr>
        <w:ind w:left="720" w:hanging="360"/>
      </w:pPr>
      <w:rPr>
        <w:rFonts w:ascii="Arial" w:hAnsi="Arial" w:hint="default"/>
        <w:color w:val="D1DDD3" w:themeColor="text2"/>
        <w:sz w:val="2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0" w15:restartNumberingAfterBreak="0">
    <w:nsid w:val="45882478"/>
    <w:multiLevelType w:val="hybridMultilevel"/>
    <w:tmpl w:val="1B526024"/>
    <w:lvl w:ilvl="0" w:tplc="C03C672A">
      <w:start w:val="1"/>
      <w:numFmt w:val="lowerLetter"/>
      <w:pStyle w:val="Tablenumber2"/>
      <w:lvlText w:val="%1."/>
      <w:lvlJc w:val="left"/>
      <w:pPr>
        <w:ind w:left="794" w:hanging="397"/>
      </w:pPr>
      <w:rPr>
        <w:rFonts w:hint="default"/>
      </w:rPr>
    </w:lvl>
    <w:lvl w:ilvl="1" w:tplc="08090019" w:tentative="1">
      <w:start w:val="1"/>
      <w:numFmt w:val="lowerLetter"/>
      <w:lvlText w:val="%2."/>
      <w:lvlJc w:val="left"/>
      <w:pPr>
        <w:ind w:left="1724" w:hanging="360"/>
      </w:pPr>
    </w:lvl>
    <w:lvl w:ilvl="2" w:tplc="0809001B" w:tentative="1">
      <w:start w:val="1"/>
      <w:numFmt w:val="lowerRoman"/>
      <w:lvlText w:val="%3."/>
      <w:lvlJc w:val="right"/>
      <w:pPr>
        <w:ind w:left="2444" w:hanging="180"/>
      </w:pPr>
    </w:lvl>
    <w:lvl w:ilvl="3" w:tplc="0809000F" w:tentative="1">
      <w:start w:val="1"/>
      <w:numFmt w:val="decimal"/>
      <w:lvlText w:val="%4."/>
      <w:lvlJc w:val="left"/>
      <w:pPr>
        <w:ind w:left="3164" w:hanging="360"/>
      </w:pPr>
    </w:lvl>
    <w:lvl w:ilvl="4" w:tplc="08090019" w:tentative="1">
      <w:start w:val="1"/>
      <w:numFmt w:val="lowerLetter"/>
      <w:lvlText w:val="%5."/>
      <w:lvlJc w:val="left"/>
      <w:pPr>
        <w:ind w:left="3884" w:hanging="360"/>
      </w:pPr>
    </w:lvl>
    <w:lvl w:ilvl="5" w:tplc="0809001B" w:tentative="1">
      <w:start w:val="1"/>
      <w:numFmt w:val="lowerRoman"/>
      <w:lvlText w:val="%6."/>
      <w:lvlJc w:val="right"/>
      <w:pPr>
        <w:ind w:left="4604" w:hanging="180"/>
      </w:pPr>
    </w:lvl>
    <w:lvl w:ilvl="6" w:tplc="0809000F" w:tentative="1">
      <w:start w:val="1"/>
      <w:numFmt w:val="decimal"/>
      <w:lvlText w:val="%7."/>
      <w:lvlJc w:val="left"/>
      <w:pPr>
        <w:ind w:left="5324" w:hanging="360"/>
      </w:pPr>
    </w:lvl>
    <w:lvl w:ilvl="7" w:tplc="08090019" w:tentative="1">
      <w:start w:val="1"/>
      <w:numFmt w:val="lowerLetter"/>
      <w:lvlText w:val="%8."/>
      <w:lvlJc w:val="left"/>
      <w:pPr>
        <w:ind w:left="6044" w:hanging="360"/>
      </w:pPr>
    </w:lvl>
    <w:lvl w:ilvl="8" w:tplc="0809001B" w:tentative="1">
      <w:start w:val="1"/>
      <w:numFmt w:val="lowerRoman"/>
      <w:lvlText w:val="%9."/>
      <w:lvlJc w:val="right"/>
      <w:pPr>
        <w:ind w:left="6764" w:hanging="180"/>
      </w:pPr>
    </w:lvl>
  </w:abstractNum>
  <w:abstractNum w:abstractNumId="91" w15:restartNumberingAfterBreak="0">
    <w:nsid w:val="46C77868"/>
    <w:multiLevelType w:val="multilevel"/>
    <w:tmpl w:val="193C7126"/>
    <w:styleLink w:val="CurrentList9"/>
    <w:lvl w:ilvl="0">
      <w:start w:val="1"/>
      <w:numFmt w:val="bullet"/>
      <w:lvlText w:val="•"/>
      <w:lvlJc w:val="left"/>
      <w:pPr>
        <w:ind w:left="357" w:hanging="357"/>
      </w:pPr>
      <w:rPr>
        <w:rFonts w:ascii="Verdana" w:hAnsi="Verdana" w:hint="default"/>
      </w:rPr>
    </w:lvl>
    <w:lvl w:ilvl="1">
      <w:start w:val="1"/>
      <w:numFmt w:val="bullet"/>
      <w:lvlText w:val="°"/>
      <w:lvlJc w:val="left"/>
      <w:pPr>
        <w:ind w:left="397" w:hanging="397"/>
      </w:pPr>
      <w:rPr>
        <w:rFonts w:ascii="Verdana" w:hAnsi="Verdana" w:hint="default"/>
      </w:rPr>
    </w:lvl>
    <w:lvl w:ilvl="2">
      <w:start w:val="1"/>
      <w:numFmt w:val="bullet"/>
      <w:lvlText w:val="–"/>
      <w:lvlJc w:val="left"/>
      <w:pPr>
        <w:tabs>
          <w:tab w:val="num" w:pos="1440"/>
        </w:tabs>
        <w:ind w:left="1775" w:hanging="335"/>
      </w:pPr>
      <w:rPr>
        <w:rFonts w:ascii="Verdana" w:hAnsi="Verdana" w:hint="default"/>
      </w:rPr>
    </w:lvl>
    <w:lvl w:ilvl="3">
      <w:start w:val="1"/>
      <w:numFmt w:val="bullet"/>
      <w:lvlText w:val=""/>
      <w:lvlJc w:val="left"/>
      <w:pPr>
        <w:ind w:left="2517" w:hanging="35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92" w15:restartNumberingAfterBreak="0">
    <w:nsid w:val="48327C62"/>
    <w:multiLevelType w:val="multilevel"/>
    <w:tmpl w:val="B2585DEC"/>
    <w:styleLink w:val="CurrentList16"/>
    <w:lvl w:ilvl="0">
      <w:start w:val="1"/>
      <w:numFmt w:val="decimal"/>
      <w:lvlText w:val="%1."/>
      <w:lvlJc w:val="left"/>
      <w:pPr>
        <w:ind w:left="397" w:hanging="397"/>
      </w:pPr>
      <w:rPr>
        <w:rFonts w:hint="default"/>
      </w:rPr>
    </w:lvl>
    <w:lvl w:ilvl="1">
      <w:start w:val="1"/>
      <w:numFmt w:val="lowerLetter"/>
      <w:lvlText w:val="%2."/>
      <w:lvlJc w:val="left"/>
      <w:pPr>
        <w:ind w:left="397" w:firstLine="0"/>
      </w:pPr>
      <w:rPr>
        <w:rFonts w:hint="default"/>
      </w:rPr>
    </w:lvl>
    <w:lvl w:ilvl="2">
      <w:start w:val="1"/>
      <w:numFmt w:val="lowerRoman"/>
      <w:lvlText w:val="%3."/>
      <w:lvlJc w:val="left"/>
      <w:pPr>
        <w:ind w:left="1191" w:hanging="454"/>
      </w:pPr>
      <w:rPr>
        <w:rFonts w:hint="default"/>
      </w:rPr>
    </w:lvl>
    <w:lvl w:ilvl="3">
      <w:start w:val="1"/>
      <w:numFmt w:val="upperLetter"/>
      <w:lvlText w:val="%4."/>
      <w:lvlJc w:val="left"/>
      <w:pPr>
        <w:tabs>
          <w:tab w:val="num" w:pos="2268"/>
        </w:tabs>
        <w:ind w:left="1588" w:hanging="397"/>
      </w:pPr>
      <w:rPr>
        <w:rFonts w:hint="default"/>
      </w:rPr>
    </w:lvl>
    <w:lvl w:ilvl="4">
      <w:start w:val="1"/>
      <w:numFmt w:val="upperRoman"/>
      <w:lvlText w:val="%5."/>
      <w:lvlJc w:val="left"/>
      <w:pPr>
        <w:ind w:left="1985" w:hanging="397"/>
      </w:pPr>
      <w:rPr>
        <w:rFonts w:hint="default"/>
      </w:rPr>
    </w:lvl>
    <w:lvl w:ilvl="5">
      <w:start w:val="1"/>
      <w:numFmt w:val="none"/>
      <w:lvlText w:val=""/>
      <w:lvlJc w:val="right"/>
      <w:pPr>
        <w:ind w:left="0" w:firstLine="0"/>
      </w:pPr>
      <w:rPr>
        <w:rFonts w:hint="default"/>
      </w:rPr>
    </w:lvl>
    <w:lvl w:ilvl="6">
      <w:start w:val="1"/>
      <w:numFmt w:val="none"/>
      <w:lvlText w:val="%7"/>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right"/>
      <w:pPr>
        <w:ind w:left="0" w:firstLine="0"/>
      </w:pPr>
      <w:rPr>
        <w:rFonts w:hint="default"/>
      </w:rPr>
    </w:lvl>
  </w:abstractNum>
  <w:abstractNum w:abstractNumId="93" w15:restartNumberingAfterBreak="0">
    <w:nsid w:val="486E6AE9"/>
    <w:multiLevelType w:val="multilevel"/>
    <w:tmpl w:val="216C9504"/>
    <w:styleLink w:val="CurrentList20"/>
    <w:lvl w:ilvl="0">
      <w:start w:val="1"/>
      <w:numFmt w:val="bullet"/>
      <w:lvlText w:val="•"/>
      <w:lvlJc w:val="left"/>
      <w:pPr>
        <w:ind w:left="397" w:hanging="397"/>
      </w:pPr>
      <w:rPr>
        <w:rFonts w:ascii="Verdana" w:hAnsi="Verdana" w:hint="default"/>
      </w:rPr>
    </w:lvl>
    <w:lvl w:ilvl="1">
      <w:start w:val="1"/>
      <w:numFmt w:val="bullet"/>
      <w:lvlText w:val="°"/>
      <w:lvlJc w:val="left"/>
      <w:pPr>
        <w:ind w:left="794" w:hanging="397"/>
      </w:pPr>
      <w:rPr>
        <w:rFonts w:ascii="Verdana" w:hAnsi="Verdana" w:hint="default"/>
        <w:position w:val="-5"/>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94" w15:restartNumberingAfterBreak="0">
    <w:nsid w:val="4ADE6C56"/>
    <w:multiLevelType w:val="hybridMultilevel"/>
    <w:tmpl w:val="E766B070"/>
    <w:lvl w:ilvl="0" w:tplc="8C4CA0B0">
      <w:start w:val="1"/>
      <w:numFmt w:val="bullet"/>
      <w:lvlText w:val="■"/>
      <w:lvlJc w:val="left"/>
      <w:pPr>
        <w:ind w:left="720" w:hanging="360"/>
      </w:pPr>
      <w:rPr>
        <w:rFonts w:ascii="Arial" w:hAnsi="Arial"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95" w15:restartNumberingAfterBreak="0">
    <w:nsid w:val="4C675B12"/>
    <w:multiLevelType w:val="hybridMultilevel"/>
    <w:tmpl w:val="32CAD2AC"/>
    <w:lvl w:ilvl="0" w:tplc="6ECAA94A">
      <w:start w:val="1"/>
      <w:numFmt w:val="bullet"/>
      <w:lvlText w:val="■"/>
      <w:lvlJc w:val="left"/>
      <w:pPr>
        <w:ind w:left="720" w:hanging="360"/>
      </w:pPr>
      <w:rPr>
        <w:rFonts w:ascii="Arial" w:hAnsi="Arial" w:hint="default"/>
        <w:color w:val="D1DDD3" w:themeColor="text2"/>
        <w:sz w:val="2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6" w15:restartNumberingAfterBreak="0">
    <w:nsid w:val="4D41722F"/>
    <w:multiLevelType w:val="hybridMultilevel"/>
    <w:tmpl w:val="6B2844DE"/>
    <w:lvl w:ilvl="0" w:tplc="4E64CFA8">
      <w:start w:val="1"/>
      <w:numFmt w:val="bullet"/>
      <w:lvlText w:val=""/>
      <w:lvlJc w:val="left"/>
      <w:pPr>
        <w:ind w:left="720" w:hanging="360"/>
      </w:pPr>
      <w:rPr>
        <w:rFonts w:ascii="Symbol" w:hAnsi="Symbol"/>
      </w:rPr>
    </w:lvl>
    <w:lvl w:ilvl="1" w:tplc="11380FEA">
      <w:start w:val="1"/>
      <w:numFmt w:val="bullet"/>
      <w:lvlText w:val=""/>
      <w:lvlJc w:val="left"/>
      <w:pPr>
        <w:ind w:left="720" w:hanging="360"/>
      </w:pPr>
      <w:rPr>
        <w:rFonts w:ascii="Symbol" w:hAnsi="Symbol"/>
      </w:rPr>
    </w:lvl>
    <w:lvl w:ilvl="2" w:tplc="E468F2A2">
      <w:start w:val="1"/>
      <w:numFmt w:val="bullet"/>
      <w:lvlText w:val=""/>
      <w:lvlJc w:val="left"/>
      <w:pPr>
        <w:ind w:left="720" w:hanging="360"/>
      </w:pPr>
      <w:rPr>
        <w:rFonts w:ascii="Symbol" w:hAnsi="Symbol"/>
      </w:rPr>
    </w:lvl>
    <w:lvl w:ilvl="3" w:tplc="E0BE8C3E">
      <w:start w:val="1"/>
      <w:numFmt w:val="bullet"/>
      <w:lvlText w:val=""/>
      <w:lvlJc w:val="left"/>
      <w:pPr>
        <w:ind w:left="720" w:hanging="360"/>
      </w:pPr>
      <w:rPr>
        <w:rFonts w:ascii="Symbol" w:hAnsi="Symbol"/>
      </w:rPr>
    </w:lvl>
    <w:lvl w:ilvl="4" w:tplc="BD18CE5A">
      <w:start w:val="1"/>
      <w:numFmt w:val="bullet"/>
      <w:lvlText w:val=""/>
      <w:lvlJc w:val="left"/>
      <w:pPr>
        <w:ind w:left="720" w:hanging="360"/>
      </w:pPr>
      <w:rPr>
        <w:rFonts w:ascii="Symbol" w:hAnsi="Symbol"/>
      </w:rPr>
    </w:lvl>
    <w:lvl w:ilvl="5" w:tplc="DB58557A">
      <w:start w:val="1"/>
      <w:numFmt w:val="bullet"/>
      <w:lvlText w:val=""/>
      <w:lvlJc w:val="left"/>
      <w:pPr>
        <w:ind w:left="720" w:hanging="360"/>
      </w:pPr>
      <w:rPr>
        <w:rFonts w:ascii="Symbol" w:hAnsi="Symbol"/>
      </w:rPr>
    </w:lvl>
    <w:lvl w:ilvl="6" w:tplc="C5443DF8">
      <w:start w:val="1"/>
      <w:numFmt w:val="bullet"/>
      <w:lvlText w:val=""/>
      <w:lvlJc w:val="left"/>
      <w:pPr>
        <w:ind w:left="720" w:hanging="360"/>
      </w:pPr>
      <w:rPr>
        <w:rFonts w:ascii="Symbol" w:hAnsi="Symbol"/>
      </w:rPr>
    </w:lvl>
    <w:lvl w:ilvl="7" w:tplc="AC72036C">
      <w:start w:val="1"/>
      <w:numFmt w:val="bullet"/>
      <w:lvlText w:val=""/>
      <w:lvlJc w:val="left"/>
      <w:pPr>
        <w:ind w:left="720" w:hanging="360"/>
      </w:pPr>
      <w:rPr>
        <w:rFonts w:ascii="Symbol" w:hAnsi="Symbol"/>
      </w:rPr>
    </w:lvl>
    <w:lvl w:ilvl="8" w:tplc="BB925D14">
      <w:start w:val="1"/>
      <w:numFmt w:val="bullet"/>
      <w:lvlText w:val=""/>
      <w:lvlJc w:val="left"/>
      <w:pPr>
        <w:ind w:left="720" w:hanging="360"/>
      </w:pPr>
      <w:rPr>
        <w:rFonts w:ascii="Symbol" w:hAnsi="Symbol"/>
      </w:rPr>
    </w:lvl>
  </w:abstractNum>
  <w:abstractNum w:abstractNumId="97" w15:restartNumberingAfterBreak="0">
    <w:nsid w:val="4D451B82"/>
    <w:multiLevelType w:val="hybridMultilevel"/>
    <w:tmpl w:val="B2BC6EEE"/>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98" w15:restartNumberingAfterBreak="0">
    <w:nsid w:val="4F8D1C78"/>
    <w:multiLevelType w:val="hybridMultilevel"/>
    <w:tmpl w:val="E534B818"/>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9" w15:restartNumberingAfterBreak="0">
    <w:nsid w:val="50C60D67"/>
    <w:multiLevelType w:val="hybridMultilevel"/>
    <w:tmpl w:val="C1DE088E"/>
    <w:lvl w:ilvl="0" w:tplc="8C4CA0B0">
      <w:start w:val="1"/>
      <w:numFmt w:val="bullet"/>
      <w:lvlText w:val="■"/>
      <w:lvlJc w:val="left"/>
      <w:pPr>
        <w:ind w:left="720" w:hanging="360"/>
      </w:pPr>
      <w:rPr>
        <w:rFonts w:ascii="Arial" w:hAnsi="Arial"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00" w15:restartNumberingAfterBreak="0">
    <w:nsid w:val="50EF207E"/>
    <w:multiLevelType w:val="hybridMultilevel"/>
    <w:tmpl w:val="503C7D68"/>
    <w:lvl w:ilvl="0" w:tplc="EC949978">
      <w:start w:val="1"/>
      <w:numFmt w:val="bullet"/>
      <w:lvlText w:val=""/>
      <w:lvlJc w:val="left"/>
      <w:pPr>
        <w:ind w:left="720" w:hanging="360"/>
      </w:pPr>
      <w:rPr>
        <w:rFonts w:ascii="Wingdings" w:hAnsi="Wingdings" w:hint="default"/>
        <w:color w:val="D1DDD3" w:themeColor="text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1" w15:restartNumberingAfterBreak="0">
    <w:nsid w:val="513C3409"/>
    <w:multiLevelType w:val="hybridMultilevel"/>
    <w:tmpl w:val="16C03518"/>
    <w:lvl w:ilvl="0" w:tplc="8C4CA0B0">
      <w:start w:val="1"/>
      <w:numFmt w:val="bullet"/>
      <w:lvlText w:val="■"/>
      <w:lvlJc w:val="left"/>
      <w:pPr>
        <w:ind w:left="720" w:hanging="360"/>
      </w:pPr>
      <w:rPr>
        <w:rFonts w:ascii="Arial" w:hAnsi="Arial"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02" w15:restartNumberingAfterBreak="0">
    <w:nsid w:val="51F9002E"/>
    <w:multiLevelType w:val="hybridMultilevel"/>
    <w:tmpl w:val="8F423E3A"/>
    <w:name w:val="ERM List 12"/>
    <w:lvl w:ilvl="0" w:tplc="AC06CF00">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03" w15:restartNumberingAfterBreak="0">
    <w:nsid w:val="545E6E56"/>
    <w:multiLevelType w:val="hybridMultilevel"/>
    <w:tmpl w:val="4D8EB696"/>
    <w:lvl w:ilvl="0" w:tplc="8C4CA0B0">
      <w:start w:val="1"/>
      <w:numFmt w:val="bullet"/>
      <w:lvlText w:val="■"/>
      <w:lvlJc w:val="left"/>
      <w:pPr>
        <w:ind w:left="720" w:hanging="360"/>
      </w:pPr>
      <w:rPr>
        <w:rFonts w:ascii="Arial" w:hAnsi="Arial"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04" w15:restartNumberingAfterBreak="0">
    <w:nsid w:val="56EA29C2"/>
    <w:multiLevelType w:val="hybridMultilevel"/>
    <w:tmpl w:val="3EEA0E5A"/>
    <w:lvl w:ilvl="0" w:tplc="8C4CA0B0">
      <w:start w:val="1"/>
      <w:numFmt w:val="bullet"/>
      <w:lvlText w:val="■"/>
      <w:lvlJc w:val="left"/>
      <w:pPr>
        <w:ind w:left="720" w:hanging="360"/>
      </w:pPr>
      <w:rPr>
        <w:rFonts w:ascii="Arial" w:hAnsi="Arial"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05" w15:restartNumberingAfterBreak="0">
    <w:nsid w:val="57495D8C"/>
    <w:multiLevelType w:val="multilevel"/>
    <w:tmpl w:val="F07A11FC"/>
    <w:styleLink w:val="CurrentList27"/>
    <w:lvl w:ilvl="0">
      <w:start w:val="1"/>
      <w:numFmt w:val="decimal"/>
      <w:lvlText w:val="%1."/>
      <w:lvlJc w:val="left"/>
      <w:pPr>
        <w:ind w:left="397" w:hanging="397"/>
      </w:pPr>
      <w:rPr>
        <w:rFonts w:hint="default"/>
      </w:rPr>
    </w:lvl>
    <w:lvl w:ilvl="1">
      <w:start w:val="1"/>
      <w:numFmt w:val="decimal"/>
      <w:lvlText w:val="%1.%2"/>
      <w:lvlJc w:val="left"/>
      <w:pPr>
        <w:tabs>
          <w:tab w:val="num" w:pos="431"/>
        </w:tabs>
        <w:ind w:left="624" w:hanging="624"/>
      </w:pPr>
      <w:rPr>
        <w:rFonts w:hint="default"/>
      </w:rPr>
    </w:lvl>
    <w:lvl w:ilvl="2">
      <w:start w:val="1"/>
      <w:numFmt w:val="decimal"/>
      <w:lvlText w:val="%1.%2.%3"/>
      <w:lvlJc w:val="left"/>
      <w:pPr>
        <w:ind w:left="737" w:hanging="737"/>
      </w:pPr>
      <w:rPr>
        <w:rFonts w:hint="default"/>
      </w:rPr>
    </w:lvl>
    <w:lvl w:ilvl="3">
      <w:start w:val="1"/>
      <w:numFmt w:val="decimal"/>
      <w:lvlText w:val="%1.%2.%3.%4"/>
      <w:lvlJc w:val="left"/>
      <w:pPr>
        <w:ind w:left="964" w:hanging="964"/>
      </w:pPr>
      <w:rPr>
        <w:rFonts w:hint="default"/>
      </w:rPr>
    </w:lvl>
    <w:lvl w:ilvl="4">
      <w:start w:val="1"/>
      <w:numFmt w:val="none"/>
      <w:lvlText w:val="%5"/>
      <w:lvlJc w:val="left"/>
      <w:pPr>
        <w:ind w:left="0" w:firstLine="0"/>
      </w:pPr>
      <w:rPr>
        <w:rFonts w:hint="default"/>
      </w:rPr>
    </w:lvl>
    <w:lvl w:ilvl="5">
      <w:start w:val="1"/>
      <w:numFmt w:val="none"/>
      <w:lvlText w:val="%6"/>
      <w:lvlJc w:val="left"/>
      <w:pPr>
        <w:ind w:left="0" w:firstLine="0"/>
      </w:pPr>
      <w:rPr>
        <w:rFonts w:hint="default"/>
      </w:rPr>
    </w:lvl>
    <w:lvl w:ilvl="6">
      <w:start w:val="1"/>
      <w:numFmt w:val="decimal"/>
      <w:lvlText w:val="%7."/>
      <w:lvlJc w:val="left"/>
      <w:pPr>
        <w:ind w:left="357" w:hanging="357"/>
      </w:pPr>
      <w:rPr>
        <w:rFonts w:hint="default"/>
      </w:rPr>
    </w:lvl>
    <w:lvl w:ilvl="7">
      <w:start w:val="1"/>
      <w:numFmt w:val="lowerLetter"/>
      <w:lvlText w:val="%8."/>
      <w:lvlJc w:val="left"/>
      <w:pPr>
        <w:tabs>
          <w:tab w:val="num" w:pos="720"/>
        </w:tabs>
        <w:ind w:left="1077" w:hanging="357"/>
      </w:pPr>
      <w:rPr>
        <w:rFonts w:hint="default"/>
      </w:rPr>
    </w:lvl>
    <w:lvl w:ilvl="8">
      <w:start w:val="1"/>
      <w:numFmt w:val="lowerRoman"/>
      <w:lvlText w:val="%9."/>
      <w:lvlJc w:val="left"/>
      <w:pPr>
        <w:ind w:left="1440" w:hanging="363"/>
      </w:pPr>
      <w:rPr>
        <w:rFonts w:hint="default"/>
      </w:rPr>
    </w:lvl>
  </w:abstractNum>
  <w:abstractNum w:abstractNumId="106" w15:restartNumberingAfterBreak="0">
    <w:nsid w:val="58A4633F"/>
    <w:multiLevelType w:val="multilevel"/>
    <w:tmpl w:val="F79A75A2"/>
    <w:styleLink w:val="CurrentList3"/>
    <w:lvl w:ilvl="0">
      <w:start w:val="1"/>
      <w:numFmt w:val="bullet"/>
      <w:lvlText w:val="•"/>
      <w:lvlJc w:val="left"/>
      <w:pPr>
        <w:tabs>
          <w:tab w:val="num" w:pos="1814"/>
        </w:tabs>
        <w:ind w:left="1247" w:hanging="391"/>
      </w:pPr>
      <w:rPr>
        <w:rFonts w:ascii="Georgia" w:hAnsi="Georgia" w:hint="default"/>
      </w:rPr>
    </w:lvl>
    <w:lvl w:ilvl="1">
      <w:start w:val="1"/>
      <w:numFmt w:val="bullet"/>
      <w:lvlText w:val="°"/>
      <w:lvlJc w:val="left"/>
      <w:pPr>
        <w:ind w:left="1644" w:hanging="397"/>
      </w:pPr>
      <w:rPr>
        <w:rFonts w:ascii="Georgia" w:hAnsi="Georgia" w:hint="default"/>
        <w:sz w:val="16"/>
      </w:rPr>
    </w:lvl>
    <w:lvl w:ilvl="2">
      <w:start w:val="1"/>
      <w:numFmt w:val="bullet"/>
      <w:lvlText w:val="-"/>
      <w:lvlJc w:val="left"/>
      <w:pPr>
        <w:ind w:left="2041" w:hanging="397"/>
      </w:pPr>
      <w:rPr>
        <w:rFonts w:ascii="Georgia" w:hAnsi="Georgia" w:hint="default"/>
      </w:rPr>
    </w:lvl>
    <w:lvl w:ilvl="3">
      <w:start w:val="1"/>
      <w:numFmt w:val="none"/>
      <w:lvlText w:val=""/>
      <w:lvlJc w:val="left"/>
      <w:pPr>
        <w:ind w:left="680" w:hanging="170"/>
      </w:pPr>
      <w:rPr>
        <w:rFonts w:hint="default"/>
      </w:rPr>
    </w:lvl>
    <w:lvl w:ilvl="4">
      <w:start w:val="1"/>
      <w:numFmt w:val="none"/>
      <w:lvlText w:val=""/>
      <w:lvlJc w:val="left"/>
      <w:pPr>
        <w:ind w:left="850" w:hanging="170"/>
      </w:pPr>
      <w:rPr>
        <w:rFonts w:hint="default"/>
      </w:rPr>
    </w:lvl>
    <w:lvl w:ilvl="5">
      <w:start w:val="1"/>
      <w:numFmt w:val="none"/>
      <w:lvlText w:val=""/>
      <w:lvlJc w:val="left"/>
      <w:pPr>
        <w:ind w:left="1020" w:hanging="170"/>
      </w:pPr>
      <w:rPr>
        <w:rFonts w:hint="default"/>
      </w:rPr>
    </w:lvl>
    <w:lvl w:ilvl="6">
      <w:start w:val="1"/>
      <w:numFmt w:val="bullet"/>
      <w:lvlText w:val=""/>
      <w:lvlJc w:val="left"/>
      <w:pPr>
        <w:ind w:left="1190" w:hanging="170"/>
      </w:pPr>
      <w:rPr>
        <w:rFonts w:ascii="Symbol" w:hAnsi="Symbol" w:hint="default"/>
      </w:rPr>
    </w:lvl>
    <w:lvl w:ilvl="7">
      <w:start w:val="1"/>
      <w:numFmt w:val="none"/>
      <w:lvlText w:val=""/>
      <w:lvlJc w:val="left"/>
      <w:pPr>
        <w:ind w:left="1360" w:hanging="170"/>
      </w:pPr>
      <w:rPr>
        <w:rFonts w:hint="default"/>
      </w:rPr>
    </w:lvl>
    <w:lvl w:ilvl="8">
      <w:start w:val="1"/>
      <w:numFmt w:val="bullet"/>
      <w:lvlText w:val=""/>
      <w:lvlJc w:val="left"/>
      <w:pPr>
        <w:ind w:left="1530" w:hanging="170"/>
      </w:pPr>
      <w:rPr>
        <w:rFonts w:ascii="Wingdings" w:hAnsi="Wingdings" w:hint="default"/>
      </w:rPr>
    </w:lvl>
  </w:abstractNum>
  <w:abstractNum w:abstractNumId="107" w15:restartNumberingAfterBreak="0">
    <w:nsid w:val="59513422"/>
    <w:multiLevelType w:val="multilevel"/>
    <w:tmpl w:val="CF429D00"/>
    <w:styleLink w:val="CurrentList13"/>
    <w:lvl w:ilvl="0">
      <w:start w:val="1"/>
      <w:numFmt w:val="bullet"/>
      <w:lvlText w:val="•"/>
      <w:lvlJc w:val="left"/>
      <w:pPr>
        <w:ind w:left="397" w:hanging="397"/>
      </w:pPr>
      <w:rPr>
        <w:rFonts w:ascii="Verdana" w:hAnsi="Verdana" w:hint="default"/>
      </w:rPr>
    </w:lvl>
    <w:lvl w:ilvl="1">
      <w:start w:val="1"/>
      <w:numFmt w:val="bullet"/>
      <w:lvlText w:val="°"/>
      <w:lvlJc w:val="left"/>
      <w:pPr>
        <w:ind w:left="397" w:firstLine="0"/>
      </w:pPr>
      <w:rPr>
        <w:rFonts w:ascii="Verdana" w:hAnsi="Verdana" w:hint="default"/>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firstLine="0"/>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08" w15:restartNumberingAfterBreak="0">
    <w:nsid w:val="59C0700D"/>
    <w:multiLevelType w:val="multilevel"/>
    <w:tmpl w:val="04090023"/>
    <w:styleLink w:val="MakaleBlm"/>
    <w:lvl w:ilvl="0">
      <w:start w:val="1"/>
      <w:numFmt w:val="upperRoman"/>
      <w:lvlText w:val="Article %1."/>
      <w:lvlJc w:val="left"/>
      <w:pPr>
        <w:tabs>
          <w:tab w:val="num" w:pos="2160"/>
        </w:tabs>
        <w:ind w:left="0" w:firstLine="0"/>
      </w:pPr>
    </w:lvl>
    <w:lvl w:ilvl="1">
      <w:start w:val="1"/>
      <w:numFmt w:val="decimalZero"/>
      <w:isLgl/>
      <w:lvlText w:val="Section %1.%2"/>
      <w:lvlJc w:val="left"/>
      <w:pPr>
        <w:tabs>
          <w:tab w:val="num" w:pos="2160"/>
        </w:tabs>
        <w:ind w:left="0" w:firstLine="0"/>
      </w:pPr>
    </w:lvl>
    <w:lvl w:ilvl="2">
      <w:start w:val="1"/>
      <w:numFmt w:val="lowerLetter"/>
      <w:lvlText w:val="(%3)"/>
      <w:lvlJc w:val="left"/>
      <w:pPr>
        <w:tabs>
          <w:tab w:val="num" w:pos="1008"/>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109" w15:restartNumberingAfterBreak="0">
    <w:nsid w:val="5A2B6D51"/>
    <w:multiLevelType w:val="multilevel"/>
    <w:tmpl w:val="3510EF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0" w15:restartNumberingAfterBreak="0">
    <w:nsid w:val="5AB356E5"/>
    <w:multiLevelType w:val="multilevel"/>
    <w:tmpl w:val="6DD86C66"/>
    <w:styleLink w:val="CurrentList5"/>
    <w:lvl w:ilvl="0">
      <w:start w:val="1"/>
      <w:numFmt w:val="upperLetter"/>
      <w:lvlText w:val="Appendix %1."/>
      <w:lvlJc w:val="left"/>
      <w:pPr>
        <w:ind w:left="397" w:hanging="397"/>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11" w15:restartNumberingAfterBreak="0">
    <w:nsid w:val="5ADB537F"/>
    <w:multiLevelType w:val="hybridMultilevel"/>
    <w:tmpl w:val="CB9478D0"/>
    <w:lvl w:ilvl="0" w:tplc="EC949978">
      <w:start w:val="1"/>
      <w:numFmt w:val="bullet"/>
      <w:lvlText w:val=""/>
      <w:lvlJc w:val="left"/>
      <w:pPr>
        <w:ind w:left="720" w:hanging="360"/>
      </w:pPr>
      <w:rPr>
        <w:rFonts w:ascii="Wingdings" w:hAnsi="Wingdings" w:hint="default"/>
        <w:color w:val="D1DDD3" w:themeColor="text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2" w15:restartNumberingAfterBreak="0">
    <w:nsid w:val="5CB02400"/>
    <w:multiLevelType w:val="multilevel"/>
    <w:tmpl w:val="98BC08D2"/>
    <w:styleLink w:val="CurrentList12"/>
    <w:lvl w:ilvl="0">
      <w:start w:val="1"/>
      <w:numFmt w:val="bullet"/>
      <w:lvlText w:val="•"/>
      <w:lvlJc w:val="left"/>
      <w:pPr>
        <w:ind w:left="397" w:hanging="397"/>
      </w:pPr>
      <w:rPr>
        <w:rFonts w:ascii="Verdana" w:hAnsi="Verdana" w:hint="default"/>
      </w:rPr>
    </w:lvl>
    <w:lvl w:ilvl="1">
      <w:start w:val="1"/>
      <w:numFmt w:val="bullet"/>
      <w:lvlText w:val="°"/>
      <w:lvlJc w:val="left"/>
      <w:pPr>
        <w:ind w:left="397" w:firstLine="0"/>
      </w:pPr>
      <w:rPr>
        <w:rFonts w:ascii="Verdana" w:hAnsi="Verdana" w:hint="default"/>
      </w:rPr>
    </w:lvl>
    <w:lvl w:ilvl="2">
      <w:start w:val="1"/>
      <w:numFmt w:val="bullet"/>
      <w:lvlText w:val="–"/>
      <w:lvlJc w:val="left"/>
      <w:pPr>
        <w:ind w:left="1191" w:hanging="397"/>
      </w:pPr>
      <w:rPr>
        <w:rFonts w:ascii="Verdana" w:hAnsi="Verdana" w:hint="default"/>
      </w:rPr>
    </w:lvl>
    <w:lvl w:ilvl="3">
      <w:start w:val="1"/>
      <w:numFmt w:val="bullet"/>
      <w:lvlText w:val=""/>
      <w:lvlJc w:val="left"/>
      <w:pPr>
        <w:ind w:left="2517" w:hanging="35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13" w15:restartNumberingAfterBreak="0">
    <w:nsid w:val="5DDA36BA"/>
    <w:multiLevelType w:val="hybridMultilevel"/>
    <w:tmpl w:val="C352DE10"/>
    <w:lvl w:ilvl="0" w:tplc="861AF6C2">
      <w:start w:val="1"/>
      <w:numFmt w:val="bullet"/>
      <w:pStyle w:val="TableBullet20"/>
      <w:lvlText w:val="°"/>
      <w:lvlJc w:val="left"/>
      <w:pPr>
        <w:ind w:left="360" w:hanging="360"/>
      </w:pPr>
      <w:rPr>
        <w:rFonts w:ascii="Verdana" w:hAnsi="Verdana" w:hint="default"/>
        <w:position w:val="-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4" w15:restartNumberingAfterBreak="0">
    <w:nsid w:val="5E7D3C0B"/>
    <w:multiLevelType w:val="hybridMultilevel"/>
    <w:tmpl w:val="85CAF5DC"/>
    <w:lvl w:ilvl="0" w:tplc="8C4CA0B0">
      <w:start w:val="1"/>
      <w:numFmt w:val="bullet"/>
      <w:lvlText w:val="■"/>
      <w:lvlJc w:val="left"/>
      <w:pPr>
        <w:ind w:left="720" w:hanging="360"/>
      </w:pPr>
      <w:rPr>
        <w:rFonts w:ascii="Arial" w:hAnsi="Arial"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15" w15:restartNumberingAfterBreak="0">
    <w:nsid w:val="5FAA3B5F"/>
    <w:multiLevelType w:val="multilevel"/>
    <w:tmpl w:val="3A982AAC"/>
    <w:styleLink w:val="CurrentList14"/>
    <w:lvl w:ilvl="0">
      <w:start w:val="1"/>
      <w:numFmt w:val="decimal"/>
      <w:lvlText w:val="%1."/>
      <w:lvlJc w:val="left"/>
      <w:pPr>
        <w:ind w:left="357" w:hanging="357"/>
      </w:pPr>
      <w:rPr>
        <w:rFonts w:hint="default"/>
      </w:rPr>
    </w:lvl>
    <w:lvl w:ilvl="1">
      <w:start w:val="1"/>
      <w:numFmt w:val="lowerLetter"/>
      <w:lvlText w:val="%2."/>
      <w:lvlJc w:val="left"/>
      <w:pPr>
        <w:ind w:left="1077" w:hanging="357"/>
      </w:pPr>
      <w:rPr>
        <w:rFonts w:hint="default"/>
      </w:rPr>
    </w:lvl>
    <w:lvl w:ilvl="2">
      <w:start w:val="1"/>
      <w:numFmt w:val="lowerRoman"/>
      <w:lvlText w:val="%3."/>
      <w:lvlJc w:val="left"/>
      <w:pPr>
        <w:tabs>
          <w:tab w:val="num" w:pos="1440"/>
        </w:tabs>
        <w:ind w:left="1797" w:hanging="357"/>
      </w:pPr>
      <w:rPr>
        <w:rFonts w:hint="default"/>
      </w:rPr>
    </w:lvl>
    <w:lvl w:ilvl="3">
      <w:start w:val="1"/>
      <w:numFmt w:val="upperLetter"/>
      <w:lvlText w:val="%4."/>
      <w:lvlJc w:val="left"/>
      <w:pPr>
        <w:tabs>
          <w:tab w:val="num" w:pos="2268"/>
        </w:tabs>
        <w:ind w:left="2495" w:hanging="357"/>
      </w:pPr>
      <w:rPr>
        <w:rFonts w:hint="default"/>
      </w:rPr>
    </w:lvl>
    <w:lvl w:ilvl="4">
      <w:start w:val="1"/>
      <w:numFmt w:val="upperRoman"/>
      <w:lvlText w:val="%5."/>
      <w:lvlJc w:val="left"/>
      <w:pPr>
        <w:ind w:left="3175" w:hanging="357"/>
      </w:pPr>
      <w:rPr>
        <w:rFonts w:hint="default"/>
      </w:rPr>
    </w:lvl>
    <w:lvl w:ilvl="5">
      <w:start w:val="1"/>
      <w:numFmt w:val="none"/>
      <w:lvlText w:val=""/>
      <w:lvlJc w:val="right"/>
      <w:pPr>
        <w:ind w:left="0" w:firstLine="0"/>
      </w:pPr>
      <w:rPr>
        <w:rFonts w:hint="default"/>
      </w:rPr>
    </w:lvl>
    <w:lvl w:ilvl="6">
      <w:start w:val="1"/>
      <w:numFmt w:val="none"/>
      <w:lvlText w:val="%7"/>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right"/>
      <w:pPr>
        <w:ind w:left="0" w:firstLine="0"/>
      </w:pPr>
      <w:rPr>
        <w:rFonts w:hint="default"/>
      </w:rPr>
    </w:lvl>
  </w:abstractNum>
  <w:abstractNum w:abstractNumId="116" w15:restartNumberingAfterBreak="0">
    <w:nsid w:val="60F44200"/>
    <w:multiLevelType w:val="hybridMultilevel"/>
    <w:tmpl w:val="6608CD72"/>
    <w:lvl w:ilvl="0" w:tplc="C7A22266">
      <w:start w:val="1"/>
      <w:numFmt w:val="bullet"/>
      <w:pStyle w:val="TableBullet4"/>
      <w:lvlText w:val=""/>
      <w:lvlJc w:val="left"/>
      <w:pPr>
        <w:ind w:left="851" w:hanging="284"/>
      </w:pPr>
      <w:rPr>
        <w:rFonts w:ascii="Wingdings" w:hAnsi="Wingdings" w:hint="default"/>
        <w:position w:val="-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7" w15:restartNumberingAfterBreak="0">
    <w:nsid w:val="624D74E1"/>
    <w:multiLevelType w:val="multilevel"/>
    <w:tmpl w:val="1F44E974"/>
    <w:lvl w:ilvl="0">
      <w:start w:val="1"/>
      <w:numFmt w:val="bullet"/>
      <w:lvlText w:val=""/>
      <w:lvlJc w:val="left"/>
      <w:pPr>
        <w:tabs>
          <w:tab w:val="num" w:pos="720"/>
        </w:tabs>
        <w:ind w:left="720" w:hanging="360"/>
      </w:pPr>
      <w:rPr>
        <w:rFonts w:ascii="Wingdings" w:hAnsi="Wingdings" w:cs="Times New Roman" w:hint="default"/>
        <w:color w:val="D1DDD3" w:themeColor="text2"/>
        <w:sz w:val="16"/>
        <w:szCs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8" w15:restartNumberingAfterBreak="0">
    <w:nsid w:val="62FE0317"/>
    <w:multiLevelType w:val="hybridMultilevel"/>
    <w:tmpl w:val="6E147E3C"/>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19" w15:restartNumberingAfterBreak="0">
    <w:nsid w:val="641668F4"/>
    <w:multiLevelType w:val="multilevel"/>
    <w:tmpl w:val="496AE266"/>
    <w:styleLink w:val="CurrentList1"/>
    <w:lvl w:ilvl="0">
      <w:start w:val="1"/>
      <w:numFmt w:val="bullet"/>
      <w:lvlText w:val="·"/>
      <w:lvlJc w:val="left"/>
      <w:pPr>
        <w:tabs>
          <w:tab w:val="num" w:pos="1814"/>
        </w:tabs>
        <w:ind w:left="1247" w:hanging="391"/>
      </w:pPr>
      <w:rPr>
        <w:rFonts w:ascii="Georgia" w:hAnsi="Georgia" w:hint="default"/>
      </w:rPr>
    </w:lvl>
    <w:lvl w:ilvl="1">
      <w:start w:val="1"/>
      <w:numFmt w:val="bullet"/>
      <w:lvlText w:val="◦"/>
      <w:lvlJc w:val="left"/>
      <w:pPr>
        <w:tabs>
          <w:tab w:val="num" w:pos="1814"/>
        </w:tabs>
        <w:ind w:left="1644" w:hanging="397"/>
      </w:pPr>
      <w:rPr>
        <w:rFonts w:ascii="Georgia" w:hAnsi="Georgia" w:hint="default"/>
        <w:sz w:val="16"/>
      </w:rPr>
    </w:lvl>
    <w:lvl w:ilvl="2">
      <w:start w:val="1"/>
      <w:numFmt w:val="bullet"/>
      <w:lvlText w:val="-"/>
      <w:lvlJc w:val="left"/>
      <w:pPr>
        <w:ind w:left="2041" w:hanging="397"/>
      </w:pPr>
      <w:rPr>
        <w:rFonts w:ascii="Georgia" w:hAnsi="Georgia" w:hint="default"/>
      </w:rPr>
    </w:lvl>
    <w:lvl w:ilvl="3">
      <w:start w:val="1"/>
      <w:numFmt w:val="none"/>
      <w:lvlText w:val=""/>
      <w:lvlJc w:val="left"/>
      <w:pPr>
        <w:ind w:left="680" w:hanging="170"/>
      </w:pPr>
      <w:rPr>
        <w:rFonts w:hint="default"/>
      </w:rPr>
    </w:lvl>
    <w:lvl w:ilvl="4">
      <w:start w:val="1"/>
      <w:numFmt w:val="none"/>
      <w:lvlText w:val=""/>
      <w:lvlJc w:val="left"/>
      <w:pPr>
        <w:ind w:left="850" w:hanging="170"/>
      </w:pPr>
      <w:rPr>
        <w:rFonts w:hint="default"/>
      </w:rPr>
    </w:lvl>
    <w:lvl w:ilvl="5">
      <w:start w:val="1"/>
      <w:numFmt w:val="none"/>
      <w:lvlText w:val=""/>
      <w:lvlJc w:val="left"/>
      <w:pPr>
        <w:ind w:left="1020" w:hanging="170"/>
      </w:pPr>
      <w:rPr>
        <w:rFonts w:hint="default"/>
      </w:rPr>
    </w:lvl>
    <w:lvl w:ilvl="6">
      <w:start w:val="1"/>
      <w:numFmt w:val="bullet"/>
      <w:lvlText w:val=""/>
      <w:lvlJc w:val="left"/>
      <w:pPr>
        <w:ind w:left="1190" w:hanging="170"/>
      </w:pPr>
      <w:rPr>
        <w:rFonts w:ascii="Symbol" w:hAnsi="Symbol" w:hint="default"/>
      </w:rPr>
    </w:lvl>
    <w:lvl w:ilvl="7">
      <w:start w:val="1"/>
      <w:numFmt w:val="none"/>
      <w:lvlText w:val=""/>
      <w:lvlJc w:val="left"/>
      <w:pPr>
        <w:ind w:left="1360" w:hanging="170"/>
      </w:pPr>
      <w:rPr>
        <w:rFonts w:hint="default"/>
      </w:rPr>
    </w:lvl>
    <w:lvl w:ilvl="8">
      <w:start w:val="1"/>
      <w:numFmt w:val="bullet"/>
      <w:lvlText w:val=""/>
      <w:lvlJc w:val="left"/>
      <w:pPr>
        <w:ind w:left="1530" w:hanging="170"/>
      </w:pPr>
      <w:rPr>
        <w:rFonts w:ascii="Wingdings" w:hAnsi="Wingdings" w:hint="default"/>
      </w:rPr>
    </w:lvl>
  </w:abstractNum>
  <w:abstractNum w:abstractNumId="120" w15:restartNumberingAfterBreak="0">
    <w:nsid w:val="655D7B26"/>
    <w:multiLevelType w:val="hybridMultilevel"/>
    <w:tmpl w:val="89889974"/>
    <w:lvl w:ilvl="0" w:tplc="FFFFFFFF">
      <w:start w:val="1"/>
      <w:numFmt w:val="bullet"/>
      <w:lvlText w:val=""/>
      <w:lvlJc w:val="left"/>
      <w:pPr>
        <w:ind w:left="720" w:hanging="360"/>
      </w:pPr>
      <w:rPr>
        <w:rFonts w:ascii="Wingdings" w:hAnsi="Wingdings" w:cs="Times New Roman" w:hint="default"/>
        <w:color w:val="D1DDD3" w:themeColor="text2"/>
        <w:sz w:val="16"/>
        <w:szCs w:val="20"/>
      </w:rPr>
    </w:lvl>
    <w:lvl w:ilvl="1" w:tplc="C41A8FE8">
      <w:start w:val="1"/>
      <w:numFmt w:val="bullet"/>
      <w:lvlText w:val="−"/>
      <w:lvlJc w:val="left"/>
      <w:pPr>
        <w:ind w:left="720" w:hanging="360"/>
      </w:pPr>
      <w:rPr>
        <w:rFonts w:ascii="Arial" w:hAnsi="Arial" w:hint="default"/>
        <w:color w:val="D1DDD3" w:themeColor="text2"/>
        <w:sz w:val="20"/>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21" w15:restartNumberingAfterBreak="0">
    <w:nsid w:val="65C87688"/>
    <w:multiLevelType w:val="hybridMultilevel"/>
    <w:tmpl w:val="3B3262E6"/>
    <w:lvl w:ilvl="0" w:tplc="50424724">
      <w:start w:val="1"/>
      <w:numFmt w:val="upperLetter"/>
      <w:pStyle w:val="Tablenumber4"/>
      <w:lvlText w:val="%1."/>
      <w:lvlJc w:val="left"/>
      <w:pPr>
        <w:ind w:left="1588" w:hanging="397"/>
      </w:pPr>
      <w:rPr>
        <w:rFonts w:hint="default"/>
      </w:rPr>
    </w:lvl>
    <w:lvl w:ilvl="1" w:tplc="08090019" w:tentative="1">
      <w:start w:val="1"/>
      <w:numFmt w:val="lowerLetter"/>
      <w:lvlText w:val="%2."/>
      <w:lvlJc w:val="left"/>
      <w:pPr>
        <w:ind w:left="1593" w:hanging="360"/>
      </w:pPr>
    </w:lvl>
    <w:lvl w:ilvl="2" w:tplc="0809001B" w:tentative="1">
      <w:start w:val="1"/>
      <w:numFmt w:val="lowerRoman"/>
      <w:lvlText w:val="%3."/>
      <w:lvlJc w:val="right"/>
      <w:pPr>
        <w:ind w:left="2313" w:hanging="180"/>
      </w:pPr>
    </w:lvl>
    <w:lvl w:ilvl="3" w:tplc="0809000F" w:tentative="1">
      <w:start w:val="1"/>
      <w:numFmt w:val="decimal"/>
      <w:lvlText w:val="%4."/>
      <w:lvlJc w:val="left"/>
      <w:pPr>
        <w:ind w:left="3033" w:hanging="360"/>
      </w:pPr>
    </w:lvl>
    <w:lvl w:ilvl="4" w:tplc="08090019" w:tentative="1">
      <w:start w:val="1"/>
      <w:numFmt w:val="lowerLetter"/>
      <w:lvlText w:val="%5."/>
      <w:lvlJc w:val="left"/>
      <w:pPr>
        <w:ind w:left="3753" w:hanging="360"/>
      </w:pPr>
    </w:lvl>
    <w:lvl w:ilvl="5" w:tplc="0809001B" w:tentative="1">
      <w:start w:val="1"/>
      <w:numFmt w:val="lowerRoman"/>
      <w:lvlText w:val="%6."/>
      <w:lvlJc w:val="right"/>
      <w:pPr>
        <w:ind w:left="4473" w:hanging="180"/>
      </w:pPr>
    </w:lvl>
    <w:lvl w:ilvl="6" w:tplc="0809000F" w:tentative="1">
      <w:start w:val="1"/>
      <w:numFmt w:val="decimal"/>
      <w:lvlText w:val="%7."/>
      <w:lvlJc w:val="left"/>
      <w:pPr>
        <w:ind w:left="5193" w:hanging="360"/>
      </w:pPr>
    </w:lvl>
    <w:lvl w:ilvl="7" w:tplc="08090019" w:tentative="1">
      <w:start w:val="1"/>
      <w:numFmt w:val="lowerLetter"/>
      <w:lvlText w:val="%8."/>
      <w:lvlJc w:val="left"/>
      <w:pPr>
        <w:ind w:left="5913" w:hanging="360"/>
      </w:pPr>
    </w:lvl>
    <w:lvl w:ilvl="8" w:tplc="0809001B" w:tentative="1">
      <w:start w:val="1"/>
      <w:numFmt w:val="lowerRoman"/>
      <w:lvlText w:val="%9."/>
      <w:lvlJc w:val="right"/>
      <w:pPr>
        <w:ind w:left="6633" w:hanging="180"/>
      </w:pPr>
    </w:lvl>
  </w:abstractNum>
  <w:abstractNum w:abstractNumId="122" w15:restartNumberingAfterBreak="0">
    <w:nsid w:val="661F74D2"/>
    <w:multiLevelType w:val="multilevel"/>
    <w:tmpl w:val="B43042B0"/>
    <w:lvl w:ilvl="0">
      <w:start w:val="2"/>
      <w:numFmt w:val="bullet"/>
      <w:lvlText w:val="-"/>
      <w:lvlJc w:val="left"/>
      <w:pPr>
        <w:tabs>
          <w:tab w:val="num" w:pos="720"/>
        </w:tabs>
        <w:ind w:left="720" w:hanging="360"/>
      </w:pPr>
      <w:rPr>
        <w:rFonts w:ascii="Book Antiqua" w:eastAsia="Times New Roman" w:hAnsi="Book Antiqua" w:cs="Times New Roman" w:hint="default"/>
        <w:color w:val="D1DDD3" w:themeColor="text2"/>
        <w:sz w:val="16"/>
        <w:szCs w:val="20"/>
      </w:rPr>
    </w:lvl>
    <w:lvl w:ilvl="1">
      <w:start w:val="1"/>
      <w:numFmt w:val="bullet"/>
      <w:lvlText w:val="−"/>
      <w:lvlJc w:val="left"/>
      <w:pPr>
        <w:ind w:left="720" w:hanging="360"/>
      </w:pPr>
      <w:rPr>
        <w:rFonts w:ascii="Arial" w:hAnsi="Arial" w:hint="default"/>
        <w:color w:val="D1DDD3" w:themeColor="text2"/>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3" w15:restartNumberingAfterBreak="0">
    <w:nsid w:val="666B6CE7"/>
    <w:multiLevelType w:val="hybridMultilevel"/>
    <w:tmpl w:val="6FBACC64"/>
    <w:lvl w:ilvl="0" w:tplc="8DC061AA">
      <w:start w:val="1"/>
      <w:numFmt w:val="bullet"/>
      <w:lvlText w:val=""/>
      <w:lvlJc w:val="left"/>
      <w:pPr>
        <w:ind w:left="720" w:hanging="360"/>
      </w:pPr>
      <w:rPr>
        <w:rFonts w:ascii="Symbol" w:hAnsi="Symbol"/>
      </w:rPr>
    </w:lvl>
    <w:lvl w:ilvl="1" w:tplc="3C7811DC">
      <w:start w:val="1"/>
      <w:numFmt w:val="bullet"/>
      <w:lvlText w:val=""/>
      <w:lvlJc w:val="left"/>
      <w:pPr>
        <w:ind w:left="720" w:hanging="360"/>
      </w:pPr>
      <w:rPr>
        <w:rFonts w:ascii="Symbol" w:hAnsi="Symbol"/>
      </w:rPr>
    </w:lvl>
    <w:lvl w:ilvl="2" w:tplc="8C449FB8">
      <w:start w:val="1"/>
      <w:numFmt w:val="bullet"/>
      <w:lvlText w:val=""/>
      <w:lvlJc w:val="left"/>
      <w:pPr>
        <w:ind w:left="720" w:hanging="360"/>
      </w:pPr>
      <w:rPr>
        <w:rFonts w:ascii="Symbol" w:hAnsi="Symbol"/>
      </w:rPr>
    </w:lvl>
    <w:lvl w:ilvl="3" w:tplc="C194EBCE">
      <w:start w:val="1"/>
      <w:numFmt w:val="bullet"/>
      <w:lvlText w:val=""/>
      <w:lvlJc w:val="left"/>
      <w:pPr>
        <w:ind w:left="720" w:hanging="360"/>
      </w:pPr>
      <w:rPr>
        <w:rFonts w:ascii="Symbol" w:hAnsi="Symbol"/>
      </w:rPr>
    </w:lvl>
    <w:lvl w:ilvl="4" w:tplc="CA302954">
      <w:start w:val="1"/>
      <w:numFmt w:val="bullet"/>
      <w:lvlText w:val=""/>
      <w:lvlJc w:val="left"/>
      <w:pPr>
        <w:ind w:left="720" w:hanging="360"/>
      </w:pPr>
      <w:rPr>
        <w:rFonts w:ascii="Symbol" w:hAnsi="Symbol"/>
      </w:rPr>
    </w:lvl>
    <w:lvl w:ilvl="5" w:tplc="05A4D798">
      <w:start w:val="1"/>
      <w:numFmt w:val="bullet"/>
      <w:lvlText w:val=""/>
      <w:lvlJc w:val="left"/>
      <w:pPr>
        <w:ind w:left="720" w:hanging="360"/>
      </w:pPr>
      <w:rPr>
        <w:rFonts w:ascii="Symbol" w:hAnsi="Symbol"/>
      </w:rPr>
    </w:lvl>
    <w:lvl w:ilvl="6" w:tplc="7B1EB4EC">
      <w:start w:val="1"/>
      <w:numFmt w:val="bullet"/>
      <w:lvlText w:val=""/>
      <w:lvlJc w:val="left"/>
      <w:pPr>
        <w:ind w:left="720" w:hanging="360"/>
      </w:pPr>
      <w:rPr>
        <w:rFonts w:ascii="Symbol" w:hAnsi="Symbol"/>
      </w:rPr>
    </w:lvl>
    <w:lvl w:ilvl="7" w:tplc="36CEF320">
      <w:start w:val="1"/>
      <w:numFmt w:val="bullet"/>
      <w:lvlText w:val=""/>
      <w:lvlJc w:val="left"/>
      <w:pPr>
        <w:ind w:left="720" w:hanging="360"/>
      </w:pPr>
      <w:rPr>
        <w:rFonts w:ascii="Symbol" w:hAnsi="Symbol"/>
      </w:rPr>
    </w:lvl>
    <w:lvl w:ilvl="8" w:tplc="D0A25BD0">
      <w:start w:val="1"/>
      <w:numFmt w:val="bullet"/>
      <w:lvlText w:val=""/>
      <w:lvlJc w:val="left"/>
      <w:pPr>
        <w:ind w:left="720" w:hanging="360"/>
      </w:pPr>
      <w:rPr>
        <w:rFonts w:ascii="Symbol" w:hAnsi="Symbol"/>
      </w:rPr>
    </w:lvl>
  </w:abstractNum>
  <w:abstractNum w:abstractNumId="124" w15:restartNumberingAfterBreak="0">
    <w:nsid w:val="67E46AD9"/>
    <w:multiLevelType w:val="hybridMultilevel"/>
    <w:tmpl w:val="C5249A08"/>
    <w:lvl w:ilvl="0" w:tplc="97367860">
      <w:start w:val="1"/>
      <w:numFmt w:val="decimal"/>
      <w:lvlText w:val="%1."/>
      <w:lvlJc w:val="left"/>
      <w:pPr>
        <w:ind w:left="1020" w:hanging="360"/>
      </w:pPr>
    </w:lvl>
    <w:lvl w:ilvl="1" w:tplc="78048F2E">
      <w:start w:val="1"/>
      <w:numFmt w:val="decimal"/>
      <w:lvlText w:val="%2."/>
      <w:lvlJc w:val="left"/>
      <w:pPr>
        <w:ind w:left="1020" w:hanging="360"/>
      </w:pPr>
    </w:lvl>
    <w:lvl w:ilvl="2" w:tplc="3D74FE10">
      <w:start w:val="1"/>
      <w:numFmt w:val="decimal"/>
      <w:lvlText w:val="%3."/>
      <w:lvlJc w:val="left"/>
      <w:pPr>
        <w:ind w:left="1020" w:hanging="360"/>
      </w:pPr>
    </w:lvl>
    <w:lvl w:ilvl="3" w:tplc="41D28B34">
      <w:start w:val="1"/>
      <w:numFmt w:val="decimal"/>
      <w:lvlText w:val="%4."/>
      <w:lvlJc w:val="left"/>
      <w:pPr>
        <w:ind w:left="1020" w:hanging="360"/>
      </w:pPr>
    </w:lvl>
    <w:lvl w:ilvl="4" w:tplc="B84844F2">
      <w:start w:val="1"/>
      <w:numFmt w:val="decimal"/>
      <w:lvlText w:val="%5."/>
      <w:lvlJc w:val="left"/>
      <w:pPr>
        <w:ind w:left="1020" w:hanging="360"/>
      </w:pPr>
    </w:lvl>
    <w:lvl w:ilvl="5" w:tplc="7A78B16C">
      <w:start w:val="1"/>
      <w:numFmt w:val="decimal"/>
      <w:lvlText w:val="%6."/>
      <w:lvlJc w:val="left"/>
      <w:pPr>
        <w:ind w:left="1020" w:hanging="360"/>
      </w:pPr>
    </w:lvl>
    <w:lvl w:ilvl="6" w:tplc="1B5CF4DA">
      <w:start w:val="1"/>
      <w:numFmt w:val="decimal"/>
      <w:lvlText w:val="%7."/>
      <w:lvlJc w:val="left"/>
      <w:pPr>
        <w:ind w:left="1020" w:hanging="360"/>
      </w:pPr>
    </w:lvl>
    <w:lvl w:ilvl="7" w:tplc="EA988D52">
      <w:start w:val="1"/>
      <w:numFmt w:val="decimal"/>
      <w:lvlText w:val="%8."/>
      <w:lvlJc w:val="left"/>
      <w:pPr>
        <w:ind w:left="1020" w:hanging="360"/>
      </w:pPr>
    </w:lvl>
    <w:lvl w:ilvl="8" w:tplc="088AD63E">
      <w:start w:val="1"/>
      <w:numFmt w:val="decimal"/>
      <w:lvlText w:val="%9."/>
      <w:lvlJc w:val="left"/>
      <w:pPr>
        <w:ind w:left="1020" w:hanging="360"/>
      </w:pPr>
    </w:lvl>
  </w:abstractNum>
  <w:abstractNum w:abstractNumId="125" w15:restartNumberingAfterBreak="0">
    <w:nsid w:val="685D7CFB"/>
    <w:multiLevelType w:val="multilevel"/>
    <w:tmpl w:val="0038AF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6" w15:restartNumberingAfterBreak="0">
    <w:nsid w:val="69315719"/>
    <w:multiLevelType w:val="hybridMultilevel"/>
    <w:tmpl w:val="18967F76"/>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27" w15:restartNumberingAfterBreak="0">
    <w:nsid w:val="694A789A"/>
    <w:multiLevelType w:val="hybridMultilevel"/>
    <w:tmpl w:val="494677CE"/>
    <w:lvl w:ilvl="0" w:tplc="A8C87274">
      <w:start w:val="1"/>
      <w:numFmt w:val="bullet"/>
      <w:pStyle w:val="TableBullet1"/>
      <w:lvlText w:val="•"/>
      <w:lvlJc w:val="left"/>
      <w:pPr>
        <w:ind w:left="360" w:hanging="360"/>
      </w:pPr>
      <w:rPr>
        <w:rFonts w:ascii="Verdana" w:hAnsi="Verdana"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8" w15:restartNumberingAfterBreak="0">
    <w:nsid w:val="695D55B9"/>
    <w:multiLevelType w:val="multilevel"/>
    <w:tmpl w:val="C1E874F8"/>
    <w:styleLink w:val="CurrentList25"/>
    <w:lvl w:ilvl="0">
      <w:start w:val="1"/>
      <w:numFmt w:val="upperLetter"/>
      <w:lvlText w:val="Appendix %1"/>
      <w:lvlJc w:val="left"/>
      <w:pPr>
        <w:ind w:left="397" w:hanging="397"/>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29" w15:restartNumberingAfterBreak="0">
    <w:nsid w:val="69EF47B1"/>
    <w:multiLevelType w:val="multilevel"/>
    <w:tmpl w:val="04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1080"/>
        </w:tabs>
        <w:ind w:left="792" w:hanging="432"/>
      </w:pPr>
    </w:lvl>
    <w:lvl w:ilvl="2">
      <w:start w:val="1"/>
      <w:numFmt w:val="decimal"/>
      <w:lvlText w:val="%1.%2.%3."/>
      <w:lvlJc w:val="left"/>
      <w:pPr>
        <w:tabs>
          <w:tab w:val="num" w:pos="1800"/>
        </w:tabs>
        <w:ind w:left="1224" w:hanging="504"/>
      </w:pPr>
    </w:lvl>
    <w:lvl w:ilvl="3">
      <w:start w:val="1"/>
      <w:numFmt w:val="decimal"/>
      <w:lvlText w:val="%1.%2.%3.%4."/>
      <w:lvlJc w:val="left"/>
      <w:pPr>
        <w:tabs>
          <w:tab w:val="num" w:pos="2520"/>
        </w:tabs>
        <w:ind w:left="1728" w:hanging="648"/>
      </w:pPr>
    </w:lvl>
    <w:lvl w:ilvl="4">
      <w:start w:val="1"/>
      <w:numFmt w:val="decimal"/>
      <w:lvlText w:val="%1.%2.%3.%4.%5."/>
      <w:lvlJc w:val="left"/>
      <w:pPr>
        <w:tabs>
          <w:tab w:val="num" w:pos="3240"/>
        </w:tabs>
        <w:ind w:left="2232" w:hanging="792"/>
      </w:pPr>
    </w:lvl>
    <w:lvl w:ilvl="5">
      <w:start w:val="1"/>
      <w:numFmt w:val="decimal"/>
      <w:lvlText w:val="%1.%2.%3.%4.%5.%6."/>
      <w:lvlJc w:val="left"/>
      <w:pPr>
        <w:tabs>
          <w:tab w:val="num" w:pos="3960"/>
        </w:tabs>
        <w:ind w:left="2736" w:hanging="936"/>
      </w:pPr>
    </w:lvl>
    <w:lvl w:ilvl="6">
      <w:start w:val="1"/>
      <w:numFmt w:val="decimal"/>
      <w:lvlText w:val="%1.%2.%3.%4.%5.%6.%7."/>
      <w:lvlJc w:val="left"/>
      <w:pPr>
        <w:tabs>
          <w:tab w:val="num" w:pos="4320"/>
        </w:tabs>
        <w:ind w:left="3240" w:hanging="1080"/>
      </w:pPr>
    </w:lvl>
    <w:lvl w:ilvl="7">
      <w:start w:val="1"/>
      <w:numFmt w:val="decimal"/>
      <w:lvlText w:val="%1.%2.%3.%4.%5.%6.%7.%8."/>
      <w:lvlJc w:val="left"/>
      <w:pPr>
        <w:tabs>
          <w:tab w:val="num" w:pos="5040"/>
        </w:tabs>
        <w:ind w:left="3744" w:hanging="1224"/>
      </w:pPr>
    </w:lvl>
    <w:lvl w:ilvl="8">
      <w:start w:val="1"/>
      <w:numFmt w:val="decimal"/>
      <w:lvlText w:val="%1.%2.%3.%4.%5.%6.%7.%8.%9."/>
      <w:lvlJc w:val="left"/>
      <w:pPr>
        <w:tabs>
          <w:tab w:val="num" w:pos="5760"/>
        </w:tabs>
        <w:ind w:left="4320" w:hanging="1440"/>
      </w:pPr>
    </w:lvl>
  </w:abstractNum>
  <w:abstractNum w:abstractNumId="130" w15:restartNumberingAfterBreak="0">
    <w:nsid w:val="6A982934"/>
    <w:multiLevelType w:val="hybridMultilevel"/>
    <w:tmpl w:val="E7B6E476"/>
    <w:lvl w:ilvl="0" w:tplc="20000001">
      <w:start w:val="1"/>
      <w:numFmt w:val="bullet"/>
      <w:lvlText w:val=""/>
      <w:lvlJc w:val="left"/>
      <w:pPr>
        <w:ind w:left="776" w:hanging="360"/>
      </w:pPr>
      <w:rPr>
        <w:rFonts w:ascii="Symbol" w:hAnsi="Symbol" w:hint="default"/>
      </w:rPr>
    </w:lvl>
    <w:lvl w:ilvl="1" w:tplc="20000003" w:tentative="1">
      <w:start w:val="1"/>
      <w:numFmt w:val="bullet"/>
      <w:lvlText w:val="o"/>
      <w:lvlJc w:val="left"/>
      <w:pPr>
        <w:ind w:left="1496" w:hanging="360"/>
      </w:pPr>
      <w:rPr>
        <w:rFonts w:ascii="Courier New" w:hAnsi="Courier New" w:cs="Courier New" w:hint="default"/>
      </w:rPr>
    </w:lvl>
    <w:lvl w:ilvl="2" w:tplc="20000005" w:tentative="1">
      <w:start w:val="1"/>
      <w:numFmt w:val="bullet"/>
      <w:lvlText w:val=""/>
      <w:lvlJc w:val="left"/>
      <w:pPr>
        <w:ind w:left="2216" w:hanging="360"/>
      </w:pPr>
      <w:rPr>
        <w:rFonts w:ascii="Wingdings" w:hAnsi="Wingdings" w:hint="default"/>
      </w:rPr>
    </w:lvl>
    <w:lvl w:ilvl="3" w:tplc="20000001" w:tentative="1">
      <w:start w:val="1"/>
      <w:numFmt w:val="bullet"/>
      <w:lvlText w:val=""/>
      <w:lvlJc w:val="left"/>
      <w:pPr>
        <w:ind w:left="2936" w:hanging="360"/>
      </w:pPr>
      <w:rPr>
        <w:rFonts w:ascii="Symbol" w:hAnsi="Symbol" w:hint="default"/>
      </w:rPr>
    </w:lvl>
    <w:lvl w:ilvl="4" w:tplc="20000003" w:tentative="1">
      <w:start w:val="1"/>
      <w:numFmt w:val="bullet"/>
      <w:lvlText w:val="o"/>
      <w:lvlJc w:val="left"/>
      <w:pPr>
        <w:ind w:left="3656" w:hanging="360"/>
      </w:pPr>
      <w:rPr>
        <w:rFonts w:ascii="Courier New" w:hAnsi="Courier New" w:cs="Courier New" w:hint="default"/>
      </w:rPr>
    </w:lvl>
    <w:lvl w:ilvl="5" w:tplc="20000005" w:tentative="1">
      <w:start w:val="1"/>
      <w:numFmt w:val="bullet"/>
      <w:lvlText w:val=""/>
      <w:lvlJc w:val="left"/>
      <w:pPr>
        <w:ind w:left="4376" w:hanging="360"/>
      </w:pPr>
      <w:rPr>
        <w:rFonts w:ascii="Wingdings" w:hAnsi="Wingdings" w:hint="default"/>
      </w:rPr>
    </w:lvl>
    <w:lvl w:ilvl="6" w:tplc="20000001" w:tentative="1">
      <w:start w:val="1"/>
      <w:numFmt w:val="bullet"/>
      <w:lvlText w:val=""/>
      <w:lvlJc w:val="left"/>
      <w:pPr>
        <w:ind w:left="5096" w:hanging="360"/>
      </w:pPr>
      <w:rPr>
        <w:rFonts w:ascii="Symbol" w:hAnsi="Symbol" w:hint="default"/>
      </w:rPr>
    </w:lvl>
    <w:lvl w:ilvl="7" w:tplc="20000003" w:tentative="1">
      <w:start w:val="1"/>
      <w:numFmt w:val="bullet"/>
      <w:lvlText w:val="o"/>
      <w:lvlJc w:val="left"/>
      <w:pPr>
        <w:ind w:left="5816" w:hanging="360"/>
      </w:pPr>
      <w:rPr>
        <w:rFonts w:ascii="Courier New" w:hAnsi="Courier New" w:cs="Courier New" w:hint="default"/>
      </w:rPr>
    </w:lvl>
    <w:lvl w:ilvl="8" w:tplc="20000005" w:tentative="1">
      <w:start w:val="1"/>
      <w:numFmt w:val="bullet"/>
      <w:lvlText w:val=""/>
      <w:lvlJc w:val="left"/>
      <w:pPr>
        <w:ind w:left="6536" w:hanging="360"/>
      </w:pPr>
      <w:rPr>
        <w:rFonts w:ascii="Wingdings" w:hAnsi="Wingdings" w:hint="default"/>
      </w:rPr>
    </w:lvl>
  </w:abstractNum>
  <w:abstractNum w:abstractNumId="131" w15:restartNumberingAfterBreak="0">
    <w:nsid w:val="6C565AF2"/>
    <w:multiLevelType w:val="multilevel"/>
    <w:tmpl w:val="F7EEED6E"/>
    <w:lvl w:ilvl="0">
      <w:start w:val="1"/>
      <w:numFmt w:val="bullet"/>
      <w:lvlText w:val="■"/>
      <w:lvlJc w:val="left"/>
      <w:pPr>
        <w:tabs>
          <w:tab w:val="num" w:pos="720"/>
        </w:tabs>
        <w:ind w:left="720" w:hanging="360"/>
      </w:pPr>
      <w:rPr>
        <w:rFonts w:ascii="Arial" w:hAnsi="Arial" w:hint="default"/>
        <w:color w:val="D1DDD3" w:themeColor="text2"/>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2" w15:restartNumberingAfterBreak="0">
    <w:nsid w:val="6DCE43D2"/>
    <w:multiLevelType w:val="hybridMultilevel"/>
    <w:tmpl w:val="003407F4"/>
    <w:lvl w:ilvl="0" w:tplc="6ECAA94A">
      <w:start w:val="1"/>
      <w:numFmt w:val="bullet"/>
      <w:lvlText w:val="■"/>
      <w:lvlJc w:val="left"/>
      <w:pPr>
        <w:ind w:left="720" w:hanging="360"/>
      </w:pPr>
      <w:rPr>
        <w:rFonts w:ascii="Arial" w:hAnsi="Arial" w:hint="default"/>
        <w:color w:val="D1DDD3" w:themeColor="text2"/>
        <w:sz w:val="2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3" w15:restartNumberingAfterBreak="0">
    <w:nsid w:val="6DD84D64"/>
    <w:multiLevelType w:val="hybridMultilevel"/>
    <w:tmpl w:val="9768DE5A"/>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34" w15:restartNumberingAfterBreak="0">
    <w:nsid w:val="6E2E1C85"/>
    <w:multiLevelType w:val="multilevel"/>
    <w:tmpl w:val="2D08EC22"/>
    <w:styleLink w:val="CurrentList28"/>
    <w:lvl w:ilvl="0">
      <w:start w:val="1"/>
      <w:numFmt w:val="decimal"/>
      <w:lvlText w:val="%1."/>
      <w:lvlJc w:val="left"/>
      <w:pPr>
        <w:ind w:left="397" w:hanging="397"/>
      </w:pPr>
      <w:rPr>
        <w:rFonts w:hint="default"/>
      </w:rPr>
    </w:lvl>
    <w:lvl w:ilvl="1">
      <w:start w:val="1"/>
      <w:numFmt w:val="decimal"/>
      <w:lvlText w:val="%1.%2"/>
      <w:lvlJc w:val="left"/>
      <w:pPr>
        <w:tabs>
          <w:tab w:val="num" w:pos="431"/>
        </w:tabs>
        <w:ind w:left="624" w:hanging="624"/>
      </w:pPr>
      <w:rPr>
        <w:rFonts w:hint="default"/>
      </w:rPr>
    </w:lvl>
    <w:lvl w:ilvl="2">
      <w:start w:val="1"/>
      <w:numFmt w:val="decimal"/>
      <w:lvlText w:val="%1.%2.%3"/>
      <w:lvlJc w:val="left"/>
      <w:pPr>
        <w:ind w:left="737" w:hanging="737"/>
      </w:pPr>
      <w:rPr>
        <w:rFonts w:hint="default"/>
      </w:rPr>
    </w:lvl>
    <w:lvl w:ilvl="3">
      <w:start w:val="1"/>
      <w:numFmt w:val="decimal"/>
      <w:lvlText w:val="%1.%2.%3.%4"/>
      <w:lvlJc w:val="left"/>
      <w:pPr>
        <w:ind w:left="964" w:hanging="964"/>
      </w:pPr>
      <w:rPr>
        <w:rFonts w:hint="default"/>
      </w:rPr>
    </w:lvl>
    <w:lvl w:ilvl="4">
      <w:start w:val="1"/>
      <w:numFmt w:val="none"/>
      <w:lvlText w:val="%5"/>
      <w:lvlJc w:val="left"/>
      <w:pPr>
        <w:ind w:left="0" w:firstLine="0"/>
      </w:pPr>
      <w:rPr>
        <w:rFonts w:hint="default"/>
      </w:rPr>
    </w:lvl>
    <w:lvl w:ilvl="5">
      <w:start w:val="1"/>
      <w:numFmt w:val="none"/>
      <w:lvlText w:val="%6"/>
      <w:lvlJc w:val="left"/>
      <w:pPr>
        <w:ind w:left="0" w:firstLine="0"/>
      </w:pPr>
      <w:rPr>
        <w:rFonts w:hint="default"/>
      </w:rPr>
    </w:lvl>
    <w:lvl w:ilvl="6">
      <w:start w:val="1"/>
      <w:numFmt w:val="decimal"/>
      <w:lvlText w:val="%7."/>
      <w:lvlJc w:val="left"/>
      <w:pPr>
        <w:ind w:left="357" w:hanging="357"/>
      </w:pPr>
      <w:rPr>
        <w:rFonts w:hint="default"/>
      </w:rPr>
    </w:lvl>
    <w:lvl w:ilvl="7">
      <w:start w:val="1"/>
      <w:numFmt w:val="lowerLetter"/>
      <w:lvlText w:val="%8."/>
      <w:lvlJc w:val="left"/>
      <w:pPr>
        <w:tabs>
          <w:tab w:val="num" w:pos="720"/>
        </w:tabs>
        <w:ind w:left="1077" w:hanging="357"/>
      </w:pPr>
      <w:rPr>
        <w:rFonts w:hint="default"/>
      </w:rPr>
    </w:lvl>
    <w:lvl w:ilvl="8">
      <w:start w:val="1"/>
      <w:numFmt w:val="lowerRoman"/>
      <w:lvlText w:val="%9."/>
      <w:lvlJc w:val="left"/>
      <w:pPr>
        <w:ind w:left="1440" w:hanging="363"/>
      </w:pPr>
      <w:rPr>
        <w:rFonts w:hint="default"/>
      </w:rPr>
    </w:lvl>
  </w:abstractNum>
  <w:abstractNum w:abstractNumId="135" w15:restartNumberingAfterBreak="0">
    <w:nsid w:val="6E5C1734"/>
    <w:multiLevelType w:val="multilevel"/>
    <w:tmpl w:val="3F6ED5FA"/>
    <w:name w:val="ERM List 3"/>
    <w:lvl w:ilvl="0">
      <w:start w:val="1"/>
      <w:numFmt w:val="decimal"/>
      <w:pStyle w:val="NumberedText"/>
      <w:lvlText w:val="%1."/>
      <w:lvlJc w:val="left"/>
      <w:pPr>
        <w:ind w:left="397" w:hanging="397"/>
      </w:pPr>
      <w:rPr>
        <w:rFonts w:hint="default"/>
      </w:rPr>
    </w:lvl>
    <w:lvl w:ilvl="1">
      <w:start w:val="1"/>
      <w:numFmt w:val="lowerLetter"/>
      <w:lvlText w:val="%2."/>
      <w:lvlJc w:val="left"/>
      <w:pPr>
        <w:ind w:left="794" w:hanging="397"/>
      </w:pPr>
      <w:rPr>
        <w:rFonts w:hint="default"/>
      </w:rPr>
    </w:lvl>
    <w:lvl w:ilvl="2">
      <w:start w:val="1"/>
      <w:numFmt w:val="lowerRoman"/>
      <w:lvlText w:val="%3."/>
      <w:lvlJc w:val="left"/>
      <w:pPr>
        <w:ind w:left="1191" w:hanging="397"/>
      </w:pPr>
      <w:rPr>
        <w:rFonts w:hint="default"/>
      </w:rPr>
    </w:lvl>
    <w:lvl w:ilvl="3">
      <w:start w:val="1"/>
      <w:numFmt w:val="upperLetter"/>
      <w:lvlText w:val="%4."/>
      <w:lvlJc w:val="left"/>
      <w:pPr>
        <w:tabs>
          <w:tab w:val="num" w:pos="2268"/>
        </w:tabs>
        <w:ind w:left="1588" w:hanging="397"/>
      </w:pPr>
      <w:rPr>
        <w:rFonts w:hint="default"/>
      </w:rPr>
    </w:lvl>
    <w:lvl w:ilvl="4">
      <w:start w:val="1"/>
      <w:numFmt w:val="upperRoman"/>
      <w:lvlText w:val="%5."/>
      <w:lvlJc w:val="left"/>
      <w:pPr>
        <w:ind w:left="1985" w:hanging="397"/>
      </w:pPr>
      <w:rPr>
        <w:rFonts w:hint="default"/>
      </w:rPr>
    </w:lvl>
    <w:lvl w:ilvl="5">
      <w:start w:val="1"/>
      <w:numFmt w:val="none"/>
      <w:lvlText w:val=""/>
      <w:lvlJc w:val="right"/>
      <w:pPr>
        <w:ind w:left="0" w:firstLine="0"/>
      </w:pPr>
      <w:rPr>
        <w:rFonts w:hint="default"/>
      </w:rPr>
    </w:lvl>
    <w:lvl w:ilvl="6">
      <w:start w:val="1"/>
      <w:numFmt w:val="none"/>
      <w:lvlText w:val="%7"/>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right"/>
      <w:pPr>
        <w:ind w:left="0" w:firstLine="0"/>
      </w:pPr>
      <w:rPr>
        <w:rFonts w:hint="default"/>
      </w:rPr>
    </w:lvl>
  </w:abstractNum>
  <w:abstractNum w:abstractNumId="136" w15:restartNumberingAfterBreak="0">
    <w:nsid w:val="6EA27BB7"/>
    <w:multiLevelType w:val="multilevel"/>
    <w:tmpl w:val="494677CE"/>
    <w:styleLink w:val="CurrentList23"/>
    <w:lvl w:ilvl="0">
      <w:start w:val="1"/>
      <w:numFmt w:val="bullet"/>
      <w:lvlText w:val="•"/>
      <w:lvlJc w:val="left"/>
      <w:pPr>
        <w:ind w:left="360" w:hanging="360"/>
      </w:pPr>
      <w:rPr>
        <w:rFonts w:ascii="Verdana" w:hAnsi="Verdana"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37" w15:restartNumberingAfterBreak="0">
    <w:nsid w:val="6F95031D"/>
    <w:multiLevelType w:val="hybridMultilevel"/>
    <w:tmpl w:val="4ADC6AF2"/>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8" w15:restartNumberingAfterBreak="0">
    <w:nsid w:val="704430D9"/>
    <w:multiLevelType w:val="hybridMultilevel"/>
    <w:tmpl w:val="41A4A9A0"/>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04070003">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39" w15:restartNumberingAfterBreak="0">
    <w:nsid w:val="70C3465F"/>
    <w:multiLevelType w:val="hybridMultilevel"/>
    <w:tmpl w:val="F536A5FE"/>
    <w:lvl w:ilvl="0" w:tplc="6ECAA94A">
      <w:start w:val="1"/>
      <w:numFmt w:val="bullet"/>
      <w:lvlText w:val="■"/>
      <w:lvlJc w:val="left"/>
      <w:pPr>
        <w:ind w:left="720" w:hanging="360"/>
      </w:pPr>
      <w:rPr>
        <w:rFonts w:ascii="Arial" w:hAnsi="Arial" w:cs="Times New Roman" w:hint="default"/>
        <w:color w:val="D1DDD3" w:themeColor="text2"/>
        <w:sz w:val="20"/>
      </w:rPr>
    </w:lvl>
    <w:lvl w:ilvl="1" w:tplc="20000003">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40" w15:restartNumberingAfterBreak="0">
    <w:nsid w:val="712731D3"/>
    <w:multiLevelType w:val="multilevel"/>
    <w:tmpl w:val="F7E84960"/>
    <w:lvl w:ilvl="0">
      <w:start w:val="1"/>
      <w:numFmt w:val="bullet"/>
      <w:lvlText w:val=""/>
      <w:lvlJc w:val="left"/>
      <w:pPr>
        <w:tabs>
          <w:tab w:val="num" w:pos="720"/>
        </w:tabs>
        <w:ind w:left="720" w:hanging="360"/>
      </w:pPr>
      <w:rPr>
        <w:rFonts w:ascii="Symbol" w:hAnsi="Symbol" w:hint="default"/>
        <w:sz w:val="20"/>
      </w:rPr>
    </w:lvl>
    <w:lvl w:ilvl="1">
      <w:start w:val="2"/>
      <w:numFmt w:val="bullet"/>
      <w:lvlText w:val="-"/>
      <w:lvlJc w:val="left"/>
      <w:pPr>
        <w:ind w:left="1440" w:hanging="360"/>
      </w:pPr>
      <w:rPr>
        <w:rFonts w:ascii="Book Antiqua" w:eastAsia="Times New Roman" w:hAnsi="Book Antiqua" w:cs="Times New Roman" w:hint="default"/>
        <w:color w:val="D1DDD3" w:themeColor="text2"/>
        <w:sz w:val="16"/>
        <w:szCs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1" w15:restartNumberingAfterBreak="0">
    <w:nsid w:val="71A47737"/>
    <w:multiLevelType w:val="multilevel"/>
    <w:tmpl w:val="55CE4272"/>
    <w:name w:val="ERM List 2"/>
    <w:lvl w:ilvl="0">
      <w:start w:val="1"/>
      <w:numFmt w:val="decimal"/>
      <w:lvlText w:val="%1."/>
      <w:lvlJc w:val="left"/>
      <w:pPr>
        <w:ind w:left="397" w:hanging="397"/>
      </w:pPr>
      <w:rPr>
        <w:rFonts w:hint="default"/>
      </w:rPr>
    </w:lvl>
    <w:lvl w:ilvl="1">
      <w:start w:val="1"/>
      <w:numFmt w:val="lowerLetter"/>
      <w:lvlText w:val="%2."/>
      <w:lvlJc w:val="left"/>
      <w:pPr>
        <w:ind w:left="794" w:hanging="397"/>
      </w:pPr>
      <w:rPr>
        <w:rFonts w:hint="default"/>
      </w:rPr>
    </w:lvl>
    <w:lvl w:ilvl="2">
      <w:start w:val="1"/>
      <w:numFmt w:val="lowerRoman"/>
      <w:lvlText w:val="%3."/>
      <w:lvlJc w:val="left"/>
      <w:pPr>
        <w:ind w:left="1191" w:hanging="397"/>
      </w:pPr>
      <w:rPr>
        <w:rFonts w:hint="default"/>
      </w:rPr>
    </w:lvl>
    <w:lvl w:ilvl="3">
      <w:start w:val="1"/>
      <w:numFmt w:val="upperLetter"/>
      <w:lvlText w:val="%4."/>
      <w:lvlJc w:val="left"/>
      <w:pPr>
        <w:ind w:left="1588" w:hanging="397"/>
      </w:pPr>
      <w:rPr>
        <w:rFonts w:hint="default"/>
      </w:rPr>
    </w:lvl>
    <w:lvl w:ilvl="4">
      <w:start w:val="1"/>
      <w:numFmt w:val="upperRoman"/>
      <w:lvlText w:val="%5."/>
      <w:lvlJc w:val="left"/>
      <w:pPr>
        <w:ind w:left="1985" w:hanging="397"/>
      </w:pPr>
      <w:rPr>
        <w:rFonts w:hint="default"/>
      </w:rPr>
    </w:lvl>
    <w:lvl w:ilvl="5">
      <w:start w:val="1"/>
      <w:numFmt w:val="none"/>
      <w:lvlText w:val=""/>
      <w:lvlJc w:val="right"/>
      <w:pPr>
        <w:ind w:left="0" w:firstLine="0"/>
      </w:pPr>
      <w:rPr>
        <w:rFonts w:hint="default"/>
      </w:rPr>
    </w:lvl>
    <w:lvl w:ilvl="6">
      <w:start w:val="1"/>
      <w:numFmt w:val="none"/>
      <w:lvlText w:val="%7"/>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right"/>
      <w:pPr>
        <w:ind w:left="0" w:firstLine="0"/>
      </w:pPr>
      <w:rPr>
        <w:rFonts w:hint="default"/>
      </w:rPr>
    </w:lvl>
  </w:abstractNum>
  <w:abstractNum w:abstractNumId="142" w15:restartNumberingAfterBreak="0">
    <w:nsid w:val="71BB5639"/>
    <w:multiLevelType w:val="hybridMultilevel"/>
    <w:tmpl w:val="070EF39A"/>
    <w:lvl w:ilvl="0" w:tplc="DF624D6A">
      <w:start w:val="1"/>
      <w:numFmt w:val="bullet"/>
      <w:lvlText w:val=""/>
      <w:lvlJc w:val="left"/>
      <w:pPr>
        <w:ind w:left="720" w:hanging="360"/>
      </w:pPr>
      <w:rPr>
        <w:rFonts w:ascii="Symbol" w:hAnsi="Symbol"/>
      </w:rPr>
    </w:lvl>
    <w:lvl w:ilvl="1" w:tplc="619627C6">
      <w:start w:val="1"/>
      <w:numFmt w:val="bullet"/>
      <w:lvlText w:val=""/>
      <w:lvlJc w:val="left"/>
      <w:pPr>
        <w:ind w:left="720" w:hanging="360"/>
      </w:pPr>
      <w:rPr>
        <w:rFonts w:ascii="Symbol" w:hAnsi="Symbol"/>
      </w:rPr>
    </w:lvl>
    <w:lvl w:ilvl="2" w:tplc="3674883E">
      <w:start w:val="1"/>
      <w:numFmt w:val="bullet"/>
      <w:lvlText w:val=""/>
      <w:lvlJc w:val="left"/>
      <w:pPr>
        <w:ind w:left="720" w:hanging="360"/>
      </w:pPr>
      <w:rPr>
        <w:rFonts w:ascii="Symbol" w:hAnsi="Symbol"/>
      </w:rPr>
    </w:lvl>
    <w:lvl w:ilvl="3" w:tplc="1222EC2E">
      <w:start w:val="1"/>
      <w:numFmt w:val="bullet"/>
      <w:lvlText w:val=""/>
      <w:lvlJc w:val="left"/>
      <w:pPr>
        <w:ind w:left="720" w:hanging="360"/>
      </w:pPr>
      <w:rPr>
        <w:rFonts w:ascii="Symbol" w:hAnsi="Symbol"/>
      </w:rPr>
    </w:lvl>
    <w:lvl w:ilvl="4" w:tplc="59AEE3CA">
      <w:start w:val="1"/>
      <w:numFmt w:val="bullet"/>
      <w:lvlText w:val=""/>
      <w:lvlJc w:val="left"/>
      <w:pPr>
        <w:ind w:left="720" w:hanging="360"/>
      </w:pPr>
      <w:rPr>
        <w:rFonts w:ascii="Symbol" w:hAnsi="Symbol"/>
      </w:rPr>
    </w:lvl>
    <w:lvl w:ilvl="5" w:tplc="5E16EE5A">
      <w:start w:val="1"/>
      <w:numFmt w:val="bullet"/>
      <w:lvlText w:val=""/>
      <w:lvlJc w:val="left"/>
      <w:pPr>
        <w:ind w:left="720" w:hanging="360"/>
      </w:pPr>
      <w:rPr>
        <w:rFonts w:ascii="Symbol" w:hAnsi="Symbol"/>
      </w:rPr>
    </w:lvl>
    <w:lvl w:ilvl="6" w:tplc="9DBCE6A0">
      <w:start w:val="1"/>
      <w:numFmt w:val="bullet"/>
      <w:lvlText w:val=""/>
      <w:lvlJc w:val="left"/>
      <w:pPr>
        <w:ind w:left="720" w:hanging="360"/>
      </w:pPr>
      <w:rPr>
        <w:rFonts w:ascii="Symbol" w:hAnsi="Symbol"/>
      </w:rPr>
    </w:lvl>
    <w:lvl w:ilvl="7" w:tplc="1F8A3E38">
      <w:start w:val="1"/>
      <w:numFmt w:val="bullet"/>
      <w:lvlText w:val=""/>
      <w:lvlJc w:val="left"/>
      <w:pPr>
        <w:ind w:left="720" w:hanging="360"/>
      </w:pPr>
      <w:rPr>
        <w:rFonts w:ascii="Symbol" w:hAnsi="Symbol"/>
      </w:rPr>
    </w:lvl>
    <w:lvl w:ilvl="8" w:tplc="57F6FA16">
      <w:start w:val="1"/>
      <w:numFmt w:val="bullet"/>
      <w:lvlText w:val=""/>
      <w:lvlJc w:val="left"/>
      <w:pPr>
        <w:ind w:left="720" w:hanging="360"/>
      </w:pPr>
      <w:rPr>
        <w:rFonts w:ascii="Symbol" w:hAnsi="Symbol"/>
      </w:rPr>
    </w:lvl>
  </w:abstractNum>
  <w:abstractNum w:abstractNumId="143" w15:restartNumberingAfterBreak="0">
    <w:nsid w:val="71C42C34"/>
    <w:multiLevelType w:val="hybridMultilevel"/>
    <w:tmpl w:val="C4767B8C"/>
    <w:lvl w:ilvl="0" w:tplc="DA741824">
      <w:start w:val="1"/>
      <w:numFmt w:val="lowerRoman"/>
      <w:pStyle w:val="Tablenumber3"/>
      <w:lvlText w:val="%1."/>
      <w:lvlJc w:val="left"/>
      <w:pPr>
        <w:ind w:left="1191" w:hanging="397"/>
      </w:pPr>
      <w:rPr>
        <w:rFonts w:hint="default"/>
      </w:rPr>
    </w:lvl>
    <w:lvl w:ilvl="1" w:tplc="08090019" w:tentative="1">
      <w:start w:val="1"/>
      <w:numFmt w:val="lowerLetter"/>
      <w:lvlText w:val="%2."/>
      <w:lvlJc w:val="left"/>
      <w:pPr>
        <w:ind w:left="1723" w:hanging="360"/>
      </w:pPr>
    </w:lvl>
    <w:lvl w:ilvl="2" w:tplc="0809001B" w:tentative="1">
      <w:start w:val="1"/>
      <w:numFmt w:val="lowerRoman"/>
      <w:lvlText w:val="%3."/>
      <w:lvlJc w:val="right"/>
      <w:pPr>
        <w:ind w:left="2443" w:hanging="180"/>
      </w:pPr>
    </w:lvl>
    <w:lvl w:ilvl="3" w:tplc="0809000F" w:tentative="1">
      <w:start w:val="1"/>
      <w:numFmt w:val="decimal"/>
      <w:lvlText w:val="%4."/>
      <w:lvlJc w:val="left"/>
      <w:pPr>
        <w:ind w:left="3163" w:hanging="360"/>
      </w:pPr>
    </w:lvl>
    <w:lvl w:ilvl="4" w:tplc="08090019" w:tentative="1">
      <w:start w:val="1"/>
      <w:numFmt w:val="lowerLetter"/>
      <w:lvlText w:val="%5."/>
      <w:lvlJc w:val="left"/>
      <w:pPr>
        <w:ind w:left="3883" w:hanging="360"/>
      </w:pPr>
    </w:lvl>
    <w:lvl w:ilvl="5" w:tplc="0809001B" w:tentative="1">
      <w:start w:val="1"/>
      <w:numFmt w:val="lowerRoman"/>
      <w:lvlText w:val="%6."/>
      <w:lvlJc w:val="right"/>
      <w:pPr>
        <w:ind w:left="4603" w:hanging="180"/>
      </w:pPr>
    </w:lvl>
    <w:lvl w:ilvl="6" w:tplc="0809000F" w:tentative="1">
      <w:start w:val="1"/>
      <w:numFmt w:val="decimal"/>
      <w:lvlText w:val="%7."/>
      <w:lvlJc w:val="left"/>
      <w:pPr>
        <w:ind w:left="5323" w:hanging="360"/>
      </w:pPr>
    </w:lvl>
    <w:lvl w:ilvl="7" w:tplc="08090019" w:tentative="1">
      <w:start w:val="1"/>
      <w:numFmt w:val="lowerLetter"/>
      <w:lvlText w:val="%8."/>
      <w:lvlJc w:val="left"/>
      <w:pPr>
        <w:ind w:left="6043" w:hanging="360"/>
      </w:pPr>
    </w:lvl>
    <w:lvl w:ilvl="8" w:tplc="0809001B" w:tentative="1">
      <w:start w:val="1"/>
      <w:numFmt w:val="lowerRoman"/>
      <w:lvlText w:val="%9."/>
      <w:lvlJc w:val="right"/>
      <w:pPr>
        <w:ind w:left="6763" w:hanging="180"/>
      </w:pPr>
    </w:lvl>
  </w:abstractNum>
  <w:abstractNum w:abstractNumId="144" w15:restartNumberingAfterBreak="0">
    <w:nsid w:val="736821F4"/>
    <w:multiLevelType w:val="hybridMultilevel"/>
    <w:tmpl w:val="7F541990"/>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145" w15:restartNumberingAfterBreak="0">
    <w:nsid w:val="74A660DD"/>
    <w:multiLevelType w:val="hybridMultilevel"/>
    <w:tmpl w:val="1060985C"/>
    <w:lvl w:ilvl="0" w:tplc="20000001">
      <w:start w:val="1"/>
      <w:numFmt w:val="bullet"/>
      <w:lvlText w:val=""/>
      <w:lvlJc w:val="left"/>
      <w:pPr>
        <w:ind w:left="549" w:hanging="454"/>
      </w:pPr>
      <w:rPr>
        <w:rFonts w:ascii="Symbol" w:hAnsi="Symbol" w:hint="default"/>
        <w:color w:val="D1DDD3" w:themeColor="text2"/>
        <w:w w:val="55"/>
        <w:position w:val="-5"/>
        <w:sz w:val="28"/>
        <w:szCs w:val="28"/>
        <w:lang w:val="en-US" w:eastAsia="en-US" w:bidi="ar-SA"/>
      </w:rPr>
    </w:lvl>
    <w:lvl w:ilvl="1" w:tplc="C9763082">
      <w:numFmt w:val="bullet"/>
      <w:lvlText w:val="•"/>
      <w:lvlJc w:val="left"/>
      <w:pPr>
        <w:ind w:left="912" w:hanging="454"/>
      </w:pPr>
      <w:rPr>
        <w:rFonts w:hint="default"/>
        <w:lang w:val="en-US" w:eastAsia="en-US" w:bidi="ar-SA"/>
      </w:rPr>
    </w:lvl>
    <w:lvl w:ilvl="2" w:tplc="3DBCB86E">
      <w:numFmt w:val="bullet"/>
      <w:lvlText w:val="•"/>
      <w:lvlJc w:val="left"/>
      <w:pPr>
        <w:ind w:left="1284" w:hanging="454"/>
      </w:pPr>
      <w:rPr>
        <w:rFonts w:hint="default"/>
        <w:lang w:val="en-US" w:eastAsia="en-US" w:bidi="ar-SA"/>
      </w:rPr>
    </w:lvl>
    <w:lvl w:ilvl="3" w:tplc="072C823C">
      <w:numFmt w:val="bullet"/>
      <w:lvlText w:val="•"/>
      <w:lvlJc w:val="left"/>
      <w:pPr>
        <w:ind w:left="1656" w:hanging="454"/>
      </w:pPr>
      <w:rPr>
        <w:rFonts w:hint="default"/>
        <w:lang w:val="en-US" w:eastAsia="en-US" w:bidi="ar-SA"/>
      </w:rPr>
    </w:lvl>
    <w:lvl w:ilvl="4" w:tplc="C22463D8">
      <w:numFmt w:val="bullet"/>
      <w:lvlText w:val="•"/>
      <w:lvlJc w:val="left"/>
      <w:pPr>
        <w:ind w:left="2028" w:hanging="454"/>
      </w:pPr>
      <w:rPr>
        <w:rFonts w:hint="default"/>
        <w:lang w:val="en-US" w:eastAsia="en-US" w:bidi="ar-SA"/>
      </w:rPr>
    </w:lvl>
    <w:lvl w:ilvl="5" w:tplc="C02CEE90">
      <w:numFmt w:val="bullet"/>
      <w:lvlText w:val="•"/>
      <w:lvlJc w:val="left"/>
      <w:pPr>
        <w:ind w:left="2400" w:hanging="454"/>
      </w:pPr>
      <w:rPr>
        <w:rFonts w:hint="default"/>
        <w:lang w:val="en-US" w:eastAsia="en-US" w:bidi="ar-SA"/>
      </w:rPr>
    </w:lvl>
    <w:lvl w:ilvl="6" w:tplc="A560BBE0">
      <w:numFmt w:val="bullet"/>
      <w:lvlText w:val="•"/>
      <w:lvlJc w:val="left"/>
      <w:pPr>
        <w:ind w:left="2772" w:hanging="454"/>
      </w:pPr>
      <w:rPr>
        <w:rFonts w:hint="default"/>
        <w:lang w:val="en-US" w:eastAsia="en-US" w:bidi="ar-SA"/>
      </w:rPr>
    </w:lvl>
    <w:lvl w:ilvl="7" w:tplc="12C6AD94">
      <w:numFmt w:val="bullet"/>
      <w:lvlText w:val="•"/>
      <w:lvlJc w:val="left"/>
      <w:pPr>
        <w:ind w:left="3144" w:hanging="454"/>
      </w:pPr>
      <w:rPr>
        <w:rFonts w:hint="default"/>
        <w:lang w:val="en-US" w:eastAsia="en-US" w:bidi="ar-SA"/>
      </w:rPr>
    </w:lvl>
    <w:lvl w:ilvl="8" w:tplc="919C723E">
      <w:numFmt w:val="bullet"/>
      <w:lvlText w:val="•"/>
      <w:lvlJc w:val="left"/>
      <w:pPr>
        <w:ind w:left="3516" w:hanging="454"/>
      </w:pPr>
      <w:rPr>
        <w:rFonts w:hint="default"/>
        <w:lang w:val="en-US" w:eastAsia="en-US" w:bidi="ar-SA"/>
      </w:rPr>
    </w:lvl>
  </w:abstractNum>
  <w:abstractNum w:abstractNumId="146" w15:restartNumberingAfterBreak="0">
    <w:nsid w:val="755209F7"/>
    <w:multiLevelType w:val="multilevel"/>
    <w:tmpl w:val="2880360C"/>
    <w:styleLink w:val="CurrentList17"/>
    <w:lvl w:ilvl="0">
      <w:start w:val="1"/>
      <w:numFmt w:val="bullet"/>
      <w:lvlText w:val="•"/>
      <w:lvlJc w:val="left"/>
      <w:pPr>
        <w:ind w:left="397" w:hanging="397"/>
      </w:pPr>
      <w:rPr>
        <w:rFonts w:ascii="Verdana" w:hAnsi="Verdana" w:hint="default"/>
      </w:rPr>
    </w:lvl>
    <w:lvl w:ilvl="1">
      <w:start w:val="1"/>
      <w:numFmt w:val="bullet"/>
      <w:lvlText w:val="°"/>
      <w:lvlJc w:val="left"/>
      <w:pPr>
        <w:ind w:left="397" w:firstLine="0"/>
      </w:pPr>
      <w:rPr>
        <w:rFonts w:ascii="Verdana" w:hAnsi="Verdana" w:hint="default"/>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47" w15:restartNumberingAfterBreak="0">
    <w:nsid w:val="75784DC9"/>
    <w:multiLevelType w:val="multilevel"/>
    <w:tmpl w:val="59743F9A"/>
    <w:styleLink w:val="CurrentList22"/>
    <w:lvl w:ilvl="0">
      <w:start w:val="1"/>
      <w:numFmt w:val="bullet"/>
      <w:lvlText w:val="°"/>
      <w:lvlJc w:val="left"/>
      <w:pPr>
        <w:ind w:left="360" w:hanging="360"/>
      </w:pPr>
      <w:rPr>
        <w:rFonts w:ascii="Verdana" w:hAnsi="Verdana"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8" w15:restartNumberingAfterBreak="0">
    <w:nsid w:val="773B664B"/>
    <w:multiLevelType w:val="hybridMultilevel"/>
    <w:tmpl w:val="3B744800"/>
    <w:lvl w:ilvl="0" w:tplc="6ECAA94A">
      <w:start w:val="1"/>
      <w:numFmt w:val="bullet"/>
      <w:lvlText w:val="■"/>
      <w:lvlJc w:val="left"/>
      <w:pPr>
        <w:ind w:left="720" w:hanging="360"/>
      </w:pPr>
      <w:rPr>
        <w:rFonts w:ascii="Arial" w:hAnsi="Arial" w:cs="Times New Roman" w:hint="default"/>
        <w:color w:val="D1DDD3" w:themeColor="text2"/>
        <w:sz w:val="20"/>
      </w:rPr>
    </w:lvl>
    <w:lvl w:ilvl="1" w:tplc="20000003">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49" w15:restartNumberingAfterBreak="0">
    <w:nsid w:val="778D39D0"/>
    <w:multiLevelType w:val="multilevel"/>
    <w:tmpl w:val="496AE266"/>
    <w:styleLink w:val="CurrentList2"/>
    <w:lvl w:ilvl="0">
      <w:start w:val="1"/>
      <w:numFmt w:val="bullet"/>
      <w:lvlText w:val="·"/>
      <w:lvlJc w:val="left"/>
      <w:pPr>
        <w:tabs>
          <w:tab w:val="num" w:pos="1814"/>
        </w:tabs>
        <w:ind w:left="1247" w:hanging="391"/>
      </w:pPr>
      <w:rPr>
        <w:rFonts w:ascii="Georgia" w:hAnsi="Georgia" w:hint="default"/>
      </w:rPr>
    </w:lvl>
    <w:lvl w:ilvl="1">
      <w:start w:val="1"/>
      <w:numFmt w:val="bullet"/>
      <w:lvlText w:val="◦"/>
      <w:lvlJc w:val="left"/>
      <w:pPr>
        <w:tabs>
          <w:tab w:val="num" w:pos="1814"/>
        </w:tabs>
        <w:ind w:left="1644" w:hanging="397"/>
      </w:pPr>
      <w:rPr>
        <w:rFonts w:ascii="Georgia" w:hAnsi="Georgia" w:hint="default"/>
        <w:sz w:val="16"/>
      </w:rPr>
    </w:lvl>
    <w:lvl w:ilvl="2">
      <w:start w:val="1"/>
      <w:numFmt w:val="bullet"/>
      <w:lvlText w:val="-"/>
      <w:lvlJc w:val="left"/>
      <w:pPr>
        <w:ind w:left="2041" w:hanging="397"/>
      </w:pPr>
      <w:rPr>
        <w:rFonts w:ascii="Georgia" w:hAnsi="Georgia" w:hint="default"/>
      </w:rPr>
    </w:lvl>
    <w:lvl w:ilvl="3">
      <w:start w:val="1"/>
      <w:numFmt w:val="none"/>
      <w:lvlText w:val=""/>
      <w:lvlJc w:val="left"/>
      <w:pPr>
        <w:ind w:left="680" w:hanging="170"/>
      </w:pPr>
      <w:rPr>
        <w:rFonts w:hint="default"/>
      </w:rPr>
    </w:lvl>
    <w:lvl w:ilvl="4">
      <w:start w:val="1"/>
      <w:numFmt w:val="none"/>
      <w:lvlText w:val=""/>
      <w:lvlJc w:val="left"/>
      <w:pPr>
        <w:ind w:left="850" w:hanging="170"/>
      </w:pPr>
      <w:rPr>
        <w:rFonts w:hint="default"/>
      </w:rPr>
    </w:lvl>
    <w:lvl w:ilvl="5">
      <w:start w:val="1"/>
      <w:numFmt w:val="none"/>
      <w:lvlText w:val=""/>
      <w:lvlJc w:val="left"/>
      <w:pPr>
        <w:ind w:left="1020" w:hanging="170"/>
      </w:pPr>
      <w:rPr>
        <w:rFonts w:hint="default"/>
      </w:rPr>
    </w:lvl>
    <w:lvl w:ilvl="6">
      <w:start w:val="1"/>
      <w:numFmt w:val="bullet"/>
      <w:lvlText w:val=""/>
      <w:lvlJc w:val="left"/>
      <w:pPr>
        <w:ind w:left="1190" w:hanging="170"/>
      </w:pPr>
      <w:rPr>
        <w:rFonts w:ascii="Symbol" w:hAnsi="Symbol" w:hint="default"/>
      </w:rPr>
    </w:lvl>
    <w:lvl w:ilvl="7">
      <w:start w:val="1"/>
      <w:numFmt w:val="none"/>
      <w:lvlText w:val=""/>
      <w:lvlJc w:val="left"/>
      <w:pPr>
        <w:ind w:left="1360" w:hanging="170"/>
      </w:pPr>
      <w:rPr>
        <w:rFonts w:hint="default"/>
      </w:rPr>
    </w:lvl>
    <w:lvl w:ilvl="8">
      <w:start w:val="1"/>
      <w:numFmt w:val="bullet"/>
      <w:lvlText w:val=""/>
      <w:lvlJc w:val="left"/>
      <w:pPr>
        <w:ind w:left="1530" w:hanging="170"/>
      </w:pPr>
      <w:rPr>
        <w:rFonts w:ascii="Wingdings" w:hAnsi="Wingdings" w:hint="default"/>
      </w:rPr>
    </w:lvl>
  </w:abstractNum>
  <w:abstractNum w:abstractNumId="150" w15:restartNumberingAfterBreak="0">
    <w:nsid w:val="77AB3E29"/>
    <w:multiLevelType w:val="hybridMultilevel"/>
    <w:tmpl w:val="8B42E292"/>
    <w:lvl w:ilvl="0" w:tplc="1C09000F">
      <w:start w:val="1"/>
      <w:numFmt w:val="decimal"/>
      <w:lvlText w:val="%1."/>
      <w:lvlJc w:val="left"/>
      <w:pPr>
        <w:ind w:left="720" w:hanging="360"/>
      </w:pPr>
    </w:lvl>
    <w:lvl w:ilvl="1" w:tplc="1C090019">
      <w:start w:val="1"/>
      <w:numFmt w:val="lowerLetter"/>
      <w:lvlText w:val="%2."/>
      <w:lvlJc w:val="left"/>
      <w:pPr>
        <w:ind w:left="1440" w:hanging="360"/>
      </w:pPr>
    </w:lvl>
    <w:lvl w:ilvl="2" w:tplc="1C09001B">
      <w:start w:val="1"/>
      <w:numFmt w:val="lowerRoman"/>
      <w:lvlText w:val="%3."/>
      <w:lvlJc w:val="right"/>
      <w:pPr>
        <w:ind w:left="2160" w:hanging="180"/>
      </w:pPr>
    </w:lvl>
    <w:lvl w:ilvl="3" w:tplc="1C09000F">
      <w:start w:val="1"/>
      <w:numFmt w:val="decimal"/>
      <w:lvlText w:val="%4."/>
      <w:lvlJc w:val="left"/>
      <w:pPr>
        <w:ind w:left="2880" w:hanging="360"/>
      </w:pPr>
    </w:lvl>
    <w:lvl w:ilvl="4" w:tplc="1C090019">
      <w:start w:val="1"/>
      <w:numFmt w:val="lowerLetter"/>
      <w:lvlText w:val="%5."/>
      <w:lvlJc w:val="left"/>
      <w:pPr>
        <w:ind w:left="3600" w:hanging="360"/>
      </w:pPr>
    </w:lvl>
    <w:lvl w:ilvl="5" w:tplc="1C09001B">
      <w:start w:val="1"/>
      <w:numFmt w:val="lowerRoman"/>
      <w:lvlText w:val="%6."/>
      <w:lvlJc w:val="right"/>
      <w:pPr>
        <w:ind w:left="4320" w:hanging="180"/>
      </w:pPr>
    </w:lvl>
    <w:lvl w:ilvl="6" w:tplc="1C09000F">
      <w:start w:val="1"/>
      <w:numFmt w:val="decimal"/>
      <w:lvlText w:val="%7."/>
      <w:lvlJc w:val="left"/>
      <w:pPr>
        <w:ind w:left="5040" w:hanging="360"/>
      </w:pPr>
    </w:lvl>
    <w:lvl w:ilvl="7" w:tplc="1C090019">
      <w:start w:val="1"/>
      <w:numFmt w:val="lowerLetter"/>
      <w:lvlText w:val="%8."/>
      <w:lvlJc w:val="left"/>
      <w:pPr>
        <w:ind w:left="5760" w:hanging="360"/>
      </w:pPr>
    </w:lvl>
    <w:lvl w:ilvl="8" w:tplc="1C09001B">
      <w:start w:val="1"/>
      <w:numFmt w:val="lowerRoman"/>
      <w:lvlText w:val="%9."/>
      <w:lvlJc w:val="right"/>
      <w:pPr>
        <w:ind w:left="6480" w:hanging="180"/>
      </w:pPr>
    </w:lvl>
  </w:abstractNum>
  <w:abstractNum w:abstractNumId="151" w15:restartNumberingAfterBreak="0">
    <w:nsid w:val="77FC48DB"/>
    <w:multiLevelType w:val="hybridMultilevel"/>
    <w:tmpl w:val="14E01E84"/>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52" w15:restartNumberingAfterBreak="0">
    <w:nsid w:val="781E575C"/>
    <w:multiLevelType w:val="multilevel"/>
    <w:tmpl w:val="ED7AE55C"/>
    <w:lvl w:ilvl="0">
      <w:start w:val="1"/>
      <w:numFmt w:val="decimal"/>
      <w:pStyle w:val="Balk1"/>
      <w:lvlText w:val="%1."/>
      <w:lvlJc w:val="left"/>
      <w:pPr>
        <w:ind w:left="397" w:hanging="397"/>
      </w:pPr>
      <w:rPr>
        <w:rFonts w:hint="default"/>
      </w:rPr>
    </w:lvl>
    <w:lvl w:ilvl="1">
      <w:start w:val="1"/>
      <w:numFmt w:val="decimal"/>
      <w:pStyle w:val="Balk2"/>
      <w:lvlText w:val="%1.%2"/>
      <w:lvlJc w:val="left"/>
      <w:pPr>
        <w:tabs>
          <w:tab w:val="num" w:pos="1424"/>
        </w:tabs>
        <w:ind w:left="1617" w:hanging="624"/>
      </w:pPr>
      <w:rPr>
        <w:rFonts w:hint="default"/>
      </w:rPr>
    </w:lvl>
    <w:lvl w:ilvl="2">
      <w:start w:val="1"/>
      <w:numFmt w:val="decimal"/>
      <w:pStyle w:val="Balk3"/>
      <w:lvlText w:val="%1.%2.%3"/>
      <w:lvlJc w:val="left"/>
      <w:pPr>
        <w:ind w:left="737" w:hanging="737"/>
      </w:pPr>
      <w:rPr>
        <w:rFonts w:hint="default"/>
        <w:b w:val="0"/>
        <w:bCs/>
      </w:rPr>
    </w:lvl>
    <w:lvl w:ilvl="3">
      <w:start w:val="1"/>
      <w:numFmt w:val="decimal"/>
      <w:pStyle w:val="Balk4"/>
      <w:lvlText w:val="%1.%2.%3.%4"/>
      <w:lvlJc w:val="left"/>
      <w:pPr>
        <w:ind w:left="964" w:hanging="964"/>
      </w:pPr>
      <w:rPr>
        <w:rFonts w:hint="default"/>
      </w:rPr>
    </w:lvl>
    <w:lvl w:ilvl="4">
      <w:start w:val="1"/>
      <w:numFmt w:val="none"/>
      <w:pStyle w:val="Balk5"/>
      <w:lvlText w:val="%5"/>
      <w:lvlJc w:val="left"/>
      <w:pPr>
        <w:ind w:left="0" w:firstLine="0"/>
      </w:pPr>
      <w:rPr>
        <w:rFonts w:hint="default"/>
      </w:rPr>
    </w:lvl>
    <w:lvl w:ilvl="5">
      <w:start w:val="1"/>
      <w:numFmt w:val="none"/>
      <w:pStyle w:val="Balk6"/>
      <w:lvlText w:val="%6"/>
      <w:lvlJc w:val="left"/>
      <w:pPr>
        <w:ind w:left="0" w:firstLine="0"/>
      </w:pPr>
      <w:rPr>
        <w:rFonts w:hint="default"/>
      </w:rPr>
    </w:lvl>
    <w:lvl w:ilvl="6">
      <w:start w:val="1"/>
      <w:numFmt w:val="decimal"/>
      <w:pStyle w:val="ListeNumaras"/>
      <w:lvlText w:val="%7."/>
      <w:lvlJc w:val="left"/>
      <w:pPr>
        <w:ind w:left="357" w:hanging="357"/>
      </w:pPr>
      <w:rPr>
        <w:rFonts w:hint="default"/>
      </w:rPr>
    </w:lvl>
    <w:lvl w:ilvl="7">
      <w:start w:val="1"/>
      <w:numFmt w:val="lowerLetter"/>
      <w:pStyle w:val="ListNumberAlpha"/>
      <w:lvlText w:val="%8."/>
      <w:lvlJc w:val="left"/>
      <w:pPr>
        <w:tabs>
          <w:tab w:val="num" w:pos="720"/>
        </w:tabs>
        <w:ind w:left="1077" w:hanging="357"/>
      </w:pPr>
      <w:rPr>
        <w:rFonts w:hint="default"/>
      </w:rPr>
    </w:lvl>
    <w:lvl w:ilvl="8">
      <w:start w:val="1"/>
      <w:numFmt w:val="lowerRoman"/>
      <w:pStyle w:val="ListNumberRoman"/>
      <w:lvlText w:val="%9."/>
      <w:lvlJc w:val="left"/>
      <w:pPr>
        <w:ind w:left="1440" w:hanging="363"/>
      </w:pPr>
      <w:rPr>
        <w:rFonts w:hint="default"/>
      </w:rPr>
    </w:lvl>
  </w:abstractNum>
  <w:abstractNum w:abstractNumId="153" w15:restartNumberingAfterBreak="0">
    <w:nsid w:val="79950CC3"/>
    <w:multiLevelType w:val="hybridMultilevel"/>
    <w:tmpl w:val="2ED89282"/>
    <w:lvl w:ilvl="0" w:tplc="EC949978">
      <w:start w:val="1"/>
      <w:numFmt w:val="bullet"/>
      <w:lvlText w:val=""/>
      <w:lvlJc w:val="left"/>
      <w:pPr>
        <w:ind w:left="720" w:hanging="360"/>
      </w:pPr>
      <w:rPr>
        <w:rFonts w:ascii="Wingdings" w:hAnsi="Wingdings" w:hint="default"/>
        <w:color w:val="D1DDD3" w:themeColor="text2"/>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154" w15:restartNumberingAfterBreak="0">
    <w:nsid w:val="7AD80D2D"/>
    <w:multiLevelType w:val="hybridMultilevel"/>
    <w:tmpl w:val="359C2AA6"/>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55" w15:restartNumberingAfterBreak="0">
    <w:nsid w:val="7BDF5A4E"/>
    <w:multiLevelType w:val="multilevel"/>
    <w:tmpl w:val="2DF8EECA"/>
    <w:styleLink w:val="CurrentList8"/>
    <w:lvl w:ilvl="0">
      <w:start w:val="1"/>
      <w:numFmt w:val="bullet"/>
      <w:lvlText w:val="•"/>
      <w:lvlJc w:val="left"/>
      <w:pPr>
        <w:ind w:left="357" w:hanging="357"/>
      </w:pPr>
      <w:rPr>
        <w:rFonts w:ascii="Verdana" w:hAnsi="Verdana" w:hint="default"/>
      </w:rPr>
    </w:lvl>
    <w:lvl w:ilvl="1">
      <w:start w:val="1"/>
      <w:numFmt w:val="bullet"/>
      <w:lvlText w:val="°"/>
      <w:lvlJc w:val="left"/>
      <w:pPr>
        <w:ind w:left="397" w:firstLine="323"/>
      </w:pPr>
      <w:rPr>
        <w:rFonts w:ascii="Verdana" w:hAnsi="Verdana" w:hint="default"/>
      </w:rPr>
    </w:lvl>
    <w:lvl w:ilvl="2">
      <w:start w:val="1"/>
      <w:numFmt w:val="bullet"/>
      <w:lvlText w:val="–"/>
      <w:lvlJc w:val="left"/>
      <w:pPr>
        <w:tabs>
          <w:tab w:val="num" w:pos="1440"/>
        </w:tabs>
        <w:ind w:left="1775" w:hanging="335"/>
      </w:pPr>
      <w:rPr>
        <w:rFonts w:ascii="Verdana" w:hAnsi="Verdana" w:hint="default"/>
      </w:rPr>
    </w:lvl>
    <w:lvl w:ilvl="3">
      <w:start w:val="1"/>
      <w:numFmt w:val="bullet"/>
      <w:lvlText w:val=""/>
      <w:lvlJc w:val="left"/>
      <w:pPr>
        <w:ind w:left="2517" w:hanging="35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56" w15:restartNumberingAfterBreak="0">
    <w:nsid w:val="7D0921EA"/>
    <w:multiLevelType w:val="hybridMultilevel"/>
    <w:tmpl w:val="94DE6F5E"/>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57" w15:restartNumberingAfterBreak="0">
    <w:nsid w:val="7E96136F"/>
    <w:multiLevelType w:val="hybridMultilevel"/>
    <w:tmpl w:val="76BC7B08"/>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04070003">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58" w15:restartNumberingAfterBreak="0">
    <w:nsid w:val="7F663C9A"/>
    <w:multiLevelType w:val="hybridMultilevel"/>
    <w:tmpl w:val="4810117A"/>
    <w:lvl w:ilvl="0" w:tplc="EC949978">
      <w:start w:val="1"/>
      <w:numFmt w:val="bullet"/>
      <w:lvlText w:val=""/>
      <w:lvlJc w:val="left"/>
      <w:pPr>
        <w:ind w:left="720" w:hanging="360"/>
      </w:pPr>
      <w:rPr>
        <w:rFonts w:ascii="Wingdings" w:hAnsi="Wingdings" w:hint="default"/>
        <w:color w:val="D1DDD3" w:themeColor="text2"/>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2028674721">
    <w:abstractNumId w:val="65"/>
  </w:num>
  <w:num w:numId="2" w16cid:durableId="653410660">
    <w:abstractNumId w:val="127"/>
  </w:num>
  <w:num w:numId="3" w16cid:durableId="942568912">
    <w:abstractNumId w:val="119"/>
  </w:num>
  <w:num w:numId="4" w16cid:durableId="259877536">
    <w:abstractNumId w:val="149"/>
  </w:num>
  <w:num w:numId="5" w16cid:durableId="1067533658">
    <w:abstractNumId w:val="106"/>
  </w:num>
  <w:num w:numId="6" w16cid:durableId="1939555453">
    <w:abstractNumId w:val="135"/>
  </w:num>
  <w:num w:numId="7" w16cid:durableId="1037854285">
    <w:abstractNumId w:val="152"/>
  </w:num>
  <w:num w:numId="8" w16cid:durableId="1603804744">
    <w:abstractNumId w:val="59"/>
  </w:num>
  <w:num w:numId="9" w16cid:durableId="1505318821">
    <w:abstractNumId w:val="110"/>
  </w:num>
  <w:num w:numId="10" w16cid:durableId="1133714243">
    <w:abstractNumId w:val="7"/>
  </w:num>
  <w:num w:numId="11" w16cid:durableId="174148902">
    <w:abstractNumId w:val="43"/>
  </w:num>
  <w:num w:numId="12" w16cid:durableId="594873068">
    <w:abstractNumId w:val="155"/>
  </w:num>
  <w:num w:numId="13" w16cid:durableId="201745488">
    <w:abstractNumId w:val="91"/>
  </w:num>
  <w:num w:numId="14" w16cid:durableId="969094268">
    <w:abstractNumId w:val="31"/>
  </w:num>
  <w:num w:numId="15" w16cid:durableId="240680916">
    <w:abstractNumId w:val="14"/>
  </w:num>
  <w:num w:numId="16" w16cid:durableId="1146631931">
    <w:abstractNumId w:val="112"/>
  </w:num>
  <w:num w:numId="17" w16cid:durableId="871385471">
    <w:abstractNumId w:val="107"/>
  </w:num>
  <w:num w:numId="18" w16cid:durableId="2110395124">
    <w:abstractNumId w:val="115"/>
  </w:num>
  <w:num w:numId="19" w16cid:durableId="1944414834">
    <w:abstractNumId w:val="13"/>
  </w:num>
  <w:num w:numId="20" w16cid:durableId="111479246">
    <w:abstractNumId w:val="92"/>
  </w:num>
  <w:num w:numId="21" w16cid:durableId="8214790">
    <w:abstractNumId w:val="146"/>
  </w:num>
  <w:num w:numId="22" w16cid:durableId="413431591">
    <w:abstractNumId w:val="5"/>
  </w:num>
  <w:num w:numId="23" w16cid:durableId="1968315780">
    <w:abstractNumId w:val="26"/>
  </w:num>
  <w:num w:numId="24" w16cid:durableId="904609896">
    <w:abstractNumId w:val="93"/>
  </w:num>
  <w:num w:numId="25" w16cid:durableId="1665628083">
    <w:abstractNumId w:val="12"/>
  </w:num>
  <w:num w:numId="26" w16cid:durableId="667446691">
    <w:abstractNumId w:val="113"/>
  </w:num>
  <w:num w:numId="27" w16cid:durableId="1534919223">
    <w:abstractNumId w:val="147"/>
  </w:num>
  <w:num w:numId="28" w16cid:durableId="2054235217">
    <w:abstractNumId w:val="136"/>
  </w:num>
  <w:num w:numId="29" w16cid:durableId="484249453">
    <w:abstractNumId w:val="16"/>
  </w:num>
  <w:num w:numId="30" w16cid:durableId="125974225">
    <w:abstractNumId w:val="87"/>
  </w:num>
  <w:num w:numId="31" w16cid:durableId="1793356760">
    <w:abstractNumId w:val="128"/>
  </w:num>
  <w:num w:numId="32" w16cid:durableId="1485855001">
    <w:abstractNumId w:val="39"/>
  </w:num>
  <w:num w:numId="33" w16cid:durableId="325592316">
    <w:abstractNumId w:val="105"/>
  </w:num>
  <w:num w:numId="34" w16cid:durableId="1065030004">
    <w:abstractNumId w:val="134"/>
  </w:num>
  <w:num w:numId="35" w16cid:durableId="1368329922">
    <w:abstractNumId w:val="77"/>
  </w:num>
  <w:num w:numId="36" w16cid:durableId="1749182775">
    <w:abstractNumId w:val="62"/>
  </w:num>
  <w:num w:numId="37" w16cid:durableId="2017538917">
    <w:abstractNumId w:val="116"/>
  </w:num>
  <w:num w:numId="38" w16cid:durableId="1964723975">
    <w:abstractNumId w:val="90"/>
  </w:num>
  <w:num w:numId="39" w16cid:durableId="1379478442">
    <w:abstractNumId w:val="143"/>
  </w:num>
  <w:num w:numId="40" w16cid:durableId="643048290">
    <w:abstractNumId w:val="121"/>
  </w:num>
  <w:num w:numId="41" w16cid:durableId="569123145">
    <w:abstractNumId w:val="50"/>
  </w:num>
  <w:num w:numId="42" w16cid:durableId="117653376">
    <w:abstractNumId w:val="22"/>
  </w:num>
  <w:num w:numId="43" w16cid:durableId="1466393857">
    <w:abstractNumId w:val="58"/>
    <w:lvlOverride w:ilvl="0">
      <w:lvl w:ilvl="0">
        <w:start w:val="1"/>
        <w:numFmt w:val="bullet"/>
        <w:pStyle w:val="Spiegel1"/>
        <w:lvlText w:val=""/>
        <w:lvlJc w:val="left"/>
        <w:pPr>
          <w:tabs>
            <w:tab w:val="num" w:pos="284"/>
          </w:tabs>
          <w:ind w:left="284" w:hanging="284"/>
        </w:pPr>
        <w:rPr>
          <w:rFonts w:ascii="Symbol" w:hAnsi="Symbol" w:hint="default"/>
          <w:color w:val="auto"/>
          <w:sz w:val="24"/>
        </w:rPr>
      </w:lvl>
    </w:lvlOverride>
  </w:num>
  <w:num w:numId="44" w16cid:durableId="551040056">
    <w:abstractNumId w:val="108"/>
  </w:num>
  <w:num w:numId="45" w16cid:durableId="120727861">
    <w:abstractNumId w:val="36"/>
  </w:num>
  <w:num w:numId="46" w16cid:durableId="1911306118">
    <w:abstractNumId w:val="129"/>
  </w:num>
  <w:num w:numId="47" w16cid:durableId="1646660205">
    <w:abstractNumId w:val="44"/>
  </w:num>
  <w:num w:numId="48" w16cid:durableId="545875836">
    <w:abstractNumId w:val="152"/>
    <w:lvlOverride w:ilvl="0">
      <w:lvl w:ilvl="0">
        <w:start w:val="1"/>
        <w:numFmt w:val="decimal"/>
        <w:pStyle w:val="Balk1"/>
        <w:lvlText w:val="%1."/>
        <w:lvlJc w:val="left"/>
        <w:pPr>
          <w:ind w:left="397" w:hanging="397"/>
        </w:pPr>
        <w:rPr>
          <w:rFonts w:hint="default"/>
        </w:rPr>
      </w:lvl>
    </w:lvlOverride>
    <w:lvlOverride w:ilvl="1">
      <w:lvl w:ilvl="1">
        <w:start w:val="1"/>
        <w:numFmt w:val="decimal"/>
        <w:pStyle w:val="Balk2"/>
        <w:lvlText w:val="%1.%2"/>
        <w:lvlJc w:val="left"/>
        <w:pPr>
          <w:tabs>
            <w:tab w:val="num" w:pos="999"/>
          </w:tabs>
          <w:ind w:left="1192" w:hanging="624"/>
        </w:pPr>
        <w:rPr>
          <w:rFonts w:hint="default"/>
        </w:rPr>
      </w:lvl>
    </w:lvlOverride>
    <w:lvlOverride w:ilvl="2">
      <w:lvl w:ilvl="2">
        <w:start w:val="1"/>
        <w:numFmt w:val="decimal"/>
        <w:pStyle w:val="Balk3"/>
        <w:lvlText w:val="%1.%2.%3"/>
        <w:lvlJc w:val="left"/>
        <w:pPr>
          <w:ind w:left="737" w:hanging="737"/>
        </w:pPr>
        <w:rPr>
          <w:rFonts w:hint="default"/>
          <w:b w:val="0"/>
          <w:bCs/>
        </w:rPr>
      </w:lvl>
    </w:lvlOverride>
    <w:lvlOverride w:ilvl="3">
      <w:lvl w:ilvl="3">
        <w:start w:val="1"/>
        <w:numFmt w:val="decimal"/>
        <w:pStyle w:val="Balk4"/>
        <w:lvlText w:val="%1.%2.%3.%4"/>
        <w:lvlJc w:val="left"/>
        <w:pPr>
          <w:ind w:left="964" w:hanging="964"/>
        </w:pPr>
        <w:rPr>
          <w:rFonts w:hint="default"/>
        </w:rPr>
      </w:lvl>
    </w:lvlOverride>
    <w:lvlOverride w:ilvl="4">
      <w:lvl w:ilvl="4">
        <w:start w:val="1"/>
        <w:numFmt w:val="none"/>
        <w:pStyle w:val="Balk5"/>
        <w:lvlText w:val="%5"/>
        <w:lvlJc w:val="left"/>
        <w:pPr>
          <w:ind w:left="0" w:firstLine="0"/>
        </w:pPr>
        <w:rPr>
          <w:rFonts w:hint="default"/>
        </w:rPr>
      </w:lvl>
    </w:lvlOverride>
    <w:lvlOverride w:ilvl="5">
      <w:lvl w:ilvl="5">
        <w:start w:val="1"/>
        <w:numFmt w:val="none"/>
        <w:pStyle w:val="Balk6"/>
        <w:lvlText w:val="%6"/>
        <w:lvlJc w:val="left"/>
        <w:pPr>
          <w:ind w:left="0" w:firstLine="0"/>
        </w:pPr>
        <w:rPr>
          <w:rFonts w:hint="default"/>
        </w:rPr>
      </w:lvl>
    </w:lvlOverride>
    <w:lvlOverride w:ilvl="6">
      <w:lvl w:ilvl="6">
        <w:start w:val="1"/>
        <w:numFmt w:val="decimal"/>
        <w:pStyle w:val="ListeNumaras"/>
        <w:lvlText w:val="%7."/>
        <w:lvlJc w:val="left"/>
        <w:pPr>
          <w:ind w:left="357" w:hanging="357"/>
        </w:pPr>
        <w:rPr>
          <w:rFonts w:hint="default"/>
        </w:rPr>
      </w:lvl>
    </w:lvlOverride>
    <w:lvlOverride w:ilvl="7">
      <w:lvl w:ilvl="7">
        <w:start w:val="1"/>
        <w:numFmt w:val="lowerLetter"/>
        <w:pStyle w:val="ListNumberAlpha"/>
        <w:lvlText w:val="%8."/>
        <w:lvlJc w:val="left"/>
        <w:pPr>
          <w:tabs>
            <w:tab w:val="num" w:pos="720"/>
          </w:tabs>
          <w:ind w:left="1077" w:hanging="357"/>
        </w:pPr>
        <w:rPr>
          <w:rFonts w:hint="default"/>
        </w:rPr>
      </w:lvl>
    </w:lvlOverride>
    <w:lvlOverride w:ilvl="8">
      <w:lvl w:ilvl="8">
        <w:start w:val="1"/>
        <w:numFmt w:val="lowerRoman"/>
        <w:pStyle w:val="ListNumberRoman"/>
        <w:lvlText w:val="%9."/>
        <w:lvlJc w:val="left"/>
        <w:pPr>
          <w:ind w:left="1440" w:hanging="363"/>
        </w:pPr>
        <w:rPr>
          <w:rFonts w:hint="default"/>
        </w:rPr>
      </w:lvl>
    </w:lvlOverride>
  </w:num>
  <w:num w:numId="49" w16cid:durableId="1436050655">
    <w:abstractNumId w:val="153"/>
  </w:num>
  <w:num w:numId="50" w16cid:durableId="1901553288">
    <w:abstractNumId w:val="152"/>
    <w:lvlOverride w:ilvl="2">
      <w:lvl w:ilvl="2">
        <w:start w:val="1"/>
        <w:numFmt w:val="decimal"/>
        <w:pStyle w:val="Balk3"/>
        <w:lvlText w:val="%1.%2.%3"/>
        <w:lvlJc w:val="left"/>
        <w:pPr>
          <w:ind w:left="737" w:hanging="737"/>
        </w:pPr>
        <w:rPr>
          <w:rFonts w:hint="default"/>
          <w:b w:val="0"/>
          <w:bCs/>
        </w:rPr>
      </w:lvl>
    </w:lvlOverride>
  </w:num>
  <w:num w:numId="51" w16cid:durableId="210461636">
    <w:abstractNumId w:val="72"/>
  </w:num>
  <w:num w:numId="52" w16cid:durableId="1366253128">
    <w:abstractNumId w:val="58"/>
  </w:num>
  <w:num w:numId="53" w16cid:durableId="2088569089">
    <w:abstractNumId w:val="84"/>
  </w:num>
  <w:num w:numId="54" w16cid:durableId="1735660969">
    <w:abstractNumId w:val="40"/>
  </w:num>
  <w:num w:numId="55" w16cid:durableId="599607976">
    <w:abstractNumId w:val="40"/>
    <w:lvlOverride w:ilvl="0">
      <w:startOverride w:val="1"/>
      <w:lvl w:ilvl="0">
        <w:start w:val="1"/>
        <w:numFmt w:val="decimal"/>
        <w:lvlText w:val=""/>
        <w:lvlJc w:val="left"/>
        <w:pPr>
          <w:ind w:left="397" w:hanging="397"/>
        </w:pPr>
        <w:rPr>
          <w:rFonts w:ascii="Wingdings" w:hAnsi="Wingdings" w:cs="Times New Roman" w:hint="default"/>
          <w:color w:val="D1DDD3" w:themeColor="text2"/>
          <w:sz w:val="16"/>
          <w:szCs w:val="16"/>
        </w:rPr>
      </w:lvl>
    </w:lvlOverride>
    <w:lvlOverride w:ilvl="1">
      <w:lvl w:ilvl="1">
        <w:numFmt w:val="decimal"/>
        <w:lvlText w:val=""/>
        <w:lvlJc w:val="left"/>
      </w:lvl>
    </w:lvlOverride>
    <w:lvlOverride w:ilvl="2">
      <w:lvl w:ilvl="2">
        <w:numFmt w:val="decimal"/>
        <w:lvlText w:val=""/>
        <w:lvlJc w:val="left"/>
      </w:lvl>
    </w:lvlOverride>
    <w:lvlOverride w:ilvl="3">
      <w:lvl w:ilvl="3">
        <w:numFmt w:val="decimal"/>
        <w:lvlText w:val=""/>
        <w:lvlJc w:val="left"/>
      </w:lvl>
    </w:lvlOverride>
    <w:lvlOverride w:ilvl="4">
      <w:startOverride w:val="1"/>
      <w:lvl w:ilvl="4">
        <w:start w:val="1"/>
        <w:numFmt w:val="decimal"/>
        <w:lvlText w:val=""/>
        <w:lvlJc w:val="left"/>
      </w:lvl>
    </w:lvlOverride>
    <w:lvlOverride w:ilvl="5">
      <w:startOverride w:val="1"/>
      <w:lvl w:ilvl="5">
        <w:start w:val="1"/>
        <w:numFmt w:val="decimal"/>
        <w:lvlText w:val=""/>
        <w:lvlJc w:val="left"/>
      </w:lvl>
    </w:lvlOverride>
    <w:lvlOverride w:ilvl="6">
      <w:startOverride w:val="1"/>
      <w:lvl w:ilvl="6">
        <w:start w:val="1"/>
        <w:numFmt w:val="decimal"/>
        <w:lvlText w:val=""/>
        <w:lvlJc w:val="left"/>
      </w:lvl>
    </w:lvlOverride>
    <w:lvlOverride w:ilvl="7">
      <w:startOverride w:val="1"/>
      <w:lvl w:ilvl="7">
        <w:start w:val="1"/>
        <w:numFmt w:val="decimal"/>
        <w:lvlText w:val=""/>
        <w:lvlJc w:val="left"/>
      </w:lvl>
    </w:lvlOverride>
    <w:lvlOverride w:ilvl="8">
      <w:startOverride w:val="1"/>
      <w:lvl w:ilvl="8">
        <w:start w:val="1"/>
        <w:numFmt w:val="decimal"/>
        <w:lvlText w:val=""/>
        <w:lvlJc w:val="left"/>
      </w:lvl>
    </w:lvlOverride>
  </w:num>
  <w:num w:numId="56" w16cid:durableId="1905405100">
    <w:abstractNumId w:val="19"/>
  </w:num>
  <w:num w:numId="57" w16cid:durableId="10955870">
    <w:abstractNumId w:val="15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8" w16cid:durableId="1682127841">
    <w:abstractNumId w:val="63"/>
  </w:num>
  <w:num w:numId="59" w16cid:durableId="1252356983">
    <w:abstractNumId w:val="111"/>
  </w:num>
  <w:num w:numId="60" w16cid:durableId="1328635650">
    <w:abstractNumId w:val="48"/>
  </w:num>
  <w:num w:numId="61" w16cid:durableId="1025866295">
    <w:abstractNumId w:val="137"/>
  </w:num>
  <w:num w:numId="62" w16cid:durableId="172036910">
    <w:abstractNumId w:val="21"/>
  </w:num>
  <w:num w:numId="63" w16cid:durableId="125776425">
    <w:abstractNumId w:val="23"/>
  </w:num>
  <w:num w:numId="64" w16cid:durableId="314646330">
    <w:abstractNumId w:val="56"/>
  </w:num>
  <w:num w:numId="65" w16cid:durableId="1536890112">
    <w:abstractNumId w:val="100"/>
  </w:num>
  <w:num w:numId="66" w16cid:durableId="356464526">
    <w:abstractNumId w:val="25"/>
  </w:num>
  <w:num w:numId="67" w16cid:durableId="1529947582">
    <w:abstractNumId w:val="49"/>
  </w:num>
  <w:num w:numId="68" w16cid:durableId="1240288487">
    <w:abstractNumId w:val="158"/>
  </w:num>
  <w:num w:numId="69" w16cid:durableId="115375249">
    <w:abstractNumId w:val="17"/>
  </w:num>
  <w:num w:numId="70" w16cid:durableId="1713382724">
    <w:abstractNumId w:val="132"/>
  </w:num>
  <w:num w:numId="71" w16cid:durableId="43607752">
    <w:abstractNumId w:val="46"/>
  </w:num>
  <w:num w:numId="72" w16cid:durableId="1035499489">
    <w:abstractNumId w:val="74"/>
  </w:num>
  <w:num w:numId="73" w16cid:durableId="88815123">
    <w:abstractNumId w:val="54"/>
  </w:num>
  <w:num w:numId="74" w16cid:durableId="283538199">
    <w:abstractNumId w:val="68"/>
  </w:num>
  <w:num w:numId="75" w16cid:durableId="1140609212">
    <w:abstractNumId w:val="20"/>
  </w:num>
  <w:num w:numId="76" w16cid:durableId="1404914663">
    <w:abstractNumId w:val="29"/>
  </w:num>
  <w:num w:numId="77" w16cid:durableId="848131791">
    <w:abstractNumId w:val="88"/>
  </w:num>
  <w:num w:numId="78" w16cid:durableId="2106415041">
    <w:abstractNumId w:val="97"/>
  </w:num>
  <w:num w:numId="79" w16cid:durableId="2080396706">
    <w:abstractNumId w:val="145"/>
  </w:num>
  <w:num w:numId="80" w16cid:durableId="1921213605">
    <w:abstractNumId w:val="101"/>
  </w:num>
  <w:num w:numId="81" w16cid:durableId="668799404">
    <w:abstractNumId w:val="4"/>
  </w:num>
  <w:num w:numId="82" w16cid:durableId="1900676443">
    <w:abstractNumId w:val="3"/>
  </w:num>
  <w:num w:numId="83" w16cid:durableId="1682269667">
    <w:abstractNumId w:val="2"/>
  </w:num>
  <w:num w:numId="84" w16cid:durableId="488257427">
    <w:abstractNumId w:val="1"/>
  </w:num>
  <w:num w:numId="85" w16cid:durableId="1275865929">
    <w:abstractNumId w:val="0"/>
  </w:num>
  <w:num w:numId="86" w16cid:durableId="1549102738">
    <w:abstractNumId w:val="138"/>
  </w:num>
  <w:num w:numId="87" w16cid:durableId="941185170">
    <w:abstractNumId w:val="117"/>
  </w:num>
  <w:num w:numId="88" w16cid:durableId="1657878693">
    <w:abstractNumId w:val="122"/>
  </w:num>
  <w:num w:numId="89" w16cid:durableId="1816607670">
    <w:abstractNumId w:val="11"/>
  </w:num>
  <w:num w:numId="90" w16cid:durableId="688603082">
    <w:abstractNumId w:val="18"/>
  </w:num>
  <w:num w:numId="91" w16cid:durableId="1241059398">
    <w:abstractNumId w:val="131"/>
  </w:num>
  <w:num w:numId="92" w16cid:durableId="525364477">
    <w:abstractNumId w:val="140"/>
  </w:num>
  <w:num w:numId="93" w16cid:durableId="469439259">
    <w:abstractNumId w:val="30"/>
  </w:num>
  <w:num w:numId="94" w16cid:durableId="1128662634">
    <w:abstractNumId w:val="133"/>
  </w:num>
  <w:num w:numId="95" w16cid:durableId="1158765101">
    <w:abstractNumId w:val="66"/>
  </w:num>
  <w:num w:numId="96" w16cid:durableId="341469661">
    <w:abstractNumId w:val="126"/>
  </w:num>
  <w:num w:numId="97" w16cid:durableId="1121263448">
    <w:abstractNumId w:val="118"/>
  </w:num>
  <w:num w:numId="98" w16cid:durableId="748969236">
    <w:abstractNumId w:val="151"/>
  </w:num>
  <w:num w:numId="99" w16cid:durableId="1547569079">
    <w:abstractNumId w:val="86"/>
  </w:num>
  <w:num w:numId="100" w16cid:durableId="2061124250">
    <w:abstractNumId w:val="103"/>
  </w:num>
  <w:num w:numId="101" w16cid:durableId="824470651">
    <w:abstractNumId w:val="157"/>
  </w:num>
  <w:num w:numId="102" w16cid:durableId="567958464">
    <w:abstractNumId w:val="76"/>
  </w:num>
  <w:num w:numId="103" w16cid:durableId="883519286">
    <w:abstractNumId w:val="120"/>
  </w:num>
  <w:num w:numId="104" w16cid:durableId="362175565">
    <w:abstractNumId w:val="144"/>
  </w:num>
  <w:num w:numId="105" w16cid:durableId="1893224596">
    <w:abstractNumId w:val="71"/>
  </w:num>
  <w:num w:numId="106" w16cid:durableId="415980467">
    <w:abstractNumId w:val="78"/>
  </w:num>
  <w:num w:numId="107" w16cid:durableId="715785520">
    <w:abstractNumId w:val="57"/>
  </w:num>
  <w:num w:numId="108" w16cid:durableId="779181569">
    <w:abstractNumId w:val="24"/>
  </w:num>
  <w:num w:numId="109" w16cid:durableId="995568225">
    <w:abstractNumId w:val="8"/>
  </w:num>
  <w:num w:numId="110" w16cid:durableId="622225286">
    <w:abstractNumId w:val="104"/>
  </w:num>
  <w:num w:numId="111" w16cid:durableId="679308016">
    <w:abstractNumId w:val="82"/>
  </w:num>
  <w:num w:numId="112" w16cid:durableId="865291280">
    <w:abstractNumId w:val="45"/>
  </w:num>
  <w:num w:numId="113" w16cid:durableId="1949266998">
    <w:abstractNumId w:val="35"/>
  </w:num>
  <w:num w:numId="114" w16cid:durableId="1909263216">
    <w:abstractNumId w:val="70"/>
  </w:num>
  <w:num w:numId="115" w16cid:durableId="127015925">
    <w:abstractNumId w:val="81"/>
  </w:num>
  <w:num w:numId="116" w16cid:durableId="1282690350">
    <w:abstractNumId w:val="33"/>
  </w:num>
  <w:num w:numId="117" w16cid:durableId="556624864">
    <w:abstractNumId w:val="79"/>
  </w:num>
  <w:num w:numId="118" w16cid:durableId="1517620967">
    <w:abstractNumId w:val="150"/>
  </w:num>
  <w:num w:numId="119" w16cid:durableId="1183208364">
    <w:abstractNumId w:val="89"/>
  </w:num>
  <w:num w:numId="120" w16cid:durableId="937718697">
    <w:abstractNumId w:val="51"/>
  </w:num>
  <w:num w:numId="121" w16cid:durableId="638997777">
    <w:abstractNumId w:val="64"/>
  </w:num>
  <w:num w:numId="122" w16cid:durableId="1422334186">
    <w:abstractNumId w:val="142"/>
  </w:num>
  <w:num w:numId="123" w16cid:durableId="1807114902">
    <w:abstractNumId w:val="98"/>
  </w:num>
  <w:num w:numId="124" w16cid:durableId="1202136916">
    <w:abstractNumId w:val="154"/>
  </w:num>
  <w:num w:numId="125" w16cid:durableId="1389763941">
    <w:abstractNumId w:val="15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6" w16cid:durableId="1284389390">
    <w:abstractNumId w:val="34"/>
  </w:num>
  <w:num w:numId="127" w16cid:durableId="230895856">
    <w:abstractNumId w:val="55"/>
  </w:num>
  <w:num w:numId="128" w16cid:durableId="262567791">
    <w:abstractNumId w:val="41"/>
  </w:num>
  <w:num w:numId="129" w16cid:durableId="957949614">
    <w:abstractNumId w:val="42"/>
  </w:num>
  <w:num w:numId="130" w16cid:durableId="981695732">
    <w:abstractNumId w:val="130"/>
  </w:num>
  <w:num w:numId="131" w16cid:durableId="2116902293">
    <w:abstractNumId w:val="69"/>
  </w:num>
  <w:num w:numId="132" w16cid:durableId="492066683">
    <w:abstractNumId w:val="83"/>
  </w:num>
  <w:num w:numId="133" w16cid:durableId="512259762">
    <w:abstractNumId w:val="99"/>
  </w:num>
  <w:num w:numId="134" w16cid:durableId="742608317">
    <w:abstractNumId w:val="27"/>
  </w:num>
  <w:num w:numId="135" w16cid:durableId="1446464034">
    <w:abstractNumId w:val="94"/>
  </w:num>
  <w:num w:numId="136" w16cid:durableId="58595508">
    <w:abstractNumId w:val="114"/>
  </w:num>
  <w:num w:numId="137" w16cid:durableId="1448156395">
    <w:abstractNumId w:val="52"/>
  </w:num>
  <w:num w:numId="138" w16cid:durableId="1114861649">
    <w:abstractNumId w:val="152"/>
  </w:num>
  <w:num w:numId="139" w16cid:durableId="1358234276">
    <w:abstractNumId w:val="152"/>
  </w:num>
  <w:num w:numId="140" w16cid:durableId="2124154546">
    <w:abstractNumId w:val="152"/>
  </w:num>
  <w:num w:numId="141" w16cid:durableId="968586570">
    <w:abstractNumId w:val="152"/>
  </w:num>
  <w:num w:numId="142" w16cid:durableId="53285899">
    <w:abstractNumId w:val="152"/>
  </w:num>
  <w:num w:numId="143" w16cid:durableId="730427903">
    <w:abstractNumId w:val="152"/>
  </w:num>
  <w:num w:numId="144" w16cid:durableId="1456942390">
    <w:abstractNumId w:val="109"/>
  </w:num>
  <w:num w:numId="145" w16cid:durableId="1917203944">
    <w:abstractNumId w:val="73"/>
  </w:num>
  <w:num w:numId="146" w16cid:durableId="997464991">
    <w:abstractNumId w:val="152"/>
  </w:num>
  <w:num w:numId="147" w16cid:durableId="514075663">
    <w:abstractNumId w:val="47"/>
  </w:num>
  <w:num w:numId="148" w16cid:durableId="955063971">
    <w:abstractNumId w:val="6"/>
  </w:num>
  <w:num w:numId="149" w16cid:durableId="1571503677">
    <w:abstractNumId w:val="37"/>
  </w:num>
  <w:num w:numId="150" w16cid:durableId="153497788">
    <w:abstractNumId w:val="80"/>
  </w:num>
  <w:num w:numId="151" w16cid:durableId="160200424">
    <w:abstractNumId w:val="156"/>
  </w:num>
  <w:num w:numId="152" w16cid:durableId="1794245642">
    <w:abstractNumId w:val="60"/>
  </w:num>
  <w:num w:numId="153" w16cid:durableId="1096562744">
    <w:abstractNumId w:val="148"/>
  </w:num>
  <w:num w:numId="154" w16cid:durableId="2033725665">
    <w:abstractNumId w:val="139"/>
  </w:num>
  <w:num w:numId="155" w16cid:durableId="1865165016">
    <w:abstractNumId w:val="67"/>
  </w:num>
  <w:num w:numId="156" w16cid:durableId="1025060141">
    <w:abstractNumId w:val="65"/>
  </w:num>
  <w:num w:numId="157" w16cid:durableId="776173357">
    <w:abstractNumId w:val="15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8" w16cid:durableId="328213040">
    <w:abstractNumId w:val="85"/>
  </w:num>
  <w:num w:numId="159" w16cid:durableId="318505407">
    <w:abstractNumId w:val="38"/>
  </w:num>
  <w:num w:numId="160" w16cid:durableId="532429221">
    <w:abstractNumId w:val="61"/>
  </w:num>
  <w:num w:numId="161" w16cid:durableId="1989089651">
    <w:abstractNumId w:val="9"/>
  </w:num>
  <w:num w:numId="162" w16cid:durableId="769131114">
    <w:abstractNumId w:val="95"/>
  </w:num>
  <w:num w:numId="163" w16cid:durableId="829062152">
    <w:abstractNumId w:val="15"/>
  </w:num>
  <w:num w:numId="164" w16cid:durableId="1403990174">
    <w:abstractNumId w:val="124"/>
  </w:num>
  <w:num w:numId="165" w16cid:durableId="650645098">
    <w:abstractNumId w:val="53"/>
  </w:num>
  <w:num w:numId="166" w16cid:durableId="1122070808">
    <w:abstractNumId w:val="28"/>
  </w:num>
  <w:num w:numId="167" w16cid:durableId="276568558">
    <w:abstractNumId w:val="96"/>
  </w:num>
  <w:num w:numId="168" w16cid:durableId="1781218227">
    <w:abstractNumId w:val="123"/>
  </w:num>
  <w:num w:numId="169" w16cid:durableId="637610167">
    <w:abstractNumId w:val="32"/>
  </w:num>
  <w:num w:numId="170" w16cid:durableId="100302154">
    <w:abstractNumId w:val="125"/>
  </w:num>
  <w:num w:numId="171" w16cid:durableId="1161655188">
    <w:abstractNumId w:val="75"/>
  </w:num>
  <w:numIdMacAtCleanup w:val="16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80"/>
  <w:attachedTemplate r:id="rId1"/>
  <w:defaultTabStop w:val="720"/>
  <w:hyphenationZone w:val="425"/>
  <w:doNotShadeFormData/>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5089E"/>
    <w:rsid w:val="000011B1"/>
    <w:rsid w:val="000013C2"/>
    <w:rsid w:val="0000213C"/>
    <w:rsid w:val="000028C6"/>
    <w:rsid w:val="000034B4"/>
    <w:rsid w:val="0000456E"/>
    <w:rsid w:val="000048F2"/>
    <w:rsid w:val="00005552"/>
    <w:rsid w:val="000058B4"/>
    <w:rsid w:val="00005E76"/>
    <w:rsid w:val="0000623D"/>
    <w:rsid w:val="000065DC"/>
    <w:rsid w:val="00006B31"/>
    <w:rsid w:val="00006B6C"/>
    <w:rsid w:val="00006C41"/>
    <w:rsid w:val="00010774"/>
    <w:rsid w:val="00010A53"/>
    <w:rsid w:val="00010A97"/>
    <w:rsid w:val="00010BA0"/>
    <w:rsid w:val="00010F01"/>
    <w:rsid w:val="00011127"/>
    <w:rsid w:val="00011148"/>
    <w:rsid w:val="000112E5"/>
    <w:rsid w:val="00012469"/>
    <w:rsid w:val="00012537"/>
    <w:rsid w:val="000126F7"/>
    <w:rsid w:val="00012EDC"/>
    <w:rsid w:val="00013B6D"/>
    <w:rsid w:val="00013C9D"/>
    <w:rsid w:val="00013DBB"/>
    <w:rsid w:val="000142B3"/>
    <w:rsid w:val="000144C1"/>
    <w:rsid w:val="00015CB4"/>
    <w:rsid w:val="00015CCD"/>
    <w:rsid w:val="00016286"/>
    <w:rsid w:val="000162D0"/>
    <w:rsid w:val="0001735B"/>
    <w:rsid w:val="00017D08"/>
    <w:rsid w:val="00020B08"/>
    <w:rsid w:val="00020C11"/>
    <w:rsid w:val="00020CC2"/>
    <w:rsid w:val="00021274"/>
    <w:rsid w:val="00021354"/>
    <w:rsid w:val="00021795"/>
    <w:rsid w:val="000218BF"/>
    <w:rsid w:val="00021B00"/>
    <w:rsid w:val="00021D37"/>
    <w:rsid w:val="00021D9C"/>
    <w:rsid w:val="00022034"/>
    <w:rsid w:val="00022CC8"/>
    <w:rsid w:val="000234D9"/>
    <w:rsid w:val="00023BA6"/>
    <w:rsid w:val="00024079"/>
    <w:rsid w:val="00024AC3"/>
    <w:rsid w:val="00024B75"/>
    <w:rsid w:val="00024BD3"/>
    <w:rsid w:val="00025392"/>
    <w:rsid w:val="00025562"/>
    <w:rsid w:val="00026567"/>
    <w:rsid w:val="000267FE"/>
    <w:rsid w:val="0002681F"/>
    <w:rsid w:val="00026BFD"/>
    <w:rsid w:val="00027394"/>
    <w:rsid w:val="00027F76"/>
    <w:rsid w:val="00030572"/>
    <w:rsid w:val="00030B51"/>
    <w:rsid w:val="00031116"/>
    <w:rsid w:val="00031402"/>
    <w:rsid w:val="00031D6F"/>
    <w:rsid w:val="00032A47"/>
    <w:rsid w:val="00033420"/>
    <w:rsid w:val="000340E3"/>
    <w:rsid w:val="000344B8"/>
    <w:rsid w:val="00034783"/>
    <w:rsid w:val="00034DBF"/>
    <w:rsid w:val="000351A7"/>
    <w:rsid w:val="0003573D"/>
    <w:rsid w:val="000359E9"/>
    <w:rsid w:val="00036C35"/>
    <w:rsid w:val="0003711C"/>
    <w:rsid w:val="00037849"/>
    <w:rsid w:val="00037F82"/>
    <w:rsid w:val="00040283"/>
    <w:rsid w:val="00040B06"/>
    <w:rsid w:val="00040CEC"/>
    <w:rsid w:val="0004113B"/>
    <w:rsid w:val="00041226"/>
    <w:rsid w:val="00041658"/>
    <w:rsid w:val="00041EA8"/>
    <w:rsid w:val="0004202A"/>
    <w:rsid w:val="0004235E"/>
    <w:rsid w:val="000424F3"/>
    <w:rsid w:val="0004259A"/>
    <w:rsid w:val="00043311"/>
    <w:rsid w:val="000437BD"/>
    <w:rsid w:val="00043F56"/>
    <w:rsid w:val="00044613"/>
    <w:rsid w:val="000447FF"/>
    <w:rsid w:val="00044F76"/>
    <w:rsid w:val="00045010"/>
    <w:rsid w:val="00045013"/>
    <w:rsid w:val="0004533A"/>
    <w:rsid w:val="000469EB"/>
    <w:rsid w:val="00046CE7"/>
    <w:rsid w:val="00047027"/>
    <w:rsid w:val="00047100"/>
    <w:rsid w:val="00047C6F"/>
    <w:rsid w:val="00047F19"/>
    <w:rsid w:val="000506FE"/>
    <w:rsid w:val="0005084C"/>
    <w:rsid w:val="00051075"/>
    <w:rsid w:val="0005134A"/>
    <w:rsid w:val="00051447"/>
    <w:rsid w:val="00051890"/>
    <w:rsid w:val="00051F55"/>
    <w:rsid w:val="00052386"/>
    <w:rsid w:val="00052D3C"/>
    <w:rsid w:val="000532B4"/>
    <w:rsid w:val="0005332C"/>
    <w:rsid w:val="00054635"/>
    <w:rsid w:val="000553E3"/>
    <w:rsid w:val="0005591A"/>
    <w:rsid w:val="00056B1A"/>
    <w:rsid w:val="00057DE7"/>
    <w:rsid w:val="000600C3"/>
    <w:rsid w:val="000606E8"/>
    <w:rsid w:val="00060856"/>
    <w:rsid w:val="00060CEF"/>
    <w:rsid w:val="000625EC"/>
    <w:rsid w:val="000627A9"/>
    <w:rsid w:val="00064EB5"/>
    <w:rsid w:val="0006506F"/>
    <w:rsid w:val="0006525B"/>
    <w:rsid w:val="000652F1"/>
    <w:rsid w:val="000667B8"/>
    <w:rsid w:val="000674D5"/>
    <w:rsid w:val="00067524"/>
    <w:rsid w:val="00070750"/>
    <w:rsid w:val="00070F53"/>
    <w:rsid w:val="00071FAC"/>
    <w:rsid w:val="00072022"/>
    <w:rsid w:val="000720F8"/>
    <w:rsid w:val="000724DC"/>
    <w:rsid w:val="0007268B"/>
    <w:rsid w:val="00072C26"/>
    <w:rsid w:val="00072E95"/>
    <w:rsid w:val="00073452"/>
    <w:rsid w:val="00074002"/>
    <w:rsid w:val="0007407F"/>
    <w:rsid w:val="00074725"/>
    <w:rsid w:val="00074DE5"/>
    <w:rsid w:val="0007645F"/>
    <w:rsid w:val="000764B7"/>
    <w:rsid w:val="0007678E"/>
    <w:rsid w:val="00076CA9"/>
    <w:rsid w:val="00077C3A"/>
    <w:rsid w:val="00077F46"/>
    <w:rsid w:val="0008042E"/>
    <w:rsid w:val="00080BC6"/>
    <w:rsid w:val="00080C48"/>
    <w:rsid w:val="00081707"/>
    <w:rsid w:val="00081A80"/>
    <w:rsid w:val="00081AD5"/>
    <w:rsid w:val="00081E20"/>
    <w:rsid w:val="00082A7F"/>
    <w:rsid w:val="00082B7F"/>
    <w:rsid w:val="00082CE7"/>
    <w:rsid w:val="00083184"/>
    <w:rsid w:val="00083811"/>
    <w:rsid w:val="00084C78"/>
    <w:rsid w:val="00086203"/>
    <w:rsid w:val="00086206"/>
    <w:rsid w:val="000862AF"/>
    <w:rsid w:val="00087213"/>
    <w:rsid w:val="00087CF4"/>
    <w:rsid w:val="0009011B"/>
    <w:rsid w:val="000904BC"/>
    <w:rsid w:val="0009095C"/>
    <w:rsid w:val="00090FDD"/>
    <w:rsid w:val="000917C8"/>
    <w:rsid w:val="00091D7E"/>
    <w:rsid w:val="000930C0"/>
    <w:rsid w:val="0009328E"/>
    <w:rsid w:val="0009342C"/>
    <w:rsid w:val="000934AE"/>
    <w:rsid w:val="00093649"/>
    <w:rsid w:val="00093A2D"/>
    <w:rsid w:val="00093DBB"/>
    <w:rsid w:val="000941C3"/>
    <w:rsid w:val="0009475A"/>
    <w:rsid w:val="00094E9C"/>
    <w:rsid w:val="00095AE2"/>
    <w:rsid w:val="000961F8"/>
    <w:rsid w:val="00096657"/>
    <w:rsid w:val="000971BF"/>
    <w:rsid w:val="0009733D"/>
    <w:rsid w:val="000A044E"/>
    <w:rsid w:val="000A07F5"/>
    <w:rsid w:val="000A1132"/>
    <w:rsid w:val="000A1B78"/>
    <w:rsid w:val="000A24EB"/>
    <w:rsid w:val="000A2685"/>
    <w:rsid w:val="000A2C73"/>
    <w:rsid w:val="000A2C88"/>
    <w:rsid w:val="000A3843"/>
    <w:rsid w:val="000A3B5A"/>
    <w:rsid w:val="000A3C50"/>
    <w:rsid w:val="000A4134"/>
    <w:rsid w:val="000A4202"/>
    <w:rsid w:val="000A4F9F"/>
    <w:rsid w:val="000A5DA1"/>
    <w:rsid w:val="000A5E4E"/>
    <w:rsid w:val="000A61DD"/>
    <w:rsid w:val="000A688E"/>
    <w:rsid w:val="000A7708"/>
    <w:rsid w:val="000A7B58"/>
    <w:rsid w:val="000B034D"/>
    <w:rsid w:val="000B0448"/>
    <w:rsid w:val="000B0ACB"/>
    <w:rsid w:val="000B0EC1"/>
    <w:rsid w:val="000B3504"/>
    <w:rsid w:val="000B4436"/>
    <w:rsid w:val="000B4AB8"/>
    <w:rsid w:val="000B7820"/>
    <w:rsid w:val="000C00C6"/>
    <w:rsid w:val="000C0C0F"/>
    <w:rsid w:val="000C117D"/>
    <w:rsid w:val="000C121A"/>
    <w:rsid w:val="000C16E3"/>
    <w:rsid w:val="000C2177"/>
    <w:rsid w:val="000C2C73"/>
    <w:rsid w:val="000C2CF1"/>
    <w:rsid w:val="000C332B"/>
    <w:rsid w:val="000C3CE5"/>
    <w:rsid w:val="000C4871"/>
    <w:rsid w:val="000C4DEE"/>
    <w:rsid w:val="000C4E60"/>
    <w:rsid w:val="000C4F54"/>
    <w:rsid w:val="000C58F2"/>
    <w:rsid w:val="000C5919"/>
    <w:rsid w:val="000C5E5F"/>
    <w:rsid w:val="000C68C9"/>
    <w:rsid w:val="000C6B52"/>
    <w:rsid w:val="000C7E9D"/>
    <w:rsid w:val="000C7F26"/>
    <w:rsid w:val="000D01EF"/>
    <w:rsid w:val="000D0708"/>
    <w:rsid w:val="000D0C42"/>
    <w:rsid w:val="000D11DA"/>
    <w:rsid w:val="000D133A"/>
    <w:rsid w:val="000D2751"/>
    <w:rsid w:val="000D340B"/>
    <w:rsid w:val="000D4240"/>
    <w:rsid w:val="000D4568"/>
    <w:rsid w:val="000D46CB"/>
    <w:rsid w:val="000D49A0"/>
    <w:rsid w:val="000D5269"/>
    <w:rsid w:val="000D55FF"/>
    <w:rsid w:val="000D57B1"/>
    <w:rsid w:val="000D5B9B"/>
    <w:rsid w:val="000D5C87"/>
    <w:rsid w:val="000D6199"/>
    <w:rsid w:val="000D63A0"/>
    <w:rsid w:val="000D6B58"/>
    <w:rsid w:val="000D6FD4"/>
    <w:rsid w:val="000D7020"/>
    <w:rsid w:val="000D7813"/>
    <w:rsid w:val="000D7895"/>
    <w:rsid w:val="000D7925"/>
    <w:rsid w:val="000D7AFE"/>
    <w:rsid w:val="000E0166"/>
    <w:rsid w:val="000E0E8D"/>
    <w:rsid w:val="000E31C7"/>
    <w:rsid w:val="000E3D77"/>
    <w:rsid w:val="000E4699"/>
    <w:rsid w:val="000E4FC6"/>
    <w:rsid w:val="000E53BE"/>
    <w:rsid w:val="000E58D0"/>
    <w:rsid w:val="000E6C2D"/>
    <w:rsid w:val="000E6FA1"/>
    <w:rsid w:val="000E74CA"/>
    <w:rsid w:val="000E7E9B"/>
    <w:rsid w:val="000F0031"/>
    <w:rsid w:val="000F0717"/>
    <w:rsid w:val="000F0FC0"/>
    <w:rsid w:val="000F10B4"/>
    <w:rsid w:val="000F12CE"/>
    <w:rsid w:val="000F3B2D"/>
    <w:rsid w:val="000F3E69"/>
    <w:rsid w:val="000F47FE"/>
    <w:rsid w:val="000F4A0B"/>
    <w:rsid w:val="000F5D7B"/>
    <w:rsid w:val="000F70E1"/>
    <w:rsid w:val="000F7835"/>
    <w:rsid w:val="000F7C7D"/>
    <w:rsid w:val="000F7C95"/>
    <w:rsid w:val="00100523"/>
    <w:rsid w:val="001005A4"/>
    <w:rsid w:val="00101104"/>
    <w:rsid w:val="0010132A"/>
    <w:rsid w:val="00103A5C"/>
    <w:rsid w:val="00103C35"/>
    <w:rsid w:val="001043FE"/>
    <w:rsid w:val="00104FBE"/>
    <w:rsid w:val="00105557"/>
    <w:rsid w:val="001057F7"/>
    <w:rsid w:val="00105A06"/>
    <w:rsid w:val="0010603F"/>
    <w:rsid w:val="001063AD"/>
    <w:rsid w:val="00106B76"/>
    <w:rsid w:val="00106CD0"/>
    <w:rsid w:val="00106E86"/>
    <w:rsid w:val="00106EBA"/>
    <w:rsid w:val="00106EBF"/>
    <w:rsid w:val="001073FA"/>
    <w:rsid w:val="00107CBF"/>
    <w:rsid w:val="00107FCE"/>
    <w:rsid w:val="001110CB"/>
    <w:rsid w:val="00112C92"/>
    <w:rsid w:val="00112EE4"/>
    <w:rsid w:val="00113940"/>
    <w:rsid w:val="00113D9B"/>
    <w:rsid w:val="00113EC1"/>
    <w:rsid w:val="00114437"/>
    <w:rsid w:val="00114792"/>
    <w:rsid w:val="001155C3"/>
    <w:rsid w:val="00115B27"/>
    <w:rsid w:val="00117208"/>
    <w:rsid w:val="001174F9"/>
    <w:rsid w:val="00117D0B"/>
    <w:rsid w:val="00117E63"/>
    <w:rsid w:val="00120139"/>
    <w:rsid w:val="0012075E"/>
    <w:rsid w:val="0012168C"/>
    <w:rsid w:val="001216BC"/>
    <w:rsid w:val="00121902"/>
    <w:rsid w:val="00121D11"/>
    <w:rsid w:val="00122337"/>
    <w:rsid w:val="00122556"/>
    <w:rsid w:val="00122C7A"/>
    <w:rsid w:val="00123969"/>
    <w:rsid w:val="00124232"/>
    <w:rsid w:val="0012431B"/>
    <w:rsid w:val="00124980"/>
    <w:rsid w:val="00124A19"/>
    <w:rsid w:val="0012509D"/>
    <w:rsid w:val="0012543B"/>
    <w:rsid w:val="00125729"/>
    <w:rsid w:val="00125B94"/>
    <w:rsid w:val="00125E6C"/>
    <w:rsid w:val="00126500"/>
    <w:rsid w:val="001276BE"/>
    <w:rsid w:val="001276E2"/>
    <w:rsid w:val="00127F9B"/>
    <w:rsid w:val="00130403"/>
    <w:rsid w:val="001305E6"/>
    <w:rsid w:val="00130775"/>
    <w:rsid w:val="001309A8"/>
    <w:rsid w:val="00130D1D"/>
    <w:rsid w:val="00130DCF"/>
    <w:rsid w:val="0013150B"/>
    <w:rsid w:val="00131995"/>
    <w:rsid w:val="0013212A"/>
    <w:rsid w:val="00132384"/>
    <w:rsid w:val="00132B08"/>
    <w:rsid w:val="00133B75"/>
    <w:rsid w:val="00134491"/>
    <w:rsid w:val="00135655"/>
    <w:rsid w:val="00135B40"/>
    <w:rsid w:val="001360C8"/>
    <w:rsid w:val="00136D1C"/>
    <w:rsid w:val="00137B60"/>
    <w:rsid w:val="00137C6E"/>
    <w:rsid w:val="00140732"/>
    <w:rsid w:val="00140959"/>
    <w:rsid w:val="00140CA4"/>
    <w:rsid w:val="00141E22"/>
    <w:rsid w:val="00142513"/>
    <w:rsid w:val="00142F4F"/>
    <w:rsid w:val="001432C4"/>
    <w:rsid w:val="001432CD"/>
    <w:rsid w:val="00143FFF"/>
    <w:rsid w:val="00144CBB"/>
    <w:rsid w:val="00145877"/>
    <w:rsid w:val="00145886"/>
    <w:rsid w:val="00146719"/>
    <w:rsid w:val="00146BE0"/>
    <w:rsid w:val="00146CAA"/>
    <w:rsid w:val="0014716D"/>
    <w:rsid w:val="0015009C"/>
    <w:rsid w:val="00150361"/>
    <w:rsid w:val="001506B9"/>
    <w:rsid w:val="00150DE7"/>
    <w:rsid w:val="00151399"/>
    <w:rsid w:val="00151475"/>
    <w:rsid w:val="0015156F"/>
    <w:rsid w:val="00151D66"/>
    <w:rsid w:val="00152D29"/>
    <w:rsid w:val="00153DC3"/>
    <w:rsid w:val="001540FC"/>
    <w:rsid w:val="00154279"/>
    <w:rsid w:val="001549AC"/>
    <w:rsid w:val="00154A7C"/>
    <w:rsid w:val="00155005"/>
    <w:rsid w:val="001557E5"/>
    <w:rsid w:val="00155E17"/>
    <w:rsid w:val="00155EB7"/>
    <w:rsid w:val="00156A48"/>
    <w:rsid w:val="00156E78"/>
    <w:rsid w:val="001573AF"/>
    <w:rsid w:val="001579E2"/>
    <w:rsid w:val="00157BBA"/>
    <w:rsid w:val="00160046"/>
    <w:rsid w:val="00161099"/>
    <w:rsid w:val="0016144F"/>
    <w:rsid w:val="00161616"/>
    <w:rsid w:val="00161B74"/>
    <w:rsid w:val="00161FA9"/>
    <w:rsid w:val="00163FAA"/>
    <w:rsid w:val="0016406B"/>
    <w:rsid w:val="00164380"/>
    <w:rsid w:val="001643DD"/>
    <w:rsid w:val="00165492"/>
    <w:rsid w:val="00165583"/>
    <w:rsid w:val="0016565B"/>
    <w:rsid w:val="00165C16"/>
    <w:rsid w:val="00165EA2"/>
    <w:rsid w:val="00165EE5"/>
    <w:rsid w:val="001660EE"/>
    <w:rsid w:val="00166C4A"/>
    <w:rsid w:val="00166EA3"/>
    <w:rsid w:val="00166F4A"/>
    <w:rsid w:val="0016790E"/>
    <w:rsid w:val="0017023B"/>
    <w:rsid w:val="0017101F"/>
    <w:rsid w:val="0017103E"/>
    <w:rsid w:val="00171543"/>
    <w:rsid w:val="00171858"/>
    <w:rsid w:val="00171912"/>
    <w:rsid w:val="0017238E"/>
    <w:rsid w:val="001727E6"/>
    <w:rsid w:val="00172CF6"/>
    <w:rsid w:val="0017308B"/>
    <w:rsid w:val="001737EF"/>
    <w:rsid w:val="00173B08"/>
    <w:rsid w:val="00173B2C"/>
    <w:rsid w:val="00173BF3"/>
    <w:rsid w:val="00173DF0"/>
    <w:rsid w:val="00174158"/>
    <w:rsid w:val="001746DB"/>
    <w:rsid w:val="001747C8"/>
    <w:rsid w:val="001748C2"/>
    <w:rsid w:val="00174FEE"/>
    <w:rsid w:val="001755C5"/>
    <w:rsid w:val="001757F4"/>
    <w:rsid w:val="00175EC6"/>
    <w:rsid w:val="001760FA"/>
    <w:rsid w:val="00176337"/>
    <w:rsid w:val="0017676A"/>
    <w:rsid w:val="001767DB"/>
    <w:rsid w:val="001768BA"/>
    <w:rsid w:val="00176EB0"/>
    <w:rsid w:val="00177E57"/>
    <w:rsid w:val="00180298"/>
    <w:rsid w:val="00180376"/>
    <w:rsid w:val="00180664"/>
    <w:rsid w:val="001806E1"/>
    <w:rsid w:val="00180F3D"/>
    <w:rsid w:val="001814FF"/>
    <w:rsid w:val="0018185C"/>
    <w:rsid w:val="00182EAA"/>
    <w:rsid w:val="001832DA"/>
    <w:rsid w:val="00183A9A"/>
    <w:rsid w:val="00183AC2"/>
    <w:rsid w:val="00183EE3"/>
    <w:rsid w:val="00184AC3"/>
    <w:rsid w:val="00185C21"/>
    <w:rsid w:val="001862F7"/>
    <w:rsid w:val="001867B4"/>
    <w:rsid w:val="00186A25"/>
    <w:rsid w:val="0018710F"/>
    <w:rsid w:val="001905B3"/>
    <w:rsid w:val="00190948"/>
    <w:rsid w:val="00190EB3"/>
    <w:rsid w:val="00190FB1"/>
    <w:rsid w:val="001918E3"/>
    <w:rsid w:val="00192260"/>
    <w:rsid w:val="00192A1A"/>
    <w:rsid w:val="00192DCE"/>
    <w:rsid w:val="00192F9B"/>
    <w:rsid w:val="001931EC"/>
    <w:rsid w:val="00194134"/>
    <w:rsid w:val="00194408"/>
    <w:rsid w:val="0019588D"/>
    <w:rsid w:val="00195EE4"/>
    <w:rsid w:val="001A0F21"/>
    <w:rsid w:val="001A15E1"/>
    <w:rsid w:val="001A24A2"/>
    <w:rsid w:val="001A25A4"/>
    <w:rsid w:val="001A271C"/>
    <w:rsid w:val="001A27D1"/>
    <w:rsid w:val="001A2CEC"/>
    <w:rsid w:val="001A2FF5"/>
    <w:rsid w:val="001A312D"/>
    <w:rsid w:val="001A33E9"/>
    <w:rsid w:val="001A36FB"/>
    <w:rsid w:val="001A422F"/>
    <w:rsid w:val="001A46A7"/>
    <w:rsid w:val="001A4714"/>
    <w:rsid w:val="001A4902"/>
    <w:rsid w:val="001A5CF8"/>
    <w:rsid w:val="001A6551"/>
    <w:rsid w:val="001A68EC"/>
    <w:rsid w:val="001A6A0C"/>
    <w:rsid w:val="001A7084"/>
    <w:rsid w:val="001A76FD"/>
    <w:rsid w:val="001A77F8"/>
    <w:rsid w:val="001B0108"/>
    <w:rsid w:val="001B0AE3"/>
    <w:rsid w:val="001B0C7E"/>
    <w:rsid w:val="001B0E62"/>
    <w:rsid w:val="001B386D"/>
    <w:rsid w:val="001B3D2A"/>
    <w:rsid w:val="001B4A8C"/>
    <w:rsid w:val="001B4E86"/>
    <w:rsid w:val="001B5250"/>
    <w:rsid w:val="001B68D4"/>
    <w:rsid w:val="001B693C"/>
    <w:rsid w:val="001B6F71"/>
    <w:rsid w:val="001B7AFD"/>
    <w:rsid w:val="001B7D11"/>
    <w:rsid w:val="001B7E92"/>
    <w:rsid w:val="001C003D"/>
    <w:rsid w:val="001C0293"/>
    <w:rsid w:val="001C0686"/>
    <w:rsid w:val="001C0913"/>
    <w:rsid w:val="001C1DAE"/>
    <w:rsid w:val="001C2A7B"/>
    <w:rsid w:val="001C3E4B"/>
    <w:rsid w:val="001C42FD"/>
    <w:rsid w:val="001C483E"/>
    <w:rsid w:val="001C498C"/>
    <w:rsid w:val="001C4BDF"/>
    <w:rsid w:val="001C4D24"/>
    <w:rsid w:val="001C66AB"/>
    <w:rsid w:val="001C66F9"/>
    <w:rsid w:val="001C6FCB"/>
    <w:rsid w:val="001C7D58"/>
    <w:rsid w:val="001D0F2A"/>
    <w:rsid w:val="001D1B5A"/>
    <w:rsid w:val="001D29D6"/>
    <w:rsid w:val="001D2BE3"/>
    <w:rsid w:val="001D2C18"/>
    <w:rsid w:val="001D2C8E"/>
    <w:rsid w:val="001D36C4"/>
    <w:rsid w:val="001D3811"/>
    <w:rsid w:val="001D40D8"/>
    <w:rsid w:val="001D46C2"/>
    <w:rsid w:val="001D51DA"/>
    <w:rsid w:val="001D5401"/>
    <w:rsid w:val="001D54A9"/>
    <w:rsid w:val="001D55A0"/>
    <w:rsid w:val="001D61C4"/>
    <w:rsid w:val="001D68A6"/>
    <w:rsid w:val="001D7BF2"/>
    <w:rsid w:val="001E0B1F"/>
    <w:rsid w:val="001E0DFF"/>
    <w:rsid w:val="001E13E7"/>
    <w:rsid w:val="001E1758"/>
    <w:rsid w:val="001E22DC"/>
    <w:rsid w:val="001E2C7A"/>
    <w:rsid w:val="001E2FDE"/>
    <w:rsid w:val="001E31D2"/>
    <w:rsid w:val="001E356C"/>
    <w:rsid w:val="001E3E58"/>
    <w:rsid w:val="001E4F44"/>
    <w:rsid w:val="001E4FBC"/>
    <w:rsid w:val="001E6DCB"/>
    <w:rsid w:val="001E70EB"/>
    <w:rsid w:val="001E763B"/>
    <w:rsid w:val="001E7CFA"/>
    <w:rsid w:val="001F025C"/>
    <w:rsid w:val="001F0285"/>
    <w:rsid w:val="001F1EAE"/>
    <w:rsid w:val="001F1FFA"/>
    <w:rsid w:val="001F2140"/>
    <w:rsid w:val="001F2541"/>
    <w:rsid w:val="001F2964"/>
    <w:rsid w:val="001F32D1"/>
    <w:rsid w:val="001F35C8"/>
    <w:rsid w:val="001F3D75"/>
    <w:rsid w:val="001F40C9"/>
    <w:rsid w:val="001F47A0"/>
    <w:rsid w:val="001F56A2"/>
    <w:rsid w:val="001F57D8"/>
    <w:rsid w:val="001F5AB6"/>
    <w:rsid w:val="001F602E"/>
    <w:rsid w:val="001F6093"/>
    <w:rsid w:val="001F68BF"/>
    <w:rsid w:val="001F6DBE"/>
    <w:rsid w:val="001F7099"/>
    <w:rsid w:val="001F7D32"/>
    <w:rsid w:val="00200757"/>
    <w:rsid w:val="0020088D"/>
    <w:rsid w:val="00200CFE"/>
    <w:rsid w:val="00200FB7"/>
    <w:rsid w:val="00201BD1"/>
    <w:rsid w:val="002022E1"/>
    <w:rsid w:val="002023B8"/>
    <w:rsid w:val="002039E5"/>
    <w:rsid w:val="00204335"/>
    <w:rsid w:val="002046DE"/>
    <w:rsid w:val="00204A34"/>
    <w:rsid w:val="002050EA"/>
    <w:rsid w:val="00205679"/>
    <w:rsid w:val="00207C47"/>
    <w:rsid w:val="002100F1"/>
    <w:rsid w:val="002104C4"/>
    <w:rsid w:val="002104F9"/>
    <w:rsid w:val="00210A16"/>
    <w:rsid w:val="00210C01"/>
    <w:rsid w:val="00210D07"/>
    <w:rsid w:val="00210FFC"/>
    <w:rsid w:val="00211068"/>
    <w:rsid w:val="00211119"/>
    <w:rsid w:val="00211652"/>
    <w:rsid w:val="00211E2A"/>
    <w:rsid w:val="00212A0B"/>
    <w:rsid w:val="00212CBA"/>
    <w:rsid w:val="00213249"/>
    <w:rsid w:val="00213FE0"/>
    <w:rsid w:val="0021482C"/>
    <w:rsid w:val="00214AC8"/>
    <w:rsid w:val="00216231"/>
    <w:rsid w:val="00216C48"/>
    <w:rsid w:val="002175DC"/>
    <w:rsid w:val="00217C8B"/>
    <w:rsid w:val="00217E1C"/>
    <w:rsid w:val="002202DC"/>
    <w:rsid w:val="00220E0B"/>
    <w:rsid w:val="0022100F"/>
    <w:rsid w:val="0022158A"/>
    <w:rsid w:val="002217F7"/>
    <w:rsid w:val="0022187D"/>
    <w:rsid w:val="002220C5"/>
    <w:rsid w:val="00222462"/>
    <w:rsid w:val="002228CA"/>
    <w:rsid w:val="002228D6"/>
    <w:rsid w:val="00222C75"/>
    <w:rsid w:val="00223445"/>
    <w:rsid w:val="00223AB6"/>
    <w:rsid w:val="00223F32"/>
    <w:rsid w:val="0022422E"/>
    <w:rsid w:val="00224348"/>
    <w:rsid w:val="0022514C"/>
    <w:rsid w:val="00225247"/>
    <w:rsid w:val="00225683"/>
    <w:rsid w:val="00225744"/>
    <w:rsid w:val="002259A4"/>
    <w:rsid w:val="00225DD1"/>
    <w:rsid w:val="00226003"/>
    <w:rsid w:val="0022607B"/>
    <w:rsid w:val="0022624F"/>
    <w:rsid w:val="00226D1F"/>
    <w:rsid w:val="002270E6"/>
    <w:rsid w:val="00227232"/>
    <w:rsid w:val="002275D3"/>
    <w:rsid w:val="00227838"/>
    <w:rsid w:val="00227C75"/>
    <w:rsid w:val="00227D6C"/>
    <w:rsid w:val="00230C7C"/>
    <w:rsid w:val="00230DCE"/>
    <w:rsid w:val="0023107A"/>
    <w:rsid w:val="002316E9"/>
    <w:rsid w:val="00231D6E"/>
    <w:rsid w:val="00232209"/>
    <w:rsid w:val="00232566"/>
    <w:rsid w:val="002327B3"/>
    <w:rsid w:val="002329F6"/>
    <w:rsid w:val="00234616"/>
    <w:rsid w:val="002347EC"/>
    <w:rsid w:val="00234C6F"/>
    <w:rsid w:val="00234D25"/>
    <w:rsid w:val="00235B0F"/>
    <w:rsid w:val="00236095"/>
    <w:rsid w:val="00236AA0"/>
    <w:rsid w:val="00236E39"/>
    <w:rsid w:val="0023738E"/>
    <w:rsid w:val="00237B98"/>
    <w:rsid w:val="00237D1D"/>
    <w:rsid w:val="00237DE0"/>
    <w:rsid w:val="002409A5"/>
    <w:rsid w:val="00241D70"/>
    <w:rsid w:val="00241E5D"/>
    <w:rsid w:val="00241EF4"/>
    <w:rsid w:val="002421C3"/>
    <w:rsid w:val="00242F78"/>
    <w:rsid w:val="00243044"/>
    <w:rsid w:val="00243FB7"/>
    <w:rsid w:val="00244040"/>
    <w:rsid w:val="00244174"/>
    <w:rsid w:val="00244A6F"/>
    <w:rsid w:val="002452A7"/>
    <w:rsid w:val="00245338"/>
    <w:rsid w:val="0024568D"/>
    <w:rsid w:val="00245E4A"/>
    <w:rsid w:val="00245FA5"/>
    <w:rsid w:val="002461E7"/>
    <w:rsid w:val="00246321"/>
    <w:rsid w:val="00247262"/>
    <w:rsid w:val="002476DD"/>
    <w:rsid w:val="00250025"/>
    <w:rsid w:val="00250193"/>
    <w:rsid w:val="0025058B"/>
    <w:rsid w:val="00251966"/>
    <w:rsid w:val="00251AEA"/>
    <w:rsid w:val="0025223F"/>
    <w:rsid w:val="002523F3"/>
    <w:rsid w:val="002526EB"/>
    <w:rsid w:val="0025307B"/>
    <w:rsid w:val="00253507"/>
    <w:rsid w:val="00253F82"/>
    <w:rsid w:val="00254BC9"/>
    <w:rsid w:val="002552BC"/>
    <w:rsid w:val="002558C6"/>
    <w:rsid w:val="00255AEF"/>
    <w:rsid w:val="0025642E"/>
    <w:rsid w:val="00256B70"/>
    <w:rsid w:val="0025715F"/>
    <w:rsid w:val="00257743"/>
    <w:rsid w:val="0026080B"/>
    <w:rsid w:val="00261B50"/>
    <w:rsid w:val="002623A2"/>
    <w:rsid w:val="0026260F"/>
    <w:rsid w:val="002626A3"/>
    <w:rsid w:val="0026298B"/>
    <w:rsid w:val="00263177"/>
    <w:rsid w:val="00263268"/>
    <w:rsid w:val="00263677"/>
    <w:rsid w:val="00263F34"/>
    <w:rsid w:val="00264200"/>
    <w:rsid w:val="00264273"/>
    <w:rsid w:val="00264BF9"/>
    <w:rsid w:val="00264E21"/>
    <w:rsid w:val="00266DC9"/>
    <w:rsid w:val="00267603"/>
    <w:rsid w:val="00267FC2"/>
    <w:rsid w:val="00270673"/>
    <w:rsid w:val="00271322"/>
    <w:rsid w:val="00271654"/>
    <w:rsid w:val="00272211"/>
    <w:rsid w:val="002724A3"/>
    <w:rsid w:val="00272985"/>
    <w:rsid w:val="00272A0C"/>
    <w:rsid w:val="00272D80"/>
    <w:rsid w:val="0027319E"/>
    <w:rsid w:val="002747C3"/>
    <w:rsid w:val="0027494C"/>
    <w:rsid w:val="00274B48"/>
    <w:rsid w:val="00274FB9"/>
    <w:rsid w:val="002753FB"/>
    <w:rsid w:val="0027544C"/>
    <w:rsid w:val="002754B5"/>
    <w:rsid w:val="0027586D"/>
    <w:rsid w:val="002759EB"/>
    <w:rsid w:val="00276264"/>
    <w:rsid w:val="002762F3"/>
    <w:rsid w:val="0027677D"/>
    <w:rsid w:val="00276976"/>
    <w:rsid w:val="002769EC"/>
    <w:rsid w:val="00276EDD"/>
    <w:rsid w:val="00277D1C"/>
    <w:rsid w:val="00280037"/>
    <w:rsid w:val="00280E6D"/>
    <w:rsid w:val="00280E96"/>
    <w:rsid w:val="002819C2"/>
    <w:rsid w:val="00281BCD"/>
    <w:rsid w:val="002825CF"/>
    <w:rsid w:val="0028287F"/>
    <w:rsid w:val="00283D73"/>
    <w:rsid w:val="00283D9D"/>
    <w:rsid w:val="002842D3"/>
    <w:rsid w:val="00284766"/>
    <w:rsid w:val="0028511F"/>
    <w:rsid w:val="00285949"/>
    <w:rsid w:val="002866A9"/>
    <w:rsid w:val="00286DAC"/>
    <w:rsid w:val="00287240"/>
    <w:rsid w:val="0028735D"/>
    <w:rsid w:val="00287530"/>
    <w:rsid w:val="002922A1"/>
    <w:rsid w:val="00292E79"/>
    <w:rsid w:val="002930C8"/>
    <w:rsid w:val="002935DA"/>
    <w:rsid w:val="002940BF"/>
    <w:rsid w:val="00294C85"/>
    <w:rsid w:val="002950F6"/>
    <w:rsid w:val="0029539A"/>
    <w:rsid w:val="00295BD8"/>
    <w:rsid w:val="00295BE9"/>
    <w:rsid w:val="002960A0"/>
    <w:rsid w:val="00296222"/>
    <w:rsid w:val="0029698E"/>
    <w:rsid w:val="0029744A"/>
    <w:rsid w:val="00297AD5"/>
    <w:rsid w:val="00297B50"/>
    <w:rsid w:val="002A018C"/>
    <w:rsid w:val="002A084A"/>
    <w:rsid w:val="002A09E2"/>
    <w:rsid w:val="002A0B31"/>
    <w:rsid w:val="002A108E"/>
    <w:rsid w:val="002A13E3"/>
    <w:rsid w:val="002A293A"/>
    <w:rsid w:val="002A35D1"/>
    <w:rsid w:val="002A35E4"/>
    <w:rsid w:val="002A431D"/>
    <w:rsid w:val="002A4571"/>
    <w:rsid w:val="002A4735"/>
    <w:rsid w:val="002A4768"/>
    <w:rsid w:val="002A4CDB"/>
    <w:rsid w:val="002A4D75"/>
    <w:rsid w:val="002A528A"/>
    <w:rsid w:val="002A5F1B"/>
    <w:rsid w:val="002A64DA"/>
    <w:rsid w:val="002A7440"/>
    <w:rsid w:val="002A7BDE"/>
    <w:rsid w:val="002A7F2A"/>
    <w:rsid w:val="002B0486"/>
    <w:rsid w:val="002B0E7B"/>
    <w:rsid w:val="002B0EF2"/>
    <w:rsid w:val="002B18D7"/>
    <w:rsid w:val="002B1AA3"/>
    <w:rsid w:val="002B2180"/>
    <w:rsid w:val="002B2348"/>
    <w:rsid w:val="002B3753"/>
    <w:rsid w:val="002B3B8E"/>
    <w:rsid w:val="002B4047"/>
    <w:rsid w:val="002B5998"/>
    <w:rsid w:val="002B5CA5"/>
    <w:rsid w:val="002B67FE"/>
    <w:rsid w:val="002B6B4F"/>
    <w:rsid w:val="002B6C7A"/>
    <w:rsid w:val="002B6F4A"/>
    <w:rsid w:val="002B7BCC"/>
    <w:rsid w:val="002C0F0C"/>
    <w:rsid w:val="002C1758"/>
    <w:rsid w:val="002C19AC"/>
    <w:rsid w:val="002C1BE0"/>
    <w:rsid w:val="002C2414"/>
    <w:rsid w:val="002C26B8"/>
    <w:rsid w:val="002C289B"/>
    <w:rsid w:val="002C2BCC"/>
    <w:rsid w:val="002C3462"/>
    <w:rsid w:val="002C351C"/>
    <w:rsid w:val="002C35CF"/>
    <w:rsid w:val="002C3617"/>
    <w:rsid w:val="002C3741"/>
    <w:rsid w:val="002C3AE6"/>
    <w:rsid w:val="002C3FA4"/>
    <w:rsid w:val="002C4161"/>
    <w:rsid w:val="002C4219"/>
    <w:rsid w:val="002C4933"/>
    <w:rsid w:val="002C4BD6"/>
    <w:rsid w:val="002C4D69"/>
    <w:rsid w:val="002C56E9"/>
    <w:rsid w:val="002C5C00"/>
    <w:rsid w:val="002C5E0A"/>
    <w:rsid w:val="002C6F9E"/>
    <w:rsid w:val="002C7D4F"/>
    <w:rsid w:val="002C7F88"/>
    <w:rsid w:val="002D0B0A"/>
    <w:rsid w:val="002D0C7A"/>
    <w:rsid w:val="002D0E22"/>
    <w:rsid w:val="002D16D5"/>
    <w:rsid w:val="002D1EBB"/>
    <w:rsid w:val="002D26C3"/>
    <w:rsid w:val="002D2783"/>
    <w:rsid w:val="002D3132"/>
    <w:rsid w:val="002D3AB7"/>
    <w:rsid w:val="002D3D0E"/>
    <w:rsid w:val="002D3E1C"/>
    <w:rsid w:val="002D3E27"/>
    <w:rsid w:val="002D45C4"/>
    <w:rsid w:val="002D4865"/>
    <w:rsid w:val="002D5451"/>
    <w:rsid w:val="002D57F4"/>
    <w:rsid w:val="002D5D15"/>
    <w:rsid w:val="002D5DD1"/>
    <w:rsid w:val="002D6CA2"/>
    <w:rsid w:val="002E0032"/>
    <w:rsid w:val="002E0FA8"/>
    <w:rsid w:val="002E1503"/>
    <w:rsid w:val="002E1BA2"/>
    <w:rsid w:val="002E1EDE"/>
    <w:rsid w:val="002E26A3"/>
    <w:rsid w:val="002E2759"/>
    <w:rsid w:val="002E28F8"/>
    <w:rsid w:val="002E37E5"/>
    <w:rsid w:val="002E3B01"/>
    <w:rsid w:val="002E4224"/>
    <w:rsid w:val="002E44EB"/>
    <w:rsid w:val="002E4885"/>
    <w:rsid w:val="002E4C50"/>
    <w:rsid w:val="002E506B"/>
    <w:rsid w:val="002E5590"/>
    <w:rsid w:val="002E578E"/>
    <w:rsid w:val="002E586A"/>
    <w:rsid w:val="002E59E6"/>
    <w:rsid w:val="002E5C1E"/>
    <w:rsid w:val="002E5C21"/>
    <w:rsid w:val="002E6008"/>
    <w:rsid w:val="002E64D7"/>
    <w:rsid w:val="002E7A60"/>
    <w:rsid w:val="002E7B6B"/>
    <w:rsid w:val="002F0E31"/>
    <w:rsid w:val="002F10F3"/>
    <w:rsid w:val="002F1906"/>
    <w:rsid w:val="002F1E25"/>
    <w:rsid w:val="002F25C7"/>
    <w:rsid w:val="002F353A"/>
    <w:rsid w:val="002F3FB6"/>
    <w:rsid w:val="002F5635"/>
    <w:rsid w:val="002F58C5"/>
    <w:rsid w:val="002F7291"/>
    <w:rsid w:val="0030020D"/>
    <w:rsid w:val="00300311"/>
    <w:rsid w:val="00300489"/>
    <w:rsid w:val="003006B4"/>
    <w:rsid w:val="00300B87"/>
    <w:rsid w:val="00301578"/>
    <w:rsid w:val="00301739"/>
    <w:rsid w:val="003019E9"/>
    <w:rsid w:val="00301D19"/>
    <w:rsid w:val="00302038"/>
    <w:rsid w:val="00302A64"/>
    <w:rsid w:val="00302DE6"/>
    <w:rsid w:val="00303FE0"/>
    <w:rsid w:val="003045C5"/>
    <w:rsid w:val="00304FAC"/>
    <w:rsid w:val="0030557D"/>
    <w:rsid w:val="00305BF1"/>
    <w:rsid w:val="00306466"/>
    <w:rsid w:val="0030659B"/>
    <w:rsid w:val="00310429"/>
    <w:rsid w:val="00310652"/>
    <w:rsid w:val="003106BA"/>
    <w:rsid w:val="003118A6"/>
    <w:rsid w:val="00312439"/>
    <w:rsid w:val="00312CAE"/>
    <w:rsid w:val="00312D25"/>
    <w:rsid w:val="00312F2F"/>
    <w:rsid w:val="003140A6"/>
    <w:rsid w:val="00315925"/>
    <w:rsid w:val="0031618E"/>
    <w:rsid w:val="003166BE"/>
    <w:rsid w:val="00316800"/>
    <w:rsid w:val="00316824"/>
    <w:rsid w:val="003169C3"/>
    <w:rsid w:val="00316DB9"/>
    <w:rsid w:val="003170B1"/>
    <w:rsid w:val="003171ED"/>
    <w:rsid w:val="003200AE"/>
    <w:rsid w:val="00320301"/>
    <w:rsid w:val="003203FC"/>
    <w:rsid w:val="003205E2"/>
    <w:rsid w:val="00321DD6"/>
    <w:rsid w:val="00322B64"/>
    <w:rsid w:val="00322E7F"/>
    <w:rsid w:val="003234BC"/>
    <w:rsid w:val="00323525"/>
    <w:rsid w:val="00323748"/>
    <w:rsid w:val="0032389F"/>
    <w:rsid w:val="00323B87"/>
    <w:rsid w:val="00323F47"/>
    <w:rsid w:val="0032480E"/>
    <w:rsid w:val="003249ED"/>
    <w:rsid w:val="00325DB1"/>
    <w:rsid w:val="00325F21"/>
    <w:rsid w:val="00326233"/>
    <w:rsid w:val="003262E5"/>
    <w:rsid w:val="00326912"/>
    <w:rsid w:val="00326BCF"/>
    <w:rsid w:val="00326D24"/>
    <w:rsid w:val="00327444"/>
    <w:rsid w:val="00327739"/>
    <w:rsid w:val="00327AF7"/>
    <w:rsid w:val="00327E1C"/>
    <w:rsid w:val="00327FBC"/>
    <w:rsid w:val="0033064B"/>
    <w:rsid w:val="00330707"/>
    <w:rsid w:val="003307A0"/>
    <w:rsid w:val="00330C8C"/>
    <w:rsid w:val="0033117A"/>
    <w:rsid w:val="00331AD4"/>
    <w:rsid w:val="0033230B"/>
    <w:rsid w:val="003331E8"/>
    <w:rsid w:val="003341B4"/>
    <w:rsid w:val="00334AAC"/>
    <w:rsid w:val="00334C97"/>
    <w:rsid w:val="00334D72"/>
    <w:rsid w:val="003350DC"/>
    <w:rsid w:val="00335484"/>
    <w:rsid w:val="0033549F"/>
    <w:rsid w:val="00335981"/>
    <w:rsid w:val="00335C84"/>
    <w:rsid w:val="00335F8B"/>
    <w:rsid w:val="003363E8"/>
    <w:rsid w:val="0033661F"/>
    <w:rsid w:val="00337166"/>
    <w:rsid w:val="003375FD"/>
    <w:rsid w:val="00337E1C"/>
    <w:rsid w:val="00340815"/>
    <w:rsid w:val="00340840"/>
    <w:rsid w:val="00340947"/>
    <w:rsid w:val="00340E38"/>
    <w:rsid w:val="003416CF"/>
    <w:rsid w:val="00341A58"/>
    <w:rsid w:val="00342778"/>
    <w:rsid w:val="00342ACF"/>
    <w:rsid w:val="00342D92"/>
    <w:rsid w:val="00342F77"/>
    <w:rsid w:val="0034318D"/>
    <w:rsid w:val="0034342F"/>
    <w:rsid w:val="00343B66"/>
    <w:rsid w:val="00344087"/>
    <w:rsid w:val="0034471A"/>
    <w:rsid w:val="00344881"/>
    <w:rsid w:val="00344B7A"/>
    <w:rsid w:val="00344DB3"/>
    <w:rsid w:val="003450FE"/>
    <w:rsid w:val="00345225"/>
    <w:rsid w:val="00345304"/>
    <w:rsid w:val="003455F3"/>
    <w:rsid w:val="00345633"/>
    <w:rsid w:val="00345AAC"/>
    <w:rsid w:val="00345D66"/>
    <w:rsid w:val="003460A0"/>
    <w:rsid w:val="00346BC2"/>
    <w:rsid w:val="003478BF"/>
    <w:rsid w:val="003479AD"/>
    <w:rsid w:val="0035028A"/>
    <w:rsid w:val="0035082D"/>
    <w:rsid w:val="00350D05"/>
    <w:rsid w:val="00351B2A"/>
    <w:rsid w:val="00351C61"/>
    <w:rsid w:val="00351E10"/>
    <w:rsid w:val="003527BC"/>
    <w:rsid w:val="0035306F"/>
    <w:rsid w:val="0035312F"/>
    <w:rsid w:val="003535EC"/>
    <w:rsid w:val="0035361F"/>
    <w:rsid w:val="0035374A"/>
    <w:rsid w:val="00353D14"/>
    <w:rsid w:val="00354B90"/>
    <w:rsid w:val="00354EFD"/>
    <w:rsid w:val="00355387"/>
    <w:rsid w:val="0035553C"/>
    <w:rsid w:val="003557B4"/>
    <w:rsid w:val="00355D13"/>
    <w:rsid w:val="0035629B"/>
    <w:rsid w:val="00356859"/>
    <w:rsid w:val="00356978"/>
    <w:rsid w:val="00356A3F"/>
    <w:rsid w:val="0035733F"/>
    <w:rsid w:val="003574B3"/>
    <w:rsid w:val="00357846"/>
    <w:rsid w:val="00360083"/>
    <w:rsid w:val="00360417"/>
    <w:rsid w:val="00360757"/>
    <w:rsid w:val="00361144"/>
    <w:rsid w:val="00361840"/>
    <w:rsid w:val="00361F88"/>
    <w:rsid w:val="00362005"/>
    <w:rsid w:val="003621E2"/>
    <w:rsid w:val="003625F3"/>
    <w:rsid w:val="0036295A"/>
    <w:rsid w:val="00363319"/>
    <w:rsid w:val="00363996"/>
    <w:rsid w:val="00363B71"/>
    <w:rsid w:val="00363F6F"/>
    <w:rsid w:val="003640BA"/>
    <w:rsid w:val="0036472D"/>
    <w:rsid w:val="00365005"/>
    <w:rsid w:val="00365386"/>
    <w:rsid w:val="003657A5"/>
    <w:rsid w:val="00365EAE"/>
    <w:rsid w:val="00366279"/>
    <w:rsid w:val="003662FF"/>
    <w:rsid w:val="00366F0B"/>
    <w:rsid w:val="00367388"/>
    <w:rsid w:val="00367801"/>
    <w:rsid w:val="00367BC6"/>
    <w:rsid w:val="0037036D"/>
    <w:rsid w:val="0037071F"/>
    <w:rsid w:val="00370CFA"/>
    <w:rsid w:val="00370D2F"/>
    <w:rsid w:val="00371012"/>
    <w:rsid w:val="0037101C"/>
    <w:rsid w:val="00372329"/>
    <w:rsid w:val="003730F7"/>
    <w:rsid w:val="0037349A"/>
    <w:rsid w:val="00373709"/>
    <w:rsid w:val="00374B0E"/>
    <w:rsid w:val="00375152"/>
    <w:rsid w:val="00375971"/>
    <w:rsid w:val="003769E3"/>
    <w:rsid w:val="00377273"/>
    <w:rsid w:val="003778B1"/>
    <w:rsid w:val="00380233"/>
    <w:rsid w:val="00380366"/>
    <w:rsid w:val="003809DD"/>
    <w:rsid w:val="00380AAF"/>
    <w:rsid w:val="00383181"/>
    <w:rsid w:val="00383CAA"/>
    <w:rsid w:val="003841AD"/>
    <w:rsid w:val="003849E2"/>
    <w:rsid w:val="00385102"/>
    <w:rsid w:val="00385132"/>
    <w:rsid w:val="003860D2"/>
    <w:rsid w:val="003862CE"/>
    <w:rsid w:val="00387583"/>
    <w:rsid w:val="00387DBC"/>
    <w:rsid w:val="003904DA"/>
    <w:rsid w:val="0039054B"/>
    <w:rsid w:val="0039059A"/>
    <w:rsid w:val="00390A79"/>
    <w:rsid w:val="00390A8C"/>
    <w:rsid w:val="00390E0B"/>
    <w:rsid w:val="00391C19"/>
    <w:rsid w:val="003926A9"/>
    <w:rsid w:val="00392A33"/>
    <w:rsid w:val="003932F6"/>
    <w:rsid w:val="0039335E"/>
    <w:rsid w:val="0039343C"/>
    <w:rsid w:val="003946C4"/>
    <w:rsid w:val="003961D7"/>
    <w:rsid w:val="0039631D"/>
    <w:rsid w:val="003972E5"/>
    <w:rsid w:val="003976B5"/>
    <w:rsid w:val="00397B6B"/>
    <w:rsid w:val="00397C7B"/>
    <w:rsid w:val="00397D51"/>
    <w:rsid w:val="003A0552"/>
    <w:rsid w:val="003A05F7"/>
    <w:rsid w:val="003A12AA"/>
    <w:rsid w:val="003A17F7"/>
    <w:rsid w:val="003A1AA2"/>
    <w:rsid w:val="003A20E6"/>
    <w:rsid w:val="003A235E"/>
    <w:rsid w:val="003A2B62"/>
    <w:rsid w:val="003A2BDA"/>
    <w:rsid w:val="003A2FAE"/>
    <w:rsid w:val="003A3855"/>
    <w:rsid w:val="003A4233"/>
    <w:rsid w:val="003A4B4F"/>
    <w:rsid w:val="003A5B79"/>
    <w:rsid w:val="003A5E9F"/>
    <w:rsid w:val="003A5FD5"/>
    <w:rsid w:val="003A6587"/>
    <w:rsid w:val="003A7896"/>
    <w:rsid w:val="003B0124"/>
    <w:rsid w:val="003B0228"/>
    <w:rsid w:val="003B067F"/>
    <w:rsid w:val="003B1015"/>
    <w:rsid w:val="003B21E2"/>
    <w:rsid w:val="003B237B"/>
    <w:rsid w:val="003B2A64"/>
    <w:rsid w:val="003B2B3D"/>
    <w:rsid w:val="003B2BFC"/>
    <w:rsid w:val="003B2D05"/>
    <w:rsid w:val="003B2F13"/>
    <w:rsid w:val="003B4D03"/>
    <w:rsid w:val="003B5710"/>
    <w:rsid w:val="003B5EC5"/>
    <w:rsid w:val="003B5F90"/>
    <w:rsid w:val="003B6048"/>
    <w:rsid w:val="003B65D3"/>
    <w:rsid w:val="003C06A9"/>
    <w:rsid w:val="003C0A12"/>
    <w:rsid w:val="003C112C"/>
    <w:rsid w:val="003C1F13"/>
    <w:rsid w:val="003C2054"/>
    <w:rsid w:val="003C2535"/>
    <w:rsid w:val="003C2A38"/>
    <w:rsid w:val="003C2BB1"/>
    <w:rsid w:val="003C2F94"/>
    <w:rsid w:val="003C3020"/>
    <w:rsid w:val="003C3199"/>
    <w:rsid w:val="003C430A"/>
    <w:rsid w:val="003C4C08"/>
    <w:rsid w:val="003C4CD3"/>
    <w:rsid w:val="003C5DD1"/>
    <w:rsid w:val="003C5ED9"/>
    <w:rsid w:val="003C6442"/>
    <w:rsid w:val="003C74ED"/>
    <w:rsid w:val="003D0173"/>
    <w:rsid w:val="003D0367"/>
    <w:rsid w:val="003D070A"/>
    <w:rsid w:val="003D11E1"/>
    <w:rsid w:val="003D2295"/>
    <w:rsid w:val="003D24B4"/>
    <w:rsid w:val="003D2BDF"/>
    <w:rsid w:val="003D2D67"/>
    <w:rsid w:val="003D34C1"/>
    <w:rsid w:val="003D3655"/>
    <w:rsid w:val="003D3D5C"/>
    <w:rsid w:val="003D3DAD"/>
    <w:rsid w:val="003D4042"/>
    <w:rsid w:val="003D4493"/>
    <w:rsid w:val="003D47F6"/>
    <w:rsid w:val="003D4CA4"/>
    <w:rsid w:val="003D4E96"/>
    <w:rsid w:val="003D5947"/>
    <w:rsid w:val="003D77D4"/>
    <w:rsid w:val="003D7CF2"/>
    <w:rsid w:val="003E00C3"/>
    <w:rsid w:val="003E0499"/>
    <w:rsid w:val="003E0F3F"/>
    <w:rsid w:val="003E1FC2"/>
    <w:rsid w:val="003E2146"/>
    <w:rsid w:val="003E2241"/>
    <w:rsid w:val="003E242E"/>
    <w:rsid w:val="003E2897"/>
    <w:rsid w:val="003E3477"/>
    <w:rsid w:val="003E375A"/>
    <w:rsid w:val="003E448D"/>
    <w:rsid w:val="003E47CA"/>
    <w:rsid w:val="003E4C89"/>
    <w:rsid w:val="003E5697"/>
    <w:rsid w:val="003E5B1E"/>
    <w:rsid w:val="003E61BA"/>
    <w:rsid w:val="003E6538"/>
    <w:rsid w:val="003E67F9"/>
    <w:rsid w:val="003E6932"/>
    <w:rsid w:val="003E72D3"/>
    <w:rsid w:val="003E733B"/>
    <w:rsid w:val="003E79EF"/>
    <w:rsid w:val="003E7FF6"/>
    <w:rsid w:val="003F1250"/>
    <w:rsid w:val="003F127E"/>
    <w:rsid w:val="003F15F5"/>
    <w:rsid w:val="003F1D0D"/>
    <w:rsid w:val="003F2CA8"/>
    <w:rsid w:val="003F2E64"/>
    <w:rsid w:val="003F34DB"/>
    <w:rsid w:val="003F377E"/>
    <w:rsid w:val="003F3CDF"/>
    <w:rsid w:val="003F3DA9"/>
    <w:rsid w:val="003F4125"/>
    <w:rsid w:val="003F43DE"/>
    <w:rsid w:val="003F44C2"/>
    <w:rsid w:val="003F5196"/>
    <w:rsid w:val="003F51E1"/>
    <w:rsid w:val="003F59BC"/>
    <w:rsid w:val="003F5C4C"/>
    <w:rsid w:val="003F6224"/>
    <w:rsid w:val="003F6E77"/>
    <w:rsid w:val="003F7F0B"/>
    <w:rsid w:val="00400562"/>
    <w:rsid w:val="00400BD0"/>
    <w:rsid w:val="0040113B"/>
    <w:rsid w:val="004026CB"/>
    <w:rsid w:val="004027D0"/>
    <w:rsid w:val="0040288B"/>
    <w:rsid w:val="00403043"/>
    <w:rsid w:val="00403B63"/>
    <w:rsid w:val="00403CD5"/>
    <w:rsid w:val="004042C9"/>
    <w:rsid w:val="00404777"/>
    <w:rsid w:val="00404A8F"/>
    <w:rsid w:val="00404AA1"/>
    <w:rsid w:val="00405C5B"/>
    <w:rsid w:val="004061D1"/>
    <w:rsid w:val="0040782A"/>
    <w:rsid w:val="0040792B"/>
    <w:rsid w:val="004102F5"/>
    <w:rsid w:val="00410805"/>
    <w:rsid w:val="0041097F"/>
    <w:rsid w:val="00410B0C"/>
    <w:rsid w:val="00410C8F"/>
    <w:rsid w:val="004111AD"/>
    <w:rsid w:val="004112E5"/>
    <w:rsid w:val="0041130E"/>
    <w:rsid w:val="00411900"/>
    <w:rsid w:val="00412967"/>
    <w:rsid w:val="0041297E"/>
    <w:rsid w:val="00412C95"/>
    <w:rsid w:val="004137CE"/>
    <w:rsid w:val="00413C6D"/>
    <w:rsid w:val="00413DFC"/>
    <w:rsid w:val="00413EC3"/>
    <w:rsid w:val="00413F97"/>
    <w:rsid w:val="0041412E"/>
    <w:rsid w:val="00414C13"/>
    <w:rsid w:val="00414F14"/>
    <w:rsid w:val="004152BC"/>
    <w:rsid w:val="0041575E"/>
    <w:rsid w:val="004157E7"/>
    <w:rsid w:val="004158C1"/>
    <w:rsid w:val="0041590E"/>
    <w:rsid w:val="00416BB7"/>
    <w:rsid w:val="00416F38"/>
    <w:rsid w:val="00417415"/>
    <w:rsid w:val="0041741E"/>
    <w:rsid w:val="004177EE"/>
    <w:rsid w:val="004201C2"/>
    <w:rsid w:val="00420B03"/>
    <w:rsid w:val="00420C2F"/>
    <w:rsid w:val="0042275B"/>
    <w:rsid w:val="00422B67"/>
    <w:rsid w:val="00422C13"/>
    <w:rsid w:val="004235CA"/>
    <w:rsid w:val="004245C2"/>
    <w:rsid w:val="0042629B"/>
    <w:rsid w:val="004263E2"/>
    <w:rsid w:val="00426570"/>
    <w:rsid w:val="00426619"/>
    <w:rsid w:val="00426BE6"/>
    <w:rsid w:val="00426BF3"/>
    <w:rsid w:val="004274C6"/>
    <w:rsid w:val="00430001"/>
    <w:rsid w:val="004308D6"/>
    <w:rsid w:val="00430DB0"/>
    <w:rsid w:val="0043247F"/>
    <w:rsid w:val="00432968"/>
    <w:rsid w:val="004330EA"/>
    <w:rsid w:val="004332F0"/>
    <w:rsid w:val="004334EA"/>
    <w:rsid w:val="00433BC4"/>
    <w:rsid w:val="00433D6C"/>
    <w:rsid w:val="00434695"/>
    <w:rsid w:val="00434770"/>
    <w:rsid w:val="004348FB"/>
    <w:rsid w:val="004358DF"/>
    <w:rsid w:val="00436D36"/>
    <w:rsid w:val="00437361"/>
    <w:rsid w:val="00437BE5"/>
    <w:rsid w:val="00437FB4"/>
    <w:rsid w:val="00440369"/>
    <w:rsid w:val="0044036A"/>
    <w:rsid w:val="00440408"/>
    <w:rsid w:val="004410B1"/>
    <w:rsid w:val="00441EA3"/>
    <w:rsid w:val="004420CB"/>
    <w:rsid w:val="00442E3E"/>
    <w:rsid w:val="00443093"/>
    <w:rsid w:val="0044357A"/>
    <w:rsid w:val="00443A78"/>
    <w:rsid w:val="00443AA8"/>
    <w:rsid w:val="00443FA8"/>
    <w:rsid w:val="0044410F"/>
    <w:rsid w:val="00444161"/>
    <w:rsid w:val="004451F0"/>
    <w:rsid w:val="00445FC6"/>
    <w:rsid w:val="00446132"/>
    <w:rsid w:val="0044622C"/>
    <w:rsid w:val="00446297"/>
    <w:rsid w:val="00446571"/>
    <w:rsid w:val="00446BB9"/>
    <w:rsid w:val="00446C22"/>
    <w:rsid w:val="00446C47"/>
    <w:rsid w:val="0044732A"/>
    <w:rsid w:val="004474FA"/>
    <w:rsid w:val="00447831"/>
    <w:rsid w:val="0045175E"/>
    <w:rsid w:val="00451AAD"/>
    <w:rsid w:val="00452533"/>
    <w:rsid w:val="004525F3"/>
    <w:rsid w:val="0045260E"/>
    <w:rsid w:val="0045273C"/>
    <w:rsid w:val="00452F58"/>
    <w:rsid w:val="004530C6"/>
    <w:rsid w:val="00453919"/>
    <w:rsid w:val="00453B13"/>
    <w:rsid w:val="0045447E"/>
    <w:rsid w:val="00454518"/>
    <w:rsid w:val="004554A9"/>
    <w:rsid w:val="00455AD9"/>
    <w:rsid w:val="00455E9C"/>
    <w:rsid w:val="00456053"/>
    <w:rsid w:val="0045697A"/>
    <w:rsid w:val="00456CE1"/>
    <w:rsid w:val="00457885"/>
    <w:rsid w:val="00460C3B"/>
    <w:rsid w:val="0046154A"/>
    <w:rsid w:val="004615C0"/>
    <w:rsid w:val="004616B1"/>
    <w:rsid w:val="004616D4"/>
    <w:rsid w:val="00461EDE"/>
    <w:rsid w:val="0046215B"/>
    <w:rsid w:val="004622DB"/>
    <w:rsid w:val="0046258E"/>
    <w:rsid w:val="004629E3"/>
    <w:rsid w:val="00462B44"/>
    <w:rsid w:val="00462E54"/>
    <w:rsid w:val="00462E81"/>
    <w:rsid w:val="00464505"/>
    <w:rsid w:val="004649A2"/>
    <w:rsid w:val="004649BF"/>
    <w:rsid w:val="00464E4E"/>
    <w:rsid w:val="00464FC5"/>
    <w:rsid w:val="00465248"/>
    <w:rsid w:val="0046666E"/>
    <w:rsid w:val="00466C34"/>
    <w:rsid w:val="004674E4"/>
    <w:rsid w:val="004675A2"/>
    <w:rsid w:val="004678F6"/>
    <w:rsid w:val="00467CDF"/>
    <w:rsid w:val="00467E67"/>
    <w:rsid w:val="00470EB7"/>
    <w:rsid w:val="00471F85"/>
    <w:rsid w:val="0047204C"/>
    <w:rsid w:val="00472D12"/>
    <w:rsid w:val="004732E4"/>
    <w:rsid w:val="00473505"/>
    <w:rsid w:val="00474C99"/>
    <w:rsid w:val="00474D78"/>
    <w:rsid w:val="00475016"/>
    <w:rsid w:val="00475550"/>
    <w:rsid w:val="004756BA"/>
    <w:rsid w:val="00475BD8"/>
    <w:rsid w:val="00475F54"/>
    <w:rsid w:val="00476AD6"/>
    <w:rsid w:val="00477A68"/>
    <w:rsid w:val="00480B4E"/>
    <w:rsid w:val="004810D7"/>
    <w:rsid w:val="004813B8"/>
    <w:rsid w:val="004817CA"/>
    <w:rsid w:val="00481B5E"/>
    <w:rsid w:val="00481F49"/>
    <w:rsid w:val="004824DB"/>
    <w:rsid w:val="00483031"/>
    <w:rsid w:val="00483591"/>
    <w:rsid w:val="004837FF"/>
    <w:rsid w:val="00483E25"/>
    <w:rsid w:val="00484DDF"/>
    <w:rsid w:val="00485192"/>
    <w:rsid w:val="00485672"/>
    <w:rsid w:val="00487855"/>
    <w:rsid w:val="00487ADB"/>
    <w:rsid w:val="004900EE"/>
    <w:rsid w:val="0049013C"/>
    <w:rsid w:val="0049017E"/>
    <w:rsid w:val="004904B9"/>
    <w:rsid w:val="00490805"/>
    <w:rsid w:val="004911DC"/>
    <w:rsid w:val="004913EB"/>
    <w:rsid w:val="00491BF6"/>
    <w:rsid w:val="00491D11"/>
    <w:rsid w:val="00491FC5"/>
    <w:rsid w:val="004928E7"/>
    <w:rsid w:val="00493C65"/>
    <w:rsid w:val="00494114"/>
    <w:rsid w:val="00494A86"/>
    <w:rsid w:val="00494E1E"/>
    <w:rsid w:val="00494FEC"/>
    <w:rsid w:val="00495F06"/>
    <w:rsid w:val="00497118"/>
    <w:rsid w:val="00497326"/>
    <w:rsid w:val="00497A04"/>
    <w:rsid w:val="00497AC3"/>
    <w:rsid w:val="004A04A8"/>
    <w:rsid w:val="004A0D11"/>
    <w:rsid w:val="004A0D92"/>
    <w:rsid w:val="004A0EB3"/>
    <w:rsid w:val="004A1ABE"/>
    <w:rsid w:val="004A23B1"/>
    <w:rsid w:val="004A2842"/>
    <w:rsid w:val="004A292F"/>
    <w:rsid w:val="004A297A"/>
    <w:rsid w:val="004A2BF2"/>
    <w:rsid w:val="004A497C"/>
    <w:rsid w:val="004A4B06"/>
    <w:rsid w:val="004A4FE4"/>
    <w:rsid w:val="004A55E5"/>
    <w:rsid w:val="004A6347"/>
    <w:rsid w:val="004A65FF"/>
    <w:rsid w:val="004A6A18"/>
    <w:rsid w:val="004A7221"/>
    <w:rsid w:val="004A7474"/>
    <w:rsid w:val="004B010E"/>
    <w:rsid w:val="004B05B7"/>
    <w:rsid w:val="004B097D"/>
    <w:rsid w:val="004B15E5"/>
    <w:rsid w:val="004B1825"/>
    <w:rsid w:val="004B1C7F"/>
    <w:rsid w:val="004B2618"/>
    <w:rsid w:val="004B2688"/>
    <w:rsid w:val="004B2A08"/>
    <w:rsid w:val="004B2B1F"/>
    <w:rsid w:val="004B3AB4"/>
    <w:rsid w:val="004B41AB"/>
    <w:rsid w:val="004B4239"/>
    <w:rsid w:val="004B44A5"/>
    <w:rsid w:val="004B5668"/>
    <w:rsid w:val="004B582B"/>
    <w:rsid w:val="004B58E5"/>
    <w:rsid w:val="004B5D88"/>
    <w:rsid w:val="004B60E3"/>
    <w:rsid w:val="004B68AA"/>
    <w:rsid w:val="004B6A23"/>
    <w:rsid w:val="004B765D"/>
    <w:rsid w:val="004C00FD"/>
    <w:rsid w:val="004C0323"/>
    <w:rsid w:val="004C05C0"/>
    <w:rsid w:val="004C0946"/>
    <w:rsid w:val="004C0AAC"/>
    <w:rsid w:val="004C1282"/>
    <w:rsid w:val="004C13F0"/>
    <w:rsid w:val="004C151D"/>
    <w:rsid w:val="004C15B0"/>
    <w:rsid w:val="004C2A1E"/>
    <w:rsid w:val="004C3456"/>
    <w:rsid w:val="004C34AF"/>
    <w:rsid w:val="004C3EA4"/>
    <w:rsid w:val="004C4666"/>
    <w:rsid w:val="004C4C6E"/>
    <w:rsid w:val="004C5051"/>
    <w:rsid w:val="004C55DA"/>
    <w:rsid w:val="004C5D92"/>
    <w:rsid w:val="004D0302"/>
    <w:rsid w:val="004D0446"/>
    <w:rsid w:val="004D0C69"/>
    <w:rsid w:val="004D0C75"/>
    <w:rsid w:val="004D14EB"/>
    <w:rsid w:val="004D2541"/>
    <w:rsid w:val="004D2762"/>
    <w:rsid w:val="004D4D76"/>
    <w:rsid w:val="004D53BE"/>
    <w:rsid w:val="004D5555"/>
    <w:rsid w:val="004D562C"/>
    <w:rsid w:val="004D58EC"/>
    <w:rsid w:val="004D6003"/>
    <w:rsid w:val="004D651C"/>
    <w:rsid w:val="004D6A0E"/>
    <w:rsid w:val="004E00A1"/>
    <w:rsid w:val="004E01DE"/>
    <w:rsid w:val="004E096C"/>
    <w:rsid w:val="004E0E21"/>
    <w:rsid w:val="004E139E"/>
    <w:rsid w:val="004E1B06"/>
    <w:rsid w:val="004E1FE3"/>
    <w:rsid w:val="004E2421"/>
    <w:rsid w:val="004E25C7"/>
    <w:rsid w:val="004E28C0"/>
    <w:rsid w:val="004E28D4"/>
    <w:rsid w:val="004E31C1"/>
    <w:rsid w:val="004E35BD"/>
    <w:rsid w:val="004E3B26"/>
    <w:rsid w:val="004E4C0E"/>
    <w:rsid w:val="004E4F43"/>
    <w:rsid w:val="004E6E27"/>
    <w:rsid w:val="004E7037"/>
    <w:rsid w:val="004E7533"/>
    <w:rsid w:val="004F02E7"/>
    <w:rsid w:val="004F071A"/>
    <w:rsid w:val="004F073B"/>
    <w:rsid w:val="004F0B42"/>
    <w:rsid w:val="004F0E23"/>
    <w:rsid w:val="004F18A2"/>
    <w:rsid w:val="004F18FB"/>
    <w:rsid w:val="004F1F97"/>
    <w:rsid w:val="004F20A8"/>
    <w:rsid w:val="004F20E7"/>
    <w:rsid w:val="004F3149"/>
    <w:rsid w:val="004F327E"/>
    <w:rsid w:val="004F32B8"/>
    <w:rsid w:val="004F34AC"/>
    <w:rsid w:val="004F3554"/>
    <w:rsid w:val="004F41F9"/>
    <w:rsid w:val="004F47AC"/>
    <w:rsid w:val="004F548C"/>
    <w:rsid w:val="004F58DC"/>
    <w:rsid w:val="004F611A"/>
    <w:rsid w:val="004F712D"/>
    <w:rsid w:val="004F7DE4"/>
    <w:rsid w:val="004F7E4A"/>
    <w:rsid w:val="005002F4"/>
    <w:rsid w:val="005006C9"/>
    <w:rsid w:val="0050078F"/>
    <w:rsid w:val="00501182"/>
    <w:rsid w:val="005014AD"/>
    <w:rsid w:val="00501F6B"/>
    <w:rsid w:val="00503101"/>
    <w:rsid w:val="00503F26"/>
    <w:rsid w:val="00505014"/>
    <w:rsid w:val="0050537C"/>
    <w:rsid w:val="00505666"/>
    <w:rsid w:val="005059C3"/>
    <w:rsid w:val="00507095"/>
    <w:rsid w:val="005075C8"/>
    <w:rsid w:val="00507BAD"/>
    <w:rsid w:val="00510909"/>
    <w:rsid w:val="00510A9B"/>
    <w:rsid w:val="0051110A"/>
    <w:rsid w:val="00511216"/>
    <w:rsid w:val="00511746"/>
    <w:rsid w:val="00511D45"/>
    <w:rsid w:val="00511E7B"/>
    <w:rsid w:val="00512365"/>
    <w:rsid w:val="005129E6"/>
    <w:rsid w:val="005139FF"/>
    <w:rsid w:val="00513E2B"/>
    <w:rsid w:val="00514A72"/>
    <w:rsid w:val="0051549B"/>
    <w:rsid w:val="00515B36"/>
    <w:rsid w:val="0051624F"/>
    <w:rsid w:val="005174BD"/>
    <w:rsid w:val="00517B46"/>
    <w:rsid w:val="00517F2D"/>
    <w:rsid w:val="00520563"/>
    <w:rsid w:val="00520A03"/>
    <w:rsid w:val="00522059"/>
    <w:rsid w:val="00522214"/>
    <w:rsid w:val="00522472"/>
    <w:rsid w:val="005236BB"/>
    <w:rsid w:val="00523920"/>
    <w:rsid w:val="00523CB1"/>
    <w:rsid w:val="00524DBA"/>
    <w:rsid w:val="0052502C"/>
    <w:rsid w:val="0052616D"/>
    <w:rsid w:val="0052669C"/>
    <w:rsid w:val="005266B1"/>
    <w:rsid w:val="005268B0"/>
    <w:rsid w:val="00526CD2"/>
    <w:rsid w:val="00526ECD"/>
    <w:rsid w:val="00526EF7"/>
    <w:rsid w:val="005272D7"/>
    <w:rsid w:val="00527AAA"/>
    <w:rsid w:val="00527C58"/>
    <w:rsid w:val="00530631"/>
    <w:rsid w:val="0053073B"/>
    <w:rsid w:val="005309DA"/>
    <w:rsid w:val="00530CD4"/>
    <w:rsid w:val="00530DD9"/>
    <w:rsid w:val="00530F67"/>
    <w:rsid w:val="00531023"/>
    <w:rsid w:val="00531093"/>
    <w:rsid w:val="00531DB2"/>
    <w:rsid w:val="00531FCB"/>
    <w:rsid w:val="0053259E"/>
    <w:rsid w:val="0053297D"/>
    <w:rsid w:val="0053314C"/>
    <w:rsid w:val="00533668"/>
    <w:rsid w:val="00533739"/>
    <w:rsid w:val="0053390C"/>
    <w:rsid w:val="00533DAE"/>
    <w:rsid w:val="0053431B"/>
    <w:rsid w:val="00534A98"/>
    <w:rsid w:val="00535298"/>
    <w:rsid w:val="005353E0"/>
    <w:rsid w:val="00535A1C"/>
    <w:rsid w:val="00535A9C"/>
    <w:rsid w:val="00535DB5"/>
    <w:rsid w:val="005363E4"/>
    <w:rsid w:val="00536934"/>
    <w:rsid w:val="00536B53"/>
    <w:rsid w:val="00536DC0"/>
    <w:rsid w:val="00537A7B"/>
    <w:rsid w:val="005407CF"/>
    <w:rsid w:val="0054352A"/>
    <w:rsid w:val="005439DD"/>
    <w:rsid w:val="00543BD7"/>
    <w:rsid w:val="005447FF"/>
    <w:rsid w:val="005449E0"/>
    <w:rsid w:val="00544EFD"/>
    <w:rsid w:val="005450AC"/>
    <w:rsid w:val="00545EDC"/>
    <w:rsid w:val="005469DD"/>
    <w:rsid w:val="005469E5"/>
    <w:rsid w:val="005472F6"/>
    <w:rsid w:val="0054745C"/>
    <w:rsid w:val="005475F0"/>
    <w:rsid w:val="00547724"/>
    <w:rsid w:val="00547C9B"/>
    <w:rsid w:val="00547F37"/>
    <w:rsid w:val="0055016F"/>
    <w:rsid w:val="0055063F"/>
    <w:rsid w:val="00551D0B"/>
    <w:rsid w:val="00552BE4"/>
    <w:rsid w:val="00553B0E"/>
    <w:rsid w:val="0055429C"/>
    <w:rsid w:val="0055432D"/>
    <w:rsid w:val="0055442F"/>
    <w:rsid w:val="00554770"/>
    <w:rsid w:val="0055500F"/>
    <w:rsid w:val="0055559F"/>
    <w:rsid w:val="00555C13"/>
    <w:rsid w:val="00555CFB"/>
    <w:rsid w:val="0055630E"/>
    <w:rsid w:val="00557496"/>
    <w:rsid w:val="00557869"/>
    <w:rsid w:val="00557CDC"/>
    <w:rsid w:val="00560B3B"/>
    <w:rsid w:val="00560BB0"/>
    <w:rsid w:val="00561512"/>
    <w:rsid w:val="00562873"/>
    <w:rsid w:val="00562D33"/>
    <w:rsid w:val="00563BD0"/>
    <w:rsid w:val="005649E2"/>
    <w:rsid w:val="00564BAF"/>
    <w:rsid w:val="005650C0"/>
    <w:rsid w:val="0056533F"/>
    <w:rsid w:val="00565D14"/>
    <w:rsid w:val="00565F72"/>
    <w:rsid w:val="00566A3C"/>
    <w:rsid w:val="00566A44"/>
    <w:rsid w:val="00566A59"/>
    <w:rsid w:val="00567585"/>
    <w:rsid w:val="005677D0"/>
    <w:rsid w:val="0056788A"/>
    <w:rsid w:val="005706E3"/>
    <w:rsid w:val="00570C27"/>
    <w:rsid w:val="00570FE4"/>
    <w:rsid w:val="00571741"/>
    <w:rsid w:val="00571CE5"/>
    <w:rsid w:val="00571FB6"/>
    <w:rsid w:val="00572843"/>
    <w:rsid w:val="00572F2C"/>
    <w:rsid w:val="00573512"/>
    <w:rsid w:val="005738B3"/>
    <w:rsid w:val="005740F2"/>
    <w:rsid w:val="00574488"/>
    <w:rsid w:val="00574A15"/>
    <w:rsid w:val="00574B11"/>
    <w:rsid w:val="00574E2F"/>
    <w:rsid w:val="00574E90"/>
    <w:rsid w:val="0057547A"/>
    <w:rsid w:val="00575CAF"/>
    <w:rsid w:val="00575F01"/>
    <w:rsid w:val="00576995"/>
    <w:rsid w:val="00577237"/>
    <w:rsid w:val="00577DD3"/>
    <w:rsid w:val="0058062E"/>
    <w:rsid w:val="0058098F"/>
    <w:rsid w:val="0058105B"/>
    <w:rsid w:val="0058131D"/>
    <w:rsid w:val="00581A4C"/>
    <w:rsid w:val="00581D52"/>
    <w:rsid w:val="005823E6"/>
    <w:rsid w:val="00582563"/>
    <w:rsid w:val="005828CC"/>
    <w:rsid w:val="00583138"/>
    <w:rsid w:val="0058542D"/>
    <w:rsid w:val="00585AD2"/>
    <w:rsid w:val="00585C5C"/>
    <w:rsid w:val="00585F0D"/>
    <w:rsid w:val="00586E28"/>
    <w:rsid w:val="0058731B"/>
    <w:rsid w:val="00587A96"/>
    <w:rsid w:val="00587ABA"/>
    <w:rsid w:val="00587BC8"/>
    <w:rsid w:val="00587CD8"/>
    <w:rsid w:val="00587FA3"/>
    <w:rsid w:val="005900A5"/>
    <w:rsid w:val="00590CA2"/>
    <w:rsid w:val="00590D29"/>
    <w:rsid w:val="00590E84"/>
    <w:rsid w:val="0059114A"/>
    <w:rsid w:val="00591229"/>
    <w:rsid w:val="00591357"/>
    <w:rsid w:val="00591B08"/>
    <w:rsid w:val="00591D8B"/>
    <w:rsid w:val="00592277"/>
    <w:rsid w:val="005924C7"/>
    <w:rsid w:val="00593026"/>
    <w:rsid w:val="005934FF"/>
    <w:rsid w:val="00593DB6"/>
    <w:rsid w:val="00594120"/>
    <w:rsid w:val="0059415C"/>
    <w:rsid w:val="00594BE0"/>
    <w:rsid w:val="00594F82"/>
    <w:rsid w:val="00595077"/>
    <w:rsid w:val="00595147"/>
    <w:rsid w:val="00595CB0"/>
    <w:rsid w:val="00595F30"/>
    <w:rsid w:val="00595F9A"/>
    <w:rsid w:val="00597184"/>
    <w:rsid w:val="0059762C"/>
    <w:rsid w:val="00597FBB"/>
    <w:rsid w:val="005A0323"/>
    <w:rsid w:val="005A1429"/>
    <w:rsid w:val="005A1710"/>
    <w:rsid w:val="005A176B"/>
    <w:rsid w:val="005A1DA1"/>
    <w:rsid w:val="005A1EF1"/>
    <w:rsid w:val="005A2817"/>
    <w:rsid w:val="005A2E50"/>
    <w:rsid w:val="005A2EEA"/>
    <w:rsid w:val="005A3355"/>
    <w:rsid w:val="005A39A4"/>
    <w:rsid w:val="005A3E7B"/>
    <w:rsid w:val="005A3F3E"/>
    <w:rsid w:val="005A419A"/>
    <w:rsid w:val="005A5230"/>
    <w:rsid w:val="005A7624"/>
    <w:rsid w:val="005A76E5"/>
    <w:rsid w:val="005A7B2C"/>
    <w:rsid w:val="005A7CD2"/>
    <w:rsid w:val="005B13CE"/>
    <w:rsid w:val="005B1C20"/>
    <w:rsid w:val="005B1C3A"/>
    <w:rsid w:val="005B1D42"/>
    <w:rsid w:val="005B347B"/>
    <w:rsid w:val="005B3B50"/>
    <w:rsid w:val="005B3DDE"/>
    <w:rsid w:val="005B4422"/>
    <w:rsid w:val="005B4D56"/>
    <w:rsid w:val="005B50AF"/>
    <w:rsid w:val="005B5AD0"/>
    <w:rsid w:val="005B5DD3"/>
    <w:rsid w:val="005B69FB"/>
    <w:rsid w:val="005B6B19"/>
    <w:rsid w:val="005B7E75"/>
    <w:rsid w:val="005C1872"/>
    <w:rsid w:val="005C1954"/>
    <w:rsid w:val="005C1A33"/>
    <w:rsid w:val="005C1AB3"/>
    <w:rsid w:val="005C21F1"/>
    <w:rsid w:val="005C264D"/>
    <w:rsid w:val="005C275C"/>
    <w:rsid w:val="005C2FE4"/>
    <w:rsid w:val="005C3272"/>
    <w:rsid w:val="005C38AA"/>
    <w:rsid w:val="005C4671"/>
    <w:rsid w:val="005C542E"/>
    <w:rsid w:val="005C547D"/>
    <w:rsid w:val="005C5B7A"/>
    <w:rsid w:val="005C5C65"/>
    <w:rsid w:val="005C6B60"/>
    <w:rsid w:val="005C6DEE"/>
    <w:rsid w:val="005C716A"/>
    <w:rsid w:val="005C73C1"/>
    <w:rsid w:val="005C74D5"/>
    <w:rsid w:val="005C792E"/>
    <w:rsid w:val="005C7F34"/>
    <w:rsid w:val="005D0826"/>
    <w:rsid w:val="005D3279"/>
    <w:rsid w:val="005D3682"/>
    <w:rsid w:val="005D3860"/>
    <w:rsid w:val="005D3C91"/>
    <w:rsid w:val="005D4517"/>
    <w:rsid w:val="005D4595"/>
    <w:rsid w:val="005D56BE"/>
    <w:rsid w:val="005D6C1E"/>
    <w:rsid w:val="005D6F59"/>
    <w:rsid w:val="005D7B88"/>
    <w:rsid w:val="005E0993"/>
    <w:rsid w:val="005E1193"/>
    <w:rsid w:val="005E1449"/>
    <w:rsid w:val="005E1C7B"/>
    <w:rsid w:val="005E1D95"/>
    <w:rsid w:val="005E209C"/>
    <w:rsid w:val="005E214A"/>
    <w:rsid w:val="005E2324"/>
    <w:rsid w:val="005E2B82"/>
    <w:rsid w:val="005E32D2"/>
    <w:rsid w:val="005E3458"/>
    <w:rsid w:val="005E3EE3"/>
    <w:rsid w:val="005E4BF4"/>
    <w:rsid w:val="005E4CA6"/>
    <w:rsid w:val="005E7614"/>
    <w:rsid w:val="005E77CF"/>
    <w:rsid w:val="005E79BF"/>
    <w:rsid w:val="005E7A31"/>
    <w:rsid w:val="005E7C38"/>
    <w:rsid w:val="005F1874"/>
    <w:rsid w:val="005F1AF8"/>
    <w:rsid w:val="005F2B37"/>
    <w:rsid w:val="005F3407"/>
    <w:rsid w:val="005F3DEB"/>
    <w:rsid w:val="005F474A"/>
    <w:rsid w:val="005F5061"/>
    <w:rsid w:val="005F6A66"/>
    <w:rsid w:val="005F6C44"/>
    <w:rsid w:val="005F6FE9"/>
    <w:rsid w:val="005F722F"/>
    <w:rsid w:val="006005D3"/>
    <w:rsid w:val="00601DEB"/>
    <w:rsid w:val="006024E9"/>
    <w:rsid w:val="006025D9"/>
    <w:rsid w:val="006029F6"/>
    <w:rsid w:val="00603060"/>
    <w:rsid w:val="00603DC8"/>
    <w:rsid w:val="006041D9"/>
    <w:rsid w:val="00604E98"/>
    <w:rsid w:val="00605176"/>
    <w:rsid w:val="00605469"/>
    <w:rsid w:val="0060564D"/>
    <w:rsid w:val="00605DE4"/>
    <w:rsid w:val="006060E0"/>
    <w:rsid w:val="006062D5"/>
    <w:rsid w:val="00607737"/>
    <w:rsid w:val="00607E17"/>
    <w:rsid w:val="00607EFE"/>
    <w:rsid w:val="00610151"/>
    <w:rsid w:val="00610389"/>
    <w:rsid w:val="006112DE"/>
    <w:rsid w:val="00612832"/>
    <w:rsid w:val="006129E1"/>
    <w:rsid w:val="00613816"/>
    <w:rsid w:val="00613F32"/>
    <w:rsid w:val="00614056"/>
    <w:rsid w:val="006144A8"/>
    <w:rsid w:val="00614CED"/>
    <w:rsid w:val="00615038"/>
    <w:rsid w:val="0061558E"/>
    <w:rsid w:val="006156FB"/>
    <w:rsid w:val="00615DB5"/>
    <w:rsid w:val="00616F9E"/>
    <w:rsid w:val="00617090"/>
    <w:rsid w:val="0061790F"/>
    <w:rsid w:val="006200C2"/>
    <w:rsid w:val="00620228"/>
    <w:rsid w:val="0062023A"/>
    <w:rsid w:val="006208E8"/>
    <w:rsid w:val="00620DEC"/>
    <w:rsid w:val="00620E74"/>
    <w:rsid w:val="00620F40"/>
    <w:rsid w:val="00621341"/>
    <w:rsid w:val="00621492"/>
    <w:rsid w:val="00622167"/>
    <w:rsid w:val="00622A24"/>
    <w:rsid w:val="00623050"/>
    <w:rsid w:val="006235DB"/>
    <w:rsid w:val="006235E5"/>
    <w:rsid w:val="00623840"/>
    <w:rsid w:val="00623CFA"/>
    <w:rsid w:val="006243DB"/>
    <w:rsid w:val="00624659"/>
    <w:rsid w:val="0062778B"/>
    <w:rsid w:val="00630094"/>
    <w:rsid w:val="006310F9"/>
    <w:rsid w:val="00631575"/>
    <w:rsid w:val="00631D5F"/>
    <w:rsid w:val="00632163"/>
    <w:rsid w:val="006328BE"/>
    <w:rsid w:val="00633533"/>
    <w:rsid w:val="00634ECC"/>
    <w:rsid w:val="006360FA"/>
    <w:rsid w:val="006365E5"/>
    <w:rsid w:val="00636A3F"/>
    <w:rsid w:val="00637158"/>
    <w:rsid w:val="006373B4"/>
    <w:rsid w:val="00637B31"/>
    <w:rsid w:val="00640765"/>
    <w:rsid w:val="00640B44"/>
    <w:rsid w:val="00640C6D"/>
    <w:rsid w:val="00640F8A"/>
    <w:rsid w:val="00641044"/>
    <w:rsid w:val="00641821"/>
    <w:rsid w:val="00641A22"/>
    <w:rsid w:val="006428A8"/>
    <w:rsid w:val="0064388A"/>
    <w:rsid w:val="00643C99"/>
    <w:rsid w:val="0064455F"/>
    <w:rsid w:val="00644942"/>
    <w:rsid w:val="00644A87"/>
    <w:rsid w:val="00644EE2"/>
    <w:rsid w:val="00644FD9"/>
    <w:rsid w:val="00645AA5"/>
    <w:rsid w:val="00645DB8"/>
    <w:rsid w:val="006464C9"/>
    <w:rsid w:val="006468C6"/>
    <w:rsid w:val="00646C8D"/>
    <w:rsid w:val="0064709C"/>
    <w:rsid w:val="006479F0"/>
    <w:rsid w:val="00651558"/>
    <w:rsid w:val="006518C4"/>
    <w:rsid w:val="00651967"/>
    <w:rsid w:val="00652D12"/>
    <w:rsid w:val="0065322C"/>
    <w:rsid w:val="0065338C"/>
    <w:rsid w:val="0065373A"/>
    <w:rsid w:val="00653D39"/>
    <w:rsid w:val="00653F07"/>
    <w:rsid w:val="00654253"/>
    <w:rsid w:val="00654325"/>
    <w:rsid w:val="00654478"/>
    <w:rsid w:val="00654C80"/>
    <w:rsid w:val="00655825"/>
    <w:rsid w:val="00655A59"/>
    <w:rsid w:val="00655DAB"/>
    <w:rsid w:val="00655FBB"/>
    <w:rsid w:val="00656251"/>
    <w:rsid w:val="00656854"/>
    <w:rsid w:val="00656899"/>
    <w:rsid w:val="006569A3"/>
    <w:rsid w:val="006571E2"/>
    <w:rsid w:val="0065772D"/>
    <w:rsid w:val="00660AB8"/>
    <w:rsid w:val="00661182"/>
    <w:rsid w:val="006617B7"/>
    <w:rsid w:val="0066183E"/>
    <w:rsid w:val="00661B27"/>
    <w:rsid w:val="00661CB0"/>
    <w:rsid w:val="0066253F"/>
    <w:rsid w:val="00662BCD"/>
    <w:rsid w:val="00662E56"/>
    <w:rsid w:val="00663054"/>
    <w:rsid w:val="006632B1"/>
    <w:rsid w:val="00663A3F"/>
    <w:rsid w:val="00663D4F"/>
    <w:rsid w:val="00664BC1"/>
    <w:rsid w:val="00664F43"/>
    <w:rsid w:val="00664FD3"/>
    <w:rsid w:val="0066548A"/>
    <w:rsid w:val="006659D4"/>
    <w:rsid w:val="00665F77"/>
    <w:rsid w:val="00666D20"/>
    <w:rsid w:val="0066798D"/>
    <w:rsid w:val="006700DC"/>
    <w:rsid w:val="0067048F"/>
    <w:rsid w:val="00670ED8"/>
    <w:rsid w:val="006715AC"/>
    <w:rsid w:val="00671E29"/>
    <w:rsid w:val="00671FA4"/>
    <w:rsid w:val="00671FC8"/>
    <w:rsid w:val="00671FD3"/>
    <w:rsid w:val="00672605"/>
    <w:rsid w:val="00672714"/>
    <w:rsid w:val="00673852"/>
    <w:rsid w:val="00673879"/>
    <w:rsid w:val="00673BFC"/>
    <w:rsid w:val="00674EC0"/>
    <w:rsid w:val="006755FF"/>
    <w:rsid w:val="0067574E"/>
    <w:rsid w:val="00675C75"/>
    <w:rsid w:val="00675F48"/>
    <w:rsid w:val="00676037"/>
    <w:rsid w:val="00676E42"/>
    <w:rsid w:val="006770B1"/>
    <w:rsid w:val="00677175"/>
    <w:rsid w:val="006803A2"/>
    <w:rsid w:val="00680E6C"/>
    <w:rsid w:val="006810F8"/>
    <w:rsid w:val="00682A4C"/>
    <w:rsid w:val="0068305E"/>
    <w:rsid w:val="00683301"/>
    <w:rsid w:val="00683793"/>
    <w:rsid w:val="00683D03"/>
    <w:rsid w:val="006842F3"/>
    <w:rsid w:val="00684859"/>
    <w:rsid w:val="00684952"/>
    <w:rsid w:val="0068498B"/>
    <w:rsid w:val="006853C0"/>
    <w:rsid w:val="00685B69"/>
    <w:rsid w:val="0068634D"/>
    <w:rsid w:val="0068652B"/>
    <w:rsid w:val="0068659C"/>
    <w:rsid w:val="006867FA"/>
    <w:rsid w:val="006871A6"/>
    <w:rsid w:val="006878DE"/>
    <w:rsid w:val="00687B14"/>
    <w:rsid w:val="00687F1B"/>
    <w:rsid w:val="0069168B"/>
    <w:rsid w:val="006917C1"/>
    <w:rsid w:val="006917F2"/>
    <w:rsid w:val="00693200"/>
    <w:rsid w:val="0069372E"/>
    <w:rsid w:val="0069464E"/>
    <w:rsid w:val="006958C3"/>
    <w:rsid w:val="00696005"/>
    <w:rsid w:val="006960AA"/>
    <w:rsid w:val="006964DD"/>
    <w:rsid w:val="00697064"/>
    <w:rsid w:val="006970A0"/>
    <w:rsid w:val="0069729A"/>
    <w:rsid w:val="006972CF"/>
    <w:rsid w:val="006A074C"/>
    <w:rsid w:val="006A0A26"/>
    <w:rsid w:val="006A0B7F"/>
    <w:rsid w:val="006A0ED8"/>
    <w:rsid w:val="006A1477"/>
    <w:rsid w:val="006A1A95"/>
    <w:rsid w:val="006A1B7B"/>
    <w:rsid w:val="006A25D7"/>
    <w:rsid w:val="006A2869"/>
    <w:rsid w:val="006A2B14"/>
    <w:rsid w:val="006A36D3"/>
    <w:rsid w:val="006A3B0D"/>
    <w:rsid w:val="006A4C9A"/>
    <w:rsid w:val="006A527B"/>
    <w:rsid w:val="006A558B"/>
    <w:rsid w:val="006A5739"/>
    <w:rsid w:val="006A57C3"/>
    <w:rsid w:val="006A5BC1"/>
    <w:rsid w:val="006A5DB3"/>
    <w:rsid w:val="006A6138"/>
    <w:rsid w:val="006A661C"/>
    <w:rsid w:val="006A7EB7"/>
    <w:rsid w:val="006B031E"/>
    <w:rsid w:val="006B1E81"/>
    <w:rsid w:val="006B27E2"/>
    <w:rsid w:val="006B2A35"/>
    <w:rsid w:val="006B2F6E"/>
    <w:rsid w:val="006B328D"/>
    <w:rsid w:val="006B368A"/>
    <w:rsid w:val="006B394A"/>
    <w:rsid w:val="006B39E7"/>
    <w:rsid w:val="006B3EF8"/>
    <w:rsid w:val="006B40FB"/>
    <w:rsid w:val="006B4333"/>
    <w:rsid w:val="006B4614"/>
    <w:rsid w:val="006B57B0"/>
    <w:rsid w:val="006B6233"/>
    <w:rsid w:val="006B7313"/>
    <w:rsid w:val="006B7399"/>
    <w:rsid w:val="006B7459"/>
    <w:rsid w:val="006B74DE"/>
    <w:rsid w:val="006C0C1C"/>
    <w:rsid w:val="006C0C6D"/>
    <w:rsid w:val="006C0D1E"/>
    <w:rsid w:val="006C1A1B"/>
    <w:rsid w:val="006C3DEA"/>
    <w:rsid w:val="006C4611"/>
    <w:rsid w:val="006C49BB"/>
    <w:rsid w:val="006C4CA3"/>
    <w:rsid w:val="006C5A81"/>
    <w:rsid w:val="006C5DD4"/>
    <w:rsid w:val="006C5F44"/>
    <w:rsid w:val="006C6C5F"/>
    <w:rsid w:val="006C74A7"/>
    <w:rsid w:val="006D07AA"/>
    <w:rsid w:val="006D1C4E"/>
    <w:rsid w:val="006D1DEE"/>
    <w:rsid w:val="006D2304"/>
    <w:rsid w:val="006D28A7"/>
    <w:rsid w:val="006D2A8D"/>
    <w:rsid w:val="006D2F2C"/>
    <w:rsid w:val="006D35B2"/>
    <w:rsid w:val="006D375E"/>
    <w:rsid w:val="006D4A46"/>
    <w:rsid w:val="006D51A1"/>
    <w:rsid w:val="006D67BA"/>
    <w:rsid w:val="006D6AA9"/>
    <w:rsid w:val="006D709D"/>
    <w:rsid w:val="006D7C85"/>
    <w:rsid w:val="006D7FE2"/>
    <w:rsid w:val="006E02B8"/>
    <w:rsid w:val="006E0596"/>
    <w:rsid w:val="006E07EE"/>
    <w:rsid w:val="006E0812"/>
    <w:rsid w:val="006E0861"/>
    <w:rsid w:val="006E0D1C"/>
    <w:rsid w:val="006E0DBD"/>
    <w:rsid w:val="006E13AC"/>
    <w:rsid w:val="006E1461"/>
    <w:rsid w:val="006E173C"/>
    <w:rsid w:val="006E19DD"/>
    <w:rsid w:val="006E1DAC"/>
    <w:rsid w:val="006E2167"/>
    <w:rsid w:val="006E2192"/>
    <w:rsid w:val="006E23BD"/>
    <w:rsid w:val="006E24A5"/>
    <w:rsid w:val="006E297C"/>
    <w:rsid w:val="006E29B7"/>
    <w:rsid w:val="006E2A70"/>
    <w:rsid w:val="006E36B0"/>
    <w:rsid w:val="006E4269"/>
    <w:rsid w:val="006E450A"/>
    <w:rsid w:val="006E4656"/>
    <w:rsid w:val="006E5266"/>
    <w:rsid w:val="006E536D"/>
    <w:rsid w:val="006E55DC"/>
    <w:rsid w:val="006E57BE"/>
    <w:rsid w:val="006E6353"/>
    <w:rsid w:val="006E6504"/>
    <w:rsid w:val="006E673D"/>
    <w:rsid w:val="006E6ACC"/>
    <w:rsid w:val="006E6ACE"/>
    <w:rsid w:val="006E7947"/>
    <w:rsid w:val="006F0722"/>
    <w:rsid w:val="006F087C"/>
    <w:rsid w:val="006F1454"/>
    <w:rsid w:val="006F1F70"/>
    <w:rsid w:val="006F2456"/>
    <w:rsid w:val="006F25AF"/>
    <w:rsid w:val="006F25CB"/>
    <w:rsid w:val="006F2E7E"/>
    <w:rsid w:val="006F3485"/>
    <w:rsid w:val="006F3A72"/>
    <w:rsid w:val="006F3FE0"/>
    <w:rsid w:val="006F51BA"/>
    <w:rsid w:val="006F5F97"/>
    <w:rsid w:val="006F743F"/>
    <w:rsid w:val="006F7790"/>
    <w:rsid w:val="007003C6"/>
    <w:rsid w:val="0070132B"/>
    <w:rsid w:val="0070138F"/>
    <w:rsid w:val="0070228A"/>
    <w:rsid w:val="0070272F"/>
    <w:rsid w:val="0070335A"/>
    <w:rsid w:val="007043BD"/>
    <w:rsid w:val="00704699"/>
    <w:rsid w:val="00704892"/>
    <w:rsid w:val="00704919"/>
    <w:rsid w:val="0070507B"/>
    <w:rsid w:val="007057EA"/>
    <w:rsid w:val="00705B56"/>
    <w:rsid w:val="00705CFE"/>
    <w:rsid w:val="007064B9"/>
    <w:rsid w:val="0070767B"/>
    <w:rsid w:val="007079F4"/>
    <w:rsid w:val="00710676"/>
    <w:rsid w:val="00710E0C"/>
    <w:rsid w:val="00711912"/>
    <w:rsid w:val="00711959"/>
    <w:rsid w:val="00711C90"/>
    <w:rsid w:val="0071253B"/>
    <w:rsid w:val="00712DB6"/>
    <w:rsid w:val="00713134"/>
    <w:rsid w:val="00713A81"/>
    <w:rsid w:val="00713B24"/>
    <w:rsid w:val="007141E5"/>
    <w:rsid w:val="00714E50"/>
    <w:rsid w:val="0071587C"/>
    <w:rsid w:val="0071589F"/>
    <w:rsid w:val="00715D88"/>
    <w:rsid w:val="0071621B"/>
    <w:rsid w:val="00716622"/>
    <w:rsid w:val="0071680E"/>
    <w:rsid w:val="00716B07"/>
    <w:rsid w:val="007170FD"/>
    <w:rsid w:val="00717331"/>
    <w:rsid w:val="00720476"/>
    <w:rsid w:val="00720A7C"/>
    <w:rsid w:val="00720D57"/>
    <w:rsid w:val="00721871"/>
    <w:rsid w:val="00721B2B"/>
    <w:rsid w:val="007221A7"/>
    <w:rsid w:val="0072295A"/>
    <w:rsid w:val="00722E67"/>
    <w:rsid w:val="007232B9"/>
    <w:rsid w:val="007233F9"/>
    <w:rsid w:val="007239F8"/>
    <w:rsid w:val="00724797"/>
    <w:rsid w:val="00724E99"/>
    <w:rsid w:val="00726AFD"/>
    <w:rsid w:val="00726F5E"/>
    <w:rsid w:val="00726FE2"/>
    <w:rsid w:val="007277B1"/>
    <w:rsid w:val="007301E7"/>
    <w:rsid w:val="00731246"/>
    <w:rsid w:val="00731702"/>
    <w:rsid w:val="00732B9F"/>
    <w:rsid w:val="00732D9F"/>
    <w:rsid w:val="0073323A"/>
    <w:rsid w:val="007338B2"/>
    <w:rsid w:val="0073416B"/>
    <w:rsid w:val="0073529A"/>
    <w:rsid w:val="0073532C"/>
    <w:rsid w:val="007355BA"/>
    <w:rsid w:val="007355F1"/>
    <w:rsid w:val="00735FC2"/>
    <w:rsid w:val="00736230"/>
    <w:rsid w:val="00736768"/>
    <w:rsid w:val="00736C45"/>
    <w:rsid w:val="0074014C"/>
    <w:rsid w:val="00740461"/>
    <w:rsid w:val="007404C4"/>
    <w:rsid w:val="00740761"/>
    <w:rsid w:val="007409E9"/>
    <w:rsid w:val="0074131B"/>
    <w:rsid w:val="00741607"/>
    <w:rsid w:val="0074178E"/>
    <w:rsid w:val="007418A8"/>
    <w:rsid w:val="00741BC1"/>
    <w:rsid w:val="00741F09"/>
    <w:rsid w:val="007421C1"/>
    <w:rsid w:val="00742719"/>
    <w:rsid w:val="007427FD"/>
    <w:rsid w:val="00743217"/>
    <w:rsid w:val="00744B89"/>
    <w:rsid w:val="00744C4D"/>
    <w:rsid w:val="007457EB"/>
    <w:rsid w:val="00745943"/>
    <w:rsid w:val="0074659D"/>
    <w:rsid w:val="007465CD"/>
    <w:rsid w:val="007468A2"/>
    <w:rsid w:val="00746B89"/>
    <w:rsid w:val="00746EAC"/>
    <w:rsid w:val="0074746B"/>
    <w:rsid w:val="0075032F"/>
    <w:rsid w:val="007503D5"/>
    <w:rsid w:val="0075089E"/>
    <w:rsid w:val="007509CA"/>
    <w:rsid w:val="00750A85"/>
    <w:rsid w:val="0075117A"/>
    <w:rsid w:val="007511F3"/>
    <w:rsid w:val="00751B6A"/>
    <w:rsid w:val="00751DE3"/>
    <w:rsid w:val="00751F8B"/>
    <w:rsid w:val="00752118"/>
    <w:rsid w:val="00752506"/>
    <w:rsid w:val="0075257A"/>
    <w:rsid w:val="00752DE4"/>
    <w:rsid w:val="00752EA7"/>
    <w:rsid w:val="00753051"/>
    <w:rsid w:val="00753148"/>
    <w:rsid w:val="007532B2"/>
    <w:rsid w:val="007533E4"/>
    <w:rsid w:val="0075383C"/>
    <w:rsid w:val="0075392F"/>
    <w:rsid w:val="00753AD8"/>
    <w:rsid w:val="00753EA8"/>
    <w:rsid w:val="00754750"/>
    <w:rsid w:val="00754793"/>
    <w:rsid w:val="00754EB6"/>
    <w:rsid w:val="00756872"/>
    <w:rsid w:val="00756E96"/>
    <w:rsid w:val="007570C3"/>
    <w:rsid w:val="00757394"/>
    <w:rsid w:val="00757B51"/>
    <w:rsid w:val="00760771"/>
    <w:rsid w:val="00761019"/>
    <w:rsid w:val="00761531"/>
    <w:rsid w:val="00762158"/>
    <w:rsid w:val="0076236F"/>
    <w:rsid w:val="0076304A"/>
    <w:rsid w:val="007634AE"/>
    <w:rsid w:val="00763B6E"/>
    <w:rsid w:val="00763BE6"/>
    <w:rsid w:val="00764087"/>
    <w:rsid w:val="00765118"/>
    <w:rsid w:val="007651D1"/>
    <w:rsid w:val="00765DD8"/>
    <w:rsid w:val="007666E2"/>
    <w:rsid w:val="0076785E"/>
    <w:rsid w:val="0076798E"/>
    <w:rsid w:val="00767DD1"/>
    <w:rsid w:val="00771922"/>
    <w:rsid w:val="0077214F"/>
    <w:rsid w:val="0077239D"/>
    <w:rsid w:val="0077287F"/>
    <w:rsid w:val="00772914"/>
    <w:rsid w:val="00772CE1"/>
    <w:rsid w:val="00772DC2"/>
    <w:rsid w:val="00773150"/>
    <w:rsid w:val="00773822"/>
    <w:rsid w:val="0077467A"/>
    <w:rsid w:val="00774CDF"/>
    <w:rsid w:val="0077583A"/>
    <w:rsid w:val="007765AF"/>
    <w:rsid w:val="00776B20"/>
    <w:rsid w:val="00776C8E"/>
    <w:rsid w:val="00776D6B"/>
    <w:rsid w:val="00776E1A"/>
    <w:rsid w:val="00776E41"/>
    <w:rsid w:val="007775A0"/>
    <w:rsid w:val="00777897"/>
    <w:rsid w:val="007778D3"/>
    <w:rsid w:val="00777982"/>
    <w:rsid w:val="007779E2"/>
    <w:rsid w:val="00780173"/>
    <w:rsid w:val="0078063B"/>
    <w:rsid w:val="00780BDA"/>
    <w:rsid w:val="00780D13"/>
    <w:rsid w:val="00782D21"/>
    <w:rsid w:val="00782DB9"/>
    <w:rsid w:val="00783505"/>
    <w:rsid w:val="00783638"/>
    <w:rsid w:val="0078393D"/>
    <w:rsid w:val="00785730"/>
    <w:rsid w:val="0078615B"/>
    <w:rsid w:val="007861AC"/>
    <w:rsid w:val="00786628"/>
    <w:rsid w:val="007866F4"/>
    <w:rsid w:val="007871DE"/>
    <w:rsid w:val="0078738D"/>
    <w:rsid w:val="00787523"/>
    <w:rsid w:val="00787CB7"/>
    <w:rsid w:val="00787EFE"/>
    <w:rsid w:val="00790369"/>
    <w:rsid w:val="007904CE"/>
    <w:rsid w:val="00790A16"/>
    <w:rsid w:val="00790BBE"/>
    <w:rsid w:val="00790E6E"/>
    <w:rsid w:val="00791332"/>
    <w:rsid w:val="00791637"/>
    <w:rsid w:val="00791871"/>
    <w:rsid w:val="0079189C"/>
    <w:rsid w:val="00791C5B"/>
    <w:rsid w:val="00792301"/>
    <w:rsid w:val="00792DF4"/>
    <w:rsid w:val="00792E19"/>
    <w:rsid w:val="00792E5D"/>
    <w:rsid w:val="00792EB7"/>
    <w:rsid w:val="007938D1"/>
    <w:rsid w:val="00794449"/>
    <w:rsid w:val="00794B78"/>
    <w:rsid w:val="00795928"/>
    <w:rsid w:val="00795B1D"/>
    <w:rsid w:val="00796160"/>
    <w:rsid w:val="00796776"/>
    <w:rsid w:val="007975FC"/>
    <w:rsid w:val="00797C76"/>
    <w:rsid w:val="007A00B1"/>
    <w:rsid w:val="007A0399"/>
    <w:rsid w:val="007A0DC0"/>
    <w:rsid w:val="007A1E4F"/>
    <w:rsid w:val="007A2F7F"/>
    <w:rsid w:val="007A3282"/>
    <w:rsid w:val="007A3658"/>
    <w:rsid w:val="007A3A65"/>
    <w:rsid w:val="007A4125"/>
    <w:rsid w:val="007A4E19"/>
    <w:rsid w:val="007A512E"/>
    <w:rsid w:val="007A5197"/>
    <w:rsid w:val="007A68E3"/>
    <w:rsid w:val="007A69D5"/>
    <w:rsid w:val="007B08DB"/>
    <w:rsid w:val="007B0DB6"/>
    <w:rsid w:val="007B107A"/>
    <w:rsid w:val="007B10F8"/>
    <w:rsid w:val="007B1772"/>
    <w:rsid w:val="007B1EBD"/>
    <w:rsid w:val="007B28C5"/>
    <w:rsid w:val="007B3351"/>
    <w:rsid w:val="007B34FA"/>
    <w:rsid w:val="007B39E7"/>
    <w:rsid w:val="007B4120"/>
    <w:rsid w:val="007B4771"/>
    <w:rsid w:val="007B4CBC"/>
    <w:rsid w:val="007B4D5A"/>
    <w:rsid w:val="007B4EDE"/>
    <w:rsid w:val="007B51EB"/>
    <w:rsid w:val="007B6570"/>
    <w:rsid w:val="007B6E63"/>
    <w:rsid w:val="007B7353"/>
    <w:rsid w:val="007C04B7"/>
    <w:rsid w:val="007C0D7F"/>
    <w:rsid w:val="007C0F69"/>
    <w:rsid w:val="007C17B5"/>
    <w:rsid w:val="007C28BA"/>
    <w:rsid w:val="007C28EF"/>
    <w:rsid w:val="007C29B3"/>
    <w:rsid w:val="007C3393"/>
    <w:rsid w:val="007C3E56"/>
    <w:rsid w:val="007C4355"/>
    <w:rsid w:val="007C469B"/>
    <w:rsid w:val="007C49F8"/>
    <w:rsid w:val="007C531A"/>
    <w:rsid w:val="007C5A77"/>
    <w:rsid w:val="007C6212"/>
    <w:rsid w:val="007C6450"/>
    <w:rsid w:val="007C6C41"/>
    <w:rsid w:val="007C6D42"/>
    <w:rsid w:val="007C77EA"/>
    <w:rsid w:val="007C79F4"/>
    <w:rsid w:val="007C7BDD"/>
    <w:rsid w:val="007D047E"/>
    <w:rsid w:val="007D1430"/>
    <w:rsid w:val="007D16BD"/>
    <w:rsid w:val="007D1A70"/>
    <w:rsid w:val="007D1B09"/>
    <w:rsid w:val="007D209C"/>
    <w:rsid w:val="007D23B0"/>
    <w:rsid w:val="007D32F0"/>
    <w:rsid w:val="007D3764"/>
    <w:rsid w:val="007D3DE2"/>
    <w:rsid w:val="007D4323"/>
    <w:rsid w:val="007D4984"/>
    <w:rsid w:val="007D5828"/>
    <w:rsid w:val="007D60DD"/>
    <w:rsid w:val="007D7628"/>
    <w:rsid w:val="007E0559"/>
    <w:rsid w:val="007E25FB"/>
    <w:rsid w:val="007E2601"/>
    <w:rsid w:val="007E2ADB"/>
    <w:rsid w:val="007E30B3"/>
    <w:rsid w:val="007E412F"/>
    <w:rsid w:val="007E4309"/>
    <w:rsid w:val="007E4A82"/>
    <w:rsid w:val="007E4F0C"/>
    <w:rsid w:val="007E5343"/>
    <w:rsid w:val="007E53BD"/>
    <w:rsid w:val="007E547B"/>
    <w:rsid w:val="007E5BD9"/>
    <w:rsid w:val="007E6478"/>
    <w:rsid w:val="007E6914"/>
    <w:rsid w:val="007E707E"/>
    <w:rsid w:val="007F08E6"/>
    <w:rsid w:val="007F0A54"/>
    <w:rsid w:val="007F0ACA"/>
    <w:rsid w:val="007F103B"/>
    <w:rsid w:val="007F23B0"/>
    <w:rsid w:val="007F249A"/>
    <w:rsid w:val="007F2870"/>
    <w:rsid w:val="007F2DA1"/>
    <w:rsid w:val="007F3879"/>
    <w:rsid w:val="007F3D1D"/>
    <w:rsid w:val="007F4123"/>
    <w:rsid w:val="007F4468"/>
    <w:rsid w:val="007F4FF3"/>
    <w:rsid w:val="007F5367"/>
    <w:rsid w:val="007F5FEC"/>
    <w:rsid w:val="007F6803"/>
    <w:rsid w:val="007F75ED"/>
    <w:rsid w:val="00800D90"/>
    <w:rsid w:val="00801236"/>
    <w:rsid w:val="00801408"/>
    <w:rsid w:val="0080161B"/>
    <w:rsid w:val="00801696"/>
    <w:rsid w:val="00801FC6"/>
    <w:rsid w:val="0080261C"/>
    <w:rsid w:val="00802C73"/>
    <w:rsid w:val="00803364"/>
    <w:rsid w:val="008035E1"/>
    <w:rsid w:val="00803721"/>
    <w:rsid w:val="00803801"/>
    <w:rsid w:val="008038C0"/>
    <w:rsid w:val="00803CE6"/>
    <w:rsid w:val="008042E1"/>
    <w:rsid w:val="00804657"/>
    <w:rsid w:val="0080494F"/>
    <w:rsid w:val="008050D1"/>
    <w:rsid w:val="00805307"/>
    <w:rsid w:val="00805648"/>
    <w:rsid w:val="00805803"/>
    <w:rsid w:val="00805812"/>
    <w:rsid w:val="00805E23"/>
    <w:rsid w:val="00806A30"/>
    <w:rsid w:val="00806FD2"/>
    <w:rsid w:val="008076D4"/>
    <w:rsid w:val="00807D5B"/>
    <w:rsid w:val="00810BCE"/>
    <w:rsid w:val="00811066"/>
    <w:rsid w:val="008118EA"/>
    <w:rsid w:val="00812A36"/>
    <w:rsid w:val="00812B58"/>
    <w:rsid w:val="00812EB9"/>
    <w:rsid w:val="00813717"/>
    <w:rsid w:val="00813B23"/>
    <w:rsid w:val="008141B5"/>
    <w:rsid w:val="00814546"/>
    <w:rsid w:val="00814952"/>
    <w:rsid w:val="0081562D"/>
    <w:rsid w:val="008159E1"/>
    <w:rsid w:val="00815BDB"/>
    <w:rsid w:val="00815F88"/>
    <w:rsid w:val="008166EB"/>
    <w:rsid w:val="00816F9F"/>
    <w:rsid w:val="0081758C"/>
    <w:rsid w:val="008177FD"/>
    <w:rsid w:val="00820449"/>
    <w:rsid w:val="00820796"/>
    <w:rsid w:val="00821755"/>
    <w:rsid w:val="00821DE5"/>
    <w:rsid w:val="00821EE9"/>
    <w:rsid w:val="0082218D"/>
    <w:rsid w:val="0082222E"/>
    <w:rsid w:val="008223B7"/>
    <w:rsid w:val="008224E7"/>
    <w:rsid w:val="00823398"/>
    <w:rsid w:val="00823DF6"/>
    <w:rsid w:val="00824A3E"/>
    <w:rsid w:val="00825147"/>
    <w:rsid w:val="00825814"/>
    <w:rsid w:val="008267A7"/>
    <w:rsid w:val="00826BE9"/>
    <w:rsid w:val="0082751D"/>
    <w:rsid w:val="00827D37"/>
    <w:rsid w:val="00830C8E"/>
    <w:rsid w:val="00830D55"/>
    <w:rsid w:val="0083177D"/>
    <w:rsid w:val="00831DD3"/>
    <w:rsid w:val="0083209D"/>
    <w:rsid w:val="008321D1"/>
    <w:rsid w:val="00832229"/>
    <w:rsid w:val="0083248C"/>
    <w:rsid w:val="00832940"/>
    <w:rsid w:val="00833A89"/>
    <w:rsid w:val="008357AF"/>
    <w:rsid w:val="00837EE7"/>
    <w:rsid w:val="0084014D"/>
    <w:rsid w:val="008402BB"/>
    <w:rsid w:val="00840E49"/>
    <w:rsid w:val="00841114"/>
    <w:rsid w:val="00841747"/>
    <w:rsid w:val="00841AA2"/>
    <w:rsid w:val="00841BF6"/>
    <w:rsid w:val="00841EA9"/>
    <w:rsid w:val="008422E9"/>
    <w:rsid w:val="00842C05"/>
    <w:rsid w:val="00842C1C"/>
    <w:rsid w:val="00842CDF"/>
    <w:rsid w:val="008430AF"/>
    <w:rsid w:val="008448DE"/>
    <w:rsid w:val="008449D6"/>
    <w:rsid w:val="00844B67"/>
    <w:rsid w:val="008456A8"/>
    <w:rsid w:val="00846D6C"/>
    <w:rsid w:val="00846E3D"/>
    <w:rsid w:val="008477CB"/>
    <w:rsid w:val="00850395"/>
    <w:rsid w:val="008504E8"/>
    <w:rsid w:val="00850A25"/>
    <w:rsid w:val="00850DBE"/>
    <w:rsid w:val="00850DFD"/>
    <w:rsid w:val="00851D65"/>
    <w:rsid w:val="00852199"/>
    <w:rsid w:val="0085247B"/>
    <w:rsid w:val="008524F8"/>
    <w:rsid w:val="00852E04"/>
    <w:rsid w:val="00853069"/>
    <w:rsid w:val="00853366"/>
    <w:rsid w:val="008535EC"/>
    <w:rsid w:val="00853A42"/>
    <w:rsid w:val="00854B2C"/>
    <w:rsid w:val="00855327"/>
    <w:rsid w:val="00856E01"/>
    <w:rsid w:val="0085793E"/>
    <w:rsid w:val="00857F85"/>
    <w:rsid w:val="008620B7"/>
    <w:rsid w:val="008621CB"/>
    <w:rsid w:val="0086228F"/>
    <w:rsid w:val="00862AE3"/>
    <w:rsid w:val="00862DA2"/>
    <w:rsid w:val="00864676"/>
    <w:rsid w:val="00864B52"/>
    <w:rsid w:val="00865D1F"/>
    <w:rsid w:val="00865D84"/>
    <w:rsid w:val="0086624C"/>
    <w:rsid w:val="00866334"/>
    <w:rsid w:val="008665D7"/>
    <w:rsid w:val="00866709"/>
    <w:rsid w:val="00866C5A"/>
    <w:rsid w:val="00866E6A"/>
    <w:rsid w:val="00866F3B"/>
    <w:rsid w:val="008670E7"/>
    <w:rsid w:val="008725A3"/>
    <w:rsid w:val="0087390E"/>
    <w:rsid w:val="00873E6C"/>
    <w:rsid w:val="008740EF"/>
    <w:rsid w:val="0087422F"/>
    <w:rsid w:val="008743E9"/>
    <w:rsid w:val="008754DA"/>
    <w:rsid w:val="0087554D"/>
    <w:rsid w:val="0087572C"/>
    <w:rsid w:val="00876856"/>
    <w:rsid w:val="00877CA3"/>
    <w:rsid w:val="00877F8D"/>
    <w:rsid w:val="00880450"/>
    <w:rsid w:val="00880619"/>
    <w:rsid w:val="0088078A"/>
    <w:rsid w:val="0088099A"/>
    <w:rsid w:val="00880DAE"/>
    <w:rsid w:val="008810A3"/>
    <w:rsid w:val="00881EED"/>
    <w:rsid w:val="0088293E"/>
    <w:rsid w:val="008837CF"/>
    <w:rsid w:val="00883FAB"/>
    <w:rsid w:val="0088404F"/>
    <w:rsid w:val="00884114"/>
    <w:rsid w:val="008851CB"/>
    <w:rsid w:val="00885BAB"/>
    <w:rsid w:val="00885F7C"/>
    <w:rsid w:val="00885FCF"/>
    <w:rsid w:val="00886D5B"/>
    <w:rsid w:val="00887071"/>
    <w:rsid w:val="0088771F"/>
    <w:rsid w:val="00887D0E"/>
    <w:rsid w:val="00887D2D"/>
    <w:rsid w:val="00887F40"/>
    <w:rsid w:val="00887F5D"/>
    <w:rsid w:val="0089006A"/>
    <w:rsid w:val="00890091"/>
    <w:rsid w:val="008900FC"/>
    <w:rsid w:val="00890199"/>
    <w:rsid w:val="008906A2"/>
    <w:rsid w:val="00890CA6"/>
    <w:rsid w:val="00890FA6"/>
    <w:rsid w:val="00892D68"/>
    <w:rsid w:val="00893B5A"/>
    <w:rsid w:val="0089407B"/>
    <w:rsid w:val="00894BE4"/>
    <w:rsid w:val="00894D72"/>
    <w:rsid w:val="00894F91"/>
    <w:rsid w:val="00895738"/>
    <w:rsid w:val="0089580E"/>
    <w:rsid w:val="0089607F"/>
    <w:rsid w:val="0089679C"/>
    <w:rsid w:val="00897714"/>
    <w:rsid w:val="00897B91"/>
    <w:rsid w:val="00897F2F"/>
    <w:rsid w:val="008A0777"/>
    <w:rsid w:val="008A0B1D"/>
    <w:rsid w:val="008A0CBE"/>
    <w:rsid w:val="008A1A96"/>
    <w:rsid w:val="008A1AA0"/>
    <w:rsid w:val="008A240A"/>
    <w:rsid w:val="008A2826"/>
    <w:rsid w:val="008A2A4C"/>
    <w:rsid w:val="008A3DAE"/>
    <w:rsid w:val="008A419D"/>
    <w:rsid w:val="008A4418"/>
    <w:rsid w:val="008A4978"/>
    <w:rsid w:val="008A536B"/>
    <w:rsid w:val="008A59A5"/>
    <w:rsid w:val="008A6DD4"/>
    <w:rsid w:val="008A6FA4"/>
    <w:rsid w:val="008A7207"/>
    <w:rsid w:val="008A7642"/>
    <w:rsid w:val="008A7AAC"/>
    <w:rsid w:val="008B0135"/>
    <w:rsid w:val="008B0395"/>
    <w:rsid w:val="008B039F"/>
    <w:rsid w:val="008B0C1E"/>
    <w:rsid w:val="008B1D14"/>
    <w:rsid w:val="008B2124"/>
    <w:rsid w:val="008B266B"/>
    <w:rsid w:val="008B2786"/>
    <w:rsid w:val="008B2986"/>
    <w:rsid w:val="008B2A55"/>
    <w:rsid w:val="008B3089"/>
    <w:rsid w:val="008B3A00"/>
    <w:rsid w:val="008B3A6A"/>
    <w:rsid w:val="008B3D90"/>
    <w:rsid w:val="008B4034"/>
    <w:rsid w:val="008B438B"/>
    <w:rsid w:val="008B461F"/>
    <w:rsid w:val="008B4E7B"/>
    <w:rsid w:val="008B5070"/>
    <w:rsid w:val="008B5157"/>
    <w:rsid w:val="008B521A"/>
    <w:rsid w:val="008B5287"/>
    <w:rsid w:val="008B5E66"/>
    <w:rsid w:val="008B6061"/>
    <w:rsid w:val="008B6206"/>
    <w:rsid w:val="008B6E25"/>
    <w:rsid w:val="008B755C"/>
    <w:rsid w:val="008B7A4A"/>
    <w:rsid w:val="008C0DDA"/>
    <w:rsid w:val="008C1046"/>
    <w:rsid w:val="008C342A"/>
    <w:rsid w:val="008C3ABB"/>
    <w:rsid w:val="008C41F0"/>
    <w:rsid w:val="008C4926"/>
    <w:rsid w:val="008C4FA8"/>
    <w:rsid w:val="008C508D"/>
    <w:rsid w:val="008C5594"/>
    <w:rsid w:val="008C66D0"/>
    <w:rsid w:val="008C6A89"/>
    <w:rsid w:val="008C6E2D"/>
    <w:rsid w:val="008C75DD"/>
    <w:rsid w:val="008D0806"/>
    <w:rsid w:val="008D17F1"/>
    <w:rsid w:val="008D27AE"/>
    <w:rsid w:val="008D36DE"/>
    <w:rsid w:val="008D3E63"/>
    <w:rsid w:val="008D405F"/>
    <w:rsid w:val="008D470C"/>
    <w:rsid w:val="008D4B4E"/>
    <w:rsid w:val="008D59CA"/>
    <w:rsid w:val="008D5A0D"/>
    <w:rsid w:val="008D64F6"/>
    <w:rsid w:val="008D6533"/>
    <w:rsid w:val="008D722B"/>
    <w:rsid w:val="008D7420"/>
    <w:rsid w:val="008D763E"/>
    <w:rsid w:val="008D7A7F"/>
    <w:rsid w:val="008E0097"/>
    <w:rsid w:val="008E02B9"/>
    <w:rsid w:val="008E0B70"/>
    <w:rsid w:val="008E104E"/>
    <w:rsid w:val="008E10D0"/>
    <w:rsid w:val="008E17A3"/>
    <w:rsid w:val="008E2791"/>
    <w:rsid w:val="008E28DD"/>
    <w:rsid w:val="008E36DC"/>
    <w:rsid w:val="008E3C93"/>
    <w:rsid w:val="008E3E04"/>
    <w:rsid w:val="008E4260"/>
    <w:rsid w:val="008E446D"/>
    <w:rsid w:val="008E47E2"/>
    <w:rsid w:val="008E4B4C"/>
    <w:rsid w:val="008E4D7D"/>
    <w:rsid w:val="008E54A2"/>
    <w:rsid w:val="008E58C5"/>
    <w:rsid w:val="008E5A9D"/>
    <w:rsid w:val="008E5C4E"/>
    <w:rsid w:val="008E6078"/>
    <w:rsid w:val="008E6A6D"/>
    <w:rsid w:val="008E74F5"/>
    <w:rsid w:val="008E7789"/>
    <w:rsid w:val="008E7E4A"/>
    <w:rsid w:val="008F06BF"/>
    <w:rsid w:val="008F07D7"/>
    <w:rsid w:val="008F142B"/>
    <w:rsid w:val="008F194D"/>
    <w:rsid w:val="008F1FDD"/>
    <w:rsid w:val="008F265E"/>
    <w:rsid w:val="008F2861"/>
    <w:rsid w:val="008F2BE7"/>
    <w:rsid w:val="008F2EDA"/>
    <w:rsid w:val="008F2F3E"/>
    <w:rsid w:val="008F3DA4"/>
    <w:rsid w:val="008F4955"/>
    <w:rsid w:val="008F4990"/>
    <w:rsid w:val="008F4B27"/>
    <w:rsid w:val="008F4B46"/>
    <w:rsid w:val="008F5AC6"/>
    <w:rsid w:val="008F6ECE"/>
    <w:rsid w:val="008F7447"/>
    <w:rsid w:val="0090010F"/>
    <w:rsid w:val="00901098"/>
    <w:rsid w:val="00901215"/>
    <w:rsid w:val="00902926"/>
    <w:rsid w:val="00902E2E"/>
    <w:rsid w:val="0090307B"/>
    <w:rsid w:val="00904114"/>
    <w:rsid w:val="0090479F"/>
    <w:rsid w:val="00904D7B"/>
    <w:rsid w:val="0090509E"/>
    <w:rsid w:val="009056BB"/>
    <w:rsid w:val="00905891"/>
    <w:rsid w:val="009063A8"/>
    <w:rsid w:val="009065CD"/>
    <w:rsid w:val="0090693A"/>
    <w:rsid w:val="0090747A"/>
    <w:rsid w:val="00907FB7"/>
    <w:rsid w:val="00910193"/>
    <w:rsid w:val="009102E0"/>
    <w:rsid w:val="00910C37"/>
    <w:rsid w:val="00910E0C"/>
    <w:rsid w:val="00911159"/>
    <w:rsid w:val="00911907"/>
    <w:rsid w:val="00911AE6"/>
    <w:rsid w:val="00911C62"/>
    <w:rsid w:val="00911DF1"/>
    <w:rsid w:val="00912324"/>
    <w:rsid w:val="00912AAF"/>
    <w:rsid w:val="00912B1B"/>
    <w:rsid w:val="00912C8A"/>
    <w:rsid w:val="00912FAB"/>
    <w:rsid w:val="00912FC5"/>
    <w:rsid w:val="009134E2"/>
    <w:rsid w:val="0091426F"/>
    <w:rsid w:val="00914F98"/>
    <w:rsid w:val="00915339"/>
    <w:rsid w:val="00915E8B"/>
    <w:rsid w:val="0091678D"/>
    <w:rsid w:val="00916DEE"/>
    <w:rsid w:val="00917349"/>
    <w:rsid w:val="00917F1C"/>
    <w:rsid w:val="009200AD"/>
    <w:rsid w:val="00920668"/>
    <w:rsid w:val="0092069D"/>
    <w:rsid w:val="009213BD"/>
    <w:rsid w:val="009219D0"/>
    <w:rsid w:val="00922260"/>
    <w:rsid w:val="0092226E"/>
    <w:rsid w:val="009223C3"/>
    <w:rsid w:val="00922486"/>
    <w:rsid w:val="00922C4B"/>
    <w:rsid w:val="009239AF"/>
    <w:rsid w:val="00924B01"/>
    <w:rsid w:val="0092515C"/>
    <w:rsid w:val="00925321"/>
    <w:rsid w:val="00925A29"/>
    <w:rsid w:val="00925AF9"/>
    <w:rsid w:val="00925F87"/>
    <w:rsid w:val="009262D0"/>
    <w:rsid w:val="00926FA6"/>
    <w:rsid w:val="009275D6"/>
    <w:rsid w:val="00930538"/>
    <w:rsid w:val="00931347"/>
    <w:rsid w:val="00932047"/>
    <w:rsid w:val="00932748"/>
    <w:rsid w:val="00932F34"/>
    <w:rsid w:val="00933D05"/>
    <w:rsid w:val="009345FC"/>
    <w:rsid w:val="00935C2D"/>
    <w:rsid w:val="00936A26"/>
    <w:rsid w:val="00936F4C"/>
    <w:rsid w:val="00941131"/>
    <w:rsid w:val="0094120D"/>
    <w:rsid w:val="00941483"/>
    <w:rsid w:val="00941C42"/>
    <w:rsid w:val="00941F25"/>
    <w:rsid w:val="009429DC"/>
    <w:rsid w:val="00942A30"/>
    <w:rsid w:val="00942DD8"/>
    <w:rsid w:val="00943598"/>
    <w:rsid w:val="00944967"/>
    <w:rsid w:val="00944AEC"/>
    <w:rsid w:val="00944CE9"/>
    <w:rsid w:val="009450D6"/>
    <w:rsid w:val="00945516"/>
    <w:rsid w:val="00946017"/>
    <w:rsid w:val="00946715"/>
    <w:rsid w:val="0094677D"/>
    <w:rsid w:val="00946D5C"/>
    <w:rsid w:val="00946E92"/>
    <w:rsid w:val="00947477"/>
    <w:rsid w:val="00947B9F"/>
    <w:rsid w:val="00947D10"/>
    <w:rsid w:val="009506CB"/>
    <w:rsid w:val="009508A1"/>
    <w:rsid w:val="00950F16"/>
    <w:rsid w:val="00950F51"/>
    <w:rsid w:val="009521A6"/>
    <w:rsid w:val="009523C1"/>
    <w:rsid w:val="0095265D"/>
    <w:rsid w:val="00952CAE"/>
    <w:rsid w:val="009532DB"/>
    <w:rsid w:val="009533F8"/>
    <w:rsid w:val="00953451"/>
    <w:rsid w:val="009537F7"/>
    <w:rsid w:val="00953BD4"/>
    <w:rsid w:val="0095464B"/>
    <w:rsid w:val="00954EF1"/>
    <w:rsid w:val="009551B3"/>
    <w:rsid w:val="00956141"/>
    <w:rsid w:val="00956709"/>
    <w:rsid w:val="00956D04"/>
    <w:rsid w:val="00957024"/>
    <w:rsid w:val="00957895"/>
    <w:rsid w:val="00957A0B"/>
    <w:rsid w:val="00957C34"/>
    <w:rsid w:val="00957D90"/>
    <w:rsid w:val="00960AB0"/>
    <w:rsid w:val="0096166D"/>
    <w:rsid w:val="009618EF"/>
    <w:rsid w:val="00961DFB"/>
    <w:rsid w:val="009621F6"/>
    <w:rsid w:val="00962628"/>
    <w:rsid w:val="0096273A"/>
    <w:rsid w:val="00962BFF"/>
    <w:rsid w:val="009630A9"/>
    <w:rsid w:val="009631F6"/>
    <w:rsid w:val="00963C76"/>
    <w:rsid w:val="00963ED4"/>
    <w:rsid w:val="00964536"/>
    <w:rsid w:val="0096484E"/>
    <w:rsid w:val="00964C0D"/>
    <w:rsid w:val="00965045"/>
    <w:rsid w:val="00965109"/>
    <w:rsid w:val="00965398"/>
    <w:rsid w:val="00965820"/>
    <w:rsid w:val="00965F86"/>
    <w:rsid w:val="00970004"/>
    <w:rsid w:val="009709D9"/>
    <w:rsid w:val="00970A6A"/>
    <w:rsid w:val="00971FC5"/>
    <w:rsid w:val="00972169"/>
    <w:rsid w:val="009721BE"/>
    <w:rsid w:val="00972A67"/>
    <w:rsid w:val="00973A03"/>
    <w:rsid w:val="00974449"/>
    <w:rsid w:val="00974609"/>
    <w:rsid w:val="00974C3A"/>
    <w:rsid w:val="009750BC"/>
    <w:rsid w:val="00975440"/>
    <w:rsid w:val="00975917"/>
    <w:rsid w:val="00975DC3"/>
    <w:rsid w:val="009768EF"/>
    <w:rsid w:val="00976C55"/>
    <w:rsid w:val="00977181"/>
    <w:rsid w:val="009773A6"/>
    <w:rsid w:val="00977847"/>
    <w:rsid w:val="0098017C"/>
    <w:rsid w:val="00980F43"/>
    <w:rsid w:val="00981111"/>
    <w:rsid w:val="00981366"/>
    <w:rsid w:val="009817F6"/>
    <w:rsid w:val="00981861"/>
    <w:rsid w:val="00981C31"/>
    <w:rsid w:val="00982BD0"/>
    <w:rsid w:val="00983958"/>
    <w:rsid w:val="00983EA8"/>
    <w:rsid w:val="009845A4"/>
    <w:rsid w:val="0098465E"/>
    <w:rsid w:val="009858E7"/>
    <w:rsid w:val="009872FC"/>
    <w:rsid w:val="00987572"/>
    <w:rsid w:val="009876C5"/>
    <w:rsid w:val="00987A2E"/>
    <w:rsid w:val="00987FDE"/>
    <w:rsid w:val="009901D5"/>
    <w:rsid w:val="009902F8"/>
    <w:rsid w:val="009912BA"/>
    <w:rsid w:val="009915D6"/>
    <w:rsid w:val="00992123"/>
    <w:rsid w:val="00992792"/>
    <w:rsid w:val="00992E81"/>
    <w:rsid w:val="0099349D"/>
    <w:rsid w:val="0099358B"/>
    <w:rsid w:val="009940BE"/>
    <w:rsid w:val="00994625"/>
    <w:rsid w:val="00994BAF"/>
    <w:rsid w:val="00994F11"/>
    <w:rsid w:val="009952A6"/>
    <w:rsid w:val="009955E2"/>
    <w:rsid w:val="00996369"/>
    <w:rsid w:val="00996D14"/>
    <w:rsid w:val="009976E0"/>
    <w:rsid w:val="009978EE"/>
    <w:rsid w:val="00997D59"/>
    <w:rsid w:val="009A2633"/>
    <w:rsid w:val="009A27A0"/>
    <w:rsid w:val="009A2ACB"/>
    <w:rsid w:val="009A2ADE"/>
    <w:rsid w:val="009A2C62"/>
    <w:rsid w:val="009A3458"/>
    <w:rsid w:val="009A37E0"/>
    <w:rsid w:val="009A3BF5"/>
    <w:rsid w:val="009A3C2D"/>
    <w:rsid w:val="009A3D7F"/>
    <w:rsid w:val="009A4930"/>
    <w:rsid w:val="009A59EE"/>
    <w:rsid w:val="009A639C"/>
    <w:rsid w:val="009A6900"/>
    <w:rsid w:val="009A7234"/>
    <w:rsid w:val="009A7A92"/>
    <w:rsid w:val="009B05C3"/>
    <w:rsid w:val="009B0B27"/>
    <w:rsid w:val="009B0D5B"/>
    <w:rsid w:val="009B0FED"/>
    <w:rsid w:val="009B15D8"/>
    <w:rsid w:val="009B1747"/>
    <w:rsid w:val="009B22A2"/>
    <w:rsid w:val="009B33AE"/>
    <w:rsid w:val="009B36A9"/>
    <w:rsid w:val="009B4202"/>
    <w:rsid w:val="009B44DE"/>
    <w:rsid w:val="009B4552"/>
    <w:rsid w:val="009B4665"/>
    <w:rsid w:val="009B4D9D"/>
    <w:rsid w:val="009B4F1F"/>
    <w:rsid w:val="009B50AB"/>
    <w:rsid w:val="009B5129"/>
    <w:rsid w:val="009B51F6"/>
    <w:rsid w:val="009B5C43"/>
    <w:rsid w:val="009B5E0A"/>
    <w:rsid w:val="009B69E1"/>
    <w:rsid w:val="009B7126"/>
    <w:rsid w:val="009B74D2"/>
    <w:rsid w:val="009B75C2"/>
    <w:rsid w:val="009C0F23"/>
    <w:rsid w:val="009C154E"/>
    <w:rsid w:val="009C16EF"/>
    <w:rsid w:val="009C1F9A"/>
    <w:rsid w:val="009C20C2"/>
    <w:rsid w:val="009C2632"/>
    <w:rsid w:val="009C2A48"/>
    <w:rsid w:val="009C2C2B"/>
    <w:rsid w:val="009C2C77"/>
    <w:rsid w:val="009C39D8"/>
    <w:rsid w:val="009C3B9F"/>
    <w:rsid w:val="009C4278"/>
    <w:rsid w:val="009C4323"/>
    <w:rsid w:val="009C487D"/>
    <w:rsid w:val="009C5218"/>
    <w:rsid w:val="009C5672"/>
    <w:rsid w:val="009C59D7"/>
    <w:rsid w:val="009C609C"/>
    <w:rsid w:val="009C729B"/>
    <w:rsid w:val="009D122B"/>
    <w:rsid w:val="009D1581"/>
    <w:rsid w:val="009D17E0"/>
    <w:rsid w:val="009D1A7C"/>
    <w:rsid w:val="009D1B57"/>
    <w:rsid w:val="009D29D1"/>
    <w:rsid w:val="009D2B33"/>
    <w:rsid w:val="009D2C15"/>
    <w:rsid w:val="009D3663"/>
    <w:rsid w:val="009D4DA6"/>
    <w:rsid w:val="009D50A6"/>
    <w:rsid w:val="009D514E"/>
    <w:rsid w:val="009D5E77"/>
    <w:rsid w:val="009D6103"/>
    <w:rsid w:val="009D7EB6"/>
    <w:rsid w:val="009E0000"/>
    <w:rsid w:val="009E040B"/>
    <w:rsid w:val="009E1F01"/>
    <w:rsid w:val="009E2409"/>
    <w:rsid w:val="009E2EA4"/>
    <w:rsid w:val="009E310C"/>
    <w:rsid w:val="009E3435"/>
    <w:rsid w:val="009E35E2"/>
    <w:rsid w:val="009E38A6"/>
    <w:rsid w:val="009E3DBC"/>
    <w:rsid w:val="009E3DEA"/>
    <w:rsid w:val="009E4576"/>
    <w:rsid w:val="009E5D85"/>
    <w:rsid w:val="009E63D4"/>
    <w:rsid w:val="009E6A06"/>
    <w:rsid w:val="009E6C65"/>
    <w:rsid w:val="009E715D"/>
    <w:rsid w:val="009E719A"/>
    <w:rsid w:val="009E724D"/>
    <w:rsid w:val="009E7E84"/>
    <w:rsid w:val="009F002F"/>
    <w:rsid w:val="009F09F0"/>
    <w:rsid w:val="009F0A38"/>
    <w:rsid w:val="009F0D4D"/>
    <w:rsid w:val="009F1FEB"/>
    <w:rsid w:val="009F2A6E"/>
    <w:rsid w:val="009F324A"/>
    <w:rsid w:val="009F3FAD"/>
    <w:rsid w:val="009F4105"/>
    <w:rsid w:val="009F48D2"/>
    <w:rsid w:val="009F4C8B"/>
    <w:rsid w:val="009F4D7A"/>
    <w:rsid w:val="009F59A8"/>
    <w:rsid w:val="009F5A8A"/>
    <w:rsid w:val="009F60B2"/>
    <w:rsid w:val="009F6A64"/>
    <w:rsid w:val="009F6B44"/>
    <w:rsid w:val="009F7491"/>
    <w:rsid w:val="009F7601"/>
    <w:rsid w:val="009F77E3"/>
    <w:rsid w:val="009F7B6D"/>
    <w:rsid w:val="00A0186A"/>
    <w:rsid w:val="00A01A7E"/>
    <w:rsid w:val="00A0299E"/>
    <w:rsid w:val="00A02ADC"/>
    <w:rsid w:val="00A02B45"/>
    <w:rsid w:val="00A02B54"/>
    <w:rsid w:val="00A03304"/>
    <w:rsid w:val="00A04433"/>
    <w:rsid w:val="00A04A9F"/>
    <w:rsid w:val="00A05B88"/>
    <w:rsid w:val="00A05F19"/>
    <w:rsid w:val="00A06709"/>
    <w:rsid w:val="00A06ADB"/>
    <w:rsid w:val="00A072C5"/>
    <w:rsid w:val="00A07444"/>
    <w:rsid w:val="00A07CB7"/>
    <w:rsid w:val="00A103D2"/>
    <w:rsid w:val="00A10486"/>
    <w:rsid w:val="00A104A8"/>
    <w:rsid w:val="00A1056D"/>
    <w:rsid w:val="00A10A66"/>
    <w:rsid w:val="00A10ACD"/>
    <w:rsid w:val="00A10B48"/>
    <w:rsid w:val="00A116E6"/>
    <w:rsid w:val="00A121E9"/>
    <w:rsid w:val="00A126AB"/>
    <w:rsid w:val="00A1295E"/>
    <w:rsid w:val="00A12C3C"/>
    <w:rsid w:val="00A12E2A"/>
    <w:rsid w:val="00A12EAB"/>
    <w:rsid w:val="00A13008"/>
    <w:rsid w:val="00A132E8"/>
    <w:rsid w:val="00A137FB"/>
    <w:rsid w:val="00A13E77"/>
    <w:rsid w:val="00A147EC"/>
    <w:rsid w:val="00A14946"/>
    <w:rsid w:val="00A14EDE"/>
    <w:rsid w:val="00A15029"/>
    <w:rsid w:val="00A1517C"/>
    <w:rsid w:val="00A1542E"/>
    <w:rsid w:val="00A1546D"/>
    <w:rsid w:val="00A1582E"/>
    <w:rsid w:val="00A15A77"/>
    <w:rsid w:val="00A16A58"/>
    <w:rsid w:val="00A16CB6"/>
    <w:rsid w:val="00A22562"/>
    <w:rsid w:val="00A22ACE"/>
    <w:rsid w:val="00A23048"/>
    <w:rsid w:val="00A232FE"/>
    <w:rsid w:val="00A23883"/>
    <w:rsid w:val="00A245D4"/>
    <w:rsid w:val="00A247F2"/>
    <w:rsid w:val="00A25147"/>
    <w:rsid w:val="00A258C7"/>
    <w:rsid w:val="00A25A5C"/>
    <w:rsid w:val="00A25A96"/>
    <w:rsid w:val="00A25DCF"/>
    <w:rsid w:val="00A26497"/>
    <w:rsid w:val="00A26605"/>
    <w:rsid w:val="00A273B3"/>
    <w:rsid w:val="00A27568"/>
    <w:rsid w:val="00A30460"/>
    <w:rsid w:val="00A304B2"/>
    <w:rsid w:val="00A30CA2"/>
    <w:rsid w:val="00A31754"/>
    <w:rsid w:val="00A31D42"/>
    <w:rsid w:val="00A32183"/>
    <w:rsid w:val="00A323FB"/>
    <w:rsid w:val="00A3249A"/>
    <w:rsid w:val="00A334CB"/>
    <w:rsid w:val="00A3354C"/>
    <w:rsid w:val="00A339F8"/>
    <w:rsid w:val="00A33F2A"/>
    <w:rsid w:val="00A34001"/>
    <w:rsid w:val="00A3408C"/>
    <w:rsid w:val="00A3414B"/>
    <w:rsid w:val="00A344D2"/>
    <w:rsid w:val="00A3454B"/>
    <w:rsid w:val="00A34640"/>
    <w:rsid w:val="00A35045"/>
    <w:rsid w:val="00A355BC"/>
    <w:rsid w:val="00A35B83"/>
    <w:rsid w:val="00A35CC7"/>
    <w:rsid w:val="00A3687F"/>
    <w:rsid w:val="00A36951"/>
    <w:rsid w:val="00A36CFB"/>
    <w:rsid w:val="00A36D40"/>
    <w:rsid w:val="00A402CA"/>
    <w:rsid w:val="00A40D4C"/>
    <w:rsid w:val="00A418F4"/>
    <w:rsid w:val="00A42216"/>
    <w:rsid w:val="00A42A56"/>
    <w:rsid w:val="00A43DE5"/>
    <w:rsid w:val="00A4414F"/>
    <w:rsid w:val="00A446C1"/>
    <w:rsid w:val="00A4489E"/>
    <w:rsid w:val="00A44B4A"/>
    <w:rsid w:val="00A44FFC"/>
    <w:rsid w:val="00A45516"/>
    <w:rsid w:val="00A469DF"/>
    <w:rsid w:val="00A46EC2"/>
    <w:rsid w:val="00A47415"/>
    <w:rsid w:val="00A475B8"/>
    <w:rsid w:val="00A5015B"/>
    <w:rsid w:val="00A502D1"/>
    <w:rsid w:val="00A509C9"/>
    <w:rsid w:val="00A515F2"/>
    <w:rsid w:val="00A520B2"/>
    <w:rsid w:val="00A52CFF"/>
    <w:rsid w:val="00A5327C"/>
    <w:rsid w:val="00A536C6"/>
    <w:rsid w:val="00A53855"/>
    <w:rsid w:val="00A54902"/>
    <w:rsid w:val="00A550F8"/>
    <w:rsid w:val="00A55D81"/>
    <w:rsid w:val="00A5686B"/>
    <w:rsid w:val="00A56D48"/>
    <w:rsid w:val="00A5748C"/>
    <w:rsid w:val="00A575F5"/>
    <w:rsid w:val="00A579A4"/>
    <w:rsid w:val="00A6005D"/>
    <w:rsid w:val="00A60A59"/>
    <w:rsid w:val="00A61014"/>
    <w:rsid w:val="00A615CD"/>
    <w:rsid w:val="00A617C6"/>
    <w:rsid w:val="00A61EC5"/>
    <w:rsid w:val="00A64F0A"/>
    <w:rsid w:val="00A65493"/>
    <w:rsid w:val="00A65ED3"/>
    <w:rsid w:val="00A661FE"/>
    <w:rsid w:val="00A667B5"/>
    <w:rsid w:val="00A66D34"/>
    <w:rsid w:val="00A66F00"/>
    <w:rsid w:val="00A67131"/>
    <w:rsid w:val="00A6753E"/>
    <w:rsid w:val="00A7028B"/>
    <w:rsid w:val="00A70FA9"/>
    <w:rsid w:val="00A712EE"/>
    <w:rsid w:val="00A715FA"/>
    <w:rsid w:val="00A71C64"/>
    <w:rsid w:val="00A727FE"/>
    <w:rsid w:val="00A72E31"/>
    <w:rsid w:val="00A73086"/>
    <w:rsid w:val="00A73BE9"/>
    <w:rsid w:val="00A73CD9"/>
    <w:rsid w:val="00A73F24"/>
    <w:rsid w:val="00A7427E"/>
    <w:rsid w:val="00A74E3B"/>
    <w:rsid w:val="00A75733"/>
    <w:rsid w:val="00A76656"/>
    <w:rsid w:val="00A76ADD"/>
    <w:rsid w:val="00A76D98"/>
    <w:rsid w:val="00A779BB"/>
    <w:rsid w:val="00A80886"/>
    <w:rsid w:val="00A80967"/>
    <w:rsid w:val="00A80B83"/>
    <w:rsid w:val="00A81F9B"/>
    <w:rsid w:val="00A8233D"/>
    <w:rsid w:val="00A836A5"/>
    <w:rsid w:val="00A83FED"/>
    <w:rsid w:val="00A841DA"/>
    <w:rsid w:val="00A84BE5"/>
    <w:rsid w:val="00A8574F"/>
    <w:rsid w:val="00A86C56"/>
    <w:rsid w:val="00A86FB6"/>
    <w:rsid w:val="00A8706E"/>
    <w:rsid w:val="00A8727B"/>
    <w:rsid w:val="00A8755B"/>
    <w:rsid w:val="00A87987"/>
    <w:rsid w:val="00A90144"/>
    <w:rsid w:val="00A90A5A"/>
    <w:rsid w:val="00A90BDC"/>
    <w:rsid w:val="00A9100A"/>
    <w:rsid w:val="00A911D1"/>
    <w:rsid w:val="00A92083"/>
    <w:rsid w:val="00A92AF9"/>
    <w:rsid w:val="00A93595"/>
    <w:rsid w:val="00A937E9"/>
    <w:rsid w:val="00A937F2"/>
    <w:rsid w:val="00A93939"/>
    <w:rsid w:val="00A94124"/>
    <w:rsid w:val="00A94ABB"/>
    <w:rsid w:val="00A94D29"/>
    <w:rsid w:val="00A95726"/>
    <w:rsid w:val="00A95738"/>
    <w:rsid w:val="00A958F1"/>
    <w:rsid w:val="00A95B6D"/>
    <w:rsid w:val="00A97F7A"/>
    <w:rsid w:val="00AA0551"/>
    <w:rsid w:val="00AA0D28"/>
    <w:rsid w:val="00AA1065"/>
    <w:rsid w:val="00AA1608"/>
    <w:rsid w:val="00AA2595"/>
    <w:rsid w:val="00AA26AA"/>
    <w:rsid w:val="00AA2814"/>
    <w:rsid w:val="00AA3456"/>
    <w:rsid w:val="00AA3CD0"/>
    <w:rsid w:val="00AA43DB"/>
    <w:rsid w:val="00AA46B4"/>
    <w:rsid w:val="00AA46BB"/>
    <w:rsid w:val="00AA49A1"/>
    <w:rsid w:val="00AA49C9"/>
    <w:rsid w:val="00AA52B5"/>
    <w:rsid w:val="00AA532E"/>
    <w:rsid w:val="00AA545D"/>
    <w:rsid w:val="00AA7784"/>
    <w:rsid w:val="00AB0DB4"/>
    <w:rsid w:val="00AB1356"/>
    <w:rsid w:val="00AB157B"/>
    <w:rsid w:val="00AB18B8"/>
    <w:rsid w:val="00AB1E5F"/>
    <w:rsid w:val="00AB33F0"/>
    <w:rsid w:val="00AB3A24"/>
    <w:rsid w:val="00AB4712"/>
    <w:rsid w:val="00AB4793"/>
    <w:rsid w:val="00AB5315"/>
    <w:rsid w:val="00AB570F"/>
    <w:rsid w:val="00AB5A8D"/>
    <w:rsid w:val="00AB6C65"/>
    <w:rsid w:val="00AC0439"/>
    <w:rsid w:val="00AC0BF6"/>
    <w:rsid w:val="00AC1880"/>
    <w:rsid w:val="00AC2D71"/>
    <w:rsid w:val="00AC3C02"/>
    <w:rsid w:val="00AC3C11"/>
    <w:rsid w:val="00AC3F13"/>
    <w:rsid w:val="00AC4322"/>
    <w:rsid w:val="00AC4724"/>
    <w:rsid w:val="00AC4986"/>
    <w:rsid w:val="00AC4A61"/>
    <w:rsid w:val="00AC4DFE"/>
    <w:rsid w:val="00AC5249"/>
    <w:rsid w:val="00AC5888"/>
    <w:rsid w:val="00AC5E43"/>
    <w:rsid w:val="00AC66D7"/>
    <w:rsid w:val="00AC7063"/>
    <w:rsid w:val="00AC7CD3"/>
    <w:rsid w:val="00AD0400"/>
    <w:rsid w:val="00AD2156"/>
    <w:rsid w:val="00AD280F"/>
    <w:rsid w:val="00AD2AB7"/>
    <w:rsid w:val="00AD3900"/>
    <w:rsid w:val="00AD3FD0"/>
    <w:rsid w:val="00AD4C8B"/>
    <w:rsid w:val="00AD540A"/>
    <w:rsid w:val="00AD5863"/>
    <w:rsid w:val="00AD608C"/>
    <w:rsid w:val="00AD60AD"/>
    <w:rsid w:val="00AD68B7"/>
    <w:rsid w:val="00AD7109"/>
    <w:rsid w:val="00AD7FDD"/>
    <w:rsid w:val="00AE0486"/>
    <w:rsid w:val="00AE178C"/>
    <w:rsid w:val="00AE17D1"/>
    <w:rsid w:val="00AE1A34"/>
    <w:rsid w:val="00AE1E35"/>
    <w:rsid w:val="00AE2A5D"/>
    <w:rsid w:val="00AE307E"/>
    <w:rsid w:val="00AE323E"/>
    <w:rsid w:val="00AE3620"/>
    <w:rsid w:val="00AE38EC"/>
    <w:rsid w:val="00AE407B"/>
    <w:rsid w:val="00AE4379"/>
    <w:rsid w:val="00AE443A"/>
    <w:rsid w:val="00AE45E0"/>
    <w:rsid w:val="00AE5E79"/>
    <w:rsid w:val="00AE60CC"/>
    <w:rsid w:val="00AE61E5"/>
    <w:rsid w:val="00AE6B84"/>
    <w:rsid w:val="00AE6CD4"/>
    <w:rsid w:val="00AE73C3"/>
    <w:rsid w:val="00AE791B"/>
    <w:rsid w:val="00AF01AC"/>
    <w:rsid w:val="00AF078C"/>
    <w:rsid w:val="00AF0B5B"/>
    <w:rsid w:val="00AF0EA3"/>
    <w:rsid w:val="00AF124D"/>
    <w:rsid w:val="00AF1503"/>
    <w:rsid w:val="00AF1F28"/>
    <w:rsid w:val="00AF21E0"/>
    <w:rsid w:val="00AF2694"/>
    <w:rsid w:val="00AF2D7B"/>
    <w:rsid w:val="00AF3204"/>
    <w:rsid w:val="00AF3214"/>
    <w:rsid w:val="00AF3551"/>
    <w:rsid w:val="00AF380A"/>
    <w:rsid w:val="00AF390E"/>
    <w:rsid w:val="00AF3AE1"/>
    <w:rsid w:val="00AF477B"/>
    <w:rsid w:val="00AF47D4"/>
    <w:rsid w:val="00AF49E2"/>
    <w:rsid w:val="00AF508F"/>
    <w:rsid w:val="00AF51C7"/>
    <w:rsid w:val="00AF5FBA"/>
    <w:rsid w:val="00AF6FAD"/>
    <w:rsid w:val="00AF6FB2"/>
    <w:rsid w:val="00AF729F"/>
    <w:rsid w:val="00AF7992"/>
    <w:rsid w:val="00AF7A4E"/>
    <w:rsid w:val="00AF7E7D"/>
    <w:rsid w:val="00B00BA9"/>
    <w:rsid w:val="00B00D26"/>
    <w:rsid w:val="00B00F93"/>
    <w:rsid w:val="00B01312"/>
    <w:rsid w:val="00B021DD"/>
    <w:rsid w:val="00B024A8"/>
    <w:rsid w:val="00B02E14"/>
    <w:rsid w:val="00B034C0"/>
    <w:rsid w:val="00B0380D"/>
    <w:rsid w:val="00B03CEE"/>
    <w:rsid w:val="00B042B1"/>
    <w:rsid w:val="00B0437A"/>
    <w:rsid w:val="00B0437E"/>
    <w:rsid w:val="00B04864"/>
    <w:rsid w:val="00B0499B"/>
    <w:rsid w:val="00B04FAA"/>
    <w:rsid w:val="00B05103"/>
    <w:rsid w:val="00B05132"/>
    <w:rsid w:val="00B051B3"/>
    <w:rsid w:val="00B052E4"/>
    <w:rsid w:val="00B06299"/>
    <w:rsid w:val="00B06611"/>
    <w:rsid w:val="00B06F8F"/>
    <w:rsid w:val="00B06FC6"/>
    <w:rsid w:val="00B07312"/>
    <w:rsid w:val="00B077DB"/>
    <w:rsid w:val="00B10199"/>
    <w:rsid w:val="00B105A7"/>
    <w:rsid w:val="00B105E8"/>
    <w:rsid w:val="00B106C8"/>
    <w:rsid w:val="00B1072E"/>
    <w:rsid w:val="00B10C89"/>
    <w:rsid w:val="00B10D7F"/>
    <w:rsid w:val="00B10EA1"/>
    <w:rsid w:val="00B112F3"/>
    <w:rsid w:val="00B120CB"/>
    <w:rsid w:val="00B12797"/>
    <w:rsid w:val="00B149CE"/>
    <w:rsid w:val="00B15412"/>
    <w:rsid w:val="00B16567"/>
    <w:rsid w:val="00B16FDA"/>
    <w:rsid w:val="00B17034"/>
    <w:rsid w:val="00B17330"/>
    <w:rsid w:val="00B17D57"/>
    <w:rsid w:val="00B17FB4"/>
    <w:rsid w:val="00B201B3"/>
    <w:rsid w:val="00B20288"/>
    <w:rsid w:val="00B20397"/>
    <w:rsid w:val="00B212AD"/>
    <w:rsid w:val="00B212F3"/>
    <w:rsid w:val="00B21A41"/>
    <w:rsid w:val="00B21C77"/>
    <w:rsid w:val="00B21FBE"/>
    <w:rsid w:val="00B23231"/>
    <w:rsid w:val="00B240F2"/>
    <w:rsid w:val="00B2476A"/>
    <w:rsid w:val="00B24798"/>
    <w:rsid w:val="00B25062"/>
    <w:rsid w:val="00B25D9E"/>
    <w:rsid w:val="00B26F11"/>
    <w:rsid w:val="00B27017"/>
    <w:rsid w:val="00B2770E"/>
    <w:rsid w:val="00B31330"/>
    <w:rsid w:val="00B319F2"/>
    <w:rsid w:val="00B32144"/>
    <w:rsid w:val="00B3214B"/>
    <w:rsid w:val="00B3261B"/>
    <w:rsid w:val="00B327E1"/>
    <w:rsid w:val="00B32FF4"/>
    <w:rsid w:val="00B33947"/>
    <w:rsid w:val="00B34900"/>
    <w:rsid w:val="00B350AF"/>
    <w:rsid w:val="00B358A8"/>
    <w:rsid w:val="00B35D1E"/>
    <w:rsid w:val="00B36A1B"/>
    <w:rsid w:val="00B373A6"/>
    <w:rsid w:val="00B37AC8"/>
    <w:rsid w:val="00B4038D"/>
    <w:rsid w:val="00B40C7E"/>
    <w:rsid w:val="00B40D1F"/>
    <w:rsid w:val="00B41806"/>
    <w:rsid w:val="00B42C08"/>
    <w:rsid w:val="00B438B0"/>
    <w:rsid w:val="00B43A1B"/>
    <w:rsid w:val="00B43F39"/>
    <w:rsid w:val="00B443CB"/>
    <w:rsid w:val="00B444A0"/>
    <w:rsid w:val="00B446AD"/>
    <w:rsid w:val="00B449A4"/>
    <w:rsid w:val="00B44A61"/>
    <w:rsid w:val="00B44AB1"/>
    <w:rsid w:val="00B4525C"/>
    <w:rsid w:val="00B45B79"/>
    <w:rsid w:val="00B45BAA"/>
    <w:rsid w:val="00B45DF3"/>
    <w:rsid w:val="00B46400"/>
    <w:rsid w:val="00B46509"/>
    <w:rsid w:val="00B46583"/>
    <w:rsid w:val="00B46664"/>
    <w:rsid w:val="00B46C24"/>
    <w:rsid w:val="00B474E0"/>
    <w:rsid w:val="00B501FF"/>
    <w:rsid w:val="00B50A13"/>
    <w:rsid w:val="00B50EFE"/>
    <w:rsid w:val="00B5103A"/>
    <w:rsid w:val="00B51832"/>
    <w:rsid w:val="00B52150"/>
    <w:rsid w:val="00B524C7"/>
    <w:rsid w:val="00B528BC"/>
    <w:rsid w:val="00B52CF1"/>
    <w:rsid w:val="00B53139"/>
    <w:rsid w:val="00B54079"/>
    <w:rsid w:val="00B540EB"/>
    <w:rsid w:val="00B5475F"/>
    <w:rsid w:val="00B54B02"/>
    <w:rsid w:val="00B54BA5"/>
    <w:rsid w:val="00B54C42"/>
    <w:rsid w:val="00B55A11"/>
    <w:rsid w:val="00B560A5"/>
    <w:rsid w:val="00B566BE"/>
    <w:rsid w:val="00B602DE"/>
    <w:rsid w:val="00B60AD5"/>
    <w:rsid w:val="00B60C42"/>
    <w:rsid w:val="00B60E1A"/>
    <w:rsid w:val="00B61E12"/>
    <w:rsid w:val="00B629AC"/>
    <w:rsid w:val="00B630C1"/>
    <w:rsid w:val="00B63725"/>
    <w:rsid w:val="00B6384A"/>
    <w:rsid w:val="00B63BFB"/>
    <w:rsid w:val="00B64272"/>
    <w:rsid w:val="00B6449F"/>
    <w:rsid w:val="00B64DEE"/>
    <w:rsid w:val="00B6539E"/>
    <w:rsid w:val="00B6639F"/>
    <w:rsid w:val="00B6640D"/>
    <w:rsid w:val="00B66620"/>
    <w:rsid w:val="00B667AA"/>
    <w:rsid w:val="00B668A7"/>
    <w:rsid w:val="00B66A15"/>
    <w:rsid w:val="00B66B7F"/>
    <w:rsid w:val="00B67373"/>
    <w:rsid w:val="00B67508"/>
    <w:rsid w:val="00B676E6"/>
    <w:rsid w:val="00B67BA7"/>
    <w:rsid w:val="00B67D21"/>
    <w:rsid w:val="00B70130"/>
    <w:rsid w:val="00B706A0"/>
    <w:rsid w:val="00B70D23"/>
    <w:rsid w:val="00B70DAE"/>
    <w:rsid w:val="00B716ED"/>
    <w:rsid w:val="00B71AB1"/>
    <w:rsid w:val="00B71D9C"/>
    <w:rsid w:val="00B71F0A"/>
    <w:rsid w:val="00B731A1"/>
    <w:rsid w:val="00B735F6"/>
    <w:rsid w:val="00B73BAC"/>
    <w:rsid w:val="00B73C3E"/>
    <w:rsid w:val="00B7516A"/>
    <w:rsid w:val="00B754E6"/>
    <w:rsid w:val="00B75653"/>
    <w:rsid w:val="00B76E29"/>
    <w:rsid w:val="00B770B9"/>
    <w:rsid w:val="00B77C4E"/>
    <w:rsid w:val="00B80319"/>
    <w:rsid w:val="00B8067B"/>
    <w:rsid w:val="00B806F9"/>
    <w:rsid w:val="00B80771"/>
    <w:rsid w:val="00B80943"/>
    <w:rsid w:val="00B80C8F"/>
    <w:rsid w:val="00B81AA5"/>
    <w:rsid w:val="00B81AFE"/>
    <w:rsid w:val="00B81C10"/>
    <w:rsid w:val="00B827D8"/>
    <w:rsid w:val="00B827DD"/>
    <w:rsid w:val="00B82877"/>
    <w:rsid w:val="00B82E28"/>
    <w:rsid w:val="00B82E44"/>
    <w:rsid w:val="00B83018"/>
    <w:rsid w:val="00B8374D"/>
    <w:rsid w:val="00B83DDA"/>
    <w:rsid w:val="00B8401B"/>
    <w:rsid w:val="00B84554"/>
    <w:rsid w:val="00B849BA"/>
    <w:rsid w:val="00B856D7"/>
    <w:rsid w:val="00B85752"/>
    <w:rsid w:val="00B85A1A"/>
    <w:rsid w:val="00B85B9C"/>
    <w:rsid w:val="00B85CD8"/>
    <w:rsid w:val="00B85CFB"/>
    <w:rsid w:val="00B860A9"/>
    <w:rsid w:val="00B8626C"/>
    <w:rsid w:val="00B9032C"/>
    <w:rsid w:val="00B9070B"/>
    <w:rsid w:val="00B90CC2"/>
    <w:rsid w:val="00B910A7"/>
    <w:rsid w:val="00B910BA"/>
    <w:rsid w:val="00B910F8"/>
    <w:rsid w:val="00B921EC"/>
    <w:rsid w:val="00B925B7"/>
    <w:rsid w:val="00B92829"/>
    <w:rsid w:val="00B92ABB"/>
    <w:rsid w:val="00B92D18"/>
    <w:rsid w:val="00B92D8D"/>
    <w:rsid w:val="00B93B7C"/>
    <w:rsid w:val="00B94B71"/>
    <w:rsid w:val="00B95131"/>
    <w:rsid w:val="00B955F2"/>
    <w:rsid w:val="00B95677"/>
    <w:rsid w:val="00B95714"/>
    <w:rsid w:val="00B95C4D"/>
    <w:rsid w:val="00B9661C"/>
    <w:rsid w:val="00B96758"/>
    <w:rsid w:val="00B97683"/>
    <w:rsid w:val="00B978CF"/>
    <w:rsid w:val="00B97F6A"/>
    <w:rsid w:val="00BA0EC9"/>
    <w:rsid w:val="00BA139E"/>
    <w:rsid w:val="00BA26B0"/>
    <w:rsid w:val="00BA2941"/>
    <w:rsid w:val="00BA2DBE"/>
    <w:rsid w:val="00BA3410"/>
    <w:rsid w:val="00BA3894"/>
    <w:rsid w:val="00BA45E4"/>
    <w:rsid w:val="00BA5273"/>
    <w:rsid w:val="00BA6124"/>
    <w:rsid w:val="00BA612A"/>
    <w:rsid w:val="00BA6370"/>
    <w:rsid w:val="00BA66D6"/>
    <w:rsid w:val="00BA679D"/>
    <w:rsid w:val="00BA7058"/>
    <w:rsid w:val="00BB0148"/>
    <w:rsid w:val="00BB01E5"/>
    <w:rsid w:val="00BB087E"/>
    <w:rsid w:val="00BB168A"/>
    <w:rsid w:val="00BB1A07"/>
    <w:rsid w:val="00BB1EF6"/>
    <w:rsid w:val="00BB20D4"/>
    <w:rsid w:val="00BB24F1"/>
    <w:rsid w:val="00BB2CCC"/>
    <w:rsid w:val="00BB3586"/>
    <w:rsid w:val="00BB4A4C"/>
    <w:rsid w:val="00BB4CB8"/>
    <w:rsid w:val="00BB4F07"/>
    <w:rsid w:val="00BB55D7"/>
    <w:rsid w:val="00BB5A36"/>
    <w:rsid w:val="00BB623B"/>
    <w:rsid w:val="00BB6857"/>
    <w:rsid w:val="00BB705C"/>
    <w:rsid w:val="00BC0140"/>
    <w:rsid w:val="00BC082C"/>
    <w:rsid w:val="00BC14A5"/>
    <w:rsid w:val="00BC1A3A"/>
    <w:rsid w:val="00BC2509"/>
    <w:rsid w:val="00BC2AFD"/>
    <w:rsid w:val="00BC2BFA"/>
    <w:rsid w:val="00BC30BA"/>
    <w:rsid w:val="00BC313E"/>
    <w:rsid w:val="00BC34B2"/>
    <w:rsid w:val="00BC3572"/>
    <w:rsid w:val="00BC39D4"/>
    <w:rsid w:val="00BC4B27"/>
    <w:rsid w:val="00BC5D24"/>
    <w:rsid w:val="00BC67CE"/>
    <w:rsid w:val="00BC688B"/>
    <w:rsid w:val="00BC6E1D"/>
    <w:rsid w:val="00BC746E"/>
    <w:rsid w:val="00BC76E9"/>
    <w:rsid w:val="00BC7804"/>
    <w:rsid w:val="00BC7D5E"/>
    <w:rsid w:val="00BD00CD"/>
    <w:rsid w:val="00BD01A7"/>
    <w:rsid w:val="00BD049E"/>
    <w:rsid w:val="00BD05D5"/>
    <w:rsid w:val="00BD05FC"/>
    <w:rsid w:val="00BD06DD"/>
    <w:rsid w:val="00BD0BC2"/>
    <w:rsid w:val="00BD0E32"/>
    <w:rsid w:val="00BD134F"/>
    <w:rsid w:val="00BD15AE"/>
    <w:rsid w:val="00BD178F"/>
    <w:rsid w:val="00BD2496"/>
    <w:rsid w:val="00BD3EEA"/>
    <w:rsid w:val="00BD401B"/>
    <w:rsid w:val="00BD4039"/>
    <w:rsid w:val="00BD45EF"/>
    <w:rsid w:val="00BD58F1"/>
    <w:rsid w:val="00BD5912"/>
    <w:rsid w:val="00BD6275"/>
    <w:rsid w:val="00BD68BA"/>
    <w:rsid w:val="00BD6B9E"/>
    <w:rsid w:val="00BD6F43"/>
    <w:rsid w:val="00BD77A8"/>
    <w:rsid w:val="00BE12FB"/>
    <w:rsid w:val="00BE1813"/>
    <w:rsid w:val="00BE189C"/>
    <w:rsid w:val="00BE1948"/>
    <w:rsid w:val="00BE38C0"/>
    <w:rsid w:val="00BE3CF3"/>
    <w:rsid w:val="00BE5F6B"/>
    <w:rsid w:val="00BE6164"/>
    <w:rsid w:val="00BE6D75"/>
    <w:rsid w:val="00BE6E5E"/>
    <w:rsid w:val="00BE7460"/>
    <w:rsid w:val="00BE754B"/>
    <w:rsid w:val="00BE7670"/>
    <w:rsid w:val="00BE7A86"/>
    <w:rsid w:val="00BE7DD5"/>
    <w:rsid w:val="00BF0FB0"/>
    <w:rsid w:val="00BF13EC"/>
    <w:rsid w:val="00BF1C22"/>
    <w:rsid w:val="00BF1C37"/>
    <w:rsid w:val="00BF2625"/>
    <w:rsid w:val="00BF2CBD"/>
    <w:rsid w:val="00BF3869"/>
    <w:rsid w:val="00BF3CFC"/>
    <w:rsid w:val="00BF403F"/>
    <w:rsid w:val="00BF41D7"/>
    <w:rsid w:val="00BF45EF"/>
    <w:rsid w:val="00BF47B5"/>
    <w:rsid w:val="00BF56F7"/>
    <w:rsid w:val="00BF5A5E"/>
    <w:rsid w:val="00BF5C85"/>
    <w:rsid w:val="00BF6801"/>
    <w:rsid w:val="00BF6EA1"/>
    <w:rsid w:val="00BF73C2"/>
    <w:rsid w:val="00BF7CFB"/>
    <w:rsid w:val="00C000A6"/>
    <w:rsid w:val="00C00451"/>
    <w:rsid w:val="00C00B20"/>
    <w:rsid w:val="00C00CDD"/>
    <w:rsid w:val="00C00E87"/>
    <w:rsid w:val="00C0185E"/>
    <w:rsid w:val="00C028D4"/>
    <w:rsid w:val="00C02ADF"/>
    <w:rsid w:val="00C02B31"/>
    <w:rsid w:val="00C03277"/>
    <w:rsid w:val="00C03454"/>
    <w:rsid w:val="00C038EA"/>
    <w:rsid w:val="00C04A32"/>
    <w:rsid w:val="00C05E00"/>
    <w:rsid w:val="00C05F21"/>
    <w:rsid w:val="00C0669E"/>
    <w:rsid w:val="00C06E29"/>
    <w:rsid w:val="00C075B0"/>
    <w:rsid w:val="00C07901"/>
    <w:rsid w:val="00C109A7"/>
    <w:rsid w:val="00C11849"/>
    <w:rsid w:val="00C11D36"/>
    <w:rsid w:val="00C1274A"/>
    <w:rsid w:val="00C12DD9"/>
    <w:rsid w:val="00C13BF3"/>
    <w:rsid w:val="00C15514"/>
    <w:rsid w:val="00C15831"/>
    <w:rsid w:val="00C15CFF"/>
    <w:rsid w:val="00C16763"/>
    <w:rsid w:val="00C167B3"/>
    <w:rsid w:val="00C16810"/>
    <w:rsid w:val="00C2036F"/>
    <w:rsid w:val="00C20B5A"/>
    <w:rsid w:val="00C211EB"/>
    <w:rsid w:val="00C2180A"/>
    <w:rsid w:val="00C21DC9"/>
    <w:rsid w:val="00C22931"/>
    <w:rsid w:val="00C23B16"/>
    <w:rsid w:val="00C243C7"/>
    <w:rsid w:val="00C24A4F"/>
    <w:rsid w:val="00C24AB6"/>
    <w:rsid w:val="00C24E89"/>
    <w:rsid w:val="00C2537D"/>
    <w:rsid w:val="00C256D4"/>
    <w:rsid w:val="00C25A7C"/>
    <w:rsid w:val="00C25FDA"/>
    <w:rsid w:val="00C26C09"/>
    <w:rsid w:val="00C27916"/>
    <w:rsid w:val="00C27C16"/>
    <w:rsid w:val="00C27FCD"/>
    <w:rsid w:val="00C3018F"/>
    <w:rsid w:val="00C306DF"/>
    <w:rsid w:val="00C30B39"/>
    <w:rsid w:val="00C31027"/>
    <w:rsid w:val="00C319A2"/>
    <w:rsid w:val="00C31B1C"/>
    <w:rsid w:val="00C31F20"/>
    <w:rsid w:val="00C3237A"/>
    <w:rsid w:val="00C325E0"/>
    <w:rsid w:val="00C32D6C"/>
    <w:rsid w:val="00C32FB8"/>
    <w:rsid w:val="00C33E78"/>
    <w:rsid w:val="00C3412B"/>
    <w:rsid w:val="00C34908"/>
    <w:rsid w:val="00C351BF"/>
    <w:rsid w:val="00C3700E"/>
    <w:rsid w:val="00C37187"/>
    <w:rsid w:val="00C374B2"/>
    <w:rsid w:val="00C37790"/>
    <w:rsid w:val="00C3791A"/>
    <w:rsid w:val="00C403C2"/>
    <w:rsid w:val="00C42107"/>
    <w:rsid w:val="00C435E7"/>
    <w:rsid w:val="00C43C7E"/>
    <w:rsid w:val="00C43D1C"/>
    <w:rsid w:val="00C440A0"/>
    <w:rsid w:val="00C446E2"/>
    <w:rsid w:val="00C45290"/>
    <w:rsid w:val="00C457AF"/>
    <w:rsid w:val="00C45F6A"/>
    <w:rsid w:val="00C461E6"/>
    <w:rsid w:val="00C46B9E"/>
    <w:rsid w:val="00C4772C"/>
    <w:rsid w:val="00C47ED9"/>
    <w:rsid w:val="00C50047"/>
    <w:rsid w:val="00C5191B"/>
    <w:rsid w:val="00C52A60"/>
    <w:rsid w:val="00C52FE4"/>
    <w:rsid w:val="00C53606"/>
    <w:rsid w:val="00C53935"/>
    <w:rsid w:val="00C54135"/>
    <w:rsid w:val="00C543E0"/>
    <w:rsid w:val="00C546CC"/>
    <w:rsid w:val="00C54BEE"/>
    <w:rsid w:val="00C556F6"/>
    <w:rsid w:val="00C55AFE"/>
    <w:rsid w:val="00C55CFB"/>
    <w:rsid w:val="00C5686B"/>
    <w:rsid w:val="00C569A2"/>
    <w:rsid w:val="00C56ADF"/>
    <w:rsid w:val="00C570F6"/>
    <w:rsid w:val="00C57123"/>
    <w:rsid w:val="00C57B5C"/>
    <w:rsid w:val="00C57DC0"/>
    <w:rsid w:val="00C60529"/>
    <w:rsid w:val="00C60B15"/>
    <w:rsid w:val="00C623D4"/>
    <w:rsid w:val="00C62600"/>
    <w:rsid w:val="00C635F5"/>
    <w:rsid w:val="00C63D9D"/>
    <w:rsid w:val="00C64FA5"/>
    <w:rsid w:val="00C65333"/>
    <w:rsid w:val="00C65603"/>
    <w:rsid w:val="00C65B09"/>
    <w:rsid w:val="00C65E63"/>
    <w:rsid w:val="00C6609B"/>
    <w:rsid w:val="00C66281"/>
    <w:rsid w:val="00C66A6D"/>
    <w:rsid w:val="00C67547"/>
    <w:rsid w:val="00C70136"/>
    <w:rsid w:val="00C70748"/>
    <w:rsid w:val="00C71437"/>
    <w:rsid w:val="00C71845"/>
    <w:rsid w:val="00C72022"/>
    <w:rsid w:val="00C722D2"/>
    <w:rsid w:val="00C728BC"/>
    <w:rsid w:val="00C72EC3"/>
    <w:rsid w:val="00C73D58"/>
    <w:rsid w:val="00C74BB5"/>
    <w:rsid w:val="00C74D3B"/>
    <w:rsid w:val="00C74F5D"/>
    <w:rsid w:val="00C75C6C"/>
    <w:rsid w:val="00C76568"/>
    <w:rsid w:val="00C76761"/>
    <w:rsid w:val="00C779C8"/>
    <w:rsid w:val="00C80622"/>
    <w:rsid w:val="00C80C4E"/>
    <w:rsid w:val="00C80EA3"/>
    <w:rsid w:val="00C8113F"/>
    <w:rsid w:val="00C81427"/>
    <w:rsid w:val="00C81451"/>
    <w:rsid w:val="00C81DC4"/>
    <w:rsid w:val="00C81FCE"/>
    <w:rsid w:val="00C827C3"/>
    <w:rsid w:val="00C82A42"/>
    <w:rsid w:val="00C82BD6"/>
    <w:rsid w:val="00C82BF5"/>
    <w:rsid w:val="00C830E1"/>
    <w:rsid w:val="00C839CE"/>
    <w:rsid w:val="00C83E15"/>
    <w:rsid w:val="00C84A12"/>
    <w:rsid w:val="00C853C0"/>
    <w:rsid w:val="00C8601B"/>
    <w:rsid w:val="00C86B9D"/>
    <w:rsid w:val="00C87CE9"/>
    <w:rsid w:val="00C90271"/>
    <w:rsid w:val="00C912B1"/>
    <w:rsid w:val="00C919EB"/>
    <w:rsid w:val="00C91CF2"/>
    <w:rsid w:val="00C91D44"/>
    <w:rsid w:val="00C92E0E"/>
    <w:rsid w:val="00C9359B"/>
    <w:rsid w:val="00C93A26"/>
    <w:rsid w:val="00C93EEE"/>
    <w:rsid w:val="00C945C8"/>
    <w:rsid w:val="00C94638"/>
    <w:rsid w:val="00C94950"/>
    <w:rsid w:val="00C950FC"/>
    <w:rsid w:val="00C955A1"/>
    <w:rsid w:val="00C9565F"/>
    <w:rsid w:val="00C96277"/>
    <w:rsid w:val="00C96F0C"/>
    <w:rsid w:val="00C976FC"/>
    <w:rsid w:val="00C97C75"/>
    <w:rsid w:val="00C97DF0"/>
    <w:rsid w:val="00CA067E"/>
    <w:rsid w:val="00CA0D83"/>
    <w:rsid w:val="00CA0F9D"/>
    <w:rsid w:val="00CA175E"/>
    <w:rsid w:val="00CA210B"/>
    <w:rsid w:val="00CA2C42"/>
    <w:rsid w:val="00CA2D77"/>
    <w:rsid w:val="00CA3B36"/>
    <w:rsid w:val="00CA3BAE"/>
    <w:rsid w:val="00CA46AA"/>
    <w:rsid w:val="00CA4EB1"/>
    <w:rsid w:val="00CA529F"/>
    <w:rsid w:val="00CA5D83"/>
    <w:rsid w:val="00CA5DD6"/>
    <w:rsid w:val="00CA6491"/>
    <w:rsid w:val="00CA6A91"/>
    <w:rsid w:val="00CA6ED8"/>
    <w:rsid w:val="00CA70BD"/>
    <w:rsid w:val="00CA7453"/>
    <w:rsid w:val="00CA7FD1"/>
    <w:rsid w:val="00CB01FC"/>
    <w:rsid w:val="00CB0CB1"/>
    <w:rsid w:val="00CB16D9"/>
    <w:rsid w:val="00CB2414"/>
    <w:rsid w:val="00CB2665"/>
    <w:rsid w:val="00CB2A74"/>
    <w:rsid w:val="00CB2BD7"/>
    <w:rsid w:val="00CB2BE7"/>
    <w:rsid w:val="00CB4544"/>
    <w:rsid w:val="00CB505A"/>
    <w:rsid w:val="00CB5A7C"/>
    <w:rsid w:val="00CB61B3"/>
    <w:rsid w:val="00CB61ED"/>
    <w:rsid w:val="00CB7012"/>
    <w:rsid w:val="00CC0895"/>
    <w:rsid w:val="00CC0D6F"/>
    <w:rsid w:val="00CC13DC"/>
    <w:rsid w:val="00CC177B"/>
    <w:rsid w:val="00CC18D7"/>
    <w:rsid w:val="00CC1C85"/>
    <w:rsid w:val="00CC20CF"/>
    <w:rsid w:val="00CC2F6F"/>
    <w:rsid w:val="00CC3A3D"/>
    <w:rsid w:val="00CC5434"/>
    <w:rsid w:val="00CC5496"/>
    <w:rsid w:val="00CC550B"/>
    <w:rsid w:val="00CC56AB"/>
    <w:rsid w:val="00CC5E49"/>
    <w:rsid w:val="00CC5F7F"/>
    <w:rsid w:val="00CC6D62"/>
    <w:rsid w:val="00CC6F3E"/>
    <w:rsid w:val="00CC7D04"/>
    <w:rsid w:val="00CD002D"/>
    <w:rsid w:val="00CD1F5A"/>
    <w:rsid w:val="00CD2EC9"/>
    <w:rsid w:val="00CD3280"/>
    <w:rsid w:val="00CD40CE"/>
    <w:rsid w:val="00CD43C0"/>
    <w:rsid w:val="00CD65C8"/>
    <w:rsid w:val="00CD677D"/>
    <w:rsid w:val="00CD73BC"/>
    <w:rsid w:val="00CE013A"/>
    <w:rsid w:val="00CE17DC"/>
    <w:rsid w:val="00CE20E8"/>
    <w:rsid w:val="00CE2926"/>
    <w:rsid w:val="00CE2D7C"/>
    <w:rsid w:val="00CE2ED6"/>
    <w:rsid w:val="00CE3017"/>
    <w:rsid w:val="00CE3D75"/>
    <w:rsid w:val="00CE42A1"/>
    <w:rsid w:val="00CE5281"/>
    <w:rsid w:val="00CE55ED"/>
    <w:rsid w:val="00CE59D6"/>
    <w:rsid w:val="00CE5BE5"/>
    <w:rsid w:val="00CE61A3"/>
    <w:rsid w:val="00CE6618"/>
    <w:rsid w:val="00CE6A4E"/>
    <w:rsid w:val="00CE6D88"/>
    <w:rsid w:val="00CF0323"/>
    <w:rsid w:val="00CF0963"/>
    <w:rsid w:val="00CF0C0E"/>
    <w:rsid w:val="00CF1C00"/>
    <w:rsid w:val="00CF2255"/>
    <w:rsid w:val="00CF2436"/>
    <w:rsid w:val="00CF27AE"/>
    <w:rsid w:val="00CF2DBA"/>
    <w:rsid w:val="00CF2E44"/>
    <w:rsid w:val="00CF32C8"/>
    <w:rsid w:val="00CF34FE"/>
    <w:rsid w:val="00CF355B"/>
    <w:rsid w:val="00CF3665"/>
    <w:rsid w:val="00CF4078"/>
    <w:rsid w:val="00CF4647"/>
    <w:rsid w:val="00CF50DF"/>
    <w:rsid w:val="00CF591C"/>
    <w:rsid w:val="00CF650E"/>
    <w:rsid w:val="00CF711D"/>
    <w:rsid w:val="00CF767E"/>
    <w:rsid w:val="00D00A78"/>
    <w:rsid w:val="00D00FA9"/>
    <w:rsid w:val="00D0112D"/>
    <w:rsid w:val="00D0156D"/>
    <w:rsid w:val="00D01BCA"/>
    <w:rsid w:val="00D01ED5"/>
    <w:rsid w:val="00D01EF7"/>
    <w:rsid w:val="00D02A3C"/>
    <w:rsid w:val="00D03295"/>
    <w:rsid w:val="00D03B4C"/>
    <w:rsid w:val="00D03DB1"/>
    <w:rsid w:val="00D0400F"/>
    <w:rsid w:val="00D045B3"/>
    <w:rsid w:val="00D04747"/>
    <w:rsid w:val="00D04CC1"/>
    <w:rsid w:val="00D04D5B"/>
    <w:rsid w:val="00D07E64"/>
    <w:rsid w:val="00D102D5"/>
    <w:rsid w:val="00D104F5"/>
    <w:rsid w:val="00D10CAD"/>
    <w:rsid w:val="00D10DE8"/>
    <w:rsid w:val="00D11511"/>
    <w:rsid w:val="00D11AC3"/>
    <w:rsid w:val="00D11B27"/>
    <w:rsid w:val="00D11B7C"/>
    <w:rsid w:val="00D11C20"/>
    <w:rsid w:val="00D11D5A"/>
    <w:rsid w:val="00D11E86"/>
    <w:rsid w:val="00D12EF0"/>
    <w:rsid w:val="00D13148"/>
    <w:rsid w:val="00D131A2"/>
    <w:rsid w:val="00D133CF"/>
    <w:rsid w:val="00D13BEA"/>
    <w:rsid w:val="00D1451C"/>
    <w:rsid w:val="00D15285"/>
    <w:rsid w:val="00D153FB"/>
    <w:rsid w:val="00D161AF"/>
    <w:rsid w:val="00D164AC"/>
    <w:rsid w:val="00D164B3"/>
    <w:rsid w:val="00D165D0"/>
    <w:rsid w:val="00D214F3"/>
    <w:rsid w:val="00D21529"/>
    <w:rsid w:val="00D220DD"/>
    <w:rsid w:val="00D22C90"/>
    <w:rsid w:val="00D232D7"/>
    <w:rsid w:val="00D23DBE"/>
    <w:rsid w:val="00D23EC9"/>
    <w:rsid w:val="00D252D8"/>
    <w:rsid w:val="00D25F3F"/>
    <w:rsid w:val="00D26605"/>
    <w:rsid w:val="00D266FC"/>
    <w:rsid w:val="00D26AE0"/>
    <w:rsid w:val="00D30054"/>
    <w:rsid w:val="00D303DF"/>
    <w:rsid w:val="00D305A1"/>
    <w:rsid w:val="00D310B5"/>
    <w:rsid w:val="00D32004"/>
    <w:rsid w:val="00D32947"/>
    <w:rsid w:val="00D32AD4"/>
    <w:rsid w:val="00D332BE"/>
    <w:rsid w:val="00D342DE"/>
    <w:rsid w:val="00D34719"/>
    <w:rsid w:val="00D350EA"/>
    <w:rsid w:val="00D3702C"/>
    <w:rsid w:val="00D371CA"/>
    <w:rsid w:val="00D37B3F"/>
    <w:rsid w:val="00D40178"/>
    <w:rsid w:val="00D4090A"/>
    <w:rsid w:val="00D40AC4"/>
    <w:rsid w:val="00D4131E"/>
    <w:rsid w:val="00D41D80"/>
    <w:rsid w:val="00D4393B"/>
    <w:rsid w:val="00D43CD7"/>
    <w:rsid w:val="00D4465F"/>
    <w:rsid w:val="00D450D3"/>
    <w:rsid w:val="00D4510D"/>
    <w:rsid w:val="00D451AF"/>
    <w:rsid w:val="00D452FD"/>
    <w:rsid w:val="00D45CD8"/>
    <w:rsid w:val="00D46939"/>
    <w:rsid w:val="00D47220"/>
    <w:rsid w:val="00D47679"/>
    <w:rsid w:val="00D47F16"/>
    <w:rsid w:val="00D50131"/>
    <w:rsid w:val="00D5067B"/>
    <w:rsid w:val="00D50C37"/>
    <w:rsid w:val="00D51234"/>
    <w:rsid w:val="00D514E2"/>
    <w:rsid w:val="00D51645"/>
    <w:rsid w:val="00D51936"/>
    <w:rsid w:val="00D51E5F"/>
    <w:rsid w:val="00D523BF"/>
    <w:rsid w:val="00D53101"/>
    <w:rsid w:val="00D53B33"/>
    <w:rsid w:val="00D545E3"/>
    <w:rsid w:val="00D54C75"/>
    <w:rsid w:val="00D54FCE"/>
    <w:rsid w:val="00D55275"/>
    <w:rsid w:val="00D55FB9"/>
    <w:rsid w:val="00D56278"/>
    <w:rsid w:val="00D56778"/>
    <w:rsid w:val="00D56E41"/>
    <w:rsid w:val="00D57022"/>
    <w:rsid w:val="00D57BA3"/>
    <w:rsid w:val="00D609BC"/>
    <w:rsid w:val="00D60F7D"/>
    <w:rsid w:val="00D6171B"/>
    <w:rsid w:val="00D619E4"/>
    <w:rsid w:val="00D61D3A"/>
    <w:rsid w:val="00D622CC"/>
    <w:rsid w:val="00D6269C"/>
    <w:rsid w:val="00D62C1B"/>
    <w:rsid w:val="00D62C42"/>
    <w:rsid w:val="00D62E08"/>
    <w:rsid w:val="00D62F8D"/>
    <w:rsid w:val="00D633D7"/>
    <w:rsid w:val="00D63741"/>
    <w:rsid w:val="00D645E5"/>
    <w:rsid w:val="00D65239"/>
    <w:rsid w:val="00D652E1"/>
    <w:rsid w:val="00D6547E"/>
    <w:rsid w:val="00D6548D"/>
    <w:rsid w:val="00D65589"/>
    <w:rsid w:val="00D656EF"/>
    <w:rsid w:val="00D662B7"/>
    <w:rsid w:val="00D665D4"/>
    <w:rsid w:val="00D66BD3"/>
    <w:rsid w:val="00D66EF4"/>
    <w:rsid w:val="00D6752F"/>
    <w:rsid w:val="00D6792D"/>
    <w:rsid w:val="00D725F5"/>
    <w:rsid w:val="00D7362C"/>
    <w:rsid w:val="00D73EBC"/>
    <w:rsid w:val="00D74D1E"/>
    <w:rsid w:val="00D74E2D"/>
    <w:rsid w:val="00D74E56"/>
    <w:rsid w:val="00D75079"/>
    <w:rsid w:val="00D7563D"/>
    <w:rsid w:val="00D7744C"/>
    <w:rsid w:val="00D778F1"/>
    <w:rsid w:val="00D77AA1"/>
    <w:rsid w:val="00D77D56"/>
    <w:rsid w:val="00D77D83"/>
    <w:rsid w:val="00D804FB"/>
    <w:rsid w:val="00D80E44"/>
    <w:rsid w:val="00D810A4"/>
    <w:rsid w:val="00D81A6F"/>
    <w:rsid w:val="00D81C79"/>
    <w:rsid w:val="00D8363C"/>
    <w:rsid w:val="00D838A5"/>
    <w:rsid w:val="00D83ABA"/>
    <w:rsid w:val="00D83ACE"/>
    <w:rsid w:val="00D8425D"/>
    <w:rsid w:val="00D8463B"/>
    <w:rsid w:val="00D846AF"/>
    <w:rsid w:val="00D849B0"/>
    <w:rsid w:val="00D85C91"/>
    <w:rsid w:val="00D863F2"/>
    <w:rsid w:val="00D86A2E"/>
    <w:rsid w:val="00D87D63"/>
    <w:rsid w:val="00D90FAB"/>
    <w:rsid w:val="00D911A7"/>
    <w:rsid w:val="00D91B49"/>
    <w:rsid w:val="00D92B4E"/>
    <w:rsid w:val="00D9347C"/>
    <w:rsid w:val="00D935E1"/>
    <w:rsid w:val="00D93AE1"/>
    <w:rsid w:val="00D943E1"/>
    <w:rsid w:val="00D944EC"/>
    <w:rsid w:val="00D94A11"/>
    <w:rsid w:val="00D95563"/>
    <w:rsid w:val="00D96324"/>
    <w:rsid w:val="00D96491"/>
    <w:rsid w:val="00D96516"/>
    <w:rsid w:val="00D96673"/>
    <w:rsid w:val="00D9710F"/>
    <w:rsid w:val="00D97C64"/>
    <w:rsid w:val="00D97EAF"/>
    <w:rsid w:val="00D97FD5"/>
    <w:rsid w:val="00DA049E"/>
    <w:rsid w:val="00DA1FD7"/>
    <w:rsid w:val="00DA20F7"/>
    <w:rsid w:val="00DA47BA"/>
    <w:rsid w:val="00DA4A9F"/>
    <w:rsid w:val="00DA4CB4"/>
    <w:rsid w:val="00DA4F5B"/>
    <w:rsid w:val="00DA5312"/>
    <w:rsid w:val="00DA55C9"/>
    <w:rsid w:val="00DA578E"/>
    <w:rsid w:val="00DA5AC8"/>
    <w:rsid w:val="00DA5D24"/>
    <w:rsid w:val="00DA64A6"/>
    <w:rsid w:val="00DA7E04"/>
    <w:rsid w:val="00DB000E"/>
    <w:rsid w:val="00DB044E"/>
    <w:rsid w:val="00DB076A"/>
    <w:rsid w:val="00DB17DF"/>
    <w:rsid w:val="00DB1AB1"/>
    <w:rsid w:val="00DB1E74"/>
    <w:rsid w:val="00DB21DA"/>
    <w:rsid w:val="00DB3536"/>
    <w:rsid w:val="00DB39FD"/>
    <w:rsid w:val="00DB45AA"/>
    <w:rsid w:val="00DB48DB"/>
    <w:rsid w:val="00DB4901"/>
    <w:rsid w:val="00DB4A8C"/>
    <w:rsid w:val="00DB50A4"/>
    <w:rsid w:val="00DB54C1"/>
    <w:rsid w:val="00DB570C"/>
    <w:rsid w:val="00DB61AB"/>
    <w:rsid w:val="00DB6A05"/>
    <w:rsid w:val="00DB6A77"/>
    <w:rsid w:val="00DB6CF8"/>
    <w:rsid w:val="00DB6EF9"/>
    <w:rsid w:val="00DB7AED"/>
    <w:rsid w:val="00DC084B"/>
    <w:rsid w:val="00DC0A76"/>
    <w:rsid w:val="00DC1934"/>
    <w:rsid w:val="00DC1C9F"/>
    <w:rsid w:val="00DC1EA0"/>
    <w:rsid w:val="00DC25AF"/>
    <w:rsid w:val="00DC3A6F"/>
    <w:rsid w:val="00DC3E98"/>
    <w:rsid w:val="00DC4082"/>
    <w:rsid w:val="00DC4427"/>
    <w:rsid w:val="00DC4462"/>
    <w:rsid w:val="00DC4604"/>
    <w:rsid w:val="00DC4B48"/>
    <w:rsid w:val="00DC4EC9"/>
    <w:rsid w:val="00DC559D"/>
    <w:rsid w:val="00DC5905"/>
    <w:rsid w:val="00DC5DD4"/>
    <w:rsid w:val="00DC7C16"/>
    <w:rsid w:val="00DC7DE0"/>
    <w:rsid w:val="00DD01EE"/>
    <w:rsid w:val="00DD0458"/>
    <w:rsid w:val="00DD0C52"/>
    <w:rsid w:val="00DD1AB8"/>
    <w:rsid w:val="00DD1BE0"/>
    <w:rsid w:val="00DD1C97"/>
    <w:rsid w:val="00DD328A"/>
    <w:rsid w:val="00DD330E"/>
    <w:rsid w:val="00DD38A8"/>
    <w:rsid w:val="00DD3C69"/>
    <w:rsid w:val="00DD3C79"/>
    <w:rsid w:val="00DD408B"/>
    <w:rsid w:val="00DD436A"/>
    <w:rsid w:val="00DD449B"/>
    <w:rsid w:val="00DD4C7D"/>
    <w:rsid w:val="00DD4E6C"/>
    <w:rsid w:val="00DD545C"/>
    <w:rsid w:val="00DD6631"/>
    <w:rsid w:val="00DD6A2F"/>
    <w:rsid w:val="00DD7F05"/>
    <w:rsid w:val="00DE00B8"/>
    <w:rsid w:val="00DE0B9F"/>
    <w:rsid w:val="00DE1841"/>
    <w:rsid w:val="00DE2284"/>
    <w:rsid w:val="00DE2779"/>
    <w:rsid w:val="00DE37A8"/>
    <w:rsid w:val="00DE3FCD"/>
    <w:rsid w:val="00DE4587"/>
    <w:rsid w:val="00DE47F0"/>
    <w:rsid w:val="00DE49B0"/>
    <w:rsid w:val="00DE536D"/>
    <w:rsid w:val="00DE5668"/>
    <w:rsid w:val="00DE5B8C"/>
    <w:rsid w:val="00DE7B87"/>
    <w:rsid w:val="00DF124B"/>
    <w:rsid w:val="00DF1485"/>
    <w:rsid w:val="00DF3006"/>
    <w:rsid w:val="00DF300D"/>
    <w:rsid w:val="00DF37C4"/>
    <w:rsid w:val="00DF53ED"/>
    <w:rsid w:val="00DF6053"/>
    <w:rsid w:val="00DF7281"/>
    <w:rsid w:val="00DF7287"/>
    <w:rsid w:val="00DF7411"/>
    <w:rsid w:val="00E00081"/>
    <w:rsid w:val="00E0084B"/>
    <w:rsid w:val="00E01B0F"/>
    <w:rsid w:val="00E03E7F"/>
    <w:rsid w:val="00E03F13"/>
    <w:rsid w:val="00E04737"/>
    <w:rsid w:val="00E04948"/>
    <w:rsid w:val="00E049A2"/>
    <w:rsid w:val="00E05012"/>
    <w:rsid w:val="00E0550C"/>
    <w:rsid w:val="00E057A7"/>
    <w:rsid w:val="00E060AD"/>
    <w:rsid w:val="00E0674C"/>
    <w:rsid w:val="00E067B4"/>
    <w:rsid w:val="00E06AC7"/>
    <w:rsid w:val="00E06DEF"/>
    <w:rsid w:val="00E07511"/>
    <w:rsid w:val="00E07BE4"/>
    <w:rsid w:val="00E1106C"/>
    <w:rsid w:val="00E112AB"/>
    <w:rsid w:val="00E12189"/>
    <w:rsid w:val="00E12572"/>
    <w:rsid w:val="00E1428D"/>
    <w:rsid w:val="00E144C1"/>
    <w:rsid w:val="00E1592E"/>
    <w:rsid w:val="00E165DA"/>
    <w:rsid w:val="00E167EC"/>
    <w:rsid w:val="00E16814"/>
    <w:rsid w:val="00E16A5D"/>
    <w:rsid w:val="00E17697"/>
    <w:rsid w:val="00E17701"/>
    <w:rsid w:val="00E20197"/>
    <w:rsid w:val="00E201F0"/>
    <w:rsid w:val="00E207AC"/>
    <w:rsid w:val="00E208F3"/>
    <w:rsid w:val="00E20A2D"/>
    <w:rsid w:val="00E21495"/>
    <w:rsid w:val="00E21998"/>
    <w:rsid w:val="00E22759"/>
    <w:rsid w:val="00E22AA6"/>
    <w:rsid w:val="00E23115"/>
    <w:rsid w:val="00E231BA"/>
    <w:rsid w:val="00E235CE"/>
    <w:rsid w:val="00E23874"/>
    <w:rsid w:val="00E23D18"/>
    <w:rsid w:val="00E24154"/>
    <w:rsid w:val="00E2502B"/>
    <w:rsid w:val="00E25FEF"/>
    <w:rsid w:val="00E2619D"/>
    <w:rsid w:val="00E26CA6"/>
    <w:rsid w:val="00E27308"/>
    <w:rsid w:val="00E300D6"/>
    <w:rsid w:val="00E30877"/>
    <w:rsid w:val="00E30A2F"/>
    <w:rsid w:val="00E30F83"/>
    <w:rsid w:val="00E31293"/>
    <w:rsid w:val="00E314E1"/>
    <w:rsid w:val="00E32928"/>
    <w:rsid w:val="00E32EFF"/>
    <w:rsid w:val="00E3340B"/>
    <w:rsid w:val="00E33738"/>
    <w:rsid w:val="00E33788"/>
    <w:rsid w:val="00E33D30"/>
    <w:rsid w:val="00E3415A"/>
    <w:rsid w:val="00E34320"/>
    <w:rsid w:val="00E3476F"/>
    <w:rsid w:val="00E350B4"/>
    <w:rsid w:val="00E3555F"/>
    <w:rsid w:val="00E35D14"/>
    <w:rsid w:val="00E365D3"/>
    <w:rsid w:val="00E36C2E"/>
    <w:rsid w:val="00E36D09"/>
    <w:rsid w:val="00E371B5"/>
    <w:rsid w:val="00E37C4A"/>
    <w:rsid w:val="00E406B1"/>
    <w:rsid w:val="00E41947"/>
    <w:rsid w:val="00E42079"/>
    <w:rsid w:val="00E420BD"/>
    <w:rsid w:val="00E423E2"/>
    <w:rsid w:val="00E4296D"/>
    <w:rsid w:val="00E429EE"/>
    <w:rsid w:val="00E42A00"/>
    <w:rsid w:val="00E42AAF"/>
    <w:rsid w:val="00E44834"/>
    <w:rsid w:val="00E451D4"/>
    <w:rsid w:val="00E45DDB"/>
    <w:rsid w:val="00E460B8"/>
    <w:rsid w:val="00E47248"/>
    <w:rsid w:val="00E47A25"/>
    <w:rsid w:val="00E50763"/>
    <w:rsid w:val="00E50F6B"/>
    <w:rsid w:val="00E51424"/>
    <w:rsid w:val="00E53C21"/>
    <w:rsid w:val="00E53CA3"/>
    <w:rsid w:val="00E5416B"/>
    <w:rsid w:val="00E5501B"/>
    <w:rsid w:val="00E556F8"/>
    <w:rsid w:val="00E55DF0"/>
    <w:rsid w:val="00E56361"/>
    <w:rsid w:val="00E5708A"/>
    <w:rsid w:val="00E575B2"/>
    <w:rsid w:val="00E60136"/>
    <w:rsid w:val="00E601D4"/>
    <w:rsid w:val="00E60D9B"/>
    <w:rsid w:val="00E61147"/>
    <w:rsid w:val="00E614BE"/>
    <w:rsid w:val="00E6216A"/>
    <w:rsid w:val="00E6460D"/>
    <w:rsid w:val="00E64807"/>
    <w:rsid w:val="00E64E29"/>
    <w:rsid w:val="00E652FB"/>
    <w:rsid w:val="00E65B92"/>
    <w:rsid w:val="00E66E20"/>
    <w:rsid w:val="00E67661"/>
    <w:rsid w:val="00E678B6"/>
    <w:rsid w:val="00E705A2"/>
    <w:rsid w:val="00E70A29"/>
    <w:rsid w:val="00E71286"/>
    <w:rsid w:val="00E7147A"/>
    <w:rsid w:val="00E71BAF"/>
    <w:rsid w:val="00E72510"/>
    <w:rsid w:val="00E72B0A"/>
    <w:rsid w:val="00E73418"/>
    <w:rsid w:val="00E7350F"/>
    <w:rsid w:val="00E73B84"/>
    <w:rsid w:val="00E73D52"/>
    <w:rsid w:val="00E74BF3"/>
    <w:rsid w:val="00E760B9"/>
    <w:rsid w:val="00E76515"/>
    <w:rsid w:val="00E76CAF"/>
    <w:rsid w:val="00E77259"/>
    <w:rsid w:val="00E77855"/>
    <w:rsid w:val="00E778E0"/>
    <w:rsid w:val="00E77B5C"/>
    <w:rsid w:val="00E815DC"/>
    <w:rsid w:val="00E81D54"/>
    <w:rsid w:val="00E8215D"/>
    <w:rsid w:val="00E821F1"/>
    <w:rsid w:val="00E82EFE"/>
    <w:rsid w:val="00E83734"/>
    <w:rsid w:val="00E84D08"/>
    <w:rsid w:val="00E84DE5"/>
    <w:rsid w:val="00E8527E"/>
    <w:rsid w:val="00E8587D"/>
    <w:rsid w:val="00E86A0A"/>
    <w:rsid w:val="00E86FBE"/>
    <w:rsid w:val="00E87834"/>
    <w:rsid w:val="00E87928"/>
    <w:rsid w:val="00E87E36"/>
    <w:rsid w:val="00E90140"/>
    <w:rsid w:val="00E9061C"/>
    <w:rsid w:val="00E906B9"/>
    <w:rsid w:val="00E90711"/>
    <w:rsid w:val="00E90921"/>
    <w:rsid w:val="00E90C51"/>
    <w:rsid w:val="00E90CF8"/>
    <w:rsid w:val="00E91623"/>
    <w:rsid w:val="00E91A93"/>
    <w:rsid w:val="00E92405"/>
    <w:rsid w:val="00E92515"/>
    <w:rsid w:val="00E92D45"/>
    <w:rsid w:val="00E9376C"/>
    <w:rsid w:val="00E94428"/>
    <w:rsid w:val="00E94AAE"/>
    <w:rsid w:val="00E94B18"/>
    <w:rsid w:val="00E95589"/>
    <w:rsid w:val="00E9617F"/>
    <w:rsid w:val="00E966E2"/>
    <w:rsid w:val="00E96717"/>
    <w:rsid w:val="00E96E62"/>
    <w:rsid w:val="00E96F3C"/>
    <w:rsid w:val="00E979B7"/>
    <w:rsid w:val="00E97B54"/>
    <w:rsid w:val="00E97E26"/>
    <w:rsid w:val="00EA02B5"/>
    <w:rsid w:val="00EA0640"/>
    <w:rsid w:val="00EA09E1"/>
    <w:rsid w:val="00EA10E0"/>
    <w:rsid w:val="00EA1709"/>
    <w:rsid w:val="00EA17E4"/>
    <w:rsid w:val="00EA189E"/>
    <w:rsid w:val="00EA1E8D"/>
    <w:rsid w:val="00EA2316"/>
    <w:rsid w:val="00EA2547"/>
    <w:rsid w:val="00EA2C03"/>
    <w:rsid w:val="00EA3C27"/>
    <w:rsid w:val="00EA48E2"/>
    <w:rsid w:val="00EA4975"/>
    <w:rsid w:val="00EA4E6D"/>
    <w:rsid w:val="00EA5850"/>
    <w:rsid w:val="00EA58B9"/>
    <w:rsid w:val="00EA59E8"/>
    <w:rsid w:val="00EA6205"/>
    <w:rsid w:val="00EA6EA6"/>
    <w:rsid w:val="00EA75B2"/>
    <w:rsid w:val="00EA7629"/>
    <w:rsid w:val="00EB05DA"/>
    <w:rsid w:val="00EB0710"/>
    <w:rsid w:val="00EB1604"/>
    <w:rsid w:val="00EB28AE"/>
    <w:rsid w:val="00EB3E70"/>
    <w:rsid w:val="00EB40F3"/>
    <w:rsid w:val="00EB515F"/>
    <w:rsid w:val="00EB54C3"/>
    <w:rsid w:val="00EB5831"/>
    <w:rsid w:val="00EB5AEB"/>
    <w:rsid w:val="00EB5E88"/>
    <w:rsid w:val="00EB7CDE"/>
    <w:rsid w:val="00EC0236"/>
    <w:rsid w:val="00EC10A0"/>
    <w:rsid w:val="00EC1563"/>
    <w:rsid w:val="00EC192F"/>
    <w:rsid w:val="00EC1971"/>
    <w:rsid w:val="00EC2B69"/>
    <w:rsid w:val="00EC2B7B"/>
    <w:rsid w:val="00EC304C"/>
    <w:rsid w:val="00EC3D46"/>
    <w:rsid w:val="00EC409D"/>
    <w:rsid w:val="00EC46DB"/>
    <w:rsid w:val="00EC47BD"/>
    <w:rsid w:val="00EC4D9D"/>
    <w:rsid w:val="00EC5E79"/>
    <w:rsid w:val="00EC6335"/>
    <w:rsid w:val="00EC70E5"/>
    <w:rsid w:val="00EC78EF"/>
    <w:rsid w:val="00ED052F"/>
    <w:rsid w:val="00ED0907"/>
    <w:rsid w:val="00ED0948"/>
    <w:rsid w:val="00ED0CDE"/>
    <w:rsid w:val="00ED0DAB"/>
    <w:rsid w:val="00ED1304"/>
    <w:rsid w:val="00ED1BD2"/>
    <w:rsid w:val="00ED2230"/>
    <w:rsid w:val="00ED29C6"/>
    <w:rsid w:val="00ED2B5C"/>
    <w:rsid w:val="00ED2C52"/>
    <w:rsid w:val="00ED2F03"/>
    <w:rsid w:val="00ED386F"/>
    <w:rsid w:val="00ED3C4D"/>
    <w:rsid w:val="00ED3FD3"/>
    <w:rsid w:val="00ED40AB"/>
    <w:rsid w:val="00ED467C"/>
    <w:rsid w:val="00ED4E26"/>
    <w:rsid w:val="00ED62AA"/>
    <w:rsid w:val="00ED7C6C"/>
    <w:rsid w:val="00ED7C8F"/>
    <w:rsid w:val="00EE0317"/>
    <w:rsid w:val="00EE0427"/>
    <w:rsid w:val="00EE09DC"/>
    <w:rsid w:val="00EE172A"/>
    <w:rsid w:val="00EE1B67"/>
    <w:rsid w:val="00EE2488"/>
    <w:rsid w:val="00EE3446"/>
    <w:rsid w:val="00EE3E8C"/>
    <w:rsid w:val="00EE3F5A"/>
    <w:rsid w:val="00EE4421"/>
    <w:rsid w:val="00EE4735"/>
    <w:rsid w:val="00EE4AFA"/>
    <w:rsid w:val="00EE4B02"/>
    <w:rsid w:val="00EE55CB"/>
    <w:rsid w:val="00EE5A9B"/>
    <w:rsid w:val="00EE662E"/>
    <w:rsid w:val="00EE6C75"/>
    <w:rsid w:val="00EE705B"/>
    <w:rsid w:val="00EE71AF"/>
    <w:rsid w:val="00EE7654"/>
    <w:rsid w:val="00EE7929"/>
    <w:rsid w:val="00EE7DCE"/>
    <w:rsid w:val="00EE7FC5"/>
    <w:rsid w:val="00EF0895"/>
    <w:rsid w:val="00EF122A"/>
    <w:rsid w:val="00EF19A7"/>
    <w:rsid w:val="00EF265E"/>
    <w:rsid w:val="00EF2D6C"/>
    <w:rsid w:val="00EF2E45"/>
    <w:rsid w:val="00EF3CFF"/>
    <w:rsid w:val="00EF421F"/>
    <w:rsid w:val="00EF4251"/>
    <w:rsid w:val="00EF428E"/>
    <w:rsid w:val="00EF488F"/>
    <w:rsid w:val="00EF4CF1"/>
    <w:rsid w:val="00EF4EC5"/>
    <w:rsid w:val="00EF518A"/>
    <w:rsid w:val="00EF5BB0"/>
    <w:rsid w:val="00EF5F96"/>
    <w:rsid w:val="00EF75C2"/>
    <w:rsid w:val="00EF7679"/>
    <w:rsid w:val="00EF7D03"/>
    <w:rsid w:val="00EF7F19"/>
    <w:rsid w:val="00F0024C"/>
    <w:rsid w:val="00F0069E"/>
    <w:rsid w:val="00F01815"/>
    <w:rsid w:val="00F0189C"/>
    <w:rsid w:val="00F02E03"/>
    <w:rsid w:val="00F0308C"/>
    <w:rsid w:val="00F0344E"/>
    <w:rsid w:val="00F051E8"/>
    <w:rsid w:val="00F052F2"/>
    <w:rsid w:val="00F05B99"/>
    <w:rsid w:val="00F05EA4"/>
    <w:rsid w:val="00F05F05"/>
    <w:rsid w:val="00F06D51"/>
    <w:rsid w:val="00F07D3B"/>
    <w:rsid w:val="00F07D3F"/>
    <w:rsid w:val="00F101CD"/>
    <w:rsid w:val="00F10642"/>
    <w:rsid w:val="00F10722"/>
    <w:rsid w:val="00F10BB9"/>
    <w:rsid w:val="00F11694"/>
    <w:rsid w:val="00F11782"/>
    <w:rsid w:val="00F11B34"/>
    <w:rsid w:val="00F11CB0"/>
    <w:rsid w:val="00F12C3B"/>
    <w:rsid w:val="00F13275"/>
    <w:rsid w:val="00F14537"/>
    <w:rsid w:val="00F14A3F"/>
    <w:rsid w:val="00F15C89"/>
    <w:rsid w:val="00F1637E"/>
    <w:rsid w:val="00F16610"/>
    <w:rsid w:val="00F1678C"/>
    <w:rsid w:val="00F169BD"/>
    <w:rsid w:val="00F177F5"/>
    <w:rsid w:val="00F17BF0"/>
    <w:rsid w:val="00F206DC"/>
    <w:rsid w:val="00F208F6"/>
    <w:rsid w:val="00F20F66"/>
    <w:rsid w:val="00F20F95"/>
    <w:rsid w:val="00F215BC"/>
    <w:rsid w:val="00F21B2C"/>
    <w:rsid w:val="00F21C12"/>
    <w:rsid w:val="00F21D64"/>
    <w:rsid w:val="00F21DAA"/>
    <w:rsid w:val="00F22B26"/>
    <w:rsid w:val="00F23FD5"/>
    <w:rsid w:val="00F2423C"/>
    <w:rsid w:val="00F24346"/>
    <w:rsid w:val="00F24711"/>
    <w:rsid w:val="00F2547F"/>
    <w:rsid w:val="00F26246"/>
    <w:rsid w:val="00F27184"/>
    <w:rsid w:val="00F27DCD"/>
    <w:rsid w:val="00F27DE7"/>
    <w:rsid w:val="00F30487"/>
    <w:rsid w:val="00F30A52"/>
    <w:rsid w:val="00F314C9"/>
    <w:rsid w:val="00F31B64"/>
    <w:rsid w:val="00F322A5"/>
    <w:rsid w:val="00F323ED"/>
    <w:rsid w:val="00F32CAF"/>
    <w:rsid w:val="00F32CCF"/>
    <w:rsid w:val="00F32E96"/>
    <w:rsid w:val="00F33C14"/>
    <w:rsid w:val="00F340AC"/>
    <w:rsid w:val="00F35B06"/>
    <w:rsid w:val="00F3699F"/>
    <w:rsid w:val="00F36B46"/>
    <w:rsid w:val="00F37129"/>
    <w:rsid w:val="00F37E17"/>
    <w:rsid w:val="00F4007C"/>
    <w:rsid w:val="00F4019E"/>
    <w:rsid w:val="00F40360"/>
    <w:rsid w:val="00F4070E"/>
    <w:rsid w:val="00F40D58"/>
    <w:rsid w:val="00F4183F"/>
    <w:rsid w:val="00F4213D"/>
    <w:rsid w:val="00F4246D"/>
    <w:rsid w:val="00F427EC"/>
    <w:rsid w:val="00F435B4"/>
    <w:rsid w:val="00F43CA1"/>
    <w:rsid w:val="00F43D53"/>
    <w:rsid w:val="00F44334"/>
    <w:rsid w:val="00F44C39"/>
    <w:rsid w:val="00F44F4C"/>
    <w:rsid w:val="00F45490"/>
    <w:rsid w:val="00F46C8B"/>
    <w:rsid w:val="00F471E1"/>
    <w:rsid w:val="00F477D5"/>
    <w:rsid w:val="00F47D36"/>
    <w:rsid w:val="00F50801"/>
    <w:rsid w:val="00F5130A"/>
    <w:rsid w:val="00F51825"/>
    <w:rsid w:val="00F52923"/>
    <w:rsid w:val="00F52A23"/>
    <w:rsid w:val="00F52DBF"/>
    <w:rsid w:val="00F53652"/>
    <w:rsid w:val="00F53728"/>
    <w:rsid w:val="00F541C2"/>
    <w:rsid w:val="00F5428B"/>
    <w:rsid w:val="00F542D5"/>
    <w:rsid w:val="00F54E59"/>
    <w:rsid w:val="00F551AD"/>
    <w:rsid w:val="00F558BA"/>
    <w:rsid w:val="00F55C4D"/>
    <w:rsid w:val="00F55E21"/>
    <w:rsid w:val="00F55E3C"/>
    <w:rsid w:val="00F560A6"/>
    <w:rsid w:val="00F575A6"/>
    <w:rsid w:val="00F57706"/>
    <w:rsid w:val="00F577B9"/>
    <w:rsid w:val="00F57940"/>
    <w:rsid w:val="00F57D45"/>
    <w:rsid w:val="00F60285"/>
    <w:rsid w:val="00F604A3"/>
    <w:rsid w:val="00F60ACB"/>
    <w:rsid w:val="00F60B87"/>
    <w:rsid w:val="00F60FBA"/>
    <w:rsid w:val="00F60FD7"/>
    <w:rsid w:val="00F617FB"/>
    <w:rsid w:val="00F6296F"/>
    <w:rsid w:val="00F62EAA"/>
    <w:rsid w:val="00F65180"/>
    <w:rsid w:val="00F65947"/>
    <w:rsid w:val="00F65F49"/>
    <w:rsid w:val="00F66186"/>
    <w:rsid w:val="00F66B7C"/>
    <w:rsid w:val="00F66E92"/>
    <w:rsid w:val="00F66FBE"/>
    <w:rsid w:val="00F6754F"/>
    <w:rsid w:val="00F67D27"/>
    <w:rsid w:val="00F67E3B"/>
    <w:rsid w:val="00F70444"/>
    <w:rsid w:val="00F705A6"/>
    <w:rsid w:val="00F718EB"/>
    <w:rsid w:val="00F72C6E"/>
    <w:rsid w:val="00F72E08"/>
    <w:rsid w:val="00F74106"/>
    <w:rsid w:val="00F756B1"/>
    <w:rsid w:val="00F7693D"/>
    <w:rsid w:val="00F76CE7"/>
    <w:rsid w:val="00F76DC7"/>
    <w:rsid w:val="00F76E63"/>
    <w:rsid w:val="00F81178"/>
    <w:rsid w:val="00F81C02"/>
    <w:rsid w:val="00F81E98"/>
    <w:rsid w:val="00F8316E"/>
    <w:rsid w:val="00F8355E"/>
    <w:rsid w:val="00F83EBF"/>
    <w:rsid w:val="00F84374"/>
    <w:rsid w:val="00F85842"/>
    <w:rsid w:val="00F85890"/>
    <w:rsid w:val="00F859D3"/>
    <w:rsid w:val="00F85B61"/>
    <w:rsid w:val="00F85CF5"/>
    <w:rsid w:val="00F8728B"/>
    <w:rsid w:val="00F872FD"/>
    <w:rsid w:val="00F87396"/>
    <w:rsid w:val="00F90446"/>
    <w:rsid w:val="00F90983"/>
    <w:rsid w:val="00F90BA5"/>
    <w:rsid w:val="00F9113E"/>
    <w:rsid w:val="00F9277C"/>
    <w:rsid w:val="00F927E7"/>
    <w:rsid w:val="00F92D92"/>
    <w:rsid w:val="00F93099"/>
    <w:rsid w:val="00F93581"/>
    <w:rsid w:val="00F9384F"/>
    <w:rsid w:val="00F94233"/>
    <w:rsid w:val="00F94730"/>
    <w:rsid w:val="00F94809"/>
    <w:rsid w:val="00F94B53"/>
    <w:rsid w:val="00F95616"/>
    <w:rsid w:val="00F9590B"/>
    <w:rsid w:val="00F96C80"/>
    <w:rsid w:val="00F96D7A"/>
    <w:rsid w:val="00F96F28"/>
    <w:rsid w:val="00F9724B"/>
    <w:rsid w:val="00F973FA"/>
    <w:rsid w:val="00FA1373"/>
    <w:rsid w:val="00FA13AC"/>
    <w:rsid w:val="00FA13B7"/>
    <w:rsid w:val="00FA14AB"/>
    <w:rsid w:val="00FA1BF3"/>
    <w:rsid w:val="00FA31AA"/>
    <w:rsid w:val="00FA48A0"/>
    <w:rsid w:val="00FA5385"/>
    <w:rsid w:val="00FA593D"/>
    <w:rsid w:val="00FA5ADC"/>
    <w:rsid w:val="00FA6970"/>
    <w:rsid w:val="00FA72E7"/>
    <w:rsid w:val="00FA743A"/>
    <w:rsid w:val="00FA767B"/>
    <w:rsid w:val="00FA77AE"/>
    <w:rsid w:val="00FB0760"/>
    <w:rsid w:val="00FB09BC"/>
    <w:rsid w:val="00FB1053"/>
    <w:rsid w:val="00FB14F6"/>
    <w:rsid w:val="00FB18C4"/>
    <w:rsid w:val="00FB1C28"/>
    <w:rsid w:val="00FB22AD"/>
    <w:rsid w:val="00FB23D2"/>
    <w:rsid w:val="00FB2686"/>
    <w:rsid w:val="00FB2860"/>
    <w:rsid w:val="00FB2D02"/>
    <w:rsid w:val="00FB2DBA"/>
    <w:rsid w:val="00FB3347"/>
    <w:rsid w:val="00FB339A"/>
    <w:rsid w:val="00FB33A7"/>
    <w:rsid w:val="00FB3C1A"/>
    <w:rsid w:val="00FB42FB"/>
    <w:rsid w:val="00FB4744"/>
    <w:rsid w:val="00FB47F5"/>
    <w:rsid w:val="00FB4EC1"/>
    <w:rsid w:val="00FB63CF"/>
    <w:rsid w:val="00FB69B4"/>
    <w:rsid w:val="00FB6E3A"/>
    <w:rsid w:val="00FB777F"/>
    <w:rsid w:val="00FB7D97"/>
    <w:rsid w:val="00FC085C"/>
    <w:rsid w:val="00FC1A3A"/>
    <w:rsid w:val="00FC1A8F"/>
    <w:rsid w:val="00FC2FC8"/>
    <w:rsid w:val="00FC3AA2"/>
    <w:rsid w:val="00FC4494"/>
    <w:rsid w:val="00FC5117"/>
    <w:rsid w:val="00FC532C"/>
    <w:rsid w:val="00FC5603"/>
    <w:rsid w:val="00FC63B1"/>
    <w:rsid w:val="00FC6429"/>
    <w:rsid w:val="00FC683E"/>
    <w:rsid w:val="00FC6C3C"/>
    <w:rsid w:val="00FC7217"/>
    <w:rsid w:val="00FC7589"/>
    <w:rsid w:val="00FC7B7B"/>
    <w:rsid w:val="00FC7C68"/>
    <w:rsid w:val="00FD0427"/>
    <w:rsid w:val="00FD0964"/>
    <w:rsid w:val="00FD1445"/>
    <w:rsid w:val="00FD1950"/>
    <w:rsid w:val="00FD1A67"/>
    <w:rsid w:val="00FD1D52"/>
    <w:rsid w:val="00FD1E4D"/>
    <w:rsid w:val="00FD25A0"/>
    <w:rsid w:val="00FD2615"/>
    <w:rsid w:val="00FD2632"/>
    <w:rsid w:val="00FD264E"/>
    <w:rsid w:val="00FD2C27"/>
    <w:rsid w:val="00FD2D13"/>
    <w:rsid w:val="00FD2EAF"/>
    <w:rsid w:val="00FD380E"/>
    <w:rsid w:val="00FD443D"/>
    <w:rsid w:val="00FD475F"/>
    <w:rsid w:val="00FD4CDB"/>
    <w:rsid w:val="00FD58CC"/>
    <w:rsid w:val="00FD5EB1"/>
    <w:rsid w:val="00FD6A27"/>
    <w:rsid w:val="00FD6C11"/>
    <w:rsid w:val="00FD710C"/>
    <w:rsid w:val="00FE08C4"/>
    <w:rsid w:val="00FE1C01"/>
    <w:rsid w:val="00FE1D90"/>
    <w:rsid w:val="00FE285E"/>
    <w:rsid w:val="00FE2934"/>
    <w:rsid w:val="00FE29A9"/>
    <w:rsid w:val="00FE347B"/>
    <w:rsid w:val="00FE38D8"/>
    <w:rsid w:val="00FE38DD"/>
    <w:rsid w:val="00FE3B8E"/>
    <w:rsid w:val="00FE3F3C"/>
    <w:rsid w:val="00FE4270"/>
    <w:rsid w:val="00FE43B6"/>
    <w:rsid w:val="00FE464B"/>
    <w:rsid w:val="00FE466F"/>
    <w:rsid w:val="00FE59DC"/>
    <w:rsid w:val="00FE6B92"/>
    <w:rsid w:val="00FE6CE7"/>
    <w:rsid w:val="00FE7B8C"/>
    <w:rsid w:val="00FF051D"/>
    <w:rsid w:val="00FF1AA9"/>
    <w:rsid w:val="00FF27BA"/>
    <w:rsid w:val="00FF2B8F"/>
    <w:rsid w:val="00FF2BEF"/>
    <w:rsid w:val="00FF2D63"/>
    <w:rsid w:val="00FF3617"/>
    <w:rsid w:val="00FF3948"/>
    <w:rsid w:val="00FF3AA7"/>
    <w:rsid w:val="00FF3EFD"/>
    <w:rsid w:val="00FF4919"/>
    <w:rsid w:val="00FF4973"/>
    <w:rsid w:val="00FF5078"/>
    <w:rsid w:val="00FF56FC"/>
    <w:rsid w:val="00FF5C07"/>
    <w:rsid w:val="00FF6081"/>
    <w:rsid w:val="00FF6F85"/>
    <w:rsid w:val="0458F6D8"/>
    <w:rsid w:val="054DE2A6"/>
    <w:rsid w:val="062A25DD"/>
    <w:rsid w:val="062C0C43"/>
    <w:rsid w:val="08618E32"/>
    <w:rsid w:val="0947D4F4"/>
    <w:rsid w:val="09BE1F83"/>
    <w:rsid w:val="0B507E6C"/>
    <w:rsid w:val="0D92C865"/>
    <w:rsid w:val="0DE69CB9"/>
    <w:rsid w:val="0E7AF0C1"/>
    <w:rsid w:val="10492207"/>
    <w:rsid w:val="15105131"/>
    <w:rsid w:val="19FA8CD1"/>
    <w:rsid w:val="1A6DA681"/>
    <w:rsid w:val="1B0B36C7"/>
    <w:rsid w:val="1B1FF305"/>
    <w:rsid w:val="1B3C5960"/>
    <w:rsid w:val="1B47DB89"/>
    <w:rsid w:val="1D6C1C16"/>
    <w:rsid w:val="1E79C23E"/>
    <w:rsid w:val="1EFBC5BF"/>
    <w:rsid w:val="1EFE3C02"/>
    <w:rsid w:val="209C8C2C"/>
    <w:rsid w:val="20A9C6F8"/>
    <w:rsid w:val="20E86496"/>
    <w:rsid w:val="211E3D61"/>
    <w:rsid w:val="213212CB"/>
    <w:rsid w:val="2173DD85"/>
    <w:rsid w:val="231C0A28"/>
    <w:rsid w:val="2506E5C2"/>
    <w:rsid w:val="26C694FF"/>
    <w:rsid w:val="27B8662F"/>
    <w:rsid w:val="2A45E500"/>
    <w:rsid w:val="2B7ABE1D"/>
    <w:rsid w:val="2C933D31"/>
    <w:rsid w:val="32AB3D86"/>
    <w:rsid w:val="3649B5EB"/>
    <w:rsid w:val="368CE76D"/>
    <w:rsid w:val="3696A84C"/>
    <w:rsid w:val="3A8E032F"/>
    <w:rsid w:val="3E1B983D"/>
    <w:rsid w:val="40762A5E"/>
    <w:rsid w:val="4139ACBB"/>
    <w:rsid w:val="477E0A74"/>
    <w:rsid w:val="47DCC5FA"/>
    <w:rsid w:val="47F0965D"/>
    <w:rsid w:val="4844EE29"/>
    <w:rsid w:val="488F7F58"/>
    <w:rsid w:val="4B06504E"/>
    <w:rsid w:val="4C012D0B"/>
    <w:rsid w:val="501285A8"/>
    <w:rsid w:val="525C77AC"/>
    <w:rsid w:val="5286407C"/>
    <w:rsid w:val="528BD30E"/>
    <w:rsid w:val="541DF30A"/>
    <w:rsid w:val="54ABCED6"/>
    <w:rsid w:val="54B7F68E"/>
    <w:rsid w:val="54FD77AD"/>
    <w:rsid w:val="577ADEAE"/>
    <w:rsid w:val="5D8F06B4"/>
    <w:rsid w:val="5F9FA4CA"/>
    <w:rsid w:val="5FEA0957"/>
    <w:rsid w:val="628A2F41"/>
    <w:rsid w:val="628E045F"/>
    <w:rsid w:val="6492F8D9"/>
    <w:rsid w:val="666FF18D"/>
    <w:rsid w:val="6BC10D4F"/>
    <w:rsid w:val="6D09E6B0"/>
    <w:rsid w:val="6EB16448"/>
    <w:rsid w:val="71CEC984"/>
    <w:rsid w:val="73001086"/>
    <w:rsid w:val="74E8E9CC"/>
    <w:rsid w:val="7647F261"/>
    <w:rsid w:val="789D6E48"/>
    <w:rsid w:val="79463571"/>
    <w:rsid w:val="7C70A6FE"/>
    <w:rsid w:val="7D4EA6E4"/>
    <w:rsid w:val="7E8D16F1"/>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C2FE2CC"/>
  <w15:chartTrackingRefBased/>
  <w15:docId w15:val="{DB7FC1EE-AEFD-4CE5-91E3-0965E8F0BA1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4"/>
        <w:szCs w:val="24"/>
        <w:lang w:val="en-GB" w:eastAsia="en-US" w:bidi="ar-SA"/>
        <w14:ligatures w14:val="standardContextual"/>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qFormat="1"/>
    <w:lsdException w:name="heading 4" w:semiHidden="1" w:uiPriority="0" w:qFormat="1"/>
    <w:lsdException w:name="heading 5" w:semiHidden="1" w:uiPriority="0" w:qFormat="1"/>
    <w:lsdException w:name="heading 6" w:uiPriority="0" w:qFormat="1"/>
    <w:lsdException w:name="heading 7" w:uiPriority="4" w:qFormat="1"/>
    <w:lsdException w:name="heading 8" w:semiHidden="1" w:uiPriority="9" w:qFormat="1"/>
    <w:lsdException w:name="heading 9" w:semiHidden="1" w:uiPriority="9"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iPriority="0"/>
    <w:lsdException w:name="footnote text" w:semiHidden="1" w:qFormat="1"/>
    <w:lsdException w:name="annotation text" w:semiHidden="1" w:qFormat="1"/>
    <w:lsdException w:name="header" w:semiHidden="1" w:uiPriority="0" w:unhideWhenUsed="1"/>
    <w:lsdException w:name="footer" w:semiHidden="1" w:unhideWhenUsed="1"/>
    <w:lsdException w:name="index heading" w:semiHidden="1"/>
    <w:lsdException w:name="caption" w:semiHidden="1" w:uiPriority="3" w:qFormat="1"/>
    <w:lsdException w:name="table of figures" w:semiHidden="1"/>
    <w:lsdException w:name="envelope address" w:semiHidden="1"/>
    <w:lsdException w:name="envelope return" w:semiHidden="1"/>
    <w:lsdException w:name="footnote reference" w:semiHidden="1" w:qFormat="1"/>
    <w:lsdException w:name="annotation reference" w:semiHidden="1" w:qFormat="1"/>
    <w:lsdException w:name="line number" w:semiHidden="1"/>
    <w:lsdException w:name="page number" w:semiHidden="1" w:unhideWhenUsed="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0" w:qFormat="1"/>
    <w:lsdException w:name="List Number" w:semiHidden="1" w:uiPriority="0" w:qFormat="1"/>
    <w:lsdException w:name="List 2" w:semiHidden="1"/>
    <w:lsdException w:name="List 3" w:semiHidden="1"/>
    <w:lsdException w:name="List 4" w:semiHidden="1"/>
    <w:lsdException w:name="List 5" w:semiHidden="1"/>
    <w:lsdException w:name="List Bullet 2" w:semiHidden="1" w:uiPriority="0" w:qFormat="1"/>
    <w:lsdException w:name="List Bullet 3" w:semiHidden="1" w:uiPriority="0" w:qFormat="1"/>
    <w:lsdException w:name="List Bullet 4" w:semiHidden="1" w:uiPriority="0"/>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unhideWhenUsed="1"/>
    <w:lsdException w:name="Body Text" w:qFormat="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unhideWhenUsed="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uiPriority="0"/>
    <w:lsdException w:name="Block Text" w:semiHidden="1" w:uiPriority="0" w:qFormat="1"/>
    <w:lsdException w:name="Hyperlink" w:semiHidden="1"/>
    <w:lsdException w:name="FollowedHyperlink" w:semiHidden="1" w:uiPriority="0"/>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unhideWhenUsed="1"/>
    <w:lsdException w:name="HTML Bottom of Form" w:semiHidden="1" w:unhideWhenUsed="1"/>
    <w:lsdException w:name="Normal (Web)" w:semiHidden="1"/>
    <w:lsdException w:name="HTML Acronym" w:semiHidden="1" w:uiPriority="0"/>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unhideWhenUsed="1"/>
    <w:lsdException w:name="Outline List 1" w:semiHidden="1" w:uiPriority="0" w:unhideWhenUsed="1"/>
    <w:lsdException w:name="Outline List 2" w:semiHidden="1" w:uiPriority="0" w:unhideWhenUsed="1"/>
    <w:lsdException w:name="Outline List 3" w:semiHidden="1" w:uiPriority="0"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iPriority="0" w:unhideWhenUsed="1"/>
    <w:lsdException w:name="Table Web 3" w:semiHidden="1" w:unhideWhenUsed="1"/>
    <w:lsdException w:name="Balloon Text" w:semiHidden="1"/>
    <w:lsdException w:name="Table Grid" w:uiPriority="39" w:qFormat="1"/>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qFormat/>
    <w:rsid w:val="00C07901"/>
    <w:pPr>
      <w:spacing w:after="130" w:line="300" w:lineRule="auto"/>
    </w:pPr>
    <w:rPr>
      <w:sz w:val="20"/>
      <w:lang w:val="en-US"/>
    </w:rPr>
  </w:style>
  <w:style w:type="paragraph" w:styleId="Balk1">
    <w:name w:val="heading 1"/>
    <w:aliases w:val="H1,Heading 1 AGT ESIA,Şekil Dizini,Über 1,h1,Chapter Head,Part,OG Heading 1,L1,RSKH1,RSKHeading 1,Level 1,Report1,Heading 1 URS,Oscar Faber 1,Chapter head,CH,. (1.0),Do Not Use,Heading 1 - chapter,H11,H12,1 ghost,g,Outline1,ghost,§1.,(Section)"/>
    <w:basedOn w:val="GvdeMetni"/>
    <w:next w:val="GvdeMetni"/>
    <w:link w:val="Balk1Char"/>
    <w:qFormat/>
    <w:rsid w:val="00AA3456"/>
    <w:pPr>
      <w:keepNext/>
      <w:numPr>
        <w:numId w:val="7"/>
      </w:numPr>
      <w:spacing w:before="240" w:line="240" w:lineRule="auto"/>
      <w:outlineLvl w:val="0"/>
    </w:pPr>
    <w:rPr>
      <w:rFonts w:asciiTheme="majorHAnsi" w:hAnsiTheme="majorHAnsi" w:cs="Times New Roman (Body CS)"/>
      <w:caps/>
      <w:color w:val="018219" w:themeColor="accent1"/>
      <w:spacing w:val="8"/>
      <w:sz w:val="28"/>
    </w:rPr>
  </w:style>
  <w:style w:type="paragraph" w:styleId="Balk2">
    <w:name w:val="heading 2"/>
    <w:aliases w:val="Heading 2 AGT ESIA,Tablo Dizini,CPR Heading 2,Head2,Chapter,Major Heading,h2,2,Header 2nd Page,A.B.C.,Paranum,Heading 2 Char Char,Über 2,Heading b,H-2,Major Heading1,Major Heading2,Major Heading3,Major Heading11,Major Heading4,. (1.1),L2,H2,Se"/>
    <w:basedOn w:val="GvdeMetni"/>
    <w:next w:val="GvdeMetni"/>
    <w:link w:val="Balk2Char"/>
    <w:qFormat/>
    <w:rsid w:val="00D61D3A"/>
    <w:pPr>
      <w:keepNext/>
      <w:numPr>
        <w:ilvl w:val="1"/>
        <w:numId w:val="7"/>
      </w:numPr>
      <w:tabs>
        <w:tab w:val="clear" w:pos="1424"/>
        <w:tab w:val="num" w:pos="999"/>
      </w:tabs>
      <w:spacing w:before="240" w:line="240" w:lineRule="auto"/>
      <w:ind w:left="1192"/>
      <w:outlineLvl w:val="1"/>
    </w:pPr>
    <w:rPr>
      <w:rFonts w:asciiTheme="majorHAnsi" w:hAnsiTheme="majorHAnsi" w:cs="Times New Roman (Body CS)"/>
      <w:caps/>
      <w:color w:val="018219" w:themeColor="accent1"/>
      <w:spacing w:val="8"/>
      <w:sz w:val="24"/>
    </w:rPr>
  </w:style>
  <w:style w:type="paragraph" w:styleId="Balk3">
    <w:name w:val="heading 3"/>
    <w:aliases w:val="Heading 3 AGT ESIA,CPR Heading 3,Head3,Heading3,Section,Sub-heading,h3,3,h3a,heading 3- body,h3b,Char1 Char,Über 3,Sub-heading1,Sub-heading2,Sub-heading3,Sub-heading4,Sub-heading5,Sub-heading6,Sub-heading11,Sub-heading21,Sub-heading31,L3,H3,Re"/>
    <w:basedOn w:val="Balk2"/>
    <w:next w:val="GvdeMetni"/>
    <w:link w:val="Balk3Char"/>
    <w:qFormat/>
    <w:rsid w:val="00946715"/>
    <w:pPr>
      <w:numPr>
        <w:ilvl w:val="2"/>
      </w:numPr>
      <w:outlineLvl w:val="2"/>
    </w:pPr>
    <w:rPr>
      <w:sz w:val="22"/>
    </w:rPr>
  </w:style>
  <w:style w:type="paragraph" w:styleId="Balk4">
    <w:name w:val="heading 4"/>
    <w:aliases w:val="Heading 4 AGT ESIA,Über 4,Level 4,C Head,Map Title,OG Heading 4,D&amp;M4,D&amp;M 4,carter ecological heading 4,RSKH4,H4,RSK-H4,Heading 4 URS,System Names,italic,L4,Level 2 - a,Sub-Minor,Main Body Heading,Sub SubHeading,Sub SubHeading1,Sub SubHeading2"/>
    <w:basedOn w:val="Balk2"/>
    <w:next w:val="GvdeMetni"/>
    <w:link w:val="Balk4Char"/>
    <w:qFormat/>
    <w:rsid w:val="003A3855"/>
    <w:pPr>
      <w:numPr>
        <w:ilvl w:val="3"/>
      </w:numPr>
      <w:outlineLvl w:val="3"/>
    </w:pPr>
    <w:rPr>
      <w:spacing w:val="0"/>
      <w:sz w:val="20"/>
    </w:rPr>
  </w:style>
  <w:style w:type="paragraph" w:styleId="Balk5">
    <w:name w:val="heading 5"/>
    <w:aliases w:val="Heading 5 AGT ESIA,RSKH5,Über 5,Further Points,Further Points1,Further Points2,Further Points11,Further Points3,Further Points4,Further Points5,Further Points12,Further Points21,Further Points111,Further Points6,Further Points13,Block Label,h5"/>
    <w:next w:val="GvdeMetni"/>
    <w:link w:val="Balk5Char"/>
    <w:qFormat/>
    <w:rsid w:val="00FB09BC"/>
    <w:pPr>
      <w:keepNext/>
      <w:numPr>
        <w:ilvl w:val="4"/>
        <w:numId w:val="7"/>
      </w:numPr>
      <w:spacing w:before="240" w:after="60" w:line="300" w:lineRule="auto"/>
      <w:outlineLvl w:val="4"/>
    </w:pPr>
    <w:rPr>
      <w:rFonts w:asciiTheme="majorHAnsi" w:hAnsiTheme="majorHAnsi"/>
      <w:b/>
      <w:iCs/>
      <w:sz w:val="20"/>
    </w:rPr>
  </w:style>
  <w:style w:type="paragraph" w:styleId="Balk6">
    <w:name w:val="heading 6"/>
    <w:aliases w:val="Do Not Use 6,sub-dash,sd,5,Şekil Dizini Otomatik,Über 6,Points in Text,not Kinhill,Points in Text1,Points in Text2,Points in Text3,Points in Text4,Points in Text5,Points in Text11,Points in Text21,Points in Text6,Points in Text12,H6,level 6,h6"/>
    <w:next w:val="GvdeMetni"/>
    <w:link w:val="Balk6Char"/>
    <w:qFormat/>
    <w:rsid w:val="00FB09BC"/>
    <w:pPr>
      <w:keepNext/>
      <w:numPr>
        <w:ilvl w:val="5"/>
        <w:numId w:val="7"/>
      </w:numPr>
      <w:spacing w:before="240" w:after="60" w:line="300" w:lineRule="auto"/>
      <w:outlineLvl w:val="5"/>
    </w:pPr>
    <w:rPr>
      <w:rFonts w:asciiTheme="majorHAnsi" w:hAnsiTheme="majorHAnsi"/>
      <w:b/>
      <w:i/>
      <w:sz w:val="20"/>
    </w:rPr>
  </w:style>
  <w:style w:type="paragraph" w:styleId="Balk7">
    <w:name w:val="heading 7"/>
    <w:next w:val="GvdeMetni"/>
    <w:link w:val="Balk7Char"/>
    <w:uiPriority w:val="1"/>
    <w:qFormat/>
    <w:rsid w:val="00A92083"/>
    <w:pPr>
      <w:keepNext/>
      <w:spacing w:before="240" w:after="60" w:line="300" w:lineRule="auto"/>
      <w:outlineLvl w:val="6"/>
    </w:pPr>
    <w:rPr>
      <w:i/>
      <w:iCs/>
      <w:sz w:val="20"/>
    </w:rPr>
  </w:style>
  <w:style w:type="paragraph" w:styleId="Balk8">
    <w:name w:val="heading 8"/>
    <w:next w:val="Normal"/>
    <w:link w:val="Balk8Char"/>
    <w:uiPriority w:val="4"/>
    <w:semiHidden/>
    <w:qFormat/>
    <w:rsid w:val="006E23BD"/>
    <w:pPr>
      <w:spacing w:after="130" w:line="293" w:lineRule="auto"/>
      <w:outlineLvl w:val="7"/>
    </w:pPr>
    <w:rPr>
      <w:i/>
      <w:iCs/>
      <w:sz w:val="18"/>
    </w:rPr>
  </w:style>
  <w:style w:type="paragraph" w:styleId="Balk9">
    <w:name w:val="heading 9"/>
    <w:basedOn w:val="Normal"/>
    <w:next w:val="Normal"/>
    <w:link w:val="Balk9Char"/>
    <w:uiPriority w:val="9"/>
    <w:semiHidden/>
    <w:qFormat/>
    <w:rsid w:val="0075089E"/>
    <w:pPr>
      <w:keepNext/>
      <w:keepLines/>
      <w:spacing w:before="40" w:after="0"/>
      <w:outlineLvl w:val="8"/>
    </w:pPr>
    <w:rPr>
      <w:rFonts w:asciiTheme="majorHAnsi" w:eastAsiaTheme="majorEastAsia" w:hAnsiTheme="majorHAnsi" w:cstheme="majorBidi"/>
      <w:i/>
      <w:iCs/>
      <w:color w:val="3E3E3E" w:themeColor="text1" w:themeTint="D8"/>
      <w:sz w:val="21"/>
      <w:szCs w:val="21"/>
    </w:rPr>
  </w:style>
  <w:style w:type="character" w:default="1" w:styleId="VarsaylanParagrafYazTipi">
    <w:name w:val="Default Paragraph Font"/>
    <w:uiPriority w:val="1"/>
    <w:semiHidden/>
    <w:unhideWhenUsed/>
  </w:style>
  <w:style w:type="table" w:default="1" w:styleId="NormalTablo">
    <w:name w:val="Normal Table"/>
    <w:uiPriority w:val="99"/>
    <w:semiHidden/>
    <w:unhideWhenUsed/>
    <w:tblPr>
      <w:tblInd w:w="0" w:type="dxa"/>
      <w:tblCellMar>
        <w:top w:w="0" w:type="dxa"/>
        <w:left w:w="108" w:type="dxa"/>
        <w:bottom w:w="0" w:type="dxa"/>
        <w:right w:w="108" w:type="dxa"/>
      </w:tblCellMar>
    </w:tblPr>
  </w:style>
  <w:style w:type="numbering" w:default="1" w:styleId="ListeYok">
    <w:name w:val="No List"/>
    <w:uiPriority w:val="99"/>
    <w:semiHidden/>
    <w:unhideWhenUsed/>
  </w:style>
  <w:style w:type="paragraph" w:styleId="stBilgi">
    <w:name w:val="header"/>
    <w:basedOn w:val="Normal"/>
    <w:link w:val="stBilgiChar"/>
    <w:rsid w:val="004B097D"/>
    <w:pPr>
      <w:tabs>
        <w:tab w:val="right" w:pos="10773"/>
      </w:tabs>
      <w:spacing w:after="0" w:line="240" w:lineRule="auto"/>
    </w:pPr>
    <w:rPr>
      <w:rFonts w:cs="Times New Roman (Body CS)"/>
      <w:caps/>
      <w:color w:val="82887E" w:themeColor="accent6"/>
      <w:sz w:val="12"/>
    </w:rPr>
  </w:style>
  <w:style w:type="character" w:customStyle="1" w:styleId="stBilgiChar">
    <w:name w:val="Üst Bilgi Char"/>
    <w:basedOn w:val="VarsaylanParagrafYazTipi"/>
    <w:link w:val="stBilgi"/>
    <w:uiPriority w:val="99"/>
    <w:rsid w:val="004B097D"/>
    <w:rPr>
      <w:rFonts w:cs="Times New Roman (Body CS)"/>
      <w:caps/>
      <w:color w:val="82887E" w:themeColor="accent6"/>
      <w:sz w:val="12"/>
      <w:lang w:val="en-US"/>
    </w:rPr>
  </w:style>
  <w:style w:type="paragraph" w:styleId="AltBilgi">
    <w:name w:val="footer"/>
    <w:basedOn w:val="Normal"/>
    <w:link w:val="AltBilgiChar"/>
    <w:uiPriority w:val="99"/>
    <w:rsid w:val="00411900"/>
    <w:pPr>
      <w:tabs>
        <w:tab w:val="left" w:pos="3686"/>
        <w:tab w:val="left" w:pos="4253"/>
        <w:tab w:val="left" w:pos="5387"/>
        <w:tab w:val="left" w:pos="5954"/>
        <w:tab w:val="right" w:pos="9582"/>
      </w:tabs>
      <w:spacing w:before="200" w:after="280" w:line="200" w:lineRule="exact"/>
      <w:ind w:left="1622"/>
      <w:contextualSpacing/>
    </w:pPr>
    <w:rPr>
      <w:rFonts w:cs="Times New Roman (Body CS)"/>
      <w:color w:val="82887E" w:themeColor="accent6"/>
      <w:spacing w:val="6"/>
      <w:sz w:val="12"/>
    </w:rPr>
  </w:style>
  <w:style w:type="character" w:customStyle="1" w:styleId="AltBilgiChar">
    <w:name w:val="Alt Bilgi Char"/>
    <w:basedOn w:val="VarsaylanParagrafYazTipi"/>
    <w:link w:val="AltBilgi"/>
    <w:uiPriority w:val="99"/>
    <w:rsid w:val="00411900"/>
    <w:rPr>
      <w:rFonts w:cs="Times New Roman (Body CS)"/>
      <w:color w:val="82887E" w:themeColor="accent6"/>
      <w:spacing w:val="6"/>
      <w:sz w:val="12"/>
      <w:lang w:val="en-US"/>
    </w:rPr>
  </w:style>
  <w:style w:type="character" w:styleId="SayfaNumaras">
    <w:name w:val="page number"/>
    <w:basedOn w:val="VarsaylanParagrafYazTipi"/>
    <w:uiPriority w:val="99"/>
    <w:semiHidden/>
    <w:rsid w:val="00C2537D"/>
    <w:rPr>
      <w:rFonts w:asciiTheme="minorHAnsi" w:hAnsiTheme="minorHAnsi"/>
      <w:color w:val="82887E" w:themeColor="accent6"/>
      <w:sz w:val="12"/>
    </w:rPr>
  </w:style>
  <w:style w:type="table" w:styleId="TabloKlavuzu">
    <w:name w:val="Table Grid"/>
    <w:aliases w:val="ERM Table,RWF Table Grid,Table Grid Defence,Aventus Doc Control table,Table font,5 C's table,Default Table,Table 1,tabelle2,CV table,CV1,Smart Text Table,IT Park_Citation,Marafiq Table Grid,PB Table,Table Grid (Appendix list),Table inside"/>
    <w:basedOn w:val="NormalTablo"/>
    <w:uiPriority w:val="39"/>
    <w:qFormat/>
    <w:rsid w:val="0042629B"/>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Balk1Char">
    <w:name w:val="Başlık 1 Char"/>
    <w:aliases w:val="H1 Char,Heading 1 AGT ESIA Char,Şekil Dizini Char,Über 1 Char,h1 Char,Chapter Head Char,Part Char,OG Heading 1 Char,L1 Char,RSKH1 Char,RSKHeading 1 Char,Level 1 Char,Report1 Char,Heading 1 URS Char,Oscar Faber 1 Char,Chapter head Char"/>
    <w:basedOn w:val="VarsaylanParagrafYazTipi"/>
    <w:link w:val="Balk1"/>
    <w:rsid w:val="00D11B27"/>
    <w:rPr>
      <w:rFonts w:asciiTheme="majorHAnsi" w:hAnsiTheme="majorHAnsi" w:cs="Times New Roman (Body CS)"/>
      <w:caps/>
      <w:color w:val="018219" w:themeColor="accent1"/>
      <w:spacing w:val="8"/>
      <w:sz w:val="28"/>
      <w:lang w:val="en-US"/>
    </w:rPr>
  </w:style>
  <w:style w:type="paragraph" w:customStyle="1" w:styleId="Name">
    <w:name w:val="Name"/>
    <w:basedOn w:val="Normal"/>
    <w:uiPriority w:val="5"/>
    <w:semiHidden/>
    <w:qFormat/>
    <w:rsid w:val="00BE189C"/>
    <w:pPr>
      <w:framePr w:hSpace="181" w:wrap="around" w:vAnchor="page" w:hAnchor="page" w:x="568" w:y="3346"/>
      <w:spacing w:after="0"/>
      <w:suppressOverlap/>
    </w:pPr>
    <w:rPr>
      <w:b/>
    </w:rPr>
  </w:style>
  <w:style w:type="paragraph" w:customStyle="1" w:styleId="Address">
    <w:name w:val="Address"/>
    <w:basedOn w:val="Normal"/>
    <w:uiPriority w:val="3"/>
    <w:semiHidden/>
    <w:qFormat/>
    <w:rsid w:val="00BE189C"/>
    <w:pPr>
      <w:spacing w:after="0"/>
    </w:pPr>
  </w:style>
  <w:style w:type="character" w:customStyle="1" w:styleId="Balk2Char">
    <w:name w:val="Başlık 2 Char"/>
    <w:aliases w:val="Heading 2 AGT ESIA Char,Tablo Dizini Char,CPR Heading 2 Char,Head2 Char,Chapter Char,Major Heading Char,h2 Char,2 Char,Header 2nd Page Char,A.B.C. Char,Paranum Char,Heading 2 Char Char Char,Über 2 Char,Heading b Char,H-2 Char,. (1.1) Char"/>
    <w:basedOn w:val="VarsaylanParagrafYazTipi"/>
    <w:link w:val="Balk2"/>
    <w:rsid w:val="00D11B27"/>
    <w:rPr>
      <w:rFonts w:asciiTheme="majorHAnsi" w:hAnsiTheme="majorHAnsi" w:cs="Times New Roman (Body CS)"/>
      <w:caps/>
      <w:color w:val="018219" w:themeColor="accent1"/>
      <w:spacing w:val="8"/>
      <w:lang w:val="en-US"/>
    </w:rPr>
  </w:style>
  <w:style w:type="paragraph" w:styleId="Tarih">
    <w:name w:val="Date"/>
    <w:aliases w:val="D1"/>
    <w:basedOn w:val="CoverSubheading"/>
    <w:next w:val="Normal"/>
    <w:link w:val="TarihChar"/>
    <w:uiPriority w:val="4"/>
    <w:semiHidden/>
    <w:rsid w:val="00AE178C"/>
    <w:pPr>
      <w:framePr w:wrap="around" w:y="4463"/>
    </w:pPr>
  </w:style>
  <w:style w:type="character" w:customStyle="1" w:styleId="TarihChar">
    <w:name w:val="Tarih Char"/>
    <w:aliases w:val="D1 Char"/>
    <w:basedOn w:val="VarsaylanParagrafYazTipi"/>
    <w:link w:val="Tarih"/>
    <w:uiPriority w:val="4"/>
    <w:semiHidden/>
    <w:rsid w:val="00AE178C"/>
    <w:rPr>
      <w:rFonts w:ascii="Verdana" w:hAnsi="Verdana"/>
      <w:sz w:val="18"/>
      <w:szCs w:val="16"/>
    </w:rPr>
  </w:style>
  <w:style w:type="paragraph" w:customStyle="1" w:styleId="Recipient">
    <w:name w:val="Recipient"/>
    <w:basedOn w:val="Tabletextleft"/>
    <w:uiPriority w:val="5"/>
    <w:semiHidden/>
    <w:qFormat/>
    <w:rsid w:val="00405C5B"/>
  </w:style>
  <w:style w:type="paragraph" w:customStyle="1" w:styleId="Reference">
    <w:name w:val="Reference"/>
    <w:basedOn w:val="CoverSubheading"/>
    <w:uiPriority w:val="6"/>
    <w:semiHidden/>
    <w:qFormat/>
    <w:rsid w:val="00AE178C"/>
    <w:pPr>
      <w:framePr w:wrap="around" w:y="4463"/>
    </w:pPr>
  </w:style>
  <w:style w:type="paragraph" w:styleId="HTMLAdresi">
    <w:name w:val="HTML Address"/>
    <w:basedOn w:val="Normal"/>
    <w:link w:val="HTMLAdresiChar"/>
    <w:uiPriority w:val="99"/>
    <w:semiHidden/>
    <w:rsid w:val="0066798D"/>
    <w:pPr>
      <w:spacing w:after="0" w:line="240" w:lineRule="auto"/>
    </w:pPr>
    <w:rPr>
      <w:i/>
      <w:iCs/>
    </w:rPr>
  </w:style>
  <w:style w:type="character" w:customStyle="1" w:styleId="HTMLAdresiChar">
    <w:name w:val="HTML Adresi Char"/>
    <w:basedOn w:val="VarsaylanParagrafYazTipi"/>
    <w:link w:val="HTMLAdresi"/>
    <w:uiPriority w:val="99"/>
    <w:semiHidden/>
    <w:rsid w:val="0042629B"/>
    <w:rPr>
      <w:i/>
      <w:iCs/>
      <w:sz w:val="18"/>
    </w:rPr>
  </w:style>
  <w:style w:type="paragraph" w:styleId="SonNotMetni">
    <w:name w:val="endnote text"/>
    <w:basedOn w:val="Normal"/>
    <w:link w:val="SonNotMetniChar"/>
    <w:uiPriority w:val="99"/>
    <w:semiHidden/>
    <w:rsid w:val="0066798D"/>
    <w:pPr>
      <w:spacing w:after="0" w:line="240" w:lineRule="auto"/>
    </w:pPr>
    <w:rPr>
      <w:szCs w:val="20"/>
    </w:rPr>
  </w:style>
  <w:style w:type="character" w:customStyle="1" w:styleId="SonNotMetniChar">
    <w:name w:val="Son Not Metni Char"/>
    <w:basedOn w:val="VarsaylanParagrafYazTipi"/>
    <w:link w:val="SonNotMetni"/>
    <w:uiPriority w:val="99"/>
    <w:semiHidden/>
    <w:rsid w:val="0042629B"/>
    <w:rPr>
      <w:sz w:val="20"/>
      <w:szCs w:val="20"/>
    </w:rPr>
  </w:style>
  <w:style w:type="paragraph" w:styleId="KonuBal">
    <w:name w:val="Title"/>
    <w:basedOn w:val="GvdeMetni"/>
    <w:next w:val="GvdeMetni"/>
    <w:link w:val="KonuBalChar"/>
    <w:uiPriority w:val="3"/>
    <w:qFormat/>
    <w:rsid w:val="00577237"/>
    <w:pPr>
      <w:spacing w:after="0" w:line="240" w:lineRule="auto"/>
    </w:pPr>
    <w:rPr>
      <w:rFonts w:ascii="Cambria" w:hAnsi="Cambria"/>
      <w:bCs/>
      <w:sz w:val="72"/>
      <w:szCs w:val="36"/>
    </w:rPr>
  </w:style>
  <w:style w:type="character" w:customStyle="1" w:styleId="KonuBalChar">
    <w:name w:val="Konu Başlığı Char"/>
    <w:basedOn w:val="VarsaylanParagrafYazTipi"/>
    <w:link w:val="KonuBal"/>
    <w:uiPriority w:val="3"/>
    <w:rsid w:val="00D11B27"/>
    <w:rPr>
      <w:rFonts w:ascii="Cambria" w:hAnsi="Cambria"/>
      <w:bCs/>
      <w:sz w:val="72"/>
      <w:szCs w:val="36"/>
      <w:lang w:val="en-US"/>
    </w:rPr>
  </w:style>
  <w:style w:type="character" w:customStyle="1" w:styleId="Balk4Char">
    <w:name w:val="Başlık 4 Char"/>
    <w:aliases w:val="Heading 4 AGT ESIA Char,Über 4 Char,Level 4 Char,C Head Char,Map Title Char,OG Heading 4 Char,D&amp;M4 Char,D&amp;M 4 Char,carter ecological heading 4 Char,RSKH4 Char,H4 Char,RSK-H4 Char,Heading 4 URS Char,System Names Char,italic Char,L4 Char"/>
    <w:basedOn w:val="VarsaylanParagrafYazTipi"/>
    <w:link w:val="Balk4"/>
    <w:rsid w:val="00D11B27"/>
    <w:rPr>
      <w:rFonts w:asciiTheme="majorHAnsi" w:hAnsiTheme="majorHAnsi" w:cs="Times New Roman (Body CS)"/>
      <w:caps/>
      <w:color w:val="018219" w:themeColor="accent1"/>
      <w:sz w:val="20"/>
      <w:lang w:val="en-US"/>
    </w:rPr>
  </w:style>
  <w:style w:type="paragraph" w:customStyle="1" w:styleId="Introduction">
    <w:name w:val="Introduction"/>
    <w:basedOn w:val="Normal"/>
    <w:uiPriority w:val="5"/>
    <w:semiHidden/>
    <w:qFormat/>
    <w:rsid w:val="003D34C1"/>
    <w:pPr>
      <w:spacing w:before="90" w:after="0" w:line="274" w:lineRule="auto"/>
    </w:pPr>
    <w:rPr>
      <w:sz w:val="28"/>
      <w:szCs w:val="28"/>
    </w:rPr>
  </w:style>
  <w:style w:type="character" w:customStyle="1" w:styleId="Balk8Char">
    <w:name w:val="Başlık 8 Char"/>
    <w:basedOn w:val="VarsaylanParagrafYazTipi"/>
    <w:link w:val="Balk8"/>
    <w:uiPriority w:val="4"/>
    <w:semiHidden/>
    <w:rsid w:val="003E4C89"/>
    <w:rPr>
      <w:i/>
      <w:iCs/>
      <w:sz w:val="18"/>
    </w:rPr>
  </w:style>
  <w:style w:type="paragraph" w:customStyle="1" w:styleId="BasicParagraph">
    <w:name w:val="[Basic Paragraph]"/>
    <w:basedOn w:val="Normal"/>
    <w:uiPriority w:val="99"/>
    <w:semiHidden/>
    <w:rsid w:val="003D34C1"/>
    <w:pPr>
      <w:autoSpaceDE w:val="0"/>
      <w:autoSpaceDN w:val="0"/>
      <w:adjustRightInd w:val="0"/>
      <w:spacing w:after="0" w:line="288" w:lineRule="auto"/>
      <w:textAlignment w:val="center"/>
    </w:pPr>
    <w:rPr>
      <w:rFonts w:ascii="MinionPro-Regular" w:hAnsi="MinionPro-Regular" w:cs="MinionPro-Regular"/>
      <w:color w:val="000000"/>
      <w:kern w:val="0"/>
      <w:sz w:val="24"/>
    </w:rPr>
  </w:style>
  <w:style w:type="paragraph" w:styleId="AralkYok">
    <w:name w:val="No Spacing"/>
    <w:basedOn w:val="GvdeMetni"/>
    <w:uiPriority w:val="4"/>
    <w:semiHidden/>
    <w:qFormat/>
    <w:rsid w:val="00AE178C"/>
    <w:pPr>
      <w:spacing w:after="0"/>
    </w:pPr>
  </w:style>
  <w:style w:type="character" w:customStyle="1" w:styleId="Balk5Char">
    <w:name w:val="Başlık 5 Char"/>
    <w:aliases w:val="Heading 5 AGT ESIA Char,RSKH5 Char,Über 5 Char,Further Points Char,Further Points1 Char,Further Points2 Char,Further Points11 Char,Further Points3 Char,Further Points4 Char,Further Points5 Char,Further Points12 Char,Further Points21 Char"/>
    <w:basedOn w:val="VarsaylanParagrafYazTipi"/>
    <w:link w:val="Balk5"/>
    <w:rsid w:val="00D11B27"/>
    <w:rPr>
      <w:rFonts w:asciiTheme="majorHAnsi" w:hAnsiTheme="majorHAnsi"/>
      <w:b/>
      <w:iCs/>
      <w:sz w:val="20"/>
    </w:rPr>
  </w:style>
  <w:style w:type="paragraph" w:customStyle="1" w:styleId="CoverHeading">
    <w:name w:val="Cover Heading"/>
    <w:link w:val="CoverHeadingChar"/>
    <w:uiPriority w:val="4"/>
    <w:qFormat/>
    <w:rsid w:val="008F265E"/>
    <w:rPr>
      <w:rFonts w:asciiTheme="majorHAnsi" w:hAnsiTheme="majorHAnsi" w:cs="Times New Roman (Body CS)"/>
      <w:caps/>
      <w:color w:val="018219" w:themeColor="accent1"/>
      <w:sz w:val="18"/>
    </w:rPr>
  </w:style>
  <w:style w:type="character" w:customStyle="1" w:styleId="CoverHeadingChar">
    <w:name w:val="Cover Heading Char"/>
    <w:basedOn w:val="Balk1Char"/>
    <w:link w:val="CoverHeading"/>
    <w:uiPriority w:val="4"/>
    <w:rsid w:val="00D11B27"/>
    <w:rPr>
      <w:rFonts w:asciiTheme="majorHAnsi" w:hAnsiTheme="majorHAnsi" w:cs="Times New Roman (Body CS)"/>
      <w:caps/>
      <w:color w:val="018219" w:themeColor="accent1"/>
      <w:spacing w:val="8"/>
      <w:sz w:val="18"/>
      <w:lang w:val="en-US"/>
    </w:rPr>
  </w:style>
  <w:style w:type="paragraph" w:customStyle="1" w:styleId="Bullet">
    <w:name w:val="Bullet"/>
    <w:basedOn w:val="Normal"/>
    <w:qFormat/>
    <w:rsid w:val="00957C34"/>
    <w:pPr>
      <w:numPr>
        <w:numId w:val="1"/>
      </w:numPr>
      <w:spacing w:before="60" w:after="60"/>
    </w:pPr>
  </w:style>
  <w:style w:type="paragraph" w:styleId="ResimYazs">
    <w:name w:val="caption"/>
    <w:aliases w:val="Caption Char1 Char,Caption1 Char Char,Caption Char Char Char Char1 Char Char,Caption Char Char Char Char Char Char Char Char Char1 Char Char,Caption1 Char,Caption Char Char Char Char1 Char,Caption Char Char Char1 Char Char,อักขระ,Ma,Map"/>
    <w:basedOn w:val="Normal"/>
    <w:next w:val="Normal"/>
    <w:link w:val="ResimYazsChar"/>
    <w:uiPriority w:val="3"/>
    <w:qFormat/>
    <w:rsid w:val="00E906B9"/>
    <w:pPr>
      <w:keepNext/>
      <w:tabs>
        <w:tab w:val="left" w:pos="1191"/>
      </w:tabs>
      <w:spacing w:after="120"/>
    </w:pPr>
    <w:rPr>
      <w:rFonts w:asciiTheme="majorHAnsi" w:hAnsiTheme="majorHAnsi" w:cs="Times New Roman (Body CS)"/>
      <w:caps/>
      <w:color w:val="018219" w:themeColor="accent1"/>
      <w:spacing w:val="4"/>
      <w:szCs w:val="16"/>
    </w:rPr>
  </w:style>
  <w:style w:type="paragraph" w:styleId="Altyaz">
    <w:name w:val="Subtitle"/>
    <w:next w:val="GvdeMetni"/>
    <w:link w:val="AltyazChar"/>
    <w:uiPriority w:val="3"/>
    <w:qFormat/>
    <w:rsid w:val="0067574E"/>
    <w:rPr>
      <w:rFonts w:ascii="Cambria" w:hAnsi="Cambria" w:cs="Times New Roman (Body CS)"/>
      <w:sz w:val="36"/>
    </w:rPr>
  </w:style>
  <w:style w:type="character" w:customStyle="1" w:styleId="AltyazChar">
    <w:name w:val="Altyazı Char"/>
    <w:basedOn w:val="VarsaylanParagrafYazTipi"/>
    <w:link w:val="Altyaz"/>
    <w:uiPriority w:val="3"/>
    <w:rsid w:val="00D11B27"/>
    <w:rPr>
      <w:rFonts w:ascii="Cambria" w:hAnsi="Cambria" w:cs="Times New Roman (Body CS)"/>
      <w:sz w:val="36"/>
    </w:rPr>
  </w:style>
  <w:style w:type="paragraph" w:customStyle="1" w:styleId="CoverSubheading">
    <w:name w:val="Cover Subheading"/>
    <w:uiPriority w:val="4"/>
    <w:qFormat/>
    <w:rsid w:val="000961F8"/>
    <w:pPr>
      <w:framePr w:hSpace="181" w:wrap="around" w:vAnchor="page" w:hAnchor="page" w:x="8931" w:y="5767"/>
      <w:spacing w:line="276" w:lineRule="auto"/>
      <w:suppressOverlap/>
    </w:pPr>
    <w:rPr>
      <w:rFonts w:asciiTheme="majorHAnsi" w:hAnsiTheme="majorHAnsi"/>
      <w:sz w:val="18"/>
      <w:szCs w:val="16"/>
    </w:rPr>
  </w:style>
  <w:style w:type="paragraph" w:customStyle="1" w:styleId="Tabletextleft">
    <w:name w:val="Table text left"/>
    <w:basedOn w:val="Normal"/>
    <w:link w:val="TabletextleftChar"/>
    <w:qFormat/>
    <w:rsid w:val="00B3214B"/>
    <w:pPr>
      <w:spacing w:after="0" w:line="240" w:lineRule="auto"/>
    </w:pPr>
    <w:rPr>
      <w:rFonts w:cs="Times New Roman (Body CS)"/>
      <w:spacing w:val="4"/>
      <w:sz w:val="18"/>
    </w:rPr>
  </w:style>
  <w:style w:type="numbering" w:customStyle="1" w:styleId="CurrentList20">
    <w:name w:val="Current List20"/>
    <w:uiPriority w:val="99"/>
    <w:rsid w:val="00263F34"/>
    <w:pPr>
      <w:numPr>
        <w:numId w:val="24"/>
      </w:numPr>
    </w:pPr>
  </w:style>
  <w:style w:type="paragraph" w:customStyle="1" w:styleId="Tabletextcentered">
    <w:name w:val="Table text centered"/>
    <w:basedOn w:val="Tabletextleft"/>
    <w:uiPriority w:val="1"/>
    <w:qFormat/>
    <w:rsid w:val="001D40D8"/>
    <w:pPr>
      <w:jc w:val="center"/>
    </w:pPr>
  </w:style>
  <w:style w:type="paragraph" w:styleId="T1">
    <w:name w:val="toc 1"/>
    <w:basedOn w:val="Normal"/>
    <w:next w:val="Normal"/>
    <w:autoRedefine/>
    <w:uiPriority w:val="39"/>
    <w:rsid w:val="00B10D7F"/>
    <w:pPr>
      <w:pBdr>
        <w:top w:val="single" w:sz="4" w:space="5" w:color="D2DED3"/>
        <w:bottom w:val="single" w:sz="4" w:space="5" w:color="D2DED3"/>
        <w:between w:val="single" w:sz="4" w:space="5" w:color="FFFFFF" w:themeColor="background1"/>
      </w:pBdr>
      <w:shd w:val="clear" w:color="auto" w:fill="D2DED3"/>
      <w:tabs>
        <w:tab w:val="right" w:pos="10194"/>
      </w:tabs>
      <w:spacing w:before="120" w:after="0" w:line="240" w:lineRule="auto"/>
      <w:ind w:left="567" w:hanging="567"/>
    </w:pPr>
    <w:rPr>
      <w:rFonts w:asciiTheme="majorHAnsi" w:hAnsiTheme="majorHAnsi" w:cs="Times New Roman (Body CS)"/>
      <w:caps/>
      <w:noProof/>
      <w:spacing w:val="8"/>
    </w:rPr>
  </w:style>
  <w:style w:type="paragraph" w:styleId="T2">
    <w:name w:val="toc 2"/>
    <w:basedOn w:val="T1"/>
    <w:next w:val="Normal"/>
    <w:autoRedefine/>
    <w:uiPriority w:val="39"/>
    <w:rsid w:val="00ED467C"/>
    <w:pPr>
      <w:pBdr>
        <w:top w:val="none" w:sz="0" w:space="0" w:color="auto"/>
        <w:bottom w:val="single" w:sz="4" w:space="4" w:color="B7B2AA" w:themeColor="accent5"/>
        <w:between w:val="single" w:sz="4" w:space="4" w:color="B7B2AA" w:themeColor="accent5"/>
      </w:pBdr>
      <w:shd w:val="clear" w:color="auto" w:fill="auto"/>
      <w:spacing w:before="0"/>
    </w:pPr>
    <w:rPr>
      <w:sz w:val="18"/>
    </w:rPr>
  </w:style>
  <w:style w:type="paragraph" w:styleId="TBal">
    <w:name w:val="TOC Heading"/>
    <w:next w:val="Normal"/>
    <w:uiPriority w:val="39"/>
    <w:semiHidden/>
    <w:qFormat/>
    <w:rsid w:val="00EF428E"/>
    <w:pPr>
      <w:spacing w:after="280"/>
    </w:pPr>
    <w:rPr>
      <w:rFonts w:ascii="Verdana" w:hAnsi="Verdana" w:cs="Times New Roman (Body CS)"/>
      <w:caps/>
      <w:color w:val="018219" w:themeColor="accent1"/>
      <w:spacing w:val="8"/>
    </w:rPr>
  </w:style>
  <w:style w:type="paragraph" w:styleId="ListeParagraf">
    <w:name w:val="List Paragraph"/>
    <w:aliases w:val="Bullet_new,Bullet 1,numbers normal cal,List Paragraph1,Lvl 1 Bullet,Bullet List,FooterText,Casella di testo,Holis indice,Johan bulletList Paragraph,Bolinha,Indent Normal,Bullet L1,Bullet Styles para,Figure_name,Equipment,lp1,Citation List"/>
    <w:basedOn w:val="Normal"/>
    <w:link w:val="ListeParagrafChar"/>
    <w:uiPriority w:val="34"/>
    <w:qFormat/>
    <w:rsid w:val="00B770B9"/>
    <w:pPr>
      <w:ind w:left="720"/>
      <w:contextualSpacing/>
    </w:pPr>
  </w:style>
  <w:style w:type="table" w:customStyle="1" w:styleId="ERMTable1">
    <w:name w:val="ERM Table 1"/>
    <w:basedOn w:val="NormalTablo"/>
    <w:uiPriority w:val="99"/>
    <w:rsid w:val="00B60E1A"/>
    <w:rPr>
      <w:sz w:val="16"/>
    </w:rPr>
    <w:tblPr>
      <w:tblStyleRowBandSize w:val="1"/>
      <w:tblStyleColBandSize w:val="1"/>
      <w:tblBorders>
        <w:bottom w:val="single" w:sz="4" w:space="0" w:color="B7B2AA" w:themeColor="accent5"/>
        <w:insideH w:val="single" w:sz="4" w:space="0" w:color="B7B2AA" w:themeColor="accent5"/>
        <w:insideV w:val="single" w:sz="4" w:space="0" w:color="B7B2AA" w:themeColor="accent5"/>
      </w:tblBorders>
      <w:tblCellMar>
        <w:top w:w="85" w:type="dxa"/>
        <w:bottom w:w="85" w:type="dxa"/>
      </w:tblCellMar>
    </w:tblPr>
    <w:tblStylePr w:type="firstRow">
      <w:rPr>
        <w:b/>
      </w:rPr>
      <w:tblPr/>
      <w:trPr>
        <w:tblHeader/>
      </w:trPr>
      <w:tcPr>
        <w:tcBorders>
          <w:top w:val="nil"/>
          <w:left w:val="nil"/>
          <w:bottom w:val="single" w:sz="4" w:space="0" w:color="B7B2AA" w:themeColor="accent5"/>
          <w:right w:val="nil"/>
          <w:insideH w:val="nil"/>
          <w:insideV w:val="single" w:sz="4" w:space="0" w:color="B7B2AA" w:themeColor="accent5"/>
          <w:tl2br w:val="nil"/>
          <w:tr2bl w:val="nil"/>
        </w:tcBorders>
        <w:shd w:val="clear" w:color="auto" w:fill="D2DED3"/>
      </w:tcPr>
    </w:tblStylePr>
    <w:tblStylePr w:type="lastRow">
      <w:rPr>
        <w:b w:val="0"/>
      </w:rPr>
    </w:tblStylePr>
    <w:tblStylePr w:type="firstCol">
      <w:rPr>
        <w:b w:val="0"/>
        <w:caps w:val="0"/>
        <w:smallCaps w:val="0"/>
      </w:rPr>
    </w:tblStylePr>
    <w:tblStylePr w:type="band1Vert">
      <w:tblPr/>
      <w:tcPr>
        <w:tcBorders>
          <w:left w:val="nil"/>
          <w:right w:val="nil"/>
          <w:insideV w:val="nil"/>
        </w:tcBorders>
      </w:tcPr>
    </w:tblStylePr>
    <w:tblStylePr w:type="band2Vert">
      <w:tblPr/>
      <w:tcPr>
        <w:tcBorders>
          <w:left w:val="nil"/>
          <w:right w:val="nil"/>
          <w:insideV w:val="nil"/>
        </w:tcBorders>
      </w:tcPr>
    </w:tblStylePr>
    <w:tblStylePr w:type="band1Horz">
      <w:tblPr/>
      <w:tcPr>
        <w:tcBorders>
          <w:top w:val="nil"/>
          <w:left w:val="nil"/>
          <w:bottom w:val="single" w:sz="4" w:space="0" w:color="B7B2AA" w:themeColor="accent5"/>
          <w:right w:val="nil"/>
        </w:tcBorders>
      </w:tcPr>
    </w:tblStylePr>
  </w:style>
  <w:style w:type="paragraph" w:customStyle="1" w:styleId="Line">
    <w:name w:val="Line"/>
    <w:basedOn w:val="Normal"/>
    <w:uiPriority w:val="6"/>
    <w:semiHidden/>
    <w:qFormat/>
    <w:rsid w:val="00C2537D"/>
    <w:pPr>
      <w:pBdr>
        <w:top w:val="single" w:sz="4" w:space="1" w:color="82887E" w:themeColor="accent6"/>
      </w:pBdr>
      <w:spacing w:before="160" w:after="0" w:line="293" w:lineRule="auto"/>
    </w:pPr>
    <w:rPr>
      <w:sz w:val="12"/>
      <w:szCs w:val="12"/>
    </w:rPr>
  </w:style>
  <w:style w:type="paragraph" w:customStyle="1" w:styleId="ListNumberAlpha">
    <w:name w:val="List Number Alpha"/>
    <w:basedOn w:val="Normal"/>
    <w:link w:val="ListNumberAlphaChar"/>
    <w:uiPriority w:val="9"/>
    <w:semiHidden/>
    <w:qFormat/>
    <w:rsid w:val="00A10B48"/>
    <w:pPr>
      <w:numPr>
        <w:ilvl w:val="7"/>
        <w:numId w:val="7"/>
      </w:numPr>
      <w:spacing w:before="60" w:after="60"/>
    </w:pPr>
  </w:style>
  <w:style w:type="character" w:customStyle="1" w:styleId="Balk3Char">
    <w:name w:val="Başlık 3 Char"/>
    <w:aliases w:val="Heading 3 AGT ESIA Char,CPR Heading 3 Char,Head3 Char,Heading3 Char,Section Char,Sub-heading Char,h3 Char,3 Char,h3a Char,heading 3- body Char,h3b Char,Char1 Char Char,Über 3 Char,Sub-heading1 Char,Sub-heading2 Char,Sub-heading3 Char"/>
    <w:basedOn w:val="VarsaylanParagrafYazTipi"/>
    <w:link w:val="Balk3"/>
    <w:rsid w:val="00D11B27"/>
    <w:rPr>
      <w:rFonts w:asciiTheme="majorHAnsi" w:hAnsiTheme="majorHAnsi" w:cs="Times New Roman (Body CS)"/>
      <w:caps/>
      <w:color w:val="018219" w:themeColor="accent1"/>
      <w:spacing w:val="8"/>
      <w:sz w:val="22"/>
      <w:lang w:val="en-US"/>
    </w:rPr>
  </w:style>
  <w:style w:type="paragraph" w:customStyle="1" w:styleId="NumberedText">
    <w:name w:val="Numbered Text"/>
    <w:qFormat/>
    <w:rsid w:val="008D6533"/>
    <w:pPr>
      <w:numPr>
        <w:numId w:val="6"/>
      </w:numPr>
      <w:spacing w:before="60" w:after="60" w:line="300" w:lineRule="auto"/>
    </w:pPr>
    <w:rPr>
      <w:rFonts w:cs="Times New Roman (Body CS)"/>
      <w:color w:val="1C1C1C" w:themeColor="text1"/>
      <w:sz w:val="20"/>
    </w:rPr>
  </w:style>
  <w:style w:type="paragraph" w:styleId="Dizin1">
    <w:name w:val="index 1"/>
    <w:basedOn w:val="Normal"/>
    <w:next w:val="Normal"/>
    <w:autoRedefine/>
    <w:uiPriority w:val="99"/>
    <w:semiHidden/>
    <w:rsid w:val="002C0F0C"/>
    <w:pPr>
      <w:spacing w:after="0" w:line="240" w:lineRule="auto"/>
      <w:ind w:left="180" w:hanging="180"/>
    </w:pPr>
  </w:style>
  <w:style w:type="paragraph" w:styleId="DizinBal">
    <w:name w:val="index heading"/>
    <w:basedOn w:val="Normal"/>
    <w:next w:val="Dizin1"/>
    <w:uiPriority w:val="99"/>
    <w:semiHidden/>
    <w:rsid w:val="00263F34"/>
    <w:pPr>
      <w:spacing w:after="0" w:line="240" w:lineRule="auto"/>
    </w:pPr>
    <w:rPr>
      <w:rFonts w:asciiTheme="majorHAnsi" w:eastAsiaTheme="majorEastAsia" w:hAnsiTheme="majorHAnsi" w:cstheme="majorBidi"/>
      <w:b/>
      <w:bCs/>
      <w:caps/>
      <w:spacing w:val="8"/>
      <w:lang w:val="en-GB"/>
    </w:rPr>
  </w:style>
  <w:style w:type="paragraph" w:styleId="ekillerTablosu">
    <w:name w:val="table of figures"/>
    <w:basedOn w:val="T2"/>
    <w:next w:val="Normal"/>
    <w:uiPriority w:val="99"/>
    <w:rsid w:val="00B10D7F"/>
    <w:pPr>
      <w:tabs>
        <w:tab w:val="left" w:pos="1871"/>
      </w:tabs>
      <w:ind w:left="1418" w:hanging="1418"/>
    </w:pPr>
    <w:rPr>
      <w:spacing w:val="6"/>
    </w:rPr>
  </w:style>
  <w:style w:type="paragraph" w:styleId="Kaynaka">
    <w:name w:val="table of authorities"/>
    <w:basedOn w:val="Normal"/>
    <w:next w:val="Normal"/>
    <w:uiPriority w:val="99"/>
    <w:semiHidden/>
    <w:rsid w:val="002C0F0C"/>
    <w:pPr>
      <w:spacing w:after="0"/>
      <w:ind w:left="180" w:hanging="180"/>
    </w:pPr>
    <w:rPr>
      <w:rFonts w:ascii="Verdana" w:hAnsi="Verdana"/>
      <w:spacing w:val="6"/>
      <w:sz w:val="16"/>
    </w:rPr>
  </w:style>
  <w:style w:type="paragraph" w:customStyle="1" w:styleId="AppendixContentsList">
    <w:name w:val="Appendix Contents List"/>
    <w:uiPriority w:val="20"/>
    <w:semiHidden/>
    <w:qFormat/>
    <w:rsid w:val="00245E4A"/>
    <w:pPr>
      <w:tabs>
        <w:tab w:val="left" w:pos="1418"/>
      </w:tabs>
      <w:spacing w:after="125"/>
    </w:pPr>
    <w:rPr>
      <w:rFonts w:ascii="Verdana" w:hAnsi="Verdana"/>
      <w:caps/>
      <w:spacing w:val="8"/>
      <w:sz w:val="20"/>
      <w:szCs w:val="16"/>
    </w:rPr>
  </w:style>
  <w:style w:type="paragraph" w:styleId="T3">
    <w:name w:val="toc 3"/>
    <w:basedOn w:val="AppendixContentsList"/>
    <w:next w:val="Normal"/>
    <w:autoRedefine/>
    <w:uiPriority w:val="39"/>
    <w:rsid w:val="00ED467C"/>
    <w:pPr>
      <w:tabs>
        <w:tab w:val="right" w:pos="10194"/>
      </w:tabs>
      <w:spacing w:before="60" w:after="60"/>
      <w:ind w:left="1418" w:hanging="851"/>
      <w:contextualSpacing/>
    </w:pPr>
    <w:rPr>
      <w:rFonts w:asciiTheme="minorHAnsi" w:hAnsiTheme="minorHAnsi" w:cs="Times New Roman (Body CS)"/>
      <w:caps w:val="0"/>
      <w:noProof/>
      <w:spacing w:val="0"/>
      <w:sz w:val="18"/>
    </w:rPr>
  </w:style>
  <w:style w:type="paragraph" w:customStyle="1" w:styleId="Documenttitle">
    <w:name w:val="Document title"/>
    <w:basedOn w:val="Tabletextleft"/>
    <w:uiPriority w:val="7"/>
    <w:semiHidden/>
    <w:qFormat/>
    <w:rsid w:val="00405C5B"/>
  </w:style>
  <w:style w:type="paragraph" w:customStyle="1" w:styleId="Version">
    <w:name w:val="Version"/>
    <w:basedOn w:val="Tabletextleft"/>
    <w:uiPriority w:val="6"/>
    <w:semiHidden/>
    <w:qFormat/>
    <w:rsid w:val="00AA52B5"/>
  </w:style>
  <w:style w:type="paragraph" w:customStyle="1" w:styleId="DocumentSubtitle">
    <w:name w:val="Document Subtitle"/>
    <w:basedOn w:val="Tabletextleft"/>
    <w:uiPriority w:val="11"/>
    <w:semiHidden/>
    <w:qFormat/>
    <w:rsid w:val="00C90271"/>
  </w:style>
  <w:style w:type="character" w:styleId="Kpr">
    <w:name w:val="Hyperlink"/>
    <w:basedOn w:val="VarsaylanParagrafYazTipi"/>
    <w:uiPriority w:val="99"/>
    <w:rsid w:val="00B21A41"/>
    <w:rPr>
      <w:color w:val="1C1C1C" w:themeColor="hyperlink"/>
      <w:u w:val="single"/>
    </w:rPr>
  </w:style>
  <w:style w:type="paragraph" w:customStyle="1" w:styleId="AppendixHeading">
    <w:name w:val="Appendix Heading"/>
    <w:next w:val="GvdeMetni"/>
    <w:uiPriority w:val="6"/>
    <w:qFormat/>
    <w:rsid w:val="00D11511"/>
    <w:pPr>
      <w:spacing w:before="480" w:after="240"/>
      <w:ind w:left="2835" w:hanging="2835"/>
      <w:outlineLvl w:val="0"/>
    </w:pPr>
    <w:rPr>
      <w:rFonts w:asciiTheme="majorHAnsi" w:hAnsiTheme="majorHAnsi" w:cs="Times New Roman (Body CS)"/>
      <w:caps/>
      <w:color w:val="018219" w:themeColor="accent1"/>
      <w:spacing w:val="6"/>
      <w:sz w:val="32"/>
    </w:rPr>
  </w:style>
  <w:style w:type="paragraph" w:styleId="bekMetni">
    <w:name w:val="Block Text"/>
    <w:basedOn w:val="Normal"/>
    <w:uiPriority w:val="99"/>
    <w:semiHidden/>
    <w:qFormat/>
    <w:rsid w:val="00B629AC"/>
    <w:pPr>
      <w:pBdr>
        <w:top w:val="single" w:sz="2" w:space="10" w:color="018219" w:themeColor="accent1"/>
        <w:left w:val="single" w:sz="2" w:space="10" w:color="018219" w:themeColor="accent1"/>
        <w:bottom w:val="single" w:sz="2" w:space="10" w:color="018219" w:themeColor="accent1"/>
        <w:right w:val="single" w:sz="2" w:space="10" w:color="018219" w:themeColor="accent1"/>
      </w:pBdr>
      <w:ind w:left="1152" w:right="1152"/>
    </w:pPr>
    <w:rPr>
      <w:rFonts w:eastAsiaTheme="minorEastAsia"/>
      <w:i/>
      <w:iCs/>
      <w:color w:val="018219" w:themeColor="accent1"/>
    </w:rPr>
  </w:style>
  <w:style w:type="paragraph" w:customStyle="1" w:styleId="TableBullet1">
    <w:name w:val="Table Bullet 1"/>
    <w:basedOn w:val="Tabletextleft"/>
    <w:uiPriority w:val="1"/>
    <w:qFormat/>
    <w:rsid w:val="00334C97"/>
    <w:pPr>
      <w:numPr>
        <w:numId w:val="2"/>
      </w:numPr>
      <w:ind w:left="284" w:hanging="284"/>
    </w:pPr>
  </w:style>
  <w:style w:type="character" w:customStyle="1" w:styleId="Balk6Char">
    <w:name w:val="Başlık 6 Char"/>
    <w:aliases w:val="Do Not Use 6 Char,sub-dash Char,sd Char,5 Char,Şekil Dizini Otomatik Char,Über 6 Char,Points in Text Char,not Kinhill Char,Points in Text1 Char,Points in Text2 Char,Points in Text3 Char,Points in Text4 Char,Points in Text5 Char,H6 Char"/>
    <w:basedOn w:val="VarsaylanParagrafYazTipi"/>
    <w:link w:val="Balk6"/>
    <w:rsid w:val="00D11B27"/>
    <w:rPr>
      <w:rFonts w:asciiTheme="majorHAnsi" w:hAnsiTheme="majorHAnsi"/>
      <w:b/>
      <w:i/>
      <w:sz w:val="20"/>
    </w:rPr>
  </w:style>
  <w:style w:type="character" w:customStyle="1" w:styleId="Balk7Char">
    <w:name w:val="Başlık 7 Char"/>
    <w:basedOn w:val="VarsaylanParagrafYazTipi"/>
    <w:link w:val="Balk7"/>
    <w:uiPriority w:val="1"/>
    <w:rsid w:val="00A92083"/>
    <w:rPr>
      <w:i/>
      <w:iCs/>
      <w:sz w:val="20"/>
    </w:rPr>
  </w:style>
  <w:style w:type="character" w:customStyle="1" w:styleId="GreenText">
    <w:name w:val="Green Text"/>
    <w:basedOn w:val="VarsaylanParagrafYazTipi"/>
    <w:uiPriority w:val="99"/>
    <w:semiHidden/>
    <w:rsid w:val="001557E5"/>
    <w:rPr>
      <w:color w:val="019920"/>
    </w:rPr>
  </w:style>
  <w:style w:type="paragraph" w:customStyle="1" w:styleId="ListNumberRoman">
    <w:name w:val="List Number Roman"/>
    <w:basedOn w:val="ListNumberAlpha"/>
    <w:link w:val="ListNumberRomanChar"/>
    <w:uiPriority w:val="9"/>
    <w:semiHidden/>
    <w:qFormat/>
    <w:rsid w:val="00A10B48"/>
    <w:pPr>
      <w:numPr>
        <w:ilvl w:val="8"/>
      </w:numPr>
      <w:ind w:left="1803"/>
    </w:pPr>
  </w:style>
  <w:style w:type="character" w:customStyle="1" w:styleId="ListNumberAlphaChar">
    <w:name w:val="List Number Alpha Char"/>
    <w:basedOn w:val="VarsaylanParagrafYazTipi"/>
    <w:link w:val="ListNumberAlpha"/>
    <w:uiPriority w:val="9"/>
    <w:semiHidden/>
    <w:rsid w:val="00FD6A27"/>
    <w:rPr>
      <w:sz w:val="20"/>
      <w:lang w:val="en-US"/>
    </w:rPr>
  </w:style>
  <w:style w:type="character" w:customStyle="1" w:styleId="ListNumberRomanChar">
    <w:name w:val="List Number Roman Char"/>
    <w:basedOn w:val="ListNumberAlphaChar"/>
    <w:link w:val="ListNumberRoman"/>
    <w:uiPriority w:val="9"/>
    <w:semiHidden/>
    <w:rsid w:val="00FD6A27"/>
    <w:rPr>
      <w:sz w:val="20"/>
      <w:lang w:val="en-US"/>
    </w:rPr>
  </w:style>
  <w:style w:type="numbering" w:customStyle="1" w:styleId="CurrentList1">
    <w:name w:val="Current List1"/>
    <w:uiPriority w:val="99"/>
    <w:rsid w:val="00F9590B"/>
    <w:pPr>
      <w:numPr>
        <w:numId w:val="3"/>
      </w:numPr>
    </w:pPr>
  </w:style>
  <w:style w:type="numbering" w:customStyle="1" w:styleId="CurrentList2">
    <w:name w:val="Current List2"/>
    <w:uiPriority w:val="99"/>
    <w:rsid w:val="00F9590B"/>
    <w:pPr>
      <w:numPr>
        <w:numId w:val="4"/>
      </w:numPr>
    </w:pPr>
  </w:style>
  <w:style w:type="numbering" w:customStyle="1" w:styleId="CurrentList3">
    <w:name w:val="Current List3"/>
    <w:uiPriority w:val="99"/>
    <w:rsid w:val="00F9590B"/>
    <w:pPr>
      <w:numPr>
        <w:numId w:val="5"/>
      </w:numPr>
    </w:pPr>
  </w:style>
  <w:style w:type="paragraph" w:styleId="GvdeMetni">
    <w:name w:val="Body Text"/>
    <w:aliases w:val="Body Text Char2 Char,Body Text Char1 Char Char,Char Char Char Char,jfp_standard Char,Body text for papers Char,Body Text Char Char Char Char,Body Text Char1 Char Char Char Char,jfp_standard Char1,ASH Paragraph Text,Orig Qstn,Body Text Char1"/>
    <w:basedOn w:val="Normal"/>
    <w:link w:val="GvdeMetniChar"/>
    <w:uiPriority w:val="99"/>
    <w:qFormat/>
    <w:rsid w:val="006A074C"/>
    <w:pPr>
      <w:spacing w:after="120"/>
    </w:pPr>
  </w:style>
  <w:style w:type="character" w:customStyle="1" w:styleId="GvdeMetniChar">
    <w:name w:val="Gövde Metni Char"/>
    <w:aliases w:val="Body Text Char2 Char Char,Body Text Char1 Char Char Char,Char Char Char Char Char,jfp_standard Char Char,Body text for papers Char Char,Body Text Char Char Char Char Char,Body Text Char1 Char Char Char Char Char,jfp_standard Char1 Char"/>
    <w:basedOn w:val="VarsaylanParagrafYazTipi"/>
    <w:link w:val="GvdeMetni"/>
    <w:uiPriority w:val="99"/>
    <w:qFormat/>
    <w:rsid w:val="006A074C"/>
    <w:rPr>
      <w:sz w:val="20"/>
      <w:lang w:val="en-US"/>
    </w:rPr>
  </w:style>
  <w:style w:type="paragraph" w:customStyle="1" w:styleId="TableTitle">
    <w:name w:val="Table Title"/>
    <w:basedOn w:val="ResimYazs"/>
    <w:uiPriority w:val="2"/>
    <w:semiHidden/>
    <w:qFormat/>
    <w:rsid w:val="00287530"/>
    <w:rPr>
      <w:szCs w:val="20"/>
      <w:lang w:val="en-GB"/>
    </w:rPr>
  </w:style>
  <w:style w:type="paragraph" w:styleId="T4">
    <w:name w:val="toc 4"/>
    <w:basedOn w:val="T1"/>
    <w:next w:val="Normal"/>
    <w:autoRedefine/>
    <w:uiPriority w:val="39"/>
    <w:rsid w:val="00340E38"/>
    <w:pPr>
      <w:pBdr>
        <w:top w:val="none" w:sz="0" w:space="0" w:color="auto"/>
        <w:bottom w:val="none" w:sz="0" w:space="0" w:color="auto"/>
        <w:between w:val="single" w:sz="4" w:space="1" w:color="B7B2AA" w:themeColor="accent5"/>
      </w:pBdr>
      <w:shd w:val="clear" w:color="auto" w:fill="auto"/>
      <w:spacing w:before="300" w:after="60" w:line="300" w:lineRule="auto"/>
      <w:ind w:left="1418" w:hanging="1418"/>
      <w:contextualSpacing/>
    </w:pPr>
    <w:rPr>
      <w:spacing w:val="0"/>
    </w:rPr>
  </w:style>
  <w:style w:type="paragraph" w:styleId="ListeNumaras">
    <w:name w:val="List Number"/>
    <w:basedOn w:val="NumberedText"/>
    <w:qFormat/>
    <w:rsid w:val="007C531A"/>
    <w:pPr>
      <w:numPr>
        <w:ilvl w:val="6"/>
        <w:numId w:val="7"/>
      </w:numPr>
    </w:pPr>
  </w:style>
  <w:style w:type="paragraph" w:customStyle="1" w:styleId="Subheading">
    <w:name w:val="Subheading"/>
    <w:next w:val="GvdeMetni"/>
    <w:uiPriority w:val="5"/>
    <w:semiHidden/>
    <w:qFormat/>
    <w:rsid w:val="00591B08"/>
    <w:pPr>
      <w:keepNext/>
      <w:spacing w:before="240" w:line="300" w:lineRule="auto"/>
    </w:pPr>
    <w:rPr>
      <w:i/>
      <w:iCs/>
      <w:sz w:val="20"/>
    </w:rPr>
  </w:style>
  <w:style w:type="numbering" w:customStyle="1" w:styleId="CurrentList4">
    <w:name w:val="Current List4"/>
    <w:uiPriority w:val="99"/>
    <w:rsid w:val="00D34719"/>
    <w:pPr>
      <w:numPr>
        <w:numId w:val="8"/>
      </w:numPr>
    </w:pPr>
  </w:style>
  <w:style w:type="numbering" w:customStyle="1" w:styleId="CurrentList5">
    <w:name w:val="Current List5"/>
    <w:uiPriority w:val="99"/>
    <w:rsid w:val="00D34719"/>
    <w:pPr>
      <w:numPr>
        <w:numId w:val="9"/>
      </w:numPr>
    </w:pPr>
  </w:style>
  <w:style w:type="paragraph" w:customStyle="1" w:styleId="Figureplacement">
    <w:name w:val="Figure placement"/>
    <w:basedOn w:val="GvdeMetni"/>
    <w:next w:val="GvdeMetni"/>
    <w:uiPriority w:val="3"/>
    <w:rsid w:val="006B7459"/>
    <w:rPr>
      <w:rFonts w:eastAsiaTheme="minorEastAsia" w:cs="Arial"/>
      <w:kern w:val="0"/>
      <w:szCs w:val="20"/>
      <w14:ligatures w14:val="none"/>
    </w:rPr>
  </w:style>
  <w:style w:type="paragraph" w:customStyle="1" w:styleId="TableandFigureSource">
    <w:name w:val="Table and Figure Source"/>
    <w:basedOn w:val="GvdeMetni"/>
    <w:next w:val="GvdeMetni"/>
    <w:link w:val="TableandFigureSourceChar"/>
    <w:uiPriority w:val="2"/>
    <w:rsid w:val="006E0596"/>
    <w:pPr>
      <w:spacing w:before="60" w:after="0" w:line="276" w:lineRule="auto"/>
      <w:contextualSpacing/>
    </w:pPr>
    <w:rPr>
      <w:rFonts w:eastAsiaTheme="minorEastAsia"/>
      <w:kern w:val="0"/>
      <w:sz w:val="18"/>
      <w:szCs w:val="20"/>
      <w14:ligatures w14:val="none"/>
    </w:rPr>
  </w:style>
  <w:style w:type="paragraph" w:customStyle="1" w:styleId="TableandFigureNote">
    <w:name w:val="Table and Figure Note"/>
    <w:basedOn w:val="TableandFigureSource"/>
    <w:next w:val="GvdeMetni"/>
    <w:link w:val="TableandFigureNoteChar"/>
    <w:uiPriority w:val="2"/>
    <w:rsid w:val="00D633D7"/>
  </w:style>
  <w:style w:type="character" w:customStyle="1" w:styleId="TableandFigureSourceChar">
    <w:name w:val="Table and Figure Source Char"/>
    <w:basedOn w:val="GvdeMetniChar"/>
    <w:link w:val="TableandFigureSource"/>
    <w:uiPriority w:val="2"/>
    <w:rsid w:val="006E0596"/>
    <w:rPr>
      <w:rFonts w:eastAsiaTheme="minorEastAsia"/>
      <w:kern w:val="0"/>
      <w:sz w:val="18"/>
      <w:szCs w:val="20"/>
      <w:lang w:val="en-US"/>
      <w14:ligatures w14:val="none"/>
    </w:rPr>
  </w:style>
  <w:style w:type="character" w:customStyle="1" w:styleId="TableandFigureNoteChar">
    <w:name w:val="Table and Figure Note Char"/>
    <w:basedOn w:val="TableandFigureSourceChar"/>
    <w:link w:val="TableandFigureNote"/>
    <w:uiPriority w:val="2"/>
    <w:rsid w:val="00D633D7"/>
    <w:rPr>
      <w:rFonts w:eastAsiaTheme="minorEastAsia"/>
      <w:kern w:val="0"/>
      <w:sz w:val="18"/>
      <w:szCs w:val="20"/>
      <w:lang w:val="en-US"/>
      <w14:ligatures w14:val="none"/>
    </w:rPr>
  </w:style>
  <w:style w:type="paragraph" w:customStyle="1" w:styleId="BlockQuote">
    <w:name w:val="Block Quote"/>
    <w:basedOn w:val="GvdeMetni"/>
    <w:next w:val="GvdeMetni"/>
    <w:uiPriority w:val="3"/>
    <w:qFormat/>
    <w:rsid w:val="00095AE2"/>
    <w:pPr>
      <w:spacing w:before="240" w:after="240" w:line="240" w:lineRule="auto"/>
      <w:ind w:left="794" w:right="794"/>
    </w:pPr>
  </w:style>
  <w:style w:type="numbering" w:customStyle="1" w:styleId="CurrentList6">
    <w:name w:val="Current List6"/>
    <w:uiPriority w:val="99"/>
    <w:rsid w:val="003E0F3F"/>
    <w:pPr>
      <w:numPr>
        <w:numId w:val="10"/>
      </w:numPr>
    </w:pPr>
  </w:style>
  <w:style w:type="character" w:styleId="AklamaBavurusu">
    <w:name w:val="annotation reference"/>
    <w:basedOn w:val="VarsaylanParagrafYazTipi"/>
    <w:uiPriority w:val="99"/>
    <w:qFormat/>
    <w:rsid w:val="006A0B7F"/>
    <w:rPr>
      <w:sz w:val="16"/>
      <w:szCs w:val="16"/>
    </w:rPr>
  </w:style>
  <w:style w:type="paragraph" w:styleId="AklamaMetni">
    <w:name w:val="annotation text"/>
    <w:aliases w:val="Char2, Char2,Char Char, Char"/>
    <w:basedOn w:val="Normal"/>
    <w:link w:val="AklamaMetniChar"/>
    <w:uiPriority w:val="99"/>
    <w:qFormat/>
    <w:rsid w:val="006A0B7F"/>
    <w:pPr>
      <w:spacing w:line="240" w:lineRule="auto"/>
      <w:ind w:right="567"/>
    </w:pPr>
    <w:rPr>
      <w:szCs w:val="20"/>
    </w:rPr>
  </w:style>
  <w:style w:type="character" w:customStyle="1" w:styleId="AklamaMetniChar">
    <w:name w:val="Açıklama Metni Char"/>
    <w:aliases w:val="Char2 Char, Char2 Char,Char Char Char, Char Char"/>
    <w:basedOn w:val="VarsaylanParagrafYazTipi"/>
    <w:link w:val="AklamaMetni"/>
    <w:uiPriority w:val="99"/>
    <w:qFormat/>
    <w:rsid w:val="006A0B7F"/>
    <w:rPr>
      <w:sz w:val="20"/>
      <w:szCs w:val="20"/>
    </w:rPr>
  </w:style>
  <w:style w:type="paragraph" w:styleId="DipnotMetni">
    <w:name w:val="footnote text"/>
    <w:aliases w:val="(NECG) Footnote Text,single space,footnote text,fn,Footnote text,FOOTNOTES,(NECG) Footnote Text อักขระ,RSK-FT,RSK-FT1,RSK-FT2,Geneva 9,Font: Geneva 9,Boston 10,f,Footnote Text Char2 Char,Footnote Text Char1 Char Char,Footnote Text1,Char3"/>
    <w:basedOn w:val="Normal"/>
    <w:link w:val="DipnotMetniChar"/>
    <w:uiPriority w:val="99"/>
    <w:qFormat/>
    <w:rsid w:val="00DA4A9F"/>
    <w:pPr>
      <w:spacing w:after="0" w:line="240" w:lineRule="auto"/>
    </w:pPr>
    <w:rPr>
      <w:sz w:val="18"/>
      <w:szCs w:val="20"/>
    </w:rPr>
  </w:style>
  <w:style w:type="character" w:customStyle="1" w:styleId="DipnotMetniChar">
    <w:name w:val="Dipnot Metni Char"/>
    <w:aliases w:val="(NECG) Footnote Text Char,single space Char,footnote text Char,fn Char,Footnote text Char,FOOTNOTES Char,(NECG) Footnote Text อักขระ Char,RSK-FT Char,RSK-FT1 Char,RSK-FT2 Char,Geneva 9 Char,Font: Geneva 9 Char,Boston 10 Char,f Char"/>
    <w:basedOn w:val="VarsaylanParagrafYazTipi"/>
    <w:link w:val="DipnotMetni"/>
    <w:uiPriority w:val="99"/>
    <w:qFormat/>
    <w:rsid w:val="00DA4A9F"/>
    <w:rPr>
      <w:sz w:val="18"/>
      <w:szCs w:val="20"/>
    </w:rPr>
  </w:style>
  <w:style w:type="character" w:styleId="DipnotBavurusu">
    <w:name w:val="footnote reference"/>
    <w:aliases w:val="(NECG) Footnote Reference,16 Point,Superscript 6 Point,ftref,fr,EN Footnote Reference,Style 24,Style 21,Ref,de nota al pie,BVI fnr,Nota de pie,Style 25,*,Footnote Ref in FtNote,SUPERS,Fußnotenzeichen DISS,footnote ref,note bp,E FNZ"/>
    <w:basedOn w:val="VarsaylanParagrafYazTipi"/>
    <w:link w:val="CharCharCharCharCarChar"/>
    <w:uiPriority w:val="99"/>
    <w:qFormat/>
    <w:rsid w:val="005A76E5"/>
    <w:rPr>
      <w:vertAlign w:val="superscript"/>
    </w:rPr>
  </w:style>
  <w:style w:type="numbering" w:customStyle="1" w:styleId="CurrentList7">
    <w:name w:val="Current List7"/>
    <w:uiPriority w:val="99"/>
    <w:rsid w:val="0046154A"/>
    <w:pPr>
      <w:numPr>
        <w:numId w:val="11"/>
      </w:numPr>
    </w:pPr>
  </w:style>
  <w:style w:type="numbering" w:customStyle="1" w:styleId="CurrentList8">
    <w:name w:val="Current List8"/>
    <w:uiPriority w:val="99"/>
    <w:rsid w:val="0046154A"/>
    <w:pPr>
      <w:numPr>
        <w:numId w:val="12"/>
      </w:numPr>
    </w:pPr>
  </w:style>
  <w:style w:type="numbering" w:customStyle="1" w:styleId="CurrentList9">
    <w:name w:val="Current List9"/>
    <w:uiPriority w:val="99"/>
    <w:rsid w:val="0046154A"/>
    <w:pPr>
      <w:numPr>
        <w:numId w:val="13"/>
      </w:numPr>
    </w:pPr>
  </w:style>
  <w:style w:type="numbering" w:customStyle="1" w:styleId="CurrentList10">
    <w:name w:val="Current List10"/>
    <w:uiPriority w:val="99"/>
    <w:rsid w:val="0046154A"/>
    <w:pPr>
      <w:numPr>
        <w:numId w:val="14"/>
      </w:numPr>
    </w:pPr>
  </w:style>
  <w:style w:type="numbering" w:customStyle="1" w:styleId="CurrentList11">
    <w:name w:val="Current List11"/>
    <w:uiPriority w:val="99"/>
    <w:rsid w:val="0046154A"/>
    <w:pPr>
      <w:numPr>
        <w:numId w:val="15"/>
      </w:numPr>
    </w:pPr>
  </w:style>
  <w:style w:type="numbering" w:customStyle="1" w:styleId="CurrentList12">
    <w:name w:val="Current List12"/>
    <w:uiPriority w:val="99"/>
    <w:rsid w:val="0046154A"/>
    <w:pPr>
      <w:numPr>
        <w:numId w:val="16"/>
      </w:numPr>
    </w:pPr>
  </w:style>
  <w:style w:type="numbering" w:customStyle="1" w:styleId="CurrentList13">
    <w:name w:val="Current List13"/>
    <w:uiPriority w:val="99"/>
    <w:rsid w:val="0046154A"/>
    <w:pPr>
      <w:numPr>
        <w:numId w:val="17"/>
      </w:numPr>
    </w:pPr>
  </w:style>
  <w:style w:type="numbering" w:customStyle="1" w:styleId="CurrentList14">
    <w:name w:val="Current List14"/>
    <w:uiPriority w:val="99"/>
    <w:rsid w:val="00710E0C"/>
    <w:pPr>
      <w:numPr>
        <w:numId w:val="18"/>
      </w:numPr>
    </w:pPr>
  </w:style>
  <w:style w:type="numbering" w:customStyle="1" w:styleId="CurrentList15">
    <w:name w:val="Current List15"/>
    <w:uiPriority w:val="99"/>
    <w:rsid w:val="00F4007C"/>
    <w:pPr>
      <w:numPr>
        <w:numId w:val="19"/>
      </w:numPr>
    </w:pPr>
  </w:style>
  <w:style w:type="numbering" w:customStyle="1" w:styleId="CurrentList16">
    <w:name w:val="Current List16"/>
    <w:uiPriority w:val="99"/>
    <w:rsid w:val="008D6533"/>
    <w:pPr>
      <w:numPr>
        <w:numId w:val="20"/>
      </w:numPr>
    </w:pPr>
  </w:style>
  <w:style w:type="numbering" w:customStyle="1" w:styleId="CurrentList17">
    <w:name w:val="Current List17"/>
    <w:uiPriority w:val="99"/>
    <w:rsid w:val="008D6533"/>
    <w:pPr>
      <w:numPr>
        <w:numId w:val="21"/>
      </w:numPr>
    </w:pPr>
  </w:style>
  <w:style w:type="paragraph" w:customStyle="1" w:styleId="PageTitle">
    <w:name w:val="Page Title"/>
    <w:basedOn w:val="TableTitle"/>
    <w:uiPriority w:val="4"/>
    <w:qFormat/>
    <w:rsid w:val="00274FB9"/>
  </w:style>
  <w:style w:type="paragraph" w:customStyle="1" w:styleId="Copyright">
    <w:name w:val="Copyright"/>
    <w:basedOn w:val="Tabletextleft"/>
    <w:uiPriority w:val="5"/>
    <w:qFormat/>
    <w:rsid w:val="0091678D"/>
    <w:pPr>
      <w:spacing w:line="180" w:lineRule="exact"/>
    </w:pPr>
    <w:rPr>
      <w:color w:val="82887E" w:themeColor="accent6"/>
      <w:spacing w:val="0"/>
      <w:sz w:val="12"/>
      <w:szCs w:val="12"/>
    </w:rPr>
  </w:style>
  <w:style w:type="numbering" w:customStyle="1" w:styleId="CurrentList18">
    <w:name w:val="Current List18"/>
    <w:uiPriority w:val="99"/>
    <w:rsid w:val="00957C34"/>
    <w:pPr>
      <w:numPr>
        <w:numId w:val="22"/>
      </w:numPr>
    </w:pPr>
  </w:style>
  <w:style w:type="numbering" w:customStyle="1" w:styleId="CurrentList19">
    <w:name w:val="Current List19"/>
    <w:uiPriority w:val="99"/>
    <w:rsid w:val="00957C34"/>
    <w:pPr>
      <w:numPr>
        <w:numId w:val="23"/>
      </w:numPr>
    </w:pPr>
  </w:style>
  <w:style w:type="paragraph" w:customStyle="1" w:styleId="Tabletextright">
    <w:name w:val="Table text right"/>
    <w:basedOn w:val="Tabletextleft"/>
    <w:uiPriority w:val="1"/>
    <w:qFormat/>
    <w:rsid w:val="001D40D8"/>
    <w:pPr>
      <w:jc w:val="right"/>
    </w:pPr>
  </w:style>
  <w:style w:type="paragraph" w:customStyle="1" w:styleId="TableBullet20">
    <w:name w:val="Table Bullet 2"/>
    <w:basedOn w:val="TableBullet1"/>
    <w:uiPriority w:val="1"/>
    <w:qFormat/>
    <w:rsid w:val="005934FF"/>
    <w:pPr>
      <w:numPr>
        <w:numId w:val="26"/>
      </w:numPr>
      <w:ind w:left="568" w:hanging="284"/>
    </w:pPr>
  </w:style>
  <w:style w:type="numbering" w:customStyle="1" w:styleId="CurrentList21">
    <w:name w:val="Current List21"/>
    <w:uiPriority w:val="99"/>
    <w:rsid w:val="00334C97"/>
    <w:pPr>
      <w:numPr>
        <w:numId w:val="25"/>
      </w:numPr>
    </w:pPr>
  </w:style>
  <w:style w:type="numbering" w:customStyle="1" w:styleId="CurrentList22">
    <w:name w:val="Current List22"/>
    <w:uiPriority w:val="99"/>
    <w:rsid w:val="00334C97"/>
    <w:pPr>
      <w:numPr>
        <w:numId w:val="27"/>
      </w:numPr>
    </w:pPr>
  </w:style>
  <w:style w:type="paragraph" w:customStyle="1" w:styleId="Tablenumber1">
    <w:name w:val="Table number 1"/>
    <w:basedOn w:val="TableBullet1"/>
    <w:uiPriority w:val="1"/>
    <w:qFormat/>
    <w:rsid w:val="003E2241"/>
    <w:pPr>
      <w:numPr>
        <w:numId w:val="29"/>
      </w:numPr>
      <w:tabs>
        <w:tab w:val="left" w:pos="397"/>
      </w:tabs>
    </w:pPr>
  </w:style>
  <w:style w:type="numbering" w:customStyle="1" w:styleId="CurrentList23">
    <w:name w:val="Current List23"/>
    <w:uiPriority w:val="99"/>
    <w:rsid w:val="005C2FE4"/>
    <w:pPr>
      <w:numPr>
        <w:numId w:val="28"/>
      </w:numPr>
    </w:pPr>
  </w:style>
  <w:style w:type="paragraph" w:customStyle="1" w:styleId="Photoplacement">
    <w:name w:val="Photo placement"/>
    <w:basedOn w:val="Figureplacement"/>
    <w:uiPriority w:val="3"/>
    <w:qFormat/>
    <w:rsid w:val="00267FC2"/>
  </w:style>
  <w:style w:type="paragraph" w:customStyle="1" w:styleId="Referencestext">
    <w:name w:val="References text"/>
    <w:basedOn w:val="GvdeMetni"/>
    <w:uiPriority w:val="3"/>
    <w:qFormat/>
    <w:rsid w:val="0004235E"/>
    <w:pPr>
      <w:ind w:left="794" w:hanging="794"/>
    </w:pPr>
  </w:style>
  <w:style w:type="paragraph" w:customStyle="1" w:styleId="Addressdetails">
    <w:name w:val="Address details"/>
    <w:basedOn w:val="GvdeMetni"/>
    <w:uiPriority w:val="5"/>
    <w:qFormat/>
    <w:rsid w:val="00C66281"/>
    <w:pPr>
      <w:spacing w:after="0"/>
    </w:pPr>
  </w:style>
  <w:style w:type="paragraph" w:styleId="T5">
    <w:name w:val="toc 5"/>
    <w:basedOn w:val="Normal"/>
    <w:next w:val="Normal"/>
    <w:autoRedefine/>
    <w:uiPriority w:val="39"/>
    <w:semiHidden/>
    <w:rsid w:val="001E6DCB"/>
    <w:pPr>
      <w:spacing w:after="100"/>
      <w:ind w:left="800"/>
    </w:pPr>
    <w:rPr>
      <w:noProof/>
    </w:rPr>
  </w:style>
  <w:style w:type="numbering" w:customStyle="1" w:styleId="CurrentList24">
    <w:name w:val="Current List24"/>
    <w:uiPriority w:val="99"/>
    <w:rsid w:val="008C5594"/>
    <w:pPr>
      <w:numPr>
        <w:numId w:val="30"/>
      </w:numPr>
    </w:pPr>
  </w:style>
  <w:style w:type="paragraph" w:customStyle="1" w:styleId="Author">
    <w:name w:val="Author"/>
    <w:basedOn w:val="Tabletextleft"/>
    <w:uiPriority w:val="4"/>
    <w:semiHidden/>
    <w:qFormat/>
    <w:rsid w:val="00124980"/>
  </w:style>
  <w:style w:type="numbering" w:customStyle="1" w:styleId="CurrentList25">
    <w:name w:val="Current List25"/>
    <w:uiPriority w:val="99"/>
    <w:rsid w:val="00BE5F6B"/>
    <w:pPr>
      <w:numPr>
        <w:numId w:val="31"/>
      </w:numPr>
    </w:pPr>
  </w:style>
  <w:style w:type="numbering" w:customStyle="1" w:styleId="CurrentList26">
    <w:name w:val="Current List26"/>
    <w:uiPriority w:val="99"/>
    <w:rsid w:val="001F56A2"/>
    <w:pPr>
      <w:numPr>
        <w:numId w:val="32"/>
      </w:numPr>
    </w:pPr>
  </w:style>
  <w:style w:type="numbering" w:customStyle="1" w:styleId="CurrentList27">
    <w:name w:val="Current List27"/>
    <w:uiPriority w:val="99"/>
    <w:rsid w:val="001F56A2"/>
    <w:pPr>
      <w:numPr>
        <w:numId w:val="33"/>
      </w:numPr>
    </w:pPr>
  </w:style>
  <w:style w:type="numbering" w:customStyle="1" w:styleId="CurrentList28">
    <w:name w:val="Current List28"/>
    <w:uiPriority w:val="99"/>
    <w:rsid w:val="001F56A2"/>
    <w:pPr>
      <w:numPr>
        <w:numId w:val="34"/>
      </w:numPr>
    </w:pPr>
  </w:style>
  <w:style w:type="numbering" w:customStyle="1" w:styleId="CurrentList29">
    <w:name w:val="Current List29"/>
    <w:uiPriority w:val="99"/>
    <w:rsid w:val="001F56A2"/>
    <w:pPr>
      <w:numPr>
        <w:numId w:val="35"/>
      </w:numPr>
    </w:pPr>
  </w:style>
  <w:style w:type="paragraph" w:customStyle="1" w:styleId="TableBullet3">
    <w:name w:val="Table Bullet 3"/>
    <w:basedOn w:val="TableBullet20"/>
    <w:uiPriority w:val="1"/>
    <w:qFormat/>
    <w:rsid w:val="00EC192F"/>
    <w:pPr>
      <w:numPr>
        <w:numId w:val="36"/>
      </w:numPr>
    </w:pPr>
  </w:style>
  <w:style w:type="paragraph" w:customStyle="1" w:styleId="TableBullet4">
    <w:name w:val="Table Bullet 4"/>
    <w:basedOn w:val="TableBullet3"/>
    <w:uiPriority w:val="1"/>
    <w:qFormat/>
    <w:rsid w:val="00EC192F"/>
    <w:pPr>
      <w:numPr>
        <w:numId w:val="37"/>
      </w:numPr>
      <w:ind w:left="1135"/>
    </w:pPr>
  </w:style>
  <w:style w:type="paragraph" w:customStyle="1" w:styleId="Tablenumber2">
    <w:name w:val="Table number 2"/>
    <w:basedOn w:val="Normal"/>
    <w:uiPriority w:val="1"/>
    <w:qFormat/>
    <w:rsid w:val="003E2241"/>
    <w:pPr>
      <w:numPr>
        <w:numId w:val="38"/>
      </w:numPr>
      <w:tabs>
        <w:tab w:val="left" w:pos="284"/>
        <w:tab w:val="left" w:pos="397"/>
      </w:tabs>
      <w:spacing w:after="0" w:line="240" w:lineRule="auto"/>
    </w:pPr>
    <w:rPr>
      <w:rFonts w:cs="Times New Roman (Body CS)"/>
      <w:spacing w:val="4"/>
      <w:sz w:val="18"/>
    </w:rPr>
  </w:style>
  <w:style w:type="paragraph" w:customStyle="1" w:styleId="Tablenumber3">
    <w:name w:val="Table number 3"/>
    <w:basedOn w:val="Tablenumber2"/>
    <w:uiPriority w:val="1"/>
    <w:qFormat/>
    <w:rsid w:val="003E2241"/>
    <w:pPr>
      <w:numPr>
        <w:numId w:val="39"/>
      </w:numPr>
      <w:tabs>
        <w:tab w:val="clear" w:pos="284"/>
        <w:tab w:val="clear" w:pos="397"/>
        <w:tab w:val="left" w:pos="567"/>
        <w:tab w:val="left" w:pos="851"/>
      </w:tabs>
    </w:pPr>
  </w:style>
  <w:style w:type="paragraph" w:customStyle="1" w:styleId="Tablenumber4">
    <w:name w:val="Table number 4"/>
    <w:basedOn w:val="Tablenumber3"/>
    <w:uiPriority w:val="1"/>
    <w:qFormat/>
    <w:rsid w:val="002E1503"/>
    <w:pPr>
      <w:numPr>
        <w:numId w:val="40"/>
      </w:numPr>
      <w:tabs>
        <w:tab w:val="clear" w:pos="567"/>
        <w:tab w:val="clear" w:pos="851"/>
      </w:tabs>
    </w:pPr>
  </w:style>
  <w:style w:type="character" w:customStyle="1" w:styleId="Balk9Char">
    <w:name w:val="Başlık 9 Char"/>
    <w:basedOn w:val="VarsaylanParagrafYazTipi"/>
    <w:link w:val="Balk9"/>
    <w:uiPriority w:val="9"/>
    <w:semiHidden/>
    <w:rsid w:val="0075089E"/>
    <w:rPr>
      <w:rFonts w:asciiTheme="majorHAnsi" w:eastAsiaTheme="majorEastAsia" w:hAnsiTheme="majorHAnsi" w:cstheme="majorBidi"/>
      <w:i/>
      <w:iCs/>
      <w:color w:val="3E3E3E" w:themeColor="text1" w:themeTint="D8"/>
      <w:sz w:val="21"/>
      <w:szCs w:val="21"/>
      <w:lang w:val="en-US"/>
    </w:rPr>
  </w:style>
  <w:style w:type="paragraph" w:customStyle="1" w:styleId="Tablenumber">
    <w:name w:val="Table number"/>
    <w:basedOn w:val="TableBullet1"/>
    <w:uiPriority w:val="99"/>
    <w:qFormat/>
    <w:rsid w:val="0075089E"/>
    <w:pPr>
      <w:numPr>
        <w:numId w:val="0"/>
      </w:numPr>
      <w:tabs>
        <w:tab w:val="left" w:pos="284"/>
        <w:tab w:val="left" w:pos="397"/>
      </w:tabs>
      <w:ind w:left="284" w:hanging="284"/>
    </w:pPr>
  </w:style>
  <w:style w:type="numbering" w:customStyle="1" w:styleId="ERMBulletList">
    <w:name w:val="ERMBulletList"/>
    <w:uiPriority w:val="99"/>
    <w:rsid w:val="0075089E"/>
    <w:pPr>
      <w:numPr>
        <w:numId w:val="29"/>
      </w:numPr>
    </w:pPr>
  </w:style>
  <w:style w:type="paragraph" w:styleId="ListeMaddemi">
    <w:name w:val="List Bullet"/>
    <w:aliases w:val="Bullet: Multi-line (level 1),List Bullet Char Char Char Char,List Bullet Char Char Char Char Char Char Char Char Char Char Char Char,List Bullet Char Char Char Char Char Char Char Char Char Char,List Bullet Char Char Char Char Char"/>
    <w:basedOn w:val="GvdeMetni"/>
    <w:link w:val="ListeMaddemiChar"/>
    <w:qFormat/>
    <w:rsid w:val="0075089E"/>
    <w:pPr>
      <w:spacing w:before="120" w:after="60" w:line="260" w:lineRule="atLeast"/>
      <w:ind w:left="397" w:hanging="397"/>
    </w:pPr>
    <w:rPr>
      <w:rFonts w:eastAsiaTheme="minorEastAsia"/>
      <w:kern w:val="0"/>
      <w:szCs w:val="20"/>
      <w:lang w:val="en-GB"/>
      <w14:ligatures w14:val="none"/>
    </w:rPr>
  </w:style>
  <w:style w:type="paragraph" w:styleId="ListeMaddemi2">
    <w:name w:val="List Bullet 2"/>
    <w:basedOn w:val="Normal"/>
    <w:qFormat/>
    <w:rsid w:val="0075089E"/>
    <w:pPr>
      <w:tabs>
        <w:tab w:val="num" w:pos="397"/>
      </w:tabs>
      <w:spacing w:before="120" w:after="60" w:line="260" w:lineRule="atLeast"/>
      <w:ind w:left="397"/>
    </w:pPr>
    <w:rPr>
      <w:rFonts w:eastAsiaTheme="minorEastAsia"/>
      <w:kern w:val="0"/>
      <w:szCs w:val="20"/>
      <w:lang w:val="en-GB"/>
      <w14:ligatures w14:val="none"/>
    </w:rPr>
  </w:style>
  <w:style w:type="paragraph" w:styleId="ListeMaddemi3">
    <w:name w:val="List Bullet 3"/>
    <w:basedOn w:val="Normal"/>
    <w:qFormat/>
    <w:rsid w:val="0075089E"/>
    <w:pPr>
      <w:tabs>
        <w:tab w:val="num" w:pos="794"/>
      </w:tabs>
      <w:spacing w:before="120" w:after="60" w:line="260" w:lineRule="atLeast"/>
      <w:ind w:left="1191" w:hanging="397"/>
    </w:pPr>
    <w:rPr>
      <w:rFonts w:eastAsiaTheme="minorEastAsia"/>
      <w:kern w:val="0"/>
      <w:szCs w:val="20"/>
      <w:lang w:val="en-GB"/>
      <w14:ligatures w14:val="none"/>
    </w:rPr>
  </w:style>
  <w:style w:type="paragraph" w:styleId="ListeMaddemi4">
    <w:name w:val="List Bullet 4"/>
    <w:basedOn w:val="Normal"/>
    <w:rsid w:val="0075089E"/>
    <w:pPr>
      <w:tabs>
        <w:tab w:val="num" w:pos="397"/>
      </w:tabs>
      <w:spacing w:before="120" w:after="60" w:line="260" w:lineRule="atLeast"/>
      <w:ind w:left="1588" w:hanging="397"/>
    </w:pPr>
    <w:rPr>
      <w:rFonts w:eastAsiaTheme="minorEastAsia"/>
      <w:kern w:val="0"/>
      <w:szCs w:val="20"/>
      <w:lang w:val="en-GB"/>
      <w14:ligatures w14:val="none"/>
    </w:rPr>
  </w:style>
  <w:style w:type="character" w:customStyle="1" w:styleId="ListeMaddemiChar">
    <w:name w:val="Liste Madde İmi Char"/>
    <w:aliases w:val="Bullet: Multi-line (level 1) Char,List Bullet Char Char Char Char Char1,List Bullet Char Char Char Char Char Char Char Char Char Char Char Char Char,List Bullet Char Char Char Char Char Char Char Char Char Char Char"/>
    <w:link w:val="ListeMaddemi"/>
    <w:locked/>
    <w:rsid w:val="0075089E"/>
    <w:rPr>
      <w:rFonts w:eastAsiaTheme="minorEastAsia"/>
      <w:kern w:val="0"/>
      <w:sz w:val="20"/>
      <w:szCs w:val="20"/>
      <w14:ligatures w14:val="none"/>
    </w:rPr>
  </w:style>
  <w:style w:type="table" w:customStyle="1" w:styleId="ERMTableStyle">
    <w:name w:val="ERM Table Style"/>
    <w:basedOn w:val="NormalTablo"/>
    <w:uiPriority w:val="99"/>
    <w:rsid w:val="0075089E"/>
    <w:rPr>
      <w:rFonts w:eastAsiaTheme="minorEastAsia"/>
      <w:kern w:val="0"/>
      <w:sz w:val="18"/>
      <w:szCs w:val="20"/>
      <w:lang w:val="en-US"/>
      <w14:ligatures w14:val="none"/>
    </w:rPr>
    <w:tblPr>
      <w:tblBorders>
        <w:top w:val="single" w:sz="4" w:space="0" w:color="00FFBE" w:themeColor="background2"/>
        <w:bottom w:val="single" w:sz="4" w:space="0" w:color="00FFBE" w:themeColor="background2"/>
        <w:insideH w:val="single" w:sz="4" w:space="0" w:color="00FFBE" w:themeColor="background2"/>
        <w:insideV w:val="single" w:sz="4" w:space="0" w:color="00FFBE" w:themeColor="background2"/>
      </w:tblBorders>
      <w:tblCellMar>
        <w:top w:w="29" w:type="dxa"/>
        <w:left w:w="115" w:type="dxa"/>
        <w:bottom w:w="58" w:type="dxa"/>
        <w:right w:w="115" w:type="dxa"/>
      </w:tblCellMar>
    </w:tblPr>
    <w:tblStylePr w:type="firstRow">
      <w:rPr>
        <w:rFonts w:asciiTheme="minorHAnsi" w:hAnsiTheme="minorHAnsi"/>
        <w:color w:val="D1DDD3" w:themeColor="text2"/>
        <w:sz w:val="18"/>
      </w:rPr>
      <w:tblPr/>
      <w:tcPr>
        <w:tcBorders>
          <w:top w:val="single" w:sz="4" w:space="0" w:color="D1DDD3" w:themeColor="text2"/>
          <w:left w:val="nil"/>
          <w:bottom w:val="single" w:sz="4" w:space="0" w:color="D1DDD3" w:themeColor="text2"/>
          <w:right w:val="nil"/>
          <w:insideH w:val="single" w:sz="4" w:space="0" w:color="D1DDD3" w:themeColor="text2"/>
          <w:insideV w:val="single" w:sz="4" w:space="0" w:color="D1DDD3" w:themeColor="text2"/>
        </w:tcBorders>
      </w:tcPr>
    </w:tblStylePr>
  </w:style>
  <w:style w:type="paragraph" w:customStyle="1" w:styleId="CharCharCharCharCarChar">
    <w:name w:val="Char Char Char Char Car Char"/>
    <w:aliases w:val="Char Char Char Char Car Char Char1 Char Char Char Char1 Char,Char Char Char1 Char Char Char Char1 Char,Char Char Char Char Car Char Char1 Char Char"/>
    <w:basedOn w:val="Normal"/>
    <w:next w:val="Normal"/>
    <w:link w:val="DipnotBavurusu"/>
    <w:rsid w:val="0075089E"/>
    <w:pPr>
      <w:overflowPunct w:val="0"/>
      <w:autoSpaceDE w:val="0"/>
      <w:autoSpaceDN w:val="0"/>
      <w:adjustRightInd w:val="0"/>
      <w:spacing w:after="160" w:line="240" w:lineRule="exact"/>
      <w:jc w:val="both"/>
    </w:pPr>
    <w:rPr>
      <w:sz w:val="24"/>
      <w:vertAlign w:val="superscript"/>
      <w:lang w:val="en-GB"/>
    </w:rPr>
  </w:style>
  <w:style w:type="paragraph" w:styleId="NormalWeb">
    <w:name w:val="Normal (Web)"/>
    <w:basedOn w:val="Normal"/>
    <w:uiPriority w:val="99"/>
    <w:unhideWhenUsed/>
    <w:rsid w:val="0075089E"/>
    <w:pPr>
      <w:spacing w:before="100" w:beforeAutospacing="1" w:after="100" w:afterAutospacing="1" w:line="240" w:lineRule="auto"/>
    </w:pPr>
    <w:rPr>
      <w:rFonts w:ascii="Times New Roman" w:eastAsia="Times New Roman" w:hAnsi="Times New Roman" w:cs="Times New Roman"/>
      <w:kern w:val="0"/>
      <w:sz w:val="24"/>
      <w:lang w:val="de-DE" w:eastAsia="de-DE"/>
      <w14:ligatures w14:val="none"/>
    </w:rPr>
  </w:style>
  <w:style w:type="paragraph" w:styleId="z-Formunst">
    <w:name w:val="HTML Top of Form"/>
    <w:basedOn w:val="Normal"/>
    <w:next w:val="Normal"/>
    <w:link w:val="z-FormunstChar"/>
    <w:hidden/>
    <w:uiPriority w:val="99"/>
    <w:semiHidden/>
    <w:unhideWhenUsed/>
    <w:rsid w:val="0075089E"/>
    <w:pPr>
      <w:pBdr>
        <w:bottom w:val="single" w:sz="6" w:space="1" w:color="auto"/>
      </w:pBdr>
      <w:spacing w:after="0" w:line="240" w:lineRule="auto"/>
      <w:jc w:val="center"/>
    </w:pPr>
    <w:rPr>
      <w:rFonts w:ascii="Arial" w:eastAsia="Times New Roman" w:hAnsi="Arial" w:cs="Arial"/>
      <w:vanish/>
      <w:kern w:val="0"/>
      <w:sz w:val="16"/>
      <w:szCs w:val="16"/>
      <w:lang w:val="de-DE" w:eastAsia="de-DE"/>
      <w14:ligatures w14:val="none"/>
    </w:rPr>
  </w:style>
  <w:style w:type="character" w:customStyle="1" w:styleId="z-FormunstChar">
    <w:name w:val="z-Formun Üstü Char"/>
    <w:basedOn w:val="VarsaylanParagrafYazTipi"/>
    <w:link w:val="z-Formunst"/>
    <w:uiPriority w:val="99"/>
    <w:semiHidden/>
    <w:rsid w:val="0075089E"/>
    <w:rPr>
      <w:rFonts w:ascii="Arial" w:eastAsia="Times New Roman" w:hAnsi="Arial" w:cs="Arial"/>
      <w:vanish/>
      <w:kern w:val="0"/>
      <w:sz w:val="16"/>
      <w:szCs w:val="16"/>
      <w:lang w:val="de-DE" w:eastAsia="de-DE"/>
      <w14:ligatures w14:val="none"/>
    </w:rPr>
  </w:style>
  <w:style w:type="character" w:styleId="HTMLKsaltmas">
    <w:name w:val="HTML Acronym"/>
    <w:basedOn w:val="VarsaylanParagrafYazTipi"/>
    <w:semiHidden/>
    <w:rsid w:val="0075089E"/>
  </w:style>
  <w:style w:type="paragraph" w:customStyle="1" w:styleId="Tablebullet">
    <w:name w:val="Table bullet"/>
    <w:basedOn w:val="ListeMaddemi"/>
    <w:qFormat/>
    <w:rsid w:val="0075089E"/>
    <w:pPr>
      <w:numPr>
        <w:numId w:val="42"/>
      </w:numPr>
      <w:spacing w:before="60"/>
    </w:pPr>
    <w:rPr>
      <w:sz w:val="18"/>
      <w:szCs w:val="18"/>
      <w:lang w:eastAsia="zh-CN"/>
    </w:rPr>
  </w:style>
  <w:style w:type="table" w:customStyle="1" w:styleId="ERMTablestyle0">
    <w:name w:val="ERM Table style"/>
    <w:basedOn w:val="NormalTablo"/>
    <w:uiPriority w:val="99"/>
    <w:rsid w:val="0075089E"/>
    <w:rPr>
      <w:rFonts w:eastAsiaTheme="minorEastAsia"/>
      <w:kern w:val="0"/>
      <w:sz w:val="18"/>
      <w:szCs w:val="18"/>
      <w:lang w:eastAsia="zh-CN"/>
      <w14:ligatures w14:val="none"/>
    </w:rPr>
    <w:tblPr>
      <w:tblBorders>
        <w:top w:val="single" w:sz="2" w:space="0" w:color="00FFBE" w:themeColor="background2"/>
        <w:bottom w:val="single" w:sz="2" w:space="0" w:color="00FFBE" w:themeColor="background2"/>
        <w:insideH w:val="single" w:sz="2" w:space="0" w:color="00FFBE" w:themeColor="background2"/>
        <w:insideV w:val="single" w:sz="2" w:space="0" w:color="00FFBE" w:themeColor="background2"/>
      </w:tblBorders>
      <w:tblCellMar>
        <w:left w:w="57" w:type="dxa"/>
        <w:right w:w="57" w:type="dxa"/>
      </w:tblCellMar>
    </w:tblPr>
    <w:tblStylePr w:type="firstRow">
      <w:pPr>
        <w:jc w:val="left"/>
      </w:pPr>
      <w:rPr>
        <w:b/>
        <w:color w:val="D1DDD3" w:themeColor="text2"/>
        <w:sz w:val="18"/>
      </w:rPr>
      <w:tblPr/>
      <w:trPr>
        <w:tblHeader/>
      </w:trPr>
      <w:tcPr>
        <w:tcBorders>
          <w:top w:val="single" w:sz="8" w:space="0" w:color="D1DDD3" w:themeColor="text2"/>
          <w:bottom w:val="single" w:sz="8" w:space="0" w:color="D1DDD3" w:themeColor="text2"/>
        </w:tcBorders>
      </w:tcPr>
    </w:tblStylePr>
    <w:tblStylePr w:type="lastRow">
      <w:rPr>
        <w:b w:val="0"/>
      </w:rPr>
    </w:tblStylePr>
  </w:style>
  <w:style w:type="paragraph" w:customStyle="1" w:styleId="TableText">
    <w:name w:val="Table Text"/>
    <w:basedOn w:val="Normal"/>
    <w:link w:val="TableTextChar"/>
    <w:qFormat/>
    <w:rsid w:val="0075089E"/>
    <w:pPr>
      <w:spacing w:before="60" w:after="60" w:line="260" w:lineRule="atLeast"/>
      <w:ind w:left="57"/>
    </w:pPr>
    <w:rPr>
      <w:rFonts w:eastAsiaTheme="minorEastAsia"/>
      <w:kern w:val="0"/>
      <w:sz w:val="18"/>
      <w:szCs w:val="18"/>
      <w:lang w:val="en-GB" w:eastAsia="zh-CN"/>
      <w14:ligatures w14:val="none"/>
    </w:rPr>
  </w:style>
  <w:style w:type="paragraph" w:customStyle="1" w:styleId="Tablebullet2">
    <w:name w:val="Table bullet 2"/>
    <w:basedOn w:val="Tablebullet"/>
    <w:uiPriority w:val="99"/>
    <w:rsid w:val="0075089E"/>
    <w:pPr>
      <w:numPr>
        <w:ilvl w:val="1"/>
      </w:numPr>
    </w:pPr>
  </w:style>
  <w:style w:type="numbering" w:customStyle="1" w:styleId="ERMNumLIst">
    <w:name w:val="ERMNumLIst"/>
    <w:uiPriority w:val="99"/>
    <w:rsid w:val="0075089E"/>
    <w:pPr>
      <w:numPr>
        <w:numId w:val="41"/>
      </w:numPr>
    </w:pPr>
  </w:style>
  <w:style w:type="paragraph" w:customStyle="1" w:styleId="Tableheadingleft">
    <w:name w:val="Table heading left"/>
    <w:basedOn w:val="Normal"/>
    <w:link w:val="TableheadingleftChar"/>
    <w:qFormat/>
    <w:rsid w:val="0075089E"/>
    <w:pPr>
      <w:overflowPunct w:val="0"/>
      <w:autoSpaceDE w:val="0"/>
      <w:autoSpaceDN w:val="0"/>
      <w:adjustRightInd w:val="0"/>
      <w:spacing w:before="40" w:after="0" w:line="240" w:lineRule="auto"/>
      <w:textAlignment w:val="baseline"/>
    </w:pPr>
    <w:rPr>
      <w:rFonts w:eastAsiaTheme="minorEastAsia" w:cs="Arial"/>
      <w:b/>
      <w:kern w:val="0"/>
      <w:sz w:val="18"/>
      <w:szCs w:val="20"/>
      <w14:ligatures w14:val="none"/>
    </w:rPr>
  </w:style>
  <w:style w:type="paragraph" w:customStyle="1" w:styleId="ListNumberalpha0">
    <w:name w:val="List Number alpha"/>
    <w:basedOn w:val="GvdeMetni"/>
    <w:uiPriority w:val="99"/>
    <w:rsid w:val="0075089E"/>
    <w:pPr>
      <w:tabs>
        <w:tab w:val="num" w:pos="397"/>
      </w:tabs>
      <w:spacing w:before="120" w:after="60" w:line="260" w:lineRule="atLeast"/>
      <w:ind w:left="397"/>
    </w:pPr>
    <w:rPr>
      <w:rFonts w:eastAsiaTheme="minorEastAsia"/>
      <w:kern w:val="0"/>
      <w:szCs w:val="20"/>
      <w14:ligatures w14:val="none"/>
    </w:rPr>
  </w:style>
  <w:style w:type="paragraph" w:customStyle="1" w:styleId="ListNumberroman0">
    <w:name w:val="List Number roman"/>
    <w:basedOn w:val="GvdeMetni"/>
    <w:uiPriority w:val="99"/>
    <w:rsid w:val="0075089E"/>
    <w:pPr>
      <w:tabs>
        <w:tab w:val="num" w:pos="397"/>
      </w:tabs>
      <w:spacing w:before="120" w:after="60" w:line="260" w:lineRule="atLeast"/>
      <w:ind w:left="794" w:hanging="397"/>
    </w:pPr>
    <w:rPr>
      <w:rFonts w:eastAsiaTheme="minorEastAsia"/>
      <w:kern w:val="0"/>
      <w:szCs w:val="20"/>
      <w14:ligatures w14:val="none"/>
    </w:rPr>
  </w:style>
  <w:style w:type="paragraph" w:styleId="AklamaKonusu">
    <w:name w:val="annotation subject"/>
    <w:basedOn w:val="AklamaMetni"/>
    <w:next w:val="AklamaMetni"/>
    <w:link w:val="AklamaKonusuChar"/>
    <w:uiPriority w:val="99"/>
    <w:semiHidden/>
    <w:rsid w:val="0075089E"/>
    <w:pPr>
      <w:ind w:right="0"/>
    </w:pPr>
    <w:rPr>
      <w:b/>
      <w:bCs/>
    </w:rPr>
  </w:style>
  <w:style w:type="character" w:customStyle="1" w:styleId="AklamaKonusuChar">
    <w:name w:val="Açıklama Konusu Char"/>
    <w:basedOn w:val="AklamaMetniChar"/>
    <w:link w:val="AklamaKonusu"/>
    <w:uiPriority w:val="99"/>
    <w:semiHidden/>
    <w:rsid w:val="0075089E"/>
    <w:rPr>
      <w:b/>
      <w:bCs/>
      <w:sz w:val="20"/>
      <w:szCs w:val="20"/>
      <w:lang w:val="en-US"/>
    </w:rPr>
  </w:style>
  <w:style w:type="paragraph" w:styleId="Dzeltme">
    <w:name w:val="Revision"/>
    <w:hidden/>
    <w:uiPriority w:val="99"/>
    <w:semiHidden/>
    <w:rsid w:val="0075089E"/>
    <w:rPr>
      <w:sz w:val="20"/>
      <w:lang w:val="en-US"/>
    </w:rPr>
  </w:style>
  <w:style w:type="paragraph" w:styleId="NormalGirinti">
    <w:name w:val="Normal Indent"/>
    <w:aliases w:val="Normal Indent AGT ESIA"/>
    <w:basedOn w:val="Normal"/>
    <w:link w:val="NormalGirintiChar"/>
    <w:rsid w:val="0075089E"/>
    <w:pPr>
      <w:suppressAutoHyphens/>
      <w:spacing w:after="0"/>
      <w:ind w:firstLine="851"/>
      <w:jc w:val="both"/>
    </w:pPr>
    <w:rPr>
      <w:rFonts w:ascii="Arial" w:eastAsia="Times New Roman" w:hAnsi="Arial" w:cs="Times New Roman"/>
      <w:kern w:val="0"/>
      <w:sz w:val="22"/>
      <w:szCs w:val="20"/>
      <w:lang w:val="en-GB"/>
      <w14:ligatures w14:val="none"/>
    </w:rPr>
  </w:style>
  <w:style w:type="character" w:customStyle="1" w:styleId="NormalGirintiChar">
    <w:name w:val="Normal Girinti Char"/>
    <w:aliases w:val="Normal Indent AGT ESIA Char"/>
    <w:link w:val="NormalGirinti"/>
    <w:rsid w:val="0075089E"/>
    <w:rPr>
      <w:rFonts w:ascii="Arial" w:eastAsia="Times New Roman" w:hAnsi="Arial" w:cs="Times New Roman"/>
      <w:kern w:val="0"/>
      <w:sz w:val="22"/>
      <w:szCs w:val="20"/>
      <w14:ligatures w14:val="none"/>
    </w:rPr>
  </w:style>
  <w:style w:type="paragraph" w:customStyle="1" w:styleId="Spiegel1">
    <w:name w:val="Spiegel 1"/>
    <w:basedOn w:val="Normal"/>
    <w:uiPriority w:val="2"/>
    <w:qFormat/>
    <w:rsid w:val="0075089E"/>
    <w:pPr>
      <w:numPr>
        <w:numId w:val="43"/>
      </w:numPr>
      <w:tabs>
        <w:tab w:val="clear" w:pos="284"/>
        <w:tab w:val="num" w:pos="360"/>
      </w:tabs>
      <w:spacing w:after="0" w:line="240" w:lineRule="auto"/>
      <w:ind w:left="0" w:firstLine="0"/>
    </w:pPr>
    <w:rPr>
      <w:rFonts w:ascii="Times New Roman" w:hAnsi="Times New Roman" w:cs="Times New Roman"/>
      <w:kern w:val="0"/>
      <w:sz w:val="24"/>
      <w:szCs w:val="22"/>
      <w:lang w:val="de-DE"/>
      <w14:ligatures w14:val="none"/>
    </w:rPr>
  </w:style>
  <w:style w:type="paragraph" w:customStyle="1" w:styleId="Spiegel2">
    <w:name w:val="Spiegel 2"/>
    <w:basedOn w:val="Spiegel1"/>
    <w:uiPriority w:val="2"/>
    <w:qFormat/>
    <w:rsid w:val="0075089E"/>
    <w:pPr>
      <w:numPr>
        <w:ilvl w:val="1"/>
      </w:numPr>
      <w:tabs>
        <w:tab w:val="num" w:pos="360"/>
      </w:tabs>
      <w:ind w:left="0" w:firstLine="0"/>
    </w:pPr>
  </w:style>
  <w:style w:type="paragraph" w:customStyle="1" w:styleId="Spiegel3">
    <w:name w:val="Spiegel 3"/>
    <w:basedOn w:val="Spiegel2"/>
    <w:uiPriority w:val="2"/>
    <w:qFormat/>
    <w:rsid w:val="0075089E"/>
    <w:pPr>
      <w:numPr>
        <w:ilvl w:val="2"/>
      </w:numPr>
      <w:tabs>
        <w:tab w:val="num" w:pos="360"/>
        <w:tab w:val="num" w:pos="567"/>
      </w:tabs>
      <w:ind w:left="0" w:firstLine="0"/>
    </w:pPr>
  </w:style>
  <w:style w:type="paragraph" w:customStyle="1" w:styleId="Spiegel4">
    <w:name w:val="Spiegel 4"/>
    <w:basedOn w:val="Spiegel3"/>
    <w:uiPriority w:val="2"/>
    <w:qFormat/>
    <w:rsid w:val="0075089E"/>
    <w:pPr>
      <w:numPr>
        <w:ilvl w:val="3"/>
      </w:numPr>
      <w:tabs>
        <w:tab w:val="num" w:pos="360"/>
        <w:tab w:val="num" w:pos="567"/>
      </w:tabs>
      <w:ind w:left="0" w:firstLine="0"/>
    </w:pPr>
  </w:style>
  <w:style w:type="paragraph" w:customStyle="1" w:styleId="Spiegel5">
    <w:name w:val="Spiegel 5"/>
    <w:basedOn w:val="Spiegel4"/>
    <w:uiPriority w:val="2"/>
    <w:qFormat/>
    <w:rsid w:val="0075089E"/>
    <w:pPr>
      <w:numPr>
        <w:ilvl w:val="4"/>
      </w:numPr>
      <w:tabs>
        <w:tab w:val="num" w:pos="360"/>
        <w:tab w:val="num" w:pos="567"/>
      </w:tabs>
    </w:pPr>
  </w:style>
  <w:style w:type="numbering" w:customStyle="1" w:styleId="Fichtberschrift1">
    <w:name w:val="FichtÜberschrift1"/>
    <w:basedOn w:val="ListeYok"/>
    <w:uiPriority w:val="99"/>
    <w:rsid w:val="0075089E"/>
    <w:pPr>
      <w:numPr>
        <w:numId w:val="52"/>
      </w:numPr>
    </w:pPr>
  </w:style>
  <w:style w:type="character" w:styleId="zlenenKpr">
    <w:name w:val="FollowedHyperlink"/>
    <w:basedOn w:val="VarsaylanParagrafYazTipi"/>
    <w:semiHidden/>
    <w:rsid w:val="0075089E"/>
    <w:rPr>
      <w:color w:val="800080"/>
      <w:u w:val="single"/>
    </w:rPr>
  </w:style>
  <w:style w:type="character" w:customStyle="1" w:styleId="ResimYazsChar">
    <w:name w:val="Resim Yazısı Char"/>
    <w:aliases w:val="Caption Char1 Char Char,Caption1 Char Char Char,Caption Char Char Char Char1 Char Char Char,Caption Char Char Char Char Char Char Char Char Char1 Char Char Char,Caption1 Char Char1,Caption Char Char Char Char1 Char Char1,อักขระ Char"/>
    <w:basedOn w:val="VarsaylanParagrafYazTipi"/>
    <w:link w:val="ResimYazs"/>
    <w:qFormat/>
    <w:rsid w:val="0075089E"/>
    <w:rPr>
      <w:rFonts w:asciiTheme="majorHAnsi" w:hAnsiTheme="majorHAnsi" w:cs="Times New Roman (Body CS)"/>
      <w:caps/>
      <w:color w:val="018219" w:themeColor="accent1"/>
      <w:spacing w:val="4"/>
      <w:sz w:val="20"/>
      <w:szCs w:val="16"/>
      <w:lang w:val="en-US"/>
    </w:rPr>
  </w:style>
  <w:style w:type="paragraph" w:customStyle="1" w:styleId="Default">
    <w:name w:val="Default"/>
    <w:rsid w:val="0075089E"/>
    <w:pPr>
      <w:autoSpaceDE w:val="0"/>
      <w:autoSpaceDN w:val="0"/>
      <w:adjustRightInd w:val="0"/>
    </w:pPr>
    <w:rPr>
      <w:rFonts w:ascii="Arial" w:hAnsi="Arial" w:cs="Arial"/>
      <w:color w:val="000000"/>
      <w:kern w:val="0"/>
      <w:lang w:val="de-DE"/>
      <w14:ligatures w14:val="none"/>
    </w:rPr>
  </w:style>
  <w:style w:type="character" w:customStyle="1" w:styleId="ListeParagrafChar">
    <w:name w:val="Liste Paragraf Char"/>
    <w:aliases w:val="Bullet_new Char,Bullet 1 Char,numbers normal cal Char,List Paragraph1 Char,Lvl 1 Bullet Char,Bullet List Char,FooterText Char,Casella di testo Char,Holis indice Char,Johan bulletList Paragraph Char,Bolinha Char,Indent Normal Char"/>
    <w:basedOn w:val="VarsaylanParagrafYazTipi"/>
    <w:link w:val="ListeParagraf"/>
    <w:qFormat/>
    <w:rsid w:val="0075089E"/>
    <w:rPr>
      <w:sz w:val="20"/>
      <w:lang w:val="en-US"/>
    </w:rPr>
  </w:style>
  <w:style w:type="numbering" w:styleId="MakaleBlm">
    <w:name w:val="Outline List 3"/>
    <w:basedOn w:val="ListeYok"/>
    <w:semiHidden/>
    <w:rsid w:val="0075089E"/>
    <w:pPr>
      <w:numPr>
        <w:numId w:val="44"/>
      </w:numPr>
    </w:pPr>
  </w:style>
  <w:style w:type="numbering" w:styleId="1ai">
    <w:name w:val="Outline List 1"/>
    <w:basedOn w:val="ListeYok"/>
    <w:semiHidden/>
    <w:rsid w:val="0075089E"/>
    <w:pPr>
      <w:numPr>
        <w:numId w:val="45"/>
      </w:numPr>
    </w:pPr>
  </w:style>
  <w:style w:type="character" w:styleId="zmlenmeyenBahsetme">
    <w:name w:val="Unresolved Mention"/>
    <w:basedOn w:val="VarsaylanParagrafYazTipi"/>
    <w:uiPriority w:val="99"/>
    <w:semiHidden/>
    <w:rsid w:val="0075089E"/>
    <w:rPr>
      <w:color w:val="605E5C"/>
      <w:shd w:val="clear" w:color="auto" w:fill="E1DFDD"/>
    </w:rPr>
  </w:style>
  <w:style w:type="numbering" w:styleId="111111">
    <w:name w:val="Outline List 2"/>
    <w:basedOn w:val="ListeYok"/>
    <w:semiHidden/>
    <w:rsid w:val="0075089E"/>
    <w:pPr>
      <w:numPr>
        <w:numId w:val="46"/>
      </w:numPr>
    </w:pPr>
  </w:style>
  <w:style w:type="character" w:customStyle="1" w:styleId="TabletextleftChar">
    <w:name w:val="Table text left Char"/>
    <w:basedOn w:val="VarsaylanParagrafYazTipi"/>
    <w:link w:val="Tabletextleft"/>
    <w:rsid w:val="0003573D"/>
    <w:rPr>
      <w:rFonts w:cs="Times New Roman (Body CS)"/>
      <w:spacing w:val="4"/>
      <w:sz w:val="18"/>
      <w:lang w:val="en-US"/>
    </w:rPr>
  </w:style>
  <w:style w:type="paragraph" w:customStyle="1" w:styleId="Tableheadingcentered">
    <w:name w:val="Table heading centered"/>
    <w:basedOn w:val="Normal"/>
    <w:qFormat/>
    <w:rsid w:val="0003573D"/>
    <w:pPr>
      <w:overflowPunct w:val="0"/>
      <w:autoSpaceDE w:val="0"/>
      <w:autoSpaceDN w:val="0"/>
      <w:adjustRightInd w:val="0"/>
      <w:spacing w:before="40" w:after="0" w:line="240" w:lineRule="auto"/>
      <w:jc w:val="center"/>
      <w:textAlignment w:val="baseline"/>
    </w:pPr>
    <w:rPr>
      <w:rFonts w:eastAsiaTheme="minorEastAsia" w:cs="Arial"/>
      <w:b/>
      <w:kern w:val="0"/>
      <w:sz w:val="18"/>
      <w:szCs w:val="20"/>
      <w:lang w:val="en-GB"/>
      <w14:ligatures w14:val="none"/>
    </w:rPr>
  </w:style>
  <w:style w:type="character" w:customStyle="1" w:styleId="TableheadingleftChar">
    <w:name w:val="Table heading left Char"/>
    <w:basedOn w:val="VarsaylanParagrafYazTipi"/>
    <w:link w:val="Tableheadingleft"/>
    <w:rsid w:val="0003573D"/>
    <w:rPr>
      <w:rFonts w:eastAsiaTheme="minorEastAsia" w:cs="Arial"/>
      <w:b/>
      <w:kern w:val="0"/>
      <w:sz w:val="18"/>
      <w:szCs w:val="20"/>
      <w:lang w:val="en-US"/>
      <w14:ligatures w14:val="none"/>
    </w:rPr>
  </w:style>
  <w:style w:type="character" w:styleId="Bahset">
    <w:name w:val="Mention"/>
    <w:basedOn w:val="VarsaylanParagrafYazTipi"/>
    <w:uiPriority w:val="99"/>
    <w:semiHidden/>
    <w:rsid w:val="00514A72"/>
    <w:rPr>
      <w:color w:val="2B579A"/>
      <w:shd w:val="clear" w:color="auto" w:fill="E1DFDD"/>
    </w:rPr>
  </w:style>
  <w:style w:type="table" w:customStyle="1" w:styleId="ERMTablestyle4">
    <w:name w:val="ERM Table style4"/>
    <w:basedOn w:val="NormalTablo"/>
    <w:uiPriority w:val="99"/>
    <w:rsid w:val="002C4BD6"/>
    <w:rPr>
      <w:rFonts w:eastAsiaTheme="minorEastAsia"/>
      <w:kern w:val="0"/>
      <w:sz w:val="18"/>
      <w:szCs w:val="18"/>
      <w:lang w:eastAsia="zh-CN"/>
      <w14:ligatures w14:val="none"/>
    </w:rPr>
    <w:tblPr>
      <w:tblBorders>
        <w:top w:val="single" w:sz="2" w:space="0" w:color="00FFBE" w:themeColor="background2"/>
        <w:bottom w:val="single" w:sz="2" w:space="0" w:color="00FFBE" w:themeColor="background2"/>
        <w:insideH w:val="single" w:sz="2" w:space="0" w:color="00FFBE" w:themeColor="background2"/>
        <w:insideV w:val="single" w:sz="2" w:space="0" w:color="00FFBE" w:themeColor="background2"/>
      </w:tblBorders>
      <w:tblCellMar>
        <w:left w:w="57" w:type="dxa"/>
        <w:right w:w="57" w:type="dxa"/>
      </w:tblCellMar>
    </w:tblPr>
    <w:tblStylePr w:type="firstRow">
      <w:pPr>
        <w:jc w:val="left"/>
      </w:pPr>
      <w:rPr>
        <w:b/>
        <w:color w:val="D1DDD3" w:themeColor="text2"/>
        <w:sz w:val="18"/>
      </w:rPr>
      <w:tblPr/>
      <w:trPr>
        <w:tblHeader/>
      </w:trPr>
      <w:tcPr>
        <w:tcBorders>
          <w:top w:val="single" w:sz="8" w:space="0" w:color="D1DDD3" w:themeColor="text2"/>
          <w:bottom w:val="single" w:sz="8" w:space="0" w:color="D1DDD3" w:themeColor="text2"/>
        </w:tcBorders>
      </w:tcPr>
    </w:tblStylePr>
    <w:tblStylePr w:type="lastRow">
      <w:rPr>
        <w:b w:val="0"/>
      </w:rPr>
    </w:tblStylePr>
  </w:style>
  <w:style w:type="character" w:customStyle="1" w:styleId="TableTextChar">
    <w:name w:val="Table Text Char"/>
    <w:basedOn w:val="VarsaylanParagrafYazTipi"/>
    <w:link w:val="TableText"/>
    <w:rsid w:val="002C4BD6"/>
    <w:rPr>
      <w:rFonts w:eastAsiaTheme="minorEastAsia"/>
      <w:kern w:val="0"/>
      <w:sz w:val="18"/>
      <w:szCs w:val="18"/>
      <w:lang w:eastAsia="zh-CN"/>
      <w14:ligatures w14:val="none"/>
    </w:rPr>
  </w:style>
  <w:style w:type="character" w:styleId="Vurgu">
    <w:name w:val="Emphasis"/>
    <w:basedOn w:val="VarsaylanParagrafYazTipi"/>
    <w:uiPriority w:val="20"/>
    <w:qFormat/>
    <w:rsid w:val="00C912B1"/>
    <w:rPr>
      <w:i/>
      <w:iCs/>
    </w:rPr>
  </w:style>
  <w:style w:type="table" w:customStyle="1" w:styleId="ERMTablestyle41">
    <w:name w:val="ERM Table style41"/>
    <w:basedOn w:val="NormalTablo"/>
    <w:uiPriority w:val="99"/>
    <w:rsid w:val="00946D5C"/>
    <w:rPr>
      <w:rFonts w:ascii="Verdana" w:eastAsia="Times New Roman" w:hAnsi="Verdana" w:cs="Times New Roman"/>
      <w:kern w:val="0"/>
      <w:sz w:val="18"/>
      <w:szCs w:val="18"/>
      <w:lang w:eastAsia="zh-CN"/>
      <w14:ligatures w14:val="none"/>
    </w:rPr>
    <w:tblPr>
      <w:tblInd w:w="0" w:type="nil"/>
      <w:tblBorders>
        <w:top w:val="single" w:sz="2" w:space="0" w:color="00FFBE" w:themeColor="background2"/>
        <w:bottom w:val="single" w:sz="2" w:space="0" w:color="00FFBE" w:themeColor="background2"/>
        <w:insideH w:val="single" w:sz="2" w:space="0" w:color="00FFBE" w:themeColor="background2"/>
        <w:insideV w:val="single" w:sz="2" w:space="0" w:color="00FFBE" w:themeColor="background2"/>
      </w:tblBorders>
      <w:tblCellMar>
        <w:left w:w="57" w:type="dxa"/>
        <w:right w:w="57" w:type="dxa"/>
      </w:tblCellMar>
    </w:tblPr>
    <w:tblStylePr w:type="firstRow">
      <w:pPr>
        <w:jc w:val="left"/>
      </w:pPr>
      <w:rPr>
        <w:b/>
        <w:color w:val="D1DDD3" w:themeColor="text2"/>
        <w:sz w:val="18"/>
        <w:szCs w:val="18"/>
      </w:rPr>
      <w:tblPr/>
      <w:tcPr>
        <w:tcBorders>
          <w:top w:val="single" w:sz="8" w:space="0" w:color="D1DDD3" w:themeColor="text2"/>
          <w:bottom w:val="single" w:sz="8" w:space="0" w:color="D1DDD3" w:themeColor="text2"/>
        </w:tcBorders>
      </w:tcPr>
    </w:tblStylePr>
    <w:tblStylePr w:type="lastRow">
      <w:rPr>
        <w:b w:val="0"/>
      </w:rPr>
    </w:tblStylePr>
  </w:style>
  <w:style w:type="numbering" w:customStyle="1" w:styleId="ERMBulletList1">
    <w:name w:val="ERMBulletList1"/>
    <w:uiPriority w:val="99"/>
    <w:rsid w:val="00946D5C"/>
    <w:pPr>
      <w:numPr>
        <w:numId w:val="54"/>
      </w:numPr>
    </w:pPr>
  </w:style>
  <w:style w:type="table" w:styleId="KlavuzTablo1Ak-Vurgu2">
    <w:name w:val="Grid Table 1 Light Accent 2"/>
    <w:basedOn w:val="NormalTablo"/>
    <w:uiPriority w:val="46"/>
    <w:rsid w:val="001A5CF8"/>
    <w:tblPr>
      <w:tblStyleRowBandSize w:val="1"/>
      <w:tblStyleColBandSize w:val="1"/>
      <w:tblBorders>
        <w:top w:val="single" w:sz="4" w:space="0" w:color="6ADD8B" w:themeColor="accent2" w:themeTint="66"/>
        <w:left w:val="single" w:sz="4" w:space="0" w:color="6ADD8B" w:themeColor="accent2" w:themeTint="66"/>
        <w:bottom w:val="single" w:sz="4" w:space="0" w:color="6ADD8B" w:themeColor="accent2" w:themeTint="66"/>
        <w:right w:val="single" w:sz="4" w:space="0" w:color="6ADD8B" w:themeColor="accent2" w:themeTint="66"/>
        <w:insideH w:val="single" w:sz="4" w:space="0" w:color="6ADD8B" w:themeColor="accent2" w:themeTint="66"/>
        <w:insideV w:val="single" w:sz="4" w:space="0" w:color="6ADD8B" w:themeColor="accent2" w:themeTint="66"/>
      </w:tblBorders>
    </w:tblPr>
    <w:tblStylePr w:type="firstRow">
      <w:rPr>
        <w:b/>
        <w:bCs/>
      </w:rPr>
      <w:tblPr/>
      <w:tcPr>
        <w:tcBorders>
          <w:bottom w:val="single" w:sz="12" w:space="0" w:color="2BC057" w:themeColor="accent2" w:themeTint="99"/>
        </w:tcBorders>
      </w:tcPr>
    </w:tblStylePr>
    <w:tblStylePr w:type="lastRow">
      <w:rPr>
        <w:b/>
        <w:bCs/>
      </w:rPr>
      <w:tblPr/>
      <w:tcPr>
        <w:tcBorders>
          <w:top w:val="double" w:sz="2" w:space="0" w:color="2BC057" w:themeColor="accent2" w:themeTint="99"/>
        </w:tcBorders>
      </w:tcPr>
    </w:tblStylePr>
    <w:tblStylePr w:type="firstCol">
      <w:rPr>
        <w:b/>
        <w:bCs/>
      </w:rPr>
    </w:tblStylePr>
    <w:tblStylePr w:type="lastCol">
      <w:rPr>
        <w:b/>
        <w:bCs/>
      </w:rPr>
    </w:tblStylePr>
  </w:style>
  <w:style w:type="character" w:customStyle="1" w:styleId="normaltextrun">
    <w:name w:val="normaltextrun"/>
    <w:basedOn w:val="VarsaylanParagrafYazTipi"/>
    <w:rsid w:val="00A509C9"/>
  </w:style>
  <w:style w:type="character" w:customStyle="1" w:styleId="eop">
    <w:name w:val="eop"/>
    <w:basedOn w:val="VarsaylanParagrafYazTipi"/>
    <w:rsid w:val="00A509C9"/>
  </w:style>
  <w:style w:type="character" w:customStyle="1" w:styleId="cf01">
    <w:name w:val="cf01"/>
    <w:basedOn w:val="VarsaylanParagrafYazTipi"/>
    <w:rsid w:val="00FF6F85"/>
    <w:rPr>
      <w:rFonts w:ascii="Segoe UI" w:hAnsi="Segoe UI" w:cs="Segoe UI" w:hint="default"/>
      <w:sz w:val="18"/>
      <w:szCs w:val="18"/>
    </w:rPr>
  </w:style>
  <w:style w:type="table" w:styleId="TabloWeb2">
    <w:name w:val="Table Web 2"/>
    <w:basedOn w:val="NormalTablo"/>
    <w:semiHidden/>
    <w:rsid w:val="00E12189"/>
    <w:rPr>
      <w:rFonts w:eastAsiaTheme="minorEastAsia"/>
      <w:kern w:val="0"/>
      <w:sz w:val="20"/>
      <w:szCs w:val="20"/>
      <w:lang w:val="en-US"/>
      <w14:ligatures w14:val="none"/>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customStyle="1" w:styleId="CarCar1CarCarCarCarCarCarCarCarCarCarCarCarCharCharCarCarCharCharCarCarCharCharCarCarCharCharCarCar">
    <w:name w:val="Car Car1 Car Car Car Car Car Car Car Car Car Car Car Car Char Char Car Car Char Char Car Car Char Char Car Car Char Char Car Car"/>
    <w:basedOn w:val="ResimYazs"/>
    <w:rsid w:val="00AA7784"/>
    <w:pPr>
      <w:keepNext w:val="0"/>
      <w:tabs>
        <w:tab w:val="clear" w:pos="1191"/>
      </w:tabs>
      <w:spacing w:before="40" w:after="40" w:line="240" w:lineRule="auto"/>
      <w:jc w:val="center"/>
    </w:pPr>
    <w:rPr>
      <w:rFonts w:asciiTheme="minorHAnsi" w:hAnsiTheme="minorHAnsi" w:cstheme="minorBidi"/>
      <w:caps w:val="0"/>
      <w:color w:val="auto"/>
      <w:spacing w:val="0"/>
      <w:sz w:val="24"/>
      <w:szCs w:val="24"/>
      <w:vertAlign w:val="superscript"/>
      <w:lang w:val="en-GB"/>
    </w:rPr>
  </w:style>
  <w:style w:type="paragraph" w:customStyle="1" w:styleId="TableCells">
    <w:name w:val="Table Cells"/>
    <w:basedOn w:val="Normal"/>
    <w:qFormat/>
    <w:rsid w:val="00B71D9C"/>
    <w:pPr>
      <w:spacing w:before="20" w:after="20" w:line="240" w:lineRule="auto"/>
    </w:pPr>
    <w:rPr>
      <w:rFonts w:ascii="Arial" w:eastAsia="Times New Roman" w:hAnsi="Arial" w:cs="Times New Roman"/>
      <w:color w:val="000000"/>
      <w:kern w:val="0"/>
      <w:szCs w:val="20"/>
      <w14:ligatures w14:val="none"/>
    </w:rPr>
  </w:style>
  <w:style w:type="character" w:customStyle="1" w:styleId="TableHeaderRowChar">
    <w:name w:val="Table Header Row Char"/>
    <w:basedOn w:val="VarsaylanParagrafYazTipi"/>
    <w:link w:val="TableHeaderRow"/>
    <w:locked/>
    <w:rsid w:val="00B71D9C"/>
    <w:rPr>
      <w:rFonts w:ascii="Arial" w:hAnsi="Arial" w:cs="Arial"/>
      <w:b/>
      <w:bCs/>
      <w:color w:val="FFFFFF"/>
    </w:rPr>
  </w:style>
  <w:style w:type="paragraph" w:customStyle="1" w:styleId="TableHeaderRow">
    <w:name w:val="Table Header Row"/>
    <w:basedOn w:val="Normal"/>
    <w:link w:val="TableHeaderRowChar"/>
    <w:qFormat/>
    <w:rsid w:val="00B71D9C"/>
    <w:pPr>
      <w:spacing w:before="80" w:after="80" w:line="240" w:lineRule="auto"/>
      <w:jc w:val="both"/>
    </w:pPr>
    <w:rPr>
      <w:rFonts w:ascii="Arial" w:hAnsi="Arial" w:cs="Arial"/>
      <w:b/>
      <w:bCs/>
      <w:color w:val="FFFFFF"/>
      <w:sz w:val="24"/>
      <w:lang w:val="en-GB"/>
    </w:rPr>
  </w:style>
  <w:style w:type="table" w:styleId="KlavuzuTablo4-Vurgu3">
    <w:name w:val="Grid Table 4 Accent 3"/>
    <w:basedOn w:val="NormalTablo"/>
    <w:uiPriority w:val="49"/>
    <w:rsid w:val="002E2759"/>
    <w:rPr>
      <w:rFonts w:cs="Times New Roman"/>
      <w:kern w:val="24"/>
      <w:sz w:val="23"/>
      <w:szCs w:val="23"/>
      <w:lang w:val="en-US"/>
    </w:rPr>
    <w:tblPr>
      <w:tblStyleRowBandSize w:val="1"/>
      <w:tblStyleColBandSize w:val="1"/>
      <w:tblBorders>
        <w:top w:val="single" w:sz="4" w:space="0" w:color="83B29F" w:themeColor="accent3" w:themeTint="99"/>
        <w:left w:val="single" w:sz="4" w:space="0" w:color="83B29F" w:themeColor="accent3" w:themeTint="99"/>
        <w:bottom w:val="single" w:sz="4" w:space="0" w:color="83B29F" w:themeColor="accent3" w:themeTint="99"/>
        <w:right w:val="single" w:sz="4" w:space="0" w:color="83B29F" w:themeColor="accent3" w:themeTint="99"/>
        <w:insideH w:val="single" w:sz="4" w:space="0" w:color="83B29F" w:themeColor="accent3" w:themeTint="99"/>
        <w:insideV w:val="single" w:sz="4" w:space="0" w:color="83B29F" w:themeColor="accent3" w:themeTint="99"/>
      </w:tblBorders>
    </w:tblPr>
    <w:tblStylePr w:type="firstRow">
      <w:rPr>
        <w:b/>
        <w:bCs/>
        <w:color w:val="FFFFFF" w:themeColor="background1"/>
      </w:rPr>
      <w:tblPr/>
      <w:tcPr>
        <w:tcBorders>
          <w:top w:val="single" w:sz="4" w:space="0" w:color="446D5D" w:themeColor="accent3"/>
          <w:left w:val="single" w:sz="4" w:space="0" w:color="446D5D" w:themeColor="accent3"/>
          <w:bottom w:val="single" w:sz="4" w:space="0" w:color="446D5D" w:themeColor="accent3"/>
          <w:right w:val="single" w:sz="4" w:space="0" w:color="446D5D" w:themeColor="accent3"/>
          <w:insideH w:val="nil"/>
          <w:insideV w:val="nil"/>
        </w:tcBorders>
        <w:shd w:val="clear" w:color="auto" w:fill="446D5D" w:themeFill="accent3"/>
      </w:tcPr>
    </w:tblStylePr>
    <w:tblStylePr w:type="lastRow">
      <w:rPr>
        <w:b/>
        <w:bCs/>
      </w:rPr>
      <w:tblPr/>
      <w:tcPr>
        <w:tcBorders>
          <w:top w:val="double" w:sz="4" w:space="0" w:color="446D5D" w:themeColor="accent3"/>
        </w:tcBorders>
      </w:tcPr>
    </w:tblStylePr>
    <w:tblStylePr w:type="firstCol">
      <w:rPr>
        <w:b/>
        <w:bCs/>
      </w:rPr>
    </w:tblStylePr>
    <w:tblStylePr w:type="lastCol">
      <w:rPr>
        <w:b/>
        <w:bCs/>
      </w:rPr>
    </w:tblStylePr>
    <w:tblStylePr w:type="band1Vert">
      <w:tblPr/>
      <w:tcPr>
        <w:shd w:val="clear" w:color="auto" w:fill="D5E5DF" w:themeFill="accent3" w:themeFillTint="33"/>
      </w:tcPr>
    </w:tblStylePr>
    <w:tblStylePr w:type="band1Horz">
      <w:tblPr/>
      <w:tcPr>
        <w:shd w:val="clear" w:color="auto" w:fill="D5E5DF" w:themeFill="accent3" w:themeFillTint="33"/>
      </w:tcPr>
    </w:tblStylePr>
  </w:style>
  <w:style w:type="table" w:customStyle="1" w:styleId="TableNormal1">
    <w:name w:val="Table Normal1"/>
    <w:uiPriority w:val="2"/>
    <w:semiHidden/>
    <w:unhideWhenUsed/>
    <w:qFormat/>
    <w:rsid w:val="002E2759"/>
    <w:pPr>
      <w:widowControl w:val="0"/>
      <w:autoSpaceDE w:val="0"/>
      <w:autoSpaceDN w:val="0"/>
    </w:pPr>
    <w:rPr>
      <w:kern w:val="0"/>
      <w:sz w:val="22"/>
      <w:szCs w:val="22"/>
      <w:lang w:val="en-US"/>
      <w14:ligatures w14:val="none"/>
    </w:rPr>
    <w:tblPr>
      <w:tblInd w:w="0" w:type="dxa"/>
      <w:tblCellMar>
        <w:top w:w="0" w:type="dxa"/>
        <w:left w:w="0" w:type="dxa"/>
        <w:bottom w:w="0" w:type="dxa"/>
        <w:right w:w="0" w:type="dxa"/>
      </w:tblCellMar>
    </w:tblPr>
  </w:style>
  <w:style w:type="paragraph" w:customStyle="1" w:styleId="TableParagraph">
    <w:name w:val="Table Paragraph"/>
    <w:basedOn w:val="Normal"/>
    <w:uiPriority w:val="1"/>
    <w:qFormat/>
    <w:rsid w:val="002E2759"/>
    <w:pPr>
      <w:widowControl w:val="0"/>
      <w:autoSpaceDE w:val="0"/>
      <w:autoSpaceDN w:val="0"/>
      <w:spacing w:before="158" w:after="0" w:line="240" w:lineRule="auto"/>
      <w:ind w:left="95"/>
    </w:pPr>
    <w:rPr>
      <w:rFonts w:ascii="Arial MT" w:eastAsia="Arial MT" w:hAnsi="Arial MT" w:cs="Arial MT"/>
      <w:kern w:val="0"/>
      <w:sz w:val="22"/>
      <w:szCs w:val="22"/>
      <w14:ligatures w14:val="none"/>
    </w:rPr>
  </w:style>
  <w:style w:type="paragraph" w:styleId="BalonMetni">
    <w:name w:val="Balloon Text"/>
    <w:basedOn w:val="Normal"/>
    <w:link w:val="BalonMetniChar"/>
    <w:uiPriority w:val="99"/>
    <w:semiHidden/>
    <w:rsid w:val="00677175"/>
    <w:pPr>
      <w:spacing w:after="0" w:line="240" w:lineRule="auto"/>
    </w:pPr>
    <w:rPr>
      <w:rFonts w:ascii="Segoe UI" w:hAnsi="Segoe UI" w:cs="Segoe UI"/>
      <w:sz w:val="18"/>
      <w:szCs w:val="18"/>
    </w:rPr>
  </w:style>
  <w:style w:type="character" w:customStyle="1" w:styleId="BalonMetniChar">
    <w:name w:val="Balon Metni Char"/>
    <w:basedOn w:val="VarsaylanParagrafYazTipi"/>
    <w:link w:val="BalonMetni"/>
    <w:uiPriority w:val="99"/>
    <w:semiHidden/>
    <w:rsid w:val="00677175"/>
    <w:rPr>
      <w:rFonts w:ascii="Segoe UI" w:hAnsi="Segoe UI" w:cs="Segoe UI"/>
      <w:sz w:val="18"/>
      <w:szCs w:val="18"/>
      <w:lang w:val="en-US"/>
    </w:rPr>
  </w:style>
  <w:style w:type="paragraph" w:styleId="Kaynaka0">
    <w:name w:val="Bibliography"/>
    <w:basedOn w:val="Normal"/>
    <w:next w:val="Normal"/>
    <w:uiPriority w:val="37"/>
    <w:semiHidden/>
    <w:rsid w:val="00677175"/>
  </w:style>
  <w:style w:type="paragraph" w:styleId="GvdeMetni2">
    <w:name w:val="Body Text 2"/>
    <w:basedOn w:val="Normal"/>
    <w:link w:val="GvdeMetni2Char"/>
    <w:uiPriority w:val="99"/>
    <w:semiHidden/>
    <w:rsid w:val="00677175"/>
    <w:pPr>
      <w:spacing w:after="120" w:line="480" w:lineRule="auto"/>
    </w:pPr>
  </w:style>
  <w:style w:type="character" w:customStyle="1" w:styleId="GvdeMetni2Char">
    <w:name w:val="Gövde Metni 2 Char"/>
    <w:basedOn w:val="VarsaylanParagrafYazTipi"/>
    <w:link w:val="GvdeMetni2"/>
    <w:uiPriority w:val="99"/>
    <w:semiHidden/>
    <w:rsid w:val="00677175"/>
    <w:rPr>
      <w:sz w:val="20"/>
      <w:lang w:val="en-US"/>
    </w:rPr>
  </w:style>
  <w:style w:type="paragraph" w:styleId="GvdeMetni3">
    <w:name w:val="Body Text 3"/>
    <w:basedOn w:val="Normal"/>
    <w:link w:val="GvdeMetni3Char"/>
    <w:uiPriority w:val="99"/>
    <w:semiHidden/>
    <w:rsid w:val="00677175"/>
    <w:pPr>
      <w:spacing w:after="120"/>
    </w:pPr>
    <w:rPr>
      <w:sz w:val="16"/>
      <w:szCs w:val="16"/>
    </w:rPr>
  </w:style>
  <w:style w:type="character" w:customStyle="1" w:styleId="GvdeMetni3Char">
    <w:name w:val="Gövde Metni 3 Char"/>
    <w:basedOn w:val="VarsaylanParagrafYazTipi"/>
    <w:link w:val="GvdeMetni3"/>
    <w:uiPriority w:val="99"/>
    <w:semiHidden/>
    <w:rsid w:val="00677175"/>
    <w:rPr>
      <w:sz w:val="16"/>
      <w:szCs w:val="16"/>
      <w:lang w:val="en-US"/>
    </w:rPr>
  </w:style>
  <w:style w:type="paragraph" w:styleId="GvdeMetnilkGirintisi">
    <w:name w:val="Body Text First Indent"/>
    <w:basedOn w:val="GvdeMetni"/>
    <w:link w:val="GvdeMetnilkGirintisiChar"/>
    <w:uiPriority w:val="99"/>
    <w:semiHidden/>
    <w:rsid w:val="00677175"/>
    <w:pPr>
      <w:spacing w:after="130"/>
      <w:ind w:firstLine="360"/>
    </w:pPr>
  </w:style>
  <w:style w:type="character" w:customStyle="1" w:styleId="GvdeMetnilkGirintisiChar">
    <w:name w:val="Gövde Metni İlk Girintisi Char"/>
    <w:basedOn w:val="GvdeMetniChar"/>
    <w:link w:val="GvdeMetnilkGirintisi"/>
    <w:uiPriority w:val="99"/>
    <w:semiHidden/>
    <w:rsid w:val="00677175"/>
    <w:rPr>
      <w:sz w:val="20"/>
      <w:lang w:val="en-US"/>
    </w:rPr>
  </w:style>
  <w:style w:type="paragraph" w:styleId="GvdeMetniGirintisi">
    <w:name w:val="Body Text Indent"/>
    <w:basedOn w:val="Normal"/>
    <w:link w:val="GvdeMetniGirintisiChar"/>
    <w:uiPriority w:val="99"/>
    <w:semiHidden/>
    <w:rsid w:val="00677175"/>
    <w:pPr>
      <w:spacing w:after="120"/>
      <w:ind w:left="283"/>
    </w:pPr>
  </w:style>
  <w:style w:type="character" w:customStyle="1" w:styleId="GvdeMetniGirintisiChar">
    <w:name w:val="Gövde Metni Girintisi Char"/>
    <w:basedOn w:val="VarsaylanParagrafYazTipi"/>
    <w:link w:val="GvdeMetniGirintisi"/>
    <w:uiPriority w:val="99"/>
    <w:semiHidden/>
    <w:rsid w:val="00677175"/>
    <w:rPr>
      <w:sz w:val="20"/>
      <w:lang w:val="en-US"/>
    </w:rPr>
  </w:style>
  <w:style w:type="paragraph" w:styleId="GvdeMetnilkGirintisi2">
    <w:name w:val="Body Text First Indent 2"/>
    <w:basedOn w:val="GvdeMetniGirintisi"/>
    <w:link w:val="GvdeMetnilkGirintisi2Char"/>
    <w:uiPriority w:val="99"/>
    <w:semiHidden/>
    <w:rsid w:val="00677175"/>
    <w:pPr>
      <w:spacing w:after="130"/>
      <w:ind w:left="360" w:firstLine="360"/>
    </w:pPr>
  </w:style>
  <w:style w:type="character" w:customStyle="1" w:styleId="GvdeMetnilkGirintisi2Char">
    <w:name w:val="Gövde Metni İlk Girintisi 2 Char"/>
    <w:basedOn w:val="GvdeMetniGirintisiChar"/>
    <w:link w:val="GvdeMetnilkGirintisi2"/>
    <w:uiPriority w:val="99"/>
    <w:semiHidden/>
    <w:rsid w:val="00677175"/>
    <w:rPr>
      <w:sz w:val="20"/>
      <w:lang w:val="en-US"/>
    </w:rPr>
  </w:style>
  <w:style w:type="paragraph" w:styleId="GvdeMetniGirintisi2">
    <w:name w:val="Body Text Indent 2"/>
    <w:basedOn w:val="Normal"/>
    <w:link w:val="GvdeMetniGirintisi2Char"/>
    <w:uiPriority w:val="99"/>
    <w:semiHidden/>
    <w:rsid w:val="00677175"/>
    <w:pPr>
      <w:spacing w:after="120" w:line="480" w:lineRule="auto"/>
      <w:ind w:left="283"/>
    </w:pPr>
  </w:style>
  <w:style w:type="character" w:customStyle="1" w:styleId="GvdeMetniGirintisi2Char">
    <w:name w:val="Gövde Metni Girintisi 2 Char"/>
    <w:basedOn w:val="VarsaylanParagrafYazTipi"/>
    <w:link w:val="GvdeMetniGirintisi2"/>
    <w:uiPriority w:val="99"/>
    <w:semiHidden/>
    <w:rsid w:val="00677175"/>
    <w:rPr>
      <w:sz w:val="20"/>
      <w:lang w:val="en-US"/>
    </w:rPr>
  </w:style>
  <w:style w:type="paragraph" w:styleId="GvdeMetniGirintisi3">
    <w:name w:val="Body Text Indent 3"/>
    <w:basedOn w:val="Normal"/>
    <w:link w:val="GvdeMetniGirintisi3Char"/>
    <w:semiHidden/>
    <w:rsid w:val="00677175"/>
    <w:pPr>
      <w:spacing w:after="120"/>
      <w:ind w:left="283"/>
    </w:pPr>
    <w:rPr>
      <w:sz w:val="16"/>
      <w:szCs w:val="16"/>
    </w:rPr>
  </w:style>
  <w:style w:type="character" w:customStyle="1" w:styleId="GvdeMetniGirintisi3Char">
    <w:name w:val="Gövde Metni Girintisi 3 Char"/>
    <w:basedOn w:val="VarsaylanParagrafYazTipi"/>
    <w:link w:val="GvdeMetniGirintisi3"/>
    <w:uiPriority w:val="99"/>
    <w:semiHidden/>
    <w:rsid w:val="00677175"/>
    <w:rPr>
      <w:sz w:val="16"/>
      <w:szCs w:val="16"/>
      <w:lang w:val="en-US"/>
    </w:rPr>
  </w:style>
  <w:style w:type="paragraph" w:styleId="Kapan">
    <w:name w:val="Closing"/>
    <w:basedOn w:val="Normal"/>
    <w:link w:val="KapanChar"/>
    <w:uiPriority w:val="99"/>
    <w:semiHidden/>
    <w:rsid w:val="00677175"/>
    <w:pPr>
      <w:spacing w:after="0" w:line="240" w:lineRule="auto"/>
      <w:ind w:left="4252"/>
    </w:pPr>
  </w:style>
  <w:style w:type="character" w:customStyle="1" w:styleId="KapanChar">
    <w:name w:val="Kapanış Char"/>
    <w:basedOn w:val="VarsaylanParagrafYazTipi"/>
    <w:link w:val="Kapan"/>
    <w:uiPriority w:val="99"/>
    <w:semiHidden/>
    <w:rsid w:val="00677175"/>
    <w:rPr>
      <w:sz w:val="20"/>
      <w:lang w:val="en-US"/>
    </w:rPr>
  </w:style>
  <w:style w:type="paragraph" w:styleId="BelgeBalantlar">
    <w:name w:val="Document Map"/>
    <w:basedOn w:val="Normal"/>
    <w:link w:val="BelgeBalantlarChar"/>
    <w:uiPriority w:val="99"/>
    <w:semiHidden/>
    <w:rsid w:val="00677175"/>
    <w:pPr>
      <w:spacing w:after="0" w:line="240" w:lineRule="auto"/>
    </w:pPr>
    <w:rPr>
      <w:rFonts w:ascii="Segoe UI" w:hAnsi="Segoe UI" w:cs="Segoe UI"/>
      <w:sz w:val="16"/>
      <w:szCs w:val="16"/>
    </w:rPr>
  </w:style>
  <w:style w:type="character" w:customStyle="1" w:styleId="BelgeBalantlarChar">
    <w:name w:val="Belge Bağlantıları Char"/>
    <w:basedOn w:val="VarsaylanParagrafYazTipi"/>
    <w:link w:val="BelgeBalantlar"/>
    <w:uiPriority w:val="99"/>
    <w:semiHidden/>
    <w:rsid w:val="00677175"/>
    <w:rPr>
      <w:rFonts w:ascii="Segoe UI" w:hAnsi="Segoe UI" w:cs="Segoe UI"/>
      <w:sz w:val="16"/>
      <w:szCs w:val="16"/>
      <w:lang w:val="en-US"/>
    </w:rPr>
  </w:style>
  <w:style w:type="paragraph" w:styleId="E-postamzas">
    <w:name w:val="E-mail Signature"/>
    <w:basedOn w:val="Normal"/>
    <w:link w:val="E-postamzasChar"/>
    <w:uiPriority w:val="99"/>
    <w:semiHidden/>
    <w:rsid w:val="00677175"/>
    <w:pPr>
      <w:spacing w:after="0" w:line="240" w:lineRule="auto"/>
    </w:pPr>
  </w:style>
  <w:style w:type="character" w:customStyle="1" w:styleId="E-postamzasChar">
    <w:name w:val="E-posta İmzası Char"/>
    <w:basedOn w:val="VarsaylanParagrafYazTipi"/>
    <w:link w:val="E-postamzas"/>
    <w:uiPriority w:val="99"/>
    <w:semiHidden/>
    <w:rsid w:val="00677175"/>
    <w:rPr>
      <w:sz w:val="20"/>
      <w:lang w:val="en-US"/>
    </w:rPr>
  </w:style>
  <w:style w:type="paragraph" w:styleId="MektupAdresi">
    <w:name w:val="envelope address"/>
    <w:basedOn w:val="Normal"/>
    <w:uiPriority w:val="99"/>
    <w:semiHidden/>
    <w:rsid w:val="00677175"/>
    <w:pPr>
      <w:framePr w:w="7920" w:h="1980" w:hRule="exact" w:hSpace="180" w:wrap="auto" w:hAnchor="page" w:xAlign="center" w:yAlign="bottom"/>
      <w:spacing w:after="0" w:line="240" w:lineRule="auto"/>
      <w:ind w:left="2880"/>
    </w:pPr>
    <w:rPr>
      <w:rFonts w:asciiTheme="majorHAnsi" w:eastAsiaTheme="majorEastAsia" w:hAnsiTheme="majorHAnsi" w:cstheme="majorBidi"/>
      <w:sz w:val="24"/>
    </w:rPr>
  </w:style>
  <w:style w:type="paragraph" w:styleId="ZarfDn">
    <w:name w:val="envelope return"/>
    <w:basedOn w:val="Normal"/>
    <w:uiPriority w:val="99"/>
    <w:semiHidden/>
    <w:rsid w:val="00677175"/>
    <w:pPr>
      <w:spacing w:after="0" w:line="240" w:lineRule="auto"/>
    </w:pPr>
    <w:rPr>
      <w:rFonts w:asciiTheme="majorHAnsi" w:eastAsiaTheme="majorEastAsia" w:hAnsiTheme="majorHAnsi" w:cstheme="majorBidi"/>
      <w:szCs w:val="20"/>
    </w:rPr>
  </w:style>
  <w:style w:type="paragraph" w:styleId="HTMLncedenBiimlendirilmi">
    <w:name w:val="HTML Preformatted"/>
    <w:basedOn w:val="Normal"/>
    <w:link w:val="HTMLncedenBiimlendirilmiChar"/>
    <w:uiPriority w:val="99"/>
    <w:semiHidden/>
    <w:rsid w:val="00677175"/>
    <w:pPr>
      <w:spacing w:after="0" w:line="240" w:lineRule="auto"/>
    </w:pPr>
    <w:rPr>
      <w:rFonts w:ascii="Consolas" w:hAnsi="Consolas"/>
      <w:szCs w:val="20"/>
    </w:rPr>
  </w:style>
  <w:style w:type="character" w:customStyle="1" w:styleId="HTMLncedenBiimlendirilmiChar">
    <w:name w:val="HTML Önceden Biçimlendirilmiş Char"/>
    <w:basedOn w:val="VarsaylanParagrafYazTipi"/>
    <w:link w:val="HTMLncedenBiimlendirilmi"/>
    <w:uiPriority w:val="99"/>
    <w:semiHidden/>
    <w:rsid w:val="00677175"/>
    <w:rPr>
      <w:rFonts w:ascii="Consolas" w:hAnsi="Consolas"/>
      <w:sz w:val="20"/>
      <w:szCs w:val="20"/>
      <w:lang w:val="en-US"/>
    </w:rPr>
  </w:style>
  <w:style w:type="paragraph" w:styleId="Dizin2">
    <w:name w:val="index 2"/>
    <w:basedOn w:val="Normal"/>
    <w:next w:val="Normal"/>
    <w:autoRedefine/>
    <w:uiPriority w:val="99"/>
    <w:semiHidden/>
    <w:rsid w:val="00677175"/>
    <w:pPr>
      <w:spacing w:after="0" w:line="240" w:lineRule="auto"/>
      <w:ind w:left="400" w:hanging="200"/>
    </w:pPr>
  </w:style>
  <w:style w:type="paragraph" w:styleId="Dizin3">
    <w:name w:val="index 3"/>
    <w:basedOn w:val="Normal"/>
    <w:next w:val="Normal"/>
    <w:autoRedefine/>
    <w:uiPriority w:val="99"/>
    <w:semiHidden/>
    <w:rsid w:val="00677175"/>
    <w:pPr>
      <w:spacing w:after="0" w:line="240" w:lineRule="auto"/>
      <w:ind w:left="600" w:hanging="200"/>
    </w:pPr>
  </w:style>
  <w:style w:type="paragraph" w:styleId="Dizin4">
    <w:name w:val="index 4"/>
    <w:basedOn w:val="Normal"/>
    <w:next w:val="Normal"/>
    <w:autoRedefine/>
    <w:uiPriority w:val="99"/>
    <w:semiHidden/>
    <w:rsid w:val="00677175"/>
    <w:pPr>
      <w:spacing w:after="0" w:line="240" w:lineRule="auto"/>
      <w:ind w:left="800" w:hanging="200"/>
    </w:pPr>
  </w:style>
  <w:style w:type="paragraph" w:styleId="Dizin5">
    <w:name w:val="index 5"/>
    <w:basedOn w:val="Normal"/>
    <w:next w:val="Normal"/>
    <w:autoRedefine/>
    <w:uiPriority w:val="99"/>
    <w:semiHidden/>
    <w:rsid w:val="00677175"/>
    <w:pPr>
      <w:spacing w:after="0" w:line="240" w:lineRule="auto"/>
      <w:ind w:left="1000" w:hanging="200"/>
    </w:pPr>
  </w:style>
  <w:style w:type="paragraph" w:styleId="Dizin6">
    <w:name w:val="index 6"/>
    <w:basedOn w:val="Normal"/>
    <w:next w:val="Normal"/>
    <w:autoRedefine/>
    <w:uiPriority w:val="99"/>
    <w:semiHidden/>
    <w:rsid w:val="00677175"/>
    <w:pPr>
      <w:spacing w:after="0" w:line="240" w:lineRule="auto"/>
      <w:ind w:left="1200" w:hanging="200"/>
    </w:pPr>
  </w:style>
  <w:style w:type="paragraph" w:styleId="Dizin7">
    <w:name w:val="index 7"/>
    <w:basedOn w:val="Normal"/>
    <w:next w:val="Normal"/>
    <w:autoRedefine/>
    <w:uiPriority w:val="99"/>
    <w:semiHidden/>
    <w:rsid w:val="00677175"/>
    <w:pPr>
      <w:spacing w:after="0" w:line="240" w:lineRule="auto"/>
      <w:ind w:left="1400" w:hanging="200"/>
    </w:pPr>
  </w:style>
  <w:style w:type="paragraph" w:styleId="Dizin8">
    <w:name w:val="index 8"/>
    <w:basedOn w:val="Normal"/>
    <w:next w:val="Normal"/>
    <w:autoRedefine/>
    <w:uiPriority w:val="99"/>
    <w:semiHidden/>
    <w:rsid w:val="00677175"/>
    <w:pPr>
      <w:spacing w:after="0" w:line="240" w:lineRule="auto"/>
      <w:ind w:left="1600" w:hanging="200"/>
    </w:pPr>
  </w:style>
  <w:style w:type="paragraph" w:styleId="Dizin9">
    <w:name w:val="index 9"/>
    <w:basedOn w:val="Normal"/>
    <w:next w:val="Normal"/>
    <w:autoRedefine/>
    <w:uiPriority w:val="99"/>
    <w:semiHidden/>
    <w:rsid w:val="00677175"/>
    <w:pPr>
      <w:spacing w:after="0" w:line="240" w:lineRule="auto"/>
      <w:ind w:left="1800" w:hanging="200"/>
    </w:pPr>
  </w:style>
  <w:style w:type="paragraph" w:styleId="GlAlnt">
    <w:name w:val="Intense Quote"/>
    <w:basedOn w:val="Normal"/>
    <w:next w:val="Normal"/>
    <w:link w:val="GlAlntChar"/>
    <w:uiPriority w:val="30"/>
    <w:semiHidden/>
    <w:qFormat/>
    <w:rsid w:val="00677175"/>
    <w:pPr>
      <w:pBdr>
        <w:top w:val="single" w:sz="4" w:space="10" w:color="018219" w:themeColor="accent1"/>
        <w:bottom w:val="single" w:sz="4" w:space="10" w:color="018219" w:themeColor="accent1"/>
      </w:pBdr>
      <w:spacing w:before="360" w:after="360"/>
      <w:ind w:left="864" w:right="864"/>
      <w:jc w:val="center"/>
    </w:pPr>
    <w:rPr>
      <w:i/>
      <w:iCs/>
      <w:color w:val="018219" w:themeColor="accent1"/>
    </w:rPr>
  </w:style>
  <w:style w:type="character" w:customStyle="1" w:styleId="GlAlntChar">
    <w:name w:val="Güçlü Alıntı Char"/>
    <w:basedOn w:val="VarsaylanParagrafYazTipi"/>
    <w:link w:val="GlAlnt"/>
    <w:uiPriority w:val="30"/>
    <w:semiHidden/>
    <w:rsid w:val="00677175"/>
    <w:rPr>
      <w:i/>
      <w:iCs/>
      <w:color w:val="018219" w:themeColor="accent1"/>
      <w:sz w:val="20"/>
      <w:lang w:val="en-US"/>
    </w:rPr>
  </w:style>
  <w:style w:type="paragraph" w:styleId="Liste">
    <w:name w:val="List"/>
    <w:basedOn w:val="Normal"/>
    <w:uiPriority w:val="99"/>
    <w:semiHidden/>
    <w:rsid w:val="00677175"/>
    <w:pPr>
      <w:ind w:left="283" w:hanging="283"/>
      <w:contextualSpacing/>
    </w:pPr>
  </w:style>
  <w:style w:type="paragraph" w:styleId="Liste2">
    <w:name w:val="List 2"/>
    <w:basedOn w:val="Normal"/>
    <w:uiPriority w:val="99"/>
    <w:semiHidden/>
    <w:rsid w:val="00677175"/>
    <w:pPr>
      <w:ind w:left="566" w:hanging="283"/>
      <w:contextualSpacing/>
    </w:pPr>
  </w:style>
  <w:style w:type="paragraph" w:styleId="Liste3">
    <w:name w:val="List 3"/>
    <w:basedOn w:val="Normal"/>
    <w:uiPriority w:val="99"/>
    <w:semiHidden/>
    <w:rsid w:val="00677175"/>
    <w:pPr>
      <w:ind w:left="849" w:hanging="283"/>
      <w:contextualSpacing/>
    </w:pPr>
  </w:style>
  <w:style w:type="paragraph" w:styleId="Liste4">
    <w:name w:val="List 4"/>
    <w:basedOn w:val="Normal"/>
    <w:uiPriority w:val="99"/>
    <w:semiHidden/>
    <w:rsid w:val="00677175"/>
    <w:pPr>
      <w:ind w:left="1132" w:hanging="283"/>
      <w:contextualSpacing/>
    </w:pPr>
  </w:style>
  <w:style w:type="paragraph" w:styleId="Liste5">
    <w:name w:val="List 5"/>
    <w:basedOn w:val="Normal"/>
    <w:uiPriority w:val="99"/>
    <w:semiHidden/>
    <w:rsid w:val="00677175"/>
    <w:pPr>
      <w:ind w:left="1415" w:hanging="283"/>
      <w:contextualSpacing/>
    </w:pPr>
  </w:style>
  <w:style w:type="paragraph" w:styleId="ListeMaddemi5">
    <w:name w:val="List Bullet 5"/>
    <w:basedOn w:val="Normal"/>
    <w:uiPriority w:val="99"/>
    <w:semiHidden/>
    <w:rsid w:val="00677175"/>
    <w:pPr>
      <w:numPr>
        <w:numId w:val="81"/>
      </w:numPr>
      <w:contextualSpacing/>
    </w:pPr>
  </w:style>
  <w:style w:type="paragraph" w:styleId="ListeDevam">
    <w:name w:val="List Continue"/>
    <w:basedOn w:val="Normal"/>
    <w:uiPriority w:val="99"/>
    <w:semiHidden/>
    <w:rsid w:val="00677175"/>
    <w:pPr>
      <w:spacing w:after="120"/>
      <w:ind w:left="283"/>
      <w:contextualSpacing/>
    </w:pPr>
  </w:style>
  <w:style w:type="paragraph" w:styleId="ListeDevam2">
    <w:name w:val="List Continue 2"/>
    <w:basedOn w:val="Normal"/>
    <w:uiPriority w:val="99"/>
    <w:semiHidden/>
    <w:rsid w:val="00677175"/>
    <w:pPr>
      <w:spacing w:after="120"/>
      <w:ind w:left="566"/>
      <w:contextualSpacing/>
    </w:pPr>
  </w:style>
  <w:style w:type="paragraph" w:styleId="ListeDevam3">
    <w:name w:val="List Continue 3"/>
    <w:basedOn w:val="Normal"/>
    <w:uiPriority w:val="99"/>
    <w:semiHidden/>
    <w:rsid w:val="00677175"/>
    <w:pPr>
      <w:spacing w:after="120"/>
      <w:ind w:left="849"/>
      <w:contextualSpacing/>
    </w:pPr>
  </w:style>
  <w:style w:type="paragraph" w:styleId="ListeDevam4">
    <w:name w:val="List Continue 4"/>
    <w:basedOn w:val="Normal"/>
    <w:uiPriority w:val="99"/>
    <w:semiHidden/>
    <w:rsid w:val="00677175"/>
    <w:pPr>
      <w:spacing w:after="120"/>
      <w:ind w:left="1132"/>
      <w:contextualSpacing/>
    </w:pPr>
  </w:style>
  <w:style w:type="paragraph" w:styleId="ListeDevam5">
    <w:name w:val="List Continue 5"/>
    <w:basedOn w:val="Normal"/>
    <w:uiPriority w:val="99"/>
    <w:semiHidden/>
    <w:rsid w:val="00677175"/>
    <w:pPr>
      <w:spacing w:after="120"/>
      <w:ind w:left="1415"/>
      <w:contextualSpacing/>
    </w:pPr>
  </w:style>
  <w:style w:type="paragraph" w:styleId="ListeNumaras2">
    <w:name w:val="List Number 2"/>
    <w:basedOn w:val="Normal"/>
    <w:uiPriority w:val="99"/>
    <w:semiHidden/>
    <w:rsid w:val="00677175"/>
    <w:pPr>
      <w:numPr>
        <w:numId w:val="82"/>
      </w:numPr>
      <w:contextualSpacing/>
    </w:pPr>
  </w:style>
  <w:style w:type="paragraph" w:styleId="ListeNumaras3">
    <w:name w:val="List Number 3"/>
    <w:basedOn w:val="Normal"/>
    <w:uiPriority w:val="99"/>
    <w:semiHidden/>
    <w:rsid w:val="00677175"/>
    <w:pPr>
      <w:numPr>
        <w:numId w:val="83"/>
      </w:numPr>
      <w:contextualSpacing/>
    </w:pPr>
  </w:style>
  <w:style w:type="paragraph" w:styleId="ListeNumaras4">
    <w:name w:val="List Number 4"/>
    <w:basedOn w:val="Normal"/>
    <w:uiPriority w:val="99"/>
    <w:semiHidden/>
    <w:rsid w:val="00677175"/>
    <w:pPr>
      <w:numPr>
        <w:numId w:val="84"/>
      </w:numPr>
      <w:contextualSpacing/>
    </w:pPr>
  </w:style>
  <w:style w:type="paragraph" w:styleId="ListeNumaras5">
    <w:name w:val="List Number 5"/>
    <w:basedOn w:val="Normal"/>
    <w:uiPriority w:val="99"/>
    <w:semiHidden/>
    <w:rsid w:val="00677175"/>
    <w:pPr>
      <w:numPr>
        <w:numId w:val="85"/>
      </w:numPr>
      <w:contextualSpacing/>
    </w:pPr>
  </w:style>
  <w:style w:type="paragraph" w:styleId="MakroMetni">
    <w:name w:val="macro"/>
    <w:link w:val="MakroMetniChar"/>
    <w:uiPriority w:val="99"/>
    <w:semiHidden/>
    <w:rsid w:val="00677175"/>
    <w:pPr>
      <w:tabs>
        <w:tab w:val="left" w:pos="480"/>
        <w:tab w:val="left" w:pos="960"/>
        <w:tab w:val="left" w:pos="1440"/>
        <w:tab w:val="left" w:pos="1920"/>
        <w:tab w:val="left" w:pos="2400"/>
        <w:tab w:val="left" w:pos="2880"/>
        <w:tab w:val="left" w:pos="3360"/>
        <w:tab w:val="left" w:pos="3840"/>
        <w:tab w:val="left" w:pos="4320"/>
      </w:tabs>
      <w:spacing w:line="300" w:lineRule="auto"/>
    </w:pPr>
    <w:rPr>
      <w:rFonts w:ascii="Consolas" w:hAnsi="Consolas"/>
      <w:sz w:val="20"/>
      <w:szCs w:val="20"/>
      <w:lang w:val="en-US"/>
    </w:rPr>
  </w:style>
  <w:style w:type="character" w:customStyle="1" w:styleId="MakroMetniChar">
    <w:name w:val="Makro Metni Char"/>
    <w:basedOn w:val="VarsaylanParagrafYazTipi"/>
    <w:link w:val="MakroMetni"/>
    <w:uiPriority w:val="99"/>
    <w:semiHidden/>
    <w:rsid w:val="00677175"/>
    <w:rPr>
      <w:rFonts w:ascii="Consolas" w:hAnsi="Consolas"/>
      <w:sz w:val="20"/>
      <w:szCs w:val="20"/>
      <w:lang w:val="en-US"/>
    </w:rPr>
  </w:style>
  <w:style w:type="paragraph" w:styleId="letistBilgisi">
    <w:name w:val="Message Header"/>
    <w:basedOn w:val="Normal"/>
    <w:link w:val="letistBilgisiChar"/>
    <w:uiPriority w:val="99"/>
    <w:semiHidden/>
    <w:rsid w:val="00677175"/>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rPr>
  </w:style>
  <w:style w:type="character" w:customStyle="1" w:styleId="letistBilgisiChar">
    <w:name w:val="İleti Üst Bilgisi Char"/>
    <w:basedOn w:val="VarsaylanParagrafYazTipi"/>
    <w:link w:val="letistBilgisi"/>
    <w:uiPriority w:val="99"/>
    <w:semiHidden/>
    <w:rsid w:val="00677175"/>
    <w:rPr>
      <w:rFonts w:asciiTheme="majorHAnsi" w:eastAsiaTheme="majorEastAsia" w:hAnsiTheme="majorHAnsi" w:cstheme="majorBidi"/>
      <w:shd w:val="pct20" w:color="auto" w:fill="auto"/>
      <w:lang w:val="en-US"/>
    </w:rPr>
  </w:style>
  <w:style w:type="paragraph" w:styleId="NotBal">
    <w:name w:val="Note Heading"/>
    <w:basedOn w:val="Normal"/>
    <w:next w:val="Normal"/>
    <w:link w:val="NotBalChar"/>
    <w:uiPriority w:val="99"/>
    <w:semiHidden/>
    <w:rsid w:val="00677175"/>
    <w:pPr>
      <w:spacing w:after="0" w:line="240" w:lineRule="auto"/>
    </w:pPr>
  </w:style>
  <w:style w:type="character" w:customStyle="1" w:styleId="NotBalChar">
    <w:name w:val="Not Başlığı Char"/>
    <w:basedOn w:val="VarsaylanParagrafYazTipi"/>
    <w:link w:val="NotBal"/>
    <w:uiPriority w:val="99"/>
    <w:semiHidden/>
    <w:rsid w:val="00677175"/>
    <w:rPr>
      <w:sz w:val="20"/>
      <w:lang w:val="en-US"/>
    </w:rPr>
  </w:style>
  <w:style w:type="paragraph" w:styleId="DzMetin">
    <w:name w:val="Plain Text"/>
    <w:basedOn w:val="Normal"/>
    <w:link w:val="DzMetinChar"/>
    <w:uiPriority w:val="99"/>
    <w:semiHidden/>
    <w:rsid w:val="00677175"/>
    <w:pPr>
      <w:spacing w:after="0" w:line="240" w:lineRule="auto"/>
    </w:pPr>
    <w:rPr>
      <w:rFonts w:ascii="Consolas" w:hAnsi="Consolas"/>
      <w:sz w:val="21"/>
      <w:szCs w:val="21"/>
    </w:rPr>
  </w:style>
  <w:style w:type="character" w:customStyle="1" w:styleId="DzMetinChar">
    <w:name w:val="Düz Metin Char"/>
    <w:basedOn w:val="VarsaylanParagrafYazTipi"/>
    <w:link w:val="DzMetin"/>
    <w:uiPriority w:val="99"/>
    <w:semiHidden/>
    <w:rsid w:val="00677175"/>
    <w:rPr>
      <w:rFonts w:ascii="Consolas" w:hAnsi="Consolas"/>
      <w:sz w:val="21"/>
      <w:szCs w:val="21"/>
      <w:lang w:val="en-US"/>
    </w:rPr>
  </w:style>
  <w:style w:type="paragraph" w:styleId="Alnt">
    <w:name w:val="Quote"/>
    <w:basedOn w:val="Normal"/>
    <w:next w:val="Normal"/>
    <w:link w:val="AlntChar"/>
    <w:uiPriority w:val="29"/>
    <w:semiHidden/>
    <w:qFormat/>
    <w:rsid w:val="00677175"/>
    <w:pPr>
      <w:spacing w:before="200" w:after="160"/>
      <w:ind w:left="864" w:right="864"/>
      <w:jc w:val="center"/>
    </w:pPr>
    <w:rPr>
      <w:i/>
      <w:iCs/>
      <w:color w:val="545454" w:themeColor="text1" w:themeTint="BF"/>
    </w:rPr>
  </w:style>
  <w:style w:type="character" w:customStyle="1" w:styleId="AlntChar">
    <w:name w:val="Alıntı Char"/>
    <w:basedOn w:val="VarsaylanParagrafYazTipi"/>
    <w:link w:val="Alnt"/>
    <w:uiPriority w:val="29"/>
    <w:semiHidden/>
    <w:rsid w:val="00677175"/>
    <w:rPr>
      <w:i/>
      <w:iCs/>
      <w:color w:val="545454" w:themeColor="text1" w:themeTint="BF"/>
      <w:sz w:val="20"/>
      <w:lang w:val="en-US"/>
    </w:rPr>
  </w:style>
  <w:style w:type="paragraph" w:styleId="Selamlama">
    <w:name w:val="Salutation"/>
    <w:basedOn w:val="Normal"/>
    <w:next w:val="Normal"/>
    <w:link w:val="SelamlamaChar"/>
    <w:uiPriority w:val="99"/>
    <w:semiHidden/>
    <w:rsid w:val="00677175"/>
  </w:style>
  <w:style w:type="character" w:customStyle="1" w:styleId="SelamlamaChar">
    <w:name w:val="Selamlama Char"/>
    <w:basedOn w:val="VarsaylanParagrafYazTipi"/>
    <w:link w:val="Selamlama"/>
    <w:uiPriority w:val="99"/>
    <w:semiHidden/>
    <w:rsid w:val="00677175"/>
    <w:rPr>
      <w:sz w:val="20"/>
      <w:lang w:val="en-US"/>
    </w:rPr>
  </w:style>
  <w:style w:type="paragraph" w:styleId="mza">
    <w:name w:val="Signature"/>
    <w:basedOn w:val="Normal"/>
    <w:link w:val="mzaChar"/>
    <w:uiPriority w:val="99"/>
    <w:semiHidden/>
    <w:rsid w:val="00677175"/>
    <w:pPr>
      <w:spacing w:after="0" w:line="240" w:lineRule="auto"/>
      <w:ind w:left="4252"/>
    </w:pPr>
  </w:style>
  <w:style w:type="character" w:customStyle="1" w:styleId="mzaChar">
    <w:name w:val="İmza Char"/>
    <w:basedOn w:val="VarsaylanParagrafYazTipi"/>
    <w:link w:val="mza"/>
    <w:uiPriority w:val="99"/>
    <w:semiHidden/>
    <w:rsid w:val="00677175"/>
    <w:rPr>
      <w:sz w:val="20"/>
      <w:lang w:val="en-US"/>
    </w:rPr>
  </w:style>
  <w:style w:type="paragraph" w:styleId="KaynakaBal">
    <w:name w:val="toa heading"/>
    <w:basedOn w:val="Normal"/>
    <w:next w:val="Normal"/>
    <w:uiPriority w:val="99"/>
    <w:semiHidden/>
    <w:rsid w:val="00677175"/>
    <w:pPr>
      <w:spacing w:before="120"/>
    </w:pPr>
    <w:rPr>
      <w:rFonts w:asciiTheme="majorHAnsi" w:eastAsiaTheme="majorEastAsia" w:hAnsiTheme="majorHAnsi" w:cstheme="majorBidi"/>
      <w:b/>
      <w:bCs/>
      <w:sz w:val="24"/>
    </w:rPr>
  </w:style>
  <w:style w:type="paragraph" w:styleId="T6">
    <w:name w:val="toc 6"/>
    <w:basedOn w:val="Normal"/>
    <w:next w:val="Normal"/>
    <w:autoRedefine/>
    <w:uiPriority w:val="39"/>
    <w:semiHidden/>
    <w:rsid w:val="00677175"/>
    <w:pPr>
      <w:spacing w:after="100"/>
      <w:ind w:left="1000"/>
    </w:pPr>
  </w:style>
  <w:style w:type="paragraph" w:styleId="T7">
    <w:name w:val="toc 7"/>
    <w:basedOn w:val="Normal"/>
    <w:next w:val="Normal"/>
    <w:autoRedefine/>
    <w:uiPriority w:val="39"/>
    <w:semiHidden/>
    <w:rsid w:val="00677175"/>
    <w:pPr>
      <w:spacing w:after="100"/>
      <w:ind w:left="1200"/>
    </w:pPr>
  </w:style>
  <w:style w:type="paragraph" w:styleId="T8">
    <w:name w:val="toc 8"/>
    <w:basedOn w:val="Normal"/>
    <w:next w:val="Normal"/>
    <w:autoRedefine/>
    <w:uiPriority w:val="39"/>
    <w:semiHidden/>
    <w:rsid w:val="00677175"/>
    <w:pPr>
      <w:spacing w:after="100"/>
      <w:ind w:left="1400"/>
    </w:pPr>
  </w:style>
  <w:style w:type="paragraph" w:styleId="T9">
    <w:name w:val="toc 9"/>
    <w:basedOn w:val="Normal"/>
    <w:next w:val="Normal"/>
    <w:autoRedefine/>
    <w:uiPriority w:val="39"/>
    <w:semiHidden/>
    <w:rsid w:val="00677175"/>
    <w:pPr>
      <w:spacing w:after="100"/>
      <w:ind w:left="1600"/>
    </w:pPr>
  </w:style>
  <w:style w:type="paragraph" w:customStyle="1" w:styleId="Bullets">
    <w:name w:val="Bullets"/>
    <w:aliases w:val="ReferencesCxSpLast,Medium Grid 1 - Accent 21,Liste 1,Numbered List Paragraph,123 List Paragraph,Main numbered paragraph,Multilevel para_II"/>
    <w:basedOn w:val="Normal"/>
    <w:qFormat/>
    <w:rsid w:val="00117208"/>
    <w:pPr>
      <w:numPr>
        <w:numId w:val="112"/>
      </w:numPr>
      <w:tabs>
        <w:tab w:val="clear" w:pos="596"/>
        <w:tab w:val="num" w:pos="2013"/>
      </w:tabs>
      <w:spacing w:after="160" w:line="280" w:lineRule="atLeast"/>
      <w:ind w:left="2013"/>
    </w:pPr>
    <w:rPr>
      <w:rFonts w:ascii="Arial" w:eastAsia="Times New Roman" w:hAnsi="Arial" w:cs="Times New Roman"/>
      <w:color w:val="000000"/>
      <w:kern w:val="0"/>
      <w:lang w:val="en-GB"/>
      <w14:ligatures w14:val="none"/>
    </w:rPr>
  </w:style>
  <w:style w:type="table" w:styleId="AkKlavuz">
    <w:name w:val="Light Grid"/>
    <w:basedOn w:val="NormalTablo"/>
    <w:uiPriority w:val="62"/>
    <w:rsid w:val="00F617FB"/>
    <w:rPr>
      <w:rFonts w:eastAsiaTheme="minorEastAsia"/>
      <w:kern w:val="0"/>
      <w:sz w:val="22"/>
      <w:szCs w:val="22"/>
      <w:lang w:val="en-US"/>
      <w14:ligatures w14:val="none"/>
    </w:rPr>
    <w:tblPr>
      <w:tblStyleRowBandSize w:val="1"/>
      <w:tblStyleColBandSize w:val="1"/>
      <w:tblBorders>
        <w:top w:val="single" w:sz="8" w:space="0" w:color="1C1C1C" w:themeColor="text1"/>
        <w:left w:val="single" w:sz="8" w:space="0" w:color="1C1C1C" w:themeColor="text1"/>
        <w:bottom w:val="single" w:sz="8" w:space="0" w:color="1C1C1C" w:themeColor="text1"/>
        <w:right w:val="single" w:sz="8" w:space="0" w:color="1C1C1C" w:themeColor="text1"/>
        <w:insideH w:val="single" w:sz="8" w:space="0" w:color="1C1C1C" w:themeColor="text1"/>
        <w:insideV w:val="single" w:sz="8" w:space="0" w:color="1C1C1C"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C1C1C" w:themeColor="text1"/>
          <w:left w:val="single" w:sz="8" w:space="0" w:color="1C1C1C" w:themeColor="text1"/>
          <w:bottom w:val="single" w:sz="18" w:space="0" w:color="1C1C1C" w:themeColor="text1"/>
          <w:right w:val="single" w:sz="8" w:space="0" w:color="1C1C1C" w:themeColor="text1"/>
          <w:insideH w:val="nil"/>
          <w:insideV w:val="single" w:sz="8" w:space="0" w:color="1C1C1C"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C1C1C" w:themeColor="text1"/>
          <w:left w:val="single" w:sz="8" w:space="0" w:color="1C1C1C" w:themeColor="text1"/>
          <w:bottom w:val="single" w:sz="8" w:space="0" w:color="1C1C1C" w:themeColor="text1"/>
          <w:right w:val="single" w:sz="8" w:space="0" w:color="1C1C1C" w:themeColor="text1"/>
          <w:insideH w:val="nil"/>
          <w:insideV w:val="single" w:sz="8" w:space="0" w:color="1C1C1C"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C1C1C" w:themeColor="text1"/>
          <w:left w:val="single" w:sz="8" w:space="0" w:color="1C1C1C" w:themeColor="text1"/>
          <w:bottom w:val="single" w:sz="8" w:space="0" w:color="1C1C1C" w:themeColor="text1"/>
          <w:right w:val="single" w:sz="8" w:space="0" w:color="1C1C1C" w:themeColor="text1"/>
        </w:tcBorders>
      </w:tcPr>
    </w:tblStylePr>
    <w:tblStylePr w:type="band1Vert">
      <w:tblPr/>
      <w:tcPr>
        <w:tcBorders>
          <w:top w:val="single" w:sz="8" w:space="0" w:color="1C1C1C" w:themeColor="text1"/>
          <w:left w:val="single" w:sz="8" w:space="0" w:color="1C1C1C" w:themeColor="text1"/>
          <w:bottom w:val="single" w:sz="8" w:space="0" w:color="1C1C1C" w:themeColor="text1"/>
          <w:right w:val="single" w:sz="8" w:space="0" w:color="1C1C1C" w:themeColor="text1"/>
        </w:tcBorders>
        <w:shd w:val="clear" w:color="auto" w:fill="C6C6C6" w:themeFill="text1" w:themeFillTint="3F"/>
      </w:tcPr>
    </w:tblStylePr>
    <w:tblStylePr w:type="band1Horz">
      <w:tblPr/>
      <w:tcPr>
        <w:tcBorders>
          <w:top w:val="single" w:sz="8" w:space="0" w:color="1C1C1C" w:themeColor="text1"/>
          <w:left w:val="single" w:sz="8" w:space="0" w:color="1C1C1C" w:themeColor="text1"/>
          <w:bottom w:val="single" w:sz="8" w:space="0" w:color="1C1C1C" w:themeColor="text1"/>
          <w:right w:val="single" w:sz="8" w:space="0" w:color="1C1C1C" w:themeColor="text1"/>
          <w:insideV w:val="single" w:sz="8" w:space="0" w:color="1C1C1C" w:themeColor="text1"/>
        </w:tcBorders>
        <w:shd w:val="clear" w:color="auto" w:fill="C6C6C6" w:themeFill="text1" w:themeFillTint="3F"/>
      </w:tcPr>
    </w:tblStylePr>
    <w:tblStylePr w:type="band2Horz">
      <w:tblPr/>
      <w:tcPr>
        <w:tcBorders>
          <w:top w:val="single" w:sz="8" w:space="0" w:color="1C1C1C" w:themeColor="text1"/>
          <w:left w:val="single" w:sz="8" w:space="0" w:color="1C1C1C" w:themeColor="text1"/>
          <w:bottom w:val="single" w:sz="8" w:space="0" w:color="1C1C1C" w:themeColor="text1"/>
          <w:right w:val="single" w:sz="8" w:space="0" w:color="1C1C1C" w:themeColor="text1"/>
          <w:insideV w:val="single" w:sz="8" w:space="0" w:color="1C1C1C" w:themeColor="text1"/>
        </w:tcBorders>
      </w:tcPr>
    </w:tblStylePr>
  </w:style>
  <w:style w:type="numbering" w:customStyle="1" w:styleId="Tables1">
    <w:name w:val="Tables1"/>
    <w:rsid w:val="002C1BE0"/>
    <w:pPr>
      <w:numPr>
        <w:numId w:val="132"/>
      </w:numPr>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880130">
      <w:bodyDiv w:val="1"/>
      <w:marLeft w:val="0"/>
      <w:marRight w:val="0"/>
      <w:marTop w:val="0"/>
      <w:marBottom w:val="0"/>
      <w:divBdr>
        <w:top w:val="none" w:sz="0" w:space="0" w:color="auto"/>
        <w:left w:val="none" w:sz="0" w:space="0" w:color="auto"/>
        <w:bottom w:val="none" w:sz="0" w:space="0" w:color="auto"/>
        <w:right w:val="none" w:sz="0" w:space="0" w:color="auto"/>
      </w:divBdr>
    </w:div>
    <w:div w:id="17855402">
      <w:bodyDiv w:val="1"/>
      <w:marLeft w:val="0"/>
      <w:marRight w:val="0"/>
      <w:marTop w:val="0"/>
      <w:marBottom w:val="0"/>
      <w:divBdr>
        <w:top w:val="none" w:sz="0" w:space="0" w:color="auto"/>
        <w:left w:val="none" w:sz="0" w:space="0" w:color="auto"/>
        <w:bottom w:val="none" w:sz="0" w:space="0" w:color="auto"/>
        <w:right w:val="none" w:sz="0" w:space="0" w:color="auto"/>
      </w:divBdr>
    </w:div>
    <w:div w:id="31930242">
      <w:bodyDiv w:val="1"/>
      <w:marLeft w:val="0"/>
      <w:marRight w:val="0"/>
      <w:marTop w:val="0"/>
      <w:marBottom w:val="0"/>
      <w:divBdr>
        <w:top w:val="none" w:sz="0" w:space="0" w:color="auto"/>
        <w:left w:val="none" w:sz="0" w:space="0" w:color="auto"/>
        <w:bottom w:val="none" w:sz="0" w:space="0" w:color="auto"/>
        <w:right w:val="none" w:sz="0" w:space="0" w:color="auto"/>
      </w:divBdr>
    </w:div>
    <w:div w:id="43411637">
      <w:bodyDiv w:val="1"/>
      <w:marLeft w:val="0"/>
      <w:marRight w:val="0"/>
      <w:marTop w:val="0"/>
      <w:marBottom w:val="0"/>
      <w:divBdr>
        <w:top w:val="none" w:sz="0" w:space="0" w:color="auto"/>
        <w:left w:val="none" w:sz="0" w:space="0" w:color="auto"/>
        <w:bottom w:val="none" w:sz="0" w:space="0" w:color="auto"/>
        <w:right w:val="none" w:sz="0" w:space="0" w:color="auto"/>
      </w:divBdr>
    </w:div>
    <w:div w:id="58596342">
      <w:bodyDiv w:val="1"/>
      <w:marLeft w:val="0"/>
      <w:marRight w:val="0"/>
      <w:marTop w:val="0"/>
      <w:marBottom w:val="0"/>
      <w:divBdr>
        <w:top w:val="none" w:sz="0" w:space="0" w:color="auto"/>
        <w:left w:val="none" w:sz="0" w:space="0" w:color="auto"/>
        <w:bottom w:val="none" w:sz="0" w:space="0" w:color="auto"/>
        <w:right w:val="none" w:sz="0" w:space="0" w:color="auto"/>
      </w:divBdr>
    </w:div>
    <w:div w:id="87314944">
      <w:bodyDiv w:val="1"/>
      <w:marLeft w:val="0"/>
      <w:marRight w:val="0"/>
      <w:marTop w:val="0"/>
      <w:marBottom w:val="0"/>
      <w:divBdr>
        <w:top w:val="none" w:sz="0" w:space="0" w:color="auto"/>
        <w:left w:val="none" w:sz="0" w:space="0" w:color="auto"/>
        <w:bottom w:val="none" w:sz="0" w:space="0" w:color="auto"/>
        <w:right w:val="none" w:sz="0" w:space="0" w:color="auto"/>
      </w:divBdr>
    </w:div>
    <w:div w:id="88233402">
      <w:bodyDiv w:val="1"/>
      <w:marLeft w:val="0"/>
      <w:marRight w:val="0"/>
      <w:marTop w:val="0"/>
      <w:marBottom w:val="0"/>
      <w:divBdr>
        <w:top w:val="none" w:sz="0" w:space="0" w:color="auto"/>
        <w:left w:val="none" w:sz="0" w:space="0" w:color="auto"/>
        <w:bottom w:val="none" w:sz="0" w:space="0" w:color="auto"/>
        <w:right w:val="none" w:sz="0" w:space="0" w:color="auto"/>
      </w:divBdr>
    </w:div>
    <w:div w:id="93526426">
      <w:bodyDiv w:val="1"/>
      <w:marLeft w:val="0"/>
      <w:marRight w:val="0"/>
      <w:marTop w:val="0"/>
      <w:marBottom w:val="0"/>
      <w:divBdr>
        <w:top w:val="none" w:sz="0" w:space="0" w:color="auto"/>
        <w:left w:val="none" w:sz="0" w:space="0" w:color="auto"/>
        <w:bottom w:val="none" w:sz="0" w:space="0" w:color="auto"/>
        <w:right w:val="none" w:sz="0" w:space="0" w:color="auto"/>
      </w:divBdr>
    </w:div>
    <w:div w:id="103161707">
      <w:bodyDiv w:val="1"/>
      <w:marLeft w:val="0"/>
      <w:marRight w:val="0"/>
      <w:marTop w:val="0"/>
      <w:marBottom w:val="0"/>
      <w:divBdr>
        <w:top w:val="none" w:sz="0" w:space="0" w:color="auto"/>
        <w:left w:val="none" w:sz="0" w:space="0" w:color="auto"/>
        <w:bottom w:val="none" w:sz="0" w:space="0" w:color="auto"/>
        <w:right w:val="none" w:sz="0" w:space="0" w:color="auto"/>
      </w:divBdr>
    </w:div>
    <w:div w:id="204800768">
      <w:bodyDiv w:val="1"/>
      <w:marLeft w:val="0"/>
      <w:marRight w:val="0"/>
      <w:marTop w:val="0"/>
      <w:marBottom w:val="0"/>
      <w:divBdr>
        <w:top w:val="none" w:sz="0" w:space="0" w:color="auto"/>
        <w:left w:val="none" w:sz="0" w:space="0" w:color="auto"/>
        <w:bottom w:val="none" w:sz="0" w:space="0" w:color="auto"/>
        <w:right w:val="none" w:sz="0" w:space="0" w:color="auto"/>
      </w:divBdr>
    </w:div>
    <w:div w:id="211038683">
      <w:bodyDiv w:val="1"/>
      <w:marLeft w:val="0"/>
      <w:marRight w:val="0"/>
      <w:marTop w:val="0"/>
      <w:marBottom w:val="0"/>
      <w:divBdr>
        <w:top w:val="none" w:sz="0" w:space="0" w:color="auto"/>
        <w:left w:val="none" w:sz="0" w:space="0" w:color="auto"/>
        <w:bottom w:val="none" w:sz="0" w:space="0" w:color="auto"/>
        <w:right w:val="none" w:sz="0" w:space="0" w:color="auto"/>
      </w:divBdr>
    </w:div>
    <w:div w:id="220100216">
      <w:bodyDiv w:val="1"/>
      <w:marLeft w:val="0"/>
      <w:marRight w:val="0"/>
      <w:marTop w:val="0"/>
      <w:marBottom w:val="0"/>
      <w:divBdr>
        <w:top w:val="none" w:sz="0" w:space="0" w:color="auto"/>
        <w:left w:val="none" w:sz="0" w:space="0" w:color="auto"/>
        <w:bottom w:val="none" w:sz="0" w:space="0" w:color="auto"/>
        <w:right w:val="none" w:sz="0" w:space="0" w:color="auto"/>
      </w:divBdr>
    </w:div>
    <w:div w:id="261764301">
      <w:bodyDiv w:val="1"/>
      <w:marLeft w:val="0"/>
      <w:marRight w:val="0"/>
      <w:marTop w:val="0"/>
      <w:marBottom w:val="0"/>
      <w:divBdr>
        <w:top w:val="none" w:sz="0" w:space="0" w:color="auto"/>
        <w:left w:val="none" w:sz="0" w:space="0" w:color="auto"/>
        <w:bottom w:val="none" w:sz="0" w:space="0" w:color="auto"/>
        <w:right w:val="none" w:sz="0" w:space="0" w:color="auto"/>
      </w:divBdr>
    </w:div>
    <w:div w:id="289556619">
      <w:bodyDiv w:val="1"/>
      <w:marLeft w:val="0"/>
      <w:marRight w:val="0"/>
      <w:marTop w:val="0"/>
      <w:marBottom w:val="0"/>
      <w:divBdr>
        <w:top w:val="none" w:sz="0" w:space="0" w:color="auto"/>
        <w:left w:val="none" w:sz="0" w:space="0" w:color="auto"/>
        <w:bottom w:val="none" w:sz="0" w:space="0" w:color="auto"/>
        <w:right w:val="none" w:sz="0" w:space="0" w:color="auto"/>
      </w:divBdr>
    </w:div>
    <w:div w:id="314574589">
      <w:bodyDiv w:val="1"/>
      <w:marLeft w:val="0"/>
      <w:marRight w:val="0"/>
      <w:marTop w:val="0"/>
      <w:marBottom w:val="0"/>
      <w:divBdr>
        <w:top w:val="none" w:sz="0" w:space="0" w:color="auto"/>
        <w:left w:val="none" w:sz="0" w:space="0" w:color="auto"/>
        <w:bottom w:val="none" w:sz="0" w:space="0" w:color="auto"/>
        <w:right w:val="none" w:sz="0" w:space="0" w:color="auto"/>
      </w:divBdr>
    </w:div>
    <w:div w:id="316691693">
      <w:bodyDiv w:val="1"/>
      <w:marLeft w:val="0"/>
      <w:marRight w:val="0"/>
      <w:marTop w:val="0"/>
      <w:marBottom w:val="0"/>
      <w:divBdr>
        <w:top w:val="none" w:sz="0" w:space="0" w:color="auto"/>
        <w:left w:val="none" w:sz="0" w:space="0" w:color="auto"/>
        <w:bottom w:val="none" w:sz="0" w:space="0" w:color="auto"/>
        <w:right w:val="none" w:sz="0" w:space="0" w:color="auto"/>
      </w:divBdr>
    </w:div>
    <w:div w:id="343090822">
      <w:bodyDiv w:val="1"/>
      <w:marLeft w:val="0"/>
      <w:marRight w:val="0"/>
      <w:marTop w:val="0"/>
      <w:marBottom w:val="0"/>
      <w:divBdr>
        <w:top w:val="none" w:sz="0" w:space="0" w:color="auto"/>
        <w:left w:val="none" w:sz="0" w:space="0" w:color="auto"/>
        <w:bottom w:val="none" w:sz="0" w:space="0" w:color="auto"/>
        <w:right w:val="none" w:sz="0" w:space="0" w:color="auto"/>
      </w:divBdr>
    </w:div>
    <w:div w:id="352195109">
      <w:bodyDiv w:val="1"/>
      <w:marLeft w:val="0"/>
      <w:marRight w:val="0"/>
      <w:marTop w:val="0"/>
      <w:marBottom w:val="0"/>
      <w:divBdr>
        <w:top w:val="none" w:sz="0" w:space="0" w:color="auto"/>
        <w:left w:val="none" w:sz="0" w:space="0" w:color="auto"/>
        <w:bottom w:val="none" w:sz="0" w:space="0" w:color="auto"/>
        <w:right w:val="none" w:sz="0" w:space="0" w:color="auto"/>
      </w:divBdr>
    </w:div>
    <w:div w:id="382143800">
      <w:bodyDiv w:val="1"/>
      <w:marLeft w:val="0"/>
      <w:marRight w:val="0"/>
      <w:marTop w:val="0"/>
      <w:marBottom w:val="0"/>
      <w:divBdr>
        <w:top w:val="none" w:sz="0" w:space="0" w:color="auto"/>
        <w:left w:val="none" w:sz="0" w:space="0" w:color="auto"/>
        <w:bottom w:val="none" w:sz="0" w:space="0" w:color="auto"/>
        <w:right w:val="none" w:sz="0" w:space="0" w:color="auto"/>
      </w:divBdr>
    </w:div>
    <w:div w:id="388000665">
      <w:bodyDiv w:val="1"/>
      <w:marLeft w:val="0"/>
      <w:marRight w:val="0"/>
      <w:marTop w:val="0"/>
      <w:marBottom w:val="0"/>
      <w:divBdr>
        <w:top w:val="none" w:sz="0" w:space="0" w:color="auto"/>
        <w:left w:val="none" w:sz="0" w:space="0" w:color="auto"/>
        <w:bottom w:val="none" w:sz="0" w:space="0" w:color="auto"/>
        <w:right w:val="none" w:sz="0" w:space="0" w:color="auto"/>
      </w:divBdr>
    </w:div>
    <w:div w:id="389619418">
      <w:bodyDiv w:val="1"/>
      <w:marLeft w:val="0"/>
      <w:marRight w:val="0"/>
      <w:marTop w:val="0"/>
      <w:marBottom w:val="0"/>
      <w:divBdr>
        <w:top w:val="none" w:sz="0" w:space="0" w:color="auto"/>
        <w:left w:val="none" w:sz="0" w:space="0" w:color="auto"/>
        <w:bottom w:val="none" w:sz="0" w:space="0" w:color="auto"/>
        <w:right w:val="none" w:sz="0" w:space="0" w:color="auto"/>
      </w:divBdr>
    </w:div>
    <w:div w:id="486868007">
      <w:bodyDiv w:val="1"/>
      <w:marLeft w:val="0"/>
      <w:marRight w:val="0"/>
      <w:marTop w:val="0"/>
      <w:marBottom w:val="0"/>
      <w:divBdr>
        <w:top w:val="none" w:sz="0" w:space="0" w:color="auto"/>
        <w:left w:val="none" w:sz="0" w:space="0" w:color="auto"/>
        <w:bottom w:val="none" w:sz="0" w:space="0" w:color="auto"/>
        <w:right w:val="none" w:sz="0" w:space="0" w:color="auto"/>
      </w:divBdr>
      <w:divsChild>
        <w:div w:id="1179655748">
          <w:marLeft w:val="0"/>
          <w:marRight w:val="0"/>
          <w:marTop w:val="0"/>
          <w:marBottom w:val="0"/>
          <w:divBdr>
            <w:top w:val="none" w:sz="0" w:space="0" w:color="auto"/>
            <w:left w:val="none" w:sz="0" w:space="0" w:color="auto"/>
            <w:bottom w:val="none" w:sz="0" w:space="0" w:color="auto"/>
            <w:right w:val="none" w:sz="0" w:space="0" w:color="auto"/>
          </w:divBdr>
          <w:divsChild>
            <w:div w:id="1753745560">
              <w:marLeft w:val="0"/>
              <w:marRight w:val="0"/>
              <w:marTop w:val="0"/>
              <w:marBottom w:val="0"/>
              <w:divBdr>
                <w:top w:val="none" w:sz="0" w:space="0" w:color="auto"/>
                <w:left w:val="none" w:sz="0" w:space="0" w:color="auto"/>
                <w:bottom w:val="none" w:sz="0" w:space="0" w:color="auto"/>
                <w:right w:val="none" w:sz="0" w:space="0" w:color="auto"/>
              </w:divBdr>
              <w:divsChild>
                <w:div w:id="486094321">
                  <w:marLeft w:val="0"/>
                  <w:marRight w:val="0"/>
                  <w:marTop w:val="0"/>
                  <w:marBottom w:val="0"/>
                  <w:divBdr>
                    <w:top w:val="none" w:sz="0" w:space="0" w:color="auto"/>
                    <w:left w:val="none" w:sz="0" w:space="0" w:color="auto"/>
                    <w:bottom w:val="none" w:sz="0" w:space="0" w:color="auto"/>
                    <w:right w:val="none" w:sz="0" w:space="0" w:color="auto"/>
                  </w:divBdr>
                  <w:divsChild>
                    <w:div w:id="1271358899">
                      <w:marLeft w:val="0"/>
                      <w:marRight w:val="0"/>
                      <w:marTop w:val="0"/>
                      <w:marBottom w:val="0"/>
                      <w:divBdr>
                        <w:top w:val="none" w:sz="0" w:space="0" w:color="auto"/>
                        <w:left w:val="none" w:sz="0" w:space="0" w:color="auto"/>
                        <w:bottom w:val="none" w:sz="0" w:space="0" w:color="auto"/>
                        <w:right w:val="none" w:sz="0" w:space="0" w:color="auto"/>
                      </w:divBdr>
                      <w:divsChild>
                        <w:div w:id="1964581836">
                          <w:marLeft w:val="0"/>
                          <w:marRight w:val="0"/>
                          <w:marTop w:val="0"/>
                          <w:marBottom w:val="0"/>
                          <w:divBdr>
                            <w:top w:val="none" w:sz="0" w:space="0" w:color="auto"/>
                            <w:left w:val="none" w:sz="0" w:space="0" w:color="auto"/>
                            <w:bottom w:val="none" w:sz="0" w:space="0" w:color="auto"/>
                            <w:right w:val="none" w:sz="0" w:space="0" w:color="auto"/>
                          </w:divBdr>
                          <w:divsChild>
                            <w:div w:id="57003970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531773532">
      <w:bodyDiv w:val="1"/>
      <w:marLeft w:val="0"/>
      <w:marRight w:val="0"/>
      <w:marTop w:val="0"/>
      <w:marBottom w:val="0"/>
      <w:divBdr>
        <w:top w:val="none" w:sz="0" w:space="0" w:color="auto"/>
        <w:left w:val="none" w:sz="0" w:space="0" w:color="auto"/>
        <w:bottom w:val="none" w:sz="0" w:space="0" w:color="auto"/>
        <w:right w:val="none" w:sz="0" w:space="0" w:color="auto"/>
      </w:divBdr>
    </w:div>
    <w:div w:id="534391676">
      <w:bodyDiv w:val="1"/>
      <w:marLeft w:val="0"/>
      <w:marRight w:val="0"/>
      <w:marTop w:val="0"/>
      <w:marBottom w:val="0"/>
      <w:divBdr>
        <w:top w:val="none" w:sz="0" w:space="0" w:color="auto"/>
        <w:left w:val="none" w:sz="0" w:space="0" w:color="auto"/>
        <w:bottom w:val="none" w:sz="0" w:space="0" w:color="auto"/>
        <w:right w:val="none" w:sz="0" w:space="0" w:color="auto"/>
      </w:divBdr>
    </w:div>
    <w:div w:id="537207393">
      <w:bodyDiv w:val="1"/>
      <w:marLeft w:val="0"/>
      <w:marRight w:val="0"/>
      <w:marTop w:val="0"/>
      <w:marBottom w:val="0"/>
      <w:divBdr>
        <w:top w:val="none" w:sz="0" w:space="0" w:color="auto"/>
        <w:left w:val="none" w:sz="0" w:space="0" w:color="auto"/>
        <w:bottom w:val="none" w:sz="0" w:space="0" w:color="auto"/>
        <w:right w:val="none" w:sz="0" w:space="0" w:color="auto"/>
      </w:divBdr>
    </w:div>
    <w:div w:id="562377493">
      <w:bodyDiv w:val="1"/>
      <w:marLeft w:val="0"/>
      <w:marRight w:val="0"/>
      <w:marTop w:val="0"/>
      <w:marBottom w:val="0"/>
      <w:divBdr>
        <w:top w:val="none" w:sz="0" w:space="0" w:color="auto"/>
        <w:left w:val="none" w:sz="0" w:space="0" w:color="auto"/>
        <w:bottom w:val="none" w:sz="0" w:space="0" w:color="auto"/>
        <w:right w:val="none" w:sz="0" w:space="0" w:color="auto"/>
      </w:divBdr>
    </w:div>
    <w:div w:id="570434762">
      <w:bodyDiv w:val="1"/>
      <w:marLeft w:val="0"/>
      <w:marRight w:val="0"/>
      <w:marTop w:val="0"/>
      <w:marBottom w:val="0"/>
      <w:divBdr>
        <w:top w:val="none" w:sz="0" w:space="0" w:color="auto"/>
        <w:left w:val="none" w:sz="0" w:space="0" w:color="auto"/>
        <w:bottom w:val="none" w:sz="0" w:space="0" w:color="auto"/>
        <w:right w:val="none" w:sz="0" w:space="0" w:color="auto"/>
      </w:divBdr>
    </w:div>
    <w:div w:id="602419143">
      <w:bodyDiv w:val="1"/>
      <w:marLeft w:val="0"/>
      <w:marRight w:val="0"/>
      <w:marTop w:val="0"/>
      <w:marBottom w:val="0"/>
      <w:divBdr>
        <w:top w:val="none" w:sz="0" w:space="0" w:color="auto"/>
        <w:left w:val="none" w:sz="0" w:space="0" w:color="auto"/>
        <w:bottom w:val="none" w:sz="0" w:space="0" w:color="auto"/>
        <w:right w:val="none" w:sz="0" w:space="0" w:color="auto"/>
      </w:divBdr>
    </w:div>
    <w:div w:id="619797268">
      <w:bodyDiv w:val="1"/>
      <w:marLeft w:val="0"/>
      <w:marRight w:val="0"/>
      <w:marTop w:val="0"/>
      <w:marBottom w:val="0"/>
      <w:divBdr>
        <w:top w:val="none" w:sz="0" w:space="0" w:color="auto"/>
        <w:left w:val="none" w:sz="0" w:space="0" w:color="auto"/>
        <w:bottom w:val="none" w:sz="0" w:space="0" w:color="auto"/>
        <w:right w:val="none" w:sz="0" w:space="0" w:color="auto"/>
      </w:divBdr>
    </w:div>
    <w:div w:id="654649621">
      <w:bodyDiv w:val="1"/>
      <w:marLeft w:val="0"/>
      <w:marRight w:val="0"/>
      <w:marTop w:val="0"/>
      <w:marBottom w:val="0"/>
      <w:divBdr>
        <w:top w:val="none" w:sz="0" w:space="0" w:color="auto"/>
        <w:left w:val="none" w:sz="0" w:space="0" w:color="auto"/>
        <w:bottom w:val="none" w:sz="0" w:space="0" w:color="auto"/>
        <w:right w:val="none" w:sz="0" w:space="0" w:color="auto"/>
      </w:divBdr>
    </w:div>
    <w:div w:id="664667813">
      <w:bodyDiv w:val="1"/>
      <w:marLeft w:val="0"/>
      <w:marRight w:val="0"/>
      <w:marTop w:val="0"/>
      <w:marBottom w:val="0"/>
      <w:divBdr>
        <w:top w:val="none" w:sz="0" w:space="0" w:color="auto"/>
        <w:left w:val="none" w:sz="0" w:space="0" w:color="auto"/>
        <w:bottom w:val="none" w:sz="0" w:space="0" w:color="auto"/>
        <w:right w:val="none" w:sz="0" w:space="0" w:color="auto"/>
      </w:divBdr>
    </w:div>
    <w:div w:id="681857357">
      <w:bodyDiv w:val="1"/>
      <w:marLeft w:val="0"/>
      <w:marRight w:val="0"/>
      <w:marTop w:val="0"/>
      <w:marBottom w:val="0"/>
      <w:divBdr>
        <w:top w:val="none" w:sz="0" w:space="0" w:color="auto"/>
        <w:left w:val="none" w:sz="0" w:space="0" w:color="auto"/>
        <w:bottom w:val="none" w:sz="0" w:space="0" w:color="auto"/>
        <w:right w:val="none" w:sz="0" w:space="0" w:color="auto"/>
      </w:divBdr>
    </w:div>
    <w:div w:id="689138423">
      <w:bodyDiv w:val="1"/>
      <w:marLeft w:val="0"/>
      <w:marRight w:val="0"/>
      <w:marTop w:val="0"/>
      <w:marBottom w:val="0"/>
      <w:divBdr>
        <w:top w:val="none" w:sz="0" w:space="0" w:color="auto"/>
        <w:left w:val="none" w:sz="0" w:space="0" w:color="auto"/>
        <w:bottom w:val="none" w:sz="0" w:space="0" w:color="auto"/>
        <w:right w:val="none" w:sz="0" w:space="0" w:color="auto"/>
      </w:divBdr>
    </w:div>
    <w:div w:id="693308015">
      <w:bodyDiv w:val="1"/>
      <w:marLeft w:val="0"/>
      <w:marRight w:val="0"/>
      <w:marTop w:val="0"/>
      <w:marBottom w:val="0"/>
      <w:divBdr>
        <w:top w:val="none" w:sz="0" w:space="0" w:color="auto"/>
        <w:left w:val="none" w:sz="0" w:space="0" w:color="auto"/>
        <w:bottom w:val="none" w:sz="0" w:space="0" w:color="auto"/>
        <w:right w:val="none" w:sz="0" w:space="0" w:color="auto"/>
      </w:divBdr>
    </w:div>
    <w:div w:id="695471958">
      <w:bodyDiv w:val="1"/>
      <w:marLeft w:val="0"/>
      <w:marRight w:val="0"/>
      <w:marTop w:val="0"/>
      <w:marBottom w:val="0"/>
      <w:divBdr>
        <w:top w:val="none" w:sz="0" w:space="0" w:color="auto"/>
        <w:left w:val="none" w:sz="0" w:space="0" w:color="auto"/>
        <w:bottom w:val="none" w:sz="0" w:space="0" w:color="auto"/>
        <w:right w:val="none" w:sz="0" w:space="0" w:color="auto"/>
      </w:divBdr>
    </w:div>
    <w:div w:id="719206734">
      <w:bodyDiv w:val="1"/>
      <w:marLeft w:val="0"/>
      <w:marRight w:val="0"/>
      <w:marTop w:val="0"/>
      <w:marBottom w:val="0"/>
      <w:divBdr>
        <w:top w:val="none" w:sz="0" w:space="0" w:color="auto"/>
        <w:left w:val="none" w:sz="0" w:space="0" w:color="auto"/>
        <w:bottom w:val="none" w:sz="0" w:space="0" w:color="auto"/>
        <w:right w:val="none" w:sz="0" w:space="0" w:color="auto"/>
      </w:divBdr>
    </w:div>
    <w:div w:id="735980099">
      <w:bodyDiv w:val="1"/>
      <w:marLeft w:val="0"/>
      <w:marRight w:val="0"/>
      <w:marTop w:val="0"/>
      <w:marBottom w:val="0"/>
      <w:divBdr>
        <w:top w:val="none" w:sz="0" w:space="0" w:color="auto"/>
        <w:left w:val="none" w:sz="0" w:space="0" w:color="auto"/>
        <w:bottom w:val="none" w:sz="0" w:space="0" w:color="auto"/>
        <w:right w:val="none" w:sz="0" w:space="0" w:color="auto"/>
      </w:divBdr>
    </w:div>
    <w:div w:id="798691679">
      <w:bodyDiv w:val="1"/>
      <w:marLeft w:val="0"/>
      <w:marRight w:val="0"/>
      <w:marTop w:val="0"/>
      <w:marBottom w:val="0"/>
      <w:divBdr>
        <w:top w:val="none" w:sz="0" w:space="0" w:color="auto"/>
        <w:left w:val="none" w:sz="0" w:space="0" w:color="auto"/>
        <w:bottom w:val="none" w:sz="0" w:space="0" w:color="auto"/>
        <w:right w:val="none" w:sz="0" w:space="0" w:color="auto"/>
      </w:divBdr>
    </w:div>
    <w:div w:id="806510004">
      <w:bodyDiv w:val="1"/>
      <w:marLeft w:val="0"/>
      <w:marRight w:val="0"/>
      <w:marTop w:val="0"/>
      <w:marBottom w:val="0"/>
      <w:divBdr>
        <w:top w:val="none" w:sz="0" w:space="0" w:color="auto"/>
        <w:left w:val="none" w:sz="0" w:space="0" w:color="auto"/>
        <w:bottom w:val="none" w:sz="0" w:space="0" w:color="auto"/>
        <w:right w:val="none" w:sz="0" w:space="0" w:color="auto"/>
      </w:divBdr>
    </w:div>
    <w:div w:id="812914709">
      <w:bodyDiv w:val="1"/>
      <w:marLeft w:val="0"/>
      <w:marRight w:val="0"/>
      <w:marTop w:val="0"/>
      <w:marBottom w:val="0"/>
      <w:divBdr>
        <w:top w:val="none" w:sz="0" w:space="0" w:color="auto"/>
        <w:left w:val="none" w:sz="0" w:space="0" w:color="auto"/>
        <w:bottom w:val="none" w:sz="0" w:space="0" w:color="auto"/>
        <w:right w:val="none" w:sz="0" w:space="0" w:color="auto"/>
      </w:divBdr>
    </w:div>
    <w:div w:id="821626263">
      <w:bodyDiv w:val="1"/>
      <w:marLeft w:val="0"/>
      <w:marRight w:val="0"/>
      <w:marTop w:val="0"/>
      <w:marBottom w:val="0"/>
      <w:divBdr>
        <w:top w:val="none" w:sz="0" w:space="0" w:color="auto"/>
        <w:left w:val="none" w:sz="0" w:space="0" w:color="auto"/>
        <w:bottom w:val="none" w:sz="0" w:space="0" w:color="auto"/>
        <w:right w:val="none" w:sz="0" w:space="0" w:color="auto"/>
      </w:divBdr>
    </w:div>
    <w:div w:id="863175792">
      <w:bodyDiv w:val="1"/>
      <w:marLeft w:val="0"/>
      <w:marRight w:val="0"/>
      <w:marTop w:val="0"/>
      <w:marBottom w:val="0"/>
      <w:divBdr>
        <w:top w:val="none" w:sz="0" w:space="0" w:color="auto"/>
        <w:left w:val="none" w:sz="0" w:space="0" w:color="auto"/>
        <w:bottom w:val="none" w:sz="0" w:space="0" w:color="auto"/>
        <w:right w:val="none" w:sz="0" w:space="0" w:color="auto"/>
      </w:divBdr>
    </w:div>
    <w:div w:id="888110873">
      <w:bodyDiv w:val="1"/>
      <w:marLeft w:val="0"/>
      <w:marRight w:val="0"/>
      <w:marTop w:val="0"/>
      <w:marBottom w:val="0"/>
      <w:divBdr>
        <w:top w:val="none" w:sz="0" w:space="0" w:color="auto"/>
        <w:left w:val="none" w:sz="0" w:space="0" w:color="auto"/>
        <w:bottom w:val="none" w:sz="0" w:space="0" w:color="auto"/>
        <w:right w:val="none" w:sz="0" w:space="0" w:color="auto"/>
      </w:divBdr>
    </w:div>
    <w:div w:id="900746576">
      <w:bodyDiv w:val="1"/>
      <w:marLeft w:val="0"/>
      <w:marRight w:val="0"/>
      <w:marTop w:val="0"/>
      <w:marBottom w:val="0"/>
      <w:divBdr>
        <w:top w:val="none" w:sz="0" w:space="0" w:color="auto"/>
        <w:left w:val="none" w:sz="0" w:space="0" w:color="auto"/>
        <w:bottom w:val="none" w:sz="0" w:space="0" w:color="auto"/>
        <w:right w:val="none" w:sz="0" w:space="0" w:color="auto"/>
      </w:divBdr>
    </w:div>
    <w:div w:id="909075109">
      <w:bodyDiv w:val="1"/>
      <w:marLeft w:val="0"/>
      <w:marRight w:val="0"/>
      <w:marTop w:val="0"/>
      <w:marBottom w:val="0"/>
      <w:divBdr>
        <w:top w:val="none" w:sz="0" w:space="0" w:color="auto"/>
        <w:left w:val="none" w:sz="0" w:space="0" w:color="auto"/>
        <w:bottom w:val="none" w:sz="0" w:space="0" w:color="auto"/>
        <w:right w:val="none" w:sz="0" w:space="0" w:color="auto"/>
      </w:divBdr>
    </w:div>
    <w:div w:id="923733069">
      <w:bodyDiv w:val="1"/>
      <w:marLeft w:val="0"/>
      <w:marRight w:val="0"/>
      <w:marTop w:val="0"/>
      <w:marBottom w:val="0"/>
      <w:divBdr>
        <w:top w:val="none" w:sz="0" w:space="0" w:color="auto"/>
        <w:left w:val="none" w:sz="0" w:space="0" w:color="auto"/>
        <w:bottom w:val="none" w:sz="0" w:space="0" w:color="auto"/>
        <w:right w:val="none" w:sz="0" w:space="0" w:color="auto"/>
      </w:divBdr>
    </w:div>
    <w:div w:id="957956889">
      <w:bodyDiv w:val="1"/>
      <w:marLeft w:val="0"/>
      <w:marRight w:val="0"/>
      <w:marTop w:val="0"/>
      <w:marBottom w:val="0"/>
      <w:divBdr>
        <w:top w:val="none" w:sz="0" w:space="0" w:color="auto"/>
        <w:left w:val="none" w:sz="0" w:space="0" w:color="auto"/>
        <w:bottom w:val="none" w:sz="0" w:space="0" w:color="auto"/>
        <w:right w:val="none" w:sz="0" w:space="0" w:color="auto"/>
      </w:divBdr>
    </w:div>
    <w:div w:id="962660994">
      <w:bodyDiv w:val="1"/>
      <w:marLeft w:val="0"/>
      <w:marRight w:val="0"/>
      <w:marTop w:val="0"/>
      <w:marBottom w:val="0"/>
      <w:divBdr>
        <w:top w:val="none" w:sz="0" w:space="0" w:color="auto"/>
        <w:left w:val="none" w:sz="0" w:space="0" w:color="auto"/>
        <w:bottom w:val="none" w:sz="0" w:space="0" w:color="auto"/>
        <w:right w:val="none" w:sz="0" w:space="0" w:color="auto"/>
      </w:divBdr>
    </w:div>
    <w:div w:id="1012218455">
      <w:bodyDiv w:val="1"/>
      <w:marLeft w:val="0"/>
      <w:marRight w:val="0"/>
      <w:marTop w:val="0"/>
      <w:marBottom w:val="0"/>
      <w:divBdr>
        <w:top w:val="none" w:sz="0" w:space="0" w:color="auto"/>
        <w:left w:val="none" w:sz="0" w:space="0" w:color="auto"/>
        <w:bottom w:val="none" w:sz="0" w:space="0" w:color="auto"/>
        <w:right w:val="none" w:sz="0" w:space="0" w:color="auto"/>
      </w:divBdr>
    </w:div>
    <w:div w:id="1013337351">
      <w:bodyDiv w:val="1"/>
      <w:marLeft w:val="0"/>
      <w:marRight w:val="0"/>
      <w:marTop w:val="0"/>
      <w:marBottom w:val="0"/>
      <w:divBdr>
        <w:top w:val="none" w:sz="0" w:space="0" w:color="auto"/>
        <w:left w:val="none" w:sz="0" w:space="0" w:color="auto"/>
        <w:bottom w:val="none" w:sz="0" w:space="0" w:color="auto"/>
        <w:right w:val="none" w:sz="0" w:space="0" w:color="auto"/>
      </w:divBdr>
    </w:div>
    <w:div w:id="1051660526">
      <w:bodyDiv w:val="1"/>
      <w:marLeft w:val="0"/>
      <w:marRight w:val="0"/>
      <w:marTop w:val="0"/>
      <w:marBottom w:val="0"/>
      <w:divBdr>
        <w:top w:val="none" w:sz="0" w:space="0" w:color="auto"/>
        <w:left w:val="none" w:sz="0" w:space="0" w:color="auto"/>
        <w:bottom w:val="none" w:sz="0" w:space="0" w:color="auto"/>
        <w:right w:val="none" w:sz="0" w:space="0" w:color="auto"/>
      </w:divBdr>
    </w:div>
    <w:div w:id="1089934027">
      <w:bodyDiv w:val="1"/>
      <w:marLeft w:val="0"/>
      <w:marRight w:val="0"/>
      <w:marTop w:val="0"/>
      <w:marBottom w:val="0"/>
      <w:divBdr>
        <w:top w:val="none" w:sz="0" w:space="0" w:color="auto"/>
        <w:left w:val="none" w:sz="0" w:space="0" w:color="auto"/>
        <w:bottom w:val="none" w:sz="0" w:space="0" w:color="auto"/>
        <w:right w:val="none" w:sz="0" w:space="0" w:color="auto"/>
      </w:divBdr>
    </w:div>
    <w:div w:id="1104613521">
      <w:bodyDiv w:val="1"/>
      <w:marLeft w:val="0"/>
      <w:marRight w:val="0"/>
      <w:marTop w:val="0"/>
      <w:marBottom w:val="0"/>
      <w:divBdr>
        <w:top w:val="none" w:sz="0" w:space="0" w:color="auto"/>
        <w:left w:val="none" w:sz="0" w:space="0" w:color="auto"/>
        <w:bottom w:val="none" w:sz="0" w:space="0" w:color="auto"/>
        <w:right w:val="none" w:sz="0" w:space="0" w:color="auto"/>
      </w:divBdr>
    </w:div>
    <w:div w:id="1107963329">
      <w:bodyDiv w:val="1"/>
      <w:marLeft w:val="0"/>
      <w:marRight w:val="0"/>
      <w:marTop w:val="0"/>
      <w:marBottom w:val="0"/>
      <w:divBdr>
        <w:top w:val="none" w:sz="0" w:space="0" w:color="auto"/>
        <w:left w:val="none" w:sz="0" w:space="0" w:color="auto"/>
        <w:bottom w:val="none" w:sz="0" w:space="0" w:color="auto"/>
        <w:right w:val="none" w:sz="0" w:space="0" w:color="auto"/>
      </w:divBdr>
    </w:div>
    <w:div w:id="1133909041">
      <w:bodyDiv w:val="1"/>
      <w:marLeft w:val="0"/>
      <w:marRight w:val="0"/>
      <w:marTop w:val="0"/>
      <w:marBottom w:val="0"/>
      <w:divBdr>
        <w:top w:val="none" w:sz="0" w:space="0" w:color="auto"/>
        <w:left w:val="none" w:sz="0" w:space="0" w:color="auto"/>
        <w:bottom w:val="none" w:sz="0" w:space="0" w:color="auto"/>
        <w:right w:val="none" w:sz="0" w:space="0" w:color="auto"/>
      </w:divBdr>
    </w:div>
    <w:div w:id="1141773293">
      <w:bodyDiv w:val="1"/>
      <w:marLeft w:val="0"/>
      <w:marRight w:val="0"/>
      <w:marTop w:val="0"/>
      <w:marBottom w:val="0"/>
      <w:divBdr>
        <w:top w:val="none" w:sz="0" w:space="0" w:color="auto"/>
        <w:left w:val="none" w:sz="0" w:space="0" w:color="auto"/>
        <w:bottom w:val="none" w:sz="0" w:space="0" w:color="auto"/>
        <w:right w:val="none" w:sz="0" w:space="0" w:color="auto"/>
      </w:divBdr>
    </w:div>
    <w:div w:id="1143356223">
      <w:bodyDiv w:val="1"/>
      <w:marLeft w:val="0"/>
      <w:marRight w:val="0"/>
      <w:marTop w:val="0"/>
      <w:marBottom w:val="0"/>
      <w:divBdr>
        <w:top w:val="none" w:sz="0" w:space="0" w:color="auto"/>
        <w:left w:val="none" w:sz="0" w:space="0" w:color="auto"/>
        <w:bottom w:val="none" w:sz="0" w:space="0" w:color="auto"/>
        <w:right w:val="none" w:sz="0" w:space="0" w:color="auto"/>
      </w:divBdr>
    </w:div>
    <w:div w:id="1151874639">
      <w:bodyDiv w:val="1"/>
      <w:marLeft w:val="0"/>
      <w:marRight w:val="0"/>
      <w:marTop w:val="0"/>
      <w:marBottom w:val="0"/>
      <w:divBdr>
        <w:top w:val="none" w:sz="0" w:space="0" w:color="auto"/>
        <w:left w:val="none" w:sz="0" w:space="0" w:color="auto"/>
        <w:bottom w:val="none" w:sz="0" w:space="0" w:color="auto"/>
        <w:right w:val="none" w:sz="0" w:space="0" w:color="auto"/>
      </w:divBdr>
    </w:div>
    <w:div w:id="1155102891">
      <w:bodyDiv w:val="1"/>
      <w:marLeft w:val="0"/>
      <w:marRight w:val="0"/>
      <w:marTop w:val="0"/>
      <w:marBottom w:val="0"/>
      <w:divBdr>
        <w:top w:val="none" w:sz="0" w:space="0" w:color="auto"/>
        <w:left w:val="none" w:sz="0" w:space="0" w:color="auto"/>
        <w:bottom w:val="none" w:sz="0" w:space="0" w:color="auto"/>
        <w:right w:val="none" w:sz="0" w:space="0" w:color="auto"/>
      </w:divBdr>
    </w:div>
    <w:div w:id="1162114050">
      <w:bodyDiv w:val="1"/>
      <w:marLeft w:val="0"/>
      <w:marRight w:val="0"/>
      <w:marTop w:val="0"/>
      <w:marBottom w:val="0"/>
      <w:divBdr>
        <w:top w:val="none" w:sz="0" w:space="0" w:color="auto"/>
        <w:left w:val="none" w:sz="0" w:space="0" w:color="auto"/>
        <w:bottom w:val="none" w:sz="0" w:space="0" w:color="auto"/>
        <w:right w:val="none" w:sz="0" w:space="0" w:color="auto"/>
      </w:divBdr>
    </w:div>
    <w:div w:id="1164860228">
      <w:bodyDiv w:val="1"/>
      <w:marLeft w:val="0"/>
      <w:marRight w:val="0"/>
      <w:marTop w:val="0"/>
      <w:marBottom w:val="0"/>
      <w:divBdr>
        <w:top w:val="none" w:sz="0" w:space="0" w:color="auto"/>
        <w:left w:val="none" w:sz="0" w:space="0" w:color="auto"/>
        <w:bottom w:val="none" w:sz="0" w:space="0" w:color="auto"/>
        <w:right w:val="none" w:sz="0" w:space="0" w:color="auto"/>
      </w:divBdr>
    </w:div>
    <w:div w:id="1208836840">
      <w:bodyDiv w:val="1"/>
      <w:marLeft w:val="0"/>
      <w:marRight w:val="0"/>
      <w:marTop w:val="0"/>
      <w:marBottom w:val="0"/>
      <w:divBdr>
        <w:top w:val="none" w:sz="0" w:space="0" w:color="auto"/>
        <w:left w:val="none" w:sz="0" w:space="0" w:color="auto"/>
        <w:bottom w:val="none" w:sz="0" w:space="0" w:color="auto"/>
        <w:right w:val="none" w:sz="0" w:space="0" w:color="auto"/>
      </w:divBdr>
    </w:div>
    <w:div w:id="1213881425">
      <w:bodyDiv w:val="1"/>
      <w:marLeft w:val="0"/>
      <w:marRight w:val="0"/>
      <w:marTop w:val="0"/>
      <w:marBottom w:val="0"/>
      <w:divBdr>
        <w:top w:val="none" w:sz="0" w:space="0" w:color="auto"/>
        <w:left w:val="none" w:sz="0" w:space="0" w:color="auto"/>
        <w:bottom w:val="none" w:sz="0" w:space="0" w:color="auto"/>
        <w:right w:val="none" w:sz="0" w:space="0" w:color="auto"/>
      </w:divBdr>
    </w:div>
    <w:div w:id="1218666164">
      <w:bodyDiv w:val="1"/>
      <w:marLeft w:val="0"/>
      <w:marRight w:val="0"/>
      <w:marTop w:val="0"/>
      <w:marBottom w:val="0"/>
      <w:divBdr>
        <w:top w:val="none" w:sz="0" w:space="0" w:color="auto"/>
        <w:left w:val="none" w:sz="0" w:space="0" w:color="auto"/>
        <w:bottom w:val="none" w:sz="0" w:space="0" w:color="auto"/>
        <w:right w:val="none" w:sz="0" w:space="0" w:color="auto"/>
      </w:divBdr>
    </w:div>
    <w:div w:id="1222062663">
      <w:bodyDiv w:val="1"/>
      <w:marLeft w:val="0"/>
      <w:marRight w:val="0"/>
      <w:marTop w:val="0"/>
      <w:marBottom w:val="0"/>
      <w:divBdr>
        <w:top w:val="none" w:sz="0" w:space="0" w:color="auto"/>
        <w:left w:val="none" w:sz="0" w:space="0" w:color="auto"/>
        <w:bottom w:val="none" w:sz="0" w:space="0" w:color="auto"/>
        <w:right w:val="none" w:sz="0" w:space="0" w:color="auto"/>
      </w:divBdr>
    </w:div>
    <w:div w:id="1238632616">
      <w:bodyDiv w:val="1"/>
      <w:marLeft w:val="0"/>
      <w:marRight w:val="0"/>
      <w:marTop w:val="0"/>
      <w:marBottom w:val="0"/>
      <w:divBdr>
        <w:top w:val="none" w:sz="0" w:space="0" w:color="auto"/>
        <w:left w:val="none" w:sz="0" w:space="0" w:color="auto"/>
        <w:bottom w:val="none" w:sz="0" w:space="0" w:color="auto"/>
        <w:right w:val="none" w:sz="0" w:space="0" w:color="auto"/>
      </w:divBdr>
    </w:div>
    <w:div w:id="1283685340">
      <w:bodyDiv w:val="1"/>
      <w:marLeft w:val="0"/>
      <w:marRight w:val="0"/>
      <w:marTop w:val="0"/>
      <w:marBottom w:val="0"/>
      <w:divBdr>
        <w:top w:val="none" w:sz="0" w:space="0" w:color="auto"/>
        <w:left w:val="none" w:sz="0" w:space="0" w:color="auto"/>
        <w:bottom w:val="none" w:sz="0" w:space="0" w:color="auto"/>
        <w:right w:val="none" w:sz="0" w:space="0" w:color="auto"/>
      </w:divBdr>
    </w:div>
    <w:div w:id="1287077425">
      <w:bodyDiv w:val="1"/>
      <w:marLeft w:val="0"/>
      <w:marRight w:val="0"/>
      <w:marTop w:val="0"/>
      <w:marBottom w:val="0"/>
      <w:divBdr>
        <w:top w:val="none" w:sz="0" w:space="0" w:color="auto"/>
        <w:left w:val="none" w:sz="0" w:space="0" w:color="auto"/>
        <w:bottom w:val="none" w:sz="0" w:space="0" w:color="auto"/>
        <w:right w:val="none" w:sz="0" w:space="0" w:color="auto"/>
      </w:divBdr>
    </w:div>
    <w:div w:id="1287470827">
      <w:bodyDiv w:val="1"/>
      <w:marLeft w:val="0"/>
      <w:marRight w:val="0"/>
      <w:marTop w:val="0"/>
      <w:marBottom w:val="0"/>
      <w:divBdr>
        <w:top w:val="none" w:sz="0" w:space="0" w:color="auto"/>
        <w:left w:val="none" w:sz="0" w:space="0" w:color="auto"/>
        <w:bottom w:val="none" w:sz="0" w:space="0" w:color="auto"/>
        <w:right w:val="none" w:sz="0" w:space="0" w:color="auto"/>
      </w:divBdr>
    </w:div>
    <w:div w:id="1293287738">
      <w:bodyDiv w:val="1"/>
      <w:marLeft w:val="0"/>
      <w:marRight w:val="0"/>
      <w:marTop w:val="0"/>
      <w:marBottom w:val="0"/>
      <w:divBdr>
        <w:top w:val="none" w:sz="0" w:space="0" w:color="auto"/>
        <w:left w:val="none" w:sz="0" w:space="0" w:color="auto"/>
        <w:bottom w:val="none" w:sz="0" w:space="0" w:color="auto"/>
        <w:right w:val="none" w:sz="0" w:space="0" w:color="auto"/>
      </w:divBdr>
    </w:div>
    <w:div w:id="1296333860">
      <w:bodyDiv w:val="1"/>
      <w:marLeft w:val="0"/>
      <w:marRight w:val="0"/>
      <w:marTop w:val="0"/>
      <w:marBottom w:val="0"/>
      <w:divBdr>
        <w:top w:val="none" w:sz="0" w:space="0" w:color="auto"/>
        <w:left w:val="none" w:sz="0" w:space="0" w:color="auto"/>
        <w:bottom w:val="none" w:sz="0" w:space="0" w:color="auto"/>
        <w:right w:val="none" w:sz="0" w:space="0" w:color="auto"/>
      </w:divBdr>
    </w:div>
    <w:div w:id="1312369799">
      <w:bodyDiv w:val="1"/>
      <w:marLeft w:val="0"/>
      <w:marRight w:val="0"/>
      <w:marTop w:val="0"/>
      <w:marBottom w:val="0"/>
      <w:divBdr>
        <w:top w:val="none" w:sz="0" w:space="0" w:color="auto"/>
        <w:left w:val="none" w:sz="0" w:space="0" w:color="auto"/>
        <w:bottom w:val="none" w:sz="0" w:space="0" w:color="auto"/>
        <w:right w:val="none" w:sz="0" w:space="0" w:color="auto"/>
      </w:divBdr>
    </w:div>
    <w:div w:id="1313295413">
      <w:bodyDiv w:val="1"/>
      <w:marLeft w:val="0"/>
      <w:marRight w:val="0"/>
      <w:marTop w:val="0"/>
      <w:marBottom w:val="0"/>
      <w:divBdr>
        <w:top w:val="none" w:sz="0" w:space="0" w:color="auto"/>
        <w:left w:val="none" w:sz="0" w:space="0" w:color="auto"/>
        <w:bottom w:val="none" w:sz="0" w:space="0" w:color="auto"/>
        <w:right w:val="none" w:sz="0" w:space="0" w:color="auto"/>
      </w:divBdr>
    </w:div>
    <w:div w:id="1319381135">
      <w:bodyDiv w:val="1"/>
      <w:marLeft w:val="0"/>
      <w:marRight w:val="0"/>
      <w:marTop w:val="0"/>
      <w:marBottom w:val="0"/>
      <w:divBdr>
        <w:top w:val="none" w:sz="0" w:space="0" w:color="auto"/>
        <w:left w:val="none" w:sz="0" w:space="0" w:color="auto"/>
        <w:bottom w:val="none" w:sz="0" w:space="0" w:color="auto"/>
        <w:right w:val="none" w:sz="0" w:space="0" w:color="auto"/>
      </w:divBdr>
    </w:div>
    <w:div w:id="1332416656">
      <w:bodyDiv w:val="1"/>
      <w:marLeft w:val="0"/>
      <w:marRight w:val="0"/>
      <w:marTop w:val="0"/>
      <w:marBottom w:val="0"/>
      <w:divBdr>
        <w:top w:val="none" w:sz="0" w:space="0" w:color="auto"/>
        <w:left w:val="none" w:sz="0" w:space="0" w:color="auto"/>
        <w:bottom w:val="none" w:sz="0" w:space="0" w:color="auto"/>
        <w:right w:val="none" w:sz="0" w:space="0" w:color="auto"/>
      </w:divBdr>
    </w:div>
    <w:div w:id="1337533098">
      <w:bodyDiv w:val="1"/>
      <w:marLeft w:val="0"/>
      <w:marRight w:val="0"/>
      <w:marTop w:val="0"/>
      <w:marBottom w:val="0"/>
      <w:divBdr>
        <w:top w:val="none" w:sz="0" w:space="0" w:color="auto"/>
        <w:left w:val="none" w:sz="0" w:space="0" w:color="auto"/>
        <w:bottom w:val="none" w:sz="0" w:space="0" w:color="auto"/>
        <w:right w:val="none" w:sz="0" w:space="0" w:color="auto"/>
      </w:divBdr>
    </w:div>
    <w:div w:id="1340547733">
      <w:bodyDiv w:val="1"/>
      <w:marLeft w:val="0"/>
      <w:marRight w:val="0"/>
      <w:marTop w:val="0"/>
      <w:marBottom w:val="0"/>
      <w:divBdr>
        <w:top w:val="none" w:sz="0" w:space="0" w:color="auto"/>
        <w:left w:val="none" w:sz="0" w:space="0" w:color="auto"/>
        <w:bottom w:val="none" w:sz="0" w:space="0" w:color="auto"/>
        <w:right w:val="none" w:sz="0" w:space="0" w:color="auto"/>
      </w:divBdr>
    </w:div>
    <w:div w:id="1345475195">
      <w:bodyDiv w:val="1"/>
      <w:marLeft w:val="0"/>
      <w:marRight w:val="0"/>
      <w:marTop w:val="0"/>
      <w:marBottom w:val="0"/>
      <w:divBdr>
        <w:top w:val="none" w:sz="0" w:space="0" w:color="auto"/>
        <w:left w:val="none" w:sz="0" w:space="0" w:color="auto"/>
        <w:bottom w:val="none" w:sz="0" w:space="0" w:color="auto"/>
        <w:right w:val="none" w:sz="0" w:space="0" w:color="auto"/>
      </w:divBdr>
    </w:div>
    <w:div w:id="1377654686">
      <w:bodyDiv w:val="1"/>
      <w:marLeft w:val="0"/>
      <w:marRight w:val="0"/>
      <w:marTop w:val="0"/>
      <w:marBottom w:val="0"/>
      <w:divBdr>
        <w:top w:val="none" w:sz="0" w:space="0" w:color="auto"/>
        <w:left w:val="none" w:sz="0" w:space="0" w:color="auto"/>
        <w:bottom w:val="none" w:sz="0" w:space="0" w:color="auto"/>
        <w:right w:val="none" w:sz="0" w:space="0" w:color="auto"/>
      </w:divBdr>
    </w:div>
    <w:div w:id="1379233933">
      <w:bodyDiv w:val="1"/>
      <w:marLeft w:val="0"/>
      <w:marRight w:val="0"/>
      <w:marTop w:val="0"/>
      <w:marBottom w:val="0"/>
      <w:divBdr>
        <w:top w:val="none" w:sz="0" w:space="0" w:color="auto"/>
        <w:left w:val="none" w:sz="0" w:space="0" w:color="auto"/>
        <w:bottom w:val="none" w:sz="0" w:space="0" w:color="auto"/>
        <w:right w:val="none" w:sz="0" w:space="0" w:color="auto"/>
      </w:divBdr>
    </w:div>
    <w:div w:id="1402825625">
      <w:bodyDiv w:val="1"/>
      <w:marLeft w:val="0"/>
      <w:marRight w:val="0"/>
      <w:marTop w:val="0"/>
      <w:marBottom w:val="0"/>
      <w:divBdr>
        <w:top w:val="none" w:sz="0" w:space="0" w:color="auto"/>
        <w:left w:val="none" w:sz="0" w:space="0" w:color="auto"/>
        <w:bottom w:val="none" w:sz="0" w:space="0" w:color="auto"/>
        <w:right w:val="none" w:sz="0" w:space="0" w:color="auto"/>
      </w:divBdr>
    </w:div>
    <w:div w:id="1413964457">
      <w:bodyDiv w:val="1"/>
      <w:marLeft w:val="0"/>
      <w:marRight w:val="0"/>
      <w:marTop w:val="0"/>
      <w:marBottom w:val="0"/>
      <w:divBdr>
        <w:top w:val="none" w:sz="0" w:space="0" w:color="auto"/>
        <w:left w:val="none" w:sz="0" w:space="0" w:color="auto"/>
        <w:bottom w:val="none" w:sz="0" w:space="0" w:color="auto"/>
        <w:right w:val="none" w:sz="0" w:space="0" w:color="auto"/>
      </w:divBdr>
    </w:div>
    <w:div w:id="1441413747">
      <w:bodyDiv w:val="1"/>
      <w:marLeft w:val="0"/>
      <w:marRight w:val="0"/>
      <w:marTop w:val="0"/>
      <w:marBottom w:val="0"/>
      <w:divBdr>
        <w:top w:val="none" w:sz="0" w:space="0" w:color="auto"/>
        <w:left w:val="none" w:sz="0" w:space="0" w:color="auto"/>
        <w:bottom w:val="none" w:sz="0" w:space="0" w:color="auto"/>
        <w:right w:val="none" w:sz="0" w:space="0" w:color="auto"/>
      </w:divBdr>
    </w:div>
    <w:div w:id="1444887861">
      <w:bodyDiv w:val="1"/>
      <w:marLeft w:val="0"/>
      <w:marRight w:val="0"/>
      <w:marTop w:val="0"/>
      <w:marBottom w:val="0"/>
      <w:divBdr>
        <w:top w:val="none" w:sz="0" w:space="0" w:color="auto"/>
        <w:left w:val="none" w:sz="0" w:space="0" w:color="auto"/>
        <w:bottom w:val="none" w:sz="0" w:space="0" w:color="auto"/>
        <w:right w:val="none" w:sz="0" w:space="0" w:color="auto"/>
      </w:divBdr>
    </w:div>
    <w:div w:id="1445149060">
      <w:bodyDiv w:val="1"/>
      <w:marLeft w:val="0"/>
      <w:marRight w:val="0"/>
      <w:marTop w:val="0"/>
      <w:marBottom w:val="0"/>
      <w:divBdr>
        <w:top w:val="none" w:sz="0" w:space="0" w:color="auto"/>
        <w:left w:val="none" w:sz="0" w:space="0" w:color="auto"/>
        <w:bottom w:val="none" w:sz="0" w:space="0" w:color="auto"/>
        <w:right w:val="none" w:sz="0" w:space="0" w:color="auto"/>
      </w:divBdr>
    </w:div>
    <w:div w:id="1449353791">
      <w:bodyDiv w:val="1"/>
      <w:marLeft w:val="0"/>
      <w:marRight w:val="0"/>
      <w:marTop w:val="0"/>
      <w:marBottom w:val="0"/>
      <w:divBdr>
        <w:top w:val="none" w:sz="0" w:space="0" w:color="auto"/>
        <w:left w:val="none" w:sz="0" w:space="0" w:color="auto"/>
        <w:bottom w:val="none" w:sz="0" w:space="0" w:color="auto"/>
        <w:right w:val="none" w:sz="0" w:space="0" w:color="auto"/>
      </w:divBdr>
    </w:div>
    <w:div w:id="1489633693">
      <w:bodyDiv w:val="1"/>
      <w:marLeft w:val="0"/>
      <w:marRight w:val="0"/>
      <w:marTop w:val="0"/>
      <w:marBottom w:val="0"/>
      <w:divBdr>
        <w:top w:val="none" w:sz="0" w:space="0" w:color="auto"/>
        <w:left w:val="none" w:sz="0" w:space="0" w:color="auto"/>
        <w:bottom w:val="none" w:sz="0" w:space="0" w:color="auto"/>
        <w:right w:val="none" w:sz="0" w:space="0" w:color="auto"/>
      </w:divBdr>
    </w:div>
    <w:div w:id="1524979809">
      <w:bodyDiv w:val="1"/>
      <w:marLeft w:val="0"/>
      <w:marRight w:val="0"/>
      <w:marTop w:val="0"/>
      <w:marBottom w:val="0"/>
      <w:divBdr>
        <w:top w:val="none" w:sz="0" w:space="0" w:color="auto"/>
        <w:left w:val="none" w:sz="0" w:space="0" w:color="auto"/>
        <w:bottom w:val="none" w:sz="0" w:space="0" w:color="auto"/>
        <w:right w:val="none" w:sz="0" w:space="0" w:color="auto"/>
      </w:divBdr>
    </w:div>
    <w:div w:id="1546018745">
      <w:bodyDiv w:val="1"/>
      <w:marLeft w:val="0"/>
      <w:marRight w:val="0"/>
      <w:marTop w:val="0"/>
      <w:marBottom w:val="0"/>
      <w:divBdr>
        <w:top w:val="none" w:sz="0" w:space="0" w:color="auto"/>
        <w:left w:val="none" w:sz="0" w:space="0" w:color="auto"/>
        <w:bottom w:val="none" w:sz="0" w:space="0" w:color="auto"/>
        <w:right w:val="none" w:sz="0" w:space="0" w:color="auto"/>
      </w:divBdr>
    </w:div>
    <w:div w:id="1550921641">
      <w:bodyDiv w:val="1"/>
      <w:marLeft w:val="0"/>
      <w:marRight w:val="0"/>
      <w:marTop w:val="0"/>
      <w:marBottom w:val="0"/>
      <w:divBdr>
        <w:top w:val="none" w:sz="0" w:space="0" w:color="auto"/>
        <w:left w:val="none" w:sz="0" w:space="0" w:color="auto"/>
        <w:bottom w:val="none" w:sz="0" w:space="0" w:color="auto"/>
        <w:right w:val="none" w:sz="0" w:space="0" w:color="auto"/>
      </w:divBdr>
    </w:div>
    <w:div w:id="1552963931">
      <w:bodyDiv w:val="1"/>
      <w:marLeft w:val="0"/>
      <w:marRight w:val="0"/>
      <w:marTop w:val="0"/>
      <w:marBottom w:val="0"/>
      <w:divBdr>
        <w:top w:val="none" w:sz="0" w:space="0" w:color="auto"/>
        <w:left w:val="none" w:sz="0" w:space="0" w:color="auto"/>
        <w:bottom w:val="none" w:sz="0" w:space="0" w:color="auto"/>
        <w:right w:val="none" w:sz="0" w:space="0" w:color="auto"/>
      </w:divBdr>
    </w:div>
    <w:div w:id="1586110814">
      <w:bodyDiv w:val="1"/>
      <w:marLeft w:val="0"/>
      <w:marRight w:val="0"/>
      <w:marTop w:val="0"/>
      <w:marBottom w:val="0"/>
      <w:divBdr>
        <w:top w:val="none" w:sz="0" w:space="0" w:color="auto"/>
        <w:left w:val="none" w:sz="0" w:space="0" w:color="auto"/>
        <w:bottom w:val="none" w:sz="0" w:space="0" w:color="auto"/>
        <w:right w:val="none" w:sz="0" w:space="0" w:color="auto"/>
      </w:divBdr>
    </w:div>
    <w:div w:id="1615094043">
      <w:bodyDiv w:val="1"/>
      <w:marLeft w:val="0"/>
      <w:marRight w:val="0"/>
      <w:marTop w:val="0"/>
      <w:marBottom w:val="0"/>
      <w:divBdr>
        <w:top w:val="none" w:sz="0" w:space="0" w:color="auto"/>
        <w:left w:val="none" w:sz="0" w:space="0" w:color="auto"/>
        <w:bottom w:val="none" w:sz="0" w:space="0" w:color="auto"/>
        <w:right w:val="none" w:sz="0" w:space="0" w:color="auto"/>
      </w:divBdr>
    </w:div>
    <w:div w:id="1619026291">
      <w:bodyDiv w:val="1"/>
      <w:marLeft w:val="0"/>
      <w:marRight w:val="0"/>
      <w:marTop w:val="0"/>
      <w:marBottom w:val="0"/>
      <w:divBdr>
        <w:top w:val="none" w:sz="0" w:space="0" w:color="auto"/>
        <w:left w:val="none" w:sz="0" w:space="0" w:color="auto"/>
        <w:bottom w:val="none" w:sz="0" w:space="0" w:color="auto"/>
        <w:right w:val="none" w:sz="0" w:space="0" w:color="auto"/>
      </w:divBdr>
    </w:div>
    <w:div w:id="1669288178">
      <w:bodyDiv w:val="1"/>
      <w:marLeft w:val="0"/>
      <w:marRight w:val="0"/>
      <w:marTop w:val="0"/>
      <w:marBottom w:val="0"/>
      <w:divBdr>
        <w:top w:val="none" w:sz="0" w:space="0" w:color="auto"/>
        <w:left w:val="none" w:sz="0" w:space="0" w:color="auto"/>
        <w:bottom w:val="none" w:sz="0" w:space="0" w:color="auto"/>
        <w:right w:val="none" w:sz="0" w:space="0" w:color="auto"/>
      </w:divBdr>
    </w:div>
    <w:div w:id="1712996675">
      <w:bodyDiv w:val="1"/>
      <w:marLeft w:val="0"/>
      <w:marRight w:val="0"/>
      <w:marTop w:val="0"/>
      <w:marBottom w:val="0"/>
      <w:divBdr>
        <w:top w:val="none" w:sz="0" w:space="0" w:color="auto"/>
        <w:left w:val="none" w:sz="0" w:space="0" w:color="auto"/>
        <w:bottom w:val="none" w:sz="0" w:space="0" w:color="auto"/>
        <w:right w:val="none" w:sz="0" w:space="0" w:color="auto"/>
      </w:divBdr>
    </w:div>
    <w:div w:id="1720083387">
      <w:bodyDiv w:val="1"/>
      <w:marLeft w:val="0"/>
      <w:marRight w:val="0"/>
      <w:marTop w:val="0"/>
      <w:marBottom w:val="0"/>
      <w:divBdr>
        <w:top w:val="none" w:sz="0" w:space="0" w:color="auto"/>
        <w:left w:val="none" w:sz="0" w:space="0" w:color="auto"/>
        <w:bottom w:val="none" w:sz="0" w:space="0" w:color="auto"/>
        <w:right w:val="none" w:sz="0" w:space="0" w:color="auto"/>
      </w:divBdr>
    </w:div>
    <w:div w:id="1720785615">
      <w:bodyDiv w:val="1"/>
      <w:marLeft w:val="0"/>
      <w:marRight w:val="0"/>
      <w:marTop w:val="0"/>
      <w:marBottom w:val="0"/>
      <w:divBdr>
        <w:top w:val="none" w:sz="0" w:space="0" w:color="auto"/>
        <w:left w:val="none" w:sz="0" w:space="0" w:color="auto"/>
        <w:bottom w:val="none" w:sz="0" w:space="0" w:color="auto"/>
        <w:right w:val="none" w:sz="0" w:space="0" w:color="auto"/>
      </w:divBdr>
    </w:div>
    <w:div w:id="1731422113">
      <w:bodyDiv w:val="1"/>
      <w:marLeft w:val="0"/>
      <w:marRight w:val="0"/>
      <w:marTop w:val="0"/>
      <w:marBottom w:val="0"/>
      <w:divBdr>
        <w:top w:val="none" w:sz="0" w:space="0" w:color="auto"/>
        <w:left w:val="none" w:sz="0" w:space="0" w:color="auto"/>
        <w:bottom w:val="none" w:sz="0" w:space="0" w:color="auto"/>
        <w:right w:val="none" w:sz="0" w:space="0" w:color="auto"/>
      </w:divBdr>
    </w:div>
    <w:div w:id="1739933418">
      <w:bodyDiv w:val="1"/>
      <w:marLeft w:val="0"/>
      <w:marRight w:val="0"/>
      <w:marTop w:val="0"/>
      <w:marBottom w:val="0"/>
      <w:divBdr>
        <w:top w:val="none" w:sz="0" w:space="0" w:color="auto"/>
        <w:left w:val="none" w:sz="0" w:space="0" w:color="auto"/>
        <w:bottom w:val="none" w:sz="0" w:space="0" w:color="auto"/>
        <w:right w:val="none" w:sz="0" w:space="0" w:color="auto"/>
      </w:divBdr>
    </w:div>
    <w:div w:id="1744139546">
      <w:bodyDiv w:val="1"/>
      <w:marLeft w:val="0"/>
      <w:marRight w:val="0"/>
      <w:marTop w:val="0"/>
      <w:marBottom w:val="0"/>
      <w:divBdr>
        <w:top w:val="none" w:sz="0" w:space="0" w:color="auto"/>
        <w:left w:val="none" w:sz="0" w:space="0" w:color="auto"/>
        <w:bottom w:val="none" w:sz="0" w:space="0" w:color="auto"/>
        <w:right w:val="none" w:sz="0" w:space="0" w:color="auto"/>
      </w:divBdr>
    </w:div>
    <w:div w:id="1749763345">
      <w:bodyDiv w:val="1"/>
      <w:marLeft w:val="0"/>
      <w:marRight w:val="0"/>
      <w:marTop w:val="0"/>
      <w:marBottom w:val="0"/>
      <w:divBdr>
        <w:top w:val="none" w:sz="0" w:space="0" w:color="auto"/>
        <w:left w:val="none" w:sz="0" w:space="0" w:color="auto"/>
        <w:bottom w:val="none" w:sz="0" w:space="0" w:color="auto"/>
        <w:right w:val="none" w:sz="0" w:space="0" w:color="auto"/>
      </w:divBdr>
    </w:div>
    <w:div w:id="1765566510">
      <w:bodyDiv w:val="1"/>
      <w:marLeft w:val="0"/>
      <w:marRight w:val="0"/>
      <w:marTop w:val="0"/>
      <w:marBottom w:val="0"/>
      <w:divBdr>
        <w:top w:val="none" w:sz="0" w:space="0" w:color="auto"/>
        <w:left w:val="none" w:sz="0" w:space="0" w:color="auto"/>
        <w:bottom w:val="none" w:sz="0" w:space="0" w:color="auto"/>
        <w:right w:val="none" w:sz="0" w:space="0" w:color="auto"/>
      </w:divBdr>
    </w:div>
    <w:div w:id="1804276785">
      <w:bodyDiv w:val="1"/>
      <w:marLeft w:val="0"/>
      <w:marRight w:val="0"/>
      <w:marTop w:val="0"/>
      <w:marBottom w:val="0"/>
      <w:divBdr>
        <w:top w:val="none" w:sz="0" w:space="0" w:color="auto"/>
        <w:left w:val="none" w:sz="0" w:space="0" w:color="auto"/>
        <w:bottom w:val="none" w:sz="0" w:space="0" w:color="auto"/>
        <w:right w:val="none" w:sz="0" w:space="0" w:color="auto"/>
      </w:divBdr>
    </w:div>
    <w:div w:id="1830904573">
      <w:bodyDiv w:val="1"/>
      <w:marLeft w:val="0"/>
      <w:marRight w:val="0"/>
      <w:marTop w:val="0"/>
      <w:marBottom w:val="0"/>
      <w:divBdr>
        <w:top w:val="none" w:sz="0" w:space="0" w:color="auto"/>
        <w:left w:val="none" w:sz="0" w:space="0" w:color="auto"/>
        <w:bottom w:val="none" w:sz="0" w:space="0" w:color="auto"/>
        <w:right w:val="none" w:sz="0" w:space="0" w:color="auto"/>
      </w:divBdr>
    </w:div>
    <w:div w:id="1845441029">
      <w:bodyDiv w:val="1"/>
      <w:marLeft w:val="0"/>
      <w:marRight w:val="0"/>
      <w:marTop w:val="0"/>
      <w:marBottom w:val="0"/>
      <w:divBdr>
        <w:top w:val="none" w:sz="0" w:space="0" w:color="auto"/>
        <w:left w:val="none" w:sz="0" w:space="0" w:color="auto"/>
        <w:bottom w:val="none" w:sz="0" w:space="0" w:color="auto"/>
        <w:right w:val="none" w:sz="0" w:space="0" w:color="auto"/>
      </w:divBdr>
    </w:div>
    <w:div w:id="1853300821">
      <w:bodyDiv w:val="1"/>
      <w:marLeft w:val="0"/>
      <w:marRight w:val="0"/>
      <w:marTop w:val="0"/>
      <w:marBottom w:val="0"/>
      <w:divBdr>
        <w:top w:val="none" w:sz="0" w:space="0" w:color="auto"/>
        <w:left w:val="none" w:sz="0" w:space="0" w:color="auto"/>
        <w:bottom w:val="none" w:sz="0" w:space="0" w:color="auto"/>
        <w:right w:val="none" w:sz="0" w:space="0" w:color="auto"/>
      </w:divBdr>
    </w:div>
    <w:div w:id="1881046305">
      <w:bodyDiv w:val="1"/>
      <w:marLeft w:val="0"/>
      <w:marRight w:val="0"/>
      <w:marTop w:val="0"/>
      <w:marBottom w:val="0"/>
      <w:divBdr>
        <w:top w:val="none" w:sz="0" w:space="0" w:color="auto"/>
        <w:left w:val="none" w:sz="0" w:space="0" w:color="auto"/>
        <w:bottom w:val="none" w:sz="0" w:space="0" w:color="auto"/>
        <w:right w:val="none" w:sz="0" w:space="0" w:color="auto"/>
      </w:divBdr>
    </w:div>
    <w:div w:id="1897005143">
      <w:bodyDiv w:val="1"/>
      <w:marLeft w:val="0"/>
      <w:marRight w:val="0"/>
      <w:marTop w:val="0"/>
      <w:marBottom w:val="0"/>
      <w:divBdr>
        <w:top w:val="none" w:sz="0" w:space="0" w:color="auto"/>
        <w:left w:val="none" w:sz="0" w:space="0" w:color="auto"/>
        <w:bottom w:val="none" w:sz="0" w:space="0" w:color="auto"/>
        <w:right w:val="none" w:sz="0" w:space="0" w:color="auto"/>
      </w:divBdr>
    </w:div>
    <w:div w:id="1898854744">
      <w:bodyDiv w:val="1"/>
      <w:marLeft w:val="0"/>
      <w:marRight w:val="0"/>
      <w:marTop w:val="0"/>
      <w:marBottom w:val="0"/>
      <w:divBdr>
        <w:top w:val="none" w:sz="0" w:space="0" w:color="auto"/>
        <w:left w:val="none" w:sz="0" w:space="0" w:color="auto"/>
        <w:bottom w:val="none" w:sz="0" w:space="0" w:color="auto"/>
        <w:right w:val="none" w:sz="0" w:space="0" w:color="auto"/>
      </w:divBdr>
    </w:div>
    <w:div w:id="1903248588">
      <w:bodyDiv w:val="1"/>
      <w:marLeft w:val="0"/>
      <w:marRight w:val="0"/>
      <w:marTop w:val="0"/>
      <w:marBottom w:val="0"/>
      <w:divBdr>
        <w:top w:val="none" w:sz="0" w:space="0" w:color="auto"/>
        <w:left w:val="none" w:sz="0" w:space="0" w:color="auto"/>
        <w:bottom w:val="none" w:sz="0" w:space="0" w:color="auto"/>
        <w:right w:val="none" w:sz="0" w:space="0" w:color="auto"/>
      </w:divBdr>
    </w:div>
    <w:div w:id="1907838118">
      <w:bodyDiv w:val="1"/>
      <w:marLeft w:val="0"/>
      <w:marRight w:val="0"/>
      <w:marTop w:val="0"/>
      <w:marBottom w:val="0"/>
      <w:divBdr>
        <w:top w:val="none" w:sz="0" w:space="0" w:color="auto"/>
        <w:left w:val="none" w:sz="0" w:space="0" w:color="auto"/>
        <w:bottom w:val="none" w:sz="0" w:space="0" w:color="auto"/>
        <w:right w:val="none" w:sz="0" w:space="0" w:color="auto"/>
      </w:divBdr>
    </w:div>
    <w:div w:id="1923369817">
      <w:bodyDiv w:val="1"/>
      <w:marLeft w:val="0"/>
      <w:marRight w:val="0"/>
      <w:marTop w:val="0"/>
      <w:marBottom w:val="0"/>
      <w:divBdr>
        <w:top w:val="none" w:sz="0" w:space="0" w:color="auto"/>
        <w:left w:val="none" w:sz="0" w:space="0" w:color="auto"/>
        <w:bottom w:val="none" w:sz="0" w:space="0" w:color="auto"/>
        <w:right w:val="none" w:sz="0" w:space="0" w:color="auto"/>
      </w:divBdr>
    </w:div>
    <w:div w:id="1989044278">
      <w:bodyDiv w:val="1"/>
      <w:marLeft w:val="0"/>
      <w:marRight w:val="0"/>
      <w:marTop w:val="0"/>
      <w:marBottom w:val="0"/>
      <w:divBdr>
        <w:top w:val="none" w:sz="0" w:space="0" w:color="auto"/>
        <w:left w:val="none" w:sz="0" w:space="0" w:color="auto"/>
        <w:bottom w:val="none" w:sz="0" w:space="0" w:color="auto"/>
        <w:right w:val="none" w:sz="0" w:space="0" w:color="auto"/>
      </w:divBdr>
    </w:div>
    <w:div w:id="1998529920">
      <w:bodyDiv w:val="1"/>
      <w:marLeft w:val="0"/>
      <w:marRight w:val="0"/>
      <w:marTop w:val="0"/>
      <w:marBottom w:val="0"/>
      <w:divBdr>
        <w:top w:val="none" w:sz="0" w:space="0" w:color="auto"/>
        <w:left w:val="none" w:sz="0" w:space="0" w:color="auto"/>
        <w:bottom w:val="none" w:sz="0" w:space="0" w:color="auto"/>
        <w:right w:val="none" w:sz="0" w:space="0" w:color="auto"/>
      </w:divBdr>
    </w:div>
    <w:div w:id="2000769763">
      <w:bodyDiv w:val="1"/>
      <w:marLeft w:val="0"/>
      <w:marRight w:val="0"/>
      <w:marTop w:val="0"/>
      <w:marBottom w:val="0"/>
      <w:divBdr>
        <w:top w:val="none" w:sz="0" w:space="0" w:color="auto"/>
        <w:left w:val="none" w:sz="0" w:space="0" w:color="auto"/>
        <w:bottom w:val="none" w:sz="0" w:space="0" w:color="auto"/>
        <w:right w:val="none" w:sz="0" w:space="0" w:color="auto"/>
      </w:divBdr>
    </w:div>
    <w:div w:id="2027317983">
      <w:bodyDiv w:val="1"/>
      <w:marLeft w:val="0"/>
      <w:marRight w:val="0"/>
      <w:marTop w:val="0"/>
      <w:marBottom w:val="0"/>
      <w:divBdr>
        <w:top w:val="none" w:sz="0" w:space="0" w:color="auto"/>
        <w:left w:val="none" w:sz="0" w:space="0" w:color="auto"/>
        <w:bottom w:val="none" w:sz="0" w:space="0" w:color="auto"/>
        <w:right w:val="none" w:sz="0" w:space="0" w:color="auto"/>
      </w:divBdr>
    </w:div>
    <w:div w:id="2036492160">
      <w:bodyDiv w:val="1"/>
      <w:marLeft w:val="0"/>
      <w:marRight w:val="0"/>
      <w:marTop w:val="0"/>
      <w:marBottom w:val="0"/>
      <w:divBdr>
        <w:top w:val="none" w:sz="0" w:space="0" w:color="auto"/>
        <w:left w:val="none" w:sz="0" w:space="0" w:color="auto"/>
        <w:bottom w:val="none" w:sz="0" w:space="0" w:color="auto"/>
        <w:right w:val="none" w:sz="0" w:space="0" w:color="auto"/>
      </w:divBdr>
    </w:div>
    <w:div w:id="2041078424">
      <w:bodyDiv w:val="1"/>
      <w:marLeft w:val="0"/>
      <w:marRight w:val="0"/>
      <w:marTop w:val="0"/>
      <w:marBottom w:val="0"/>
      <w:divBdr>
        <w:top w:val="none" w:sz="0" w:space="0" w:color="auto"/>
        <w:left w:val="none" w:sz="0" w:space="0" w:color="auto"/>
        <w:bottom w:val="none" w:sz="0" w:space="0" w:color="auto"/>
        <w:right w:val="none" w:sz="0" w:space="0" w:color="auto"/>
      </w:divBdr>
    </w:div>
    <w:div w:id="2100515208">
      <w:bodyDiv w:val="1"/>
      <w:marLeft w:val="0"/>
      <w:marRight w:val="0"/>
      <w:marTop w:val="0"/>
      <w:marBottom w:val="0"/>
      <w:divBdr>
        <w:top w:val="none" w:sz="0" w:space="0" w:color="auto"/>
        <w:left w:val="none" w:sz="0" w:space="0" w:color="auto"/>
        <w:bottom w:val="none" w:sz="0" w:space="0" w:color="auto"/>
        <w:right w:val="none" w:sz="0" w:space="0" w:color="auto"/>
      </w:divBdr>
    </w:div>
    <w:div w:id="213752558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jpeg"/><Relationship Id="rId18" Type="http://schemas.openxmlformats.org/officeDocument/2006/relationships/header" Target="header2.xml"/><Relationship Id="rId26" Type="http://schemas.openxmlformats.org/officeDocument/2006/relationships/diagramQuickStyle" Target="diagrams/quickStyle1.xml"/><Relationship Id="rId39" Type="http://schemas.openxmlformats.org/officeDocument/2006/relationships/hyperlink" Target="https://ia.cpuc.ca.gov/environment/info/aspen/westofdevers/plans/wildlife_handling_guidelines.pdf" TargetMode="External"/><Relationship Id="rId21" Type="http://schemas.openxmlformats.org/officeDocument/2006/relationships/header" Target="header4.xml"/><Relationship Id="rId34" Type="http://schemas.openxmlformats.org/officeDocument/2006/relationships/header" Target="header8.xml"/><Relationship Id="rId42" Type="http://schemas.openxmlformats.org/officeDocument/2006/relationships/image" Target="media/image10.png"/><Relationship Id="rId47" Type="http://schemas.openxmlformats.org/officeDocument/2006/relationships/theme" Target="theme/theme1.xml"/><Relationship Id="rId7" Type="http://schemas.openxmlformats.org/officeDocument/2006/relationships/numbering" Target="numbering.xml"/><Relationship Id="rId2" Type="http://schemas.openxmlformats.org/officeDocument/2006/relationships/customXml" Target="../customXml/item2.xml"/><Relationship Id="rId16" Type="http://schemas.openxmlformats.org/officeDocument/2006/relationships/footer" Target="footer1.xml"/><Relationship Id="rId29" Type="http://schemas.openxmlformats.org/officeDocument/2006/relationships/header" Target="header5.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diagramData" Target="diagrams/data1.xml"/><Relationship Id="rId32" Type="http://schemas.openxmlformats.org/officeDocument/2006/relationships/hyperlink" Target="https://www.iucnredlist.org" TargetMode="External"/><Relationship Id="rId37" Type="http://schemas.openxmlformats.org/officeDocument/2006/relationships/hyperlink" Target="https://cites.org/sites/default/files/eng/Enforcement_operations_wildlife_safety_guidelines_Asia_WCS_quick_guides_incorporated.pdf" TargetMode="External"/><Relationship Id="rId40" Type="http://schemas.openxmlformats.org/officeDocument/2006/relationships/hyperlink" Target="https://www.dpaw.wa.gov.au/images/documents/plants-animals/monitoring/sop/sop_hand_restraint_of_wildlife_v1.1_2017.pdf" TargetMode="External"/><Relationship Id="rId45" Type="http://schemas.openxmlformats.org/officeDocument/2006/relationships/footer" Target="footer4.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image" Target="media/image8.jpeg"/><Relationship Id="rId28" Type="http://schemas.microsoft.com/office/2007/relationships/diagramDrawing" Target="diagrams/drawing1.xml"/><Relationship Id="rId36" Type="http://schemas.openxmlformats.org/officeDocument/2006/relationships/hyperlink" Target="https://documents.ottawa.ca/sites/documents/files/documents/construction_en.pdf" TargetMode="External"/><Relationship Id="rId10" Type="http://schemas.openxmlformats.org/officeDocument/2006/relationships/webSettings" Target="webSettings.xml"/><Relationship Id="rId19" Type="http://schemas.openxmlformats.org/officeDocument/2006/relationships/footer" Target="footer3.xml"/><Relationship Id="rId31" Type="http://schemas.openxmlformats.org/officeDocument/2006/relationships/hyperlink" Target="https://www.ser.org/page/SERStandards/International-Standards-for-the-Practice-of-Ecological-Restoration.htm" TargetMode="External"/><Relationship Id="rId44" Type="http://schemas.openxmlformats.org/officeDocument/2006/relationships/header" Target="header1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jpeg"/><Relationship Id="rId22" Type="http://schemas.openxmlformats.org/officeDocument/2006/relationships/image" Target="media/image7.jpeg"/><Relationship Id="rId27" Type="http://schemas.openxmlformats.org/officeDocument/2006/relationships/diagramColors" Target="diagrams/colors1.xml"/><Relationship Id="rId30" Type="http://schemas.openxmlformats.org/officeDocument/2006/relationships/header" Target="header6.xml"/><Relationship Id="rId35" Type="http://schemas.openxmlformats.org/officeDocument/2006/relationships/header" Target="header9.xml"/><Relationship Id="rId43" Type="http://schemas.openxmlformats.org/officeDocument/2006/relationships/header" Target="header10.xml"/><Relationship Id="rId8" Type="http://schemas.openxmlformats.org/officeDocument/2006/relationships/styles" Target="styles.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footer" Target="footer2.xml"/><Relationship Id="rId25" Type="http://schemas.openxmlformats.org/officeDocument/2006/relationships/diagramLayout" Target="diagrams/layout1.xml"/><Relationship Id="rId33" Type="http://schemas.openxmlformats.org/officeDocument/2006/relationships/header" Target="header7.xml"/><Relationship Id="rId38" Type="http://schemas.openxmlformats.org/officeDocument/2006/relationships/hyperlink" Target="https://wwfint.awsassets.panda.org/downloads/network_standard__en__translocations___animal_handling_vsep2021.pdf" TargetMode="External"/><Relationship Id="rId46" Type="http://schemas.openxmlformats.org/officeDocument/2006/relationships/fontTable" Target="fontTable.xml"/><Relationship Id="rId20" Type="http://schemas.openxmlformats.org/officeDocument/2006/relationships/header" Target="header3.xml"/><Relationship Id="rId41" Type="http://schemas.openxmlformats.org/officeDocument/2006/relationships/image" Target="media/image9.png"/></Relationships>
</file>

<file path=word/_rels/footer2.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word/_rels/footer3.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word/_rels/footnotes.xml.rels><?xml version="1.0" encoding="UTF-8" standalone="yes"?>
<Relationships xmlns="http://schemas.openxmlformats.org/package/2006/relationships"><Relationship Id="rId2" Type="http://schemas.openxmlformats.org/officeDocument/2006/relationships/hyperlink" Target="https://www.forest-trends.org/publications/standard-on-biodiversity-offsets/" TargetMode="External"/><Relationship Id="rId1" Type="http://schemas.openxmlformats.org/officeDocument/2006/relationships/hyperlink" Target="https://www.forest-trends.org/wp-content/uploads/imported/4assessing-quality-of-native-vegetation-d-parkes-pdf.pdf" TargetMode="External"/></Relationships>
</file>

<file path=word/_rels/header2.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png"/></Relationships>
</file>

<file path=word/_rels/header10.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png"/></Relationships>
</file>

<file path=word/_rels/header11.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Claudia.Tomescu\AppData\Local\Temp\Templafy\WordVsto\A4%20Report%20Template.dotx" TargetMode="External"/></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274E653F-0AF9-48A1-B255-FA45BD5912E2}"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US"/>
        </a:p>
      </dgm:t>
    </dgm:pt>
    <dgm:pt modelId="{184D55FF-18D5-44C3-A80C-6360B805D498}">
      <dgm:prSet phldrT="[Text]" custT="1"/>
      <dgm:spPr/>
      <dgm:t>
        <a:bodyPr/>
        <a:lstStyle/>
        <a:p>
          <a:pPr algn="ctr"/>
          <a:r>
            <a:rPr lang="en-US" sz="900" b="1" dirty="0"/>
            <a:t>2</a:t>
          </a:r>
          <a:r>
            <a:rPr lang="en-US" sz="900" dirty="0"/>
            <a:t> Collect baseline data + set performance thresholds</a:t>
          </a:r>
        </a:p>
      </dgm:t>
    </dgm:pt>
    <dgm:pt modelId="{E0F6F88B-C2B6-498B-95FC-89DE9D7F54F6}" type="parTrans" cxnId="{2DE1D128-1CC9-4F09-AEC3-40DC67E38E0A}">
      <dgm:prSet/>
      <dgm:spPr/>
      <dgm:t>
        <a:bodyPr/>
        <a:lstStyle/>
        <a:p>
          <a:pPr algn="ctr"/>
          <a:endParaRPr lang="en-US" sz="900"/>
        </a:p>
      </dgm:t>
    </dgm:pt>
    <dgm:pt modelId="{819E2183-FA23-4FAD-8991-08DB22285BAB}" type="sibTrans" cxnId="{2DE1D128-1CC9-4F09-AEC3-40DC67E38E0A}">
      <dgm:prSet/>
      <dgm:spPr/>
      <dgm:t>
        <a:bodyPr/>
        <a:lstStyle/>
        <a:p>
          <a:pPr algn="ctr"/>
          <a:endParaRPr lang="en-US" sz="900"/>
        </a:p>
      </dgm:t>
    </dgm:pt>
    <dgm:pt modelId="{18721056-54BC-49AA-B625-A34D61A3CA62}">
      <dgm:prSet phldrT="[Text]" custT="1"/>
      <dgm:spPr/>
      <dgm:t>
        <a:bodyPr/>
        <a:lstStyle/>
        <a:p>
          <a:pPr algn="ctr"/>
          <a:r>
            <a:rPr lang="en-US" sz="900" b="1" dirty="0"/>
            <a:t>3</a:t>
          </a:r>
          <a:r>
            <a:rPr lang="en-US" sz="900" dirty="0"/>
            <a:t> Implement operational monitoring</a:t>
          </a:r>
        </a:p>
      </dgm:t>
    </dgm:pt>
    <dgm:pt modelId="{D99A033E-9F0F-4626-9D91-3C0D683DC8AF}" type="parTrans" cxnId="{9817A1B8-CB41-4AB1-B7B6-4BE443853E8E}">
      <dgm:prSet/>
      <dgm:spPr/>
      <dgm:t>
        <a:bodyPr/>
        <a:lstStyle/>
        <a:p>
          <a:pPr algn="ctr"/>
          <a:endParaRPr lang="en-US" sz="900"/>
        </a:p>
      </dgm:t>
    </dgm:pt>
    <dgm:pt modelId="{CD21A64E-0BDB-42F2-B424-2A11451847B5}" type="sibTrans" cxnId="{9817A1B8-CB41-4AB1-B7B6-4BE443853E8E}">
      <dgm:prSet/>
      <dgm:spPr/>
      <dgm:t>
        <a:bodyPr/>
        <a:lstStyle/>
        <a:p>
          <a:pPr algn="ctr"/>
          <a:endParaRPr lang="en-US" sz="900"/>
        </a:p>
      </dgm:t>
    </dgm:pt>
    <dgm:pt modelId="{BE108D1B-FA15-4A2D-B610-CB58460FEB5E}">
      <dgm:prSet phldrT="[Text]" custT="1"/>
      <dgm:spPr/>
      <dgm:t>
        <a:bodyPr/>
        <a:lstStyle/>
        <a:p>
          <a:pPr algn="ctr"/>
          <a:r>
            <a:rPr lang="en-US" sz="900" b="1" dirty="0"/>
            <a:t>4</a:t>
          </a:r>
          <a:r>
            <a:rPr lang="en-US" sz="900" dirty="0"/>
            <a:t> Collect, store and analyze data</a:t>
          </a:r>
        </a:p>
      </dgm:t>
    </dgm:pt>
    <dgm:pt modelId="{3C003A83-79D2-4E5D-8B98-8912FC0D0237}" type="parTrans" cxnId="{80A36511-1EB5-4C21-9573-532A47A0F2C7}">
      <dgm:prSet/>
      <dgm:spPr/>
      <dgm:t>
        <a:bodyPr/>
        <a:lstStyle/>
        <a:p>
          <a:pPr algn="ctr"/>
          <a:endParaRPr lang="en-US" sz="900"/>
        </a:p>
      </dgm:t>
    </dgm:pt>
    <dgm:pt modelId="{4986305B-C489-43BC-B039-EC693CEA89C8}" type="sibTrans" cxnId="{80A36511-1EB5-4C21-9573-532A47A0F2C7}">
      <dgm:prSet/>
      <dgm:spPr/>
      <dgm:t>
        <a:bodyPr/>
        <a:lstStyle/>
        <a:p>
          <a:pPr algn="ctr"/>
          <a:endParaRPr lang="en-US" sz="900"/>
        </a:p>
      </dgm:t>
    </dgm:pt>
    <dgm:pt modelId="{F6414CA1-04EC-468E-BD1D-3CDC5C6B4EBD}">
      <dgm:prSet phldrT="[Text]" custT="1"/>
      <dgm:spPr/>
      <dgm:t>
        <a:bodyPr/>
        <a:lstStyle/>
        <a:p>
          <a:pPr algn="ctr"/>
          <a:r>
            <a:rPr lang="en-US" sz="900" b="1" dirty="0"/>
            <a:t>5</a:t>
          </a:r>
          <a:r>
            <a:rPr lang="en-US" sz="900" dirty="0"/>
            <a:t> Reporting and communication of outcomes of monitoring</a:t>
          </a:r>
        </a:p>
      </dgm:t>
    </dgm:pt>
    <dgm:pt modelId="{61167A4A-E8EF-4DFC-9302-9B48CBBB5A99}" type="parTrans" cxnId="{804EEF44-8309-4F7C-9247-DBA1E078C61E}">
      <dgm:prSet/>
      <dgm:spPr/>
      <dgm:t>
        <a:bodyPr/>
        <a:lstStyle/>
        <a:p>
          <a:pPr algn="ctr"/>
          <a:endParaRPr lang="en-US" sz="900"/>
        </a:p>
      </dgm:t>
    </dgm:pt>
    <dgm:pt modelId="{9C4309DE-05C1-43A2-A8F4-F336EBFBD3CB}" type="sibTrans" cxnId="{804EEF44-8309-4F7C-9247-DBA1E078C61E}">
      <dgm:prSet/>
      <dgm:spPr/>
      <dgm:t>
        <a:bodyPr/>
        <a:lstStyle/>
        <a:p>
          <a:pPr algn="ctr"/>
          <a:endParaRPr lang="en-US" sz="900"/>
        </a:p>
      </dgm:t>
    </dgm:pt>
    <dgm:pt modelId="{285B9AC5-63CF-4C44-8DF4-D7E2ACF9C4CB}">
      <dgm:prSet phldrT="[Text]" custT="1"/>
      <dgm:spPr/>
      <dgm:t>
        <a:bodyPr/>
        <a:lstStyle/>
        <a:p>
          <a:pPr algn="ctr"/>
          <a:r>
            <a:rPr lang="en-US" sz="900" b="1" dirty="0"/>
            <a:t>7 </a:t>
          </a:r>
          <a:r>
            <a:rPr lang="en-US" sz="900" dirty="0"/>
            <a:t>Audit/review monitoring </a:t>
          </a:r>
          <a:r>
            <a:rPr lang="en-US" sz="900" dirty="0" err="1"/>
            <a:t>programme and update BMP accordingly</a:t>
          </a:r>
          <a:endParaRPr lang="en-US" sz="900" dirty="0"/>
        </a:p>
      </dgm:t>
    </dgm:pt>
    <dgm:pt modelId="{554D6996-D85C-42BD-A3E7-F2C0C6121742}" type="parTrans" cxnId="{26D51660-0557-4798-88BE-BD0F2BE2D752}">
      <dgm:prSet/>
      <dgm:spPr/>
      <dgm:t>
        <a:bodyPr/>
        <a:lstStyle/>
        <a:p>
          <a:pPr algn="ctr"/>
          <a:endParaRPr lang="en-US" sz="900"/>
        </a:p>
      </dgm:t>
    </dgm:pt>
    <dgm:pt modelId="{9BE1DD46-0688-4D9D-87DD-52B033E1B7A8}" type="sibTrans" cxnId="{26D51660-0557-4798-88BE-BD0F2BE2D752}">
      <dgm:prSet/>
      <dgm:spPr/>
      <dgm:t>
        <a:bodyPr/>
        <a:lstStyle/>
        <a:p>
          <a:pPr algn="ctr"/>
          <a:endParaRPr lang="en-US" sz="900"/>
        </a:p>
      </dgm:t>
    </dgm:pt>
    <dgm:pt modelId="{0BB2CDCE-F156-46CD-8E56-64DF530E52D2}">
      <dgm:prSet phldrT="[Text]" custT="1"/>
      <dgm:spPr/>
      <dgm:t>
        <a:bodyPr/>
        <a:lstStyle/>
        <a:p>
          <a:pPr algn="ctr"/>
          <a:r>
            <a:rPr lang="en-US" sz="900" b="1" dirty="0"/>
            <a:t>6</a:t>
          </a:r>
          <a:r>
            <a:rPr lang="en-US" sz="900" dirty="0"/>
            <a:t> Use monitoring outcomes to inform adaptive management</a:t>
          </a:r>
        </a:p>
      </dgm:t>
    </dgm:pt>
    <dgm:pt modelId="{015090D4-A37A-47C0-9B26-779AAB97833A}" type="parTrans" cxnId="{3A9B3D8C-3C1D-48DB-A742-E7F74951C8A2}">
      <dgm:prSet/>
      <dgm:spPr/>
      <dgm:t>
        <a:bodyPr/>
        <a:lstStyle/>
        <a:p>
          <a:pPr algn="ctr"/>
          <a:endParaRPr lang="en-US" sz="900"/>
        </a:p>
      </dgm:t>
    </dgm:pt>
    <dgm:pt modelId="{BABB31CB-C4DD-4151-823D-7EACEB7A5625}" type="sibTrans" cxnId="{3A9B3D8C-3C1D-48DB-A742-E7F74951C8A2}">
      <dgm:prSet/>
      <dgm:spPr/>
      <dgm:t>
        <a:bodyPr/>
        <a:lstStyle/>
        <a:p>
          <a:pPr algn="ctr"/>
          <a:endParaRPr lang="en-US" sz="900"/>
        </a:p>
      </dgm:t>
    </dgm:pt>
    <dgm:pt modelId="{3F4753EF-3FEE-4906-A95E-C5C7758B87AD}">
      <dgm:prSet phldrT="[Text]" custT="1"/>
      <dgm:spPr/>
      <dgm:t>
        <a:bodyPr/>
        <a:lstStyle/>
        <a:p>
          <a:pPr algn="ctr"/>
          <a:r>
            <a:rPr lang="en-US" sz="900" b="1" dirty="0"/>
            <a:t>1</a:t>
          </a:r>
          <a:r>
            <a:rPr lang="en-US" sz="900" dirty="0"/>
            <a:t> Develop BMP and design monitoring </a:t>
          </a:r>
          <a:r>
            <a:rPr lang="en-US" sz="900" dirty="0" err="1"/>
            <a:t>programme</a:t>
          </a:r>
          <a:endParaRPr lang="en-US" sz="900" dirty="0"/>
        </a:p>
      </dgm:t>
    </dgm:pt>
    <dgm:pt modelId="{FF21FD0B-2843-4137-A1E7-00465FB72D06}" type="parTrans" cxnId="{1CD8DD0B-D392-4027-BE75-3AB5CF0A8141}">
      <dgm:prSet/>
      <dgm:spPr/>
      <dgm:t>
        <a:bodyPr/>
        <a:lstStyle/>
        <a:p>
          <a:pPr algn="ctr"/>
          <a:endParaRPr lang="en-US" sz="900"/>
        </a:p>
      </dgm:t>
    </dgm:pt>
    <dgm:pt modelId="{E5A9870F-6899-4A4F-8772-70E8FD9E841E}" type="sibTrans" cxnId="{1CD8DD0B-D392-4027-BE75-3AB5CF0A8141}">
      <dgm:prSet/>
      <dgm:spPr/>
      <dgm:t>
        <a:bodyPr/>
        <a:lstStyle/>
        <a:p>
          <a:pPr algn="ctr"/>
          <a:endParaRPr lang="en-US" sz="900"/>
        </a:p>
      </dgm:t>
    </dgm:pt>
    <dgm:pt modelId="{156D3C6D-832D-47EA-8BB4-D4BDF089AA33}" type="pres">
      <dgm:prSet presAssocID="{274E653F-0AF9-48A1-B255-FA45BD5912E2}" presName="cycle" presStyleCnt="0">
        <dgm:presLayoutVars>
          <dgm:dir/>
          <dgm:resizeHandles val="exact"/>
        </dgm:presLayoutVars>
      </dgm:prSet>
      <dgm:spPr/>
    </dgm:pt>
    <dgm:pt modelId="{D8BF57C5-4382-4F9A-8860-7D97C9097779}" type="pres">
      <dgm:prSet presAssocID="{3F4753EF-3FEE-4906-A95E-C5C7758B87AD}" presName="dummy" presStyleCnt="0"/>
      <dgm:spPr/>
    </dgm:pt>
    <dgm:pt modelId="{951D39DF-8B4C-4C5D-98FA-BD311635ED6C}" type="pres">
      <dgm:prSet presAssocID="{3F4753EF-3FEE-4906-A95E-C5C7758B87AD}" presName="node" presStyleLbl="revTx" presStyleIdx="0" presStyleCnt="7" custScaleX="129279">
        <dgm:presLayoutVars>
          <dgm:bulletEnabled val="1"/>
        </dgm:presLayoutVars>
      </dgm:prSet>
      <dgm:spPr/>
    </dgm:pt>
    <dgm:pt modelId="{1DAF4394-1798-44E4-B4E1-0286B10E3880}" type="pres">
      <dgm:prSet presAssocID="{E5A9870F-6899-4A4F-8772-70E8FD9E841E}" presName="sibTrans" presStyleLbl="node1" presStyleIdx="0" presStyleCnt="7"/>
      <dgm:spPr/>
    </dgm:pt>
    <dgm:pt modelId="{413645BF-BA01-4ABF-9938-59618372DD81}" type="pres">
      <dgm:prSet presAssocID="{184D55FF-18D5-44C3-A80C-6360B805D498}" presName="dummy" presStyleCnt="0"/>
      <dgm:spPr/>
    </dgm:pt>
    <dgm:pt modelId="{E4D45DB5-F304-46F9-B4AE-B1AB0B26012F}" type="pres">
      <dgm:prSet presAssocID="{184D55FF-18D5-44C3-A80C-6360B805D498}" presName="node" presStyleLbl="revTx" presStyleIdx="1" presStyleCnt="7" custScaleX="156768">
        <dgm:presLayoutVars>
          <dgm:bulletEnabled val="1"/>
        </dgm:presLayoutVars>
      </dgm:prSet>
      <dgm:spPr/>
    </dgm:pt>
    <dgm:pt modelId="{46127036-EFB5-43EE-8E2A-32F34B39675B}" type="pres">
      <dgm:prSet presAssocID="{819E2183-FA23-4FAD-8991-08DB22285BAB}" presName="sibTrans" presStyleLbl="node1" presStyleIdx="1" presStyleCnt="7"/>
      <dgm:spPr/>
    </dgm:pt>
    <dgm:pt modelId="{569BAEA5-8040-4C4E-BFB0-6D779F03E940}" type="pres">
      <dgm:prSet presAssocID="{18721056-54BC-49AA-B625-A34D61A3CA62}" presName="dummy" presStyleCnt="0"/>
      <dgm:spPr/>
    </dgm:pt>
    <dgm:pt modelId="{EAB634F1-E913-44E0-AAC8-A80430BFB29E}" type="pres">
      <dgm:prSet presAssocID="{18721056-54BC-49AA-B625-A34D61A3CA62}" presName="node" presStyleLbl="revTx" presStyleIdx="2" presStyleCnt="7">
        <dgm:presLayoutVars>
          <dgm:bulletEnabled val="1"/>
        </dgm:presLayoutVars>
      </dgm:prSet>
      <dgm:spPr/>
    </dgm:pt>
    <dgm:pt modelId="{AD203186-9669-4A15-931A-EA0D6F90A714}" type="pres">
      <dgm:prSet presAssocID="{CD21A64E-0BDB-42F2-B424-2A11451847B5}" presName="sibTrans" presStyleLbl="node1" presStyleIdx="2" presStyleCnt="7"/>
      <dgm:spPr/>
    </dgm:pt>
    <dgm:pt modelId="{254D8ED7-8430-4CB4-90A5-BEA57768DCEB}" type="pres">
      <dgm:prSet presAssocID="{BE108D1B-FA15-4A2D-B610-CB58460FEB5E}" presName="dummy" presStyleCnt="0"/>
      <dgm:spPr/>
    </dgm:pt>
    <dgm:pt modelId="{0326D662-6ED7-4717-BAA9-DAF188729722}" type="pres">
      <dgm:prSet presAssocID="{BE108D1B-FA15-4A2D-B610-CB58460FEB5E}" presName="node" presStyleLbl="revTx" presStyleIdx="3" presStyleCnt="7" custScaleX="103052">
        <dgm:presLayoutVars>
          <dgm:bulletEnabled val="1"/>
        </dgm:presLayoutVars>
      </dgm:prSet>
      <dgm:spPr/>
    </dgm:pt>
    <dgm:pt modelId="{16097880-84BE-46DE-B369-A0417BF94428}" type="pres">
      <dgm:prSet presAssocID="{4986305B-C489-43BC-B039-EC693CEA89C8}" presName="sibTrans" presStyleLbl="node1" presStyleIdx="3" presStyleCnt="7"/>
      <dgm:spPr/>
    </dgm:pt>
    <dgm:pt modelId="{C79FBEFD-33A4-4522-9414-F73F15B29B2C}" type="pres">
      <dgm:prSet presAssocID="{F6414CA1-04EC-468E-BD1D-3CDC5C6B4EBD}" presName="dummy" presStyleCnt="0"/>
      <dgm:spPr/>
    </dgm:pt>
    <dgm:pt modelId="{663A116B-BD2C-42B6-ABC5-A27981982110}" type="pres">
      <dgm:prSet presAssocID="{F6414CA1-04EC-468E-BD1D-3CDC5C6B4EBD}" presName="node" presStyleLbl="revTx" presStyleIdx="4" presStyleCnt="7" custScaleX="142003">
        <dgm:presLayoutVars>
          <dgm:bulletEnabled val="1"/>
        </dgm:presLayoutVars>
      </dgm:prSet>
      <dgm:spPr/>
    </dgm:pt>
    <dgm:pt modelId="{EE33442E-A4C1-4688-83D6-463079C73D07}" type="pres">
      <dgm:prSet presAssocID="{9C4309DE-05C1-43A2-A8F4-F336EBFBD3CB}" presName="sibTrans" presStyleLbl="node1" presStyleIdx="4" presStyleCnt="7"/>
      <dgm:spPr/>
    </dgm:pt>
    <dgm:pt modelId="{B018F190-5C1F-411A-9FA6-CF2AB5627A5E}" type="pres">
      <dgm:prSet presAssocID="{0BB2CDCE-F156-46CD-8E56-64DF530E52D2}" presName="dummy" presStyleCnt="0"/>
      <dgm:spPr/>
    </dgm:pt>
    <dgm:pt modelId="{591AAF96-2D4D-404B-9921-EC647BE4885E}" type="pres">
      <dgm:prSet presAssocID="{0BB2CDCE-F156-46CD-8E56-64DF530E52D2}" presName="node" presStyleLbl="revTx" presStyleIdx="5" presStyleCnt="7" custScaleX="152228">
        <dgm:presLayoutVars>
          <dgm:bulletEnabled val="1"/>
        </dgm:presLayoutVars>
      </dgm:prSet>
      <dgm:spPr/>
    </dgm:pt>
    <dgm:pt modelId="{E4F30868-3944-4106-8290-8FADE236DCA4}" type="pres">
      <dgm:prSet presAssocID="{BABB31CB-C4DD-4151-823D-7EACEB7A5625}" presName="sibTrans" presStyleLbl="node1" presStyleIdx="5" presStyleCnt="7"/>
      <dgm:spPr/>
    </dgm:pt>
    <dgm:pt modelId="{5D2C79C2-BA5A-453C-BEEC-434E8F58D5D3}" type="pres">
      <dgm:prSet presAssocID="{285B9AC5-63CF-4C44-8DF4-D7E2ACF9C4CB}" presName="dummy" presStyleCnt="0"/>
      <dgm:spPr/>
    </dgm:pt>
    <dgm:pt modelId="{4B1F447F-92CE-4F42-BC3F-C3A508B51D00}" type="pres">
      <dgm:prSet presAssocID="{285B9AC5-63CF-4C44-8DF4-D7E2ACF9C4CB}" presName="node" presStyleLbl="revTx" presStyleIdx="6" presStyleCnt="7" custScaleX="136093" custRadScaleRad="99799" custRadScaleInc="-15696">
        <dgm:presLayoutVars>
          <dgm:bulletEnabled val="1"/>
        </dgm:presLayoutVars>
      </dgm:prSet>
      <dgm:spPr/>
    </dgm:pt>
    <dgm:pt modelId="{A598CE68-5E37-4120-97B0-A0E9B3EEAB18}" type="pres">
      <dgm:prSet presAssocID="{9BE1DD46-0688-4D9D-87DD-52B033E1B7A8}" presName="sibTrans" presStyleLbl="node1" presStyleIdx="6" presStyleCnt="7"/>
      <dgm:spPr/>
    </dgm:pt>
  </dgm:ptLst>
  <dgm:cxnLst>
    <dgm:cxn modelId="{1CD8DD0B-D392-4027-BE75-3AB5CF0A8141}" srcId="{274E653F-0AF9-48A1-B255-FA45BD5912E2}" destId="{3F4753EF-3FEE-4906-A95E-C5C7758B87AD}" srcOrd="0" destOrd="0" parTransId="{FF21FD0B-2843-4137-A1E7-00465FB72D06}" sibTransId="{E5A9870F-6899-4A4F-8772-70E8FD9E841E}"/>
    <dgm:cxn modelId="{B91BDF0F-FD76-490C-B9CF-F298E8D75EC3}" type="presOf" srcId="{184D55FF-18D5-44C3-A80C-6360B805D498}" destId="{E4D45DB5-F304-46F9-B4AE-B1AB0B26012F}" srcOrd="0" destOrd="0" presId="urn:microsoft.com/office/officeart/2005/8/layout/cycle1"/>
    <dgm:cxn modelId="{80A36511-1EB5-4C21-9573-532A47A0F2C7}" srcId="{274E653F-0AF9-48A1-B255-FA45BD5912E2}" destId="{BE108D1B-FA15-4A2D-B610-CB58460FEB5E}" srcOrd="3" destOrd="0" parTransId="{3C003A83-79D2-4E5D-8B98-8912FC0D0237}" sibTransId="{4986305B-C489-43BC-B039-EC693CEA89C8}"/>
    <dgm:cxn modelId="{BB45FD13-9CC1-48B5-B13C-65E2B35B8BDA}" type="presOf" srcId="{E5A9870F-6899-4A4F-8772-70E8FD9E841E}" destId="{1DAF4394-1798-44E4-B4E1-0286B10E3880}" srcOrd="0" destOrd="0" presId="urn:microsoft.com/office/officeart/2005/8/layout/cycle1"/>
    <dgm:cxn modelId="{241D7927-E503-47D6-A7AF-523744D7C414}" type="presOf" srcId="{274E653F-0AF9-48A1-B255-FA45BD5912E2}" destId="{156D3C6D-832D-47EA-8BB4-D4BDF089AA33}" srcOrd="0" destOrd="0" presId="urn:microsoft.com/office/officeart/2005/8/layout/cycle1"/>
    <dgm:cxn modelId="{2DE1D128-1CC9-4F09-AEC3-40DC67E38E0A}" srcId="{274E653F-0AF9-48A1-B255-FA45BD5912E2}" destId="{184D55FF-18D5-44C3-A80C-6360B805D498}" srcOrd="1" destOrd="0" parTransId="{E0F6F88B-C2B6-498B-95FC-89DE9D7F54F6}" sibTransId="{819E2183-FA23-4FAD-8991-08DB22285BAB}"/>
    <dgm:cxn modelId="{DF9FAE3B-66B5-4391-87AA-B48CEC351122}" type="presOf" srcId="{CD21A64E-0BDB-42F2-B424-2A11451847B5}" destId="{AD203186-9669-4A15-931A-EA0D6F90A714}" srcOrd="0" destOrd="0" presId="urn:microsoft.com/office/officeart/2005/8/layout/cycle1"/>
    <dgm:cxn modelId="{26D51660-0557-4798-88BE-BD0F2BE2D752}" srcId="{274E653F-0AF9-48A1-B255-FA45BD5912E2}" destId="{285B9AC5-63CF-4C44-8DF4-D7E2ACF9C4CB}" srcOrd="6" destOrd="0" parTransId="{554D6996-D85C-42BD-A3E7-F2C0C6121742}" sibTransId="{9BE1DD46-0688-4D9D-87DD-52B033E1B7A8}"/>
    <dgm:cxn modelId="{A559E764-7697-4E02-9E13-1C8AEB20D419}" type="presOf" srcId="{BABB31CB-C4DD-4151-823D-7EACEB7A5625}" destId="{E4F30868-3944-4106-8290-8FADE236DCA4}" srcOrd="0" destOrd="0" presId="urn:microsoft.com/office/officeart/2005/8/layout/cycle1"/>
    <dgm:cxn modelId="{804EEF44-8309-4F7C-9247-DBA1E078C61E}" srcId="{274E653F-0AF9-48A1-B255-FA45BD5912E2}" destId="{F6414CA1-04EC-468E-BD1D-3CDC5C6B4EBD}" srcOrd="4" destOrd="0" parTransId="{61167A4A-E8EF-4DFC-9302-9B48CBBB5A99}" sibTransId="{9C4309DE-05C1-43A2-A8F4-F336EBFBD3CB}"/>
    <dgm:cxn modelId="{D0BF8645-358C-423F-BF01-3EFC30CA3153}" type="presOf" srcId="{BE108D1B-FA15-4A2D-B610-CB58460FEB5E}" destId="{0326D662-6ED7-4717-BAA9-DAF188729722}" srcOrd="0" destOrd="0" presId="urn:microsoft.com/office/officeart/2005/8/layout/cycle1"/>
    <dgm:cxn modelId="{D24F3B4D-29FF-4ABC-BE07-64C47FDCF26E}" type="presOf" srcId="{F6414CA1-04EC-468E-BD1D-3CDC5C6B4EBD}" destId="{663A116B-BD2C-42B6-ABC5-A27981982110}" srcOrd="0" destOrd="0" presId="urn:microsoft.com/office/officeart/2005/8/layout/cycle1"/>
    <dgm:cxn modelId="{3A9B3D8C-3C1D-48DB-A742-E7F74951C8A2}" srcId="{274E653F-0AF9-48A1-B255-FA45BD5912E2}" destId="{0BB2CDCE-F156-46CD-8E56-64DF530E52D2}" srcOrd="5" destOrd="0" parTransId="{015090D4-A37A-47C0-9B26-779AAB97833A}" sibTransId="{BABB31CB-C4DD-4151-823D-7EACEB7A5625}"/>
    <dgm:cxn modelId="{7CFD2490-CC5D-4AEF-A5D4-889B57F90E1E}" type="presOf" srcId="{9C4309DE-05C1-43A2-A8F4-F336EBFBD3CB}" destId="{EE33442E-A4C1-4688-83D6-463079C73D07}" srcOrd="0" destOrd="0" presId="urn:microsoft.com/office/officeart/2005/8/layout/cycle1"/>
    <dgm:cxn modelId="{005D2893-C72C-46F4-B102-306852F366C2}" type="presOf" srcId="{285B9AC5-63CF-4C44-8DF4-D7E2ACF9C4CB}" destId="{4B1F447F-92CE-4F42-BC3F-C3A508B51D00}" srcOrd="0" destOrd="0" presId="urn:microsoft.com/office/officeart/2005/8/layout/cycle1"/>
    <dgm:cxn modelId="{3B3648A4-1C88-468E-A884-7572ABBC01A6}" type="presOf" srcId="{3F4753EF-3FEE-4906-A95E-C5C7758B87AD}" destId="{951D39DF-8B4C-4C5D-98FA-BD311635ED6C}" srcOrd="0" destOrd="0" presId="urn:microsoft.com/office/officeart/2005/8/layout/cycle1"/>
    <dgm:cxn modelId="{0A8E6FA7-CD41-42D4-8A60-2BB692F3C294}" type="presOf" srcId="{18721056-54BC-49AA-B625-A34D61A3CA62}" destId="{EAB634F1-E913-44E0-AAC8-A80430BFB29E}" srcOrd="0" destOrd="0" presId="urn:microsoft.com/office/officeart/2005/8/layout/cycle1"/>
    <dgm:cxn modelId="{9817A1B8-CB41-4AB1-B7B6-4BE443853E8E}" srcId="{274E653F-0AF9-48A1-B255-FA45BD5912E2}" destId="{18721056-54BC-49AA-B625-A34D61A3CA62}" srcOrd="2" destOrd="0" parTransId="{D99A033E-9F0F-4626-9D91-3C0D683DC8AF}" sibTransId="{CD21A64E-0BDB-42F2-B424-2A11451847B5}"/>
    <dgm:cxn modelId="{27B8FEBE-2683-48DD-973F-344F12121336}" type="presOf" srcId="{819E2183-FA23-4FAD-8991-08DB22285BAB}" destId="{46127036-EFB5-43EE-8E2A-32F34B39675B}" srcOrd="0" destOrd="0" presId="urn:microsoft.com/office/officeart/2005/8/layout/cycle1"/>
    <dgm:cxn modelId="{73CD30CC-729D-4CC3-985E-0FCC593DA5C9}" type="presOf" srcId="{9BE1DD46-0688-4D9D-87DD-52B033E1B7A8}" destId="{A598CE68-5E37-4120-97B0-A0E9B3EEAB18}" srcOrd="0" destOrd="0" presId="urn:microsoft.com/office/officeart/2005/8/layout/cycle1"/>
    <dgm:cxn modelId="{1C8A1CD1-3722-4C39-A869-C2A9ECB51CE8}" type="presOf" srcId="{4986305B-C489-43BC-B039-EC693CEA89C8}" destId="{16097880-84BE-46DE-B369-A0417BF94428}" srcOrd="0" destOrd="0" presId="urn:microsoft.com/office/officeart/2005/8/layout/cycle1"/>
    <dgm:cxn modelId="{E55CDDFA-1BE5-46E6-9A80-5D142726CDB7}" type="presOf" srcId="{0BB2CDCE-F156-46CD-8E56-64DF530E52D2}" destId="{591AAF96-2D4D-404B-9921-EC647BE4885E}" srcOrd="0" destOrd="0" presId="urn:microsoft.com/office/officeart/2005/8/layout/cycle1"/>
    <dgm:cxn modelId="{4F760746-1257-4F33-9EC0-B2FADC5176FF}" type="presParOf" srcId="{156D3C6D-832D-47EA-8BB4-D4BDF089AA33}" destId="{D8BF57C5-4382-4F9A-8860-7D97C9097779}" srcOrd="0" destOrd="0" presId="urn:microsoft.com/office/officeart/2005/8/layout/cycle1"/>
    <dgm:cxn modelId="{BD3705B5-6EF6-496E-B999-ED970D4BD034}" type="presParOf" srcId="{156D3C6D-832D-47EA-8BB4-D4BDF089AA33}" destId="{951D39DF-8B4C-4C5D-98FA-BD311635ED6C}" srcOrd="1" destOrd="0" presId="urn:microsoft.com/office/officeart/2005/8/layout/cycle1"/>
    <dgm:cxn modelId="{A4E39EC9-DBB4-48E9-8B44-356D3F5A1D54}" type="presParOf" srcId="{156D3C6D-832D-47EA-8BB4-D4BDF089AA33}" destId="{1DAF4394-1798-44E4-B4E1-0286B10E3880}" srcOrd="2" destOrd="0" presId="urn:microsoft.com/office/officeart/2005/8/layout/cycle1"/>
    <dgm:cxn modelId="{36441B89-3A6C-43E6-8DFF-270F36F31C10}" type="presParOf" srcId="{156D3C6D-832D-47EA-8BB4-D4BDF089AA33}" destId="{413645BF-BA01-4ABF-9938-59618372DD81}" srcOrd="3" destOrd="0" presId="urn:microsoft.com/office/officeart/2005/8/layout/cycle1"/>
    <dgm:cxn modelId="{90F39B02-27F8-45A3-BA99-08EB1BC01533}" type="presParOf" srcId="{156D3C6D-832D-47EA-8BB4-D4BDF089AA33}" destId="{E4D45DB5-F304-46F9-B4AE-B1AB0B26012F}" srcOrd="4" destOrd="0" presId="urn:microsoft.com/office/officeart/2005/8/layout/cycle1"/>
    <dgm:cxn modelId="{4A306DAA-281C-47FB-AE15-0113F93DACDE}" type="presParOf" srcId="{156D3C6D-832D-47EA-8BB4-D4BDF089AA33}" destId="{46127036-EFB5-43EE-8E2A-32F34B39675B}" srcOrd="5" destOrd="0" presId="urn:microsoft.com/office/officeart/2005/8/layout/cycle1"/>
    <dgm:cxn modelId="{FF399717-FFFA-4FCB-B082-A0368238771E}" type="presParOf" srcId="{156D3C6D-832D-47EA-8BB4-D4BDF089AA33}" destId="{569BAEA5-8040-4C4E-BFB0-6D779F03E940}" srcOrd="6" destOrd="0" presId="urn:microsoft.com/office/officeart/2005/8/layout/cycle1"/>
    <dgm:cxn modelId="{EA09B4DD-2707-4210-BE59-CEAD03BF1528}" type="presParOf" srcId="{156D3C6D-832D-47EA-8BB4-D4BDF089AA33}" destId="{EAB634F1-E913-44E0-AAC8-A80430BFB29E}" srcOrd="7" destOrd="0" presId="urn:microsoft.com/office/officeart/2005/8/layout/cycle1"/>
    <dgm:cxn modelId="{EB417922-74CD-45D7-9C01-7E1291FFD3D1}" type="presParOf" srcId="{156D3C6D-832D-47EA-8BB4-D4BDF089AA33}" destId="{AD203186-9669-4A15-931A-EA0D6F90A714}" srcOrd="8" destOrd="0" presId="urn:microsoft.com/office/officeart/2005/8/layout/cycle1"/>
    <dgm:cxn modelId="{78FADCD5-E493-4433-B260-B676828C4C1C}" type="presParOf" srcId="{156D3C6D-832D-47EA-8BB4-D4BDF089AA33}" destId="{254D8ED7-8430-4CB4-90A5-BEA57768DCEB}" srcOrd="9" destOrd="0" presId="urn:microsoft.com/office/officeart/2005/8/layout/cycle1"/>
    <dgm:cxn modelId="{78CFA916-09EA-4E81-8317-962B9830EA81}" type="presParOf" srcId="{156D3C6D-832D-47EA-8BB4-D4BDF089AA33}" destId="{0326D662-6ED7-4717-BAA9-DAF188729722}" srcOrd="10" destOrd="0" presId="urn:microsoft.com/office/officeart/2005/8/layout/cycle1"/>
    <dgm:cxn modelId="{8548FA75-6F96-40B7-90B9-AA8A62900BA5}" type="presParOf" srcId="{156D3C6D-832D-47EA-8BB4-D4BDF089AA33}" destId="{16097880-84BE-46DE-B369-A0417BF94428}" srcOrd="11" destOrd="0" presId="urn:microsoft.com/office/officeart/2005/8/layout/cycle1"/>
    <dgm:cxn modelId="{B733F4BC-5D5A-4507-B240-A862B6D64A7C}" type="presParOf" srcId="{156D3C6D-832D-47EA-8BB4-D4BDF089AA33}" destId="{C79FBEFD-33A4-4522-9414-F73F15B29B2C}" srcOrd="12" destOrd="0" presId="urn:microsoft.com/office/officeart/2005/8/layout/cycle1"/>
    <dgm:cxn modelId="{31CB27A8-31B1-450B-A008-B4A6AE025E43}" type="presParOf" srcId="{156D3C6D-832D-47EA-8BB4-D4BDF089AA33}" destId="{663A116B-BD2C-42B6-ABC5-A27981982110}" srcOrd="13" destOrd="0" presId="urn:microsoft.com/office/officeart/2005/8/layout/cycle1"/>
    <dgm:cxn modelId="{906CA69C-B813-4DDA-B867-A10F84A7DF41}" type="presParOf" srcId="{156D3C6D-832D-47EA-8BB4-D4BDF089AA33}" destId="{EE33442E-A4C1-4688-83D6-463079C73D07}" srcOrd="14" destOrd="0" presId="urn:microsoft.com/office/officeart/2005/8/layout/cycle1"/>
    <dgm:cxn modelId="{5A1C921D-F5EB-4516-A0D9-5CF73393466A}" type="presParOf" srcId="{156D3C6D-832D-47EA-8BB4-D4BDF089AA33}" destId="{B018F190-5C1F-411A-9FA6-CF2AB5627A5E}" srcOrd="15" destOrd="0" presId="urn:microsoft.com/office/officeart/2005/8/layout/cycle1"/>
    <dgm:cxn modelId="{E6EEC91A-1FC6-4B62-A25B-D263D24AC57E}" type="presParOf" srcId="{156D3C6D-832D-47EA-8BB4-D4BDF089AA33}" destId="{591AAF96-2D4D-404B-9921-EC647BE4885E}" srcOrd="16" destOrd="0" presId="urn:microsoft.com/office/officeart/2005/8/layout/cycle1"/>
    <dgm:cxn modelId="{C42C731F-3922-467A-899F-7D2AC6202E95}" type="presParOf" srcId="{156D3C6D-832D-47EA-8BB4-D4BDF089AA33}" destId="{E4F30868-3944-4106-8290-8FADE236DCA4}" srcOrd="17" destOrd="0" presId="urn:microsoft.com/office/officeart/2005/8/layout/cycle1"/>
    <dgm:cxn modelId="{93D6595B-5899-428F-9449-221E2C372D0E}" type="presParOf" srcId="{156D3C6D-832D-47EA-8BB4-D4BDF089AA33}" destId="{5D2C79C2-BA5A-453C-BEEC-434E8F58D5D3}" srcOrd="18" destOrd="0" presId="urn:microsoft.com/office/officeart/2005/8/layout/cycle1"/>
    <dgm:cxn modelId="{EAB8ED74-159D-4CD1-8DEB-55E59EDB7896}" type="presParOf" srcId="{156D3C6D-832D-47EA-8BB4-D4BDF089AA33}" destId="{4B1F447F-92CE-4F42-BC3F-C3A508B51D00}" srcOrd="19" destOrd="0" presId="urn:microsoft.com/office/officeart/2005/8/layout/cycle1"/>
    <dgm:cxn modelId="{79053C1C-625C-470E-A77C-44A8ABD0243A}" type="presParOf" srcId="{156D3C6D-832D-47EA-8BB4-D4BDF089AA33}" destId="{A598CE68-5E37-4120-97B0-A0E9B3EEAB18}" srcOrd="20" destOrd="0" presId="urn:microsoft.com/office/officeart/2005/8/layout/cycle1"/>
  </dgm:cxnLst>
  <dgm:bg>
    <a:solidFill>
      <a:schemeClr val="accent3">
        <a:lumMod val="20000"/>
        <a:lumOff val="80000"/>
      </a:schemeClr>
    </a:solidFill>
  </dgm:bg>
  <dgm:whole/>
  <dgm:extLst>
    <a:ext uri="http://schemas.microsoft.com/office/drawing/2008/diagram">
      <dsp:dataModelExt xmlns:dsp="http://schemas.microsoft.com/office/drawing/2008/diagram" relId="rId28"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1D39DF-8B4C-4C5D-98FA-BD311635ED6C}">
      <dsp:nvSpPr>
        <dsp:cNvPr id="0" name=""/>
        <dsp:cNvSpPr/>
      </dsp:nvSpPr>
      <dsp:spPr>
        <a:xfrm>
          <a:off x="3149104" y="1283"/>
          <a:ext cx="924867" cy="715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b="1" kern="1200" dirty="0"/>
            <a:t>1</a:t>
          </a:r>
          <a:r>
            <a:rPr lang="en-US" sz="900" kern="1200" dirty="0"/>
            <a:t> Develop BMP and design monitoring </a:t>
          </a:r>
          <a:r>
            <a:rPr lang="en-US" sz="900" kern="1200" dirty="0" err="1"/>
            <a:t>programme</a:t>
          </a:r>
          <a:endParaRPr lang="en-US" sz="900" kern="1200" dirty="0"/>
        </a:p>
      </dsp:txBody>
      <dsp:txXfrm>
        <a:off x="3149104" y="1283"/>
        <a:ext cx="924867" cy="715404"/>
      </dsp:txXfrm>
    </dsp:sp>
    <dsp:sp modelId="{1DAF4394-1798-44E4-B4E1-0286B10E3880}">
      <dsp:nvSpPr>
        <dsp:cNvPr id="0" name=""/>
        <dsp:cNvSpPr/>
      </dsp:nvSpPr>
      <dsp:spPr>
        <a:xfrm>
          <a:off x="1020350" y="39333"/>
          <a:ext cx="3705684" cy="3705684"/>
        </a:xfrm>
        <a:prstGeom prst="circularArrow">
          <a:avLst>
            <a:gd name="adj1" fmla="val 3765"/>
            <a:gd name="adj2" fmla="val 234897"/>
            <a:gd name="adj3" fmla="val 19826677"/>
            <a:gd name="adj4" fmla="val 18892826"/>
            <a:gd name="adj5" fmla="val 439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D45DB5-F304-46F9-B4AE-B1AB0B26012F}">
      <dsp:nvSpPr>
        <dsp:cNvPr id="0" name=""/>
        <dsp:cNvSpPr/>
      </dsp:nvSpPr>
      <dsp:spPr>
        <a:xfrm>
          <a:off x="3971478" y="1155807"/>
          <a:ext cx="1121524" cy="715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b="1" kern="1200" dirty="0"/>
            <a:t>2</a:t>
          </a:r>
          <a:r>
            <a:rPr lang="en-US" sz="900" kern="1200" dirty="0"/>
            <a:t> Collect baseline data + set performance thresholds</a:t>
          </a:r>
        </a:p>
      </dsp:txBody>
      <dsp:txXfrm>
        <a:off x="3971478" y="1155807"/>
        <a:ext cx="1121524" cy="715404"/>
      </dsp:txXfrm>
    </dsp:sp>
    <dsp:sp modelId="{46127036-EFB5-43EE-8E2A-32F34B39675B}">
      <dsp:nvSpPr>
        <dsp:cNvPr id="0" name=""/>
        <dsp:cNvSpPr/>
      </dsp:nvSpPr>
      <dsp:spPr>
        <a:xfrm>
          <a:off x="1020350" y="39333"/>
          <a:ext cx="3705684" cy="3705684"/>
        </a:xfrm>
        <a:prstGeom prst="circularArrow">
          <a:avLst>
            <a:gd name="adj1" fmla="val 3765"/>
            <a:gd name="adj2" fmla="val 234897"/>
            <a:gd name="adj3" fmla="val 1229799"/>
            <a:gd name="adj4" fmla="val 21557647"/>
            <a:gd name="adj5" fmla="val 439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B634F1-E913-44E0-AAC8-A80430BFB29E}">
      <dsp:nvSpPr>
        <dsp:cNvPr id="0" name=""/>
        <dsp:cNvSpPr/>
      </dsp:nvSpPr>
      <dsp:spPr>
        <a:xfrm>
          <a:off x="3845943" y="2595475"/>
          <a:ext cx="715404" cy="715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b="1" kern="1200" dirty="0"/>
            <a:t>3</a:t>
          </a:r>
          <a:r>
            <a:rPr lang="en-US" sz="900" kern="1200" dirty="0"/>
            <a:t> Implement operational monitoring</a:t>
          </a:r>
        </a:p>
      </dsp:txBody>
      <dsp:txXfrm>
        <a:off x="3845943" y="2595475"/>
        <a:ext cx="715404" cy="715404"/>
      </dsp:txXfrm>
    </dsp:sp>
    <dsp:sp modelId="{AD203186-9669-4A15-931A-EA0D6F90A714}">
      <dsp:nvSpPr>
        <dsp:cNvPr id="0" name=""/>
        <dsp:cNvSpPr/>
      </dsp:nvSpPr>
      <dsp:spPr>
        <a:xfrm>
          <a:off x="1020350" y="39333"/>
          <a:ext cx="3705684" cy="3705684"/>
        </a:xfrm>
        <a:prstGeom prst="circularArrow">
          <a:avLst>
            <a:gd name="adj1" fmla="val 3765"/>
            <a:gd name="adj2" fmla="val 234897"/>
            <a:gd name="adj3" fmla="val 4414481"/>
            <a:gd name="adj4" fmla="val 3308160"/>
            <a:gd name="adj5" fmla="val 439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26D662-6ED7-4717-BAA9-DAF188729722}">
      <dsp:nvSpPr>
        <dsp:cNvPr id="0" name=""/>
        <dsp:cNvSpPr/>
      </dsp:nvSpPr>
      <dsp:spPr>
        <a:xfrm>
          <a:off x="2504573" y="3236187"/>
          <a:ext cx="737238" cy="715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b="1" kern="1200" dirty="0"/>
            <a:t>4</a:t>
          </a:r>
          <a:r>
            <a:rPr lang="en-US" sz="900" kern="1200" dirty="0"/>
            <a:t> Collect, store and analyze data</a:t>
          </a:r>
        </a:p>
      </dsp:txBody>
      <dsp:txXfrm>
        <a:off x="2504573" y="3236187"/>
        <a:ext cx="737238" cy="715404"/>
      </dsp:txXfrm>
    </dsp:sp>
    <dsp:sp modelId="{16097880-84BE-46DE-B369-A0417BF94428}">
      <dsp:nvSpPr>
        <dsp:cNvPr id="0" name=""/>
        <dsp:cNvSpPr/>
      </dsp:nvSpPr>
      <dsp:spPr>
        <a:xfrm>
          <a:off x="1020350" y="39333"/>
          <a:ext cx="3705684" cy="3705684"/>
        </a:xfrm>
        <a:prstGeom prst="circularArrow">
          <a:avLst>
            <a:gd name="adj1" fmla="val 3765"/>
            <a:gd name="adj2" fmla="val 234897"/>
            <a:gd name="adj3" fmla="val 7176317"/>
            <a:gd name="adj4" fmla="val 6150623"/>
            <a:gd name="adj5" fmla="val 439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3A116B-BD2C-42B6-ABC5-A27981982110}">
      <dsp:nvSpPr>
        <dsp:cNvPr id="0" name=""/>
        <dsp:cNvSpPr/>
      </dsp:nvSpPr>
      <dsp:spPr>
        <a:xfrm>
          <a:off x="1034792" y="2595475"/>
          <a:ext cx="1015895" cy="715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b="1" kern="1200" dirty="0"/>
            <a:t>5</a:t>
          </a:r>
          <a:r>
            <a:rPr lang="en-US" sz="900" kern="1200" dirty="0"/>
            <a:t> Reporting and communication of outcomes of monitoring</a:t>
          </a:r>
        </a:p>
      </dsp:txBody>
      <dsp:txXfrm>
        <a:off x="1034792" y="2595475"/>
        <a:ext cx="1015895" cy="715404"/>
      </dsp:txXfrm>
    </dsp:sp>
    <dsp:sp modelId="{EE33442E-A4C1-4688-83D6-463079C73D07}">
      <dsp:nvSpPr>
        <dsp:cNvPr id="0" name=""/>
        <dsp:cNvSpPr/>
      </dsp:nvSpPr>
      <dsp:spPr>
        <a:xfrm>
          <a:off x="1020350" y="39333"/>
          <a:ext cx="3705684" cy="3705684"/>
        </a:xfrm>
        <a:prstGeom prst="circularArrow">
          <a:avLst>
            <a:gd name="adj1" fmla="val 3765"/>
            <a:gd name="adj2" fmla="val 234897"/>
            <a:gd name="adj3" fmla="val 10607457"/>
            <a:gd name="adj4" fmla="val 9335304"/>
            <a:gd name="adj5" fmla="val 439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1AAF96-2D4D-404B-9921-EC647BE4885E}">
      <dsp:nvSpPr>
        <dsp:cNvPr id="0" name=""/>
        <dsp:cNvSpPr/>
      </dsp:nvSpPr>
      <dsp:spPr>
        <a:xfrm>
          <a:off x="669622" y="1155807"/>
          <a:ext cx="1089045" cy="715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b="1" kern="1200" dirty="0"/>
            <a:t>6</a:t>
          </a:r>
          <a:r>
            <a:rPr lang="en-US" sz="900" kern="1200" dirty="0"/>
            <a:t> Use monitoring outcomes to inform adaptive management</a:t>
          </a:r>
        </a:p>
      </dsp:txBody>
      <dsp:txXfrm>
        <a:off x="669622" y="1155807"/>
        <a:ext cx="1089045" cy="715404"/>
      </dsp:txXfrm>
    </dsp:sp>
    <dsp:sp modelId="{E4F30868-3944-4106-8290-8FADE236DCA4}">
      <dsp:nvSpPr>
        <dsp:cNvPr id="0" name=""/>
        <dsp:cNvSpPr/>
      </dsp:nvSpPr>
      <dsp:spPr>
        <a:xfrm>
          <a:off x="1015050" y="50275"/>
          <a:ext cx="3705684" cy="3705684"/>
        </a:xfrm>
        <a:prstGeom prst="circularArrow">
          <a:avLst>
            <a:gd name="adj1" fmla="val 3765"/>
            <a:gd name="adj2" fmla="val 234897"/>
            <a:gd name="adj3" fmla="val 13108010"/>
            <a:gd name="adj4" fmla="val 12362987"/>
            <a:gd name="adj5" fmla="val 439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1F447F-92CE-4F42-BC3F-C3A508B51D00}">
      <dsp:nvSpPr>
        <dsp:cNvPr id="0" name=""/>
        <dsp:cNvSpPr/>
      </dsp:nvSpPr>
      <dsp:spPr>
        <a:xfrm>
          <a:off x="1578505" y="40644"/>
          <a:ext cx="973614" cy="715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b="1" kern="1200" dirty="0"/>
            <a:t>7 </a:t>
          </a:r>
          <a:r>
            <a:rPr lang="en-US" sz="900" kern="1200" dirty="0"/>
            <a:t>Audit/review monitoring </a:t>
          </a:r>
          <a:r>
            <a:rPr lang="en-US" sz="900" kern="1200" dirty="0" err="1"/>
            <a:t>programme and update BMP accordingly</a:t>
          </a:r>
          <a:endParaRPr lang="en-US" sz="900" kern="1200" dirty="0"/>
        </a:p>
      </dsp:txBody>
      <dsp:txXfrm>
        <a:off x="1578505" y="40644"/>
        <a:ext cx="973614" cy="715404"/>
      </dsp:txXfrm>
    </dsp:sp>
    <dsp:sp modelId="{A598CE68-5E37-4120-97B0-A0E9B3EEAB18}">
      <dsp:nvSpPr>
        <dsp:cNvPr id="0" name=""/>
        <dsp:cNvSpPr/>
      </dsp:nvSpPr>
      <dsp:spPr>
        <a:xfrm>
          <a:off x="1030121" y="40910"/>
          <a:ext cx="3705684" cy="3705684"/>
        </a:xfrm>
        <a:prstGeom prst="circularArrow">
          <a:avLst>
            <a:gd name="adj1" fmla="val 3765"/>
            <a:gd name="adj2" fmla="val 234897"/>
            <a:gd name="adj3" fmla="val 16504970"/>
            <a:gd name="adj4" fmla="val 15527357"/>
            <a:gd name="adj5" fmla="val 439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word/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ERM">
      <a:dk1>
        <a:srgbClr val="1C1C1C"/>
      </a:dk1>
      <a:lt1>
        <a:srgbClr val="FFFFFF"/>
      </a:lt1>
      <a:dk2>
        <a:srgbClr val="D1DDD3"/>
      </a:dk2>
      <a:lt2>
        <a:srgbClr val="00FFBE"/>
      </a:lt2>
      <a:accent1>
        <a:srgbClr val="018219"/>
      </a:accent1>
      <a:accent2>
        <a:srgbClr val="0A2C14"/>
      </a:accent2>
      <a:accent3>
        <a:srgbClr val="446D5D"/>
      </a:accent3>
      <a:accent4>
        <a:srgbClr val="82A78D"/>
      </a:accent4>
      <a:accent5>
        <a:srgbClr val="B7B2AA"/>
      </a:accent5>
      <a:accent6>
        <a:srgbClr val="82887E"/>
      </a:accent6>
      <a:hlink>
        <a:srgbClr val="1C1C1C"/>
      </a:hlink>
      <a:folHlink>
        <a:srgbClr val="1C1C1C"/>
      </a:folHlink>
    </a:clrScheme>
    <a:fontScheme name="ERM">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solidFill>
          <a:schemeClr val="accent2"/>
        </a:solidFill>
        <a:ln w="6350">
          <a:noFill/>
        </a:ln>
      </a:spPr>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txDef>
  </a:objectDefaults>
  <a:extraClrSchemeLst/>
  <a:custClrLst>
    <a:custClr name="Mint">
      <a:srgbClr val="00FFBB"/>
    </a:custClr>
    <a:custClr name="Green Alert">
      <a:srgbClr val="00EB00"/>
    </a:custClr>
    <a:custClr name="Yellow Alert">
      <a:srgbClr val="DDFF00"/>
    </a:custClr>
    <a:custClr name="Red Alert">
      <a:srgbClr val="FF3600"/>
    </a:custClr>
    <a:custClr name="Grey Alert">
      <a:srgbClr val="D9D9D9"/>
    </a:custClr>
  </a:custClr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TemplafyFormConfiguration><![CDATA[{"formFields":[],"formDataEntries":[]}]]></TemplafyFormConfiguration>
</file>

<file path=customXml/item2.xml><?xml version="1.0" encoding="utf-8"?>
<TemplafyTemplateConfiguration><![CDATA[{"elementsMetadata":[],"transformationConfigurations":[],"templateName":"A4 Report Template","templateDescription":"","enableDocumentContentUpdater":false,"version":"2.0"}]]></TemplafyTemplateConfiguration>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c2213f48-3c34-4202-9a98-e9d29bccb42b" xsi:nil="true"/>
    <lcf76f155ced4ddcb4097134ff3c332f xmlns="8f8bef8d-580c-472e-936a-42dc444b94e0">
      <Terms xmlns="http://schemas.microsoft.com/office/infopath/2007/PartnerControls"/>
    </lcf76f155ced4ddcb4097134ff3c332f>
    <Uploaded xmlns="8f8bef8d-580c-472e-936a-42dc444b94e0">
      <UserInfo>
        <DisplayName/>
        <AccountId xsi:nil="true"/>
        <AccountType/>
      </UserInfo>
    </Uploaded>
  </documentManagement>
</p:properties>
</file>

<file path=customXml/item5.xml><?xml version="1.0" encoding="utf-8"?>
<ct:contentTypeSchema xmlns:ct="http://schemas.microsoft.com/office/2006/metadata/contentType" xmlns:ma="http://schemas.microsoft.com/office/2006/metadata/properties/metaAttributes" ct:_="" ma:_="" ma:contentTypeName="Belge" ma:contentTypeID="0x010100D6B1F6D5B52FE34E92917340DFD41D55" ma:contentTypeVersion="18" ma:contentTypeDescription="Yeni belge oluşturun." ma:contentTypeScope="" ma:versionID="eb456f94f861d40cd8b518d9123bee22">
  <xsd:schema xmlns:xsd="http://www.w3.org/2001/XMLSchema" xmlns:xs="http://www.w3.org/2001/XMLSchema" xmlns:p="http://schemas.microsoft.com/office/2006/metadata/properties" xmlns:ns2="8f8bef8d-580c-472e-936a-42dc444b94e0" xmlns:ns3="0834573e-9874-481c-91f1-5fb5f494aab1" xmlns:ns4="c2213f48-3c34-4202-9a98-e9d29bccb42b" targetNamespace="http://schemas.microsoft.com/office/2006/metadata/properties" ma:root="true" ma:fieldsID="b50854fc6bfb5ccf191ed2b7cfab18d7" ns2:_="" ns3:_="" ns4:_="">
    <xsd:import namespace="8f8bef8d-580c-472e-936a-42dc444b94e0"/>
    <xsd:import namespace="0834573e-9874-481c-91f1-5fb5f494aab1"/>
    <xsd:import namespace="c2213f48-3c34-4202-9a98-e9d29bccb42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lcf76f155ced4ddcb4097134ff3c332f" minOccurs="0"/>
                <xsd:element ref="ns4:TaxCatchAll" minOccurs="0"/>
                <xsd:element ref="ns2:MediaServiceDateTaken" minOccurs="0"/>
                <xsd:element ref="ns2:MediaServiceOCR" minOccurs="0"/>
                <xsd:element ref="ns2:MediaServiceGenerationTime" minOccurs="0"/>
                <xsd:element ref="ns2:MediaServiceEventHashCode" minOccurs="0"/>
                <xsd:element ref="ns2:MediaServiceLocation" minOccurs="0"/>
                <xsd:element ref="ns2:MediaLengthInSeconds" minOccurs="0"/>
                <xsd:element ref="ns2:Uploaded"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8bef8d-580c-472e-936a-42dc444b94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5" nillable="true" ma:taxonomy="true" ma:internalName="lcf76f155ced4ddcb4097134ff3c332f" ma:taxonomyFieldName="MediaServiceImageTags" ma:displayName="Resim Etiketleri" ma:readOnly="false" ma:fieldId="{5cf76f15-5ced-4ddc-b409-7134ff3c332f}" ma:taxonomyMulti="true" ma:sspId="3affb44c-739e-4840-aecb-73e7e661afae" ma:termSetId="09814cd3-568e-fe90-9814-8d621ff8fb84" ma:anchorId="fba54fb3-c3e1-fe81-a776-ca4b69148c4d" ma:open="true" ma:isKeyword="false">
      <xsd:complexType>
        <xsd:sequence>
          <xsd:element ref="pc:Terms" minOccurs="0" maxOccurs="1"/>
        </xsd:sequence>
      </xsd:complex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Uploaded" ma:index="23" nillable="true" ma:displayName="Uploaded" ma:format="Dropdown" ma:list="UserInfo" ma:SharePointGroup="0" ma:internalName="Uploaded">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diaServiceBillingMetadata" ma:index="24"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834573e-9874-481c-91f1-5fb5f494aab1" elementFormDefault="qualified">
    <xsd:import namespace="http://schemas.microsoft.com/office/2006/documentManagement/types"/>
    <xsd:import namespace="http://schemas.microsoft.com/office/infopath/2007/PartnerControls"/>
    <xsd:element name="SharedWithUsers" ma:index="12" nillable="true" ma:displayName="Paylaşılanlar"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Ayrıntıları ile Paylaşıldı"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2213f48-3c34-4202-9a98-e9d29bccb42b" elementFormDefault="qualified">
    <xsd:import namespace="http://schemas.microsoft.com/office/2006/documentManagement/types"/>
    <xsd:import namespace="http://schemas.microsoft.com/office/infopath/2007/PartnerControls"/>
    <xsd:element name="TaxCatchAll" ma:index="16" nillable="true" ma:displayName="Taxonomy Catch All Column" ma:hidden="true" ma:list="{a24ea4c2-db8f-4f11-b805-847215499c6f}" ma:internalName="TaxCatchAll" ma:showField="CatchAllData" ma:web="0834573e-9874-481c-91f1-5fb5f494aab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çerik Türü"/>
        <xsd:element ref="dc:title" minOccurs="0" maxOccurs="1" ma:index="4" ma:displayName="Başlı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F2B206B9-023F-49D3-A461-DE5BAECC53F1}">
  <ds:schemaRefs/>
</ds:datastoreItem>
</file>

<file path=customXml/itemProps2.xml><?xml version="1.0" encoding="utf-8"?>
<ds:datastoreItem xmlns:ds="http://schemas.openxmlformats.org/officeDocument/2006/customXml" ds:itemID="{30CBCA33-D8A8-4E29-8A1E-8C49D246DC87}">
  <ds:schemaRefs/>
</ds:datastoreItem>
</file>

<file path=customXml/itemProps3.xml><?xml version="1.0" encoding="utf-8"?>
<ds:datastoreItem xmlns:ds="http://schemas.openxmlformats.org/officeDocument/2006/customXml" ds:itemID="{B1E408A4-BDB8-4443-9EC1-0DF4BC495BF4}">
  <ds:schemaRefs>
    <ds:schemaRef ds:uri="http://schemas.microsoft.com/sharepoint/v3/contenttype/forms"/>
  </ds:schemaRefs>
</ds:datastoreItem>
</file>

<file path=customXml/itemProps4.xml><?xml version="1.0" encoding="utf-8"?>
<ds:datastoreItem xmlns:ds="http://schemas.openxmlformats.org/officeDocument/2006/customXml" ds:itemID="{864AB873-25DA-4DEE-8EF4-1178846ABA01}">
  <ds:schemaRefs>
    <ds:schemaRef ds:uri="http://schemas.microsoft.com/office/2006/metadata/properties"/>
    <ds:schemaRef ds:uri="http://schemas.microsoft.com/office/infopath/2007/PartnerControls"/>
    <ds:schemaRef ds:uri="c2213f48-3c34-4202-9a98-e9d29bccb42b"/>
    <ds:schemaRef ds:uri="8f8bef8d-580c-472e-936a-42dc444b94e0"/>
  </ds:schemaRefs>
</ds:datastoreItem>
</file>

<file path=customXml/itemProps5.xml><?xml version="1.0" encoding="utf-8"?>
<ds:datastoreItem xmlns:ds="http://schemas.openxmlformats.org/officeDocument/2006/customXml" ds:itemID="{40D2C018-FFFB-4290-9DCA-E44B8B029F6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f8bef8d-580c-472e-936a-42dc444b94e0"/>
    <ds:schemaRef ds:uri="0834573e-9874-481c-91f1-5fb5f494aab1"/>
    <ds:schemaRef ds:uri="c2213f48-3c34-4202-9a98-e9d29bccb42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7108702D-A5BE-4668-9159-077BF8666584}">
  <ds:schemaRefs>
    <ds:schemaRef ds:uri="http://schemas.openxmlformats.org/officeDocument/2006/bibliography"/>
  </ds:schemaRefs>
</ds:datastoreItem>
</file>

<file path=docMetadata/LabelInfo.xml><?xml version="1.0" encoding="utf-8"?>
<clbl:labelList xmlns:clbl="http://schemas.microsoft.com/office/2020/mipLabelMetadata">
  <clbl:label id="{a6c0d0a6-a4b9-4802-9a97-568759608577}" enabled="1" method="Standard" siteId="{f2fe6bd3-9c4a-485b-ae69-e18820a88130}" removed="0"/>
</clbl:labelList>
</file>

<file path=docProps/app.xml><?xml version="1.0" encoding="utf-8"?>
<Properties xmlns="http://schemas.openxmlformats.org/officeDocument/2006/extended-properties" xmlns:vt="http://schemas.openxmlformats.org/officeDocument/2006/docPropsVTypes">
  <Template>A4 Report Template</Template>
  <TotalTime>15</TotalTime>
  <Pages>90</Pages>
  <Words>22465</Words>
  <Characters>158833</Characters>
  <Application>Microsoft Office Word</Application>
  <DocSecurity>0</DocSecurity>
  <Lines>5672</Lines>
  <Paragraphs>2705</Paragraphs>
  <ScaleCrop>false</ScaleCrop>
  <Manager/>
  <Company/>
  <LinksUpToDate>false</LinksUpToDate>
  <CharactersWithSpaces>178593</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Claudia Tomescu</dc:creator>
  <cp:keywords>, docId:96A0B0B538EA2169369D284364312176</cp:keywords>
  <dc:description/>
  <cp:lastModifiedBy>Mahmut Tuncer CETIN</cp:lastModifiedBy>
  <cp:revision>292</cp:revision>
  <cp:lastPrinted>2025-11-03T15:20:00Z</cp:lastPrinted>
  <dcterms:created xsi:type="dcterms:W3CDTF">2025-10-31T14:01:00Z</dcterms:created>
  <dcterms:modified xsi:type="dcterms:W3CDTF">2025-11-03T16:33:00Z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emplafyTenantId">
    <vt:lpwstr>erm</vt:lpwstr>
  </property>
  <property fmtid="{D5CDD505-2E9C-101B-9397-08002B2CF9AE}" pid="3" name="TemplafyTemplateId">
    <vt:lpwstr>746901411154886870</vt:lpwstr>
  </property>
  <property fmtid="{D5CDD505-2E9C-101B-9397-08002B2CF9AE}" pid="4" name="TemplafyUserProfileId">
    <vt:lpwstr>727648420380016749</vt:lpwstr>
  </property>
  <property fmtid="{D5CDD505-2E9C-101B-9397-08002B2CF9AE}" pid="5" name="TemplafyFromBlank">
    <vt:bool>false</vt:bool>
  </property>
  <property fmtid="{D5CDD505-2E9C-101B-9397-08002B2CF9AE}" pid="6" name="ContentTypeId">
    <vt:lpwstr>0x010100D6B1F6D5B52FE34E92917340DFD41D55</vt:lpwstr>
  </property>
  <property fmtid="{D5CDD505-2E9C-101B-9397-08002B2CF9AE}" pid="7" name="_dlc_DocIdItemGuid">
    <vt:lpwstr>0307f70f-29f3-4404-b0fe-026719a43d74</vt:lpwstr>
  </property>
  <property fmtid="{D5CDD505-2E9C-101B-9397-08002B2CF9AE}" pid="8" name="Security classification">
    <vt:lpwstr>2;#External|27f60634-0913-4b10-ab5a-941483a631b6</vt:lpwstr>
  </property>
  <property fmtid="{D5CDD505-2E9C-101B-9397-08002B2CF9AE}" pid="9" name="MediaServiceImageTags">
    <vt:lpwstr/>
  </property>
  <property fmtid="{D5CDD505-2E9C-101B-9397-08002B2CF9AE}" pid="10" name="Issued by/Organisation">
    <vt:lpwstr/>
  </property>
  <property fmtid="{D5CDD505-2E9C-101B-9397-08002B2CF9AE}" pid="11" name="lcf76f155ced4ddcb4097134ff3c332f">
    <vt:lpwstr/>
  </property>
  <property fmtid="{D5CDD505-2E9C-101B-9397-08002B2CF9AE}" pid="12" name="MSIP_Label_3b5b3886-c9b4-4725-88f8-c485766ea469_Enabled">
    <vt:lpwstr>true</vt:lpwstr>
  </property>
  <property fmtid="{D5CDD505-2E9C-101B-9397-08002B2CF9AE}" pid="13" name="MSIP_Label_3b5b3886-c9b4-4725-88f8-c485766ea469_SetDate">
    <vt:lpwstr>2025-06-10T08:21:36Z</vt:lpwstr>
  </property>
  <property fmtid="{D5CDD505-2E9C-101B-9397-08002B2CF9AE}" pid="14" name="MSIP_Label_3b5b3886-c9b4-4725-88f8-c485766ea469_Method">
    <vt:lpwstr>Standard</vt:lpwstr>
  </property>
  <property fmtid="{D5CDD505-2E9C-101B-9397-08002B2CF9AE}" pid="15" name="MSIP_Label_3b5b3886-c9b4-4725-88f8-c485766ea469_Name">
    <vt:lpwstr>Genel</vt:lpwstr>
  </property>
  <property fmtid="{D5CDD505-2E9C-101B-9397-08002B2CF9AE}" pid="16" name="MSIP_Label_3b5b3886-c9b4-4725-88f8-c485766ea469_SiteId">
    <vt:lpwstr>a730caa6-12ef-4586-9f28-6cfc59c76a6a</vt:lpwstr>
  </property>
  <property fmtid="{D5CDD505-2E9C-101B-9397-08002B2CF9AE}" pid="17" name="MSIP_Label_3b5b3886-c9b4-4725-88f8-c485766ea469_ActionId">
    <vt:lpwstr>190529e9-7049-41b0-b5cc-2725b9cc42f7</vt:lpwstr>
  </property>
  <property fmtid="{D5CDD505-2E9C-101B-9397-08002B2CF9AE}" pid="18" name="MSIP_Label_3b5b3886-c9b4-4725-88f8-c485766ea469_ContentBits">
    <vt:lpwstr>0</vt:lpwstr>
  </property>
  <property fmtid="{D5CDD505-2E9C-101B-9397-08002B2CF9AE}" pid="19" name="MSIP_Label_3b5b3886-c9b4-4725-88f8-c485766ea469_Tag">
    <vt:lpwstr>10, 3, 0, 2</vt:lpwstr>
  </property>
  <property fmtid="{D5CDD505-2E9C-101B-9397-08002B2CF9AE}" pid="20" name="Order">
    <vt:r8>30500</vt:r8>
  </property>
  <property fmtid="{D5CDD505-2E9C-101B-9397-08002B2CF9AE}" pid="21" name="xd_Signature">
    <vt:bool>false</vt:bool>
  </property>
  <property fmtid="{D5CDD505-2E9C-101B-9397-08002B2CF9AE}" pid="22" name="xd_ProgID">
    <vt:lpwstr/>
  </property>
  <property fmtid="{D5CDD505-2E9C-101B-9397-08002B2CF9AE}" pid="23" name="ComplianceAssetId">
    <vt:lpwstr/>
  </property>
  <property fmtid="{D5CDD505-2E9C-101B-9397-08002B2CF9AE}" pid="24" name="TemplateUrl">
    <vt:lpwstr/>
  </property>
  <property fmtid="{D5CDD505-2E9C-101B-9397-08002B2CF9AE}" pid="25" name="_ExtendedDescription">
    <vt:lpwstr/>
  </property>
  <property fmtid="{D5CDD505-2E9C-101B-9397-08002B2CF9AE}" pid="26" name="TriggerFlowInfo">
    <vt:lpwstr/>
  </property>
  <property fmtid="{D5CDD505-2E9C-101B-9397-08002B2CF9AE}" pid="27" name="docLang">
    <vt:lpwstr>tr</vt:lpwstr>
  </property>
  <property fmtid="{D5CDD505-2E9C-101B-9397-08002B2CF9AE}" pid="28" name="ClassificationContentMarkingFooterShapeIds">
    <vt:lpwstr>6a224ece,4515ff20,6672a867,3d054d0f</vt:lpwstr>
  </property>
  <property fmtid="{D5CDD505-2E9C-101B-9397-08002B2CF9AE}" pid="29" name="ClassificationContentMarkingFooterFontProps">
    <vt:lpwstr>#000000,7,Verdana</vt:lpwstr>
  </property>
  <property fmtid="{D5CDD505-2E9C-101B-9397-08002B2CF9AE}" pid="30" name="ClassificationContentMarkingFooterText">
    <vt:lpwstr>Confidential</vt:lpwstr>
  </property>
  <property fmtid="{D5CDD505-2E9C-101B-9397-08002B2CF9AE}" pid="31" name="MSIP_Label_20ea7001-5c24-4702-a3ac-e436ccb02747_Enabled">
    <vt:lpwstr>true</vt:lpwstr>
  </property>
  <property fmtid="{D5CDD505-2E9C-101B-9397-08002B2CF9AE}" pid="32" name="MSIP_Label_20ea7001-5c24-4702-a3ac-e436ccb02747_SetDate">
    <vt:lpwstr>2025-10-28T10:10:46Z</vt:lpwstr>
  </property>
  <property fmtid="{D5CDD505-2E9C-101B-9397-08002B2CF9AE}" pid="33" name="MSIP_Label_20ea7001-5c24-4702-a3ac-e436ccb02747_Method">
    <vt:lpwstr>Standard</vt:lpwstr>
  </property>
  <property fmtid="{D5CDD505-2E9C-101B-9397-08002B2CF9AE}" pid="34" name="MSIP_Label_20ea7001-5c24-4702-a3ac-e436ccb02747_Name">
    <vt:lpwstr>Confidential</vt:lpwstr>
  </property>
  <property fmtid="{D5CDD505-2E9C-101B-9397-08002B2CF9AE}" pid="35" name="MSIP_Label_20ea7001-5c24-4702-a3ac-e436ccb02747_SiteId">
    <vt:lpwstr>c8823c91-be81-4f89-b024-6c3dd789c106</vt:lpwstr>
  </property>
  <property fmtid="{D5CDD505-2E9C-101B-9397-08002B2CF9AE}" pid="36" name="MSIP_Label_20ea7001-5c24-4702-a3ac-e436ccb02747_ActionId">
    <vt:lpwstr>deee7cc7-0dac-405d-9a7e-0e2c79ed4c79</vt:lpwstr>
  </property>
  <property fmtid="{D5CDD505-2E9C-101B-9397-08002B2CF9AE}" pid="37" name="MSIP_Label_20ea7001-5c24-4702-a3ac-e436ccb02747_ContentBits">
    <vt:lpwstr>2</vt:lpwstr>
  </property>
  <property fmtid="{D5CDD505-2E9C-101B-9397-08002B2CF9AE}" pid="38" name="MSIP_Label_20ea7001-5c24-4702-a3ac-e436ccb02747_Tag">
    <vt:lpwstr>10, 3, 0, 1</vt:lpwstr>
  </property>
</Properties>
</file>